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93455" r:id="rId4"/>
  </p:sldMasterIdLst>
  <p:notesMasterIdLst>
    <p:notesMasterId r:id="rId23"/>
  </p:notesMasterIdLst>
  <p:sldIdLst>
    <p:sldId id="256" r:id="rId5"/>
    <p:sldId id="276" r:id="rId6"/>
    <p:sldId id="258" r:id="rId7"/>
    <p:sldId id="281" r:id="rId8"/>
    <p:sldId id="283" r:id="rId9"/>
    <p:sldId id="268" r:id="rId10"/>
    <p:sldId id="260" r:id="rId11"/>
    <p:sldId id="257" r:id="rId12"/>
    <p:sldId id="277" r:id="rId13"/>
    <p:sldId id="259" r:id="rId14"/>
    <p:sldId id="264" r:id="rId15"/>
    <p:sldId id="263" r:id="rId16"/>
    <p:sldId id="265" r:id="rId17"/>
    <p:sldId id="285" r:id="rId18"/>
    <p:sldId id="286" r:id="rId19"/>
    <p:sldId id="287" r:id="rId20"/>
    <p:sldId id="288" r:id="rId21"/>
    <p:sldId id="289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589" autoAdjust="0"/>
    <p:restoredTop sz="94660"/>
  </p:normalViewPr>
  <p:slideViewPr>
    <p:cSldViewPr snapToGrid="0" snapToObjects="1">
      <p:cViewPr varScale="1">
        <p:scale>
          <a:sx n="110" d="100"/>
          <a:sy n="110" d="100"/>
        </p:scale>
        <p:origin x="1266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9" d="100"/>
        <a:sy n="149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785CE4-6DA8-4AA2-9F26-C8B99A9672BB}" type="datetimeFigureOut">
              <a:rPr lang="en-CA" smtClean="0"/>
              <a:t>2017-07-31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E27424-775A-48DF-B266-2C1A013F898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240418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ACDB3CC-F982-40F9-8DD6-BCC9AFBF44BD}" type="datetime1">
              <a:rPr lang="en-US" smtClean="0"/>
              <a:pPr/>
              <a:t>7/31/2017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F88E988-FB04-AB4E-BE5A-59F242AF7F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351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8C2560D-EC28-3B41-86E8-18F1CE0113B4}" type="datetimeFigureOut">
              <a:rPr lang="en-US" smtClean="0"/>
              <a:t>7/31/2017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3172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8C2560D-EC28-3B41-86E8-18F1CE0113B4}" type="datetimeFigureOut">
              <a:rPr lang="en-US" smtClean="0"/>
              <a:t>7/31/2017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996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8C2560D-EC28-3B41-86E8-18F1CE0113B4}" type="datetimeFigureOut">
              <a:rPr lang="en-US" smtClean="0"/>
              <a:t>7/31/2017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382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A9E7B99-7C3F-4BC3-B7B8-7E1F8C620B24}" type="datetime1">
              <a:rPr lang="en-US" smtClean="0"/>
              <a:pPr/>
              <a:t>7/31/2017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1AF2B4D-6B12-4EDF-87BB-2B55CECB66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3948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8C2560D-EC28-3B41-86E8-18F1CE0113B4}" type="datetimeFigureOut">
              <a:rPr lang="en-US" smtClean="0"/>
              <a:t>7/31/2017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594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8C2560D-EC28-3B41-86E8-18F1CE0113B4}" type="datetimeFigureOut">
              <a:rPr lang="en-US" smtClean="0"/>
              <a:t>7/31/2017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8244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8C2560D-EC28-3B41-86E8-18F1CE0113B4}" type="datetimeFigureOut">
              <a:rPr lang="en-US" smtClean="0"/>
              <a:t>7/31/2017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712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8C2560D-EC28-3B41-86E8-18F1CE0113B4}" type="datetimeFigureOut">
              <a:rPr lang="en-US" smtClean="0"/>
              <a:t>7/31/2017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224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8C2560D-EC28-3B41-86E8-18F1CE0113B4}" type="datetimeFigureOut">
              <a:rPr lang="en-US" smtClean="0"/>
              <a:t>7/31/2017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2203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8C2560D-EC28-3B41-86E8-18F1CE0113B4}" type="datetimeFigureOut">
              <a:rPr lang="en-US" smtClean="0"/>
              <a:t>7/31/2017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983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356350"/>
            <a:ext cx="822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7" name="Picture 6"/>
          <p:cNvPicPr/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929" y="6134716"/>
            <a:ext cx="2042160" cy="501650"/>
          </a:xfrm>
          <a:prstGeom prst="rect">
            <a:avLst/>
          </a:prstGeom>
          <a:extLst>
            <a:ext uri="{FAA26D3D-D897-4be2-8F04-BA451C77F1D7}">
              <ma14:placeholderFlag xmlns:ma14="http://schemas.microsoft.com/office/mac/drawingml/2011/main" xmlns=""/>
            </a:ext>
          </a:extLst>
        </p:spPr>
      </p:pic>
      <p:pic>
        <p:nvPicPr>
          <p:cNvPr id="8" name="Picture 7"/>
          <p:cNvPicPr/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241" b="52748"/>
          <a:stretch/>
        </p:blipFill>
        <p:spPr bwMode="auto">
          <a:xfrm>
            <a:off x="4211261" y="6269653"/>
            <a:ext cx="4667250" cy="38163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  <a:ext uri="{FAA26D3D-D897-4be2-8F04-BA451C77F1D7}">
              <ma14:placeholderFlag xmlns:ma14="http://schemas.microsoft.com/office/mac/drawingml/2011/main" xmlns=""/>
            </a:ext>
          </a:extLst>
        </p:spPr>
      </p:pic>
    </p:spTree>
    <p:extLst>
      <p:ext uri="{BB962C8B-B14F-4D97-AF65-F5344CB8AC3E}">
        <p14:creationId xmlns:p14="http://schemas.microsoft.com/office/powerpoint/2010/main" val="3693843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56" r:id="rId1"/>
    <p:sldLayoutId id="2147493457" r:id="rId2"/>
    <p:sldLayoutId id="2147493458" r:id="rId3"/>
    <p:sldLayoutId id="2147493459" r:id="rId4"/>
    <p:sldLayoutId id="2147493460" r:id="rId5"/>
    <p:sldLayoutId id="2147493461" r:id="rId6"/>
    <p:sldLayoutId id="2147493462" r:id="rId7"/>
    <p:sldLayoutId id="2147493463" r:id="rId8"/>
    <p:sldLayoutId id="2147493464" r:id="rId9"/>
    <p:sldLayoutId id="2147493465" r:id="rId10"/>
    <p:sldLayoutId id="2147493466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468" y="675563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CA" dirty="0" smtClean="0"/>
              <a:t>Preliminary Decommissioning Plan for the Canadian Light Source</a:t>
            </a:r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3131" y="2258527"/>
            <a:ext cx="5257074" cy="3507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68092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Decommissioning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Final </a:t>
            </a:r>
            <a:r>
              <a:rPr lang="en-CA" dirty="0" smtClean="0"/>
              <a:t>stage </a:t>
            </a:r>
            <a:r>
              <a:rPr lang="en-CA" dirty="0" smtClean="0"/>
              <a:t>of nuclear facility life cycle</a:t>
            </a:r>
          </a:p>
          <a:p>
            <a:r>
              <a:rPr lang="en-CA" dirty="0" smtClean="0"/>
              <a:t>Involves</a:t>
            </a:r>
          </a:p>
          <a:p>
            <a:pPr lvl="1"/>
            <a:r>
              <a:rPr lang="en-CA" dirty="0" smtClean="0"/>
              <a:t>Decontamination</a:t>
            </a:r>
          </a:p>
          <a:p>
            <a:pPr lvl="1"/>
            <a:r>
              <a:rPr lang="en-CA" dirty="0" smtClean="0"/>
              <a:t>Dismantling of equipment</a:t>
            </a:r>
          </a:p>
          <a:p>
            <a:pPr lvl="1"/>
            <a:r>
              <a:rPr lang="en-CA" dirty="0" smtClean="0"/>
              <a:t>Demolition of structures</a:t>
            </a:r>
          </a:p>
          <a:p>
            <a:pPr lvl="1"/>
            <a:r>
              <a:rPr lang="en-CA" dirty="0" smtClean="0"/>
              <a:t>Management of resulting materials</a:t>
            </a:r>
          </a:p>
          <a:p>
            <a:pPr marL="57150" indent="0"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3365637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GOAL:</a:t>
            </a:r>
          </a:p>
          <a:p>
            <a:pPr lvl="1"/>
            <a:r>
              <a:rPr lang="en-CA" dirty="0" smtClean="0"/>
              <a:t>Obtain regulatory approval for unrestricted use</a:t>
            </a:r>
          </a:p>
          <a:p>
            <a:endParaRPr lang="en-CA" dirty="0"/>
          </a:p>
          <a:p>
            <a:r>
              <a:rPr lang="en-CA" dirty="0" smtClean="0"/>
              <a:t>Includes all areas of the facility</a:t>
            </a:r>
          </a:p>
          <a:p>
            <a:r>
              <a:rPr lang="en-CA" dirty="0"/>
              <a:t>Accounts for regulatory requirements </a:t>
            </a:r>
          </a:p>
          <a:p>
            <a:pPr lvl="1"/>
            <a:r>
              <a:rPr lang="en-CA" dirty="0"/>
              <a:t>H&amp;S of personnel, public, environment</a:t>
            </a:r>
          </a:p>
          <a:p>
            <a:endParaRPr lang="en-CA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D</a:t>
            </a:r>
            <a:r>
              <a:rPr lang="en-CA" dirty="0" smtClean="0"/>
              <a:t>ecommissioning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9025239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Principal Hazards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CA" dirty="0" smtClean="0"/>
              <a:t>Conventional</a:t>
            </a:r>
          </a:p>
          <a:p>
            <a:pPr lvl="1"/>
            <a:r>
              <a:rPr lang="en-CA" dirty="0" smtClean="0"/>
              <a:t>Electrical, Magnetic</a:t>
            </a:r>
            <a:endParaRPr lang="en-CA" dirty="0" smtClean="0"/>
          </a:p>
          <a:p>
            <a:pPr lvl="1"/>
            <a:r>
              <a:rPr lang="en-CA" dirty="0" smtClean="0"/>
              <a:t>Cryogenic</a:t>
            </a:r>
          </a:p>
          <a:p>
            <a:pPr lvl="2"/>
            <a:r>
              <a:rPr lang="en-CA" dirty="0" smtClean="0"/>
              <a:t>ODH</a:t>
            </a:r>
          </a:p>
          <a:p>
            <a:pPr lvl="1"/>
            <a:r>
              <a:rPr lang="en-CA" dirty="0" smtClean="0"/>
              <a:t>Mechanical, Vacuum, Asbestos</a:t>
            </a:r>
            <a:endParaRPr lang="en-CA" dirty="0" smtClean="0"/>
          </a:p>
          <a:p>
            <a:r>
              <a:rPr lang="en-CA" dirty="0" smtClean="0"/>
              <a:t>Radiological</a:t>
            </a:r>
          </a:p>
          <a:p>
            <a:pPr lvl="1"/>
            <a:r>
              <a:rPr lang="en-CA" dirty="0" smtClean="0"/>
              <a:t>Activated components</a:t>
            </a:r>
          </a:p>
          <a:p>
            <a:pPr lvl="1"/>
            <a:r>
              <a:rPr lang="en-CA" dirty="0" smtClean="0"/>
              <a:t>Lead</a:t>
            </a:r>
          </a:p>
          <a:p>
            <a:pPr lvl="1"/>
            <a:r>
              <a:rPr lang="en-CA" dirty="0" smtClean="0"/>
              <a:t>Contamination - minimal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0815502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Hazard Reduction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During operations over life of facility</a:t>
            </a:r>
            <a:endParaRPr lang="en-CA" dirty="0"/>
          </a:p>
          <a:p>
            <a:pPr lvl="1"/>
            <a:r>
              <a:rPr lang="en-CA" dirty="0" smtClean="0"/>
              <a:t>Procedures to manage </a:t>
            </a:r>
            <a:r>
              <a:rPr lang="en-CA" dirty="0" smtClean="0"/>
              <a:t>waste</a:t>
            </a:r>
          </a:p>
          <a:p>
            <a:pPr lvl="2"/>
            <a:r>
              <a:rPr lang="en-CA" dirty="0"/>
              <a:t>W</a:t>
            </a:r>
            <a:r>
              <a:rPr lang="en-CA" dirty="0" smtClean="0"/>
              <a:t>aste from SAL recycled, disposed</a:t>
            </a:r>
          </a:p>
          <a:p>
            <a:pPr lvl="2"/>
            <a:r>
              <a:rPr lang="en-CA" dirty="0" smtClean="0"/>
              <a:t>Some stored in sub-basement level</a:t>
            </a:r>
          </a:p>
          <a:p>
            <a:pPr lvl="2"/>
            <a:r>
              <a:rPr lang="en-CA" dirty="0" smtClean="0"/>
              <a:t>Waste disposal and recycling programs</a:t>
            </a:r>
            <a:endParaRPr lang="en-CA" dirty="0" smtClean="0"/>
          </a:p>
          <a:p>
            <a:pPr lvl="1"/>
            <a:r>
              <a:rPr lang="en-CA" dirty="0" smtClean="0"/>
              <a:t>Management structure to ensure implementation</a:t>
            </a:r>
          </a:p>
          <a:p>
            <a:pPr lvl="1"/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449663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Metals</a:t>
            </a:r>
            <a:endParaRPr lang="en-CA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3143451"/>
              </p:ext>
            </p:extLst>
          </p:nvPr>
        </p:nvGraphicFramePr>
        <p:xfrm>
          <a:off x="457200" y="1260566"/>
          <a:ext cx="8229600" cy="3693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3600994"/>
                <a:gridCol w="1885406"/>
              </a:tblGrid>
              <a:tr h="370840">
                <a:tc>
                  <a:txBody>
                    <a:bodyPr/>
                    <a:lstStyle/>
                    <a:p>
                      <a:r>
                        <a:rPr lang="en-CA" dirty="0" smtClean="0"/>
                        <a:t>AREA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WEIGHT (Fe,</a:t>
                      </a:r>
                      <a:r>
                        <a:rPr lang="en-CA" baseline="0" dirty="0" smtClean="0"/>
                        <a:t> Cu, Al, </a:t>
                      </a:r>
                      <a:r>
                        <a:rPr lang="en-CA" baseline="0" dirty="0" err="1" smtClean="0"/>
                        <a:t>Pb</a:t>
                      </a:r>
                      <a:r>
                        <a:rPr lang="en-CA" baseline="0" dirty="0" smtClean="0"/>
                        <a:t>, W…)  Kg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VOLUME (m</a:t>
                      </a:r>
                      <a:r>
                        <a:rPr lang="en-CA" baseline="40000" dirty="0" smtClean="0"/>
                        <a:t>3</a:t>
                      </a:r>
                      <a:r>
                        <a:rPr lang="en-CA" dirty="0" smtClean="0"/>
                        <a:t>)</a:t>
                      </a:r>
                      <a:endParaRPr lang="en-C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 smtClean="0"/>
                        <a:t>LINAC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6335 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1</a:t>
                      </a:r>
                      <a:endParaRPr lang="en-C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 smtClean="0"/>
                        <a:t>TRANSFER LINE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37526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5</a:t>
                      </a:r>
                      <a:endParaRPr lang="en-C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 smtClean="0"/>
                        <a:t>BOOSTER RING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225000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40</a:t>
                      </a:r>
                      <a:endParaRPr lang="en-C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 smtClean="0"/>
                        <a:t>STORAGE RING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500000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73</a:t>
                      </a:r>
                      <a:endParaRPr lang="en-C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 smtClean="0"/>
                        <a:t>BEAMLINE</a:t>
                      </a:r>
                      <a:r>
                        <a:rPr lang="en-CA" baseline="0" dirty="0" smtClean="0"/>
                        <a:t> COMPONENTS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139000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18</a:t>
                      </a:r>
                      <a:endParaRPr lang="en-C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 smtClean="0"/>
                        <a:t>BEAMINE</a:t>
                      </a:r>
                      <a:r>
                        <a:rPr lang="en-CA" baseline="0" dirty="0" smtClean="0"/>
                        <a:t> ENCLOSURES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704000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91</a:t>
                      </a:r>
                      <a:endParaRPr lang="en-CA" dirty="0"/>
                    </a:p>
                  </a:txBody>
                  <a:tcPr/>
                </a:tc>
              </a:tr>
              <a:tr h="185420">
                <a:tc>
                  <a:txBody>
                    <a:bodyPr/>
                    <a:lstStyle/>
                    <a:p>
                      <a:r>
                        <a:rPr lang="en-CA" dirty="0" smtClean="0"/>
                        <a:t>Legacy</a:t>
                      </a:r>
                      <a:r>
                        <a:rPr lang="en-CA" baseline="0" dirty="0" smtClean="0"/>
                        <a:t> Inventory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14000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2</a:t>
                      </a:r>
                      <a:endParaRPr lang="en-CA" dirty="0"/>
                    </a:p>
                  </a:txBody>
                  <a:tcPr/>
                </a:tc>
              </a:tr>
              <a:tr h="182880">
                <a:tc>
                  <a:txBody>
                    <a:bodyPr/>
                    <a:lstStyle/>
                    <a:p>
                      <a:r>
                        <a:rPr lang="en-CA" dirty="0" smtClean="0"/>
                        <a:t>MIP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78000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10</a:t>
                      </a:r>
                      <a:endParaRPr lang="en-CA" dirty="0"/>
                    </a:p>
                  </a:txBody>
                  <a:tcPr/>
                </a:tc>
              </a:tr>
              <a:tr h="182880">
                <a:tc>
                  <a:txBody>
                    <a:bodyPr/>
                    <a:lstStyle/>
                    <a:p>
                      <a:r>
                        <a:rPr lang="en-CA" dirty="0" smtClean="0"/>
                        <a:t>TOTAL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3.4</a:t>
                      </a:r>
                      <a:r>
                        <a:rPr lang="en-CA" baseline="0" dirty="0" smtClean="0"/>
                        <a:t> E</a:t>
                      </a:r>
                      <a:r>
                        <a:rPr lang="en-CA" baseline="40000" dirty="0" smtClean="0"/>
                        <a:t>6  </a:t>
                      </a:r>
                      <a:r>
                        <a:rPr lang="en-CA" baseline="0" dirty="0" smtClean="0"/>
                        <a:t>  (3500  Tons)</a:t>
                      </a:r>
                      <a:endParaRPr lang="en-CA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240</a:t>
                      </a:r>
                      <a:endParaRPr lang="en-CA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09896" y="5204154"/>
            <a:ext cx="77245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Estimate 5% of metals are activated – very conservative!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2116768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CONCRETE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2080 m</a:t>
            </a:r>
            <a:r>
              <a:rPr lang="en-CA" baseline="40000" dirty="0" smtClean="0"/>
              <a:t>3</a:t>
            </a:r>
            <a:r>
              <a:rPr lang="en-CA" dirty="0" smtClean="0"/>
              <a:t> of concrete shielding</a:t>
            </a:r>
          </a:p>
          <a:p>
            <a:r>
              <a:rPr lang="en-CA" dirty="0" smtClean="0"/>
              <a:t>Plan is to demolish and entomb in underground parts of SAL</a:t>
            </a:r>
          </a:p>
          <a:p>
            <a:endParaRPr lang="en-CA" dirty="0" smtClean="0"/>
          </a:p>
          <a:p>
            <a:pPr lvl="1"/>
            <a:r>
              <a:rPr lang="en-CA" dirty="0" smtClean="0"/>
              <a:t>3763 m</a:t>
            </a:r>
            <a:r>
              <a:rPr lang="en-CA" baseline="40000" dirty="0" smtClean="0"/>
              <a:t>3</a:t>
            </a:r>
            <a:r>
              <a:rPr lang="en-CA" dirty="0" smtClean="0"/>
              <a:t> available</a:t>
            </a:r>
          </a:p>
          <a:p>
            <a:pPr lvl="1"/>
            <a:r>
              <a:rPr lang="en-CA" dirty="0" smtClean="0"/>
              <a:t>Subject to release criteria</a:t>
            </a:r>
          </a:p>
          <a:p>
            <a:pPr lvl="1"/>
            <a:r>
              <a:rPr lang="en-CA" dirty="0" smtClean="0"/>
              <a:t>~ 20% of total PDP cost estimate</a:t>
            </a:r>
          </a:p>
          <a:p>
            <a:pPr lvl="1"/>
            <a:endParaRPr lang="en-CA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3916" y="2800146"/>
            <a:ext cx="3082884" cy="2054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53535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Release Criteria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&lt; 10 µR/h (100 </a:t>
            </a:r>
            <a:r>
              <a:rPr lang="en-CA" dirty="0" err="1" smtClean="0"/>
              <a:t>nSv</a:t>
            </a:r>
            <a:r>
              <a:rPr lang="en-CA" dirty="0" smtClean="0"/>
              <a:t>/h) above background</a:t>
            </a:r>
          </a:p>
          <a:p>
            <a:r>
              <a:rPr lang="en-CA" dirty="0" smtClean="0"/>
              <a:t>Unconditional clearance levels as defined in CNSC Nuclear Substances and Radiation Devices Regulations</a:t>
            </a:r>
          </a:p>
          <a:p>
            <a:r>
              <a:rPr lang="en-CA" dirty="0" smtClean="0"/>
              <a:t>Very conservative as preliminary estimates, </a:t>
            </a:r>
          </a:p>
          <a:p>
            <a:pPr lvl="1"/>
            <a:r>
              <a:rPr lang="en-CA" dirty="0" smtClean="0"/>
              <a:t>radioactive material disposal &lt; 5% of initial cost estimate</a:t>
            </a:r>
          </a:p>
          <a:p>
            <a:endParaRPr lang="en-CA" dirty="0" smtClean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5490991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Preliminary Decommissioning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Plan revisited every 5 years</a:t>
            </a:r>
          </a:p>
          <a:p>
            <a:r>
              <a:rPr lang="en-CA" dirty="0" smtClean="0"/>
              <a:t>Management of operations and hazardous material now important to future</a:t>
            </a:r>
          </a:p>
          <a:p>
            <a:r>
              <a:rPr lang="en-CA" dirty="0" smtClean="0"/>
              <a:t>CLS facility expected to remain active until 2025 and beyond</a:t>
            </a:r>
          </a:p>
          <a:p>
            <a:endParaRPr lang="en-CA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7848775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359" y="0"/>
            <a:ext cx="9165359" cy="6108748"/>
          </a:xfrm>
        </p:spPr>
      </p:pic>
      <p:sp>
        <p:nvSpPr>
          <p:cNvPr id="5" name="TextBox 4"/>
          <p:cNvSpPr txBox="1"/>
          <p:nvPr/>
        </p:nvSpPr>
        <p:spPr>
          <a:xfrm>
            <a:off x="1058091" y="34803"/>
            <a:ext cx="790302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CA" sz="6000" dirty="0">
                <a:solidFill>
                  <a:srgbClr val="FFFF00"/>
                </a:solidFill>
                <a:latin typeface="+mn-lt"/>
              </a:rPr>
              <a:t>Thank </a:t>
            </a:r>
            <a:r>
              <a:rPr lang="en-CA" sz="6000" dirty="0" smtClean="0">
                <a:solidFill>
                  <a:srgbClr val="FFFF00"/>
                </a:solidFill>
                <a:latin typeface="+mn-lt"/>
              </a:rPr>
              <a:t>you!  Questions</a:t>
            </a:r>
            <a:r>
              <a:rPr lang="en-CA" sz="6000" dirty="0">
                <a:solidFill>
                  <a:srgbClr val="FFFF00"/>
                </a:solidFill>
                <a:latin typeface="+mn-lt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8325146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Outline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en-CA" dirty="0" smtClean="0"/>
              <a:t>CLS </a:t>
            </a:r>
            <a:r>
              <a:rPr lang="en-CA" dirty="0" smtClean="0"/>
              <a:t>Facility</a:t>
            </a:r>
          </a:p>
          <a:p>
            <a:pPr lvl="1"/>
            <a:r>
              <a:rPr lang="en-CA" dirty="0" smtClean="0"/>
              <a:t>History</a:t>
            </a:r>
          </a:p>
          <a:p>
            <a:pPr lvl="1"/>
            <a:r>
              <a:rPr lang="en-CA" dirty="0" smtClean="0"/>
              <a:t>Synchrotron</a:t>
            </a:r>
            <a:endParaRPr lang="en-CA" dirty="0" smtClean="0"/>
          </a:p>
          <a:p>
            <a:pPr lvl="1"/>
            <a:r>
              <a:rPr lang="en-CA" dirty="0" smtClean="0"/>
              <a:t>Medical </a:t>
            </a:r>
            <a:r>
              <a:rPr lang="en-CA" dirty="0" smtClean="0"/>
              <a:t>Isotope </a:t>
            </a:r>
            <a:r>
              <a:rPr lang="en-CA" dirty="0" smtClean="0"/>
              <a:t>Project</a:t>
            </a:r>
          </a:p>
          <a:p>
            <a:r>
              <a:rPr lang="en-CA" dirty="0"/>
              <a:t>CNSC Requirements</a:t>
            </a:r>
          </a:p>
          <a:p>
            <a:r>
              <a:rPr lang="en-CA" dirty="0" smtClean="0"/>
              <a:t>Preliminary Decommissioning Plan</a:t>
            </a:r>
            <a:endParaRPr lang="en-CA" dirty="0" smtClean="0"/>
          </a:p>
          <a:p>
            <a:r>
              <a:rPr lang="en-CA" dirty="0" smtClean="0"/>
              <a:t>Future</a:t>
            </a:r>
          </a:p>
          <a:p>
            <a:endParaRPr lang="en-CA" dirty="0" smtClean="0"/>
          </a:p>
          <a:p>
            <a:endParaRPr lang="en-CA" dirty="0" smtClean="0"/>
          </a:p>
          <a:p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6390" y="1600200"/>
            <a:ext cx="3320410" cy="2213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4780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Facility Overview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CA" dirty="0" smtClean="0"/>
              <a:t>Saskatchewan Accelerator Laboratory</a:t>
            </a:r>
            <a:endParaRPr lang="en-CA" dirty="0" smtClean="0"/>
          </a:p>
          <a:p>
            <a:pPr lvl="1"/>
            <a:r>
              <a:rPr lang="en-CA" dirty="0" smtClean="0"/>
              <a:t>1964 -high energy physics research facility</a:t>
            </a:r>
            <a:endParaRPr lang="en-CA" dirty="0" smtClean="0"/>
          </a:p>
          <a:p>
            <a:pPr lvl="1"/>
            <a:r>
              <a:rPr lang="en-CA" dirty="0" smtClean="0"/>
              <a:t>300 MeV LINAC in </a:t>
            </a:r>
            <a:r>
              <a:rPr lang="en-CA" dirty="0" smtClean="0"/>
              <a:t>‘Old</a:t>
            </a:r>
            <a:r>
              <a:rPr lang="en-CA" dirty="0" smtClean="0"/>
              <a:t>’ building</a:t>
            </a:r>
          </a:p>
          <a:p>
            <a:pPr lvl="2"/>
            <a:r>
              <a:rPr lang="en-CA" dirty="0" smtClean="0"/>
              <a:t>Owned by University of Saskatchewan (on Campus)</a:t>
            </a:r>
            <a:endParaRPr lang="en-CA" dirty="0" smtClean="0"/>
          </a:p>
          <a:p>
            <a:pPr lvl="2"/>
            <a:r>
              <a:rPr lang="en-CA" dirty="0" smtClean="0"/>
              <a:t>Same </a:t>
            </a:r>
            <a:r>
              <a:rPr lang="en-CA" dirty="0" smtClean="0"/>
              <a:t>LINAC but 360 Hz</a:t>
            </a:r>
            <a:endParaRPr lang="en-CA" dirty="0" smtClean="0"/>
          </a:p>
          <a:p>
            <a:pPr lvl="3"/>
            <a:r>
              <a:rPr lang="en-CA" dirty="0" smtClean="0"/>
              <a:t>Higher power </a:t>
            </a:r>
            <a:r>
              <a:rPr lang="en-CA" dirty="0" smtClean="0"/>
              <a:t>operation than CLS 1 Hz</a:t>
            </a:r>
          </a:p>
          <a:p>
            <a:pPr lvl="1"/>
            <a:r>
              <a:rPr lang="en-CA" dirty="0" smtClean="0"/>
              <a:t>7.2 acre footprint</a:t>
            </a:r>
          </a:p>
          <a:p>
            <a:pPr lvl="1"/>
            <a:r>
              <a:rPr lang="en-CA" dirty="0" smtClean="0"/>
              <a:t>19,820 ft</a:t>
            </a:r>
            <a:r>
              <a:rPr lang="en-CA" baseline="40000" dirty="0" smtClean="0"/>
              <a:t>2</a:t>
            </a:r>
            <a:r>
              <a:rPr lang="en-CA" dirty="0" smtClean="0"/>
              <a:t> building</a:t>
            </a:r>
          </a:p>
          <a:p>
            <a:pPr lvl="2"/>
            <a:r>
              <a:rPr lang="en-CA" dirty="0" smtClean="0"/>
              <a:t>Brick and mortar</a:t>
            </a:r>
          </a:p>
          <a:p>
            <a:pPr lvl="1"/>
            <a:endParaRPr lang="en-CA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0879" y="4282550"/>
            <a:ext cx="2564048" cy="1708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55069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Saskatchewan Accelerator Lab (SAL)</a:t>
            </a:r>
            <a:endParaRPr lang="en-C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9931" y="1506098"/>
            <a:ext cx="4672149" cy="3371734"/>
          </a:xfrm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827" y="1506098"/>
            <a:ext cx="4371399" cy="2912943"/>
          </a:xfrm>
          <a:prstGeom prst="rect">
            <a:avLst/>
          </a:prstGeom>
        </p:spPr>
      </p:pic>
      <p:pic>
        <p:nvPicPr>
          <p:cNvPr id="6" name="Content Placeholder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6220" y="3785891"/>
            <a:ext cx="6415038" cy="2360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43900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Overview of Facility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211" y="1600200"/>
            <a:ext cx="8573589" cy="4525963"/>
          </a:xfrm>
        </p:spPr>
        <p:txBody>
          <a:bodyPr/>
          <a:lstStyle/>
          <a:p>
            <a:r>
              <a:rPr lang="en-CA" dirty="0"/>
              <a:t>CANADIAN LIGHT </a:t>
            </a:r>
            <a:r>
              <a:rPr lang="en-CA" dirty="0" smtClean="0"/>
              <a:t>SOURCE</a:t>
            </a:r>
          </a:p>
          <a:p>
            <a:pPr lvl="1"/>
            <a:r>
              <a:rPr lang="en-CA" dirty="0" smtClean="0"/>
              <a:t>Synchrotron Facility</a:t>
            </a:r>
            <a:endParaRPr lang="en-CA" dirty="0"/>
          </a:p>
          <a:p>
            <a:pPr lvl="1"/>
            <a:r>
              <a:rPr lang="en-CA" dirty="0" smtClean="0"/>
              <a:t>Transfer lines to bring beam </a:t>
            </a:r>
          </a:p>
          <a:p>
            <a:pPr marL="457200" lvl="1" indent="0">
              <a:buNone/>
            </a:pPr>
            <a:r>
              <a:rPr lang="en-CA" dirty="0"/>
              <a:t>	</a:t>
            </a:r>
            <a:r>
              <a:rPr lang="en-CA" dirty="0" smtClean="0"/>
              <a:t>up two floors to Booster Ring</a:t>
            </a:r>
          </a:p>
          <a:p>
            <a:pPr lvl="1"/>
            <a:r>
              <a:rPr lang="en-CA" dirty="0" smtClean="0"/>
              <a:t>Booster Ring ramps 250 MeV to 2.9 GeV</a:t>
            </a:r>
          </a:p>
          <a:p>
            <a:pPr lvl="1"/>
            <a:r>
              <a:rPr lang="en-CA" dirty="0"/>
              <a:t>2.9 GeV Synchrotron Storage </a:t>
            </a:r>
            <a:r>
              <a:rPr lang="en-CA" dirty="0" smtClean="0"/>
              <a:t>Ring</a:t>
            </a:r>
            <a:endParaRPr lang="en-CA" dirty="0"/>
          </a:p>
          <a:p>
            <a:pPr lvl="1"/>
            <a:r>
              <a:rPr lang="en-CA" dirty="0" smtClean="0"/>
              <a:t>Beamlines </a:t>
            </a:r>
            <a:r>
              <a:rPr lang="en-CA" dirty="0"/>
              <a:t>in ‘new’ section of </a:t>
            </a:r>
            <a:r>
              <a:rPr lang="en-CA" dirty="0" smtClean="0"/>
              <a:t>building</a:t>
            </a:r>
          </a:p>
          <a:p>
            <a:pPr lvl="1"/>
            <a:r>
              <a:rPr lang="en-CA" dirty="0" smtClean="0"/>
              <a:t>~ 110,000 ft</a:t>
            </a:r>
            <a:r>
              <a:rPr lang="en-CA" baseline="40000" dirty="0" smtClean="0"/>
              <a:t>2</a:t>
            </a:r>
            <a:endParaRPr lang="en-CA" baseline="40000" dirty="0"/>
          </a:p>
          <a:p>
            <a:endParaRPr lang="en-CA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7073" y="4685328"/>
            <a:ext cx="2169727" cy="144083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3244" y="1600200"/>
            <a:ext cx="2243556" cy="1534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7137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447" y="228871"/>
            <a:ext cx="4747498" cy="3167471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9346" y="376917"/>
            <a:ext cx="3690232" cy="2462077"/>
          </a:xfrm>
          <a:prstGeom prst="rect">
            <a:avLst/>
          </a:prstGeom>
        </p:spPr>
      </p:pic>
      <p:pic>
        <p:nvPicPr>
          <p:cNvPr id="6" name="Content Placeholder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447" y="3561193"/>
            <a:ext cx="3827250" cy="2547513"/>
          </a:xfrm>
          <a:prstGeom prst="rect">
            <a:avLst/>
          </a:prstGeom>
        </p:spPr>
      </p:pic>
      <p:pic>
        <p:nvPicPr>
          <p:cNvPr id="8" name="Content Placeholder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7395" y="3467152"/>
            <a:ext cx="3762184" cy="2510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0401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Medical Isotope Project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30 MeV, 40 kW </a:t>
            </a:r>
            <a:r>
              <a:rPr lang="en-CA" dirty="0" err="1" smtClean="0"/>
              <a:t>linac</a:t>
            </a:r>
            <a:endParaRPr lang="en-CA" dirty="0" smtClean="0"/>
          </a:p>
          <a:p>
            <a:r>
              <a:rPr lang="en-CA" dirty="0" smtClean="0"/>
              <a:t>E- beam hits tantalum target</a:t>
            </a:r>
          </a:p>
          <a:p>
            <a:pPr lvl="1"/>
            <a:r>
              <a:rPr lang="en-CA" dirty="0" smtClean="0"/>
              <a:t>Mo-100 produces </a:t>
            </a:r>
            <a:r>
              <a:rPr lang="en-CA" dirty="0" smtClean="0"/>
              <a:t>Mo-99</a:t>
            </a:r>
          </a:p>
          <a:p>
            <a:pPr lvl="1"/>
            <a:r>
              <a:rPr lang="en-CA" dirty="0" smtClean="0"/>
              <a:t>Copper beam </a:t>
            </a:r>
            <a:r>
              <a:rPr lang="en-CA" dirty="0" smtClean="0"/>
              <a:t>stop</a:t>
            </a:r>
          </a:p>
          <a:p>
            <a:pPr lvl="1"/>
            <a:endParaRPr lang="en-CA" dirty="0"/>
          </a:p>
          <a:p>
            <a:r>
              <a:rPr lang="en-CA" dirty="0" smtClean="0"/>
              <a:t>Activation + Contamination </a:t>
            </a:r>
          </a:p>
          <a:p>
            <a:pPr lvl="1"/>
            <a:r>
              <a:rPr lang="en-CA" dirty="0" smtClean="0"/>
              <a:t>Small impact on overall plan</a:t>
            </a:r>
          </a:p>
          <a:p>
            <a:pPr lvl="1"/>
            <a:r>
              <a:rPr lang="en-CA" dirty="0" smtClean="0"/>
              <a:t>Separate operating licence - budget</a:t>
            </a:r>
          </a:p>
          <a:p>
            <a:pPr marL="457200" lvl="1" indent="0">
              <a:buNone/>
            </a:pPr>
            <a:endParaRPr lang="en-CA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2904" y="1544361"/>
            <a:ext cx="3091759" cy="2318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45430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CNSC	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CA" dirty="0" smtClean="0"/>
              <a:t>Canadian Nuclear Safety Commission</a:t>
            </a:r>
          </a:p>
          <a:p>
            <a:pPr lvl="1"/>
            <a:r>
              <a:rPr lang="en-CA" dirty="0" smtClean="0"/>
              <a:t>Provides licence to operate </a:t>
            </a:r>
            <a:r>
              <a:rPr lang="en-CA" dirty="0" smtClean="0"/>
              <a:t>nuclear facility</a:t>
            </a:r>
          </a:p>
          <a:p>
            <a:pPr lvl="1"/>
            <a:r>
              <a:rPr lang="en-CA" dirty="0"/>
              <a:t>Enforces Act and Regulations</a:t>
            </a:r>
          </a:p>
          <a:p>
            <a:pPr lvl="1"/>
            <a:endParaRPr lang="en-CA" dirty="0" smtClean="0"/>
          </a:p>
          <a:p>
            <a:pPr lvl="2"/>
            <a:r>
              <a:rPr lang="en-CA" dirty="0" smtClean="0"/>
              <a:t>Class 1A – </a:t>
            </a:r>
            <a:r>
              <a:rPr lang="en-CA" dirty="0" smtClean="0"/>
              <a:t>Power Plants</a:t>
            </a:r>
            <a:endParaRPr lang="en-CA" dirty="0" smtClean="0"/>
          </a:p>
          <a:p>
            <a:pPr lvl="2"/>
            <a:r>
              <a:rPr lang="en-CA" dirty="0" smtClean="0"/>
              <a:t>Class 1B </a:t>
            </a:r>
          </a:p>
          <a:p>
            <a:pPr lvl="3"/>
            <a:r>
              <a:rPr lang="en-CA" dirty="0" smtClean="0"/>
              <a:t>Accelerators &gt; 50 MeV</a:t>
            </a:r>
          </a:p>
          <a:p>
            <a:pPr lvl="3"/>
            <a:r>
              <a:rPr lang="en-CA" dirty="0" smtClean="0"/>
              <a:t>U mines</a:t>
            </a:r>
          </a:p>
          <a:p>
            <a:pPr lvl="3"/>
            <a:r>
              <a:rPr lang="en-CA" dirty="0" smtClean="0"/>
              <a:t>Fuel Fabrication</a:t>
            </a:r>
          </a:p>
          <a:p>
            <a:pPr lvl="3"/>
            <a:r>
              <a:rPr lang="en-CA" dirty="0" smtClean="0"/>
              <a:t>Waste Management</a:t>
            </a:r>
          </a:p>
          <a:p>
            <a:pPr lvl="2"/>
            <a:r>
              <a:rPr lang="en-CA" dirty="0" smtClean="0"/>
              <a:t>Class II</a:t>
            </a:r>
          </a:p>
          <a:p>
            <a:pPr lvl="3"/>
            <a:r>
              <a:rPr lang="en-CA" dirty="0" smtClean="0"/>
              <a:t>Accelerators &lt; 50 MeV</a:t>
            </a:r>
          </a:p>
          <a:p>
            <a:pPr lvl="3"/>
            <a:r>
              <a:rPr lang="en-CA" dirty="0" smtClean="0"/>
              <a:t>Irradiators</a:t>
            </a:r>
          </a:p>
          <a:p>
            <a:pPr lvl="3"/>
            <a:r>
              <a:rPr lang="en-CA" dirty="0" err="1" smtClean="0"/>
              <a:t>Teletherapy</a:t>
            </a:r>
            <a:r>
              <a:rPr lang="en-CA" dirty="0" smtClean="0"/>
              <a:t> </a:t>
            </a:r>
            <a:r>
              <a:rPr lang="en-CA" dirty="0" smtClean="0"/>
              <a:t>machines</a:t>
            </a:r>
            <a:endParaRPr lang="en-CA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5202" y="4942386"/>
            <a:ext cx="2667000" cy="8572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9728" y="2300464"/>
            <a:ext cx="2257072" cy="2257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2863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CNSC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Cradle to grave approach for Class 1 licensees</a:t>
            </a:r>
          </a:p>
          <a:p>
            <a:pPr lvl="1"/>
            <a:r>
              <a:rPr lang="en-CA" dirty="0" smtClean="0"/>
              <a:t>5 </a:t>
            </a:r>
            <a:r>
              <a:rPr lang="en-CA" dirty="0"/>
              <a:t>year PDP review cycle</a:t>
            </a:r>
          </a:p>
          <a:p>
            <a:pPr lvl="1"/>
            <a:r>
              <a:rPr lang="en-CA" dirty="0"/>
              <a:t>Financial Guarantee </a:t>
            </a:r>
            <a:r>
              <a:rPr lang="en-CA" dirty="0" smtClean="0"/>
              <a:t>required</a:t>
            </a:r>
          </a:p>
          <a:p>
            <a:pPr marL="457200" lvl="1" indent="0">
              <a:buNone/>
            </a:pPr>
            <a:endParaRPr lang="en-CA" dirty="0"/>
          </a:p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800" b="1" dirty="0">
                <a:latin typeface="Arial" panose="020B0604020202020204" pitchFamily="34" charset="0"/>
              </a:rPr>
              <a:t>decommissioning </a:t>
            </a:r>
            <a:r>
              <a:rPr lang="fr-FR" altLang="en-US" sz="1800" b="1" i="1" dirty="0">
                <a:latin typeface="Arial" panose="020B0604020202020204" pitchFamily="34" charset="0"/>
              </a:rPr>
              <a:t>(déclassement)</a:t>
            </a:r>
            <a:endParaRPr lang="fr-FR" altLang="en-US" sz="1800" b="1" dirty="0">
              <a:latin typeface="Arial" panose="020B0604020202020204" pitchFamily="34" charset="0"/>
            </a:endParaRPr>
          </a:p>
          <a:p>
            <a:pPr marL="457200" lvl="1" indent="0" defTabSz="9144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fr-FR" altLang="en-US" sz="1800" dirty="0" err="1">
                <a:latin typeface="Arial" panose="020B0604020202020204" pitchFamily="34" charset="0"/>
              </a:rPr>
              <a:t>Those</a:t>
            </a:r>
            <a:r>
              <a:rPr lang="fr-FR" altLang="en-US" sz="1800" dirty="0">
                <a:latin typeface="Arial" panose="020B0604020202020204" pitchFamily="34" charset="0"/>
              </a:rPr>
              <a:t> actions </a:t>
            </a:r>
            <a:r>
              <a:rPr lang="fr-FR" altLang="en-US" sz="1800" dirty="0" err="1">
                <a:latin typeface="Arial" panose="020B0604020202020204" pitchFamily="34" charset="0"/>
              </a:rPr>
              <a:t>taken</a:t>
            </a:r>
            <a:r>
              <a:rPr lang="fr-FR" altLang="en-US" sz="1800" dirty="0">
                <a:latin typeface="Arial" panose="020B0604020202020204" pitchFamily="34" charset="0"/>
              </a:rPr>
              <a:t> to retire a </a:t>
            </a:r>
            <a:r>
              <a:rPr lang="fr-FR" altLang="en-US" sz="1800" dirty="0" err="1">
                <a:latin typeface="Arial" panose="020B0604020202020204" pitchFamily="34" charset="0"/>
              </a:rPr>
              <a:t>licensed</a:t>
            </a:r>
            <a:r>
              <a:rPr lang="fr-FR" altLang="en-US" sz="1800" dirty="0">
                <a:latin typeface="Arial" panose="020B0604020202020204" pitchFamily="34" charset="0"/>
              </a:rPr>
              <a:t> </a:t>
            </a:r>
            <a:r>
              <a:rPr lang="fr-FR" altLang="en-US" sz="1800" dirty="0" err="1">
                <a:latin typeface="Arial" panose="020B0604020202020204" pitchFamily="34" charset="0"/>
              </a:rPr>
              <a:t>facility</a:t>
            </a:r>
            <a:r>
              <a:rPr lang="fr-FR" altLang="en-US" sz="1800" dirty="0">
                <a:latin typeface="Arial" panose="020B0604020202020204" pitchFamily="34" charset="0"/>
              </a:rPr>
              <a:t> </a:t>
            </a:r>
            <a:r>
              <a:rPr lang="fr-FR" altLang="en-US" sz="1800" dirty="0" err="1">
                <a:latin typeface="Arial" panose="020B0604020202020204" pitchFamily="34" charset="0"/>
              </a:rPr>
              <a:t>permanently</a:t>
            </a:r>
            <a:r>
              <a:rPr lang="fr-FR" altLang="en-US" sz="1800" dirty="0">
                <a:latin typeface="Arial" panose="020B0604020202020204" pitchFamily="34" charset="0"/>
              </a:rPr>
              <a:t> </a:t>
            </a:r>
            <a:r>
              <a:rPr lang="fr-FR" altLang="en-US" sz="1800" dirty="0" err="1">
                <a:latin typeface="Arial" panose="020B0604020202020204" pitchFamily="34" charset="0"/>
              </a:rPr>
              <a:t>from</a:t>
            </a:r>
            <a:r>
              <a:rPr lang="fr-FR" altLang="en-US" sz="1800" dirty="0">
                <a:latin typeface="Arial" panose="020B0604020202020204" pitchFamily="34" charset="0"/>
              </a:rPr>
              <a:t> service and </a:t>
            </a:r>
            <a:r>
              <a:rPr lang="fr-FR" altLang="en-US" sz="1800" dirty="0" err="1">
                <a:latin typeface="Arial" panose="020B0604020202020204" pitchFamily="34" charset="0"/>
              </a:rPr>
              <a:t>render</a:t>
            </a:r>
            <a:r>
              <a:rPr lang="fr-FR" altLang="en-US" sz="1800" dirty="0">
                <a:latin typeface="Arial" panose="020B0604020202020204" pitchFamily="34" charset="0"/>
              </a:rPr>
              <a:t> </a:t>
            </a:r>
            <a:r>
              <a:rPr lang="fr-FR" altLang="en-US" sz="1800" dirty="0" err="1">
                <a:latin typeface="Arial" panose="020B0604020202020204" pitchFamily="34" charset="0"/>
              </a:rPr>
              <a:t>it</a:t>
            </a:r>
            <a:r>
              <a:rPr lang="fr-FR" altLang="en-US" sz="1800" dirty="0">
                <a:latin typeface="Arial" panose="020B0604020202020204" pitchFamily="34" charset="0"/>
              </a:rPr>
              <a:t> to a </a:t>
            </a:r>
            <a:r>
              <a:rPr lang="fr-FR" altLang="en-US" sz="1800" dirty="0" err="1">
                <a:latin typeface="Arial" panose="020B0604020202020204" pitchFamily="34" charset="0"/>
              </a:rPr>
              <a:t>predetermined</a:t>
            </a:r>
            <a:r>
              <a:rPr lang="fr-FR" altLang="en-US" sz="1800" dirty="0">
                <a:latin typeface="Arial" panose="020B0604020202020204" pitchFamily="34" charset="0"/>
              </a:rPr>
              <a:t> end-state condition.</a:t>
            </a:r>
          </a:p>
          <a:p>
            <a:pPr marL="0" indent="0"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9104063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DE64AEEDD9B7A4D93545ACBE97D4615" ma:contentTypeVersion="2" ma:contentTypeDescription="Create a new document." ma:contentTypeScope="" ma:versionID="f49002b78e3a4a71b814eef46a983816">
  <xsd:schema xmlns:xsd="http://www.w3.org/2001/XMLSchema" xmlns:xs="http://www.w3.org/2001/XMLSchema" xmlns:p="http://schemas.microsoft.com/office/2006/metadata/properties" xmlns:ns2="http://schemas.microsoft.com/sharepoint/v3/fields" targetNamespace="http://schemas.microsoft.com/office/2006/metadata/properties" ma:root="true" ma:fieldsID="38f6db2dd0d9a0cf6a8dc37be32b365b" ns2:_=""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2:_Status" minOccurs="0"/>
                <xsd:element ref="ns2:_Vers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Status" ma:index="8" nillable="true" ma:displayName="Status" ma:default="Not Started" ma:internalName="_Status">
      <xsd:simpleType>
        <xsd:union memberTypes="dms:Text">
          <xsd:simpleType>
            <xsd:restriction base="dms:Choice">
              <xsd:enumeration value="Not Started"/>
              <xsd:enumeration value="Draft"/>
              <xsd:enumeration value="Reviewed"/>
              <xsd:enumeration value="Scheduled"/>
              <xsd:enumeration value="Published"/>
              <xsd:enumeration value="Final"/>
              <xsd:enumeration value="Expired"/>
            </xsd:restriction>
          </xsd:simpleType>
        </xsd:union>
      </xsd:simpleType>
    </xsd:element>
    <xsd:element name="_Version" ma:index="9" nillable="true" ma:displayName="Version" ma:internalName="_Version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 ma:displayName="Status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Version xmlns="http://schemas.microsoft.com/sharepoint/v3/fields" xsi:nil="true"/>
    <_Status xmlns="http://schemas.microsoft.com/sharepoint/v3/fields">Not Started</_Status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4214858-785C-42F7-BE66-6D0E79395FC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/field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B6F2769-7194-4217-93D3-3AF3A4742282}">
  <ds:schemaRefs>
    <ds:schemaRef ds:uri="http://schemas.microsoft.com/sharepoint/v3/fields"/>
    <ds:schemaRef ds:uri="http://schemas.microsoft.com/office/2006/metadata/properties"/>
    <ds:schemaRef ds:uri="http://purl.org/dc/terms/"/>
    <ds:schemaRef ds:uri="http://www.w3.org/XML/1998/namespace"/>
    <ds:schemaRef ds:uri="http://schemas.openxmlformats.org/package/2006/metadata/core-properties"/>
    <ds:schemaRef ds:uri="http://purl.org/dc/dcmitype/"/>
    <ds:schemaRef ds:uri="http://schemas.microsoft.com/office/2006/documentManagement/types"/>
    <ds:schemaRef ds:uri="http://schemas.microsoft.com/office/infopath/2007/PartnerControls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FNEMasterTemplateForThemePreview.pptx</Template>
  <TotalTime>1219</TotalTime>
  <Words>477</Words>
  <Application>Microsoft Office PowerPoint</Application>
  <PresentationFormat>On-screen Show (4:3)</PresentationFormat>
  <Paragraphs>141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Arial</vt:lpstr>
      <vt:lpstr>Calibri</vt:lpstr>
      <vt:lpstr>Office Theme</vt:lpstr>
      <vt:lpstr>Preliminary Decommissioning Plan for the Canadian Light Source</vt:lpstr>
      <vt:lpstr>Outline</vt:lpstr>
      <vt:lpstr>Facility Overview</vt:lpstr>
      <vt:lpstr>Saskatchewan Accelerator Lab (SAL)</vt:lpstr>
      <vt:lpstr>Overview of Facility </vt:lpstr>
      <vt:lpstr>PowerPoint Presentation</vt:lpstr>
      <vt:lpstr>Medical Isotope Project</vt:lpstr>
      <vt:lpstr>CNSC </vt:lpstr>
      <vt:lpstr>CNSC</vt:lpstr>
      <vt:lpstr>Decommissioning</vt:lpstr>
      <vt:lpstr>Decommissioning</vt:lpstr>
      <vt:lpstr>Principal Hazards</vt:lpstr>
      <vt:lpstr>Hazard Reduction</vt:lpstr>
      <vt:lpstr>Metals</vt:lpstr>
      <vt:lpstr>CONCRETE</vt:lpstr>
      <vt:lpstr>Release Criteria</vt:lpstr>
      <vt:lpstr>Preliminary Decommissioning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FileNewTemplate</dc:title>
  <dc:creator>Diana</dc:creator>
  <cp:lastModifiedBy>Grant Cubbon</cp:lastModifiedBy>
  <cp:revision>91</cp:revision>
  <dcterms:created xsi:type="dcterms:W3CDTF">2010-04-12T23:12:02Z</dcterms:created>
  <dcterms:modified xsi:type="dcterms:W3CDTF">2017-07-31T23:44:28Z</dcterms:modified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0x0101000DE64AEEDD9B7A4D93545ACBE97D4615</vt:lpwstr>
  </property>
</Properties>
</file>