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56" r:id="rId4"/>
  </p:sldMasterIdLst>
  <p:notesMasterIdLst>
    <p:notesMasterId r:id="rId30"/>
  </p:notesMasterIdLst>
  <p:sldIdLst>
    <p:sldId id="256" r:id="rId5"/>
    <p:sldId id="267" r:id="rId6"/>
    <p:sldId id="261" r:id="rId7"/>
    <p:sldId id="309" r:id="rId8"/>
    <p:sldId id="310" r:id="rId9"/>
    <p:sldId id="311" r:id="rId10"/>
    <p:sldId id="314" r:id="rId11"/>
    <p:sldId id="292" r:id="rId12"/>
    <p:sldId id="269" r:id="rId13"/>
    <p:sldId id="293" r:id="rId14"/>
    <p:sldId id="295" r:id="rId15"/>
    <p:sldId id="294" r:id="rId16"/>
    <p:sldId id="296" r:id="rId17"/>
    <p:sldId id="299" r:id="rId18"/>
    <p:sldId id="297" r:id="rId19"/>
    <p:sldId id="298" r:id="rId20"/>
    <p:sldId id="308" r:id="rId21"/>
    <p:sldId id="301" r:id="rId22"/>
    <p:sldId id="303" r:id="rId23"/>
    <p:sldId id="302" r:id="rId24"/>
    <p:sldId id="304" r:id="rId25"/>
    <p:sldId id="300" r:id="rId26"/>
    <p:sldId id="305" r:id="rId27"/>
    <p:sldId id="306" r:id="rId28"/>
    <p:sldId id="307" r:id="rId2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99"/>
    <a:srgbClr val="FFFFCC"/>
    <a:srgbClr val="C0504D"/>
    <a:srgbClr val="B4003C"/>
    <a:srgbClr val="9900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744" autoAdjust="0"/>
  </p:normalViewPr>
  <p:slideViewPr>
    <p:cSldViewPr>
      <p:cViewPr varScale="1">
        <p:scale>
          <a:sx n="68" d="100"/>
          <a:sy n="68" d="100"/>
        </p:scale>
        <p:origin x="5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18" d="100"/>
          <a:sy n="118" d="100"/>
        </p:scale>
        <p:origin x="225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11BA4FD-6209-401C-9CCE-B60F3DC4F7CB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32B158-BC12-4CAC-961F-AC480D7E0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6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50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86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79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27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57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06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56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89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27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9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8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95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E1B02-352C-4279-BCAE-32DA9F3E6031}" type="slidenum">
              <a:rPr lang="en-US"/>
              <a:pPr/>
              <a:t>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0563"/>
            <a:ext cx="4683125" cy="351313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830" y="4433744"/>
            <a:ext cx="5198938" cy="4198535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 smtClean="0"/>
              <a:t>For years we supported physics experiments by providing 6GeV accelerator operations at various currents.  In 2012 we began a roughly  2 year energy upgrade.  Roughly 7/8 of a mile, at that time, the CEBAF </a:t>
            </a:r>
            <a:r>
              <a:rPr lang="en-US" sz="1600" dirty="0" err="1" smtClean="0"/>
              <a:t>linacs</a:t>
            </a:r>
            <a:r>
              <a:rPr lang="en-US" sz="1600" dirty="0" smtClean="0"/>
              <a:t> housed 20 </a:t>
            </a:r>
            <a:r>
              <a:rPr lang="en-US" sz="1600" dirty="0" err="1" smtClean="0"/>
              <a:t>cryomodules</a:t>
            </a:r>
            <a:r>
              <a:rPr lang="en-US" sz="1600" dirty="0" smtClean="0"/>
              <a:t> each, capable of 0.6GeV per pass. We</a:t>
            </a:r>
            <a:r>
              <a:rPr lang="en-US" sz="1600" baseline="0" dirty="0" smtClean="0"/>
              <a:t> added 5 C100 </a:t>
            </a:r>
            <a:r>
              <a:rPr lang="en-US" sz="1600" baseline="0" dirty="0" err="1" smtClean="0"/>
              <a:t>cryomodules</a:t>
            </a:r>
            <a:r>
              <a:rPr lang="en-US" sz="1600" baseline="0" dirty="0" smtClean="0"/>
              <a:t> to each </a:t>
            </a:r>
            <a:r>
              <a:rPr lang="en-US" sz="1600" baseline="0" dirty="0" err="1" smtClean="0"/>
              <a:t>linac</a:t>
            </a:r>
            <a:r>
              <a:rPr lang="en-US" sz="1600" baseline="0" dirty="0" smtClean="0"/>
              <a:t>.  Upgraded 100’s of magnets, and increased our cryogenics capacity by adding CHL-2( central helium liquefier building). At the same time ground was broke for Hall D, which actually consists of two buildings; Hall Tagger and Hall D proper).  Those additions enable us to deliver 11GeV beam to the high power experimental halls A &amp; C, which were designed to take the full design power of 1MW. The dump </a:t>
            </a:r>
            <a:r>
              <a:rPr lang="en-US" sz="1600" baseline="0" dirty="0" err="1" smtClean="0"/>
              <a:t>refirb</a:t>
            </a:r>
            <a:r>
              <a:rPr lang="en-US" sz="1600" baseline="0" dirty="0" smtClean="0"/>
              <a:t> applies to these halls. To increase beam energy to 12 </a:t>
            </a:r>
            <a:r>
              <a:rPr lang="en-US" sz="1600" baseline="0" dirty="0" err="1" smtClean="0"/>
              <a:t>Gev</a:t>
            </a:r>
            <a:r>
              <a:rPr lang="en-US" sz="1600" baseline="0" dirty="0" smtClean="0"/>
              <a:t> and transport beam to Hall D an additional arc and transport line were added. </a:t>
            </a:r>
          </a:p>
          <a:p>
            <a:endParaRPr lang="en-US" sz="16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I am not sure</a:t>
            </a:r>
            <a:r>
              <a:rPr lang="en-US" sz="1600" baseline="0" dirty="0" smtClean="0"/>
              <a:t> how many how many of you have visited our campus, or how many were signed up to take the tour, so I wanted to give you a VERY brief virtual tour…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When going through this, use it to introduce power levels available to each hall – A and C can</a:t>
            </a:r>
            <a:r>
              <a:rPr lang="en-US" sz="1600" baseline="0" dirty="0" smtClean="0"/>
              <a:t> take the full design power of 1 MW (operations limit of 0.9). Dump </a:t>
            </a:r>
            <a:r>
              <a:rPr lang="en-US" sz="1600" baseline="0" dirty="0" err="1" smtClean="0"/>
              <a:t>refirb</a:t>
            </a:r>
            <a:r>
              <a:rPr lang="en-US" sz="1600" baseline="0" dirty="0" smtClean="0"/>
              <a:t> applies to these two halls.</a:t>
            </a:r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first stop is</a:t>
            </a:r>
            <a:r>
              <a:rPr lang="en-US" baseline="0" dirty="0" smtClean="0"/>
              <a:t> the Injector.  What you are looking at here is our polarized electron gun.   Recent modifications, to include a 4-laser system,  gives us the ability to delivery beam to all four halls simultaneously.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7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82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6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74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33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B158-BC12-4CAC-961F-AC480D7E08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04D223-8F87-4B2D-9FB9-4E6BDF30424F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JLab_logo_whit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0"/>
            <a:ext cx="1676400" cy="4866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59616D-9853-442B-AA4F-A3C57BDFC134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CB2C2-69D9-4413-AE04-54EEC3FF1BE5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0D55-FC41-4ABD-9CB5-75A8D9815DC7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60CF-2B2E-49FF-8CB2-2DBB4C3E65CB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12087"/>
            <a:ext cx="2133600" cy="190125"/>
          </a:xfrm>
        </p:spPr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AD7B-3A1D-4B67-87C4-05C2B4634C59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8542-FFEE-48B1-A992-0D9C7C8990E2}" type="datetime1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9225-9C43-46AA-95F4-0F3F7DB691C4}" type="datetime1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185C-EC0C-4282-A546-EEB5F029DFAF}" type="datetime1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527C-886C-431D-8826-C301C9E29E05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3AEC53-13C3-47DC-AA63-FA44F15D0640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JLab_logo_whit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5466" y="0"/>
            <a:ext cx="1312334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99B9-9C95-4FD0-9A7B-44E5404B9416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4520-AD7F-4D53-A01A-EA4325D927F7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5645-2A5F-485B-9A46-A30EA947715B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C0F7-4AB6-42E3-B0C1-22CBF0350C4C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7AA1-0865-4A5A-825F-A350D92568DF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12087"/>
            <a:ext cx="2133600" cy="190125"/>
          </a:xfrm>
        </p:spPr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E76-D835-4687-BCC1-039E55309509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4F73-3069-40AC-927D-20B5E71484BB}" type="datetime1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290-C2FD-4B21-9F50-05B8EA35D169}" type="datetime1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16FA-90C0-47C5-9403-2719B1C387AF}" type="datetime1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8F11B-A378-401C-9F05-945D3F92E434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D678-56C3-4E6D-A1C0-49E59BE676A3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C094-2A3B-4171-BA54-7612C3BE4923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3B5A-4954-41B9-A619-BD2CBDB82475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1F76-5D33-473C-AC5D-09A87FBC11A1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9A6B-71AE-4774-AD79-8D108059D6B8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0418-E2B1-44B2-9400-56A86998E371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12087"/>
            <a:ext cx="2133600" cy="190125"/>
          </a:xfrm>
        </p:spPr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5D43-ECED-422F-B66A-9DC70ED7F0CE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87FE-422D-4368-9A47-5CCC7565C678}" type="datetime1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4FAD-8252-4673-96B2-B5B49B40B7B0}" type="datetime1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CF88B8-6844-4F55-AFC8-880ACF186BB8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68A1-27D9-4782-8ADA-C42B8C9AB5DF}" type="datetime1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6BA7-74F0-4BD1-BB80-F6A8C829B966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780F-F0DB-4595-AA35-645C8B10EA4F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E1EF-85F7-46F0-B989-6126DD70866C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1FBC-626A-44C4-86AB-715EAB1E0C0F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F5A7E3-2F9E-4324-9592-1E7A521D6BFD}" type="datetime1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F1362-9BE3-4913-870F-B3E4AFA1060A}" type="datetime1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9F54E-8F91-4220-95D2-FB1D86866B73}" type="datetime1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FECC9-9805-419E-AB06-1209CF25261E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75E762-2219-45A9-9CEE-55F5CBFFA208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CDE7015-6F6D-4DF6-875D-7CEA4E1A0EA4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85BABB3F-30DA-4443-9387-06CD88955CAF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1FF579CC-1E73-4271-B9EB-959C7E032690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7397E285-D809-43A0-86A3-FD1A8C7F3B6A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A5AA7AA4-52D0-4710-A40F-BB1350641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9.e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752600"/>
          </a:xfrm>
        </p:spPr>
        <p:txBody>
          <a:bodyPr/>
          <a:lstStyle/>
          <a:p>
            <a:r>
              <a:rPr lang="en-US" b="1" dirty="0" smtClean="0"/>
              <a:t>Jefferson Lab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High Power Beam Dump Refurbishment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b="0" dirty="0" smtClean="0"/>
              <a:t>David </a:t>
            </a:r>
            <a:r>
              <a:rPr lang="en-US" b="0" dirty="0" err="1" smtClean="0"/>
              <a:t>Hamlette</a:t>
            </a:r>
            <a:r>
              <a:rPr lang="en-US" b="0" dirty="0" smtClean="0"/>
              <a:t>, RRPT</a:t>
            </a:r>
            <a:br>
              <a:rPr lang="en-US" b="0" dirty="0" smtClean="0"/>
            </a:br>
            <a:r>
              <a:rPr lang="en-US" b="0" dirty="0" err="1" smtClean="0"/>
              <a:t>RadCon</a:t>
            </a:r>
            <a:r>
              <a:rPr lang="en-US" b="0" dirty="0" smtClean="0"/>
              <a:t> Field Operations Manager</a:t>
            </a:r>
            <a:br>
              <a:rPr lang="en-US" b="0" dirty="0" smtClean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542"/>
    </mc:Choice>
    <mc:Fallback xmlns="">
      <p:transition spd="slow" advTm="354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685800"/>
            <a:ext cx="72009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 smtClean="0">
                <a:solidFill>
                  <a:srgbClr val="FF0000"/>
                </a:solidFill>
              </a:rPr>
              <a:t>$1.5M</a:t>
            </a:r>
            <a:r>
              <a:rPr lang="en-US" sz="2800" dirty="0" smtClean="0"/>
              <a:t> project focused on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Inspection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NDT dump window and piping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Assessment of diagnostic hardware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Upgrade </a:t>
            </a:r>
            <a:r>
              <a:rPr lang="en-US" sz="2400" dirty="0"/>
              <a:t>beam transport hardware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Replace helium tubes and upgrade helium blanket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Vacuum-to-helium </a:t>
            </a:r>
            <a:r>
              <a:rPr lang="en-US" sz="1600" dirty="0"/>
              <a:t>interface modification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Upgrade dump protection hardware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Beam diffuser redesign for higher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Ion </a:t>
            </a:r>
            <a:r>
              <a:rPr lang="en-US" sz="1600" dirty="0"/>
              <a:t>chambers – CERN design, retrievable from outside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Replace dump cave air treatment systems with dry nitrogen </a:t>
            </a:r>
            <a:r>
              <a:rPr lang="en-US" sz="2400" dirty="0" err="1"/>
              <a:t>inerting</a:t>
            </a:r>
            <a:r>
              <a:rPr lang="en-US" sz="2400" dirty="0"/>
              <a:t>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</a:t>
            </a:r>
            <a:r>
              <a:rPr lang="en-US" sz="1600" baseline="-25000" dirty="0"/>
              <a:t>2</a:t>
            </a:r>
            <a:r>
              <a:rPr lang="en-US" sz="1600" dirty="0"/>
              <a:t> generator(s)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Improved atmospheric isolation (wall integrity)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Add diagnostics (flow, humidity, etc.)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Upgrade beam transport diagnostics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Viewer system with tune and CW operation capability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Upgrade camera mechanical mounting and shielding </a:t>
            </a:r>
            <a:r>
              <a:rPr lang="en-US" sz="1600" dirty="0" smtClean="0"/>
              <a:t>package</a:t>
            </a:r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0128"/>
            <a:ext cx="8229600" cy="411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Dump Upgrade Project Scope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9330" b="9791"/>
          <a:stretch/>
        </p:blipFill>
        <p:spPr bwMode="auto">
          <a:xfrm>
            <a:off x="609600" y="914400"/>
            <a:ext cx="780703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-152400"/>
            <a:ext cx="8230313" cy="11339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5240" y="2496753"/>
            <a:ext cx="54102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/>
              <a:t>Post run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300 </a:t>
            </a:r>
            <a:r>
              <a:rPr lang="en-US" sz="2600" dirty="0" err="1" smtClean="0"/>
              <a:t>mR</a:t>
            </a:r>
            <a:r>
              <a:rPr lang="en-US" sz="2600" dirty="0" smtClean="0"/>
              <a:t>/h dump proper-whole </a:t>
            </a:r>
            <a:r>
              <a:rPr lang="en-US" sz="2600" dirty="0"/>
              <a:t>body</a:t>
            </a:r>
            <a:r>
              <a:rPr lang="en-US" sz="2600" dirty="0" smtClean="0"/>
              <a:t> dose rates (w/ 3R/h near dump)</a:t>
            </a:r>
            <a:endParaRPr lang="en-US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Contamination </a:t>
            </a:r>
            <a:r>
              <a:rPr lang="en-US" sz="2600" dirty="0"/>
              <a:t>~</a:t>
            </a:r>
            <a:r>
              <a:rPr lang="en-US" sz="2600" dirty="0" smtClean="0"/>
              <a:t>5k </a:t>
            </a:r>
            <a:r>
              <a:rPr lang="en-US" sz="2600" dirty="0" err="1" smtClean="0"/>
              <a:t>dpm</a:t>
            </a:r>
            <a:r>
              <a:rPr lang="en-US" sz="2600" dirty="0" smtClean="0"/>
              <a:t>/100cm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</a:t>
            </a:r>
            <a:r>
              <a:rPr lang="en-US" sz="2600" dirty="0"/>
              <a:t>general area, up to </a:t>
            </a:r>
            <a:r>
              <a:rPr lang="en-US" sz="2600" dirty="0" smtClean="0"/>
              <a:t>100k </a:t>
            </a:r>
            <a:r>
              <a:rPr lang="en-US" sz="2600" dirty="0" err="1" smtClean="0"/>
              <a:t>dpm</a:t>
            </a:r>
            <a:r>
              <a:rPr lang="en-US" sz="2600" dirty="0" smtClean="0"/>
              <a:t>/100cm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</a:t>
            </a:r>
            <a:r>
              <a:rPr lang="en-US" sz="2600" dirty="0"/>
              <a:t>(localized)</a:t>
            </a:r>
            <a:endParaRPr lang="en-US" sz="2600" baseline="30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Permit required confined </a:t>
            </a:r>
            <a:r>
              <a:rPr lang="en-US" sz="2600" dirty="0"/>
              <a:t>space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5"/>
          <a:stretch/>
        </p:blipFill>
        <p:spPr>
          <a:xfrm>
            <a:off x="5410200" y="2838534"/>
            <a:ext cx="3618308" cy="3409866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219200"/>
            <a:ext cx="515430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Ultrasonic testing (UT)</a:t>
            </a: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Well coordinated with subcontractor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Mock-up using spare dump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Demo of hardware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Remove beam diffuser, burn-thru detector, windows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Remove old ion chambers and associated cabling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Decontamination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Machining of existing equipment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Installation of new hardware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0128"/>
            <a:ext cx="8229600" cy="411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Hall A Upgrade Phases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242767"/>
            <a:ext cx="2514600" cy="188500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81400"/>
            <a:ext cx="2540000" cy="190500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1372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578942"/>
              </p:ext>
            </p:extLst>
          </p:nvPr>
        </p:nvGraphicFramePr>
        <p:xfrm>
          <a:off x="381000" y="1219200"/>
          <a:ext cx="8382001" cy="2671572"/>
        </p:xfrm>
        <a:graphic>
          <a:graphicData uri="http://schemas.openxmlformats.org/drawingml/2006/table">
            <a:tbl>
              <a:tblPr firstRow="1" firstCol="1" bandRow="1"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6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8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3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Work phase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Estimated col. Dose (person-mrem)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Dose received (person-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mrem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Survey/disassembly/Inspect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NDT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2227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Totals for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2477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Reassemble beamline(for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short run)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1137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365687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Demo/Weld/leak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test/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Install new components and </a:t>
                      </a:r>
                      <a:r>
                        <a:rPr lang="en-US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diag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hardware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 smtClean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/>
                        <a:t>3875</a:t>
                      </a:r>
                      <a:endParaRPr lang="en-US" sz="1600" b="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 smtClean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/>
                        <a:t>2825</a:t>
                      </a:r>
                      <a:endParaRPr lang="en-US" sz="1600" b="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7489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3950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0128"/>
            <a:ext cx="8229600" cy="411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Hall A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41910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Radwaste</a:t>
            </a:r>
            <a:r>
              <a:rPr lang="en-US" sz="2400" dirty="0" smtClean="0"/>
              <a:t> – </a:t>
            </a:r>
            <a:r>
              <a:rPr lang="en-US" sz="2400" dirty="0"/>
              <a:t> 7548lbs </a:t>
            </a:r>
            <a:r>
              <a:rPr lang="en-US" sz="2400" dirty="0" smtClean="0"/>
              <a:t>(mostly metal)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Highest dose rates </a:t>
            </a:r>
            <a:r>
              <a:rPr lang="en-US" sz="2400" dirty="0" smtClean="0"/>
              <a:t>on waste 1700 </a:t>
            </a:r>
            <a:r>
              <a:rPr lang="en-US" sz="2400" dirty="0" err="1" smtClean="0"/>
              <a:t>mR</a:t>
            </a:r>
            <a:r>
              <a:rPr lang="en-US" sz="2400" dirty="0" smtClean="0"/>
              <a:t>/h contact; 100 </a:t>
            </a:r>
            <a:r>
              <a:rPr lang="en-US" sz="2400" dirty="0" err="1" smtClean="0"/>
              <a:t>mR</a:t>
            </a:r>
            <a:r>
              <a:rPr lang="en-US" sz="2400" dirty="0" smtClean="0"/>
              <a:t>/h @ 1 </a:t>
            </a:r>
            <a:r>
              <a:rPr lang="en-US" sz="2400" dirty="0" err="1" smtClean="0"/>
              <a:t>ft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i="1" dirty="0" smtClean="0"/>
          </a:p>
          <a:p>
            <a:pPr lvl="2"/>
            <a:r>
              <a:rPr lang="en-US" dirty="0" smtClean="0"/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457200" y="20128"/>
            <a:ext cx="8229600" cy="411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Hall A </a:t>
            </a:r>
            <a:r>
              <a:rPr lang="en-US" sz="3200" dirty="0" smtClean="0">
                <a:latin typeface="Calibri" panose="020F0502020204030204" pitchFamily="34" charset="0"/>
              </a:rPr>
              <a:t>(final Configuration)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23" name="Picture 3" descr="C:\Users\ladt\AppData\Local\Temp\HALL A DUMP REGION1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41" y="1052886"/>
            <a:ext cx="5654860" cy="421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36223" y="4018396"/>
            <a:ext cx="8023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Isolation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Wall</a:t>
            </a:r>
            <a:endParaRPr lang="en-US" sz="9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2477" y="3032825"/>
            <a:ext cx="1163631" cy="2308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Tune-Mode Viewer</a:t>
            </a:r>
            <a:endParaRPr lang="en-US" sz="9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6168" y="4715068"/>
            <a:ext cx="1071341" cy="2308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Dual Camera Box</a:t>
            </a:r>
            <a:endParaRPr lang="en-US" sz="9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9666" y="3428082"/>
            <a:ext cx="1349334" cy="2308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Calibration Mechanism</a:t>
            </a:r>
            <a:endParaRPr lang="en-US" sz="9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201" y="990601"/>
            <a:ext cx="1604629" cy="2994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cs typeface="Arial" panose="020B0604020202020204" pitchFamily="34" charset="0"/>
              </a:rPr>
              <a:t>Vacuum </a:t>
            </a:r>
            <a:r>
              <a:rPr lang="en-US" sz="9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Tube w/ internal Aperture Plate-water cooled</a:t>
            </a:r>
            <a:endParaRPr lang="en-US" sz="9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34888" y="1046757"/>
            <a:ext cx="160462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cs typeface="Arial" panose="020B0604020202020204" pitchFamily="34" charset="0"/>
              </a:rPr>
              <a:t>Vacuum Window – water </a:t>
            </a:r>
            <a:endParaRPr lang="en-US" sz="9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cooled</a:t>
            </a:r>
            <a:endParaRPr lang="en-US" sz="9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28" idx="2"/>
          </p:cNvCxnSpPr>
          <p:nvPr/>
        </p:nvCxnSpPr>
        <p:spPr bwMode="auto">
          <a:xfrm>
            <a:off x="1432516" y="1290098"/>
            <a:ext cx="756542" cy="84300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25" idx="0"/>
          </p:cNvCxnSpPr>
          <p:nvPr/>
        </p:nvCxnSpPr>
        <p:spPr bwMode="auto">
          <a:xfrm flipV="1">
            <a:off x="1794293" y="2850545"/>
            <a:ext cx="789530" cy="18228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7" idx="0"/>
          </p:cNvCxnSpPr>
          <p:nvPr/>
        </p:nvCxnSpPr>
        <p:spPr bwMode="auto">
          <a:xfrm flipV="1">
            <a:off x="2754333" y="2720772"/>
            <a:ext cx="641191" cy="70731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9" idx="2"/>
          </p:cNvCxnSpPr>
          <p:nvPr/>
        </p:nvCxnSpPr>
        <p:spPr bwMode="auto">
          <a:xfrm>
            <a:off x="5137203" y="1416089"/>
            <a:ext cx="349197" cy="80329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4" idx="0"/>
          </p:cNvCxnSpPr>
          <p:nvPr/>
        </p:nvCxnSpPr>
        <p:spPr bwMode="auto">
          <a:xfrm flipV="1">
            <a:off x="4937380" y="3215105"/>
            <a:ext cx="787750" cy="80329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" y="2044655"/>
            <a:ext cx="1480972" cy="4154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Existing Corrugated</a:t>
            </a:r>
          </a:p>
          <a:p>
            <a:r>
              <a:rPr lang="en-US" sz="1050" dirty="0" smtClean="0"/>
              <a:t> Tube</a:t>
            </a:r>
            <a:endParaRPr lang="en-US" sz="1050" dirty="0"/>
          </a:p>
        </p:txBody>
      </p:sp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00" r="5106" b="8168"/>
          <a:stretch/>
        </p:blipFill>
        <p:spPr bwMode="auto">
          <a:xfrm>
            <a:off x="5870883" y="3935240"/>
            <a:ext cx="3120717" cy="2389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96001" y="1726307"/>
            <a:ext cx="1163631" cy="2308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High Power Viewer</a:t>
            </a:r>
            <a:endParaRPr lang="en-US" sz="9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 bwMode="auto">
          <a:xfrm flipH="1">
            <a:off x="5952992" y="1957139"/>
            <a:ext cx="724825" cy="3582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733800" y="1711602"/>
            <a:ext cx="774875" cy="143664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163857" y="1495475"/>
            <a:ext cx="963672" cy="2308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Ion Chamber</a:t>
            </a:r>
            <a:endParaRPr lang="en-US" sz="9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0128"/>
            <a:ext cx="8229600" cy="411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Hall A “Challenges”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4300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Although well  briefed and planned between work groups, and was a great success; still some disconnects…</a:t>
            </a: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Legacy drawing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Work spaces proved to be challenging (tight)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Decontamination hitches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Unexpected material handling issues (leading to re-weld)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Steep learning curve (working in HRA/CA not routine)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Work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Minor non-compliance (breach of radiological area)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5715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 These challenges addressed as “Lessons Learned” for Hall C project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1" y="762000"/>
            <a:ext cx="891540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Post run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</a:t>
            </a:r>
            <a:r>
              <a:rPr lang="en-US" sz="2800" dirty="0" smtClean="0"/>
              <a:t>hole body dose rates 1.1 R/h (5x Hall A), </a:t>
            </a:r>
            <a:r>
              <a:rPr lang="en-US" sz="2800" dirty="0" err="1" smtClean="0"/>
              <a:t>req’d</a:t>
            </a:r>
            <a:r>
              <a:rPr lang="en-US" sz="2800" dirty="0" smtClean="0"/>
              <a:t> physical access controls (contact max 11 R/h six months after shutdown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Contamination 100k </a:t>
            </a:r>
            <a:r>
              <a:rPr lang="en-US" sz="2800" dirty="0" err="1" smtClean="0"/>
              <a:t>dpm</a:t>
            </a:r>
            <a:r>
              <a:rPr lang="en-US" sz="2800" dirty="0" smtClean="0"/>
              <a:t>/100cm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  general area</a:t>
            </a:r>
            <a:endParaRPr lang="en-US" sz="2800" baseline="30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Permit required confined space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Elevated platform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Compact work space (7’x7’)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0128"/>
            <a:ext cx="8229600" cy="411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Hall C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2" descr="C:\Users\welch\AppData\Local\Temp\IMG_02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0" t="15254" r="14125"/>
          <a:stretch/>
        </p:blipFill>
        <p:spPr bwMode="auto">
          <a:xfrm>
            <a:off x="6096000" y="2519541"/>
            <a:ext cx="3048000" cy="3810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29811" r="-1" b="25429"/>
          <a:stretch/>
        </p:blipFill>
        <p:spPr bwMode="auto">
          <a:xfrm>
            <a:off x="342899" y="914400"/>
            <a:ext cx="8700741" cy="148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2514600"/>
            <a:ext cx="56388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i="1" dirty="0" smtClean="0"/>
              <a:t>Identical to Hall A with the exception of overall beam layout…</a:t>
            </a:r>
            <a:endParaRPr lang="en-US" sz="32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UT inspection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Demo of hardware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Decontamination attempts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Installation of new </a:t>
            </a:r>
            <a:r>
              <a:rPr lang="en-US" sz="2800" dirty="0" smtClean="0"/>
              <a:t>hardware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0128"/>
            <a:ext cx="8229600" cy="411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Hall </a:t>
            </a:r>
            <a:r>
              <a:rPr lang="en-US" dirty="0">
                <a:latin typeface="Calibri" panose="020F0502020204030204" pitchFamily="34" charset="0"/>
              </a:rPr>
              <a:t>C</a:t>
            </a:r>
            <a:r>
              <a:rPr lang="en-US" dirty="0" smtClean="0">
                <a:latin typeface="Calibri" panose="020F0502020204030204" pitchFamily="34" charset="0"/>
              </a:rPr>
              <a:t> Upgrade Phases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90800"/>
            <a:ext cx="2103624" cy="157771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32857"/>
            <a:ext cx="2103624" cy="1577717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989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0128"/>
            <a:ext cx="8229600" cy="411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Hall A “LL” Implemented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33400"/>
            <a:ext cx="8915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Legacy drawings </a:t>
            </a:r>
            <a:r>
              <a:rPr lang="en-US" sz="2800" dirty="0" smtClean="0">
                <a:sym typeface="Wingdings" panose="05000000000000000000" pitchFamily="2" charset="2"/>
              </a:rPr>
              <a:t>  Design review w/</a:t>
            </a:r>
            <a:r>
              <a:rPr lang="en-US" sz="2800" b="1" dirty="0" smtClean="0">
                <a:sym typeface="Wingdings" panose="05000000000000000000" pitchFamily="2" charset="2"/>
              </a:rPr>
              <a:t>visual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Work spaces  Installed work platform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aterial handling issues </a:t>
            </a:r>
            <a:r>
              <a:rPr lang="en-US" sz="2800" dirty="0" smtClean="0">
                <a:sym typeface="Wingdings" panose="05000000000000000000" pitchFamily="2" charset="2"/>
              </a:rPr>
              <a:t> Jib cranes, intermodal in hall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Decontamination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DeconGel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Work </a:t>
            </a:r>
            <a:r>
              <a:rPr lang="en-US" sz="2800" dirty="0" smtClean="0"/>
              <a:t>planning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RadCon</a:t>
            </a:r>
            <a:r>
              <a:rPr lang="en-US" sz="2800" dirty="0" smtClean="0">
                <a:sym typeface="Wingdings" panose="05000000000000000000" pitchFamily="2" charset="2"/>
              </a:rPr>
              <a:t> Task communicator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8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58944"/>
            <a:ext cx="2000250" cy="2667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2" descr="M:\me-group\Approved Projects\High Power Dump Design - Halls A and C\18. Pictures\Hall C\Platform\100_13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358944"/>
            <a:ext cx="3048000" cy="254931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21912" r="6067" b="13138"/>
          <a:stretch/>
        </p:blipFill>
        <p:spPr bwMode="auto">
          <a:xfrm>
            <a:off x="304800" y="3059668"/>
            <a:ext cx="8610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635354" y="3974068"/>
            <a:ext cx="3048000" cy="152400"/>
          </a:xfrm>
          <a:prstGeom prst="rect">
            <a:avLst/>
          </a:prstGeom>
          <a:solidFill>
            <a:srgbClr val="00B0F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49754" y="3745468"/>
            <a:ext cx="283464" cy="585216"/>
          </a:xfrm>
          <a:prstGeom prst="rect">
            <a:avLst/>
          </a:prstGeom>
          <a:solidFill>
            <a:srgbClr val="FFC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21866" y="3773234"/>
            <a:ext cx="274320" cy="566928"/>
          </a:xfrm>
          <a:prstGeom prst="rect">
            <a:avLst/>
          </a:prstGeom>
          <a:solidFill>
            <a:srgbClr val="FFC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43836" y="5113341"/>
            <a:ext cx="495300" cy="464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7828621" y="4746980"/>
            <a:ext cx="495300" cy="464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 flipV="1">
            <a:off x="7405856" y="4367960"/>
            <a:ext cx="495300" cy="4470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101952" y="2831068"/>
            <a:ext cx="3733801" cy="853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116682" y="3526157"/>
            <a:ext cx="220545" cy="4065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DeconGel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84162" y="3059668"/>
            <a:ext cx="7750238" cy="3226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29000" y="2907268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~ 100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5276671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1 - Blue shaded area to be cut up and removed</a:t>
            </a:r>
          </a:p>
          <a:p>
            <a:r>
              <a:rPr lang="en-US" dirty="0" smtClean="0"/>
              <a:t>2 - Orange areas are labyrinth shield walls (8x8x16 concrete blocks to be removed and disposed)</a:t>
            </a:r>
          </a:p>
          <a:p>
            <a:r>
              <a:rPr lang="en-US" dirty="0" smtClean="0"/>
              <a:t>3 - Green shaded area of tunnel to be decontaminated if possible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9906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Hydrogel polymer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Apply-dry-peel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Encapsulates and binds to prevent spreading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Non-hazardous; OSHA /RCRA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Meets environmental and regulatory requirements </a:t>
            </a:r>
            <a:endParaRPr lang="en-US" sz="2400" dirty="0"/>
          </a:p>
        </p:txBody>
      </p:sp>
      <p:cxnSp>
        <p:nvCxnSpPr>
          <p:cNvPr id="23" name="Straight Arrow Connector 22"/>
          <p:cNvCxnSpPr>
            <a:stCxn id="18" idx="0"/>
          </p:cNvCxnSpPr>
          <p:nvPr/>
        </p:nvCxnSpPr>
        <p:spPr>
          <a:xfrm flipV="1">
            <a:off x="6691486" y="4331136"/>
            <a:ext cx="42755" cy="7822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1"/>
            <a:endCxn id="17" idx="2"/>
          </p:cNvCxnSpPr>
          <p:nvPr/>
        </p:nvCxnSpPr>
        <p:spPr>
          <a:xfrm flipH="1" flipV="1">
            <a:off x="6059026" y="4340162"/>
            <a:ext cx="457345" cy="8412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721202" y="3070234"/>
            <a:ext cx="495300" cy="464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33218" y="4126468"/>
            <a:ext cx="1850136" cy="204216"/>
          </a:xfrm>
          <a:prstGeom prst="rect">
            <a:avLst/>
          </a:prstGeom>
          <a:solidFill>
            <a:schemeClr val="accent3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833218" y="3757660"/>
            <a:ext cx="1850136" cy="204216"/>
          </a:xfrm>
          <a:prstGeom prst="rect">
            <a:avLst/>
          </a:prstGeom>
          <a:solidFill>
            <a:schemeClr val="accent3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196186" y="4114801"/>
            <a:ext cx="357014" cy="140748"/>
          </a:xfrm>
          <a:prstGeom prst="rect">
            <a:avLst/>
          </a:prstGeom>
          <a:solidFill>
            <a:schemeClr val="accent3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206116" y="3769232"/>
            <a:ext cx="357014" cy="148764"/>
          </a:xfrm>
          <a:prstGeom prst="rect">
            <a:avLst/>
          </a:prstGeom>
          <a:solidFill>
            <a:schemeClr val="accent3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550681" y="3765960"/>
            <a:ext cx="357014" cy="148764"/>
          </a:xfrm>
          <a:prstGeom prst="rect">
            <a:avLst/>
          </a:prstGeom>
          <a:solidFill>
            <a:schemeClr val="accent3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57767" y="4136798"/>
            <a:ext cx="357014" cy="148764"/>
          </a:xfrm>
          <a:prstGeom prst="rect">
            <a:avLst/>
          </a:prstGeom>
          <a:solidFill>
            <a:schemeClr val="accent3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Jefferson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Managed and operated for the DOE by the  Jefferson Science Associates, LLC (JSA)</a:t>
            </a:r>
          </a:p>
          <a:p>
            <a:r>
              <a:rPr lang="en-US" sz="2800" dirty="0"/>
              <a:t>Continuous  Electron Beam Accelerator Facility (CEBAF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2 superconducting RF </a:t>
            </a:r>
            <a:r>
              <a:rPr lang="en-US" sz="2400" dirty="0" err="1" smtClean="0"/>
              <a:t>linacs</a:t>
            </a:r>
            <a:r>
              <a:rPr lang="en-US" sz="2400" dirty="0"/>
              <a:t>, </a:t>
            </a:r>
            <a:r>
              <a:rPr lang="en-US" sz="2400" dirty="0" smtClean="0"/>
              <a:t>2 arcs with four </a:t>
            </a:r>
            <a:r>
              <a:rPr lang="en-US" sz="2400" dirty="0"/>
              <a:t>experimental </a:t>
            </a:r>
            <a:r>
              <a:rPr lang="en-US" sz="2400" dirty="0" smtClean="0"/>
              <a:t>halls</a:t>
            </a:r>
            <a:endParaRPr lang="en-US" sz="2400" dirty="0"/>
          </a:p>
          <a:p>
            <a:r>
              <a:rPr lang="en-US" sz="2800" dirty="0"/>
              <a:t>Low Energy Recirculation Facility (LERF)</a:t>
            </a:r>
          </a:p>
          <a:p>
            <a:pPr lvl="1"/>
            <a:r>
              <a:rPr lang="en-US" sz="2400" dirty="0"/>
              <a:t>120 MeV energy-recovery </a:t>
            </a:r>
            <a:r>
              <a:rPr lang="en-US" sz="2400" dirty="0" err="1"/>
              <a:t>linac</a:t>
            </a:r>
            <a:endParaRPr lang="en-US" sz="24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792"/>
    </mc:Choice>
    <mc:Fallback xmlns="">
      <p:transition spd="slow" advTm="79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3979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DeconGel</a:t>
            </a:r>
            <a:r>
              <a:rPr lang="en-US" dirty="0" smtClean="0"/>
              <a:t> </a:t>
            </a:r>
            <a:r>
              <a:rPr lang="en-US" sz="3200" dirty="0" smtClean="0"/>
              <a:t>(Hardware Removal)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4" y="1143000"/>
            <a:ext cx="2474293" cy="18557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23" y="1089058"/>
            <a:ext cx="2606040" cy="19545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1084745"/>
            <a:ext cx="2606040" cy="19545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49412"/>
            <a:ext cx="3055091" cy="229131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9" y="3549412"/>
            <a:ext cx="2989051" cy="224178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3979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DeconGel</a:t>
            </a:r>
            <a:r>
              <a:rPr lang="en-US" dirty="0" smtClean="0"/>
              <a:t> </a:t>
            </a:r>
            <a:r>
              <a:rPr lang="en-US" sz="3200" dirty="0" smtClean="0"/>
              <a:t>(area </a:t>
            </a:r>
            <a:r>
              <a:rPr lang="en-US" sz="3200" dirty="0" err="1" smtClean="0"/>
              <a:t>decon</a:t>
            </a:r>
            <a:r>
              <a:rPr lang="en-US" sz="3200" dirty="0" smtClean="0"/>
              <a:t>)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" y="3758236"/>
            <a:ext cx="2801566" cy="210117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19586"/>
            <a:ext cx="2743200" cy="20574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28" y="3766342"/>
            <a:ext cx="2844080" cy="213306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66341"/>
            <a:ext cx="2808593" cy="210644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1023615"/>
            <a:ext cx="2709672" cy="203225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89" y="1077351"/>
            <a:ext cx="2668621" cy="2001466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0128"/>
            <a:ext cx="8229600" cy="411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Hall C </a:t>
            </a:r>
            <a:r>
              <a:rPr lang="en-US" sz="3200" dirty="0">
                <a:latin typeface="Calibri" panose="020F0502020204030204" pitchFamily="34" charset="0"/>
              </a:rPr>
              <a:t>(final Configuration)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2" descr="M:\me-group\Approved Projects\High Power Dump Design - Halls A and C\18. Pictures\Hall C\Dump Re-Installation\20160427_103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581400"/>
            <a:ext cx="3657601" cy="2743200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6" b="14115"/>
          <a:stretch/>
        </p:blipFill>
        <p:spPr bwMode="auto">
          <a:xfrm>
            <a:off x="815174" y="847726"/>
            <a:ext cx="7947826" cy="250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0639" y="2366806"/>
            <a:ext cx="1163631" cy="2308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Tune-Mode Viewer</a:t>
            </a:r>
            <a:endParaRPr lang="en-US" sz="9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stCxn id="5" idx="0"/>
          </p:cNvCxnSpPr>
          <p:nvPr/>
        </p:nvCxnSpPr>
        <p:spPr bwMode="auto">
          <a:xfrm flipV="1">
            <a:off x="2462455" y="2133600"/>
            <a:ext cx="0" cy="23320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791200" y="2812201"/>
            <a:ext cx="8023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Isolation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Wall</a:t>
            </a:r>
            <a:endParaRPr lang="en-US" sz="9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 bwMode="auto">
          <a:xfrm flipV="1">
            <a:off x="6192357" y="2008910"/>
            <a:ext cx="787750" cy="80329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971912" y="2826238"/>
            <a:ext cx="1437552" cy="2308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Calibration Mechanism</a:t>
            </a:r>
            <a:endParaRPr lang="en-US" sz="9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 bwMode="auto">
          <a:xfrm flipV="1">
            <a:off x="3690688" y="1954000"/>
            <a:ext cx="872279" cy="87223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391113" y="2978410"/>
            <a:ext cx="1071341" cy="2308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Dual Camera Box</a:t>
            </a:r>
            <a:endParaRPr lang="en-US" sz="9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39" y="3860859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Iso</a:t>
            </a:r>
            <a:r>
              <a:rPr lang="en-US" sz="2800" dirty="0" smtClean="0"/>
              <a:t>-wall pushed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Camera/viewer diagnostics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mtClean="0"/>
              <a:t>New </a:t>
            </a:r>
            <a:r>
              <a:rPr lang="en-US" sz="2800" dirty="0" smtClean="0"/>
              <a:t>concrete blocks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868287"/>
            <a:ext cx="2133599" cy="2308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High Power </a:t>
            </a:r>
            <a:r>
              <a:rPr lang="en-US" sz="900" b="1" dirty="0">
                <a:solidFill>
                  <a:srgbClr val="000000"/>
                </a:solidFill>
                <a:cs typeface="Arial" panose="020B0604020202020204" pitchFamily="34" charset="0"/>
              </a:rPr>
              <a:t>Viewer</a:t>
            </a:r>
            <a:r>
              <a:rPr lang="en-US" sz="9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Transport  Line</a:t>
            </a:r>
            <a:endParaRPr lang="en-US" sz="9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>
            <a:endCxn id="14" idx="2"/>
          </p:cNvCxnSpPr>
          <p:nvPr/>
        </p:nvCxnSpPr>
        <p:spPr bwMode="auto">
          <a:xfrm flipV="1">
            <a:off x="1143000" y="1099119"/>
            <a:ext cx="1219200" cy="45373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05399" y="2297556"/>
            <a:ext cx="954715" cy="2308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Ion chambers</a:t>
            </a:r>
            <a:endParaRPr lang="en-US" sz="9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 bwMode="auto">
          <a:xfrm flipV="1">
            <a:off x="5582757" y="1600200"/>
            <a:ext cx="1010757" cy="6973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7" idx="0"/>
          </p:cNvCxnSpPr>
          <p:nvPr/>
        </p:nvCxnSpPr>
        <p:spPr bwMode="auto">
          <a:xfrm flipH="1" flipV="1">
            <a:off x="4953001" y="1552858"/>
            <a:ext cx="629756" cy="74469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831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0128"/>
            <a:ext cx="8229600" cy="411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Hall C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58839"/>
              </p:ext>
            </p:extLst>
          </p:nvPr>
        </p:nvGraphicFramePr>
        <p:xfrm>
          <a:off x="380999" y="838200"/>
          <a:ext cx="8382001" cy="2971800"/>
        </p:xfrm>
        <a:graphic>
          <a:graphicData uri="http://schemas.openxmlformats.org/drawingml/2006/table">
            <a:tbl>
              <a:tblPr firstRow="1" firstCol="1" bandRow="1"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6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8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3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Work phase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Estimated col. Dose (person-mrem)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Dose received (person-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mrem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Tear-out, disassembly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841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Inspect/test dump, reassemble beamline to be reused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Strip/decontaminate tunnel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468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Totals for 2015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2645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Install new components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Grand Total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5725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3034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81000" y="39624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This represents a significant ALARA achievement, considering the relative radiation levels in the Hall C dump (5 times higher on average than Hall A)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Radwaste</a:t>
            </a:r>
            <a:r>
              <a:rPr lang="en-US" sz="1600" dirty="0"/>
              <a:t> </a:t>
            </a:r>
            <a:r>
              <a:rPr lang="en-US" sz="1600" dirty="0" smtClean="0"/>
              <a:t>– 8740 </a:t>
            </a:r>
            <a:r>
              <a:rPr lang="en-US" sz="1600" dirty="0" err="1"/>
              <a:t>lbs</a:t>
            </a:r>
            <a:r>
              <a:rPr lang="en-US" sz="1600" dirty="0"/>
              <a:t> of  metal; </a:t>
            </a:r>
            <a:r>
              <a:rPr lang="en-US" sz="1600" dirty="0" smtClean="0"/>
              <a:t>~370 </a:t>
            </a:r>
            <a:r>
              <a:rPr lang="en-US" sz="1600" dirty="0" err="1"/>
              <a:t>lbs</a:t>
            </a:r>
            <a:r>
              <a:rPr lang="en-US" sz="1600" dirty="0"/>
              <a:t> </a:t>
            </a:r>
            <a:r>
              <a:rPr lang="en-US" sz="1600" dirty="0" err="1" smtClean="0"/>
              <a:t>compactables</a:t>
            </a:r>
            <a:r>
              <a:rPr lang="en-US" sz="1600" dirty="0" smtClean="0"/>
              <a:t>; 19170 </a:t>
            </a:r>
            <a:r>
              <a:rPr lang="en-US" sz="1600" dirty="0" err="1" smtClean="0"/>
              <a:t>lbs</a:t>
            </a:r>
            <a:r>
              <a:rPr lang="en-US" sz="1600" dirty="0" smtClean="0"/>
              <a:t> concrete blocks; </a:t>
            </a:r>
            <a:r>
              <a:rPr lang="en-US" sz="1600" dirty="0"/>
              <a:t>Total </a:t>
            </a:r>
            <a:r>
              <a:rPr lang="en-US" sz="1600" dirty="0" smtClean="0"/>
              <a:t>28280 </a:t>
            </a:r>
            <a:r>
              <a:rPr lang="en-US" sz="1600" dirty="0" err="1" smtClean="0"/>
              <a:t>lbs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Highest dose rates on waste </a:t>
            </a:r>
            <a:r>
              <a:rPr lang="en-US" sz="1600" dirty="0" smtClean="0"/>
              <a:t>3000 </a:t>
            </a:r>
            <a:r>
              <a:rPr lang="en-US" sz="1600" dirty="0" err="1" smtClean="0"/>
              <a:t>mR</a:t>
            </a:r>
            <a:r>
              <a:rPr lang="en-US" sz="1600" dirty="0" smtClean="0"/>
              <a:t>/h </a:t>
            </a:r>
            <a:r>
              <a:rPr lang="en-US" sz="1600" dirty="0"/>
              <a:t>contact; </a:t>
            </a:r>
            <a:r>
              <a:rPr lang="en-US" sz="1600" dirty="0" smtClean="0"/>
              <a:t>300 </a:t>
            </a:r>
            <a:r>
              <a:rPr lang="en-US" sz="1600" dirty="0" err="1" smtClean="0"/>
              <a:t>mR</a:t>
            </a:r>
            <a:r>
              <a:rPr lang="en-US" sz="1600" dirty="0" smtClean="0"/>
              <a:t>/h </a:t>
            </a:r>
            <a:r>
              <a:rPr lang="en-US" sz="1600" dirty="0"/>
              <a:t>@ 1 </a:t>
            </a:r>
            <a:r>
              <a:rPr lang="en-US" sz="1600" dirty="0" err="1"/>
              <a:t>ft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0128"/>
            <a:ext cx="8229600" cy="411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Hall C “Challenges”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Daily brief w/ Task communicator was very effective, however, there were still areas that created re-work and/or minor delays 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Legacy Drawing issues cont’d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Work spaces proved to be challenging (tight</a:t>
            </a:r>
            <a:r>
              <a:rPr lang="en-US" sz="2800" dirty="0" smtClean="0">
                <a:solidFill>
                  <a:srgbClr val="FF0000"/>
                </a:solidFill>
              </a:rPr>
              <a:t>er</a:t>
            </a:r>
            <a:r>
              <a:rPr lang="en-US" sz="2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DeconGel</a:t>
            </a:r>
            <a:r>
              <a:rPr lang="en-US" sz="2800" dirty="0" smtClean="0"/>
              <a:t> learning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Medical emergency in radiological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0128"/>
            <a:ext cx="8229600" cy="411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Summary Slide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676400"/>
            <a:ext cx="9067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What created the potential rad impact? 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Both activation and contamination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How many tons of material are affected?  </a:t>
            </a:r>
            <a:r>
              <a:rPr lang="en-US" sz="2400" dirty="0" smtClean="0">
                <a:solidFill>
                  <a:srgbClr val="0000FF"/>
                </a:solidFill>
              </a:rPr>
              <a:t>~30000 </a:t>
            </a:r>
            <a:r>
              <a:rPr lang="en-US" sz="2400" dirty="0" err="1" smtClean="0">
                <a:solidFill>
                  <a:srgbClr val="0000FF"/>
                </a:solidFill>
              </a:rPr>
              <a:t>lbs</a:t>
            </a:r>
            <a:r>
              <a:rPr lang="en-US" sz="2400" dirty="0" smtClean="0">
                <a:solidFill>
                  <a:srgbClr val="0000FF"/>
                </a:solidFill>
              </a:rPr>
              <a:t> steel, </a:t>
            </a:r>
            <a:r>
              <a:rPr lang="en-US" sz="2400" dirty="0">
                <a:solidFill>
                  <a:srgbClr val="0000FF"/>
                </a:solidFill>
              </a:rPr>
              <a:t>aluminum, </a:t>
            </a:r>
            <a:r>
              <a:rPr lang="en-US" sz="2400" dirty="0" smtClean="0">
                <a:solidFill>
                  <a:srgbClr val="0000FF"/>
                </a:solidFill>
              </a:rPr>
              <a:t>concrete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Evaluation approach: </a:t>
            </a:r>
            <a:r>
              <a:rPr lang="en-US" sz="2400" dirty="0" smtClean="0">
                <a:solidFill>
                  <a:srgbClr val="0000FF"/>
                </a:solidFill>
              </a:rPr>
              <a:t>IFB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What organizations provided assistance?  </a:t>
            </a:r>
            <a:r>
              <a:rPr lang="en-US" sz="2400" dirty="0" smtClean="0">
                <a:solidFill>
                  <a:srgbClr val="0000FF"/>
                </a:solidFill>
              </a:rPr>
              <a:t>Multi-Divisional effort (Engineering, Industrial Hygiene, Installation, Physics)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What percentages or tonnage were released as scrap, landfill waste, rad waste, reuse</a:t>
            </a:r>
            <a:r>
              <a:rPr lang="en-US" sz="2400" dirty="0" smtClean="0"/>
              <a:t>?  </a:t>
            </a:r>
            <a:r>
              <a:rPr lang="en-US" sz="2400" dirty="0" smtClean="0">
                <a:solidFill>
                  <a:srgbClr val="0000FF"/>
                </a:solidFill>
              </a:rPr>
              <a:t>Essentially all materials removed from dump were </a:t>
            </a:r>
            <a:r>
              <a:rPr lang="en-US" sz="2400" dirty="0" err="1" smtClean="0">
                <a:solidFill>
                  <a:srgbClr val="0000FF"/>
                </a:solidFill>
              </a:rPr>
              <a:t>radwaste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1752600" y="1828800"/>
            <a:ext cx="1503363" cy="25908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43000" y="2514600"/>
            <a:ext cx="2563813" cy="3505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971800" y="1600200"/>
            <a:ext cx="1600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19200" y="1066800"/>
            <a:ext cx="3414713" cy="1447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2971800" cy="57943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Arial" charset="0"/>
              </a:rPr>
              <a:t>6 </a:t>
            </a:r>
            <a:r>
              <a:rPr lang="en-US" sz="3200" b="1" dirty="0" err="1">
                <a:latin typeface="Arial" charset="0"/>
              </a:rPr>
              <a:t>GeV</a:t>
            </a:r>
            <a:r>
              <a:rPr lang="en-US" sz="3200" b="1" dirty="0">
                <a:latin typeface="Arial" charset="0"/>
              </a:rPr>
              <a:t> CEBAF</a:t>
            </a:r>
          </a:p>
        </p:txBody>
      </p:sp>
      <p:pic>
        <p:nvPicPr>
          <p:cNvPr id="16391" name="Picture 7" descr="12_GeV_mods_Arc-10_over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650" y="2798763"/>
            <a:ext cx="3079750" cy="1876425"/>
          </a:xfrm>
          <a:prstGeom prst="rect">
            <a:avLst/>
          </a:prstGeom>
          <a:noFill/>
        </p:spPr>
      </p:pic>
      <p:pic>
        <p:nvPicPr>
          <p:cNvPr id="16392" name="Picture 8" descr="12_GeV_mods_HallD-beamline_overl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838200"/>
            <a:ext cx="879475" cy="1338263"/>
          </a:xfrm>
          <a:prstGeom prst="rect">
            <a:avLst/>
          </a:prstGeom>
          <a:noFill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19200" y="1371600"/>
            <a:ext cx="6096000" cy="4691063"/>
            <a:chOff x="864" y="820"/>
            <a:chExt cx="4224" cy="2955"/>
          </a:xfrm>
        </p:grpSpPr>
        <p:pic>
          <p:nvPicPr>
            <p:cNvPr id="16394" name="Picture 10" descr="6_GeV_Racetrac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820"/>
              <a:ext cx="4224" cy="2955"/>
            </a:xfrm>
            <a:prstGeom prst="rect">
              <a:avLst/>
            </a:prstGeom>
            <a:noFill/>
          </p:spPr>
        </p:pic>
        <p:sp>
          <p:nvSpPr>
            <p:cNvPr id="16395" name="AutoShape 11"/>
            <p:cNvSpPr>
              <a:spLocks noChangeArrowheads="1"/>
            </p:cNvSpPr>
            <p:nvPr/>
          </p:nvSpPr>
          <p:spPr bwMode="auto">
            <a:xfrm rot="5400000">
              <a:off x="3120" y="1746"/>
              <a:ext cx="336" cy="240"/>
            </a:xfrm>
            <a:prstGeom prst="parallelogram">
              <a:avLst>
                <a:gd name="adj" fmla="val 47911"/>
              </a:avLst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28600" y="1219200"/>
            <a:ext cx="547688" cy="48736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CC0099"/>
                </a:solidFill>
                <a:latin typeface="Arial" charset="0"/>
              </a:rPr>
              <a:t>11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475288" y="128588"/>
            <a:ext cx="1363662" cy="962025"/>
            <a:chOff x="3792" y="74"/>
            <a:chExt cx="945" cy="606"/>
          </a:xfrm>
        </p:grpSpPr>
        <p:pic>
          <p:nvPicPr>
            <p:cNvPr id="16398" name="Picture 14" descr="12_GeV_mods_Hall-D_overla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92" y="74"/>
              <a:ext cx="945" cy="606"/>
            </a:xfrm>
            <a:prstGeom prst="rect">
              <a:avLst/>
            </a:prstGeom>
            <a:noFill/>
          </p:spPr>
        </p:pic>
        <p:sp>
          <p:nvSpPr>
            <p:cNvPr id="16399" name="AutoShape 15"/>
            <p:cNvSpPr>
              <a:spLocks noChangeArrowheads="1"/>
            </p:cNvSpPr>
            <p:nvPr/>
          </p:nvSpPr>
          <p:spPr bwMode="auto">
            <a:xfrm rot="5400000" flipV="1">
              <a:off x="4084" y="324"/>
              <a:ext cx="192" cy="240"/>
            </a:xfrm>
            <a:prstGeom prst="parallelogram">
              <a:avLst>
                <a:gd name="adj" fmla="val 59023"/>
              </a:avLst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400" name="Freeform 16"/>
          <p:cNvSpPr>
            <a:spLocks/>
          </p:cNvSpPr>
          <p:nvPr/>
        </p:nvSpPr>
        <p:spPr bwMode="auto">
          <a:xfrm>
            <a:off x="5864225" y="573088"/>
            <a:ext cx="438150" cy="206375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14" y="108"/>
              </a:cxn>
              <a:cxn ang="0">
                <a:pos x="28" y="122"/>
              </a:cxn>
              <a:cxn ang="0">
                <a:pos x="44" y="128"/>
              </a:cxn>
              <a:cxn ang="0">
                <a:pos x="53" y="107"/>
              </a:cxn>
              <a:cxn ang="0">
                <a:pos x="72" y="99"/>
              </a:cxn>
              <a:cxn ang="0">
                <a:pos x="88" y="106"/>
              </a:cxn>
              <a:cxn ang="0">
                <a:pos x="94" y="88"/>
              </a:cxn>
              <a:cxn ang="0">
                <a:pos x="96" y="82"/>
              </a:cxn>
              <a:cxn ang="0">
                <a:pos x="112" y="84"/>
              </a:cxn>
              <a:cxn ang="0">
                <a:pos x="128" y="88"/>
              </a:cxn>
              <a:cxn ang="0">
                <a:pos x="146" y="60"/>
              </a:cxn>
              <a:cxn ang="0">
                <a:pos x="152" y="62"/>
              </a:cxn>
              <a:cxn ang="0">
                <a:pos x="158" y="66"/>
              </a:cxn>
              <a:cxn ang="0">
                <a:pos x="170" y="70"/>
              </a:cxn>
              <a:cxn ang="0">
                <a:pos x="192" y="38"/>
              </a:cxn>
              <a:cxn ang="0">
                <a:pos x="214" y="54"/>
              </a:cxn>
              <a:cxn ang="0">
                <a:pos x="236" y="24"/>
              </a:cxn>
              <a:cxn ang="0">
                <a:pos x="254" y="34"/>
              </a:cxn>
              <a:cxn ang="0">
                <a:pos x="266" y="38"/>
              </a:cxn>
              <a:cxn ang="0">
                <a:pos x="286" y="10"/>
              </a:cxn>
              <a:cxn ang="0">
                <a:pos x="304" y="0"/>
              </a:cxn>
            </a:cxnLst>
            <a:rect l="0" t="0" r="r" b="b"/>
            <a:pathLst>
              <a:path w="304" h="130">
                <a:moveTo>
                  <a:pt x="0" y="130"/>
                </a:moveTo>
                <a:cubicBezTo>
                  <a:pt x="16" y="119"/>
                  <a:pt x="11" y="127"/>
                  <a:pt x="14" y="108"/>
                </a:cubicBezTo>
                <a:cubicBezTo>
                  <a:pt x="25" y="112"/>
                  <a:pt x="19" y="108"/>
                  <a:pt x="28" y="122"/>
                </a:cubicBezTo>
                <a:cubicBezTo>
                  <a:pt x="29" y="124"/>
                  <a:pt x="44" y="128"/>
                  <a:pt x="44" y="128"/>
                </a:cubicBezTo>
                <a:cubicBezTo>
                  <a:pt x="53" y="119"/>
                  <a:pt x="40" y="111"/>
                  <a:pt x="53" y="107"/>
                </a:cubicBezTo>
                <a:cubicBezTo>
                  <a:pt x="64" y="92"/>
                  <a:pt x="61" y="88"/>
                  <a:pt x="72" y="99"/>
                </a:cubicBezTo>
                <a:cubicBezTo>
                  <a:pt x="73" y="103"/>
                  <a:pt x="82" y="116"/>
                  <a:pt x="88" y="106"/>
                </a:cubicBezTo>
                <a:cubicBezTo>
                  <a:pt x="88" y="106"/>
                  <a:pt x="93" y="91"/>
                  <a:pt x="94" y="88"/>
                </a:cubicBezTo>
                <a:cubicBezTo>
                  <a:pt x="95" y="86"/>
                  <a:pt x="96" y="82"/>
                  <a:pt x="96" y="82"/>
                </a:cubicBezTo>
                <a:cubicBezTo>
                  <a:pt x="101" y="83"/>
                  <a:pt x="107" y="83"/>
                  <a:pt x="112" y="84"/>
                </a:cubicBezTo>
                <a:cubicBezTo>
                  <a:pt x="117" y="85"/>
                  <a:pt x="128" y="88"/>
                  <a:pt x="128" y="88"/>
                </a:cubicBezTo>
                <a:cubicBezTo>
                  <a:pt x="141" y="85"/>
                  <a:pt x="139" y="71"/>
                  <a:pt x="146" y="60"/>
                </a:cubicBezTo>
                <a:cubicBezTo>
                  <a:pt x="148" y="61"/>
                  <a:pt x="150" y="61"/>
                  <a:pt x="152" y="62"/>
                </a:cubicBezTo>
                <a:cubicBezTo>
                  <a:pt x="154" y="63"/>
                  <a:pt x="156" y="65"/>
                  <a:pt x="158" y="66"/>
                </a:cubicBezTo>
                <a:cubicBezTo>
                  <a:pt x="162" y="68"/>
                  <a:pt x="170" y="70"/>
                  <a:pt x="170" y="70"/>
                </a:cubicBezTo>
                <a:cubicBezTo>
                  <a:pt x="177" y="60"/>
                  <a:pt x="180" y="42"/>
                  <a:pt x="192" y="38"/>
                </a:cubicBezTo>
                <a:cubicBezTo>
                  <a:pt x="201" y="44"/>
                  <a:pt x="204" y="51"/>
                  <a:pt x="214" y="54"/>
                </a:cubicBezTo>
                <a:cubicBezTo>
                  <a:pt x="227" y="50"/>
                  <a:pt x="232" y="36"/>
                  <a:pt x="236" y="24"/>
                </a:cubicBezTo>
                <a:cubicBezTo>
                  <a:pt x="242" y="26"/>
                  <a:pt x="249" y="32"/>
                  <a:pt x="254" y="34"/>
                </a:cubicBezTo>
                <a:cubicBezTo>
                  <a:pt x="258" y="35"/>
                  <a:pt x="266" y="38"/>
                  <a:pt x="266" y="38"/>
                </a:cubicBezTo>
                <a:cubicBezTo>
                  <a:pt x="276" y="20"/>
                  <a:pt x="280" y="19"/>
                  <a:pt x="286" y="10"/>
                </a:cubicBezTo>
                <a:cubicBezTo>
                  <a:pt x="286" y="8"/>
                  <a:pt x="300" y="2"/>
                  <a:pt x="304" y="0"/>
                </a:cubicBezTo>
              </a:path>
            </a:pathLst>
          </a:custGeom>
          <a:noFill/>
          <a:ln w="19050" cap="flat" cmpd="sng">
            <a:solidFill>
              <a:srgbClr val="FFB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52400" y="1219200"/>
            <a:ext cx="623888" cy="5492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511925" y="4343400"/>
            <a:ext cx="20313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Two 0.6 </a:t>
            </a:r>
            <a:r>
              <a:rPr lang="en-US" b="1" i="1" dirty="0" err="1" smtClean="0">
                <a:solidFill>
                  <a:srgbClr val="C0504D"/>
                </a:solidFill>
                <a:latin typeface="Times New Roman" pitchFamily="18" charset="0"/>
              </a:rPr>
              <a:t>GeV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2"/>
                </a:solidFill>
                <a:latin typeface="Times New Roman" pitchFamily="18" charset="0"/>
              </a:rPr>
              <a:t>linacs</a:t>
            </a:r>
            <a:endParaRPr lang="en-US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7010400" y="4343400"/>
            <a:ext cx="381000" cy="3693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4572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C0504D"/>
                </a:solidFill>
                <a:latin typeface="Times" pitchFamily="18" charset="0"/>
              </a:rPr>
              <a:t>1.1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429000" y="838200"/>
            <a:ext cx="5265738" cy="3825875"/>
            <a:chOff x="2138" y="528"/>
            <a:chExt cx="3317" cy="2410"/>
          </a:xfrm>
        </p:grpSpPr>
        <p:pic>
          <p:nvPicPr>
            <p:cNvPr id="16405" name="Picture 21" descr="12_GeV_mods_SL-cryomodules_overla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37" y="2079"/>
              <a:ext cx="1068" cy="859"/>
            </a:xfrm>
            <a:prstGeom prst="rect">
              <a:avLst/>
            </a:prstGeom>
            <a:noFill/>
          </p:spPr>
        </p:pic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2864" y="1437"/>
              <a:ext cx="574" cy="534"/>
              <a:chOff x="3146" y="1440"/>
              <a:chExt cx="632" cy="534"/>
            </a:xfrm>
          </p:grpSpPr>
          <p:sp>
            <p:nvSpPr>
              <p:cNvPr id="16407" name="Text Box 23"/>
              <p:cNvSpPr txBox="1">
                <a:spLocks noChangeArrowheads="1"/>
              </p:cNvSpPr>
              <p:nvPr/>
            </p:nvSpPr>
            <p:spPr bwMode="auto">
              <a:xfrm>
                <a:off x="3360" y="1440"/>
                <a:ext cx="418" cy="15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CHL-2</a:t>
                </a:r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3146" y="1536"/>
                <a:ext cx="406" cy="438"/>
                <a:chOff x="3146" y="1536"/>
                <a:chExt cx="406" cy="438"/>
              </a:xfrm>
            </p:grpSpPr>
            <p:pic>
              <p:nvPicPr>
                <p:cNvPr id="16409" name="Picture 25" descr="12_GeV_mods_CHL_overlay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146" y="1707"/>
                  <a:ext cx="184" cy="26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410" name="Picture 26" descr="12_GeV_mods_arrow_overlay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329" y="1536"/>
                  <a:ext cx="223" cy="28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4145" y="528"/>
              <a:ext cx="1310" cy="732"/>
              <a:chOff x="4560" y="528"/>
              <a:chExt cx="1440" cy="732"/>
            </a:xfrm>
          </p:grpSpPr>
          <p:sp>
            <p:nvSpPr>
              <p:cNvPr id="16412" name="Text Box 28"/>
              <p:cNvSpPr txBox="1">
                <a:spLocks noChangeArrowheads="1"/>
              </p:cNvSpPr>
              <p:nvPr/>
            </p:nvSpPr>
            <p:spPr bwMode="auto">
              <a:xfrm>
                <a:off x="4704" y="528"/>
                <a:ext cx="1296" cy="57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Upgrade magnets and power supplies</a:t>
                </a:r>
              </a:p>
            </p:txBody>
          </p:sp>
          <p:pic>
            <p:nvPicPr>
              <p:cNvPr id="16413" name="Picture 29" descr="12_GeV_mods_arrow_overlay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560" y="864"/>
                <a:ext cx="306" cy="396"/>
              </a:xfrm>
              <a:prstGeom prst="rect">
                <a:avLst/>
              </a:prstGeom>
              <a:noFill/>
            </p:spPr>
          </p:pic>
        </p:grpSp>
        <p:pic>
          <p:nvPicPr>
            <p:cNvPr id="16414" name="Picture 30" descr="12_GeV_mods_NL-cryomodules_overlay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38" y="816"/>
              <a:ext cx="786" cy="774"/>
            </a:xfrm>
            <a:prstGeom prst="rect">
              <a:avLst/>
            </a:prstGeom>
            <a:noFill/>
          </p:spPr>
        </p:pic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190500" y="4522788"/>
            <a:ext cx="7151688" cy="1368425"/>
            <a:chOff x="120" y="2849"/>
            <a:chExt cx="4505" cy="862"/>
          </a:xfrm>
        </p:grpSpPr>
        <p:sp>
          <p:nvSpPr>
            <p:cNvPr id="16416" name="Text Box 32"/>
            <p:cNvSpPr txBox="1">
              <a:spLocks noChangeArrowheads="1"/>
            </p:cNvSpPr>
            <p:nvPr/>
          </p:nvSpPr>
          <p:spPr bwMode="auto">
            <a:xfrm>
              <a:off x="120" y="3297"/>
              <a:ext cx="1468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i="1" dirty="0">
                  <a:solidFill>
                    <a:schemeClr val="accent2"/>
                  </a:solidFill>
                  <a:latin typeface="Times New Roman" pitchFamily="18" charset="0"/>
                </a:rPr>
                <a:t>Enhanced capabilities </a:t>
              </a:r>
            </a:p>
            <a:p>
              <a:pPr algn="ctr"/>
              <a:r>
                <a:rPr lang="en-US" sz="1800" b="1" i="1" dirty="0">
                  <a:solidFill>
                    <a:schemeClr val="accent2"/>
                  </a:solidFill>
                  <a:latin typeface="Times New Roman" pitchFamily="18" charset="0"/>
                </a:rPr>
                <a:t>in existing Halls</a:t>
              </a:r>
            </a:p>
          </p:txBody>
        </p: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2095" y="2849"/>
              <a:ext cx="2530" cy="862"/>
              <a:chOff x="2095" y="2849"/>
              <a:chExt cx="2530" cy="862"/>
            </a:xfrm>
          </p:grpSpPr>
          <p:sp>
            <p:nvSpPr>
              <p:cNvPr id="16418" name="Text Box 34"/>
              <p:cNvSpPr txBox="1">
                <a:spLocks noChangeArrowheads="1"/>
              </p:cNvSpPr>
              <p:nvPr/>
            </p:nvSpPr>
            <p:spPr bwMode="auto">
              <a:xfrm>
                <a:off x="2917" y="3307"/>
                <a:ext cx="170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800" b="1" i="1" dirty="0">
                    <a:solidFill>
                      <a:schemeClr val="accent2"/>
                    </a:solidFill>
                    <a:latin typeface="Times New Roman" pitchFamily="18" charset="0"/>
                  </a:rPr>
                  <a:t>Lower pass beam energies </a:t>
                </a:r>
              </a:p>
              <a:p>
                <a:pPr algn="ctr" eaLnBrk="1" hangingPunct="1"/>
                <a:r>
                  <a:rPr lang="en-US" sz="1800" b="1" i="1" dirty="0">
                    <a:solidFill>
                      <a:schemeClr val="accent2"/>
                    </a:solidFill>
                    <a:latin typeface="Times New Roman" pitchFamily="18" charset="0"/>
                  </a:rPr>
                  <a:t>still available</a:t>
                </a:r>
              </a:p>
            </p:txBody>
          </p:sp>
          <p:sp>
            <p:nvSpPr>
              <p:cNvPr id="16419" name="Line 35"/>
              <p:cNvSpPr>
                <a:spLocks noChangeShapeType="1"/>
              </p:cNvSpPr>
              <p:nvPr/>
            </p:nvSpPr>
            <p:spPr bwMode="auto">
              <a:xfrm flipH="1" flipV="1">
                <a:off x="2095" y="2849"/>
                <a:ext cx="827" cy="50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682625" y="152400"/>
            <a:ext cx="3965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Jefferson Lab </a:t>
            </a:r>
            <a:r>
              <a:rPr lang="en-US" sz="3200" b="1" dirty="0"/>
              <a:t>Layout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advTm="61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6" grpId="1" animBg="1"/>
      <p:bldP spid="16387" grpId="0" animBg="1"/>
      <p:bldP spid="16388" grpId="0" animBg="1"/>
      <p:bldP spid="16389" grpId="0" animBg="1"/>
      <p:bldP spid="16400" grpId="0" animBg="1"/>
      <p:bldP spid="16401" grpId="0" animBg="1" autoUpdateAnimBg="0"/>
      <p:bldP spid="1640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8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High Power Dump 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199"/>
            <a:ext cx="6440086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40" y="3810000"/>
            <a:ext cx="908972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5088876" y="2362200"/>
            <a:ext cx="2474717" cy="838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6" name="Straight Connector 5"/>
          <p:cNvCxnSpPr>
            <a:stCxn id="5" idx="4"/>
          </p:cNvCxnSpPr>
          <p:nvPr/>
        </p:nvCxnSpPr>
        <p:spPr bwMode="auto">
          <a:xfrm flipH="1">
            <a:off x="4520121" y="3200400"/>
            <a:ext cx="1806114" cy="609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-24740" y="3810000"/>
            <a:ext cx="9168740" cy="2286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47800" y="4724400"/>
            <a:ext cx="6019800" cy="237744"/>
          </a:xfrm>
          <a:prstGeom prst="rect">
            <a:avLst/>
          </a:prstGeom>
          <a:solidFill>
            <a:srgbClr val="C5EE8E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		Helium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Beamline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467600" y="4590288"/>
            <a:ext cx="1371600" cy="390144"/>
          </a:xfrm>
          <a:prstGeom prst="roundRect">
            <a:avLst/>
          </a:prstGeom>
          <a:solidFill>
            <a:srgbClr val="FF00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288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"/>
              </a:rPr>
              <a:t>    Dump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0" y="4663440"/>
            <a:ext cx="1305867" cy="365760"/>
          </a:xfrm>
          <a:prstGeom prst="rect">
            <a:avLst/>
          </a:prstGeom>
          <a:solidFill>
            <a:schemeClr val="accent1">
              <a:alpha val="8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Vac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Line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4726"/>
            <a:ext cx="8610600" cy="397933"/>
          </a:xfrm>
        </p:spPr>
        <p:txBody>
          <a:bodyPr/>
          <a:lstStyle/>
          <a:p>
            <a:r>
              <a:rPr lang="en-US" dirty="0" smtClean="0"/>
              <a:t>High Power Dump Parameters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487957"/>
              </p:ext>
            </p:extLst>
          </p:nvPr>
        </p:nvGraphicFramePr>
        <p:xfrm>
          <a:off x="314325" y="1295400"/>
          <a:ext cx="813435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" name="Document" r:id="rId6" imgW="6318385" imgH="1660987" progId="Word.Document.12">
                  <p:embed/>
                </p:oleObj>
              </mc:Choice>
              <mc:Fallback>
                <p:oleObj name="Document" r:id="rId6" imgW="6318385" imgH="1660987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1295400"/>
                        <a:ext cx="8134350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3200400"/>
            <a:ext cx="7543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Although </a:t>
            </a:r>
            <a:r>
              <a:rPr lang="en-US" sz="2800" dirty="0" smtClean="0"/>
              <a:t>engineering design assessment showed </a:t>
            </a:r>
            <a:r>
              <a:rPr lang="en-US" sz="2800" dirty="0"/>
              <a:t>the </a:t>
            </a:r>
            <a:r>
              <a:rPr lang="en-US" sz="2800" dirty="0" smtClean="0"/>
              <a:t>existing Al water-cooled dump design was satisfactory </a:t>
            </a:r>
            <a:r>
              <a:rPr lang="en-US" sz="2800" dirty="0"/>
              <a:t>for ~11 GeV beam delivered to halls A and C – provided </a:t>
            </a:r>
            <a:r>
              <a:rPr lang="en-US" sz="2800" dirty="0" smtClean="0"/>
              <a:t>power </a:t>
            </a:r>
            <a:r>
              <a:rPr lang="en-US" sz="2800" dirty="0"/>
              <a:t>density design limits </a:t>
            </a:r>
            <a:r>
              <a:rPr lang="en-US" sz="2800" dirty="0" smtClean="0"/>
              <a:t>are not exceeded – after </a:t>
            </a:r>
            <a:r>
              <a:rPr lang="en-US" sz="2800" dirty="0"/>
              <a:t>15+ years of </a:t>
            </a:r>
            <a:r>
              <a:rPr lang="en-US" sz="2800" dirty="0" smtClean="0"/>
              <a:t>operation high power dump systems needed refurbishment and upgrade.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7AA4-52D0-4710-A40F-BB1350641B4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ylet_TAM_C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7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Vylet_TAM_C8</Template>
  <TotalTime>13503</TotalTime>
  <Words>1237</Words>
  <Application>Microsoft Office PowerPoint</Application>
  <PresentationFormat>On-screen Show (4:3)</PresentationFormat>
  <Paragraphs>259</Paragraphs>
  <Slides>25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Arial </vt:lpstr>
      <vt:lpstr>Arial Narrow</vt:lpstr>
      <vt:lpstr>Calibri</vt:lpstr>
      <vt:lpstr>Minion Pro</vt:lpstr>
      <vt:lpstr>Times</vt:lpstr>
      <vt:lpstr>Times New Roman</vt:lpstr>
      <vt:lpstr>Wingdings</vt:lpstr>
      <vt:lpstr>Vylet_TAM_C8</vt:lpstr>
      <vt:lpstr>JLabPowerPointMain</vt:lpstr>
      <vt:lpstr>1_JLabPowerPointMain</vt:lpstr>
      <vt:lpstr>7_JLabPowerPointMain</vt:lpstr>
      <vt:lpstr>Microsoft Word Document</vt:lpstr>
      <vt:lpstr>Jefferson Lab High Power Beam Dump Refurbishment</vt:lpstr>
      <vt:lpstr>Welcome to Jefferson 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Power Dump Overview</vt:lpstr>
      <vt:lpstr>High Power Dump Parameters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DeconGel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Control Program Peer Review/Internal Assessment</dc:title>
  <dc:creator>Vashek Vylet</dc:creator>
  <cp:lastModifiedBy>David Hamlette</cp:lastModifiedBy>
  <cp:revision>369</cp:revision>
  <cp:lastPrinted>2014-02-20T20:42:50Z</cp:lastPrinted>
  <dcterms:created xsi:type="dcterms:W3CDTF">2009-10-25T22:29:52Z</dcterms:created>
  <dcterms:modified xsi:type="dcterms:W3CDTF">2017-08-14T20:05:23Z</dcterms:modified>
</cp:coreProperties>
</file>