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269" r:id="rId2"/>
    <p:sldId id="365" r:id="rId3"/>
    <p:sldId id="366" r:id="rId4"/>
    <p:sldId id="371" r:id="rId5"/>
    <p:sldId id="374" r:id="rId6"/>
    <p:sldId id="376" r:id="rId7"/>
    <p:sldId id="367" r:id="rId8"/>
    <p:sldId id="381" r:id="rId9"/>
    <p:sldId id="382" r:id="rId10"/>
    <p:sldId id="383" r:id="rId11"/>
    <p:sldId id="349" r:id="rId12"/>
    <p:sldId id="384" r:id="rId13"/>
    <p:sldId id="380" r:id="rId14"/>
    <p:sldId id="379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allas" initials="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E8E"/>
    <a:srgbClr val="ACC3F2"/>
    <a:srgbClr val="4B8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0816" autoAdjust="0"/>
  </p:normalViewPr>
  <p:slideViewPr>
    <p:cSldViewPr>
      <p:cViewPr>
        <p:scale>
          <a:sx n="80" d="100"/>
          <a:sy n="80" d="100"/>
        </p:scale>
        <p:origin x="-67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CFF3C076-DCE5-4090-BB44-C8C8546E52D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955958ED-A6AF-4F14-9ACA-177846827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0FF40A-EF49-42A8-8DB9-8731A7BC2D08}" type="datetimeFigureOut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BFFFDB4-2FFE-441F-B083-66E6E94DA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0E622-35C3-4374-9235-4FEE6A55840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5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914400" y="6504801"/>
            <a:ext cx="640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baseline="0" dirty="0" smtClean="0">
                <a:solidFill>
                  <a:srgbClr val="FFFFFF"/>
                </a:solidFill>
              </a:rPr>
              <a:t>Accelerator Safety Workshop August 15-17, 2017                                             Page </a:t>
            </a:r>
            <a:fld id="{90D66C53-FD60-4B76-87AB-8CA91569D26A}" type="slidenum">
              <a:rPr lang="en-US" sz="1400" i="1" baseline="0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aseline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ARR Readiness                             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Briefing M Dallas  October 2010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19600" y="6553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752600"/>
          </a:xfrm>
        </p:spPr>
        <p:txBody>
          <a:bodyPr/>
          <a:lstStyle/>
          <a:p>
            <a:r>
              <a:rPr lang="en-US" sz="3600" dirty="0"/>
              <a:t>JLab Phase 4 Final Results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4820" name="Subtitle 4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3820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Robert May, 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ESH&amp;Q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 Division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Harry Fanning, Accelerator Division Safety Officer</a:t>
            </a:r>
          </a:p>
          <a:p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August 16,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Lessons Learned,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334000"/>
          </a:xfrm>
        </p:spPr>
        <p:txBody>
          <a:bodyPr/>
          <a:lstStyle/>
          <a:p>
            <a:r>
              <a:rPr lang="en-US" sz="2800" dirty="0" smtClean="0"/>
              <a:t>Make sure that you have a good group of subject matter experts </a:t>
            </a:r>
            <a:endParaRPr lang="en-US" sz="2800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hased </a:t>
            </a:r>
            <a:r>
              <a:rPr lang="en-US" dirty="0" smtClean="0">
                <a:solidFill>
                  <a:srgbClr val="00B050"/>
                </a:solidFill>
              </a:rPr>
              <a:t>reviews may need ARR Team makeup tailored to technical systems, processes for each phase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Selective team makeup can be more efficient with cost and scheduling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The Chair and one or more Team members should be a core team (for continuity - particularly if you have a phased ARR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Be </a:t>
            </a:r>
            <a:r>
              <a:rPr lang="en-US" dirty="0" smtClean="0">
                <a:solidFill>
                  <a:srgbClr val="00B050"/>
                </a:solidFill>
              </a:rPr>
              <a:t>flexible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– three of the last five ARR events I’ve been on were affected by weather extremes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334000"/>
          </a:xfrm>
        </p:spPr>
        <p:txBody>
          <a:bodyPr/>
          <a:lstStyle/>
          <a:p>
            <a:r>
              <a:rPr lang="en-US" sz="2800" dirty="0"/>
              <a:t>ARR Team made consistent movement towards internal process to validate closure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Applied the same model several times during phased commissioning activities for the accelerator (Phase 1B) to commissioning of experimental halls (Phase 2) and (Phase 3)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Team </a:t>
            </a:r>
            <a:r>
              <a:rPr lang="en-US" dirty="0">
                <a:solidFill>
                  <a:srgbClr val="00B050"/>
                </a:solidFill>
              </a:rPr>
              <a:t>consistent movement towards </a:t>
            </a:r>
            <a:r>
              <a:rPr lang="en-US" i="1" dirty="0">
                <a:solidFill>
                  <a:srgbClr val="00B050"/>
                </a:solidFill>
              </a:rPr>
              <a:t>internal </a:t>
            </a:r>
            <a:r>
              <a:rPr lang="en-US" i="1" dirty="0" smtClean="0">
                <a:solidFill>
                  <a:srgbClr val="00B050"/>
                </a:solidFill>
              </a:rPr>
              <a:t>reporting </a:t>
            </a:r>
            <a:r>
              <a:rPr lang="en-US" dirty="0" smtClean="0">
                <a:solidFill>
                  <a:srgbClr val="00B050"/>
                </a:solidFill>
              </a:rPr>
              <a:t>process - from reporting back to the ARR Team ultimately to reporting to Lab Management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sz="2800" dirty="0" smtClean="0"/>
              <a:t>Final Phase 4 recommendations </a:t>
            </a:r>
            <a:r>
              <a:rPr lang="en-US" sz="2800" dirty="0" smtClean="0"/>
              <a:t>were </a:t>
            </a:r>
            <a:r>
              <a:rPr lang="en-US" sz="2800" dirty="0" smtClean="0"/>
              <a:t>a validation of and reliance on the JLab’s mature process for managing operation and conducting experiments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807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9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Phase </a:t>
            </a:r>
            <a:r>
              <a:rPr lang="en-US" dirty="0" smtClean="0"/>
              <a:t>4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pPr marL="457200" lvl="1">
              <a:buFontTx/>
              <a:buChar char="•"/>
            </a:pPr>
            <a:r>
              <a:rPr lang="en-US" sz="2800" dirty="0"/>
              <a:t>Phase 1B and Phase 4 were both held in snowstorms that resulted in temporary lab shutdown… ARR Team met and completed both reviews under “challenging” circumstances</a:t>
            </a:r>
          </a:p>
          <a:p>
            <a:pPr lvl="1"/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Flexibility was key to success, planning was the key to flexibility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124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“In preparing for battle I have always found that plans are useless, but planning is indispensable.” </a:t>
            </a:r>
          </a:p>
          <a:p>
            <a:pPr algn="r"/>
            <a:r>
              <a:rPr lang="en-US" sz="2400" dirty="0">
                <a:solidFill>
                  <a:srgbClr val="00B050"/>
                </a:solidFill>
              </a:rPr>
              <a:t>Dwight D. Eisenhower</a:t>
            </a:r>
          </a:p>
        </p:txBody>
      </p:sp>
    </p:spTree>
    <p:extLst>
      <p:ext uri="{BB962C8B-B14F-4D97-AF65-F5344CB8AC3E}">
        <p14:creationId xmlns:p14="http://schemas.microsoft.com/office/powerpoint/2010/main" val="295170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Phase 4 </a:t>
            </a:r>
            <a:r>
              <a:rPr lang="en-US" dirty="0" smtClean="0"/>
              <a:t>Results,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72400" cy="2209800"/>
          </a:xfrm>
        </p:spPr>
        <p:txBody>
          <a:bodyPr/>
          <a:lstStyle/>
          <a:p>
            <a:r>
              <a:rPr lang="en-US" dirty="0"/>
              <a:t>Monday ARR session in the City Center Marriott Hotel </a:t>
            </a:r>
            <a:r>
              <a:rPr lang="en-US" dirty="0" smtClean="0"/>
              <a:t>Rotunda</a:t>
            </a:r>
          </a:p>
          <a:p>
            <a:r>
              <a:rPr lang="en-US" dirty="0" smtClean="0"/>
              <a:t>Jefferson Lab was closed due to weather conditions</a:t>
            </a:r>
          </a:p>
          <a:p>
            <a:r>
              <a:rPr lang="en-US" dirty="0" smtClean="0"/>
              <a:t>Reviewers gathered at </a:t>
            </a:r>
            <a:r>
              <a:rPr lang="en-US" dirty="0"/>
              <a:t>Marriott Hotel </a:t>
            </a:r>
            <a:r>
              <a:rPr lang="en-US" dirty="0" smtClean="0"/>
              <a:t>Rotunda as conditions allowed including two parallel sessions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25407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600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One of two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sessions that were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held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parallel at the hotel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8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JLab </a:t>
            </a:r>
            <a:r>
              <a:rPr lang="en-US" sz="3200" dirty="0" err="1" smtClean="0"/>
              <a:t>ARRs</a:t>
            </a:r>
            <a:r>
              <a:rPr lang="en-US" sz="3200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smtClean="0"/>
              <a:t>Brief Review</a:t>
            </a:r>
            <a:endParaRPr lang="en-US" sz="3200" dirty="0" smtClean="0"/>
          </a:p>
          <a:p>
            <a:r>
              <a:rPr lang="en-US" sz="3200" dirty="0" smtClean="0"/>
              <a:t>ARR Phase 4 </a:t>
            </a:r>
            <a:r>
              <a:rPr lang="en-US" sz="3200" dirty="0" smtClean="0"/>
              <a:t>Planning</a:t>
            </a:r>
            <a:endParaRPr lang="en-US" sz="3200" dirty="0" smtClean="0"/>
          </a:p>
          <a:p>
            <a:r>
              <a:rPr lang="en-US" sz="3200" dirty="0" smtClean="0"/>
              <a:t>ARR Phase 4 Results</a:t>
            </a:r>
          </a:p>
          <a:p>
            <a:r>
              <a:rPr lang="en-US" sz="3200" dirty="0" smtClean="0"/>
              <a:t>ARR Lessons Learned</a:t>
            </a:r>
          </a:p>
          <a:p>
            <a:r>
              <a:rPr lang="en-US" sz="3200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92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</a:t>
            </a:r>
            <a:r>
              <a:rPr lang="en-US" dirty="0" err="1" smtClean="0"/>
              <a:t>ARRs</a:t>
            </a:r>
            <a:r>
              <a:rPr lang="en-US" dirty="0" smtClean="0"/>
              <a:t> – 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r>
              <a:rPr lang="en-US" sz="2800" dirty="0" smtClean="0"/>
              <a:t>Presented ARR results up to ARR Phase 2 of 4 at </a:t>
            </a:r>
            <a:r>
              <a:rPr lang="en-US" sz="2800" dirty="0" err="1" smtClean="0"/>
              <a:t>ASW</a:t>
            </a:r>
            <a:r>
              <a:rPr lang="en-US" sz="2800" dirty="0" smtClean="0"/>
              <a:t> 2014 at Brookhaven National </a:t>
            </a:r>
            <a:r>
              <a:rPr lang="en-US" sz="2800" dirty="0" smtClean="0"/>
              <a:t>Lab</a:t>
            </a:r>
            <a:endParaRPr lang="en-US" sz="2200" dirty="0">
              <a:solidFill>
                <a:srgbClr val="006600"/>
              </a:solidFill>
            </a:endParaRPr>
          </a:p>
          <a:p>
            <a:r>
              <a:rPr lang="en-US" sz="2800" dirty="0"/>
              <a:t>Phase 3 Results:</a:t>
            </a:r>
          </a:p>
          <a:p>
            <a:pPr lvl="1"/>
            <a:r>
              <a:rPr lang="en-US" altLang="en-US" dirty="0">
                <a:solidFill>
                  <a:srgbClr val="006600"/>
                </a:solidFill>
              </a:rPr>
              <a:t>Hall D was given permission for full operations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</a:rPr>
              <a:t>Internally </a:t>
            </a:r>
            <a:r>
              <a:rPr lang="en-US" altLang="en-US" dirty="0">
                <a:solidFill>
                  <a:srgbClr val="006600"/>
                </a:solidFill>
              </a:rPr>
              <a:t>managed Experiment Readiness Review and other configuration management programs enable safe and effective commissioning and operation of beam lines and experiments at JLab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Team recommends that these processes be used to manage remaining work with report back to ARR Chair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4510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 </a:t>
            </a:r>
            <a:r>
              <a:rPr lang="en-US" dirty="0" err="1" smtClean="0"/>
              <a:t>ARRs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Brief Review</a:t>
            </a:r>
            <a:r>
              <a:rPr lang="en-US" dirty="0"/>
              <a:t>,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410200"/>
          </a:xfrm>
        </p:spPr>
        <p:txBody>
          <a:bodyPr/>
          <a:lstStyle/>
          <a:p>
            <a:r>
              <a:rPr lang="en-US" sz="2800" dirty="0" smtClean="0"/>
              <a:t>ARR </a:t>
            </a:r>
            <a:r>
              <a:rPr lang="en-US" sz="2800" dirty="0"/>
              <a:t>Reviewers recognized maturity in JLab programs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Mature Conduct of Operations approach to </a:t>
            </a:r>
            <a:r>
              <a:rPr lang="en-US" dirty="0" smtClean="0">
                <a:solidFill>
                  <a:srgbClr val="006600"/>
                </a:solidFill>
              </a:rPr>
              <a:t>operations</a:t>
            </a:r>
            <a:endParaRPr lang="en-US" dirty="0">
              <a:solidFill>
                <a:srgbClr val="006600"/>
              </a:solidFill>
            </a:endParaRPr>
          </a:p>
          <a:p>
            <a:pPr lvl="1"/>
            <a:r>
              <a:rPr lang="en-US" dirty="0">
                <a:solidFill>
                  <a:srgbClr val="006600"/>
                </a:solidFill>
              </a:rPr>
              <a:t>Mature Experiment Readiness Review process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Mature configuration management </a:t>
            </a:r>
            <a:r>
              <a:rPr lang="en-US" dirty="0" smtClean="0">
                <a:solidFill>
                  <a:srgbClr val="006600"/>
                </a:solidFill>
              </a:rPr>
              <a:t>process:</a:t>
            </a:r>
            <a:endParaRPr lang="en-US" dirty="0">
              <a:solidFill>
                <a:srgbClr val="006600"/>
              </a:solidFill>
            </a:endParaRPr>
          </a:p>
          <a:p>
            <a:pPr lvl="2"/>
            <a:r>
              <a:rPr lang="en-US" dirty="0">
                <a:solidFill>
                  <a:srgbClr val="006600"/>
                </a:solidFill>
              </a:rPr>
              <a:t>Safety related </a:t>
            </a:r>
            <a:r>
              <a:rPr lang="en-US" dirty="0" smtClean="0">
                <a:solidFill>
                  <a:srgbClr val="006600"/>
                </a:solidFill>
              </a:rPr>
              <a:t>systems</a:t>
            </a:r>
            <a:endParaRPr lang="en-US" dirty="0">
              <a:solidFill>
                <a:srgbClr val="006600"/>
              </a:solidFill>
            </a:endParaRPr>
          </a:p>
          <a:p>
            <a:pPr lvl="2"/>
            <a:r>
              <a:rPr lang="en-US" dirty="0">
                <a:solidFill>
                  <a:srgbClr val="006600"/>
                </a:solidFill>
              </a:rPr>
              <a:t>Extended to accelerator systems in an integrated / interdependent model </a:t>
            </a:r>
            <a:r>
              <a:rPr lang="en-US" dirty="0" smtClean="0">
                <a:solidFill>
                  <a:srgbClr val="006600"/>
                </a:solidFill>
              </a:rPr>
              <a:t>allowing </a:t>
            </a:r>
            <a:r>
              <a:rPr lang="en-US" dirty="0">
                <a:solidFill>
                  <a:srgbClr val="006600"/>
                </a:solidFill>
              </a:rPr>
              <a:t>readiness of components, related systems, </a:t>
            </a:r>
            <a:r>
              <a:rPr lang="en-US" dirty="0" smtClean="0">
                <a:solidFill>
                  <a:srgbClr val="006600"/>
                </a:solidFill>
              </a:rPr>
              <a:t>groups </a:t>
            </a:r>
            <a:r>
              <a:rPr lang="en-US" dirty="0">
                <a:solidFill>
                  <a:srgbClr val="006600"/>
                </a:solidFill>
              </a:rPr>
              <a:t>of interrelated systems to be assessed / upgraded / downgraded</a:t>
            </a:r>
          </a:p>
          <a:p>
            <a:pPr marL="919163" lvl="1"/>
            <a:r>
              <a:rPr lang="en-US" dirty="0">
                <a:solidFill>
                  <a:srgbClr val="006600"/>
                </a:solidFill>
              </a:rPr>
              <a:t>Pointed to JLab processes to provide evidence of readiness</a:t>
            </a:r>
          </a:p>
          <a:p>
            <a:pPr marL="1262063" lvl="2"/>
            <a:r>
              <a:rPr lang="en-US" dirty="0">
                <a:solidFill>
                  <a:srgbClr val="006600"/>
                </a:solidFill>
              </a:rPr>
              <a:t>Use Internal Team for </a:t>
            </a:r>
            <a:r>
              <a:rPr lang="en-US" dirty="0" smtClean="0">
                <a:solidFill>
                  <a:srgbClr val="006600"/>
                </a:solidFill>
              </a:rPr>
              <a:t>verification to ARR Chair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ARR Phase 4 </a:t>
            </a:r>
            <a:r>
              <a:rPr lang="en-US" sz="3600" dirty="0" smtClean="0"/>
              <a:t>Planning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83161"/>
          </a:xfrm>
        </p:spPr>
        <p:txBody>
          <a:bodyPr/>
          <a:lstStyle/>
          <a:p>
            <a:r>
              <a:rPr lang="en-US" sz="2800" dirty="0"/>
              <a:t>Plan </a:t>
            </a:r>
            <a:r>
              <a:rPr lang="en-US" sz="2800" dirty="0" smtClean="0"/>
              <a:t>intentionally did </a:t>
            </a:r>
            <a:r>
              <a:rPr lang="en-US" sz="2800" dirty="0"/>
              <a:t>not </a:t>
            </a:r>
            <a:r>
              <a:rPr lang="en-US" sz="2800" i="1" dirty="0"/>
              <a:t>reevaluate </a:t>
            </a:r>
            <a:r>
              <a:rPr lang="en-US" sz="2800" dirty="0"/>
              <a:t>program elements successfully reviewed in previous </a:t>
            </a:r>
            <a:r>
              <a:rPr lang="en-US" sz="2800" dirty="0" err="1"/>
              <a:t>ARRs</a:t>
            </a:r>
            <a:endParaRPr lang="en-US" sz="2800" dirty="0"/>
          </a:p>
          <a:p>
            <a:pPr lvl="1"/>
            <a:r>
              <a:rPr lang="en-US" sz="2200" dirty="0">
                <a:solidFill>
                  <a:srgbClr val="00B050"/>
                </a:solidFill>
              </a:rPr>
              <a:t>ARR Reviewers are presented evidence of program maturity and continuing functionality and relevant to </a:t>
            </a:r>
            <a:r>
              <a:rPr lang="en-US" sz="2200" dirty="0" smtClean="0">
                <a:solidFill>
                  <a:srgbClr val="00B050"/>
                </a:solidFill>
              </a:rPr>
              <a:t>the review</a:t>
            </a:r>
            <a:endParaRPr lang="en-US" sz="2200" dirty="0">
              <a:solidFill>
                <a:srgbClr val="00B050"/>
              </a:solidFill>
            </a:endParaRPr>
          </a:p>
          <a:p>
            <a:pPr lvl="1"/>
            <a:r>
              <a:rPr lang="en-US" sz="2200" dirty="0" smtClean="0">
                <a:solidFill>
                  <a:srgbClr val="00B050"/>
                </a:solidFill>
              </a:rPr>
              <a:t>Plan consisted of 14 presentations/walkthrough events over the next two days, 8 of which are in parallel…</a:t>
            </a:r>
          </a:p>
          <a:p>
            <a:r>
              <a:rPr lang="en-US" sz="2800" dirty="0" smtClean="0"/>
              <a:t>ARR Team </a:t>
            </a:r>
            <a:r>
              <a:rPr lang="en-US" sz="2800" dirty="0"/>
              <a:t>membership </a:t>
            </a:r>
            <a:r>
              <a:rPr lang="en-US" sz="2800" dirty="0" smtClean="0"/>
              <a:t>adjusted based </a:t>
            </a:r>
            <a:r>
              <a:rPr lang="en-US" sz="2800" dirty="0"/>
              <a:t>on subject matter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ARR Reviewers selected from among the full team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Chair </a:t>
            </a:r>
            <a:r>
              <a:rPr lang="en-US" dirty="0" smtClean="0">
                <a:solidFill>
                  <a:srgbClr val="00B050"/>
                </a:solidFill>
              </a:rPr>
              <a:t>was constant </a:t>
            </a:r>
            <a:r>
              <a:rPr lang="en-US" dirty="0">
                <a:solidFill>
                  <a:srgbClr val="00B050"/>
                </a:solidFill>
              </a:rPr>
              <a:t>even if Team </a:t>
            </a:r>
            <a:r>
              <a:rPr lang="en-US" dirty="0" smtClean="0">
                <a:solidFill>
                  <a:srgbClr val="00B050"/>
                </a:solidFill>
              </a:rPr>
              <a:t>makeup evolved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Phase 4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" y="914400"/>
            <a:ext cx="8908026" cy="5105400"/>
          </a:xfrm>
        </p:spPr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ARR Team endorses the observation made at the Phase 3 close-out: </a:t>
            </a:r>
            <a:r>
              <a:rPr lang="en-US" dirty="0" smtClean="0"/>
              <a:t>The </a:t>
            </a:r>
            <a:r>
              <a:rPr lang="en-US" dirty="0"/>
              <a:t>ARR Team has determined that rigorous application of the internally managed Experiment Readiness Review </a:t>
            </a:r>
            <a:r>
              <a:rPr lang="en-US" dirty="0" smtClean="0"/>
              <a:t>… will </a:t>
            </a:r>
            <a:r>
              <a:rPr lang="en-US" dirty="0"/>
              <a:t>enable safe and effective commissioning and operation of beam lines and experiments at Jefferson </a:t>
            </a:r>
            <a:r>
              <a:rPr lang="en-US" dirty="0" smtClean="0"/>
              <a:t>Lab</a:t>
            </a:r>
            <a:r>
              <a:rPr lang="en-US" dirty="0" smtClean="0"/>
              <a:t>.”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Team believes </a:t>
            </a:r>
            <a:r>
              <a:rPr lang="en-US" dirty="0" smtClean="0">
                <a:solidFill>
                  <a:srgbClr val="00B050"/>
                </a:solidFill>
              </a:rPr>
              <a:t>JLab </a:t>
            </a:r>
            <a:r>
              <a:rPr lang="en-US" dirty="0">
                <a:solidFill>
                  <a:srgbClr val="00B050"/>
                </a:solidFill>
              </a:rPr>
              <a:t>internal </a:t>
            </a:r>
            <a:r>
              <a:rPr lang="en-US" dirty="0" smtClean="0">
                <a:solidFill>
                  <a:srgbClr val="00B050"/>
                </a:solidFill>
              </a:rPr>
              <a:t>checkout / approval </a:t>
            </a:r>
            <a:r>
              <a:rPr lang="en-US" dirty="0">
                <a:solidFill>
                  <a:srgbClr val="00B050"/>
                </a:solidFill>
              </a:rPr>
              <a:t>processes </a:t>
            </a:r>
            <a:r>
              <a:rPr lang="en-US" dirty="0">
                <a:solidFill>
                  <a:srgbClr val="00B050"/>
                </a:solidFill>
              </a:rPr>
              <a:t>sufficient </a:t>
            </a:r>
            <a:r>
              <a:rPr lang="en-US" dirty="0">
                <a:solidFill>
                  <a:srgbClr val="00B050"/>
                </a:solidFill>
              </a:rPr>
              <a:t>to ensure safe and effective commissioning and beam </a:t>
            </a:r>
            <a:r>
              <a:rPr lang="en-US" dirty="0" smtClean="0">
                <a:solidFill>
                  <a:srgbClr val="00B050"/>
                </a:solidFill>
              </a:rPr>
              <a:t>operations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The Team recommends </a:t>
            </a:r>
            <a:r>
              <a:rPr lang="en-US" dirty="0" smtClean="0">
                <a:solidFill>
                  <a:srgbClr val="00B050"/>
                </a:solidFill>
              </a:rPr>
              <a:t>JLab management, DOE </a:t>
            </a:r>
            <a:r>
              <a:rPr lang="en-US" dirty="0">
                <a:solidFill>
                  <a:srgbClr val="00B050"/>
                </a:solidFill>
              </a:rPr>
              <a:t>Site </a:t>
            </a:r>
            <a:r>
              <a:rPr lang="en-US" dirty="0">
                <a:solidFill>
                  <a:srgbClr val="00B050"/>
                </a:solidFill>
              </a:rPr>
              <a:t>Office designate </a:t>
            </a:r>
            <a:r>
              <a:rPr lang="en-US" dirty="0">
                <a:solidFill>
                  <a:srgbClr val="00B050"/>
                </a:solidFill>
              </a:rPr>
              <a:t>representatives </a:t>
            </a:r>
            <a:r>
              <a:rPr lang="en-US" dirty="0" smtClean="0">
                <a:solidFill>
                  <a:srgbClr val="00B050"/>
                </a:solidFill>
              </a:rPr>
              <a:t>to verify resolution </a:t>
            </a: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recommendations from </a:t>
            </a:r>
            <a:r>
              <a:rPr lang="en-US" dirty="0">
                <a:solidFill>
                  <a:srgbClr val="00B050"/>
                </a:solidFill>
              </a:rPr>
              <a:t>Experiment Readiness Review processes and report </a:t>
            </a:r>
            <a:r>
              <a:rPr lang="en-US" dirty="0">
                <a:solidFill>
                  <a:srgbClr val="00B050"/>
                </a:solidFill>
              </a:rPr>
              <a:t>directly to </a:t>
            </a:r>
            <a:r>
              <a:rPr lang="en-US" dirty="0">
                <a:solidFill>
                  <a:srgbClr val="00B050"/>
                </a:solidFill>
              </a:rPr>
              <a:t>laboratory </a:t>
            </a:r>
            <a:r>
              <a:rPr lang="en-US" dirty="0">
                <a:solidFill>
                  <a:srgbClr val="00B050"/>
                </a:solidFill>
              </a:rPr>
              <a:t>management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Phase 4 Final </a:t>
            </a:r>
            <a:r>
              <a:rPr lang="en-US" dirty="0" smtClean="0"/>
              <a:t>Results,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334000"/>
          </a:xfrm>
        </p:spPr>
        <p:txBody>
          <a:bodyPr/>
          <a:lstStyle/>
          <a:p>
            <a:r>
              <a:rPr lang="en-US" sz="2800" dirty="0" smtClean="0"/>
              <a:t>Phase 4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At this point -  JLab 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Delivered beam </a:t>
            </a:r>
            <a:r>
              <a:rPr lang="en-US" dirty="0">
                <a:solidFill>
                  <a:srgbClr val="00B050"/>
                </a:solidFill>
              </a:rPr>
              <a:t>energy and current </a:t>
            </a:r>
            <a:r>
              <a:rPr lang="en-US" dirty="0" smtClean="0">
                <a:solidFill>
                  <a:srgbClr val="00B050"/>
                </a:solidFill>
              </a:rPr>
              <a:t>required to demonstrate 12 </a:t>
            </a:r>
            <a:r>
              <a:rPr lang="en-US" dirty="0">
                <a:solidFill>
                  <a:srgbClr val="00B050"/>
                </a:solidFill>
              </a:rPr>
              <a:t>GeV Upgrade Project Key Performance Parameters (</a:t>
            </a:r>
            <a:r>
              <a:rPr lang="en-US" dirty="0" smtClean="0">
                <a:solidFill>
                  <a:srgbClr val="00B050"/>
                </a:solidFill>
              </a:rPr>
              <a:t>KPPs)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All Project KPPs met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Experimental </a:t>
            </a:r>
            <a:r>
              <a:rPr lang="en-US" dirty="0">
                <a:solidFill>
                  <a:srgbClr val="00B050"/>
                </a:solidFill>
              </a:rPr>
              <a:t>program set to resume this </a:t>
            </a:r>
            <a:r>
              <a:rPr lang="en-US" dirty="0" smtClean="0">
                <a:solidFill>
                  <a:srgbClr val="00B050"/>
                </a:solidFill>
              </a:rPr>
              <a:t>fall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Remaining steps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Formal request to operate Hall B and Hall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0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334000"/>
          </a:xfrm>
        </p:spPr>
        <p:txBody>
          <a:bodyPr/>
          <a:lstStyle/>
          <a:p>
            <a:r>
              <a:rPr lang="en-US" sz="2800" dirty="0" smtClean="0"/>
              <a:t>Scheduling an ARR (or phases of an ARR) is a balancing act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>
                <a:solidFill>
                  <a:srgbClr val="00B050"/>
                </a:solidFill>
              </a:rPr>
              <a:t>chedule </a:t>
            </a:r>
            <a:r>
              <a:rPr lang="en-US" dirty="0">
                <a:solidFill>
                  <a:srgbClr val="00B050"/>
                </a:solidFill>
              </a:rPr>
              <a:t>nuances and interdependencies prevent all things from being ready </a:t>
            </a:r>
            <a:r>
              <a:rPr lang="en-US" dirty="0">
                <a:solidFill>
                  <a:srgbClr val="00B050"/>
                </a:solidFill>
              </a:rPr>
              <a:t>simultaneously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ome </a:t>
            </a:r>
            <a:r>
              <a:rPr lang="en-US" dirty="0">
                <a:solidFill>
                  <a:srgbClr val="00B050"/>
                </a:solidFill>
              </a:rPr>
              <a:t>people or processes or hardware </a:t>
            </a:r>
            <a:r>
              <a:rPr lang="en-US" dirty="0">
                <a:solidFill>
                  <a:srgbClr val="00B050"/>
                </a:solidFill>
              </a:rPr>
              <a:t>may nor be ready, fully operational, etc.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sz="2800" dirty="0" smtClean="0"/>
              <a:t>A more likely scenario is that </a:t>
            </a:r>
            <a:r>
              <a:rPr lang="en-US" sz="2800" dirty="0"/>
              <a:t>k</a:t>
            </a:r>
            <a:r>
              <a:rPr lang="en-US" sz="2800" dirty="0" smtClean="0"/>
              <a:t>ey systems, processes are ready, some are not</a:t>
            </a:r>
          </a:p>
          <a:p>
            <a:r>
              <a:rPr lang="en-US" sz="2800" dirty="0" smtClean="0"/>
              <a:t>Develop a reliance on mature internal lab processes to bring any incomplete ARR elements to </a:t>
            </a:r>
            <a:r>
              <a:rPr lang="en-US" sz="2800" dirty="0"/>
              <a:t>full </a:t>
            </a:r>
            <a:r>
              <a:rPr lang="en-US" sz="2800" dirty="0" smtClean="0"/>
              <a:t>readiness</a:t>
            </a:r>
          </a:p>
        </p:txBody>
      </p:sp>
    </p:spTree>
    <p:extLst>
      <p:ext uri="{BB962C8B-B14F-4D97-AF65-F5344CB8AC3E}">
        <p14:creationId xmlns:p14="http://schemas.microsoft.com/office/powerpoint/2010/main" val="379884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Lessons </a:t>
            </a:r>
            <a:r>
              <a:rPr lang="en-US" dirty="0" smtClean="0"/>
              <a:t>Learned,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334000"/>
          </a:xfrm>
        </p:spPr>
        <p:txBody>
          <a:bodyPr/>
          <a:lstStyle/>
          <a:p>
            <a:r>
              <a:rPr lang="en-US" sz="2800" dirty="0" smtClean="0"/>
              <a:t>Cautions regarding reliance on mature internal process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Formality of internal review process </a:t>
            </a:r>
            <a:r>
              <a:rPr lang="en-US" dirty="0" smtClean="0">
                <a:solidFill>
                  <a:srgbClr val="00B050"/>
                </a:solidFill>
              </a:rPr>
              <a:t>and </a:t>
            </a:r>
            <a:r>
              <a:rPr lang="en-US" i="1" dirty="0" smtClean="0">
                <a:solidFill>
                  <a:srgbClr val="00B050"/>
                </a:solidFill>
              </a:rPr>
              <a:t>documentation of review results</a:t>
            </a:r>
            <a:r>
              <a:rPr lang="en-US" dirty="0" smtClean="0">
                <a:solidFill>
                  <a:srgbClr val="00B050"/>
                </a:solidFill>
              </a:rPr>
              <a:t> and </a:t>
            </a:r>
            <a:r>
              <a:rPr lang="en-US" i="1" dirty="0" smtClean="0">
                <a:solidFill>
                  <a:srgbClr val="00B050"/>
                </a:solidFill>
              </a:rPr>
              <a:t>tracking</a:t>
            </a:r>
            <a:r>
              <a:rPr lang="en-US" dirty="0" smtClean="0">
                <a:solidFill>
                  <a:srgbClr val="00B050"/>
                </a:solidFill>
              </a:rPr>
              <a:t> needs to be compatible with formality of an ARR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If you are going to rely on internal process, then make sure that the conduct of these review and results tracking lend themselves to producing documentation </a:t>
            </a:r>
            <a:r>
              <a:rPr lang="en-US" dirty="0">
                <a:solidFill>
                  <a:srgbClr val="00B050"/>
                </a:solidFill>
              </a:rPr>
              <a:t>suitable </a:t>
            </a:r>
            <a:r>
              <a:rPr lang="en-US" dirty="0" smtClean="0">
                <a:solidFill>
                  <a:srgbClr val="00B050"/>
                </a:solidFill>
              </a:rPr>
              <a:t>for an ARR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Prevents reconstituting internal review results after the fact to bring them to ARR “quality”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32851"/>
      </p:ext>
    </p:extLst>
  </p:cSld>
  <p:clrMapOvr>
    <a:masterClrMapping/>
  </p:clrMapOvr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8158</TotalTime>
  <Words>877</Words>
  <Application>Microsoft Office PowerPoint</Application>
  <PresentationFormat>On-screen Show (4:3)</PresentationFormat>
  <Paragraphs>86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3_JLab_PowerPoint1</vt:lpstr>
      <vt:lpstr>JLab Phase 4 Final Results</vt:lpstr>
      <vt:lpstr>Contents</vt:lpstr>
      <vt:lpstr>JLab ARRs – Brief Review</vt:lpstr>
      <vt:lpstr>JLab ARRs – Brief Review, cont’d.</vt:lpstr>
      <vt:lpstr>ARR Phase 4 Planning</vt:lpstr>
      <vt:lpstr>ARR Phase 4 Results</vt:lpstr>
      <vt:lpstr>ARR Phase 4 Final Results, cont’d.</vt:lpstr>
      <vt:lpstr>ARR Lessons Learned</vt:lpstr>
      <vt:lpstr>ARR Lessons Learned, cont’d.</vt:lpstr>
      <vt:lpstr>ARR Lessons Learned, cont’d.</vt:lpstr>
      <vt:lpstr>Summary</vt:lpstr>
      <vt:lpstr>EXTRA Slides</vt:lpstr>
      <vt:lpstr>ARR Phase 4 Results</vt:lpstr>
      <vt:lpstr>ARR Phase 4 Results, cont’d.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stewartm</dc:creator>
  <cp:lastModifiedBy>Bob May</cp:lastModifiedBy>
  <cp:revision>407</cp:revision>
  <cp:lastPrinted>2017-08-09T16:21:53Z</cp:lastPrinted>
  <dcterms:created xsi:type="dcterms:W3CDTF">2013-08-15T13:22:00Z</dcterms:created>
  <dcterms:modified xsi:type="dcterms:W3CDTF">2017-08-09T21:19:40Z</dcterms:modified>
</cp:coreProperties>
</file>