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72" r:id="rId4"/>
    <p:sldId id="259" r:id="rId5"/>
    <p:sldId id="260" r:id="rId6"/>
    <p:sldId id="261" r:id="rId7"/>
    <p:sldId id="265" r:id="rId8"/>
    <p:sldId id="262" r:id="rId9"/>
    <p:sldId id="263" r:id="rId10"/>
    <p:sldId id="271" r:id="rId11"/>
    <p:sldId id="264" r:id="rId12"/>
    <p:sldId id="266" r:id="rId13"/>
    <p:sldId id="267" r:id="rId14"/>
    <p:sldId id="273"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893B5-32ED-4C82-AF85-8466644A7912}" type="datetimeFigureOut">
              <a:rPr lang="en-US" smtClean="0"/>
              <a:pPr/>
              <a:t>8/13/2017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E4E9C-2284-44CD-A7A0-2AD4CB59C48E}" type="slidenum">
              <a:rPr lang="en-US" smtClean="0"/>
              <a:pPr/>
              <a:t>‹#›</a:t>
            </a:fld>
            <a:endParaRPr lang="en-US"/>
          </a:p>
        </p:txBody>
      </p:sp>
    </p:spTree>
    <p:extLst>
      <p:ext uri="{BB962C8B-B14F-4D97-AF65-F5344CB8AC3E}">
        <p14:creationId xmlns:p14="http://schemas.microsoft.com/office/powerpoint/2010/main" xmlns="" val="294400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top level document to which</a:t>
            </a:r>
            <a:r>
              <a:rPr lang="en-US" baseline="0" dirty="0" smtClean="0"/>
              <a:t> all others must comply</a:t>
            </a:r>
            <a:endParaRPr lang="en-US" dirty="0" smtClean="0"/>
          </a:p>
          <a:p>
            <a:endParaRPr lang="en-US" dirty="0" smtClean="0"/>
          </a:p>
          <a:p>
            <a:r>
              <a:rPr lang="en-US" dirty="0" smtClean="0"/>
              <a:t>We assume there’s going to be an accelerator, depending on funding.</a:t>
            </a:r>
          </a:p>
          <a:p>
            <a:r>
              <a:rPr lang="en-US" dirty="0" smtClean="0"/>
              <a:t>The</a:t>
            </a:r>
            <a:r>
              <a:rPr lang="en-US" baseline="0" dirty="0" smtClean="0"/>
              <a:t> accelerator is housed in a bunker with 2 doors.</a:t>
            </a:r>
          </a:p>
          <a:p>
            <a:r>
              <a:rPr lang="en-US" baseline="0" dirty="0" smtClean="0"/>
              <a:t>Interlock switch detects the position of the door.</a:t>
            </a:r>
          </a:p>
          <a:p>
            <a:r>
              <a:rPr lang="en-US" baseline="0" dirty="0" smtClean="0"/>
              <a:t>Emergency off buttons 2 interior locations.</a:t>
            </a:r>
          </a:p>
          <a:p>
            <a:r>
              <a:rPr lang="en-US" baseline="0" dirty="0" smtClean="0"/>
              <a:t>Warning sign above door with redundant lights.</a:t>
            </a:r>
          </a:p>
          <a:p>
            <a:r>
              <a:rPr lang="en-US" baseline="0" dirty="0" smtClean="0"/>
              <a:t>Warning lights inside enclosure.</a:t>
            </a:r>
          </a:p>
          <a:p>
            <a:r>
              <a:rPr lang="en-US" baseline="0" dirty="0" smtClean="0"/>
              <a:t>Warning annunciator inside enclosure.</a:t>
            </a:r>
          </a:p>
          <a:p>
            <a:r>
              <a:rPr lang="en-US" baseline="0" dirty="0" smtClean="0"/>
              <a:t>Telephone at each door.</a:t>
            </a:r>
          </a:p>
          <a:p>
            <a:r>
              <a:rPr lang="en-US" baseline="0" dirty="0" smtClean="0"/>
              <a:t>The system description does not necessarily need to describe the functionality that the requirements will provide.</a:t>
            </a:r>
          </a:p>
          <a:p>
            <a:endParaRPr lang="en-US" dirty="0"/>
          </a:p>
        </p:txBody>
      </p:sp>
      <p:sp>
        <p:nvSpPr>
          <p:cNvPr id="4" name="Slide Number Placeholder 3"/>
          <p:cNvSpPr>
            <a:spLocks noGrp="1"/>
          </p:cNvSpPr>
          <p:nvPr>
            <p:ph type="sldNum" sz="quarter" idx="10"/>
          </p:nvPr>
        </p:nvSpPr>
        <p:spPr/>
        <p:txBody>
          <a:bodyPr/>
          <a:lstStyle/>
          <a:p>
            <a:fld id="{0D8EC5D5-F99C-4953-9DE4-9ACFCDFA589E}" type="slidenum">
              <a:rPr lang="en-US" smtClean="0"/>
              <a:pPr/>
              <a:t>4</a:t>
            </a:fld>
            <a:endParaRPr lang="en-US"/>
          </a:p>
        </p:txBody>
      </p:sp>
    </p:spTree>
    <p:extLst>
      <p:ext uri="{BB962C8B-B14F-4D97-AF65-F5344CB8AC3E}">
        <p14:creationId xmlns:p14="http://schemas.microsoft.com/office/powerpoint/2010/main" xmlns="" val="3272444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rgbClr val="1D4980"/>
        </a:solidFill>
        <a:effectLst/>
      </p:bgPr>
    </p:bg>
    <p:spTree>
      <p:nvGrpSpPr>
        <p:cNvPr id="1" name=""/>
        <p:cNvGrpSpPr/>
        <p:nvPr/>
      </p:nvGrpSpPr>
      <p:grpSpPr>
        <a:xfrm>
          <a:off x="0" y="0"/>
          <a:ext cx="0" cy="0"/>
          <a:chOff x="0" y="0"/>
          <a:chExt cx="0" cy="0"/>
        </a:xfrm>
      </p:grpSpPr>
      <p:pic>
        <p:nvPicPr>
          <p:cNvPr id="5" name="Picture 5" descr="New_DOE_Logo_White_060208.ep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1613" y="4486290"/>
            <a:ext cx="2692396" cy="654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4649782" y="4475163"/>
            <a:ext cx="3305181" cy="704850"/>
            <a:chOff x="4971328" y="4203700"/>
            <a:chExt cx="3305186" cy="703987"/>
          </a:xfrm>
        </p:grpSpPr>
        <p:pic>
          <p:nvPicPr>
            <p:cNvPr id="7" name="Picture 4" descr="UClogo_rev.ep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1328" y="4207599"/>
              <a:ext cx="700090"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p:nvSpPr>
          <p:spPr bwMode="auto">
            <a:xfrm>
              <a:off x="5774610" y="4203700"/>
              <a:ext cx="2501904" cy="70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bg1"/>
                  </a:solidFill>
                  <a:latin typeface="Arial Black" charset="0"/>
                  <a:cs typeface="Arial Black" charset="0"/>
                </a:rPr>
                <a:t>UNIVERSITY OF</a:t>
              </a:r>
            </a:p>
            <a:p>
              <a:pPr eaLnBrk="1" hangingPunct="1"/>
              <a:r>
                <a:rPr lang="en-US" sz="2000">
                  <a:solidFill>
                    <a:schemeClr val="bg1"/>
                  </a:solidFill>
                  <a:latin typeface="Arial Black" charset="0"/>
                  <a:cs typeface="Arial Black" charset="0"/>
                </a:rPr>
                <a:t>CALIFORNIA</a:t>
              </a:r>
            </a:p>
          </p:txBody>
        </p:sp>
      </p:grpSp>
      <p:pic>
        <p:nvPicPr>
          <p:cNvPr id="9" name="Picture 8" descr="Berkeley_Lab_Logo_Larg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1633" y="1896346"/>
            <a:ext cx="2019810" cy="1532654"/>
          </a:xfrm>
          <a:prstGeom prst="rect">
            <a:avLst/>
          </a:prstGeom>
        </p:spPr>
      </p:pic>
      <p:pic>
        <p:nvPicPr>
          <p:cNvPr id="10" name="Picture 5" descr="New_DOE_Logo_White_060208.ep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1613" y="4486290"/>
            <a:ext cx="2692396" cy="654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0"/>
          <p:cNvGrpSpPr>
            <a:grpSpLocks/>
          </p:cNvGrpSpPr>
          <p:nvPr/>
        </p:nvGrpSpPr>
        <p:grpSpPr bwMode="auto">
          <a:xfrm>
            <a:off x="4649782" y="4475163"/>
            <a:ext cx="3305181" cy="704850"/>
            <a:chOff x="4971328" y="4203700"/>
            <a:chExt cx="3305186" cy="703987"/>
          </a:xfrm>
        </p:grpSpPr>
        <p:pic>
          <p:nvPicPr>
            <p:cNvPr id="12" name="Picture 4" descr="UClogo_rev.eps"/>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1328" y="4207599"/>
              <a:ext cx="700090"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4"/>
            <p:cNvSpPr txBox="1">
              <a:spLocks noChangeArrowheads="1"/>
            </p:cNvSpPr>
            <p:nvPr/>
          </p:nvSpPr>
          <p:spPr bwMode="auto">
            <a:xfrm>
              <a:off x="5774610" y="4203700"/>
              <a:ext cx="2501904" cy="70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bg1"/>
                  </a:solidFill>
                  <a:latin typeface="Arial Black" charset="0"/>
                  <a:cs typeface="Arial Black" charset="0"/>
                </a:rPr>
                <a:t>UNIVERSITY OF</a:t>
              </a:r>
            </a:p>
            <a:p>
              <a:pPr eaLnBrk="1" hangingPunct="1"/>
              <a:r>
                <a:rPr lang="en-US" sz="2000">
                  <a:solidFill>
                    <a:schemeClr val="bg1"/>
                  </a:solidFill>
                  <a:latin typeface="Arial Black" charset="0"/>
                  <a:cs typeface="Arial Black" charset="0"/>
                </a:rPr>
                <a:t>CALIFORNIA</a:t>
              </a:r>
            </a:p>
          </p:txBody>
        </p:sp>
      </p:grpSp>
      <p:pic>
        <p:nvPicPr>
          <p:cNvPr id="14" name="Picture 13" descr="Berkeley_Lab_Logo_Larg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1633" y="1896346"/>
            <a:ext cx="2019810" cy="1532654"/>
          </a:xfrm>
          <a:prstGeom prst="rect">
            <a:avLst/>
          </a:prstGeom>
        </p:spPr>
      </p:pic>
    </p:spTree>
    <p:extLst>
      <p:ext uri="{BB962C8B-B14F-4D97-AF65-F5344CB8AC3E}">
        <p14:creationId xmlns:p14="http://schemas.microsoft.com/office/powerpoint/2010/main" xmlns="" val="1068924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646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1D8BD707-D9CF-40AE-B4C6-C98DA3205C09}" type="datetimeFigureOut">
              <a:rPr lang="en-US" smtClean="0"/>
              <a:pPr/>
              <a:t>8/13/2017</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271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p:nvPicPr>
        <p:blipFill>
          <a:blip r:embed="rId2" cstate="print">
            <a:extLst>
              <a:ext uri="{28A0092B-C50C-407E-A947-70E740481C1C}">
                <a14:useLocalDpi xmlns:a14="http://schemas.microsoft.com/office/drawing/2010/main" xmlns=""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6" name="Rectangle 1031"/>
          <p:cNvSpPr>
            <a:spLocks noChangeArrowheads="1"/>
          </p:cNvSpPr>
          <p:nvPr/>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7" name="Picture 7" descr="LBNL_Banner.psd"/>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8" name="Picture 24" descr="XBD200302-00063-02.jpg"/>
          <p:cNvPicPr>
            <a:picLocks noChangeAspect="1"/>
          </p:cNvPicPr>
          <p:nvPr/>
        </p:nvPicPr>
        <p:blipFill>
          <a:blip r:embed="rId2" cstate="print">
            <a:extLst>
              <a:ext uri="{28A0092B-C50C-407E-A947-70E740481C1C}">
                <a14:useLocalDpi xmlns:a14="http://schemas.microsoft.com/office/drawing/2010/main" xmlns=""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a:spLocks noChangeArrowheads="1"/>
          </p:cNvSpPr>
          <p:nvPr/>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10" name="Rectangle 1031"/>
          <p:cNvSpPr>
            <a:spLocks noChangeArrowheads="1"/>
          </p:cNvSpPr>
          <p:nvPr/>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17" name="Picture 16" descr="LBL_PPT_banner log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2590" y="189365"/>
            <a:ext cx="4099560" cy="685800"/>
          </a:xfrm>
          <a:prstGeom prst="rect">
            <a:avLst/>
          </a:prstGeom>
        </p:spPr>
      </p:pic>
      <p:pic>
        <p:nvPicPr>
          <p:cNvPr id="18" name="Picture 17" descr="DOE_Logo_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06076" y="287279"/>
            <a:ext cx="2022364" cy="489972"/>
          </a:xfrm>
          <a:prstGeom prst="rect">
            <a:avLst/>
          </a:prstGeom>
        </p:spPr>
      </p:pic>
    </p:spTree>
    <p:extLst>
      <p:ext uri="{BB962C8B-B14F-4D97-AF65-F5344CB8AC3E}">
        <p14:creationId xmlns:p14="http://schemas.microsoft.com/office/powerpoint/2010/main" xmlns="" val="3724400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3213"/>
            <a:ext cx="8229599"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02589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2296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2296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7812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344987"/>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344987"/>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204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3220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67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9120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670550"/>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1"/>
            <a:ext cx="3008313" cy="45085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1966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60350"/>
            <a:ext cx="822959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cxnSp>
        <p:nvCxnSpPr>
          <p:cNvPr id="22" name="Straight Connector 21"/>
          <p:cNvCxnSpPr/>
          <p:nvPr/>
        </p:nvCxnSpPr>
        <p:spPr>
          <a:xfrm>
            <a:off x="0" y="6148000"/>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347075" y="6294244"/>
            <a:ext cx="5683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3"/>
          </p:nvPr>
        </p:nvSpPr>
        <p:spPr>
          <a:xfrm>
            <a:off x="457200" y="6408544"/>
            <a:ext cx="3761435"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endParaRPr lang="en-US"/>
          </a:p>
        </p:txBody>
      </p:sp>
      <p:sp>
        <p:nvSpPr>
          <p:cNvPr id="6" name="Slide Number Placeholder 5"/>
          <p:cNvSpPr>
            <a:spLocks noGrp="1"/>
          </p:cNvSpPr>
          <p:nvPr>
            <p:ph type="sldNum" sz="quarter" idx="4"/>
          </p:nvPr>
        </p:nvSpPr>
        <p:spPr>
          <a:xfrm>
            <a:off x="4236031" y="6408544"/>
            <a:ext cx="678462"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000" baseline="0">
                <a:solidFill>
                  <a:srgbClr val="898989"/>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Software Specification and Software Reuse  - BELLA LPA experiment </a:t>
            </a:r>
          </a:p>
        </p:txBody>
      </p:sp>
      <p:sp>
        <p:nvSpPr>
          <p:cNvPr id="3" name="Subtitle 2"/>
          <p:cNvSpPr>
            <a:spLocks noGrp="1"/>
          </p:cNvSpPr>
          <p:nvPr>
            <p:ph type="subTitle" idx="1"/>
          </p:nvPr>
        </p:nvSpPr>
        <p:spPr/>
        <p:txBody>
          <a:bodyPr/>
          <a:lstStyle/>
          <a:p>
            <a:r>
              <a:rPr lang="en-US" dirty="0" smtClean="0"/>
              <a:t>Patrick Bong</a:t>
            </a:r>
          </a:p>
          <a:p>
            <a:r>
              <a:rPr lang="en-US" dirty="0" smtClean="0"/>
              <a:t>LBNL Interlock SME</a:t>
            </a:r>
            <a:endParaRPr lang="en-US" dirty="0"/>
          </a:p>
        </p:txBody>
      </p:sp>
    </p:spTree>
    <p:extLst>
      <p:ext uri="{BB962C8B-B14F-4D97-AF65-F5344CB8AC3E}">
        <p14:creationId xmlns:p14="http://schemas.microsoft.com/office/powerpoint/2010/main" xmlns="" val="415045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stretch>
            <a:fillRect/>
          </a:stretch>
        </p:blipFill>
        <p:spPr>
          <a:xfrm>
            <a:off x="914400" y="685800"/>
            <a:ext cx="8229600" cy="1514475"/>
          </a:xfrm>
          <a:prstGeom prst="rect">
            <a:avLst/>
          </a:prstGeom>
        </p:spPr>
      </p:pic>
      <p:pic>
        <p:nvPicPr>
          <p:cNvPr id="5" name="Picture 4"/>
          <p:cNvPicPr>
            <a:picLocks noChangeAspect="1"/>
          </p:cNvPicPr>
          <p:nvPr/>
        </p:nvPicPr>
        <p:blipFill>
          <a:blip r:embed="rId3" cstate="print"/>
          <a:stretch>
            <a:fillRect/>
          </a:stretch>
        </p:blipFill>
        <p:spPr>
          <a:xfrm>
            <a:off x="523074" y="2590800"/>
            <a:ext cx="8239125" cy="1323975"/>
          </a:xfrm>
          <a:prstGeom prst="rect">
            <a:avLst/>
          </a:prstGeom>
        </p:spPr>
      </p:pic>
      <p:pic>
        <p:nvPicPr>
          <p:cNvPr id="6" name="Picture 5"/>
          <p:cNvPicPr>
            <a:picLocks noChangeAspect="1"/>
          </p:cNvPicPr>
          <p:nvPr/>
        </p:nvPicPr>
        <p:blipFill>
          <a:blip r:embed="rId4" cstate="print"/>
          <a:stretch>
            <a:fillRect/>
          </a:stretch>
        </p:blipFill>
        <p:spPr>
          <a:xfrm>
            <a:off x="517311" y="4191000"/>
            <a:ext cx="8210550" cy="2114550"/>
          </a:xfrm>
          <a:prstGeom prst="rect">
            <a:avLst/>
          </a:prstGeom>
        </p:spPr>
      </p:pic>
    </p:spTree>
    <p:extLst>
      <p:ext uri="{BB962C8B-B14F-4D97-AF65-F5344CB8AC3E}">
        <p14:creationId xmlns:p14="http://schemas.microsoft.com/office/powerpoint/2010/main" xmlns="" val="408704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Specification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2167244"/>
            <a:ext cx="8229600" cy="3180738"/>
          </a:xfrm>
        </p:spPr>
      </p:pic>
    </p:spTree>
    <p:extLst>
      <p:ext uri="{BB962C8B-B14F-4D97-AF65-F5344CB8AC3E}">
        <p14:creationId xmlns:p14="http://schemas.microsoft.com/office/powerpoint/2010/main" xmlns="" val="1138115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Reuse</a:t>
            </a:r>
            <a:endParaRPr lang="en-US" dirty="0"/>
          </a:p>
        </p:txBody>
      </p:sp>
      <p:sp>
        <p:nvSpPr>
          <p:cNvPr id="3" name="Content Placeholder 2"/>
          <p:cNvSpPr>
            <a:spLocks noGrp="1"/>
          </p:cNvSpPr>
          <p:nvPr>
            <p:ph sz="half" idx="1"/>
          </p:nvPr>
        </p:nvSpPr>
        <p:spPr/>
        <p:txBody>
          <a:bodyPr/>
          <a:lstStyle/>
          <a:p>
            <a:r>
              <a:rPr lang="en-US" dirty="0" smtClean="0"/>
              <a:t>Code reuse can be identified in the requirement or specification when identical patterns of logic appear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810125" y="2108994"/>
            <a:ext cx="3714750" cy="3324225"/>
          </a:xfrm>
        </p:spPr>
      </p:pic>
    </p:spTree>
    <p:extLst>
      <p:ext uri="{BB962C8B-B14F-4D97-AF65-F5344CB8AC3E}">
        <p14:creationId xmlns:p14="http://schemas.microsoft.com/office/powerpoint/2010/main" xmlns="" val="127462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 Methods</a:t>
            </a:r>
            <a:endParaRPr lang="en-US" dirty="0"/>
          </a:p>
        </p:txBody>
      </p:sp>
      <p:sp>
        <p:nvSpPr>
          <p:cNvPr id="6" name="Content Placeholder 5"/>
          <p:cNvSpPr>
            <a:spLocks noGrp="1"/>
          </p:cNvSpPr>
          <p:nvPr>
            <p:ph idx="1"/>
          </p:nvPr>
        </p:nvSpPr>
        <p:spPr/>
        <p:txBody>
          <a:bodyPr>
            <a:normAutofit/>
          </a:bodyPr>
          <a:lstStyle/>
          <a:p>
            <a:r>
              <a:rPr lang="en-US" dirty="0" smtClean="0"/>
              <a:t>Design Pattern</a:t>
            </a:r>
          </a:p>
          <a:p>
            <a:pPr lvl="1"/>
            <a:r>
              <a:rPr lang="en-US" dirty="0" smtClean="0"/>
              <a:t>A segment of code that’s copied and the variables are changed.</a:t>
            </a:r>
          </a:p>
          <a:p>
            <a:pPr lvl="1"/>
            <a:r>
              <a:rPr lang="en-US" dirty="0" smtClean="0"/>
              <a:t>Or a functional block </a:t>
            </a:r>
            <a:r>
              <a:rPr lang="en-US" dirty="0"/>
              <a:t>is copied and the internal variables are </a:t>
            </a:r>
            <a:r>
              <a:rPr lang="en-US" dirty="0" smtClean="0"/>
              <a:t>modified.</a:t>
            </a:r>
            <a:endParaRPr lang="en-US" dirty="0"/>
          </a:p>
          <a:p>
            <a:r>
              <a:rPr lang="en-US" dirty="0" smtClean="0"/>
              <a:t>Function reuse</a:t>
            </a:r>
          </a:p>
          <a:p>
            <a:pPr lvl="1"/>
            <a:r>
              <a:rPr lang="en-US" dirty="0" smtClean="0"/>
              <a:t>The block only contains logic and the variables are assigned externally.</a:t>
            </a:r>
            <a:endParaRPr lang="en-US" dirty="0"/>
          </a:p>
        </p:txBody>
      </p:sp>
    </p:spTree>
    <p:extLst>
      <p:ext uri="{BB962C8B-B14F-4D97-AF65-F5344CB8AC3E}">
        <p14:creationId xmlns:p14="http://schemas.microsoft.com/office/powerpoint/2010/main" xmlns="" val="160520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 Reuse</a:t>
            </a:r>
            <a:endParaRPr lang="en-US" dirty="0"/>
          </a:p>
        </p:txBody>
      </p:sp>
      <p:pic>
        <p:nvPicPr>
          <p:cNvPr id="4" name="Content Placeholder 3"/>
          <p:cNvPicPr>
            <a:picLocks noGrp="1" noChangeAspect="1"/>
          </p:cNvPicPr>
          <p:nvPr>
            <p:ph idx="1"/>
          </p:nvPr>
        </p:nvPicPr>
        <p:blipFill>
          <a:blip r:embed="rId2" cstate="print"/>
          <a:stretch>
            <a:fillRect/>
          </a:stretch>
        </p:blipFill>
        <p:spPr>
          <a:xfrm>
            <a:off x="1809750" y="1981200"/>
            <a:ext cx="5524500" cy="1190625"/>
          </a:xfrm>
          <a:prstGeom prst="rect">
            <a:avLst/>
          </a:prstGeom>
        </p:spPr>
      </p:pic>
      <p:pic>
        <p:nvPicPr>
          <p:cNvPr id="5" name="Picture 4"/>
          <p:cNvPicPr>
            <a:picLocks noChangeAspect="1"/>
          </p:cNvPicPr>
          <p:nvPr/>
        </p:nvPicPr>
        <p:blipFill>
          <a:blip r:embed="rId3" cstate="print"/>
          <a:stretch>
            <a:fillRect/>
          </a:stretch>
        </p:blipFill>
        <p:spPr>
          <a:xfrm>
            <a:off x="1845609" y="3429000"/>
            <a:ext cx="5553075" cy="1162050"/>
          </a:xfrm>
          <a:prstGeom prst="rect">
            <a:avLst/>
          </a:prstGeom>
        </p:spPr>
      </p:pic>
      <p:pic>
        <p:nvPicPr>
          <p:cNvPr id="6" name="Picture 5"/>
          <p:cNvPicPr>
            <a:picLocks noChangeAspect="1"/>
          </p:cNvPicPr>
          <p:nvPr/>
        </p:nvPicPr>
        <p:blipFill>
          <a:blip r:embed="rId4" cstate="print"/>
          <a:stretch>
            <a:fillRect/>
          </a:stretch>
        </p:blipFill>
        <p:spPr>
          <a:xfrm>
            <a:off x="1846890" y="4848225"/>
            <a:ext cx="5457825" cy="1162050"/>
          </a:xfrm>
          <a:prstGeom prst="rect">
            <a:avLst/>
          </a:prstGeom>
        </p:spPr>
      </p:pic>
    </p:spTree>
    <p:extLst>
      <p:ext uri="{BB962C8B-B14F-4D97-AF65-F5344CB8AC3E}">
        <p14:creationId xmlns:p14="http://schemas.microsoft.com/office/powerpoint/2010/main" xmlns="" val="424099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Block</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13043"/>
          <a:stretch/>
        </p:blipFill>
        <p:spPr>
          <a:xfrm>
            <a:off x="1810272" y="3429001"/>
            <a:ext cx="5495238" cy="3047999"/>
          </a:xfr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0273" y="1550655"/>
            <a:ext cx="5523453" cy="1188823"/>
          </a:xfrm>
          <a:prstGeom prst="rect">
            <a:avLst/>
          </a:prstGeom>
        </p:spPr>
      </p:pic>
      <p:sp>
        <p:nvSpPr>
          <p:cNvPr id="8" name="TextBox 7"/>
          <p:cNvSpPr txBox="1"/>
          <p:nvPr/>
        </p:nvSpPr>
        <p:spPr>
          <a:xfrm>
            <a:off x="1447800" y="1232972"/>
            <a:ext cx="2664512" cy="369332"/>
          </a:xfrm>
          <a:prstGeom prst="rect">
            <a:avLst/>
          </a:prstGeom>
          <a:noFill/>
        </p:spPr>
        <p:txBody>
          <a:bodyPr wrap="none" rtlCol="0">
            <a:spAutoFit/>
          </a:bodyPr>
          <a:lstStyle/>
          <a:p>
            <a:r>
              <a:rPr lang="en-US" dirty="0" smtClean="0"/>
              <a:t>Code inside function block</a:t>
            </a:r>
            <a:endParaRPr lang="en-US" dirty="0"/>
          </a:p>
        </p:txBody>
      </p:sp>
      <p:sp>
        <p:nvSpPr>
          <p:cNvPr id="9" name="TextBox 8"/>
          <p:cNvSpPr txBox="1"/>
          <p:nvPr/>
        </p:nvSpPr>
        <p:spPr>
          <a:xfrm>
            <a:off x="1371600" y="3059669"/>
            <a:ext cx="2449838" cy="369332"/>
          </a:xfrm>
          <a:prstGeom prst="rect">
            <a:avLst/>
          </a:prstGeom>
          <a:noFill/>
        </p:spPr>
        <p:txBody>
          <a:bodyPr wrap="none" rtlCol="0">
            <a:spAutoFit/>
          </a:bodyPr>
          <a:lstStyle/>
          <a:p>
            <a:r>
              <a:rPr lang="en-US" dirty="0" smtClean="0"/>
              <a:t>Function block for reuse</a:t>
            </a:r>
            <a:endParaRPr lang="en-US" dirty="0"/>
          </a:p>
        </p:txBody>
      </p:sp>
    </p:spTree>
    <p:extLst>
      <p:ext uri="{BB962C8B-B14F-4D97-AF65-F5344CB8AC3E}">
        <p14:creationId xmlns:p14="http://schemas.microsoft.com/office/powerpoint/2010/main" xmlns="" val="118330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The software specification should be written so that the logic can be verified to comply with the system requirements</a:t>
            </a:r>
          </a:p>
          <a:p>
            <a:r>
              <a:rPr lang="en-US" dirty="0" smtClean="0"/>
              <a:t>The language in the specification should not obfuscate the function of the logic</a:t>
            </a:r>
          </a:p>
          <a:p>
            <a:r>
              <a:rPr lang="en-US" dirty="0" smtClean="0"/>
              <a:t>Code can be grouped into functional blocks and reused inside the project when recurring design patterns are recognized</a:t>
            </a:r>
          </a:p>
          <a:p>
            <a:r>
              <a:rPr lang="en-US" dirty="0" smtClean="0"/>
              <a:t>New projects can use functional blocks from old project when design patterns are similar</a:t>
            </a:r>
            <a:endParaRPr lang="en-US" dirty="0"/>
          </a:p>
        </p:txBody>
      </p:sp>
    </p:spTree>
    <p:extLst>
      <p:ext uri="{BB962C8B-B14F-4D97-AF65-F5344CB8AC3E}">
        <p14:creationId xmlns:p14="http://schemas.microsoft.com/office/powerpoint/2010/main" xmlns="" val="266988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BELLA Terra-Watt interlock upgrade </a:t>
            </a:r>
          </a:p>
          <a:p>
            <a:pPr lvl="1"/>
            <a:r>
              <a:rPr lang="en-US" dirty="0" smtClean="0"/>
              <a:t>Expanded the number of lasers used in the LPA to a primary beam and a secondary beam</a:t>
            </a:r>
          </a:p>
          <a:p>
            <a:pPr lvl="1"/>
            <a:r>
              <a:rPr lang="en-US" dirty="0" smtClean="0"/>
              <a:t>Added a new laser bay</a:t>
            </a:r>
          </a:p>
          <a:p>
            <a:pPr lvl="1"/>
            <a:r>
              <a:rPr lang="en-US" dirty="0" smtClean="0"/>
              <a:t>Eliminated the relay based interlock system </a:t>
            </a:r>
            <a:endParaRPr lang="en-US" dirty="0"/>
          </a:p>
        </p:txBody>
      </p:sp>
    </p:spTree>
    <p:extLst>
      <p:ext uri="{BB962C8B-B14F-4D97-AF65-F5344CB8AC3E}">
        <p14:creationId xmlns:p14="http://schemas.microsoft.com/office/powerpoint/2010/main" xmlns="" val="185824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BELLA TW Layout</a:t>
            </a:r>
            <a:endParaRPr lang="en-US" dirty="0"/>
          </a:p>
        </p:txBody>
      </p:sp>
      <p:pic>
        <p:nvPicPr>
          <p:cNvPr id="7" name="Content Placeholder 6"/>
          <p:cNvPicPr>
            <a:picLocks noGrp="1" noChangeAspect="1"/>
          </p:cNvPicPr>
          <p:nvPr>
            <p:ph idx="1"/>
          </p:nvPr>
        </p:nvPicPr>
        <p:blipFill>
          <a:blip r:embed="rId2" cstate="print"/>
          <a:stretch>
            <a:fillRect/>
          </a:stretch>
        </p:blipFill>
        <p:spPr>
          <a:xfrm>
            <a:off x="1658470" y="1573213"/>
            <a:ext cx="5827059" cy="4368800"/>
          </a:xfrm>
          <a:prstGeom prst="rect">
            <a:avLst/>
          </a:prstGeom>
        </p:spPr>
      </p:pic>
      <p:sp>
        <p:nvSpPr>
          <p:cNvPr id="8" name="Rectangle 7"/>
          <p:cNvSpPr/>
          <p:nvPr/>
        </p:nvSpPr>
        <p:spPr>
          <a:xfrm>
            <a:off x="1599942" y="4114800"/>
            <a:ext cx="1676658" cy="19050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1634900"/>
            <a:ext cx="1676400" cy="4384900"/>
          </a:xfrm>
          <a:prstGeom prst="rect">
            <a:avLst/>
          </a:prstGeom>
          <a:solidFill>
            <a:schemeClr val="accent2">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1634900"/>
            <a:ext cx="2591057" cy="2403700"/>
          </a:xfrm>
          <a:prstGeom prst="rect">
            <a:avLst/>
          </a:prstGeom>
          <a:solidFill>
            <a:schemeClr val="accent3">
              <a:lumMod val="40000"/>
              <a:lumOff val="6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4038600"/>
            <a:ext cx="2591057" cy="1981200"/>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841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Document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Requirements Document says WHAT you are going to do</a:t>
            </a:r>
          </a:p>
          <a:p>
            <a:pPr lvl="1"/>
            <a:r>
              <a:rPr lang="en-US" dirty="0" smtClean="0"/>
              <a:t>Introduction</a:t>
            </a:r>
          </a:p>
          <a:p>
            <a:pPr lvl="2"/>
            <a:r>
              <a:rPr lang="en-US" dirty="0" smtClean="0"/>
              <a:t>Project/Facility overview</a:t>
            </a:r>
          </a:p>
          <a:p>
            <a:pPr lvl="2"/>
            <a:r>
              <a:rPr lang="en-US" dirty="0" smtClean="0"/>
              <a:t>Assumptions and dependencies</a:t>
            </a:r>
          </a:p>
          <a:p>
            <a:pPr lvl="1"/>
            <a:r>
              <a:rPr lang="en-US" dirty="0" smtClean="0"/>
              <a:t>System Description</a:t>
            </a:r>
          </a:p>
          <a:p>
            <a:pPr lvl="2"/>
            <a:r>
              <a:rPr lang="en-US" dirty="0" smtClean="0"/>
              <a:t>Protective boundaries</a:t>
            </a:r>
            <a:endParaRPr lang="en-US" dirty="0"/>
          </a:p>
          <a:p>
            <a:pPr lvl="2"/>
            <a:r>
              <a:rPr lang="en-US" dirty="0" smtClean="0"/>
              <a:t>Protective devices</a:t>
            </a:r>
          </a:p>
          <a:p>
            <a:pPr lvl="2"/>
            <a:r>
              <a:rPr lang="en-US" dirty="0" smtClean="0"/>
              <a:t>Warning devices</a:t>
            </a:r>
          </a:p>
          <a:p>
            <a:pPr lvl="2"/>
            <a:r>
              <a:rPr lang="en-US" dirty="0" smtClean="0"/>
              <a:t>User interfaces</a:t>
            </a:r>
          </a:p>
          <a:p>
            <a:pPr lvl="1"/>
            <a:r>
              <a:rPr lang="en-US" dirty="0" smtClean="0"/>
              <a:t>System Requirements</a:t>
            </a:r>
          </a:p>
          <a:p>
            <a:pPr lvl="2"/>
            <a:r>
              <a:rPr lang="en-US" dirty="0" smtClean="0"/>
              <a:t>Protective functions</a:t>
            </a:r>
          </a:p>
          <a:p>
            <a:pPr lvl="2"/>
            <a:r>
              <a:rPr lang="en-US" dirty="0" smtClean="0"/>
              <a:t>Administrative functions</a:t>
            </a:r>
          </a:p>
          <a:p>
            <a:pPr lvl="2"/>
            <a:r>
              <a:rPr lang="en-US" dirty="0" smtClean="0"/>
              <a:t>Performance requirements</a:t>
            </a:r>
          </a:p>
          <a:p>
            <a:pPr lvl="2"/>
            <a:r>
              <a:rPr lang="en-US" dirty="0" smtClean="0"/>
              <a:t>RAMS (reliability, availability, maintainability)</a:t>
            </a:r>
          </a:p>
        </p:txBody>
      </p:sp>
    </p:spTree>
    <p:extLst>
      <p:ext uri="{BB962C8B-B14F-4D97-AF65-F5344CB8AC3E}">
        <p14:creationId xmlns:p14="http://schemas.microsoft.com/office/powerpoint/2010/main" xmlns="" val="295853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Specification</a:t>
            </a:r>
            <a:endParaRPr lang="en-US" dirty="0"/>
          </a:p>
        </p:txBody>
      </p:sp>
      <p:sp>
        <p:nvSpPr>
          <p:cNvPr id="3" name="Content Placeholder 2"/>
          <p:cNvSpPr>
            <a:spLocks noGrp="1"/>
          </p:cNvSpPr>
          <p:nvPr>
            <p:ph idx="1"/>
          </p:nvPr>
        </p:nvSpPr>
        <p:spPr/>
        <p:txBody>
          <a:bodyPr/>
          <a:lstStyle/>
          <a:p>
            <a:r>
              <a:rPr lang="en-US" dirty="0" smtClean="0"/>
              <a:t>The software specification provides the details of HOW the software is going to operate. </a:t>
            </a:r>
          </a:p>
          <a:p>
            <a:r>
              <a:rPr lang="en-US" dirty="0" smtClean="0"/>
              <a:t>The software specification must always conform to the details provided in the Requirements document.</a:t>
            </a:r>
          </a:p>
          <a:p>
            <a:r>
              <a:rPr lang="en-US" dirty="0" smtClean="0"/>
              <a:t>The software specification may be embedded in the requirements document.</a:t>
            </a:r>
            <a:endParaRPr lang="en-US" dirty="0"/>
          </a:p>
        </p:txBody>
      </p:sp>
    </p:spTree>
    <p:extLst>
      <p:ext uri="{BB962C8B-B14F-4D97-AF65-F5344CB8AC3E}">
        <p14:creationId xmlns:p14="http://schemas.microsoft.com/office/powerpoint/2010/main" xmlns="" val="1999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Specification</a:t>
            </a:r>
            <a:endParaRPr lang="en-US" dirty="0"/>
          </a:p>
        </p:txBody>
      </p:sp>
      <p:sp>
        <p:nvSpPr>
          <p:cNvPr id="3" name="Content Placeholder 2"/>
          <p:cNvSpPr>
            <a:spLocks noGrp="1"/>
          </p:cNvSpPr>
          <p:nvPr>
            <p:ph idx="1"/>
          </p:nvPr>
        </p:nvSpPr>
        <p:spPr/>
        <p:txBody>
          <a:bodyPr/>
          <a:lstStyle/>
          <a:p>
            <a:r>
              <a:rPr lang="en-US" dirty="0" smtClean="0"/>
              <a:t>Verbose</a:t>
            </a:r>
          </a:p>
          <a:p>
            <a:pPr lvl="1"/>
            <a:r>
              <a:rPr lang="en-US" dirty="0" smtClean="0"/>
              <a:t>Provides a detailed explanation of the interaction between inputs and outputs.</a:t>
            </a:r>
          </a:p>
          <a:p>
            <a:r>
              <a:rPr lang="en-US" dirty="0" smtClean="0"/>
              <a:t>Truth tables</a:t>
            </a:r>
          </a:p>
          <a:p>
            <a:pPr lvl="1"/>
            <a:r>
              <a:rPr lang="en-US" dirty="0" smtClean="0"/>
              <a:t>Provides the logic for a single function.</a:t>
            </a:r>
          </a:p>
          <a:p>
            <a:r>
              <a:rPr lang="en-US" dirty="0" smtClean="0"/>
              <a:t>Graphical</a:t>
            </a:r>
          </a:p>
          <a:p>
            <a:pPr lvl="1"/>
            <a:r>
              <a:rPr lang="en-US" dirty="0" smtClean="0"/>
              <a:t>Uses logical symbols to describe functions.</a:t>
            </a:r>
          </a:p>
        </p:txBody>
      </p:sp>
    </p:spTree>
    <p:extLst>
      <p:ext uri="{BB962C8B-B14F-4D97-AF65-F5344CB8AC3E}">
        <p14:creationId xmlns:p14="http://schemas.microsoft.com/office/powerpoint/2010/main" xmlns="" val="1048359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Types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good specification uses a combination of the specification types to provide programmer guidance and help manage the software development cycle.</a:t>
            </a:r>
          </a:p>
          <a:p>
            <a:pPr lvl="1"/>
            <a:r>
              <a:rPr lang="en-US" dirty="0" smtClean="0"/>
              <a:t>Verbose</a:t>
            </a:r>
          </a:p>
          <a:p>
            <a:pPr lvl="2"/>
            <a:r>
              <a:rPr lang="en-US" dirty="0" smtClean="0"/>
              <a:t>Very similar to the description in the requirements document. </a:t>
            </a:r>
          </a:p>
          <a:p>
            <a:pPr lvl="2"/>
            <a:r>
              <a:rPr lang="en-US" dirty="0" smtClean="0"/>
              <a:t>Must be extremely detailed to guide software development. </a:t>
            </a:r>
          </a:p>
          <a:p>
            <a:pPr lvl="1"/>
            <a:r>
              <a:rPr lang="en-US" dirty="0" smtClean="0"/>
              <a:t>Truth table</a:t>
            </a:r>
          </a:p>
          <a:p>
            <a:pPr lvl="2"/>
            <a:r>
              <a:rPr lang="en-US" dirty="0" smtClean="0"/>
              <a:t>Very detailed description of the function, but difficult to follow and understand the complete impact to the overall logic.</a:t>
            </a:r>
          </a:p>
          <a:p>
            <a:pPr lvl="2"/>
            <a:r>
              <a:rPr lang="en-US" dirty="0" smtClean="0"/>
              <a:t>Software can be derived directly from tables.</a:t>
            </a:r>
          </a:p>
          <a:p>
            <a:pPr lvl="1"/>
            <a:r>
              <a:rPr lang="en-US" dirty="0" smtClean="0"/>
              <a:t>Graphical specification</a:t>
            </a:r>
          </a:p>
          <a:p>
            <a:pPr lvl="2"/>
            <a:r>
              <a:rPr lang="en-US" dirty="0" smtClean="0"/>
              <a:t>Better representation of the overall logic.</a:t>
            </a:r>
          </a:p>
          <a:p>
            <a:pPr lvl="2"/>
            <a:r>
              <a:rPr lang="en-US" dirty="0" smtClean="0"/>
              <a:t>Logic may need to be parsed during software development.</a:t>
            </a:r>
          </a:p>
          <a:p>
            <a:pPr marL="0" indent="0">
              <a:buNone/>
            </a:pPr>
            <a:endParaRPr lang="en-US" dirty="0" smtClean="0"/>
          </a:p>
        </p:txBody>
      </p:sp>
    </p:spTree>
    <p:extLst>
      <p:ext uri="{BB962C8B-B14F-4D97-AF65-F5344CB8AC3E}">
        <p14:creationId xmlns:p14="http://schemas.microsoft.com/office/powerpoint/2010/main" xmlns="" val="318796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Verbose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Search and Clear</a:t>
            </a:r>
          </a:p>
          <a:p>
            <a:pPr marL="0" indent="0">
              <a:buNone/>
            </a:pPr>
            <a:r>
              <a:rPr lang="en-US" dirty="0"/>
              <a:t>Search and clear must be started from the HMI and completed sequentially by turning the key switch at each search and clear station. When the key is turned at the first search and clear station, Access Control must be disabled preventing access to the exclusion zone while the search is in progress.</a:t>
            </a:r>
          </a:p>
          <a:p>
            <a:pPr marL="0" indent="0">
              <a:buNone/>
            </a:pPr>
            <a:r>
              <a:rPr lang="en-US" dirty="0"/>
              <a:t>The search and clear will be limited to a 3 minute time period, after which the circuit will reset requiring the search process to be re-started from the HMI.</a:t>
            </a:r>
          </a:p>
          <a:p>
            <a:pPr marL="0" indent="0">
              <a:buNone/>
            </a:pPr>
            <a:r>
              <a:rPr lang="en-US" dirty="0"/>
              <a:t>The search and clear process is completed by turning the High‑Energy Mode Key Selector to High-E Mode.</a:t>
            </a:r>
          </a:p>
        </p:txBody>
      </p:sp>
    </p:spTree>
    <p:extLst>
      <p:ext uri="{BB962C8B-B14F-4D97-AF65-F5344CB8AC3E}">
        <p14:creationId xmlns:p14="http://schemas.microsoft.com/office/powerpoint/2010/main" xmlns="" val="298518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Tables</a:t>
            </a:r>
            <a:endParaRPr lang="en-US" dirty="0"/>
          </a:p>
        </p:txBody>
      </p:sp>
      <p:pic>
        <p:nvPicPr>
          <p:cNvPr id="5" name="Content Placeholder 4"/>
          <p:cNvPicPr>
            <a:picLocks noGrp="1" noChangeAspect="1"/>
          </p:cNvPicPr>
          <p:nvPr>
            <p:ph idx="1"/>
          </p:nvPr>
        </p:nvPicPr>
        <p:blipFill>
          <a:blip r:embed="rId2" cstate="print"/>
          <a:stretch>
            <a:fillRect/>
          </a:stretch>
        </p:blipFill>
        <p:spPr>
          <a:xfrm>
            <a:off x="483294" y="1600200"/>
            <a:ext cx="8210550" cy="1266825"/>
          </a:xfrm>
          <a:prstGeom prst="rect">
            <a:avLst/>
          </a:prstGeom>
        </p:spPr>
      </p:pic>
      <p:pic>
        <p:nvPicPr>
          <p:cNvPr id="9" name="Picture 8"/>
          <p:cNvPicPr>
            <a:picLocks noChangeAspect="1"/>
          </p:cNvPicPr>
          <p:nvPr/>
        </p:nvPicPr>
        <p:blipFill>
          <a:blip r:embed="rId3" cstate="print"/>
          <a:stretch>
            <a:fillRect/>
          </a:stretch>
        </p:blipFill>
        <p:spPr>
          <a:xfrm>
            <a:off x="483294" y="2971800"/>
            <a:ext cx="8230313" cy="3243353"/>
          </a:xfrm>
          <a:prstGeom prst="rect">
            <a:avLst/>
          </a:prstGeom>
        </p:spPr>
      </p:pic>
    </p:spTree>
    <p:extLst>
      <p:ext uri="{BB962C8B-B14F-4D97-AF65-F5344CB8AC3E}">
        <p14:creationId xmlns:p14="http://schemas.microsoft.com/office/powerpoint/2010/main" xmlns="" val="3575072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BNL_Template_102416">
  <a:themeElements>
    <a:clrScheme name="Custom 137">
      <a:dk1>
        <a:srgbClr val="003366"/>
      </a:dk1>
      <a:lt1>
        <a:srgbClr val="FFFFFF"/>
      </a:lt1>
      <a:dk2>
        <a:srgbClr val="003366"/>
      </a:dk2>
      <a:lt2>
        <a:srgbClr val="CCCCCC"/>
      </a:lt2>
      <a:accent1>
        <a:srgbClr val="648CAA"/>
      </a:accent1>
      <a:accent2>
        <a:srgbClr val="818181"/>
      </a:accent2>
      <a:accent3>
        <a:srgbClr val="DAEDEF"/>
      </a:accent3>
      <a:accent4>
        <a:srgbClr val="2C5993"/>
      </a:accent4>
      <a:accent5>
        <a:srgbClr val="D3691B"/>
      </a:accent5>
      <a:accent6>
        <a:srgbClr val="009999"/>
      </a:accent6>
      <a:hlink>
        <a:srgbClr val="333399"/>
      </a:hlink>
      <a:folHlink>
        <a:srgbClr val="66339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Software specification and configuration management</Template>
  <TotalTime>328</TotalTime>
  <Words>606</Words>
  <Application>Microsoft Office PowerPoint</Application>
  <PresentationFormat>On-screen Show (4:3)</PresentationFormat>
  <Paragraphs>82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LBNL_Template_102416</vt:lpstr>
      <vt:lpstr>Software Specification and Software Reuse  - BELLA LPA experiment </vt:lpstr>
      <vt:lpstr>Introduction</vt:lpstr>
      <vt:lpstr>BELLA TW Layout</vt:lpstr>
      <vt:lpstr>Requirements Document</vt:lpstr>
      <vt:lpstr>Software Specification</vt:lpstr>
      <vt:lpstr>Types of Specification</vt:lpstr>
      <vt:lpstr>Comparison of Types </vt:lpstr>
      <vt:lpstr>Verbose</vt:lpstr>
      <vt:lpstr>Truth Tables</vt:lpstr>
      <vt:lpstr>Slide 10</vt:lpstr>
      <vt:lpstr>Graphical Specification</vt:lpstr>
      <vt:lpstr>Code Reuse</vt:lpstr>
      <vt:lpstr>Different Methods</vt:lpstr>
      <vt:lpstr>Design Pattern Reuse</vt:lpstr>
      <vt:lpstr>Functional Block</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Specification and Software Reuse  - BELLA LPA experiment</dc:title>
  <dc:creator>Patrick Bong</dc:creator>
  <cp:lastModifiedBy>SLAC</cp:lastModifiedBy>
  <cp:revision>15</cp:revision>
  <dcterms:created xsi:type="dcterms:W3CDTF">2006-08-16T00:00:00Z</dcterms:created>
  <dcterms:modified xsi:type="dcterms:W3CDTF">2017-08-14T05:10:13Z</dcterms:modified>
</cp:coreProperties>
</file>