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22"/>
  </p:notesMasterIdLst>
  <p:sldIdLst>
    <p:sldId id="258" r:id="rId2"/>
    <p:sldId id="257" r:id="rId3"/>
    <p:sldId id="268" r:id="rId4"/>
    <p:sldId id="261" r:id="rId5"/>
    <p:sldId id="266" r:id="rId6"/>
    <p:sldId id="263" r:id="rId7"/>
    <p:sldId id="262" r:id="rId8"/>
    <p:sldId id="267" r:id="rId9"/>
    <p:sldId id="264" r:id="rId10"/>
    <p:sldId id="265" r:id="rId11"/>
    <p:sldId id="259" r:id="rId12"/>
    <p:sldId id="269" r:id="rId13"/>
    <p:sldId id="279" r:id="rId14"/>
    <p:sldId id="271" r:id="rId15"/>
    <p:sldId id="272" r:id="rId16"/>
    <p:sldId id="273" r:id="rId17"/>
    <p:sldId id="274" r:id="rId18"/>
    <p:sldId id="275" r:id="rId19"/>
    <p:sldId id="277" r:id="rId20"/>
    <p:sldId id="27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C00"/>
    <a:srgbClr val="ECAA00"/>
    <a:srgbClr val="0B1F8F"/>
    <a:srgbClr val="A12B2F"/>
    <a:srgbClr val="007836"/>
    <a:srgbClr val="76777B"/>
    <a:srgbClr val="00609C"/>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6" autoAdjust="0"/>
    <p:restoredTop sz="93511" autoAdjust="0"/>
  </p:normalViewPr>
  <p:slideViewPr>
    <p:cSldViewPr snapToGrid="0" showGuides="1">
      <p:cViewPr varScale="1">
        <p:scale>
          <a:sx n="166" d="100"/>
          <a:sy n="166" d="100"/>
        </p:scale>
        <p:origin x="132" y="378"/>
      </p:cViewPr>
      <p:guideLst>
        <p:guide orient="horz" pos="271"/>
        <p:guide orient="horz" pos="3092"/>
        <p:guide orient="horz" pos="517"/>
        <p:guide orient="horz" pos="895"/>
        <p:guide orient="horz" pos="2387"/>
        <p:guide pos="5565"/>
        <p:guide pos="317"/>
        <p:guide pos="151"/>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4" d="100"/>
          <a:sy n="104" d="100"/>
        </p:scale>
        <p:origin x="34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7/31/2017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dirty="0"/>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1</a:t>
            </a:fld>
            <a:endParaRPr lang="en-US" dirty="0"/>
          </a:p>
        </p:txBody>
      </p:sp>
    </p:spTree>
    <p:extLst>
      <p:ext uri="{BB962C8B-B14F-4D97-AF65-F5344CB8AC3E}">
        <p14:creationId xmlns:p14="http://schemas.microsoft.com/office/powerpoint/2010/main" val="310864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10</a:t>
            </a:fld>
            <a:endParaRPr lang="en-US" dirty="0"/>
          </a:p>
        </p:txBody>
      </p:sp>
    </p:spTree>
    <p:extLst>
      <p:ext uri="{BB962C8B-B14F-4D97-AF65-F5344CB8AC3E}">
        <p14:creationId xmlns:p14="http://schemas.microsoft.com/office/powerpoint/2010/main" val="259410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11</a:t>
            </a:fld>
            <a:endParaRPr lang="en-US" dirty="0"/>
          </a:p>
        </p:txBody>
      </p:sp>
    </p:spTree>
    <p:extLst>
      <p:ext uri="{BB962C8B-B14F-4D97-AF65-F5344CB8AC3E}">
        <p14:creationId xmlns:p14="http://schemas.microsoft.com/office/powerpoint/2010/main" val="297187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12</a:t>
            </a:fld>
            <a:endParaRPr lang="en-US" dirty="0"/>
          </a:p>
        </p:txBody>
      </p:sp>
    </p:spTree>
    <p:extLst>
      <p:ext uri="{BB962C8B-B14F-4D97-AF65-F5344CB8AC3E}">
        <p14:creationId xmlns:p14="http://schemas.microsoft.com/office/powerpoint/2010/main" val="420774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developing safety functions starts from the hazard identification/risk assessment.   In a step wise fashion the following steps should happen:</a:t>
            </a:r>
          </a:p>
          <a:p>
            <a:pPr marL="171450" indent="-171450">
              <a:buFont typeface="Arial" panose="020B0604020202020204" pitchFamily="34" charset="0"/>
              <a:buChar char="•"/>
            </a:pPr>
            <a:r>
              <a:rPr lang="en-US" dirty="0" smtClean="0"/>
              <a:t>Identify the hazards</a:t>
            </a:r>
          </a:p>
          <a:p>
            <a:pPr marL="171450" indent="-171450">
              <a:buFont typeface="Arial" panose="020B0604020202020204" pitchFamily="34" charset="0"/>
              <a:buChar char="•"/>
            </a:pPr>
            <a:r>
              <a:rPr lang="en-US" dirty="0" smtClean="0"/>
              <a:t>Quantify the risk associated with the hazard</a:t>
            </a:r>
          </a:p>
          <a:p>
            <a:pPr marL="628650" lvl="1" indent="-171450">
              <a:buFont typeface="Arial" panose="020B0604020202020204" pitchFamily="34" charset="0"/>
              <a:buChar char="•"/>
            </a:pPr>
            <a:r>
              <a:rPr lang="en-US" dirty="0" smtClean="0"/>
              <a:t>Safety functions identified for hazard/risk</a:t>
            </a:r>
          </a:p>
          <a:p>
            <a:pPr marL="171450" indent="-171450">
              <a:buFont typeface="Arial" panose="020B0604020202020204" pitchFamily="34" charset="0"/>
              <a:buChar char="•"/>
            </a:pPr>
            <a:r>
              <a:rPr lang="en-US" dirty="0" smtClean="0"/>
              <a:t>Reduce the risk by applying constructive measures (guards, process change, …)</a:t>
            </a:r>
          </a:p>
          <a:p>
            <a:pPr marL="171450" indent="-171450">
              <a:buFont typeface="Arial" panose="020B0604020202020204" pitchFamily="34" charset="0"/>
              <a:buChar char="•"/>
            </a:pPr>
            <a:r>
              <a:rPr lang="en-US" dirty="0" smtClean="0"/>
              <a:t>Re-quantify the risk to see if it  is reduced sufficiently</a:t>
            </a:r>
          </a:p>
          <a:p>
            <a:pPr marL="171450" indent="-171450">
              <a:buFont typeface="Arial" panose="020B0604020202020204" pitchFamily="34" charset="0"/>
              <a:buChar char="•"/>
            </a:pPr>
            <a:r>
              <a:rPr lang="en-US" dirty="0" smtClean="0"/>
              <a:t>Apply active controls (safety related control systems)</a:t>
            </a:r>
          </a:p>
          <a:p>
            <a:pPr marL="171450" indent="-171450">
              <a:buFont typeface="Arial" panose="020B0604020202020204" pitchFamily="34" charset="0"/>
              <a:buChar char="•"/>
            </a:pPr>
            <a:r>
              <a:rPr lang="en-US" dirty="0"/>
              <a:t>Re-quantify the risk to see if it  is reduced </a:t>
            </a:r>
            <a:r>
              <a:rPr lang="en-US" dirty="0" smtClean="0"/>
              <a:t>sufficiently</a:t>
            </a:r>
          </a:p>
          <a:p>
            <a:pPr marL="171450" indent="-171450">
              <a:buFont typeface="Arial" panose="020B0604020202020204" pitchFamily="34" charset="0"/>
              <a:buChar char="•"/>
            </a:pPr>
            <a:r>
              <a:rPr lang="en-US" dirty="0" smtClean="0"/>
              <a:t>Apply administrative controls (signage, PPE, …)</a:t>
            </a:r>
          </a:p>
          <a:p>
            <a:pPr marL="171450" indent="-171450">
              <a:buFont typeface="Arial" panose="020B0604020202020204" pitchFamily="34" charset="0"/>
              <a:buChar char="•"/>
            </a:pPr>
            <a:r>
              <a:rPr lang="en-US" dirty="0"/>
              <a:t>Re-quantify the risk to see if it  is reduced sufficiently</a:t>
            </a:r>
          </a:p>
          <a:p>
            <a:pPr marL="171450" indent="-171450">
              <a:buFont typeface="Arial" panose="020B0604020202020204" pitchFamily="34" charset="0"/>
              <a:buChar char="•"/>
            </a:pPr>
            <a:endParaRPr lang="en-US" dirty="0" smtClean="0"/>
          </a:p>
          <a:p>
            <a:r>
              <a:rPr lang="en-US" dirty="0" smtClean="0"/>
              <a:t>This process is repeated for each safety function</a:t>
            </a:r>
          </a:p>
          <a:p>
            <a:endParaRPr lang="en-US" dirty="0"/>
          </a:p>
          <a:p>
            <a:r>
              <a:rPr lang="en-US" dirty="0" smtClean="0"/>
              <a:t>In this example the safety function is simple, stop motion if gate is open.</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13</a:t>
            </a:fld>
            <a:endParaRPr lang="en-US" dirty="0"/>
          </a:p>
        </p:txBody>
      </p:sp>
    </p:spTree>
    <p:extLst>
      <p:ext uri="{BB962C8B-B14F-4D97-AF65-F5344CB8AC3E}">
        <p14:creationId xmlns:p14="http://schemas.microsoft.com/office/powerpoint/2010/main" val="634255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423025"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5" name="Rechteck 4"/>
          <p:cNvSpPr/>
          <p:nvPr/>
        </p:nvSpPr>
        <p:spPr>
          <a:xfrm>
            <a:off x="0"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9" name="Notes Placeholder 8"/>
          <p:cNvSpPr>
            <a:spLocks noGrp="1"/>
          </p:cNvSpPr>
          <p:nvPr>
            <p:ph type="body" idx="1"/>
          </p:nvPr>
        </p:nvSpPr>
        <p:spPr/>
        <p:txBody>
          <a:bodyPr/>
          <a:lstStyle/>
          <a:p>
            <a:r>
              <a:rPr lang="en-US" smtClean="0"/>
              <a:t>Once the safety function is identified and a need for a control based solution is identified, the system can be proposed.</a:t>
            </a:r>
          </a:p>
          <a:p>
            <a:endParaRPr lang="en-US" smtClean="0"/>
          </a:p>
          <a:p>
            <a:r>
              <a:rPr lang="en-US" smtClean="0"/>
              <a:t>In this case we have identified a SIL reduction in risk, so the most likely way that this can be achieve is using a redundancy where appropriate.   A safety related controller is used as the logic element making that part of the design simpler.</a:t>
            </a:r>
          </a:p>
          <a:p>
            <a:endParaRPr lang="en-US" smtClean="0"/>
          </a:p>
          <a:p>
            <a:r>
              <a:rPr lang="en-US" smtClean="0"/>
              <a:t>When redundancy is used, it is important to consider the common cause contribution.  This will be discussed in later slides.</a:t>
            </a:r>
          </a:p>
          <a:p>
            <a:endParaRPr lang="en-US" smtClean="0"/>
          </a:p>
          <a:p>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06956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423025"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5" name="Rechteck 4"/>
          <p:cNvSpPr/>
          <p:nvPr/>
        </p:nvSpPr>
        <p:spPr>
          <a:xfrm>
            <a:off x="0"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smtClean="0"/>
              <a:t>Basic information needed to continue the analysis.   These numbers are either made up or derived from a standard for the purposes of the example.</a:t>
            </a:r>
            <a:endParaRPr lang="en-US" dirty="0"/>
          </a:p>
        </p:txBody>
      </p:sp>
    </p:spTree>
    <p:extLst>
      <p:ext uri="{BB962C8B-B14F-4D97-AF65-F5344CB8AC3E}">
        <p14:creationId xmlns:p14="http://schemas.microsoft.com/office/powerpoint/2010/main" val="186791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423025"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5" name="Rechteck 4"/>
          <p:cNvSpPr/>
          <p:nvPr/>
        </p:nvSpPr>
        <p:spPr>
          <a:xfrm>
            <a:off x="0"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a:xfrm>
            <a:off x="793444" y="4454525"/>
            <a:ext cx="5486400" cy="4114800"/>
          </a:xfrm>
        </p:spPr>
        <p:txBody>
          <a:bodyPr/>
          <a:lstStyle/>
          <a:p>
            <a:r>
              <a:rPr lang="en-US" dirty="0" smtClean="0"/>
              <a:t>The equations from IEC 62061 will be used, they are a machinery specific version of the more general equations in IEC 61508, but will lead to a valid analysis the is complaint to either IEC 61508 or IEC 62061 from a quantitative viewpoint.</a:t>
            </a:r>
          </a:p>
          <a:p>
            <a:endParaRPr lang="en-US" dirty="0"/>
          </a:p>
          <a:p>
            <a:r>
              <a:rPr lang="en-US" dirty="0" smtClean="0"/>
              <a:t>The equation considers the dangerous faults of the subsystem, testing times, overall lifetime and the common cause.</a:t>
            </a:r>
          </a:p>
          <a:p>
            <a:endParaRPr lang="en-US" dirty="0"/>
          </a:p>
          <a:p>
            <a:r>
              <a:rPr lang="en-US" dirty="0" smtClean="0"/>
              <a:t>The common case is factored in by the beta factor in the equation.   This is factor is determined by an analysis of the design and organizational controls effecting the resistance to common cause errors.  For the example 5% is used.   In practice this is a function of the organizational capabilities.</a:t>
            </a:r>
            <a:endParaRPr lang="en-US" dirty="0"/>
          </a:p>
        </p:txBody>
      </p:sp>
    </p:spTree>
    <p:extLst>
      <p:ext uri="{BB962C8B-B14F-4D97-AF65-F5344CB8AC3E}">
        <p14:creationId xmlns:p14="http://schemas.microsoft.com/office/powerpoint/2010/main" val="409535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423025"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5" name="Rechteck 4"/>
          <p:cNvSpPr/>
          <p:nvPr/>
        </p:nvSpPr>
        <p:spPr>
          <a:xfrm>
            <a:off x="0"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smtClean="0"/>
              <a:t>There are two parts to the quantitative proof of the capability of the safety faction, the PFD and the SFF.   The PFD must be in the proper range for the target SIL selected and is repentant on a number of factors, and it represents the probability of a dangerous failure.   The SFF is a ratio of safe and dangerous detected failures to all possible failures.    The SFF typically drives the architecture of the safety function.</a:t>
            </a:r>
            <a:endParaRPr lang="en-US" dirty="0"/>
          </a:p>
        </p:txBody>
      </p:sp>
    </p:spTree>
    <p:extLst>
      <p:ext uri="{BB962C8B-B14F-4D97-AF65-F5344CB8AC3E}">
        <p14:creationId xmlns:p14="http://schemas.microsoft.com/office/powerpoint/2010/main" val="138236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423025"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5" name="Rechteck 4"/>
          <p:cNvSpPr/>
          <p:nvPr/>
        </p:nvSpPr>
        <p:spPr>
          <a:xfrm>
            <a:off x="0"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smtClean="0"/>
              <a:t>When the safe and dangerous faults are known the SFF can be determined  by the simple formula shown above.</a:t>
            </a:r>
          </a:p>
          <a:p>
            <a:endParaRPr lang="en-US" dirty="0"/>
          </a:p>
          <a:p>
            <a:r>
              <a:rPr lang="en-US" dirty="0" smtClean="0"/>
              <a:t>In this case we are only given the dangerous faults.  For the purpose of estimating the SFF we can assume that the dangerous faults are equal to the safe faults (applying the 50/50% rule that is identified in  IEC  61508).  Using that information and a 99% DC ( contactors monitored by the PLC with force guided contacts) the SFF will 99.5 % for the output subsystem.   This clearly will meet the SFF requirement for the output subsystem.</a:t>
            </a:r>
          </a:p>
          <a:p>
            <a:endParaRPr lang="en-US" dirty="0"/>
          </a:p>
          <a:p>
            <a:r>
              <a:rPr lang="en-US" dirty="0" smtClean="0"/>
              <a:t>For the input the manufacture is giving the information that the SFF is sufficient in a HFT of 1 (Dual channel) for a SIL 3 usage.</a:t>
            </a:r>
            <a:endParaRPr lang="en-US" dirty="0"/>
          </a:p>
        </p:txBody>
      </p:sp>
    </p:spTree>
    <p:extLst>
      <p:ext uri="{BB962C8B-B14F-4D97-AF65-F5344CB8AC3E}">
        <p14:creationId xmlns:p14="http://schemas.microsoft.com/office/powerpoint/2010/main" val="295165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423025"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5" name="Rechteck 4"/>
          <p:cNvSpPr/>
          <p:nvPr/>
        </p:nvSpPr>
        <p:spPr>
          <a:xfrm>
            <a:off x="0"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smtClean="0"/>
              <a:t>PFD values are will within the range needed for SIL 3</a:t>
            </a:r>
            <a:endParaRPr lang="en-US" dirty="0"/>
          </a:p>
        </p:txBody>
      </p:sp>
    </p:spTree>
    <p:extLst>
      <p:ext uri="{BB962C8B-B14F-4D97-AF65-F5344CB8AC3E}">
        <p14:creationId xmlns:p14="http://schemas.microsoft.com/office/powerpoint/2010/main" val="112987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2</a:t>
            </a:fld>
            <a:endParaRPr lang="en-US" dirty="0"/>
          </a:p>
        </p:txBody>
      </p:sp>
    </p:spTree>
    <p:extLst>
      <p:ext uri="{BB962C8B-B14F-4D97-AF65-F5344CB8AC3E}">
        <p14:creationId xmlns:p14="http://schemas.microsoft.com/office/powerpoint/2010/main" val="243081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2051" name="Rectangle 3"/>
          <p:cNvSpPr>
            <a:spLocks noGrp="1" noChangeArrowheads="1"/>
          </p:cNvSpPr>
          <p:nvPr>
            <p:ph type="body" idx="1"/>
          </p:nvPr>
        </p:nvSpPr>
        <p:spPr/>
        <p:txBody>
          <a:bodyPr/>
          <a:lstStyle/>
          <a:p>
            <a:r>
              <a:rPr lang="en-GB" dirty="0" smtClean="0"/>
              <a:t>Since the subsystems are now calculated, the PFH values are added and will result in a number sufficient for SIL 3 and the all subsystems have a SIL 3 claim therefore the safety function is SIL 3.     </a:t>
            </a:r>
          </a:p>
          <a:p>
            <a:endParaRPr lang="en-GB" dirty="0" smtClean="0"/>
          </a:p>
          <a:p>
            <a:r>
              <a:rPr lang="en-GB" dirty="0" smtClean="0"/>
              <a:t>This design has met the initial requirements!</a:t>
            </a:r>
            <a:endParaRPr lang="en-GB" dirty="0"/>
          </a:p>
          <a:p>
            <a:endParaRPr lang="en-GB" dirty="0"/>
          </a:p>
          <a:p>
            <a:r>
              <a:rPr lang="en-GB" dirty="0" smtClean="0"/>
              <a:t>It is important to remember that the SIL claim is related to the organizational measures applied for the design, from the identification of the safety function to the implementation in operation are applied properly.   The overall lifecycle of the development and maintenance of the safety functions is in many ways more important that hardware aspects.   Many faults are introduced into the system during the design by errors and omissions in specifications and implementation faults.</a:t>
            </a:r>
          </a:p>
          <a:p>
            <a:endParaRPr lang="en-GB" dirty="0"/>
          </a:p>
        </p:txBody>
      </p:sp>
      <p:sp>
        <p:nvSpPr>
          <p:cNvPr id="2" name="Rechteck 1"/>
          <p:cNvSpPr/>
          <p:nvPr/>
        </p:nvSpPr>
        <p:spPr>
          <a:xfrm>
            <a:off x="6423025"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4" name="Rechteck 3"/>
          <p:cNvSpPr/>
          <p:nvPr/>
        </p:nvSpPr>
        <p:spPr>
          <a:xfrm>
            <a:off x="0" y="6146800"/>
            <a:ext cx="433324" cy="614426"/>
          </a:xfrm>
          <a:prstGeom prst="rect">
            <a:avLst/>
          </a:prstGeom>
          <a:solidFill>
            <a:srgbClr val="808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rgbClr val="FFFFFF"/>
                </a:solidFill>
                <a:latin typeface="Times New Roman"/>
              </a:rPr>
              <a:t>48</a:t>
            </a:r>
            <a:endParaRPr lang="de-DE">
              <a:solidFill>
                <a:srgbClr val="FFFFFF"/>
              </a:solidFill>
              <a:latin typeface="Times New Roman"/>
            </a:endParaRPr>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6923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3</a:t>
            </a:fld>
            <a:endParaRPr lang="en-US" dirty="0"/>
          </a:p>
        </p:txBody>
      </p:sp>
    </p:spTree>
    <p:extLst>
      <p:ext uri="{BB962C8B-B14F-4D97-AF65-F5344CB8AC3E}">
        <p14:creationId xmlns:p14="http://schemas.microsoft.com/office/powerpoint/2010/main" val="383429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4</a:t>
            </a:fld>
            <a:endParaRPr lang="en-US" dirty="0"/>
          </a:p>
        </p:txBody>
      </p:sp>
    </p:spTree>
    <p:extLst>
      <p:ext uri="{BB962C8B-B14F-4D97-AF65-F5344CB8AC3E}">
        <p14:creationId xmlns:p14="http://schemas.microsoft.com/office/powerpoint/2010/main" val="339907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5</a:t>
            </a:fld>
            <a:endParaRPr lang="en-US" dirty="0"/>
          </a:p>
        </p:txBody>
      </p:sp>
    </p:spTree>
    <p:extLst>
      <p:ext uri="{BB962C8B-B14F-4D97-AF65-F5344CB8AC3E}">
        <p14:creationId xmlns:p14="http://schemas.microsoft.com/office/powerpoint/2010/main" val="204052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6</a:t>
            </a:fld>
            <a:endParaRPr lang="en-US" dirty="0"/>
          </a:p>
        </p:txBody>
      </p:sp>
    </p:spTree>
    <p:extLst>
      <p:ext uri="{BB962C8B-B14F-4D97-AF65-F5344CB8AC3E}">
        <p14:creationId xmlns:p14="http://schemas.microsoft.com/office/powerpoint/2010/main" val="303282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7</a:t>
            </a:fld>
            <a:endParaRPr lang="en-US" dirty="0"/>
          </a:p>
        </p:txBody>
      </p:sp>
    </p:spTree>
    <p:extLst>
      <p:ext uri="{BB962C8B-B14F-4D97-AF65-F5344CB8AC3E}">
        <p14:creationId xmlns:p14="http://schemas.microsoft.com/office/powerpoint/2010/main" val="182367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8</a:t>
            </a:fld>
            <a:endParaRPr lang="en-US" dirty="0"/>
          </a:p>
        </p:txBody>
      </p:sp>
    </p:spTree>
    <p:extLst>
      <p:ext uri="{BB962C8B-B14F-4D97-AF65-F5344CB8AC3E}">
        <p14:creationId xmlns:p14="http://schemas.microsoft.com/office/powerpoint/2010/main" val="112339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9</a:t>
            </a:fld>
            <a:endParaRPr lang="en-US" dirty="0"/>
          </a:p>
        </p:txBody>
      </p:sp>
    </p:spTree>
    <p:extLst>
      <p:ext uri="{BB962C8B-B14F-4D97-AF65-F5344CB8AC3E}">
        <p14:creationId xmlns:p14="http://schemas.microsoft.com/office/powerpoint/2010/main" val="4271101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SECTION BREAK TITLE</a:t>
            </a:r>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Large IMAGES w/bullets </a:t>
            </a:r>
            <a:br>
              <a:rPr lang="en-US" dirty="0" smtClean="0"/>
            </a:br>
            <a:r>
              <a:rPr lang="en-US" dirty="0" smtClean="0"/>
              <a:t>Headline in </a:t>
            </a:r>
            <a:r>
              <a:rPr lang="en-US" dirty="0" err="1" smtClean="0"/>
              <a:t>arial</a:t>
            </a:r>
            <a:r>
              <a:rPr lang="en-US" dirty="0" smtClean="0"/>
              <a:t> and all caps</a:t>
            </a:r>
            <a:endParaRPr lang="en-US" dirty="0"/>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2" name="Title 1"/>
          <p:cNvSpPr>
            <a:spLocks noGrp="1"/>
          </p:cNvSpPr>
          <p:nvPr>
            <p:ph type="title" hasCustomPrompt="1"/>
          </p:nvPr>
        </p:nvSpPr>
        <p:spPr/>
        <p:txBody>
          <a:bodyPr/>
          <a:lstStyle>
            <a:lvl1pPr>
              <a:defRPr/>
            </a:lvl1pPr>
          </a:lstStyle>
          <a:p>
            <a:r>
              <a:rPr lang="en-US" dirty="0" smtClean="0"/>
              <a:t>TWO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Edit Master text styles</a:t>
            </a:r>
          </a:p>
          <a:p>
            <a:pPr lvl="1"/>
            <a:r>
              <a:rPr lang="en-US" smtClean="0"/>
              <a:t>Second level</a:t>
            </a:r>
          </a:p>
          <a:p>
            <a:pPr lvl="2"/>
            <a:r>
              <a:rPr lang="en-US" smtClean="0"/>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a:lvl1pPr>
          </a:lstStyle>
          <a:p>
            <a:r>
              <a:rPr lang="en-US" dirty="0" smtClean="0"/>
              <a:t>THREE IMAGES –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smtClean="0"/>
              <a:t>Edit Master text styles</a:t>
            </a:r>
          </a:p>
          <a:p>
            <a:pPr lvl="1"/>
            <a:r>
              <a:rPr lang="en-US" smtClean="0"/>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smtClean="0"/>
              <a:t>four images, captions and bullets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four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endParaRPr lang="en-US" dirty="0"/>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endParaRPr lang="en-US" dirty="0"/>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graph, chart or table slide. </a:t>
            </a:r>
            <a:br>
              <a:rPr lang="en-US" dirty="0" smtClean="0"/>
            </a:br>
            <a:r>
              <a:rPr lang="en-US" dirty="0" smtClean="0"/>
              <a:t>Headline in all caps, Arial Font</a:t>
            </a:r>
            <a:endParaRPr lang="en-US" dirty="0"/>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smtClean="0"/>
              <a:t>Click an icon below to add a chart, graph, or table.</a:t>
            </a:r>
            <a:endParaRPr lang="en-US" dirty="0"/>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7" name="Text Placeholder 6"/>
          <p:cNvSpPr>
            <a:spLocks noGrp="1"/>
          </p:cNvSpPr>
          <p:nvPr>
            <p:ph type="body" sz="quarter" idx="13" hasCustomPrompt="1"/>
          </p:nvPr>
        </p:nvSpPr>
        <p:spPr>
          <a:xfrm>
            <a:off x="485776" y="4739217"/>
            <a:ext cx="3711039" cy="404284"/>
          </a:xfrm>
        </p:spPr>
        <p:txBody>
          <a:bodyPr bIns="0" anchor="t" anchorCtr="0"/>
          <a:lstStyle>
            <a:lvl1pPr marL="0" indent="0">
              <a:buNone/>
              <a:defRPr sz="1050" baseline="0"/>
            </a:lvl1pPr>
          </a:lstStyle>
          <a:p>
            <a:pPr lvl="0"/>
            <a:r>
              <a:rPr lang="en-US" dirty="0" smtClean="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p:cNvSpPr txBox="1"/>
          <p:nvPr userDrawn="1"/>
        </p:nvSpPr>
        <p:spPr>
          <a:xfrm>
            <a:off x="469900" y="4635018"/>
            <a:ext cx="1387624" cy="369332"/>
          </a:xfrm>
          <a:prstGeom prst="rect">
            <a:avLst/>
          </a:prstGeom>
          <a:noFill/>
        </p:spPr>
        <p:txBody>
          <a:bodyPr wrap="none" lIns="0" rtlCol="0">
            <a:spAutoFit/>
          </a:bodyPr>
          <a:lstStyle/>
          <a:p>
            <a:r>
              <a:rPr lang="en-US" dirty="0" smtClean="0">
                <a:solidFill>
                  <a:schemeClr val="tx1">
                    <a:lumMod val="50000"/>
                  </a:schemeClr>
                </a:solidFill>
              </a:rPr>
              <a:t>www.anl.gov</a:t>
            </a:r>
            <a:endParaRPr lang="en-US" dirty="0">
              <a:solidFill>
                <a:schemeClr val="tx1">
                  <a:lumMod val="50000"/>
                </a:schemeClr>
              </a:solidFill>
            </a:endParaRPr>
          </a:p>
        </p:txBody>
      </p:sp>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closing statement (optional): </a:t>
            </a:r>
          </a:p>
          <a:p>
            <a:endParaRPr lang="en-US" sz="1400" b="1" baseline="0" dirty="0" smtClean="0">
              <a:solidFill>
                <a:schemeClr val="bg1"/>
              </a:solidFill>
            </a:endParaRPr>
          </a:p>
          <a:p>
            <a:pPr lvl="0"/>
            <a:r>
              <a:rPr lang="en-US" sz="1400" b="1" dirty="0" smtClean="0">
                <a:solidFill>
                  <a:schemeClr val="bg1"/>
                </a:solidFill>
              </a:rPr>
              <a:t>WE START WITH YES.</a:t>
            </a:r>
          </a:p>
          <a:p>
            <a:pPr lvl="0">
              <a:spcAft>
                <a:spcPts val="1200"/>
              </a:spcAft>
            </a:pPr>
            <a:r>
              <a:rPr lang="en-US" sz="1400" b="1" dirty="0" smtClean="0">
                <a:solidFill>
                  <a:schemeClr val="bg1"/>
                </a:solidFill>
              </a:rPr>
              <a:t>AND END WITH THANK YOU.</a:t>
            </a:r>
          </a:p>
          <a:p>
            <a:pPr lvl="0"/>
            <a:r>
              <a:rPr lang="en-US" sz="1400" b="1" dirty="0" smtClean="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smtClean="0"/>
              <a:t>TITLE AND CONTENT SLIDE. </a:t>
            </a:r>
            <a:br>
              <a:rPr lang="en-US" dirty="0" smtClean="0"/>
            </a:br>
            <a:r>
              <a:rPr lang="en-US" dirty="0" smtClean="0"/>
              <a:t>Headline in all caps, Arial Font.</a:t>
            </a:r>
            <a:endParaRPr lang="en-US" dirty="0"/>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smtClean="0"/>
              <a:t>Optional one line subhead, </a:t>
            </a:r>
            <a:r>
              <a:rPr lang="en-US" dirty="0" err="1" smtClean="0"/>
              <a:t>url</a:t>
            </a:r>
            <a:r>
              <a:rPr lang="en-US" dirty="0" smtClean="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A</a:t>
            </a:r>
            <a:br>
              <a:rPr lang="en-US" dirty="0" smtClean="0"/>
            </a:br>
            <a:r>
              <a:rPr lang="en-US" dirty="0" smtClean="0"/>
              <a:t>can be up to four </a:t>
            </a:r>
            <a:br>
              <a:rPr lang="en-US" dirty="0" smtClean="0"/>
            </a:br>
            <a:r>
              <a:rPr lang="en-US" dirty="0" smtClean="0"/>
              <a:t>or five lines of text</a:t>
            </a:r>
            <a:endParaRPr lang="en-US" dirty="0"/>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smtClean="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smtClean="0"/>
              <a:t>PRESENTER NAME</a:t>
            </a:r>
            <a:endParaRPr lang="en-US" dirty="0"/>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a:t>
            </a:r>
            <a:br>
              <a:rPr lang="en-US" dirty="0" smtClean="0"/>
            </a:br>
            <a:r>
              <a:rPr lang="en-US" dirty="0" smtClean="0"/>
              <a:t>info if not needed</a:t>
            </a:r>
            <a:endParaRPr lang="en-US" dirty="0"/>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smtClean="0"/>
              <a:t>PRESENTER NAME</a:t>
            </a:r>
            <a:endParaRPr lang="en-US" dirty="0"/>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a:t>
            </a:r>
            <a:br>
              <a:rPr lang="en-US" dirty="0" smtClean="0"/>
            </a:br>
            <a:r>
              <a:rPr lang="en-US" dirty="0" smtClean="0"/>
              <a:t>info if not needed</a:t>
            </a:r>
            <a:endParaRPr lang="en-US" dirty="0"/>
          </a:p>
        </p:txBody>
      </p:sp>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line of text (optional): </a:t>
            </a:r>
          </a:p>
          <a:p>
            <a:endParaRPr lang="en-US" sz="1400" b="1" baseline="0" dirty="0" smtClean="0">
              <a:solidFill>
                <a:schemeClr val="bg1"/>
              </a:solidFill>
            </a:endParaRPr>
          </a:p>
          <a:p>
            <a:r>
              <a:rPr lang="en-US" sz="1400" b="1" baseline="0" dirty="0" smtClean="0">
                <a:solidFill>
                  <a:schemeClr val="bg1"/>
                </a:solidFill>
              </a:rPr>
              <a:t>WE START WITH YES.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BASIC CONTENT SLIDE</a:t>
            </a:r>
            <a:br>
              <a:rPr lang="en-US" dirty="0" smtClean="0"/>
            </a:br>
            <a:r>
              <a:rPr lang="en-US" dirty="0" smtClean="0"/>
              <a:t>one or two lines for headline</a:t>
            </a:r>
            <a:endParaRPr lang="en-US" dirty="0"/>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smtClean="0"/>
              <a:t>Click to add 1st-level bullet. Click an icon below to add table, graph or other imagery.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smtClean="0"/>
              <a:t>Slide subtitle optional -  delete as needed</a:t>
            </a:r>
            <a:endParaRPr lang="en-US" dirty="0"/>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smtClean="0"/>
              <a:t> </a:t>
            </a:r>
            <a:endParaRPr lang="en-US" dirty="0"/>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B </a:t>
            </a:r>
            <a:br>
              <a:rPr lang="en-US" dirty="0" smtClean="0"/>
            </a:br>
            <a:r>
              <a:rPr lang="en-US" dirty="0" smtClean="0"/>
              <a:t>can be up to four </a:t>
            </a:r>
            <a:br>
              <a:rPr lang="en-US" dirty="0" smtClean="0"/>
            </a:br>
            <a:r>
              <a:rPr lang="en-US" dirty="0" smtClean="0"/>
              <a:t>or five lines of text</a:t>
            </a:r>
            <a:endParaRPr lang="en-US" dirty="0"/>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smtClean="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smtClean="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smtClean="0"/>
              <a:t>presentation title – cover option c </a:t>
            </a:r>
            <a:endParaRPr lang="en-US" dirty="0"/>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smtClean="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smtClean="0">
                <a:solidFill>
                  <a:srgbClr val="000000"/>
                </a:solidFill>
              </a:rPr>
              <a:t>Type in Name of </a:t>
            </a:r>
            <a:r>
              <a:rPr lang="en-US" sz="1000" b="0" cap="all" dirty="0" err="1" smtClean="0">
                <a:solidFill>
                  <a:srgbClr val="000000"/>
                </a:solidFill>
              </a:rPr>
              <a:t>fACILITY</a:t>
            </a:r>
            <a:r>
              <a:rPr lang="en-US" sz="1000" b="0" cap="all" dirty="0" smtClean="0">
                <a:solidFill>
                  <a:srgbClr val="000000"/>
                </a:solidFill>
              </a:rPr>
              <a:t>, division, group, program or </a:t>
            </a:r>
            <a:r>
              <a:rPr lang="en-US" sz="1000" dirty="0" smtClean="0">
                <a:solidFill>
                  <a:srgbClr val="000000"/>
                </a:solidFill>
              </a:rPr>
              <a:t>www.anl.gov</a:t>
            </a:r>
            <a:endParaRPr lang="en-US" sz="1000" dirty="0">
              <a:solidFill>
                <a:srgbClr val="000000"/>
              </a:solidFill>
            </a:endParaRPr>
          </a:p>
        </p:txBody>
      </p:sp>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smtClean="0"/>
              <a:t>presentation title –</a:t>
            </a:r>
            <a:br>
              <a:rPr lang="en-US" dirty="0" smtClean="0"/>
            </a:br>
            <a:r>
              <a:rPr lang="en-US" dirty="0" smtClean="0"/>
              <a:t>Cover option D</a:t>
            </a:r>
            <a:endParaRPr lang="en-US" dirty="0"/>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smtClean="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smtClean="0"/>
              <a:t>Click icon to insert an image then right click image and “SEND IMAGE TO BACK”</a:t>
            </a:r>
            <a:endParaRPr lang="en-US" dirty="0"/>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smtClean="0"/>
              <a:t>Full-frame image layout  – title</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smtClean="0"/>
              <a:t>Science/R&amp;D hero – one image</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smtClean="0"/>
              <a:t>Science/R&amp;D hero – TWO images</a:t>
            </a:r>
            <a:br>
              <a:rPr lang="en-US" dirty="0" smtClean="0"/>
            </a:br>
            <a:r>
              <a:rPr lang="en-US" dirty="0" smtClean="0"/>
              <a:t>Headline is </a:t>
            </a:r>
            <a:r>
              <a:rPr lang="en-US" dirty="0" err="1" smtClean="0"/>
              <a:t>arial</a:t>
            </a:r>
            <a:r>
              <a:rPr lang="en-US" dirty="0" smtClean="0"/>
              <a:t> in all caps</a:t>
            </a:r>
            <a:endParaRPr lang="en-US" dirty="0"/>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smtClean="0"/>
              <a:t>Science/R&amp;D hero – Three images</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smtClean="0"/>
              <a:t>Science/R&amp;D hero – four images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smtClean="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smtClean="0"/>
              <a:t>TITLE AND CONTENT </a:t>
            </a:r>
            <a:br>
              <a:rPr lang="en-US" dirty="0" smtClean="0"/>
            </a:br>
            <a:r>
              <a:rPr lang="en-US" dirty="0" smtClean="0"/>
              <a:t>Headline in </a:t>
            </a:r>
            <a:r>
              <a:rPr lang="en-US" dirty="0" err="1" smtClean="0"/>
              <a:t>arial</a:t>
            </a:r>
            <a:r>
              <a:rPr lang="en-US" dirty="0" smtClean="0"/>
              <a:t> and all caps</a:t>
            </a:r>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a:lvl1pPr>
          </a:lstStyle>
          <a:p>
            <a:r>
              <a:rPr lang="en-US" dirty="0" smtClean="0"/>
              <a:t>Two-column CONTENT slide</a:t>
            </a:r>
            <a:br>
              <a:rPr lang="en-US" dirty="0" smtClean="0"/>
            </a:br>
            <a:r>
              <a:rPr lang="en-US" dirty="0" smtClean="0"/>
              <a:t>one or two lines for headline</a:t>
            </a:r>
            <a:endParaRPr lang="en-US" dirty="0"/>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2" name="Title 1"/>
          <p:cNvSpPr>
            <a:spLocks noGrp="1"/>
          </p:cNvSpPr>
          <p:nvPr>
            <p:ph type="title" hasCustomPrompt="1"/>
          </p:nvPr>
        </p:nvSpPr>
        <p:spPr/>
        <p:txBody>
          <a:bodyPr/>
          <a:lstStyle>
            <a:lvl1pPr>
              <a:defRPr baseline="0"/>
            </a:lvl1pPr>
          </a:lstStyle>
          <a:p>
            <a:r>
              <a:rPr lang="en-US" dirty="0" smtClean="0"/>
              <a:t>Two-column CONTENT slide</a:t>
            </a:r>
            <a:br>
              <a:rPr lang="en-US" dirty="0" smtClean="0"/>
            </a:br>
            <a:r>
              <a:rPr lang="en-US" dirty="0" smtClean="0"/>
              <a:t>with box treatment</a:t>
            </a:r>
            <a:endParaRPr lang="en-US" dirty="0"/>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dirty="0"/>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THREE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Edit Master text styles</a:t>
            </a:r>
          </a:p>
          <a:p>
            <a:pPr lvl="1"/>
            <a:r>
              <a:rPr lang="en-US" smtClean="0"/>
              <a:t>Second level</a:t>
            </a:r>
          </a:p>
          <a:p>
            <a:pPr lvl="2"/>
            <a:r>
              <a:rPr lang="en-US" smtClean="0"/>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top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Edit Master text styles</a:t>
            </a:r>
          </a:p>
          <a:p>
            <a:pPr lvl="1"/>
            <a:r>
              <a:rPr lang="en-US" smtClean="0"/>
              <a:t>Second level</a:t>
            </a:r>
          </a:p>
          <a:p>
            <a:pPr lvl="2"/>
            <a:r>
              <a:rPr lang="en-US" smtClean="0"/>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smtClean="0"/>
              <a:t>Edit Master text styles</a:t>
            </a:r>
          </a:p>
          <a:p>
            <a:pPr lvl="1"/>
            <a:r>
              <a:rPr lang="en-US" smtClean="0"/>
              <a:t>Second level</a:t>
            </a:r>
          </a:p>
          <a:p>
            <a:pPr lvl="2"/>
            <a:r>
              <a:rPr lang="en-US" smtClean="0"/>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bottom HORIZONTAL</a:t>
            </a:r>
            <a:br>
              <a:rPr lang="en-US" dirty="0" smtClean="0"/>
            </a:br>
            <a:r>
              <a:rPr lang="en-US" dirty="0" smtClean="0"/>
              <a:t>WITH CAPTIONS</a:t>
            </a:r>
            <a:endParaRPr lang="en-US" dirty="0"/>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smtClean="0"/>
              <a:t>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smtClean="0"/>
              <a:t>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smtClean="0"/>
              <a:t>Headline in all caps </a:t>
            </a:r>
            <a:r>
              <a:rPr lang="en-US" dirty="0" err="1" smtClean="0"/>
              <a:t>28pt</a:t>
            </a:r>
            <a:r>
              <a:rPr lang="en-US" dirty="0" smtClean="0"/>
              <a:t> </a:t>
            </a:r>
            <a:br>
              <a:rPr lang="en-US" dirty="0" smtClean="0"/>
            </a:br>
            <a:r>
              <a:rPr lang="en-US" dirty="0" smtClean="0"/>
              <a:t>preferred as one or two lines</a:t>
            </a:r>
            <a:endParaRPr lang="en-US" dirty="0"/>
          </a:p>
        </p:txBody>
      </p:sp>
      <p:sp>
        <p:nvSpPr>
          <p:cNvPr id="3" name="Text Placeholder 2"/>
          <p:cNvSpPr>
            <a:spLocks noGrp="1"/>
          </p:cNvSpPr>
          <p:nvPr>
            <p:ph type="body" idx="1"/>
          </p:nvPr>
        </p:nvSpPr>
        <p:spPr>
          <a:xfrm>
            <a:off x="457201" y="1369550"/>
            <a:ext cx="8372901" cy="3317081"/>
          </a:xfrm>
          <a:prstGeom prst="rect">
            <a:avLst/>
          </a:prstGeom>
        </p:spPr>
        <p:txBody>
          <a:bodyPr vert="horz" lIns="0" tIns="0" rIns="0" bIns="45720" rtlCol="0">
            <a:noAutofit/>
          </a:bodyPr>
          <a:lstStyle/>
          <a:p>
            <a:pPr lvl="0"/>
            <a:r>
              <a:rPr lang="en-US" dirty="0" smtClean="0"/>
              <a:t>Click to add 1st-level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dirty="0">
              <a:solidFill>
                <a:schemeClr val="accent1"/>
              </a:solidFill>
            </a:endParaRP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8373" b="18373"/>
          <a:stretch>
            <a:fillRect/>
          </a:stretch>
        </p:blipFill>
        <p:spPr>
          <a:xfrm>
            <a:off x="4864100" y="1266825"/>
            <a:ext cx="4279900" cy="2030413"/>
          </a:xfrm>
        </p:spPr>
      </p:pic>
      <p:sp>
        <p:nvSpPr>
          <p:cNvPr id="2" name="Title 1"/>
          <p:cNvSpPr>
            <a:spLocks noGrp="1"/>
          </p:cNvSpPr>
          <p:nvPr>
            <p:ph type="title"/>
          </p:nvPr>
        </p:nvSpPr>
        <p:spPr/>
        <p:txBody>
          <a:bodyPr/>
          <a:lstStyle/>
          <a:p>
            <a:r>
              <a:rPr lang="en-US" dirty="0" smtClean="0"/>
              <a:t>A view of APS ACIS from a Functional safety Assessors perspective</a:t>
            </a:r>
            <a:endParaRPr lang="en-US" dirty="0"/>
          </a:p>
        </p:txBody>
      </p:sp>
      <p:sp>
        <p:nvSpPr>
          <p:cNvPr id="13" name="Text Placeholder 12"/>
          <p:cNvSpPr>
            <a:spLocks noGrp="1"/>
          </p:cNvSpPr>
          <p:nvPr>
            <p:ph type="body" sz="quarter" idx="12"/>
          </p:nvPr>
        </p:nvSpPr>
        <p:spPr/>
        <p:txBody>
          <a:bodyPr/>
          <a:lstStyle/>
          <a:p>
            <a:r>
              <a:rPr lang="en-US" dirty="0" smtClean="0"/>
              <a:t>erhtjhtyhy</a:t>
            </a:r>
            <a:endParaRPr lang="en-US" dirty="0"/>
          </a:p>
        </p:txBody>
      </p:sp>
      <p:sp>
        <p:nvSpPr>
          <p:cNvPr id="4" name="Text Placeholder 3"/>
          <p:cNvSpPr>
            <a:spLocks noGrp="1"/>
          </p:cNvSpPr>
          <p:nvPr>
            <p:ph type="body" sz="quarter" idx="17"/>
          </p:nvPr>
        </p:nvSpPr>
        <p:spPr/>
        <p:txBody>
          <a:bodyPr/>
          <a:lstStyle/>
          <a:p>
            <a:r>
              <a:rPr lang="en-US" dirty="0" smtClean="0"/>
              <a:t>Joe Lenner</a:t>
            </a:r>
            <a:endParaRPr lang="en-US" dirty="0"/>
          </a:p>
        </p:txBody>
      </p:sp>
      <p:sp>
        <p:nvSpPr>
          <p:cNvPr id="5" name="Text Placeholder 4"/>
          <p:cNvSpPr>
            <a:spLocks noGrp="1"/>
          </p:cNvSpPr>
          <p:nvPr>
            <p:ph type="body" sz="quarter" idx="18"/>
          </p:nvPr>
        </p:nvSpPr>
        <p:spPr>
          <a:xfrm>
            <a:off x="469901" y="3737664"/>
            <a:ext cx="2692871" cy="685800"/>
          </a:xfrm>
        </p:spPr>
        <p:txBody>
          <a:bodyPr/>
          <a:lstStyle/>
          <a:p>
            <a:r>
              <a:rPr lang="en-US" dirty="0" smtClean="0"/>
              <a:t>Safety Systems Engineer</a:t>
            </a:r>
          </a:p>
          <a:p>
            <a:r>
              <a:rPr lang="en-US" dirty="0" smtClean="0"/>
              <a:t>Safety Interlocks Group</a:t>
            </a:r>
          </a:p>
          <a:p>
            <a:r>
              <a:rPr lang="en-US" dirty="0" smtClean="0"/>
              <a:t>Advanced Photon Source</a:t>
            </a:r>
            <a:endParaRPr lang="en-US" dirty="0"/>
          </a:p>
        </p:txBody>
      </p:sp>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Tying it all together </a:t>
            </a:r>
            <a:endParaRPr lang="en-US" dirty="0"/>
          </a:p>
        </p:txBody>
      </p:sp>
      <p:sp>
        <p:nvSpPr>
          <p:cNvPr id="3" name="Content Placeholder 2"/>
          <p:cNvSpPr>
            <a:spLocks noGrp="1"/>
          </p:cNvSpPr>
          <p:nvPr>
            <p:ph idx="1"/>
          </p:nvPr>
        </p:nvSpPr>
        <p:spPr>
          <a:xfrm>
            <a:off x="457200" y="1058489"/>
            <a:ext cx="8372901" cy="3317082"/>
          </a:xfrm>
        </p:spPr>
        <p:txBody>
          <a:bodyPr/>
          <a:lstStyle/>
          <a:p>
            <a:r>
              <a:rPr lang="en-US" sz="1600" dirty="0" smtClean="0">
                <a:solidFill>
                  <a:srgbClr val="00B0F0"/>
                </a:solidFill>
              </a:rPr>
              <a:t>APS does very well at providing a safe system </a:t>
            </a:r>
            <a:r>
              <a:rPr lang="en-US" sz="1600" dirty="0" smtClean="0"/>
              <a:t>	</a:t>
            </a:r>
          </a:p>
          <a:p>
            <a:pPr lvl="1"/>
            <a:r>
              <a:rPr lang="en-US" sz="1600" dirty="0" smtClean="0"/>
              <a:t>Limiting single points of failure</a:t>
            </a:r>
          </a:p>
          <a:p>
            <a:pPr lvl="1"/>
            <a:r>
              <a:rPr lang="en-US" sz="1600" dirty="0" smtClean="0"/>
              <a:t>Multiple paths that lead to a safe state</a:t>
            </a:r>
          </a:p>
          <a:p>
            <a:r>
              <a:rPr lang="en-US" sz="1600" dirty="0" smtClean="0">
                <a:solidFill>
                  <a:srgbClr val="00B0F0"/>
                </a:solidFill>
              </a:rPr>
              <a:t>Since the original design, and implementation of the original ACIS the external standards have been improved.</a:t>
            </a:r>
          </a:p>
          <a:p>
            <a:pPr lvl="1"/>
            <a:r>
              <a:rPr lang="en-US" sz="1600" dirty="0">
                <a:solidFill>
                  <a:srgbClr val="00B0F0"/>
                </a:solidFill>
              </a:rPr>
              <a:t>Track the requirements</a:t>
            </a:r>
          </a:p>
          <a:p>
            <a:pPr lvl="2"/>
            <a:r>
              <a:rPr lang="en-US" sz="1600" dirty="0"/>
              <a:t>Ensure that the safety functions and their child requirements are fully tested</a:t>
            </a:r>
          </a:p>
          <a:p>
            <a:pPr lvl="2"/>
            <a:r>
              <a:rPr lang="en-US" sz="1600" dirty="0"/>
              <a:t>Eliminate </a:t>
            </a:r>
            <a:r>
              <a:rPr lang="en-US" sz="1600" dirty="0" smtClean="0"/>
              <a:t>over/under </a:t>
            </a:r>
            <a:r>
              <a:rPr lang="en-US" sz="1600" dirty="0"/>
              <a:t>testing</a:t>
            </a:r>
          </a:p>
          <a:p>
            <a:pPr lvl="1"/>
            <a:r>
              <a:rPr lang="en-US" sz="1600" dirty="0" smtClean="0"/>
              <a:t>Reliability is a fundamental part of the functional safety standards now.</a:t>
            </a:r>
          </a:p>
          <a:p>
            <a:pPr lvl="2"/>
            <a:r>
              <a:rPr lang="en-US" sz="1600" dirty="0" smtClean="0"/>
              <a:t>Does not just benefit safety, improves operations by fewer faults in the safety systems during operations!</a:t>
            </a:r>
          </a:p>
          <a:p>
            <a:r>
              <a:rPr lang="en-US" sz="1600" dirty="0" smtClean="0"/>
              <a:t>Account for all the components in the safety function</a:t>
            </a:r>
          </a:p>
          <a:p>
            <a:pPr lvl="1"/>
            <a:r>
              <a:rPr lang="en-US" sz="1600" dirty="0" smtClean="0"/>
              <a:t>The component that initiates the function to the component that removes the hazard</a:t>
            </a:r>
          </a:p>
          <a:p>
            <a:pPr lvl="2"/>
            <a:r>
              <a:rPr lang="en-US" sz="1600" dirty="0" smtClean="0"/>
              <a:t>The final element may be mechanical, and out side of the control system!</a:t>
            </a:r>
          </a:p>
          <a:p>
            <a:endParaRPr lang="en-US" sz="1600" dirty="0" smtClean="0"/>
          </a:p>
          <a:p>
            <a:pPr marL="0" indent="0">
              <a:buNone/>
            </a:pPr>
            <a:endParaRPr lang="en-US" sz="1600"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10</a:t>
            </a:fld>
            <a:endParaRPr lang="en-US" dirty="0"/>
          </a:p>
        </p:txBody>
      </p:sp>
    </p:spTree>
    <p:extLst>
      <p:ext uri="{BB962C8B-B14F-4D97-AF65-F5344CB8AC3E}">
        <p14:creationId xmlns:p14="http://schemas.microsoft.com/office/powerpoint/2010/main" val="3960017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4762" y="-10684"/>
            <a:ext cx="9069237" cy="4499372"/>
          </a:xfrm>
        </p:spPr>
        <p:txBody>
          <a:bodyPr/>
          <a:lstStyle/>
          <a:p>
            <a:r>
              <a:rPr lang="en-US" dirty="0" smtClean="0"/>
              <a:t>						Questions?</a:t>
            </a:r>
            <a:endParaRPr lang="en-US" dirty="0"/>
          </a:p>
        </p:txBody>
      </p:sp>
    </p:spTree>
    <p:extLst>
      <p:ext uri="{BB962C8B-B14F-4D97-AF65-F5344CB8AC3E}">
        <p14:creationId xmlns:p14="http://schemas.microsoft.com/office/powerpoint/2010/main" val="704345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4762" y="-10684"/>
            <a:ext cx="9069237" cy="4499372"/>
          </a:xfrm>
        </p:spPr>
        <p:txBody>
          <a:bodyPr/>
          <a:lstStyle/>
          <a:p>
            <a:r>
              <a:rPr lang="en-US" dirty="0" smtClean="0"/>
              <a:t>						Backup</a:t>
            </a:r>
            <a:endParaRPr lang="en-US" dirty="0"/>
          </a:p>
        </p:txBody>
      </p:sp>
    </p:spTree>
    <p:extLst>
      <p:ext uri="{BB962C8B-B14F-4D97-AF65-F5344CB8AC3E}">
        <p14:creationId xmlns:p14="http://schemas.microsoft.com/office/powerpoint/2010/main" val="3320314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91"/>
          <p:cNvSpPr>
            <a:spLocks noGrp="1"/>
          </p:cNvSpPr>
          <p:nvPr>
            <p:ph type="title"/>
          </p:nvPr>
        </p:nvSpPr>
        <p:spPr/>
        <p:txBody>
          <a:bodyPr/>
          <a:lstStyle/>
          <a:p>
            <a:r>
              <a:rPr lang="en-US" dirty="0" smtClean="0"/>
              <a:t>Example of safety function</a:t>
            </a:r>
            <a:endParaRPr lang="en-US" dirty="0"/>
          </a:p>
        </p:txBody>
      </p:sp>
      <p:sp>
        <p:nvSpPr>
          <p:cNvPr id="194" name="Content Placeholder 193"/>
          <p:cNvSpPr>
            <a:spLocks noGrp="1"/>
          </p:cNvSpPr>
          <p:nvPr>
            <p:ph idx="1"/>
          </p:nvPr>
        </p:nvSpPr>
        <p:spPr>
          <a:xfrm>
            <a:off x="457200" y="1132301"/>
            <a:ext cx="8372901" cy="3317082"/>
          </a:xfrm>
        </p:spPr>
        <p:txBody>
          <a:bodyPr/>
          <a:lstStyle/>
          <a:p>
            <a:r>
              <a:rPr lang="en-US" dirty="0" smtClean="0"/>
              <a:t>Enclosure with entry gate </a:t>
            </a:r>
          </a:p>
          <a:p>
            <a:pPr lvl="1"/>
            <a:r>
              <a:rPr lang="en-US" dirty="0" smtClean="0"/>
              <a:t>Gate to provide entry</a:t>
            </a:r>
          </a:p>
          <a:p>
            <a:pPr lvl="1"/>
            <a:r>
              <a:rPr lang="en-US" dirty="0" smtClean="0"/>
              <a:t>Fencing provides protection around cell</a:t>
            </a:r>
          </a:p>
          <a:p>
            <a:r>
              <a:rPr lang="en-US" dirty="0" smtClean="0"/>
              <a:t>Hazard</a:t>
            </a:r>
          </a:p>
          <a:p>
            <a:pPr lvl="1"/>
            <a:r>
              <a:rPr lang="en-US" dirty="0" smtClean="0"/>
              <a:t>Dangerous motion via some kind of motor in enclosure</a:t>
            </a:r>
          </a:p>
          <a:p>
            <a:r>
              <a:rPr lang="en-US" dirty="0" smtClean="0"/>
              <a:t>Risk assessment</a:t>
            </a:r>
          </a:p>
          <a:p>
            <a:pPr lvl="1"/>
            <a:r>
              <a:rPr lang="en-US" dirty="0" smtClean="0"/>
              <a:t>Examination of exposure, ability to avoid hazard and consequence lead to a decision that the risk must be reduced.</a:t>
            </a:r>
          </a:p>
          <a:p>
            <a:pPr lvl="1"/>
            <a:r>
              <a:rPr lang="en-US" dirty="0" smtClean="0"/>
              <a:t>SIL 3 is selected as the appropriate level of risk reduction.</a:t>
            </a:r>
          </a:p>
          <a:p>
            <a:r>
              <a:rPr lang="en-US" dirty="0" smtClean="0">
                <a:solidFill>
                  <a:srgbClr val="00B0F0"/>
                </a:solidFill>
              </a:rPr>
              <a:t>Safety function:</a:t>
            </a:r>
          </a:p>
          <a:p>
            <a:pPr lvl="1"/>
            <a:r>
              <a:rPr lang="en-US" dirty="0" smtClean="0">
                <a:solidFill>
                  <a:srgbClr val="00B0F0"/>
                </a:solidFill>
              </a:rPr>
              <a:t>If gate is open motion shall be inhibited</a:t>
            </a:r>
          </a:p>
          <a:p>
            <a:pPr lvl="1"/>
            <a:r>
              <a:rPr lang="en-US" dirty="0" smtClean="0">
                <a:solidFill>
                  <a:srgbClr val="00B0F0"/>
                </a:solidFill>
              </a:rPr>
              <a:t>SIL 3 is required for active controls</a:t>
            </a:r>
          </a:p>
          <a:p>
            <a:endParaRPr lang="en-US" dirty="0"/>
          </a:p>
        </p:txBody>
      </p:sp>
    </p:spTree>
    <p:extLst>
      <p:ext uri="{BB962C8B-B14F-4D97-AF65-F5344CB8AC3E}">
        <p14:creationId xmlns:p14="http://schemas.microsoft.com/office/powerpoint/2010/main" val="902007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66690" name="Rectangle 2"/>
          <p:cNvSpPr>
            <a:spLocks noGrp="1" noChangeArrowheads="1"/>
          </p:cNvSpPr>
          <p:nvPr>
            <p:ph type="title"/>
          </p:nvPr>
        </p:nvSpPr>
        <p:spPr/>
        <p:txBody>
          <a:bodyPr/>
          <a:lstStyle/>
          <a:p>
            <a:r>
              <a:rPr lang="en-GB" dirty="0" smtClean="0"/>
              <a:t>Proposed controls design</a:t>
            </a:r>
            <a:endParaRPr lang="en-GB" sz="1275" dirty="0"/>
          </a:p>
        </p:txBody>
      </p:sp>
      <p:sp>
        <p:nvSpPr>
          <p:cNvPr id="4466729" name="Rectangle 41"/>
          <p:cNvSpPr>
            <a:spLocks noGrp="1" noChangeArrowheads="1"/>
          </p:cNvSpPr>
          <p:nvPr>
            <p:ph idx="1"/>
          </p:nvPr>
        </p:nvSpPr>
        <p:spPr>
          <a:noFill/>
          <a:ln/>
        </p:spPr>
        <p:txBody>
          <a:bodyPr/>
          <a:lstStyle/>
          <a:p>
            <a:pPr>
              <a:buClr>
                <a:schemeClr val="accent2"/>
              </a:buClr>
            </a:pPr>
            <a:r>
              <a:rPr lang="en-GB" sz="1050" dirty="0"/>
              <a:t>Two channel monitoring of safety gate</a:t>
            </a:r>
          </a:p>
          <a:p>
            <a:pPr>
              <a:buClr>
                <a:schemeClr val="accent2"/>
              </a:buClr>
            </a:pPr>
            <a:r>
              <a:rPr lang="en-GB" sz="1050" dirty="0" smtClean="0"/>
              <a:t>Q1 </a:t>
            </a:r>
            <a:r>
              <a:rPr lang="en-GB" sz="1050" dirty="0"/>
              <a:t>&amp; </a:t>
            </a:r>
            <a:r>
              <a:rPr lang="en-GB" sz="1050" dirty="0" smtClean="0"/>
              <a:t>Q2 </a:t>
            </a:r>
            <a:r>
              <a:rPr lang="en-GB" sz="1050" dirty="0"/>
              <a:t>are switched off, when</a:t>
            </a:r>
          </a:p>
          <a:p>
            <a:pPr lvl="1"/>
            <a:r>
              <a:rPr lang="en-GB" sz="1050" dirty="0" smtClean="0"/>
              <a:t>B1 </a:t>
            </a:r>
            <a:r>
              <a:rPr lang="en-GB" sz="1050" dirty="0"/>
              <a:t>not actuated</a:t>
            </a:r>
          </a:p>
          <a:p>
            <a:pPr lvl="1"/>
            <a:r>
              <a:rPr lang="en-GB" sz="1050" dirty="0" smtClean="0"/>
              <a:t>B2 </a:t>
            </a:r>
            <a:r>
              <a:rPr lang="en-GB" sz="1050" dirty="0"/>
              <a:t>actuated</a:t>
            </a:r>
          </a:p>
          <a:p>
            <a:pPr>
              <a:buClr>
                <a:schemeClr val="accent2"/>
              </a:buClr>
            </a:pPr>
            <a:endParaRPr lang="en-GB" sz="1050" dirty="0"/>
          </a:p>
        </p:txBody>
      </p:sp>
      <p:sp>
        <p:nvSpPr>
          <p:cNvPr id="4466692" name="Text Box 4"/>
          <p:cNvSpPr txBox="1">
            <a:spLocks noChangeArrowheads="1"/>
          </p:cNvSpPr>
          <p:nvPr/>
        </p:nvSpPr>
        <p:spPr bwMode="auto">
          <a:xfrm>
            <a:off x="4174136" y="1278823"/>
            <a:ext cx="1260024" cy="463301"/>
          </a:xfrm>
          <a:prstGeom prst="rect">
            <a:avLst/>
          </a:prstGeom>
          <a:solidFill>
            <a:schemeClr val="bg2"/>
          </a:solidFill>
          <a:ln w="9525">
            <a:solidFill>
              <a:schemeClr val="bg2"/>
            </a:solidFill>
            <a:miter lim="800000"/>
            <a:headEnd/>
            <a:tailEnd/>
          </a:ln>
          <a:effectLst/>
          <a:extLst/>
        </p:spPr>
        <p:txBody>
          <a:bodyPr wrap="none" lIns="67500" tIns="35100" rIns="67500" bIns="35100">
            <a:spAutoFit/>
          </a:bodyPr>
          <a:lstStyle/>
          <a:p>
            <a:pPr>
              <a:buClr>
                <a:schemeClr val="accent2"/>
              </a:buClr>
            </a:pPr>
            <a:r>
              <a:rPr lang="de-DE" sz="1050" i="1" dirty="0"/>
              <a:t>From risk analysis:</a:t>
            </a:r>
          </a:p>
          <a:p>
            <a:pPr>
              <a:buClr>
                <a:schemeClr val="accent2"/>
              </a:buClr>
            </a:pPr>
            <a:r>
              <a:rPr lang="de-DE" sz="1500" i="1" dirty="0"/>
              <a:t>SIL 3</a:t>
            </a:r>
          </a:p>
        </p:txBody>
      </p:sp>
      <p:sp>
        <p:nvSpPr>
          <p:cNvPr id="4466701" name="Rectangle 13"/>
          <p:cNvSpPr>
            <a:spLocks noChangeArrowheads="1"/>
          </p:cNvSpPr>
          <p:nvPr/>
        </p:nvSpPr>
        <p:spPr bwMode="auto">
          <a:xfrm>
            <a:off x="3959255" y="1791150"/>
            <a:ext cx="57150" cy="228600"/>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66705" name="Rectangle 17"/>
          <p:cNvSpPr>
            <a:spLocks noChangeArrowheads="1"/>
          </p:cNvSpPr>
          <p:nvPr/>
        </p:nvSpPr>
        <p:spPr bwMode="auto">
          <a:xfrm>
            <a:off x="1250583" y="2807265"/>
            <a:ext cx="4320779" cy="729342"/>
          </a:xfrm>
          <a:prstGeom prst="rect">
            <a:avLst/>
          </a:prstGeom>
          <a:noFill/>
          <a:ln w="25400">
            <a:solidFill>
              <a:schemeClr val="accent4"/>
            </a:solidFill>
            <a:prstDash val="sysDot"/>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66706" name="Rectangle 18"/>
          <p:cNvSpPr>
            <a:spLocks noChangeArrowheads="1"/>
          </p:cNvSpPr>
          <p:nvPr/>
        </p:nvSpPr>
        <p:spPr bwMode="auto">
          <a:xfrm>
            <a:off x="1483702" y="2844580"/>
            <a:ext cx="1497962" cy="651319"/>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66707" name="Rectangle 19"/>
          <p:cNvSpPr>
            <a:spLocks noChangeArrowheads="1"/>
          </p:cNvSpPr>
          <p:nvPr/>
        </p:nvSpPr>
        <p:spPr bwMode="auto">
          <a:xfrm>
            <a:off x="1535634" y="2876242"/>
            <a:ext cx="605878" cy="256683"/>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350" dirty="0"/>
              <a:t>B</a:t>
            </a:r>
            <a:r>
              <a:rPr lang="de-DE" sz="1350" dirty="0" smtClean="0"/>
              <a:t>1</a:t>
            </a:r>
            <a:endParaRPr lang="de-DE" sz="1350" baseline="-25000" dirty="0"/>
          </a:p>
        </p:txBody>
      </p:sp>
      <p:sp>
        <p:nvSpPr>
          <p:cNvPr id="4466708" name="Rectangle 20"/>
          <p:cNvSpPr>
            <a:spLocks noChangeArrowheads="1"/>
          </p:cNvSpPr>
          <p:nvPr/>
        </p:nvSpPr>
        <p:spPr bwMode="auto">
          <a:xfrm>
            <a:off x="2388480" y="2961049"/>
            <a:ext cx="515862" cy="401421"/>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350"/>
              <a:t>CCF</a:t>
            </a:r>
            <a:endParaRPr lang="de-DE" sz="1350" baseline="-25000"/>
          </a:p>
        </p:txBody>
      </p:sp>
      <p:sp>
        <p:nvSpPr>
          <p:cNvPr id="4466709" name="Rectangle 21"/>
          <p:cNvSpPr>
            <a:spLocks noChangeArrowheads="1"/>
          </p:cNvSpPr>
          <p:nvPr/>
        </p:nvSpPr>
        <p:spPr bwMode="auto">
          <a:xfrm>
            <a:off x="3338267" y="2961049"/>
            <a:ext cx="515862" cy="401421"/>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350">
                <a:solidFill>
                  <a:srgbClr val="FFC000"/>
                </a:solidFill>
              </a:rPr>
              <a:t>L</a:t>
            </a:r>
            <a:endParaRPr lang="de-DE" sz="1350" baseline="-25000">
              <a:solidFill>
                <a:srgbClr val="FFC000"/>
              </a:solidFill>
            </a:endParaRPr>
          </a:p>
        </p:txBody>
      </p:sp>
      <p:cxnSp>
        <p:nvCxnSpPr>
          <p:cNvPr id="4466710" name="AutoShape 22"/>
          <p:cNvCxnSpPr>
            <a:cxnSpLocks noChangeShapeType="1"/>
            <a:stCxn id="4466708" idx="3"/>
            <a:endCxn id="4466709" idx="1"/>
          </p:cNvCxnSpPr>
          <p:nvPr/>
        </p:nvCxnSpPr>
        <p:spPr bwMode="auto">
          <a:xfrm>
            <a:off x="2904343" y="3162325"/>
            <a:ext cx="433924"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66711" name="Rectangle 23"/>
          <p:cNvSpPr>
            <a:spLocks noChangeArrowheads="1"/>
          </p:cNvSpPr>
          <p:nvPr/>
        </p:nvSpPr>
        <p:spPr bwMode="auto">
          <a:xfrm>
            <a:off x="1535634" y="3177025"/>
            <a:ext cx="605878" cy="257814"/>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350" dirty="0"/>
              <a:t>B</a:t>
            </a:r>
            <a:r>
              <a:rPr lang="de-DE" sz="1350" dirty="0" smtClean="0"/>
              <a:t>2</a:t>
            </a:r>
            <a:endParaRPr lang="de-DE" sz="1350" baseline="-25000" dirty="0"/>
          </a:p>
        </p:txBody>
      </p:sp>
      <p:cxnSp>
        <p:nvCxnSpPr>
          <p:cNvPr id="4466712" name="AutoShape 24"/>
          <p:cNvCxnSpPr>
            <a:cxnSpLocks noChangeShapeType="1"/>
            <a:stCxn id="4466707" idx="3"/>
            <a:endCxn id="4466708" idx="1"/>
          </p:cNvCxnSpPr>
          <p:nvPr/>
        </p:nvCxnSpPr>
        <p:spPr bwMode="auto">
          <a:xfrm>
            <a:off x="2141513" y="3005149"/>
            <a:ext cx="246968" cy="157176"/>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66713" name="AutoShape 25"/>
          <p:cNvCxnSpPr>
            <a:cxnSpLocks noChangeShapeType="1"/>
            <a:stCxn id="4466711" idx="3"/>
            <a:endCxn id="4466708" idx="1"/>
          </p:cNvCxnSpPr>
          <p:nvPr/>
        </p:nvCxnSpPr>
        <p:spPr bwMode="auto">
          <a:xfrm flipV="1">
            <a:off x="2141513" y="3162325"/>
            <a:ext cx="246968" cy="143607"/>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66714" name="Rectangle 26"/>
          <p:cNvSpPr>
            <a:spLocks noChangeArrowheads="1"/>
          </p:cNvSpPr>
          <p:nvPr/>
        </p:nvSpPr>
        <p:spPr bwMode="auto">
          <a:xfrm>
            <a:off x="4059551" y="2849103"/>
            <a:ext cx="1429873" cy="651319"/>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66715" name="Rectangle 27"/>
          <p:cNvSpPr>
            <a:spLocks noChangeArrowheads="1"/>
          </p:cNvSpPr>
          <p:nvPr/>
        </p:nvSpPr>
        <p:spPr bwMode="auto">
          <a:xfrm>
            <a:off x="4186497" y="2880765"/>
            <a:ext cx="549330" cy="256683"/>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350" dirty="0" smtClean="0"/>
              <a:t>Q</a:t>
            </a:r>
            <a:r>
              <a:rPr lang="de-DE" sz="1350" dirty="0"/>
              <a:t>1</a:t>
            </a:r>
            <a:endParaRPr lang="de-DE" sz="1350" baseline="-25000" dirty="0"/>
          </a:p>
        </p:txBody>
      </p:sp>
      <p:sp>
        <p:nvSpPr>
          <p:cNvPr id="4466716" name="Rectangle 28"/>
          <p:cNvSpPr>
            <a:spLocks noChangeArrowheads="1"/>
          </p:cNvSpPr>
          <p:nvPr/>
        </p:nvSpPr>
        <p:spPr bwMode="auto">
          <a:xfrm>
            <a:off x="4186497" y="3182678"/>
            <a:ext cx="549330" cy="256683"/>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350" dirty="0" smtClean="0"/>
              <a:t>Q</a:t>
            </a:r>
            <a:r>
              <a:rPr lang="de-DE" sz="1350" dirty="0"/>
              <a:t>2</a:t>
            </a:r>
            <a:endParaRPr lang="de-DE" sz="1350" baseline="-25000" dirty="0"/>
          </a:p>
        </p:txBody>
      </p:sp>
      <p:cxnSp>
        <p:nvCxnSpPr>
          <p:cNvPr id="4466717" name="AutoShape 29"/>
          <p:cNvCxnSpPr>
            <a:cxnSpLocks noChangeShapeType="1"/>
            <a:stCxn id="4466709" idx="3"/>
            <a:endCxn id="4466715" idx="1"/>
          </p:cNvCxnSpPr>
          <p:nvPr/>
        </p:nvCxnSpPr>
        <p:spPr bwMode="auto">
          <a:xfrm flipV="1">
            <a:off x="3854129" y="3009672"/>
            <a:ext cx="332368" cy="152653"/>
          </a:xfrm>
          <a:prstGeom prst="bentConnector3">
            <a:avLst>
              <a:gd name="adj1" fmla="val 82981"/>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66718" name="AutoShape 30"/>
          <p:cNvCxnSpPr>
            <a:cxnSpLocks noChangeShapeType="1"/>
            <a:stCxn id="4466709" idx="3"/>
          </p:cNvCxnSpPr>
          <p:nvPr/>
        </p:nvCxnSpPr>
        <p:spPr bwMode="auto">
          <a:xfrm>
            <a:off x="3854129" y="3162325"/>
            <a:ext cx="332368" cy="149261"/>
          </a:xfrm>
          <a:prstGeom prst="bentConnector3">
            <a:avLst>
              <a:gd name="adj1" fmla="val 83333"/>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66719" name="AutoShape 31"/>
          <p:cNvCxnSpPr>
            <a:cxnSpLocks noChangeShapeType="1"/>
            <a:stCxn id="4466715" idx="3"/>
            <a:endCxn id="4466720" idx="1"/>
          </p:cNvCxnSpPr>
          <p:nvPr/>
        </p:nvCxnSpPr>
        <p:spPr bwMode="auto">
          <a:xfrm>
            <a:off x="4735827" y="3009672"/>
            <a:ext cx="156951" cy="154914"/>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66720" name="Rectangle 32"/>
          <p:cNvSpPr>
            <a:spLocks noChangeArrowheads="1"/>
          </p:cNvSpPr>
          <p:nvPr/>
        </p:nvSpPr>
        <p:spPr bwMode="auto">
          <a:xfrm>
            <a:off x="4892778" y="2964441"/>
            <a:ext cx="515862" cy="401421"/>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350"/>
              <a:t>CCF</a:t>
            </a:r>
            <a:endParaRPr lang="de-DE" sz="1350" baseline="-25000"/>
          </a:p>
        </p:txBody>
      </p:sp>
      <p:cxnSp>
        <p:nvCxnSpPr>
          <p:cNvPr id="4466721" name="AutoShape 33"/>
          <p:cNvCxnSpPr>
            <a:cxnSpLocks noChangeShapeType="1"/>
            <a:stCxn id="4466716" idx="3"/>
            <a:endCxn id="4466715" idx="3"/>
          </p:cNvCxnSpPr>
          <p:nvPr/>
        </p:nvCxnSpPr>
        <p:spPr bwMode="auto">
          <a:xfrm flipV="1">
            <a:off x="4735827" y="3009672"/>
            <a:ext cx="1154" cy="301914"/>
          </a:xfrm>
          <a:prstGeom prst="bentConnector3">
            <a:avLst>
              <a:gd name="adj1" fmla="val 670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66731" name="Text Box 43"/>
          <p:cNvSpPr txBox="1">
            <a:spLocks noChangeArrowheads="1"/>
          </p:cNvSpPr>
          <p:nvPr/>
        </p:nvSpPr>
        <p:spPr bwMode="auto">
          <a:xfrm>
            <a:off x="1844705" y="3644953"/>
            <a:ext cx="954881" cy="44053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200" dirty="0"/>
              <a:t>PFH</a:t>
            </a:r>
            <a:r>
              <a:rPr lang="en-GB" sz="1200" baseline="-25000" dirty="0"/>
              <a:t>D_Pos</a:t>
            </a:r>
            <a:r>
              <a:rPr lang="en-GB" sz="1200" dirty="0"/>
              <a:t> =</a:t>
            </a:r>
          </a:p>
          <a:p>
            <a:pPr>
              <a:buClr>
                <a:schemeClr val="accent2"/>
              </a:buClr>
            </a:pPr>
            <a:r>
              <a:rPr lang="en-GB" sz="1200" dirty="0"/>
              <a:t>SIL CL</a:t>
            </a:r>
            <a:r>
              <a:rPr lang="en-GB" sz="1200" baseline="-25000" dirty="0"/>
              <a:t>Pos</a:t>
            </a:r>
            <a:r>
              <a:rPr lang="en-GB" sz="1200" dirty="0"/>
              <a:t> = </a:t>
            </a:r>
          </a:p>
        </p:txBody>
      </p:sp>
      <p:sp>
        <p:nvSpPr>
          <p:cNvPr id="4466732" name="Text Box 44"/>
          <p:cNvSpPr txBox="1">
            <a:spLocks noChangeArrowheads="1"/>
          </p:cNvSpPr>
          <p:nvPr/>
        </p:nvSpPr>
        <p:spPr bwMode="auto">
          <a:xfrm>
            <a:off x="3141296" y="3644953"/>
            <a:ext cx="1023938" cy="44053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200" dirty="0"/>
              <a:t>PFH</a:t>
            </a:r>
            <a:r>
              <a:rPr lang="en-GB" sz="1200" baseline="-25000" dirty="0"/>
              <a:t>D_Logic</a:t>
            </a:r>
            <a:r>
              <a:rPr lang="en-GB" sz="1200" dirty="0"/>
              <a:t> =</a:t>
            </a:r>
          </a:p>
          <a:p>
            <a:pPr>
              <a:buClr>
                <a:schemeClr val="accent2"/>
              </a:buClr>
            </a:pPr>
            <a:r>
              <a:rPr lang="en-GB" sz="1200" dirty="0"/>
              <a:t>SIL CL</a:t>
            </a:r>
            <a:r>
              <a:rPr lang="en-GB" sz="1200" baseline="-25000" dirty="0"/>
              <a:t>Logic</a:t>
            </a:r>
            <a:r>
              <a:rPr lang="en-GB" sz="1200" dirty="0"/>
              <a:t> = </a:t>
            </a:r>
          </a:p>
        </p:txBody>
      </p:sp>
      <p:sp>
        <p:nvSpPr>
          <p:cNvPr id="4466733" name="Text Box 45"/>
          <p:cNvSpPr txBox="1">
            <a:spLocks noChangeArrowheads="1"/>
          </p:cNvSpPr>
          <p:nvPr/>
        </p:nvSpPr>
        <p:spPr bwMode="auto">
          <a:xfrm>
            <a:off x="4653390" y="3644953"/>
            <a:ext cx="965597" cy="44053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200" dirty="0"/>
              <a:t>PFH</a:t>
            </a:r>
            <a:r>
              <a:rPr lang="en-GB" sz="1200" baseline="-25000" dirty="0"/>
              <a:t>D_Con</a:t>
            </a:r>
            <a:r>
              <a:rPr lang="en-GB" sz="1200" dirty="0"/>
              <a:t> =</a:t>
            </a:r>
          </a:p>
          <a:p>
            <a:pPr>
              <a:buClr>
                <a:schemeClr val="accent2"/>
              </a:buClr>
            </a:pPr>
            <a:r>
              <a:rPr lang="en-GB" sz="1200" dirty="0"/>
              <a:t>SIL CL</a:t>
            </a:r>
            <a:r>
              <a:rPr lang="en-GB" sz="1200" baseline="-25000" dirty="0"/>
              <a:t>Con</a:t>
            </a:r>
            <a:r>
              <a:rPr lang="en-GB" sz="1200" dirty="0"/>
              <a:t> = </a:t>
            </a:r>
          </a:p>
        </p:txBody>
      </p:sp>
      <p:pic>
        <p:nvPicPr>
          <p:cNvPr id="5" name="Picture 4"/>
          <p:cNvPicPr>
            <a:picLocks noChangeAspect="1"/>
          </p:cNvPicPr>
          <p:nvPr/>
        </p:nvPicPr>
        <p:blipFill>
          <a:blip r:embed="rId4"/>
          <a:stretch>
            <a:fillRect/>
          </a:stretch>
        </p:blipFill>
        <p:spPr>
          <a:xfrm>
            <a:off x="5977580" y="973440"/>
            <a:ext cx="2637048" cy="3112045"/>
          </a:xfrm>
          <a:prstGeom prst="rect">
            <a:avLst/>
          </a:prstGeom>
        </p:spPr>
      </p:pic>
      <p:sp>
        <p:nvSpPr>
          <p:cNvPr id="6" name="TextBox 5"/>
          <p:cNvSpPr txBox="1"/>
          <p:nvPr/>
        </p:nvSpPr>
        <p:spPr>
          <a:xfrm>
            <a:off x="1386192" y="4377594"/>
            <a:ext cx="6699270" cy="369332"/>
          </a:xfrm>
          <a:prstGeom prst="rect">
            <a:avLst/>
          </a:prstGeom>
          <a:noFill/>
        </p:spPr>
        <p:txBody>
          <a:bodyPr wrap="none" rtlCol="0">
            <a:spAutoFit/>
          </a:bodyPr>
          <a:lstStyle/>
          <a:p>
            <a:r>
              <a:rPr lang="en-US" dirty="0" smtClean="0">
                <a:solidFill>
                  <a:srgbClr val="00B0F0"/>
                </a:solidFill>
              </a:rPr>
              <a:t>See notes view for additional explanation on the following slides</a:t>
            </a:r>
            <a:endParaRPr lang="en-US" dirty="0">
              <a:solidFill>
                <a:srgbClr val="00B0F0"/>
              </a:solidFill>
            </a:endParaRPr>
          </a:p>
        </p:txBody>
      </p:sp>
    </p:spTree>
    <p:extLst>
      <p:ext uri="{BB962C8B-B14F-4D97-AF65-F5344CB8AC3E}">
        <p14:creationId xmlns:p14="http://schemas.microsoft.com/office/powerpoint/2010/main" val="72298698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8738" name="Rectangle 2"/>
          <p:cNvSpPr>
            <a:spLocks noGrp="1" noChangeArrowheads="1"/>
          </p:cNvSpPr>
          <p:nvPr>
            <p:ph type="title"/>
          </p:nvPr>
        </p:nvSpPr>
        <p:spPr/>
        <p:txBody>
          <a:bodyPr/>
          <a:lstStyle/>
          <a:p>
            <a:pPr marL="217885" indent="-217885"/>
            <a:r>
              <a:rPr lang="en-GB" dirty="0"/>
              <a:t>Device Information</a:t>
            </a:r>
            <a:br>
              <a:rPr lang="en-GB" dirty="0"/>
            </a:br>
            <a:endParaRPr lang="en-GB" sz="1275" dirty="0"/>
          </a:p>
        </p:txBody>
      </p:sp>
      <p:sp>
        <p:nvSpPr>
          <p:cNvPr id="4468739" name="Text Box 3"/>
          <p:cNvSpPr txBox="1">
            <a:spLocks noChangeArrowheads="1"/>
          </p:cNvSpPr>
          <p:nvPr/>
        </p:nvSpPr>
        <p:spPr bwMode="auto">
          <a:xfrm>
            <a:off x="1245738" y="1430304"/>
            <a:ext cx="6163865" cy="250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defRPr sz="2400">
                <a:solidFill>
                  <a:schemeClr val="tx1"/>
                </a:solidFill>
                <a:latin typeface="Arial" charset="0"/>
              </a:defRPr>
            </a:lvl1pPr>
            <a:lvl2pPr marL="884238" indent="-309563">
              <a:defRPr sz="2400">
                <a:solidFill>
                  <a:schemeClr val="tx1"/>
                </a:solidFill>
                <a:latin typeface="Arial" charset="0"/>
              </a:defRPr>
            </a:lvl2pPr>
            <a:lvl3pPr marL="1074738">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a:buClr>
                <a:schemeClr val="accent2"/>
              </a:buClr>
            </a:pPr>
            <a:r>
              <a:rPr lang="en-GB" sz="1200" dirty="0"/>
              <a:t>Logic Unit:	 </a:t>
            </a:r>
            <a:endParaRPr lang="en-GB" sz="1200" dirty="0" smtClean="0"/>
          </a:p>
          <a:p>
            <a:pPr>
              <a:buClr>
                <a:schemeClr val="accent2"/>
              </a:buClr>
            </a:pPr>
            <a:r>
              <a:rPr lang="en-GB" sz="1200" dirty="0" smtClean="0"/>
              <a:t>from </a:t>
            </a:r>
            <a:r>
              <a:rPr lang="en-GB" sz="1200" dirty="0"/>
              <a:t>Manufacturer 	</a:t>
            </a:r>
            <a:r>
              <a:rPr lang="en-GB" sz="1200" dirty="0" smtClean="0"/>
              <a:t>SIL </a:t>
            </a:r>
            <a:r>
              <a:rPr lang="en-GB" sz="1200" dirty="0"/>
              <a:t>CL 3, </a:t>
            </a:r>
            <a:r>
              <a:rPr lang="en-GB" sz="1200" b="1" dirty="0"/>
              <a:t>PFH</a:t>
            </a:r>
            <a:r>
              <a:rPr lang="en-GB" sz="1200" b="1" baseline="-25000" dirty="0"/>
              <a:t>D</a:t>
            </a:r>
            <a:r>
              <a:rPr lang="en-GB" sz="1200" b="1" dirty="0"/>
              <a:t> = 1.2 x 10</a:t>
            </a:r>
            <a:r>
              <a:rPr lang="en-GB" sz="1200" b="1" baseline="30000" dirty="0"/>
              <a:t>-8</a:t>
            </a:r>
            <a:endParaRPr lang="en-GB" sz="1200" b="1" dirty="0"/>
          </a:p>
          <a:p>
            <a:pPr>
              <a:buClr>
                <a:schemeClr val="accent2"/>
              </a:buClr>
            </a:pPr>
            <a:endParaRPr lang="en-GB" sz="1200" dirty="0" smtClean="0"/>
          </a:p>
          <a:p>
            <a:pPr>
              <a:buClr>
                <a:schemeClr val="accent2"/>
              </a:buClr>
            </a:pPr>
            <a:r>
              <a:rPr lang="en-GB" sz="1200" dirty="0" smtClean="0"/>
              <a:t>Position </a:t>
            </a:r>
            <a:r>
              <a:rPr lang="en-GB" sz="1200" dirty="0"/>
              <a:t>Switch</a:t>
            </a:r>
            <a:r>
              <a:rPr lang="en-GB" sz="1200" dirty="0" smtClean="0"/>
              <a:t>:</a:t>
            </a:r>
          </a:p>
          <a:p>
            <a:pPr>
              <a:buClr>
                <a:schemeClr val="accent2"/>
              </a:buClr>
            </a:pPr>
            <a:r>
              <a:rPr lang="en-GB" sz="1200" dirty="0" smtClean="0"/>
              <a:t>from Manufacturer	SIL </a:t>
            </a:r>
            <a:r>
              <a:rPr lang="en-GB" sz="1200" dirty="0"/>
              <a:t>CL 3 when used with </a:t>
            </a:r>
            <a:r>
              <a:rPr lang="en-GB" sz="1200" dirty="0" smtClean="0"/>
              <a:t/>
            </a:r>
            <a:br>
              <a:rPr lang="en-GB" sz="1200" dirty="0" smtClean="0"/>
            </a:br>
            <a:r>
              <a:rPr lang="en-GB" sz="1200" dirty="0" smtClean="0"/>
              <a:t>		HFT </a:t>
            </a:r>
            <a:r>
              <a:rPr lang="en-GB" sz="1200" dirty="0"/>
              <a:t>= 1, </a:t>
            </a:r>
            <a:r>
              <a:rPr lang="en-GB" sz="1200" dirty="0" smtClean="0"/>
              <a:t> </a:t>
            </a:r>
            <a:r>
              <a:rPr lang="en-GB" sz="1200" dirty="0">
                <a:sym typeface="Symbol" pitchFamily="18" charset="2"/>
              </a:rPr>
              <a:t></a:t>
            </a:r>
            <a:r>
              <a:rPr lang="en-GB" sz="1200" dirty="0"/>
              <a:t> </a:t>
            </a:r>
            <a:r>
              <a:rPr lang="en-GB" sz="1200" b="1" baseline="-25000" dirty="0"/>
              <a:t>D</a:t>
            </a:r>
            <a:r>
              <a:rPr lang="en-GB" sz="1200" b="1" dirty="0"/>
              <a:t> = 1.4 x 10</a:t>
            </a:r>
            <a:r>
              <a:rPr lang="en-GB" sz="1200" b="1" baseline="30000" dirty="0"/>
              <a:t>-8</a:t>
            </a:r>
            <a:r>
              <a:rPr lang="en-GB" sz="1200" dirty="0"/>
              <a:t> (</a:t>
            </a:r>
            <a:r>
              <a:rPr lang="en-GB" sz="1200" dirty="0">
                <a:solidFill>
                  <a:schemeClr val="accent2"/>
                </a:solidFill>
              </a:rPr>
              <a:t>C = 1/h</a:t>
            </a:r>
            <a:r>
              <a:rPr lang="en-GB" sz="1200" dirty="0"/>
              <a:t>)</a:t>
            </a:r>
            <a:endParaRPr lang="en-GB" sz="1200" baseline="30000" dirty="0"/>
          </a:p>
          <a:p>
            <a:pPr marL="0" indent="0">
              <a:lnSpc>
                <a:spcPct val="125000"/>
              </a:lnSpc>
              <a:spcBef>
                <a:spcPct val="20000"/>
              </a:spcBef>
              <a:buClr>
                <a:schemeClr val="accent2"/>
              </a:buClr>
            </a:pPr>
            <a:endParaRPr lang="en-GB" sz="1200" dirty="0" smtClean="0"/>
          </a:p>
          <a:p>
            <a:pPr marL="0" indent="0">
              <a:lnSpc>
                <a:spcPct val="125000"/>
              </a:lnSpc>
              <a:spcBef>
                <a:spcPct val="20000"/>
              </a:spcBef>
              <a:buClr>
                <a:schemeClr val="accent2"/>
              </a:buClr>
            </a:pPr>
            <a:r>
              <a:rPr lang="en-GB" sz="1200" dirty="0" smtClean="0"/>
              <a:t>Contactor</a:t>
            </a:r>
            <a:r>
              <a:rPr lang="en-GB" sz="1200" dirty="0"/>
              <a:t>:	</a:t>
            </a:r>
            <a:r>
              <a:rPr lang="en-GB" sz="1200" dirty="0" smtClean="0"/>
              <a:t>	EN </a:t>
            </a:r>
            <a:r>
              <a:rPr lang="en-GB" sz="1200" dirty="0"/>
              <a:t>ISO 13849-1 </a:t>
            </a:r>
            <a:r>
              <a:rPr lang="en-GB" sz="1050" dirty="0"/>
              <a:t>(Tab. C.1)</a:t>
            </a:r>
            <a:r>
              <a:rPr lang="en-GB" sz="1200" dirty="0"/>
              <a:t> 	</a:t>
            </a:r>
            <a:r>
              <a:rPr lang="en-GB" sz="1200" dirty="0" smtClean="0"/>
              <a:t>				B</a:t>
            </a:r>
            <a:r>
              <a:rPr lang="en-GB" sz="1200" baseline="-25000" dirty="0" smtClean="0"/>
              <a:t>10d</a:t>
            </a:r>
            <a:r>
              <a:rPr lang="en-GB" sz="1200" dirty="0" smtClean="0"/>
              <a:t> </a:t>
            </a:r>
            <a:r>
              <a:rPr lang="en-GB" sz="1200" dirty="0"/>
              <a:t>= 2,000,000	</a:t>
            </a:r>
          </a:p>
          <a:p>
            <a:pPr marL="0" indent="0">
              <a:lnSpc>
                <a:spcPct val="125000"/>
              </a:lnSpc>
              <a:spcBef>
                <a:spcPct val="20000"/>
              </a:spcBef>
              <a:buClr>
                <a:schemeClr val="accent2"/>
              </a:buClr>
            </a:pPr>
            <a:endParaRPr lang="en-GB" sz="1200" dirty="0" smtClean="0"/>
          </a:p>
          <a:p>
            <a:pPr marL="0" indent="0">
              <a:lnSpc>
                <a:spcPct val="125000"/>
              </a:lnSpc>
              <a:spcBef>
                <a:spcPct val="20000"/>
              </a:spcBef>
              <a:buClr>
                <a:schemeClr val="accent2"/>
              </a:buClr>
            </a:pPr>
            <a:r>
              <a:rPr lang="en-GB" sz="1200" dirty="0" smtClean="0"/>
              <a:t>Application specific:	1 </a:t>
            </a:r>
            <a:r>
              <a:rPr lang="en-GB" sz="1200" dirty="0"/>
              <a:t>demand per hour (opening of safety gate): C = </a:t>
            </a:r>
            <a:r>
              <a:rPr lang="en-GB" sz="1200" dirty="0">
                <a:sym typeface="Symbol" pitchFamily="18" charset="2"/>
              </a:rPr>
              <a:t>1/h</a:t>
            </a:r>
          </a:p>
        </p:txBody>
      </p:sp>
    </p:spTree>
    <p:extLst>
      <p:ext uri="{BB962C8B-B14F-4D97-AF65-F5344CB8AC3E}">
        <p14:creationId xmlns:p14="http://schemas.microsoft.com/office/powerpoint/2010/main" val="700391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0786" name="Rectangle 2"/>
          <p:cNvSpPr>
            <a:spLocks noGrp="1" noChangeArrowheads="1"/>
          </p:cNvSpPr>
          <p:nvPr>
            <p:ph type="title"/>
          </p:nvPr>
        </p:nvSpPr>
        <p:spPr>
          <a:xfrm>
            <a:off x="514711" y="267759"/>
            <a:ext cx="8372901" cy="621711"/>
          </a:xfrm>
        </p:spPr>
        <p:txBody>
          <a:bodyPr/>
          <a:lstStyle/>
          <a:p>
            <a:r>
              <a:rPr lang="en-GB" dirty="0"/>
              <a:t>Design of Subsystems </a:t>
            </a:r>
            <a:br>
              <a:rPr lang="en-GB" dirty="0"/>
            </a:br>
            <a:endParaRPr lang="en-GB" sz="1275" dirty="0"/>
          </a:p>
        </p:txBody>
      </p:sp>
      <p:sp>
        <p:nvSpPr>
          <p:cNvPr id="4470788" name="Text Box 4"/>
          <p:cNvSpPr txBox="1">
            <a:spLocks noChangeArrowheads="1"/>
          </p:cNvSpPr>
          <p:nvPr/>
        </p:nvSpPr>
        <p:spPr bwMode="auto">
          <a:xfrm>
            <a:off x="3657600" y="1059656"/>
            <a:ext cx="4531359" cy="62488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00" tIns="35100" rIns="67500" bIns="35100">
            <a:spAutoFit/>
          </a:bodyPr>
          <a:lstStyle>
            <a:lvl1pPr>
              <a:tabLst>
                <a:tab pos="2246313" algn="l"/>
              </a:tabLst>
              <a:defRPr sz="2400">
                <a:solidFill>
                  <a:schemeClr val="tx1"/>
                </a:solidFill>
                <a:latin typeface="Arial" charset="0"/>
              </a:defRPr>
            </a:lvl1pPr>
            <a:lvl2pPr>
              <a:tabLst>
                <a:tab pos="2246313" algn="l"/>
              </a:tabLst>
              <a:defRPr sz="2400">
                <a:solidFill>
                  <a:schemeClr val="tx1"/>
                </a:solidFill>
                <a:latin typeface="Arial" charset="0"/>
              </a:defRPr>
            </a:lvl2pPr>
            <a:lvl3pPr>
              <a:tabLst>
                <a:tab pos="2246313" algn="l"/>
              </a:tabLst>
              <a:defRPr sz="2400">
                <a:solidFill>
                  <a:schemeClr val="tx1"/>
                </a:solidFill>
                <a:latin typeface="Arial" charset="0"/>
              </a:defRPr>
            </a:lvl3pPr>
            <a:lvl4pPr>
              <a:tabLst>
                <a:tab pos="2246313" algn="l"/>
              </a:tabLst>
              <a:defRPr sz="2400">
                <a:solidFill>
                  <a:schemeClr val="tx1"/>
                </a:solidFill>
                <a:latin typeface="Arial" charset="0"/>
              </a:defRPr>
            </a:lvl4pPr>
            <a:lvl5pPr>
              <a:tabLst>
                <a:tab pos="2246313" algn="l"/>
              </a:tabLst>
              <a:defRPr sz="2400">
                <a:solidFill>
                  <a:schemeClr val="tx1"/>
                </a:solidFill>
                <a:latin typeface="Arial" charset="0"/>
              </a:defRPr>
            </a:lvl5pPr>
            <a:lvl6pPr eaLnBrk="0" fontAlgn="base" hangingPunct="0">
              <a:spcBef>
                <a:spcPct val="0"/>
              </a:spcBef>
              <a:spcAft>
                <a:spcPct val="0"/>
              </a:spcAft>
              <a:tabLst>
                <a:tab pos="2246313" algn="l"/>
              </a:tabLst>
              <a:defRPr sz="2400">
                <a:solidFill>
                  <a:schemeClr val="tx1"/>
                </a:solidFill>
                <a:latin typeface="Arial" charset="0"/>
              </a:defRPr>
            </a:lvl6pPr>
            <a:lvl7pPr eaLnBrk="0" fontAlgn="base" hangingPunct="0">
              <a:spcBef>
                <a:spcPct val="0"/>
              </a:spcBef>
              <a:spcAft>
                <a:spcPct val="0"/>
              </a:spcAft>
              <a:tabLst>
                <a:tab pos="2246313" algn="l"/>
              </a:tabLst>
              <a:defRPr sz="2400">
                <a:solidFill>
                  <a:schemeClr val="tx1"/>
                </a:solidFill>
                <a:latin typeface="Arial" charset="0"/>
              </a:defRPr>
            </a:lvl7pPr>
            <a:lvl8pPr eaLnBrk="0" fontAlgn="base" hangingPunct="0">
              <a:spcBef>
                <a:spcPct val="0"/>
              </a:spcBef>
              <a:spcAft>
                <a:spcPct val="0"/>
              </a:spcAft>
              <a:tabLst>
                <a:tab pos="2246313" algn="l"/>
              </a:tabLst>
              <a:defRPr sz="2400">
                <a:solidFill>
                  <a:schemeClr val="tx1"/>
                </a:solidFill>
                <a:latin typeface="Arial" charset="0"/>
              </a:defRPr>
            </a:lvl8pPr>
            <a:lvl9pPr eaLnBrk="0" fontAlgn="base" hangingPunct="0">
              <a:spcBef>
                <a:spcPct val="0"/>
              </a:spcBef>
              <a:spcAft>
                <a:spcPct val="0"/>
              </a:spcAft>
              <a:tabLst>
                <a:tab pos="2246313" algn="l"/>
              </a:tabLst>
              <a:defRPr sz="2400">
                <a:solidFill>
                  <a:schemeClr val="tx1"/>
                </a:solidFill>
                <a:latin typeface="Arial" charset="0"/>
              </a:defRPr>
            </a:lvl9pPr>
          </a:lstStyle>
          <a:p>
            <a:pPr>
              <a:buClr>
                <a:schemeClr val="accent2"/>
              </a:buClr>
            </a:pPr>
            <a:r>
              <a:rPr lang="en-GB" sz="1200" dirty="0"/>
              <a:t>Position switches with direct opening contacts</a:t>
            </a:r>
          </a:p>
          <a:p>
            <a:pPr>
              <a:buClr>
                <a:schemeClr val="accent2"/>
              </a:buClr>
            </a:pPr>
            <a:r>
              <a:rPr lang="en-GB" sz="1200" dirty="0"/>
              <a:t>homogenous redundancy:	 </a:t>
            </a:r>
            <a:r>
              <a:rPr lang="en-GB" sz="1200" dirty="0">
                <a:sym typeface="Symbol" pitchFamily="18" charset="2"/>
              </a:rPr>
              <a:t></a:t>
            </a:r>
            <a:r>
              <a:rPr lang="en-GB" sz="1200" dirty="0"/>
              <a:t> </a:t>
            </a:r>
            <a:r>
              <a:rPr lang="en-GB" sz="1200" baseline="-25000" dirty="0"/>
              <a:t>D_Pos1 </a:t>
            </a:r>
            <a:r>
              <a:rPr lang="en-GB" sz="1200" dirty="0"/>
              <a:t>= </a:t>
            </a:r>
            <a:r>
              <a:rPr lang="en-GB" sz="1200" dirty="0">
                <a:sym typeface="Symbol" pitchFamily="18" charset="2"/>
              </a:rPr>
              <a:t></a:t>
            </a:r>
            <a:r>
              <a:rPr lang="en-GB" sz="1200" dirty="0"/>
              <a:t> </a:t>
            </a:r>
            <a:r>
              <a:rPr lang="en-GB" sz="1200" baseline="-25000" dirty="0"/>
              <a:t>D_Pos2</a:t>
            </a:r>
            <a:r>
              <a:rPr lang="en-GB" sz="1200" dirty="0"/>
              <a:t> = 	</a:t>
            </a:r>
            <a:r>
              <a:rPr lang="en-GB" sz="1200" dirty="0">
                <a:sym typeface="Symbol" pitchFamily="18" charset="2"/>
              </a:rPr>
              <a:t></a:t>
            </a:r>
            <a:r>
              <a:rPr lang="en-GB" sz="1200" dirty="0"/>
              <a:t> </a:t>
            </a:r>
            <a:r>
              <a:rPr lang="en-GB" sz="1200" baseline="-25000" dirty="0">
                <a:sym typeface="Symbol" pitchFamily="18" charset="2"/>
              </a:rPr>
              <a:t>D_Pos</a:t>
            </a:r>
            <a:endParaRPr lang="en-GB" sz="1200" baseline="-25000" dirty="0"/>
          </a:p>
          <a:p>
            <a:pPr>
              <a:buClr>
                <a:schemeClr val="accent2"/>
              </a:buClr>
            </a:pPr>
            <a:r>
              <a:rPr lang="en-GB" sz="1200" dirty="0"/>
              <a:t>	</a:t>
            </a:r>
            <a:r>
              <a:rPr lang="en-GB" sz="1200" dirty="0" smtClean="0"/>
              <a:t>DC</a:t>
            </a:r>
            <a:r>
              <a:rPr lang="en-GB" sz="1200" baseline="-25000" dirty="0" smtClean="0"/>
              <a:t>1 </a:t>
            </a:r>
            <a:r>
              <a:rPr lang="en-GB" sz="1200" dirty="0"/>
              <a:t>= DC</a:t>
            </a:r>
            <a:r>
              <a:rPr lang="en-GB" sz="1200" baseline="-25000" dirty="0"/>
              <a:t>2 </a:t>
            </a:r>
            <a:r>
              <a:rPr lang="en-GB" sz="1200" dirty="0"/>
              <a:t>= DC</a:t>
            </a:r>
            <a:r>
              <a:rPr lang="en-GB" sz="1200" baseline="-25000" dirty="0"/>
              <a:t>Pos</a:t>
            </a:r>
          </a:p>
        </p:txBody>
      </p:sp>
      <p:graphicFrame>
        <p:nvGraphicFramePr>
          <p:cNvPr id="4470789" name="Object 5"/>
          <p:cNvGraphicFramePr>
            <a:graphicFrameLocks noChangeAspect="1"/>
          </p:cNvGraphicFramePr>
          <p:nvPr/>
        </p:nvGraphicFramePr>
        <p:xfrm>
          <a:off x="1296591" y="3308748"/>
          <a:ext cx="4616053" cy="934640"/>
        </p:xfrm>
        <a:graphic>
          <a:graphicData uri="http://schemas.openxmlformats.org/presentationml/2006/ole">
            <mc:AlternateContent xmlns:mc="http://schemas.openxmlformats.org/markup-compatibility/2006">
              <mc:Choice xmlns:v="urn:schemas-microsoft-com:vml" Requires="v">
                <p:oleObj spid="_x0000_s1042" name="Formel" r:id="rId4" imgW="3136680" imgH="634680" progId="Equation.3">
                  <p:embed/>
                </p:oleObj>
              </mc:Choice>
              <mc:Fallback>
                <p:oleObj name="Formel" r:id="rId4" imgW="3136680" imgH="634680" progId="Equation.3">
                  <p:embed/>
                  <p:pic>
                    <p:nvPicPr>
                      <p:cNvPr id="44707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591" y="3308748"/>
                        <a:ext cx="4616053" cy="934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70790" name="Text Box 6"/>
          <p:cNvSpPr txBox="1">
            <a:spLocks noChangeArrowheads="1"/>
          </p:cNvSpPr>
          <p:nvPr/>
        </p:nvSpPr>
        <p:spPr bwMode="auto">
          <a:xfrm>
            <a:off x="6544708" y="3637135"/>
            <a:ext cx="92685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tabLst>
                <a:tab pos="290513" algn="l"/>
              </a:tabLst>
              <a:defRPr sz="2400">
                <a:solidFill>
                  <a:schemeClr val="tx1"/>
                </a:solidFill>
                <a:latin typeface="Arial" charset="0"/>
              </a:defRPr>
            </a:lvl1pPr>
            <a:lvl2pPr>
              <a:tabLst>
                <a:tab pos="290513" algn="l"/>
              </a:tabLst>
              <a:defRPr sz="2400">
                <a:solidFill>
                  <a:schemeClr val="tx1"/>
                </a:solidFill>
                <a:latin typeface="Arial" charset="0"/>
              </a:defRPr>
            </a:lvl2pPr>
            <a:lvl3pPr>
              <a:tabLst>
                <a:tab pos="290513" algn="l"/>
              </a:tabLst>
              <a:defRPr sz="2400">
                <a:solidFill>
                  <a:schemeClr val="tx1"/>
                </a:solidFill>
                <a:latin typeface="Arial" charset="0"/>
              </a:defRPr>
            </a:lvl3pPr>
            <a:lvl4pPr>
              <a:tabLst>
                <a:tab pos="290513" algn="l"/>
              </a:tabLst>
              <a:defRPr sz="2400">
                <a:solidFill>
                  <a:schemeClr val="tx1"/>
                </a:solidFill>
                <a:latin typeface="Arial" charset="0"/>
              </a:defRPr>
            </a:lvl4pPr>
            <a:lvl5pPr>
              <a:tabLst>
                <a:tab pos="290513" algn="l"/>
              </a:tabLst>
              <a:defRPr sz="2400">
                <a:solidFill>
                  <a:schemeClr val="tx1"/>
                </a:solidFill>
                <a:latin typeface="Arial" charset="0"/>
              </a:defRPr>
            </a:lvl5pPr>
            <a:lvl6pPr eaLnBrk="0" fontAlgn="base" hangingPunct="0">
              <a:spcBef>
                <a:spcPct val="0"/>
              </a:spcBef>
              <a:spcAft>
                <a:spcPct val="0"/>
              </a:spcAft>
              <a:tabLst>
                <a:tab pos="290513" algn="l"/>
              </a:tabLst>
              <a:defRPr sz="2400">
                <a:solidFill>
                  <a:schemeClr val="tx1"/>
                </a:solidFill>
                <a:latin typeface="Arial" charset="0"/>
              </a:defRPr>
            </a:lvl6pPr>
            <a:lvl7pPr eaLnBrk="0" fontAlgn="base" hangingPunct="0">
              <a:spcBef>
                <a:spcPct val="0"/>
              </a:spcBef>
              <a:spcAft>
                <a:spcPct val="0"/>
              </a:spcAft>
              <a:tabLst>
                <a:tab pos="290513" algn="l"/>
              </a:tabLst>
              <a:defRPr sz="2400">
                <a:solidFill>
                  <a:schemeClr val="tx1"/>
                </a:solidFill>
                <a:latin typeface="Arial" charset="0"/>
              </a:defRPr>
            </a:lvl7pPr>
            <a:lvl8pPr eaLnBrk="0" fontAlgn="base" hangingPunct="0">
              <a:spcBef>
                <a:spcPct val="0"/>
              </a:spcBef>
              <a:spcAft>
                <a:spcPct val="0"/>
              </a:spcAft>
              <a:tabLst>
                <a:tab pos="290513" algn="l"/>
              </a:tabLst>
              <a:defRPr sz="2400">
                <a:solidFill>
                  <a:schemeClr val="tx1"/>
                </a:solidFill>
                <a:latin typeface="Arial" charset="0"/>
              </a:defRPr>
            </a:lvl8pPr>
            <a:lvl9pPr eaLnBrk="0" fontAlgn="base" hangingPunct="0">
              <a:spcBef>
                <a:spcPct val="0"/>
              </a:spcBef>
              <a:spcAft>
                <a:spcPct val="0"/>
              </a:spcAft>
              <a:tabLst>
                <a:tab pos="290513" algn="l"/>
              </a:tabLst>
              <a:defRPr sz="2400">
                <a:solidFill>
                  <a:schemeClr val="tx1"/>
                </a:solidFill>
                <a:latin typeface="Arial" charset="0"/>
              </a:defRPr>
            </a:lvl9pPr>
          </a:lstStyle>
          <a:p>
            <a:pPr>
              <a:buClr>
                <a:schemeClr val="accent2"/>
              </a:buClr>
            </a:pPr>
            <a:r>
              <a:rPr lang="en-GB" sz="1050" dirty="0">
                <a:sym typeface="Symbol" pitchFamily="18" charset="2"/>
              </a:rPr>
              <a:t>T</a:t>
            </a:r>
            <a:r>
              <a:rPr lang="en-GB" sz="1050" baseline="-25000" dirty="0">
                <a:sym typeface="Symbol" pitchFamily="18" charset="2"/>
              </a:rPr>
              <a:t>D	</a:t>
            </a:r>
            <a:r>
              <a:rPr lang="en-GB" sz="1050" dirty="0">
                <a:sym typeface="Symbol" pitchFamily="18" charset="2"/>
              </a:rPr>
              <a:t>= 1/C = 1h</a:t>
            </a:r>
          </a:p>
          <a:p>
            <a:pPr>
              <a:buClr>
                <a:schemeClr val="accent2"/>
              </a:buClr>
            </a:pPr>
            <a:r>
              <a:rPr lang="en-GB" sz="1050" dirty="0">
                <a:sym typeface="Symbol" pitchFamily="18" charset="2"/>
              </a:rPr>
              <a:t>T	= 20 years</a:t>
            </a:r>
          </a:p>
        </p:txBody>
      </p:sp>
      <p:sp>
        <p:nvSpPr>
          <p:cNvPr id="4470791" name="Rectangle 7"/>
          <p:cNvSpPr>
            <a:spLocks noChangeArrowheads="1"/>
          </p:cNvSpPr>
          <p:nvPr/>
        </p:nvSpPr>
        <p:spPr bwMode="auto">
          <a:xfrm>
            <a:off x="1556147" y="2031206"/>
            <a:ext cx="1446609" cy="691754"/>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70792" name="Rectangle 8"/>
          <p:cNvSpPr>
            <a:spLocks noChangeArrowheads="1"/>
          </p:cNvSpPr>
          <p:nvPr/>
        </p:nvSpPr>
        <p:spPr bwMode="auto">
          <a:xfrm>
            <a:off x="1687116" y="2064544"/>
            <a:ext cx="566738" cy="273844"/>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r">
              <a:buClr>
                <a:schemeClr val="accent2"/>
              </a:buClr>
            </a:pPr>
            <a:r>
              <a:rPr lang="en-GB" sz="1200" dirty="0" smtClean="0"/>
              <a:t>Q1</a:t>
            </a:r>
            <a:endParaRPr lang="en-GB" sz="1200" baseline="-25000" dirty="0"/>
          </a:p>
        </p:txBody>
      </p:sp>
      <p:sp>
        <p:nvSpPr>
          <p:cNvPr id="4470793" name="Rectangle 9"/>
          <p:cNvSpPr>
            <a:spLocks noChangeArrowheads="1"/>
          </p:cNvSpPr>
          <p:nvPr/>
        </p:nvSpPr>
        <p:spPr bwMode="auto">
          <a:xfrm>
            <a:off x="1687116" y="2386012"/>
            <a:ext cx="566738" cy="272654"/>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r">
              <a:buClr>
                <a:schemeClr val="accent2"/>
              </a:buClr>
            </a:pPr>
            <a:r>
              <a:rPr lang="en-GB" sz="1200" dirty="0" smtClean="0"/>
              <a:t>Q2</a:t>
            </a:r>
            <a:endParaRPr lang="en-GB" sz="1200" baseline="-25000" dirty="0"/>
          </a:p>
        </p:txBody>
      </p:sp>
      <p:cxnSp>
        <p:nvCxnSpPr>
          <p:cNvPr id="4470794" name="AutoShape 10"/>
          <p:cNvCxnSpPr>
            <a:cxnSpLocks noChangeShapeType="1"/>
            <a:stCxn id="4470792" idx="3"/>
            <a:endCxn id="4470795" idx="1"/>
          </p:cNvCxnSpPr>
          <p:nvPr/>
        </p:nvCxnSpPr>
        <p:spPr bwMode="auto">
          <a:xfrm>
            <a:off x="2253854" y="2202657"/>
            <a:ext cx="161925" cy="164306"/>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70795" name="Rectangle 11"/>
          <p:cNvSpPr>
            <a:spLocks noChangeArrowheads="1"/>
          </p:cNvSpPr>
          <p:nvPr/>
        </p:nvSpPr>
        <p:spPr bwMode="auto">
          <a:xfrm>
            <a:off x="2415779" y="2152650"/>
            <a:ext cx="532209" cy="428625"/>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en-GB" sz="1200" dirty="0"/>
              <a:t>CCF</a:t>
            </a:r>
            <a:endParaRPr lang="en-GB" sz="1200" baseline="-25000" dirty="0"/>
          </a:p>
        </p:txBody>
      </p:sp>
      <p:cxnSp>
        <p:nvCxnSpPr>
          <p:cNvPr id="4470796" name="AutoShape 12"/>
          <p:cNvCxnSpPr>
            <a:cxnSpLocks noChangeShapeType="1"/>
            <a:stCxn id="4470793" idx="3"/>
            <a:endCxn id="4470792" idx="3"/>
          </p:cNvCxnSpPr>
          <p:nvPr/>
        </p:nvCxnSpPr>
        <p:spPr bwMode="auto">
          <a:xfrm flipV="1">
            <a:off x="2253854" y="2202656"/>
            <a:ext cx="1190" cy="320279"/>
          </a:xfrm>
          <a:prstGeom prst="bentConnector3">
            <a:avLst>
              <a:gd name="adj1" fmla="val 670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70799" name="Line 15"/>
          <p:cNvSpPr>
            <a:spLocks noChangeShapeType="1"/>
          </p:cNvSpPr>
          <p:nvPr/>
        </p:nvSpPr>
        <p:spPr bwMode="auto">
          <a:xfrm flipH="1">
            <a:off x="1597819" y="2538413"/>
            <a:ext cx="108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470800" name="Line 16"/>
          <p:cNvSpPr>
            <a:spLocks noChangeShapeType="1"/>
          </p:cNvSpPr>
          <p:nvPr/>
        </p:nvSpPr>
        <p:spPr bwMode="auto">
          <a:xfrm flipH="1">
            <a:off x="1597819" y="2214563"/>
            <a:ext cx="108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470801" name="Line 17"/>
          <p:cNvSpPr>
            <a:spLocks noChangeShapeType="1"/>
          </p:cNvSpPr>
          <p:nvPr/>
        </p:nvSpPr>
        <p:spPr bwMode="auto">
          <a:xfrm>
            <a:off x="1597819" y="2214563"/>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470802" name="Text Box 18"/>
          <p:cNvSpPr txBox="1">
            <a:spLocks noChangeArrowheads="1"/>
          </p:cNvSpPr>
          <p:nvPr/>
        </p:nvSpPr>
        <p:spPr bwMode="auto">
          <a:xfrm>
            <a:off x="3714751" y="2006204"/>
            <a:ext cx="4080272" cy="62488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a:tabLst>
                <a:tab pos="2246313" algn="l"/>
              </a:tabLst>
              <a:defRPr sz="2400">
                <a:solidFill>
                  <a:schemeClr val="tx1"/>
                </a:solidFill>
                <a:latin typeface="Arial" charset="0"/>
              </a:defRPr>
            </a:lvl1pPr>
            <a:lvl2pPr>
              <a:tabLst>
                <a:tab pos="2246313" algn="l"/>
              </a:tabLst>
              <a:defRPr sz="2400">
                <a:solidFill>
                  <a:schemeClr val="tx1"/>
                </a:solidFill>
                <a:latin typeface="Arial" charset="0"/>
              </a:defRPr>
            </a:lvl2pPr>
            <a:lvl3pPr>
              <a:tabLst>
                <a:tab pos="2246313" algn="l"/>
              </a:tabLst>
              <a:defRPr sz="2400">
                <a:solidFill>
                  <a:schemeClr val="tx1"/>
                </a:solidFill>
                <a:latin typeface="Arial" charset="0"/>
              </a:defRPr>
            </a:lvl3pPr>
            <a:lvl4pPr>
              <a:tabLst>
                <a:tab pos="2246313" algn="l"/>
              </a:tabLst>
              <a:defRPr sz="2400">
                <a:solidFill>
                  <a:schemeClr val="tx1"/>
                </a:solidFill>
                <a:latin typeface="Arial" charset="0"/>
              </a:defRPr>
            </a:lvl4pPr>
            <a:lvl5pPr>
              <a:tabLst>
                <a:tab pos="2246313" algn="l"/>
              </a:tabLst>
              <a:defRPr sz="2400">
                <a:solidFill>
                  <a:schemeClr val="tx1"/>
                </a:solidFill>
                <a:latin typeface="Arial" charset="0"/>
              </a:defRPr>
            </a:lvl5pPr>
            <a:lvl6pPr eaLnBrk="0" fontAlgn="base" hangingPunct="0">
              <a:spcBef>
                <a:spcPct val="0"/>
              </a:spcBef>
              <a:spcAft>
                <a:spcPct val="0"/>
              </a:spcAft>
              <a:tabLst>
                <a:tab pos="2246313" algn="l"/>
              </a:tabLst>
              <a:defRPr sz="2400">
                <a:solidFill>
                  <a:schemeClr val="tx1"/>
                </a:solidFill>
                <a:latin typeface="Arial" charset="0"/>
              </a:defRPr>
            </a:lvl6pPr>
            <a:lvl7pPr eaLnBrk="0" fontAlgn="base" hangingPunct="0">
              <a:spcBef>
                <a:spcPct val="0"/>
              </a:spcBef>
              <a:spcAft>
                <a:spcPct val="0"/>
              </a:spcAft>
              <a:tabLst>
                <a:tab pos="2246313" algn="l"/>
              </a:tabLst>
              <a:defRPr sz="2400">
                <a:solidFill>
                  <a:schemeClr val="tx1"/>
                </a:solidFill>
                <a:latin typeface="Arial" charset="0"/>
              </a:defRPr>
            </a:lvl7pPr>
            <a:lvl8pPr eaLnBrk="0" fontAlgn="base" hangingPunct="0">
              <a:spcBef>
                <a:spcPct val="0"/>
              </a:spcBef>
              <a:spcAft>
                <a:spcPct val="0"/>
              </a:spcAft>
              <a:tabLst>
                <a:tab pos="2246313" algn="l"/>
              </a:tabLst>
              <a:defRPr sz="2400">
                <a:solidFill>
                  <a:schemeClr val="tx1"/>
                </a:solidFill>
                <a:latin typeface="Arial" charset="0"/>
              </a:defRPr>
            </a:lvl8pPr>
            <a:lvl9pPr eaLnBrk="0" fontAlgn="base" hangingPunct="0">
              <a:spcBef>
                <a:spcPct val="0"/>
              </a:spcBef>
              <a:spcAft>
                <a:spcPct val="0"/>
              </a:spcAft>
              <a:tabLst>
                <a:tab pos="2246313" algn="l"/>
              </a:tabLst>
              <a:defRPr sz="2400">
                <a:solidFill>
                  <a:schemeClr val="tx1"/>
                </a:solidFill>
                <a:latin typeface="Arial" charset="0"/>
              </a:defRPr>
            </a:lvl9pPr>
          </a:lstStyle>
          <a:p>
            <a:pPr>
              <a:buClr>
                <a:schemeClr val="accent2"/>
              </a:buClr>
            </a:pPr>
            <a:r>
              <a:rPr lang="en-GB" sz="1200" dirty="0"/>
              <a:t>Contactors K3 und K4: similar contactors, </a:t>
            </a:r>
            <a:br>
              <a:rPr lang="en-GB" sz="1200" dirty="0"/>
            </a:br>
            <a:r>
              <a:rPr lang="en-GB" sz="1200" dirty="0"/>
              <a:t> homogenous redundancy :	</a:t>
            </a:r>
            <a:r>
              <a:rPr lang="en-GB" sz="1200" dirty="0">
                <a:sym typeface="Symbol" pitchFamily="18" charset="2"/>
              </a:rPr>
              <a:t></a:t>
            </a:r>
            <a:r>
              <a:rPr lang="en-GB" sz="1200" baseline="-25000" dirty="0"/>
              <a:t>K3 </a:t>
            </a:r>
            <a:r>
              <a:rPr lang="en-GB" sz="1200" dirty="0"/>
              <a:t>= </a:t>
            </a:r>
            <a:r>
              <a:rPr lang="en-GB" sz="1200" dirty="0">
                <a:sym typeface="Symbol" pitchFamily="18" charset="2"/>
              </a:rPr>
              <a:t></a:t>
            </a:r>
            <a:r>
              <a:rPr lang="en-GB" sz="1200" baseline="-25000" dirty="0"/>
              <a:t>K4</a:t>
            </a:r>
            <a:r>
              <a:rPr lang="en-GB" sz="1200" dirty="0"/>
              <a:t> = </a:t>
            </a:r>
            <a:r>
              <a:rPr lang="en-GB" sz="1200" dirty="0">
                <a:sym typeface="Symbol" pitchFamily="18" charset="2"/>
              </a:rPr>
              <a:t></a:t>
            </a:r>
            <a:r>
              <a:rPr lang="en-GB" sz="1200" baseline="-25000" dirty="0">
                <a:sym typeface="Symbol" pitchFamily="18" charset="2"/>
              </a:rPr>
              <a:t>contactor</a:t>
            </a:r>
            <a:endParaRPr lang="en-GB" sz="1200" baseline="-25000" dirty="0"/>
          </a:p>
          <a:p>
            <a:pPr>
              <a:buClr>
                <a:schemeClr val="accent2"/>
              </a:buClr>
            </a:pPr>
            <a:r>
              <a:rPr lang="en-GB" sz="1200" dirty="0"/>
              <a:t>	</a:t>
            </a:r>
            <a:r>
              <a:rPr lang="en-GB" sz="1200" dirty="0" smtClean="0"/>
              <a:t>DC</a:t>
            </a:r>
            <a:r>
              <a:rPr lang="en-GB" sz="1200" baseline="-25000" dirty="0" smtClean="0"/>
              <a:t>1 </a:t>
            </a:r>
            <a:r>
              <a:rPr lang="en-GB" sz="1200" dirty="0"/>
              <a:t>= DC</a:t>
            </a:r>
            <a:r>
              <a:rPr lang="en-GB" sz="1200" baseline="-25000" dirty="0"/>
              <a:t>2 </a:t>
            </a:r>
            <a:r>
              <a:rPr lang="en-GB" sz="1200" dirty="0"/>
              <a:t>= DC</a:t>
            </a:r>
            <a:r>
              <a:rPr lang="en-GB" sz="1200" baseline="-25000" dirty="0"/>
              <a:t>contactor</a:t>
            </a:r>
          </a:p>
        </p:txBody>
      </p:sp>
      <p:sp>
        <p:nvSpPr>
          <p:cNvPr id="4470803" name="Text Box 19"/>
          <p:cNvSpPr txBox="1">
            <a:spLocks noChangeArrowheads="1"/>
          </p:cNvSpPr>
          <p:nvPr/>
        </p:nvSpPr>
        <p:spPr bwMode="auto">
          <a:xfrm>
            <a:off x="1439466" y="2967038"/>
            <a:ext cx="6840077" cy="27863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350" dirty="0"/>
              <a:t>Subsystem architecture </a:t>
            </a:r>
            <a:r>
              <a:rPr lang="en-GB" sz="1350" dirty="0" smtClean="0"/>
              <a:t>D from IEC 62061 </a:t>
            </a:r>
            <a:r>
              <a:rPr lang="en-GB" sz="1350" dirty="0"/>
              <a:t>(homogenous redundancy with diagnosis):</a:t>
            </a:r>
          </a:p>
        </p:txBody>
      </p:sp>
      <p:sp>
        <p:nvSpPr>
          <p:cNvPr id="4470805" name="Rectangle 21"/>
          <p:cNvSpPr>
            <a:spLocks noChangeArrowheads="1"/>
          </p:cNvSpPr>
          <p:nvPr/>
        </p:nvSpPr>
        <p:spPr bwMode="auto">
          <a:xfrm>
            <a:off x="1544241" y="1070373"/>
            <a:ext cx="1483519" cy="691753"/>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200"/>
          </a:p>
        </p:txBody>
      </p:sp>
      <p:sp>
        <p:nvSpPr>
          <p:cNvPr id="4470806" name="Rectangle 22"/>
          <p:cNvSpPr>
            <a:spLocks noChangeArrowheads="1"/>
          </p:cNvSpPr>
          <p:nvPr/>
        </p:nvSpPr>
        <p:spPr bwMode="auto">
          <a:xfrm>
            <a:off x="1621632" y="1102520"/>
            <a:ext cx="625078" cy="273844"/>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r">
              <a:buClr>
                <a:schemeClr val="accent2"/>
              </a:buClr>
            </a:pPr>
            <a:r>
              <a:rPr lang="en-GB" sz="1200" dirty="0"/>
              <a:t>B</a:t>
            </a:r>
            <a:r>
              <a:rPr lang="en-GB" sz="1200" dirty="0" smtClean="0"/>
              <a:t>1</a:t>
            </a:r>
            <a:endParaRPr lang="en-GB" sz="1200" dirty="0"/>
          </a:p>
        </p:txBody>
      </p:sp>
      <p:sp>
        <p:nvSpPr>
          <p:cNvPr id="4470807" name="Rectangle 23"/>
          <p:cNvSpPr>
            <a:spLocks noChangeArrowheads="1"/>
          </p:cNvSpPr>
          <p:nvPr/>
        </p:nvSpPr>
        <p:spPr bwMode="auto">
          <a:xfrm>
            <a:off x="2444354" y="1193007"/>
            <a:ext cx="532209" cy="427434"/>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en-GB" sz="1200" dirty="0"/>
              <a:t>CCF</a:t>
            </a:r>
            <a:endParaRPr lang="en-GB" sz="1200" baseline="-25000" dirty="0"/>
          </a:p>
        </p:txBody>
      </p:sp>
      <p:sp>
        <p:nvSpPr>
          <p:cNvPr id="4470808" name="Rectangle 24"/>
          <p:cNvSpPr>
            <a:spLocks noChangeArrowheads="1"/>
          </p:cNvSpPr>
          <p:nvPr/>
        </p:nvSpPr>
        <p:spPr bwMode="auto">
          <a:xfrm>
            <a:off x="1621632" y="1422798"/>
            <a:ext cx="625078" cy="273844"/>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r">
              <a:buClr>
                <a:schemeClr val="accent2"/>
              </a:buClr>
            </a:pPr>
            <a:r>
              <a:rPr lang="en-GB" sz="1200" dirty="0"/>
              <a:t>B</a:t>
            </a:r>
            <a:r>
              <a:rPr lang="en-GB" sz="1200" dirty="0" smtClean="0"/>
              <a:t>2</a:t>
            </a:r>
            <a:endParaRPr lang="en-GB" sz="1200" dirty="0"/>
          </a:p>
        </p:txBody>
      </p:sp>
      <p:cxnSp>
        <p:nvCxnSpPr>
          <p:cNvPr id="4470809" name="AutoShape 25"/>
          <p:cNvCxnSpPr>
            <a:cxnSpLocks noChangeShapeType="1"/>
            <a:stCxn id="4470806" idx="3"/>
            <a:endCxn id="4470807" idx="1"/>
          </p:cNvCxnSpPr>
          <p:nvPr/>
        </p:nvCxnSpPr>
        <p:spPr bwMode="auto">
          <a:xfrm>
            <a:off x="2246710" y="1239442"/>
            <a:ext cx="197644" cy="166687"/>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0810" name="AutoShape 26"/>
          <p:cNvCxnSpPr>
            <a:cxnSpLocks noChangeShapeType="1"/>
            <a:stCxn id="4470808" idx="3"/>
            <a:endCxn id="4470807" idx="1"/>
          </p:cNvCxnSpPr>
          <p:nvPr/>
        </p:nvCxnSpPr>
        <p:spPr bwMode="auto">
          <a:xfrm flipV="1">
            <a:off x="2246710" y="1406129"/>
            <a:ext cx="197644" cy="153591"/>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85849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2835" name="Rectangle 3"/>
          <p:cNvSpPr>
            <a:spLocks noGrp="1" noChangeArrowheads="1"/>
          </p:cNvSpPr>
          <p:nvPr>
            <p:ph type="title"/>
          </p:nvPr>
        </p:nvSpPr>
        <p:spPr>
          <a:xfrm>
            <a:off x="457201" y="388709"/>
            <a:ext cx="8372901" cy="621711"/>
          </a:xfrm>
        </p:spPr>
        <p:txBody>
          <a:bodyPr/>
          <a:lstStyle/>
          <a:p>
            <a:r>
              <a:rPr lang="en-GB" dirty="0"/>
              <a:t>Design of Subsystems </a:t>
            </a:r>
            <a:br>
              <a:rPr lang="en-GB" dirty="0"/>
            </a:br>
            <a:endParaRPr lang="en-GB" sz="1275" dirty="0"/>
          </a:p>
        </p:txBody>
      </p:sp>
      <p:sp>
        <p:nvSpPr>
          <p:cNvPr id="4472836" name="Rectangle 4"/>
          <p:cNvSpPr>
            <a:spLocks noGrp="1" noChangeArrowheads="1"/>
          </p:cNvSpPr>
          <p:nvPr>
            <p:ph type="body" sz="quarter" idx="12"/>
          </p:nvPr>
        </p:nvSpPr>
        <p:spPr>
          <a:xfrm>
            <a:off x="630738" y="2654630"/>
            <a:ext cx="3660936" cy="374786"/>
          </a:xfrm>
        </p:spPr>
        <p:txBody>
          <a:bodyPr/>
          <a:lstStyle/>
          <a:p>
            <a:pPr>
              <a:buClr>
                <a:schemeClr val="accent2"/>
              </a:buClr>
              <a:buFontTx/>
              <a:buNone/>
            </a:pPr>
            <a:r>
              <a:rPr lang="en-GB" sz="1400" b="1" dirty="0">
                <a:solidFill>
                  <a:schemeClr val="tx1"/>
                </a:solidFill>
              </a:rPr>
              <a:t>SFF = ?</a:t>
            </a:r>
          </a:p>
          <a:p>
            <a:pPr marL="214313" indent="-214313">
              <a:buClr>
                <a:schemeClr val="accent2"/>
              </a:buClr>
              <a:buFont typeface="Arial" pitchFamily="34" charset="0"/>
              <a:buChar char="•"/>
            </a:pPr>
            <a:r>
              <a:rPr lang="en-GB" sz="1400" b="0" dirty="0">
                <a:solidFill>
                  <a:schemeClr val="tx1"/>
                </a:solidFill>
              </a:rPr>
              <a:t>Proof of the required SFF through </a:t>
            </a:r>
          </a:p>
          <a:p>
            <a:pPr lvl="1"/>
            <a:r>
              <a:rPr lang="en-GB" sz="1400" dirty="0">
                <a:solidFill>
                  <a:schemeClr val="tx1"/>
                </a:solidFill>
              </a:rPr>
              <a:t>the applied DC = 99 % </a:t>
            </a:r>
            <a:r>
              <a:rPr lang="en-GB" sz="900" dirty="0">
                <a:solidFill>
                  <a:schemeClr val="tx1"/>
                </a:solidFill>
              </a:rPr>
              <a:t>and/or</a:t>
            </a:r>
          </a:p>
          <a:p>
            <a:pPr lvl="1"/>
            <a:r>
              <a:rPr lang="en-GB" sz="1400" dirty="0">
                <a:solidFill>
                  <a:schemeClr val="tx1"/>
                </a:solidFill>
              </a:rPr>
              <a:t>the statement of SIL CL.</a:t>
            </a:r>
          </a:p>
          <a:p>
            <a:pPr marL="214313" indent="-214313">
              <a:buClr>
                <a:schemeClr val="accent2"/>
              </a:buClr>
              <a:buFont typeface="Arial" pitchFamily="34" charset="0"/>
              <a:buChar char="•"/>
            </a:pPr>
            <a:r>
              <a:rPr lang="en-GB" sz="1400" b="0" dirty="0">
                <a:solidFill>
                  <a:schemeClr val="tx1"/>
                </a:solidFill>
              </a:rPr>
              <a:t>SIL CL 3 means, that the sensor can be used in application up to SIL 3 when used in an HFT = 1 structure, thus complies to SFF requirements.</a:t>
            </a:r>
          </a:p>
        </p:txBody>
      </p:sp>
      <p:graphicFrame>
        <p:nvGraphicFramePr>
          <p:cNvPr id="4472839" name="Object 7"/>
          <p:cNvGraphicFramePr>
            <a:graphicFrameLocks noChangeAspect="1"/>
          </p:cNvGraphicFramePr>
          <p:nvPr/>
        </p:nvGraphicFramePr>
        <p:xfrm>
          <a:off x="3113485" y="951310"/>
          <a:ext cx="4573190" cy="775097"/>
        </p:xfrm>
        <a:graphic>
          <a:graphicData uri="http://schemas.openxmlformats.org/presentationml/2006/ole">
            <mc:AlternateContent xmlns:mc="http://schemas.openxmlformats.org/markup-compatibility/2006">
              <mc:Choice xmlns:v="urn:schemas-microsoft-com:vml" Requires="v">
                <p:oleObj spid="_x0000_s2063" name="Formel" r:id="rId4" imgW="3746160" imgH="634680" progId="Equation.3">
                  <p:embed/>
                </p:oleObj>
              </mc:Choice>
              <mc:Fallback>
                <p:oleObj name="Formel" r:id="rId4" imgW="3746160" imgH="634680" progId="Equation.3">
                  <p:embed/>
                  <p:pic>
                    <p:nvPicPr>
                      <p:cNvPr id="447283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3485" y="951310"/>
                        <a:ext cx="4573190" cy="775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72840" name="Text Box 8"/>
          <p:cNvSpPr txBox="1">
            <a:spLocks noChangeArrowheads="1"/>
          </p:cNvSpPr>
          <p:nvPr/>
        </p:nvSpPr>
        <p:spPr bwMode="auto">
          <a:xfrm>
            <a:off x="3113485" y="1930003"/>
            <a:ext cx="2830967" cy="55563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050" dirty="0"/>
              <a:t>DC = 99 % (fault detection with the logic unit)</a:t>
            </a:r>
          </a:p>
          <a:p>
            <a:pPr>
              <a:buClr>
                <a:schemeClr val="accent2"/>
              </a:buClr>
            </a:pPr>
            <a:r>
              <a:rPr lang="en-GB" sz="1050" dirty="0"/>
              <a:t>Common Cause Faults CCF: </a:t>
            </a:r>
            <a:r>
              <a:rPr lang="en-GB" sz="1050" dirty="0">
                <a:sym typeface="Symbol" pitchFamily="18" charset="2"/>
              </a:rPr>
              <a:t> = </a:t>
            </a:r>
            <a:r>
              <a:rPr lang="en-GB" sz="1050" dirty="0"/>
              <a:t>5 %</a:t>
            </a:r>
          </a:p>
          <a:p>
            <a:pPr>
              <a:buClr>
                <a:schemeClr val="accent2"/>
              </a:buClr>
            </a:pPr>
            <a:r>
              <a:rPr lang="en-GB" sz="1050" dirty="0"/>
              <a:t>PFH</a:t>
            </a:r>
            <a:r>
              <a:rPr lang="en-GB" sz="1050" baseline="-25000" dirty="0"/>
              <a:t>D</a:t>
            </a:r>
            <a:r>
              <a:rPr lang="en-GB" sz="1050" dirty="0"/>
              <a:t> = ?</a:t>
            </a:r>
          </a:p>
        </p:txBody>
      </p:sp>
      <p:grpSp>
        <p:nvGrpSpPr>
          <p:cNvPr id="4472841" name="Group 9"/>
          <p:cNvGrpSpPr>
            <a:grpSpLocks/>
          </p:cNvGrpSpPr>
          <p:nvPr/>
        </p:nvGrpSpPr>
        <p:grpSpPr bwMode="auto">
          <a:xfrm>
            <a:off x="1544241" y="1070373"/>
            <a:ext cx="1483519" cy="691753"/>
            <a:chOff x="337" y="899"/>
            <a:chExt cx="1246" cy="581"/>
          </a:xfrm>
        </p:grpSpPr>
        <p:sp>
          <p:nvSpPr>
            <p:cNvPr id="4472842" name="Rectangle 10"/>
            <p:cNvSpPr>
              <a:spLocks noChangeArrowheads="1"/>
            </p:cNvSpPr>
            <p:nvPr/>
          </p:nvSpPr>
          <p:spPr bwMode="auto">
            <a:xfrm>
              <a:off x="337" y="899"/>
              <a:ext cx="1246" cy="581"/>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72843" name="Rectangle 11"/>
            <p:cNvSpPr>
              <a:spLocks noChangeArrowheads="1"/>
            </p:cNvSpPr>
            <p:nvPr/>
          </p:nvSpPr>
          <p:spPr bwMode="auto">
            <a:xfrm>
              <a:off x="402" y="926"/>
              <a:ext cx="525" cy="23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r">
                <a:buClr>
                  <a:schemeClr val="accent2"/>
                </a:buClr>
              </a:pPr>
              <a:r>
                <a:rPr lang="en-GB" sz="1350" dirty="0"/>
                <a:t>B</a:t>
              </a:r>
              <a:r>
                <a:rPr lang="en-GB" sz="1350" dirty="0" smtClean="0"/>
                <a:t>1</a:t>
              </a:r>
              <a:endParaRPr lang="en-GB" sz="1350" dirty="0"/>
            </a:p>
          </p:txBody>
        </p:sp>
        <p:sp>
          <p:nvSpPr>
            <p:cNvPr id="4472844" name="Rectangle 12"/>
            <p:cNvSpPr>
              <a:spLocks noChangeArrowheads="1"/>
            </p:cNvSpPr>
            <p:nvPr/>
          </p:nvSpPr>
          <p:spPr bwMode="auto">
            <a:xfrm>
              <a:off x="1093" y="1002"/>
              <a:ext cx="447" cy="359"/>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en-GB" sz="1350" dirty="0"/>
                <a:t>CCF</a:t>
              </a:r>
              <a:endParaRPr lang="en-GB" sz="1350" baseline="-25000" dirty="0"/>
            </a:p>
          </p:txBody>
        </p:sp>
        <p:sp>
          <p:nvSpPr>
            <p:cNvPr id="4472845" name="Rectangle 13"/>
            <p:cNvSpPr>
              <a:spLocks noChangeArrowheads="1"/>
            </p:cNvSpPr>
            <p:nvPr/>
          </p:nvSpPr>
          <p:spPr bwMode="auto">
            <a:xfrm>
              <a:off x="402" y="1195"/>
              <a:ext cx="525" cy="23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r">
                <a:buClr>
                  <a:schemeClr val="accent2"/>
                </a:buClr>
              </a:pPr>
              <a:r>
                <a:rPr lang="en-GB" sz="1350" dirty="0" smtClean="0"/>
                <a:t>B2</a:t>
              </a:r>
              <a:endParaRPr lang="en-GB" sz="1350" dirty="0"/>
            </a:p>
          </p:txBody>
        </p:sp>
        <p:cxnSp>
          <p:nvCxnSpPr>
            <p:cNvPr id="4472846" name="AutoShape 14"/>
            <p:cNvCxnSpPr>
              <a:cxnSpLocks noChangeShapeType="1"/>
              <a:stCxn id="4472843" idx="3"/>
              <a:endCxn id="4472844" idx="1"/>
            </p:cNvCxnSpPr>
            <p:nvPr/>
          </p:nvCxnSpPr>
          <p:spPr bwMode="auto">
            <a:xfrm>
              <a:off x="927" y="1041"/>
              <a:ext cx="166" cy="14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2847" name="AutoShape 15"/>
            <p:cNvCxnSpPr>
              <a:cxnSpLocks noChangeShapeType="1"/>
              <a:stCxn id="4472845" idx="3"/>
              <a:endCxn id="4472844" idx="1"/>
            </p:cNvCxnSpPr>
            <p:nvPr/>
          </p:nvCxnSpPr>
          <p:spPr bwMode="auto">
            <a:xfrm flipV="1">
              <a:off x="927" y="1181"/>
              <a:ext cx="166" cy="129"/>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72854" name="Group 22"/>
          <p:cNvGrpSpPr>
            <a:grpSpLocks/>
          </p:cNvGrpSpPr>
          <p:nvPr/>
        </p:nvGrpSpPr>
        <p:grpSpPr bwMode="auto">
          <a:xfrm>
            <a:off x="4769644" y="2749154"/>
            <a:ext cx="3008710" cy="1469231"/>
            <a:chOff x="3046" y="2309"/>
            <a:chExt cx="2527" cy="1234"/>
          </a:xfrm>
        </p:grpSpPr>
        <p:pic>
          <p:nvPicPr>
            <p:cNvPr id="44728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 y="2309"/>
              <a:ext cx="2527" cy="123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72850" name="Oval 18"/>
            <p:cNvSpPr>
              <a:spLocks noChangeArrowheads="1"/>
            </p:cNvSpPr>
            <p:nvPr/>
          </p:nvSpPr>
          <p:spPr bwMode="auto">
            <a:xfrm>
              <a:off x="3804" y="3145"/>
              <a:ext cx="288" cy="173"/>
            </a:xfrm>
            <a:prstGeom prst="ellipse">
              <a:avLst/>
            </a:prstGeom>
            <a:noFill/>
            <a:ln w="19050">
              <a:solidFill>
                <a:srgbClr val="FF3300"/>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72851" name="Line 19"/>
            <p:cNvSpPr>
              <a:spLocks noChangeShapeType="1"/>
            </p:cNvSpPr>
            <p:nvPr/>
          </p:nvSpPr>
          <p:spPr bwMode="auto">
            <a:xfrm>
              <a:off x="4128" y="3216"/>
              <a:ext cx="24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472852" name="Oval 20"/>
            <p:cNvSpPr>
              <a:spLocks noChangeArrowheads="1"/>
            </p:cNvSpPr>
            <p:nvPr/>
          </p:nvSpPr>
          <p:spPr bwMode="auto">
            <a:xfrm>
              <a:off x="4440" y="3139"/>
              <a:ext cx="288" cy="173"/>
            </a:xfrm>
            <a:prstGeom prst="ellipse">
              <a:avLst/>
            </a:prstGeom>
            <a:noFill/>
            <a:ln w="19050">
              <a:solidFill>
                <a:srgbClr val="FF3300"/>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grpSp>
    </p:spTree>
    <p:extLst>
      <p:ext uri="{BB962C8B-B14F-4D97-AF65-F5344CB8AC3E}">
        <p14:creationId xmlns:p14="http://schemas.microsoft.com/office/powerpoint/2010/main" val="892020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72836">
                                            <p:txEl>
                                              <p:pRg st="0" end="0"/>
                                            </p:txEl>
                                          </p:spTgt>
                                        </p:tgtEl>
                                        <p:attrNameLst>
                                          <p:attrName>style.visibility</p:attrName>
                                        </p:attrNameLst>
                                      </p:cBhvr>
                                      <p:to>
                                        <p:strVal val="visible"/>
                                      </p:to>
                                    </p:set>
                                    <p:anim calcmode="lin" valueType="num">
                                      <p:cBhvr additive="base">
                                        <p:cTn id="7" dur="500" fill="hold"/>
                                        <p:tgtEl>
                                          <p:spTgt spid="44728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7283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72836">
                                            <p:txEl>
                                              <p:pRg st="1" end="1"/>
                                            </p:txEl>
                                          </p:spTgt>
                                        </p:tgtEl>
                                        <p:attrNameLst>
                                          <p:attrName>style.visibility</p:attrName>
                                        </p:attrNameLst>
                                      </p:cBhvr>
                                      <p:to>
                                        <p:strVal val="visible"/>
                                      </p:to>
                                    </p:set>
                                    <p:anim calcmode="lin" valueType="num">
                                      <p:cBhvr additive="base">
                                        <p:cTn id="11" dur="500" fill="hold"/>
                                        <p:tgtEl>
                                          <p:spTgt spid="447283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7283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72836">
                                            <p:txEl>
                                              <p:pRg st="2" end="2"/>
                                            </p:txEl>
                                          </p:spTgt>
                                        </p:tgtEl>
                                        <p:attrNameLst>
                                          <p:attrName>style.visibility</p:attrName>
                                        </p:attrNameLst>
                                      </p:cBhvr>
                                      <p:to>
                                        <p:strVal val="visible"/>
                                      </p:to>
                                    </p:set>
                                    <p:anim calcmode="lin" valueType="num">
                                      <p:cBhvr additive="base">
                                        <p:cTn id="15" dur="500" fill="hold"/>
                                        <p:tgtEl>
                                          <p:spTgt spid="447283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7283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72836">
                                            <p:txEl>
                                              <p:pRg st="3" end="3"/>
                                            </p:txEl>
                                          </p:spTgt>
                                        </p:tgtEl>
                                        <p:attrNameLst>
                                          <p:attrName>style.visibility</p:attrName>
                                        </p:attrNameLst>
                                      </p:cBhvr>
                                      <p:to>
                                        <p:strVal val="visible"/>
                                      </p:to>
                                    </p:set>
                                    <p:anim calcmode="lin" valueType="num">
                                      <p:cBhvr additive="base">
                                        <p:cTn id="19" dur="500" fill="hold"/>
                                        <p:tgtEl>
                                          <p:spTgt spid="447283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7283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72836">
                                            <p:txEl>
                                              <p:pRg st="4" end="4"/>
                                            </p:txEl>
                                          </p:spTgt>
                                        </p:tgtEl>
                                        <p:attrNameLst>
                                          <p:attrName>style.visibility</p:attrName>
                                        </p:attrNameLst>
                                      </p:cBhvr>
                                      <p:to>
                                        <p:strVal val="visible"/>
                                      </p:to>
                                    </p:set>
                                    <p:anim calcmode="lin" valueType="num">
                                      <p:cBhvr additive="base">
                                        <p:cTn id="23" dur="500" fill="hold"/>
                                        <p:tgtEl>
                                          <p:spTgt spid="447283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7283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72854"/>
                                        </p:tgtEl>
                                        <p:attrNameLst>
                                          <p:attrName>style.visibility</p:attrName>
                                        </p:attrNameLst>
                                      </p:cBhvr>
                                      <p:to>
                                        <p:strVal val="visible"/>
                                      </p:to>
                                    </p:set>
                                    <p:anim calcmode="lin" valueType="num">
                                      <p:cBhvr additive="base">
                                        <p:cTn id="27" dur="500" fill="hold"/>
                                        <p:tgtEl>
                                          <p:spTgt spid="4472854"/>
                                        </p:tgtEl>
                                        <p:attrNameLst>
                                          <p:attrName>ppt_x</p:attrName>
                                        </p:attrNameLst>
                                      </p:cBhvr>
                                      <p:tavLst>
                                        <p:tav tm="0">
                                          <p:val>
                                            <p:strVal val="#ppt_x"/>
                                          </p:val>
                                        </p:tav>
                                        <p:tav tm="100000">
                                          <p:val>
                                            <p:strVal val="#ppt_x"/>
                                          </p:val>
                                        </p:tav>
                                      </p:tavLst>
                                    </p:anim>
                                    <p:anim calcmode="lin" valueType="num">
                                      <p:cBhvr additive="base">
                                        <p:cTn id="28" dur="500" fill="hold"/>
                                        <p:tgtEl>
                                          <p:spTgt spid="44728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82" name="Rectangle 2"/>
          <p:cNvSpPr>
            <a:spLocks noGrp="1" noChangeArrowheads="1"/>
          </p:cNvSpPr>
          <p:nvPr>
            <p:ph type="title"/>
          </p:nvPr>
        </p:nvSpPr>
        <p:spPr/>
        <p:txBody>
          <a:bodyPr/>
          <a:lstStyle/>
          <a:p>
            <a:r>
              <a:rPr lang="en-GB" dirty="0" smtClean="0"/>
              <a:t>Design of Subsystems </a:t>
            </a:r>
            <a:br>
              <a:rPr lang="en-GB" dirty="0" smtClean="0"/>
            </a:br>
            <a:endParaRPr lang="en-GB" sz="1275" dirty="0"/>
          </a:p>
        </p:txBody>
      </p:sp>
      <p:graphicFrame>
        <p:nvGraphicFramePr>
          <p:cNvPr id="4474895" name="Object 15"/>
          <p:cNvGraphicFramePr>
            <a:graphicFrameLocks noGrp="1" noChangeAspect="1"/>
          </p:cNvGraphicFramePr>
          <p:nvPr>
            <p:ph idx="1"/>
            <p:extLst>
              <p:ext uri="{D42A27DB-BD31-4B8C-83A1-F6EECF244321}">
                <p14:modId xmlns:p14="http://schemas.microsoft.com/office/powerpoint/2010/main" val="140413859"/>
              </p:ext>
            </p:extLst>
          </p:nvPr>
        </p:nvGraphicFramePr>
        <p:xfrm>
          <a:off x="2027840" y="2555755"/>
          <a:ext cx="2120900" cy="457200"/>
        </p:xfrm>
        <a:graphic>
          <a:graphicData uri="http://schemas.openxmlformats.org/presentationml/2006/ole">
            <mc:AlternateContent xmlns:mc="http://schemas.openxmlformats.org/markup-compatibility/2006">
              <mc:Choice xmlns:v="urn:schemas-microsoft-com:vml" Requires="v">
                <p:oleObj spid="_x0000_s3106" name="Equation" r:id="rId4" imgW="2120760" imgH="457200" progId="Equation.3">
                  <p:embed/>
                </p:oleObj>
              </mc:Choice>
              <mc:Fallback>
                <p:oleObj name="Equation" r:id="rId4" imgW="2120760" imgH="457200" progId="Equation.3">
                  <p:embed/>
                  <p:pic>
                    <p:nvPicPr>
                      <p:cNvPr id="4474895" name="Object 15"/>
                      <p:cNvPicPr>
                        <a:picLocks noChangeAspect="1" noChangeArrowheads="1"/>
                      </p:cNvPicPr>
                      <p:nvPr/>
                    </p:nvPicPr>
                    <p:blipFill>
                      <a:blip r:embed="rId5"/>
                      <a:srcRect/>
                      <a:stretch>
                        <a:fillRect/>
                      </a:stretch>
                    </p:blipFill>
                    <p:spPr bwMode="auto">
                      <a:xfrm>
                        <a:off x="2027840" y="2555755"/>
                        <a:ext cx="2120900" cy="457200"/>
                      </a:xfrm>
                      <a:prstGeom prst="rect">
                        <a:avLst/>
                      </a:prstGeom>
                      <a:noFill/>
                      <a:ln>
                        <a:noFill/>
                      </a:ln>
                      <a:effectLst/>
                    </p:spPr>
                  </p:pic>
                </p:oleObj>
              </mc:Fallback>
            </mc:AlternateContent>
          </a:graphicData>
        </a:graphic>
      </p:graphicFrame>
      <p:sp>
        <p:nvSpPr>
          <p:cNvPr id="4474883" name="Rectangle 3"/>
          <p:cNvSpPr>
            <a:spLocks noChangeArrowheads="1"/>
          </p:cNvSpPr>
          <p:nvPr/>
        </p:nvSpPr>
        <p:spPr bwMode="auto">
          <a:xfrm>
            <a:off x="1556147" y="998935"/>
            <a:ext cx="1446609" cy="691753"/>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74884" name="Rectangle 4"/>
          <p:cNvSpPr>
            <a:spLocks noChangeArrowheads="1"/>
          </p:cNvSpPr>
          <p:nvPr/>
        </p:nvSpPr>
        <p:spPr bwMode="auto">
          <a:xfrm>
            <a:off x="1687116" y="1032273"/>
            <a:ext cx="566738" cy="273844"/>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r">
              <a:buClr>
                <a:schemeClr val="accent2"/>
              </a:buClr>
            </a:pPr>
            <a:r>
              <a:rPr lang="en-GB" sz="1350" dirty="0" smtClean="0"/>
              <a:t>Q1</a:t>
            </a:r>
            <a:endParaRPr lang="en-GB" sz="1350" baseline="-25000" dirty="0"/>
          </a:p>
        </p:txBody>
      </p:sp>
      <p:sp>
        <p:nvSpPr>
          <p:cNvPr id="4474885" name="Rectangle 5"/>
          <p:cNvSpPr>
            <a:spLocks noChangeArrowheads="1"/>
          </p:cNvSpPr>
          <p:nvPr/>
        </p:nvSpPr>
        <p:spPr bwMode="auto">
          <a:xfrm>
            <a:off x="1687116" y="1353741"/>
            <a:ext cx="566738" cy="272653"/>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r">
              <a:buClr>
                <a:schemeClr val="accent2"/>
              </a:buClr>
            </a:pPr>
            <a:r>
              <a:rPr lang="en-GB" sz="1350" dirty="0" smtClean="0"/>
              <a:t>Q2</a:t>
            </a:r>
            <a:endParaRPr lang="en-GB" sz="1350" baseline="-25000" dirty="0"/>
          </a:p>
        </p:txBody>
      </p:sp>
      <p:cxnSp>
        <p:nvCxnSpPr>
          <p:cNvPr id="4474886" name="AutoShape 6"/>
          <p:cNvCxnSpPr>
            <a:cxnSpLocks noChangeShapeType="1"/>
            <a:stCxn id="4474884" idx="3"/>
            <a:endCxn id="4474887" idx="1"/>
          </p:cNvCxnSpPr>
          <p:nvPr/>
        </p:nvCxnSpPr>
        <p:spPr bwMode="auto">
          <a:xfrm>
            <a:off x="2253854" y="1170385"/>
            <a:ext cx="161925" cy="164306"/>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74887" name="Rectangle 7"/>
          <p:cNvSpPr>
            <a:spLocks noChangeArrowheads="1"/>
          </p:cNvSpPr>
          <p:nvPr/>
        </p:nvSpPr>
        <p:spPr bwMode="auto">
          <a:xfrm>
            <a:off x="2415779" y="1120379"/>
            <a:ext cx="532209" cy="428625"/>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en-GB" sz="1350" dirty="0"/>
              <a:t>CCF</a:t>
            </a:r>
            <a:endParaRPr lang="en-GB" sz="1350" baseline="-25000" dirty="0"/>
          </a:p>
        </p:txBody>
      </p:sp>
      <p:cxnSp>
        <p:nvCxnSpPr>
          <p:cNvPr id="4474888" name="AutoShape 8"/>
          <p:cNvCxnSpPr>
            <a:cxnSpLocks noChangeShapeType="1"/>
            <a:stCxn id="4474885" idx="3"/>
            <a:endCxn id="4474884" idx="3"/>
          </p:cNvCxnSpPr>
          <p:nvPr/>
        </p:nvCxnSpPr>
        <p:spPr bwMode="auto">
          <a:xfrm flipV="1">
            <a:off x="2253854" y="1170385"/>
            <a:ext cx="1190" cy="320278"/>
          </a:xfrm>
          <a:prstGeom prst="bentConnector3">
            <a:avLst>
              <a:gd name="adj1" fmla="val 670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74891" name="Line 11"/>
          <p:cNvSpPr>
            <a:spLocks noChangeShapeType="1"/>
          </p:cNvSpPr>
          <p:nvPr/>
        </p:nvSpPr>
        <p:spPr bwMode="auto">
          <a:xfrm flipH="1">
            <a:off x="1597819" y="1506141"/>
            <a:ext cx="108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474892" name="Line 12"/>
          <p:cNvSpPr>
            <a:spLocks noChangeShapeType="1"/>
          </p:cNvSpPr>
          <p:nvPr/>
        </p:nvSpPr>
        <p:spPr bwMode="auto">
          <a:xfrm flipH="1">
            <a:off x="1597819" y="1182291"/>
            <a:ext cx="108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474893" name="Line 13"/>
          <p:cNvSpPr>
            <a:spLocks noChangeShapeType="1"/>
          </p:cNvSpPr>
          <p:nvPr/>
        </p:nvSpPr>
        <p:spPr bwMode="auto">
          <a:xfrm>
            <a:off x="1597819" y="1182291"/>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graphicFrame>
        <p:nvGraphicFramePr>
          <p:cNvPr id="4474896" name="Object 16"/>
          <p:cNvGraphicFramePr>
            <a:graphicFrameLocks noChangeAspect="1"/>
          </p:cNvGraphicFramePr>
          <p:nvPr>
            <p:extLst/>
          </p:nvPr>
        </p:nvGraphicFramePr>
        <p:xfrm>
          <a:off x="3202781" y="995959"/>
          <a:ext cx="4700588" cy="677465"/>
        </p:xfrm>
        <a:graphic>
          <a:graphicData uri="http://schemas.openxmlformats.org/presentationml/2006/ole">
            <mc:AlternateContent xmlns:mc="http://schemas.openxmlformats.org/markup-compatibility/2006">
              <mc:Choice xmlns:v="urn:schemas-microsoft-com:vml" Requires="v">
                <p:oleObj spid="_x0000_s3107" name="Formel" r:id="rId6" imgW="4406760" imgH="634680" progId="Equation.3">
                  <p:embed/>
                </p:oleObj>
              </mc:Choice>
              <mc:Fallback>
                <p:oleObj name="Formel" r:id="rId6" imgW="4406760" imgH="634680" progId="Equation.3">
                  <p:embed/>
                  <p:pic>
                    <p:nvPicPr>
                      <p:cNvPr id="4474896"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2781" y="995959"/>
                        <a:ext cx="4700588" cy="677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74897" name="Text Box 17"/>
          <p:cNvSpPr txBox="1">
            <a:spLocks noChangeArrowheads="1"/>
          </p:cNvSpPr>
          <p:nvPr/>
        </p:nvSpPr>
        <p:spPr bwMode="auto">
          <a:xfrm>
            <a:off x="3202781" y="1668067"/>
            <a:ext cx="3706206" cy="39405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050" dirty="0"/>
              <a:t>DC = 99 % (Fault detection by monitoring of direct contacts)</a:t>
            </a:r>
          </a:p>
          <a:p>
            <a:pPr>
              <a:buClr>
                <a:schemeClr val="accent2"/>
              </a:buClr>
            </a:pPr>
            <a:r>
              <a:rPr lang="en-GB" sz="1050" dirty="0"/>
              <a:t>Common Cause Failures CCF: </a:t>
            </a:r>
            <a:r>
              <a:rPr lang="en-GB" sz="1050" dirty="0">
                <a:sym typeface="Symbol" pitchFamily="18" charset="2"/>
              </a:rPr>
              <a:t> = </a:t>
            </a:r>
            <a:r>
              <a:rPr lang="en-GB" sz="1050" dirty="0"/>
              <a:t>5 %</a:t>
            </a:r>
          </a:p>
        </p:txBody>
      </p:sp>
      <p:sp>
        <p:nvSpPr>
          <p:cNvPr id="21" name="Text Box 3"/>
          <p:cNvSpPr txBox="1">
            <a:spLocks noChangeArrowheads="1"/>
          </p:cNvSpPr>
          <p:nvPr/>
        </p:nvSpPr>
        <p:spPr bwMode="auto">
          <a:xfrm>
            <a:off x="5803017" y="2502381"/>
            <a:ext cx="30270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accent2"/>
              </a:buClr>
            </a:pPr>
            <a:r>
              <a:rPr lang="en-GB" sz="1200" b="1" dirty="0">
                <a:sym typeface="Symbol" pitchFamily="18" charset="2"/>
              </a:rPr>
              <a:t></a:t>
            </a:r>
            <a:r>
              <a:rPr lang="en-GB" sz="1200" b="1" baseline="-25000" dirty="0">
                <a:sym typeface="Symbol" pitchFamily="18" charset="2"/>
              </a:rPr>
              <a:t>D</a:t>
            </a:r>
            <a:r>
              <a:rPr lang="en-GB" sz="1200" b="1" dirty="0"/>
              <a:t> = 	0.1 x C / B</a:t>
            </a:r>
            <a:r>
              <a:rPr lang="en-GB" sz="1200" b="1" baseline="-25000" dirty="0"/>
              <a:t>10d</a:t>
            </a:r>
          </a:p>
          <a:p>
            <a:pPr>
              <a:buClr>
                <a:schemeClr val="accent2"/>
              </a:buClr>
            </a:pPr>
            <a:endParaRPr lang="en-GB" sz="1200" b="1" baseline="-25000" dirty="0"/>
          </a:p>
          <a:p>
            <a:pPr>
              <a:buClr>
                <a:schemeClr val="accent2"/>
              </a:buClr>
            </a:pPr>
            <a:r>
              <a:rPr lang="en-GB" sz="1200" dirty="0"/>
              <a:t>B</a:t>
            </a:r>
            <a:r>
              <a:rPr lang="en-GB" sz="1200" baseline="-25000" dirty="0"/>
              <a:t>10d</a:t>
            </a:r>
            <a:r>
              <a:rPr lang="en-GB" sz="1200" dirty="0"/>
              <a:t> = 	 </a:t>
            </a:r>
            <a:r>
              <a:rPr lang="en-GB" sz="1200" dirty="0">
                <a:sym typeface="Symbol" pitchFamily="18" charset="2"/>
              </a:rPr>
              <a:t>2,000,000</a:t>
            </a:r>
            <a:endParaRPr lang="en-GB" sz="1200" dirty="0"/>
          </a:p>
          <a:p>
            <a:pPr>
              <a:buClr>
                <a:schemeClr val="accent2"/>
              </a:buClr>
            </a:pPr>
            <a:r>
              <a:rPr lang="en-GB" sz="1200" dirty="0" smtClean="0"/>
              <a:t>C </a:t>
            </a:r>
            <a:r>
              <a:rPr lang="en-GB" sz="1200" dirty="0"/>
              <a:t>= 	 1 / h</a:t>
            </a:r>
          </a:p>
          <a:p>
            <a:pPr>
              <a:buClr>
                <a:schemeClr val="accent2"/>
              </a:buClr>
            </a:pPr>
            <a:r>
              <a:rPr lang="en-GB" sz="1200" dirty="0"/>
              <a:t>		</a:t>
            </a:r>
            <a:endParaRPr lang="en-GB" sz="375" dirty="0"/>
          </a:p>
          <a:p>
            <a:pPr>
              <a:buClr>
                <a:schemeClr val="accent2"/>
              </a:buClr>
            </a:pPr>
            <a:r>
              <a:rPr lang="en-GB" sz="1200" dirty="0" smtClean="0">
                <a:sym typeface="Symbol" pitchFamily="18" charset="2"/>
              </a:rPr>
              <a:t></a:t>
            </a:r>
            <a:r>
              <a:rPr lang="en-US" sz="1200" baseline="-25000" dirty="0" smtClean="0">
                <a:sym typeface="Symbol" pitchFamily="18" charset="2"/>
              </a:rPr>
              <a:t>D_Contactor</a:t>
            </a:r>
            <a:r>
              <a:rPr lang="en-GB" sz="1200" baseline="-25000" dirty="0">
                <a:sym typeface="Symbol" pitchFamily="18" charset="2"/>
              </a:rPr>
              <a:t>	  </a:t>
            </a:r>
            <a:r>
              <a:rPr lang="en-GB" sz="1200" dirty="0">
                <a:sym typeface="Symbol" pitchFamily="18" charset="2"/>
              </a:rPr>
              <a:t>= 0.1 x (1/ h) / 2,000,000</a:t>
            </a:r>
          </a:p>
          <a:p>
            <a:pPr>
              <a:buClr>
                <a:schemeClr val="accent2"/>
              </a:buClr>
            </a:pPr>
            <a:r>
              <a:rPr lang="en-GB" sz="1200" dirty="0">
                <a:sym typeface="Symbol" pitchFamily="18" charset="2"/>
              </a:rPr>
              <a:t>	 = 5 x 10</a:t>
            </a:r>
            <a:r>
              <a:rPr lang="en-GB" sz="1200" baseline="30000" dirty="0">
                <a:sym typeface="Symbol" pitchFamily="18" charset="2"/>
              </a:rPr>
              <a:t>-8</a:t>
            </a:r>
            <a:r>
              <a:rPr lang="en-GB" sz="1200" dirty="0">
                <a:sym typeface="Symbol" pitchFamily="18" charset="2"/>
              </a:rPr>
              <a:t> 1/h </a:t>
            </a:r>
            <a:r>
              <a:rPr lang="en-GB" sz="1200" b="1" baseline="30000" dirty="0">
                <a:sym typeface="Symbol" pitchFamily="18" charset="2"/>
              </a:rPr>
              <a:t>	</a:t>
            </a:r>
            <a:endParaRPr lang="en-GB" sz="1200" dirty="0">
              <a:sym typeface="Symbol" pitchFamily="18" charset="2"/>
            </a:endParaRPr>
          </a:p>
        </p:txBody>
      </p:sp>
      <p:sp>
        <p:nvSpPr>
          <p:cNvPr id="22" name="AutoShape 18"/>
          <p:cNvSpPr>
            <a:spLocks noChangeArrowheads="1"/>
          </p:cNvSpPr>
          <p:nvPr/>
        </p:nvSpPr>
        <p:spPr bwMode="auto">
          <a:xfrm>
            <a:off x="1154096" y="3584410"/>
            <a:ext cx="4318818" cy="1091107"/>
          </a:xfrm>
          <a:prstGeom prst="roundRect">
            <a:avLst>
              <a:gd name="adj" fmla="val 16667"/>
            </a:avLst>
          </a:prstGeom>
          <a:solidFill>
            <a:schemeClr val="bg1"/>
          </a:solidFill>
          <a:ln w="9525">
            <a:solidFill>
              <a:schemeClr val="tx1"/>
            </a:solidFill>
            <a:round/>
            <a:headEnd/>
            <a:tailEnd/>
          </a:ln>
          <a:effectLst/>
          <a:extLst/>
        </p:spPr>
        <p:txBody>
          <a:bodyPr lIns="90000" tIns="46800" rIns="90000" bIns="46800" anchor="ctr"/>
          <a:lstStyle/>
          <a:p>
            <a:pPr>
              <a:buClr>
                <a:schemeClr val="accent2"/>
              </a:buClr>
            </a:pPr>
            <a:r>
              <a:rPr lang="de-DE" sz="1600" dirty="0"/>
              <a:t>For this calculation </a:t>
            </a:r>
            <a:r>
              <a:rPr lang="de-DE" sz="1600" dirty="0">
                <a:sym typeface="Symbol" pitchFamily="18" charset="2"/>
              </a:rPr>
              <a:t></a:t>
            </a:r>
            <a:r>
              <a:rPr lang="de-DE" sz="1600" baseline="-25000" dirty="0">
                <a:sym typeface="Symbol" pitchFamily="18" charset="2"/>
              </a:rPr>
              <a:t>S_contactor, </a:t>
            </a:r>
            <a:r>
              <a:rPr lang="de-DE" sz="1600" dirty="0">
                <a:sym typeface="Symbol" pitchFamily="18" charset="2"/>
              </a:rPr>
              <a:t></a:t>
            </a:r>
            <a:r>
              <a:rPr lang="de-DE" sz="1600" baseline="-25000" dirty="0">
                <a:sym typeface="Symbol" pitchFamily="18" charset="2"/>
              </a:rPr>
              <a:t>D_ contactor</a:t>
            </a:r>
            <a:r>
              <a:rPr lang="de-DE" sz="1600" dirty="0">
                <a:sym typeface="Symbol" pitchFamily="18" charset="2"/>
              </a:rPr>
              <a:t> and</a:t>
            </a:r>
            <a:r>
              <a:rPr lang="de-DE" sz="1600" baseline="-25000" dirty="0">
                <a:sym typeface="Symbol" pitchFamily="18" charset="2"/>
              </a:rPr>
              <a:t> </a:t>
            </a:r>
            <a:r>
              <a:rPr lang="de-DE" sz="1600" dirty="0">
                <a:sym typeface="Symbol" pitchFamily="18" charset="2"/>
              </a:rPr>
              <a:t> </a:t>
            </a:r>
            <a:r>
              <a:rPr lang="de-DE" sz="1600" baseline="-25000" dirty="0">
                <a:sym typeface="Symbol" pitchFamily="18" charset="2"/>
              </a:rPr>
              <a:t>contactor </a:t>
            </a:r>
            <a:r>
              <a:rPr lang="de-DE" sz="1600" dirty="0">
                <a:sym typeface="Symbol" pitchFamily="18" charset="2"/>
              </a:rPr>
              <a:t>is necessary. </a:t>
            </a:r>
          </a:p>
          <a:p>
            <a:pPr>
              <a:buClr>
                <a:schemeClr val="accent2"/>
              </a:buClr>
            </a:pPr>
            <a:r>
              <a:rPr lang="de-DE" sz="1600" dirty="0">
                <a:sym typeface="Symbol" pitchFamily="18" charset="2"/>
              </a:rPr>
              <a:t/>
            </a:r>
            <a:br>
              <a:rPr lang="de-DE" sz="1600" dirty="0">
                <a:sym typeface="Symbol" pitchFamily="18" charset="2"/>
              </a:rPr>
            </a:br>
            <a:r>
              <a:rPr lang="de-DE" sz="1600" dirty="0">
                <a:sym typeface="Symbol" pitchFamily="18" charset="2"/>
              </a:rPr>
              <a:t>Alternative: </a:t>
            </a:r>
            <a:r>
              <a:rPr lang="de-DE" sz="1600" dirty="0" err="1">
                <a:sym typeface="Symbol" pitchFamily="18" charset="2"/>
              </a:rPr>
              <a:t>Estimation</a:t>
            </a:r>
            <a:r>
              <a:rPr lang="de-DE" sz="1600" dirty="0">
                <a:sym typeface="Symbol" pitchFamily="18" charset="2"/>
              </a:rPr>
              <a:t> via DC.</a:t>
            </a:r>
            <a:r>
              <a:rPr lang="de-DE" sz="1600" baseline="-25000" dirty="0">
                <a:sym typeface="Symbol" pitchFamily="18" charset="2"/>
              </a:rPr>
              <a:t>.</a:t>
            </a:r>
          </a:p>
        </p:txBody>
      </p:sp>
    </p:spTree>
    <p:extLst>
      <p:ext uri="{BB962C8B-B14F-4D97-AF65-F5344CB8AC3E}">
        <p14:creationId xmlns:p14="http://schemas.microsoft.com/office/powerpoint/2010/main" val="1350508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74895"/>
                                        </p:tgtEl>
                                        <p:attrNameLst>
                                          <p:attrName>style.visibility</p:attrName>
                                        </p:attrNameLst>
                                      </p:cBhvr>
                                      <p:to>
                                        <p:strVal val="visible"/>
                                      </p:to>
                                    </p:set>
                                    <p:anim calcmode="lin" valueType="num">
                                      <p:cBhvr additive="base">
                                        <p:cTn id="7" dur="500" fill="hold"/>
                                        <p:tgtEl>
                                          <p:spTgt spid="4474895"/>
                                        </p:tgtEl>
                                        <p:attrNameLst>
                                          <p:attrName>ppt_x</p:attrName>
                                        </p:attrNameLst>
                                      </p:cBhvr>
                                      <p:tavLst>
                                        <p:tav tm="0">
                                          <p:val>
                                            <p:strVal val="#ppt_x"/>
                                          </p:val>
                                        </p:tav>
                                        <p:tav tm="100000">
                                          <p:val>
                                            <p:strVal val="#ppt_x"/>
                                          </p:val>
                                        </p:tav>
                                      </p:tavLst>
                                    </p:anim>
                                    <p:anim calcmode="lin" valueType="num">
                                      <p:cBhvr additive="base">
                                        <p:cTn id="8" dur="500" fill="hold"/>
                                        <p:tgtEl>
                                          <p:spTgt spid="44748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8978" name="Rectangle 2"/>
          <p:cNvSpPr>
            <a:spLocks noGrp="1" noChangeArrowheads="1"/>
          </p:cNvSpPr>
          <p:nvPr>
            <p:ph type="title"/>
          </p:nvPr>
        </p:nvSpPr>
        <p:spPr>
          <a:xfrm>
            <a:off x="437178" y="-7829"/>
            <a:ext cx="8372901" cy="621711"/>
          </a:xfrm>
        </p:spPr>
        <p:txBody>
          <a:bodyPr/>
          <a:lstStyle/>
          <a:p>
            <a:r>
              <a:rPr lang="en-GB" dirty="0"/>
              <a:t>Design of Subsystems</a:t>
            </a:r>
          </a:p>
        </p:txBody>
      </p:sp>
      <p:sp>
        <p:nvSpPr>
          <p:cNvPr id="4478985" name="Text Box 9"/>
          <p:cNvSpPr txBox="1">
            <a:spLocks noChangeArrowheads="1"/>
          </p:cNvSpPr>
          <p:nvPr/>
        </p:nvSpPr>
        <p:spPr bwMode="auto">
          <a:xfrm>
            <a:off x="1595862" y="824848"/>
            <a:ext cx="1886798" cy="27863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350" b="1" dirty="0" smtClean="0"/>
              <a:t>Subsystem-Elements</a:t>
            </a:r>
            <a:endParaRPr lang="en-GB" sz="1350" b="1" dirty="0"/>
          </a:p>
        </p:txBody>
      </p:sp>
      <p:sp>
        <p:nvSpPr>
          <p:cNvPr id="4478987" name="Text Box 11"/>
          <p:cNvSpPr txBox="1">
            <a:spLocks noChangeArrowheads="1"/>
          </p:cNvSpPr>
          <p:nvPr/>
        </p:nvSpPr>
        <p:spPr bwMode="auto">
          <a:xfrm>
            <a:off x="1768123" y="2948394"/>
            <a:ext cx="1431545" cy="44021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200" dirty="0">
                <a:solidFill>
                  <a:srgbClr val="000000"/>
                </a:solidFill>
              </a:rPr>
              <a:t>Fault detection by </a:t>
            </a:r>
            <a:br>
              <a:rPr lang="en-GB" sz="1200" dirty="0">
                <a:solidFill>
                  <a:srgbClr val="000000"/>
                </a:solidFill>
              </a:rPr>
            </a:br>
            <a:r>
              <a:rPr lang="en-GB" sz="1200" dirty="0">
                <a:solidFill>
                  <a:srgbClr val="000000"/>
                </a:solidFill>
              </a:rPr>
              <a:t>comparison in PLC</a:t>
            </a:r>
            <a:endParaRPr lang="en-GB" sz="1200" i="1" dirty="0"/>
          </a:p>
        </p:txBody>
      </p:sp>
      <p:sp>
        <p:nvSpPr>
          <p:cNvPr id="4478988" name="Text Box 12"/>
          <p:cNvSpPr txBox="1">
            <a:spLocks noChangeArrowheads="1"/>
          </p:cNvSpPr>
          <p:nvPr/>
        </p:nvSpPr>
        <p:spPr bwMode="auto">
          <a:xfrm>
            <a:off x="1731747" y="4369712"/>
            <a:ext cx="2149690" cy="44021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200" dirty="0"/>
              <a:t>Fault detection by monitoring </a:t>
            </a:r>
            <a:br>
              <a:rPr lang="en-GB" sz="1200" dirty="0"/>
            </a:br>
            <a:r>
              <a:rPr lang="en-GB" sz="1200" dirty="0"/>
              <a:t>of direct </a:t>
            </a:r>
            <a:r>
              <a:rPr lang="en-GB" sz="1200" dirty="0" smtClean="0"/>
              <a:t>contacts</a:t>
            </a:r>
            <a:endParaRPr lang="en-GB" sz="1200" dirty="0"/>
          </a:p>
        </p:txBody>
      </p:sp>
      <p:sp>
        <p:nvSpPr>
          <p:cNvPr id="4478989" name="Text Box 13"/>
          <p:cNvSpPr txBox="1">
            <a:spLocks noChangeArrowheads="1"/>
          </p:cNvSpPr>
          <p:nvPr/>
        </p:nvSpPr>
        <p:spPr bwMode="auto">
          <a:xfrm>
            <a:off x="3995737" y="1314450"/>
            <a:ext cx="3433763" cy="294474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buClr>
                <a:schemeClr val="accent2"/>
              </a:buClr>
            </a:pPr>
            <a:r>
              <a:rPr lang="en-GB" sz="1200" dirty="0"/>
              <a:t>Homogenous redundancy (similar devices)</a:t>
            </a:r>
          </a:p>
          <a:p>
            <a:pPr>
              <a:buClr>
                <a:schemeClr val="accent2"/>
              </a:buClr>
            </a:pPr>
            <a:r>
              <a:rPr lang="en-GB" sz="1200" dirty="0">
                <a:sym typeface="Symbol" pitchFamily="18" charset="2"/>
              </a:rPr>
              <a:t></a:t>
            </a:r>
            <a:r>
              <a:rPr lang="en-GB" sz="1200" dirty="0"/>
              <a:t> </a:t>
            </a:r>
            <a:r>
              <a:rPr lang="en-GB" sz="1200" baseline="-25000" dirty="0"/>
              <a:t>1</a:t>
            </a:r>
            <a:r>
              <a:rPr lang="en-GB" sz="1200" dirty="0"/>
              <a:t>= </a:t>
            </a:r>
            <a:r>
              <a:rPr lang="en-GB" sz="1200" dirty="0">
                <a:sym typeface="Symbol" pitchFamily="18" charset="2"/>
              </a:rPr>
              <a:t></a:t>
            </a:r>
            <a:r>
              <a:rPr lang="en-GB" sz="1200" dirty="0"/>
              <a:t> </a:t>
            </a:r>
            <a:r>
              <a:rPr lang="en-GB" sz="1200" baseline="-25000" dirty="0"/>
              <a:t>2</a:t>
            </a:r>
            <a:r>
              <a:rPr lang="en-GB" sz="1200" dirty="0"/>
              <a:t> = </a:t>
            </a:r>
            <a:r>
              <a:rPr lang="en-GB" sz="1200" dirty="0">
                <a:sym typeface="Symbol" pitchFamily="18" charset="2"/>
              </a:rPr>
              <a:t></a:t>
            </a:r>
            <a:r>
              <a:rPr lang="en-GB" sz="1200" dirty="0"/>
              <a:t>; DC</a:t>
            </a:r>
            <a:r>
              <a:rPr lang="en-GB" sz="1200" baseline="-25000" dirty="0"/>
              <a:t>1</a:t>
            </a:r>
            <a:r>
              <a:rPr lang="en-GB" sz="1200" dirty="0"/>
              <a:t>= DC</a:t>
            </a:r>
            <a:r>
              <a:rPr lang="en-GB" sz="1200" baseline="-25000" dirty="0"/>
              <a:t>2</a:t>
            </a:r>
            <a:r>
              <a:rPr lang="en-GB" sz="1200" dirty="0"/>
              <a:t>= DC</a:t>
            </a:r>
          </a:p>
          <a:p>
            <a:pPr>
              <a:buClr>
                <a:schemeClr val="accent2"/>
              </a:buClr>
            </a:pPr>
            <a:endParaRPr lang="en-GB" sz="675" dirty="0"/>
          </a:p>
          <a:p>
            <a:pPr>
              <a:buClr>
                <a:schemeClr val="accent2"/>
              </a:buClr>
            </a:pPr>
            <a:r>
              <a:rPr lang="en-GB" sz="1200" dirty="0"/>
              <a:t>PFH</a:t>
            </a:r>
            <a:r>
              <a:rPr lang="en-GB" sz="1200" baseline="-25000" dirty="0"/>
              <a:t>D</a:t>
            </a:r>
            <a:r>
              <a:rPr lang="en-GB" sz="1200" dirty="0"/>
              <a:t> =</a:t>
            </a:r>
          </a:p>
          <a:p>
            <a:pPr>
              <a:buClr>
                <a:schemeClr val="accent2"/>
              </a:buClr>
            </a:pPr>
            <a:endParaRPr lang="en-GB" sz="1200" dirty="0"/>
          </a:p>
          <a:p>
            <a:pPr>
              <a:buClr>
                <a:schemeClr val="accent2"/>
              </a:buClr>
            </a:pPr>
            <a:endParaRPr lang="en-GB" sz="1200" dirty="0"/>
          </a:p>
          <a:p>
            <a:pPr>
              <a:buClr>
                <a:schemeClr val="accent2"/>
              </a:buClr>
            </a:pPr>
            <a:endParaRPr lang="en-GB" sz="1200" dirty="0"/>
          </a:p>
          <a:p>
            <a:pPr>
              <a:buClr>
                <a:schemeClr val="accent2"/>
              </a:buClr>
            </a:pPr>
            <a:r>
              <a:rPr lang="en-GB" sz="1200" dirty="0"/>
              <a:t>DC = 99 % </a:t>
            </a:r>
            <a:r>
              <a:rPr lang="en-GB" sz="1200" dirty="0">
                <a:sym typeface="Symbol" pitchFamily="18" charset="2"/>
              </a:rPr>
              <a:t></a:t>
            </a:r>
            <a:r>
              <a:rPr lang="en-GB" sz="1200" dirty="0"/>
              <a:t> SFF = 99 %</a:t>
            </a:r>
          </a:p>
          <a:p>
            <a:pPr>
              <a:buClr>
                <a:schemeClr val="accent2"/>
              </a:buClr>
            </a:pPr>
            <a:r>
              <a:rPr lang="en-GB" sz="1200" dirty="0"/>
              <a:t>Common Cause Failures</a:t>
            </a:r>
          </a:p>
          <a:p>
            <a:pPr>
              <a:buClr>
                <a:schemeClr val="accent2"/>
              </a:buClr>
            </a:pPr>
            <a:r>
              <a:rPr lang="en-GB" sz="1200" dirty="0"/>
              <a:t>CCF: </a:t>
            </a:r>
            <a:r>
              <a:rPr lang="en-GB" sz="1200" dirty="0">
                <a:sym typeface="Symbol" pitchFamily="18" charset="2"/>
              </a:rPr>
              <a:t> = </a:t>
            </a:r>
            <a:r>
              <a:rPr lang="en-GB" sz="1200" dirty="0"/>
              <a:t>5 %</a:t>
            </a:r>
          </a:p>
          <a:p>
            <a:pPr>
              <a:buClr>
                <a:schemeClr val="accent2"/>
              </a:buClr>
            </a:pPr>
            <a:r>
              <a:rPr lang="en-GB" sz="1200" dirty="0">
                <a:sym typeface="Symbol" pitchFamily="18" charset="2"/>
              </a:rPr>
              <a:t></a:t>
            </a:r>
            <a:r>
              <a:rPr lang="en-GB" sz="1200" dirty="0"/>
              <a:t> SIL CL 3</a:t>
            </a:r>
          </a:p>
          <a:p>
            <a:pPr>
              <a:buClr>
                <a:schemeClr val="accent2"/>
              </a:buClr>
            </a:pPr>
            <a:endParaRPr lang="en-GB" sz="1200" dirty="0"/>
          </a:p>
          <a:p>
            <a:pPr>
              <a:buClr>
                <a:schemeClr val="accent2"/>
              </a:buClr>
            </a:pPr>
            <a:endParaRPr lang="en-GB" sz="1200" dirty="0"/>
          </a:p>
          <a:p>
            <a:pPr>
              <a:buClr>
                <a:schemeClr val="accent2"/>
              </a:buClr>
            </a:pPr>
            <a:r>
              <a:rPr lang="en-GB" sz="1200" dirty="0"/>
              <a:t>DC = 99 % </a:t>
            </a:r>
            <a:r>
              <a:rPr lang="en-GB" sz="1200" dirty="0">
                <a:sym typeface="Symbol" pitchFamily="18" charset="2"/>
              </a:rPr>
              <a:t></a:t>
            </a:r>
            <a:r>
              <a:rPr lang="en-GB" sz="1200" dirty="0"/>
              <a:t> SFF = 99 %</a:t>
            </a:r>
          </a:p>
          <a:p>
            <a:pPr>
              <a:buClr>
                <a:schemeClr val="accent2"/>
              </a:buClr>
            </a:pPr>
            <a:r>
              <a:rPr lang="en-GB" sz="1200" dirty="0"/>
              <a:t>CCF: </a:t>
            </a:r>
            <a:r>
              <a:rPr lang="en-GB" sz="1200" dirty="0">
                <a:sym typeface="Symbol" pitchFamily="18" charset="2"/>
              </a:rPr>
              <a:t> = </a:t>
            </a:r>
            <a:r>
              <a:rPr lang="en-GB" sz="1200" dirty="0"/>
              <a:t>5 %</a:t>
            </a:r>
          </a:p>
          <a:p>
            <a:pPr>
              <a:buClr>
                <a:schemeClr val="accent2"/>
              </a:buClr>
            </a:pPr>
            <a:r>
              <a:rPr lang="en-GB" sz="1200" dirty="0">
                <a:sym typeface="Symbol" pitchFamily="18" charset="2"/>
              </a:rPr>
              <a:t></a:t>
            </a:r>
            <a:r>
              <a:rPr lang="en-GB" sz="1200" dirty="0"/>
              <a:t> SIL CL 3</a:t>
            </a:r>
          </a:p>
        </p:txBody>
      </p:sp>
      <p:sp>
        <p:nvSpPr>
          <p:cNvPr id="4478990" name="Text Box 14"/>
          <p:cNvSpPr txBox="1">
            <a:spLocks noChangeArrowheads="1"/>
          </p:cNvSpPr>
          <p:nvPr/>
        </p:nvSpPr>
        <p:spPr bwMode="auto">
          <a:xfrm>
            <a:off x="3999310" y="807244"/>
            <a:ext cx="1987787" cy="47715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spcBef>
                <a:spcPct val="20000"/>
              </a:spcBef>
              <a:buClr>
                <a:schemeClr val="accent2"/>
              </a:buClr>
            </a:pPr>
            <a:r>
              <a:rPr lang="en-GB" sz="1200" dirty="0">
                <a:sym typeface="Symbol" pitchFamily="18" charset="2"/>
              </a:rPr>
              <a:t></a:t>
            </a:r>
            <a:r>
              <a:rPr lang="en-GB" sz="1200" baseline="-25000" dirty="0">
                <a:sym typeface="Symbol" pitchFamily="18" charset="2"/>
              </a:rPr>
              <a:t>D_ Pos	 </a:t>
            </a:r>
            <a:r>
              <a:rPr lang="en-GB" sz="1200" dirty="0">
                <a:sym typeface="Symbol" pitchFamily="18" charset="2"/>
              </a:rPr>
              <a:t>= 1.4 x 10</a:t>
            </a:r>
            <a:r>
              <a:rPr lang="en-GB" sz="1200" baseline="30000" dirty="0">
                <a:sym typeface="Symbol" pitchFamily="18" charset="2"/>
              </a:rPr>
              <a:t>-8</a:t>
            </a:r>
            <a:endParaRPr lang="en-GB" sz="1200" dirty="0">
              <a:sym typeface="Symbol" pitchFamily="18" charset="2"/>
            </a:endParaRPr>
          </a:p>
          <a:p>
            <a:pPr>
              <a:spcBef>
                <a:spcPct val="20000"/>
              </a:spcBef>
              <a:buClr>
                <a:schemeClr val="accent2"/>
              </a:buClr>
            </a:pPr>
            <a:r>
              <a:rPr lang="en-GB" sz="1200" dirty="0">
                <a:sym typeface="Symbol" pitchFamily="18" charset="2"/>
              </a:rPr>
              <a:t></a:t>
            </a:r>
            <a:r>
              <a:rPr lang="en-GB" sz="1200" baseline="-25000" dirty="0">
                <a:sym typeface="Symbol" pitchFamily="18" charset="2"/>
              </a:rPr>
              <a:t>D_Contactor	 </a:t>
            </a:r>
            <a:r>
              <a:rPr lang="en-GB" sz="1200" dirty="0">
                <a:sym typeface="Symbol" pitchFamily="18" charset="2"/>
              </a:rPr>
              <a:t>= 5 x 10</a:t>
            </a:r>
            <a:r>
              <a:rPr lang="en-GB" sz="1200" baseline="30000" dirty="0">
                <a:sym typeface="Symbol" pitchFamily="18" charset="2"/>
              </a:rPr>
              <a:t>-8</a:t>
            </a:r>
            <a:r>
              <a:rPr lang="en-GB" sz="1200" dirty="0">
                <a:sym typeface="Symbol" pitchFamily="18" charset="2"/>
              </a:rPr>
              <a:t> 1/h</a:t>
            </a:r>
          </a:p>
        </p:txBody>
      </p:sp>
      <p:graphicFrame>
        <p:nvGraphicFramePr>
          <p:cNvPr id="4478991" name="Object 15"/>
          <p:cNvGraphicFramePr>
            <a:graphicFrameLocks noChangeAspect="1"/>
          </p:cNvGraphicFramePr>
          <p:nvPr/>
        </p:nvGraphicFramePr>
        <p:xfrm>
          <a:off x="4680348" y="1762126"/>
          <a:ext cx="2783681" cy="650081"/>
        </p:xfrm>
        <a:graphic>
          <a:graphicData uri="http://schemas.openxmlformats.org/presentationml/2006/ole">
            <mc:AlternateContent xmlns:mc="http://schemas.openxmlformats.org/markup-compatibility/2006">
              <mc:Choice xmlns:v="urn:schemas-microsoft-com:vml" Requires="v">
                <p:oleObj spid="_x0000_s4110" name="Formel" r:id="rId4" imgW="2717640" imgH="634680" progId="Equation.3">
                  <p:embed/>
                </p:oleObj>
              </mc:Choice>
              <mc:Fallback>
                <p:oleObj name="Formel" r:id="rId4" imgW="2717640" imgH="634680" progId="Equation.3">
                  <p:embed/>
                  <p:pic>
                    <p:nvPicPr>
                      <p:cNvPr id="4478991"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348" y="1762126"/>
                        <a:ext cx="2783681" cy="650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78992" name="Text Box 16"/>
          <p:cNvSpPr txBox="1">
            <a:spLocks noChangeArrowheads="1"/>
          </p:cNvSpPr>
          <p:nvPr/>
        </p:nvSpPr>
        <p:spPr bwMode="auto">
          <a:xfrm>
            <a:off x="6034087" y="2771775"/>
            <a:ext cx="1509713" cy="347884"/>
          </a:xfrm>
          <a:prstGeom prst="rect">
            <a:avLst/>
          </a:prstGeom>
          <a:solidFill>
            <a:schemeClr val="bg2"/>
          </a:solidFill>
          <a:ln w="9525">
            <a:solidFill>
              <a:schemeClr val="folHlink"/>
            </a:solidFill>
            <a:miter lim="800000"/>
            <a:headEnd/>
            <a:tailEnd/>
          </a:ln>
          <a:effectLst/>
          <a:extLst/>
        </p:spPr>
        <p:txBody>
          <a:bodyPr lIns="67500" tIns="35100" rIns="67500" bIns="35100">
            <a:spAutoFit/>
          </a:bodyPr>
          <a:lstStyle/>
          <a:p>
            <a:pPr>
              <a:buClr>
                <a:schemeClr val="accent2"/>
              </a:buClr>
            </a:pPr>
            <a:r>
              <a:rPr lang="en-GB" sz="1350" dirty="0"/>
              <a:t>PFH</a:t>
            </a:r>
            <a:r>
              <a:rPr lang="en-GB" sz="1350" baseline="-25000" dirty="0"/>
              <a:t>D</a:t>
            </a:r>
            <a:r>
              <a:rPr lang="en-GB" i="1" dirty="0"/>
              <a:t> </a:t>
            </a:r>
            <a:r>
              <a:rPr lang="en-GB" sz="1350" dirty="0">
                <a:sym typeface="Symbol" pitchFamily="18" charset="2"/>
              </a:rPr>
              <a:t>= 0.7 x 10</a:t>
            </a:r>
            <a:r>
              <a:rPr lang="en-GB" sz="1350" baseline="30000" dirty="0">
                <a:sym typeface="Symbol" pitchFamily="18" charset="2"/>
              </a:rPr>
              <a:t>-9</a:t>
            </a:r>
            <a:endParaRPr lang="en-GB" i="1" dirty="0"/>
          </a:p>
        </p:txBody>
      </p:sp>
      <p:sp>
        <p:nvSpPr>
          <p:cNvPr id="4478994" name="Text Box 18"/>
          <p:cNvSpPr txBox="1">
            <a:spLocks noChangeArrowheads="1"/>
          </p:cNvSpPr>
          <p:nvPr/>
        </p:nvSpPr>
        <p:spPr bwMode="auto">
          <a:xfrm>
            <a:off x="6929438" y="1782366"/>
            <a:ext cx="92685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tabLst>
                <a:tab pos="290513" algn="l"/>
              </a:tabLst>
              <a:defRPr sz="2400">
                <a:solidFill>
                  <a:schemeClr val="tx1"/>
                </a:solidFill>
                <a:latin typeface="Arial" charset="0"/>
              </a:defRPr>
            </a:lvl1pPr>
            <a:lvl2pPr>
              <a:tabLst>
                <a:tab pos="290513" algn="l"/>
              </a:tabLst>
              <a:defRPr sz="2400">
                <a:solidFill>
                  <a:schemeClr val="tx1"/>
                </a:solidFill>
                <a:latin typeface="Arial" charset="0"/>
              </a:defRPr>
            </a:lvl2pPr>
            <a:lvl3pPr>
              <a:tabLst>
                <a:tab pos="290513" algn="l"/>
              </a:tabLst>
              <a:defRPr sz="2400">
                <a:solidFill>
                  <a:schemeClr val="tx1"/>
                </a:solidFill>
                <a:latin typeface="Arial" charset="0"/>
              </a:defRPr>
            </a:lvl3pPr>
            <a:lvl4pPr>
              <a:tabLst>
                <a:tab pos="290513" algn="l"/>
              </a:tabLst>
              <a:defRPr sz="2400">
                <a:solidFill>
                  <a:schemeClr val="tx1"/>
                </a:solidFill>
                <a:latin typeface="Arial" charset="0"/>
              </a:defRPr>
            </a:lvl4pPr>
            <a:lvl5pPr>
              <a:tabLst>
                <a:tab pos="290513" algn="l"/>
              </a:tabLst>
              <a:defRPr sz="2400">
                <a:solidFill>
                  <a:schemeClr val="tx1"/>
                </a:solidFill>
                <a:latin typeface="Arial" charset="0"/>
              </a:defRPr>
            </a:lvl5pPr>
            <a:lvl6pPr eaLnBrk="0" fontAlgn="base" hangingPunct="0">
              <a:spcBef>
                <a:spcPct val="0"/>
              </a:spcBef>
              <a:spcAft>
                <a:spcPct val="0"/>
              </a:spcAft>
              <a:tabLst>
                <a:tab pos="290513" algn="l"/>
              </a:tabLst>
              <a:defRPr sz="2400">
                <a:solidFill>
                  <a:schemeClr val="tx1"/>
                </a:solidFill>
                <a:latin typeface="Arial" charset="0"/>
              </a:defRPr>
            </a:lvl6pPr>
            <a:lvl7pPr eaLnBrk="0" fontAlgn="base" hangingPunct="0">
              <a:spcBef>
                <a:spcPct val="0"/>
              </a:spcBef>
              <a:spcAft>
                <a:spcPct val="0"/>
              </a:spcAft>
              <a:tabLst>
                <a:tab pos="290513" algn="l"/>
              </a:tabLst>
              <a:defRPr sz="2400">
                <a:solidFill>
                  <a:schemeClr val="tx1"/>
                </a:solidFill>
                <a:latin typeface="Arial" charset="0"/>
              </a:defRPr>
            </a:lvl7pPr>
            <a:lvl8pPr eaLnBrk="0" fontAlgn="base" hangingPunct="0">
              <a:spcBef>
                <a:spcPct val="0"/>
              </a:spcBef>
              <a:spcAft>
                <a:spcPct val="0"/>
              </a:spcAft>
              <a:tabLst>
                <a:tab pos="290513" algn="l"/>
              </a:tabLst>
              <a:defRPr sz="2400">
                <a:solidFill>
                  <a:schemeClr val="tx1"/>
                </a:solidFill>
                <a:latin typeface="Arial" charset="0"/>
              </a:defRPr>
            </a:lvl8pPr>
            <a:lvl9pPr eaLnBrk="0" fontAlgn="base" hangingPunct="0">
              <a:spcBef>
                <a:spcPct val="0"/>
              </a:spcBef>
              <a:spcAft>
                <a:spcPct val="0"/>
              </a:spcAft>
              <a:tabLst>
                <a:tab pos="290513" algn="l"/>
              </a:tabLst>
              <a:defRPr sz="2400">
                <a:solidFill>
                  <a:schemeClr val="tx1"/>
                </a:solidFill>
                <a:latin typeface="Arial" charset="0"/>
              </a:defRPr>
            </a:lvl9pPr>
          </a:lstStyle>
          <a:p>
            <a:pPr>
              <a:buClr>
                <a:schemeClr val="accent2"/>
              </a:buClr>
            </a:pPr>
            <a:r>
              <a:rPr lang="en-GB" sz="1050" dirty="0">
                <a:solidFill>
                  <a:schemeClr val="bg2"/>
                </a:solidFill>
                <a:sym typeface="Symbol" pitchFamily="18" charset="2"/>
              </a:rPr>
              <a:t>T</a:t>
            </a:r>
            <a:r>
              <a:rPr lang="en-GB" sz="1050" baseline="-25000" dirty="0">
                <a:solidFill>
                  <a:schemeClr val="bg2"/>
                </a:solidFill>
                <a:sym typeface="Symbol" pitchFamily="18" charset="2"/>
              </a:rPr>
              <a:t>D	</a:t>
            </a:r>
            <a:r>
              <a:rPr lang="en-GB" sz="1050" dirty="0">
                <a:solidFill>
                  <a:schemeClr val="bg2"/>
                </a:solidFill>
                <a:sym typeface="Symbol" pitchFamily="18" charset="2"/>
              </a:rPr>
              <a:t>= 1 / C</a:t>
            </a:r>
          </a:p>
          <a:p>
            <a:pPr>
              <a:buClr>
                <a:schemeClr val="accent2"/>
              </a:buClr>
            </a:pPr>
            <a:r>
              <a:rPr lang="en-GB" sz="1050" dirty="0">
                <a:solidFill>
                  <a:schemeClr val="bg2"/>
                </a:solidFill>
                <a:sym typeface="Symbol" pitchFamily="18" charset="2"/>
              </a:rPr>
              <a:t>T	= 20 years</a:t>
            </a:r>
          </a:p>
        </p:txBody>
      </p:sp>
      <p:grpSp>
        <p:nvGrpSpPr>
          <p:cNvPr id="4479012" name="Group 36"/>
          <p:cNvGrpSpPr>
            <a:grpSpLocks/>
          </p:cNvGrpSpPr>
          <p:nvPr/>
        </p:nvGrpSpPr>
        <p:grpSpPr bwMode="auto">
          <a:xfrm>
            <a:off x="6000750" y="3789761"/>
            <a:ext cx="1543050" cy="577453"/>
            <a:chOff x="4080" y="3183"/>
            <a:chExt cx="1296" cy="485"/>
          </a:xfrm>
        </p:grpSpPr>
        <p:sp>
          <p:nvSpPr>
            <p:cNvPr id="4478993" name="Text Box 17"/>
            <p:cNvSpPr txBox="1">
              <a:spLocks noChangeArrowheads="1"/>
            </p:cNvSpPr>
            <p:nvPr/>
          </p:nvSpPr>
          <p:spPr bwMode="auto">
            <a:xfrm>
              <a:off x="4104" y="3183"/>
              <a:ext cx="1272" cy="292"/>
            </a:xfrm>
            <a:prstGeom prst="rect">
              <a:avLst/>
            </a:prstGeom>
            <a:solidFill>
              <a:schemeClr val="lt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buClr>
                  <a:schemeClr val="accent2"/>
                </a:buClr>
              </a:pPr>
              <a:r>
                <a:rPr lang="en-GB" sz="1350" dirty="0"/>
                <a:t>PFH</a:t>
              </a:r>
              <a:r>
                <a:rPr lang="en-GB" sz="1350" baseline="-25000" dirty="0"/>
                <a:t>D</a:t>
              </a:r>
              <a:r>
                <a:rPr lang="en-GB" i="1" dirty="0"/>
                <a:t> </a:t>
              </a:r>
              <a:r>
                <a:rPr lang="en-GB" sz="1350" dirty="0">
                  <a:sym typeface="Symbol" pitchFamily="18" charset="2"/>
                </a:rPr>
                <a:t>= 2.5 x 10</a:t>
              </a:r>
              <a:r>
                <a:rPr lang="en-GB" sz="1350" baseline="30000" dirty="0">
                  <a:sym typeface="Symbol" pitchFamily="18" charset="2"/>
                </a:rPr>
                <a:t>-9</a:t>
              </a:r>
              <a:endParaRPr lang="en-GB" i="1" dirty="0"/>
            </a:p>
          </p:txBody>
        </p:sp>
        <p:sp>
          <p:nvSpPr>
            <p:cNvPr id="4478995" name="Text Box 19"/>
            <p:cNvSpPr txBox="1">
              <a:spLocks noChangeArrowheads="1"/>
            </p:cNvSpPr>
            <p:nvPr/>
          </p:nvSpPr>
          <p:spPr bwMode="auto">
            <a:xfrm>
              <a:off x="4080" y="3473"/>
              <a:ext cx="544" cy="19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050" dirty="0">
                  <a:solidFill>
                    <a:schemeClr val="bg2"/>
                  </a:solidFill>
                </a:rPr>
                <a:t>C = 1 / h</a:t>
              </a:r>
            </a:p>
          </p:txBody>
        </p:sp>
      </p:grpSp>
      <p:sp>
        <p:nvSpPr>
          <p:cNvPr id="4479009" name="Text Box 33"/>
          <p:cNvSpPr txBox="1">
            <a:spLocks noChangeArrowheads="1"/>
          </p:cNvSpPr>
          <p:nvPr/>
        </p:nvSpPr>
        <p:spPr bwMode="auto">
          <a:xfrm>
            <a:off x="6000750" y="3114675"/>
            <a:ext cx="647677" cy="23246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38100">
                <a:solidFill>
                  <a:srgbClr val="007A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en-GB" sz="1050" dirty="0">
                <a:solidFill>
                  <a:schemeClr val="bg2"/>
                </a:solidFill>
              </a:rPr>
              <a:t>C = 1 / h</a:t>
            </a:r>
          </a:p>
        </p:txBody>
      </p:sp>
      <p:sp>
        <p:nvSpPr>
          <p:cNvPr id="36" name="Rectangle 7"/>
          <p:cNvSpPr>
            <a:spLocks noChangeArrowheads="1"/>
          </p:cNvSpPr>
          <p:nvPr/>
        </p:nvSpPr>
        <p:spPr bwMode="auto">
          <a:xfrm>
            <a:off x="1760592" y="3656410"/>
            <a:ext cx="1446609" cy="691754"/>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37" name="Rectangle 8"/>
          <p:cNvSpPr>
            <a:spLocks noChangeArrowheads="1"/>
          </p:cNvSpPr>
          <p:nvPr/>
        </p:nvSpPr>
        <p:spPr bwMode="auto">
          <a:xfrm>
            <a:off x="1891561" y="3689748"/>
            <a:ext cx="566738" cy="273844"/>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r">
              <a:buClr>
                <a:schemeClr val="accent2"/>
              </a:buClr>
            </a:pPr>
            <a:r>
              <a:rPr lang="en-GB" sz="1200" dirty="0" smtClean="0"/>
              <a:t>Q1</a:t>
            </a:r>
            <a:endParaRPr lang="en-GB" sz="1200" baseline="-25000" dirty="0"/>
          </a:p>
        </p:txBody>
      </p:sp>
      <p:sp>
        <p:nvSpPr>
          <p:cNvPr id="38" name="Rectangle 9"/>
          <p:cNvSpPr>
            <a:spLocks noChangeArrowheads="1"/>
          </p:cNvSpPr>
          <p:nvPr/>
        </p:nvSpPr>
        <p:spPr bwMode="auto">
          <a:xfrm>
            <a:off x="1891561" y="4011216"/>
            <a:ext cx="566738" cy="272654"/>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r">
              <a:buClr>
                <a:schemeClr val="accent2"/>
              </a:buClr>
            </a:pPr>
            <a:r>
              <a:rPr lang="en-GB" sz="1200" dirty="0" smtClean="0"/>
              <a:t>Q2</a:t>
            </a:r>
            <a:endParaRPr lang="en-GB" sz="1200" baseline="-25000" dirty="0"/>
          </a:p>
        </p:txBody>
      </p:sp>
      <p:cxnSp>
        <p:nvCxnSpPr>
          <p:cNvPr id="39" name="AutoShape 10"/>
          <p:cNvCxnSpPr>
            <a:cxnSpLocks noChangeShapeType="1"/>
            <a:stCxn id="37" idx="3"/>
            <a:endCxn id="40" idx="1"/>
          </p:cNvCxnSpPr>
          <p:nvPr/>
        </p:nvCxnSpPr>
        <p:spPr bwMode="auto">
          <a:xfrm>
            <a:off x="2458299" y="3827861"/>
            <a:ext cx="161925" cy="164306"/>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tangle 11"/>
          <p:cNvSpPr>
            <a:spLocks noChangeArrowheads="1"/>
          </p:cNvSpPr>
          <p:nvPr/>
        </p:nvSpPr>
        <p:spPr bwMode="auto">
          <a:xfrm>
            <a:off x="2620224" y="3777854"/>
            <a:ext cx="532209" cy="428625"/>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en-GB" sz="1200" dirty="0"/>
              <a:t>CCF</a:t>
            </a:r>
            <a:endParaRPr lang="en-GB" sz="1200" baseline="-25000" dirty="0"/>
          </a:p>
        </p:txBody>
      </p:sp>
      <p:cxnSp>
        <p:nvCxnSpPr>
          <p:cNvPr id="41" name="AutoShape 12"/>
          <p:cNvCxnSpPr>
            <a:cxnSpLocks noChangeShapeType="1"/>
            <a:stCxn id="38" idx="3"/>
            <a:endCxn id="37" idx="3"/>
          </p:cNvCxnSpPr>
          <p:nvPr/>
        </p:nvCxnSpPr>
        <p:spPr bwMode="auto">
          <a:xfrm flipV="1">
            <a:off x="2458299" y="3827860"/>
            <a:ext cx="1190" cy="320279"/>
          </a:xfrm>
          <a:prstGeom prst="bentConnector3">
            <a:avLst>
              <a:gd name="adj1" fmla="val 670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Line 15"/>
          <p:cNvSpPr>
            <a:spLocks noChangeShapeType="1"/>
          </p:cNvSpPr>
          <p:nvPr/>
        </p:nvSpPr>
        <p:spPr bwMode="auto">
          <a:xfrm flipH="1">
            <a:off x="1802264" y="4163617"/>
            <a:ext cx="108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3" name="Line 16"/>
          <p:cNvSpPr>
            <a:spLocks noChangeShapeType="1"/>
          </p:cNvSpPr>
          <p:nvPr/>
        </p:nvSpPr>
        <p:spPr bwMode="auto">
          <a:xfrm flipH="1">
            <a:off x="1802264" y="3839767"/>
            <a:ext cx="108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4" name="Line 17"/>
          <p:cNvSpPr>
            <a:spLocks noChangeShapeType="1"/>
          </p:cNvSpPr>
          <p:nvPr/>
        </p:nvSpPr>
        <p:spPr bwMode="auto">
          <a:xfrm>
            <a:off x="1802264" y="3839767"/>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lstStyle/>
          <a:p>
            <a:endParaRPr lang="de-DE" sz="1350"/>
          </a:p>
        </p:txBody>
      </p:sp>
      <p:sp>
        <p:nvSpPr>
          <p:cNvPr id="45" name="Rectangle 21"/>
          <p:cNvSpPr>
            <a:spLocks noChangeArrowheads="1"/>
          </p:cNvSpPr>
          <p:nvPr/>
        </p:nvSpPr>
        <p:spPr bwMode="auto">
          <a:xfrm>
            <a:off x="1760592" y="2221998"/>
            <a:ext cx="1483519" cy="691753"/>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200"/>
          </a:p>
        </p:txBody>
      </p:sp>
      <p:sp>
        <p:nvSpPr>
          <p:cNvPr id="46" name="Rectangle 22"/>
          <p:cNvSpPr>
            <a:spLocks noChangeArrowheads="1"/>
          </p:cNvSpPr>
          <p:nvPr/>
        </p:nvSpPr>
        <p:spPr bwMode="auto">
          <a:xfrm>
            <a:off x="1837983" y="2254145"/>
            <a:ext cx="625078" cy="273844"/>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r">
              <a:buClr>
                <a:schemeClr val="accent2"/>
              </a:buClr>
            </a:pPr>
            <a:r>
              <a:rPr lang="en-GB" sz="1200" dirty="0"/>
              <a:t>B</a:t>
            </a:r>
            <a:r>
              <a:rPr lang="en-GB" sz="1200" dirty="0" smtClean="0"/>
              <a:t>1</a:t>
            </a:r>
            <a:endParaRPr lang="en-GB" sz="1200" dirty="0"/>
          </a:p>
        </p:txBody>
      </p:sp>
      <p:sp>
        <p:nvSpPr>
          <p:cNvPr id="47" name="Rectangle 23"/>
          <p:cNvSpPr>
            <a:spLocks noChangeArrowheads="1"/>
          </p:cNvSpPr>
          <p:nvPr/>
        </p:nvSpPr>
        <p:spPr bwMode="auto">
          <a:xfrm>
            <a:off x="2660705" y="2344632"/>
            <a:ext cx="532209" cy="427434"/>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en-GB" sz="1200" dirty="0"/>
              <a:t>CCF</a:t>
            </a:r>
            <a:endParaRPr lang="en-GB" sz="1200" baseline="-25000" dirty="0"/>
          </a:p>
        </p:txBody>
      </p:sp>
      <p:sp>
        <p:nvSpPr>
          <p:cNvPr id="48" name="Rectangle 24"/>
          <p:cNvSpPr>
            <a:spLocks noChangeArrowheads="1"/>
          </p:cNvSpPr>
          <p:nvPr/>
        </p:nvSpPr>
        <p:spPr bwMode="auto">
          <a:xfrm>
            <a:off x="1837983" y="2574423"/>
            <a:ext cx="625078" cy="273844"/>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r">
              <a:buClr>
                <a:schemeClr val="accent2"/>
              </a:buClr>
            </a:pPr>
            <a:r>
              <a:rPr lang="en-GB" sz="1200" dirty="0"/>
              <a:t>B</a:t>
            </a:r>
            <a:r>
              <a:rPr lang="en-GB" sz="1200" dirty="0" smtClean="0"/>
              <a:t>2</a:t>
            </a:r>
            <a:endParaRPr lang="en-GB" sz="1200" dirty="0"/>
          </a:p>
        </p:txBody>
      </p:sp>
      <p:cxnSp>
        <p:nvCxnSpPr>
          <p:cNvPr id="49" name="AutoShape 25"/>
          <p:cNvCxnSpPr>
            <a:cxnSpLocks noChangeShapeType="1"/>
            <a:stCxn id="46" idx="3"/>
            <a:endCxn id="47" idx="1"/>
          </p:cNvCxnSpPr>
          <p:nvPr/>
        </p:nvCxnSpPr>
        <p:spPr bwMode="auto">
          <a:xfrm>
            <a:off x="2463061" y="2391067"/>
            <a:ext cx="197644" cy="166687"/>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26"/>
          <p:cNvCxnSpPr>
            <a:cxnSpLocks noChangeShapeType="1"/>
            <a:stCxn id="48" idx="3"/>
            <a:endCxn id="47" idx="1"/>
          </p:cNvCxnSpPr>
          <p:nvPr/>
        </p:nvCxnSpPr>
        <p:spPr bwMode="auto">
          <a:xfrm flipV="1">
            <a:off x="2463061" y="2557754"/>
            <a:ext cx="197644" cy="153591"/>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1243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478989">
                                            <p:txEl>
                                              <p:pRg st="13" end="13"/>
                                            </p:txEl>
                                          </p:spTgt>
                                        </p:tgtEl>
                                        <p:attrNameLst>
                                          <p:attrName>style.visibility</p:attrName>
                                        </p:attrNameLst>
                                      </p:cBhvr>
                                      <p:to>
                                        <p:strVal val="visible"/>
                                      </p:to>
                                    </p:set>
                                    <p:anim calcmode="lin" valueType="num">
                                      <p:cBhvr additive="base">
                                        <p:cTn id="7" dur="500" fill="hold"/>
                                        <p:tgtEl>
                                          <p:spTgt spid="4478989">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78989">
                                            <p:txEl>
                                              <p:pRg st="13" end="1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78989">
                                            <p:txEl>
                                              <p:pRg st="14" end="14"/>
                                            </p:txEl>
                                          </p:spTgt>
                                        </p:tgtEl>
                                        <p:attrNameLst>
                                          <p:attrName>style.visibility</p:attrName>
                                        </p:attrNameLst>
                                      </p:cBhvr>
                                      <p:to>
                                        <p:strVal val="visible"/>
                                      </p:to>
                                    </p:set>
                                    <p:anim calcmode="lin" valueType="num">
                                      <p:cBhvr additive="base">
                                        <p:cTn id="11" dur="500" fill="hold"/>
                                        <p:tgtEl>
                                          <p:spTgt spid="4478989">
                                            <p:txEl>
                                              <p:pRg st="14" end="1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78989">
                                            <p:txEl>
                                              <p:pRg st="14" end="1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78989">
                                            <p:txEl>
                                              <p:pRg st="15" end="15"/>
                                            </p:txEl>
                                          </p:spTgt>
                                        </p:tgtEl>
                                        <p:attrNameLst>
                                          <p:attrName>style.visibility</p:attrName>
                                        </p:attrNameLst>
                                      </p:cBhvr>
                                      <p:to>
                                        <p:strVal val="visible"/>
                                      </p:to>
                                    </p:set>
                                    <p:anim calcmode="lin" valueType="num">
                                      <p:cBhvr additive="base">
                                        <p:cTn id="15" dur="500" fill="hold"/>
                                        <p:tgtEl>
                                          <p:spTgt spid="4478989">
                                            <p:txEl>
                                              <p:pRg st="15" end="1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78989">
                                            <p:txEl>
                                              <p:pRg st="15" end="1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79012"/>
                                        </p:tgtEl>
                                        <p:attrNameLst>
                                          <p:attrName>style.visibility</p:attrName>
                                        </p:attrNameLst>
                                      </p:cBhvr>
                                      <p:to>
                                        <p:strVal val="visible"/>
                                      </p:to>
                                    </p:set>
                                    <p:anim calcmode="lin" valueType="num">
                                      <p:cBhvr additive="base">
                                        <p:cTn id="19" dur="500" fill="hold"/>
                                        <p:tgtEl>
                                          <p:spTgt spid="4479012"/>
                                        </p:tgtEl>
                                        <p:attrNameLst>
                                          <p:attrName>ppt_x</p:attrName>
                                        </p:attrNameLst>
                                      </p:cBhvr>
                                      <p:tavLst>
                                        <p:tav tm="0">
                                          <p:val>
                                            <p:strVal val="#ppt_x"/>
                                          </p:val>
                                        </p:tav>
                                        <p:tav tm="100000">
                                          <p:val>
                                            <p:strVal val="#ppt_x"/>
                                          </p:val>
                                        </p:tav>
                                      </p:tavLst>
                                    </p:anim>
                                    <p:anim calcmode="lin" valueType="num">
                                      <p:cBhvr additive="base">
                                        <p:cTn id="20" dur="500" fill="hold"/>
                                        <p:tgtEl>
                                          <p:spTgt spid="4479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me</a:t>
            </a:r>
            <a:endParaRPr lang="en-US" dirty="0"/>
          </a:p>
        </p:txBody>
      </p:sp>
      <p:sp>
        <p:nvSpPr>
          <p:cNvPr id="3" name="Content Placeholder 2"/>
          <p:cNvSpPr>
            <a:spLocks noGrp="1"/>
          </p:cNvSpPr>
          <p:nvPr>
            <p:ph idx="1"/>
          </p:nvPr>
        </p:nvSpPr>
        <p:spPr>
          <a:xfrm>
            <a:off x="457201" y="1048422"/>
            <a:ext cx="8372901" cy="3317082"/>
          </a:xfrm>
        </p:spPr>
        <p:txBody>
          <a:bodyPr/>
          <a:lstStyle/>
          <a:p>
            <a:r>
              <a:rPr lang="en-US" dirty="0" smtClean="0"/>
              <a:t>My background</a:t>
            </a:r>
          </a:p>
          <a:p>
            <a:pPr lvl="1"/>
            <a:r>
              <a:rPr lang="en-US" dirty="0" smtClean="0"/>
              <a:t>Over 25 years of industrial control experience</a:t>
            </a:r>
          </a:p>
          <a:p>
            <a:pPr lvl="2"/>
            <a:r>
              <a:rPr lang="en-US" dirty="0" smtClean="0"/>
              <a:t>Machine design</a:t>
            </a:r>
          </a:p>
          <a:p>
            <a:pPr lvl="2"/>
            <a:r>
              <a:rPr lang="en-US" dirty="0" smtClean="0"/>
              <a:t>Control design</a:t>
            </a:r>
          </a:p>
          <a:p>
            <a:pPr lvl="2"/>
            <a:r>
              <a:rPr lang="en-US" dirty="0" smtClean="0"/>
              <a:t>Industrial communications systems</a:t>
            </a:r>
          </a:p>
          <a:p>
            <a:pPr lvl="2"/>
            <a:r>
              <a:rPr lang="en-US" dirty="0" smtClean="0"/>
              <a:t>Last 11 years – Functional Safety</a:t>
            </a:r>
          </a:p>
          <a:p>
            <a:pPr lvl="3"/>
            <a:r>
              <a:rPr lang="en-US" dirty="0" smtClean="0"/>
              <a:t>Safety communication protocols</a:t>
            </a:r>
          </a:p>
          <a:p>
            <a:pPr lvl="3"/>
            <a:r>
              <a:rPr lang="en-US" dirty="0" smtClean="0"/>
              <a:t>Safety products</a:t>
            </a:r>
          </a:p>
          <a:p>
            <a:pPr lvl="1"/>
            <a:r>
              <a:rPr lang="en-US" dirty="0" smtClean="0"/>
              <a:t>5 years auditing functional safety systems</a:t>
            </a:r>
          </a:p>
          <a:p>
            <a:pPr lvl="2"/>
            <a:r>
              <a:rPr lang="en-US" dirty="0" smtClean="0"/>
              <a:t>Wide variety of products and systems</a:t>
            </a:r>
          </a:p>
          <a:p>
            <a:pPr lvl="1"/>
            <a:r>
              <a:rPr lang="en-US" dirty="0" smtClean="0"/>
              <a:t>6 months with APS</a:t>
            </a:r>
          </a:p>
          <a:p>
            <a:pPr lvl="2"/>
            <a:r>
              <a:rPr lang="en-US" dirty="0" smtClean="0">
                <a:solidFill>
                  <a:srgbClr val="00B0F0"/>
                </a:solidFill>
              </a:rPr>
              <a:t>First task was to evaluate original ACIS and the upgraded Linac Extension Area (LEA) ACIS from a IEC Functional Safety standards perspective</a:t>
            </a:r>
            <a:endParaRPr lang="en-US" dirty="0">
              <a:solidFill>
                <a:srgbClr val="00B0F0"/>
              </a:solidFil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2</a:t>
            </a:fld>
            <a:endParaRPr lang="en-US" dirty="0"/>
          </a:p>
        </p:txBody>
      </p:sp>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080" t="2184" r="742" b="799"/>
          <a:stretch/>
        </p:blipFill>
        <p:spPr>
          <a:xfrm>
            <a:off x="5831840" y="836015"/>
            <a:ext cx="3230881" cy="3192145"/>
          </a:xfrm>
          <a:prstGeom prst="rect">
            <a:avLst/>
          </a:prstGeom>
          <a:solidFill>
            <a:srgbClr val="C8C5C7"/>
          </a:solidFill>
        </p:spPr>
      </p:pic>
      <p:cxnSp>
        <p:nvCxnSpPr>
          <p:cNvPr id="7" name="Straight Arrow Connector 6"/>
          <p:cNvCxnSpPr/>
          <p:nvPr/>
        </p:nvCxnSpPr>
        <p:spPr>
          <a:xfrm flipV="1">
            <a:off x="7600051" y="2557463"/>
            <a:ext cx="372374" cy="774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55072" y="2318772"/>
            <a:ext cx="480496" cy="215444"/>
          </a:xfrm>
          <a:prstGeom prst="rect">
            <a:avLst/>
          </a:prstGeom>
          <a:noFill/>
        </p:spPr>
        <p:txBody>
          <a:bodyPr wrap="square" rtlCol="0">
            <a:spAutoFit/>
          </a:bodyPr>
          <a:lstStyle/>
          <a:p>
            <a:r>
              <a:rPr lang="en-US" sz="800" b="1" dirty="0" smtClean="0">
                <a:solidFill>
                  <a:schemeClr val="tx1">
                    <a:lumMod val="75000"/>
                  </a:schemeClr>
                </a:solidFill>
              </a:rPr>
              <a:t>LEA</a:t>
            </a:r>
            <a:endParaRPr lang="en-US" sz="700" b="1" dirty="0">
              <a:solidFill>
                <a:schemeClr val="tx1">
                  <a:lumMod val="75000"/>
                </a:schemeClr>
              </a:solidFill>
            </a:endParaRPr>
          </a:p>
        </p:txBody>
      </p:sp>
      <p:cxnSp>
        <p:nvCxnSpPr>
          <p:cNvPr id="22" name="Straight Arrow Connector 21"/>
          <p:cNvCxnSpPr/>
          <p:nvPr/>
        </p:nvCxnSpPr>
        <p:spPr>
          <a:xfrm>
            <a:off x="7600051" y="2426494"/>
            <a:ext cx="208068" cy="1309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808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1026" name="Rectangle 2"/>
          <p:cNvSpPr>
            <a:spLocks noGrp="1" noChangeArrowheads="1"/>
          </p:cNvSpPr>
          <p:nvPr>
            <p:ph type="title"/>
          </p:nvPr>
        </p:nvSpPr>
        <p:spPr/>
        <p:txBody>
          <a:bodyPr/>
          <a:lstStyle/>
          <a:p>
            <a:r>
              <a:rPr lang="en-GB" dirty="0" smtClean="0"/>
              <a:t>Safety Function overall Analysis</a:t>
            </a:r>
            <a:endParaRPr lang="en-GB" sz="1275" dirty="0"/>
          </a:p>
        </p:txBody>
      </p:sp>
      <p:sp>
        <p:nvSpPr>
          <p:cNvPr id="4481037" name="Rectangle 13"/>
          <p:cNvSpPr>
            <a:spLocks noChangeArrowheads="1"/>
          </p:cNvSpPr>
          <p:nvPr/>
        </p:nvSpPr>
        <p:spPr bwMode="auto">
          <a:xfrm>
            <a:off x="1629966" y="3056335"/>
            <a:ext cx="4457700" cy="767953"/>
          </a:xfrm>
          <a:prstGeom prst="rect">
            <a:avLst/>
          </a:prstGeom>
          <a:noFill/>
          <a:ln w="25400">
            <a:solidFill>
              <a:schemeClr val="accent4"/>
            </a:solidFill>
            <a:prstDash val="sysDot"/>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81038" name="Rectangle 14"/>
          <p:cNvSpPr>
            <a:spLocks noChangeArrowheads="1"/>
          </p:cNvSpPr>
          <p:nvPr/>
        </p:nvSpPr>
        <p:spPr bwMode="auto">
          <a:xfrm>
            <a:off x="1870473" y="3095625"/>
            <a:ext cx="1545431" cy="685800"/>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81039" name="Rectangle 15"/>
          <p:cNvSpPr>
            <a:spLocks noChangeArrowheads="1"/>
          </p:cNvSpPr>
          <p:nvPr/>
        </p:nvSpPr>
        <p:spPr bwMode="auto">
          <a:xfrm>
            <a:off x="1924050" y="3128963"/>
            <a:ext cx="625079" cy="270272"/>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de-DE" sz="1200" dirty="0"/>
              <a:t>B</a:t>
            </a:r>
            <a:r>
              <a:rPr lang="de-DE" sz="1200" dirty="0" smtClean="0"/>
              <a:t>1</a:t>
            </a:r>
            <a:endParaRPr lang="de-DE" sz="1200" baseline="-25000" dirty="0"/>
          </a:p>
        </p:txBody>
      </p:sp>
      <p:sp>
        <p:nvSpPr>
          <p:cNvPr id="4481040" name="Rectangle 16"/>
          <p:cNvSpPr>
            <a:spLocks noChangeArrowheads="1"/>
          </p:cNvSpPr>
          <p:nvPr/>
        </p:nvSpPr>
        <p:spPr bwMode="auto">
          <a:xfrm>
            <a:off x="2803922" y="3218260"/>
            <a:ext cx="532209" cy="422672"/>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de-DE" sz="1200"/>
              <a:t>CCF</a:t>
            </a:r>
            <a:endParaRPr lang="de-DE" sz="1200" baseline="-25000"/>
          </a:p>
        </p:txBody>
      </p:sp>
      <p:sp>
        <p:nvSpPr>
          <p:cNvPr id="4481041" name="Rectangle 17"/>
          <p:cNvSpPr>
            <a:spLocks noChangeArrowheads="1"/>
          </p:cNvSpPr>
          <p:nvPr/>
        </p:nvSpPr>
        <p:spPr bwMode="auto">
          <a:xfrm>
            <a:off x="3783807" y="3218260"/>
            <a:ext cx="532210" cy="422672"/>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pPr algn="ctr">
              <a:buClr>
                <a:schemeClr val="accent2"/>
              </a:buClr>
            </a:pPr>
            <a:r>
              <a:rPr lang="de-DE" sz="1200">
                <a:solidFill>
                  <a:srgbClr val="ECAC00"/>
                </a:solidFill>
              </a:rPr>
              <a:t>L</a:t>
            </a:r>
            <a:endParaRPr lang="de-DE" sz="1200" baseline="-25000">
              <a:solidFill>
                <a:srgbClr val="ECAC00"/>
              </a:solidFill>
            </a:endParaRPr>
          </a:p>
        </p:txBody>
      </p:sp>
      <p:cxnSp>
        <p:nvCxnSpPr>
          <p:cNvPr id="4481042" name="AutoShape 18"/>
          <p:cNvCxnSpPr>
            <a:cxnSpLocks noChangeShapeType="1"/>
            <a:stCxn id="4481040" idx="3"/>
            <a:endCxn id="4481041" idx="1"/>
          </p:cNvCxnSpPr>
          <p:nvPr/>
        </p:nvCxnSpPr>
        <p:spPr bwMode="auto">
          <a:xfrm>
            <a:off x="3336131" y="3430191"/>
            <a:ext cx="447675"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81043" name="Rectangle 19"/>
          <p:cNvSpPr>
            <a:spLocks noChangeArrowheads="1"/>
          </p:cNvSpPr>
          <p:nvPr/>
        </p:nvSpPr>
        <p:spPr bwMode="auto">
          <a:xfrm>
            <a:off x="1924050" y="3445669"/>
            <a:ext cx="625079" cy="271463"/>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de-DE" sz="1200" dirty="0"/>
              <a:t>B</a:t>
            </a:r>
            <a:r>
              <a:rPr lang="de-DE" sz="1200" dirty="0" smtClean="0"/>
              <a:t>2</a:t>
            </a:r>
            <a:endParaRPr lang="de-DE" sz="1200" baseline="-25000" dirty="0"/>
          </a:p>
        </p:txBody>
      </p:sp>
      <p:cxnSp>
        <p:nvCxnSpPr>
          <p:cNvPr id="4481044" name="AutoShape 20"/>
          <p:cNvCxnSpPr>
            <a:cxnSpLocks noChangeShapeType="1"/>
            <a:stCxn id="4481039" idx="3"/>
            <a:endCxn id="4481040" idx="1"/>
          </p:cNvCxnSpPr>
          <p:nvPr/>
        </p:nvCxnSpPr>
        <p:spPr bwMode="auto">
          <a:xfrm>
            <a:off x="2549129" y="3264694"/>
            <a:ext cx="254794" cy="165497"/>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1045" name="AutoShape 21"/>
          <p:cNvCxnSpPr>
            <a:cxnSpLocks noChangeShapeType="1"/>
            <a:stCxn id="4481043" idx="3"/>
            <a:endCxn id="4481040" idx="1"/>
          </p:cNvCxnSpPr>
          <p:nvPr/>
        </p:nvCxnSpPr>
        <p:spPr bwMode="auto">
          <a:xfrm flipV="1">
            <a:off x="2549129" y="3430191"/>
            <a:ext cx="254794" cy="151209"/>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81046" name="Rectangle 22"/>
          <p:cNvSpPr>
            <a:spLocks noChangeArrowheads="1"/>
          </p:cNvSpPr>
          <p:nvPr/>
        </p:nvSpPr>
        <p:spPr bwMode="auto">
          <a:xfrm>
            <a:off x="4527947" y="3100388"/>
            <a:ext cx="1475184" cy="685800"/>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81047" name="Rectangle 23"/>
          <p:cNvSpPr>
            <a:spLocks noChangeArrowheads="1"/>
          </p:cNvSpPr>
          <p:nvPr/>
        </p:nvSpPr>
        <p:spPr bwMode="auto">
          <a:xfrm>
            <a:off x="4658916" y="3133726"/>
            <a:ext cx="566738" cy="270272"/>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de-DE" sz="1200" dirty="0" smtClean="0"/>
              <a:t>Q1</a:t>
            </a:r>
            <a:endParaRPr lang="de-DE" sz="1200" baseline="-25000" dirty="0"/>
          </a:p>
        </p:txBody>
      </p:sp>
      <p:sp>
        <p:nvSpPr>
          <p:cNvPr id="4481048" name="Rectangle 24"/>
          <p:cNvSpPr>
            <a:spLocks noChangeArrowheads="1"/>
          </p:cNvSpPr>
          <p:nvPr/>
        </p:nvSpPr>
        <p:spPr bwMode="auto">
          <a:xfrm>
            <a:off x="4658916" y="3451622"/>
            <a:ext cx="566738" cy="270272"/>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de-DE" sz="1200" dirty="0" smtClean="0"/>
              <a:t>Q2</a:t>
            </a:r>
            <a:endParaRPr lang="de-DE" sz="1200" baseline="-25000" dirty="0"/>
          </a:p>
        </p:txBody>
      </p:sp>
      <p:cxnSp>
        <p:nvCxnSpPr>
          <p:cNvPr id="4481049" name="AutoShape 25"/>
          <p:cNvCxnSpPr>
            <a:cxnSpLocks noChangeShapeType="1"/>
            <a:stCxn id="4481041" idx="3"/>
            <a:endCxn id="4481047" idx="1"/>
          </p:cNvCxnSpPr>
          <p:nvPr/>
        </p:nvCxnSpPr>
        <p:spPr bwMode="auto">
          <a:xfrm flipV="1">
            <a:off x="4316016" y="3269457"/>
            <a:ext cx="342900" cy="160735"/>
          </a:xfrm>
          <a:prstGeom prst="bentConnector3">
            <a:avLst>
              <a:gd name="adj1" fmla="val 82981"/>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1050" name="AutoShape 26"/>
          <p:cNvCxnSpPr>
            <a:cxnSpLocks noChangeShapeType="1"/>
            <a:stCxn id="4481041" idx="3"/>
          </p:cNvCxnSpPr>
          <p:nvPr/>
        </p:nvCxnSpPr>
        <p:spPr bwMode="auto">
          <a:xfrm>
            <a:off x="4316016" y="3430191"/>
            <a:ext cx="342900" cy="157163"/>
          </a:xfrm>
          <a:prstGeom prst="bentConnector3">
            <a:avLst>
              <a:gd name="adj1" fmla="val 83333"/>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1051" name="AutoShape 27"/>
          <p:cNvCxnSpPr>
            <a:cxnSpLocks noChangeShapeType="1"/>
            <a:stCxn id="4481047" idx="3"/>
            <a:endCxn id="4481052" idx="1"/>
          </p:cNvCxnSpPr>
          <p:nvPr/>
        </p:nvCxnSpPr>
        <p:spPr bwMode="auto">
          <a:xfrm>
            <a:off x="5225654" y="3269456"/>
            <a:ext cx="161925" cy="163116"/>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81052" name="Rectangle 28"/>
          <p:cNvSpPr>
            <a:spLocks noChangeArrowheads="1"/>
          </p:cNvSpPr>
          <p:nvPr/>
        </p:nvSpPr>
        <p:spPr bwMode="auto">
          <a:xfrm>
            <a:off x="5387579" y="3221832"/>
            <a:ext cx="532209" cy="422672"/>
          </a:xfrm>
          <a:prstGeom prst="rect">
            <a:avLst/>
          </a:prstGeom>
          <a:solidFill>
            <a:schemeClr val="bg2"/>
          </a:solidFill>
          <a:ln w="9525">
            <a:solidFill>
              <a:schemeClr val="bg2"/>
            </a:solidFill>
            <a:miter lim="800000"/>
            <a:headEnd/>
            <a:tailEnd/>
          </a:ln>
          <a:effectLst/>
          <a:extLst/>
        </p:spPr>
        <p:txBody>
          <a:bodyPr wrap="none" lIns="67500" tIns="35100" rIns="67500" bIns="35100" anchor="ctr"/>
          <a:lstStyle/>
          <a:p>
            <a:pPr algn="ctr">
              <a:buClr>
                <a:schemeClr val="accent2"/>
              </a:buClr>
            </a:pPr>
            <a:r>
              <a:rPr lang="de-DE" sz="1200"/>
              <a:t>CCF</a:t>
            </a:r>
            <a:endParaRPr lang="de-DE" sz="1200" baseline="-25000"/>
          </a:p>
        </p:txBody>
      </p:sp>
      <p:cxnSp>
        <p:nvCxnSpPr>
          <p:cNvPr id="4481053" name="AutoShape 29"/>
          <p:cNvCxnSpPr>
            <a:cxnSpLocks noChangeShapeType="1"/>
            <a:stCxn id="4481048" idx="3"/>
            <a:endCxn id="4481047" idx="3"/>
          </p:cNvCxnSpPr>
          <p:nvPr/>
        </p:nvCxnSpPr>
        <p:spPr bwMode="auto">
          <a:xfrm flipV="1">
            <a:off x="5225654" y="3269457"/>
            <a:ext cx="1190" cy="317897"/>
          </a:xfrm>
          <a:prstGeom prst="bentConnector3">
            <a:avLst>
              <a:gd name="adj1" fmla="val 670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81061" name="Rectangle 37"/>
          <p:cNvSpPr>
            <a:spLocks noChangeArrowheads="1"/>
          </p:cNvSpPr>
          <p:nvPr/>
        </p:nvSpPr>
        <p:spPr bwMode="auto">
          <a:xfrm>
            <a:off x="1657350" y="3990975"/>
            <a:ext cx="1390650" cy="3231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2875" indent="-142875" defTabSz="717947">
              <a:buClr>
                <a:schemeClr val="accent2"/>
              </a:buClr>
              <a:buFontTx/>
              <a:buChar char="•"/>
            </a:pPr>
            <a:r>
              <a:rPr lang="de-DE" sz="1050"/>
              <a:t>SILCL: 3</a:t>
            </a:r>
          </a:p>
          <a:p>
            <a:pPr marL="142875" indent="-142875" defTabSz="717947">
              <a:buClr>
                <a:schemeClr val="accent2"/>
              </a:buClr>
              <a:buFontTx/>
              <a:buChar char="•"/>
            </a:pPr>
            <a:r>
              <a:rPr lang="de-DE" sz="1050"/>
              <a:t>PFH</a:t>
            </a:r>
            <a:r>
              <a:rPr lang="de-DE" sz="1050" baseline="-25000"/>
              <a:t>D</a:t>
            </a:r>
            <a:r>
              <a:rPr lang="de-DE" sz="1050"/>
              <a:t> = 0.7</a:t>
            </a:r>
            <a:r>
              <a:rPr lang="de-DE" sz="1050">
                <a:sym typeface="Symbol" pitchFamily="18" charset="2"/>
              </a:rPr>
              <a:t> x 10</a:t>
            </a:r>
            <a:r>
              <a:rPr lang="de-DE" sz="1050" baseline="30000">
                <a:sym typeface="Symbol" pitchFamily="18" charset="2"/>
              </a:rPr>
              <a:t>-9</a:t>
            </a:r>
          </a:p>
        </p:txBody>
      </p:sp>
      <p:sp>
        <p:nvSpPr>
          <p:cNvPr id="4481062" name="Rectangle 38"/>
          <p:cNvSpPr>
            <a:spLocks noChangeArrowheads="1"/>
          </p:cNvSpPr>
          <p:nvPr/>
        </p:nvSpPr>
        <p:spPr bwMode="auto">
          <a:xfrm>
            <a:off x="3286125" y="3990975"/>
            <a:ext cx="11906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2875" indent="-142875" defTabSz="717947">
              <a:buClr>
                <a:schemeClr val="accent2"/>
              </a:buClr>
              <a:buFontTx/>
              <a:buChar char="•"/>
            </a:pPr>
            <a:r>
              <a:rPr lang="de-DE" sz="1050"/>
              <a:t>SILCL: 3</a:t>
            </a:r>
          </a:p>
          <a:p>
            <a:pPr marL="142875" indent="-142875" defTabSz="717947">
              <a:buClr>
                <a:schemeClr val="accent2"/>
              </a:buClr>
              <a:buFontTx/>
              <a:buChar char="•"/>
            </a:pPr>
            <a:r>
              <a:rPr lang="de-DE" sz="1050"/>
              <a:t>PFH</a:t>
            </a:r>
            <a:r>
              <a:rPr lang="de-DE" sz="1050" baseline="-25000"/>
              <a:t>D</a:t>
            </a:r>
            <a:r>
              <a:rPr lang="de-DE" sz="1050"/>
              <a:t> = </a:t>
            </a:r>
            <a:r>
              <a:rPr lang="de-DE" sz="1050">
                <a:sym typeface="Symbol" pitchFamily="18" charset="2"/>
              </a:rPr>
              <a:t>1.2 x 10</a:t>
            </a:r>
            <a:r>
              <a:rPr lang="de-DE" sz="1050" baseline="30000">
                <a:sym typeface="Symbol" pitchFamily="18" charset="2"/>
              </a:rPr>
              <a:t>-8</a:t>
            </a:r>
          </a:p>
        </p:txBody>
      </p:sp>
      <p:sp>
        <p:nvSpPr>
          <p:cNvPr id="4481063" name="Rectangle 39"/>
          <p:cNvSpPr>
            <a:spLocks noChangeArrowheads="1"/>
          </p:cNvSpPr>
          <p:nvPr/>
        </p:nvSpPr>
        <p:spPr bwMode="auto">
          <a:xfrm>
            <a:off x="4695825" y="3990975"/>
            <a:ext cx="136207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2875" indent="-142875" defTabSz="717947">
              <a:buClr>
                <a:schemeClr val="accent2"/>
              </a:buClr>
              <a:buFontTx/>
              <a:buChar char="•"/>
            </a:pPr>
            <a:r>
              <a:rPr lang="de-DE" sz="1050"/>
              <a:t>SILCL: 3</a:t>
            </a:r>
          </a:p>
          <a:p>
            <a:pPr marL="142875" indent="-142875" defTabSz="717947">
              <a:buClr>
                <a:schemeClr val="accent2"/>
              </a:buClr>
              <a:buFontTx/>
              <a:buChar char="•"/>
            </a:pPr>
            <a:r>
              <a:rPr lang="de-DE" sz="1050"/>
              <a:t>PFH</a:t>
            </a:r>
            <a:r>
              <a:rPr lang="de-DE" sz="1050" baseline="-25000"/>
              <a:t>D</a:t>
            </a:r>
            <a:r>
              <a:rPr lang="de-DE" sz="1050"/>
              <a:t> = 2.5</a:t>
            </a:r>
            <a:r>
              <a:rPr lang="de-DE" sz="1050">
                <a:sym typeface="Symbol" pitchFamily="18" charset="2"/>
              </a:rPr>
              <a:t> x 10</a:t>
            </a:r>
            <a:r>
              <a:rPr lang="de-DE" sz="1050" baseline="30000">
                <a:sym typeface="Symbol" pitchFamily="18" charset="2"/>
              </a:rPr>
              <a:t>-9</a:t>
            </a:r>
          </a:p>
        </p:txBody>
      </p:sp>
      <p:sp>
        <p:nvSpPr>
          <p:cNvPr id="4481064" name="Rectangle 40"/>
          <p:cNvSpPr>
            <a:spLocks noChangeArrowheads="1"/>
          </p:cNvSpPr>
          <p:nvPr/>
        </p:nvSpPr>
        <p:spPr bwMode="auto">
          <a:xfrm>
            <a:off x="6172200" y="3990975"/>
            <a:ext cx="70604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42875" indent="-142875" defTabSz="717947">
              <a:buClr>
                <a:schemeClr val="accent2"/>
              </a:buClr>
              <a:buFontTx/>
              <a:buChar char="="/>
            </a:pPr>
            <a:r>
              <a:rPr lang="de-DE" sz="1050"/>
              <a:t>SIL 3</a:t>
            </a:r>
          </a:p>
          <a:p>
            <a:pPr marL="142875" indent="-142875" defTabSz="717947">
              <a:buClr>
                <a:schemeClr val="accent2"/>
              </a:buClr>
              <a:buFontTx/>
              <a:buChar char="="/>
            </a:pPr>
            <a:r>
              <a:rPr lang="de-DE" sz="1050">
                <a:sym typeface="Symbol" pitchFamily="18" charset="2"/>
              </a:rPr>
              <a:t>1.5 x 10</a:t>
            </a:r>
            <a:r>
              <a:rPr lang="de-DE" sz="1050" baseline="30000">
                <a:sym typeface="Symbol" pitchFamily="18" charset="2"/>
              </a:rPr>
              <a:t>-8</a:t>
            </a:r>
          </a:p>
        </p:txBody>
      </p:sp>
      <p:grpSp>
        <p:nvGrpSpPr>
          <p:cNvPr id="4481065" name="Group 41"/>
          <p:cNvGrpSpPr>
            <a:grpSpLocks/>
          </p:cNvGrpSpPr>
          <p:nvPr/>
        </p:nvGrpSpPr>
        <p:grpSpPr bwMode="auto">
          <a:xfrm>
            <a:off x="3170636" y="4054083"/>
            <a:ext cx="1683544" cy="351235"/>
            <a:chOff x="2023" y="3493"/>
            <a:chExt cx="1414" cy="295"/>
          </a:xfrm>
        </p:grpSpPr>
        <p:sp>
          <p:nvSpPr>
            <p:cNvPr id="4481066" name="Text Box 42"/>
            <p:cNvSpPr txBox="1">
              <a:spLocks noChangeArrowheads="1"/>
            </p:cNvSpPr>
            <p:nvPr/>
          </p:nvSpPr>
          <p:spPr bwMode="auto">
            <a:xfrm>
              <a:off x="2023" y="3496"/>
              <a:ext cx="228" cy="29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de-DE" i="1"/>
                <a:t>+</a:t>
              </a:r>
            </a:p>
          </p:txBody>
        </p:sp>
        <p:sp>
          <p:nvSpPr>
            <p:cNvPr id="4481067" name="Text Box 43"/>
            <p:cNvSpPr txBox="1">
              <a:spLocks noChangeArrowheads="1"/>
            </p:cNvSpPr>
            <p:nvPr/>
          </p:nvSpPr>
          <p:spPr bwMode="auto">
            <a:xfrm>
              <a:off x="3209" y="3493"/>
              <a:ext cx="228" cy="29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de-DE" i="1"/>
                <a:t>+</a:t>
              </a:r>
            </a:p>
          </p:txBody>
        </p:sp>
      </p:grpSp>
      <p:sp>
        <p:nvSpPr>
          <p:cNvPr id="4481068" name="Text Box 44"/>
          <p:cNvSpPr txBox="1">
            <a:spLocks noChangeArrowheads="1"/>
          </p:cNvSpPr>
          <p:nvPr/>
        </p:nvSpPr>
        <p:spPr bwMode="auto">
          <a:xfrm>
            <a:off x="6886575" y="4099323"/>
            <a:ext cx="442492" cy="232468"/>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buClr>
                <a:schemeClr val="accent2"/>
              </a:buClr>
            </a:pPr>
            <a:r>
              <a:rPr lang="de-DE" sz="1050" b="1" baseline="30000">
                <a:sym typeface="Symbol" pitchFamily="18" charset="2"/>
              </a:rPr>
              <a:t></a:t>
            </a:r>
            <a:r>
              <a:rPr lang="de-DE" sz="1050" baseline="30000">
                <a:sym typeface="Symbol" pitchFamily="18" charset="2"/>
              </a:rPr>
              <a:t> </a:t>
            </a:r>
            <a:r>
              <a:rPr lang="de-DE" sz="1050">
                <a:sym typeface="Symbol" pitchFamily="18" charset="2"/>
              </a:rPr>
              <a:t>10</a:t>
            </a:r>
            <a:r>
              <a:rPr lang="de-DE" sz="1050" baseline="30000">
                <a:sym typeface="Symbol" pitchFamily="18" charset="2"/>
              </a:rPr>
              <a:t>-7</a:t>
            </a:r>
            <a:endParaRPr lang="de-DE" i="1"/>
          </a:p>
        </p:txBody>
      </p:sp>
      <p:sp>
        <p:nvSpPr>
          <p:cNvPr id="4481069" name="Text Box 45"/>
          <p:cNvSpPr txBox="1">
            <a:spLocks noChangeArrowheads="1"/>
          </p:cNvSpPr>
          <p:nvPr/>
        </p:nvSpPr>
        <p:spPr bwMode="auto">
          <a:xfrm>
            <a:off x="6543675" y="3562350"/>
            <a:ext cx="450507" cy="232468"/>
          </a:xfrm>
          <a:prstGeom prst="rect">
            <a:avLst/>
          </a:prstGeom>
          <a:solidFill>
            <a:schemeClr val="accent5"/>
          </a:solidFill>
          <a:ln>
            <a:noFill/>
          </a:ln>
          <a:effectLst/>
          <a:extLst/>
        </p:spPr>
        <p:txBody>
          <a:bodyPr wrap="none" lIns="67500" tIns="35100" rIns="67500" bIns="35100">
            <a:spAutoFit/>
          </a:bodyPr>
          <a:lstStyle/>
          <a:p>
            <a:pPr>
              <a:buClr>
                <a:schemeClr val="accent2"/>
              </a:buClr>
            </a:pPr>
            <a:r>
              <a:rPr lang="de-DE" sz="1050">
                <a:sym typeface="Symbol" pitchFamily="18" charset="2"/>
              </a:rPr>
              <a:t>SIL 3</a:t>
            </a:r>
            <a:endParaRPr lang="de-DE" i="1"/>
          </a:p>
        </p:txBody>
      </p:sp>
      <p:sp>
        <p:nvSpPr>
          <p:cNvPr id="4481070" name="AutoShape 46"/>
          <p:cNvSpPr>
            <a:spLocks noChangeArrowheads="1"/>
          </p:cNvSpPr>
          <p:nvPr/>
        </p:nvSpPr>
        <p:spPr bwMode="auto">
          <a:xfrm rot="10800000">
            <a:off x="6276975" y="3810000"/>
            <a:ext cx="1028700" cy="514350"/>
          </a:xfrm>
          <a:prstGeom prst="downArrowCallout">
            <a:avLst>
              <a:gd name="adj1" fmla="val 50000"/>
              <a:gd name="adj2" fmla="val 50000"/>
              <a:gd name="adj3" fmla="val 16667"/>
              <a:gd name="adj4" fmla="val 66667"/>
            </a:avLst>
          </a:prstGeom>
          <a:noFill/>
          <a:ln w="19050">
            <a:solidFill>
              <a:schemeClr val="tx1"/>
            </a:solidFill>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a:p>
        </p:txBody>
      </p:sp>
      <p:sp>
        <p:nvSpPr>
          <p:cNvPr id="4481074" name="Rectangle 50"/>
          <p:cNvSpPr>
            <a:spLocks noChangeArrowheads="1"/>
          </p:cNvSpPr>
          <p:nvPr/>
        </p:nvSpPr>
        <p:spPr bwMode="auto">
          <a:xfrm>
            <a:off x="1629966" y="1230307"/>
            <a:ext cx="2800350" cy="122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269081" indent="-269081" defTabSz="717947">
              <a:lnSpc>
                <a:spcPct val="125000"/>
              </a:lnSpc>
              <a:spcBef>
                <a:spcPct val="20000"/>
              </a:spcBef>
              <a:buClr>
                <a:schemeClr val="accent2"/>
              </a:buClr>
            </a:pPr>
            <a:r>
              <a:rPr lang="en-GB" sz="1125" b="1" dirty="0"/>
              <a:t>	Safety Function</a:t>
            </a:r>
          </a:p>
          <a:p>
            <a:pPr marL="269081" indent="-269081" defTabSz="717947">
              <a:lnSpc>
                <a:spcPct val="125000"/>
              </a:lnSpc>
              <a:spcBef>
                <a:spcPct val="20000"/>
              </a:spcBef>
              <a:buClr>
                <a:schemeClr val="accent2"/>
              </a:buClr>
              <a:buFontTx/>
              <a:buChar char="•"/>
            </a:pPr>
            <a:r>
              <a:rPr lang="en-GB" sz="1125" dirty="0"/>
              <a:t>Two channel monitoring of safety gate</a:t>
            </a:r>
          </a:p>
          <a:p>
            <a:pPr marL="269081" indent="-269081" defTabSz="717947">
              <a:lnSpc>
                <a:spcPct val="125000"/>
              </a:lnSpc>
              <a:spcBef>
                <a:spcPct val="20000"/>
              </a:spcBef>
              <a:buClr>
                <a:schemeClr val="accent2"/>
              </a:buClr>
              <a:buFontTx/>
              <a:buChar char="•"/>
            </a:pPr>
            <a:r>
              <a:rPr lang="en-GB" sz="1125" dirty="0" smtClean="0"/>
              <a:t>Q1 </a:t>
            </a:r>
            <a:r>
              <a:rPr lang="en-GB" sz="1125" dirty="0"/>
              <a:t>&amp; </a:t>
            </a:r>
            <a:r>
              <a:rPr lang="en-GB" sz="1125" dirty="0" smtClean="0"/>
              <a:t>Q2 </a:t>
            </a:r>
            <a:r>
              <a:rPr lang="en-GB" sz="1125" dirty="0"/>
              <a:t>are switched off, when</a:t>
            </a:r>
          </a:p>
          <a:p>
            <a:pPr marL="583406" lvl="1" indent="-223838" defTabSz="717947">
              <a:lnSpc>
                <a:spcPct val="125000"/>
              </a:lnSpc>
              <a:spcBef>
                <a:spcPct val="20000"/>
              </a:spcBef>
              <a:buClr>
                <a:schemeClr val="accent2"/>
              </a:buClr>
              <a:buFontTx/>
              <a:buChar char="•"/>
            </a:pPr>
            <a:r>
              <a:rPr lang="en-GB" sz="1125" dirty="0" smtClean="0"/>
              <a:t>B1 </a:t>
            </a:r>
            <a:r>
              <a:rPr lang="en-GB" sz="1125" dirty="0"/>
              <a:t>not actuated</a:t>
            </a:r>
          </a:p>
          <a:p>
            <a:pPr marL="583406" lvl="1" indent="-223838" defTabSz="717947">
              <a:lnSpc>
                <a:spcPct val="125000"/>
              </a:lnSpc>
              <a:spcBef>
                <a:spcPct val="20000"/>
              </a:spcBef>
              <a:buClr>
                <a:schemeClr val="accent2"/>
              </a:buClr>
              <a:buFontTx/>
              <a:buChar char="•"/>
            </a:pPr>
            <a:r>
              <a:rPr lang="en-GB" sz="1125" dirty="0" smtClean="0"/>
              <a:t>B2 </a:t>
            </a:r>
            <a:r>
              <a:rPr lang="en-GB" sz="1125" dirty="0"/>
              <a:t>actuated</a:t>
            </a:r>
          </a:p>
        </p:txBody>
      </p:sp>
      <p:pic>
        <p:nvPicPr>
          <p:cNvPr id="54" name="Picture 53"/>
          <p:cNvPicPr>
            <a:picLocks noChangeAspect="1"/>
          </p:cNvPicPr>
          <p:nvPr/>
        </p:nvPicPr>
        <p:blipFill>
          <a:blip r:embed="rId3"/>
          <a:stretch>
            <a:fillRect/>
          </a:stretch>
        </p:blipFill>
        <p:spPr>
          <a:xfrm>
            <a:off x="6425442" y="980089"/>
            <a:ext cx="2371937" cy="2799181"/>
          </a:xfrm>
          <a:prstGeom prst="rect">
            <a:avLst/>
          </a:prstGeom>
        </p:spPr>
      </p:pic>
    </p:spTree>
    <p:extLst>
      <p:ext uri="{BB962C8B-B14F-4D97-AF65-F5344CB8AC3E}">
        <p14:creationId xmlns:p14="http://schemas.microsoft.com/office/powerpoint/2010/main" val="11980252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81065"/>
                                        </p:tgtEl>
                                        <p:attrNameLst>
                                          <p:attrName>style.visibility</p:attrName>
                                        </p:attrNameLst>
                                      </p:cBhvr>
                                      <p:to>
                                        <p:strVal val="visible"/>
                                      </p:to>
                                    </p:set>
                                    <p:animEffect transition="in" filter="dissolve">
                                      <p:cBhvr>
                                        <p:cTn id="7" dur="500"/>
                                        <p:tgtEl>
                                          <p:spTgt spid="448106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481064"/>
                                        </p:tgtEl>
                                        <p:attrNameLst>
                                          <p:attrName>style.visibility</p:attrName>
                                        </p:attrNameLst>
                                      </p:cBhvr>
                                      <p:to>
                                        <p:strVal val="visible"/>
                                      </p:to>
                                    </p:se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4481068"/>
                                        </p:tgtEl>
                                        <p:attrNameLst>
                                          <p:attrName>style.visibility</p:attrName>
                                        </p:attrNameLst>
                                      </p:cBhvr>
                                      <p:to>
                                        <p:strVal val="visible"/>
                                      </p:to>
                                    </p:set>
                                    <p:animEffect transition="in" filter="dissolve">
                                      <p:cBhvr>
                                        <p:cTn id="14" dur="500"/>
                                        <p:tgtEl>
                                          <p:spTgt spid="4481068"/>
                                        </p:tgtEl>
                                      </p:cBhvr>
                                    </p:animEffect>
                                  </p:childTnLst>
                                </p:cTn>
                              </p:par>
                            </p:childTnLst>
                          </p:cTn>
                        </p:par>
                        <p:par>
                          <p:cTn id="15" fill="hold" nodeType="afterGroup">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4481070"/>
                                        </p:tgtEl>
                                        <p:attrNameLst>
                                          <p:attrName>style.visibility</p:attrName>
                                        </p:attrNameLst>
                                      </p:cBhvr>
                                      <p:to>
                                        <p:strVal val="visible"/>
                                      </p:to>
                                    </p:set>
                                    <p:animEffect transition="in" filter="dissolve">
                                      <p:cBhvr>
                                        <p:cTn id="18" dur="500"/>
                                        <p:tgtEl>
                                          <p:spTgt spid="4481070"/>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4481069"/>
                                        </p:tgtEl>
                                        <p:attrNameLst>
                                          <p:attrName>style.visibility</p:attrName>
                                        </p:attrNameLst>
                                      </p:cBhvr>
                                      <p:to>
                                        <p:strVal val="visible"/>
                                      </p:to>
                                    </p:set>
                                    <p:animEffect transition="in" filter="dissolve">
                                      <p:cBhvr>
                                        <p:cTn id="22" dur="500"/>
                                        <p:tgtEl>
                                          <p:spTgt spid="448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1064" grpId="0" autoUpdateAnimBg="0"/>
      <p:bldP spid="4481068" grpId="0" autoUpdateAnimBg="0"/>
      <p:bldP spid="4481069" grpId="0" animBg="1" autoUpdateAnimBg="0"/>
      <p:bldP spid="44810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points</a:t>
            </a:r>
            <a:endParaRPr lang="en-US" dirty="0"/>
          </a:p>
        </p:txBody>
      </p:sp>
      <p:sp>
        <p:nvSpPr>
          <p:cNvPr id="3" name="Content Placeholder 2"/>
          <p:cNvSpPr>
            <a:spLocks noGrp="1"/>
          </p:cNvSpPr>
          <p:nvPr>
            <p:ph idx="1"/>
          </p:nvPr>
        </p:nvSpPr>
        <p:spPr>
          <a:xfrm>
            <a:off x="457200" y="1040286"/>
            <a:ext cx="8372901" cy="3317082"/>
          </a:xfrm>
        </p:spPr>
        <p:txBody>
          <a:bodyPr/>
          <a:lstStyle/>
          <a:p>
            <a:r>
              <a:rPr lang="en-US" sz="1600" dirty="0" smtClean="0"/>
              <a:t>Examined the original ACIS designs</a:t>
            </a:r>
          </a:p>
          <a:p>
            <a:pPr lvl="1"/>
            <a:r>
              <a:rPr lang="en-US" sz="1600" dirty="0" smtClean="0"/>
              <a:t>Implemented since APS was started (1992)</a:t>
            </a:r>
          </a:p>
          <a:p>
            <a:pPr lvl="1"/>
            <a:r>
              <a:rPr lang="en-US" sz="1600" dirty="0" smtClean="0"/>
              <a:t>Designed before the first functional safety standards released on a international level</a:t>
            </a:r>
          </a:p>
          <a:p>
            <a:r>
              <a:rPr lang="en-US" sz="1600" dirty="0" smtClean="0"/>
              <a:t>The focus of the examination is on IEC 61508</a:t>
            </a:r>
          </a:p>
          <a:p>
            <a:pPr lvl="1"/>
            <a:r>
              <a:rPr lang="en-US" sz="1600" dirty="0" smtClean="0"/>
              <a:t>Safety Integrity Level (SIL) identifies the level of risk reduction</a:t>
            </a:r>
          </a:p>
          <a:p>
            <a:pPr lvl="1"/>
            <a:r>
              <a:rPr lang="en-US" sz="1600" dirty="0" smtClean="0"/>
              <a:t>Focuses on:	</a:t>
            </a:r>
          </a:p>
          <a:p>
            <a:pPr lvl="2"/>
            <a:r>
              <a:rPr lang="en-US" sz="1600" dirty="0" smtClean="0"/>
              <a:t>Control of random faults</a:t>
            </a:r>
          </a:p>
          <a:p>
            <a:pPr lvl="2"/>
            <a:r>
              <a:rPr lang="en-US" sz="1600" dirty="0" smtClean="0"/>
              <a:t>Control and avoidance of common cause faults</a:t>
            </a:r>
          </a:p>
          <a:p>
            <a:pPr lvl="2"/>
            <a:r>
              <a:rPr lang="en-US" sz="1600" dirty="0"/>
              <a:t>Avoidance of systematic faults</a:t>
            </a:r>
          </a:p>
          <a:p>
            <a:pPr lvl="1"/>
            <a:r>
              <a:rPr lang="en-US" sz="1600" dirty="0" smtClean="0"/>
              <a:t>This </a:t>
            </a:r>
            <a:r>
              <a:rPr lang="en-US" sz="1600" dirty="0"/>
              <a:t>standard provides a basis for analyzing systems.</a:t>
            </a:r>
          </a:p>
          <a:p>
            <a:pPr lvl="1"/>
            <a:r>
              <a:rPr lang="en-US" sz="1600" dirty="0" smtClean="0">
                <a:solidFill>
                  <a:srgbClr val="00B0F0"/>
                </a:solidFill>
              </a:rPr>
              <a:t>The examination used </a:t>
            </a:r>
            <a:r>
              <a:rPr lang="en-US" sz="1600" dirty="0">
                <a:solidFill>
                  <a:srgbClr val="00B0F0"/>
                </a:solidFill>
              </a:rPr>
              <a:t>this </a:t>
            </a:r>
            <a:r>
              <a:rPr lang="en-US" sz="1600" dirty="0" smtClean="0">
                <a:solidFill>
                  <a:srgbClr val="00B0F0"/>
                </a:solidFill>
              </a:rPr>
              <a:t>standard </a:t>
            </a:r>
            <a:r>
              <a:rPr lang="en-US" sz="1600" dirty="0">
                <a:solidFill>
                  <a:srgbClr val="00B0F0"/>
                </a:solidFill>
              </a:rPr>
              <a:t>as if I </a:t>
            </a:r>
            <a:r>
              <a:rPr lang="en-US" sz="1600" dirty="0" smtClean="0">
                <a:solidFill>
                  <a:srgbClr val="00B0F0"/>
                </a:solidFill>
              </a:rPr>
              <a:t>was </a:t>
            </a:r>
            <a:r>
              <a:rPr lang="en-US" sz="1600" dirty="0">
                <a:solidFill>
                  <a:srgbClr val="00B0F0"/>
                </a:solidFill>
              </a:rPr>
              <a:t>doing a TUV assessment for certification</a:t>
            </a:r>
          </a:p>
          <a:p>
            <a:r>
              <a:rPr lang="en-US" sz="1600" dirty="0" smtClean="0">
                <a:solidFill>
                  <a:srgbClr val="00B0F0"/>
                </a:solidFill>
              </a:rPr>
              <a:t>Also looking at upgrade of LEA ACIS to newest safety control system</a:t>
            </a:r>
          </a:p>
          <a:p>
            <a:pPr lvl="1"/>
            <a:r>
              <a:rPr lang="en-US" sz="1600" dirty="0" smtClean="0"/>
              <a:t>Recent design</a:t>
            </a:r>
          </a:p>
          <a:p>
            <a:pPr lvl="1"/>
            <a:r>
              <a:rPr lang="en-US" sz="1600" dirty="0" smtClean="0"/>
              <a:t>Captures a great deal of the IEC 61508 requirements</a:t>
            </a:r>
          </a:p>
          <a:p>
            <a:pPr lvl="1"/>
            <a:endParaRPr lang="en-US" sz="1600"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3</a:t>
            </a:fld>
            <a:endParaRPr lang="en-US" dirty="0"/>
          </a:p>
        </p:txBody>
      </p:sp>
    </p:spTree>
    <p:extLst>
      <p:ext uri="{BB962C8B-B14F-4D97-AF65-F5344CB8AC3E}">
        <p14:creationId xmlns:p14="http://schemas.microsoft.com/office/powerpoint/2010/main" val="662344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ACIS from a Standards Perspective</a:t>
            </a:r>
            <a:endParaRPr lang="en-US" dirty="0"/>
          </a:p>
        </p:txBody>
      </p:sp>
      <p:sp>
        <p:nvSpPr>
          <p:cNvPr id="3" name="Content Placeholder 2"/>
          <p:cNvSpPr>
            <a:spLocks noGrp="1"/>
          </p:cNvSpPr>
          <p:nvPr>
            <p:ph idx="1"/>
          </p:nvPr>
        </p:nvSpPr>
        <p:spPr>
          <a:xfrm>
            <a:off x="503209" y="980089"/>
            <a:ext cx="8372901" cy="3317082"/>
          </a:xfrm>
        </p:spPr>
        <p:txBody>
          <a:bodyPr/>
          <a:lstStyle/>
          <a:p>
            <a:r>
              <a:rPr lang="en-US" dirty="0" smtClean="0">
                <a:solidFill>
                  <a:srgbClr val="00B0F0"/>
                </a:solidFill>
              </a:rPr>
              <a:t>Very strong safety program is in place</a:t>
            </a:r>
          </a:p>
          <a:p>
            <a:pPr lvl="1"/>
            <a:r>
              <a:rPr lang="en-US" dirty="0" smtClean="0"/>
              <a:t>Hazards defined and analyzed</a:t>
            </a:r>
          </a:p>
          <a:p>
            <a:pPr lvl="1"/>
            <a:r>
              <a:rPr lang="en-US" dirty="0"/>
              <a:t>Solid safety </a:t>
            </a:r>
            <a:r>
              <a:rPr lang="en-US" dirty="0" smtClean="0"/>
              <a:t>designs, dual channel architectures dominate</a:t>
            </a:r>
            <a:endParaRPr lang="en-US" dirty="0"/>
          </a:p>
          <a:p>
            <a:pPr lvl="1"/>
            <a:r>
              <a:rPr lang="en-US" dirty="0" smtClean="0"/>
              <a:t>Designs reviewed</a:t>
            </a:r>
          </a:p>
          <a:p>
            <a:pPr lvl="1"/>
            <a:r>
              <a:rPr lang="en-US" dirty="0" smtClean="0"/>
              <a:t>Comprehensive testing before putting into operation.</a:t>
            </a:r>
          </a:p>
          <a:p>
            <a:pPr lvl="2"/>
            <a:r>
              <a:rPr lang="en-US" dirty="0" smtClean="0"/>
              <a:t>Both hardware and software</a:t>
            </a:r>
          </a:p>
          <a:p>
            <a:pPr lvl="1"/>
            <a:r>
              <a:rPr lang="en-US" dirty="0" smtClean="0"/>
              <a:t>Periodic proof/validation testing</a:t>
            </a:r>
          </a:p>
          <a:p>
            <a:r>
              <a:rPr lang="en-US" dirty="0" smtClean="0"/>
              <a:t>There are some areas that would need to be addressed …</a:t>
            </a:r>
          </a:p>
          <a:p>
            <a:pPr lvl="1"/>
            <a:r>
              <a:rPr lang="en-US" dirty="0" smtClean="0"/>
              <a:t>The suggestions are very typical of a system designed prior to the functional safety standards coming into broad use</a:t>
            </a:r>
          </a:p>
          <a:p>
            <a:pPr lvl="1"/>
            <a:r>
              <a:rPr lang="en-US" dirty="0" smtClean="0">
                <a:solidFill>
                  <a:srgbClr val="00B0F0"/>
                </a:solidFill>
              </a:rPr>
              <a:t>The upgraded LEA ACIS design addresses a great deal of these observations</a:t>
            </a:r>
            <a:endParaRPr lang="en-US" dirty="0">
              <a:solidFill>
                <a:srgbClr val="00B0F0"/>
              </a:solidFil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4</a:t>
            </a:fld>
            <a:endParaRPr lang="en-US" dirty="0"/>
          </a:p>
        </p:txBody>
      </p:sp>
    </p:spTree>
    <p:extLst>
      <p:ext uri="{BB962C8B-B14F-4D97-AF65-F5344CB8AC3E}">
        <p14:creationId xmlns:p14="http://schemas.microsoft.com/office/powerpoint/2010/main" val="884242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safety functions</a:t>
            </a:r>
            <a:endParaRPr lang="en-US" dirty="0"/>
          </a:p>
        </p:txBody>
      </p:sp>
      <p:sp>
        <p:nvSpPr>
          <p:cNvPr id="3" name="Content Placeholder 2"/>
          <p:cNvSpPr>
            <a:spLocks noGrp="1"/>
          </p:cNvSpPr>
          <p:nvPr>
            <p:ph idx="1"/>
          </p:nvPr>
        </p:nvSpPr>
        <p:spPr>
          <a:xfrm>
            <a:off x="457200" y="1121841"/>
            <a:ext cx="8372901" cy="3521463"/>
          </a:xfrm>
        </p:spPr>
        <p:txBody>
          <a:bodyPr/>
          <a:lstStyle/>
          <a:p>
            <a:r>
              <a:rPr lang="en-US" dirty="0" smtClean="0"/>
              <a:t>Clearly identify the level of risk reduction needed.</a:t>
            </a:r>
          </a:p>
          <a:p>
            <a:pPr lvl="1"/>
            <a:r>
              <a:rPr lang="en-US" dirty="0" smtClean="0"/>
              <a:t>Drives architecture selection</a:t>
            </a:r>
          </a:p>
          <a:p>
            <a:pPr lvl="1"/>
            <a:r>
              <a:rPr lang="en-US" dirty="0" smtClean="0"/>
              <a:t>Drives component selection</a:t>
            </a:r>
          </a:p>
          <a:p>
            <a:r>
              <a:rPr lang="en-US" dirty="0" smtClean="0"/>
              <a:t>Understanding the  level of risk reduction allows for better allocation to different sub-systems</a:t>
            </a:r>
          </a:p>
          <a:p>
            <a:endParaRPr lang="en-US" dirty="0" smtClean="0">
              <a:solidFill>
                <a:srgbClr val="00B0F0"/>
              </a:solidFill>
            </a:endParaRPr>
          </a:p>
          <a:p>
            <a:endParaRPr lang="en-US" dirty="0" smtClean="0">
              <a:solidFill>
                <a:srgbClr val="00B0F0"/>
              </a:solidFill>
            </a:endParaRPr>
          </a:p>
          <a:p>
            <a:endParaRPr lang="en-US" dirty="0">
              <a:solidFill>
                <a:srgbClr val="00B0F0"/>
              </a:solidFill>
            </a:endParaRPr>
          </a:p>
          <a:p>
            <a:endParaRPr lang="en-US" dirty="0" smtClean="0">
              <a:solidFill>
                <a:srgbClr val="00B0F0"/>
              </a:solidFill>
            </a:endParaRPr>
          </a:p>
          <a:p>
            <a:r>
              <a:rPr lang="en-US" dirty="0" smtClean="0">
                <a:solidFill>
                  <a:srgbClr val="00B0F0"/>
                </a:solidFill>
              </a:rPr>
              <a:t>LEA </a:t>
            </a:r>
            <a:r>
              <a:rPr lang="en-US" dirty="0">
                <a:solidFill>
                  <a:srgbClr val="00B0F0"/>
                </a:solidFill>
              </a:rPr>
              <a:t>ACIS design specification clearly identifies safety function and design goal</a:t>
            </a:r>
          </a:p>
          <a:p>
            <a:pPr lvl="1"/>
            <a:r>
              <a:rPr lang="en-US" dirty="0">
                <a:solidFill>
                  <a:srgbClr val="00B0F0"/>
                </a:solidFill>
              </a:rPr>
              <a:t>SIL </a:t>
            </a:r>
            <a:r>
              <a:rPr lang="en-US" dirty="0" smtClean="0">
                <a:solidFill>
                  <a:srgbClr val="00B0F0"/>
                </a:solidFill>
              </a:rPr>
              <a:t>identified</a:t>
            </a:r>
            <a:endParaRPr lang="en-US" dirty="0">
              <a:solidFill>
                <a:srgbClr val="00B0F0"/>
              </a:solidFill>
            </a:endParaRPr>
          </a:p>
          <a:p>
            <a:pPr marL="284162" lvl="1" indent="0">
              <a:buNone/>
            </a:pP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5</a:t>
            </a:fld>
            <a:endParaRPr lang="en-US" dirty="0"/>
          </a:p>
        </p:txBody>
      </p:sp>
      <p:grpSp>
        <p:nvGrpSpPr>
          <p:cNvPr id="4" name="Group 3"/>
          <p:cNvGrpSpPr/>
          <p:nvPr/>
        </p:nvGrpSpPr>
        <p:grpSpPr>
          <a:xfrm>
            <a:off x="1962509" y="2750651"/>
            <a:ext cx="4761781" cy="1003542"/>
            <a:chOff x="2024583" y="3427784"/>
            <a:chExt cx="4761781" cy="1003542"/>
          </a:xfrm>
        </p:grpSpPr>
        <p:sp>
          <p:nvSpPr>
            <p:cNvPr id="6" name="Rectangle 5"/>
            <p:cNvSpPr/>
            <p:nvPr/>
          </p:nvSpPr>
          <p:spPr>
            <a:xfrm>
              <a:off x="2185609" y="3516926"/>
              <a:ext cx="1069675" cy="810883"/>
            </a:xfrm>
            <a:prstGeom prst="rect">
              <a:avLst/>
            </a:prstGeom>
            <a:solidFill>
              <a:srgbClr val="ECAA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Input</a:t>
              </a:r>
            </a:p>
            <a:p>
              <a:pPr algn="ctr"/>
              <a:r>
                <a:rPr lang="en-US" sz="1200" dirty="0"/>
                <a:t>Sub-system</a:t>
              </a:r>
            </a:p>
          </p:txBody>
        </p:sp>
        <p:sp>
          <p:nvSpPr>
            <p:cNvPr id="7" name="Rectangle 6"/>
            <p:cNvSpPr/>
            <p:nvPr/>
          </p:nvSpPr>
          <p:spPr>
            <a:xfrm>
              <a:off x="3850509" y="3524113"/>
              <a:ext cx="1069675" cy="810883"/>
            </a:xfrm>
            <a:prstGeom prst="rect">
              <a:avLst/>
            </a:prstGeom>
            <a:solidFill>
              <a:srgbClr val="ECAA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Logic</a:t>
              </a:r>
            </a:p>
            <a:p>
              <a:pPr algn="ctr"/>
              <a:r>
                <a:rPr lang="en-US" sz="1200" dirty="0" smtClean="0"/>
                <a:t>Sub-system</a:t>
              </a:r>
              <a:endParaRPr lang="en-US" sz="1200" dirty="0"/>
            </a:p>
          </p:txBody>
        </p:sp>
        <p:sp>
          <p:nvSpPr>
            <p:cNvPr id="8" name="Rectangle 7"/>
            <p:cNvSpPr/>
            <p:nvPr/>
          </p:nvSpPr>
          <p:spPr>
            <a:xfrm>
              <a:off x="5532659" y="3516925"/>
              <a:ext cx="1069675" cy="810883"/>
            </a:xfrm>
            <a:prstGeom prst="rect">
              <a:avLst/>
            </a:prstGeom>
            <a:solidFill>
              <a:srgbClr val="ECAA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Output</a:t>
              </a:r>
              <a:br>
                <a:rPr lang="en-US" sz="1200" dirty="0" smtClean="0"/>
              </a:br>
              <a:r>
                <a:rPr lang="en-US" sz="1200" dirty="0" smtClean="0"/>
                <a:t>Sub-system</a:t>
              </a:r>
              <a:endParaRPr lang="en-US" sz="1200" dirty="0"/>
            </a:p>
          </p:txBody>
        </p:sp>
        <p:cxnSp>
          <p:nvCxnSpPr>
            <p:cNvPr id="9" name="Straight Arrow Connector 8"/>
            <p:cNvCxnSpPr>
              <a:stCxn id="6" idx="3"/>
              <a:endCxn id="7" idx="1"/>
            </p:cNvCxnSpPr>
            <p:nvPr/>
          </p:nvCxnSpPr>
          <p:spPr>
            <a:xfrm>
              <a:off x="3255284" y="3922368"/>
              <a:ext cx="595225" cy="7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3"/>
              <a:endCxn id="8" idx="1"/>
            </p:cNvCxnSpPr>
            <p:nvPr/>
          </p:nvCxnSpPr>
          <p:spPr>
            <a:xfrm flipV="1">
              <a:off x="4920184" y="3922367"/>
              <a:ext cx="612475" cy="71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024583" y="3427784"/>
              <a:ext cx="4761781" cy="1003542"/>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8869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the requirements</a:t>
            </a:r>
            <a:endParaRPr lang="en-US" dirty="0"/>
          </a:p>
        </p:txBody>
      </p:sp>
      <p:sp>
        <p:nvSpPr>
          <p:cNvPr id="3" name="Content Placeholder 2"/>
          <p:cNvSpPr>
            <a:spLocks noGrp="1"/>
          </p:cNvSpPr>
          <p:nvPr>
            <p:ph idx="1"/>
          </p:nvPr>
        </p:nvSpPr>
        <p:spPr>
          <a:xfrm>
            <a:off x="457201" y="1051788"/>
            <a:ext cx="8372901" cy="3317082"/>
          </a:xfrm>
        </p:spPr>
        <p:txBody>
          <a:bodyPr/>
          <a:lstStyle/>
          <a:p>
            <a:r>
              <a:rPr lang="en-US" dirty="0" smtClean="0"/>
              <a:t>Requirements tracking should be implemented.</a:t>
            </a:r>
          </a:p>
          <a:p>
            <a:pPr lvl="1"/>
            <a:r>
              <a:rPr lang="en-US" dirty="0" smtClean="0"/>
              <a:t>Original ACIS specifications tend to be narrative in nature</a:t>
            </a:r>
          </a:p>
          <a:p>
            <a:pPr lvl="2"/>
            <a:r>
              <a:rPr lang="en-US" dirty="0" smtClean="0"/>
              <a:t>Requirements can be hard to identify</a:t>
            </a:r>
          </a:p>
          <a:p>
            <a:pPr lvl="2"/>
            <a:r>
              <a:rPr lang="en-US" dirty="0" smtClean="0"/>
              <a:t>Parent/child requirements are even harder to determine.</a:t>
            </a:r>
          </a:p>
          <a:p>
            <a:pPr lvl="1"/>
            <a:r>
              <a:rPr lang="en-US" dirty="0" smtClean="0"/>
              <a:t>Track the requirements and tests</a:t>
            </a:r>
          </a:p>
          <a:p>
            <a:pPr lvl="2"/>
            <a:r>
              <a:rPr lang="en-US" dirty="0" smtClean="0"/>
              <a:t>Did we test all?</a:t>
            </a:r>
          </a:p>
          <a:p>
            <a:pPr lvl="3"/>
            <a:r>
              <a:rPr lang="en-US" dirty="0" smtClean="0"/>
              <a:t>Is our coverage sufficient</a:t>
            </a:r>
          </a:p>
          <a:p>
            <a:pPr lvl="3"/>
            <a:r>
              <a:rPr lang="en-US" dirty="0" smtClean="0"/>
              <a:t>Both hardware and software</a:t>
            </a:r>
          </a:p>
          <a:p>
            <a:pPr lvl="2"/>
            <a:r>
              <a:rPr lang="en-US" dirty="0" smtClean="0"/>
              <a:t>Did we test certain requirements several times?</a:t>
            </a:r>
          </a:p>
          <a:p>
            <a:pPr lvl="3"/>
            <a:r>
              <a:rPr lang="en-US" dirty="0" smtClean="0"/>
              <a:t>Over testing – get the resource back to a productive task!</a:t>
            </a:r>
          </a:p>
          <a:p>
            <a:pPr lvl="1"/>
            <a:r>
              <a:rPr lang="en-US" dirty="0" smtClean="0">
                <a:solidFill>
                  <a:srgbClr val="00B0F0"/>
                </a:solidFill>
              </a:rPr>
              <a:t>LEA ACIS tracks safety requirements </a:t>
            </a:r>
            <a:r>
              <a:rPr lang="en-US" dirty="0" smtClean="0">
                <a:solidFill>
                  <a:schemeClr val="tx1"/>
                </a:solidFill>
              </a:rPr>
              <a:t>– original ACIS does not</a:t>
            </a:r>
            <a:endParaRPr lang="en-US" dirty="0" smtClean="0">
              <a:solidFill>
                <a:srgbClr val="00B0F0"/>
              </a:solidFill>
            </a:endParaRPr>
          </a:p>
          <a:p>
            <a:pPr lvl="2"/>
            <a:r>
              <a:rPr lang="en-US" dirty="0" smtClean="0">
                <a:solidFill>
                  <a:schemeClr val="tx1"/>
                </a:solidFill>
              </a:rPr>
              <a:t>from design specification </a:t>
            </a:r>
          </a:p>
          <a:p>
            <a:pPr lvl="2"/>
            <a:r>
              <a:rPr lang="en-US" dirty="0" smtClean="0">
                <a:solidFill>
                  <a:schemeClr val="tx1"/>
                </a:solidFill>
              </a:rPr>
              <a:t>to software implementation	</a:t>
            </a:r>
          </a:p>
          <a:p>
            <a:pPr lvl="2"/>
            <a:r>
              <a:rPr lang="en-US" dirty="0" smtClean="0">
                <a:solidFill>
                  <a:schemeClr val="tx1"/>
                </a:solidFill>
              </a:rPr>
              <a:t>to validation plan</a:t>
            </a:r>
          </a:p>
          <a:p>
            <a:endParaRPr lang="en-US" dirty="0" smtClean="0"/>
          </a:p>
          <a:p>
            <a:pPr marL="284162" lvl="1" indent="0">
              <a:buNone/>
            </a:pPr>
            <a:endParaRPr lang="en-US" dirty="0" smtClean="0"/>
          </a:p>
          <a:p>
            <a:pPr lvl="1"/>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6</a:t>
            </a:fld>
            <a:endParaRPr lang="en-US" dirty="0"/>
          </a:p>
        </p:txBody>
      </p:sp>
    </p:spTree>
    <p:extLst>
      <p:ext uri="{BB962C8B-B14F-4D97-AF65-F5344CB8AC3E}">
        <p14:creationId xmlns:p14="http://schemas.microsoft.com/office/powerpoint/2010/main" val="768511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the analysis of the </a:t>
            </a:r>
            <a:br>
              <a:rPr lang="en-US" dirty="0" smtClean="0"/>
            </a:br>
            <a:r>
              <a:rPr lang="en-US" dirty="0" smtClean="0"/>
              <a:t>safety function</a:t>
            </a:r>
            <a:endParaRPr lang="en-US" dirty="0"/>
          </a:p>
        </p:txBody>
      </p:sp>
      <p:sp>
        <p:nvSpPr>
          <p:cNvPr id="3" name="Content Placeholder 2"/>
          <p:cNvSpPr>
            <a:spLocks noGrp="1"/>
          </p:cNvSpPr>
          <p:nvPr>
            <p:ph idx="1"/>
          </p:nvPr>
        </p:nvSpPr>
        <p:spPr>
          <a:xfrm>
            <a:off x="457200" y="1144612"/>
            <a:ext cx="8372901" cy="1987979"/>
          </a:xfrm>
        </p:spPr>
        <p:txBody>
          <a:bodyPr/>
          <a:lstStyle/>
          <a:p>
            <a:r>
              <a:rPr lang="en-US" dirty="0" smtClean="0"/>
              <a:t>Analysis of the safety function often limited to the control system</a:t>
            </a:r>
          </a:p>
          <a:p>
            <a:pPr lvl="1"/>
            <a:r>
              <a:rPr lang="en-US" dirty="0" smtClean="0"/>
              <a:t>Partially comes from the scope of the standard.</a:t>
            </a:r>
          </a:p>
          <a:p>
            <a:r>
              <a:rPr lang="en-US" dirty="0" smtClean="0"/>
              <a:t>In reality the output element that removes the hazard needs to be part of the analysis</a:t>
            </a:r>
          </a:p>
          <a:p>
            <a:pPr lvl="1"/>
            <a:r>
              <a:rPr lang="en-US" dirty="0" smtClean="0"/>
              <a:t>At least the analysis needs to consider further integration to allow for reliability margins for upstream and/or down stream elements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7</a:t>
            </a:fld>
            <a:endParaRPr lang="en-US" dirty="0"/>
          </a:p>
        </p:txBody>
      </p:sp>
      <p:grpSp>
        <p:nvGrpSpPr>
          <p:cNvPr id="4" name="Group 3"/>
          <p:cNvGrpSpPr/>
          <p:nvPr/>
        </p:nvGrpSpPr>
        <p:grpSpPr>
          <a:xfrm>
            <a:off x="1722727" y="2958080"/>
            <a:ext cx="4761781" cy="1748197"/>
            <a:chOff x="1566941" y="959946"/>
            <a:chExt cx="4761781" cy="1748197"/>
          </a:xfrm>
        </p:grpSpPr>
        <p:sp>
          <p:nvSpPr>
            <p:cNvPr id="6" name="Rectangle 5"/>
            <p:cNvSpPr/>
            <p:nvPr/>
          </p:nvSpPr>
          <p:spPr>
            <a:xfrm>
              <a:off x="1727967" y="1385977"/>
              <a:ext cx="1069675" cy="810883"/>
            </a:xfrm>
            <a:prstGeom prst="rect">
              <a:avLst/>
            </a:prstGeom>
            <a:solidFill>
              <a:srgbClr val="ECAA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Input</a:t>
              </a:r>
            </a:p>
            <a:p>
              <a:pPr algn="ctr"/>
              <a:r>
                <a:rPr lang="en-US" sz="1200" dirty="0"/>
                <a:t>Sub-system</a:t>
              </a:r>
            </a:p>
          </p:txBody>
        </p:sp>
        <p:sp>
          <p:nvSpPr>
            <p:cNvPr id="7" name="Rectangle 6"/>
            <p:cNvSpPr/>
            <p:nvPr/>
          </p:nvSpPr>
          <p:spPr>
            <a:xfrm>
              <a:off x="3392867" y="1393164"/>
              <a:ext cx="1069675" cy="810883"/>
            </a:xfrm>
            <a:prstGeom prst="rect">
              <a:avLst/>
            </a:prstGeom>
            <a:solidFill>
              <a:srgbClr val="ECAA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Logic</a:t>
              </a:r>
            </a:p>
            <a:p>
              <a:pPr algn="ctr"/>
              <a:r>
                <a:rPr lang="en-US" sz="1200" dirty="0" smtClean="0"/>
                <a:t>Sub-system</a:t>
              </a:r>
              <a:endParaRPr lang="en-US" sz="1200" dirty="0"/>
            </a:p>
          </p:txBody>
        </p:sp>
        <p:sp>
          <p:nvSpPr>
            <p:cNvPr id="8" name="Rectangle 7"/>
            <p:cNvSpPr/>
            <p:nvPr/>
          </p:nvSpPr>
          <p:spPr>
            <a:xfrm>
              <a:off x="5075017" y="1385976"/>
              <a:ext cx="1069675" cy="810883"/>
            </a:xfrm>
            <a:prstGeom prst="rect">
              <a:avLst/>
            </a:prstGeom>
            <a:solidFill>
              <a:srgbClr val="ECAA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Output</a:t>
              </a:r>
              <a:br>
                <a:rPr lang="en-US" sz="1200" dirty="0" smtClean="0"/>
              </a:br>
              <a:r>
                <a:rPr lang="en-US" sz="1200" dirty="0" smtClean="0"/>
                <a:t>Sub-system</a:t>
              </a:r>
              <a:endParaRPr lang="en-US" sz="1200" dirty="0"/>
            </a:p>
          </p:txBody>
        </p:sp>
        <p:cxnSp>
          <p:nvCxnSpPr>
            <p:cNvPr id="10" name="Straight Arrow Connector 9"/>
            <p:cNvCxnSpPr>
              <a:stCxn id="6" idx="3"/>
              <a:endCxn id="7" idx="1"/>
            </p:cNvCxnSpPr>
            <p:nvPr/>
          </p:nvCxnSpPr>
          <p:spPr>
            <a:xfrm>
              <a:off x="2797642" y="1791419"/>
              <a:ext cx="595225" cy="7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3"/>
              <a:endCxn id="8" idx="1"/>
            </p:cNvCxnSpPr>
            <p:nvPr/>
          </p:nvCxnSpPr>
          <p:spPr>
            <a:xfrm flipV="1">
              <a:off x="4462542" y="1791418"/>
              <a:ext cx="612475" cy="71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566941" y="1296835"/>
              <a:ext cx="4761781" cy="1003542"/>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613823" y="959946"/>
              <a:ext cx="1787669" cy="369332"/>
            </a:xfrm>
            <a:prstGeom prst="rect">
              <a:avLst/>
            </a:prstGeom>
            <a:noFill/>
          </p:spPr>
          <p:txBody>
            <a:bodyPr wrap="none" rtlCol="0">
              <a:spAutoFit/>
            </a:bodyPr>
            <a:lstStyle/>
            <a:p>
              <a:r>
                <a:rPr lang="en-US" dirty="0" smtClean="0"/>
                <a:t>Safety Function</a:t>
              </a:r>
              <a:endParaRPr lang="en-US" dirty="0"/>
            </a:p>
          </p:txBody>
        </p:sp>
        <p:sp>
          <p:nvSpPr>
            <p:cNvPr id="15" name="TextBox 14"/>
            <p:cNvSpPr txBox="1"/>
            <p:nvPr/>
          </p:nvSpPr>
          <p:spPr>
            <a:xfrm>
              <a:off x="2020221" y="2300376"/>
              <a:ext cx="646331" cy="369332"/>
            </a:xfrm>
            <a:prstGeom prst="rect">
              <a:avLst/>
            </a:prstGeom>
            <a:noFill/>
          </p:spPr>
          <p:txBody>
            <a:bodyPr wrap="none" rtlCol="0">
              <a:spAutoFit/>
            </a:bodyPr>
            <a:lstStyle/>
            <a:p>
              <a:r>
                <a:rPr lang="en-US" dirty="0" smtClean="0"/>
                <a:t>35%</a:t>
              </a:r>
              <a:endParaRPr lang="en-US" dirty="0"/>
            </a:p>
          </p:txBody>
        </p:sp>
        <p:sp>
          <p:nvSpPr>
            <p:cNvPr id="16" name="TextBox 15"/>
            <p:cNvSpPr txBox="1"/>
            <p:nvPr/>
          </p:nvSpPr>
          <p:spPr>
            <a:xfrm>
              <a:off x="3621721" y="2338811"/>
              <a:ext cx="646331" cy="369332"/>
            </a:xfrm>
            <a:prstGeom prst="rect">
              <a:avLst/>
            </a:prstGeom>
            <a:noFill/>
          </p:spPr>
          <p:txBody>
            <a:bodyPr wrap="none" rtlCol="0">
              <a:spAutoFit/>
            </a:bodyPr>
            <a:lstStyle/>
            <a:p>
              <a:r>
                <a:rPr lang="en-US" dirty="0"/>
                <a:t>1</a:t>
              </a:r>
              <a:r>
                <a:rPr lang="en-US" dirty="0" smtClean="0"/>
                <a:t>5%</a:t>
              </a:r>
              <a:endParaRPr lang="en-US" dirty="0"/>
            </a:p>
          </p:txBody>
        </p:sp>
        <p:sp>
          <p:nvSpPr>
            <p:cNvPr id="17" name="TextBox 16"/>
            <p:cNvSpPr txBox="1"/>
            <p:nvPr/>
          </p:nvSpPr>
          <p:spPr>
            <a:xfrm>
              <a:off x="5283744" y="2331145"/>
              <a:ext cx="646331" cy="369332"/>
            </a:xfrm>
            <a:prstGeom prst="rect">
              <a:avLst/>
            </a:prstGeom>
            <a:noFill/>
          </p:spPr>
          <p:txBody>
            <a:bodyPr wrap="none" rtlCol="0">
              <a:spAutoFit/>
            </a:bodyPr>
            <a:lstStyle/>
            <a:p>
              <a:r>
                <a:rPr lang="en-US" dirty="0" smtClean="0"/>
                <a:t>50%</a:t>
              </a:r>
              <a:endParaRPr lang="en-US" dirty="0"/>
            </a:p>
          </p:txBody>
        </p:sp>
      </p:grpSp>
    </p:spTree>
    <p:extLst>
      <p:ext uri="{BB962C8B-B14F-4D97-AF65-F5344CB8AC3E}">
        <p14:creationId xmlns:p14="http://schemas.microsoft.com/office/powerpoint/2010/main" val="1128548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functions and reliability</a:t>
            </a:r>
            <a:endParaRPr lang="en-US" dirty="0"/>
          </a:p>
        </p:txBody>
      </p:sp>
      <p:sp>
        <p:nvSpPr>
          <p:cNvPr id="3" name="Content Placeholder 2"/>
          <p:cNvSpPr>
            <a:spLocks noGrp="1"/>
          </p:cNvSpPr>
          <p:nvPr>
            <p:ph idx="1"/>
          </p:nvPr>
        </p:nvSpPr>
        <p:spPr>
          <a:xfrm>
            <a:off x="457200" y="1143803"/>
            <a:ext cx="8372901" cy="3317082"/>
          </a:xfrm>
        </p:spPr>
        <p:txBody>
          <a:bodyPr/>
          <a:lstStyle/>
          <a:p>
            <a:r>
              <a:rPr lang="en-US" sz="1600" dirty="0"/>
              <a:t>The risk reduction of a safety function is based on the </a:t>
            </a:r>
            <a:r>
              <a:rPr lang="en-US" sz="1600" dirty="0" smtClean="0"/>
              <a:t>reliability </a:t>
            </a:r>
            <a:r>
              <a:rPr lang="en-US" sz="1600" dirty="0"/>
              <a:t>and the ability to control random faults</a:t>
            </a:r>
          </a:p>
          <a:p>
            <a:r>
              <a:rPr lang="en-US" sz="1600" dirty="0"/>
              <a:t>Terminology:</a:t>
            </a:r>
          </a:p>
          <a:p>
            <a:pPr lvl="1"/>
            <a:r>
              <a:rPr lang="en-US" sz="1600" dirty="0"/>
              <a:t>PFD – Probability of Failure on Demand</a:t>
            </a:r>
          </a:p>
          <a:p>
            <a:pPr lvl="1"/>
            <a:r>
              <a:rPr lang="en-US" sz="1600" dirty="0"/>
              <a:t>PFH – Probability of Failure per Hour</a:t>
            </a:r>
          </a:p>
          <a:p>
            <a:r>
              <a:rPr lang="en-US" sz="1600" dirty="0"/>
              <a:t>Functional safety standards define levels of risk reduction based on reliability</a:t>
            </a:r>
          </a:p>
          <a:p>
            <a:pPr lvl="1"/>
            <a:r>
              <a:rPr lang="en-US" sz="1600" dirty="0"/>
              <a:t>Roughly an order of magnitude reduction for </a:t>
            </a:r>
            <a:r>
              <a:rPr lang="en-US" sz="1600" dirty="0" smtClean="0"/>
              <a:t>each Safety Integrity Level (SIL) </a:t>
            </a:r>
            <a:r>
              <a:rPr lang="en-US" sz="1600" dirty="0"/>
              <a:t>in IEC 61508</a:t>
            </a:r>
          </a:p>
          <a:p>
            <a:pPr lvl="1"/>
            <a:r>
              <a:rPr lang="en-US" sz="1600" dirty="0"/>
              <a:t>SIL 1-4 (from least to greatest reduction), SIL 2 is about equivalent to driving to work in the morning.</a:t>
            </a:r>
          </a:p>
          <a:p>
            <a:r>
              <a:rPr lang="en-US" sz="1600" dirty="0"/>
              <a:t>The reliability information in </a:t>
            </a:r>
            <a:r>
              <a:rPr lang="en-US" sz="1600" dirty="0" smtClean="0"/>
              <a:t>61508 was </a:t>
            </a:r>
            <a:r>
              <a:rPr lang="en-US" sz="1600" dirty="0"/>
              <a:t>developed with a large input from industry reliability engineers.</a:t>
            </a:r>
          </a:p>
          <a:p>
            <a:pPr lvl="1"/>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8</a:t>
            </a:fld>
            <a:endParaRPr lang="en-US" dirty="0"/>
          </a:p>
        </p:txBody>
      </p:sp>
    </p:spTree>
    <p:extLst>
      <p:ext uri="{BB962C8B-B14F-4D97-AF65-F5344CB8AC3E}">
        <p14:creationId xmlns:p14="http://schemas.microsoft.com/office/powerpoint/2010/main" val="3111092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address the reliability</a:t>
            </a:r>
            <a:endParaRPr lang="en-US" dirty="0"/>
          </a:p>
        </p:txBody>
      </p:sp>
      <p:sp>
        <p:nvSpPr>
          <p:cNvPr id="3" name="Content Placeholder 2"/>
          <p:cNvSpPr>
            <a:spLocks noGrp="1"/>
          </p:cNvSpPr>
          <p:nvPr>
            <p:ph idx="1"/>
          </p:nvPr>
        </p:nvSpPr>
        <p:spPr>
          <a:xfrm>
            <a:off x="457201" y="1259144"/>
            <a:ext cx="8372901" cy="3317082"/>
          </a:xfrm>
        </p:spPr>
        <p:txBody>
          <a:bodyPr/>
          <a:lstStyle/>
          <a:p>
            <a:r>
              <a:rPr lang="en-US" sz="1600" dirty="0" smtClean="0"/>
              <a:t>We need to be consistent by doing the reliably calculations for all safety functions  -  find the PFD/PFH</a:t>
            </a:r>
          </a:p>
          <a:p>
            <a:pPr lvl="1"/>
            <a:r>
              <a:rPr lang="en-US" sz="1600" dirty="0" smtClean="0"/>
              <a:t>Do we get the level of risk reduction needed?</a:t>
            </a:r>
          </a:p>
          <a:p>
            <a:pPr lvl="1"/>
            <a:r>
              <a:rPr lang="en-US" sz="1600" dirty="0" smtClean="0"/>
              <a:t>Do we get the reliability we need in the time frame needed?</a:t>
            </a:r>
          </a:p>
          <a:p>
            <a:pPr lvl="2"/>
            <a:r>
              <a:rPr lang="en-US" sz="1600" dirty="0" smtClean="0"/>
              <a:t>Keep the components in a predictable failure mode</a:t>
            </a:r>
          </a:p>
          <a:p>
            <a:pPr lvl="2"/>
            <a:r>
              <a:rPr lang="en-US" sz="1600" dirty="0" smtClean="0"/>
              <a:t>Schedule maintenance and replacement</a:t>
            </a:r>
            <a:endParaRPr lang="en-US" sz="1600" dirty="0"/>
          </a:p>
          <a:p>
            <a:r>
              <a:rPr lang="en-US" sz="1600" dirty="0" smtClean="0"/>
              <a:t>Benefits both the safety and the operational performance.</a:t>
            </a:r>
          </a:p>
          <a:p>
            <a:pPr lvl="1"/>
            <a:r>
              <a:rPr lang="en-US" sz="1600" dirty="0" smtClean="0"/>
              <a:t>If the system is more reliable there is less pressure to find work arounds</a:t>
            </a:r>
          </a:p>
          <a:p>
            <a:r>
              <a:rPr lang="en-US" sz="1600" dirty="0" smtClean="0"/>
              <a:t>Plan for component life and for component wear.</a:t>
            </a:r>
          </a:p>
          <a:p>
            <a:pPr lvl="1"/>
            <a:r>
              <a:rPr lang="en-US" sz="1600" dirty="0" smtClean="0"/>
              <a:t>The equations for SIL estimation can be used to develop maintenance plans  </a:t>
            </a:r>
          </a:p>
          <a:p>
            <a:pPr lvl="1"/>
            <a:endParaRPr lang="en-US" sz="1600"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9</a:t>
            </a:fld>
            <a:endParaRPr lang="en-US" dirty="0"/>
          </a:p>
        </p:txBody>
      </p:sp>
    </p:spTree>
    <p:extLst>
      <p:ext uri="{BB962C8B-B14F-4D97-AF65-F5344CB8AC3E}">
        <p14:creationId xmlns:p14="http://schemas.microsoft.com/office/powerpoint/2010/main" val="3154499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themeOverride>
</file>

<file path=docProps/app.xml><?xml version="1.0" encoding="utf-8"?>
<Properties xmlns="http://schemas.openxmlformats.org/officeDocument/2006/extended-properties" xmlns:vt="http://schemas.openxmlformats.org/officeDocument/2006/docPropsVTypes">
  <Template/>
  <TotalTime>18105</TotalTime>
  <Words>1874</Words>
  <Application>Microsoft Office PowerPoint</Application>
  <PresentationFormat>On-screen Show (16:9)</PresentationFormat>
  <Paragraphs>343</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Arial</vt:lpstr>
      <vt:lpstr>Calibri</vt:lpstr>
      <vt:lpstr>Symbol</vt:lpstr>
      <vt:lpstr>Times New Roman</vt:lpstr>
      <vt:lpstr>Wingdings</vt:lpstr>
      <vt:lpstr>presentation_16x9</vt:lpstr>
      <vt:lpstr>Formel</vt:lpstr>
      <vt:lpstr>Equation</vt:lpstr>
      <vt:lpstr>A view of APS ACIS from a Functional safety Assessors perspective</vt:lpstr>
      <vt:lpstr>A little about me</vt:lpstr>
      <vt:lpstr>Starting points</vt:lpstr>
      <vt:lpstr>ACIS from a Standards Perspective</vt:lpstr>
      <vt:lpstr>Identify the safety functions</vt:lpstr>
      <vt:lpstr>Address the requirements</vt:lpstr>
      <vt:lpstr>Extending the analysis of the  safety function</vt:lpstr>
      <vt:lpstr>Safety functions and reliability</vt:lpstr>
      <vt:lpstr>Fully address the reliability</vt:lpstr>
      <vt:lpstr>Tying it all together </vt:lpstr>
      <vt:lpstr>PowerPoint Presentation</vt:lpstr>
      <vt:lpstr>PowerPoint Presentation</vt:lpstr>
      <vt:lpstr>Example of safety function</vt:lpstr>
      <vt:lpstr>Proposed controls design</vt:lpstr>
      <vt:lpstr>Device Information </vt:lpstr>
      <vt:lpstr>Design of Subsystems  </vt:lpstr>
      <vt:lpstr>Design of Subsystems  </vt:lpstr>
      <vt:lpstr>Design of Subsystems  </vt:lpstr>
      <vt:lpstr>Design of Subsystems</vt:lpstr>
      <vt:lpstr>Safety Function overall Analysis</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Lenner, Joe A</dc:creator>
  <cp:lastModifiedBy>Lenner, Joe A</cp:lastModifiedBy>
  <cp:revision>73</cp:revision>
  <cp:lastPrinted>2015-09-08T15:35:42Z</cp:lastPrinted>
  <dcterms:created xsi:type="dcterms:W3CDTF">2017-04-11T15:00:54Z</dcterms:created>
  <dcterms:modified xsi:type="dcterms:W3CDTF">2017-07-31T19:29:11Z</dcterms:modified>
</cp:coreProperties>
</file>