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69" r:id="rId3"/>
    <p:sldId id="382" r:id="rId4"/>
    <p:sldId id="386" r:id="rId5"/>
    <p:sldId id="388" r:id="rId6"/>
    <p:sldId id="380" r:id="rId7"/>
    <p:sldId id="381" r:id="rId8"/>
    <p:sldId id="387" r:id="rId9"/>
    <p:sldId id="374" r:id="rId10"/>
    <p:sldId id="360" r:id="rId11"/>
    <p:sldId id="389" r:id="rId12"/>
    <p:sldId id="364" r:id="rId13"/>
    <p:sldId id="363" r:id="rId14"/>
    <p:sldId id="359" r:id="rId15"/>
    <p:sldId id="368" r:id="rId16"/>
    <p:sldId id="367" r:id="rId17"/>
    <p:sldId id="390" r:id="rId18"/>
    <p:sldId id="376" r:id="rId19"/>
    <p:sldId id="391" r:id="rId2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8A6"/>
    <a:srgbClr val="003399"/>
    <a:srgbClr val="009900"/>
    <a:srgbClr val="FF9900"/>
    <a:srgbClr val="505357"/>
    <a:srgbClr val="094769"/>
    <a:srgbClr val="118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75543" autoAdjust="0"/>
  </p:normalViewPr>
  <p:slideViewPr>
    <p:cSldViewPr>
      <p:cViewPr>
        <p:scale>
          <a:sx n="70" d="100"/>
          <a:sy n="70" d="100"/>
        </p:scale>
        <p:origin x="-273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AC2A-6F73-C54A-AD32-F1F7A66AE92F}" type="datetime1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C057-B219-174B-AAF8-960890E59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5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E6DB-1362-9D4D-B51B-20E1914E0251}" type="datetime1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670D-0121-F840-B8A7-B5F28CFC5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Generation Light Source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Top-off Mode 2009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b="1" dirty="0" smtClean="0">
                <a:solidFill>
                  <a:srgbClr val="008000"/>
                </a:solidFill>
              </a:rPr>
              <a:t>Scope</a:t>
            </a:r>
            <a:r>
              <a:rPr lang="en-US" sz="1200" b="1" baseline="0" dirty="0" smtClean="0">
                <a:solidFill>
                  <a:srgbClr val="008000"/>
                </a:solidFill>
              </a:rPr>
              <a:t> of the upgrade:</a:t>
            </a:r>
            <a:endParaRPr lang="en-US" sz="1200" b="1" dirty="0" smtClean="0">
              <a:solidFill>
                <a:srgbClr val="008000"/>
              </a:solidFill>
            </a:endParaRPr>
          </a:p>
          <a:p>
            <a:pPr marL="347472" indent="-347472">
              <a:buFont typeface="+mj-lt"/>
              <a:buAutoNum type="arabicPeriod"/>
            </a:pPr>
            <a:r>
              <a:rPr lang="en-US" sz="1200" b="1" dirty="0" smtClean="0">
                <a:solidFill>
                  <a:srgbClr val="008000"/>
                </a:solidFill>
              </a:rPr>
              <a:t>Replacement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en-US" sz="1200" dirty="0" smtClean="0"/>
              <a:t>of the existing triple-bend </a:t>
            </a:r>
            <a:r>
              <a:rPr lang="en-US" sz="1200" dirty="0" err="1" smtClean="0"/>
              <a:t>achromat</a:t>
            </a:r>
            <a:r>
              <a:rPr lang="en-US" sz="1200" dirty="0" smtClean="0"/>
              <a:t> storage ring with a new, high-performance storage ring based on a multi-bend </a:t>
            </a:r>
            <a:r>
              <a:rPr lang="en-US" sz="1200" dirty="0" err="1" smtClean="0"/>
              <a:t>achromat</a:t>
            </a:r>
            <a:r>
              <a:rPr lang="en-US" sz="1200" dirty="0" smtClean="0"/>
              <a:t>. </a:t>
            </a:r>
          </a:p>
          <a:p>
            <a:pPr marL="347472" indent="-347472">
              <a:buFont typeface="+mj-lt"/>
              <a:buAutoNum type="arabicPeriod"/>
            </a:pPr>
            <a:r>
              <a:rPr lang="en-US" sz="1200" b="1" dirty="0" smtClean="0">
                <a:solidFill>
                  <a:srgbClr val="008000"/>
                </a:solidFill>
              </a:rPr>
              <a:t>Addition</a:t>
            </a:r>
            <a:r>
              <a:rPr lang="en-US" sz="1200" dirty="0" smtClean="0">
                <a:solidFill>
                  <a:srgbClr val="006BA6"/>
                </a:solidFill>
              </a:rPr>
              <a:t> of a low-emittance, full-energy accumulator ring in the existing storage-ring tunnel to enable on-axis, swap-out injection using fast magnets.</a:t>
            </a:r>
          </a:p>
          <a:p>
            <a:pPr>
              <a:buFont typeface="+mj-lt"/>
              <a:buAutoNum type="arabicPeriod"/>
            </a:pPr>
            <a:r>
              <a:rPr lang="en-US" sz="1200" b="1" dirty="0" smtClean="0">
                <a:solidFill>
                  <a:srgbClr val="008000"/>
                </a:solidFill>
              </a:rPr>
              <a:t>    Upgrade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en-US" sz="1200" dirty="0" smtClean="0"/>
              <a:t>of the optics on existing beamlines and realignment or relocation of beamlines where necessary.</a:t>
            </a:r>
          </a:p>
          <a:p>
            <a:pPr>
              <a:buFont typeface="+mj-lt"/>
              <a:buAutoNum type="arabicPeriod"/>
            </a:pPr>
            <a:r>
              <a:rPr lang="en-US" sz="1200" b="1" dirty="0" smtClean="0">
                <a:solidFill>
                  <a:srgbClr val="008000"/>
                </a:solidFill>
              </a:rPr>
              <a:t>    Addition</a:t>
            </a:r>
            <a:r>
              <a:rPr lang="en-US" sz="1200" dirty="0" smtClean="0">
                <a:solidFill>
                  <a:srgbClr val="006BA6"/>
                </a:solidFill>
              </a:rPr>
              <a:t> of three new </a:t>
            </a:r>
            <a:r>
              <a:rPr lang="en-US" sz="1200" dirty="0" err="1" smtClean="0">
                <a:solidFill>
                  <a:srgbClr val="006BA6"/>
                </a:solidFill>
              </a:rPr>
              <a:t>undulator</a:t>
            </a:r>
            <a:r>
              <a:rPr lang="en-US" sz="1200" dirty="0" smtClean="0">
                <a:solidFill>
                  <a:srgbClr val="006BA6"/>
                </a:solidFill>
              </a:rPr>
              <a:t> beamlines that are optimized for novel science made possible by the beam’s high coherent flux.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6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Accumulator ring can be installed during maintenance shutdowns</a:t>
            </a:r>
            <a:r>
              <a:rPr lang="en-US" baseline="0" dirty="0" smtClean="0"/>
              <a:t> </a:t>
            </a:r>
            <a:r>
              <a:rPr lang="en-US" dirty="0" smtClean="0"/>
              <a:t>before dark</a:t>
            </a:r>
            <a:r>
              <a:rPr lang="en-US" baseline="0" dirty="0" smtClean="0"/>
              <a:t> </a:t>
            </a:r>
            <a:r>
              <a:rPr lang="en-US" baseline="0" dirty="0" smtClean="0"/>
              <a:t>time.</a:t>
            </a:r>
            <a:endParaRPr lang="en-US" baseline="0" dirty="0" smtClean="0"/>
          </a:p>
          <a:p>
            <a:r>
              <a:rPr lang="en-US" baseline="0" dirty="0" smtClean="0"/>
              <a:t>Advantage of sharing same tunnel, no additional access </a:t>
            </a:r>
            <a:r>
              <a:rPr lang="en-US" baseline="0" dirty="0" smtClean="0"/>
              <a:t>controls.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upgrade is expected to have major impact upon the sub-elements marked in</a:t>
            </a:r>
            <a:r>
              <a:rPr lang="en-US" dirty="0" smtClean="0"/>
              <a:t>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elements in the booster/</a:t>
            </a:r>
            <a:r>
              <a:rPr lang="en-US" dirty="0" err="1" smtClean="0"/>
              <a:t>linac</a:t>
            </a:r>
            <a:r>
              <a:rPr lang="en-US" dirty="0" smtClean="0"/>
              <a:t>/storage</a:t>
            </a:r>
            <a:r>
              <a:rPr lang="en-US" baseline="0" dirty="0" smtClean="0"/>
              <a:t> ring RSS are similar and are presented here.</a:t>
            </a:r>
          </a:p>
          <a:p>
            <a:r>
              <a:rPr lang="en-US" baseline="0" dirty="0" smtClean="0"/>
              <a:t>It main functions are access control and beam containment (interlocked radiation monitors</a:t>
            </a:r>
            <a:r>
              <a:rPr lang="en-US" baseline="0" dirty="0" smtClean="0"/>
              <a:t>).</a:t>
            </a:r>
            <a:endParaRPr lang="en-US" baseline="0" dirty="0" smtClean="0"/>
          </a:p>
          <a:p>
            <a:r>
              <a:rPr lang="en-US" baseline="0" dirty="0" smtClean="0"/>
              <a:t>Main impact expected on the Storage Ring </a:t>
            </a:r>
            <a:r>
              <a:rPr lang="en-US" baseline="0" dirty="0" smtClean="0"/>
              <a:t>RSS cabling.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ring</a:t>
            </a:r>
            <a:r>
              <a:rPr lang="en-US" baseline="0" dirty="0" smtClean="0"/>
              <a:t> RSS could be impacted by the installation of the accumulator ring</a:t>
            </a:r>
          </a:p>
          <a:p>
            <a:r>
              <a:rPr lang="en-US" baseline="0" dirty="0" smtClean="0"/>
              <a:t>We are evaluating possible solutions, while trying to minimize downtime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 is expected to have minimum impact of beamlines</a:t>
            </a:r>
            <a:r>
              <a:rPr lang="en-US" baseline="0" dirty="0" smtClean="0"/>
              <a:t> RSS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ALS prepared for Top-off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Physics Group analyzed numerous failure scenarios and combinations to determine which magnet systems needed to be interlocked and at what levels the interlocks should be set.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ensure the electron path is limited as indicated above,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DC magnet current in several discrete magnets and magnet families will be monitored redundantly with dedicated precision current monitors and interlocked with solid-state electronics hardware.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 the Storage Ring stored beam current will be monitored redundantly and interlocked as well in the same manner.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ALS-U I/O counts could increase from ~42 to a couple of hundred redundant signals,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do not know the answer yet and it needs further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670D-0121-F840-B8A7-B5F28CFC5A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mple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612900"/>
            <a:ext cx="8220075" cy="408807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458788" indent="-177800">
              <a:spcBef>
                <a:spcPts val="500"/>
              </a:spcBef>
              <a:buClr>
                <a:schemeClr val="accent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687388" indent="-177800">
              <a:spcBef>
                <a:spcPts val="400"/>
              </a:spcBef>
              <a:buClr>
                <a:schemeClr val="accent1"/>
              </a:buClr>
              <a:buSzPct val="50000"/>
              <a:buFont typeface="Arial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4025" y="5891475"/>
            <a:ext cx="7747000" cy="190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0925" y="6611938"/>
            <a:ext cx="473075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4C81-9EA9-0E44-BD03-B3832D91E085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109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hangingPunct="0"/>
            <a:endParaRPr lang="en-US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 smtClean="0"/>
              <a:t>RADIATION SAFETY SYSTEMS</a:t>
            </a:r>
          </a:p>
        </p:txBody>
      </p:sp>
    </p:spTree>
    <p:extLst>
      <p:ext uri="{BB962C8B-B14F-4D97-AF65-F5344CB8AC3E}">
        <p14:creationId xmlns:p14="http://schemas.microsoft.com/office/powerpoint/2010/main" val="338346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514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Section heading – option 1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514600"/>
            <a:ext cx="3657600" cy="1362075"/>
          </a:xfr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dirty="0" smtClean="0"/>
              <a:t>Section heading – option 2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95800" y="2362200"/>
            <a:ext cx="0" cy="16764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45960"/>
            <a:ext cx="37338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Section overview</a:t>
            </a:r>
            <a:endParaRPr lang="en-US" dirty="0"/>
          </a:p>
        </p:txBody>
      </p:sp>
      <p:pic>
        <p:nvPicPr>
          <p:cNvPr id="11" name="Picture 10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5" descr="LBL_logo_bl_note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ACCELERATOR SYSTEMS - ELECTRICAL</a:t>
            </a:r>
            <a:endParaRPr lang="en-US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2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9" r:id="rId8"/>
    <p:sldLayoutId id="2147483655" r:id="rId9"/>
    <p:sldLayoutId id="2147483657" r:id="rId10"/>
    <p:sldLayoutId id="2147483662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19400"/>
            <a:ext cx="8229600" cy="860425"/>
          </a:xfrm>
        </p:spPr>
        <p:txBody>
          <a:bodyPr>
            <a:noAutofit/>
          </a:bodyPr>
          <a:lstStyle/>
          <a:p>
            <a:r>
              <a:rPr lang="en-US" dirty="0"/>
              <a:t>ALS-U </a:t>
            </a:r>
            <a:r>
              <a:rPr lang="en-US" dirty="0" smtClean="0"/>
              <a:t>Radiation Safety Systems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LS_panoramic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60320"/>
          </a:xfrm>
          <a:prstGeom prst="rect">
            <a:avLst/>
          </a:prstGeom>
        </p:spPr>
      </p:pic>
      <p:pic>
        <p:nvPicPr>
          <p:cNvPr id="5" name="Picture 25" descr="LBL_logo_bl_not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4387"/>
            <a:ext cx="84389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57200" y="4114800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800" b="1" kern="1200" baseline="0">
                <a:solidFill>
                  <a:srgbClr val="006BA6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Susana Reyes 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Accelerator Safety and Configuration Control Engineer </a:t>
            </a:r>
          </a:p>
          <a:p>
            <a:pPr>
              <a:spcBef>
                <a:spcPts val="300"/>
              </a:spcBef>
            </a:pP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Presented at the 2017 DOE Accelerator Safety Workshop</a:t>
            </a:r>
          </a:p>
          <a:p>
            <a:pPr>
              <a:spcBef>
                <a:spcPts val="300"/>
              </a:spcBef>
            </a:pP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August 16, 2017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5968258"/>
            <a:ext cx="2996114" cy="502920"/>
          </a:xfrm>
          <a:prstGeom prst="rect">
            <a:avLst/>
          </a:prstGeom>
        </p:spPr>
      </p:pic>
      <p:pic>
        <p:nvPicPr>
          <p:cNvPr id="9" name="Picture 8" descr="0000_2016_ALS_U_Primary_2_COLOR_SIgnature_RGB_ELECTRONIC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00" y="5486400"/>
            <a:ext cx="160828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28675"/>
            <a:ext cx="4916726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1143000"/>
          </a:xfrm>
        </p:spPr>
        <p:txBody>
          <a:bodyPr/>
          <a:lstStyle/>
          <a:p>
            <a:r>
              <a:rPr lang="en-US" sz="3600" dirty="0" smtClean="0"/>
              <a:t>Accelerator RSS elements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00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Primary interlock devices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Limit switches at access doors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Keybank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Emergency entry/exit device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Emergency shut-off device (EMO switch)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Access controls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Search and secure </a:t>
            </a:r>
            <a:r>
              <a:rPr lang="en-US" dirty="0" smtClean="0"/>
              <a:t>controls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Area monitors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Radiation monitors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Telemetry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Audiovisual warnings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4256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1143000"/>
          </a:xfrm>
        </p:spPr>
        <p:txBody>
          <a:bodyPr/>
          <a:lstStyle/>
          <a:p>
            <a:r>
              <a:rPr lang="en-US" sz="3600" dirty="0" smtClean="0"/>
              <a:t>Storage ring RSS</a:t>
            </a:r>
            <a:endParaRPr lang="en-US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34" y="22860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0869"/>
            <a:ext cx="46237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8508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New accumulator ring may interfere with RSS cable trays and lightening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Various options for support structures are being assessed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1233" y="5105400"/>
            <a:ext cx="454756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Current ALS storage ring tunnel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334" y="5029200"/>
            <a:ext cx="277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Example of support structure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65016" y="3352800"/>
            <a:ext cx="978384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3733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RSS cables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35515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Beamline RSS elements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4419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Branch-line Personnel Safety Shutter or PPS (inside storage ring wall)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End-station PSS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ONLINE/OFFLINE </a:t>
            </a:r>
            <a:r>
              <a:rPr lang="en-US" sz="2800" dirty="0" err="1" smtClean="0"/>
              <a:t>keystation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PSS controllers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Hutch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Primary interlock devices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Access controls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Audiovisual warnings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1026" name="Picture 2" descr="C:\Users\SReyes\Documents\Work\Accelerator Safety Workshop\ASW 2017\RSSandL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034414" cy="55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255566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2722" y="3886200"/>
            <a:ext cx="6858000" cy="2651760"/>
            <a:chOff x="1082722" y="3886200"/>
            <a:chExt cx="6858000" cy="26517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" t="7080" r="3575" b="10797"/>
            <a:stretch/>
          </p:blipFill>
          <p:spPr bwMode="auto">
            <a:xfrm>
              <a:off x="1082722" y="3886200"/>
              <a:ext cx="6858000" cy="265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47800" y="5334000"/>
              <a:ext cx="1524000" cy="120396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Top-off RSS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Top-off RSS required to </a:t>
            </a:r>
            <a:r>
              <a:rPr lang="en-US" sz="2000" dirty="0"/>
              <a:t>prevent the injection of electrons down a user beam line to within 1 meter of the exit </a:t>
            </a:r>
            <a:r>
              <a:rPr lang="en-US" sz="2000" dirty="0" smtClean="0"/>
              <a:t>port </a:t>
            </a:r>
            <a:r>
              <a:rPr lang="en-US" sz="2000" dirty="0"/>
              <a:t>on the storage ring concrete </a:t>
            </a:r>
            <a:r>
              <a:rPr lang="en-US" sz="2000" dirty="0" smtClean="0"/>
              <a:t>shielding, in top-off operation mode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ALS-U accumulator filled using top-off from the booster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no photon beamlines mean relaxed safety challenge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Storage ring filled using swap out from accumulator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similar safety challenges as current top-off, with 10% more charge transferred in one shot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additional number of magnets may lead to increased complexity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311822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approach for 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Our approach to prioritize conceptual design activities and set a baseline for of ALS-U RSS follows these drivers: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/>
              <a:t>Required </a:t>
            </a:r>
            <a:r>
              <a:rPr lang="en-US" sz="2600" dirty="0"/>
              <a:t>for RSS </a:t>
            </a:r>
            <a:r>
              <a:rPr lang="en-US" sz="2600" dirty="0" smtClean="0"/>
              <a:t>safety and regulatory compliance</a:t>
            </a:r>
            <a:endParaRPr lang="en-US" sz="2600" dirty="0"/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/>
              <a:t>Required due to </a:t>
            </a:r>
            <a:r>
              <a:rPr lang="en-US" sz="2600" dirty="0" smtClean="0"/>
              <a:t>new hazards posed by future operation of ALS-U (normal ops, maintenance, search and secure </a:t>
            </a:r>
            <a:r>
              <a:rPr lang="en-US" sz="2600" dirty="0" err="1" smtClean="0"/>
              <a:t>etc</a:t>
            </a:r>
            <a:r>
              <a:rPr lang="en-US" sz="2600" dirty="0" smtClean="0"/>
              <a:t>)</a:t>
            </a:r>
            <a:endParaRPr lang="en-US" sz="2600" dirty="0"/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/>
              <a:t>Highly recommended improvement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/>
              <a:t>Recommended improvement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Regarding safety and regulations,  need to determine if existing hybrid relay-based </a:t>
            </a:r>
            <a:r>
              <a:rPr lang="en-US" dirty="0"/>
              <a:t>s</a:t>
            </a:r>
            <a:r>
              <a:rPr lang="en-US" dirty="0" smtClean="0"/>
              <a:t>ystem with minimum  </a:t>
            </a:r>
            <a:r>
              <a:rPr lang="en-US" dirty="0"/>
              <a:t>modifications </a:t>
            </a:r>
            <a:r>
              <a:rPr lang="en-US" dirty="0" smtClean="0"/>
              <a:t>for any new hazards can meet requirements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Top-off RSS requirements need to be updated, after better understanding of possible new hazards posed by new operation modes and increased number of magnets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264884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safety/regulatory 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Consultation with experts in LBL and other facilities has led to the belief that existing relay-based </a:t>
            </a:r>
            <a:r>
              <a:rPr lang="en-US" dirty="0"/>
              <a:t>s</a:t>
            </a:r>
            <a:r>
              <a:rPr lang="en-US" dirty="0" smtClean="0"/>
              <a:t>ystem with minimum  </a:t>
            </a:r>
            <a:r>
              <a:rPr lang="en-US" dirty="0"/>
              <a:t>modifications </a:t>
            </a:r>
            <a:r>
              <a:rPr lang="en-US" dirty="0" smtClean="0"/>
              <a:t>for new hazards can meet safety and regulatory requirements 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We are planning a peer-review of Conceptual Design Report draft including the initial scope, assumptions, requirements and technical implementation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297821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are developing the conceptual design of RSS for ALS-U under the assumption that re-use of relay-based systems will be acceptable towards future ARR</a:t>
            </a:r>
          </a:p>
          <a:p>
            <a:endParaRPr lang="en-US" dirty="0"/>
          </a:p>
          <a:p>
            <a:r>
              <a:rPr lang="en-US" dirty="0" err="1" smtClean="0"/>
              <a:t>Linac</a:t>
            </a:r>
            <a:r>
              <a:rPr lang="en-US" dirty="0" smtClean="0"/>
              <a:t>/Booster RSS and Beamline RSS are in principle not impacted by upgrade, most impact on Storage Ring RSS (cabling location) and Top-off RSS (expected significant impact, TBD)</a:t>
            </a:r>
          </a:p>
          <a:p>
            <a:endParaRPr lang="en-US" dirty="0"/>
          </a:p>
          <a:p>
            <a:r>
              <a:rPr lang="en-US" dirty="0" smtClean="0"/>
              <a:t>We are very </a:t>
            </a:r>
            <a:r>
              <a:rPr lang="en-US" dirty="0"/>
              <a:t>interested to hear you opinion </a:t>
            </a:r>
            <a:r>
              <a:rPr lang="en-US" dirty="0" smtClean="0"/>
              <a:t>and </a:t>
            </a:r>
            <a:r>
              <a:rPr lang="en-US" dirty="0"/>
              <a:t>experience </a:t>
            </a:r>
            <a:r>
              <a:rPr lang="en-US" dirty="0" smtClean="0"/>
              <a:t>feedback using relay-based systems, and identify/mitigate and possible risks</a:t>
            </a:r>
          </a:p>
          <a:p>
            <a:endParaRPr lang="en-US" dirty="0" smtClean="0"/>
          </a:p>
          <a:p>
            <a:r>
              <a:rPr lang="en-US" dirty="0" smtClean="0"/>
              <a:t>In particular experience re-using legacy radiation protection systems will be very valuable</a:t>
            </a:r>
          </a:p>
          <a:p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1334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8EFF3A-9903-FC4F-99F2-8A79E0BD1D4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RADIATION SAFETY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76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ALS and ALS-U in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155468"/>
              </p:ext>
            </p:extLst>
          </p:nvPr>
        </p:nvGraphicFramePr>
        <p:xfrm>
          <a:off x="4267201" y="838200"/>
          <a:ext cx="4724399" cy="554886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89761"/>
                <a:gridCol w="708659"/>
                <a:gridCol w="1062990"/>
                <a:gridCol w="1062989"/>
              </a:tblGrid>
              <a:tr h="401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ALS-U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1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GeV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536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Horiz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pm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&lt;70 (stretch</a:t>
                      </a:r>
                      <a:r>
                        <a:rPr lang="en-US" sz="1600" baseline="0" dirty="0" smtClean="0"/>
                        <a:t> goal 50)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53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Vert. </a:t>
                      </a:r>
                      <a:r>
                        <a:rPr lang="en-US" sz="1600" dirty="0" err="1" smtClean="0"/>
                        <a:t>emittance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pm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&lt;70 (stretch</a:t>
                      </a:r>
                      <a:r>
                        <a:rPr lang="en-US" sz="1600" baseline="0" dirty="0" smtClean="0"/>
                        <a:t> goal 50)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10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Beamsize @ ID center (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251 / </a:t>
                      </a:r>
                      <a:r>
                        <a:rPr lang="en-US" sz="1600" baseline="0" dirty="0" smtClean="0"/>
                        <a:t>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&lt;13</a:t>
                      </a:r>
                      <a:r>
                        <a:rPr lang="en-US" sz="1600" baseline="0" dirty="0" smtClean="0"/>
                        <a:t> / &lt;13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10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Beamsize @ bend (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/ 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 / &lt;7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6989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</a:t>
                      </a:r>
                      <a:r>
                        <a:rPr lang="en-US" sz="1600" dirty="0" smtClean="0"/>
                        <a:t>unch length (FWHM)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60-70</a:t>
                      </a:r>
                    </a:p>
                    <a:p>
                      <a:r>
                        <a:rPr lang="en-US" sz="1600" dirty="0" smtClean="0"/>
                        <a:t>(harmonic cavity)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100-200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baseline="0" dirty="0" smtClean="0"/>
                        <a:t>harmonic cavity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064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MHz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01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196.8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~196.5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7864083" y="1676400"/>
            <a:ext cx="670317" cy="3417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2438400"/>
            <a:ext cx="1278684" cy="3902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51558" y="3987510"/>
            <a:ext cx="1144086" cy="3558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781800" y="1676400"/>
            <a:ext cx="785351" cy="3417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29400" y="2438400"/>
            <a:ext cx="987951" cy="3902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77415" y="3998379"/>
            <a:ext cx="842585" cy="3450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SR_5-6-NEW_01-22.6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34112" r="2464" b="39411"/>
          <a:stretch/>
        </p:blipFill>
        <p:spPr>
          <a:xfrm>
            <a:off x="0" y="914400"/>
            <a:ext cx="3811953" cy="961743"/>
          </a:xfrm>
          <a:prstGeom prst="rect">
            <a:avLst/>
          </a:prstGeom>
        </p:spPr>
      </p:pic>
      <p:pic>
        <p:nvPicPr>
          <p:cNvPr id="15" name="Picture 14" descr="SR_5-6-NEW_01-22.6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36386" r="2605" b="38924"/>
          <a:stretch/>
        </p:blipFill>
        <p:spPr>
          <a:xfrm>
            <a:off x="39213" y="3733800"/>
            <a:ext cx="3923187" cy="902064"/>
          </a:xfrm>
          <a:prstGeom prst="rect">
            <a:avLst/>
          </a:prstGeom>
        </p:spPr>
      </p:pic>
      <p:pic>
        <p:nvPicPr>
          <p:cNvPr id="11" name="Picture 10" descr="beamspot_als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905000"/>
            <a:ext cx="2412964" cy="1809723"/>
          </a:xfrm>
          <a:prstGeom prst="rect">
            <a:avLst/>
          </a:prstGeom>
        </p:spPr>
      </p:pic>
      <p:pic>
        <p:nvPicPr>
          <p:cNvPr id="13" name="Picture 12" descr="beamspot_alsu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648200"/>
            <a:ext cx="2414804" cy="1811103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7FCAE-32DC-42C3-9B9C-E1697CD0316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Swap-out injection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48400"/>
            <a:ext cx="3581400" cy="365125"/>
          </a:xfrm>
        </p:spPr>
        <p:txBody>
          <a:bodyPr/>
          <a:lstStyle/>
          <a:p>
            <a:r>
              <a:rPr lang="en-US" dirty="0" smtClean="0"/>
              <a:t>2017 ASW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3999" cy="53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ALS-U RSS status</a:t>
            </a:r>
          </a:p>
          <a:p>
            <a:r>
              <a:rPr lang="en-US" dirty="0" smtClean="0"/>
              <a:t>Conceptual design approach</a:t>
            </a:r>
          </a:p>
          <a:p>
            <a:r>
              <a:rPr lang="en-US" dirty="0" smtClean="0"/>
              <a:t>Summary/discussion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8EFF3A-9903-FC4F-99F2-8A79E0BD1D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2907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 National User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138" y="62606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dirty="0" smtClean="0"/>
              <a:t>Footer</a:t>
            </a:r>
            <a:endParaRPr lang="en-US" alt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00800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2000" b="-4749"/>
          <a:stretch/>
        </p:blipFill>
        <p:spPr bwMode="auto">
          <a:xfrm>
            <a:off x="152400" y="914400"/>
            <a:ext cx="8961120" cy="52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580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~40 beamlines</a:t>
            </a:r>
          </a:p>
        </p:txBody>
      </p:sp>
    </p:spTree>
    <p:extLst>
      <p:ext uri="{BB962C8B-B14F-4D97-AF65-F5344CB8AC3E}">
        <p14:creationId xmlns:p14="http://schemas.microsoft.com/office/powerpoint/2010/main" val="626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ALS-U Project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342" y="2286000"/>
            <a:ext cx="8333658" cy="2819400"/>
            <a:chOff x="-56646" y="1226528"/>
            <a:chExt cx="8333658" cy="2819400"/>
          </a:xfrm>
        </p:grpSpPr>
        <p:pic>
          <p:nvPicPr>
            <p:cNvPr id="4" name="Picture 3" descr="ALS-II_PLAN_3_NO_FLOOR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332" y="1747736"/>
              <a:ext cx="2381251" cy="2286000"/>
            </a:xfrm>
            <a:prstGeom prst="rect">
              <a:avLst/>
            </a:prstGeom>
          </p:spPr>
        </p:pic>
        <p:pic>
          <p:nvPicPr>
            <p:cNvPr id="5" name="Picture 4" descr="ALS-OLD_PLAN_3_NO_FLOO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686" y="1747736"/>
              <a:ext cx="2393951" cy="229819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16743" y="3227994"/>
              <a:ext cx="1585343" cy="576199"/>
            </a:xfrm>
            <a:prstGeom prst="rect">
              <a:avLst/>
            </a:prstGeom>
            <a:ln>
              <a:noFill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ea typeface="ＭＳ Ｐゴシック" pitchFamily="84" charset="-128"/>
                </a:rPr>
                <a:t>ALS Gun and </a:t>
              </a:r>
              <a:r>
                <a:rPr lang="en-US" sz="1600" b="1" dirty="0" err="1">
                  <a:solidFill>
                    <a:srgbClr val="000000"/>
                  </a:solidFill>
                  <a:latin typeface="Calibri"/>
                  <a:ea typeface="ＭＳ Ｐゴシック" pitchFamily="84" charset="-128"/>
                </a:rPr>
                <a:t>Linac</a:t>
              </a:r>
              <a:endParaRPr lang="en-US" sz="1600" b="1" dirty="0">
                <a:solidFill>
                  <a:srgbClr val="000000"/>
                </a:solidFill>
                <a:latin typeface="Calibri"/>
                <a:ea typeface="ＭＳ Ｐゴシック" pitchFamily="84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212" y="1226528"/>
              <a:ext cx="1243937" cy="576199"/>
            </a:xfrm>
            <a:prstGeom prst="rect">
              <a:avLst/>
            </a:prstGeom>
            <a:ln>
              <a:noFill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Calibri"/>
                  <a:ea typeface="ＭＳ Ｐゴシック" pitchFamily="84" charset="-128"/>
                </a:rPr>
                <a:t>ALS </a:t>
              </a:r>
              <a:r>
                <a:rPr lang="en-US" sz="1600" b="1" dirty="0">
                  <a:solidFill>
                    <a:srgbClr val="000000"/>
                  </a:solidFill>
                  <a:latin typeface="Calibri"/>
                  <a:ea typeface="ＭＳ Ｐゴシック" pitchFamily="84" charset="-128"/>
                </a:rPr>
                <a:t>Booster Ring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606688" y="3043139"/>
              <a:ext cx="65596" cy="2408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1736181" y="1802727"/>
              <a:ext cx="237723" cy="6653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38580" y="1302728"/>
              <a:ext cx="1839462" cy="576199"/>
            </a:xfrm>
            <a:prstGeom prst="rect">
              <a:avLst/>
            </a:prstGeom>
            <a:ln>
              <a:noFill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33399"/>
                  </a:solidFill>
                  <a:latin typeface="Calibri"/>
                  <a:ea typeface="ＭＳ Ｐゴシック" pitchFamily="84" charset="-128"/>
                </a:rPr>
                <a:t>New Accumulator Ring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40083" y="2654024"/>
              <a:ext cx="598497" cy="23671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56646" y="1512981"/>
              <a:ext cx="1475658" cy="576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945" tIns="41473" rIns="82945" bIns="41473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Calibri"/>
                  <a:ea typeface="ＭＳ Ｐゴシック" pitchFamily="84" charset="-128"/>
                </a:rPr>
                <a:t>Radiation </a:t>
              </a:r>
              <a:r>
                <a:rPr lang="en-US" sz="1600" b="1" dirty="0" smtClean="0">
                  <a:solidFill>
                    <a:schemeClr val="bg2">
                      <a:lumMod val="25000"/>
                    </a:schemeClr>
                  </a:solidFill>
                  <a:latin typeface="Calibri"/>
                  <a:ea typeface="ＭＳ Ｐゴシック" pitchFamily="84" charset="-128"/>
                </a:rPr>
                <a:t>Shielding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Calibri"/>
                <a:ea typeface="ＭＳ Ｐゴシック" pitchFamily="84" charset="-128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89024" y="1697376"/>
              <a:ext cx="295710" cy="448323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009894" y="1776915"/>
              <a:ext cx="76200" cy="443844"/>
            </a:xfrm>
            <a:prstGeom prst="straightConnector1">
              <a:avLst/>
            </a:prstGeom>
            <a:ln w="15875"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08997" y="1378928"/>
              <a:ext cx="1368015" cy="576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945" tIns="41473" rIns="82945" bIns="41473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8000"/>
                  </a:solidFill>
                  <a:latin typeface="Calibri"/>
                  <a:ea typeface="ＭＳ Ｐゴシック" pitchFamily="84" charset="-128"/>
                </a:rPr>
                <a:t>New ALS Storage Ring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533896" y="1801080"/>
              <a:ext cx="448687" cy="484804"/>
            </a:xfrm>
            <a:prstGeom prst="straightConnector1">
              <a:avLst/>
            </a:prstGeom>
            <a:ln w="15875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23736" y="904155"/>
            <a:ext cx="8696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Develop the highest brightness and most capable soft x-ray synchrotron facility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SXR brightness beyond any </a:t>
            </a: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synchrotron (current</a:t>
            </a: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planned)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up to 1000x increase in brightness over current ALS</a:t>
            </a:r>
            <a:endParaRPr lang="en-US" sz="2000" dirty="0">
              <a:solidFill>
                <a:srgbClr val="0058A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158" y="5235714"/>
            <a:ext cx="823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Challenge: Operate ALS as long as possible, proposed dark time is only 1 year, installation and operation will have substantial overlap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6496" y="2395601"/>
            <a:ext cx="1843104" cy="576199"/>
          </a:xfrm>
          <a:prstGeom prst="rect">
            <a:avLst/>
          </a:prstGeom>
          <a:noFill/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8000"/>
                </a:solidFill>
                <a:latin typeface="Calibri"/>
                <a:ea typeface="ＭＳ Ｐゴシック" pitchFamily="84" charset="-128"/>
              </a:rPr>
              <a:t>Existing ALS </a:t>
            </a:r>
            <a:r>
              <a:rPr lang="en-US" sz="1600" b="1" dirty="0" smtClean="0">
                <a:solidFill>
                  <a:srgbClr val="008000"/>
                </a:solidFill>
                <a:latin typeface="Calibri"/>
                <a:ea typeface="ＭＳ Ｐゴシック" pitchFamily="84" charset="-128"/>
              </a:rPr>
              <a:t>Storage Ring</a:t>
            </a:r>
            <a:endParaRPr lang="en-US" sz="1600" b="1" dirty="0">
              <a:solidFill>
                <a:srgbClr val="008000"/>
              </a:solidFill>
              <a:latin typeface="Calibri"/>
              <a:ea typeface="ＭＳ Ｐゴシック" pitchFamily="84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88074" y="2908209"/>
            <a:ext cx="348443" cy="520791"/>
          </a:xfrm>
          <a:prstGeom prst="straightConnector1">
            <a:avLst/>
          </a:prstGeom>
          <a:ln w="15875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2098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4934" y="2133600"/>
            <a:ext cx="8321206" cy="3112532"/>
            <a:chOff x="204934" y="3288268"/>
            <a:chExt cx="8321206" cy="3112532"/>
          </a:xfrm>
        </p:grpSpPr>
        <p:pic>
          <p:nvPicPr>
            <p:cNvPr id="25" name="Picture 24" descr="Fig 3.2.1.C_2016030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85" y="3960530"/>
              <a:ext cx="2790614" cy="2433675"/>
            </a:xfrm>
            <a:prstGeom prst="rect">
              <a:avLst/>
            </a:prstGeom>
          </p:spPr>
        </p:pic>
        <p:pic>
          <p:nvPicPr>
            <p:cNvPr id="26" name="Picture 25" descr="Fig 3.2.1.D_2016030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18" y="3914077"/>
              <a:ext cx="2851443" cy="24867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04934" y="3399400"/>
              <a:ext cx="192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Existing ALS ring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169764" y="3768732"/>
              <a:ext cx="606867" cy="116286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699385" y="3288268"/>
              <a:ext cx="18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New ALS-U ring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6650942" y="3676818"/>
              <a:ext cx="860611" cy="8439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697541" y="3544745"/>
              <a:ext cx="284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New 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ccumulator 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5346088" y="3965526"/>
              <a:ext cx="268335" cy="40111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Right Arrow 32"/>
            <p:cNvSpPr/>
            <p:nvPr/>
          </p:nvSpPr>
          <p:spPr bwMode="auto">
            <a:xfrm>
              <a:off x="4037422" y="4845889"/>
              <a:ext cx="846594" cy="517436"/>
            </a:xfrm>
            <a:prstGeom prst="rightArrow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ALS-U Project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736" y="904155"/>
            <a:ext cx="8696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Develop the highest brightness and most capable soft x-ray synchrotron facility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SXR brightness beyond any </a:t>
            </a: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synchrotron (current</a:t>
            </a:r>
            <a:r>
              <a:rPr lang="en-US" sz="2000" dirty="0">
                <a:solidFill>
                  <a:srgbClr val="0058A6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planned)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up to 1000x increase in brightness over current ALS</a:t>
            </a:r>
            <a:endParaRPr lang="en-US" sz="2000" dirty="0">
              <a:solidFill>
                <a:srgbClr val="0058A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158" y="5235714"/>
            <a:ext cx="823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8A6"/>
                </a:solidFill>
                <a:latin typeface="Calibri" panose="020F0502020204030204" pitchFamily="34" charset="0"/>
              </a:rPr>
              <a:t>Challenge: Operate ALS as long as possible, proposed dark time is only 1 year, installation and operation will have substantial overlap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2931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4502" b="-14502"/>
          <a:stretch>
            <a:fillRect/>
          </a:stretch>
        </p:blipFill>
        <p:spPr>
          <a:xfrm>
            <a:off x="24065" y="1066800"/>
            <a:ext cx="9095874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ALS-U Organization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2438400"/>
            <a:ext cx="2895600" cy="2895600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48400"/>
            <a:ext cx="3581400" cy="365125"/>
          </a:xfrm>
        </p:spPr>
        <p:txBody>
          <a:bodyPr/>
          <a:lstStyle/>
          <a:p>
            <a:r>
              <a:rPr lang="en-US" dirty="0" smtClean="0"/>
              <a:t>2017 ASW</a:t>
            </a:r>
          </a:p>
        </p:txBody>
      </p:sp>
    </p:spTree>
    <p:extLst>
      <p:ext uri="{BB962C8B-B14F-4D97-AF65-F5344CB8AC3E}">
        <p14:creationId xmlns:p14="http://schemas.microsoft.com/office/powerpoint/2010/main" val="33460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Systems Organization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2438400"/>
            <a:ext cx="2895600" cy="2895600"/>
          </a:xfrm>
          <a:prstGeom prst="round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6" descr="org chart _UPDATE 05032017_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0" r="-6670"/>
          <a:stretch>
            <a:fillRect/>
          </a:stretch>
        </p:blipFill>
        <p:spPr>
          <a:xfrm>
            <a:off x="990600" y="1002774"/>
            <a:ext cx="6694356" cy="5626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3581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8EFF3A-9903-FC4F-99F2-8A79E0BD1D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ALS-U reuses most of the ALS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8EFF3A-9903-FC4F-99F2-8A79E0BD1D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RADIATION SAFETY SYSTEMS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" y="1443037"/>
            <a:ext cx="904828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876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Radiation Safety System components?</a:t>
            </a:r>
          </a:p>
        </p:txBody>
      </p:sp>
    </p:spTree>
    <p:extLst>
      <p:ext uri="{BB962C8B-B14F-4D97-AF65-F5344CB8AC3E}">
        <p14:creationId xmlns:p14="http://schemas.microsoft.com/office/powerpoint/2010/main" val="102655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1143000"/>
          </a:xfrm>
        </p:spPr>
        <p:txBody>
          <a:bodyPr/>
          <a:lstStyle/>
          <a:p>
            <a:r>
              <a:rPr lang="en-US" dirty="0" smtClean="0"/>
              <a:t>Current RSS at the 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</a:t>
            </a:r>
            <a:r>
              <a:rPr lang="en-US" dirty="0" smtClean="0"/>
              <a:t>ased majorly on electro-mechanical relays </a:t>
            </a:r>
          </a:p>
          <a:p>
            <a:pPr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op-off interlock system uses PLC’s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be split by geographical location in the accelerator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Accelerator RSS</a:t>
            </a:r>
          </a:p>
          <a:p>
            <a:pPr lvl="2">
              <a:spcBef>
                <a:spcPts val="1200"/>
              </a:spcBef>
            </a:pPr>
            <a:r>
              <a:rPr lang="en-US" sz="2900" dirty="0" err="1" smtClean="0"/>
              <a:t>Linac</a:t>
            </a:r>
            <a:r>
              <a:rPr lang="en-US" sz="2900" dirty="0" smtClean="0"/>
              <a:t> RSS</a:t>
            </a:r>
          </a:p>
          <a:p>
            <a:pPr lvl="2">
              <a:spcBef>
                <a:spcPts val="1200"/>
              </a:spcBef>
            </a:pPr>
            <a:r>
              <a:rPr lang="en-US" sz="2900" dirty="0" smtClean="0"/>
              <a:t>Booster RSS</a:t>
            </a:r>
          </a:p>
          <a:p>
            <a:pPr lvl="2">
              <a:spcBef>
                <a:spcPts val="1200"/>
              </a:spcBef>
            </a:pPr>
            <a:r>
              <a:rPr lang="en-US" sz="2900" dirty="0" smtClean="0">
                <a:solidFill>
                  <a:srgbClr val="000000"/>
                </a:solidFill>
              </a:rPr>
              <a:t>Storage Ring RSS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Beamlines RSS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Or by function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Access control interlock system (traditional)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Beam containment interlock system (top-off, radiation monitors)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668EFF3A-9903-FC4F-99F2-8A79E0BD1D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64275"/>
            <a:ext cx="3581400" cy="365125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</a:p>
        </p:txBody>
      </p:sp>
      <p:sp>
        <p:nvSpPr>
          <p:cNvPr id="10" name="Oval 9"/>
          <p:cNvSpPr/>
          <p:nvPr/>
        </p:nvSpPr>
        <p:spPr>
          <a:xfrm>
            <a:off x="1447800" y="3505200"/>
            <a:ext cx="2209800" cy="6096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5257800"/>
            <a:ext cx="9906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S-U Template">
  <a:themeElements>
    <a:clrScheme name="ALS Theme">
      <a:dk1>
        <a:srgbClr val="00395A"/>
      </a:dk1>
      <a:lt1>
        <a:srgbClr val="FFFFFF"/>
      </a:lt1>
      <a:dk2>
        <a:srgbClr val="006BA6"/>
      </a:dk2>
      <a:lt2>
        <a:srgbClr val="63666A"/>
      </a:lt2>
      <a:accent1>
        <a:srgbClr val="E04E39"/>
      </a:accent1>
      <a:accent2>
        <a:srgbClr val="EAAA00"/>
      </a:accent2>
      <a:accent3>
        <a:srgbClr val="74AA50"/>
      </a:accent3>
      <a:accent4>
        <a:srgbClr val="00B5E2"/>
      </a:accent4>
      <a:accent5>
        <a:srgbClr val="007681"/>
      </a:accent5>
      <a:accent6>
        <a:srgbClr val="5D4777"/>
      </a:accent6>
      <a:hlink>
        <a:srgbClr val="D57800"/>
      </a:hlink>
      <a:folHlink>
        <a:srgbClr val="672E45"/>
      </a:folHlink>
    </a:clrScheme>
    <a:fontScheme name="ALS Fonts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ALS-U Template.potx</Template>
  <TotalTime>9734</TotalTime>
  <Words>1198</Words>
  <Application>Microsoft Office PowerPoint</Application>
  <PresentationFormat>On-screen Show (4:3)</PresentationFormat>
  <Paragraphs>215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ＭＳ Ｐゴシック</vt:lpstr>
      <vt:lpstr>Calibri</vt:lpstr>
      <vt:lpstr>Lato</vt:lpstr>
      <vt:lpstr>ALS-U Template</vt:lpstr>
      <vt:lpstr>ALS-U Radiation Safety Systems  </vt:lpstr>
      <vt:lpstr>Outline</vt:lpstr>
      <vt:lpstr>ALS National User Facility</vt:lpstr>
      <vt:lpstr>ALS-U Project</vt:lpstr>
      <vt:lpstr>ALS-U Project</vt:lpstr>
      <vt:lpstr>ALS-U Organization</vt:lpstr>
      <vt:lpstr>Accelerator Systems Organization</vt:lpstr>
      <vt:lpstr>ALS-U reuses most of the ALS complex</vt:lpstr>
      <vt:lpstr>Current RSS at the ALS</vt:lpstr>
      <vt:lpstr>Accelerator RSS elements</vt:lpstr>
      <vt:lpstr>Storage ring RSS</vt:lpstr>
      <vt:lpstr>Beamline RSS elements</vt:lpstr>
      <vt:lpstr>Top-off RSS</vt:lpstr>
      <vt:lpstr>RSS approach for CDR</vt:lpstr>
      <vt:lpstr>RSS safety/regulatory  compliance</vt:lpstr>
      <vt:lpstr>Points for discussion</vt:lpstr>
      <vt:lpstr>Back-up</vt:lpstr>
      <vt:lpstr>ALS and ALS-U in numbers</vt:lpstr>
      <vt:lpstr>Background: Swap-out injection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ALS-U Accelerator Plan Status</dc:title>
  <dc:subject>ALS-U meeting: 2016-11-3</dc:subject>
  <dc:creator>Christoph Steier</dc:creator>
  <cp:lastModifiedBy>Reyes, Susana</cp:lastModifiedBy>
  <cp:revision>282</cp:revision>
  <cp:lastPrinted>2016-10-07T18:13:02Z</cp:lastPrinted>
  <dcterms:created xsi:type="dcterms:W3CDTF">2016-09-13T02:37:38Z</dcterms:created>
  <dcterms:modified xsi:type="dcterms:W3CDTF">2017-08-11T22:50:02Z</dcterms:modified>
</cp:coreProperties>
</file>