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Default Extension="rels" ContentType="application/vnd.openxmlformats-package.relationships+xml"/>
  <Override PartName="/ppt/slides/slide5.xml" ContentType="application/vnd.openxmlformats-officedocument.presentationml.slide+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29"/>
  </p:notesMasterIdLst>
  <p:handoutMasterIdLst>
    <p:handoutMasterId r:id="rId30"/>
  </p:handoutMasterIdLst>
  <p:sldIdLst>
    <p:sldId id="326" r:id="rId2"/>
    <p:sldId id="304" r:id="rId3"/>
    <p:sldId id="296" r:id="rId4"/>
    <p:sldId id="339" r:id="rId5"/>
    <p:sldId id="334" r:id="rId6"/>
    <p:sldId id="340" r:id="rId7"/>
    <p:sldId id="269" r:id="rId8"/>
    <p:sldId id="283" r:id="rId9"/>
    <p:sldId id="284" r:id="rId10"/>
    <p:sldId id="282" r:id="rId11"/>
    <p:sldId id="298" r:id="rId12"/>
    <p:sldId id="299" r:id="rId13"/>
    <p:sldId id="349" r:id="rId14"/>
    <p:sldId id="350" r:id="rId15"/>
    <p:sldId id="327" r:id="rId16"/>
    <p:sldId id="302" r:id="rId17"/>
    <p:sldId id="329" r:id="rId18"/>
    <p:sldId id="341" r:id="rId19"/>
    <p:sldId id="342" r:id="rId20"/>
    <p:sldId id="292" r:id="rId21"/>
    <p:sldId id="276" r:id="rId22"/>
    <p:sldId id="345" r:id="rId23"/>
    <p:sldId id="346" r:id="rId24"/>
    <p:sldId id="347" r:id="rId25"/>
    <p:sldId id="348" r:id="rId26"/>
    <p:sldId id="343" r:id="rId27"/>
    <p:sldId id="344"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336699"/>
    <a:srgbClr val="920000"/>
    <a:srgbClr val="00808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581"/>
    <p:restoredTop sz="94154" autoAdjust="0"/>
  </p:normalViewPr>
  <p:slideViewPr>
    <p:cSldViewPr>
      <p:cViewPr>
        <p:scale>
          <a:sx n="160" d="100"/>
          <a:sy n="160" d="100"/>
        </p:scale>
        <p:origin x="-1272" y="-4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5" d="100"/>
          <a:sy n="85" d="100"/>
        </p:scale>
        <p:origin x="3832" y="176"/>
      </p:cViewPr>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08BCEC-C49E-764D-9462-4988844F5374}" type="datetimeFigureOut">
              <a:rPr lang="en-US" smtClean="0"/>
              <a:pPr/>
              <a:t>7/17/17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8D318D-835E-A948-8944-1D94093EC0E8}"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11563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46C3C-6671-4B05-8C04-A564177E6221}" type="datetimeFigureOut">
              <a:rPr lang="en-US" smtClean="0"/>
              <a:pPr/>
              <a:t>7/17/17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A37322-5B01-4894-A3A3-56232F48BE61}"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9583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37322-5B01-4894-A3A3-56232F48BE61}" type="slidenum">
              <a:rPr lang="en-US" smtClean="0"/>
              <a:pPr/>
              <a:t>2</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53777386"/>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A37322-5B01-4894-A3A3-56232F48BE61}" type="slidenum">
              <a:rPr lang="en-US" smtClean="0"/>
              <a:pPr/>
              <a:t>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7745230"/>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37322-5B01-4894-A3A3-56232F48BE61}" type="slidenum">
              <a:rPr lang="en-US" smtClean="0"/>
              <a:pPr/>
              <a:t>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74979853"/>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37322-5B01-4894-A3A3-56232F48BE61}" type="slidenum">
              <a:rPr lang="en-US" smtClean="0"/>
              <a:pPr/>
              <a:t>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77792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3400" y="2362200"/>
            <a:ext cx="8077200" cy="10668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author list</a:t>
            </a:r>
            <a:endParaRPr lang="en-US" dirty="0"/>
          </a:p>
        </p:txBody>
      </p:sp>
      <p:sp>
        <p:nvSpPr>
          <p:cNvPr id="10" name="Title 9"/>
          <p:cNvSpPr>
            <a:spLocks noGrp="1"/>
          </p:cNvSpPr>
          <p:nvPr>
            <p:ph type="title" hasCustomPrompt="1"/>
          </p:nvPr>
        </p:nvSpPr>
        <p:spPr>
          <a:xfrm>
            <a:off x="152400" y="1143000"/>
            <a:ext cx="8839200" cy="1143000"/>
          </a:xfrm>
          <a:prstGeom prst="rect">
            <a:avLst/>
          </a:prstGeom>
        </p:spPr>
        <p:txBody>
          <a:bodyPr lIns="0" rIns="0" anchor="ctr" anchorCtr="1"/>
          <a:lstStyle>
            <a:lvl1pPr>
              <a:defRPr/>
            </a:lvl1pPr>
          </a:lstStyle>
          <a:p>
            <a:r>
              <a:rPr lang="en-US" dirty="0" smtClean="0"/>
              <a:t>Click to edit presentation title</a:t>
            </a:r>
            <a:endParaRPr lang="en-US" dirty="0"/>
          </a:p>
        </p:txBody>
      </p:sp>
      <p:sp>
        <p:nvSpPr>
          <p:cNvPr id="2" name="Rectangle 1"/>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userDrawn="1"/>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156400" y="4844896"/>
            <a:ext cx="4831200" cy="1894869"/>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chemeClr val="accent1"/>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7" name="Text Placeholder 6"/>
          <p:cNvSpPr>
            <a:spLocks noGrp="1"/>
          </p:cNvSpPr>
          <p:nvPr>
            <p:ph type="body" sz="quarter" idx="10" hasCustomPrompt="1"/>
          </p:nvPr>
        </p:nvSpPr>
        <p:spPr>
          <a:xfrm>
            <a:off x="914400" y="3505200"/>
            <a:ext cx="7315200" cy="12192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dirty="0" smtClean="0">
                <a:solidFill>
                  <a:srgbClr val="C00000"/>
                </a:solidFill>
              </a:rPr>
              <a:t>Click to edit meeting name, location, and date</a:t>
            </a:r>
          </a:p>
        </p:txBody>
      </p:sp>
      <p:pic>
        <p:nvPicPr>
          <p:cNvPr id="29" name="Picture 6" descr="http://nstx.pppl.gov/DragNDrop/Presentation_Template/NSTX-U_cutaway_low_res.png"/>
          <p:cNvPicPr>
            <a:picLocks noChangeAspect="1" noChangeArrowheads="1"/>
          </p:cNvPicPr>
          <p:nvPr userDrawn="1"/>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239000" y="4953000"/>
            <a:ext cx="1668672" cy="1752600"/>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sp>
        <p:nvSpPr>
          <p:cNvPr id="21" name="Text Placeholder 20"/>
          <p:cNvSpPr>
            <a:spLocks noGrp="1"/>
          </p:cNvSpPr>
          <p:nvPr>
            <p:ph type="body" sz="quarter" idx="12" hasCustomPrompt="1"/>
          </p:nvPr>
        </p:nvSpPr>
        <p:spPr>
          <a:xfrm>
            <a:off x="53400" y="4876800"/>
            <a:ext cx="2080200" cy="609600"/>
          </a:xfrm>
        </p:spPr>
        <p:txBody>
          <a:bodyPr>
            <a:noAutofit/>
          </a:bodyPr>
          <a:lstStyle>
            <a:lvl1pPr marL="0" indent="0" algn="ctr">
              <a:buNone/>
              <a:defRPr sz="1400"/>
            </a:lvl1pPr>
          </a:lstStyle>
          <a:p>
            <a:pPr lvl="0"/>
            <a:r>
              <a:rPr lang="en-US" dirty="0" smtClean="0"/>
              <a:t>Place your institutional logo(s) here:</a:t>
            </a:r>
            <a:endParaRPr lang="en-US" dirty="0"/>
          </a:p>
        </p:txBody>
      </p:sp>
      <p:sp>
        <p:nvSpPr>
          <p:cNvPr id="4" name="TextBox 3"/>
          <p:cNvSpPr txBox="1"/>
          <p:nvPr userDrawn="1"/>
        </p:nvSpPr>
        <p:spPr>
          <a:xfrm>
            <a:off x="1201351" y="755135"/>
            <a:ext cx="184666" cy="369332"/>
          </a:xfrm>
          <a:prstGeom prst="rect">
            <a:avLst/>
          </a:prstGeom>
          <a:noFill/>
        </p:spPr>
        <p:txBody>
          <a:bodyPr wrap="none" rtlCol="0">
            <a:spAutoFit/>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839610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 No Image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3400" y="2667000"/>
            <a:ext cx="8077200" cy="10668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author list</a:t>
            </a:r>
            <a:endParaRPr lang="en-US" dirty="0"/>
          </a:p>
        </p:txBody>
      </p:sp>
      <p:sp>
        <p:nvSpPr>
          <p:cNvPr id="10" name="Title 9"/>
          <p:cNvSpPr>
            <a:spLocks noGrp="1"/>
          </p:cNvSpPr>
          <p:nvPr>
            <p:ph type="title" hasCustomPrompt="1"/>
          </p:nvPr>
        </p:nvSpPr>
        <p:spPr>
          <a:xfrm>
            <a:off x="152400" y="1143000"/>
            <a:ext cx="8839200" cy="1143000"/>
          </a:xfrm>
          <a:prstGeom prst="rect">
            <a:avLst/>
          </a:prstGeom>
        </p:spPr>
        <p:txBody>
          <a:bodyPr lIns="0" rIns="0" anchor="ctr" anchorCtr="1"/>
          <a:lstStyle>
            <a:lvl1pPr>
              <a:defRPr/>
            </a:lvl1pPr>
          </a:lstStyle>
          <a:p>
            <a:r>
              <a:rPr lang="en-US" dirty="0" smtClean="0"/>
              <a:t>Click to edit presentation title</a:t>
            </a:r>
            <a:endParaRPr lang="en-US" dirty="0"/>
          </a:p>
        </p:txBody>
      </p:sp>
      <p:pic>
        <p:nvPicPr>
          <p:cNvPr id="1026" name="Picture 2" descr="C:\Users\jmenard\My Files\PPPL\Projects\NSTX-U\Presentation template\2015 - New template\logo and banner source\Gray_banner_red_line_with_SC_NSTXU_logos.png"/>
          <p:cNvPicPr>
            <a:picLocks noChangeAspect="1" noChangeArrowheads="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1011936"/>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sp>
        <p:nvSpPr>
          <p:cNvPr id="2" name="Rectangle 1"/>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914400" y="4038600"/>
            <a:ext cx="7315200" cy="12192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dirty="0" smtClean="0">
                <a:solidFill>
                  <a:srgbClr val="C00000"/>
                </a:solidFill>
              </a:rPr>
              <a:t>Click to edit meeting name, location, and date</a:t>
            </a:r>
          </a:p>
        </p:txBody>
      </p:sp>
      <p:sp>
        <p:nvSpPr>
          <p:cNvPr id="11" name="Text Placeholder 20"/>
          <p:cNvSpPr>
            <a:spLocks noGrp="1"/>
          </p:cNvSpPr>
          <p:nvPr>
            <p:ph type="body" sz="quarter" idx="12" hasCustomPrompt="1"/>
          </p:nvPr>
        </p:nvSpPr>
        <p:spPr>
          <a:xfrm>
            <a:off x="76200" y="5562600"/>
            <a:ext cx="2080200" cy="609600"/>
          </a:xfrm>
        </p:spPr>
        <p:txBody>
          <a:bodyPr>
            <a:noAutofit/>
          </a:bodyPr>
          <a:lstStyle>
            <a:lvl1pPr marL="0" indent="0" algn="ctr">
              <a:buNone/>
              <a:defRPr sz="1400"/>
            </a:lvl1pPr>
          </a:lstStyle>
          <a:p>
            <a:pPr lvl="0"/>
            <a:r>
              <a:rPr lang="en-US" dirty="0" smtClean="0"/>
              <a:t>Place your institutional logo(s) here: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699949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76200" y="1066800"/>
            <a:ext cx="8991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46713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2"/>
          <p:cNvSpPr>
            <a:spLocks noGrp="1"/>
          </p:cNvSpPr>
          <p:nvPr>
            <p:ph idx="1" hasCustomPrompt="1"/>
          </p:nvPr>
        </p:nvSpPr>
        <p:spPr>
          <a:xfrm>
            <a:off x="76200" y="1066800"/>
            <a:ext cx="4419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idx="10" hasCustomPrompt="1"/>
          </p:nvPr>
        </p:nvSpPr>
        <p:spPr>
          <a:xfrm>
            <a:off x="4648200" y="1066800"/>
            <a:ext cx="4419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209272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161591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76200" y="1066800"/>
            <a:ext cx="8991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154096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066800"/>
            <a:ext cx="8991600" cy="5410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2" descr="C:\Users\jmenard\My Files\PPPL\Projects\NSTX-U\Presentation template\2015 - New template\logo and banner source\Gray_banner_red_line.png"/>
          <p:cNvPicPr>
            <a:picLocks noChangeAspect="1" noChangeArrowheads="1"/>
          </p:cNvPicPr>
          <p:nvPr userDrawn="1"/>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997977"/>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sp>
        <p:nvSpPr>
          <p:cNvPr id="8" name="Title Placeholder 1"/>
          <p:cNvSpPr>
            <a:spLocks noGrp="1"/>
          </p:cNvSpPr>
          <p:nvPr>
            <p:ph type="title"/>
          </p:nvPr>
        </p:nvSpPr>
        <p:spPr>
          <a:xfrm>
            <a:off x="0" y="0"/>
            <a:ext cx="9144000" cy="960120"/>
          </a:xfrm>
          <a:prstGeom prst="rect">
            <a:avLst/>
          </a:prstGeom>
        </p:spPr>
        <p:txBody>
          <a:bodyPr vert="horz" lIns="45720" tIns="45720" rIns="45720" bIns="45720" rtlCol="0" anchor="ctr" anchorCtr="1">
            <a:normAutofit/>
          </a:bodyPr>
          <a:lstStyle/>
          <a:p>
            <a:r>
              <a:rPr lang="en-US" dirty="0" smtClean="0"/>
              <a:t>Click to edit Master title style</a:t>
            </a:r>
            <a:endParaRPr lang="en-US" dirty="0"/>
          </a:p>
        </p:txBody>
      </p:sp>
      <p:pic>
        <p:nvPicPr>
          <p:cNvPr id="2052" name="Picture 4" descr="C:\Users\jmenard\My Files\PPPL\Projects\NSTX-U\Presentation template\2015 - New template\logo and banner source\Gray_banner_red_line_bottom_NSTXU_logo.png"/>
          <p:cNvPicPr>
            <a:picLocks noChangeAspect="1" noChangeArrowheads="1"/>
          </p:cNvPicPr>
          <p:nvPr userDrawn="1"/>
        </p:nvPicPr>
        <p:blipFill>
          <a:blip r:embed="rId9"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555100"/>
            <a:ext cx="9144000" cy="302901"/>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Lst>
        </p:spPr>
      </p:pic>
      <p:sp>
        <p:nvSpPr>
          <p:cNvPr id="2" name="TextBox 1"/>
          <p:cNvSpPr txBox="1"/>
          <p:nvPr userDrawn="1"/>
        </p:nvSpPr>
        <p:spPr>
          <a:xfrm>
            <a:off x="8458224" y="6583439"/>
            <a:ext cx="609576" cy="246221"/>
          </a:xfrm>
          <a:prstGeom prst="rect">
            <a:avLst/>
          </a:prstGeom>
          <a:noFill/>
        </p:spPr>
        <p:txBody>
          <a:bodyPr wrap="square" lIns="0" tIns="45720" rIns="0" bIns="45720" rtlCol="0">
            <a:spAutoFit/>
          </a:bodyPr>
          <a:lstStyle/>
          <a:p>
            <a:pPr algn="r"/>
            <a:fld id="{F117DE82-C9A9-43C8-BFFE-CF607F10B2C3}" type="slidenum">
              <a:rPr lang="en-US" sz="1000" b="1" smtClean="0">
                <a:solidFill>
                  <a:srgbClr val="336699"/>
                </a:solidFill>
                <a:latin typeface="Arial" panose="020B0604020202020204" pitchFamily="34" charset="0"/>
                <a:cs typeface="Arial" panose="020B0604020202020204" pitchFamily="34" charset="0"/>
              </a:rPr>
              <a:pPr algn="r"/>
              <a:t>‹#›</a:t>
            </a:fld>
            <a:endParaRPr lang="en-US" sz="1000" b="1" dirty="0">
              <a:solidFill>
                <a:srgbClr val="336699"/>
              </a:solidFill>
              <a:latin typeface="Arial" panose="020B0604020202020204" pitchFamily="34" charset="0"/>
              <a:cs typeface="Arial" panose="020B0604020202020204" pitchFamily="34" charset="0"/>
            </a:endParaRPr>
          </a:p>
        </p:txBody>
      </p:sp>
      <p:sp>
        <p:nvSpPr>
          <p:cNvPr id="10" name="TextBox 9"/>
          <p:cNvSpPr txBox="1"/>
          <p:nvPr userDrawn="1"/>
        </p:nvSpPr>
        <p:spPr>
          <a:xfrm>
            <a:off x="914400" y="6583439"/>
            <a:ext cx="7315200" cy="246221"/>
          </a:xfrm>
          <a:prstGeom prst="rect">
            <a:avLst/>
          </a:prstGeom>
          <a:noFill/>
        </p:spPr>
        <p:txBody>
          <a:bodyPr wrap="square" lIns="0" tIns="45720" rIns="0" bIns="45720"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336699"/>
                </a:solidFill>
                <a:latin typeface="Arial" panose="020B0604020202020204" pitchFamily="34" charset="0"/>
                <a:cs typeface="Arial" panose="020B0604020202020204" pitchFamily="34" charset="0"/>
              </a:rPr>
              <a:t>DOE</a:t>
            </a:r>
            <a:r>
              <a:rPr lang="en-US" sz="1000" b="1" baseline="0" dirty="0" smtClean="0">
                <a:solidFill>
                  <a:srgbClr val="336699"/>
                </a:solidFill>
                <a:latin typeface="Arial" panose="020B0604020202020204" pitchFamily="34" charset="0"/>
                <a:cs typeface="Arial" panose="020B0604020202020204" pitchFamily="34" charset="0"/>
              </a:rPr>
              <a:t> Accelerator Safety Workshop </a:t>
            </a:r>
            <a:r>
              <a:rPr lang="en-US" sz="1000" b="1" dirty="0" smtClean="0">
                <a:solidFill>
                  <a:srgbClr val="336699"/>
                </a:solidFill>
                <a:latin typeface="Arial" panose="020B0604020202020204" pitchFamily="34" charset="0"/>
                <a:cs typeface="Arial" panose="020B0604020202020204" pitchFamily="34" charset="0"/>
              </a:rPr>
              <a:t>2017</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94205605"/>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64" r:id="rId4"/>
    <p:sldLayoutId id="2147483665" r:id="rId5"/>
    <p:sldLayoutId id="2147483666" r:id="rId6"/>
  </p:sldLayoutIdLst>
  <p:timing>
    <p:tnLst>
      <p:par>
        <p:cTn id="1" dur="indefinite" restart="never" nodeType="tmRoot"/>
      </p:par>
    </p:tnLst>
  </p:timing>
  <p:hf hdr="0" dt="0"/>
  <p:txStyles>
    <p:titleStyle>
      <a:lvl1pPr algn="ctr" defTabSz="914400" rtl="0" eaLnBrk="1" latinLnBrk="0" hangingPunct="1">
        <a:lnSpc>
          <a:spcPct val="85000"/>
        </a:lnSpc>
        <a:spcBef>
          <a:spcPct val="0"/>
        </a:spcBef>
        <a:buNone/>
        <a:defRPr sz="4000" kern="1200">
          <a:solidFill>
            <a:srgbClr val="33669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33400" y="2362200"/>
            <a:ext cx="8077200" cy="1066800"/>
          </a:xfrm>
        </p:spPr>
        <p:txBody>
          <a:bodyPr>
            <a:normAutofit/>
          </a:bodyPr>
          <a:lstStyle/>
          <a:p>
            <a:r>
              <a:rPr lang="en-US" sz="2400" dirty="0" smtClean="0"/>
              <a:t>Ray Camp</a:t>
            </a:r>
          </a:p>
          <a:p>
            <a:r>
              <a:rPr lang="en-US" sz="2400" dirty="0" smtClean="0"/>
              <a:t>NSTX-U Chief Operating Engineer</a:t>
            </a:r>
            <a:endParaRPr lang="en-US" sz="2400" dirty="0"/>
          </a:p>
        </p:txBody>
      </p:sp>
      <p:sp>
        <p:nvSpPr>
          <p:cNvPr id="3" name="Title 2"/>
          <p:cNvSpPr>
            <a:spLocks noGrp="1"/>
          </p:cNvSpPr>
          <p:nvPr>
            <p:ph type="title"/>
          </p:nvPr>
        </p:nvSpPr>
        <p:spPr>
          <a:xfrm>
            <a:off x="762000" y="1066800"/>
            <a:ext cx="7696200" cy="1143000"/>
          </a:xfrm>
        </p:spPr>
        <p:txBody>
          <a:bodyPr>
            <a:normAutofit fontScale="90000"/>
          </a:bodyPr>
          <a:lstStyle/>
          <a:p>
            <a:r>
              <a:rPr lang="en-US" sz="2800" dirty="0" smtClean="0">
                <a:solidFill>
                  <a:schemeClr val="tx2"/>
                </a:solidFill>
              </a:rPr>
              <a:t>The National Spherical Torus Experiment Upgrade</a:t>
            </a:r>
            <a:br>
              <a:rPr lang="en-US" sz="2800" dirty="0" smtClean="0">
                <a:solidFill>
                  <a:schemeClr val="tx2"/>
                </a:solidFill>
              </a:rPr>
            </a:br>
            <a:r>
              <a:rPr lang="en-US" sz="2800" dirty="0" smtClean="0">
                <a:solidFill>
                  <a:schemeClr val="tx2"/>
                </a:solidFill>
              </a:rPr>
              <a:t>Lessons Learned on the failure of the PF1A Upper Magnetic Coil</a:t>
            </a:r>
            <a:endParaRPr lang="en-US" sz="2800" dirty="0">
              <a:solidFill>
                <a:schemeClr val="tx2"/>
              </a:solidFill>
            </a:endParaRPr>
          </a:p>
        </p:txBody>
      </p:sp>
      <p:sp>
        <p:nvSpPr>
          <p:cNvPr id="4" name="Text Placeholder 3"/>
          <p:cNvSpPr>
            <a:spLocks noGrp="1"/>
          </p:cNvSpPr>
          <p:nvPr>
            <p:ph type="body" sz="quarter" idx="10"/>
          </p:nvPr>
        </p:nvSpPr>
        <p:spPr/>
        <p:txBody>
          <a:bodyPr/>
          <a:lstStyle/>
          <a:p>
            <a:pPr>
              <a:lnSpc>
                <a:spcPct val="85000"/>
              </a:lnSpc>
            </a:pPr>
            <a:r>
              <a:rPr lang="en-US" dirty="0" smtClean="0"/>
              <a:t>DOE Accelerator Safety Workshop</a:t>
            </a:r>
          </a:p>
          <a:p>
            <a:pPr>
              <a:lnSpc>
                <a:spcPct val="85000"/>
              </a:lnSpc>
            </a:pPr>
            <a:r>
              <a:rPr lang="en-US" dirty="0" smtClean="0"/>
              <a:t>Jefferson Lab</a:t>
            </a:r>
          </a:p>
          <a:p>
            <a:pPr>
              <a:lnSpc>
                <a:spcPct val="85000"/>
              </a:lnSpc>
            </a:pPr>
            <a:r>
              <a:rPr lang="en-US" dirty="0" smtClean="0"/>
              <a:t>August, 2017</a:t>
            </a:r>
            <a:endParaRPr lang="en-US" dirty="0"/>
          </a:p>
        </p:txBody>
      </p:sp>
      <p:pic>
        <p:nvPicPr>
          <p:cNvPr id="6" name="Picture 4" descr="PPPL Logo"/>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8600" y="5615025"/>
            <a:ext cx="1606138" cy="562148"/>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Lst>
        </p:spPr>
      </p:pic>
      <p:pic>
        <p:nvPicPr>
          <p:cNvPr id="7" name="Picture 2" descr="C:\Users\jmenard\My Files\PPPL\Projects\NSTX-U\Presentation template\2015 - New template\logo and banner source\Gray_banner_red_line_with_SC_NSTXU_logos.pn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9144000" cy="1011936"/>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mc="http://schemas.openxmlformats.org/markup-compatibility/2006" xmlns:mv="urn:schemas-microsoft-com:mac:vml" xmlns:a14="http://schemas.microsoft.com/office/drawing/2010/main" xmlns="">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4703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600" dirty="0" smtClean="0"/>
              <a:t>PF1a U Coil Failure Details</a:t>
            </a:r>
            <a:endParaRPr lang="en-US" sz="2600" dirty="0"/>
          </a:p>
        </p:txBody>
      </p:sp>
      <p:pic>
        <p:nvPicPr>
          <p:cNvPr id="19" name="Picture 18"/>
          <p:cNvPicPr>
            <a:picLocks noChangeAspect="1"/>
          </p:cNvPicPr>
          <p:nvPr/>
        </p:nvPicPr>
        <p:blipFill>
          <a:blip r:embed="rId2"/>
          <a:srcRect l="6698" r="11721"/>
          <a:stretch>
            <a:fillRect/>
          </a:stretch>
        </p:blipFill>
        <p:spPr>
          <a:xfrm>
            <a:off x="152400" y="1143000"/>
            <a:ext cx="3419072" cy="5214383"/>
          </a:xfrm>
          <a:prstGeom prst="rect">
            <a:avLst/>
          </a:prstGeom>
        </p:spPr>
      </p:pic>
      <p:sp>
        <p:nvSpPr>
          <p:cNvPr id="17" name="Rectangle 16"/>
          <p:cNvSpPr/>
          <p:nvPr/>
        </p:nvSpPr>
        <p:spPr>
          <a:xfrm>
            <a:off x="3581400" y="1066800"/>
            <a:ext cx="5410200" cy="5472267"/>
          </a:xfrm>
          <a:prstGeom prst="rect">
            <a:avLst/>
          </a:prstGeom>
        </p:spPr>
        <p:txBody>
          <a:bodyPr wrap="square">
            <a:spAutoFit/>
          </a:bodyPr>
          <a:lstStyle/>
          <a:p>
            <a:pPr>
              <a:lnSpc>
                <a:spcPct val="120000"/>
              </a:lnSpc>
              <a:spcBef>
                <a:spcPts val="0"/>
              </a:spcBef>
            </a:pPr>
            <a:r>
              <a:rPr lang="en-US" sz="2000" dirty="0">
                <a:solidFill>
                  <a:srgbClr val="000000"/>
                </a:solidFill>
              </a:rPr>
              <a:t>PF1a U forensics</a:t>
            </a:r>
          </a:p>
          <a:p>
            <a:pPr marL="285750" indent="-285750">
              <a:lnSpc>
                <a:spcPct val="120000"/>
              </a:lnSpc>
              <a:buFont typeface="Arial" charset="0"/>
              <a:buChar char="•"/>
            </a:pPr>
            <a:r>
              <a:rPr lang="en-US" dirty="0">
                <a:solidFill>
                  <a:srgbClr val="000000"/>
                </a:solidFill>
              </a:rPr>
              <a:t>X-rays of coil</a:t>
            </a:r>
          </a:p>
          <a:p>
            <a:pPr marL="285750" indent="-285750">
              <a:buFont typeface="Arial" charset="0"/>
              <a:buChar char="•"/>
            </a:pPr>
            <a:r>
              <a:rPr lang="en-US" dirty="0">
                <a:solidFill>
                  <a:srgbClr val="000000"/>
                </a:solidFill>
              </a:rPr>
              <a:t>Cutting of coil into 3 sectors</a:t>
            </a:r>
          </a:p>
          <a:p>
            <a:pPr marL="285750" indent="-285750">
              <a:buFont typeface="Arial" charset="0"/>
              <a:buChar char="•"/>
            </a:pPr>
            <a:r>
              <a:rPr lang="en-US" dirty="0" err="1">
                <a:solidFill>
                  <a:srgbClr val="000000"/>
                </a:solidFill>
              </a:rPr>
              <a:t>Boroscopic</a:t>
            </a:r>
            <a:r>
              <a:rPr lang="en-US" dirty="0">
                <a:solidFill>
                  <a:srgbClr val="000000"/>
                </a:solidFill>
              </a:rPr>
              <a:t> examination, vacuum testing, and pressure testing of cooling passages</a:t>
            </a:r>
          </a:p>
          <a:p>
            <a:pPr marL="285750" indent="-285750">
              <a:buFont typeface="Arial" charset="0"/>
              <a:buChar char="•"/>
            </a:pPr>
            <a:r>
              <a:rPr lang="en-US" dirty="0">
                <a:solidFill>
                  <a:srgbClr val="000000"/>
                </a:solidFill>
              </a:rPr>
              <a:t>Turn-to-turn electrical </a:t>
            </a:r>
            <a:r>
              <a:rPr lang="en-US" dirty="0" smtClean="0">
                <a:solidFill>
                  <a:srgbClr val="000000"/>
                </a:solidFill>
              </a:rPr>
              <a:t>testing</a:t>
            </a:r>
            <a:endParaRPr lang="en-US" dirty="0" smtClean="0"/>
          </a:p>
          <a:p>
            <a:r>
              <a:rPr lang="en-US" sz="2000" dirty="0" smtClean="0"/>
              <a:t>Technical </a:t>
            </a:r>
            <a:r>
              <a:rPr lang="en-US" sz="2000" dirty="0"/>
              <a:t>Cause</a:t>
            </a:r>
          </a:p>
          <a:p>
            <a:pPr marL="285750" indent="-285750">
              <a:buFont typeface="Arial" charset="0"/>
              <a:buChar char="•"/>
            </a:pPr>
            <a:r>
              <a:rPr lang="en-US" dirty="0"/>
              <a:t>Turn-to-Turn fault, most likely due to poor Vacuum Pressure Impregnation (VPI) plus other quality factors leading to turn-to-turn insulation breakdown</a:t>
            </a:r>
            <a:endParaRPr lang="en-US" dirty="0" smtClean="0"/>
          </a:p>
          <a:p>
            <a:r>
              <a:rPr lang="en-US" sz="2000" dirty="0" smtClean="0"/>
              <a:t>Procedural </a:t>
            </a:r>
            <a:r>
              <a:rPr lang="en-US" sz="2000" dirty="0"/>
              <a:t>Causes</a:t>
            </a:r>
          </a:p>
          <a:p>
            <a:pPr marL="285750" indent="-285750">
              <a:buFont typeface="Arial" charset="0"/>
              <a:buChar char="•"/>
            </a:pPr>
            <a:r>
              <a:rPr lang="en-US" dirty="0"/>
              <a:t>Manufacturability of coil design</a:t>
            </a:r>
          </a:p>
          <a:p>
            <a:pPr marL="285750" indent="-285750">
              <a:buFont typeface="Arial" charset="0"/>
              <a:buChar char="•"/>
            </a:pPr>
            <a:r>
              <a:rPr lang="en-US" dirty="0"/>
              <a:t>Lack of QA and QC surveillance of manufacturing process at </a:t>
            </a:r>
            <a:r>
              <a:rPr lang="en-US" dirty="0" smtClean="0"/>
              <a:t>factory</a:t>
            </a:r>
          </a:p>
          <a:p>
            <a:pPr marL="285750" indent="-285750">
              <a:buFont typeface="Arial" charset="0"/>
              <a:buChar char="•"/>
            </a:pPr>
            <a:endParaRPr lang="en-US" dirty="0" smtClean="0"/>
          </a:p>
          <a:p>
            <a:pPr marL="285750" indent="-285750"/>
            <a:r>
              <a:rPr lang="en-US" sz="2400" dirty="0" smtClean="0">
                <a:solidFill>
                  <a:srgbClr val="FF0000"/>
                </a:solidFill>
              </a:rPr>
              <a:t>Based on Above, All six of the Inner PF1 Coils will be replaced.</a:t>
            </a:r>
            <a:endParaRPr lang="en-US" sz="2400" dirty="0">
              <a:solidFill>
                <a:srgbClr val="FF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96115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smtClean="0"/>
              <a:t>Recovery Plan </a:t>
            </a:r>
            <a:r>
              <a:rPr lang="mr-IN" sz="2800" dirty="0" smtClean="0"/>
              <a:t>–</a:t>
            </a:r>
            <a:r>
              <a:rPr lang="en-US" sz="2800" dirty="0" smtClean="0"/>
              <a:t> Notable Outcomes</a:t>
            </a:r>
            <a:endParaRPr lang="en-US" sz="2800" dirty="0"/>
          </a:p>
        </p:txBody>
      </p:sp>
      <p:sp>
        <p:nvSpPr>
          <p:cNvPr id="29" name="Content Placeholder 2"/>
          <p:cNvSpPr>
            <a:spLocks noGrp="1"/>
          </p:cNvSpPr>
          <p:nvPr>
            <p:ph idx="1"/>
          </p:nvPr>
        </p:nvSpPr>
        <p:spPr>
          <a:xfrm>
            <a:off x="227627" y="1258506"/>
            <a:ext cx="8611573" cy="4685094"/>
          </a:xfrm>
        </p:spPr>
        <p:txBody>
          <a:bodyPr>
            <a:normAutofit fontScale="85000" lnSpcReduction="20000"/>
          </a:bodyPr>
          <a:lstStyle/>
          <a:p>
            <a:pPr>
              <a:lnSpc>
                <a:spcPct val="120000"/>
              </a:lnSpc>
              <a:spcBef>
                <a:spcPts val="0"/>
              </a:spcBef>
            </a:pPr>
            <a:r>
              <a:rPr lang="en-US" dirty="0">
                <a:solidFill>
                  <a:srgbClr val="000000"/>
                </a:solidFill>
              </a:rPr>
              <a:t>EXTENT OF </a:t>
            </a:r>
            <a:r>
              <a:rPr lang="en-US" dirty="0" smtClean="0">
                <a:solidFill>
                  <a:srgbClr val="000000"/>
                </a:solidFill>
              </a:rPr>
              <a:t>CONDITION</a:t>
            </a:r>
            <a:endParaRPr lang="en-US" dirty="0">
              <a:solidFill>
                <a:srgbClr val="000000"/>
              </a:solidFill>
            </a:endParaRPr>
          </a:p>
          <a:p>
            <a:pPr lvl="1">
              <a:lnSpc>
                <a:spcPct val="120000"/>
              </a:lnSpc>
              <a:spcBef>
                <a:spcPts val="0"/>
              </a:spcBef>
            </a:pPr>
            <a:endParaRPr lang="en-US" i="1" dirty="0" smtClean="0">
              <a:solidFill>
                <a:srgbClr val="000000"/>
              </a:solidFill>
            </a:endParaRPr>
          </a:p>
          <a:p>
            <a:pPr lvl="1">
              <a:lnSpc>
                <a:spcPct val="120000"/>
              </a:lnSpc>
              <a:spcBef>
                <a:spcPts val="0"/>
              </a:spcBef>
            </a:pPr>
            <a:r>
              <a:rPr lang="en-US" i="1" dirty="0" smtClean="0">
                <a:solidFill>
                  <a:srgbClr val="000000"/>
                </a:solidFill>
              </a:rPr>
              <a:t>FES</a:t>
            </a:r>
            <a:r>
              <a:rPr lang="en-US" i="1" dirty="0">
                <a:solidFill>
                  <a:srgbClr val="000000"/>
                </a:solidFill>
              </a:rPr>
              <a:t>: Complete an extensive extent-of-condition review of NSTX-U to identify all design, construction, and operational issues.  Prepare corrective action plan (CAP) to include cost, schedule, scope, and technical specifications of actions.   </a:t>
            </a:r>
            <a:endParaRPr lang="en-US" dirty="0">
              <a:solidFill>
                <a:srgbClr val="000000"/>
              </a:solidFill>
            </a:endParaRPr>
          </a:p>
          <a:p>
            <a:pPr>
              <a:lnSpc>
                <a:spcPct val="120000"/>
              </a:lnSpc>
              <a:spcBef>
                <a:spcPts val="0"/>
              </a:spcBef>
            </a:pPr>
            <a:endParaRPr lang="en-US" dirty="0" smtClean="0">
              <a:solidFill>
                <a:srgbClr val="000000"/>
              </a:solidFill>
            </a:endParaRPr>
          </a:p>
          <a:p>
            <a:pPr>
              <a:lnSpc>
                <a:spcPct val="120000"/>
              </a:lnSpc>
              <a:spcBef>
                <a:spcPts val="0"/>
              </a:spcBef>
            </a:pPr>
            <a:r>
              <a:rPr lang="en-US" dirty="0" smtClean="0">
                <a:solidFill>
                  <a:srgbClr val="000000"/>
                </a:solidFill>
              </a:rPr>
              <a:t>EXTENT </a:t>
            </a:r>
            <a:r>
              <a:rPr lang="en-US" dirty="0">
                <a:solidFill>
                  <a:srgbClr val="000000"/>
                </a:solidFill>
              </a:rPr>
              <a:t>OF CAUSE</a:t>
            </a:r>
          </a:p>
          <a:p>
            <a:pPr lvl="1">
              <a:lnSpc>
                <a:spcPct val="120000"/>
              </a:lnSpc>
              <a:spcBef>
                <a:spcPts val="0"/>
              </a:spcBef>
            </a:pPr>
            <a:endParaRPr lang="en-US" i="1" dirty="0" smtClean="0">
              <a:solidFill>
                <a:srgbClr val="000000"/>
              </a:solidFill>
            </a:endParaRPr>
          </a:p>
          <a:p>
            <a:pPr lvl="1">
              <a:lnSpc>
                <a:spcPct val="120000"/>
              </a:lnSpc>
              <a:spcBef>
                <a:spcPts val="0"/>
              </a:spcBef>
            </a:pPr>
            <a:r>
              <a:rPr lang="en-US" i="1" dirty="0" smtClean="0">
                <a:solidFill>
                  <a:srgbClr val="000000"/>
                </a:solidFill>
              </a:rPr>
              <a:t>SC/PSO</a:t>
            </a:r>
            <a:r>
              <a:rPr lang="en-US" i="1" dirty="0">
                <a:solidFill>
                  <a:srgbClr val="000000"/>
                </a:solidFill>
              </a:rPr>
              <a:t>:  Conduct a review of policies and procedures for design, construction, installation, commissioning and operations of NSTX-U and other construction activities and projects.   Develop corrective actions to ensure the highest quality project management across the lab.</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76035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smtClean="0"/>
              <a:t>Strategy </a:t>
            </a:r>
            <a:r>
              <a:rPr lang="mr-IN" sz="2800" dirty="0" smtClean="0"/>
              <a:t>–</a:t>
            </a:r>
            <a:r>
              <a:rPr lang="en-US" sz="2800" dirty="0" smtClean="0"/>
              <a:t> Extent of Condition Process</a:t>
            </a:r>
            <a:endParaRPr lang="en-US" sz="2800" dirty="0"/>
          </a:p>
        </p:txBody>
      </p:sp>
      <p:sp>
        <p:nvSpPr>
          <p:cNvPr id="8" name="Rectangle 7"/>
          <p:cNvSpPr/>
          <p:nvPr/>
        </p:nvSpPr>
        <p:spPr>
          <a:xfrm>
            <a:off x="228600" y="1219200"/>
            <a:ext cx="8610600" cy="5152180"/>
          </a:xfrm>
          <a:prstGeom prst="rect">
            <a:avLst/>
          </a:prstGeom>
        </p:spPr>
        <p:txBody>
          <a:bodyPr wrap="square">
            <a:spAutoFit/>
          </a:bodyPr>
          <a:lstStyle/>
          <a:p>
            <a:pPr>
              <a:lnSpc>
                <a:spcPct val="120000"/>
              </a:lnSpc>
              <a:spcBef>
                <a:spcPts val="0"/>
              </a:spcBef>
            </a:pPr>
            <a:r>
              <a:rPr lang="en-US" sz="2000" dirty="0">
                <a:solidFill>
                  <a:srgbClr val="000000"/>
                </a:solidFill>
              </a:rPr>
              <a:t>Developing MOU to be approved by key </a:t>
            </a:r>
            <a:r>
              <a:rPr lang="en-US" sz="2000" dirty="0" smtClean="0">
                <a:solidFill>
                  <a:srgbClr val="000000"/>
                </a:solidFill>
              </a:rPr>
              <a:t>stakeholders</a:t>
            </a:r>
          </a:p>
          <a:p>
            <a:pPr marL="285750" indent="-285750">
              <a:lnSpc>
                <a:spcPct val="120000"/>
              </a:lnSpc>
              <a:buFont typeface="Arial" charset="0"/>
              <a:buChar char="•"/>
            </a:pPr>
            <a:r>
              <a:rPr lang="en-US" dirty="0" smtClean="0">
                <a:solidFill>
                  <a:srgbClr val="000000"/>
                </a:solidFill>
              </a:rPr>
              <a:t>PPPL </a:t>
            </a:r>
            <a:r>
              <a:rPr lang="en-US" dirty="0">
                <a:solidFill>
                  <a:srgbClr val="000000"/>
                </a:solidFill>
              </a:rPr>
              <a:t>management</a:t>
            </a:r>
          </a:p>
          <a:p>
            <a:pPr marL="285750" indent="-285750">
              <a:lnSpc>
                <a:spcPct val="120000"/>
              </a:lnSpc>
              <a:buFont typeface="Arial" charset="0"/>
              <a:buChar char="•"/>
            </a:pPr>
            <a:r>
              <a:rPr lang="en-US" dirty="0">
                <a:solidFill>
                  <a:srgbClr val="000000"/>
                </a:solidFill>
              </a:rPr>
              <a:t>Princeton University</a:t>
            </a:r>
          </a:p>
          <a:p>
            <a:pPr marL="285750" indent="-285750">
              <a:lnSpc>
                <a:spcPct val="120000"/>
              </a:lnSpc>
              <a:buFont typeface="Arial" charset="0"/>
              <a:buChar char="•"/>
            </a:pPr>
            <a:r>
              <a:rPr lang="en-US" dirty="0">
                <a:solidFill>
                  <a:srgbClr val="000000"/>
                </a:solidFill>
              </a:rPr>
              <a:t>DOE</a:t>
            </a:r>
          </a:p>
          <a:p>
            <a:pPr>
              <a:lnSpc>
                <a:spcPct val="120000"/>
              </a:lnSpc>
              <a:spcBef>
                <a:spcPts val="0"/>
              </a:spcBef>
            </a:pPr>
            <a:r>
              <a:rPr lang="en-US" sz="2000" dirty="0" smtClean="0">
                <a:solidFill>
                  <a:srgbClr val="000000"/>
                </a:solidFill>
              </a:rPr>
              <a:t>Strategy</a:t>
            </a:r>
          </a:p>
          <a:p>
            <a:pPr marL="285750" indent="-285750">
              <a:lnSpc>
                <a:spcPct val="120000"/>
              </a:lnSpc>
              <a:spcBef>
                <a:spcPts val="0"/>
              </a:spcBef>
              <a:buFont typeface="Arial" charset="0"/>
              <a:buChar char="•"/>
            </a:pPr>
            <a:r>
              <a:rPr lang="en-US" dirty="0" smtClean="0">
                <a:solidFill>
                  <a:srgbClr val="000000"/>
                </a:solidFill>
              </a:rPr>
              <a:t>Initial </a:t>
            </a:r>
            <a:r>
              <a:rPr lang="en-US" dirty="0">
                <a:solidFill>
                  <a:srgbClr val="000000"/>
                </a:solidFill>
              </a:rPr>
              <a:t>Fact Finding</a:t>
            </a:r>
          </a:p>
          <a:p>
            <a:pPr marL="935673" lvl="2" indent="-341313">
              <a:lnSpc>
                <a:spcPct val="120000"/>
              </a:lnSpc>
              <a:buFont typeface="Arial" charset="0"/>
              <a:buChar char="•"/>
            </a:pPr>
            <a:r>
              <a:rPr lang="en-US" dirty="0">
                <a:solidFill>
                  <a:srgbClr val="000000"/>
                </a:solidFill>
              </a:rPr>
              <a:t>Catalog known </a:t>
            </a:r>
            <a:r>
              <a:rPr lang="en-US" dirty="0" smtClean="0">
                <a:solidFill>
                  <a:srgbClr val="000000"/>
                </a:solidFill>
              </a:rPr>
              <a:t>issues</a:t>
            </a:r>
          </a:p>
          <a:p>
            <a:pPr marL="21273" indent="-341313">
              <a:lnSpc>
                <a:spcPct val="120000"/>
              </a:lnSpc>
              <a:buFont typeface="Arial" charset="0"/>
              <a:buChar char="•"/>
            </a:pPr>
            <a:r>
              <a:rPr lang="en-US" dirty="0" smtClean="0">
                <a:solidFill>
                  <a:srgbClr val="000000"/>
                </a:solidFill>
              </a:rPr>
              <a:t>Initiate </a:t>
            </a:r>
            <a:r>
              <a:rPr lang="en-US" dirty="0">
                <a:solidFill>
                  <a:srgbClr val="000000"/>
                </a:solidFill>
              </a:rPr>
              <a:t>actions to correct most serious of known issues (e.g. </a:t>
            </a:r>
            <a:r>
              <a:rPr lang="en-US" dirty="0" smtClean="0">
                <a:solidFill>
                  <a:srgbClr val="000000"/>
                </a:solidFill>
              </a:rPr>
              <a:t>PF1A)</a:t>
            </a:r>
          </a:p>
          <a:p>
            <a:pPr marL="1095693" lvl="2" indent="-341313">
              <a:lnSpc>
                <a:spcPct val="120000"/>
              </a:lnSpc>
              <a:buFont typeface="Arial" charset="0"/>
              <a:buChar char="•"/>
            </a:pPr>
            <a:r>
              <a:rPr lang="en-US" dirty="0" smtClean="0">
                <a:solidFill>
                  <a:srgbClr val="000000"/>
                </a:solidFill>
              </a:rPr>
              <a:t>Re-design </a:t>
            </a:r>
            <a:r>
              <a:rPr lang="en-US" dirty="0">
                <a:solidFill>
                  <a:srgbClr val="000000"/>
                </a:solidFill>
              </a:rPr>
              <a:t>and conduct Design Reviews as soon as </a:t>
            </a:r>
            <a:r>
              <a:rPr lang="en-US" dirty="0" smtClean="0">
                <a:solidFill>
                  <a:srgbClr val="000000"/>
                </a:solidFill>
              </a:rPr>
              <a:t>possible</a:t>
            </a:r>
          </a:p>
          <a:p>
            <a:pPr marL="1095693" lvl="2" indent="-341313">
              <a:lnSpc>
                <a:spcPct val="120000"/>
              </a:lnSpc>
              <a:buFont typeface="Arial" charset="0"/>
              <a:buChar char="•"/>
            </a:pPr>
            <a:r>
              <a:rPr lang="en-US" dirty="0" smtClean="0">
                <a:solidFill>
                  <a:srgbClr val="000000"/>
                </a:solidFill>
              </a:rPr>
              <a:t>Perform </a:t>
            </a:r>
            <a:r>
              <a:rPr lang="en-US" dirty="0">
                <a:solidFill>
                  <a:srgbClr val="000000"/>
                </a:solidFill>
              </a:rPr>
              <a:t>long-lead procurements subject to committee approval</a:t>
            </a:r>
          </a:p>
          <a:p>
            <a:pPr marL="112713" indent="-341313">
              <a:lnSpc>
                <a:spcPct val="120000"/>
              </a:lnSpc>
              <a:buFont typeface="Arial" charset="0"/>
              <a:buChar char="•"/>
            </a:pPr>
            <a:r>
              <a:rPr lang="en-US" dirty="0">
                <a:solidFill>
                  <a:srgbClr val="000000"/>
                </a:solidFill>
                <a:cs typeface="Calibri (Body)"/>
              </a:rPr>
              <a:t>Perform “Design Verification &amp; Validation Reviews” to identify </a:t>
            </a:r>
            <a:r>
              <a:rPr lang="en-US" dirty="0" smtClean="0">
                <a:solidFill>
                  <a:srgbClr val="000000"/>
                </a:solidFill>
                <a:cs typeface="Calibri (Body)"/>
              </a:rPr>
              <a:t>other potential issues</a:t>
            </a:r>
          </a:p>
          <a:p>
            <a:pPr marL="112713" indent="-341313">
              <a:lnSpc>
                <a:spcPct val="120000"/>
              </a:lnSpc>
              <a:buFont typeface="Arial" charset="0"/>
              <a:buChar char="•"/>
            </a:pPr>
            <a:r>
              <a:rPr lang="en-US" dirty="0" smtClean="0">
                <a:solidFill>
                  <a:srgbClr val="000000"/>
                </a:solidFill>
              </a:rPr>
              <a:t>Develop </a:t>
            </a:r>
            <a:r>
              <a:rPr lang="en-US" dirty="0">
                <a:solidFill>
                  <a:srgbClr val="000000"/>
                </a:solidFill>
              </a:rPr>
              <a:t>Corrective Action Plan (CAP)</a:t>
            </a:r>
          </a:p>
          <a:p>
            <a:pPr marL="112713" indent="-341313">
              <a:lnSpc>
                <a:spcPct val="120000"/>
              </a:lnSpc>
              <a:buFont typeface="Arial" charset="0"/>
              <a:buChar char="•"/>
            </a:pPr>
            <a:r>
              <a:rPr lang="en-US" dirty="0">
                <a:solidFill>
                  <a:srgbClr val="000000"/>
                </a:solidFill>
              </a:rPr>
              <a:t>Convene Extent of Condition </a:t>
            </a:r>
            <a:r>
              <a:rPr lang="en-US" dirty="0" smtClean="0">
                <a:solidFill>
                  <a:srgbClr val="000000"/>
                </a:solidFill>
              </a:rPr>
              <a:t>Review. (External Committee)</a:t>
            </a:r>
            <a:endParaRPr lang="en-US" dirty="0">
              <a:solidFill>
                <a:srgbClr val="000000"/>
              </a:solidFill>
            </a:endParaRPr>
          </a:p>
          <a:p>
            <a:pPr marL="112713" indent="-341313">
              <a:lnSpc>
                <a:spcPct val="120000"/>
              </a:lnSpc>
              <a:buFont typeface="Arial" charset="0"/>
              <a:buChar char="•"/>
            </a:pPr>
            <a:r>
              <a:rPr lang="en-US" dirty="0">
                <a:solidFill>
                  <a:srgbClr val="000000"/>
                </a:solidFill>
              </a:rPr>
              <a:t>Revise CAP in response to review findings and deliver to DOE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212243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Strategy </a:t>
            </a:r>
            <a:r>
              <a:rPr lang="mr-IN" sz="2800" dirty="0" smtClean="0"/>
              <a:t>–</a:t>
            </a:r>
            <a:r>
              <a:rPr lang="en-US" sz="2800" dirty="0" smtClean="0"/>
              <a:t> Design Verification and Validation Reviews</a:t>
            </a:r>
            <a:endParaRPr lang="en-US" sz="2800" dirty="0"/>
          </a:p>
        </p:txBody>
      </p:sp>
      <p:sp>
        <p:nvSpPr>
          <p:cNvPr id="3" name="Content Placeholder 2"/>
          <p:cNvSpPr>
            <a:spLocks noGrp="1"/>
          </p:cNvSpPr>
          <p:nvPr>
            <p:ph idx="1"/>
          </p:nvPr>
        </p:nvSpPr>
        <p:spPr>
          <a:xfrm>
            <a:off x="0" y="990600"/>
            <a:ext cx="9144000" cy="5486400"/>
          </a:xfrm>
        </p:spPr>
        <p:txBody>
          <a:bodyPr>
            <a:normAutofit fontScale="92500" lnSpcReduction="10000"/>
          </a:bodyPr>
          <a:lstStyle/>
          <a:p>
            <a:pPr>
              <a:lnSpc>
                <a:spcPct val="120000"/>
              </a:lnSpc>
              <a:spcBef>
                <a:spcPts val="0"/>
              </a:spcBef>
            </a:pPr>
            <a:r>
              <a:rPr lang="en-US" sz="2400" dirty="0">
                <a:solidFill>
                  <a:srgbClr val="000000"/>
                </a:solidFill>
              </a:rPr>
              <a:t>Verification review materials</a:t>
            </a:r>
          </a:p>
          <a:p>
            <a:pPr lvl="1">
              <a:lnSpc>
                <a:spcPct val="120000"/>
              </a:lnSpc>
              <a:spcBef>
                <a:spcPts val="0"/>
              </a:spcBef>
            </a:pPr>
            <a:r>
              <a:rPr lang="en-US" dirty="0">
                <a:solidFill>
                  <a:srgbClr val="000000"/>
                </a:solidFill>
              </a:rPr>
              <a:t>System Design Descriptions (SDDs)</a:t>
            </a:r>
          </a:p>
          <a:p>
            <a:pPr lvl="2">
              <a:lnSpc>
                <a:spcPct val="120000"/>
              </a:lnSpc>
              <a:spcBef>
                <a:spcPts val="0"/>
              </a:spcBef>
            </a:pPr>
            <a:r>
              <a:rPr lang="en-US" sz="2118" dirty="0">
                <a:solidFill>
                  <a:srgbClr val="000000"/>
                </a:solidFill>
              </a:rPr>
              <a:t>SDDs to provide means for reviewers to navigate through the design-basis </a:t>
            </a:r>
            <a:r>
              <a:rPr lang="en-US" sz="2118" dirty="0" err="1">
                <a:solidFill>
                  <a:srgbClr val="000000"/>
                </a:solidFill>
              </a:rPr>
              <a:t>documetation</a:t>
            </a:r>
            <a:endParaRPr lang="en-US" sz="2118" dirty="0">
              <a:solidFill>
                <a:srgbClr val="000000"/>
              </a:solidFill>
            </a:endParaRPr>
          </a:p>
          <a:p>
            <a:pPr lvl="3">
              <a:lnSpc>
                <a:spcPct val="120000"/>
              </a:lnSpc>
              <a:spcBef>
                <a:spcPts val="0"/>
              </a:spcBef>
            </a:pPr>
            <a:r>
              <a:rPr lang="en-US" sz="2118" dirty="0">
                <a:solidFill>
                  <a:srgbClr val="000000"/>
                </a:solidFill>
              </a:rPr>
              <a:t>Prior FDR packages, design reports, calculations, drawings, etc</a:t>
            </a:r>
            <a:r>
              <a:rPr lang="en-US" sz="2118" dirty="0" smtClean="0">
                <a:solidFill>
                  <a:srgbClr val="000000"/>
                </a:solidFill>
              </a:rPr>
              <a:t>.</a:t>
            </a:r>
          </a:p>
          <a:p>
            <a:pPr lvl="3">
              <a:lnSpc>
                <a:spcPct val="120000"/>
              </a:lnSpc>
              <a:spcBef>
                <a:spcPts val="0"/>
              </a:spcBef>
              <a:buNone/>
            </a:pPr>
            <a:endParaRPr lang="en-US" dirty="0" smtClean="0">
              <a:solidFill>
                <a:srgbClr val="000000"/>
              </a:solidFill>
            </a:endParaRPr>
          </a:p>
          <a:p>
            <a:pPr>
              <a:lnSpc>
                <a:spcPct val="120000"/>
              </a:lnSpc>
              <a:spcBef>
                <a:spcPts val="0"/>
              </a:spcBef>
            </a:pPr>
            <a:r>
              <a:rPr lang="en-US" sz="2400" dirty="0">
                <a:solidFill>
                  <a:srgbClr val="000000"/>
                </a:solidFill>
              </a:rPr>
              <a:t>Validation review materials (as applicable)</a:t>
            </a:r>
          </a:p>
          <a:p>
            <a:pPr lvl="1">
              <a:lnSpc>
                <a:spcPct val="120000"/>
              </a:lnSpc>
              <a:spcBef>
                <a:spcPts val="0"/>
              </a:spcBef>
            </a:pPr>
            <a:r>
              <a:rPr lang="en-US" dirty="0">
                <a:solidFill>
                  <a:srgbClr val="000000"/>
                </a:solidFill>
              </a:rPr>
              <a:t>As-built documentation package</a:t>
            </a:r>
          </a:p>
          <a:p>
            <a:pPr lvl="3">
              <a:lnSpc>
                <a:spcPct val="120000"/>
              </a:lnSpc>
              <a:spcBef>
                <a:spcPts val="0"/>
              </a:spcBef>
            </a:pPr>
            <a:r>
              <a:rPr lang="en-US" sz="2118" dirty="0">
                <a:solidFill>
                  <a:srgbClr val="000000"/>
                </a:solidFill>
              </a:rPr>
              <a:t>Documentation generated during manufacturing including inspection records, test reports, non-conformance reports, etc.</a:t>
            </a:r>
          </a:p>
          <a:p>
            <a:pPr lvl="3">
              <a:lnSpc>
                <a:spcPct val="120000"/>
              </a:lnSpc>
              <a:spcBef>
                <a:spcPts val="0"/>
              </a:spcBef>
            </a:pPr>
            <a:r>
              <a:rPr lang="en-US" sz="2118" dirty="0">
                <a:solidFill>
                  <a:srgbClr val="000000"/>
                </a:solidFill>
              </a:rPr>
              <a:t>Documentation generated during installation at </a:t>
            </a:r>
            <a:r>
              <a:rPr lang="en-US" sz="2118" dirty="0" smtClean="0">
                <a:solidFill>
                  <a:srgbClr val="000000"/>
                </a:solidFill>
              </a:rPr>
              <a:t>PPPL</a:t>
            </a:r>
          </a:p>
          <a:p>
            <a:pPr lvl="3">
              <a:lnSpc>
                <a:spcPct val="120000"/>
              </a:lnSpc>
              <a:spcBef>
                <a:spcPts val="0"/>
              </a:spcBef>
              <a:buNone/>
            </a:pPr>
            <a:endParaRPr lang="en-US" dirty="0" smtClean="0">
              <a:solidFill>
                <a:srgbClr val="000000"/>
              </a:solidFill>
            </a:endParaRPr>
          </a:p>
          <a:p>
            <a:pPr>
              <a:lnSpc>
                <a:spcPct val="120000"/>
              </a:lnSpc>
              <a:spcBef>
                <a:spcPts val="0"/>
              </a:spcBef>
            </a:pPr>
            <a:r>
              <a:rPr lang="en-US" sz="2400" dirty="0">
                <a:solidFill>
                  <a:srgbClr val="000000"/>
                </a:solidFill>
              </a:rPr>
              <a:t>Reviews</a:t>
            </a:r>
          </a:p>
          <a:p>
            <a:pPr lvl="1">
              <a:lnSpc>
                <a:spcPct val="120000"/>
              </a:lnSpc>
              <a:spcBef>
                <a:spcPts val="0"/>
              </a:spcBef>
            </a:pPr>
            <a:r>
              <a:rPr lang="en-US" dirty="0">
                <a:solidFill>
                  <a:srgbClr val="000000"/>
                </a:solidFill>
              </a:rPr>
              <a:t>Design Verification &amp; Validation Review (DVVR) committees</a:t>
            </a:r>
          </a:p>
          <a:p>
            <a:pPr lvl="2">
              <a:lnSpc>
                <a:spcPct val="120000"/>
              </a:lnSpc>
              <a:spcBef>
                <a:spcPts val="0"/>
              </a:spcBef>
            </a:pPr>
            <a:r>
              <a:rPr lang="en-US" sz="2118" dirty="0" smtClean="0">
                <a:solidFill>
                  <a:srgbClr val="000000"/>
                </a:solidFill>
              </a:rPr>
              <a:t>Composed </a:t>
            </a:r>
            <a:r>
              <a:rPr lang="en-US" sz="2118" dirty="0">
                <a:solidFill>
                  <a:srgbClr val="000000"/>
                </a:solidFill>
              </a:rPr>
              <a:t>of appropriate PPPL experts plus external reviewers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27145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Preliminary + Final Design Reviews</a:t>
            </a:r>
            <a:endParaRPr lang="en-US" sz="2800" dirty="0"/>
          </a:p>
        </p:txBody>
      </p:sp>
      <p:sp>
        <p:nvSpPr>
          <p:cNvPr id="3" name="Content Placeholder 2"/>
          <p:cNvSpPr>
            <a:spLocks noGrp="1"/>
          </p:cNvSpPr>
          <p:nvPr>
            <p:ph idx="1"/>
          </p:nvPr>
        </p:nvSpPr>
        <p:spPr>
          <a:xfrm>
            <a:off x="76200" y="1295400"/>
            <a:ext cx="9067800" cy="5410200"/>
          </a:xfrm>
        </p:spPr>
        <p:txBody>
          <a:bodyPr>
            <a:normAutofit/>
          </a:bodyPr>
          <a:lstStyle/>
          <a:p>
            <a:r>
              <a:rPr lang="en-US" sz="2400" dirty="0">
                <a:solidFill>
                  <a:srgbClr val="000000"/>
                </a:solidFill>
              </a:rPr>
              <a:t>To address re-design whenever the need is identified</a:t>
            </a:r>
          </a:p>
          <a:p>
            <a:r>
              <a:rPr lang="en-US" sz="2400" dirty="0">
                <a:solidFill>
                  <a:srgbClr val="000000"/>
                </a:solidFill>
              </a:rPr>
              <a:t>Will follow format of </a:t>
            </a:r>
            <a:r>
              <a:rPr lang="en-US" sz="2400" dirty="0" smtClean="0">
                <a:solidFill>
                  <a:srgbClr val="000000"/>
                </a:solidFill>
              </a:rPr>
              <a:t>the PPPL </a:t>
            </a:r>
            <a:r>
              <a:rPr lang="en-US" sz="2400" dirty="0">
                <a:solidFill>
                  <a:srgbClr val="000000"/>
                </a:solidFill>
              </a:rPr>
              <a:t>Engineering Procedure </a:t>
            </a:r>
            <a:r>
              <a:rPr lang="en-US" sz="2400" dirty="0" smtClean="0">
                <a:solidFill>
                  <a:srgbClr val="000000"/>
                </a:solidFill>
              </a:rPr>
              <a:t>on “Design </a:t>
            </a:r>
            <a:r>
              <a:rPr lang="en-US" sz="2400" dirty="0">
                <a:solidFill>
                  <a:srgbClr val="000000"/>
                </a:solidFill>
              </a:rPr>
              <a:t>Verification” </a:t>
            </a:r>
            <a:r>
              <a:rPr lang="en-US" sz="2400" dirty="0" smtClean="0">
                <a:solidFill>
                  <a:srgbClr val="000000"/>
                </a:solidFill>
              </a:rPr>
              <a:t>including</a:t>
            </a:r>
          </a:p>
          <a:p>
            <a:pPr lvl="1"/>
            <a:r>
              <a:rPr lang="en-US" sz="1600" dirty="0" smtClean="0">
                <a:solidFill>
                  <a:srgbClr val="000000"/>
                </a:solidFill>
              </a:rPr>
              <a:t>An NSTX-U </a:t>
            </a:r>
            <a:r>
              <a:rPr lang="en-US" sz="1600" dirty="0">
                <a:solidFill>
                  <a:srgbClr val="000000"/>
                </a:solidFill>
              </a:rPr>
              <a:t>QA plan </a:t>
            </a:r>
            <a:r>
              <a:rPr lang="en-US" sz="1600" dirty="0" smtClean="0">
                <a:solidFill>
                  <a:srgbClr val="000000"/>
                </a:solidFill>
              </a:rPr>
              <a:t>to add specificity for:</a:t>
            </a:r>
            <a:endParaRPr lang="en-US" sz="1600" dirty="0">
              <a:solidFill>
                <a:srgbClr val="000000"/>
              </a:solidFill>
            </a:endParaRPr>
          </a:p>
          <a:p>
            <a:pPr lvl="2"/>
            <a:r>
              <a:rPr lang="en-US" sz="1800" dirty="0">
                <a:solidFill>
                  <a:srgbClr val="000000"/>
                </a:solidFill>
              </a:rPr>
              <a:t>Rules for review committee membership</a:t>
            </a:r>
          </a:p>
          <a:p>
            <a:pPr lvl="2"/>
            <a:r>
              <a:rPr lang="en-US" sz="1800" dirty="0">
                <a:solidFill>
                  <a:srgbClr val="000000"/>
                </a:solidFill>
              </a:rPr>
              <a:t>Rules for advance distribution of review materials</a:t>
            </a:r>
          </a:p>
          <a:p>
            <a:pPr lvl="2"/>
            <a:r>
              <a:rPr lang="en-US" sz="1800" dirty="0">
                <a:solidFill>
                  <a:srgbClr val="000000"/>
                </a:solidFill>
              </a:rPr>
              <a:t>Collection of questions from review committee well in advance of review</a:t>
            </a:r>
          </a:p>
          <a:p>
            <a:r>
              <a:rPr lang="en-US" sz="2400" dirty="0" smtClean="0">
                <a:solidFill>
                  <a:srgbClr val="000000"/>
                </a:solidFill>
              </a:rPr>
              <a:t>Preliminary Design Reviews (PDRs)</a:t>
            </a:r>
            <a:endParaRPr lang="en-US" sz="2400" dirty="0">
              <a:solidFill>
                <a:srgbClr val="000000"/>
              </a:solidFill>
            </a:endParaRPr>
          </a:p>
          <a:p>
            <a:pPr lvl="1"/>
            <a:r>
              <a:rPr lang="en-US" sz="2000" dirty="0">
                <a:solidFill>
                  <a:srgbClr val="000000"/>
                </a:solidFill>
              </a:rPr>
              <a:t>Review committee composed of PPPL staff members</a:t>
            </a:r>
          </a:p>
          <a:p>
            <a:r>
              <a:rPr lang="en-US" sz="2400" dirty="0" smtClean="0">
                <a:solidFill>
                  <a:srgbClr val="000000"/>
                </a:solidFill>
              </a:rPr>
              <a:t>Final Design Reviews (FDRs)</a:t>
            </a:r>
            <a:endParaRPr lang="en-US" sz="2400" dirty="0">
              <a:solidFill>
                <a:srgbClr val="000000"/>
              </a:solidFill>
            </a:endParaRPr>
          </a:p>
          <a:p>
            <a:pPr lvl="1"/>
            <a:r>
              <a:rPr lang="en-US" sz="2000" dirty="0">
                <a:solidFill>
                  <a:srgbClr val="000000"/>
                </a:solidFill>
              </a:rPr>
              <a:t>Review committee composed of PPPL staff members + external reviewers</a:t>
            </a:r>
          </a:p>
          <a:p>
            <a:pPr lvl="1"/>
            <a:endParaRPr lang="en-US"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2663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Strategy </a:t>
            </a:r>
            <a:r>
              <a:rPr lang="mr-IN" sz="2800" dirty="0" smtClean="0"/>
              <a:t>–</a:t>
            </a:r>
            <a:r>
              <a:rPr lang="en-US" sz="2800" dirty="0" smtClean="0"/>
              <a:t> Two-Phase CAP Approach</a:t>
            </a:r>
            <a:endParaRPr lang="en-US" sz="2800" dirty="0"/>
          </a:p>
        </p:txBody>
      </p:sp>
      <p:sp>
        <p:nvSpPr>
          <p:cNvPr id="3" name="Content Placeholder 2"/>
          <p:cNvSpPr>
            <a:spLocks noGrp="1"/>
          </p:cNvSpPr>
          <p:nvPr>
            <p:ph idx="1"/>
          </p:nvPr>
        </p:nvSpPr>
        <p:spPr>
          <a:xfrm>
            <a:off x="76200" y="1143000"/>
            <a:ext cx="9067800" cy="5334000"/>
          </a:xfrm>
        </p:spPr>
        <p:txBody>
          <a:bodyPr>
            <a:normAutofit/>
          </a:bodyPr>
          <a:lstStyle/>
          <a:p>
            <a:pPr>
              <a:lnSpc>
                <a:spcPct val="110000"/>
              </a:lnSpc>
              <a:spcBef>
                <a:spcPts val="0"/>
              </a:spcBef>
            </a:pPr>
            <a:r>
              <a:rPr lang="en-US" sz="2400" dirty="0">
                <a:solidFill>
                  <a:srgbClr val="000000"/>
                </a:solidFill>
              </a:rPr>
              <a:t>Phase 1 of the Extent of Condition Review and Corrective Action Plan (CAP)</a:t>
            </a:r>
            <a:r>
              <a:rPr lang="en-US" sz="2400" dirty="0" smtClean="0">
                <a:solidFill>
                  <a:srgbClr val="000000"/>
                </a:solidFill>
              </a:rPr>
              <a:t> covered </a:t>
            </a:r>
            <a:r>
              <a:rPr lang="en-US" sz="2400" dirty="0">
                <a:solidFill>
                  <a:srgbClr val="000000"/>
                </a:solidFill>
              </a:rPr>
              <a:t>high impact components:</a:t>
            </a:r>
          </a:p>
          <a:p>
            <a:pPr lvl="1">
              <a:lnSpc>
                <a:spcPct val="110000"/>
              </a:lnSpc>
              <a:spcBef>
                <a:spcPts val="0"/>
              </a:spcBef>
            </a:pPr>
            <a:r>
              <a:rPr lang="en-US" sz="2000" dirty="0">
                <a:solidFill>
                  <a:srgbClr val="000000"/>
                </a:solidFill>
              </a:rPr>
              <a:t>TF inner legs, OH coil, inner PF coils,  inner vacuum vessel, center stack assembly, outer vacuum vessel, passive plates, plasma facing components, outer PF coils, RWM coils, outer TF legs, all coil supporting structures, and DC bus bars, MG sets, NBI refrigerator</a:t>
            </a:r>
            <a:r>
              <a:rPr lang="en-US" sz="2000" dirty="0" smtClean="0">
                <a:solidFill>
                  <a:srgbClr val="000000"/>
                </a:solidFill>
              </a:rPr>
              <a:t> </a:t>
            </a:r>
          </a:p>
          <a:p>
            <a:pPr lvl="1">
              <a:lnSpc>
                <a:spcPct val="110000"/>
              </a:lnSpc>
              <a:spcBef>
                <a:spcPts val="0"/>
              </a:spcBef>
              <a:buNone/>
            </a:pPr>
            <a:r>
              <a:rPr lang="en-US" sz="2000" dirty="0" smtClean="0">
                <a:solidFill>
                  <a:srgbClr val="000000"/>
                </a:solidFill>
              </a:rPr>
              <a:t> </a:t>
            </a:r>
            <a:endParaRPr lang="en-US" sz="2000" dirty="0">
              <a:solidFill>
                <a:srgbClr val="000000"/>
              </a:solidFill>
            </a:endParaRPr>
          </a:p>
          <a:p>
            <a:pPr>
              <a:lnSpc>
                <a:spcPct val="110000"/>
              </a:lnSpc>
              <a:spcBef>
                <a:spcPts val="0"/>
              </a:spcBef>
            </a:pPr>
            <a:r>
              <a:rPr lang="en-US" sz="2400" dirty="0">
                <a:solidFill>
                  <a:srgbClr val="000000"/>
                </a:solidFill>
              </a:rPr>
              <a:t>Phase 2</a:t>
            </a:r>
            <a:r>
              <a:rPr lang="en-US" sz="2400" dirty="0" smtClean="0">
                <a:solidFill>
                  <a:srgbClr val="000000"/>
                </a:solidFill>
              </a:rPr>
              <a:t> addressed </a:t>
            </a:r>
            <a:r>
              <a:rPr lang="en-US" sz="2400" dirty="0">
                <a:solidFill>
                  <a:srgbClr val="000000"/>
                </a:solidFill>
              </a:rPr>
              <a:t>systems beyond the tokamak core in the supporting </a:t>
            </a:r>
            <a:r>
              <a:rPr lang="en-US" sz="2400" dirty="0" smtClean="0">
                <a:solidFill>
                  <a:srgbClr val="000000"/>
                </a:solidFill>
              </a:rPr>
              <a:t>infrastructure</a:t>
            </a:r>
          </a:p>
          <a:p>
            <a:pPr>
              <a:lnSpc>
                <a:spcPct val="110000"/>
              </a:lnSpc>
              <a:spcBef>
                <a:spcPts val="0"/>
              </a:spcBef>
              <a:buNone/>
            </a:pPr>
            <a:endParaRPr lang="en-US" sz="2400" dirty="0" smtClean="0">
              <a:solidFill>
                <a:srgbClr val="000000"/>
              </a:solidFill>
            </a:endParaRPr>
          </a:p>
          <a:p>
            <a:pPr>
              <a:lnSpc>
                <a:spcPct val="110000"/>
              </a:lnSpc>
              <a:spcBef>
                <a:spcPts val="0"/>
              </a:spcBef>
            </a:pPr>
            <a:r>
              <a:rPr lang="en-US" sz="2400" dirty="0">
                <a:solidFill>
                  <a:srgbClr val="000000"/>
                </a:solidFill>
              </a:rPr>
              <a:t>The two-phase approach</a:t>
            </a:r>
            <a:r>
              <a:rPr lang="en-US" sz="2400" dirty="0" smtClean="0">
                <a:solidFill>
                  <a:srgbClr val="000000"/>
                </a:solidFill>
              </a:rPr>
              <a:t> </a:t>
            </a:r>
            <a:r>
              <a:rPr lang="en-US" sz="2400" dirty="0" smtClean="0">
                <a:solidFill>
                  <a:srgbClr val="000000"/>
                </a:solidFill>
              </a:rPr>
              <a:t>was</a:t>
            </a:r>
            <a:r>
              <a:rPr lang="en-US" sz="2400" dirty="0" smtClean="0">
                <a:solidFill>
                  <a:srgbClr val="000000"/>
                </a:solidFill>
              </a:rPr>
              <a:t> </a:t>
            </a:r>
            <a:r>
              <a:rPr lang="en-US" sz="2400" dirty="0">
                <a:solidFill>
                  <a:srgbClr val="000000"/>
                </a:solidFill>
              </a:rPr>
              <a:t>necessary to meet the Notable Outcome date and to allow key corrective actions to begin as soon as possible on the tokamak core</a:t>
            </a:r>
          </a:p>
          <a:p>
            <a:pPr>
              <a:buNone/>
            </a:pPr>
            <a:endParaRPr lang="en-US" dirty="0" smtClean="0"/>
          </a:p>
          <a:p>
            <a:pPr lvl="1"/>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98956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95400"/>
            <a:ext cx="8991600" cy="5410200"/>
          </a:xfrm>
        </p:spPr>
        <p:txBody>
          <a:bodyPr>
            <a:normAutofit/>
          </a:bodyPr>
          <a:lstStyle/>
          <a:p>
            <a:r>
              <a:rPr lang="en-US" sz="2400" dirty="0">
                <a:solidFill>
                  <a:srgbClr val="000000"/>
                </a:solidFill>
              </a:rPr>
              <a:t>Corrective Action Plan (CAP)</a:t>
            </a:r>
          </a:p>
          <a:p>
            <a:pPr lvl="1"/>
            <a:r>
              <a:rPr lang="en-US" dirty="0">
                <a:solidFill>
                  <a:srgbClr val="000000"/>
                </a:solidFill>
              </a:rPr>
              <a:t>Based on results </a:t>
            </a:r>
            <a:r>
              <a:rPr lang="en-US" dirty="0" smtClean="0">
                <a:solidFill>
                  <a:srgbClr val="000000"/>
                </a:solidFill>
              </a:rPr>
              <a:t>of </a:t>
            </a:r>
            <a:r>
              <a:rPr lang="en-US" dirty="0">
                <a:solidFill>
                  <a:srgbClr val="000000"/>
                </a:solidFill>
              </a:rPr>
              <a:t>DVVRs and re-designs</a:t>
            </a:r>
          </a:p>
          <a:p>
            <a:pPr lvl="1"/>
            <a:r>
              <a:rPr lang="en-US" dirty="0">
                <a:solidFill>
                  <a:srgbClr val="000000"/>
                </a:solidFill>
              </a:rPr>
              <a:t>Will include </a:t>
            </a:r>
            <a:r>
              <a:rPr lang="en-US" dirty="0" smtClean="0">
                <a:solidFill>
                  <a:srgbClr val="000000"/>
                </a:solidFill>
              </a:rPr>
              <a:t>a ranking scheme of a risk </a:t>
            </a:r>
            <a:r>
              <a:rPr lang="en-US" dirty="0">
                <a:solidFill>
                  <a:srgbClr val="000000"/>
                </a:solidFill>
              </a:rPr>
              <a:t>assessment of the </a:t>
            </a:r>
            <a:r>
              <a:rPr lang="en-US" dirty="0" smtClean="0">
                <a:solidFill>
                  <a:srgbClr val="000000"/>
                </a:solidFill>
              </a:rPr>
              <a:t>issues:</a:t>
            </a:r>
            <a:endParaRPr lang="en-US" dirty="0">
              <a:solidFill>
                <a:srgbClr val="000000"/>
              </a:solidFill>
            </a:endParaRPr>
          </a:p>
          <a:p>
            <a:pPr lvl="2"/>
            <a:r>
              <a:rPr lang="en-US" dirty="0">
                <a:solidFill>
                  <a:srgbClr val="000000"/>
                </a:solidFill>
              </a:rPr>
              <a:t>Probability of occurrence</a:t>
            </a:r>
          </a:p>
          <a:p>
            <a:pPr lvl="2"/>
            <a:r>
              <a:rPr lang="en-US" dirty="0">
                <a:solidFill>
                  <a:srgbClr val="000000"/>
                </a:solidFill>
              </a:rPr>
              <a:t>Cost, schedule, and performance risk</a:t>
            </a:r>
          </a:p>
          <a:p>
            <a:pPr lvl="2"/>
            <a:r>
              <a:rPr lang="en-US" dirty="0">
                <a:solidFill>
                  <a:srgbClr val="000000"/>
                </a:solidFill>
              </a:rPr>
              <a:t>Mitigation cost and schedule</a:t>
            </a:r>
          </a:p>
          <a:p>
            <a:pPr lvl="2"/>
            <a:r>
              <a:rPr lang="en-US" dirty="0">
                <a:solidFill>
                  <a:srgbClr val="000000"/>
                </a:solidFill>
              </a:rPr>
              <a:t>Post-mitigation residual cost, schedule, and performance risk</a:t>
            </a:r>
          </a:p>
          <a:p>
            <a:pPr lvl="1"/>
            <a:r>
              <a:rPr lang="en-US" dirty="0">
                <a:solidFill>
                  <a:srgbClr val="000000"/>
                </a:solidFill>
              </a:rPr>
              <a:t>Will recommend mitigation strategy (corrective action) with prioritization</a:t>
            </a:r>
          </a:p>
          <a:p>
            <a:pPr lvl="2"/>
            <a:r>
              <a:rPr lang="en-US" dirty="0">
                <a:solidFill>
                  <a:srgbClr val="000000"/>
                </a:solidFill>
              </a:rPr>
              <a:t>Will factor in the aspiration for NSTX-U to achieve high availability and run weeks per year commensurate with a User Facility</a:t>
            </a:r>
          </a:p>
          <a:p>
            <a:endParaRPr lang="en-US" dirty="0" smtClean="0"/>
          </a:p>
        </p:txBody>
      </p:sp>
      <p:sp>
        <p:nvSpPr>
          <p:cNvPr id="3" name="Title 2"/>
          <p:cNvSpPr>
            <a:spLocks noGrp="1"/>
          </p:cNvSpPr>
          <p:nvPr>
            <p:ph type="title"/>
          </p:nvPr>
        </p:nvSpPr>
        <p:spPr/>
        <p:txBody>
          <a:bodyPr>
            <a:normAutofit/>
          </a:bodyPr>
          <a:lstStyle/>
          <a:p>
            <a:r>
              <a:rPr lang="en-US" sz="2800" dirty="0" smtClean="0"/>
              <a:t>Strategy </a:t>
            </a:r>
            <a:r>
              <a:rPr lang="mr-IN" sz="2800" dirty="0" smtClean="0"/>
              <a:t>–</a:t>
            </a:r>
            <a:r>
              <a:rPr lang="en-US" sz="2800" dirty="0" smtClean="0"/>
              <a:t> Corrective Action Plan (CAP)</a:t>
            </a:r>
            <a:endParaRPr lang="en-US" sz="2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55215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Strategy – Extent of Cause</a:t>
            </a:r>
            <a:endParaRPr lang="en-US" sz="2800" dirty="0"/>
          </a:p>
        </p:txBody>
      </p:sp>
      <p:sp>
        <p:nvSpPr>
          <p:cNvPr id="3" name="Content Placeholder 2"/>
          <p:cNvSpPr>
            <a:spLocks noGrp="1"/>
          </p:cNvSpPr>
          <p:nvPr>
            <p:ph idx="1"/>
          </p:nvPr>
        </p:nvSpPr>
        <p:spPr>
          <a:xfrm>
            <a:off x="76200" y="990600"/>
            <a:ext cx="9067800" cy="5410200"/>
          </a:xfrm>
        </p:spPr>
        <p:txBody>
          <a:bodyPr>
            <a:normAutofit/>
          </a:bodyPr>
          <a:lstStyle/>
          <a:p>
            <a:pPr>
              <a:spcBef>
                <a:spcPts val="0"/>
              </a:spcBef>
            </a:pPr>
            <a:r>
              <a:rPr lang="en-US" sz="2000" dirty="0" smtClean="0"/>
              <a:t>Objective: Review and develop plan to revise/realign programmatic infrastructure as needed to deliver PPPL project outcomes that consistently meet high standards of performance </a:t>
            </a:r>
          </a:p>
          <a:p>
            <a:pPr>
              <a:spcBef>
                <a:spcPts val="0"/>
              </a:spcBef>
              <a:buNone/>
            </a:pPr>
            <a:endParaRPr lang="en-US" sz="2000" dirty="0" smtClean="0"/>
          </a:p>
          <a:p>
            <a:pPr>
              <a:spcBef>
                <a:spcPts val="0"/>
              </a:spcBef>
            </a:pPr>
            <a:r>
              <a:rPr lang="en-US" sz="2000" dirty="0" smtClean="0"/>
              <a:t>Program review is project management-centric but will necessarily extend to supporting policies, programs, procedures and work practices in areas such as engineering design, configuration management, Con Ops, etc.</a:t>
            </a:r>
          </a:p>
          <a:p>
            <a:pPr>
              <a:spcBef>
                <a:spcPts val="0"/>
              </a:spcBef>
              <a:buNone/>
            </a:pPr>
            <a:r>
              <a:rPr lang="en-US" sz="2000" dirty="0" smtClean="0"/>
              <a:t>  </a:t>
            </a:r>
          </a:p>
          <a:p>
            <a:pPr>
              <a:spcBef>
                <a:spcPts val="0"/>
              </a:spcBef>
            </a:pPr>
            <a:r>
              <a:rPr lang="en-US" sz="2000" dirty="0" smtClean="0"/>
              <a:t>Phase approach adopted to support NSTX-U recovery and restart</a:t>
            </a:r>
          </a:p>
          <a:p>
            <a:pPr lvl="1">
              <a:spcBef>
                <a:spcPts val="0"/>
              </a:spcBef>
            </a:pPr>
            <a:r>
              <a:rPr lang="en-US" sz="1600" dirty="0" smtClean="0"/>
              <a:t>Phase I: Critical review of NSTX-U issues and identification/implementation of near-term actions to preclude recurrence of equipment deficiencies on time line needed to support the NSTX-U recovery schedule</a:t>
            </a:r>
          </a:p>
          <a:p>
            <a:pPr lvl="1">
              <a:spcBef>
                <a:spcPts val="0"/>
              </a:spcBef>
            </a:pPr>
            <a:r>
              <a:rPr lang="en-US" sz="1600" dirty="0" smtClean="0"/>
              <a:t>Phase II: Balance of program reviews and development of corrective action plan by end of FY17</a:t>
            </a:r>
          </a:p>
          <a:p>
            <a:pPr lvl="1">
              <a:spcBef>
                <a:spcPts val="0"/>
              </a:spcBef>
              <a:buNone/>
            </a:pPr>
            <a:endParaRPr lang="en-US" sz="1600" dirty="0" smtClean="0"/>
          </a:p>
          <a:p>
            <a:pPr>
              <a:spcBef>
                <a:spcPts val="0"/>
              </a:spcBef>
            </a:pPr>
            <a:r>
              <a:rPr lang="en-US" sz="2000" dirty="0" smtClean="0"/>
              <a:t>External resources, peer reviews, benchmarking etc. will be used extensively to factor best practices from across the DOE complex in </a:t>
            </a:r>
            <a:r>
              <a:rPr lang="en-US" sz="2000" dirty="0" err="1" smtClean="0"/>
              <a:t>PPPL’s</a:t>
            </a:r>
            <a:r>
              <a:rPr lang="en-US" sz="2000" dirty="0" smtClean="0"/>
              <a:t> plan to achieve the Notable Outcome 4.2 objective </a:t>
            </a:r>
            <a:endParaRPr lang="en-US" sz="2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2663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Strategy – Process Improvements</a:t>
            </a:r>
            <a:endParaRPr lang="en-US" sz="2800" dirty="0"/>
          </a:p>
        </p:txBody>
      </p:sp>
      <p:sp>
        <p:nvSpPr>
          <p:cNvPr id="3" name="Content Placeholder 2"/>
          <p:cNvSpPr>
            <a:spLocks noGrp="1"/>
          </p:cNvSpPr>
          <p:nvPr>
            <p:ph idx="1"/>
          </p:nvPr>
        </p:nvSpPr>
        <p:spPr>
          <a:xfrm>
            <a:off x="76200" y="1066800"/>
            <a:ext cx="9067800" cy="5410200"/>
          </a:xfrm>
        </p:spPr>
        <p:txBody>
          <a:bodyPr>
            <a:normAutofit lnSpcReduction="10000"/>
          </a:bodyPr>
          <a:lstStyle/>
          <a:p>
            <a:pPr>
              <a:spcBef>
                <a:spcPts val="0"/>
              </a:spcBef>
            </a:pPr>
            <a:r>
              <a:rPr lang="en-US" sz="2400" dirty="0" smtClean="0">
                <a:solidFill>
                  <a:srgbClr val="000000"/>
                </a:solidFill>
              </a:rPr>
              <a:t>Improvements will prevent recurrence of past problems</a:t>
            </a:r>
          </a:p>
          <a:p>
            <a:pPr lvl="1">
              <a:spcBef>
                <a:spcPts val="0"/>
              </a:spcBef>
            </a:pPr>
            <a:r>
              <a:rPr lang="en-US" sz="2000" dirty="0" smtClean="0">
                <a:solidFill>
                  <a:srgbClr val="000000"/>
                </a:solidFill>
              </a:rPr>
              <a:t>Provide strong engineering leadership</a:t>
            </a:r>
          </a:p>
          <a:p>
            <a:pPr lvl="1">
              <a:spcBef>
                <a:spcPts val="0"/>
              </a:spcBef>
              <a:buNone/>
            </a:pPr>
            <a:endParaRPr lang="en-US" sz="2000" dirty="0" smtClean="0">
              <a:solidFill>
                <a:srgbClr val="000000"/>
              </a:solidFill>
            </a:endParaRPr>
          </a:p>
          <a:p>
            <a:pPr lvl="1">
              <a:spcBef>
                <a:spcPts val="0"/>
              </a:spcBef>
            </a:pPr>
            <a:r>
              <a:rPr lang="en-US" sz="2000" dirty="0" smtClean="0">
                <a:solidFill>
                  <a:srgbClr val="000000"/>
                </a:solidFill>
              </a:rPr>
              <a:t>Assemble highly focused engineering team</a:t>
            </a:r>
          </a:p>
          <a:p>
            <a:pPr lvl="1">
              <a:spcBef>
                <a:spcPts val="0"/>
              </a:spcBef>
              <a:buNone/>
            </a:pPr>
            <a:endParaRPr lang="en-US" sz="2000" dirty="0" smtClean="0">
              <a:solidFill>
                <a:srgbClr val="000000"/>
              </a:solidFill>
            </a:endParaRPr>
          </a:p>
          <a:p>
            <a:pPr lvl="1">
              <a:spcBef>
                <a:spcPts val="0"/>
              </a:spcBef>
            </a:pPr>
            <a:r>
              <a:rPr lang="en-US" sz="2000" dirty="0" smtClean="0">
                <a:solidFill>
                  <a:srgbClr val="000000"/>
                </a:solidFill>
              </a:rPr>
              <a:t>Aspire to be a high-availability user facility</a:t>
            </a:r>
          </a:p>
          <a:p>
            <a:pPr lvl="2">
              <a:spcBef>
                <a:spcPts val="0"/>
              </a:spcBef>
            </a:pPr>
            <a:r>
              <a:rPr lang="en-US" sz="1800" dirty="0" smtClean="0">
                <a:solidFill>
                  <a:srgbClr val="000000"/>
                </a:solidFill>
              </a:rPr>
              <a:t>Sound engineering design</a:t>
            </a:r>
          </a:p>
          <a:p>
            <a:pPr lvl="2">
              <a:spcBef>
                <a:spcPts val="0"/>
              </a:spcBef>
            </a:pPr>
            <a:r>
              <a:rPr lang="en-US" sz="1800" dirty="0" smtClean="0">
                <a:solidFill>
                  <a:srgbClr val="000000"/>
                </a:solidFill>
              </a:rPr>
              <a:t>Quality takes priority over schedule</a:t>
            </a:r>
          </a:p>
          <a:p>
            <a:pPr lvl="2">
              <a:spcBef>
                <a:spcPts val="0"/>
              </a:spcBef>
            </a:pPr>
            <a:r>
              <a:rPr lang="en-US" sz="1800" dirty="0" smtClean="0">
                <a:solidFill>
                  <a:srgbClr val="000000"/>
                </a:solidFill>
              </a:rPr>
              <a:t>Disciplined configuration control</a:t>
            </a:r>
          </a:p>
          <a:p>
            <a:pPr lvl="2">
              <a:spcBef>
                <a:spcPts val="0"/>
              </a:spcBef>
              <a:buNone/>
            </a:pPr>
            <a:endParaRPr lang="en-US" sz="1800" dirty="0" smtClean="0">
              <a:solidFill>
                <a:srgbClr val="000000"/>
              </a:solidFill>
            </a:endParaRPr>
          </a:p>
          <a:p>
            <a:pPr lvl="1">
              <a:spcBef>
                <a:spcPts val="0"/>
              </a:spcBef>
            </a:pPr>
            <a:r>
              <a:rPr lang="en-US" sz="2000" dirty="0" smtClean="0">
                <a:solidFill>
                  <a:srgbClr val="000000"/>
                </a:solidFill>
              </a:rPr>
              <a:t>Follow root cause findings from Arc Fault and Bus Bar incident</a:t>
            </a:r>
          </a:p>
          <a:p>
            <a:pPr lvl="1">
              <a:spcBef>
                <a:spcPts val="0"/>
              </a:spcBef>
              <a:buNone/>
            </a:pPr>
            <a:endParaRPr lang="en-US" sz="2000" dirty="0" smtClean="0">
              <a:solidFill>
                <a:srgbClr val="000000"/>
              </a:solidFill>
            </a:endParaRPr>
          </a:p>
          <a:p>
            <a:pPr lvl="1">
              <a:spcBef>
                <a:spcPts val="0"/>
              </a:spcBef>
            </a:pPr>
            <a:r>
              <a:rPr lang="en-US" sz="2000" dirty="0" smtClean="0">
                <a:solidFill>
                  <a:srgbClr val="000000"/>
                </a:solidFill>
              </a:rPr>
              <a:t>Improve the review process (</a:t>
            </a:r>
            <a:r>
              <a:rPr lang="en-US" sz="2000" dirty="0" err="1" smtClean="0">
                <a:solidFill>
                  <a:srgbClr val="000000"/>
                </a:solidFill>
              </a:rPr>
              <a:t>DVVRs</a:t>
            </a:r>
            <a:r>
              <a:rPr lang="en-US" sz="2000" dirty="0" smtClean="0">
                <a:solidFill>
                  <a:srgbClr val="000000"/>
                </a:solidFill>
              </a:rPr>
              <a:t> and </a:t>
            </a:r>
            <a:r>
              <a:rPr lang="en-US" sz="2000" dirty="0" err="1" smtClean="0">
                <a:solidFill>
                  <a:srgbClr val="000000"/>
                </a:solidFill>
              </a:rPr>
              <a:t>DRs</a:t>
            </a:r>
            <a:r>
              <a:rPr lang="en-US" sz="2000" dirty="0" smtClean="0">
                <a:solidFill>
                  <a:srgbClr val="000000"/>
                </a:solidFill>
              </a:rPr>
              <a:t>)</a:t>
            </a:r>
          </a:p>
          <a:p>
            <a:pPr lvl="2">
              <a:spcBef>
                <a:spcPts val="0"/>
              </a:spcBef>
            </a:pPr>
            <a:r>
              <a:rPr lang="en-US" sz="1800" dirty="0" smtClean="0">
                <a:solidFill>
                  <a:srgbClr val="000000"/>
                </a:solidFill>
              </a:rPr>
              <a:t>Focused reviews by small teams of subject matter experts + external reviewers</a:t>
            </a:r>
          </a:p>
          <a:p>
            <a:pPr lvl="2">
              <a:spcBef>
                <a:spcPts val="0"/>
              </a:spcBef>
            </a:pPr>
            <a:r>
              <a:rPr lang="en-US" sz="1800" dirty="0" smtClean="0">
                <a:solidFill>
                  <a:srgbClr val="000000"/>
                </a:solidFill>
              </a:rPr>
              <a:t>Review packages distributed well in advance of meetings</a:t>
            </a:r>
          </a:p>
          <a:p>
            <a:pPr lvl="2">
              <a:spcBef>
                <a:spcPts val="0"/>
              </a:spcBef>
              <a:buNone/>
            </a:pPr>
            <a:endParaRPr lang="en-US" sz="1800" dirty="0" smtClean="0">
              <a:solidFill>
                <a:srgbClr val="000000"/>
              </a:solidFill>
            </a:endParaRPr>
          </a:p>
          <a:p>
            <a:pPr lvl="1">
              <a:spcBef>
                <a:spcPts val="0"/>
              </a:spcBef>
            </a:pPr>
            <a:r>
              <a:rPr lang="en-US" sz="2000" dirty="0" smtClean="0">
                <a:solidFill>
                  <a:srgbClr val="000000"/>
                </a:solidFill>
              </a:rPr>
              <a:t>Incorporate process and procedural changes as they are developed by the Extent of Cause activity</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26630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Status – Cataloging of Known Issues</a:t>
            </a:r>
            <a:endParaRPr lang="en-US" sz="2800" dirty="0"/>
          </a:p>
        </p:txBody>
      </p:sp>
      <p:sp>
        <p:nvSpPr>
          <p:cNvPr id="3" name="Content Placeholder 2"/>
          <p:cNvSpPr>
            <a:spLocks noGrp="1"/>
          </p:cNvSpPr>
          <p:nvPr>
            <p:ph idx="1"/>
          </p:nvPr>
        </p:nvSpPr>
        <p:spPr>
          <a:xfrm>
            <a:off x="76200" y="1219200"/>
            <a:ext cx="9067800" cy="5410200"/>
          </a:xfrm>
        </p:spPr>
        <p:txBody>
          <a:bodyPr>
            <a:normAutofit/>
          </a:bodyPr>
          <a:lstStyle/>
          <a:p>
            <a:pPr>
              <a:spcBef>
                <a:spcPts val="0"/>
              </a:spcBef>
            </a:pPr>
            <a:r>
              <a:rPr lang="en-US" sz="2400" dirty="0" smtClean="0">
                <a:solidFill>
                  <a:srgbClr val="000000"/>
                </a:solidFill>
              </a:rPr>
              <a:t>Collecting input from all members of NSTX-U Recovery Project organization</a:t>
            </a:r>
          </a:p>
          <a:p>
            <a:pPr lvl="1">
              <a:spcBef>
                <a:spcPts val="0"/>
              </a:spcBef>
            </a:pPr>
            <a:r>
              <a:rPr lang="en-US" dirty="0" smtClean="0">
                <a:solidFill>
                  <a:srgbClr val="000000"/>
                </a:solidFill>
              </a:rPr>
              <a:t>All known issues, large and small</a:t>
            </a:r>
          </a:p>
          <a:p>
            <a:pPr lvl="1">
              <a:spcBef>
                <a:spcPts val="0"/>
              </a:spcBef>
            </a:pPr>
            <a:r>
              <a:rPr lang="en-US" dirty="0" smtClean="0">
                <a:solidFill>
                  <a:srgbClr val="000000"/>
                </a:solidFill>
              </a:rPr>
              <a:t>Un-edited list ~ 100 issues</a:t>
            </a:r>
          </a:p>
          <a:p>
            <a:pPr lvl="1">
              <a:spcBef>
                <a:spcPts val="0"/>
              </a:spcBef>
              <a:buNone/>
            </a:pPr>
            <a:endParaRPr lang="en-US" dirty="0" smtClean="0">
              <a:solidFill>
                <a:srgbClr val="000000"/>
              </a:solidFill>
            </a:endParaRPr>
          </a:p>
          <a:p>
            <a:pPr>
              <a:spcBef>
                <a:spcPts val="0"/>
              </a:spcBef>
            </a:pPr>
            <a:r>
              <a:rPr lang="en-US" sz="2400" dirty="0" smtClean="0">
                <a:solidFill>
                  <a:srgbClr val="000000"/>
                </a:solidFill>
              </a:rPr>
              <a:t>Most serious issues</a:t>
            </a:r>
          </a:p>
          <a:p>
            <a:pPr lvl="1">
              <a:spcBef>
                <a:spcPts val="0"/>
              </a:spcBef>
            </a:pPr>
            <a:r>
              <a:rPr lang="en-US" dirty="0" smtClean="0">
                <a:solidFill>
                  <a:srgbClr val="000000"/>
                </a:solidFill>
              </a:rPr>
              <a:t>Inner PF coil design + quality issues</a:t>
            </a:r>
          </a:p>
          <a:p>
            <a:pPr lvl="1">
              <a:spcBef>
                <a:spcPts val="0"/>
              </a:spcBef>
            </a:pPr>
            <a:r>
              <a:rPr lang="en-US" dirty="0" smtClean="0">
                <a:solidFill>
                  <a:srgbClr val="000000"/>
                </a:solidFill>
              </a:rPr>
              <a:t>Inboard </a:t>
            </a:r>
            <a:r>
              <a:rPr lang="en-US" dirty="0" err="1" smtClean="0">
                <a:solidFill>
                  <a:srgbClr val="000000"/>
                </a:solidFill>
              </a:rPr>
              <a:t>divertor</a:t>
            </a:r>
            <a:r>
              <a:rPr lang="en-US" dirty="0" smtClean="0">
                <a:solidFill>
                  <a:srgbClr val="000000"/>
                </a:solidFill>
              </a:rPr>
              <a:t> issues</a:t>
            </a:r>
          </a:p>
          <a:p>
            <a:pPr lvl="2">
              <a:spcBef>
                <a:spcPts val="0"/>
              </a:spcBef>
            </a:pPr>
            <a:r>
              <a:rPr lang="en-US" sz="2400" dirty="0" err="1" smtClean="0">
                <a:solidFill>
                  <a:srgbClr val="000000"/>
                </a:solidFill>
              </a:rPr>
              <a:t>Bakeout</a:t>
            </a:r>
            <a:r>
              <a:rPr lang="en-US" sz="2400" dirty="0" smtClean="0">
                <a:solidFill>
                  <a:srgbClr val="000000"/>
                </a:solidFill>
              </a:rPr>
              <a:t> </a:t>
            </a:r>
            <a:r>
              <a:rPr lang="en-US" sz="2400" dirty="0" err="1" smtClean="0">
                <a:solidFill>
                  <a:srgbClr val="000000"/>
                </a:solidFill>
              </a:rPr>
              <a:t>temperaure</a:t>
            </a:r>
            <a:r>
              <a:rPr lang="en-US" sz="2400" dirty="0" smtClean="0">
                <a:solidFill>
                  <a:srgbClr val="000000"/>
                </a:solidFill>
              </a:rPr>
              <a:t> vs. PF1B heat-sinking etc.</a:t>
            </a:r>
          </a:p>
          <a:p>
            <a:pPr lvl="2">
              <a:spcBef>
                <a:spcPts val="0"/>
              </a:spcBef>
            </a:pPr>
            <a:r>
              <a:rPr lang="en-US" sz="2400" dirty="0" smtClean="0">
                <a:solidFill>
                  <a:srgbClr val="000000"/>
                </a:solidFill>
              </a:rPr>
              <a:t>Ability to withstand heat loads for full 5 second pulse length</a:t>
            </a:r>
          </a:p>
          <a:p>
            <a:pPr lvl="2">
              <a:spcBef>
                <a:spcPts val="0"/>
              </a:spcBef>
            </a:pPr>
            <a:r>
              <a:rPr lang="en-US" sz="2400" dirty="0" smtClean="0">
                <a:solidFill>
                  <a:srgbClr val="000000"/>
                </a:solidFill>
              </a:rPr>
              <a:t>Halo current loads</a:t>
            </a:r>
            <a:endParaRPr lang="en-US" sz="2400"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2663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7" name="Content Placeholder 2"/>
          <p:cNvSpPr>
            <a:spLocks noGrp="1"/>
          </p:cNvSpPr>
          <p:nvPr>
            <p:ph idx="1"/>
          </p:nvPr>
        </p:nvSpPr>
        <p:spPr>
          <a:xfrm>
            <a:off x="76200" y="1066800"/>
            <a:ext cx="8915400" cy="5410200"/>
          </a:xfrm>
        </p:spPr>
        <p:txBody>
          <a:bodyPr>
            <a:normAutofit lnSpcReduction="10000"/>
          </a:bodyPr>
          <a:lstStyle/>
          <a:p>
            <a:r>
              <a:rPr lang="en-US" dirty="0" smtClean="0"/>
              <a:t>Reminder: Key features of the NSTX Upgrade</a:t>
            </a:r>
          </a:p>
          <a:p>
            <a:r>
              <a:rPr lang="en-US" dirty="0" smtClean="0"/>
              <a:t>Summary of NSTX-U experimental results</a:t>
            </a:r>
          </a:p>
          <a:p>
            <a:r>
              <a:rPr lang="en-US" dirty="0" smtClean="0"/>
              <a:t>PF1A coil failure (terminated the run)</a:t>
            </a:r>
          </a:p>
          <a:p>
            <a:r>
              <a:rPr lang="en-US" dirty="0" smtClean="0"/>
              <a:t>Recovery Plan</a:t>
            </a:r>
          </a:p>
          <a:p>
            <a:pPr lvl="1"/>
            <a:r>
              <a:rPr lang="en-US" dirty="0" smtClean="0"/>
              <a:t>Notable Outcomes</a:t>
            </a:r>
          </a:p>
          <a:p>
            <a:pPr lvl="1"/>
            <a:r>
              <a:rPr lang="en-US" dirty="0"/>
              <a:t>Extent of Condition</a:t>
            </a:r>
          </a:p>
          <a:p>
            <a:pPr lvl="1"/>
            <a:r>
              <a:rPr lang="en-US" dirty="0"/>
              <a:t>Corrective Action Plan (CAP</a:t>
            </a:r>
            <a:r>
              <a:rPr lang="en-US" dirty="0" smtClean="0"/>
              <a:t>)</a:t>
            </a:r>
          </a:p>
          <a:p>
            <a:pPr lvl="1"/>
            <a:r>
              <a:rPr lang="en-US" dirty="0" smtClean="0"/>
              <a:t>Design Verification and Validation Reviews (DVVR’s)</a:t>
            </a:r>
          </a:p>
          <a:p>
            <a:pPr lvl="1"/>
            <a:r>
              <a:rPr lang="en-US" dirty="0" smtClean="0"/>
              <a:t>Extent of Cause</a:t>
            </a:r>
          </a:p>
          <a:p>
            <a:pPr lvl="1"/>
            <a:r>
              <a:rPr lang="en-US" dirty="0" smtClean="0"/>
              <a:t>Cataloging of known issues</a:t>
            </a:r>
          </a:p>
          <a:p>
            <a:pPr lvl="1"/>
            <a:r>
              <a:rPr lang="en-US" dirty="0" smtClean="0"/>
              <a:t>Process Improvements</a:t>
            </a:r>
          </a:p>
          <a:p>
            <a:r>
              <a:rPr lang="en-US" dirty="0" smtClean="0"/>
              <a:t>Summary</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249858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76200" y="1066800"/>
            <a:ext cx="8763000" cy="5410200"/>
          </a:xfrm>
        </p:spPr>
        <p:txBody>
          <a:bodyPr>
            <a:normAutofit lnSpcReduction="10000"/>
          </a:bodyPr>
          <a:lstStyle/>
          <a:p>
            <a:r>
              <a:rPr lang="en-US" sz="2400" dirty="0" smtClean="0"/>
              <a:t>The Upgrade involved two major components (CS and NB2), but also major changes at every other level of the facility.</a:t>
            </a:r>
            <a:r>
              <a:rPr lang="en-US" sz="2400" dirty="0" smtClean="0"/>
              <a:t> </a:t>
            </a:r>
            <a:endParaRPr lang="en-US" sz="2400" smtClean="0"/>
          </a:p>
          <a:p>
            <a:pPr>
              <a:buNone/>
            </a:pPr>
            <a:endParaRPr lang="en-US" sz="2400" smtClean="0"/>
          </a:p>
          <a:p>
            <a:r>
              <a:rPr lang="en-US" sz="2400" dirty="0" smtClean="0"/>
              <a:t>Research </a:t>
            </a:r>
            <a:r>
              <a:rPr lang="en-US" sz="2400" dirty="0" smtClean="0"/>
              <a:t>had been making steady progress on scenarios and control for the physics mission when the PF1aU failure occurred</a:t>
            </a:r>
          </a:p>
          <a:p>
            <a:endParaRPr lang="en-US" sz="2400" dirty="0" smtClean="0"/>
          </a:p>
          <a:p>
            <a:pPr>
              <a:spcBef>
                <a:spcPts val="0"/>
              </a:spcBef>
            </a:pPr>
            <a:r>
              <a:rPr lang="en-US" sz="2400" dirty="0" smtClean="0">
                <a:solidFill>
                  <a:srgbClr val="000000"/>
                </a:solidFill>
              </a:rPr>
              <a:t>The NSTX-U Recovery Project was launched on September 26 soon after Notable Outcomes were issued by DOE</a:t>
            </a:r>
          </a:p>
          <a:p>
            <a:pPr>
              <a:spcBef>
                <a:spcPts val="0"/>
              </a:spcBef>
              <a:buNone/>
            </a:pPr>
            <a:endParaRPr lang="en-US" sz="2400" dirty="0" smtClean="0">
              <a:solidFill>
                <a:srgbClr val="000000"/>
              </a:solidFill>
            </a:endParaRPr>
          </a:p>
          <a:p>
            <a:pPr>
              <a:spcBef>
                <a:spcPts val="0"/>
              </a:spcBef>
            </a:pPr>
            <a:r>
              <a:rPr lang="en-US" sz="2400" dirty="0" smtClean="0">
                <a:solidFill>
                  <a:srgbClr val="000000"/>
                </a:solidFill>
              </a:rPr>
              <a:t>Excellent progress has been made toward developing a strategic plan</a:t>
            </a:r>
          </a:p>
          <a:p>
            <a:pPr>
              <a:spcBef>
                <a:spcPts val="0"/>
              </a:spcBef>
              <a:buNone/>
            </a:pPr>
            <a:endParaRPr lang="en-US" sz="2400" dirty="0" smtClean="0">
              <a:solidFill>
                <a:srgbClr val="000000"/>
              </a:solidFill>
            </a:endParaRPr>
          </a:p>
          <a:p>
            <a:pPr>
              <a:spcBef>
                <a:spcPts val="0"/>
              </a:spcBef>
            </a:pPr>
            <a:r>
              <a:rPr lang="en-US" sz="2400" dirty="0" smtClean="0">
                <a:solidFill>
                  <a:srgbClr val="000000"/>
                </a:solidFill>
              </a:rPr>
              <a:t>Recovery will be very challenging but will bring many needed improvements to design and processes</a:t>
            </a:r>
          </a:p>
          <a:p>
            <a:endParaRPr lang="en-US" sz="2000" dirty="0" smtClean="0"/>
          </a:p>
          <a:p>
            <a:pPr>
              <a:buNone/>
            </a:pPr>
            <a:endParaRPr lang="en-US"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90800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933220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Background – Arc Flash Incident</a:t>
            </a:r>
            <a:endParaRPr lang="en-US" sz="2800" dirty="0"/>
          </a:p>
        </p:txBody>
      </p:sp>
      <p:sp>
        <p:nvSpPr>
          <p:cNvPr id="5" name="Content Placeholder 2"/>
          <p:cNvSpPr>
            <a:spLocks noGrp="1"/>
          </p:cNvSpPr>
          <p:nvPr>
            <p:ph idx="1"/>
          </p:nvPr>
        </p:nvSpPr>
        <p:spPr>
          <a:xfrm>
            <a:off x="131787" y="1166016"/>
            <a:ext cx="8916373" cy="5555693"/>
          </a:xfrm>
        </p:spPr>
        <p:txBody>
          <a:bodyPr>
            <a:normAutofit/>
          </a:bodyPr>
          <a:lstStyle/>
          <a:p>
            <a:r>
              <a:rPr lang="en-US" sz="2400" dirty="0" smtClean="0"/>
              <a:t>Technical Cause</a:t>
            </a:r>
          </a:p>
          <a:p>
            <a:pPr lvl="1"/>
            <a:r>
              <a:rPr lang="en-US" sz="2000" dirty="0" smtClean="0"/>
              <a:t>OH ground plane connections formed </a:t>
            </a:r>
            <a:r>
              <a:rPr lang="en-US" sz="2000" dirty="0" err="1" smtClean="0"/>
              <a:t>toroidal</a:t>
            </a:r>
            <a:r>
              <a:rPr lang="en-US" sz="2000" dirty="0" smtClean="0"/>
              <a:t> loops, pushed against water fittings by </a:t>
            </a:r>
            <a:r>
              <a:rPr lang="en-US" sz="2000" dirty="0" err="1" smtClean="0"/>
              <a:t>JxB</a:t>
            </a:r>
            <a:r>
              <a:rPr lang="en-US" sz="2000" dirty="0" smtClean="0"/>
              <a:t> forces, caused single ground fault, then double ground fault (turn-turn fault) </a:t>
            </a:r>
          </a:p>
          <a:p>
            <a:r>
              <a:rPr lang="en-US" sz="2400" dirty="0" smtClean="0"/>
              <a:t>Procedural Causes (investigated by special committee)</a:t>
            </a:r>
          </a:p>
          <a:p>
            <a:pPr lvl="1"/>
            <a:r>
              <a:rPr lang="en-US" sz="2000" dirty="0" smtClean="0"/>
              <a:t>Lack of design and configuration control of essential feature of machine</a:t>
            </a:r>
          </a:p>
          <a:p>
            <a:pPr lvl="1"/>
            <a:r>
              <a:rPr lang="en-US" sz="2000" dirty="0" smtClean="0"/>
              <a:t>Lack of engagement of electrical engineering</a:t>
            </a:r>
          </a:p>
          <a:p>
            <a:pPr lvl="1"/>
            <a:r>
              <a:rPr lang="en-US" sz="2000" dirty="0" smtClean="0"/>
              <a:t>Conduct of operations issue (ground fault detector was defeated) </a:t>
            </a:r>
          </a:p>
          <a:p>
            <a:pPr lvl="1">
              <a:buNone/>
            </a:pPr>
            <a:endParaRPr lang="en-US" sz="1800" dirty="0" smtClean="0"/>
          </a:p>
          <a:p>
            <a:pPr lvl="2">
              <a:buNone/>
            </a:pPr>
            <a:endParaRPr lang="en-US" sz="1600" dirty="0"/>
          </a:p>
        </p:txBody>
      </p:sp>
      <p:pic>
        <p:nvPicPr>
          <p:cNvPr id="6" name="Picture 5"/>
          <p:cNvPicPr>
            <a:picLocks noChangeAspect="1"/>
          </p:cNvPicPr>
          <p:nvPr/>
        </p:nvPicPr>
        <p:blipFill>
          <a:blip r:embed="rId2"/>
          <a:stretch>
            <a:fillRect/>
          </a:stretch>
        </p:blipFill>
        <p:spPr>
          <a:xfrm>
            <a:off x="380999" y="4267200"/>
            <a:ext cx="2913529" cy="1981200"/>
          </a:xfrm>
          <a:prstGeom prst="rect">
            <a:avLst/>
          </a:prstGeom>
        </p:spPr>
      </p:pic>
      <p:pic>
        <p:nvPicPr>
          <p:cNvPr id="7" name="Picture 6"/>
          <p:cNvPicPr>
            <a:picLocks noChangeAspect="1"/>
          </p:cNvPicPr>
          <p:nvPr/>
        </p:nvPicPr>
        <p:blipFill>
          <a:blip r:embed="rId3"/>
          <a:stretch>
            <a:fillRect/>
          </a:stretch>
        </p:blipFill>
        <p:spPr>
          <a:xfrm>
            <a:off x="3657600" y="4267200"/>
            <a:ext cx="1562099" cy="2003563"/>
          </a:xfrm>
          <a:prstGeom prst="rect">
            <a:avLst/>
          </a:prstGeom>
        </p:spPr>
      </p:pic>
      <p:pic>
        <p:nvPicPr>
          <p:cNvPr id="9" name="Picture 8"/>
          <p:cNvPicPr>
            <a:picLocks noChangeAspect="1"/>
          </p:cNvPicPr>
          <p:nvPr/>
        </p:nvPicPr>
        <p:blipFill>
          <a:blip r:embed="rId4"/>
          <a:stretch>
            <a:fillRect/>
          </a:stretch>
        </p:blipFill>
        <p:spPr>
          <a:xfrm>
            <a:off x="5514748" y="4267200"/>
            <a:ext cx="2822802" cy="20574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2663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Background – PF1aU Bus Bar Incident</a:t>
            </a:r>
            <a:endParaRPr lang="en-US" sz="2800" dirty="0"/>
          </a:p>
        </p:txBody>
      </p:sp>
      <p:sp>
        <p:nvSpPr>
          <p:cNvPr id="8" name="Content Placeholder 1"/>
          <p:cNvSpPr>
            <a:spLocks noGrp="1"/>
          </p:cNvSpPr>
          <p:nvPr>
            <p:ph idx="1"/>
          </p:nvPr>
        </p:nvSpPr>
        <p:spPr>
          <a:xfrm>
            <a:off x="0" y="1066800"/>
            <a:ext cx="9067800" cy="5334000"/>
          </a:xfrm>
        </p:spPr>
        <p:txBody>
          <a:bodyPr>
            <a:normAutofit/>
          </a:bodyPr>
          <a:lstStyle/>
          <a:p>
            <a:r>
              <a:rPr lang="en-US" sz="2000" dirty="0" smtClean="0"/>
              <a:t>Technical Cause</a:t>
            </a:r>
          </a:p>
          <a:p>
            <a:pPr lvl="1"/>
            <a:r>
              <a:rPr lang="en-US" sz="1800" dirty="0" smtClean="0"/>
              <a:t>Bus bar as designed did not fit, was modified in field</a:t>
            </a:r>
          </a:p>
          <a:p>
            <a:pPr lvl="1"/>
            <a:r>
              <a:rPr lang="en-US" sz="1800" dirty="0" smtClean="0"/>
              <a:t>Modified configuration lacked sufficient structural support to resist </a:t>
            </a:r>
            <a:r>
              <a:rPr lang="en-US" sz="1800" dirty="0" err="1" smtClean="0"/>
              <a:t>JxB</a:t>
            </a:r>
            <a:r>
              <a:rPr lang="en-US" sz="1800" dirty="0" smtClean="0"/>
              <a:t> forces, resulting in yielding and deflection</a:t>
            </a:r>
          </a:p>
          <a:p>
            <a:r>
              <a:rPr lang="en-US" sz="2000" dirty="0" smtClean="0"/>
              <a:t>Procedural Causes (investigated by special committee)</a:t>
            </a:r>
          </a:p>
          <a:p>
            <a:pPr lvl="1"/>
            <a:r>
              <a:rPr lang="en-US" sz="1800" dirty="0" smtClean="0"/>
              <a:t>Field changes were reported via marked-up drawings and Engineering Change Notice (ECN) but follow-up was flawed</a:t>
            </a:r>
          </a:p>
          <a:p>
            <a:pPr lvl="2"/>
            <a:r>
              <a:rPr lang="en-US" sz="1600" dirty="0" smtClean="0"/>
              <a:t>Change approved based on “engineering </a:t>
            </a:r>
            <a:r>
              <a:rPr lang="en-US" sz="1600" dirty="0" err="1" smtClean="0"/>
              <a:t>judgement</a:t>
            </a:r>
            <a:r>
              <a:rPr lang="en-US" sz="1600" dirty="0" smtClean="0"/>
              <a:t>” of Responsible Line Manager not qualified to understand implications</a:t>
            </a:r>
          </a:p>
          <a:p>
            <a:pPr lvl="2"/>
            <a:r>
              <a:rPr lang="en-US" sz="1600" dirty="0" smtClean="0"/>
              <a:t>No analysis or design review was performed</a:t>
            </a:r>
          </a:p>
          <a:p>
            <a:pPr marL="273050" indent="-457200">
              <a:lnSpc>
                <a:spcPts val="2000"/>
              </a:lnSpc>
              <a:spcAft>
                <a:spcPts val="600"/>
              </a:spcAft>
              <a:buNone/>
            </a:pPr>
            <a:endParaRPr lang="en-US" sz="1800" dirty="0">
              <a:ea typeface="ＭＳ Ｐゴシック" pitchFamily="-112" charset="-128"/>
              <a:cs typeface="ＭＳ Ｐゴシック" pitchFamily="-112" charset="-128"/>
            </a:endParaRPr>
          </a:p>
        </p:txBody>
      </p:sp>
      <p:pic>
        <p:nvPicPr>
          <p:cNvPr id="4" name="Picture 3"/>
          <p:cNvPicPr>
            <a:picLocks noChangeAspect="1"/>
          </p:cNvPicPr>
          <p:nvPr/>
        </p:nvPicPr>
        <p:blipFill>
          <a:blip r:embed="rId2"/>
          <a:stretch>
            <a:fillRect/>
          </a:stretch>
        </p:blipFill>
        <p:spPr>
          <a:xfrm>
            <a:off x="457200" y="4343400"/>
            <a:ext cx="3657600" cy="2029712"/>
          </a:xfrm>
          <a:prstGeom prst="rect">
            <a:avLst/>
          </a:prstGeom>
        </p:spPr>
      </p:pic>
      <p:pic>
        <p:nvPicPr>
          <p:cNvPr id="5" name="Picture 4"/>
          <p:cNvPicPr>
            <a:picLocks noChangeAspect="1"/>
          </p:cNvPicPr>
          <p:nvPr/>
        </p:nvPicPr>
        <p:blipFill>
          <a:blip r:embed="rId3"/>
          <a:stretch>
            <a:fillRect/>
          </a:stretch>
        </p:blipFill>
        <p:spPr>
          <a:xfrm>
            <a:off x="5257800" y="4267200"/>
            <a:ext cx="2895600" cy="213933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26630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Background – Unable to Bake Inboard </a:t>
            </a:r>
            <a:r>
              <a:rPr lang="en-US" sz="2800" dirty="0" err="1" smtClean="0"/>
              <a:t>Divertor</a:t>
            </a:r>
            <a:r>
              <a:rPr lang="en-US" sz="2800" dirty="0" smtClean="0"/>
              <a:t> at 350C</a:t>
            </a:r>
            <a:endParaRPr lang="en-US" sz="2800" dirty="0"/>
          </a:p>
        </p:txBody>
      </p:sp>
      <p:sp>
        <p:nvSpPr>
          <p:cNvPr id="8" name="Content Placeholder 1"/>
          <p:cNvSpPr>
            <a:spLocks noGrp="1"/>
          </p:cNvSpPr>
          <p:nvPr>
            <p:ph idx="1"/>
          </p:nvPr>
        </p:nvSpPr>
        <p:spPr>
          <a:xfrm>
            <a:off x="0" y="1066800"/>
            <a:ext cx="9067800" cy="4953000"/>
          </a:xfrm>
        </p:spPr>
        <p:txBody>
          <a:bodyPr>
            <a:normAutofit/>
          </a:bodyPr>
          <a:lstStyle/>
          <a:p>
            <a:r>
              <a:rPr lang="en-US" sz="2400" dirty="0" smtClean="0"/>
              <a:t>Technical Cause</a:t>
            </a:r>
          </a:p>
          <a:p>
            <a:pPr lvl="1"/>
            <a:r>
              <a:rPr lang="en-US" sz="2200" dirty="0" smtClean="0"/>
              <a:t>Horizontal Inboard </a:t>
            </a:r>
            <a:r>
              <a:rPr lang="en-US" sz="2200" dirty="0" err="1" smtClean="0"/>
              <a:t>Divertor</a:t>
            </a:r>
            <a:r>
              <a:rPr lang="en-US" sz="2200" dirty="0" smtClean="0"/>
              <a:t> PFC tile temperature limited by heat sinking to, and temperature limit, of nearby PF1B coil</a:t>
            </a:r>
          </a:p>
          <a:p>
            <a:r>
              <a:rPr lang="en-US" sz="2400" dirty="0" smtClean="0"/>
              <a:t>Procedural Cause</a:t>
            </a:r>
          </a:p>
          <a:p>
            <a:pPr lvl="1"/>
            <a:r>
              <a:rPr lang="en-US" sz="2200" dirty="0" smtClean="0"/>
              <a:t>Design team, and design reviews related to </a:t>
            </a:r>
            <a:r>
              <a:rPr lang="en-US" sz="2200" dirty="0" err="1" smtClean="0"/>
              <a:t>bakeout</a:t>
            </a:r>
            <a:r>
              <a:rPr lang="en-US" sz="2200" dirty="0" smtClean="0"/>
              <a:t> did not identify the issues</a:t>
            </a:r>
          </a:p>
          <a:p>
            <a:pPr marL="273050" indent="-457200">
              <a:lnSpc>
                <a:spcPts val="2000"/>
              </a:lnSpc>
              <a:spcAft>
                <a:spcPts val="600"/>
              </a:spcAft>
              <a:buNone/>
            </a:pPr>
            <a:endParaRPr lang="en-US" sz="1800" dirty="0">
              <a:ea typeface="ＭＳ Ｐゴシック" pitchFamily="-112" charset="-128"/>
              <a:cs typeface="ＭＳ Ｐゴシック" pitchFamily="-112" charset="-128"/>
            </a:endParaRPr>
          </a:p>
        </p:txBody>
      </p:sp>
      <p:pic>
        <p:nvPicPr>
          <p:cNvPr id="4" name="Picture 3"/>
          <p:cNvPicPr>
            <a:picLocks noChangeAspect="1"/>
          </p:cNvPicPr>
          <p:nvPr/>
        </p:nvPicPr>
        <p:blipFill>
          <a:blip r:embed="rId2"/>
          <a:stretch>
            <a:fillRect/>
          </a:stretch>
        </p:blipFill>
        <p:spPr>
          <a:xfrm>
            <a:off x="1219200" y="3546069"/>
            <a:ext cx="5791200" cy="282546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26630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Background – Center Stack Passive Structure Issues</a:t>
            </a:r>
            <a:endParaRPr lang="en-US" sz="2800" dirty="0"/>
          </a:p>
        </p:txBody>
      </p:sp>
      <p:sp>
        <p:nvSpPr>
          <p:cNvPr id="8" name="Content Placeholder 1"/>
          <p:cNvSpPr>
            <a:spLocks noGrp="1"/>
          </p:cNvSpPr>
          <p:nvPr>
            <p:ph idx="1"/>
          </p:nvPr>
        </p:nvSpPr>
        <p:spPr>
          <a:xfrm>
            <a:off x="0" y="1066800"/>
            <a:ext cx="9067800" cy="4953000"/>
          </a:xfrm>
        </p:spPr>
        <p:txBody>
          <a:bodyPr>
            <a:normAutofit/>
          </a:bodyPr>
          <a:lstStyle/>
          <a:p>
            <a:r>
              <a:rPr lang="en-US" sz="2400" dirty="0" smtClean="0"/>
              <a:t>Technical Cause</a:t>
            </a:r>
          </a:p>
          <a:p>
            <a:pPr lvl="1"/>
            <a:r>
              <a:rPr lang="en-US" dirty="0" smtClean="0"/>
              <a:t>Large induced eddy currents in passive structure leading to excess current ripple plus </a:t>
            </a:r>
            <a:r>
              <a:rPr lang="en-US" dirty="0" err="1" smtClean="0"/>
              <a:t>JxB</a:t>
            </a:r>
            <a:r>
              <a:rPr lang="en-US" dirty="0" smtClean="0"/>
              <a:t> forces and heating</a:t>
            </a:r>
          </a:p>
          <a:p>
            <a:pPr lvl="2"/>
            <a:r>
              <a:rPr lang="en-US" sz="1800" dirty="0" smtClean="0"/>
              <a:t>Copper heating/cooling tubes inside center stack casing</a:t>
            </a:r>
          </a:p>
          <a:p>
            <a:pPr lvl="2"/>
            <a:r>
              <a:rPr lang="en-US" sz="1800" dirty="0" smtClean="0"/>
              <a:t>Coils wound on thick steel mandrels </a:t>
            </a:r>
          </a:p>
          <a:p>
            <a:r>
              <a:rPr lang="en-US" sz="2400" dirty="0" smtClean="0"/>
              <a:t>Procedural Cause</a:t>
            </a:r>
          </a:p>
          <a:p>
            <a:pPr lvl="1"/>
            <a:r>
              <a:rPr lang="en-US" sz="2000" dirty="0" smtClean="0"/>
              <a:t>Design team, and design reviews related to various components did not identify the issues</a:t>
            </a:r>
          </a:p>
          <a:p>
            <a:pPr marL="273050" indent="-457200">
              <a:lnSpc>
                <a:spcPts val="2000"/>
              </a:lnSpc>
              <a:spcAft>
                <a:spcPts val="600"/>
              </a:spcAft>
              <a:buNone/>
            </a:pPr>
            <a:endParaRPr lang="en-US" sz="1800" dirty="0">
              <a:ea typeface="ＭＳ Ｐゴシック" pitchFamily="-112" charset="-128"/>
              <a:cs typeface="ＭＳ Ｐゴシック" pitchFamily="-112" charset="-128"/>
            </a:endParaRPr>
          </a:p>
        </p:txBody>
      </p:sp>
      <p:pic>
        <p:nvPicPr>
          <p:cNvPr id="4" name="Picture 3"/>
          <p:cNvPicPr>
            <a:picLocks noChangeAspect="1"/>
          </p:cNvPicPr>
          <p:nvPr/>
        </p:nvPicPr>
        <p:blipFill>
          <a:blip r:embed="rId2"/>
          <a:stretch>
            <a:fillRect/>
          </a:stretch>
        </p:blipFill>
        <p:spPr>
          <a:xfrm>
            <a:off x="685800" y="4343400"/>
            <a:ext cx="2210780" cy="1816100"/>
          </a:xfrm>
          <a:prstGeom prst="rect">
            <a:avLst/>
          </a:prstGeom>
        </p:spPr>
      </p:pic>
      <p:pic>
        <p:nvPicPr>
          <p:cNvPr id="5" name="Picture 4"/>
          <p:cNvPicPr>
            <a:picLocks noChangeAspect="1"/>
          </p:cNvPicPr>
          <p:nvPr/>
        </p:nvPicPr>
        <p:blipFill>
          <a:blip r:embed="rId3"/>
          <a:stretch>
            <a:fillRect/>
          </a:stretch>
        </p:blipFill>
        <p:spPr>
          <a:xfrm>
            <a:off x="3352800" y="4343400"/>
            <a:ext cx="2538641" cy="1828800"/>
          </a:xfrm>
          <a:prstGeom prst="rect">
            <a:avLst/>
          </a:prstGeom>
        </p:spPr>
      </p:pic>
      <p:pic>
        <p:nvPicPr>
          <p:cNvPr id="6" name="Picture 5"/>
          <p:cNvPicPr>
            <a:picLocks noChangeAspect="1"/>
          </p:cNvPicPr>
          <p:nvPr/>
        </p:nvPicPr>
        <p:blipFill>
          <a:blip r:embed="rId4"/>
          <a:stretch>
            <a:fillRect/>
          </a:stretch>
        </p:blipFill>
        <p:spPr>
          <a:xfrm flipV="1">
            <a:off x="6324600" y="4267200"/>
            <a:ext cx="1845005" cy="194860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26630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PF-1aU Coil Radiography/Forensics</a:t>
            </a:r>
            <a:endParaRPr lang="en-US" sz="2800" dirty="0"/>
          </a:p>
        </p:txBody>
      </p:sp>
      <p:pic>
        <p:nvPicPr>
          <p:cNvPr id="5" name="Content Placeholder 9"/>
          <p:cNvPicPr>
            <a:picLocks noGrp="1" noChangeAspect="1"/>
          </p:cNvPicPr>
          <p:nvPr/>
        </p:nvPicPr>
        <p:blipFill>
          <a:blip r:embed="rId2"/>
          <a:srcRect l="15312" t="30557" r="10963" b="30557"/>
          <a:stretch>
            <a:fillRect/>
          </a:stretch>
        </p:blipFill>
        <p:spPr bwMode="auto">
          <a:xfrm>
            <a:off x="5562600" y="3581400"/>
            <a:ext cx="3454834" cy="2819400"/>
          </a:xfrm>
          <a:prstGeom prst="rect">
            <a:avLst/>
          </a:prstGeom>
          <a:noFill/>
          <a:ln w="9525">
            <a:noFill/>
            <a:miter lim="800000"/>
            <a:headEnd/>
            <a:tailEnd/>
          </a:ln>
        </p:spPr>
      </p:pic>
      <p:pic>
        <p:nvPicPr>
          <p:cNvPr id="6" name="Picture 5"/>
          <p:cNvPicPr>
            <a:picLocks noChangeAspect="1"/>
          </p:cNvPicPr>
          <p:nvPr/>
        </p:nvPicPr>
        <p:blipFill>
          <a:blip r:embed="rId3"/>
          <a:srcRect/>
          <a:stretch>
            <a:fillRect/>
          </a:stretch>
        </p:blipFill>
        <p:spPr bwMode="auto">
          <a:xfrm>
            <a:off x="152400" y="3576431"/>
            <a:ext cx="2743200" cy="2824369"/>
          </a:xfrm>
          <a:prstGeom prst="rect">
            <a:avLst/>
          </a:prstGeom>
          <a:noFill/>
          <a:ln w="9525">
            <a:solidFill>
              <a:srgbClr val="FF0D2E"/>
            </a:solidFill>
            <a:miter lim="800000"/>
            <a:headEnd/>
            <a:tailEnd/>
          </a:ln>
        </p:spPr>
      </p:pic>
      <p:pic>
        <p:nvPicPr>
          <p:cNvPr id="7" name="Picture 7"/>
          <p:cNvPicPr>
            <a:picLocks noChangeAspect="1"/>
          </p:cNvPicPr>
          <p:nvPr/>
        </p:nvPicPr>
        <p:blipFill>
          <a:blip r:embed="rId4"/>
          <a:srcRect l="3049" r="14645"/>
          <a:stretch>
            <a:fillRect/>
          </a:stretch>
        </p:blipFill>
        <p:spPr bwMode="auto">
          <a:xfrm>
            <a:off x="2971800" y="3581400"/>
            <a:ext cx="2479554" cy="2867032"/>
          </a:xfrm>
          <a:prstGeom prst="rect">
            <a:avLst/>
          </a:prstGeom>
          <a:noFill/>
          <a:ln w="9525">
            <a:noFill/>
            <a:miter lim="800000"/>
            <a:headEnd/>
            <a:tailEnd/>
          </a:ln>
        </p:spPr>
      </p:pic>
      <p:sp>
        <p:nvSpPr>
          <p:cNvPr id="8" name="Content Placeholder 1"/>
          <p:cNvSpPr>
            <a:spLocks noGrp="1"/>
          </p:cNvSpPr>
          <p:nvPr>
            <p:ph idx="1"/>
          </p:nvPr>
        </p:nvSpPr>
        <p:spPr>
          <a:xfrm>
            <a:off x="76200" y="914400"/>
            <a:ext cx="9067800" cy="2565400"/>
          </a:xfrm>
        </p:spPr>
        <p:txBody>
          <a:bodyPr>
            <a:normAutofit/>
          </a:bodyPr>
          <a:lstStyle/>
          <a:p>
            <a:pPr marL="273050" indent="-457200">
              <a:buFontTx/>
              <a:buNone/>
            </a:pPr>
            <a:r>
              <a:rPr lang="en-US" dirty="0">
                <a:ea typeface="ＭＳ Ｐゴシック" pitchFamily="-112" charset="-128"/>
                <a:cs typeface="ＭＳ Ｐゴシック" pitchFamily="-112" charset="-128"/>
              </a:rPr>
              <a:t>•  </a:t>
            </a:r>
            <a:r>
              <a:rPr lang="en-US" sz="2000" dirty="0">
                <a:ea typeface="ＭＳ Ｐゴシック" pitchFamily="-112" charset="-128"/>
                <a:cs typeface="ＭＳ Ｐゴシック" pitchFamily="-112" charset="-128"/>
              </a:rPr>
              <a:t>Preliminary images showed potential copper voids near </a:t>
            </a:r>
            <a:r>
              <a:rPr lang="en-US" sz="2000" dirty="0" smtClean="0">
                <a:ea typeface="ＭＳ Ｐゴシック" pitchFamily="-112" charset="-128"/>
                <a:cs typeface="ＭＳ Ｐゴシック" pitchFamily="-112" charset="-128"/>
              </a:rPr>
              <a:t>the layer to layer </a:t>
            </a:r>
            <a:r>
              <a:rPr lang="en-US" sz="2000" dirty="0">
                <a:ea typeface="ＭＳ Ｐゴシック" pitchFamily="-112" charset="-128"/>
                <a:cs typeface="ＭＳ Ｐゴシック" pitchFamily="-112" charset="-128"/>
              </a:rPr>
              <a:t>“joggle” </a:t>
            </a:r>
            <a:r>
              <a:rPr lang="en-US" sz="2000" dirty="0" smtClean="0">
                <a:ea typeface="ＭＳ Ｐゴシック" pitchFamily="-112" charset="-128"/>
                <a:cs typeface="ＭＳ Ｐゴシック" pitchFamily="-112" charset="-128"/>
              </a:rPr>
              <a:t>transitions.</a:t>
            </a:r>
            <a:endParaRPr lang="en-US" sz="2000" dirty="0">
              <a:ea typeface="ＭＳ Ｐゴシック" pitchFamily="-112" charset="-128"/>
              <a:cs typeface="ＭＳ Ｐゴシック" pitchFamily="-112" charset="-128"/>
            </a:endParaRPr>
          </a:p>
          <a:p>
            <a:pPr marL="273050" indent="-457200">
              <a:buFontTx/>
              <a:buNone/>
            </a:pPr>
            <a:r>
              <a:rPr lang="en-US" sz="2000" dirty="0">
                <a:ea typeface="ＭＳ Ｐゴシック" pitchFamily="-112" charset="-128"/>
                <a:cs typeface="ＭＳ Ｐゴシック" pitchFamily="-112" charset="-128"/>
              </a:rPr>
              <a:t>•  Additional coil radiography for the void </a:t>
            </a:r>
            <a:r>
              <a:rPr lang="en-US" sz="2000" dirty="0" smtClean="0">
                <a:ea typeface="ＭＳ Ｐゴシック" pitchFamily="-112" charset="-128"/>
                <a:cs typeface="ＭＳ Ｐゴシック" pitchFamily="-112" charset="-128"/>
              </a:rPr>
              <a:t>area has been completed to determine radial locations, and the coil is back at the lab. </a:t>
            </a:r>
          </a:p>
          <a:p>
            <a:pPr marL="273050" indent="-457200">
              <a:buFontTx/>
              <a:buNone/>
            </a:pPr>
            <a:r>
              <a:rPr lang="en-US" sz="2000" dirty="0">
                <a:ea typeface="ＭＳ Ｐゴシック" pitchFamily="-112" charset="-128"/>
                <a:cs typeface="ＭＳ Ｐゴシック" pitchFamily="-112" charset="-128"/>
              </a:rPr>
              <a:t>• </a:t>
            </a:r>
            <a:r>
              <a:rPr lang="en-US" sz="2000" dirty="0" smtClean="0">
                <a:ea typeface="ＭＳ Ｐゴシック" pitchFamily="-112" charset="-128"/>
                <a:cs typeface="ＭＳ Ｐゴシック" pitchFamily="-112" charset="-128"/>
              </a:rPr>
              <a:t> Radiography results were used to develop the dissection </a:t>
            </a:r>
            <a:r>
              <a:rPr lang="en-US" sz="2000" dirty="0">
                <a:ea typeface="ＭＳ Ｐゴシック" pitchFamily="-112" charset="-128"/>
                <a:cs typeface="ＭＳ Ｐゴシック" pitchFamily="-112" charset="-128"/>
              </a:rPr>
              <a:t>and </a:t>
            </a:r>
            <a:r>
              <a:rPr lang="en-US" sz="2000" dirty="0" err="1">
                <a:ea typeface="ＭＳ Ｐゴシック" pitchFamily="-112" charset="-128"/>
                <a:cs typeface="ＭＳ Ｐゴシック" pitchFamily="-112" charset="-128"/>
              </a:rPr>
              <a:t>borescope</a:t>
            </a:r>
            <a:r>
              <a:rPr lang="en-US" sz="2000" dirty="0">
                <a:ea typeface="ＭＳ Ｐゴシック" pitchFamily="-112" charset="-128"/>
                <a:cs typeface="ＭＳ Ｐゴシック" pitchFamily="-112" charset="-128"/>
              </a:rPr>
              <a:t> inspection plan.</a:t>
            </a:r>
          </a:p>
          <a:p>
            <a:pPr marL="273050" indent="-457200">
              <a:lnSpc>
                <a:spcPts val="2000"/>
              </a:lnSpc>
              <a:spcAft>
                <a:spcPts val="600"/>
              </a:spcAft>
            </a:pPr>
            <a:endParaRPr lang="en-US" sz="1800" dirty="0">
              <a:ea typeface="ＭＳ Ｐゴシック" pitchFamily="-112" charset="-128"/>
              <a:cs typeface="ＭＳ Ｐゴシック" pitchFamily="-112"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26630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PF-1aU Fabrication Plans </a:t>
            </a:r>
            <a:endParaRPr lang="en-US" sz="3200" dirty="0"/>
          </a:p>
        </p:txBody>
      </p:sp>
      <p:sp>
        <p:nvSpPr>
          <p:cNvPr id="8" name="Content Placeholder 1"/>
          <p:cNvSpPr>
            <a:spLocks noGrp="1"/>
          </p:cNvSpPr>
          <p:nvPr>
            <p:ph idx="1"/>
          </p:nvPr>
        </p:nvSpPr>
        <p:spPr>
          <a:xfrm>
            <a:off x="0" y="1066800"/>
            <a:ext cx="9067800" cy="4953000"/>
          </a:xfrm>
        </p:spPr>
        <p:txBody>
          <a:bodyPr>
            <a:normAutofit/>
          </a:bodyPr>
          <a:lstStyle/>
          <a:p>
            <a:pPr marL="273050" indent="-457200">
              <a:buFontTx/>
              <a:buNone/>
            </a:pPr>
            <a:r>
              <a:rPr lang="en-US" dirty="0">
                <a:ea typeface="ＭＳ Ｐゴシック" pitchFamily="-112" charset="-128"/>
                <a:cs typeface="ＭＳ Ｐゴシック" pitchFamily="-112" charset="-128"/>
              </a:rPr>
              <a:t>• </a:t>
            </a:r>
            <a:r>
              <a:rPr lang="en-US" dirty="0" smtClean="0">
                <a:ea typeface="ＭＳ Ｐゴシック" pitchFamily="-112" charset="-128"/>
                <a:cs typeface="ＭＳ Ｐゴシック" pitchFamily="-112" charset="-128"/>
              </a:rPr>
              <a:t> </a:t>
            </a:r>
            <a:r>
              <a:rPr lang="en-US" sz="2000" dirty="0" smtClean="0">
                <a:ea typeface="ＭＳ Ｐゴシック" pitchFamily="-112" charset="-128"/>
                <a:cs typeface="ＭＳ Ｐゴシック" pitchFamily="-112" charset="-128"/>
              </a:rPr>
              <a:t>Four design improvements have been identified:</a:t>
            </a:r>
          </a:p>
          <a:p>
            <a:pPr marL="273050" indent="-457200">
              <a:buFontTx/>
              <a:buChar char="-"/>
            </a:pPr>
            <a:r>
              <a:rPr lang="en-US" sz="2000" dirty="0" smtClean="0"/>
              <a:t>Eliminate joggles (ease winding and reduce stresses during cool down )</a:t>
            </a:r>
          </a:p>
          <a:p>
            <a:pPr marL="273050" indent="-457200">
              <a:buFontTx/>
              <a:buChar char="-"/>
            </a:pPr>
            <a:r>
              <a:rPr lang="en-US" sz="2000" dirty="0" smtClean="0"/>
              <a:t>Double insulation thickness (increase insulation margin)</a:t>
            </a:r>
          </a:p>
          <a:p>
            <a:pPr marL="273050" indent="-457200">
              <a:buFontTx/>
              <a:buChar char="-"/>
            </a:pPr>
            <a:r>
              <a:rPr lang="en-US" sz="2000" dirty="0" smtClean="0"/>
              <a:t>Use softer copper and control hardness (ease winding)</a:t>
            </a:r>
          </a:p>
          <a:p>
            <a:pPr marL="273050" indent="-457200">
              <a:buFontTx/>
              <a:buChar char="-"/>
            </a:pPr>
            <a:r>
              <a:rPr lang="en-US" sz="2000" dirty="0" smtClean="0"/>
              <a:t>Use continuous conductor, eliminate in-line joints (avoid potential leaks)</a:t>
            </a:r>
          </a:p>
          <a:p>
            <a:pPr marL="273050" indent="-457200">
              <a:buFontTx/>
              <a:buChar char="-"/>
            </a:pPr>
            <a:endParaRPr lang="en-US" sz="2000" dirty="0" smtClean="0">
              <a:ea typeface="ＭＳ Ｐゴシック" pitchFamily="-112" charset="-128"/>
              <a:cs typeface="ＭＳ Ｐゴシック" pitchFamily="-112" charset="-128"/>
            </a:endParaRPr>
          </a:p>
          <a:p>
            <a:pPr marL="273050" indent="-457200">
              <a:buFontTx/>
              <a:buNone/>
            </a:pPr>
            <a:r>
              <a:rPr lang="en-US" sz="2000" dirty="0" smtClean="0">
                <a:ea typeface="ＭＳ Ｐゴシック" pitchFamily="-112" charset="-128"/>
                <a:cs typeface="ＭＳ Ｐゴシック" pitchFamily="-112" charset="-128"/>
              </a:rPr>
              <a:t>•  New coil mandrels are being fabricated.</a:t>
            </a:r>
          </a:p>
          <a:p>
            <a:pPr marL="273050" indent="-457200">
              <a:buFontTx/>
              <a:buNone/>
            </a:pPr>
            <a:endParaRPr lang="en-US" sz="2000" dirty="0" smtClean="0">
              <a:ea typeface="ＭＳ Ｐゴシック" pitchFamily="-112" charset="-128"/>
              <a:cs typeface="ＭＳ Ｐゴシック" pitchFamily="-112" charset="-128"/>
            </a:endParaRPr>
          </a:p>
          <a:p>
            <a:pPr marL="273050" indent="-457200">
              <a:buFontTx/>
              <a:buNone/>
            </a:pPr>
            <a:r>
              <a:rPr lang="en-US" sz="2000" dirty="0">
                <a:ea typeface="ＭＳ Ｐゴシック" pitchFamily="-112" charset="-128"/>
                <a:cs typeface="ＭＳ Ｐゴシック" pitchFamily="-112" charset="-128"/>
              </a:rPr>
              <a:t>• </a:t>
            </a:r>
            <a:r>
              <a:rPr lang="en-US" sz="2000" dirty="0" smtClean="0">
                <a:ea typeface="ＭＳ Ｐゴシック" pitchFamily="-112" charset="-128"/>
                <a:cs typeface="ＭＳ Ｐゴシック" pitchFamily="-112" charset="-128"/>
              </a:rPr>
              <a:t> New copper conductor is on order. </a:t>
            </a:r>
          </a:p>
          <a:p>
            <a:pPr marL="273050" indent="-457200">
              <a:buFontTx/>
              <a:buNone/>
            </a:pPr>
            <a:endParaRPr lang="en-US" sz="2000" dirty="0" smtClean="0">
              <a:ea typeface="ＭＳ Ｐゴシック" pitchFamily="-112" charset="-128"/>
              <a:cs typeface="ＭＳ Ｐゴシック" pitchFamily="-112" charset="-128"/>
            </a:endParaRPr>
          </a:p>
          <a:p>
            <a:pPr marL="273050" indent="-457200">
              <a:buNone/>
            </a:pPr>
            <a:r>
              <a:rPr lang="en-US" sz="2000" dirty="0" smtClean="0">
                <a:ea typeface="ＭＳ Ｐゴシック" pitchFamily="-112" charset="-128"/>
                <a:cs typeface="ＭＳ Ｐゴシック" pitchFamily="-112" charset="-128"/>
              </a:rPr>
              <a:t>•  A coil shop is being set up at PPPL where the NSTX-U TF and OH coils were fabricated. </a:t>
            </a:r>
          </a:p>
          <a:p>
            <a:pPr marL="273050" indent="-457200">
              <a:lnSpc>
                <a:spcPts val="2000"/>
              </a:lnSpc>
              <a:spcAft>
                <a:spcPts val="600"/>
              </a:spcAft>
            </a:pPr>
            <a:endParaRPr lang="en-US" sz="1800" dirty="0">
              <a:ea typeface="ＭＳ Ｐゴシック" pitchFamily="-112" charset="-128"/>
              <a:cs typeface="ＭＳ Ｐゴシック" pitchFamily="-112"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326630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Major Upgrade #1:New CS Provides Enhanced Capabilities</a:t>
            </a:r>
            <a:endParaRPr lang="en-US" sz="2800" dirty="0"/>
          </a:p>
        </p:txBody>
      </p:sp>
      <p:pic>
        <p:nvPicPr>
          <p:cNvPr id="4" name="Picture 5" descr="center-stack-oh-coil.jp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9461" t="9663" r="39262" b="59335"/>
          <a:stretch>
            <a:fillRect/>
          </a:stretch>
        </p:blipFill>
        <p:spPr bwMode="auto">
          <a:xfrm>
            <a:off x="4543425" y="1296987"/>
            <a:ext cx="4600575" cy="5180013"/>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 name="TextBox 10"/>
          <p:cNvSpPr txBox="1">
            <a:spLocks noChangeArrowheads="1"/>
          </p:cNvSpPr>
          <p:nvPr/>
        </p:nvSpPr>
        <p:spPr bwMode="auto">
          <a:xfrm>
            <a:off x="7831138" y="1066800"/>
            <a:ext cx="1279525" cy="338138"/>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dirty="0"/>
              <a:t>TF flex-bus</a:t>
            </a:r>
          </a:p>
        </p:txBody>
      </p:sp>
      <p:cxnSp>
        <p:nvCxnSpPr>
          <p:cNvPr id="6" name="Straight Arrow Connector 5"/>
          <p:cNvCxnSpPr/>
          <p:nvPr/>
        </p:nvCxnSpPr>
        <p:spPr>
          <a:xfrm flipH="1">
            <a:off x="8039100" y="1447800"/>
            <a:ext cx="525463" cy="32861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7" name="TextBox 23"/>
          <p:cNvSpPr txBox="1">
            <a:spLocks noChangeArrowheads="1"/>
          </p:cNvSpPr>
          <p:nvPr/>
        </p:nvSpPr>
        <p:spPr bwMode="auto">
          <a:xfrm>
            <a:off x="5189538" y="1004888"/>
            <a:ext cx="1547812" cy="29845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t>TF cooling lines</a:t>
            </a:r>
          </a:p>
        </p:txBody>
      </p:sp>
      <p:cxnSp>
        <p:nvCxnSpPr>
          <p:cNvPr id="8" name="Straight Arrow Connector 7"/>
          <p:cNvCxnSpPr>
            <a:stCxn id="7" idx="2"/>
          </p:cNvCxnSpPr>
          <p:nvPr/>
        </p:nvCxnSpPr>
        <p:spPr>
          <a:xfrm>
            <a:off x="5964238" y="1303338"/>
            <a:ext cx="615950" cy="8572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9" name="TextBox 26"/>
          <p:cNvSpPr txBox="1">
            <a:spLocks noChangeArrowheads="1"/>
          </p:cNvSpPr>
          <p:nvPr/>
        </p:nvSpPr>
        <p:spPr bwMode="auto">
          <a:xfrm>
            <a:off x="4535488" y="3400425"/>
            <a:ext cx="771525" cy="300038"/>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t>TF Coil </a:t>
            </a:r>
          </a:p>
        </p:txBody>
      </p:sp>
      <p:cxnSp>
        <p:nvCxnSpPr>
          <p:cNvPr id="10" name="Straight Arrow Connector 9"/>
          <p:cNvCxnSpPr/>
          <p:nvPr/>
        </p:nvCxnSpPr>
        <p:spPr>
          <a:xfrm flipV="1">
            <a:off x="5230813" y="3136900"/>
            <a:ext cx="1497012" cy="4476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1" name="TextBox 29"/>
          <p:cNvSpPr txBox="1">
            <a:spLocks noChangeArrowheads="1"/>
          </p:cNvSpPr>
          <p:nvPr/>
        </p:nvSpPr>
        <p:spPr bwMode="auto">
          <a:xfrm>
            <a:off x="4625975" y="5783263"/>
            <a:ext cx="820738" cy="300037"/>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t>OH Coil </a:t>
            </a:r>
          </a:p>
        </p:txBody>
      </p:sp>
      <p:cxnSp>
        <p:nvCxnSpPr>
          <p:cNvPr id="12" name="Straight Arrow Connector 11"/>
          <p:cNvCxnSpPr/>
          <p:nvPr/>
        </p:nvCxnSpPr>
        <p:spPr>
          <a:xfrm flipV="1">
            <a:off x="5394325" y="5783263"/>
            <a:ext cx="1054100" cy="22383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3" name="TextBox 32"/>
          <p:cNvSpPr txBox="1">
            <a:spLocks noChangeArrowheads="1"/>
          </p:cNvSpPr>
          <p:nvPr/>
        </p:nvSpPr>
        <p:spPr bwMode="auto">
          <a:xfrm>
            <a:off x="4618038" y="5216525"/>
            <a:ext cx="1063625" cy="300038"/>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t>PF Coil 1a </a:t>
            </a:r>
          </a:p>
        </p:txBody>
      </p:sp>
      <p:cxnSp>
        <p:nvCxnSpPr>
          <p:cNvPr id="14" name="Straight Arrow Connector 13"/>
          <p:cNvCxnSpPr/>
          <p:nvPr/>
        </p:nvCxnSpPr>
        <p:spPr>
          <a:xfrm flipV="1">
            <a:off x="5610225" y="5159375"/>
            <a:ext cx="706438" cy="26511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 name="TextBox 35"/>
          <p:cNvSpPr txBox="1">
            <a:spLocks noChangeArrowheads="1"/>
          </p:cNvSpPr>
          <p:nvPr/>
        </p:nvSpPr>
        <p:spPr bwMode="auto">
          <a:xfrm>
            <a:off x="4529138" y="4910138"/>
            <a:ext cx="1071562" cy="300037"/>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t>PF Coil 1b </a:t>
            </a:r>
          </a:p>
        </p:txBody>
      </p:sp>
      <p:cxnSp>
        <p:nvCxnSpPr>
          <p:cNvPr id="16" name="Straight Arrow Connector 15"/>
          <p:cNvCxnSpPr/>
          <p:nvPr/>
        </p:nvCxnSpPr>
        <p:spPr>
          <a:xfrm flipV="1">
            <a:off x="5503863" y="4572000"/>
            <a:ext cx="668337" cy="576263"/>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7" name="TextBox 38"/>
          <p:cNvSpPr txBox="1">
            <a:spLocks noChangeArrowheads="1"/>
          </p:cNvSpPr>
          <p:nvPr/>
        </p:nvSpPr>
        <p:spPr bwMode="auto">
          <a:xfrm>
            <a:off x="4471988" y="4579938"/>
            <a:ext cx="1062037" cy="300037"/>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t>PF Coil 1c </a:t>
            </a:r>
          </a:p>
        </p:txBody>
      </p:sp>
      <p:cxnSp>
        <p:nvCxnSpPr>
          <p:cNvPr id="18" name="Straight Arrow Connector 17"/>
          <p:cNvCxnSpPr/>
          <p:nvPr/>
        </p:nvCxnSpPr>
        <p:spPr>
          <a:xfrm flipV="1">
            <a:off x="5472113" y="4659313"/>
            <a:ext cx="374650" cy="12858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20" name="Picture 42" descr="CS_comparison"/>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352351" y="1045307"/>
            <a:ext cx="2308941" cy="3112440"/>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1" name="Text Box 44"/>
          <p:cNvSpPr txBox="1">
            <a:spLocks noChangeArrowheads="1"/>
          </p:cNvSpPr>
          <p:nvPr/>
        </p:nvSpPr>
        <p:spPr bwMode="auto">
          <a:xfrm>
            <a:off x="3429000" y="2830324"/>
            <a:ext cx="1219200" cy="446276"/>
          </a:xfrm>
          <a:prstGeom prst="rect">
            <a:avLst/>
          </a:prstGeom>
          <a:noFill/>
          <a:ln>
            <a:noFill/>
          </a:ln>
          <a:extLst/>
        </p:spPr>
        <p:txBody>
          <a:bodyPr lIns="0" rIns="0" bIns="18288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sz="1400" i="0" dirty="0">
                <a:solidFill>
                  <a:srgbClr val="FF0000"/>
                </a:solidFill>
              </a:rPr>
              <a:t>TF OD = </a:t>
            </a:r>
            <a:r>
              <a:rPr lang="en-US" sz="1400" i="0" dirty="0" smtClean="0">
                <a:solidFill>
                  <a:srgbClr val="FF0000"/>
                </a:solidFill>
              </a:rPr>
              <a:t>40cm</a:t>
            </a:r>
            <a:endParaRPr lang="en-US" sz="1400" i="0" dirty="0">
              <a:solidFill>
                <a:srgbClr val="FF0000"/>
              </a:solidFill>
            </a:endParaRPr>
          </a:p>
        </p:txBody>
      </p:sp>
      <p:sp>
        <p:nvSpPr>
          <p:cNvPr id="22" name="Text Box 45"/>
          <p:cNvSpPr txBox="1">
            <a:spLocks noChangeArrowheads="1"/>
          </p:cNvSpPr>
          <p:nvPr/>
        </p:nvSpPr>
        <p:spPr bwMode="auto">
          <a:xfrm>
            <a:off x="152400" y="1447800"/>
            <a:ext cx="1128514" cy="452432"/>
          </a:xfrm>
          <a:prstGeom prst="rect">
            <a:avLst/>
          </a:prstGeom>
          <a:solidFill>
            <a:schemeClr val="bg1"/>
          </a:solidFill>
          <a:ln>
            <a:noFill/>
          </a:ln>
          <a:extLs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i="0" dirty="0">
                <a:latin typeface="Arial Narrow" charset="0"/>
              </a:rPr>
              <a:t>Previous </a:t>
            </a:r>
          </a:p>
          <a:p>
            <a:pPr algn="ctr" eaLnBrk="1" hangingPunct="1">
              <a:lnSpc>
                <a:spcPct val="80000"/>
              </a:lnSpc>
              <a:buFontTx/>
              <a:buNone/>
            </a:pPr>
            <a:r>
              <a:rPr lang="en-US" sz="1800" i="0" dirty="0">
                <a:latin typeface="Arial Narrow" charset="0"/>
              </a:rPr>
              <a:t>center-stack</a:t>
            </a:r>
          </a:p>
        </p:txBody>
      </p:sp>
      <p:sp>
        <p:nvSpPr>
          <p:cNvPr id="23" name="Text Box 43"/>
          <p:cNvSpPr txBox="1">
            <a:spLocks noChangeArrowheads="1"/>
          </p:cNvSpPr>
          <p:nvPr/>
        </p:nvSpPr>
        <p:spPr bwMode="auto">
          <a:xfrm>
            <a:off x="609600" y="2971800"/>
            <a:ext cx="1158240" cy="276999"/>
          </a:xfrm>
          <a:prstGeom prst="rect">
            <a:avLst/>
          </a:prstGeom>
          <a:noFill/>
          <a:ln w="9525">
            <a:solidFill>
              <a:schemeClr val="bg1"/>
            </a:solidFill>
            <a:miter lim="800000"/>
            <a:headEnd/>
            <a:tailEnd/>
          </a:ln>
        </p:spPr>
        <p:txBody>
          <a:bodyPr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i="0" dirty="0">
                <a:solidFill>
                  <a:srgbClr val="3333CC"/>
                </a:solidFill>
                <a:latin typeface="Arial" charset="0"/>
              </a:rPr>
              <a:t>TF OD = 20cm </a:t>
            </a:r>
          </a:p>
        </p:txBody>
      </p:sp>
      <p:sp>
        <p:nvSpPr>
          <p:cNvPr id="24" name="Text Box 45"/>
          <p:cNvSpPr txBox="1">
            <a:spLocks noChangeArrowheads="1"/>
          </p:cNvSpPr>
          <p:nvPr/>
        </p:nvSpPr>
        <p:spPr bwMode="auto">
          <a:xfrm>
            <a:off x="3429000" y="1295400"/>
            <a:ext cx="1244600" cy="508000"/>
          </a:xfrm>
          <a:prstGeom prst="rect">
            <a:avLst/>
          </a:prstGeom>
          <a:solidFill>
            <a:schemeClr val="bg1"/>
          </a:solidFill>
          <a:ln>
            <a:noFill/>
          </a:ln>
          <a:extLs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70000"/>
              </a:lnSpc>
              <a:buFontTx/>
              <a:buNone/>
            </a:pPr>
            <a:r>
              <a:rPr lang="en-US" sz="2000" i="0" dirty="0">
                <a:solidFill>
                  <a:srgbClr val="FF0000"/>
                </a:solidFill>
                <a:latin typeface="Arial Narrow" charset="0"/>
              </a:rPr>
              <a:t>New</a:t>
            </a:r>
          </a:p>
          <a:p>
            <a:pPr algn="ctr" eaLnBrk="1" hangingPunct="1">
              <a:lnSpc>
                <a:spcPct val="70000"/>
              </a:lnSpc>
              <a:buFontTx/>
              <a:buNone/>
            </a:pPr>
            <a:r>
              <a:rPr lang="en-US" sz="2000" i="0" dirty="0">
                <a:solidFill>
                  <a:srgbClr val="FF0000"/>
                </a:solidFill>
                <a:latin typeface="Arial Narrow" charset="0"/>
              </a:rPr>
              <a:t>center-stack</a:t>
            </a:r>
          </a:p>
        </p:txBody>
      </p:sp>
      <p:sp>
        <p:nvSpPr>
          <p:cNvPr id="2" name="Content Placeholder 1"/>
          <p:cNvSpPr>
            <a:spLocks noGrp="1"/>
          </p:cNvSpPr>
          <p:nvPr>
            <p:ph idx="1"/>
          </p:nvPr>
        </p:nvSpPr>
        <p:spPr>
          <a:xfrm>
            <a:off x="-41275" y="4391152"/>
            <a:ext cx="4497388" cy="2286000"/>
          </a:xfrm>
        </p:spPr>
        <p:txBody>
          <a:bodyPr>
            <a:normAutofit/>
          </a:bodyPr>
          <a:lstStyle/>
          <a:p>
            <a:r>
              <a:rPr lang="en-US" sz="2000" dirty="0" smtClean="0"/>
              <a:t>New CS allows twice higher fields (1T), plasma current (2MA), and pulse duration (6s)</a:t>
            </a:r>
          </a:p>
          <a:p>
            <a:r>
              <a:rPr lang="en-US" sz="2000" dirty="0" smtClean="0"/>
              <a:t>New inner </a:t>
            </a:r>
            <a:r>
              <a:rPr lang="en-US" sz="2000" dirty="0" err="1" smtClean="0"/>
              <a:t>divertor</a:t>
            </a:r>
            <a:r>
              <a:rPr lang="en-US" sz="2000" dirty="0" smtClean="0"/>
              <a:t> coils (PF1a, b, c) for  enhanced plasma shaping.</a:t>
            </a:r>
            <a:endParaRPr lang="en-US" sz="2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333131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66800"/>
            <a:ext cx="4495800" cy="5410200"/>
          </a:xfrm>
        </p:spPr>
        <p:txBody>
          <a:bodyPr>
            <a:normAutofit lnSpcReduction="10000"/>
          </a:bodyPr>
          <a:lstStyle/>
          <a:p>
            <a:r>
              <a:rPr lang="en-US" dirty="0" smtClean="0"/>
              <a:t>Doubled power from 6 to 12 MW (at </a:t>
            </a:r>
            <a:r>
              <a:rPr lang="en-US" dirty="0" err="1" smtClean="0"/>
              <a:t>V</a:t>
            </a:r>
            <a:r>
              <a:rPr lang="en-US" baseline="-25000" dirty="0" err="1" smtClean="0"/>
              <a:t>accel</a:t>
            </a:r>
            <a:r>
              <a:rPr lang="en-US" dirty="0" smtClean="0"/>
              <a:t>=90kV)</a:t>
            </a:r>
          </a:p>
          <a:p>
            <a:r>
              <a:rPr lang="en-US" dirty="0" smtClean="0"/>
              <a:t>More tangential injection on NB#2 triples the NBI plasma current drive and increases current profile control capability. </a:t>
            </a:r>
          </a:p>
          <a:p>
            <a:r>
              <a:rPr lang="en-US" dirty="0" smtClean="0"/>
              <a:t>Introduced many additional power supplies into the NB systems.</a:t>
            </a:r>
          </a:p>
          <a:p>
            <a:r>
              <a:rPr lang="en-US" dirty="0" smtClean="0"/>
              <a:t>Significant updates to the NB control hardware and software.</a:t>
            </a:r>
            <a:endParaRPr lang="en-US" dirty="0"/>
          </a:p>
        </p:txBody>
      </p:sp>
      <p:sp>
        <p:nvSpPr>
          <p:cNvPr id="3" name="Title 2"/>
          <p:cNvSpPr>
            <a:spLocks noGrp="1"/>
          </p:cNvSpPr>
          <p:nvPr>
            <p:ph type="title"/>
          </p:nvPr>
        </p:nvSpPr>
        <p:spPr/>
        <p:txBody>
          <a:bodyPr>
            <a:noAutofit/>
          </a:bodyPr>
          <a:lstStyle/>
          <a:p>
            <a:r>
              <a:rPr lang="en-US" sz="2800" dirty="0" smtClean="0"/>
              <a:t>Major Upgrade #2: Additional </a:t>
            </a:r>
            <a:r>
              <a:rPr lang="en-US" sz="2800" dirty="0" err="1" smtClean="0"/>
              <a:t>Beamline</a:t>
            </a:r>
            <a:r>
              <a:rPr lang="en-US" sz="2800" dirty="0" smtClean="0"/>
              <a:t> Provides Additional Power and Critical Off-Axis Current Drive </a:t>
            </a:r>
            <a:endParaRPr lang="en-US" sz="2800" dirty="0"/>
          </a:p>
        </p:txBody>
      </p:sp>
      <p:sp>
        <p:nvSpPr>
          <p:cNvPr id="4" name="object 4"/>
          <p:cNvSpPr/>
          <p:nvPr/>
        </p:nvSpPr>
        <p:spPr>
          <a:xfrm>
            <a:off x="4853711" y="2055813"/>
            <a:ext cx="3985489" cy="4268787"/>
          </a:xfrm>
          <a:prstGeom prst="rect">
            <a:avLst/>
          </a:prstGeom>
          <a:blipFill>
            <a:blip r:embed="rId3" cstate="print"/>
            <a:stretch>
              <a:fillRect/>
            </a:stretch>
          </a:blipFill>
        </p:spPr>
        <p:txBody>
          <a:bodyPr wrap="square" lIns="0" tIns="0" rIns="0" bIns="0" rtlCol="0"/>
          <a:lstStyle/>
          <a:p>
            <a:endParaRPr/>
          </a:p>
        </p:txBody>
      </p:sp>
      <p:sp>
        <p:nvSpPr>
          <p:cNvPr id="5" name="TextBox 4"/>
          <p:cNvSpPr txBox="1"/>
          <p:nvPr/>
        </p:nvSpPr>
        <p:spPr>
          <a:xfrm>
            <a:off x="7696200" y="1600200"/>
            <a:ext cx="826218" cy="369332"/>
          </a:xfrm>
          <a:prstGeom prst="rect">
            <a:avLst/>
          </a:prstGeom>
          <a:noFill/>
        </p:spPr>
        <p:txBody>
          <a:bodyPr wrap="none" rtlCol="0">
            <a:spAutoFit/>
          </a:bodyPr>
          <a:lstStyle/>
          <a:p>
            <a:r>
              <a:rPr lang="en-US" dirty="0" smtClean="0"/>
              <a:t>NB #1</a:t>
            </a:r>
            <a:endParaRPr lang="en-US" dirty="0"/>
          </a:p>
        </p:txBody>
      </p:sp>
      <p:sp>
        <p:nvSpPr>
          <p:cNvPr id="6" name="TextBox 5"/>
          <p:cNvSpPr txBox="1"/>
          <p:nvPr/>
        </p:nvSpPr>
        <p:spPr>
          <a:xfrm>
            <a:off x="5181600" y="1600200"/>
            <a:ext cx="826218" cy="369332"/>
          </a:xfrm>
          <a:prstGeom prst="rect">
            <a:avLst/>
          </a:prstGeom>
          <a:noFill/>
        </p:spPr>
        <p:txBody>
          <a:bodyPr wrap="none" rtlCol="0">
            <a:spAutoFit/>
          </a:bodyPr>
          <a:lstStyle/>
          <a:p>
            <a:r>
              <a:rPr lang="en-US" dirty="0" smtClean="0"/>
              <a:t>NB #2</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85480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66800"/>
            <a:ext cx="4495800" cy="5410200"/>
          </a:xfrm>
        </p:spPr>
        <p:txBody>
          <a:bodyPr>
            <a:normAutofit/>
          </a:bodyPr>
          <a:lstStyle/>
          <a:p>
            <a:r>
              <a:rPr lang="en-US" dirty="0" smtClean="0"/>
              <a:t>The “outer” machine geometry (</a:t>
            </a:r>
            <a:r>
              <a:rPr lang="en-US" dirty="0" err="1" smtClean="0"/>
              <a:t>Toroidal</a:t>
            </a:r>
            <a:r>
              <a:rPr lang="en-US" dirty="0" smtClean="0"/>
              <a:t> field coils in red, </a:t>
            </a:r>
            <a:r>
              <a:rPr lang="en-US" dirty="0" err="1" smtClean="0"/>
              <a:t>Poloidal</a:t>
            </a:r>
            <a:r>
              <a:rPr lang="en-US" dirty="0" smtClean="0"/>
              <a:t> in Blue) remain the same with additional supports for higher fields</a:t>
            </a:r>
          </a:p>
          <a:p>
            <a:r>
              <a:rPr lang="en-US" dirty="0" smtClean="0"/>
              <a:t>Aspect ratio (R/a) increased to </a:t>
            </a:r>
            <a:r>
              <a:rPr lang="en-US" dirty="0" smtClean="0"/>
              <a:t>1.7 from 1.5. </a:t>
            </a:r>
            <a:r>
              <a:rPr lang="en-US" dirty="0" smtClean="0"/>
              <a:t>(</a:t>
            </a:r>
            <a:r>
              <a:rPr lang="en-US" dirty="0" err="1" smtClean="0"/>
              <a:t>Tokamak</a:t>
            </a:r>
            <a:r>
              <a:rPr lang="en-US" dirty="0" smtClean="0"/>
              <a:t> at ~2.7)</a:t>
            </a:r>
          </a:p>
        </p:txBody>
      </p:sp>
      <p:sp>
        <p:nvSpPr>
          <p:cNvPr id="3" name="Title 2"/>
          <p:cNvSpPr>
            <a:spLocks noGrp="1"/>
          </p:cNvSpPr>
          <p:nvPr>
            <p:ph type="title"/>
          </p:nvPr>
        </p:nvSpPr>
        <p:spPr/>
        <p:txBody>
          <a:bodyPr>
            <a:noAutofit/>
          </a:bodyPr>
          <a:lstStyle/>
          <a:p>
            <a:r>
              <a:rPr lang="en-US" sz="2800" dirty="0" smtClean="0"/>
              <a:t>Overall NSTX-U Machine Geometry</a:t>
            </a:r>
            <a:endParaRPr lang="en-US" sz="2800" dirty="0"/>
          </a:p>
        </p:txBody>
      </p:sp>
      <p:pic>
        <p:nvPicPr>
          <p:cNvPr id="7" name="Picture 6"/>
          <p:cNvPicPr>
            <a:picLocks noChangeAspect="1" noChangeArrowheads="1"/>
          </p:cNvPicPr>
          <p:nvPr/>
        </p:nvPicPr>
        <p:blipFill>
          <a:blip r:embed="rId2"/>
          <a:srcRect/>
          <a:stretch>
            <a:fillRect/>
          </a:stretch>
        </p:blipFill>
        <p:spPr bwMode="auto">
          <a:xfrm>
            <a:off x="4382477" y="1219200"/>
            <a:ext cx="4724400" cy="5105400"/>
          </a:xfrm>
          <a:prstGeom prst="rect">
            <a:avLst/>
          </a:prstGeom>
          <a:noFill/>
          <a:ln w="9525">
            <a:noFill/>
            <a:miter lim="800000"/>
            <a:headEnd/>
            <a:tailEnd/>
          </a:ln>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378981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NSTX-U during the 2016 run </a:t>
            </a:r>
            <a:endParaRPr lang="en-US" dirty="0"/>
          </a:p>
        </p:txBody>
      </p:sp>
      <p:pic>
        <p:nvPicPr>
          <p:cNvPr id="5" name="Picture 4"/>
          <p:cNvPicPr>
            <a:picLocks noChangeAspect="1"/>
          </p:cNvPicPr>
          <p:nvPr/>
        </p:nvPicPr>
        <p:blipFill>
          <a:blip r:embed="rId2"/>
          <a:stretch>
            <a:fillRect/>
          </a:stretch>
        </p:blipFill>
        <p:spPr>
          <a:xfrm>
            <a:off x="0" y="990600"/>
            <a:ext cx="9144000" cy="5297474"/>
          </a:xfrm>
          <a:prstGeom prst="rect">
            <a:avLst/>
          </a:prstGeom>
        </p:spPr>
      </p:pic>
      <p:sp>
        <p:nvSpPr>
          <p:cNvPr id="7" name="TextBox 21"/>
          <p:cNvSpPr txBox="1">
            <a:spLocks noChangeArrowheads="1"/>
          </p:cNvSpPr>
          <p:nvPr/>
        </p:nvSpPr>
        <p:spPr bwMode="auto">
          <a:xfrm>
            <a:off x="5486400" y="1828800"/>
            <a:ext cx="828538" cy="339732"/>
          </a:xfrm>
          <a:prstGeom prst="rect">
            <a:avLst/>
          </a:prstGeom>
          <a:solidFill>
            <a:schemeClr val="bg1"/>
          </a:solidFill>
          <a:ln>
            <a:noFill/>
          </a:ln>
          <a:extLs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FontTx/>
              <a:buNone/>
            </a:pPr>
            <a:r>
              <a:rPr lang="en-US" sz="1600" b="1" i="0" dirty="0">
                <a:solidFill>
                  <a:srgbClr val="0033CC"/>
                </a:solidFill>
              </a:rPr>
              <a:t>1</a:t>
            </a:r>
            <a:r>
              <a:rPr lang="en-US" sz="1600" b="1" i="0" baseline="30000" dirty="0">
                <a:solidFill>
                  <a:srgbClr val="0033CC"/>
                </a:solidFill>
              </a:rPr>
              <a:t>st</a:t>
            </a:r>
            <a:r>
              <a:rPr lang="en-US" sz="1600" b="1" i="0" dirty="0">
                <a:solidFill>
                  <a:srgbClr val="0033CC"/>
                </a:solidFill>
              </a:rPr>
              <a:t> NBI</a:t>
            </a:r>
          </a:p>
        </p:txBody>
      </p:sp>
      <p:sp>
        <p:nvSpPr>
          <p:cNvPr id="8" name="TextBox 22"/>
          <p:cNvSpPr txBox="1">
            <a:spLocks noChangeArrowheads="1"/>
          </p:cNvSpPr>
          <p:nvPr/>
        </p:nvSpPr>
        <p:spPr bwMode="auto">
          <a:xfrm>
            <a:off x="3505200" y="1752600"/>
            <a:ext cx="872981" cy="339732"/>
          </a:xfrm>
          <a:prstGeom prst="rect">
            <a:avLst/>
          </a:prstGeom>
          <a:solidFill>
            <a:schemeClr val="bg1"/>
          </a:solidFill>
          <a:ln>
            <a:noFill/>
          </a:ln>
          <a:extLs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buFontTx/>
              <a:buNone/>
            </a:pPr>
            <a:r>
              <a:rPr lang="en-US" sz="1600" b="1" i="0" dirty="0">
                <a:solidFill>
                  <a:srgbClr val="0033CC"/>
                </a:solidFill>
              </a:rPr>
              <a:t>2</a:t>
            </a:r>
            <a:r>
              <a:rPr lang="en-US" sz="1600" b="1" i="0" baseline="30000" dirty="0">
                <a:solidFill>
                  <a:srgbClr val="0033CC"/>
                </a:solidFill>
              </a:rPr>
              <a:t>nd</a:t>
            </a:r>
            <a:r>
              <a:rPr lang="en-US" sz="1600" b="1" i="0" dirty="0">
                <a:solidFill>
                  <a:srgbClr val="0033CC"/>
                </a:solidFill>
              </a:rPr>
              <a:t> NBI</a:t>
            </a:r>
          </a:p>
        </p:txBody>
      </p:sp>
      <p:sp>
        <p:nvSpPr>
          <p:cNvPr id="10" name="TextBox 9"/>
          <p:cNvSpPr txBox="1"/>
          <p:nvPr/>
        </p:nvSpPr>
        <p:spPr>
          <a:xfrm>
            <a:off x="2438400" y="6172200"/>
            <a:ext cx="45719" cy="369332"/>
          </a:xfrm>
          <a:prstGeom prst="rect">
            <a:avLst/>
          </a:prstGeom>
          <a:noFill/>
        </p:spPr>
        <p:txBody>
          <a:bodyPr wrap="square" rtlCol="0">
            <a:spAutoFit/>
          </a:bodyPr>
          <a:lstStyle/>
          <a:p>
            <a:endParaRPr lang="en-US" dirty="0"/>
          </a:p>
        </p:txBody>
      </p:sp>
      <p:sp>
        <p:nvSpPr>
          <p:cNvPr id="11" name="TextBox 10"/>
          <p:cNvSpPr txBox="1"/>
          <p:nvPr/>
        </p:nvSpPr>
        <p:spPr>
          <a:xfrm>
            <a:off x="0" y="6183868"/>
            <a:ext cx="9144000" cy="338554"/>
          </a:xfrm>
          <a:prstGeom prst="rect">
            <a:avLst/>
          </a:prstGeom>
          <a:solidFill>
            <a:srgbClr val="A5FFF9"/>
          </a:solidFill>
          <a:ln>
            <a:solidFill>
              <a:srgbClr val="A5FFF9"/>
            </a:solidFill>
          </a:ln>
        </p:spPr>
        <p:txBody>
          <a:bodyPr wrap="square" rtlCol="0">
            <a:spAutoFit/>
          </a:bodyPr>
          <a:lstStyle/>
          <a:p>
            <a:pPr algn="ctr"/>
            <a:r>
              <a:rPr lang="en-US" sz="1600" dirty="0" smtClean="0"/>
              <a:t>All six NBI sources were fully operational, and supported NSTX-U experiments </a:t>
            </a:r>
            <a:endParaRPr lang="en-US" sz="1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63428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Summary of FY-16 NSTX-U Operations </a:t>
            </a:r>
          </a:p>
        </p:txBody>
      </p:sp>
      <p:sp>
        <p:nvSpPr>
          <p:cNvPr id="3" name="Content Placeholder 2"/>
          <p:cNvSpPr>
            <a:spLocks noGrp="1"/>
          </p:cNvSpPr>
          <p:nvPr>
            <p:ph idx="1"/>
          </p:nvPr>
        </p:nvSpPr>
        <p:spPr>
          <a:xfrm>
            <a:off x="76200" y="1066800"/>
            <a:ext cx="8991600" cy="5486400"/>
          </a:xfrm>
        </p:spPr>
        <p:txBody>
          <a:bodyPr>
            <a:normAutofit/>
          </a:bodyPr>
          <a:lstStyle/>
          <a:p>
            <a:r>
              <a:rPr lang="en-US" sz="2000" dirty="0"/>
              <a:t>Completed 10 weeks of the </a:t>
            </a:r>
            <a:r>
              <a:rPr lang="en-US" sz="2000" dirty="0" smtClean="0"/>
              <a:t>planned 16 week </a:t>
            </a:r>
            <a:r>
              <a:rPr lang="en-US" sz="2000" dirty="0"/>
              <a:t>run before the PF1aU coil </a:t>
            </a:r>
            <a:r>
              <a:rPr lang="en-US" sz="2000" dirty="0" smtClean="0"/>
              <a:t>failure.</a:t>
            </a:r>
            <a:endParaRPr lang="en-US" sz="2000" dirty="0"/>
          </a:p>
          <a:p>
            <a:pPr lvl="1"/>
            <a:r>
              <a:rPr lang="en-US" sz="1800" dirty="0"/>
              <a:t>1167 plasma attempts resulting in 1066 discharges</a:t>
            </a:r>
          </a:p>
          <a:p>
            <a:r>
              <a:rPr lang="en-US" sz="2000" dirty="0"/>
              <a:t>NSTX-U utilized new plasma control computers and code, new </a:t>
            </a:r>
            <a:r>
              <a:rPr lang="en-US" sz="2000" dirty="0" smtClean="0"/>
              <a:t>real-time </a:t>
            </a:r>
            <a:r>
              <a:rPr lang="en-US" sz="2000" dirty="0"/>
              <a:t>data links for rectifier control, and a new Digital Coil protection System.</a:t>
            </a:r>
          </a:p>
          <a:p>
            <a:r>
              <a:rPr lang="en-US" sz="2000" dirty="0"/>
              <a:t>Substantial progress made in developing </a:t>
            </a:r>
            <a:r>
              <a:rPr lang="en-US" sz="2000" dirty="0" smtClean="0"/>
              <a:t>long pulse scenarios.</a:t>
            </a:r>
            <a:endParaRPr lang="en-US" sz="2000" dirty="0"/>
          </a:p>
          <a:p>
            <a:pPr lvl="1"/>
            <a:r>
              <a:rPr lang="en-US" sz="1800" dirty="0"/>
              <a:t>Long pulse </a:t>
            </a:r>
            <a:r>
              <a:rPr lang="en-US" sz="1800" dirty="0" smtClean="0"/>
              <a:t>were established to </a:t>
            </a:r>
            <a:r>
              <a:rPr lang="en-US" sz="1800" dirty="0"/>
              <a:t>find optimal error field </a:t>
            </a:r>
            <a:r>
              <a:rPr lang="en-US" sz="1800" dirty="0" smtClean="0"/>
              <a:t>correction (EFC) </a:t>
            </a:r>
            <a:r>
              <a:rPr lang="en-US" sz="1800" dirty="0"/>
              <a:t>amplitude and phase.  EFC was being used on every shot by end of the run</a:t>
            </a:r>
          </a:p>
          <a:p>
            <a:pPr lvl="1"/>
            <a:r>
              <a:rPr lang="en-US" sz="1800" dirty="0"/>
              <a:t>Long </a:t>
            </a:r>
            <a:r>
              <a:rPr lang="en-US" sz="1800" dirty="0" smtClean="0"/>
              <a:t>pulses were also </a:t>
            </a:r>
            <a:r>
              <a:rPr lang="en-US" sz="1800" dirty="0"/>
              <a:t>used to develop plasma </a:t>
            </a:r>
            <a:r>
              <a:rPr lang="en-US" sz="1800" dirty="0" err="1"/>
              <a:t>rampdown</a:t>
            </a:r>
            <a:r>
              <a:rPr lang="en-US" sz="1800" dirty="0"/>
              <a:t>/shutdown schemes </a:t>
            </a:r>
            <a:r>
              <a:rPr lang="en-US" sz="1800" dirty="0" smtClean="0"/>
              <a:t>upon disruption indicators. Important capability for ITER. </a:t>
            </a:r>
            <a:endParaRPr lang="en-US" sz="1800" dirty="0"/>
          </a:p>
          <a:p>
            <a:r>
              <a:rPr lang="en-US" sz="2000" dirty="0" smtClean="0"/>
              <a:t>Real-time plasma shape </a:t>
            </a:r>
            <a:r>
              <a:rPr lang="en-US" sz="2000" dirty="0"/>
              <a:t>control was established for plasma radius, vertical position, and X-points.</a:t>
            </a:r>
          </a:p>
          <a:p>
            <a:r>
              <a:rPr lang="en-US" sz="2000" dirty="0"/>
              <a:t>Studying fast-ion physics associated with the new beamline.</a:t>
            </a:r>
          </a:p>
          <a:p>
            <a:pPr lvl="1"/>
            <a:r>
              <a:rPr lang="en-US" sz="1800" dirty="0"/>
              <a:t>Run ended with all six ion sources reliable at 90kV, including beam modulation</a:t>
            </a:r>
          </a:p>
          <a:p>
            <a:pPr lvl="1"/>
            <a:r>
              <a:rPr lang="en-US" sz="1800" dirty="0"/>
              <a:t>Tangential injection suppresses fast ion instabilities, and is a significant tool for improving energy confinement.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87826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Problems during the</a:t>
            </a:r>
            <a:r>
              <a:rPr lang="en-US" sz="3200" dirty="0" smtClean="0"/>
              <a:t> </a:t>
            </a:r>
            <a:r>
              <a:rPr lang="en-US" sz="3200" dirty="0" smtClean="0"/>
              <a:t>Initial NSTX-U</a:t>
            </a:r>
            <a:r>
              <a:rPr lang="en-US" sz="3200" dirty="0" smtClean="0"/>
              <a:t> </a:t>
            </a:r>
            <a:r>
              <a:rPr lang="en-US" sz="3200" dirty="0" smtClean="0"/>
              <a:t>Run</a:t>
            </a:r>
            <a:endParaRPr lang="en-US" sz="3200" dirty="0"/>
          </a:p>
        </p:txBody>
      </p:sp>
      <p:sp>
        <p:nvSpPr>
          <p:cNvPr id="17" name="Content Placeholder 2"/>
          <p:cNvSpPr>
            <a:spLocks noGrp="1"/>
          </p:cNvSpPr>
          <p:nvPr>
            <p:ph idx="1"/>
          </p:nvPr>
        </p:nvSpPr>
        <p:spPr>
          <a:xfrm>
            <a:off x="0" y="1219200"/>
            <a:ext cx="8761012" cy="4800599"/>
          </a:xfrm>
        </p:spPr>
        <p:txBody>
          <a:bodyPr>
            <a:noAutofit/>
          </a:bodyPr>
          <a:lstStyle/>
          <a:p>
            <a:r>
              <a:rPr lang="en-US" sz="3200" dirty="0"/>
              <a:t>NSTX-U </a:t>
            </a:r>
            <a:r>
              <a:rPr lang="en-US" sz="3200" dirty="0" smtClean="0"/>
              <a:t>experienced </a:t>
            </a:r>
            <a:r>
              <a:rPr lang="en-US" sz="3200" dirty="0"/>
              <a:t>a series of problems</a:t>
            </a:r>
          </a:p>
          <a:p>
            <a:pPr lvl="1"/>
            <a:r>
              <a:rPr lang="en-US" dirty="0" smtClean="0"/>
              <a:t> An OH </a:t>
            </a:r>
            <a:r>
              <a:rPr lang="en-US" dirty="0"/>
              <a:t>“Arc Flash” </a:t>
            </a:r>
            <a:r>
              <a:rPr lang="en-US" dirty="0" smtClean="0"/>
              <a:t>incident (OH Ground Strap) </a:t>
            </a:r>
            <a:endParaRPr lang="en-US" dirty="0"/>
          </a:p>
          <a:p>
            <a:pPr lvl="1"/>
            <a:r>
              <a:rPr lang="en-US" dirty="0" smtClean="0"/>
              <a:t>Field induced deformation of the PF1a Bus Bar</a:t>
            </a:r>
          </a:p>
          <a:p>
            <a:pPr lvl="1"/>
            <a:r>
              <a:rPr lang="en-US" dirty="0" smtClean="0"/>
              <a:t>Unable </a:t>
            </a:r>
            <a:r>
              <a:rPr lang="en-US" dirty="0"/>
              <a:t>to bake inboard </a:t>
            </a:r>
            <a:r>
              <a:rPr lang="en-US" dirty="0" err="1"/>
              <a:t>divertor</a:t>
            </a:r>
            <a:r>
              <a:rPr lang="en-US" dirty="0"/>
              <a:t> PFCs at </a:t>
            </a:r>
            <a:r>
              <a:rPr lang="en-US" dirty="0" smtClean="0"/>
              <a:t>350C (PF1b) </a:t>
            </a:r>
          </a:p>
          <a:p>
            <a:pPr lvl="1"/>
            <a:r>
              <a:rPr lang="en-US" dirty="0" smtClean="0"/>
              <a:t>Field induced Center </a:t>
            </a:r>
            <a:r>
              <a:rPr lang="en-US" dirty="0"/>
              <a:t>Stack Passive Structure </a:t>
            </a:r>
            <a:r>
              <a:rPr lang="en-US" dirty="0" smtClean="0"/>
              <a:t>Issues (Copper cooling tubes)</a:t>
            </a:r>
          </a:p>
          <a:p>
            <a:pPr lvl="1"/>
            <a:r>
              <a:rPr lang="en-US" dirty="0" smtClean="0"/>
              <a:t>Fault in the PF1a U coil (terminated the 2016 run as use of the other PF coils would induce current in PF1a U) </a:t>
            </a:r>
          </a:p>
          <a:p>
            <a:r>
              <a:rPr lang="en-US" dirty="0" smtClean="0"/>
              <a:t>Each event was preventable and </a:t>
            </a:r>
            <a:r>
              <a:rPr lang="en-US" dirty="0"/>
              <a:t>can be attributed to a variety of Technical and Procedural </a:t>
            </a:r>
            <a:r>
              <a:rPr lang="en-US" dirty="0" smtClean="0"/>
              <a:t>Causes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248932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smtClean="0"/>
              <a:t>Problems were in the NSTX-U </a:t>
            </a:r>
            <a:r>
              <a:rPr lang="en-US" sz="2800" dirty="0" err="1" smtClean="0"/>
              <a:t>Divertor</a:t>
            </a:r>
            <a:r>
              <a:rPr lang="en-US" sz="2800" dirty="0" smtClean="0"/>
              <a:t> region</a:t>
            </a:r>
            <a:endParaRPr lang="en-US" sz="2800" dirty="0"/>
          </a:p>
        </p:txBody>
      </p:sp>
      <p:pic>
        <p:nvPicPr>
          <p:cNvPr id="18" name="Picture 17"/>
          <p:cNvPicPr>
            <a:picLocks noChangeAspect="1"/>
          </p:cNvPicPr>
          <p:nvPr/>
        </p:nvPicPr>
        <p:blipFill>
          <a:blip r:embed="rId3"/>
          <a:stretch>
            <a:fillRect/>
          </a:stretch>
        </p:blipFill>
        <p:spPr>
          <a:xfrm>
            <a:off x="372026" y="1236730"/>
            <a:ext cx="4978116" cy="5087870"/>
          </a:xfrm>
          <a:prstGeom prst="rect">
            <a:avLst/>
          </a:prstGeom>
        </p:spPr>
      </p:pic>
      <p:sp>
        <p:nvSpPr>
          <p:cNvPr id="20" name="TextBox 19"/>
          <p:cNvSpPr txBox="1"/>
          <p:nvPr/>
        </p:nvSpPr>
        <p:spPr>
          <a:xfrm>
            <a:off x="4114800" y="1266065"/>
            <a:ext cx="1673017" cy="369332"/>
          </a:xfrm>
          <a:prstGeom prst="rect">
            <a:avLst/>
          </a:prstGeom>
          <a:noFill/>
          <a:ln w="28575" cap="flat" cmpd="sng" algn="ctr">
            <a:solidFill>
              <a:srgbClr val="FF0000"/>
            </a:solidFill>
            <a:prstDash val="solid"/>
            <a:round/>
            <a:headEnd type="none" w="med" len="med"/>
            <a:tailEnd type="none" w="med" len="med"/>
          </a:ln>
        </p:spPr>
        <p:txBody>
          <a:bodyPr wrap="none" rtlCol="0">
            <a:spAutoFit/>
          </a:bodyPr>
          <a:lstStyle/>
          <a:p>
            <a:r>
              <a:rPr lang="en-US"/>
              <a:t>OH Grounding</a:t>
            </a:r>
          </a:p>
        </p:txBody>
      </p:sp>
      <p:cxnSp>
        <p:nvCxnSpPr>
          <p:cNvPr id="21" name="Straight Arrow Connector 20"/>
          <p:cNvCxnSpPr/>
          <p:nvPr/>
        </p:nvCxnSpPr>
        <p:spPr>
          <a:xfrm rot="5400000">
            <a:off x="2101181" y="1187790"/>
            <a:ext cx="2450067" cy="3427286"/>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4"/>
          <a:stretch>
            <a:fillRect/>
          </a:stretch>
        </p:blipFill>
        <p:spPr>
          <a:xfrm>
            <a:off x="6152054" y="2025245"/>
            <a:ext cx="2497757" cy="3301090"/>
          </a:xfrm>
          <a:prstGeom prst="rect">
            <a:avLst/>
          </a:prstGeom>
        </p:spPr>
      </p:pic>
      <p:sp>
        <p:nvSpPr>
          <p:cNvPr id="25" name="TextBox 24"/>
          <p:cNvSpPr txBox="1"/>
          <p:nvPr/>
        </p:nvSpPr>
        <p:spPr>
          <a:xfrm>
            <a:off x="5115609" y="1840579"/>
            <a:ext cx="761747" cy="369332"/>
          </a:xfrm>
          <a:prstGeom prst="rect">
            <a:avLst/>
          </a:prstGeom>
          <a:noFill/>
          <a:ln w="28575" cap="flat" cmpd="sng" algn="ctr">
            <a:solidFill>
              <a:srgbClr val="FF0000"/>
            </a:solidFill>
            <a:prstDash val="solid"/>
            <a:round/>
            <a:headEnd type="none" w="med" len="med"/>
            <a:tailEnd type="none" w="med" len="med"/>
          </a:ln>
        </p:spPr>
        <p:txBody>
          <a:bodyPr wrap="none" rtlCol="0">
            <a:spAutoFit/>
          </a:bodyPr>
          <a:lstStyle/>
          <a:p>
            <a:r>
              <a:rPr lang="en-US"/>
              <a:t>PF1A</a:t>
            </a:r>
          </a:p>
        </p:txBody>
      </p:sp>
      <p:cxnSp>
        <p:nvCxnSpPr>
          <p:cNvPr id="26" name="Straight Arrow Connector 25"/>
          <p:cNvCxnSpPr/>
          <p:nvPr/>
        </p:nvCxnSpPr>
        <p:spPr>
          <a:xfrm>
            <a:off x="5877356" y="2025245"/>
            <a:ext cx="819658" cy="941608"/>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096000" y="1266065"/>
            <a:ext cx="761972" cy="369332"/>
          </a:xfrm>
          <a:prstGeom prst="rect">
            <a:avLst/>
          </a:prstGeom>
          <a:noFill/>
          <a:ln w="28575" cap="flat" cmpd="sng" algn="ctr">
            <a:solidFill>
              <a:srgbClr val="FF0000"/>
            </a:solidFill>
            <a:prstDash val="solid"/>
            <a:round/>
            <a:headEnd type="none" w="med" len="med"/>
            <a:tailEnd type="none" w="med" len="med"/>
          </a:ln>
        </p:spPr>
        <p:txBody>
          <a:bodyPr wrap="none" rtlCol="0">
            <a:spAutoFit/>
          </a:bodyPr>
          <a:lstStyle/>
          <a:p>
            <a:r>
              <a:rPr lang="en-US"/>
              <a:t>PF1B</a:t>
            </a:r>
          </a:p>
        </p:txBody>
      </p:sp>
      <p:cxnSp>
        <p:nvCxnSpPr>
          <p:cNvPr id="29" name="Straight Arrow Connector 28"/>
          <p:cNvCxnSpPr/>
          <p:nvPr/>
        </p:nvCxnSpPr>
        <p:spPr>
          <a:xfrm rot="16200000" flipH="1">
            <a:off x="6309472" y="1899967"/>
            <a:ext cx="1030425" cy="583289"/>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7417261" y="1256812"/>
            <a:ext cx="774709" cy="369332"/>
          </a:xfrm>
          <a:prstGeom prst="rect">
            <a:avLst/>
          </a:prstGeom>
          <a:noFill/>
          <a:ln w="28575" cap="flat" cmpd="sng" algn="ctr">
            <a:solidFill>
              <a:srgbClr val="FF0000"/>
            </a:solidFill>
            <a:prstDash val="solid"/>
            <a:round/>
            <a:headEnd type="none" w="med" len="med"/>
            <a:tailEnd type="none" w="med" len="med"/>
          </a:ln>
        </p:spPr>
        <p:txBody>
          <a:bodyPr wrap="none" rtlCol="0">
            <a:spAutoFit/>
          </a:bodyPr>
          <a:lstStyle/>
          <a:p>
            <a:r>
              <a:rPr lang="en-US"/>
              <a:t>PF1C</a:t>
            </a:r>
          </a:p>
        </p:txBody>
      </p:sp>
      <p:cxnSp>
        <p:nvCxnSpPr>
          <p:cNvPr id="31" name="Straight Arrow Connector 30"/>
          <p:cNvCxnSpPr/>
          <p:nvPr/>
        </p:nvCxnSpPr>
        <p:spPr>
          <a:xfrm rot="16200000" flipH="1">
            <a:off x="7289403" y="2141356"/>
            <a:ext cx="1030427" cy="1"/>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659638" y="5577912"/>
            <a:ext cx="1634695" cy="369332"/>
          </a:xfrm>
          <a:prstGeom prst="rect">
            <a:avLst/>
          </a:prstGeom>
          <a:noFill/>
          <a:ln w="28575" cap="flat" cmpd="sng" algn="ctr">
            <a:solidFill>
              <a:srgbClr val="FF0000"/>
            </a:solidFill>
            <a:prstDash val="solid"/>
            <a:round/>
            <a:headEnd type="none" w="med" len="med"/>
            <a:tailEnd type="none" w="med" len="med"/>
          </a:ln>
        </p:spPr>
        <p:txBody>
          <a:bodyPr wrap="none" rtlCol="0">
            <a:spAutoFit/>
          </a:bodyPr>
          <a:lstStyle/>
          <a:p>
            <a:r>
              <a:rPr lang="en-US"/>
              <a:t>Copper Tubes</a:t>
            </a:r>
          </a:p>
        </p:txBody>
      </p:sp>
      <p:cxnSp>
        <p:nvCxnSpPr>
          <p:cNvPr id="33" name="Straight Arrow Connector 32"/>
          <p:cNvCxnSpPr/>
          <p:nvPr/>
        </p:nvCxnSpPr>
        <p:spPr>
          <a:xfrm flipV="1">
            <a:off x="6533040" y="4611134"/>
            <a:ext cx="523651" cy="951466"/>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048554" y="6031468"/>
            <a:ext cx="2943046" cy="369332"/>
          </a:xfrm>
          <a:prstGeom prst="rect">
            <a:avLst/>
          </a:prstGeom>
          <a:noFill/>
          <a:ln w="28575" cap="flat" cmpd="sng" algn="ctr">
            <a:solidFill>
              <a:srgbClr val="FF0000"/>
            </a:solidFill>
            <a:prstDash val="solid"/>
            <a:round/>
            <a:headEnd type="none" w="med" len="med"/>
            <a:tailEnd type="none" w="med" len="med"/>
          </a:ln>
        </p:spPr>
        <p:txBody>
          <a:bodyPr wrap="none" rtlCol="0">
            <a:spAutoFit/>
          </a:bodyPr>
          <a:lstStyle/>
          <a:p>
            <a:r>
              <a:rPr lang="en-US"/>
              <a:t>Horizontal Inboard Divertor</a:t>
            </a:r>
          </a:p>
        </p:txBody>
      </p:sp>
      <p:cxnSp>
        <p:nvCxnSpPr>
          <p:cNvPr id="35" name="Straight Arrow Connector 34"/>
          <p:cNvCxnSpPr/>
          <p:nvPr/>
        </p:nvCxnSpPr>
        <p:spPr>
          <a:xfrm rot="5400000" flipH="1" flipV="1">
            <a:off x="6497405" y="4985072"/>
            <a:ext cx="2069068" cy="23725"/>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10929155"/>
      </p:ext>
    </p:extLst>
  </p:cSld>
  <p:clrMapOvr>
    <a:masterClrMapping/>
  </p:clrMapOvr>
  <p:timing>
    <p:tnLst>
      <p:par>
        <p:cTn id="1" dur="indefinite" restart="never" nodeType="tmRoot"/>
      </p:par>
    </p:tnLst>
  </p:timing>
</p:sld>
</file>

<file path=ppt/theme/theme1.xml><?xml version="1.0" encoding="utf-8"?>
<a:theme xmlns:a="http://schemas.openxmlformats.org/drawingml/2006/main" name="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17939</TotalTime>
  <Words>2193</Words>
  <Application>Microsoft Macintosh PowerPoint</Application>
  <PresentationFormat>On-screen Show (4:3)</PresentationFormat>
  <Paragraphs>250</Paragraphs>
  <Slides>27</Slides>
  <Notes>4</Notes>
  <HiddenSlides>0</HiddenSlides>
  <MMClips>0</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NSTX Upgrade</vt:lpstr>
      <vt:lpstr>The National Spherical Torus Experiment Upgrade Lessons Learned on the failure of the PF1A Upper Magnetic Coil</vt:lpstr>
      <vt:lpstr>Outline</vt:lpstr>
      <vt:lpstr>Major Upgrade #1:New CS Provides Enhanced Capabilities</vt:lpstr>
      <vt:lpstr>Major Upgrade #2: Additional Beamline Provides Additional Power and Critical Off-Axis Current Drive </vt:lpstr>
      <vt:lpstr>Overall NSTX-U Machine Geometry</vt:lpstr>
      <vt:lpstr>NSTX-U during the 2016 run </vt:lpstr>
      <vt:lpstr>Summary of FY-16 NSTX-U Operations </vt:lpstr>
      <vt:lpstr>Problems during the Initial NSTX-U Run</vt:lpstr>
      <vt:lpstr>Problems were in the NSTX-U Divertor region</vt:lpstr>
      <vt:lpstr>PF1a U Coil Failure Details</vt:lpstr>
      <vt:lpstr>Recovery Plan – Notable Outcomes</vt:lpstr>
      <vt:lpstr>Strategy – Extent of Condition Process</vt:lpstr>
      <vt:lpstr>Strategy – Design Verification and Validation Reviews</vt:lpstr>
      <vt:lpstr>Preliminary + Final Design Reviews</vt:lpstr>
      <vt:lpstr>Strategy – Two-Phase CAP Approach</vt:lpstr>
      <vt:lpstr>Strategy – Corrective Action Plan (CAP)</vt:lpstr>
      <vt:lpstr>Strategy – Extent of Cause</vt:lpstr>
      <vt:lpstr>Strategy – Process Improvements</vt:lpstr>
      <vt:lpstr>Status – Cataloging of Known Issues</vt:lpstr>
      <vt:lpstr>Summary</vt:lpstr>
      <vt:lpstr>Backup</vt:lpstr>
      <vt:lpstr>Background – Arc Flash Incident</vt:lpstr>
      <vt:lpstr>Background – PF1aU Bus Bar Incident</vt:lpstr>
      <vt:lpstr>Background – Unable to Bake Inboard Divertor at 350C</vt:lpstr>
      <vt:lpstr>Background – Center Stack Passive Structure Issues</vt:lpstr>
      <vt:lpstr>PF-1aU Coil Radiography/Forensics</vt:lpstr>
      <vt:lpstr>PF-1aU Fabrication Plans </vt:lpstr>
    </vt:vector>
  </TitlesOfParts>
  <Company>PPPL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E. Menard</dc:creator>
  <cp:lastModifiedBy>PPPL User</cp:lastModifiedBy>
  <cp:revision>324</cp:revision>
  <cp:lastPrinted>2016-09-07T20:47:36Z</cp:lastPrinted>
  <dcterms:created xsi:type="dcterms:W3CDTF">2017-07-17T18:34:53Z</dcterms:created>
  <dcterms:modified xsi:type="dcterms:W3CDTF">2017-07-17T18:46:39Z</dcterms:modified>
</cp:coreProperties>
</file>