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5"/>
  </p:sldMasterIdLst>
  <p:notesMasterIdLst>
    <p:notesMasterId r:id="rId20"/>
  </p:notesMasterIdLst>
  <p:handoutMasterIdLst>
    <p:handoutMasterId r:id="rId21"/>
  </p:handoutMasterIdLst>
  <p:sldIdLst>
    <p:sldId id="294" r:id="rId6"/>
    <p:sldId id="402" r:id="rId7"/>
    <p:sldId id="400" r:id="rId8"/>
    <p:sldId id="401" r:id="rId9"/>
    <p:sldId id="403" r:id="rId10"/>
    <p:sldId id="404" r:id="rId11"/>
    <p:sldId id="405" r:id="rId12"/>
    <p:sldId id="406" r:id="rId13"/>
    <p:sldId id="407" r:id="rId14"/>
    <p:sldId id="408" r:id="rId15"/>
    <p:sldId id="410" r:id="rId16"/>
    <p:sldId id="411" r:id="rId17"/>
    <p:sldId id="412" r:id="rId18"/>
    <p:sldId id="390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04040"/>
    <a:srgbClr val="4E4E4E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6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1397"/>
            <a:r>
              <a:rPr lang="en-US"/>
              <a:t>John Anderson Jr. | ASW 2017</a:t>
            </a:r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8/17/2017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3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John Anderson Jr., Associate Head for Operations Support,</a:t>
            </a:r>
            <a:br>
              <a:rPr lang="en-US" dirty="0"/>
            </a:br>
            <a:r>
              <a:rPr lang="en-US" dirty="0"/>
              <a:t>Office of the Chief Safety Officer</a:t>
            </a:r>
          </a:p>
          <a:p>
            <a:r>
              <a:rPr lang="pt-BR" dirty="0"/>
              <a:t>2017 DOE Accelerator Safety Workshop</a:t>
            </a:r>
          </a:p>
          <a:p>
            <a:r>
              <a:rPr lang="en-US" dirty="0"/>
              <a:t>August 17,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Resource Succession Planning at Fermilab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Fresh Perspectives </a:t>
            </a:r>
            <a:b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</a:b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– Created through horizontal and vertical staff rotations</a:t>
            </a:r>
          </a:p>
          <a:p>
            <a:pPr marL="11397"/>
            <a:endParaRPr lang="en-US" sz="1200"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Horizontal</a:t>
            </a:r>
            <a:r>
              <a:rPr lang="en-US" sz="20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rotation of staff put a new set of eyes on our operations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Rotated existing Division Safety Officers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New challenges have invigorated staff</a:t>
            </a: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endParaRPr lang="en-US" sz="1200" spc="-13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Exposed potential gaps and encouraged best practices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Found some gaps in our operations</a:t>
            </a:r>
          </a:p>
          <a:p>
            <a:pPr marL="1016642" lvl="1" indent="-342900"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Many best practices are being shared lab wide!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216542">
              <a:tabLst>
                <a:tab pos="422257" algn="l"/>
              </a:tabLst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Vertical</a:t>
            </a:r>
            <a:r>
              <a:rPr lang="en-US" sz="20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rotations allowed earlier career staff an opportunity to lead and learn while their mentors are still here</a:t>
            </a:r>
          </a:p>
          <a:p>
            <a:pPr marL="421688" indent="-205146">
              <a:buFont typeface="Arial"/>
              <a:buChar char="–"/>
              <a:tabLst>
                <a:tab pos="422257" algn="l"/>
              </a:tabLst>
            </a:pPr>
            <a:endParaRPr lang="en-US" sz="1200" spc="-13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Helping build depth in key areas and effectively succession plan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Program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1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8670088" cy="708660"/>
          </a:xfrm>
        </p:spPr>
        <p:txBody>
          <a:bodyPr/>
          <a:lstStyle/>
          <a:p>
            <a:r>
              <a:rPr lang="en-US" sz="2200" dirty="0">
                <a:solidFill>
                  <a:schemeClr val="accent6"/>
                </a:solidFill>
                <a:latin typeface="Helvetica" pitchFamily="34" charset="0"/>
                <a:cs typeface="Century Gothic"/>
              </a:rPr>
              <a:t>Several processes have been streamlined and shared lab wide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6587" y="5324507"/>
            <a:ext cx="3798253" cy="8987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Electrical Gloves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>
          <a:xfrm>
            <a:off x="4692450" y="5324507"/>
            <a:ext cx="4206239" cy="8987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Training Costs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Oxygen Monitoring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at Fermilab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36588" y="1531902"/>
            <a:ext cx="3791138" cy="12658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Operational Readiness Clearance (ORC)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Radiation Safety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IH Practices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692450" y="1531902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Tech (Machine) Shop Management and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Emergency Drills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half" idx="13"/>
          </p:nvPr>
        </p:nvSpPr>
        <p:spPr>
          <a:xfrm>
            <a:off x="222250" y="3130637"/>
            <a:ext cx="8670088" cy="951507"/>
          </a:xfrm>
        </p:spPr>
        <p:txBody>
          <a:bodyPr/>
          <a:lstStyle/>
          <a:p>
            <a:r>
              <a:rPr lang="en-US" sz="2200" dirty="0">
                <a:solidFill>
                  <a:schemeClr val="accent6"/>
                </a:solidFill>
                <a:latin typeface="Helvetica" pitchFamily="34" charset="0"/>
                <a:cs typeface="Century Gothic"/>
              </a:rPr>
              <a:t>Created depth in division / section experience that makes us more efficient.  Much better able to cover for one another.</a:t>
            </a:r>
          </a:p>
          <a:p>
            <a:endParaRPr lang="en-US" sz="2200" dirty="0">
              <a:solidFill>
                <a:schemeClr val="accent6"/>
              </a:solidFill>
              <a:latin typeface="Helvetica" pitchFamily="34" charset="0"/>
              <a:cs typeface="Century Gothic"/>
            </a:endParaRPr>
          </a:p>
          <a:p>
            <a:endParaRPr lang="en-US" sz="1200" dirty="0">
              <a:solidFill>
                <a:schemeClr val="accent6"/>
              </a:solidFill>
              <a:latin typeface="Helvetica" pitchFamily="34" charset="0"/>
              <a:cs typeface="Century Gothic"/>
            </a:endParaRPr>
          </a:p>
          <a:p>
            <a:r>
              <a:rPr lang="en-US" sz="2200" dirty="0">
                <a:solidFill>
                  <a:schemeClr val="accent6"/>
                </a:solidFill>
                <a:latin typeface="Helvetica" pitchFamily="34" charset="0"/>
                <a:cs typeface="Century Gothic"/>
              </a:rPr>
              <a:t>ESH&amp;Q took ownership of several divisionally managed programs making the management of these programs more efficient</a:t>
            </a:r>
          </a:p>
        </p:txBody>
      </p:sp>
    </p:spTree>
    <p:extLst>
      <p:ext uri="{BB962C8B-B14F-4D97-AF65-F5344CB8AC3E}">
        <p14:creationId xmlns:p14="http://schemas.microsoft.com/office/powerpoint/2010/main" val="284625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Some areas experienced a rocky start </a:t>
            </a:r>
          </a:p>
          <a:p>
            <a:pPr marL="811497" marR="294042" lvl="1" indent="-3429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Early career staff tended to embrace the change</a:t>
            </a:r>
          </a:p>
          <a:p>
            <a:pPr marL="1211547" marR="294042" lvl="2" indent="-285750">
              <a:lnSpc>
                <a:spcPct val="100800"/>
              </a:lnSpc>
              <a:buFont typeface="Courier New" panose="02070309020205020404" pitchFamily="49" charset="0"/>
              <a:buChar char="o"/>
            </a:pPr>
            <a:r>
              <a:rPr lang="en-US" sz="18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Viewed organizational changes as providing better opportunities </a:t>
            </a:r>
          </a:p>
          <a:p>
            <a:pPr marL="811497" marR="294042" lvl="1" indent="-3429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Late career staff tended to be more resistant to the change</a:t>
            </a:r>
          </a:p>
          <a:p>
            <a:pPr marL="1211547" marR="294042" lvl="2" indent="-285750">
              <a:lnSpc>
                <a:spcPct val="100800"/>
              </a:lnSpc>
              <a:buFont typeface="Courier New" panose="02070309020205020404" pitchFamily="49" charset="0"/>
              <a:buChar char="o"/>
            </a:pPr>
            <a:r>
              <a:rPr lang="en-US" sz="18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Concerns ranged from:</a:t>
            </a:r>
          </a:p>
          <a:p>
            <a:pPr marL="1668747" marR="294042" lvl="3" indent="-285750">
              <a:lnSpc>
                <a:spcPct val="100800"/>
              </a:lnSpc>
              <a:buFont typeface="Wingdings" panose="05000000000000000000" pitchFamily="2" charset="2"/>
              <a:buChar char="§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Loss of Control</a:t>
            </a:r>
          </a:p>
          <a:p>
            <a:pPr marL="2125947" marR="294042" lvl="4" indent="-285750">
              <a:lnSpc>
                <a:spcPct val="100800"/>
              </a:lnSpc>
              <a:buSzPct val="65000"/>
              <a:buFont typeface="Wingdings" panose="05000000000000000000" pitchFamily="2" charset="2"/>
              <a:buChar char="q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Interfered with their autonomy, lost control over their work environment</a:t>
            </a:r>
          </a:p>
          <a:p>
            <a:pPr marL="1668747" marR="294042" lvl="3" indent="-285750">
              <a:lnSpc>
                <a:spcPct val="100800"/>
              </a:lnSpc>
              <a:buFont typeface="Wingdings" panose="05000000000000000000" pitchFamily="2" charset="2"/>
              <a:buChar char="§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Uncertainty</a:t>
            </a:r>
          </a:p>
          <a:p>
            <a:pPr marL="2125947" marR="294042" lvl="4" indent="-285750">
              <a:lnSpc>
                <a:spcPct val="100800"/>
              </a:lnSpc>
              <a:buSzPct val="65000"/>
              <a:buFont typeface="Wingdings" panose="05000000000000000000" pitchFamily="2" charset="2"/>
              <a:buChar char="q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Better the devil they knew than the devil they didn’t</a:t>
            </a:r>
          </a:p>
          <a:p>
            <a:pPr marL="1668747" marR="294042" lvl="3" indent="-285750">
              <a:lnSpc>
                <a:spcPct val="100800"/>
              </a:lnSpc>
              <a:buFont typeface="Wingdings" panose="05000000000000000000" pitchFamily="2" charset="2"/>
              <a:buChar char="§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More work</a:t>
            </a:r>
          </a:p>
          <a:p>
            <a:pPr marL="2125947" marR="294042" lvl="4" indent="-285750">
              <a:lnSpc>
                <a:spcPct val="100800"/>
              </a:lnSpc>
              <a:buSzPct val="65000"/>
              <a:buFont typeface="Wingdings" panose="05000000000000000000" pitchFamily="2" charset="2"/>
              <a:buChar char="q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Change is tough and creates more work</a:t>
            </a:r>
          </a:p>
          <a:p>
            <a:pPr marL="1668747" marR="294042" lvl="3" indent="-285750">
              <a:lnSpc>
                <a:spcPct val="100800"/>
              </a:lnSpc>
              <a:buFont typeface="Wingdings" panose="05000000000000000000" pitchFamily="2" charset="2"/>
              <a:buChar char="§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Climate of mistrust</a:t>
            </a:r>
          </a:p>
          <a:p>
            <a:pPr marL="2125947" marR="294042" lvl="4" indent="-285750">
              <a:lnSpc>
                <a:spcPct val="100800"/>
              </a:lnSpc>
              <a:buSzPct val="65000"/>
              <a:buFont typeface="Wingdings" panose="05000000000000000000" pitchFamily="2" charset="2"/>
              <a:buChar char="q"/>
            </a:pPr>
            <a:r>
              <a:rPr lang="en-US" sz="16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Is there a hidden agenda?  Especially during tough budget climate.</a:t>
            </a:r>
          </a:p>
          <a:p>
            <a:pPr marL="811497" marR="294042" lvl="1" indent="-3429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Performance issues with a few employees</a:t>
            </a:r>
          </a:p>
          <a:p>
            <a:pPr marL="1211547" marR="294042" lvl="2" indent="-285750">
              <a:lnSpc>
                <a:spcPct val="100800"/>
              </a:lnSpc>
              <a:buFont typeface="Courier New" panose="02070309020205020404" pitchFamily="49" charset="0"/>
              <a:buChar char="o"/>
            </a:pPr>
            <a:r>
              <a:rPr lang="en-US" sz="18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Vocal and rebellious regarding the changes</a:t>
            </a:r>
          </a:p>
          <a:p>
            <a:pPr marL="811497" marR="294042" lvl="1" indent="-3429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Ultimately two late career staff retired and a third transferred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endParaRPr lang="en-US" sz="2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How did things go in the beginning?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3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ESH&amp;Q organization is much better poised for the challenges that our current operations pose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endParaRPr lang="en-US" sz="1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Better prepared to support the LBNF / DUNE mega project</a:t>
            </a:r>
            <a:b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</a:b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354297" marR="4559">
              <a:lnSpc>
                <a:spcPct val="102499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We are effective and working on becoming more efficient by</a:t>
            </a:r>
          </a:p>
          <a:p>
            <a:pPr marL="811497" marR="4559" lvl="1" indent="-342900">
              <a:lnSpc>
                <a:spcPct val="102499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Implementing additional processes </a:t>
            </a:r>
            <a:b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</a:br>
            <a:r>
              <a:rPr lang="en-US" sz="20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(moving away from heavy expert based programs)</a:t>
            </a:r>
          </a:p>
          <a:p>
            <a:pPr marL="811497" marR="4559" lvl="1" indent="-342900">
              <a:lnSpc>
                <a:spcPct val="102499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Reengineering processes </a:t>
            </a:r>
            <a:b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</a:br>
            <a:r>
              <a:rPr lang="en-US" sz="20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(cutting duplicative, inconsistent, and non-value added work)</a:t>
            </a:r>
          </a:p>
          <a:p>
            <a:pPr marL="811497" marR="4559" lvl="1" indent="-342900">
              <a:lnSpc>
                <a:spcPct val="102499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Better leveraging skills across the organization</a:t>
            </a:r>
            <a:b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</a:br>
            <a:r>
              <a:rPr lang="en-US" sz="20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(empowering people)</a:t>
            </a:r>
            <a:b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</a:br>
            <a:endParaRPr lang="en-US" sz="1200" spc="-18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354297" marR="4559">
              <a:lnSpc>
                <a:spcPct val="102499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Centralized organizational model is working for us </a:t>
            </a:r>
          </a:p>
          <a:p>
            <a:pPr marL="811497" marR="4559" lvl="1" indent="-342900">
              <a:lnSpc>
                <a:spcPct val="102499"/>
              </a:lnSpc>
              <a:buFont typeface="Wingdings" panose="05000000000000000000" pitchFamily="2" charset="2"/>
              <a:buChar char="Ø"/>
            </a:pP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It affords us the most flexibility in an era of decreasing budgets</a:t>
            </a:r>
            <a:endParaRPr lang="en-US" sz="2000" spc="-4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Where are we now?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2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8/17/2017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1397"/>
            <a:r>
              <a:rPr lang="en-US" sz="1200">
                <a:latin typeface="Helvetica" pitchFamily="34" charset="0"/>
              </a:rPr>
              <a:t>John Anderson Jr. | ASW 2017</a:t>
            </a:r>
            <a:endParaRPr lang="en-US" sz="1200" dirty="0"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22975"/>
            <a:ext cx="8610600" cy="1589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597" marR="294042" lvl="1" algn="ctr">
              <a:lnSpc>
                <a:spcPct val="100800"/>
              </a:lnSpc>
            </a:pPr>
            <a:r>
              <a:rPr lang="en-US" sz="344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?</a:t>
            </a:r>
          </a:p>
          <a:p>
            <a:pPr marL="11397" marR="4559" algn="ctr">
              <a:lnSpc>
                <a:spcPct val="102499"/>
              </a:lnSpc>
            </a:pPr>
            <a:endParaRPr lang="en-US" sz="344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82847" marR="4559" indent="-171450" algn="ctr">
              <a:lnSpc>
                <a:spcPct val="102499"/>
              </a:lnSpc>
              <a:buFont typeface="Arial" pitchFamily="34" charset="0"/>
              <a:buChar char="•"/>
            </a:pPr>
            <a:endParaRPr lang="en-US" sz="344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072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0" y="971550"/>
            <a:ext cx="8670089" cy="1108710"/>
          </a:xfrm>
        </p:spPr>
        <p:txBody>
          <a:bodyPr/>
          <a:lstStyle/>
          <a:p>
            <a:r>
              <a:rPr lang="en-US" sz="2200" dirty="0">
                <a:latin typeface="Helvetica" pitchFamily="124" charset="0"/>
              </a:rPr>
              <a:t>The ESH&amp;Q Section provides subject matter experts, oversight and lab wide programs in several functional areas delivering essential core operational support services.  These areas include: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2325" y="2372181"/>
            <a:ext cx="4286958" cy="3658732"/>
          </a:xfrm>
        </p:spPr>
        <p:txBody>
          <a:bodyPr/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Radiological Protection</a:t>
            </a:r>
          </a:p>
          <a:p>
            <a:pPr marL="742950" lvl="1" indent="-285750" fontAlgn="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0504E"/>
                </a:solidFill>
              </a:rPr>
              <a:t>Accelerator Operations Support</a:t>
            </a:r>
          </a:p>
          <a:p>
            <a:pPr marL="742950" lvl="1" indent="-285750" fontAlgn="t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rgbClr val="50504E"/>
                </a:solidFill>
              </a:rPr>
              <a:t>Shielding Assessments</a:t>
            </a:r>
          </a:p>
          <a:p>
            <a:pPr marL="742950" lvl="1" indent="-285750" fontAlgn="t">
              <a:buFont typeface="Courier New" panose="02070309020205020404" pitchFamily="49" charset="0"/>
              <a:buChar char="o"/>
            </a:pPr>
            <a:r>
              <a:rPr lang="en-US" sz="1600" b="0" dirty="0">
                <a:solidFill>
                  <a:srgbClr val="50504E"/>
                </a:solidFill>
              </a:rPr>
              <a:t>Radiological Instrumentation</a:t>
            </a:r>
          </a:p>
          <a:p>
            <a:pPr marL="742950" lvl="1" indent="-285750" fontAlgn="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0504E"/>
                </a:solidFill>
              </a:rPr>
              <a:t>Radiation Safety Interlock Systems</a:t>
            </a:r>
            <a:endParaRPr lang="en-US" sz="1600" b="0" dirty="0">
              <a:solidFill>
                <a:srgbClr val="50504E"/>
              </a:solidFill>
            </a:endParaRPr>
          </a:p>
          <a:p>
            <a:pPr marL="742950" lvl="1" indent="-285750" fontAlgn="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50504E"/>
                </a:solidFill>
              </a:rPr>
              <a:t>Routine Radiation Protection Functions</a:t>
            </a:r>
            <a:endParaRPr lang="en-US" sz="1600" b="0" dirty="0">
              <a:solidFill>
                <a:srgbClr val="50504E"/>
              </a:solidFill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Construction / Occupational Safety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Environmental Protection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Industrial Hygiene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Fire/Electrical Safety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Support for Divisions and Sections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>
          <a:xfrm>
            <a:off x="5036024" y="2372181"/>
            <a:ext cx="3862665" cy="3658732"/>
          </a:xfrm>
        </p:spPr>
        <p:txBody>
          <a:bodyPr/>
          <a:lstStyle/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Support for Projects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Emergency Planning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Medical Surveillance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Fire Department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Communications Center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Security Department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Quality Assurance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Lab wide ESH training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ESH&amp;Q Communication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US" sz="2000" b="0" dirty="0"/>
              <a:t>Hazardous Waste Control</a:t>
            </a:r>
          </a:p>
          <a:p>
            <a:pPr marL="285750" indent="-285750" fontAlgn="t">
              <a:buFont typeface="Wingdings" panose="05000000000000000000" pitchFamily="2" charset="2"/>
              <a:buChar char="Ø"/>
            </a:pPr>
            <a:endParaRPr lang="en-US" sz="2000" b="0" dirty="0"/>
          </a:p>
          <a:p>
            <a:pPr marL="285750" indent="-285750" fontAlgn="t">
              <a:buFont typeface="Wingdings" panose="05000000000000000000" pitchFamily="2" charset="2"/>
              <a:buChar char="Ø"/>
            </a:pPr>
            <a:endParaRPr lang="en-US" sz="2000" b="0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124" charset="0"/>
              </a:rPr>
              <a:t>ESH&amp;Q at FNAL – what’s included?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397" marR="294042">
              <a:lnSpc>
                <a:spcPct val="100800"/>
              </a:lnSpc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To start, we set goals to help us move forward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Developed clear roles and responsibilities (for ESHQ staff)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Consistent implementation of processes and policies</a:t>
            </a:r>
          </a:p>
          <a:p>
            <a:pPr marL="811497" marR="294042" lvl="1" indent="-3429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lang="en-US" sz="2000" i="1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Stop doing things that don’t add value</a:t>
            </a:r>
            <a:endParaRPr lang="en-US" sz="2000" spc="-18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Efficient use of resources</a:t>
            </a:r>
          </a:p>
          <a:p>
            <a:pPr marL="811497" marR="294042" lvl="1" indent="-342900">
              <a:lnSpc>
                <a:spcPct val="100800"/>
              </a:lnSpc>
              <a:buFont typeface="Wingdings" panose="05000000000000000000" pitchFamily="2" charset="2"/>
              <a:buChar char="Ø"/>
            </a:pPr>
            <a:r>
              <a:rPr lang="en-US" sz="2000" i="1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Looking for ways to use technology to reduce work</a:t>
            </a:r>
            <a:endParaRPr lang="en-US" sz="2000" spc="-18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Sustainable programs that make sense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Build depth in qualifications and expertise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Clear succession plans for key roles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endParaRPr lang="en-US" sz="2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0" marR="294042" indent="0">
              <a:lnSpc>
                <a:spcPct val="100800"/>
              </a:lnSpc>
              <a:buNone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     These goals = lower costs and better programs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How ESH&amp;Q evolved at Fermilab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3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Started with a small central organization and several field organizations embedded in the operating divisions 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428750" lvl="3" indent="-171450">
              <a:spcBef>
                <a:spcPts val="45"/>
              </a:spcBef>
              <a:buFont typeface="Arial" pitchFamily="34" charset="0"/>
              <a:buChar char="•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354297" marR="4559">
              <a:lnSpc>
                <a:spcPct val="102499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This worked during the Tevatron era but led to inconsistent expectations and inconsistent approaches to program implementation</a:t>
            </a:r>
          </a:p>
          <a:p>
            <a:pPr marL="1611597" marR="4559" lvl="3">
              <a:lnSpc>
                <a:spcPct val="102499"/>
              </a:lnSpc>
              <a:buFont typeface="Arial" pitchFamily="34" charset="0"/>
              <a:buChar char="•"/>
            </a:pPr>
            <a:endParaRPr lang="en-US" sz="1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>
              <a:lnSpc>
                <a:spcPct val="102499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There was also confusion about who had the authority for ESH at the laboratory</a:t>
            </a:r>
            <a:endParaRPr lang="en-US" sz="2200" spc="-4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1611597" marR="4559" lvl="3">
              <a:lnSpc>
                <a:spcPct val="102499"/>
              </a:lnSpc>
              <a:buFont typeface="Arial" pitchFamily="34" charset="0"/>
              <a:buChar char="•"/>
            </a:pPr>
            <a:endParaRPr lang="en-US" sz="1200" spc="-4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4559">
              <a:lnSpc>
                <a:spcPct val="102499"/>
              </a:lnSpc>
              <a:buFont typeface="Arial" pitchFamily="34" charset="0"/>
              <a:buChar char="•"/>
            </a:pP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May - July 2015 – Chief Safety Officer position created and we largely centralized, kept some staff deployed in the divisions</a:t>
            </a:r>
          </a:p>
          <a:p>
            <a:pPr marL="811497" marR="4559" lvl="1" indent="-342900">
              <a:lnSpc>
                <a:spcPct val="102499"/>
              </a:lnSpc>
              <a:buFont typeface="Wingdings" panose="05000000000000000000" pitchFamily="2" charset="2"/>
              <a:buChar char="Ø"/>
            </a:pP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Operational Radiological Safety and General Safety Staff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</a:p>
          <a:p>
            <a:pPr marL="1611597" marR="4559" lvl="3">
              <a:lnSpc>
                <a:spcPct val="102499"/>
              </a:lnSpc>
              <a:buFont typeface="Arial" pitchFamily="34" charset="0"/>
              <a:buChar char="•"/>
            </a:pPr>
            <a:endParaRPr lang="en-US" sz="1200" spc="-9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354297" marR="4559">
              <a:lnSpc>
                <a:spcPct val="102499"/>
              </a:lnSpc>
              <a:buFont typeface="Arial" pitchFamily="34" charset="0"/>
              <a:buChar char="•"/>
            </a:pPr>
            <a:r>
              <a:rPr lang="en-US"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June 2016 moved to complete centralization with matrixed support to the divisions and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ESH&amp;Q at Fermilab –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8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Organization – Effective June 1,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81406" y="1739682"/>
            <a:ext cx="1771650" cy="890651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823" b="1" u="sng" dirty="0">
                <a:solidFill>
                  <a:schemeClr val="accent6">
                    <a:lumMod val="50000"/>
                  </a:schemeClr>
                </a:solidFill>
              </a:rPr>
              <a:t>Office of the Chief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Chief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Deputy Chief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Associate Head for Direct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Associate Head for Operations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Senior Radiation Safety Officer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6023" y="2294215"/>
            <a:ext cx="1086525" cy="241912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Administrative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5363" y="3484584"/>
            <a:ext cx="1086525" cy="319485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Quality Assurance/Training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76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2844" y="4387811"/>
            <a:ext cx="1077630" cy="665501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Environmental Protection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Manager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EPG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Hazard Control Technology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0080" y="4291312"/>
            <a:ext cx="1158177" cy="948457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Security Chief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Security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Communication Center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Protective Force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6873" y="3492620"/>
            <a:ext cx="1229899" cy="886551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Safety and Health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Occupational Safety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 Industrial Hygiene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Construction Safety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8709" y="4291311"/>
            <a:ext cx="1141944" cy="320929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Fire Department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Fire Chief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2513" y="3484584"/>
            <a:ext cx="1027859" cy="319485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431" rIns="42862" bIns="21431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Emergency Management/</a:t>
            </a:r>
          </a:p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Fire Protection</a:t>
            </a:r>
          </a:p>
          <a:p>
            <a:pPr algn="ctr"/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9628" y="4642736"/>
            <a:ext cx="1229899" cy="410576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431" rIns="42862" bIns="21431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u="sng" dirty="0">
                <a:solidFill>
                  <a:schemeClr val="accent6">
                    <a:lumMod val="50000"/>
                  </a:schemeClr>
                </a:solidFill>
              </a:rPr>
              <a:t>Occupational Medicine Office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Operated by: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U.S. HealthWorks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2" idx="2"/>
            <a:endCxn id="15" idx="0"/>
          </p:cNvCxnSpPr>
          <p:nvPr/>
        </p:nvCxnSpPr>
        <p:spPr>
          <a:xfrm flipH="1">
            <a:off x="8444578" y="4379171"/>
            <a:ext cx="7245" cy="26356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90604" y="3502103"/>
            <a:ext cx="1179159" cy="1110137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6894" rIns="53788" bIns="26894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    Radiation Physics Science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Radionuclide Analysis Team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Shielding Assessment</a:t>
            </a: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2285" y="3497628"/>
            <a:ext cx="1185606" cy="1114612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6894" rIns="53788" bIns="26894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     Radiation Physics Engineering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   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Radiation Safety Officers</a:t>
            </a: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Rad Control Technicians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Instrumentation  Team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Interlocks</a:t>
            </a: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537850" fontAlgn="auto">
              <a:spcBef>
                <a:spcPts val="0"/>
              </a:spcBef>
              <a:spcAft>
                <a:spcPts val="0"/>
              </a:spcAft>
            </a:pPr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150" y="3502103"/>
            <a:ext cx="1185606" cy="702546"/>
          </a:xfrm>
          <a:prstGeom prst="rect">
            <a:avLst/>
          </a:prstGeom>
          <a:noFill/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D/S/P Direct Support </a:t>
            </a:r>
          </a:p>
          <a:p>
            <a:pPr algn="ctr"/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Manager</a:t>
            </a:r>
          </a:p>
          <a:p>
            <a:pPr algn="ctr"/>
            <a:endParaRPr lang="en-US" sz="647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47" dirty="0">
                <a:solidFill>
                  <a:schemeClr val="accent6">
                    <a:lumMod val="50000"/>
                  </a:schemeClr>
                </a:solidFill>
              </a:rPr>
              <a:t>Division Safety Officers</a:t>
            </a:r>
          </a:p>
          <a:p>
            <a:pPr algn="ctr"/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Project Safety Support</a:t>
            </a: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588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Elbow Connector 59"/>
          <p:cNvCxnSpPr/>
          <p:nvPr/>
        </p:nvCxnSpPr>
        <p:spPr>
          <a:xfrm flipV="1">
            <a:off x="3967231" y="2403355"/>
            <a:ext cx="1368791" cy="583713"/>
          </a:xfrm>
          <a:prstGeom prst="bentConnector3">
            <a:avLst>
              <a:gd name="adj1" fmla="val 79593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>
            <a:off x="3280183" y="3268405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75087" y="3263929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57387" y="3259646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100"/>
          <p:cNvCxnSpPr>
            <a:stCxn id="14" idx="2"/>
            <a:endCxn id="13" idx="0"/>
          </p:cNvCxnSpPr>
          <p:nvPr/>
        </p:nvCxnSpPr>
        <p:spPr>
          <a:xfrm rot="5400000">
            <a:off x="4639442" y="3724309"/>
            <a:ext cx="487242" cy="646762"/>
          </a:xfrm>
          <a:prstGeom prst="bentConnector3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102"/>
          <p:cNvCxnSpPr>
            <a:stCxn id="14" idx="2"/>
            <a:endCxn id="11" idx="0"/>
          </p:cNvCxnSpPr>
          <p:nvPr/>
        </p:nvCxnSpPr>
        <p:spPr>
          <a:xfrm rot="16200000" flipH="1">
            <a:off x="5284185" y="3726327"/>
            <a:ext cx="487243" cy="642726"/>
          </a:xfrm>
          <a:prstGeom prst="bentConnector3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0"/>
          </p:cNvCxnSpPr>
          <p:nvPr/>
        </p:nvCxnSpPr>
        <p:spPr>
          <a:xfrm flipH="1">
            <a:off x="5206443" y="3259646"/>
            <a:ext cx="375" cy="22493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31"/>
          <p:cNvCxnSpPr>
            <a:endCxn id="10" idx="0"/>
          </p:cNvCxnSpPr>
          <p:nvPr/>
        </p:nvCxnSpPr>
        <p:spPr>
          <a:xfrm rot="16200000" flipH="1">
            <a:off x="6233735" y="3409887"/>
            <a:ext cx="1116156" cy="839691"/>
          </a:xfrm>
          <a:prstGeom prst="bentConnector3">
            <a:avLst>
              <a:gd name="adj1" fmla="val 76773"/>
            </a:avLst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2"/>
          </p:cNvCxnSpPr>
          <p:nvPr/>
        </p:nvCxnSpPr>
        <p:spPr>
          <a:xfrm flipH="1">
            <a:off x="3967231" y="2630333"/>
            <a:ext cx="1" cy="626381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75205" y="3259252"/>
            <a:ext cx="7776617" cy="6615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9991" y="3268404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55886" y="3245506"/>
            <a:ext cx="1" cy="233698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832278" y="1464588"/>
            <a:ext cx="2271216" cy="1433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424" y="2708126"/>
            <a:ext cx="3780260" cy="271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81845" y="2619844"/>
            <a:ext cx="2778642" cy="3331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05398" y="3281269"/>
            <a:ext cx="2562071" cy="2669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359" y="1798238"/>
            <a:ext cx="1658318" cy="490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Direct support for each division, section and project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>
            <a:off x="947518" y="2288758"/>
            <a:ext cx="215009" cy="546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522952" y="3325490"/>
            <a:ext cx="1324153" cy="637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Straight Arrow Connector 38"/>
          <p:cNvCxnSpPr>
            <a:stCxn id="40" idx="2"/>
            <a:endCxn id="38" idx="0"/>
          </p:cNvCxnSpPr>
          <p:nvPr/>
        </p:nvCxnSpPr>
        <p:spPr>
          <a:xfrm>
            <a:off x="7103115" y="1559904"/>
            <a:ext cx="81914" cy="1765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273956" y="1100714"/>
            <a:ext cx="1658318" cy="459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Assessment arm of the organization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75087" y="1935891"/>
            <a:ext cx="850429" cy="203493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FFM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75088" y="2270936"/>
            <a:ext cx="850429" cy="200732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IT Support</a:t>
            </a: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3" name="Straight Connector 42"/>
          <p:cNvCxnSpPr>
            <a:endCxn id="41" idx="3"/>
          </p:cNvCxnSpPr>
          <p:nvPr/>
        </p:nvCxnSpPr>
        <p:spPr>
          <a:xfrm flipH="1" flipV="1">
            <a:off x="2825516" y="2037638"/>
            <a:ext cx="255890" cy="6545"/>
          </a:xfrm>
          <a:prstGeom prst="line">
            <a:avLst/>
          </a:prstGeom>
          <a:ln w="9525">
            <a:solidFill>
              <a:srgbClr val="40404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834796" y="2380870"/>
            <a:ext cx="255890" cy="6545"/>
          </a:xfrm>
          <a:prstGeom prst="line">
            <a:avLst/>
          </a:prstGeom>
          <a:ln w="9525">
            <a:solidFill>
              <a:srgbClr val="40404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19362" y="5228863"/>
            <a:ext cx="850429" cy="203493"/>
          </a:xfrm>
          <a:prstGeom prst="rect">
            <a:avLst/>
          </a:prstGeom>
          <a:noFill/>
          <a:ln w="952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68580" bIns="34290" rtlCol="0" anchor="t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r>
              <a:rPr lang="en-US" sz="647" b="1" dirty="0">
                <a:solidFill>
                  <a:schemeClr val="accent6">
                    <a:lumMod val="50000"/>
                  </a:schemeClr>
                </a:solidFill>
              </a:rPr>
              <a:t>Wellness</a:t>
            </a: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685759" fontAlgn="auto">
              <a:spcBef>
                <a:spcPts val="0"/>
              </a:spcBef>
              <a:spcAft>
                <a:spcPts val="0"/>
              </a:spcAft>
            </a:pPr>
            <a:endParaRPr lang="en-US" sz="647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8418054" y="5066379"/>
            <a:ext cx="0" cy="173390"/>
          </a:xfrm>
          <a:prstGeom prst="line">
            <a:avLst/>
          </a:prstGeom>
          <a:ln w="9525">
            <a:solidFill>
              <a:srgbClr val="40404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187319" y="1806972"/>
            <a:ext cx="1658318" cy="3606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Emergency Management</a:t>
            </a: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5720372" y="2167573"/>
            <a:ext cx="296106" cy="1257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7" idx="2"/>
          </p:cNvCxnSpPr>
          <p:nvPr/>
        </p:nvCxnSpPr>
        <p:spPr>
          <a:xfrm flipH="1">
            <a:off x="8019362" y="2267233"/>
            <a:ext cx="136354" cy="36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26557" y="1808043"/>
            <a:ext cx="1658318" cy="4591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Program Support</a:t>
            </a:r>
          </a:p>
        </p:txBody>
      </p:sp>
    </p:spTree>
    <p:extLst>
      <p:ext uri="{BB962C8B-B14F-4D97-AF65-F5344CB8AC3E}">
        <p14:creationId xmlns:p14="http://schemas.microsoft.com/office/powerpoint/2010/main" val="19186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7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6827" y="1689422"/>
            <a:ext cx="7285944" cy="2103120"/>
          </a:xfrm>
          <a:prstGeom prst="rect">
            <a:avLst/>
          </a:prstGeom>
          <a:gradFill flip="none" rotWithShape="1">
            <a:gsLst>
              <a:gs pos="22000">
                <a:schemeClr val="accent1">
                  <a:tint val="100000"/>
                  <a:shade val="100000"/>
                  <a:satMod val="130000"/>
                  <a:alpha val="86000"/>
                  <a:lumMod val="9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40000" dist="23000" dir="5400000" rotWithShape="0">
              <a:srgbClr val="0070C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94042" indent="0">
              <a:lnSpc>
                <a:spcPct val="100800"/>
              </a:lnSpc>
              <a:buNone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Total FTEs (after reorg) = 137 – this includes service contractors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41%  	Fire Protection / Security / Emergency Response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25%  	Accelerator Operations Safety (radiation protection, 				shielding assessments, instrumentation, interlocks)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10%  	Direct support to divisions, sections and projects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7%  	Environmental programs/compliance</a:t>
            </a:r>
            <a:b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</a:b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         (includes all hazardous waste handling)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7%  	Occupational Safety / Construction Safety / IH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5%	Quality Assurance / Training 	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3%  	Management and administration</a:t>
            </a:r>
          </a:p>
          <a:p>
            <a:pPr marL="1154397" marR="294042" lvl="2">
              <a:lnSpc>
                <a:spcPct val="100800"/>
              </a:lnSpc>
              <a:buFont typeface="Arial" pitchFamily="34" charset="0"/>
              <a:buChar char="•"/>
            </a:pPr>
            <a:r>
              <a:rPr lang="en-US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2%  	Occupational Medicine</a:t>
            </a:r>
          </a:p>
          <a:p>
            <a:pPr marL="1611597" marR="294042" lvl="3">
              <a:lnSpc>
                <a:spcPct val="100800"/>
              </a:lnSpc>
              <a:buFont typeface="Arial" pitchFamily="34" charset="0"/>
              <a:buChar char="•"/>
            </a:pPr>
            <a:endParaRPr lang="en-US" sz="1200" spc="-18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Extensive crossover between the groups highlighted in blue</a:t>
            </a:r>
          </a:p>
          <a:p>
            <a:pPr marL="354297" marR="294042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Many serve as SMEs to address risks</a:t>
            </a:r>
          </a:p>
          <a:p>
            <a:pPr marL="754347" marR="294042" lvl="1">
              <a:lnSpc>
                <a:spcPct val="100800"/>
              </a:lnSpc>
              <a:buFont typeface="Arial" pitchFamily="34" charset="0"/>
              <a:buChar char="•"/>
            </a:pPr>
            <a:r>
              <a:rPr lang="en-US" sz="20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example, tritium management at the laboratory</a:t>
            </a:r>
            <a:endParaRPr lang="en-US" sz="2000" spc="-9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Century Gothic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FTEs - how are we allocated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8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Was a natural progression. Centralizing created an environment where staff must look at the bigger picture and act with the Lab’s best interest in mind.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4C97"/>
                </a:solidFill>
              </a:rPr>
              <a:t>Promotes alignment creating a </a:t>
            </a:r>
            <a:br>
              <a:rPr lang="en-US" sz="2000" dirty="0">
                <a:solidFill>
                  <a:srgbClr val="004C97"/>
                </a:solidFill>
              </a:rPr>
            </a:br>
            <a:r>
              <a:rPr lang="en-US" sz="2000" b="1" i="1" dirty="0">
                <a:solidFill>
                  <a:srgbClr val="004C97"/>
                </a:solidFill>
              </a:rPr>
              <a:t>One Vision, One Voice, One Lab</a:t>
            </a:r>
            <a:r>
              <a:rPr lang="en-US" sz="2000" dirty="0">
                <a:solidFill>
                  <a:srgbClr val="004C97"/>
                </a:solidFill>
              </a:rPr>
              <a:t> philosophy</a:t>
            </a:r>
          </a:p>
          <a:p>
            <a:endParaRPr lang="en-US" sz="1200" dirty="0"/>
          </a:p>
          <a:p>
            <a:r>
              <a:rPr lang="en-US" sz="2200" dirty="0"/>
              <a:t>The Fermi Site Office was and continues to be very supportive of this change</a:t>
            </a:r>
          </a:p>
          <a:p>
            <a:endParaRPr lang="en-US" sz="1200" dirty="0"/>
          </a:p>
          <a:p>
            <a:r>
              <a:rPr lang="en-US" sz="2200" dirty="0"/>
              <a:t>Benefits to the program and people include:</a:t>
            </a:r>
          </a:p>
          <a:p>
            <a:endParaRPr lang="en-US" sz="1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4C97"/>
                </a:solidFill>
              </a:rPr>
              <a:t>Consistency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4C97"/>
                </a:solidFill>
              </a:rPr>
              <a:t>Agility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4C97"/>
                </a:solidFill>
              </a:rPr>
              <a:t>Efficiency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4C97"/>
                </a:solidFill>
              </a:rPr>
              <a:t>Mobility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4C97"/>
                </a:solidFill>
              </a:rPr>
              <a:t>Fresh Perspectives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Helvetica" pitchFamily="34" charset="0"/>
              </a:rPr>
              <a:t>ESH&amp;Q at Fermilab – why did we evolve to this model?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397">
              <a:spcBef>
                <a:spcPts val="22"/>
              </a:spcBef>
            </a:pPr>
            <a:r>
              <a:rPr lang="en-US" sz="22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200" i="1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nsi</a:t>
            </a:r>
            <a:r>
              <a:rPr lang="en-US" sz="2200" i="1" spc="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200" i="1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200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cy</a:t>
            </a:r>
            <a:endParaRPr lang="en-US" sz="2200"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In the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of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po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ies 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/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/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pro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</a:p>
          <a:p>
            <a:pPr marL="559442" marR="42739">
              <a:lnSpc>
                <a:spcPct val="102099"/>
              </a:lnSpc>
              <a:spcBef>
                <a:spcPts val="4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ent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of new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po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now done as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a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eam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gui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Division / Section / Project </a:t>
            </a:r>
          </a:p>
          <a:p>
            <a:pPr marL="959492" marR="183491" lvl="1">
              <a:lnSpc>
                <a:spcPct val="102099"/>
              </a:lnSpc>
              <a:spcBef>
                <a:spcPts val="4"/>
              </a:spcBef>
              <a:buFont typeface="Courier New" panose="02070309020205020404" pitchFamily="49" charset="0"/>
              <a:buChar char="o"/>
              <a:tabLst>
                <a:tab pos="422257" algn="l"/>
              </a:tabLst>
            </a:pPr>
            <a:r>
              <a:rPr lang="en-US" sz="1800" spc="-13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Previously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,</a:t>
            </a:r>
            <a:r>
              <a:rPr lang="en-US" sz="1800" spc="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27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here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wa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ot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ugh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of 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 </a:t>
            </a:r>
            <a:r>
              <a:rPr lang="en-US" sz="1800" b="1" i="1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b="1" i="1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ne</a:t>
            </a:r>
            <a:r>
              <a:rPr lang="en-US" sz="1800" b="1" i="1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b="1" i="1" spc="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1800" b="1" i="1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1800" b="1" i="1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ap</a:t>
            </a:r>
            <a:r>
              <a:rPr lang="en-US" sz="1800" spc="-13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proach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 E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ch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fi</a:t>
            </a:r>
            <a:r>
              <a:rPr lang="en-US" sz="1800" spc="-13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1800" spc="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unit</a:t>
            </a:r>
            <a:r>
              <a:rPr lang="en-US" sz="1800" spc="-22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tended to </a:t>
            </a:r>
            <a:r>
              <a:rPr lang="en-US" sz="1800" spc="22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oo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k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22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z="1800" spc="-13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22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was 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be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f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heir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Division or 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Section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his led </a:t>
            </a:r>
            <a:r>
              <a:rPr lang="en-US" sz="1800" spc="-27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nc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nsi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i="1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expec</a:t>
            </a:r>
            <a:r>
              <a:rPr lang="en-US" sz="1800" i="1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i="1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1800" i="1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i="1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1800" i="1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i="1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ns </a:t>
            </a:r>
            <a:r>
              <a:rPr lang="en-US" sz="1800" spc="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hic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af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fected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1800" spc="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1800" spc="-22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z="1800" spc="-27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1800" spc="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1800" spc="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1800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1800" spc="-13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1800" spc="-18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1800" spc="-9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gr</a:t>
            </a:r>
            <a:r>
              <a:rPr lang="en-US" sz="1800" spc="-4" dirty="0">
                <a:solidFill>
                  <a:srgbClr val="50504E"/>
                </a:solidFill>
                <a:latin typeface="Helvetica" pitchFamily="34" charset="0"/>
                <a:cs typeface="Century Gothic"/>
              </a:rPr>
              <a:t>am.</a:t>
            </a:r>
            <a:endParaRPr lang="en-US" sz="1800" dirty="0">
              <a:solidFill>
                <a:srgbClr val="50504E"/>
              </a:solidFill>
              <a:latin typeface="Helvetica" pitchFamily="34" charset="0"/>
              <a:cs typeface="Century Gothic"/>
            </a:endParaRPr>
          </a:p>
          <a:p>
            <a:pPr>
              <a:spcBef>
                <a:spcPts val="4"/>
              </a:spcBef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11397"/>
            <a:r>
              <a:rPr lang="en-US" sz="2200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2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gi</a:t>
            </a:r>
            <a:r>
              <a:rPr lang="en-US" sz="2200" i="1" spc="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200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2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endParaRPr lang="en-US" sz="2200"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559442" marR="578967">
              <a:lnSpc>
                <a:spcPct val="102699"/>
              </a:lnSpc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shi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res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urc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es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qui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k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need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 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je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,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here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 </a:t>
            </a: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b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</a:b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  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(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.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Sanford Underground Research Facility in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Da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ko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)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559442">
              <a:spcBef>
                <a:spcPts val="31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Le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ver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gi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sk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to fill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expertise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(i.e. ergonomics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)</a:t>
            </a:r>
          </a:p>
          <a:p>
            <a:pPr marL="559442">
              <a:spcBef>
                <a:spcPts val="31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vi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es</a:t>
            </a: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resources without the budgetary issue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“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ho p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ay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”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Program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0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397"/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200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ff</a:t>
            </a:r>
            <a:r>
              <a:rPr lang="en-US" sz="2200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2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ien</a:t>
            </a:r>
            <a:r>
              <a:rPr lang="en-US" sz="2200" i="1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endParaRPr lang="en-US" sz="2200" i="1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cus on 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 </a:t>
            </a:r>
            <a:r>
              <a:rPr lang="en-US" sz="2000" b="1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b="1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b="1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b="1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’</a:t>
            </a:r>
            <a:r>
              <a:rPr lang="en-US" sz="2000" b="1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hi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ies.</a:t>
            </a:r>
          </a:p>
          <a:p>
            <a:pPr marL="559442" marR="54136">
              <a:lnSpc>
                <a:spcPct val="101699"/>
              </a:lnSpc>
              <a:spcBef>
                <a:spcPts val="9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es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us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er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and kn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dge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 c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nsi</a:t>
            </a: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ices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cr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ss</a:t>
            </a: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b.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No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 “u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”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s.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“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”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.</a:t>
            </a:r>
          </a:p>
          <a:p>
            <a:pPr marL="559442" marR="54136">
              <a:lnSpc>
                <a:spcPct val="101699"/>
              </a:lnSpc>
              <a:spcBef>
                <a:spcPts val="9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Reduces duplicative work across divisions and sections </a:t>
            </a:r>
          </a:p>
          <a:p>
            <a:pPr marL="559442" marR="54136">
              <a:lnSpc>
                <a:spcPct val="101699"/>
              </a:lnSpc>
              <a:spcBef>
                <a:spcPts val="9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Aids in communication</a:t>
            </a:r>
          </a:p>
          <a:p>
            <a:pPr>
              <a:spcBef>
                <a:spcPts val="7"/>
              </a:spcBef>
              <a:buFont typeface="Arial"/>
              <a:buChar char="–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11397"/>
            <a:r>
              <a:rPr lang="en-US" sz="2200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2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200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200" i="1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200" i="1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200" i="1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200" i="1" spc="-22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200" i="1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200" spc="-13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(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up</a:t>
            </a:r>
            <a:r>
              <a:rPr lang="en-US" sz="2200" spc="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ard and horizontal,</a:t>
            </a:r>
            <a:r>
              <a:rPr lang="en-US"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200" spc="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200" spc="-27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 E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H s</a:t>
            </a:r>
            <a:r>
              <a:rPr lang="en-US" sz="2200" spc="-18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200" spc="-4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200" spc="-9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Century Gothic"/>
              </a:rPr>
              <a:t>)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Times New Roman"/>
            </a:endParaRPr>
          </a:p>
          <a:p>
            <a:pPr marL="559442"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es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reer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pp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ies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559442">
              <a:spcBef>
                <a:spcPts val="18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nh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nc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es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ess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ent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559442">
              <a:spcBef>
                <a:spcPts val="31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exp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peer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rgani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z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ing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an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ri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 be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ces</a:t>
            </a:r>
          </a:p>
          <a:p>
            <a:pPr marL="559442">
              <a:spcBef>
                <a:spcPts val="31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cre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d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pp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un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ities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-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pr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v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sk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ab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ies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559442">
              <a:spcBef>
                <a:spcPts val="22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cre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sed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f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airnes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nsis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cy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perf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rma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nce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reviews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nd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s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lary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gement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pPr marL="559442">
              <a:spcBef>
                <a:spcPts val="31"/>
              </a:spcBef>
              <a:buFont typeface="Wingdings" panose="05000000000000000000" pitchFamily="2" charset="2"/>
              <a:buChar char="Ø"/>
              <a:tabLst>
                <a:tab pos="422257" algn="l"/>
              </a:tabLst>
            </a:pP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w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f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-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b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rding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of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ear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ca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reer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with the abi</a:t>
            </a:r>
            <a:r>
              <a:rPr lang="en-US" sz="2000" spc="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l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y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 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m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e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-27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acro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s </a:t>
            </a:r>
            <a:r>
              <a:rPr lang="en-US" sz="2000" spc="-22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he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 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r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g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</a:t>
            </a:r>
            <a:r>
              <a:rPr lang="en-US" sz="2000" spc="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i</a:t>
            </a:r>
            <a:r>
              <a:rPr lang="en-US" sz="2000" spc="-18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z</a:t>
            </a:r>
            <a:r>
              <a:rPr lang="en-US" sz="2000" spc="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a</a:t>
            </a:r>
            <a:r>
              <a:rPr lang="en-US" sz="2000" spc="-4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ti</a:t>
            </a:r>
            <a:r>
              <a:rPr lang="en-US" sz="2000" spc="-13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o</a:t>
            </a:r>
            <a:r>
              <a:rPr lang="en-US" sz="2000" spc="-9" dirty="0">
                <a:solidFill>
                  <a:srgbClr val="004C97"/>
                </a:solidFill>
                <a:latin typeface="Helvetica" pitchFamily="34" charset="0"/>
                <a:cs typeface="Century Gothic"/>
              </a:rPr>
              <a:t>ns</a:t>
            </a:r>
            <a:endParaRPr lang="en-US" sz="2000" dirty="0">
              <a:solidFill>
                <a:srgbClr val="004C97"/>
              </a:solidFill>
              <a:latin typeface="Helvetica" pitchFamily="34" charset="0"/>
              <a:cs typeface="Century Gothic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Program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| ASW 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920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397C50B21240913FE070C34DAF99" ma:contentTypeVersion="1" ma:contentTypeDescription="Create a new document." ma:contentTypeScope="" ma:versionID="e2f5f9fd9fe05df7cd3116359b6507ce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targetNamespace="http://schemas.microsoft.com/office/2006/metadata/properties" ma:root="true" ma:fieldsID="dc9a600711541399c9eb8d5cca6fec40" ns1:_="" ns2:_="">
    <xsd:import namespace="http://schemas.microsoft.com/sharepoint/v3"/>
    <xsd:import namespace="45260a83-08c0-4921-92a3-cd56dcdbe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260a83-08c0-4921-92a3-cd56dcdbef58" xsi:nil="true"/>
    <_dlc_DocIdUrl xmlns="45260a83-08c0-4921-92a3-cd56dcdbef58">
      <Url xsi:nil="true"/>
      <Description xsi:nil="true"/>
    </_dlc_DocIdUrl>
  </documentManagement>
</p:properties>
</file>

<file path=customXml/itemProps1.xml><?xml version="1.0" encoding="utf-8"?>
<ds:datastoreItem xmlns:ds="http://schemas.openxmlformats.org/officeDocument/2006/customXml" ds:itemID="{9830B261-62EA-4999-9868-C18246F77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41717-CD5E-4849-9BBB-17585FB7035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9121901-B39B-4CF1-BE90-A0CFA7EF19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0A7DA5A-61FE-49B6-84ED-95DE199B0058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5260a83-08c0-4921-92a3-cd56dcdbef58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13465</TotalTime>
  <Words>1073</Words>
  <Application>Microsoft Office PowerPoint</Application>
  <PresentationFormat>On-screen Show (4:3)</PresentationFormat>
  <Paragraphs>283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Courier New</vt:lpstr>
      <vt:lpstr>Geneva</vt:lpstr>
      <vt:lpstr>Helvetica</vt:lpstr>
      <vt:lpstr>Times New Roman</vt:lpstr>
      <vt:lpstr>Wingdings</vt:lpstr>
      <vt:lpstr>Fermilab_PPT_090815</vt:lpstr>
      <vt:lpstr>PowerPoint Presentation</vt:lpstr>
      <vt:lpstr>ESH&amp;Q at FNAL – what’s included?</vt:lpstr>
      <vt:lpstr>How ESH&amp;Q evolved at Fermilab</vt:lpstr>
      <vt:lpstr>ESH&amp;Q at Fermilab – History</vt:lpstr>
      <vt:lpstr>ESH&amp;Q Organization – Effective June 1, 2016</vt:lpstr>
      <vt:lpstr>FTEs - how are we allocated</vt:lpstr>
      <vt:lpstr>ESH&amp;Q at Fermilab – why did we evolve to this model?</vt:lpstr>
      <vt:lpstr>ESH&amp;Q Program Benefits</vt:lpstr>
      <vt:lpstr>ESH&amp;Q Program Benefits</vt:lpstr>
      <vt:lpstr>ESH&amp;Q Program Benefits</vt:lpstr>
      <vt:lpstr>ESH&amp;Q at Fermilab</vt:lpstr>
      <vt:lpstr>How did things go in the beginning?</vt:lpstr>
      <vt:lpstr>Where are we now?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John E. AndersonJr. x4973 04659N</cp:lastModifiedBy>
  <cp:revision>413</cp:revision>
  <cp:lastPrinted>2014-01-20T19:40:21Z</cp:lastPrinted>
  <dcterms:created xsi:type="dcterms:W3CDTF">2016-02-18T02:06:43Z</dcterms:created>
  <dcterms:modified xsi:type="dcterms:W3CDTF">2017-08-08T18:59:16Z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0x01010095EC397C50B21240913FE070C34DAF99</vt:lpwstr>
  </property>
  <property fmtid="{D5CDD505-2E9C-101B-9397-08002B2CF9AE}" pid="3" name="_dlc_DocIdItemGuid">
    <vt:lpwstr>2c31a08d-d165-4620-b309-a8b7f9eaa231</vt:lpwstr>
  </property>
</Properties>
</file>