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handoutMasterIdLst>
    <p:handoutMasterId r:id="rId14"/>
  </p:handoutMasterIdLst>
  <p:sldIdLst>
    <p:sldId id="256" r:id="rId2"/>
    <p:sldId id="318" r:id="rId3"/>
    <p:sldId id="320" r:id="rId4"/>
    <p:sldId id="312" r:id="rId5"/>
    <p:sldId id="313" r:id="rId6"/>
    <p:sldId id="322" r:id="rId7"/>
    <p:sldId id="324" r:id="rId8"/>
    <p:sldId id="326" r:id="rId9"/>
    <p:sldId id="325" r:id="rId10"/>
    <p:sldId id="327" r:id="rId11"/>
    <p:sldId id="323" r:id="rId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67487" autoAdjust="0"/>
  </p:normalViewPr>
  <p:slideViewPr>
    <p:cSldViewPr snapToGrid="0" snapToObjects="1">
      <p:cViewPr>
        <p:scale>
          <a:sx n="63" d="100"/>
          <a:sy n="63" d="100"/>
        </p:scale>
        <p:origin x="-1843" y="-144"/>
      </p:cViewPr>
      <p:guideLst>
        <p:guide orient="horz" pos="216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8DDAB-BCA2-4707-8C95-F1A8393A6AA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4DE4085-DB9E-49AB-A0D5-B9C1F9CEB18A}">
      <dgm:prSet/>
      <dgm:spPr/>
      <dgm:t>
        <a:bodyPr/>
        <a:lstStyle/>
        <a:p>
          <a:pPr rtl="0"/>
          <a:r>
            <a:rPr lang="en-US" dirty="0"/>
            <a:t>SAD, ASE, USI, ARR, IRR, 10CFR851, 10CFR835, DOE Order 420.2C Safety of Accelerator Facilities, DOE Order 422.1 Conduct of Operations, ISO 14001, OHSAS 18001, Legacy Hazards Issues, FDA CGMP, ORPs, DOE Standards…</a:t>
          </a:r>
        </a:p>
      </dgm:t>
    </dgm:pt>
    <dgm:pt modelId="{F66D576A-7F99-43F4-8119-907825894E49}" type="parTrans" cxnId="{54C6B4EF-AA25-4A86-A506-A096F9E8FF8A}">
      <dgm:prSet/>
      <dgm:spPr/>
      <dgm:t>
        <a:bodyPr/>
        <a:lstStyle/>
        <a:p>
          <a:endParaRPr lang="en-US"/>
        </a:p>
      </dgm:t>
    </dgm:pt>
    <dgm:pt modelId="{39EA8913-9505-44DF-88F2-BB77C6A6D6DA}" type="sibTrans" cxnId="{54C6B4EF-AA25-4A86-A506-A096F9E8FF8A}">
      <dgm:prSet/>
      <dgm:spPr/>
      <dgm:t>
        <a:bodyPr/>
        <a:lstStyle/>
        <a:p>
          <a:endParaRPr lang="en-US"/>
        </a:p>
      </dgm:t>
    </dgm:pt>
    <dgm:pt modelId="{FFEFC44B-6882-4A19-A125-8304B9D8F1FC}" type="pres">
      <dgm:prSet presAssocID="{AF48DDAB-BCA2-4707-8C95-F1A8393A6AA3}" presName="cycle" presStyleCnt="0">
        <dgm:presLayoutVars>
          <dgm:dir/>
          <dgm:resizeHandles val="exact"/>
        </dgm:presLayoutVars>
      </dgm:prSet>
      <dgm:spPr/>
      <dgm:t>
        <a:bodyPr/>
        <a:lstStyle/>
        <a:p>
          <a:endParaRPr lang="en-US"/>
        </a:p>
      </dgm:t>
    </dgm:pt>
    <dgm:pt modelId="{05178F1F-AF2E-4B5E-95BF-28D9C15FCDCF}" type="pres">
      <dgm:prSet presAssocID="{04DE4085-DB9E-49AB-A0D5-B9C1F9CEB18A}" presName="node" presStyleLbl="node1" presStyleIdx="0" presStyleCnt="1" custRadScaleRad="30504" custRadScaleInc="46218">
        <dgm:presLayoutVars>
          <dgm:bulletEnabled val="1"/>
        </dgm:presLayoutVars>
      </dgm:prSet>
      <dgm:spPr/>
      <dgm:t>
        <a:bodyPr/>
        <a:lstStyle/>
        <a:p>
          <a:endParaRPr lang="en-US"/>
        </a:p>
      </dgm:t>
    </dgm:pt>
  </dgm:ptLst>
  <dgm:cxnLst>
    <dgm:cxn modelId="{C786D3E5-3FC2-4D8F-BAB2-BF6E0839687D}" type="presOf" srcId="{04DE4085-DB9E-49AB-A0D5-B9C1F9CEB18A}" destId="{05178F1F-AF2E-4B5E-95BF-28D9C15FCDCF}" srcOrd="0" destOrd="0" presId="urn:microsoft.com/office/officeart/2005/8/layout/cycle2"/>
    <dgm:cxn modelId="{54C6B4EF-AA25-4A86-A506-A096F9E8FF8A}" srcId="{AF48DDAB-BCA2-4707-8C95-F1A8393A6AA3}" destId="{04DE4085-DB9E-49AB-A0D5-B9C1F9CEB18A}" srcOrd="0" destOrd="0" parTransId="{F66D576A-7F99-43F4-8119-907825894E49}" sibTransId="{39EA8913-9505-44DF-88F2-BB77C6A6D6DA}"/>
    <dgm:cxn modelId="{AB544982-7853-400C-B0BE-7B54A15C0801}" type="presOf" srcId="{AF48DDAB-BCA2-4707-8C95-F1A8393A6AA3}" destId="{FFEFC44B-6882-4A19-A125-8304B9D8F1FC}" srcOrd="0" destOrd="0" presId="urn:microsoft.com/office/officeart/2005/8/layout/cycle2"/>
    <dgm:cxn modelId="{891236C8-9AD1-4D93-A12A-CDA7B6FC7F73}" type="presParOf" srcId="{FFEFC44B-6882-4A19-A125-8304B9D8F1FC}" destId="{05178F1F-AF2E-4B5E-95BF-28D9C15FCDC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78F1F-AF2E-4B5E-95BF-28D9C15FCDCF}">
      <dsp:nvSpPr>
        <dsp:cNvPr id="0" name=""/>
        <dsp:cNvSpPr/>
      </dsp:nvSpPr>
      <dsp:spPr>
        <a:xfrm>
          <a:off x="0" y="0"/>
          <a:ext cx="3231149" cy="3231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n-US" sz="1500" kern="1200" dirty="0"/>
            <a:t>SAD, ASE, USI, ARR, IRR, 10CFR851, 10CFR835, DOE Order 420.2C Safety of Accelerator Facilities, DOE Order 422.1 Conduct of Operations, ISO 14001, OHSAS 18001, Legacy Hazards Issues, FDA CGMP, ORPs, DOE Standards…</a:t>
          </a:r>
        </a:p>
      </dsp:txBody>
      <dsp:txXfrm>
        <a:off x="473191" y="473191"/>
        <a:ext cx="2284767" cy="228476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wrap="square" lIns="93150" tIns="46576" rIns="93150" bIns="46576" numCol="1" anchor="t" anchorCtr="0" compatLnSpc="1">
            <a:prstTxWarp prst="textNoShape">
              <a:avLst/>
            </a:prstTxWarp>
          </a:bodyPr>
          <a:lstStyle>
            <a:lvl1pPr eaLnBrk="1" hangingPunct="1">
              <a:defRPr sz="1200">
                <a:latin typeface="Calibri" pitchFamily="34" charset="0"/>
              </a:defRPr>
            </a:lvl1pPr>
          </a:lstStyle>
          <a:p>
            <a:endParaRPr lang="en-US" alt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wrap="square" lIns="93150" tIns="46576" rIns="93150" bIns="46576" numCol="1" anchor="t" anchorCtr="0" compatLnSpc="1">
            <a:prstTxWarp prst="textNoShape">
              <a:avLst/>
            </a:prstTxWarp>
          </a:bodyPr>
          <a:lstStyle>
            <a:lvl1pPr algn="r" eaLnBrk="1" hangingPunct="1">
              <a:defRPr sz="1200">
                <a:latin typeface="Calibri" pitchFamily="34" charset="0"/>
              </a:defRPr>
            </a:lvl1pPr>
          </a:lstStyle>
          <a:p>
            <a:fld id="{E83736E9-7FDC-471B-9EC4-786B7BB70E7C}" type="datetimeFigureOut">
              <a:rPr lang="en-US" altLang="en-US"/>
              <a:pPr/>
              <a:t>8/17/2017</a:t>
            </a:fld>
            <a:endParaRPr lang="en-US" alt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wrap="square" lIns="93150" tIns="46576" rIns="93150" bIns="46576" numCol="1" anchor="b" anchorCtr="0" compatLnSpc="1">
            <a:prstTxWarp prst="textNoShape">
              <a:avLst/>
            </a:prstTxWarp>
          </a:bodyPr>
          <a:lstStyle>
            <a:lvl1pPr eaLnBrk="1" hangingPunct="1">
              <a:defRPr sz="1200">
                <a:latin typeface="Calibri" pitchFamily="34" charset="0"/>
              </a:defRPr>
            </a:lvl1pPr>
          </a:lstStyle>
          <a:p>
            <a:endParaRPr lang="en-US" altLang="en-US" dirty="0"/>
          </a:p>
        </p:txBody>
      </p:sp>
      <p:sp>
        <p:nvSpPr>
          <p:cNvPr id="5" name="Slide Number Placeholder 4"/>
          <p:cNvSpPr>
            <a:spLocks noGrp="1"/>
          </p:cNvSpPr>
          <p:nvPr>
            <p:ph type="sldNum" sz="quarter" idx="3"/>
          </p:nvPr>
        </p:nvSpPr>
        <p:spPr>
          <a:xfrm>
            <a:off x="3970938" y="8829969"/>
            <a:ext cx="3037840" cy="466433"/>
          </a:xfrm>
          <a:prstGeom prst="rect">
            <a:avLst/>
          </a:prstGeom>
        </p:spPr>
        <p:txBody>
          <a:bodyPr vert="horz" wrap="square" lIns="93150" tIns="46576" rIns="93150" bIns="46576" numCol="1" anchor="b" anchorCtr="0" compatLnSpc="1">
            <a:prstTxWarp prst="textNoShape">
              <a:avLst/>
            </a:prstTxWarp>
          </a:bodyPr>
          <a:lstStyle>
            <a:lvl1pPr algn="r" eaLnBrk="1" hangingPunct="1">
              <a:defRPr sz="1200">
                <a:latin typeface="Calibri" pitchFamily="34" charset="0"/>
              </a:defRPr>
            </a:lvl1pPr>
          </a:lstStyle>
          <a:p>
            <a:fld id="{E036252C-63CF-4B70-A64E-7EC6C970F4AA}" type="slidenum">
              <a:rPr lang="en-US" altLang="en-US"/>
              <a:pPr/>
              <a:t>‹#›</a:t>
            </a:fld>
            <a:endParaRPr lang="en-US" altLang="en-US" dirty="0"/>
          </a:p>
        </p:txBody>
      </p:sp>
    </p:spTree>
    <p:extLst>
      <p:ext uri="{BB962C8B-B14F-4D97-AF65-F5344CB8AC3E}">
        <p14:creationId xmlns:p14="http://schemas.microsoft.com/office/powerpoint/2010/main" val="457092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wrap="square" lIns="93150" tIns="46576" rIns="93150" bIns="46576" numCol="1" anchor="t" anchorCtr="0" compatLnSpc="1">
            <a:prstTxWarp prst="textNoShape">
              <a:avLst/>
            </a:prstTxWarp>
          </a:bodyPr>
          <a:lstStyle>
            <a:lvl1pPr eaLnBrk="1" hangingPunct="1">
              <a:defRPr sz="1200">
                <a:latin typeface="Calibri" pitchFamily="34" charset="0"/>
              </a:defRPr>
            </a:lvl1pPr>
          </a:lstStyle>
          <a:p>
            <a:endParaRPr lang="en-US" altLang="en-US" dirty="0"/>
          </a:p>
        </p:txBody>
      </p:sp>
      <p:sp>
        <p:nvSpPr>
          <p:cNvPr id="3" name="Date Placeholder 2"/>
          <p:cNvSpPr>
            <a:spLocks noGrp="1"/>
          </p:cNvSpPr>
          <p:nvPr>
            <p:ph type="dt" idx="1"/>
          </p:nvPr>
        </p:nvSpPr>
        <p:spPr>
          <a:xfrm>
            <a:off x="3970938" y="1"/>
            <a:ext cx="3037840" cy="466434"/>
          </a:xfrm>
          <a:prstGeom prst="rect">
            <a:avLst/>
          </a:prstGeom>
        </p:spPr>
        <p:txBody>
          <a:bodyPr vert="horz" wrap="square" lIns="93150" tIns="46576" rIns="93150" bIns="46576" numCol="1" anchor="t" anchorCtr="0" compatLnSpc="1">
            <a:prstTxWarp prst="textNoShape">
              <a:avLst/>
            </a:prstTxWarp>
          </a:bodyPr>
          <a:lstStyle>
            <a:lvl1pPr algn="r" eaLnBrk="1" hangingPunct="1">
              <a:defRPr sz="1200">
                <a:latin typeface="Calibri" pitchFamily="34" charset="0"/>
              </a:defRPr>
            </a:lvl1pPr>
          </a:lstStyle>
          <a:p>
            <a:fld id="{1FFF29AA-B1F1-45F9-9952-8EADEC6B0379}" type="datetimeFigureOut">
              <a:rPr lang="en-US" altLang="en-US"/>
              <a:pPr/>
              <a:t>8/17/2017</a:t>
            </a:fld>
            <a:endParaRPr lang="en-US" alt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50" tIns="46576" rIns="93150" bIns="46576"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50" tIns="46576" rIns="93150" bIns="46576"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wrap="square" lIns="93150" tIns="46576" rIns="93150" bIns="46576" numCol="1" anchor="b" anchorCtr="0" compatLnSpc="1">
            <a:prstTxWarp prst="textNoShape">
              <a:avLst/>
            </a:prstTxWarp>
          </a:bodyPr>
          <a:lstStyle>
            <a:lvl1pPr eaLnBrk="1" hangingPunct="1">
              <a:defRPr sz="1200">
                <a:latin typeface="Calibri" pitchFamily="34" charset="0"/>
              </a:defRPr>
            </a:lvl1pPr>
          </a:lstStyle>
          <a:p>
            <a:endParaRPr lang="en-US" altLang="en-US" dirty="0"/>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wrap="square" lIns="93150" tIns="46576" rIns="93150" bIns="46576" numCol="1" anchor="b" anchorCtr="0" compatLnSpc="1">
            <a:prstTxWarp prst="textNoShape">
              <a:avLst/>
            </a:prstTxWarp>
          </a:bodyPr>
          <a:lstStyle>
            <a:lvl1pPr algn="r" eaLnBrk="1" hangingPunct="1">
              <a:defRPr sz="1200">
                <a:latin typeface="Calibri" pitchFamily="34" charset="0"/>
              </a:defRPr>
            </a:lvl1pPr>
          </a:lstStyle>
          <a:p>
            <a:fld id="{5C9780C6-B46D-40F3-BD00-C21E157BE489}" type="slidenum">
              <a:rPr lang="en-US" altLang="en-US"/>
              <a:pPr/>
              <a:t>‹#›</a:t>
            </a:fld>
            <a:endParaRPr lang="en-US" altLang="en-US" dirty="0"/>
          </a:p>
        </p:txBody>
      </p:sp>
    </p:spTree>
    <p:extLst>
      <p:ext uri="{BB962C8B-B14F-4D97-AF65-F5344CB8AC3E}">
        <p14:creationId xmlns:p14="http://schemas.microsoft.com/office/powerpoint/2010/main" val="33923129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780C6-B46D-40F3-BD00-C21E157BE489}" type="slidenum">
              <a:rPr lang="en-US" altLang="en-US" smtClean="0"/>
              <a:pPr/>
              <a:t>1</a:t>
            </a:fld>
            <a:endParaRPr lang="en-US" altLang="en-US" dirty="0"/>
          </a:p>
        </p:txBody>
      </p:sp>
    </p:spTree>
    <p:extLst>
      <p:ext uri="{BB962C8B-B14F-4D97-AF65-F5344CB8AC3E}">
        <p14:creationId xmlns:p14="http://schemas.microsoft.com/office/powerpoint/2010/main" val="133849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5C9780C6-B46D-40F3-BD00-C21E157BE489}" type="slidenum">
              <a:rPr lang="en-US" altLang="en-US" smtClean="0"/>
              <a:pPr/>
              <a:t>2</a:t>
            </a:fld>
            <a:endParaRPr lang="en-US" altLang="en-US" dirty="0"/>
          </a:p>
        </p:txBody>
      </p:sp>
    </p:spTree>
    <p:extLst>
      <p:ext uri="{BB962C8B-B14F-4D97-AF65-F5344CB8AC3E}">
        <p14:creationId xmlns:p14="http://schemas.microsoft.com/office/powerpoint/2010/main" val="4052163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780C6-B46D-40F3-BD00-C21E157BE489}" type="slidenum">
              <a:rPr lang="en-US" altLang="en-US" smtClean="0"/>
              <a:pPr/>
              <a:t>3</a:t>
            </a:fld>
            <a:endParaRPr lang="en-US" altLang="en-US" dirty="0"/>
          </a:p>
        </p:txBody>
      </p:sp>
    </p:spTree>
    <p:extLst>
      <p:ext uri="{BB962C8B-B14F-4D97-AF65-F5344CB8AC3E}">
        <p14:creationId xmlns:p14="http://schemas.microsoft.com/office/powerpoint/2010/main" val="3765314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780C6-B46D-40F3-BD00-C21E157BE489}" type="slidenum">
              <a:rPr lang="en-US" altLang="en-US" smtClean="0"/>
              <a:pPr/>
              <a:t>6</a:t>
            </a:fld>
            <a:endParaRPr lang="en-US" altLang="en-US" dirty="0"/>
          </a:p>
        </p:txBody>
      </p:sp>
    </p:spTree>
    <p:extLst>
      <p:ext uri="{BB962C8B-B14F-4D97-AF65-F5344CB8AC3E}">
        <p14:creationId xmlns:p14="http://schemas.microsoft.com/office/powerpoint/2010/main" val="354215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9780C6-B46D-40F3-BD00-C21E157BE489}" type="slidenum">
              <a:rPr lang="en-US" altLang="en-US" smtClean="0"/>
              <a:pPr/>
              <a:t>10</a:t>
            </a:fld>
            <a:endParaRPr lang="en-US" altLang="en-US" dirty="0"/>
          </a:p>
        </p:txBody>
      </p:sp>
    </p:spTree>
    <p:extLst>
      <p:ext uri="{BB962C8B-B14F-4D97-AF65-F5344CB8AC3E}">
        <p14:creationId xmlns:p14="http://schemas.microsoft.com/office/powerpoint/2010/main" val="2009028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965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B991353-C2B1-4EB0-A252-3F0E9BD92A60}" type="slidenum">
              <a:rPr lang="en-US" altLang="en-US"/>
              <a:pPr/>
              <a:t>‹#›</a:t>
            </a:fld>
            <a:endParaRPr lang="en-US" altLang="en-US" dirty="0"/>
          </a:p>
        </p:txBody>
      </p:sp>
    </p:spTree>
    <p:extLst>
      <p:ext uri="{BB962C8B-B14F-4D97-AF65-F5344CB8AC3E}">
        <p14:creationId xmlns:p14="http://schemas.microsoft.com/office/powerpoint/2010/main" val="542179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8FE887-B0F0-404A-8FE5-DFD8B987FFA4}" type="slidenum">
              <a:rPr lang="en-US" altLang="en-US"/>
              <a:pPr/>
              <a:t>‹#›</a:t>
            </a:fld>
            <a:endParaRPr lang="en-US" altLang="en-US" dirty="0"/>
          </a:p>
        </p:txBody>
      </p:sp>
    </p:spTree>
    <p:extLst>
      <p:ext uri="{BB962C8B-B14F-4D97-AF65-F5344CB8AC3E}">
        <p14:creationId xmlns:p14="http://schemas.microsoft.com/office/powerpoint/2010/main" val="2178889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7AB02183-C7DB-4311-AF81-76BC2C55EB95}" type="slidenum">
              <a:rPr lang="en-US" altLang="en-US"/>
              <a:pPr/>
              <a:t>‹#›</a:t>
            </a:fld>
            <a:endParaRPr lang="en-US" altLang="en-US" dirty="0"/>
          </a:p>
        </p:txBody>
      </p:sp>
    </p:spTree>
    <p:extLst>
      <p:ext uri="{BB962C8B-B14F-4D97-AF65-F5344CB8AC3E}">
        <p14:creationId xmlns:p14="http://schemas.microsoft.com/office/powerpoint/2010/main" val="125955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76149CDF-FC2C-4C92-AAE1-EEEA273663B5}" type="slidenum">
              <a:rPr lang="en-US" altLang="en-US"/>
              <a:pPr/>
              <a:t>‹#›</a:t>
            </a:fld>
            <a:endParaRPr lang="en-US" altLang="en-US" dirty="0"/>
          </a:p>
        </p:txBody>
      </p:sp>
    </p:spTree>
    <p:extLst>
      <p:ext uri="{BB962C8B-B14F-4D97-AF65-F5344CB8AC3E}">
        <p14:creationId xmlns:p14="http://schemas.microsoft.com/office/powerpoint/2010/main" val="381956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7A747BA7-E010-4CE7-8ABD-0F40E2798837}" type="slidenum">
              <a:rPr lang="en-US" altLang="en-US"/>
              <a:pPr/>
              <a:t>‹#›</a:t>
            </a:fld>
            <a:endParaRPr lang="en-US" altLang="en-US" dirty="0"/>
          </a:p>
        </p:txBody>
      </p:sp>
    </p:spTree>
    <p:extLst>
      <p:ext uri="{BB962C8B-B14F-4D97-AF65-F5344CB8AC3E}">
        <p14:creationId xmlns:p14="http://schemas.microsoft.com/office/powerpoint/2010/main" val="3453899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A3209641-4865-4CE2-B353-2C6769BC9CB2}" type="slidenum">
              <a:rPr lang="en-US" altLang="en-US"/>
              <a:pPr/>
              <a:t>‹#›</a:t>
            </a:fld>
            <a:endParaRPr lang="en-US" altLang="en-US" dirty="0"/>
          </a:p>
        </p:txBody>
      </p:sp>
    </p:spTree>
    <p:extLst>
      <p:ext uri="{BB962C8B-B14F-4D97-AF65-F5344CB8AC3E}">
        <p14:creationId xmlns:p14="http://schemas.microsoft.com/office/powerpoint/2010/main" val="210718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00F49998-404F-456F-9E4A-8946A90FE0BC}" type="slidenum">
              <a:rPr lang="en-US" altLang="en-US"/>
              <a:pPr/>
              <a:t>‹#›</a:t>
            </a:fld>
            <a:endParaRPr lang="en-US" altLang="en-US" dirty="0"/>
          </a:p>
        </p:txBody>
      </p:sp>
    </p:spTree>
    <p:extLst>
      <p:ext uri="{BB962C8B-B14F-4D97-AF65-F5344CB8AC3E}">
        <p14:creationId xmlns:p14="http://schemas.microsoft.com/office/powerpoint/2010/main" val="428983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A2E5780-1AEC-4498-89CC-882983CDF8B4}" type="slidenum">
              <a:rPr lang="en-US" altLang="en-US"/>
              <a:pPr/>
              <a:t>‹#›</a:t>
            </a:fld>
            <a:endParaRPr lang="en-US" altLang="en-US" dirty="0"/>
          </a:p>
        </p:txBody>
      </p:sp>
    </p:spTree>
    <p:extLst>
      <p:ext uri="{BB962C8B-B14F-4D97-AF65-F5344CB8AC3E}">
        <p14:creationId xmlns:p14="http://schemas.microsoft.com/office/powerpoint/2010/main" val="1403746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5573E04C-A8EA-40A0-8A6C-4C173AD378DE}" type="slidenum">
              <a:rPr lang="en-US" altLang="en-US"/>
              <a:pPr/>
              <a:t>‹#›</a:t>
            </a:fld>
            <a:endParaRPr lang="en-US" altLang="en-US" dirty="0"/>
          </a:p>
        </p:txBody>
      </p:sp>
    </p:spTree>
    <p:extLst>
      <p:ext uri="{BB962C8B-B14F-4D97-AF65-F5344CB8AC3E}">
        <p14:creationId xmlns:p14="http://schemas.microsoft.com/office/powerpoint/2010/main" val="1984645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B8FC5FD-3DA5-4D0D-84EB-F7C5D5E2AABE}" type="slidenum">
              <a:rPr lang="en-US" altLang="en-US"/>
              <a:pPr/>
              <a:t>‹#›</a:t>
            </a:fld>
            <a:endParaRPr lang="en-US" altLang="en-US" dirty="0"/>
          </a:p>
        </p:txBody>
      </p:sp>
    </p:spTree>
    <p:extLst>
      <p:ext uri="{BB962C8B-B14F-4D97-AF65-F5344CB8AC3E}">
        <p14:creationId xmlns:p14="http://schemas.microsoft.com/office/powerpoint/2010/main" val="2161155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7188" y="365125"/>
            <a:ext cx="8329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57188" y="1825625"/>
            <a:ext cx="8329612"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3543300" y="6337300"/>
            <a:ext cx="20574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fld id="{2BB87361-CD30-4F04-9348-D9022BC98F21}"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l" rtl="0" eaLnBrk="1" fontAlgn="base" hangingPunct="1">
        <a:lnSpc>
          <a:spcPct val="90000"/>
        </a:lnSpc>
        <a:spcBef>
          <a:spcPct val="0"/>
        </a:spcBef>
        <a:spcAft>
          <a:spcPct val="0"/>
        </a:spcAft>
        <a:defRPr sz="40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000" b="1">
          <a:solidFill>
            <a:schemeClr val="tx1"/>
          </a:solidFill>
          <a:latin typeface="Arial" pitchFamily="34" charset="0"/>
        </a:defRPr>
      </a:lvl2pPr>
      <a:lvl3pPr algn="l" rtl="0" eaLnBrk="1" fontAlgn="base" hangingPunct="1">
        <a:lnSpc>
          <a:spcPct val="90000"/>
        </a:lnSpc>
        <a:spcBef>
          <a:spcPct val="0"/>
        </a:spcBef>
        <a:spcAft>
          <a:spcPct val="0"/>
        </a:spcAft>
        <a:defRPr sz="4000" b="1">
          <a:solidFill>
            <a:schemeClr val="tx1"/>
          </a:solidFill>
          <a:latin typeface="Arial" pitchFamily="34" charset="0"/>
        </a:defRPr>
      </a:lvl3pPr>
      <a:lvl4pPr algn="l" rtl="0" eaLnBrk="1" fontAlgn="base" hangingPunct="1">
        <a:lnSpc>
          <a:spcPct val="90000"/>
        </a:lnSpc>
        <a:spcBef>
          <a:spcPct val="0"/>
        </a:spcBef>
        <a:spcAft>
          <a:spcPct val="0"/>
        </a:spcAft>
        <a:defRPr sz="4000" b="1">
          <a:solidFill>
            <a:schemeClr val="tx1"/>
          </a:solidFill>
          <a:latin typeface="Arial" pitchFamily="34" charset="0"/>
        </a:defRPr>
      </a:lvl4pPr>
      <a:lvl5pPr algn="l" rtl="0" eaLnBrk="1" fontAlgn="base" hangingPunct="1">
        <a:lnSpc>
          <a:spcPct val="90000"/>
        </a:lnSpc>
        <a:spcBef>
          <a:spcPct val="0"/>
        </a:spcBef>
        <a:spcAft>
          <a:spcPct val="0"/>
        </a:spcAft>
        <a:defRPr sz="4000" b="1">
          <a:solidFill>
            <a:schemeClr val="tx1"/>
          </a:solidFill>
          <a:latin typeface="Arial" pitchFamily="34" charset="0"/>
        </a:defRPr>
      </a:lvl5pPr>
      <a:lvl6pPr marL="457200" algn="l" rtl="0" eaLnBrk="1" fontAlgn="base" hangingPunct="1">
        <a:lnSpc>
          <a:spcPct val="90000"/>
        </a:lnSpc>
        <a:spcBef>
          <a:spcPct val="0"/>
        </a:spcBef>
        <a:spcAft>
          <a:spcPct val="0"/>
        </a:spcAft>
        <a:defRPr sz="4000" b="1">
          <a:solidFill>
            <a:schemeClr val="tx1"/>
          </a:solidFill>
          <a:latin typeface="Arial" pitchFamily="34" charset="0"/>
        </a:defRPr>
      </a:lvl6pPr>
      <a:lvl7pPr marL="914400" algn="l" rtl="0" eaLnBrk="1" fontAlgn="base" hangingPunct="1">
        <a:lnSpc>
          <a:spcPct val="90000"/>
        </a:lnSpc>
        <a:spcBef>
          <a:spcPct val="0"/>
        </a:spcBef>
        <a:spcAft>
          <a:spcPct val="0"/>
        </a:spcAft>
        <a:defRPr sz="4000" b="1">
          <a:solidFill>
            <a:schemeClr val="tx1"/>
          </a:solidFill>
          <a:latin typeface="Arial" pitchFamily="34" charset="0"/>
        </a:defRPr>
      </a:lvl7pPr>
      <a:lvl8pPr marL="1371600" algn="l" rtl="0" eaLnBrk="1" fontAlgn="base" hangingPunct="1">
        <a:lnSpc>
          <a:spcPct val="90000"/>
        </a:lnSpc>
        <a:spcBef>
          <a:spcPct val="0"/>
        </a:spcBef>
        <a:spcAft>
          <a:spcPct val="0"/>
        </a:spcAft>
        <a:defRPr sz="4000" b="1">
          <a:solidFill>
            <a:schemeClr val="tx1"/>
          </a:solidFill>
          <a:latin typeface="Arial" pitchFamily="34" charset="0"/>
        </a:defRPr>
      </a:lvl8pPr>
      <a:lvl9pPr marL="1828800" algn="l" rtl="0" eaLnBrk="1" fontAlgn="base" hangingPunct="1">
        <a:lnSpc>
          <a:spcPct val="90000"/>
        </a:lnSpc>
        <a:spcBef>
          <a:spcPct val="0"/>
        </a:spcBef>
        <a:spcAft>
          <a:spcPct val="0"/>
        </a:spcAft>
        <a:defRPr sz="4000" b="1">
          <a:solidFill>
            <a:schemeClr val="tx1"/>
          </a:solidFill>
          <a:latin typeface="Arial" pitchFamily="34"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347663" y="987425"/>
            <a:ext cx="8339137" cy="2387600"/>
          </a:xfrm>
        </p:spPr>
        <p:txBody>
          <a:bodyPr/>
          <a:lstStyle/>
          <a:p>
            <a:r>
              <a:rPr lang="en-US" altLang="en-US" dirty="0">
                <a:latin typeface="Arial" pitchFamily="34" charset="0"/>
                <a:cs typeface="Arial" pitchFamily="34" charset="0"/>
              </a:rPr>
              <a:t>Planning for Succession</a:t>
            </a:r>
          </a:p>
        </p:txBody>
      </p:sp>
      <p:sp>
        <p:nvSpPr>
          <p:cNvPr id="5122" name="Subtitle 2"/>
          <p:cNvSpPr>
            <a:spLocks noGrp="1"/>
          </p:cNvSpPr>
          <p:nvPr>
            <p:ph type="subTitle" idx="1"/>
          </p:nvPr>
        </p:nvSpPr>
        <p:spPr>
          <a:xfrm>
            <a:off x="347663" y="3467100"/>
            <a:ext cx="8339137" cy="1655763"/>
          </a:xfrm>
        </p:spPr>
        <p:txBody>
          <a:bodyPr/>
          <a:lstStyle/>
          <a:p>
            <a:r>
              <a:rPr lang="en-US" altLang="en-US" dirty="0">
                <a:latin typeface="Arial" pitchFamily="34" charset="0"/>
                <a:cs typeface="Arial" pitchFamily="34" charset="0"/>
              </a:rPr>
              <a:t>Accelerator Safety Workshop</a:t>
            </a:r>
          </a:p>
          <a:p>
            <a:r>
              <a:rPr lang="en-US" altLang="en-US" dirty="0">
                <a:latin typeface="Arial" pitchFamily="34" charset="0"/>
                <a:cs typeface="Arial" pitchFamily="34" charset="0"/>
              </a:rPr>
              <a:t>Jefferson Lab</a:t>
            </a:r>
          </a:p>
          <a:p>
            <a:r>
              <a:rPr lang="en-US" altLang="en-US" dirty="0">
                <a:latin typeface="Arial" pitchFamily="34" charset="0"/>
                <a:cs typeface="Arial" pitchFamily="34" charset="0"/>
              </a:rPr>
              <a:t>August 15-17, 2017</a:t>
            </a:r>
          </a:p>
          <a:p>
            <a:endParaRPr lang="en-US" altLang="en-US" dirty="0">
              <a:latin typeface="Arial" pitchFamily="34" charset="0"/>
              <a:cs typeface="Arial" pitchFamily="34" charset="0"/>
            </a:endParaRPr>
          </a:p>
          <a:p>
            <a:r>
              <a:rPr lang="en-US" altLang="en-US" dirty="0">
                <a:latin typeface="Arial" pitchFamily="34" charset="0"/>
                <a:cs typeface="Arial" pitchFamily="34" charset="0"/>
              </a:rPr>
              <a:t>E. Lessard &amp; G. Mattson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Where to find succession candidates?</a:t>
            </a:r>
            <a:r>
              <a:rPr lang="en-US" dirty="0"/>
              <a:t/>
            </a:r>
            <a:br>
              <a:rPr lang="en-US" dirty="0"/>
            </a:br>
            <a:endParaRPr lang="en-US" dirty="0"/>
          </a:p>
        </p:txBody>
      </p:sp>
      <p:sp>
        <p:nvSpPr>
          <p:cNvPr id="3" name="Content Placeholder 2"/>
          <p:cNvSpPr>
            <a:spLocks noGrp="1"/>
          </p:cNvSpPr>
          <p:nvPr>
            <p:ph idx="1"/>
          </p:nvPr>
        </p:nvSpPr>
        <p:spPr>
          <a:xfrm>
            <a:off x="357189" y="1219835"/>
            <a:ext cx="8066722" cy="4148455"/>
          </a:xfrm>
        </p:spPr>
        <p:txBody>
          <a:bodyPr/>
          <a:lstStyle/>
          <a:p>
            <a:pPr marL="342900" marR="0" lvl="0" indent="-342900">
              <a:lnSpc>
                <a:spcPct val="104000"/>
              </a:lnSpc>
              <a:spcBef>
                <a:spcPts val="0"/>
              </a:spcBef>
              <a:spcAft>
                <a:spcPts val="0"/>
              </a:spcAft>
              <a:buFont typeface="Symbol" panose="05050102010706020507" pitchFamily="18" charset="2"/>
              <a:buChar char=""/>
            </a:pPr>
            <a:r>
              <a:rPr lang="en-US" sz="2100" dirty="0">
                <a:latin typeface="Arial" panose="020B0604020202020204" pitchFamily="34" charset="0"/>
                <a:ea typeface="Arial" panose="020B0604020202020204" pitchFamily="34" charset="0"/>
                <a:cs typeface="Times New Roman" panose="02020603050405020304" pitchFamily="18" charset="0"/>
              </a:rPr>
              <a:t>In house resources should be identified during succession planning and performance evaluations</a:t>
            </a:r>
          </a:p>
          <a:p>
            <a:pPr marL="342900" marR="0" lvl="0" indent="-342900">
              <a:lnSpc>
                <a:spcPct val="104000"/>
              </a:lnSpc>
              <a:spcBef>
                <a:spcPts val="0"/>
              </a:spcBef>
              <a:spcAft>
                <a:spcPts val="0"/>
              </a:spcAft>
              <a:buFont typeface="Symbol" panose="05050102010706020507" pitchFamily="18" charset="2"/>
              <a:buChar char=""/>
            </a:pPr>
            <a:r>
              <a:rPr lang="en-US" sz="2100" dirty="0">
                <a:latin typeface="Arial" panose="020B0604020202020204" pitchFamily="34" charset="0"/>
                <a:ea typeface="Arial" panose="020B0604020202020204" pitchFamily="34" charset="0"/>
                <a:cs typeface="Times New Roman" panose="02020603050405020304" pitchFamily="18" charset="0"/>
              </a:rPr>
              <a:t>Need to be open to various candidates with different degrees and career pathways:</a:t>
            </a:r>
          </a:p>
          <a:p>
            <a:pPr marL="800100" lvl="1" indent="-342900">
              <a:lnSpc>
                <a:spcPct val="104000"/>
              </a:lnSpc>
              <a:spcBef>
                <a:spcPts val="0"/>
              </a:spcBef>
              <a:spcAft>
                <a:spcPts val="0"/>
              </a:spcAft>
              <a:buFont typeface="Symbol" panose="05050102010706020507" pitchFamily="18" charset="2"/>
              <a:buChar char=""/>
            </a:pPr>
            <a:r>
              <a:rPr lang="en-US" sz="1700" dirty="0">
                <a:latin typeface="Arial" panose="020B0604020202020204" pitchFamily="34" charset="0"/>
                <a:ea typeface="Arial" panose="020B0604020202020204" pitchFamily="34" charset="0"/>
                <a:cs typeface="Times New Roman" panose="02020603050405020304" pitchFamily="18" charset="0"/>
              </a:rPr>
              <a:t>How many have degrees in Physics? Health Physics? Nuclear Engineering? Other engineering? </a:t>
            </a:r>
          </a:p>
          <a:p>
            <a:pPr marL="800100" lvl="1" indent="-342900">
              <a:lnSpc>
                <a:spcPct val="104000"/>
              </a:lnSpc>
              <a:spcBef>
                <a:spcPts val="0"/>
              </a:spcBef>
              <a:spcAft>
                <a:spcPts val="0"/>
              </a:spcAft>
              <a:buFont typeface="Symbol" panose="05050102010706020507" pitchFamily="18" charset="2"/>
              <a:buChar char=""/>
            </a:pPr>
            <a:r>
              <a:rPr lang="en-US" sz="1700" dirty="0">
                <a:latin typeface="Arial" panose="020B0604020202020204" pitchFamily="34" charset="0"/>
                <a:ea typeface="Arial" panose="020B0604020202020204" pitchFamily="34" charset="0"/>
                <a:cs typeface="Times New Roman" panose="02020603050405020304" pitchFamily="18" charset="0"/>
              </a:rPr>
              <a:t>How many experience with just DOE? Academia? Nuclear Navy? Commercial Nuclear? Other industries requiring radiation protection? </a:t>
            </a:r>
          </a:p>
          <a:p>
            <a:pPr marL="342900" marR="0" lvl="0" indent="-342900">
              <a:lnSpc>
                <a:spcPct val="104000"/>
              </a:lnSpc>
              <a:spcBef>
                <a:spcPts val="0"/>
              </a:spcBef>
              <a:spcAft>
                <a:spcPts val="0"/>
              </a:spcAft>
              <a:buFont typeface="Symbol" panose="05050102010706020507" pitchFamily="18" charset="2"/>
              <a:buChar char=""/>
            </a:pPr>
            <a:r>
              <a:rPr lang="en-US" sz="2100" dirty="0">
                <a:latin typeface="Arial" panose="020B0604020202020204" pitchFamily="34" charset="0"/>
                <a:ea typeface="Arial" panose="020B0604020202020204" pitchFamily="34" charset="0"/>
                <a:cs typeface="Times New Roman" panose="02020603050405020304" pitchFamily="18" charset="0"/>
              </a:rPr>
              <a:t>Where to find external candidates:</a:t>
            </a:r>
          </a:p>
          <a:p>
            <a:pPr marL="800100" lvl="1" indent="-342900">
              <a:lnSpc>
                <a:spcPct val="104000"/>
              </a:lnSpc>
              <a:spcBef>
                <a:spcPts val="0"/>
              </a:spcBef>
              <a:spcAft>
                <a:spcPts val="0"/>
              </a:spcAft>
              <a:buFont typeface="Symbol" panose="05050102010706020507" pitchFamily="18" charset="2"/>
              <a:buChar char=""/>
            </a:pPr>
            <a:r>
              <a:rPr lang="en-US" sz="1700" dirty="0">
                <a:latin typeface="Arial" panose="020B0604020202020204" pitchFamily="34" charset="0"/>
                <a:ea typeface="Arial" panose="020B0604020202020204" pitchFamily="34" charset="0"/>
                <a:cs typeface="Times New Roman" panose="02020603050405020304" pitchFamily="18" charset="0"/>
              </a:rPr>
              <a:t>Professional societies</a:t>
            </a:r>
          </a:p>
          <a:p>
            <a:pPr marL="800100" lvl="1" indent="-342900">
              <a:lnSpc>
                <a:spcPct val="104000"/>
              </a:lnSpc>
              <a:spcBef>
                <a:spcPts val="0"/>
              </a:spcBef>
              <a:spcAft>
                <a:spcPts val="0"/>
              </a:spcAft>
              <a:buFont typeface="Symbol" panose="05050102010706020507" pitchFamily="18" charset="2"/>
              <a:buChar char=""/>
            </a:pPr>
            <a:r>
              <a:rPr lang="en-US" sz="1700" dirty="0">
                <a:latin typeface="Arial" panose="020B0604020202020204" pitchFamily="34" charset="0"/>
                <a:ea typeface="Arial" panose="020B0604020202020204" pitchFamily="34" charset="0"/>
                <a:cs typeface="Times New Roman" panose="02020603050405020304" pitchFamily="18" charset="0"/>
              </a:rPr>
              <a:t>Universities</a:t>
            </a:r>
          </a:p>
          <a:p>
            <a:pPr marL="800100" lvl="1" indent="-342900">
              <a:lnSpc>
                <a:spcPct val="104000"/>
              </a:lnSpc>
              <a:spcBef>
                <a:spcPts val="0"/>
              </a:spcBef>
              <a:spcAft>
                <a:spcPts val="0"/>
              </a:spcAft>
              <a:buFont typeface="Symbol" panose="05050102010706020507" pitchFamily="18" charset="2"/>
              <a:buChar char=""/>
            </a:pPr>
            <a:r>
              <a:rPr lang="en-US" sz="1700" dirty="0">
                <a:latin typeface="Arial" panose="020B0604020202020204" pitchFamily="34" charset="0"/>
                <a:ea typeface="Arial" panose="020B0604020202020204" pitchFamily="34" charset="0"/>
                <a:cs typeface="Times New Roman" panose="02020603050405020304" pitchFamily="18" charset="0"/>
              </a:rPr>
              <a:t>Conferences</a:t>
            </a:r>
          </a:p>
          <a:p>
            <a:pPr marL="800100" lvl="1" indent="-342900">
              <a:lnSpc>
                <a:spcPct val="104000"/>
              </a:lnSpc>
              <a:spcBef>
                <a:spcPts val="0"/>
              </a:spcBef>
              <a:spcAft>
                <a:spcPts val="0"/>
              </a:spcAft>
              <a:buFont typeface="Symbol" panose="05050102010706020507" pitchFamily="18" charset="2"/>
              <a:buChar char=""/>
            </a:pPr>
            <a:r>
              <a:rPr lang="en-US" sz="1700" dirty="0">
                <a:latin typeface="Arial" panose="020B0604020202020204" pitchFamily="34" charset="0"/>
                <a:ea typeface="Arial" panose="020B0604020202020204" pitchFamily="34" charset="0"/>
                <a:cs typeface="Times New Roman" panose="02020603050405020304" pitchFamily="18" charset="0"/>
              </a:rPr>
              <a:t>Networking within DOE</a:t>
            </a:r>
          </a:p>
          <a:p>
            <a:pPr marL="800100" lvl="1" indent="-342900">
              <a:lnSpc>
                <a:spcPct val="104000"/>
              </a:lnSpc>
              <a:spcBef>
                <a:spcPts val="0"/>
              </a:spcBef>
              <a:spcAft>
                <a:spcPts val="0"/>
              </a:spcAft>
              <a:buFont typeface="Symbol" panose="05050102010706020507" pitchFamily="18" charset="2"/>
              <a:buChar char=""/>
            </a:pPr>
            <a:r>
              <a:rPr lang="en-US" sz="1700" dirty="0">
                <a:latin typeface="Arial" panose="020B0604020202020204" pitchFamily="34" charset="0"/>
                <a:ea typeface="Arial" panose="020B0604020202020204" pitchFamily="34" charset="0"/>
                <a:cs typeface="Times New Roman" panose="02020603050405020304" pitchFamily="18" charset="0"/>
              </a:rPr>
              <a:t>Networking within broader accelerator community</a:t>
            </a:r>
            <a:endParaRPr lang="en-US" sz="2000" dirty="0"/>
          </a:p>
        </p:txBody>
      </p:sp>
      <p:sp>
        <p:nvSpPr>
          <p:cNvPr id="4" name="Slide Number Placeholder 3"/>
          <p:cNvSpPr>
            <a:spLocks noGrp="1"/>
          </p:cNvSpPr>
          <p:nvPr>
            <p:ph type="sldNum" sz="quarter" idx="10"/>
          </p:nvPr>
        </p:nvSpPr>
        <p:spPr/>
        <p:txBody>
          <a:bodyPr/>
          <a:lstStyle/>
          <a:p>
            <a:fld id="{7AB02183-C7DB-4311-AF81-76BC2C55EB95}" type="slidenum">
              <a:rPr lang="en-US" altLang="en-US" smtClean="0"/>
              <a:pPr/>
              <a:t>10</a:t>
            </a:fld>
            <a:endParaRPr lang="en-US" altLang="en-US" dirty="0"/>
          </a:p>
        </p:txBody>
      </p:sp>
    </p:spTree>
    <p:extLst>
      <p:ext uri="{BB962C8B-B14F-4D97-AF65-F5344CB8AC3E}">
        <p14:creationId xmlns:p14="http://schemas.microsoft.com/office/powerpoint/2010/main" val="1454385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Implementing Succession Planning</a:t>
            </a:r>
          </a:p>
        </p:txBody>
      </p:sp>
      <p:sp>
        <p:nvSpPr>
          <p:cNvPr id="3" name="Content Placeholder 2"/>
          <p:cNvSpPr>
            <a:spLocks noGrp="1"/>
          </p:cNvSpPr>
          <p:nvPr>
            <p:ph idx="1"/>
          </p:nvPr>
        </p:nvSpPr>
        <p:spPr>
          <a:xfrm>
            <a:off x="407194" y="1027906"/>
            <a:ext cx="8329612" cy="3929063"/>
          </a:xfrm>
        </p:spPr>
        <p:txBody>
          <a:bodyPr/>
          <a:lstStyle/>
          <a:p>
            <a:r>
              <a:rPr lang="en-US" sz="2400" dirty="0"/>
              <a:t>If you have identified potential candidates in the organization, then use the job analysis to minimally cross-train potential successors </a:t>
            </a:r>
          </a:p>
          <a:p>
            <a:r>
              <a:rPr lang="en-US" sz="2400" dirty="0"/>
              <a:t>If you do not have internal candidates, then use job analysis for recruiting</a:t>
            </a:r>
          </a:p>
          <a:p>
            <a:r>
              <a:rPr lang="en-US" sz="2400" dirty="0"/>
              <a:t>Once a successor is selected, use the job analysis to help transfer knowledge, experience, working relationships, and information; and plan, if possible, an overlap period before the predecessor leaves</a:t>
            </a:r>
          </a:p>
          <a:p>
            <a:endParaRPr lang="en-US" dirty="0"/>
          </a:p>
        </p:txBody>
      </p:sp>
      <p:sp>
        <p:nvSpPr>
          <p:cNvPr id="4" name="Slide Number Placeholder 3"/>
          <p:cNvSpPr>
            <a:spLocks noGrp="1"/>
          </p:cNvSpPr>
          <p:nvPr>
            <p:ph type="sldNum" sz="quarter" idx="10"/>
          </p:nvPr>
        </p:nvSpPr>
        <p:spPr/>
        <p:txBody>
          <a:bodyPr/>
          <a:lstStyle/>
          <a:p>
            <a:fld id="{7AB02183-C7DB-4311-AF81-76BC2C55EB95}" type="slidenum">
              <a:rPr lang="en-US" altLang="en-US" smtClean="0"/>
              <a:pPr/>
              <a:t>11</a:t>
            </a:fld>
            <a:endParaRPr lang="en-US" altLang="en-US" dirty="0"/>
          </a:p>
        </p:txBody>
      </p:sp>
      <p:pic>
        <p:nvPicPr>
          <p:cNvPr id="1026" name="Picture 2" descr="C:\Users\lessard\AppData\Local\Microsoft\Windows\Temporary Internet Files\Content.IE5\NKQT39YV\early-retire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490" y="4404211"/>
            <a:ext cx="3252471" cy="2156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67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to Plan</a:t>
            </a:r>
          </a:p>
        </p:txBody>
      </p:sp>
      <p:sp>
        <p:nvSpPr>
          <p:cNvPr id="3" name="Content Placeholder 2"/>
          <p:cNvSpPr>
            <a:spLocks noGrp="1"/>
          </p:cNvSpPr>
          <p:nvPr>
            <p:ph idx="1"/>
          </p:nvPr>
        </p:nvSpPr>
        <p:spPr>
          <a:xfrm>
            <a:off x="357188" y="1013301"/>
            <a:ext cx="8443912" cy="3929063"/>
          </a:xfrm>
        </p:spPr>
        <p:txBody>
          <a:bodyPr/>
          <a:lstStyle/>
          <a:p>
            <a:r>
              <a:rPr lang="en-US" sz="2400" dirty="0"/>
              <a:t>The Baby Boomers are in the process of retiring; we need to capture their knowledge before it walks out the door</a:t>
            </a:r>
          </a:p>
          <a:p>
            <a:r>
              <a:rPr lang="en-US" sz="2400" dirty="0"/>
              <a:t>All organizations, no matter their size, need succession planning; however, many organizations have not introduced the concept of succession planning </a:t>
            </a:r>
          </a:p>
          <a:p>
            <a:r>
              <a:rPr lang="en-US" sz="2400" dirty="0"/>
              <a:t>Others plan informally for succession of only key roles </a:t>
            </a:r>
          </a:p>
          <a:p>
            <a:r>
              <a:rPr lang="en-US" sz="2400" dirty="0"/>
              <a:t>Senior leadership teams can put forth names of employees with great potential</a:t>
            </a:r>
          </a:p>
          <a:p>
            <a:r>
              <a:rPr lang="en-US" sz="2400" dirty="0"/>
              <a:t>The advantage of a formalized system is that the organization exhibits a commitment to mentor and develop the employee </a:t>
            </a:r>
          </a:p>
          <a:p>
            <a:r>
              <a:rPr lang="en-US" sz="2400" dirty="0"/>
              <a:t>Formal succession planning allows all managers to know who the key employees are </a:t>
            </a:r>
          </a:p>
          <a:p>
            <a:endParaRPr lang="en-US" sz="2400" dirty="0"/>
          </a:p>
          <a:p>
            <a:pPr marL="0" indent="0">
              <a:buNone/>
            </a:pPr>
            <a:endParaRPr lang="en-US" sz="1600" dirty="0"/>
          </a:p>
        </p:txBody>
      </p:sp>
      <p:sp>
        <p:nvSpPr>
          <p:cNvPr id="4" name="Slide Number Placeholder 3"/>
          <p:cNvSpPr>
            <a:spLocks noGrp="1"/>
          </p:cNvSpPr>
          <p:nvPr>
            <p:ph type="sldNum" sz="quarter" idx="10"/>
          </p:nvPr>
        </p:nvSpPr>
        <p:spPr/>
        <p:txBody>
          <a:bodyPr/>
          <a:lstStyle/>
          <a:p>
            <a:fld id="{7AB02183-C7DB-4311-AF81-76BC2C55EB95}" type="slidenum">
              <a:rPr lang="en-US" altLang="en-US" smtClean="0"/>
              <a:pPr/>
              <a:t>2</a:t>
            </a:fld>
            <a:endParaRPr lang="en-US" altLang="en-US" dirty="0"/>
          </a:p>
        </p:txBody>
      </p:sp>
    </p:spTree>
    <p:extLst>
      <p:ext uri="{BB962C8B-B14F-4D97-AF65-F5344CB8AC3E}">
        <p14:creationId xmlns:p14="http://schemas.microsoft.com/office/powerpoint/2010/main" val="2643021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Employees for Succession</a:t>
            </a:r>
          </a:p>
        </p:txBody>
      </p:sp>
      <p:sp>
        <p:nvSpPr>
          <p:cNvPr id="3" name="Content Placeholder 2"/>
          <p:cNvSpPr>
            <a:spLocks noGrp="1"/>
          </p:cNvSpPr>
          <p:nvPr>
            <p:ph idx="1"/>
          </p:nvPr>
        </p:nvSpPr>
        <p:spPr>
          <a:xfrm>
            <a:off x="407194" y="1483996"/>
            <a:ext cx="8329612" cy="3929063"/>
          </a:xfrm>
        </p:spPr>
        <p:txBody>
          <a:bodyPr/>
          <a:lstStyle/>
          <a:p>
            <a:r>
              <a:rPr lang="en-US" sz="2400" dirty="0"/>
              <a:t>Train your successor(s) and work with them</a:t>
            </a:r>
          </a:p>
          <a:p>
            <a:r>
              <a:rPr lang="en-US" sz="2400" dirty="0"/>
              <a:t>You can minimally cross-train potential successors for every role </a:t>
            </a:r>
          </a:p>
          <a:p>
            <a:r>
              <a:rPr lang="en-US" sz="2400" dirty="0"/>
              <a:t>To develop the employees, use practices such as lateral moves, assignment to special projects…</a:t>
            </a:r>
          </a:p>
          <a:p>
            <a:r>
              <a:rPr lang="en-US" sz="2400" dirty="0"/>
              <a:t>Employees are motivated and engaged when they can see a career path for their continued growth and development</a:t>
            </a:r>
          </a:p>
          <a:p>
            <a:r>
              <a:rPr lang="en-US" sz="2400" dirty="0"/>
              <a:t>To effectively do succession planning, identify the organization’s long-term goals</a:t>
            </a:r>
          </a:p>
          <a:p>
            <a:r>
              <a:rPr lang="en-US" sz="2400" dirty="0"/>
              <a:t>The loss of a key </a:t>
            </a:r>
            <a:r>
              <a:rPr lang="en-US" sz="2400"/>
              <a:t>employee then will </a:t>
            </a:r>
            <a:r>
              <a:rPr lang="en-US" sz="2400" dirty="0"/>
              <a:t>not undermine your ability to accomplish important objectives</a:t>
            </a:r>
          </a:p>
          <a:p>
            <a:endParaRPr lang="en-US" sz="2400" dirty="0"/>
          </a:p>
          <a:p>
            <a:pPr marL="0" indent="0">
              <a:buNone/>
            </a:pPr>
            <a:endParaRPr lang="en-US" sz="1600" dirty="0"/>
          </a:p>
          <a:p>
            <a:endParaRPr lang="en-US" dirty="0"/>
          </a:p>
        </p:txBody>
      </p:sp>
      <p:sp>
        <p:nvSpPr>
          <p:cNvPr id="4" name="Slide Number Placeholder 3"/>
          <p:cNvSpPr>
            <a:spLocks noGrp="1"/>
          </p:cNvSpPr>
          <p:nvPr>
            <p:ph type="sldNum" sz="quarter" idx="10"/>
          </p:nvPr>
        </p:nvSpPr>
        <p:spPr/>
        <p:txBody>
          <a:bodyPr/>
          <a:lstStyle/>
          <a:p>
            <a:fld id="{7AB02183-C7DB-4311-AF81-76BC2C55EB95}" type="slidenum">
              <a:rPr lang="en-US" altLang="en-US" smtClean="0"/>
              <a:pPr/>
              <a:t>3</a:t>
            </a:fld>
            <a:endParaRPr lang="en-US" altLang="en-US" dirty="0"/>
          </a:p>
        </p:txBody>
      </p:sp>
    </p:spTree>
    <p:extLst>
      <p:ext uri="{BB962C8B-B14F-4D97-AF65-F5344CB8AC3E}">
        <p14:creationId xmlns:p14="http://schemas.microsoft.com/office/powerpoint/2010/main" val="108160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Succession Planning – A C-AD Example</a:t>
            </a:r>
            <a:br>
              <a:rPr lang="en-US" dirty="0"/>
            </a:br>
            <a:endParaRPr lang="en-US" dirty="0"/>
          </a:p>
        </p:txBody>
      </p:sp>
      <p:sp>
        <p:nvSpPr>
          <p:cNvPr id="3" name="Content Placeholder 2"/>
          <p:cNvSpPr>
            <a:spLocks noGrp="1"/>
          </p:cNvSpPr>
          <p:nvPr>
            <p:ph idx="1"/>
          </p:nvPr>
        </p:nvSpPr>
        <p:spPr>
          <a:xfrm>
            <a:off x="357188" y="1574165"/>
            <a:ext cx="8656183" cy="4148455"/>
          </a:xfrm>
        </p:spPr>
        <p:txBody>
          <a:bodyPr/>
          <a:lstStyle/>
          <a:p>
            <a:r>
              <a:rPr lang="en-US" dirty="0"/>
              <a:t>Prepare a Job Analysis</a:t>
            </a:r>
          </a:p>
          <a:p>
            <a:pPr marL="457200" lvl="1" indent="0">
              <a:buNone/>
            </a:pPr>
            <a:r>
              <a:rPr lang="en-US" sz="2000" i="1" dirty="0"/>
              <a:t>Basic job summary</a:t>
            </a:r>
          </a:p>
          <a:p>
            <a:pPr lvl="1"/>
            <a:r>
              <a:rPr lang="en-US" sz="2000" dirty="0"/>
              <a:t>Scope of work directed</a:t>
            </a:r>
          </a:p>
          <a:p>
            <a:pPr lvl="1"/>
            <a:r>
              <a:rPr lang="en-US" sz="2000" dirty="0"/>
              <a:t>Problem solving skills and examples of difficult types of problems typically faced</a:t>
            </a:r>
          </a:p>
          <a:p>
            <a:pPr marL="457200" lvl="1" indent="0">
              <a:buNone/>
            </a:pPr>
            <a:r>
              <a:rPr lang="en-US" sz="2000" i="1" dirty="0"/>
              <a:t>Authority</a:t>
            </a:r>
          </a:p>
          <a:p>
            <a:pPr lvl="1"/>
            <a:r>
              <a:rPr lang="en-US" sz="2000" dirty="0"/>
              <a:t>Impact of results of decisions positive and negative, influence on results</a:t>
            </a:r>
          </a:p>
          <a:p>
            <a:pPr lvl="1"/>
            <a:r>
              <a:rPr lang="en-US" sz="2000" dirty="0"/>
              <a:t>Job level or who reports to who, up and down chain of command</a:t>
            </a:r>
          </a:p>
          <a:p>
            <a:pPr lvl="1"/>
            <a:r>
              <a:rPr lang="en-US" sz="2000" dirty="0"/>
              <a:t>Who must be contacted and communicated with (level, relationship, activity)</a:t>
            </a:r>
          </a:p>
          <a:p>
            <a:pPr lvl="1"/>
            <a:r>
              <a:rPr lang="en-US" sz="2000" dirty="0"/>
              <a:t>Knowhow in terms of knowledge, experience and education</a:t>
            </a:r>
          </a:p>
        </p:txBody>
      </p:sp>
      <p:sp>
        <p:nvSpPr>
          <p:cNvPr id="4" name="Slide Number Placeholder 3"/>
          <p:cNvSpPr>
            <a:spLocks noGrp="1"/>
          </p:cNvSpPr>
          <p:nvPr>
            <p:ph type="sldNum" sz="quarter" idx="10"/>
          </p:nvPr>
        </p:nvSpPr>
        <p:spPr/>
        <p:txBody>
          <a:bodyPr/>
          <a:lstStyle/>
          <a:p>
            <a:fld id="{7AB02183-C7DB-4311-AF81-76BC2C55EB95}" type="slidenum">
              <a:rPr lang="en-US" altLang="en-US" smtClean="0"/>
              <a:pPr/>
              <a:t>4</a:t>
            </a:fld>
            <a:endParaRPr lang="en-US" altLang="en-US" dirty="0"/>
          </a:p>
        </p:txBody>
      </p:sp>
    </p:spTree>
    <p:extLst>
      <p:ext uri="{BB962C8B-B14F-4D97-AF65-F5344CB8AC3E}">
        <p14:creationId xmlns:p14="http://schemas.microsoft.com/office/powerpoint/2010/main" val="111602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727741" cy="1600200"/>
          </a:xfrm>
        </p:spPr>
        <p:txBody>
          <a:bodyPr/>
          <a:lstStyle/>
          <a:p>
            <a:r>
              <a:rPr lang="en-US" dirty="0"/>
              <a:t>Example Job Analysis – C-AD Chief Operating Officer</a:t>
            </a:r>
          </a:p>
        </p:txBody>
      </p:sp>
      <p:sp>
        <p:nvSpPr>
          <p:cNvPr id="3" name="Content Placeholder 2"/>
          <p:cNvSpPr>
            <a:spLocks noGrp="1"/>
          </p:cNvSpPr>
          <p:nvPr>
            <p:ph idx="1"/>
          </p:nvPr>
        </p:nvSpPr>
        <p:spPr>
          <a:xfrm>
            <a:off x="4371703" y="564516"/>
            <a:ext cx="4315096" cy="4873625"/>
          </a:xfrm>
        </p:spPr>
        <p:txBody>
          <a:bodyPr/>
          <a:lstStyle/>
          <a:p>
            <a:pPr marL="0" indent="0">
              <a:buNone/>
            </a:pPr>
            <a:r>
              <a:rPr lang="en-US" sz="2000" b="1" i="1" dirty="0"/>
              <a:t>Basic Job Summary</a:t>
            </a:r>
          </a:p>
          <a:p>
            <a:r>
              <a:rPr lang="en-US" sz="1800" i="1" dirty="0"/>
              <a:t>Ensure operational requirements, processes and support resources are in place to conduct work at the accelerator facilities</a:t>
            </a:r>
          </a:p>
          <a:p>
            <a:r>
              <a:rPr lang="en-US" sz="1800" i="1" dirty="0"/>
              <a:t>Help maintain research operations coordination and oversight of operational programs </a:t>
            </a:r>
          </a:p>
          <a:p>
            <a:r>
              <a:rPr lang="en-US" sz="1800" i="1" dirty="0"/>
              <a:t>Help meet operations goals safely and in an environmentally sound manner </a:t>
            </a:r>
          </a:p>
          <a:p>
            <a:r>
              <a:rPr lang="en-US" sz="1800" i="1" dirty="0"/>
              <a:t>Do same as new or modified accelerator facilities and operations are added</a:t>
            </a:r>
          </a:p>
          <a:p>
            <a:r>
              <a:rPr lang="en-US" sz="1800" i="1" dirty="0"/>
              <a:t>Coordinate, oversee and implement conduct-of-operations programs </a:t>
            </a:r>
          </a:p>
          <a:p>
            <a:r>
              <a:rPr lang="en-US" sz="1800" i="1" dirty="0"/>
              <a:t>Develop authorization bases documents (SAD and ASE)</a:t>
            </a:r>
          </a:p>
        </p:txBody>
      </p:sp>
      <p:sp>
        <p:nvSpPr>
          <p:cNvPr id="4" name="Slide Number Placeholder 3"/>
          <p:cNvSpPr>
            <a:spLocks noGrp="1"/>
          </p:cNvSpPr>
          <p:nvPr>
            <p:ph type="sldNum" sz="quarter" idx="10"/>
          </p:nvPr>
        </p:nvSpPr>
        <p:spPr/>
        <p:txBody>
          <a:bodyPr/>
          <a:lstStyle/>
          <a:p>
            <a:fld id="{7AB02183-C7DB-4311-AF81-76BC2C55EB95}" type="slidenum">
              <a:rPr lang="en-US" altLang="en-US" smtClean="0"/>
              <a:pPr/>
              <a:t>5</a:t>
            </a:fld>
            <a:endParaRPr lang="en-US"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33" y="2420394"/>
            <a:ext cx="3895725"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48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359" y="902970"/>
            <a:ext cx="3539520" cy="1428432"/>
          </a:xfrm>
        </p:spPr>
        <p:txBody>
          <a:bodyPr/>
          <a:lstStyle/>
          <a:p>
            <a:r>
              <a:rPr lang="en-US" dirty="0"/>
              <a:t>Example Job Analysis – C-AD Chief Operating Officer</a:t>
            </a:r>
          </a:p>
        </p:txBody>
      </p:sp>
      <p:sp>
        <p:nvSpPr>
          <p:cNvPr id="3" name="Content Placeholder 2"/>
          <p:cNvSpPr>
            <a:spLocks noGrp="1"/>
          </p:cNvSpPr>
          <p:nvPr>
            <p:ph idx="1"/>
          </p:nvPr>
        </p:nvSpPr>
        <p:spPr>
          <a:xfrm>
            <a:off x="366950" y="342900"/>
            <a:ext cx="4799409" cy="4873625"/>
          </a:xfrm>
        </p:spPr>
        <p:txBody>
          <a:bodyPr/>
          <a:lstStyle/>
          <a:p>
            <a:pPr marL="0" indent="0">
              <a:buNone/>
            </a:pPr>
            <a:r>
              <a:rPr lang="en-US" sz="2000" b="1" i="1" dirty="0"/>
              <a:t>Authority</a:t>
            </a:r>
          </a:p>
          <a:p>
            <a:r>
              <a:rPr lang="en-US" sz="1800" i="1" dirty="0"/>
              <a:t>Make decisions regarding implementation of and changes to conduct of operations attributes, unreviewed safety issue processes, assurance programs, training programs, configuration management programs in order to operate accelerator facilities safely and efficiently</a:t>
            </a:r>
          </a:p>
          <a:p>
            <a:r>
              <a:rPr lang="en-US" sz="1800" i="1" dirty="0"/>
              <a:t>Approve policies, procedures and procedure reviewers</a:t>
            </a:r>
          </a:p>
          <a:p>
            <a:r>
              <a:rPr lang="en-US" sz="1800" i="1" dirty="0"/>
              <a:t>Approve personnel to attend training</a:t>
            </a:r>
          </a:p>
          <a:p>
            <a:r>
              <a:rPr lang="en-US" sz="1800" i="1" dirty="0"/>
              <a:t>Approve readiness for operations</a:t>
            </a:r>
          </a:p>
          <a:p>
            <a:r>
              <a:rPr lang="en-US" sz="1800" i="1" dirty="0"/>
              <a:t>Approve operator and user qualifications</a:t>
            </a:r>
          </a:p>
          <a:p>
            <a:r>
              <a:rPr lang="en-US" sz="1800" i="1" dirty="0"/>
              <a:t>Participate in decisions related to organizational structure, hiring, staff</a:t>
            </a:r>
          </a:p>
          <a:p>
            <a:r>
              <a:rPr lang="en-US" sz="1800" i="1" dirty="0"/>
              <a:t>Direct actions necessary to correct deficiencies and enforce corrective actions</a:t>
            </a:r>
          </a:p>
          <a:p>
            <a:r>
              <a:rPr lang="en-US" sz="1800" i="1" dirty="0"/>
              <a:t>Commission independent assessments, reviews and other assurance practices</a:t>
            </a:r>
          </a:p>
          <a:p>
            <a:endParaRPr lang="en-US" sz="1600" i="1" dirty="0"/>
          </a:p>
          <a:p>
            <a:endParaRPr lang="en-US" sz="1600" dirty="0"/>
          </a:p>
        </p:txBody>
      </p:sp>
      <p:graphicFrame>
        <p:nvGraphicFramePr>
          <p:cNvPr id="6" name="Diagram 5"/>
          <p:cNvGraphicFramePr/>
          <p:nvPr>
            <p:extLst>
              <p:ext uri="{D42A27DB-BD31-4B8C-83A1-F6EECF244321}">
                <p14:modId xmlns:p14="http://schemas.microsoft.com/office/powerpoint/2010/main" val="133775544"/>
              </p:ext>
            </p:extLst>
          </p:nvPr>
        </p:nvGraphicFramePr>
        <p:xfrm>
          <a:off x="5320544" y="2491104"/>
          <a:ext cx="3231149" cy="3811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7AB02183-C7DB-4311-AF81-76BC2C55EB95}" type="slidenum">
              <a:rPr lang="en-US" altLang="en-US" smtClean="0"/>
              <a:pPr/>
              <a:t>6</a:t>
            </a:fld>
            <a:endParaRPr lang="en-US" altLang="en-US" dirty="0"/>
          </a:p>
        </p:txBody>
      </p:sp>
    </p:spTree>
    <p:extLst>
      <p:ext uri="{BB962C8B-B14F-4D97-AF65-F5344CB8AC3E}">
        <p14:creationId xmlns:p14="http://schemas.microsoft.com/office/powerpoint/2010/main" val="25685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Qualifications &amp; Credentials for an Accelerator Safety SME</a:t>
            </a:r>
            <a:r>
              <a:rPr lang="en-US" dirty="0"/>
              <a:t/>
            </a:r>
            <a:br>
              <a:rPr lang="en-US" dirty="0"/>
            </a:br>
            <a:endParaRPr lang="en-US" dirty="0"/>
          </a:p>
        </p:txBody>
      </p:sp>
      <p:sp>
        <p:nvSpPr>
          <p:cNvPr id="3" name="Content Placeholder 2"/>
          <p:cNvSpPr>
            <a:spLocks noGrp="1"/>
          </p:cNvSpPr>
          <p:nvPr>
            <p:ph idx="1"/>
          </p:nvPr>
        </p:nvSpPr>
        <p:spPr>
          <a:xfrm>
            <a:off x="357188" y="1574165"/>
            <a:ext cx="8656183" cy="4148455"/>
          </a:xfrm>
        </p:spPr>
        <p:txBody>
          <a:bodyPr/>
          <a:lstStyle/>
          <a:p>
            <a:pPr marL="342900" marR="0" lvl="0" indent="-342900">
              <a:buFont typeface="Symbol" panose="05050102010706020507" pitchFamily="18" charset="2"/>
              <a:buChar char=""/>
            </a:pPr>
            <a:r>
              <a:rPr lang="en-US" sz="2000" dirty="0">
                <a:solidFill>
                  <a:srgbClr val="000000"/>
                </a:solidFill>
                <a:latin typeface="Arial" panose="020B0604020202020204" pitchFamily="34" charset="0"/>
                <a:ea typeface="Calibri" panose="020F0502020204030204" pitchFamily="34" charset="0"/>
              </a:rPr>
              <a:t>Bachelor’s degree or higher in Physics, Health Physics or closely related field or an equivalent combination of experience and education from which comparable knowledge and skills have been achieved.  </a:t>
            </a:r>
          </a:p>
          <a:p>
            <a:pPr marL="342900" marR="0" lvl="0" indent="-342900">
              <a:buFont typeface="Symbol" panose="05050102010706020507" pitchFamily="18" charset="2"/>
              <a:buChar char=""/>
            </a:pPr>
            <a:r>
              <a:rPr lang="en-US" sz="2000" dirty="0">
                <a:solidFill>
                  <a:srgbClr val="000000"/>
                </a:solidFill>
                <a:latin typeface="Arial" panose="020B0604020202020204" pitchFamily="34" charset="0"/>
                <a:ea typeface="Calibri" panose="020F0502020204030204" pitchFamily="34" charset="0"/>
              </a:rPr>
              <a:t>American Board of Health Physics certification (CHP) is a plus</a:t>
            </a:r>
            <a:endParaRPr lang="en-US" sz="3200" dirty="0">
              <a:latin typeface="Times New Roman" panose="02020603050405020304" pitchFamily="18" charset="0"/>
              <a:ea typeface="Calibri" panose="020F0502020204030204" pitchFamily="34" charset="0"/>
            </a:endParaRPr>
          </a:p>
          <a:p>
            <a:pPr marL="342900" marR="0" lvl="0" indent="-342900">
              <a:buFont typeface="Symbol" panose="05050102010706020507" pitchFamily="18" charset="2"/>
              <a:buChar char=""/>
            </a:pPr>
            <a:r>
              <a:rPr lang="en-US" sz="2000" dirty="0">
                <a:solidFill>
                  <a:srgbClr val="000000"/>
                </a:solidFill>
                <a:latin typeface="Arial" panose="020B0604020202020204" pitchFamily="34" charset="0"/>
                <a:ea typeface="Calibri" panose="020F0502020204030204" pitchFamily="34" charset="0"/>
              </a:rPr>
              <a:t>Five to ten years’ experience showing increasing independence in responsibility and leading Accelerator Readiness Reviews (ARRs), Internal Readiness Reviews (IRRs)</a:t>
            </a:r>
            <a:endParaRPr lang="en-US" sz="3200" dirty="0">
              <a:latin typeface="Times New Roman" panose="02020603050405020304" pitchFamily="18" charset="0"/>
              <a:ea typeface="Calibri" panose="020F0502020204030204" pitchFamily="34" charset="0"/>
            </a:endParaRPr>
          </a:p>
          <a:p>
            <a:pPr marL="342900" marR="0" lvl="0" indent="-342900">
              <a:buFont typeface="Symbol" panose="05050102010706020507" pitchFamily="18" charset="2"/>
              <a:buChar char=""/>
            </a:pPr>
            <a:r>
              <a:rPr lang="en-US" sz="2000" dirty="0">
                <a:solidFill>
                  <a:srgbClr val="000000"/>
                </a:solidFill>
                <a:latin typeface="Arial" panose="020B0604020202020204" pitchFamily="34" charset="0"/>
                <a:ea typeface="Calibri" panose="020F0502020204030204" pitchFamily="34" charset="0"/>
              </a:rPr>
              <a:t>Understanding of Monte Carlo shielding codes (e.g. MCNP, EGS, </a:t>
            </a:r>
            <a:r>
              <a:rPr lang="en-US" sz="2000" dirty="0" err="1">
                <a:solidFill>
                  <a:srgbClr val="000000"/>
                </a:solidFill>
                <a:latin typeface="Arial" panose="020B0604020202020204" pitchFamily="34" charset="0"/>
                <a:ea typeface="Calibri" panose="020F0502020204030204" pitchFamily="34" charset="0"/>
              </a:rPr>
              <a:t>etc</a:t>
            </a:r>
            <a:r>
              <a:rPr lang="en-US" sz="2000" dirty="0">
                <a:solidFill>
                  <a:srgbClr val="000000"/>
                </a:solidFill>
                <a:latin typeface="Arial" panose="020B0604020202020204" pitchFamily="34" charset="0"/>
                <a:ea typeface="Calibri" panose="020F0502020204030204" pitchFamily="34" charset="0"/>
              </a:rPr>
              <a:t>) and their application to Accelerator Operations.</a:t>
            </a:r>
            <a:endParaRPr lang="en-US" sz="3200" dirty="0">
              <a:latin typeface="Times New Roman" panose="02020603050405020304" pitchFamily="18" charset="0"/>
              <a:ea typeface="Calibri" panose="020F0502020204030204" pitchFamily="34" charset="0"/>
            </a:endParaRPr>
          </a:p>
          <a:p>
            <a:pPr marL="342900" marR="0" lvl="0" indent="-342900">
              <a:buFont typeface="Symbol" panose="05050102010706020507" pitchFamily="18" charset="2"/>
              <a:buChar char=""/>
            </a:pPr>
            <a:r>
              <a:rPr lang="en-US" sz="2000" dirty="0">
                <a:solidFill>
                  <a:srgbClr val="000000"/>
                </a:solidFill>
                <a:latin typeface="Arial" panose="020B0604020202020204" pitchFamily="34" charset="0"/>
                <a:ea typeface="Calibri" panose="020F0502020204030204" pitchFamily="34" charset="0"/>
              </a:rPr>
              <a:t>Knowledge of DOE Order 420.2C, Safety of Accelerator Facilities and DOE Occupational Radiation Protection regulations (i.e. 10CFR835) and applicable radiation protection standards.</a:t>
            </a:r>
            <a:endParaRPr lang="en-US" sz="3200" dirty="0">
              <a:latin typeface="Times New Roman" panose="02020603050405020304" pitchFamily="18" charset="0"/>
              <a:ea typeface="Calibri" panose="020F0502020204030204" pitchFamily="34" charset="0"/>
            </a:endParaRPr>
          </a:p>
          <a:p>
            <a:endParaRPr lang="en-US" sz="2000" dirty="0"/>
          </a:p>
        </p:txBody>
      </p:sp>
      <p:sp>
        <p:nvSpPr>
          <p:cNvPr id="4" name="Slide Number Placeholder 3"/>
          <p:cNvSpPr>
            <a:spLocks noGrp="1"/>
          </p:cNvSpPr>
          <p:nvPr>
            <p:ph type="sldNum" sz="quarter" idx="10"/>
          </p:nvPr>
        </p:nvSpPr>
        <p:spPr/>
        <p:txBody>
          <a:bodyPr/>
          <a:lstStyle/>
          <a:p>
            <a:fld id="{7AB02183-C7DB-4311-AF81-76BC2C55EB95}" type="slidenum">
              <a:rPr lang="en-US" altLang="en-US" smtClean="0"/>
              <a:pPr/>
              <a:t>7</a:t>
            </a:fld>
            <a:endParaRPr lang="en-US" altLang="en-US" dirty="0"/>
          </a:p>
        </p:txBody>
      </p:sp>
    </p:spTree>
    <p:extLst>
      <p:ext uri="{BB962C8B-B14F-4D97-AF65-F5344CB8AC3E}">
        <p14:creationId xmlns:p14="http://schemas.microsoft.com/office/powerpoint/2010/main" val="142599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Job Analysis - Accelerator Safety SME</a:t>
            </a:r>
            <a:r>
              <a:rPr lang="en-US" dirty="0"/>
              <a:t/>
            </a:r>
            <a:br>
              <a:rPr lang="en-US" dirty="0"/>
            </a:br>
            <a:endParaRPr lang="en-US" dirty="0"/>
          </a:p>
        </p:txBody>
      </p:sp>
      <p:sp>
        <p:nvSpPr>
          <p:cNvPr id="3" name="Content Placeholder 2"/>
          <p:cNvSpPr>
            <a:spLocks noGrp="1"/>
          </p:cNvSpPr>
          <p:nvPr>
            <p:ph idx="1"/>
          </p:nvPr>
        </p:nvSpPr>
        <p:spPr>
          <a:xfrm>
            <a:off x="357189" y="1574165"/>
            <a:ext cx="8249602" cy="4148455"/>
          </a:xfrm>
        </p:spPr>
        <p:txBody>
          <a:bodyPr/>
          <a:lstStyle/>
          <a:p>
            <a:pPr marL="342900" marR="0" lvl="0" indent="-342900">
              <a:lnSpc>
                <a:spcPct val="104000"/>
              </a:lnSpc>
              <a:spcBef>
                <a:spcPts val="0"/>
              </a:spcBef>
              <a:spcAft>
                <a:spcPts val="0"/>
              </a:spcAft>
              <a:buFont typeface="Symbol" panose="05050102010706020507" pitchFamily="18" charset="2"/>
              <a:buChar char=""/>
            </a:pPr>
            <a:r>
              <a:rPr lang="en-US" sz="2100" dirty="0">
                <a:latin typeface="Arial" panose="020B0604020202020204" pitchFamily="34" charset="0"/>
                <a:ea typeface="Arial" panose="020B0604020202020204" pitchFamily="34" charset="0"/>
                <a:cs typeface="Times New Roman" panose="02020603050405020304" pitchFamily="18" charset="0"/>
              </a:rPr>
              <a:t>Review and recommend for approval all radiation protection aspects during design, operation and maintenance of the accelerators and associated systems</a:t>
            </a:r>
          </a:p>
          <a:p>
            <a:pPr marL="342900" marR="0" lvl="0" indent="-342900">
              <a:lnSpc>
                <a:spcPct val="104000"/>
              </a:lnSpc>
              <a:spcBef>
                <a:spcPts val="0"/>
              </a:spcBef>
              <a:spcAft>
                <a:spcPts val="0"/>
              </a:spcAft>
              <a:buFont typeface="Symbol" panose="05050102010706020507" pitchFamily="18" charset="2"/>
              <a:buChar char=""/>
            </a:pPr>
            <a:r>
              <a:rPr lang="en-US" sz="2100" dirty="0">
                <a:latin typeface="Arial" panose="020B0604020202020204" pitchFamily="34" charset="0"/>
                <a:ea typeface="Arial" panose="020B0604020202020204" pitchFamily="34" charset="0"/>
                <a:cs typeface="Times New Roman" panose="02020603050405020304" pitchFamily="18" charset="0"/>
              </a:rPr>
              <a:t>Provide accelerator safety subject matter expertise DOE Order 420.2C for the development of technical basis documents for radiation protection, commissioning and operation during the modifications and upgrades to accelerator facilities. </a:t>
            </a:r>
          </a:p>
          <a:p>
            <a:pPr marL="342900" marR="0" lvl="0" indent="-342900">
              <a:lnSpc>
                <a:spcPct val="104000"/>
              </a:lnSpc>
              <a:spcBef>
                <a:spcPts val="0"/>
              </a:spcBef>
              <a:spcAft>
                <a:spcPts val="0"/>
              </a:spcAft>
              <a:buFont typeface="Symbol" panose="05050102010706020507" pitchFamily="18" charset="2"/>
              <a:buChar char=""/>
            </a:pPr>
            <a:r>
              <a:rPr lang="en-US" sz="2100" dirty="0">
                <a:latin typeface="Arial" panose="020B0604020202020204" pitchFamily="34" charset="0"/>
                <a:ea typeface="Arial" panose="020B0604020202020204" pitchFamily="34" charset="0"/>
                <a:cs typeface="Times New Roman" panose="02020603050405020304" pitchFamily="18" charset="0"/>
              </a:rPr>
              <a:t>Review and analysis of </a:t>
            </a:r>
            <a:r>
              <a:rPr lang="en-US" sz="2100" dirty="0" err="1">
                <a:latin typeface="Arial" panose="020B0604020202020204" pitchFamily="34" charset="0"/>
                <a:ea typeface="Arial" panose="020B0604020202020204" pitchFamily="34" charset="0"/>
                <a:cs typeface="Times New Roman" panose="02020603050405020304" pitchFamily="18" charset="0"/>
              </a:rPr>
              <a:t>Unreviewed</a:t>
            </a:r>
            <a:r>
              <a:rPr lang="en-US" sz="2100" dirty="0">
                <a:latin typeface="Arial" panose="020B0604020202020204" pitchFamily="34" charset="0"/>
                <a:ea typeface="Arial" panose="020B0604020202020204" pitchFamily="34" charset="0"/>
                <a:cs typeface="Times New Roman" panose="02020603050405020304" pitchFamily="18" charset="0"/>
              </a:rPr>
              <a:t> Safety Issues (USIs).</a:t>
            </a:r>
          </a:p>
          <a:p>
            <a:pPr marL="342900" marR="0" lvl="0" indent="-342900">
              <a:lnSpc>
                <a:spcPct val="104000"/>
              </a:lnSpc>
              <a:spcBef>
                <a:spcPts val="0"/>
              </a:spcBef>
              <a:spcAft>
                <a:spcPts val="0"/>
              </a:spcAft>
              <a:buFont typeface="Symbol" panose="05050102010706020507" pitchFamily="18" charset="2"/>
              <a:buChar char=""/>
              <a:tabLst>
                <a:tab pos="670560" algn="l"/>
              </a:tabLst>
            </a:pPr>
            <a:r>
              <a:rPr lang="en-US" sz="2100" dirty="0">
                <a:latin typeface="Arial" panose="020B0604020202020204" pitchFamily="34" charset="0"/>
                <a:ea typeface="Arial" panose="020B0604020202020204" pitchFamily="34" charset="0"/>
                <a:cs typeface="Times New Roman" panose="02020603050405020304" pitchFamily="18" charset="0"/>
              </a:rPr>
              <a:t>Provide support for safe radiological operations during commissioning/operations of the accelerators and beamlines by creating procedures, reports and establishing protocols in conjunction with other cognizant safety personnel at the lab.</a:t>
            </a:r>
          </a:p>
          <a:p>
            <a:endParaRPr lang="en-US" sz="2000" dirty="0"/>
          </a:p>
        </p:txBody>
      </p:sp>
      <p:sp>
        <p:nvSpPr>
          <p:cNvPr id="4" name="Slide Number Placeholder 3"/>
          <p:cNvSpPr>
            <a:spLocks noGrp="1"/>
          </p:cNvSpPr>
          <p:nvPr>
            <p:ph type="sldNum" sz="quarter" idx="10"/>
          </p:nvPr>
        </p:nvSpPr>
        <p:spPr/>
        <p:txBody>
          <a:bodyPr/>
          <a:lstStyle/>
          <a:p>
            <a:fld id="{7AB02183-C7DB-4311-AF81-76BC2C55EB95}" type="slidenum">
              <a:rPr lang="en-US" altLang="en-US" smtClean="0"/>
              <a:pPr/>
              <a:t>8</a:t>
            </a:fld>
            <a:endParaRPr lang="en-US" altLang="en-US" dirty="0"/>
          </a:p>
        </p:txBody>
      </p:sp>
    </p:spTree>
    <p:extLst>
      <p:ext uri="{BB962C8B-B14F-4D97-AF65-F5344CB8AC3E}">
        <p14:creationId xmlns:p14="http://schemas.microsoft.com/office/powerpoint/2010/main" val="588760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Example Job Analysis - Accelerator Safety SME</a:t>
            </a:r>
            <a:r>
              <a:rPr lang="en-US" dirty="0"/>
              <a:t/>
            </a:r>
            <a:br>
              <a:rPr lang="en-US" dirty="0"/>
            </a:br>
            <a:endParaRPr lang="en-US" dirty="0"/>
          </a:p>
        </p:txBody>
      </p:sp>
      <p:sp>
        <p:nvSpPr>
          <p:cNvPr id="3" name="Content Placeholder 2"/>
          <p:cNvSpPr>
            <a:spLocks noGrp="1"/>
          </p:cNvSpPr>
          <p:nvPr>
            <p:ph idx="1"/>
          </p:nvPr>
        </p:nvSpPr>
        <p:spPr>
          <a:xfrm>
            <a:off x="357189" y="1574165"/>
            <a:ext cx="8066722" cy="4148455"/>
          </a:xfrm>
        </p:spPr>
        <p:txBody>
          <a:bodyPr/>
          <a:lstStyle/>
          <a:p>
            <a:pPr marL="342900" marR="0" lvl="0" indent="-342900">
              <a:lnSpc>
                <a:spcPct val="104000"/>
              </a:lnSpc>
              <a:spcBef>
                <a:spcPts val="0"/>
              </a:spcBef>
              <a:spcAft>
                <a:spcPts val="0"/>
              </a:spcAft>
              <a:buFont typeface="Symbol" panose="05050102010706020507" pitchFamily="18" charset="2"/>
              <a:buChar char=""/>
            </a:pPr>
            <a:r>
              <a:rPr lang="en-US" sz="2100" dirty="0">
                <a:latin typeface="Arial" panose="020B0604020202020204" pitchFamily="34" charset="0"/>
                <a:ea typeface="Arial" panose="020B0604020202020204" pitchFamily="34" charset="0"/>
                <a:cs typeface="Times New Roman" panose="02020603050405020304" pitchFamily="18" charset="0"/>
              </a:rPr>
              <a:t>Evaluates radiological hazards associated with commissioning future projects activities and making recommendations with regard to facility, equipment, proposed operations and shielding designs</a:t>
            </a:r>
          </a:p>
          <a:p>
            <a:pPr marL="342900" marR="0" lvl="0" indent="-342900">
              <a:lnSpc>
                <a:spcPct val="104000"/>
              </a:lnSpc>
              <a:spcBef>
                <a:spcPts val="0"/>
              </a:spcBef>
              <a:spcAft>
                <a:spcPts val="0"/>
              </a:spcAft>
              <a:buFont typeface="Symbol" panose="05050102010706020507" pitchFamily="18" charset="2"/>
              <a:buChar char=""/>
            </a:pPr>
            <a:r>
              <a:rPr lang="en-US" sz="2100" dirty="0">
                <a:latin typeface="Arial" panose="020B0604020202020204" pitchFamily="34" charset="0"/>
                <a:ea typeface="Arial" panose="020B0604020202020204" pitchFamily="34" charset="0"/>
                <a:cs typeface="Times New Roman" panose="02020603050405020304" pitchFamily="18" charset="0"/>
              </a:rPr>
              <a:t>Supports the development of Safety Assessment Documents (SADs), Accelerator Safety Envelope (ASE), radiological programs and procedures as necessary to ensure the safe conduct of commissioning and operational activities.</a:t>
            </a:r>
          </a:p>
          <a:p>
            <a:pPr marL="342900" marR="0" lvl="0" indent="-342900">
              <a:lnSpc>
                <a:spcPct val="104000"/>
              </a:lnSpc>
              <a:spcBef>
                <a:spcPts val="0"/>
              </a:spcBef>
              <a:spcAft>
                <a:spcPts val="1200"/>
              </a:spcAft>
              <a:buFont typeface="Symbol" panose="05050102010706020507" pitchFamily="18" charset="2"/>
              <a:buChar char=""/>
            </a:pPr>
            <a:r>
              <a:rPr lang="en-US" sz="2100" dirty="0">
                <a:latin typeface="Arial" panose="020B0604020202020204" pitchFamily="34" charset="0"/>
                <a:ea typeface="Arial" panose="020B0604020202020204" pitchFamily="34" charset="0"/>
                <a:cs typeface="Times New Roman" panose="02020603050405020304" pitchFamily="18" charset="0"/>
              </a:rPr>
              <a:t>Conducts accelerator safety surveillances and assessments of operations and recommend corrective actions as required</a:t>
            </a:r>
          </a:p>
          <a:p>
            <a:endParaRPr lang="en-US" sz="2000" dirty="0"/>
          </a:p>
        </p:txBody>
      </p:sp>
      <p:sp>
        <p:nvSpPr>
          <p:cNvPr id="4" name="Slide Number Placeholder 3"/>
          <p:cNvSpPr>
            <a:spLocks noGrp="1"/>
          </p:cNvSpPr>
          <p:nvPr>
            <p:ph type="sldNum" sz="quarter" idx="10"/>
          </p:nvPr>
        </p:nvSpPr>
        <p:spPr/>
        <p:txBody>
          <a:bodyPr/>
          <a:lstStyle/>
          <a:p>
            <a:fld id="{7AB02183-C7DB-4311-AF81-76BC2C55EB95}" type="slidenum">
              <a:rPr lang="en-US" altLang="en-US" smtClean="0"/>
              <a:pPr/>
              <a:t>9</a:t>
            </a:fld>
            <a:endParaRPr lang="en-US" altLang="en-US" dirty="0"/>
          </a:p>
        </p:txBody>
      </p:sp>
    </p:spTree>
    <p:extLst>
      <p:ext uri="{BB962C8B-B14F-4D97-AF65-F5344CB8AC3E}">
        <p14:creationId xmlns:p14="http://schemas.microsoft.com/office/powerpoint/2010/main" val="2673545292"/>
      </p:ext>
    </p:extLst>
  </p:cSld>
  <p:clrMapOvr>
    <a:masterClrMapping/>
  </p:clrMapOvr>
</p:sld>
</file>

<file path=ppt/theme/theme1.xml><?xml version="1.0" encoding="utf-8"?>
<a:theme xmlns:a="http://schemas.openxmlformats.org/drawingml/2006/main" name="BNL_70_100_PPT_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NL_70_100_PPT_Template" id="{2767CE19-3F6D-9A4B-BA35-EFC001378924}" vid="{35BF2A33-8D89-9548-8A49-2E3575DEA0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BNL_70_100_PPT_Template</Template>
  <TotalTime>25152</TotalTime>
  <Words>979</Words>
  <Application>Microsoft Office PowerPoint</Application>
  <PresentationFormat>On-screen Show (4:3)</PresentationFormat>
  <Paragraphs>96</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BNL_70_100_PPT_Template</vt:lpstr>
      <vt:lpstr>Planning for Succession</vt:lpstr>
      <vt:lpstr>Why to Plan</vt:lpstr>
      <vt:lpstr>Developing Employees for Succession</vt:lpstr>
      <vt:lpstr>Succession Planning – A C-AD Example </vt:lpstr>
      <vt:lpstr>Example Job Analysis – C-AD Chief Operating Officer</vt:lpstr>
      <vt:lpstr>Example Job Analysis – C-AD Chief Operating Officer</vt:lpstr>
      <vt:lpstr>Qualifications &amp; Credentials for an Accelerator Safety SME </vt:lpstr>
      <vt:lpstr>Example Job Analysis - Accelerator Safety SME </vt:lpstr>
      <vt:lpstr>Example Job Analysis - Accelerator Safety SME </vt:lpstr>
      <vt:lpstr>Where to find succession candidates? </vt:lpstr>
      <vt:lpstr>Implementing Succession Planning</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5 for Safety</dc:title>
  <dc:creator>Lessard, Edward T</dc:creator>
  <cp:lastModifiedBy>user</cp:lastModifiedBy>
  <cp:revision>140</cp:revision>
  <cp:lastPrinted>2017-07-18T17:48:31Z</cp:lastPrinted>
  <dcterms:created xsi:type="dcterms:W3CDTF">2017-01-30T17:09:12Z</dcterms:created>
  <dcterms:modified xsi:type="dcterms:W3CDTF">2017-08-17T10:38:58Z</dcterms:modified>
</cp:coreProperties>
</file>