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4"/>
  </p:sldMasterIdLst>
  <p:notesMasterIdLst>
    <p:notesMasterId r:id="rId32"/>
  </p:notesMasterIdLst>
  <p:handoutMasterIdLst>
    <p:handoutMasterId r:id="rId33"/>
  </p:handoutMasterIdLst>
  <p:sldIdLst>
    <p:sldId id="488" r:id="rId5"/>
    <p:sldId id="489" r:id="rId6"/>
    <p:sldId id="491" r:id="rId7"/>
    <p:sldId id="492" r:id="rId8"/>
    <p:sldId id="493" r:id="rId9"/>
    <p:sldId id="494" r:id="rId10"/>
    <p:sldId id="496" r:id="rId11"/>
    <p:sldId id="497" r:id="rId12"/>
    <p:sldId id="511" r:id="rId13"/>
    <p:sldId id="499" r:id="rId14"/>
    <p:sldId id="500" r:id="rId15"/>
    <p:sldId id="502" r:id="rId16"/>
    <p:sldId id="504" r:id="rId17"/>
    <p:sldId id="506" r:id="rId18"/>
    <p:sldId id="507" r:id="rId19"/>
    <p:sldId id="512" r:id="rId20"/>
    <p:sldId id="513" r:id="rId21"/>
    <p:sldId id="508" r:id="rId22"/>
    <p:sldId id="509" r:id="rId23"/>
    <p:sldId id="510" r:id="rId24"/>
    <p:sldId id="514" r:id="rId25"/>
    <p:sldId id="490" r:id="rId26"/>
    <p:sldId id="503" r:id="rId27"/>
    <p:sldId id="495" r:id="rId28"/>
    <p:sldId id="498" r:id="rId29"/>
    <p:sldId id="501" r:id="rId30"/>
    <p:sldId id="505" r:id="rId31"/>
  </p:sldIdLst>
  <p:sldSz cx="9144000" cy="5143500" type="screen16x9"/>
  <p:notesSz cx="7026275" cy="9312275"/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45">
          <p15:clr>
            <a:srgbClr val="A4A3A4"/>
          </p15:clr>
        </p15:guide>
        <p15:guide id="2" orient="horz" pos="971">
          <p15:clr>
            <a:srgbClr val="A4A3A4"/>
          </p15:clr>
        </p15:guide>
        <p15:guide id="3" orient="horz" pos="2809">
          <p15:clr>
            <a:srgbClr val="A4A3A4"/>
          </p15:clr>
        </p15:guide>
        <p15:guide id="4" orient="horz" pos="2985">
          <p15:clr>
            <a:srgbClr val="A4A3A4"/>
          </p15:clr>
        </p15:guide>
        <p15:guide id="5" orient="horz" pos="789">
          <p15:clr>
            <a:srgbClr val="A4A3A4"/>
          </p15:clr>
        </p15:guide>
        <p15:guide id="6" orient="horz" pos="1306">
          <p15:clr>
            <a:srgbClr val="A4A3A4"/>
          </p15:clr>
        </p15:guide>
        <p15:guide id="7" orient="horz" pos="3137">
          <p15:clr>
            <a:srgbClr val="A4A3A4"/>
          </p15:clr>
        </p15:guide>
        <p15:guide id="8" orient="horz" pos="425">
          <p15:clr>
            <a:srgbClr val="A4A3A4"/>
          </p15:clr>
        </p15:guide>
        <p15:guide id="9" orient="horz" pos="2106">
          <p15:clr>
            <a:srgbClr val="A4A3A4"/>
          </p15:clr>
        </p15:guide>
        <p15:guide id="10" pos="2880">
          <p15:clr>
            <a:srgbClr val="A4A3A4"/>
          </p15:clr>
        </p15:guide>
        <p15:guide id="11" pos="363">
          <p15:clr>
            <a:srgbClr val="A4A3A4"/>
          </p15:clr>
        </p15:guide>
        <p15:guide id="12" pos="5396">
          <p15:clr>
            <a:srgbClr val="A4A3A4"/>
          </p15:clr>
        </p15:guide>
        <p15:guide id="13" pos="282">
          <p15:clr>
            <a:srgbClr val="A4A3A4"/>
          </p15:clr>
        </p15:guide>
        <p15:guide id="14" pos="3784">
          <p15:clr>
            <a:srgbClr val="A4A3A4"/>
          </p15:clr>
        </p15:guide>
        <p15:guide id="15" pos="3736">
          <p15:clr>
            <a:srgbClr val="A4A3A4"/>
          </p15:clr>
        </p15:guide>
        <p15:guide id="16" pos="2179">
          <p15:clr>
            <a:srgbClr val="A4A3A4"/>
          </p15:clr>
        </p15:guide>
        <p15:guide id="17" pos="5464">
          <p15:clr>
            <a:srgbClr val="A4A3A4"/>
          </p15:clr>
        </p15:guide>
        <p15:guide id="18" pos="3867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933">
          <p15:clr>
            <a:srgbClr val="A4A3A4"/>
          </p15:clr>
        </p15:guide>
        <p15:guide id="2" pos="2213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2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1E32"/>
    <a:srgbClr val="D9D9D9"/>
    <a:srgbClr val="A4001D"/>
    <a:srgbClr val="FFFFFF"/>
    <a:srgbClr val="C75B12"/>
    <a:srgbClr val="E17000"/>
    <a:srgbClr val="5B8F22"/>
    <a:srgbClr val="D2C295"/>
    <a:srgbClr val="A79E70"/>
    <a:srgbClr val="4D4F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0574" autoAdjust="0"/>
    <p:restoredTop sz="89860" autoAdjust="0"/>
  </p:normalViewPr>
  <p:slideViewPr>
    <p:cSldViewPr snapToGrid="0" snapToObjects="1" showGuides="1">
      <p:cViewPr>
        <p:scale>
          <a:sx n="125" d="100"/>
          <a:sy n="125" d="100"/>
        </p:scale>
        <p:origin x="-1224" y="-336"/>
      </p:cViewPr>
      <p:guideLst>
        <p:guide orient="horz" pos="245"/>
        <p:guide orient="horz" pos="971"/>
        <p:guide orient="horz" pos="2809"/>
        <p:guide orient="horz" pos="2985"/>
        <p:guide orient="horz" pos="789"/>
        <p:guide orient="horz" pos="1306"/>
        <p:guide orient="horz" pos="3137"/>
        <p:guide orient="horz" pos="425"/>
        <p:guide orient="horz" pos="2106"/>
        <p:guide pos="2880"/>
        <p:guide pos="363"/>
        <p:guide pos="5396"/>
        <p:guide pos="282"/>
        <p:guide pos="3784"/>
        <p:guide pos="3736"/>
        <p:guide pos="2179"/>
        <p:guide pos="5464"/>
        <p:guide pos="38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74" d="100"/>
          <a:sy n="74" d="100"/>
        </p:scale>
        <p:origin x="-2098" y="-82"/>
      </p:cViewPr>
      <p:guideLst>
        <p:guide orient="horz" pos="2933"/>
        <p:guide pos="221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en-US" sz="1600" dirty="0" smtClean="0"/>
              <a:t>Total Truckloads</a:t>
            </a:r>
            <a:endParaRPr lang="en-US" sz="1600" dirty="0"/>
          </a:p>
        </c:rich>
      </c:tx>
      <c:layout/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FY16</c:v>
                </c:pt>
              </c:strCache>
            </c:strRef>
          </c:tx>
          <c:invertIfNegative val="0"/>
          <c:cat>
            <c:strRef>
              <c:f>Sheet1!$A$2:$A$4</c:f>
              <c:strCache>
                <c:ptCount val="3"/>
                <c:pt idx="0">
                  <c:v>Rad Waste</c:v>
                </c:pt>
                <c:pt idx="1">
                  <c:v>Recycling</c:v>
                </c:pt>
                <c:pt idx="2">
                  <c:v>Haz Waste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23</c:v>
                </c:pt>
                <c:pt idx="1">
                  <c:v>66</c:v>
                </c:pt>
                <c:pt idx="2">
                  <c:v>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FY17</c:v>
                </c:pt>
              </c:strCache>
            </c:strRef>
          </c:tx>
          <c:invertIfNegative val="0"/>
          <c:cat>
            <c:strRef>
              <c:f>Sheet1!$A$2:$A$4</c:f>
              <c:strCache>
                <c:ptCount val="3"/>
                <c:pt idx="0">
                  <c:v>Rad Waste</c:v>
                </c:pt>
                <c:pt idx="1">
                  <c:v>Recycling</c:v>
                </c:pt>
                <c:pt idx="2">
                  <c:v>Haz Waste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49</c:v>
                </c:pt>
                <c:pt idx="1">
                  <c:v>88</c:v>
                </c:pt>
                <c:pt idx="2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175186688"/>
        <c:axId val="175188224"/>
      </c:barChart>
      <c:catAx>
        <c:axId val="175186688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75188224"/>
        <c:crosses val="autoZero"/>
        <c:auto val="1"/>
        <c:lblAlgn val="ctr"/>
        <c:lblOffset val="100"/>
        <c:noMultiLvlLbl val="0"/>
      </c:catAx>
      <c:valAx>
        <c:axId val="17518822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Number of Trucks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751866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en-US" sz="1600" dirty="0" smtClean="0"/>
              <a:t>Total Tons</a:t>
            </a:r>
            <a:endParaRPr lang="en-US" sz="1600" dirty="0"/>
          </a:p>
        </c:rich>
      </c:tx>
      <c:layout/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FY16</c:v>
                </c:pt>
              </c:strCache>
            </c:strRef>
          </c:tx>
          <c:invertIfNegative val="0"/>
          <c:cat>
            <c:strRef>
              <c:f>Sheet1!$A$2:$A$4</c:f>
              <c:strCache>
                <c:ptCount val="3"/>
                <c:pt idx="0">
                  <c:v>Rad Waste</c:v>
                </c:pt>
                <c:pt idx="1">
                  <c:v>Recycling</c:v>
                </c:pt>
                <c:pt idx="2">
                  <c:v>Haz Waste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467</c:v>
                </c:pt>
                <c:pt idx="1">
                  <c:v>427</c:v>
                </c:pt>
                <c:pt idx="2">
                  <c:v>42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FY17</c:v>
                </c:pt>
              </c:strCache>
            </c:strRef>
          </c:tx>
          <c:invertIfNegative val="0"/>
          <c:cat>
            <c:strRef>
              <c:f>Sheet1!$A$2:$A$4</c:f>
              <c:strCache>
                <c:ptCount val="3"/>
                <c:pt idx="0">
                  <c:v>Rad Waste</c:v>
                </c:pt>
                <c:pt idx="1">
                  <c:v>Recycling</c:v>
                </c:pt>
                <c:pt idx="2">
                  <c:v>Haz Waste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292</c:v>
                </c:pt>
                <c:pt idx="1">
                  <c:v>448</c:v>
                </c:pt>
                <c:pt idx="2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175221760"/>
        <c:axId val="175231744"/>
      </c:barChart>
      <c:catAx>
        <c:axId val="175221760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100"/>
            </a:pPr>
            <a:endParaRPr lang="en-US"/>
          </a:p>
        </c:txPr>
        <c:crossAx val="175231744"/>
        <c:crosses val="autoZero"/>
        <c:auto val="1"/>
        <c:lblAlgn val="ctr"/>
        <c:lblOffset val="100"/>
        <c:noMultiLvlLbl val="0"/>
      </c:catAx>
      <c:valAx>
        <c:axId val="17523174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Number of Tons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100"/>
            </a:pPr>
            <a:endParaRPr lang="en-US"/>
          </a:p>
        </c:txPr>
        <c:crossAx val="17522176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5A4207-1E0A-4EAE-8E6D-7B999F21F1E9}" type="doc">
      <dgm:prSet loTypeId="urn:microsoft.com/office/officeart/2005/8/layout/cycle6" loCatId="cycl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A13442-D964-432E-8D44-A4AC708EA6D4}">
      <dgm:prSet phldrT="[Text]" custT="1"/>
      <dgm:spPr/>
      <dgm:t>
        <a:bodyPr/>
        <a:lstStyle/>
        <a:p>
          <a:r>
            <a:rPr lang="en-US" sz="1200" b="1" dirty="0" smtClean="0"/>
            <a:t>Radiation </a:t>
          </a:r>
        </a:p>
        <a:p>
          <a:r>
            <a:rPr lang="en-US" sz="1200" b="1" dirty="0" smtClean="0"/>
            <a:t>Protection</a:t>
          </a:r>
          <a:endParaRPr lang="en-US" sz="1200" b="1" dirty="0"/>
        </a:p>
      </dgm:t>
    </dgm:pt>
    <dgm:pt modelId="{1E5B58F4-6808-4F68-86D2-351E2F37A1B2}" type="parTrans" cxnId="{ADF9A904-AF78-4720-B44D-7129A3EE336A}">
      <dgm:prSet/>
      <dgm:spPr/>
      <dgm:t>
        <a:bodyPr/>
        <a:lstStyle/>
        <a:p>
          <a:endParaRPr lang="en-US"/>
        </a:p>
      </dgm:t>
    </dgm:pt>
    <dgm:pt modelId="{311DB330-D6D2-4039-AEF2-7226164F715A}" type="sibTrans" cxnId="{ADF9A904-AF78-4720-B44D-7129A3EE336A}">
      <dgm:prSet/>
      <dgm:spPr/>
      <dgm:t>
        <a:bodyPr/>
        <a:lstStyle/>
        <a:p>
          <a:endParaRPr lang="en-US"/>
        </a:p>
      </dgm:t>
    </dgm:pt>
    <dgm:pt modelId="{6F17333E-39F0-4B73-8B34-CD33A3B80191}">
      <dgm:prSet phldrT="[Text]" custT="1"/>
      <dgm:spPr/>
      <dgm:t>
        <a:bodyPr/>
        <a:lstStyle/>
        <a:p>
          <a:r>
            <a:rPr lang="en-US" sz="1200" b="1" dirty="0" smtClean="0"/>
            <a:t>Gilbane</a:t>
          </a:r>
          <a:endParaRPr lang="en-US" sz="1200" b="1" dirty="0"/>
        </a:p>
      </dgm:t>
    </dgm:pt>
    <dgm:pt modelId="{EA0766CC-8855-4DD4-BBC8-9AC4FB90F262}" type="parTrans" cxnId="{F5121778-E4AD-4D9C-8CEF-4C7163BA42EB}">
      <dgm:prSet/>
      <dgm:spPr/>
      <dgm:t>
        <a:bodyPr/>
        <a:lstStyle/>
        <a:p>
          <a:endParaRPr lang="en-US"/>
        </a:p>
      </dgm:t>
    </dgm:pt>
    <dgm:pt modelId="{F82EFDBF-AC66-4FB7-B7D9-B40C4C85510B}" type="sibTrans" cxnId="{F5121778-E4AD-4D9C-8CEF-4C7163BA42EB}">
      <dgm:prSet/>
      <dgm:spPr/>
      <dgm:t>
        <a:bodyPr/>
        <a:lstStyle/>
        <a:p>
          <a:endParaRPr lang="en-US"/>
        </a:p>
      </dgm:t>
    </dgm:pt>
    <dgm:pt modelId="{C34D2B22-F368-4810-8097-1276A3C3B696}">
      <dgm:prSet phldrT="[Text]" custT="1"/>
      <dgm:spPr/>
      <dgm:t>
        <a:bodyPr/>
        <a:lstStyle/>
        <a:p>
          <a:r>
            <a:rPr lang="en-US" sz="1200" b="1" dirty="0" smtClean="0"/>
            <a:t>Hazardous Waste Ops</a:t>
          </a:r>
          <a:endParaRPr lang="en-US" sz="1200" b="1" dirty="0"/>
        </a:p>
      </dgm:t>
    </dgm:pt>
    <dgm:pt modelId="{97F98963-3F3B-4A50-8491-5D24C7821B78}" type="parTrans" cxnId="{7B3B3204-F8E5-4EAA-9D79-B33BFB5A5173}">
      <dgm:prSet/>
      <dgm:spPr/>
      <dgm:t>
        <a:bodyPr/>
        <a:lstStyle/>
        <a:p>
          <a:endParaRPr lang="en-US"/>
        </a:p>
      </dgm:t>
    </dgm:pt>
    <dgm:pt modelId="{CBF66A81-8446-4231-856E-E6352FCD0911}" type="sibTrans" cxnId="{7B3B3204-F8E5-4EAA-9D79-B33BFB5A5173}">
      <dgm:prSet/>
      <dgm:spPr/>
      <dgm:t>
        <a:bodyPr/>
        <a:lstStyle/>
        <a:p>
          <a:endParaRPr lang="en-US"/>
        </a:p>
      </dgm:t>
    </dgm:pt>
    <dgm:pt modelId="{EC992315-370A-473A-82CF-AB1C98D1E012}">
      <dgm:prSet phldrT="[Text]" custT="1"/>
      <dgm:spPr/>
      <dgm:t>
        <a:bodyPr/>
        <a:lstStyle/>
        <a:p>
          <a:r>
            <a:rPr lang="en-US" sz="1200" b="1" dirty="0" smtClean="0"/>
            <a:t>Radioactive Waste Disposal</a:t>
          </a:r>
          <a:endParaRPr lang="en-US" sz="1200" b="1" dirty="0"/>
        </a:p>
      </dgm:t>
    </dgm:pt>
    <dgm:pt modelId="{FBA430A9-382F-469E-BB2A-516A2651FD8F}" type="parTrans" cxnId="{4B319DBA-24C3-4258-91CC-BF5AA5E2EFA8}">
      <dgm:prSet/>
      <dgm:spPr/>
      <dgm:t>
        <a:bodyPr/>
        <a:lstStyle/>
        <a:p>
          <a:endParaRPr lang="en-US"/>
        </a:p>
      </dgm:t>
    </dgm:pt>
    <dgm:pt modelId="{5A5E407F-0253-4495-A2B6-C55417CBDF0D}" type="sibTrans" cxnId="{4B319DBA-24C3-4258-91CC-BF5AA5E2EFA8}">
      <dgm:prSet/>
      <dgm:spPr/>
      <dgm:t>
        <a:bodyPr/>
        <a:lstStyle/>
        <a:p>
          <a:endParaRPr lang="en-US"/>
        </a:p>
      </dgm:t>
    </dgm:pt>
    <dgm:pt modelId="{C9FD950F-6F18-4554-B03F-B95E90F16633}">
      <dgm:prSet phldrT="[Text]" custT="1"/>
      <dgm:spPr/>
      <dgm:t>
        <a:bodyPr/>
        <a:lstStyle/>
        <a:p>
          <a:r>
            <a:rPr lang="en-US" sz="1200" b="1" dirty="0" smtClean="0"/>
            <a:t>Field Safety</a:t>
          </a:r>
          <a:endParaRPr lang="en-US" sz="1200" b="1" dirty="0"/>
        </a:p>
      </dgm:t>
    </dgm:pt>
    <dgm:pt modelId="{AB67D304-801B-4087-8A2D-D3C4FACA3CAA}" type="parTrans" cxnId="{C80CC325-A8C4-4CEB-BC3A-63D6448304E4}">
      <dgm:prSet/>
      <dgm:spPr/>
      <dgm:t>
        <a:bodyPr/>
        <a:lstStyle/>
        <a:p>
          <a:endParaRPr lang="en-US"/>
        </a:p>
      </dgm:t>
    </dgm:pt>
    <dgm:pt modelId="{BD3FE0F7-ADE6-45C3-BF2C-BC7EE40F1B62}" type="sibTrans" cxnId="{C80CC325-A8C4-4CEB-BC3A-63D6448304E4}">
      <dgm:prSet/>
      <dgm:spPr/>
      <dgm:t>
        <a:bodyPr/>
        <a:lstStyle/>
        <a:p>
          <a:endParaRPr lang="en-US"/>
        </a:p>
      </dgm:t>
    </dgm:pt>
    <dgm:pt modelId="{F6DAD89F-9F99-4BFE-AD6C-1F18962C164D}">
      <dgm:prSet phldrT="[Text]" custT="1"/>
      <dgm:spPr/>
      <dgm:t>
        <a:bodyPr/>
        <a:lstStyle/>
        <a:p>
          <a:r>
            <a:rPr lang="en-US" sz="1200" b="1" dirty="0" smtClean="0"/>
            <a:t>Accelerator Directorate, LCLS-II</a:t>
          </a:r>
        </a:p>
      </dgm:t>
    </dgm:pt>
    <dgm:pt modelId="{F226B1DF-28FD-4B04-BD66-5CD2C97FD851}" type="parTrans" cxnId="{E2290A8B-B92D-478F-81F4-91B378D15013}">
      <dgm:prSet/>
      <dgm:spPr/>
      <dgm:t>
        <a:bodyPr/>
        <a:lstStyle/>
        <a:p>
          <a:endParaRPr lang="en-US"/>
        </a:p>
      </dgm:t>
    </dgm:pt>
    <dgm:pt modelId="{A5449126-2FAB-4498-9021-8CFDD527628E}" type="sibTrans" cxnId="{E2290A8B-B92D-478F-81F4-91B378D15013}">
      <dgm:prSet/>
      <dgm:spPr/>
      <dgm:t>
        <a:bodyPr/>
        <a:lstStyle/>
        <a:p>
          <a:endParaRPr lang="en-US"/>
        </a:p>
      </dgm:t>
    </dgm:pt>
    <dgm:pt modelId="{FE9AE8E1-BF9E-473C-9E71-C79B127E337D}" type="pres">
      <dgm:prSet presAssocID="{765A4207-1E0A-4EAE-8E6D-7B999F21F1E9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397E334-0350-4071-B2F7-85E7C8F4F8BE}" type="pres">
      <dgm:prSet presAssocID="{70A13442-D964-432E-8D44-A4AC708EA6D4}" presName="node" presStyleLbl="node1" presStyleIdx="0" presStyleCnt="6" custScaleX="115932" custScaleY="1034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D670FC-F9B9-42A7-8BBC-D893EC2E07F1}" type="pres">
      <dgm:prSet presAssocID="{70A13442-D964-432E-8D44-A4AC708EA6D4}" presName="spNode" presStyleCnt="0"/>
      <dgm:spPr/>
      <dgm:t>
        <a:bodyPr/>
        <a:lstStyle/>
        <a:p>
          <a:endParaRPr lang="en-US"/>
        </a:p>
      </dgm:t>
    </dgm:pt>
    <dgm:pt modelId="{552B9A13-3A02-45B8-87EA-70F118433481}" type="pres">
      <dgm:prSet presAssocID="{311DB330-D6D2-4039-AEF2-7226164F715A}" presName="sibTrans" presStyleLbl="sibTrans1D1" presStyleIdx="0" presStyleCnt="6"/>
      <dgm:spPr/>
      <dgm:t>
        <a:bodyPr/>
        <a:lstStyle/>
        <a:p>
          <a:endParaRPr lang="en-US"/>
        </a:p>
      </dgm:t>
    </dgm:pt>
    <dgm:pt modelId="{9D122D1D-6A58-4FB0-8834-27FB01EE71AF}" type="pres">
      <dgm:prSet presAssocID="{6F17333E-39F0-4B73-8B34-CD33A3B80191}" presName="node" presStyleLbl="node1" presStyleIdx="1" presStyleCnt="6" custScaleX="115932" custScaleY="1034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658AF6-AFE3-4755-9A57-7F346B756780}" type="pres">
      <dgm:prSet presAssocID="{6F17333E-39F0-4B73-8B34-CD33A3B80191}" presName="spNode" presStyleCnt="0"/>
      <dgm:spPr/>
      <dgm:t>
        <a:bodyPr/>
        <a:lstStyle/>
        <a:p>
          <a:endParaRPr lang="en-US"/>
        </a:p>
      </dgm:t>
    </dgm:pt>
    <dgm:pt modelId="{63875317-7A4B-4722-B896-69D797959912}" type="pres">
      <dgm:prSet presAssocID="{F82EFDBF-AC66-4FB7-B7D9-B40C4C85510B}" presName="sibTrans" presStyleLbl="sibTrans1D1" presStyleIdx="1" presStyleCnt="6"/>
      <dgm:spPr/>
      <dgm:t>
        <a:bodyPr/>
        <a:lstStyle/>
        <a:p>
          <a:endParaRPr lang="en-US"/>
        </a:p>
      </dgm:t>
    </dgm:pt>
    <dgm:pt modelId="{08E42CA2-EE08-434F-AA81-AD1AAFA9A23B}" type="pres">
      <dgm:prSet presAssocID="{C9FD950F-6F18-4554-B03F-B95E90F16633}" presName="node" presStyleLbl="node1" presStyleIdx="2" presStyleCnt="6" custScaleX="115932" custScaleY="1034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A17405-4D42-46FA-B989-F9F0F4F047DF}" type="pres">
      <dgm:prSet presAssocID="{C9FD950F-6F18-4554-B03F-B95E90F16633}" presName="spNode" presStyleCnt="0"/>
      <dgm:spPr/>
      <dgm:t>
        <a:bodyPr/>
        <a:lstStyle/>
        <a:p>
          <a:endParaRPr lang="en-US"/>
        </a:p>
      </dgm:t>
    </dgm:pt>
    <dgm:pt modelId="{4538D171-1F20-4436-818B-972E8E27166E}" type="pres">
      <dgm:prSet presAssocID="{BD3FE0F7-ADE6-45C3-BF2C-BC7EE40F1B62}" presName="sibTrans" presStyleLbl="sibTrans1D1" presStyleIdx="2" presStyleCnt="6"/>
      <dgm:spPr/>
      <dgm:t>
        <a:bodyPr/>
        <a:lstStyle/>
        <a:p>
          <a:endParaRPr lang="en-US"/>
        </a:p>
      </dgm:t>
    </dgm:pt>
    <dgm:pt modelId="{A1FB754A-4127-4962-8DB6-4564125E1A6E}" type="pres">
      <dgm:prSet presAssocID="{C34D2B22-F368-4810-8097-1276A3C3B696}" presName="node" presStyleLbl="node1" presStyleIdx="3" presStyleCnt="6" custScaleX="115932" custScaleY="1034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D40F57-2034-4964-94B6-5AFDFBD6F9ED}" type="pres">
      <dgm:prSet presAssocID="{C34D2B22-F368-4810-8097-1276A3C3B696}" presName="spNode" presStyleCnt="0"/>
      <dgm:spPr/>
      <dgm:t>
        <a:bodyPr/>
        <a:lstStyle/>
        <a:p>
          <a:endParaRPr lang="en-US"/>
        </a:p>
      </dgm:t>
    </dgm:pt>
    <dgm:pt modelId="{0A8F7526-A047-49B5-972D-C91EF7986C1C}" type="pres">
      <dgm:prSet presAssocID="{CBF66A81-8446-4231-856E-E6352FCD0911}" presName="sibTrans" presStyleLbl="sibTrans1D1" presStyleIdx="3" presStyleCnt="6"/>
      <dgm:spPr/>
      <dgm:t>
        <a:bodyPr/>
        <a:lstStyle/>
        <a:p>
          <a:endParaRPr lang="en-US"/>
        </a:p>
      </dgm:t>
    </dgm:pt>
    <dgm:pt modelId="{28DD9A8A-88E4-48FC-A400-7DFE560C7EC5}" type="pres">
      <dgm:prSet presAssocID="{EC992315-370A-473A-82CF-AB1C98D1E012}" presName="node" presStyleLbl="node1" presStyleIdx="4" presStyleCnt="6" custScaleX="115932" custScaleY="1034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D95E8C-21EB-4E2B-B84C-9701A16CFD56}" type="pres">
      <dgm:prSet presAssocID="{EC992315-370A-473A-82CF-AB1C98D1E012}" presName="spNode" presStyleCnt="0"/>
      <dgm:spPr/>
      <dgm:t>
        <a:bodyPr/>
        <a:lstStyle/>
        <a:p>
          <a:endParaRPr lang="en-US"/>
        </a:p>
      </dgm:t>
    </dgm:pt>
    <dgm:pt modelId="{21C9AB0C-393B-444B-B505-5F2749ED60F0}" type="pres">
      <dgm:prSet presAssocID="{5A5E407F-0253-4495-A2B6-C55417CBDF0D}" presName="sibTrans" presStyleLbl="sibTrans1D1" presStyleIdx="4" presStyleCnt="6"/>
      <dgm:spPr/>
      <dgm:t>
        <a:bodyPr/>
        <a:lstStyle/>
        <a:p>
          <a:endParaRPr lang="en-US"/>
        </a:p>
      </dgm:t>
    </dgm:pt>
    <dgm:pt modelId="{A54EE701-E2F3-4973-A05B-F7177338A8D0}" type="pres">
      <dgm:prSet presAssocID="{F6DAD89F-9F99-4BFE-AD6C-1F18962C164D}" presName="node" presStyleLbl="node1" presStyleIdx="5" presStyleCnt="6" custScaleX="115932" custScaleY="1034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D6B50D-C124-42D3-9864-B0ABDB44243B}" type="pres">
      <dgm:prSet presAssocID="{F6DAD89F-9F99-4BFE-AD6C-1F18962C164D}" presName="spNode" presStyleCnt="0"/>
      <dgm:spPr/>
      <dgm:t>
        <a:bodyPr/>
        <a:lstStyle/>
        <a:p>
          <a:endParaRPr lang="en-US"/>
        </a:p>
      </dgm:t>
    </dgm:pt>
    <dgm:pt modelId="{5C1B5F91-4E72-4F17-BA7F-2A0336035AE1}" type="pres">
      <dgm:prSet presAssocID="{A5449126-2FAB-4498-9021-8CFDD527628E}" presName="sibTrans" presStyleLbl="sibTrans1D1" presStyleIdx="5" presStyleCnt="6"/>
      <dgm:spPr/>
      <dgm:t>
        <a:bodyPr/>
        <a:lstStyle/>
        <a:p>
          <a:endParaRPr lang="en-US"/>
        </a:p>
      </dgm:t>
    </dgm:pt>
  </dgm:ptLst>
  <dgm:cxnLst>
    <dgm:cxn modelId="{E2290A8B-B92D-478F-81F4-91B378D15013}" srcId="{765A4207-1E0A-4EAE-8E6D-7B999F21F1E9}" destId="{F6DAD89F-9F99-4BFE-AD6C-1F18962C164D}" srcOrd="5" destOrd="0" parTransId="{F226B1DF-28FD-4B04-BD66-5CD2C97FD851}" sibTransId="{A5449126-2FAB-4498-9021-8CFDD527628E}"/>
    <dgm:cxn modelId="{6930D74B-C19C-4536-B2C8-75A0403C3B7E}" type="presOf" srcId="{70A13442-D964-432E-8D44-A4AC708EA6D4}" destId="{3397E334-0350-4071-B2F7-85E7C8F4F8BE}" srcOrd="0" destOrd="0" presId="urn:microsoft.com/office/officeart/2005/8/layout/cycle6"/>
    <dgm:cxn modelId="{F651D678-AA4F-405B-AACD-79043BDFEEF6}" type="presOf" srcId="{765A4207-1E0A-4EAE-8E6D-7B999F21F1E9}" destId="{FE9AE8E1-BF9E-473C-9E71-C79B127E337D}" srcOrd="0" destOrd="0" presId="urn:microsoft.com/office/officeart/2005/8/layout/cycle6"/>
    <dgm:cxn modelId="{CBB53A1B-2A0E-45C8-9FA9-EAFE15037171}" type="presOf" srcId="{CBF66A81-8446-4231-856E-E6352FCD0911}" destId="{0A8F7526-A047-49B5-972D-C91EF7986C1C}" srcOrd="0" destOrd="0" presId="urn:microsoft.com/office/officeart/2005/8/layout/cycle6"/>
    <dgm:cxn modelId="{4B319DBA-24C3-4258-91CC-BF5AA5E2EFA8}" srcId="{765A4207-1E0A-4EAE-8E6D-7B999F21F1E9}" destId="{EC992315-370A-473A-82CF-AB1C98D1E012}" srcOrd="4" destOrd="0" parTransId="{FBA430A9-382F-469E-BB2A-516A2651FD8F}" sibTransId="{5A5E407F-0253-4495-A2B6-C55417CBDF0D}"/>
    <dgm:cxn modelId="{B42F049A-3F35-4324-A440-E61472212AFD}" type="presOf" srcId="{C9FD950F-6F18-4554-B03F-B95E90F16633}" destId="{08E42CA2-EE08-434F-AA81-AD1AAFA9A23B}" srcOrd="0" destOrd="0" presId="urn:microsoft.com/office/officeart/2005/8/layout/cycle6"/>
    <dgm:cxn modelId="{A940DEF8-6EA3-4F2F-A5F9-DFE547A3225A}" type="presOf" srcId="{A5449126-2FAB-4498-9021-8CFDD527628E}" destId="{5C1B5F91-4E72-4F17-BA7F-2A0336035AE1}" srcOrd="0" destOrd="0" presId="urn:microsoft.com/office/officeart/2005/8/layout/cycle6"/>
    <dgm:cxn modelId="{291ED9DE-49D1-40BC-8570-1F1D5D28C70B}" type="presOf" srcId="{6F17333E-39F0-4B73-8B34-CD33A3B80191}" destId="{9D122D1D-6A58-4FB0-8834-27FB01EE71AF}" srcOrd="0" destOrd="0" presId="urn:microsoft.com/office/officeart/2005/8/layout/cycle6"/>
    <dgm:cxn modelId="{ED2D679C-1CFC-41B2-B9C9-C41190A776A5}" type="presOf" srcId="{C34D2B22-F368-4810-8097-1276A3C3B696}" destId="{A1FB754A-4127-4962-8DB6-4564125E1A6E}" srcOrd="0" destOrd="0" presId="urn:microsoft.com/office/officeart/2005/8/layout/cycle6"/>
    <dgm:cxn modelId="{ADF9A904-AF78-4720-B44D-7129A3EE336A}" srcId="{765A4207-1E0A-4EAE-8E6D-7B999F21F1E9}" destId="{70A13442-D964-432E-8D44-A4AC708EA6D4}" srcOrd="0" destOrd="0" parTransId="{1E5B58F4-6808-4F68-86D2-351E2F37A1B2}" sibTransId="{311DB330-D6D2-4039-AEF2-7226164F715A}"/>
    <dgm:cxn modelId="{83C86D0C-D18D-4401-8788-0FE6739C8EC6}" type="presOf" srcId="{F82EFDBF-AC66-4FB7-B7D9-B40C4C85510B}" destId="{63875317-7A4B-4722-B896-69D797959912}" srcOrd="0" destOrd="0" presId="urn:microsoft.com/office/officeart/2005/8/layout/cycle6"/>
    <dgm:cxn modelId="{50892813-7468-43ED-9CC3-A8A31DE87085}" type="presOf" srcId="{311DB330-D6D2-4039-AEF2-7226164F715A}" destId="{552B9A13-3A02-45B8-87EA-70F118433481}" srcOrd="0" destOrd="0" presId="urn:microsoft.com/office/officeart/2005/8/layout/cycle6"/>
    <dgm:cxn modelId="{996B1783-1717-4B07-B3DA-CF7FAFD2273E}" type="presOf" srcId="{5A5E407F-0253-4495-A2B6-C55417CBDF0D}" destId="{21C9AB0C-393B-444B-B505-5F2749ED60F0}" srcOrd="0" destOrd="0" presId="urn:microsoft.com/office/officeart/2005/8/layout/cycle6"/>
    <dgm:cxn modelId="{F1430856-2FAD-4374-8FC2-72CB8FD80791}" type="presOf" srcId="{F6DAD89F-9F99-4BFE-AD6C-1F18962C164D}" destId="{A54EE701-E2F3-4973-A05B-F7177338A8D0}" srcOrd="0" destOrd="0" presId="urn:microsoft.com/office/officeart/2005/8/layout/cycle6"/>
    <dgm:cxn modelId="{94AEC390-92CD-4AA1-B74A-DDC77BAD847A}" type="presOf" srcId="{EC992315-370A-473A-82CF-AB1C98D1E012}" destId="{28DD9A8A-88E4-48FC-A400-7DFE560C7EC5}" srcOrd="0" destOrd="0" presId="urn:microsoft.com/office/officeart/2005/8/layout/cycle6"/>
    <dgm:cxn modelId="{7B3B3204-F8E5-4EAA-9D79-B33BFB5A5173}" srcId="{765A4207-1E0A-4EAE-8E6D-7B999F21F1E9}" destId="{C34D2B22-F368-4810-8097-1276A3C3B696}" srcOrd="3" destOrd="0" parTransId="{97F98963-3F3B-4A50-8491-5D24C7821B78}" sibTransId="{CBF66A81-8446-4231-856E-E6352FCD0911}"/>
    <dgm:cxn modelId="{88D6A3AB-0BDC-4360-8920-D43A2073BF1F}" type="presOf" srcId="{BD3FE0F7-ADE6-45C3-BF2C-BC7EE40F1B62}" destId="{4538D171-1F20-4436-818B-972E8E27166E}" srcOrd="0" destOrd="0" presId="urn:microsoft.com/office/officeart/2005/8/layout/cycle6"/>
    <dgm:cxn modelId="{F5121778-E4AD-4D9C-8CEF-4C7163BA42EB}" srcId="{765A4207-1E0A-4EAE-8E6D-7B999F21F1E9}" destId="{6F17333E-39F0-4B73-8B34-CD33A3B80191}" srcOrd="1" destOrd="0" parTransId="{EA0766CC-8855-4DD4-BBC8-9AC4FB90F262}" sibTransId="{F82EFDBF-AC66-4FB7-B7D9-B40C4C85510B}"/>
    <dgm:cxn modelId="{C80CC325-A8C4-4CEB-BC3A-63D6448304E4}" srcId="{765A4207-1E0A-4EAE-8E6D-7B999F21F1E9}" destId="{C9FD950F-6F18-4554-B03F-B95E90F16633}" srcOrd="2" destOrd="0" parTransId="{AB67D304-801B-4087-8A2D-D3C4FACA3CAA}" sibTransId="{BD3FE0F7-ADE6-45C3-BF2C-BC7EE40F1B62}"/>
    <dgm:cxn modelId="{E4951F02-B105-416C-818C-33337957B1D2}" type="presParOf" srcId="{FE9AE8E1-BF9E-473C-9E71-C79B127E337D}" destId="{3397E334-0350-4071-B2F7-85E7C8F4F8BE}" srcOrd="0" destOrd="0" presId="urn:microsoft.com/office/officeart/2005/8/layout/cycle6"/>
    <dgm:cxn modelId="{EA762AB1-C898-4CBA-943D-196BA23148D8}" type="presParOf" srcId="{FE9AE8E1-BF9E-473C-9E71-C79B127E337D}" destId="{52D670FC-F9B9-42A7-8BBC-D893EC2E07F1}" srcOrd="1" destOrd="0" presId="urn:microsoft.com/office/officeart/2005/8/layout/cycle6"/>
    <dgm:cxn modelId="{1710C82A-D10C-4EE1-A0C4-5D058BA4860D}" type="presParOf" srcId="{FE9AE8E1-BF9E-473C-9E71-C79B127E337D}" destId="{552B9A13-3A02-45B8-87EA-70F118433481}" srcOrd="2" destOrd="0" presId="urn:microsoft.com/office/officeart/2005/8/layout/cycle6"/>
    <dgm:cxn modelId="{C212F679-AFCF-4815-8137-841A0FF2A11D}" type="presParOf" srcId="{FE9AE8E1-BF9E-473C-9E71-C79B127E337D}" destId="{9D122D1D-6A58-4FB0-8834-27FB01EE71AF}" srcOrd="3" destOrd="0" presId="urn:microsoft.com/office/officeart/2005/8/layout/cycle6"/>
    <dgm:cxn modelId="{6DFB689D-9BDE-4E7F-96A2-53E01BE88761}" type="presParOf" srcId="{FE9AE8E1-BF9E-473C-9E71-C79B127E337D}" destId="{BE658AF6-AFE3-4755-9A57-7F346B756780}" srcOrd="4" destOrd="0" presId="urn:microsoft.com/office/officeart/2005/8/layout/cycle6"/>
    <dgm:cxn modelId="{8C91233F-C355-4197-98D1-2F2EB6CFA771}" type="presParOf" srcId="{FE9AE8E1-BF9E-473C-9E71-C79B127E337D}" destId="{63875317-7A4B-4722-B896-69D797959912}" srcOrd="5" destOrd="0" presId="urn:microsoft.com/office/officeart/2005/8/layout/cycle6"/>
    <dgm:cxn modelId="{68AB7443-DCC2-48D4-8517-A891B45C764B}" type="presParOf" srcId="{FE9AE8E1-BF9E-473C-9E71-C79B127E337D}" destId="{08E42CA2-EE08-434F-AA81-AD1AAFA9A23B}" srcOrd="6" destOrd="0" presId="urn:microsoft.com/office/officeart/2005/8/layout/cycle6"/>
    <dgm:cxn modelId="{55C23662-6F02-4080-A1E9-EC09894F50E9}" type="presParOf" srcId="{FE9AE8E1-BF9E-473C-9E71-C79B127E337D}" destId="{6DA17405-4D42-46FA-B989-F9F0F4F047DF}" srcOrd="7" destOrd="0" presId="urn:microsoft.com/office/officeart/2005/8/layout/cycle6"/>
    <dgm:cxn modelId="{8DA65CC0-4AAC-4D53-B203-91EE85F61063}" type="presParOf" srcId="{FE9AE8E1-BF9E-473C-9E71-C79B127E337D}" destId="{4538D171-1F20-4436-818B-972E8E27166E}" srcOrd="8" destOrd="0" presId="urn:microsoft.com/office/officeart/2005/8/layout/cycle6"/>
    <dgm:cxn modelId="{0F0D77FF-E757-41F3-9A87-C9BE19795DDD}" type="presParOf" srcId="{FE9AE8E1-BF9E-473C-9E71-C79B127E337D}" destId="{A1FB754A-4127-4962-8DB6-4564125E1A6E}" srcOrd="9" destOrd="0" presId="urn:microsoft.com/office/officeart/2005/8/layout/cycle6"/>
    <dgm:cxn modelId="{3B1EF9C4-CFB6-449F-B9A7-3E0247ACB9E0}" type="presParOf" srcId="{FE9AE8E1-BF9E-473C-9E71-C79B127E337D}" destId="{26D40F57-2034-4964-94B6-5AFDFBD6F9ED}" srcOrd="10" destOrd="0" presId="urn:microsoft.com/office/officeart/2005/8/layout/cycle6"/>
    <dgm:cxn modelId="{3648B1BD-ED97-403F-B213-50C998763074}" type="presParOf" srcId="{FE9AE8E1-BF9E-473C-9E71-C79B127E337D}" destId="{0A8F7526-A047-49B5-972D-C91EF7986C1C}" srcOrd="11" destOrd="0" presId="urn:microsoft.com/office/officeart/2005/8/layout/cycle6"/>
    <dgm:cxn modelId="{FF2ABA99-131F-4ACB-9798-489F66F024CD}" type="presParOf" srcId="{FE9AE8E1-BF9E-473C-9E71-C79B127E337D}" destId="{28DD9A8A-88E4-48FC-A400-7DFE560C7EC5}" srcOrd="12" destOrd="0" presId="urn:microsoft.com/office/officeart/2005/8/layout/cycle6"/>
    <dgm:cxn modelId="{CD400163-4FF6-49C5-97B8-B8BE23261E60}" type="presParOf" srcId="{FE9AE8E1-BF9E-473C-9E71-C79B127E337D}" destId="{75D95E8C-21EB-4E2B-B84C-9701A16CFD56}" srcOrd="13" destOrd="0" presId="urn:microsoft.com/office/officeart/2005/8/layout/cycle6"/>
    <dgm:cxn modelId="{31E81E21-47BA-4279-BD4F-8EE94F5A0070}" type="presParOf" srcId="{FE9AE8E1-BF9E-473C-9E71-C79B127E337D}" destId="{21C9AB0C-393B-444B-B505-5F2749ED60F0}" srcOrd="14" destOrd="0" presId="urn:microsoft.com/office/officeart/2005/8/layout/cycle6"/>
    <dgm:cxn modelId="{339CDFED-7EA3-4629-8B36-0F66EC07382A}" type="presParOf" srcId="{FE9AE8E1-BF9E-473C-9E71-C79B127E337D}" destId="{A54EE701-E2F3-4973-A05B-F7177338A8D0}" srcOrd="15" destOrd="0" presId="urn:microsoft.com/office/officeart/2005/8/layout/cycle6"/>
    <dgm:cxn modelId="{2ED67149-ECA3-4EC3-902C-9A9C425D4885}" type="presParOf" srcId="{FE9AE8E1-BF9E-473C-9E71-C79B127E337D}" destId="{35D6B50D-C124-42D3-9864-B0ABDB44243B}" srcOrd="16" destOrd="0" presId="urn:microsoft.com/office/officeart/2005/8/layout/cycle6"/>
    <dgm:cxn modelId="{DFDEB15A-3AEF-42C0-84AA-11D09AFF1A5E}" type="presParOf" srcId="{FE9AE8E1-BF9E-473C-9E71-C79B127E337D}" destId="{5C1B5F91-4E72-4F17-BA7F-2A0336035AE1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97E334-0350-4071-B2F7-85E7C8F4F8BE}">
      <dsp:nvSpPr>
        <dsp:cNvPr id="0" name=""/>
        <dsp:cNvSpPr/>
      </dsp:nvSpPr>
      <dsp:spPr>
        <a:xfrm>
          <a:off x="2165076" y="-10822"/>
          <a:ext cx="1186726" cy="68824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Radiation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Protection</a:t>
          </a:r>
          <a:endParaRPr lang="en-US" sz="1200" b="1" kern="1200" dirty="0"/>
        </a:p>
      </dsp:txBody>
      <dsp:txXfrm>
        <a:off x="2198673" y="22775"/>
        <a:ext cx="1119532" cy="621053"/>
      </dsp:txXfrm>
    </dsp:sp>
    <dsp:sp modelId="{552B9A13-3A02-45B8-87EA-70F118433481}">
      <dsp:nvSpPr>
        <dsp:cNvPr id="0" name=""/>
        <dsp:cNvSpPr/>
      </dsp:nvSpPr>
      <dsp:spPr>
        <a:xfrm>
          <a:off x="1192297" y="333301"/>
          <a:ext cx="3132285" cy="3132285"/>
        </a:xfrm>
        <a:custGeom>
          <a:avLst/>
          <a:gdLst/>
          <a:ahLst/>
          <a:cxnLst/>
          <a:rect l="0" t="0" r="0" b="0"/>
          <a:pathLst>
            <a:path>
              <a:moveTo>
                <a:pt x="2164959" y="119000"/>
              </a:moveTo>
              <a:arcTo wR="1566142" hR="1566142" stAng="17548764" swAng="127637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122D1D-6A58-4FB0-8834-27FB01EE71AF}">
      <dsp:nvSpPr>
        <dsp:cNvPr id="0" name=""/>
        <dsp:cNvSpPr/>
      </dsp:nvSpPr>
      <dsp:spPr>
        <a:xfrm>
          <a:off x="3521396" y="772248"/>
          <a:ext cx="1186726" cy="68824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Gilbane</a:t>
          </a:r>
          <a:endParaRPr lang="en-US" sz="1200" b="1" kern="1200" dirty="0"/>
        </a:p>
      </dsp:txBody>
      <dsp:txXfrm>
        <a:off x="3554993" y="805845"/>
        <a:ext cx="1119532" cy="621053"/>
      </dsp:txXfrm>
    </dsp:sp>
    <dsp:sp modelId="{63875317-7A4B-4722-B896-69D797959912}">
      <dsp:nvSpPr>
        <dsp:cNvPr id="0" name=""/>
        <dsp:cNvSpPr/>
      </dsp:nvSpPr>
      <dsp:spPr>
        <a:xfrm>
          <a:off x="1192297" y="333301"/>
          <a:ext cx="3132285" cy="3132285"/>
        </a:xfrm>
        <a:custGeom>
          <a:avLst/>
          <a:gdLst/>
          <a:ahLst/>
          <a:cxnLst/>
          <a:rect l="0" t="0" r="0" b="0"/>
          <a:pathLst>
            <a:path>
              <a:moveTo>
                <a:pt x="3071952" y="1135629"/>
              </a:moveTo>
              <a:arcTo wR="1566142" hR="1566142" stAng="20642680" swAng="1914639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E42CA2-EE08-434F-AA81-AD1AAFA9A23B}">
      <dsp:nvSpPr>
        <dsp:cNvPr id="0" name=""/>
        <dsp:cNvSpPr/>
      </dsp:nvSpPr>
      <dsp:spPr>
        <a:xfrm>
          <a:off x="3521396" y="2338391"/>
          <a:ext cx="1186726" cy="68824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Field Safety</a:t>
          </a:r>
          <a:endParaRPr lang="en-US" sz="1200" b="1" kern="1200" dirty="0"/>
        </a:p>
      </dsp:txBody>
      <dsp:txXfrm>
        <a:off x="3554993" y="2371988"/>
        <a:ext cx="1119532" cy="621053"/>
      </dsp:txXfrm>
    </dsp:sp>
    <dsp:sp modelId="{4538D171-1F20-4436-818B-972E8E27166E}">
      <dsp:nvSpPr>
        <dsp:cNvPr id="0" name=""/>
        <dsp:cNvSpPr/>
      </dsp:nvSpPr>
      <dsp:spPr>
        <a:xfrm>
          <a:off x="1192297" y="333301"/>
          <a:ext cx="3132285" cy="3132285"/>
        </a:xfrm>
        <a:custGeom>
          <a:avLst/>
          <a:gdLst/>
          <a:ahLst/>
          <a:cxnLst/>
          <a:rect l="0" t="0" r="0" b="0"/>
          <a:pathLst>
            <a:path>
              <a:moveTo>
                <a:pt x="2649196" y="2697424"/>
              </a:moveTo>
              <a:arcTo wR="1566142" hR="1566142" stAng="2774862" swAng="127637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FB754A-4127-4962-8DB6-4564125E1A6E}">
      <dsp:nvSpPr>
        <dsp:cNvPr id="0" name=""/>
        <dsp:cNvSpPr/>
      </dsp:nvSpPr>
      <dsp:spPr>
        <a:xfrm>
          <a:off x="2165076" y="3121462"/>
          <a:ext cx="1186726" cy="68824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Hazardous Waste Ops</a:t>
          </a:r>
          <a:endParaRPr lang="en-US" sz="1200" b="1" kern="1200" dirty="0"/>
        </a:p>
      </dsp:txBody>
      <dsp:txXfrm>
        <a:off x="2198673" y="3155059"/>
        <a:ext cx="1119532" cy="621053"/>
      </dsp:txXfrm>
    </dsp:sp>
    <dsp:sp modelId="{0A8F7526-A047-49B5-972D-C91EF7986C1C}">
      <dsp:nvSpPr>
        <dsp:cNvPr id="0" name=""/>
        <dsp:cNvSpPr/>
      </dsp:nvSpPr>
      <dsp:spPr>
        <a:xfrm>
          <a:off x="1192297" y="333301"/>
          <a:ext cx="3132285" cy="3132285"/>
        </a:xfrm>
        <a:custGeom>
          <a:avLst/>
          <a:gdLst/>
          <a:ahLst/>
          <a:cxnLst/>
          <a:rect l="0" t="0" r="0" b="0"/>
          <a:pathLst>
            <a:path>
              <a:moveTo>
                <a:pt x="967326" y="3013285"/>
              </a:moveTo>
              <a:arcTo wR="1566142" hR="1566142" stAng="6748764" swAng="127637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DD9A8A-88E4-48FC-A400-7DFE560C7EC5}">
      <dsp:nvSpPr>
        <dsp:cNvPr id="0" name=""/>
        <dsp:cNvSpPr/>
      </dsp:nvSpPr>
      <dsp:spPr>
        <a:xfrm>
          <a:off x="808757" y="2338391"/>
          <a:ext cx="1186726" cy="68824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Radioactive Waste Disposal</a:t>
          </a:r>
          <a:endParaRPr lang="en-US" sz="1200" b="1" kern="1200" dirty="0"/>
        </a:p>
      </dsp:txBody>
      <dsp:txXfrm>
        <a:off x="842354" y="2371988"/>
        <a:ext cx="1119532" cy="621053"/>
      </dsp:txXfrm>
    </dsp:sp>
    <dsp:sp modelId="{21C9AB0C-393B-444B-B505-5F2749ED60F0}">
      <dsp:nvSpPr>
        <dsp:cNvPr id="0" name=""/>
        <dsp:cNvSpPr/>
      </dsp:nvSpPr>
      <dsp:spPr>
        <a:xfrm>
          <a:off x="1192297" y="333301"/>
          <a:ext cx="3132285" cy="3132285"/>
        </a:xfrm>
        <a:custGeom>
          <a:avLst/>
          <a:gdLst/>
          <a:ahLst/>
          <a:cxnLst/>
          <a:rect l="0" t="0" r="0" b="0"/>
          <a:pathLst>
            <a:path>
              <a:moveTo>
                <a:pt x="60333" y="1996656"/>
              </a:moveTo>
              <a:arcTo wR="1566142" hR="1566142" stAng="9842680" swAng="1914639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4EE701-E2F3-4973-A05B-F7177338A8D0}">
      <dsp:nvSpPr>
        <dsp:cNvPr id="0" name=""/>
        <dsp:cNvSpPr/>
      </dsp:nvSpPr>
      <dsp:spPr>
        <a:xfrm>
          <a:off x="808757" y="772248"/>
          <a:ext cx="1186726" cy="68824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Accelerator Directorate, LCLS-II</a:t>
          </a:r>
        </a:p>
      </dsp:txBody>
      <dsp:txXfrm>
        <a:off x="842354" y="805845"/>
        <a:ext cx="1119532" cy="621053"/>
      </dsp:txXfrm>
    </dsp:sp>
    <dsp:sp modelId="{5C1B5F91-4E72-4F17-BA7F-2A0336035AE1}">
      <dsp:nvSpPr>
        <dsp:cNvPr id="0" name=""/>
        <dsp:cNvSpPr/>
      </dsp:nvSpPr>
      <dsp:spPr>
        <a:xfrm>
          <a:off x="1192297" y="333301"/>
          <a:ext cx="3132285" cy="3132285"/>
        </a:xfrm>
        <a:custGeom>
          <a:avLst/>
          <a:gdLst/>
          <a:ahLst/>
          <a:cxnLst/>
          <a:rect l="0" t="0" r="0" b="0"/>
          <a:pathLst>
            <a:path>
              <a:moveTo>
                <a:pt x="483089" y="434861"/>
              </a:moveTo>
              <a:arcTo wR="1566142" hR="1566142" stAng="13574862" swAng="127637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9930" y="0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r">
              <a:defRPr sz="1200"/>
            </a:lvl1pPr>
          </a:lstStyle>
          <a:p>
            <a:fld id="{4FEBF33E-D9A7-42CC-B598-9AD8356CBB5A}" type="datetimeFigureOut">
              <a:rPr lang="en-US" smtClean="0"/>
              <a:pPr/>
              <a:t>8/11/2017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5045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9930" y="8845045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r">
              <a:defRPr sz="1200"/>
            </a:lvl1pPr>
          </a:lstStyle>
          <a:p>
            <a:fld id="{4CEAAB5D-0CC4-45A8-B4B6-0B8B738A4E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11274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9930" y="0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r">
              <a:defRPr sz="1200"/>
            </a:lvl1pPr>
          </a:lstStyle>
          <a:p>
            <a:fld id="{C3B58700-9FA2-48CE-AC88-D71D45EB490A}" type="datetimeFigureOut">
              <a:rPr lang="en-US" smtClean="0"/>
              <a:pPr/>
              <a:t>8/11/2017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7125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60" tIns="46680" rIns="93360" bIns="4668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628" y="4423331"/>
            <a:ext cx="5621020" cy="4190524"/>
          </a:xfrm>
          <a:prstGeom prst="rect">
            <a:avLst/>
          </a:prstGeom>
        </p:spPr>
        <p:txBody>
          <a:bodyPr vert="horz" lIns="93360" tIns="46680" rIns="93360" bIns="4668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5045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9930" y="8845045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r">
              <a:defRPr sz="1200"/>
            </a:lvl1pPr>
          </a:lstStyle>
          <a:p>
            <a:fld id="{FE9BC4E5-2BC1-4F43-85DD-A1B8F74CB7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0042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Includes mgt of subcontract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194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7125" cy="3492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en-US" sz="1600" dirty="0"/>
              <a:t>Co-57, (270 d)</a:t>
            </a:r>
          </a:p>
          <a:p>
            <a:pPr lvl="2"/>
            <a:r>
              <a:rPr lang="en-US" sz="1600" dirty="0"/>
              <a:t>Co-60, (5.2 y)</a:t>
            </a:r>
          </a:p>
          <a:p>
            <a:pPr lvl="2"/>
            <a:r>
              <a:rPr lang="en-US" sz="1600" dirty="0"/>
              <a:t>Co-58, (72 d)</a:t>
            </a:r>
          </a:p>
          <a:p>
            <a:pPr lvl="2"/>
            <a:r>
              <a:rPr lang="en-US" sz="1600" dirty="0"/>
              <a:t>Na-22, (2.6 y)</a:t>
            </a:r>
          </a:p>
          <a:p>
            <a:pPr lvl="2"/>
            <a:r>
              <a:rPr lang="en-US" sz="1600" dirty="0"/>
              <a:t>Sc-46, (84 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437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291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401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446" y="4647657"/>
            <a:ext cx="2302769" cy="669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5153"/>
            <a:ext cx="1973584" cy="71780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26" y="402438"/>
            <a:ext cx="8008937" cy="1684735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26" y="2734634"/>
            <a:ext cx="7989887" cy="1640777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26" y="2066266"/>
            <a:ext cx="8008937" cy="476917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2"/>
            <a:ext cx="9144019" cy="928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" y="616458"/>
            <a:ext cx="8685294" cy="20269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932688"/>
            <a:ext cx="8108950" cy="379914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buSzPct val="120000"/>
              <a:defRPr/>
            </a:lvl2pPr>
            <a:lvl3pPr>
              <a:buClr>
                <a:srgbClr val="981E32"/>
              </a:buClr>
              <a:buSzPct val="120000"/>
              <a:defRPr b="0"/>
            </a:lvl3pPr>
            <a:lvl4pPr>
              <a:buClr>
                <a:srgbClr val="981E32"/>
              </a:buClr>
              <a:buSzPct val="120000"/>
              <a:defRPr/>
            </a:lvl4pPr>
            <a:lvl5pPr>
              <a:buClr>
                <a:srgbClr val="981E32"/>
              </a:buClr>
              <a:buSzPct val="120000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395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" y="701200"/>
            <a:ext cx="8685251" cy="15201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932688"/>
            <a:ext cx="3886200" cy="379914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buSzPct val="120000"/>
              <a:defRPr/>
            </a:lvl2pPr>
            <a:lvl3pPr>
              <a:buClr>
                <a:srgbClr val="981E32"/>
              </a:buClr>
              <a:buSzPct val="120000"/>
              <a:defRPr/>
            </a:lvl3pPr>
            <a:lvl4pPr>
              <a:buClr>
                <a:srgbClr val="981E32"/>
              </a:buClr>
              <a:buSzPct val="120000"/>
              <a:defRPr/>
            </a:lvl4pPr>
            <a:lvl5pPr>
              <a:buClr>
                <a:srgbClr val="981E32"/>
              </a:buClr>
              <a:buSzPct val="120000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939547"/>
            <a:ext cx="3886200" cy="379914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buSzPct val="120000"/>
              <a:defRPr/>
            </a:lvl2pPr>
            <a:lvl3pPr>
              <a:buClr>
                <a:srgbClr val="981E32"/>
              </a:buClr>
              <a:buSzPct val="120000"/>
              <a:defRPr/>
            </a:lvl3pPr>
            <a:lvl4pPr>
              <a:buClr>
                <a:srgbClr val="981E32"/>
              </a:buClr>
              <a:buSzPct val="120000"/>
              <a:defRPr/>
            </a:lvl4pPr>
            <a:lvl5pPr>
              <a:buClr>
                <a:srgbClr val="981E32"/>
              </a:buClr>
              <a:buSzPct val="120000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395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" y="701200"/>
            <a:ext cx="8685251" cy="15201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939546"/>
            <a:ext cx="2442340" cy="1860804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2914651"/>
            <a:ext cx="2442340" cy="1824038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932688"/>
            <a:ext cx="2442340" cy="379914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6" y="932688"/>
            <a:ext cx="3013075" cy="3799142"/>
          </a:xfrm>
        </p:spPr>
        <p:txBody>
          <a:bodyPr/>
          <a:lstStyle>
            <a:lvl2pPr>
              <a:buSzPct val="120000"/>
              <a:defRPr/>
            </a:lvl2pPr>
            <a:lvl3pPr>
              <a:buSzPct val="120000"/>
              <a:defRPr/>
            </a:lvl3pPr>
            <a:lvl4pPr>
              <a:buSzPct val="120000"/>
              <a:defRPr/>
            </a:lvl4pPr>
            <a:lvl5pPr>
              <a:buSzPct val="120000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69646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395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" y="701200"/>
            <a:ext cx="8685251" cy="15201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932688"/>
            <a:ext cx="2667000" cy="3799142"/>
          </a:xfrm>
        </p:spPr>
        <p:txBody>
          <a:bodyPr/>
          <a:lstStyle/>
          <a:p>
            <a:r>
              <a:rPr lang="en-US" dirty="0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932688"/>
            <a:ext cx="5484812" cy="3799142"/>
          </a:xfrm>
        </p:spPr>
        <p:txBody>
          <a:bodyPr/>
          <a:lstStyle>
            <a:lvl2pPr>
              <a:buSzPct val="120000"/>
              <a:defRPr/>
            </a:lvl2pPr>
            <a:lvl3pPr>
              <a:buSzPct val="120000"/>
              <a:defRPr/>
            </a:lvl3pPr>
            <a:lvl4pPr>
              <a:buSzPct val="120000"/>
              <a:defRPr/>
            </a:lvl4pPr>
            <a:lvl5pPr>
              <a:buSzPct val="120000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95472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</p:spPr>
        <p:txBody>
          <a:bodyPr lIns="432000"/>
          <a:lstStyle>
            <a:lvl1pPr>
              <a:defRPr b="1" baseline="0">
                <a:solidFill>
                  <a:srgbClr val="FF0000"/>
                </a:solidFill>
              </a:defRPr>
            </a:lvl1pPr>
          </a:lstStyle>
          <a:p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>***INSTRUCTIONS ON HOW TO APPLY IMAGE MASKING TO SLIDE LAYOUT***</a:t>
            </a:r>
            <a:br>
              <a:rPr lang="en-CA" dirty="0" smtClean="0"/>
            </a:br>
            <a:r>
              <a:rPr lang="en-CA" dirty="0" smtClean="0"/>
              <a:t>STEP 1: Click icon to insert image</a:t>
            </a:r>
            <a:br>
              <a:rPr lang="en-CA" dirty="0" smtClean="0"/>
            </a:br>
            <a:r>
              <a:rPr lang="en-CA" dirty="0" smtClean="0"/>
              <a:t>STEP 2: Once image is inserted, right-click image, and choose ‘Send to Back’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7691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2"/>
            <a:ext cx="9144000" cy="43754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9" tIns="40805" rIns="81609" bIns="40805" rtlCol="0" anchor="ctr"/>
          <a:lstStyle/>
          <a:p>
            <a:pPr algn="ctr"/>
            <a:endParaRPr lang="en-CA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0" y="0"/>
            <a:ext cx="9158400" cy="5151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4375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7" y="402436"/>
            <a:ext cx="8008937" cy="1684735"/>
          </a:xfrm>
        </p:spPr>
        <p:txBody>
          <a:bodyPr anchor="b" anchorCtr="0">
            <a:noAutofit/>
          </a:bodyPr>
          <a:lstStyle>
            <a:lvl1pPr>
              <a:defRPr sz="3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21" y="2734631"/>
            <a:ext cx="7989887" cy="1640777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4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080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1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8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63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4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7" y="2066263"/>
            <a:ext cx="8008937" cy="476917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37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267" y="4605151"/>
            <a:ext cx="2478821" cy="4094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36" y="4517526"/>
            <a:ext cx="2179498" cy="58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469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395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" y="701200"/>
            <a:ext cx="8685251" cy="238346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89532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395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" y="701200"/>
            <a:ext cx="8685251" cy="15201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932688"/>
            <a:ext cx="8108950" cy="379914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buSzPct val="120000"/>
              <a:defRPr/>
            </a:lvl2pPr>
            <a:lvl3pPr>
              <a:buClr>
                <a:srgbClr val="981E32"/>
              </a:buClr>
              <a:buSzPct val="120000"/>
              <a:defRPr b="0"/>
            </a:lvl3pPr>
            <a:lvl4pPr>
              <a:buClr>
                <a:srgbClr val="981E32"/>
              </a:buClr>
              <a:buSzPct val="120000"/>
              <a:defRPr/>
            </a:lvl4pPr>
            <a:lvl5pPr>
              <a:buClr>
                <a:srgbClr val="981E32"/>
              </a:buClr>
              <a:buSzPct val="120000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97920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96818"/>
            <a:ext cx="8103570" cy="5647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15" y="932688"/>
            <a:ext cx="8109919" cy="37719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4738695"/>
            <a:ext cx="318932" cy="404813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53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74" r:id="rId3"/>
    <p:sldLayoutId id="2147483671" r:id="rId4"/>
    <p:sldLayoutId id="2147483672" r:id="rId5"/>
    <p:sldLayoutId id="2147483673" r:id="rId6"/>
    <p:sldLayoutId id="2147483676" r:id="rId7"/>
    <p:sldLayoutId id="2147483677" r:id="rId8"/>
    <p:sldLayoutId id="2147483678" r:id="rId9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2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57233" y="1330127"/>
            <a:ext cx="8008937" cy="1684735"/>
          </a:xfrm>
        </p:spPr>
        <p:txBody>
          <a:bodyPr/>
          <a:lstStyle/>
          <a:p>
            <a:r>
              <a:rPr lang="en-US" sz="3000" dirty="0" smtClean="0"/>
              <a:t>SLAC Excess Material Disposition </a:t>
            </a:r>
            <a:br>
              <a:rPr lang="en-US" sz="3000" dirty="0" smtClean="0"/>
            </a:br>
            <a:r>
              <a:rPr lang="en-US" sz="1800" dirty="0" smtClean="0"/>
              <a:t>Various Sites</a:t>
            </a:r>
            <a:endParaRPr lang="en-US" sz="2700" i="1" dirty="0"/>
          </a:p>
        </p:txBody>
      </p:sp>
      <p:sp>
        <p:nvSpPr>
          <p:cNvPr id="2" name="TextBox 1"/>
          <p:cNvSpPr txBox="1"/>
          <p:nvPr/>
        </p:nvSpPr>
        <p:spPr>
          <a:xfrm>
            <a:off x="507996" y="3026054"/>
            <a:ext cx="5815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R. Ford</a:t>
            </a:r>
            <a:r>
              <a:rPr lang="en-US" i="1" dirty="0" smtClean="0">
                <a:solidFill>
                  <a:schemeClr val="bg1"/>
                </a:solidFill>
              </a:rPr>
              <a:t>, J</a:t>
            </a:r>
            <a:r>
              <a:rPr lang="en-US" i="1" dirty="0" smtClean="0">
                <a:solidFill>
                  <a:schemeClr val="bg1"/>
                </a:solidFill>
              </a:rPr>
              <a:t>. Allan, </a:t>
            </a:r>
            <a:r>
              <a:rPr lang="en-US" i="1" dirty="0" smtClean="0">
                <a:solidFill>
                  <a:schemeClr val="bg1"/>
                </a:solidFill>
              </a:rPr>
              <a:t>O</a:t>
            </a:r>
            <a:r>
              <a:rPr lang="en-US" i="1" dirty="0" smtClean="0">
                <a:solidFill>
                  <a:schemeClr val="bg1"/>
                </a:solidFill>
              </a:rPr>
              <a:t>. Ligeti, Y. Pilastro, S. </a:t>
            </a:r>
            <a:r>
              <a:rPr lang="en-US" i="1" dirty="0" err="1" smtClean="0">
                <a:solidFill>
                  <a:schemeClr val="bg1"/>
                </a:solidFill>
              </a:rPr>
              <a:t>Rokni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96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BSY reconfiguration scope statement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Remove </a:t>
            </a:r>
            <a:r>
              <a:rPr lang="en-US" dirty="0" smtClean="0"/>
              <a:t>obstructions to </a:t>
            </a:r>
            <a:r>
              <a:rPr lang="en-US" dirty="0"/>
              <a:t>future LCLS-II </a:t>
            </a:r>
            <a:r>
              <a:rPr lang="en-US" dirty="0" smtClean="0"/>
              <a:t>beamlines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Remove </a:t>
            </a:r>
            <a:r>
              <a:rPr lang="en-US" dirty="0" smtClean="0"/>
              <a:t>unneeded legacy equipment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Design</a:t>
            </a:r>
            <a:r>
              <a:rPr lang="en-US" dirty="0"/>
              <a:t>, fabricate, and install a new </a:t>
            </a:r>
            <a:r>
              <a:rPr lang="en-US" dirty="0" smtClean="0"/>
              <a:t>beamline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Design, fabricate, and install new collimators and Beam Containment System devices to permit continued LCLS operations through the BSY before LCLS-II is installed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51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switchyard: </a:t>
            </a:r>
            <a:r>
              <a:rPr lang="en-US" dirty="0"/>
              <a:t>p</a:t>
            </a:r>
            <a:r>
              <a:rPr lang="en-US" dirty="0" smtClean="0"/>
              <a:t>rogress photos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324600" y="1196340"/>
            <a:ext cx="256048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Removal of materials from this area will prevent unnecessary exposure for future work in the BSY during high-power LCLS-II operations, by preventing their activation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ALARA practice</a:t>
            </a:r>
            <a:endParaRPr lang="en-US" sz="16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12" y="939807"/>
            <a:ext cx="2849166" cy="3798888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900" y="939808"/>
            <a:ext cx="2849166" cy="379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65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BSY: </a:t>
            </a:r>
            <a:r>
              <a:rPr lang="en-US" dirty="0"/>
              <a:t>S</a:t>
            </a:r>
            <a:r>
              <a:rPr lang="en-US" dirty="0" smtClean="0"/>
              <a:t>urvey of materials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6393600" y="932688"/>
            <a:ext cx="2172550" cy="3799142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Two loads were recycled using Material Release Program Procedure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Cost avoidance of ~$100K and 2 Sea-Lands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Remainder disposed as radioactive waste</a:t>
            </a:r>
            <a:endParaRPr lang="en-US" sz="1600" dirty="0"/>
          </a:p>
        </p:txBody>
      </p:sp>
      <p:pic>
        <p:nvPicPr>
          <p:cNvPr id="4098" name="Picture 2" descr="C:\Users\ryanford\Pictures\2017_0117_LCLS_II_construction_BSY_reconfiguration_various-125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171" y="932688"/>
            <a:ext cx="2737521" cy="410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ryanford\Pictures\2017_0117_LCLS_II_construction_BSY_reconfiguration_various-125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32687"/>
            <a:ext cx="2737522" cy="410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591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BSY</a:t>
            </a:r>
            <a:endParaRPr lang="en-US" dirty="0"/>
          </a:p>
        </p:txBody>
      </p:sp>
      <p:pic>
        <p:nvPicPr>
          <p:cNvPr id="5" name="Picture 2" descr="Z:\FY2017\Photos\BSY\2017_0309_LCLS_construction_BSY_reconfig-13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7" y="939815"/>
            <a:ext cx="5699756" cy="379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192720" y="933450"/>
            <a:ext cx="25844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 smtClean="0"/>
              <a:t>Services Provided for S0-10 and BSY: </a:t>
            </a:r>
            <a:r>
              <a:rPr lang="en-US" dirty="0" smtClean="0"/>
              <a:t>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Contractor oversight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Staff Augmentation: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Contract RCT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Waste Shipper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Waste identification and inventory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Recycling of hold materials i.a.w. DOE-STD-6004 2016 and RPD-010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06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dump east: Progress to date</a:t>
            </a:r>
            <a:endParaRPr lang="en-US" dirty="0"/>
          </a:p>
        </p:txBody>
      </p:sp>
      <p:pic>
        <p:nvPicPr>
          <p:cNvPr id="5" name="Picture 2" descr="Z:\FY2017\Photos\beam_dump_east_before01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524"/>
            <a:ext cx="4586514" cy="305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Z:\FY2017\Photos\Beam Dump East\2016_1019_beam_dump_east_update-020-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487" y="1201060"/>
            <a:ext cx="4586515" cy="305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1822" y="4419600"/>
            <a:ext cx="8103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Output:  1 Sea-Land, 1 flatbed, 7 recycling bins, 3 hazardous waste bins, several truckloads of hazardous blocks</a:t>
            </a:r>
          </a:p>
          <a:p>
            <a:r>
              <a:rPr lang="en-US" sz="1200" dirty="0" smtClean="0"/>
              <a:t>Contractor vacuumed the area to remove hazardous debris (lead, cadmium)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6191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FY2018 Excess material disposition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BTH/undulator hall radioactive waste disposal (LCLS-II)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Beam dump east waste and recycling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</a:t>
            </a:r>
            <a:r>
              <a:rPr lang="en-US" dirty="0" smtClean="0"/>
              <a:t>egacy radioactive waste disposal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</a:t>
            </a:r>
            <a:r>
              <a:rPr lang="en-US" dirty="0" smtClean="0"/>
              <a:t>ead recycling</a:t>
            </a:r>
          </a:p>
          <a:p>
            <a:pPr marL="1033463" lvl="2" indent="-342900"/>
            <a:r>
              <a:rPr lang="en-US" dirty="0" smtClean="0"/>
              <a:t>Large amounts of excess lead can be cleared </a:t>
            </a:r>
          </a:p>
          <a:p>
            <a:pPr marL="1033463" lvl="2" indent="-342900"/>
            <a:r>
              <a:rPr lang="en-US" dirty="0" smtClean="0"/>
              <a:t>Development of clearance protocols is in progress</a:t>
            </a:r>
          </a:p>
          <a:p>
            <a:pPr marL="1033463" lvl="2" indent="-342900"/>
            <a:r>
              <a:rPr lang="en-US" dirty="0" smtClean="0"/>
              <a:t>Benefits to entire DOE complex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19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000" dirty="0"/>
              <a:t>SLAC Instruments for Common Metal Clearance Measurements </a:t>
            </a:r>
            <a:endParaRPr lang="en-US" sz="2000" dirty="0"/>
          </a:p>
        </p:txBody>
      </p:sp>
      <p:pic>
        <p:nvPicPr>
          <p:cNvPr id="5" name="Picture 57" descr="1C5233CE-5A56-4861-8DC7-DC14B1A8788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9318" y="2100263"/>
            <a:ext cx="2306972" cy="2555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8"/>
          <p:cNvSpPr txBox="1">
            <a:spLocks noChangeArrowheads="1"/>
          </p:cNvSpPr>
          <p:nvPr/>
        </p:nvSpPr>
        <p:spPr bwMode="auto">
          <a:xfrm>
            <a:off x="314325" y="900113"/>
            <a:ext cx="434911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Ludlum Model 2241 meter with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1”x1” </a:t>
            </a:r>
            <a:r>
              <a:rPr lang="en-US" altLang="en-US" sz="1600" dirty="0" err="1"/>
              <a:t>NaI</a:t>
            </a:r>
            <a:r>
              <a:rPr lang="en-US" altLang="en-US" sz="1600" dirty="0"/>
              <a:t> probe (DT ~ 0.03 </a:t>
            </a:r>
            <a:r>
              <a:rPr lang="en-US" altLang="en-US" sz="1600" dirty="0" err="1"/>
              <a:t>Bg</a:t>
            </a:r>
            <a:r>
              <a:rPr lang="en-US" altLang="en-US" sz="1600" dirty="0"/>
              <a:t>/g; 30 </a:t>
            </a:r>
            <a:r>
              <a:rPr lang="en-US" altLang="en-US" sz="1600" dirty="0" err="1"/>
              <a:t>nSv</a:t>
            </a:r>
            <a:r>
              <a:rPr lang="en-US" altLang="en-US" sz="1600" dirty="0"/>
              <a:t>/h) &amp;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small-area GM pancake probe</a:t>
            </a:r>
          </a:p>
        </p:txBody>
      </p:sp>
      <p:sp>
        <p:nvSpPr>
          <p:cNvPr id="8" name="Text Box 58"/>
          <p:cNvSpPr txBox="1">
            <a:spLocks noChangeArrowheads="1"/>
          </p:cNvSpPr>
          <p:nvPr/>
        </p:nvSpPr>
        <p:spPr bwMode="auto">
          <a:xfrm>
            <a:off x="7155180" y="1176338"/>
            <a:ext cx="15890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Field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Gamma Spectrometer</a:t>
            </a: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43"/>
          <a:stretch/>
        </p:blipFill>
        <p:spPr>
          <a:xfrm>
            <a:off x="4587240" y="2786062"/>
            <a:ext cx="2943225" cy="1981200"/>
          </a:xfrm>
          <a:prstGeom prst="rect">
            <a:avLst/>
          </a:prstGeom>
        </p:spPr>
      </p:pic>
      <p:sp>
        <p:nvSpPr>
          <p:cNvPr id="10" name="Text Box 58"/>
          <p:cNvSpPr txBox="1">
            <a:spLocks noChangeArrowheads="1"/>
          </p:cNvSpPr>
          <p:nvPr/>
        </p:nvSpPr>
        <p:spPr bwMode="auto">
          <a:xfrm>
            <a:off x="7842250" y="3383280"/>
            <a:ext cx="104283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Portal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Gate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Monitor</a:t>
            </a:r>
          </a:p>
        </p:txBody>
      </p:sp>
      <p:pic>
        <p:nvPicPr>
          <p:cNvPr id="2050" name="Picture 2" descr="Image result for riidey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74920" y="970598"/>
            <a:ext cx="1981200" cy="170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pb periodic tab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615" y="1004570"/>
            <a:ext cx="3651250" cy="36512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TextBox 10"/>
          <p:cNvSpPr txBox="1"/>
          <p:nvPr/>
        </p:nvSpPr>
        <p:spPr>
          <a:xfrm>
            <a:off x="3552341" y="4354115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 about Lead?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Clearance of Lead (</a:t>
            </a:r>
            <a:r>
              <a:rPr lang="en-US" dirty="0" err="1" smtClean="0"/>
              <a:t>Pb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85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DOE Standard </a:t>
            </a:r>
            <a:r>
              <a:rPr lang="en-US" altLang="en-US" sz="2000" b="1" dirty="0"/>
              <a:t>DOE-STD-6004</a:t>
            </a:r>
            <a:r>
              <a:rPr lang="en-US" altLang="en-US" sz="2000" dirty="0"/>
              <a:t> (2016) was developed for clearance of common metals (e.g., Al, Fe and Cu) in accelerator facilities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Unlike common metals, there are </a:t>
            </a:r>
            <a:r>
              <a:rPr lang="en-US" altLang="en-US" sz="2000" b="1" dirty="0"/>
              <a:t>no proxy </a:t>
            </a:r>
            <a:r>
              <a:rPr lang="en-US" altLang="en-US" sz="2000" dirty="0"/>
              <a:t>radionuclides for </a:t>
            </a:r>
            <a:r>
              <a:rPr lang="en-US" altLang="en-US" sz="2000" b="1" dirty="0"/>
              <a:t>lead clearance </a:t>
            </a:r>
            <a:r>
              <a:rPr lang="en-US" altLang="en-US" sz="2000" dirty="0"/>
              <a:t>measurements in electron </a:t>
            </a:r>
            <a:r>
              <a:rPr lang="en-US" altLang="en-US" sz="2000" dirty="0" smtClean="0"/>
              <a:t>accelerators</a:t>
            </a:r>
          </a:p>
          <a:p>
            <a:pPr marL="1033463" lvl="2" indent="-342900"/>
            <a:r>
              <a:rPr lang="en-US" altLang="en-US" sz="1400" b="1" dirty="0" smtClean="0"/>
              <a:t>Tl-204</a:t>
            </a:r>
            <a:r>
              <a:rPr lang="en-US" altLang="en-US" sz="1400" dirty="0" smtClean="0"/>
              <a:t> </a:t>
            </a:r>
            <a:r>
              <a:rPr lang="en-US" altLang="en-US" sz="1400" dirty="0"/>
              <a:t>(pure beta emitter, </a:t>
            </a:r>
            <a:r>
              <a:rPr lang="en-US" altLang="en-US" sz="1400" dirty="0" err="1"/>
              <a:t>E</a:t>
            </a:r>
            <a:r>
              <a:rPr lang="en-US" altLang="en-US" sz="1400" baseline="-25000" dirty="0" err="1"/>
              <a:t>max</a:t>
            </a:r>
            <a:r>
              <a:rPr lang="en-US" altLang="en-US" sz="1400" baseline="-25000" dirty="0"/>
              <a:t> </a:t>
            </a:r>
            <a:r>
              <a:rPr lang="en-US" altLang="en-US" sz="1400" dirty="0"/>
              <a:t>= 764 </a:t>
            </a:r>
            <a:r>
              <a:rPr lang="en-US" altLang="en-US" sz="1400" dirty="0" err="1"/>
              <a:t>keV</a:t>
            </a:r>
            <a:r>
              <a:rPr lang="en-US" altLang="en-US" sz="1400" dirty="0"/>
              <a:t>, 3.78 </a:t>
            </a:r>
            <a:r>
              <a:rPr lang="en-US" altLang="en-US" sz="1400" dirty="0" err="1"/>
              <a:t>yr</a:t>
            </a:r>
            <a:r>
              <a:rPr lang="en-US" altLang="en-US" sz="1400" dirty="0"/>
              <a:t>) dominates activity and risk in lead in most cases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Sensitivity of a small-area (</a:t>
            </a:r>
            <a:r>
              <a:rPr lang="en-US" altLang="en-US" sz="2000" b="1" dirty="0"/>
              <a:t>15.5 cm</a:t>
            </a:r>
            <a:r>
              <a:rPr lang="en-US" altLang="en-US" sz="2000" b="1" baseline="30000" dirty="0"/>
              <a:t>2</a:t>
            </a:r>
            <a:r>
              <a:rPr lang="en-US" altLang="en-US" sz="2000" b="1" dirty="0"/>
              <a:t>) GM </a:t>
            </a:r>
            <a:r>
              <a:rPr lang="en-US" altLang="en-US" sz="2000" dirty="0"/>
              <a:t>probe for </a:t>
            </a:r>
            <a:r>
              <a:rPr lang="en-US" altLang="en-US" sz="2000" b="1" dirty="0"/>
              <a:t>Tl-204 </a:t>
            </a:r>
            <a:r>
              <a:rPr lang="en-US" altLang="en-US" sz="2000" dirty="0"/>
              <a:t>in lead was calculated with FLUKA to be </a:t>
            </a:r>
            <a:r>
              <a:rPr lang="en-US" altLang="en-US" sz="2000" b="1" dirty="0"/>
              <a:t>8 </a:t>
            </a:r>
            <a:r>
              <a:rPr lang="en-US" altLang="en-US" sz="2000" b="1" dirty="0" err="1"/>
              <a:t>cpm</a:t>
            </a:r>
            <a:r>
              <a:rPr lang="en-US" altLang="en-US" sz="2000" b="1" dirty="0"/>
              <a:t> per </a:t>
            </a:r>
            <a:r>
              <a:rPr lang="en-US" altLang="en-US" sz="2000" b="1" dirty="0" err="1"/>
              <a:t>Bq</a:t>
            </a:r>
            <a:r>
              <a:rPr lang="en-US" altLang="en-US" sz="2000" b="1" dirty="0"/>
              <a:t>/g</a:t>
            </a:r>
            <a:r>
              <a:rPr lang="en-US" altLang="en-US" sz="20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With an average background of 120 </a:t>
            </a:r>
            <a:r>
              <a:rPr lang="en-US" altLang="en-US" sz="2000" dirty="0" err="1"/>
              <a:t>cpm</a:t>
            </a:r>
            <a:r>
              <a:rPr lang="en-US" altLang="en-US" sz="2000" dirty="0"/>
              <a:t>, detection threshold of a </a:t>
            </a:r>
            <a:r>
              <a:rPr lang="en-US" altLang="en-US" sz="2000" b="1" dirty="0"/>
              <a:t>large-area GM meter </a:t>
            </a:r>
            <a:r>
              <a:rPr lang="en-US" altLang="en-US" sz="2000" dirty="0"/>
              <a:t>(4x15.5 cm</a:t>
            </a:r>
            <a:r>
              <a:rPr lang="en-US" altLang="en-US" sz="2000" baseline="30000" dirty="0"/>
              <a:t>2</a:t>
            </a:r>
            <a:r>
              <a:rPr lang="en-US" altLang="en-US" sz="2000" dirty="0"/>
              <a:t>) can be </a:t>
            </a:r>
            <a:r>
              <a:rPr lang="en-US" altLang="en-US" sz="2000" b="1" dirty="0"/>
              <a:t>0.8 </a:t>
            </a:r>
            <a:r>
              <a:rPr lang="en-US" altLang="en-US" sz="2000" b="1" dirty="0" err="1"/>
              <a:t>Bq</a:t>
            </a:r>
            <a:r>
              <a:rPr lang="en-US" altLang="en-US" sz="2000" b="1" dirty="0"/>
              <a:t>/g for Tl-204 </a:t>
            </a:r>
            <a:r>
              <a:rPr lang="en-US" altLang="en-US" sz="2000" dirty="0"/>
              <a:t>inside lead, which is lower than ANSI N13.12 </a:t>
            </a:r>
            <a:r>
              <a:rPr lang="en-US" altLang="en-US" sz="2000" b="1" dirty="0"/>
              <a:t>SL of 1 </a:t>
            </a:r>
            <a:r>
              <a:rPr lang="en-US" altLang="en-US" sz="2000" b="1" dirty="0" err="1"/>
              <a:t>Bq</a:t>
            </a:r>
            <a:r>
              <a:rPr lang="en-US" altLang="en-US" sz="2000" b="1" dirty="0"/>
              <a:t>/g.</a:t>
            </a:r>
            <a:r>
              <a:rPr lang="en-US" altLang="en-US" sz="20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Lead clearance </a:t>
            </a:r>
            <a:r>
              <a:rPr lang="en-US" altLang="en-US" sz="2000" b="1" dirty="0"/>
              <a:t>measurement protocol </a:t>
            </a:r>
            <a:r>
              <a:rPr lang="en-US" altLang="en-US" sz="2000" dirty="0"/>
              <a:t>(e.g., static 1-min measurements with large-area GM probe on contact with a lead brick under maximum background of 180 </a:t>
            </a:r>
            <a:r>
              <a:rPr lang="en-US" altLang="en-US" sz="2000" dirty="0" err="1"/>
              <a:t>cpm</a:t>
            </a:r>
            <a:r>
              <a:rPr lang="en-US" altLang="en-US" sz="2000" dirty="0"/>
              <a:t>) is being developed to meet </a:t>
            </a:r>
            <a:r>
              <a:rPr lang="en-US" altLang="en-US" sz="2000" b="1" dirty="0"/>
              <a:t>IFB</a:t>
            </a:r>
            <a:r>
              <a:rPr lang="en-US" altLang="en-US" sz="2000" dirty="0"/>
              <a:t> release criterion.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78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92500" lnSpcReduction="10000"/>
          </a:bodyPr>
          <a:lstStyle/>
          <a:p>
            <a:pPr marL="342900" indent="-342900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Radioactive waste disposal campaign for BSY resulted in disposal of most of the generated BSY waste</a:t>
            </a:r>
          </a:p>
          <a:p>
            <a:pPr marL="1033463" lvl="2" indent="-342900">
              <a:lnSpc>
                <a:spcPct val="110000"/>
              </a:lnSpc>
              <a:spcAft>
                <a:spcPts val="1200"/>
              </a:spcAft>
            </a:pPr>
            <a:r>
              <a:rPr lang="en-US" dirty="0" smtClean="0"/>
              <a:t>Some waste postponed to FY18</a:t>
            </a:r>
            <a:endParaRPr lang="en-US" dirty="0"/>
          </a:p>
          <a:p>
            <a:pPr marL="342900" indent="-34290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Successful recycling campaign, large cost avoidance</a:t>
            </a:r>
          </a:p>
          <a:p>
            <a:pPr marL="342900" indent="-34290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Successful disposal of hazardous waste disposal from BDE yard, substantial reduction in volumes</a:t>
            </a:r>
          </a:p>
          <a:p>
            <a:pPr marL="342900" indent="-34290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Continuous and effective safety oversight</a:t>
            </a:r>
            <a:endParaRPr lang="en-US" dirty="0"/>
          </a:p>
          <a:p>
            <a:pPr marL="342900" indent="-34290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Project management capability enabled efficient allocation of resources and meeting of project goals</a:t>
            </a:r>
          </a:p>
        </p:txBody>
      </p:sp>
    </p:spTree>
    <p:extLst>
      <p:ext uri="{BB962C8B-B14F-4D97-AF65-F5344CB8AC3E}">
        <p14:creationId xmlns:p14="http://schemas.microsoft.com/office/powerpoint/2010/main" val="126863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D36294-2849-48A8-8531-5354CF3095D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Team Work</a:t>
            </a:r>
            <a:endParaRPr lang="en-US" dirty="0"/>
          </a:p>
        </p:txBody>
      </p:sp>
      <p:pic>
        <p:nvPicPr>
          <p:cNvPr id="5122" name="Picture 2" descr="V:\ESH\RP\clean-up D&amp;D\D&amp;D Presentations\Progress 20170314\Photos\image-s0-10-relocation-comple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1237489"/>
            <a:ext cx="4267200" cy="284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V:\ESH\RP\clean-up D&amp;D\D&amp;D Presentations\Progress 20170314\Photos\2016_0915_LCLS_II_construction_progress_sector_0-10-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79" y="1237489"/>
            <a:ext cx="4313221" cy="287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456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marL="342900" lvl="1" indent="-457200">
              <a:spcAft>
                <a:spcPts val="300"/>
              </a:spcAft>
            </a:pPr>
            <a:r>
              <a:rPr lang="en-US" sz="2400" dirty="0"/>
              <a:t>Scope</a:t>
            </a:r>
          </a:p>
          <a:p>
            <a:pPr marL="342900" lvl="1" indent="-457200">
              <a:spcAft>
                <a:spcPts val="300"/>
              </a:spcAft>
            </a:pPr>
            <a:r>
              <a:rPr lang="en-US" sz="2400" dirty="0" smtClean="0"/>
              <a:t>Strategy for material disposition</a:t>
            </a:r>
          </a:p>
          <a:p>
            <a:pPr marL="342900" lvl="1" indent="-457200">
              <a:spcAft>
                <a:spcPts val="300"/>
              </a:spcAft>
            </a:pPr>
            <a:r>
              <a:rPr lang="en-US" sz="2400" dirty="0" smtClean="0"/>
              <a:t>LINAC S0-10 and </a:t>
            </a:r>
            <a:r>
              <a:rPr lang="en-US" sz="2400" dirty="0" smtClean="0"/>
              <a:t>Beam Switchyard (BSY) Disposition</a:t>
            </a:r>
            <a:endParaRPr lang="en-US" sz="2400" dirty="0" smtClean="0"/>
          </a:p>
          <a:p>
            <a:pPr marL="1033463" lvl="4" indent="-457200">
              <a:spcAft>
                <a:spcPts val="300"/>
              </a:spcAft>
            </a:pPr>
            <a:r>
              <a:rPr lang="en-US" dirty="0" smtClean="0"/>
              <a:t>Volumes</a:t>
            </a:r>
          </a:p>
          <a:p>
            <a:pPr marL="342900" lvl="1" indent="-457200">
              <a:spcAft>
                <a:spcPts val="300"/>
              </a:spcAft>
            </a:pPr>
            <a:r>
              <a:rPr lang="en-US" sz="2400" dirty="0" smtClean="0"/>
              <a:t>Support </a:t>
            </a:r>
            <a:r>
              <a:rPr lang="en-US" sz="2400" dirty="0"/>
              <a:t>of </a:t>
            </a:r>
            <a:r>
              <a:rPr lang="en-US" sz="2400" dirty="0" smtClean="0"/>
              <a:t>BSY reconfiguration project </a:t>
            </a:r>
            <a:endParaRPr lang="en-US" sz="2400" dirty="0"/>
          </a:p>
          <a:p>
            <a:pPr marL="342900" lvl="1" indent="-457200">
              <a:spcAft>
                <a:spcPts val="300"/>
              </a:spcAft>
            </a:pPr>
            <a:r>
              <a:rPr lang="en-US" sz="2400" dirty="0" smtClean="0"/>
              <a:t>Recycling </a:t>
            </a:r>
            <a:r>
              <a:rPr lang="en-US" sz="2400" dirty="0" smtClean="0"/>
              <a:t>of Lead (</a:t>
            </a:r>
            <a:r>
              <a:rPr lang="en-US" sz="2400" dirty="0" err="1" smtClean="0"/>
              <a:t>Pb</a:t>
            </a:r>
            <a:r>
              <a:rPr lang="en-US" sz="2400" dirty="0" smtClean="0"/>
              <a:t>)</a:t>
            </a:r>
          </a:p>
          <a:p>
            <a:pPr marL="342900" lvl="1" indent="-457200">
              <a:spcAft>
                <a:spcPts val="300"/>
              </a:spcAft>
            </a:pPr>
            <a:r>
              <a:rPr lang="en-US" sz="2400" dirty="0" smtClean="0"/>
              <a:t>Planned work for FY2018</a:t>
            </a:r>
            <a:endParaRPr lang="en-US" sz="2400" dirty="0"/>
          </a:p>
          <a:p>
            <a:pPr marL="342900" indent="-457200">
              <a:buFont typeface="Arial" panose="020B0604020202020204" pitchFamily="34" charset="0"/>
              <a:buChar char="•"/>
            </a:pPr>
            <a:r>
              <a:rPr lang="en-US" dirty="0" smtClean="0"/>
              <a:t>Summary / Accomplishments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06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2050" name="Picture 2" descr="C:\Users\ryanford\AppData\Local\Microsoft\Windows\Temporary Internet Files\Content.IE5\AB9TWADT\Thank-you-pinned-note[1].pn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399" y="1962149"/>
            <a:ext cx="1219202" cy="1219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690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7727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Scope of LCLS-II material disposition support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239151" y="932688"/>
            <a:ext cx="8560191" cy="4026174"/>
          </a:xfrm>
        </p:spPr>
        <p:txBody>
          <a:bodyPr>
            <a:normAutofit fontScale="55000" lnSpcReduction="20000"/>
          </a:bodyPr>
          <a:lstStyle/>
          <a:p>
            <a:pPr lvl="1" indent="-274320">
              <a:spcBef>
                <a:spcPts val="600"/>
              </a:spcBef>
              <a:buSzTx/>
            </a:pPr>
            <a:r>
              <a:rPr lang="en-US" sz="2900" dirty="0"/>
              <a:t>Disposition of </a:t>
            </a:r>
            <a:r>
              <a:rPr lang="en-US" sz="2900" u="sng" dirty="0"/>
              <a:t>excess</a:t>
            </a:r>
            <a:r>
              <a:rPr lang="en-US" sz="2900" dirty="0"/>
              <a:t> materials to approved end points from:</a:t>
            </a:r>
          </a:p>
          <a:p>
            <a:pPr marL="914400" lvl="5" indent="-274320">
              <a:lnSpc>
                <a:spcPct val="120000"/>
              </a:lnSpc>
              <a:spcBef>
                <a:spcPts val="300"/>
              </a:spcBef>
            </a:pPr>
            <a:r>
              <a:rPr lang="en-US" sz="2900" dirty="0"/>
              <a:t>Sectors 0-10  </a:t>
            </a:r>
            <a:r>
              <a:rPr lang="en-US" sz="2900" dirty="0" smtClean="0"/>
              <a:t>linear accelerator housing (tunnel</a:t>
            </a:r>
            <a:r>
              <a:rPr lang="en-US" sz="2900" dirty="0"/>
              <a:t>) </a:t>
            </a:r>
          </a:p>
          <a:p>
            <a:pPr marL="914400" lvl="5" indent="-274320">
              <a:lnSpc>
                <a:spcPct val="120000"/>
              </a:lnSpc>
              <a:spcBef>
                <a:spcPts val="300"/>
              </a:spcBef>
            </a:pPr>
            <a:r>
              <a:rPr lang="en-US" sz="2900" dirty="0"/>
              <a:t>Klystron </a:t>
            </a:r>
            <a:r>
              <a:rPr lang="en-US" sz="2900" dirty="0" smtClean="0"/>
              <a:t>gallery</a:t>
            </a:r>
            <a:endParaRPr lang="en-US" sz="2900" dirty="0"/>
          </a:p>
          <a:p>
            <a:pPr marL="914400" lvl="5" indent="-274320">
              <a:lnSpc>
                <a:spcPct val="120000"/>
              </a:lnSpc>
              <a:spcBef>
                <a:spcPts val="300"/>
              </a:spcBef>
            </a:pPr>
            <a:r>
              <a:rPr lang="en-US" sz="2900" dirty="0"/>
              <a:t>Beam </a:t>
            </a:r>
            <a:r>
              <a:rPr lang="en-US" sz="2900" dirty="0" smtClean="0"/>
              <a:t>switchyard </a:t>
            </a:r>
            <a:r>
              <a:rPr lang="en-US" sz="2900" dirty="0"/>
              <a:t>(BSY</a:t>
            </a:r>
            <a:r>
              <a:rPr lang="en-US" sz="2900" dirty="0" smtClean="0"/>
              <a:t>) - </a:t>
            </a:r>
            <a:r>
              <a:rPr lang="en-US" sz="2900" dirty="0"/>
              <a:t>Reconfiguration</a:t>
            </a:r>
          </a:p>
          <a:p>
            <a:pPr marL="914400" lvl="5" indent="-274320">
              <a:lnSpc>
                <a:spcPct val="120000"/>
              </a:lnSpc>
              <a:spcBef>
                <a:spcPts val="300"/>
              </a:spcBef>
            </a:pPr>
            <a:r>
              <a:rPr lang="en-US" sz="2900" dirty="0"/>
              <a:t>Magnet </a:t>
            </a:r>
            <a:r>
              <a:rPr lang="en-US" sz="2900" dirty="0" smtClean="0"/>
              <a:t>storage yard </a:t>
            </a:r>
            <a:r>
              <a:rPr lang="en-US" sz="2900" dirty="0"/>
              <a:t>(MSY)</a:t>
            </a:r>
          </a:p>
          <a:p>
            <a:pPr marL="914400" lvl="5" indent="-274320">
              <a:lnSpc>
                <a:spcPct val="120000"/>
              </a:lnSpc>
              <a:spcBef>
                <a:spcPts val="300"/>
              </a:spcBef>
            </a:pPr>
            <a:r>
              <a:rPr lang="en-US" sz="2900" dirty="0"/>
              <a:t>LCLS u</a:t>
            </a:r>
            <a:r>
              <a:rPr lang="en-US" sz="2900" dirty="0" smtClean="0"/>
              <a:t>ndulator </a:t>
            </a:r>
            <a:r>
              <a:rPr lang="en-US" sz="2900" dirty="0"/>
              <a:t>and dump </a:t>
            </a:r>
            <a:r>
              <a:rPr lang="en-US" sz="2900" dirty="0" smtClean="0"/>
              <a:t>halls (FY18)</a:t>
            </a:r>
            <a:endParaRPr lang="en-US" sz="2900" dirty="0"/>
          </a:p>
          <a:p>
            <a:pPr lvl="1" indent="-274320" fontAlgn="t">
              <a:spcBef>
                <a:spcPts val="1200"/>
              </a:spcBef>
              <a:buSzTx/>
            </a:pPr>
            <a:r>
              <a:rPr lang="en-US" sz="2900" dirty="0" smtClean="0"/>
              <a:t>Inventory, characterize, disassemble, package, </a:t>
            </a:r>
            <a:r>
              <a:rPr lang="en-US" sz="2900" dirty="0"/>
              <a:t>transport, </a:t>
            </a:r>
            <a:r>
              <a:rPr lang="en-US" sz="2900" dirty="0" smtClean="0"/>
              <a:t>treat and dispose </a:t>
            </a:r>
            <a:r>
              <a:rPr lang="en-US" sz="2900" dirty="0"/>
              <a:t>of </a:t>
            </a:r>
            <a:r>
              <a:rPr lang="en-US" sz="2900" dirty="0" smtClean="0"/>
              <a:t>low level and mixed radioactive waste, hazardous waste, universal waste, class II waste </a:t>
            </a:r>
            <a:endParaRPr lang="en-US" sz="2900" dirty="0"/>
          </a:p>
          <a:p>
            <a:pPr lvl="1" indent="-274320" fontAlgn="t">
              <a:spcBef>
                <a:spcPts val="1200"/>
              </a:spcBef>
              <a:buSzTx/>
            </a:pPr>
            <a:r>
              <a:rPr lang="en-US" sz="2900" dirty="0" smtClean="0"/>
              <a:t>Recycle excess </a:t>
            </a:r>
            <a:r>
              <a:rPr lang="en-US" sz="2900" dirty="0"/>
              <a:t>materials impacted by DOE Metal Moratorium, as well as non-impacted materials in the </a:t>
            </a:r>
            <a:r>
              <a:rPr lang="en-US" sz="2900" dirty="0" smtClean="0"/>
              <a:t>klystron gallery</a:t>
            </a:r>
            <a:endParaRPr lang="en-US" sz="2900" dirty="0"/>
          </a:p>
          <a:p>
            <a:pPr lvl="1" indent="-274320" fontAlgn="t">
              <a:spcBef>
                <a:spcPts val="1200"/>
              </a:spcBef>
              <a:buSzTx/>
            </a:pPr>
            <a:r>
              <a:rPr lang="en-US" sz="2900" dirty="0"/>
              <a:t>Site preparation to facilitate material disposition </a:t>
            </a:r>
          </a:p>
          <a:p>
            <a:pPr lvl="1" indent="-274320" fontAlgn="t">
              <a:spcBef>
                <a:spcPts val="1200"/>
              </a:spcBef>
              <a:buSzTx/>
            </a:pPr>
            <a:r>
              <a:rPr lang="en-US" sz="2900" dirty="0"/>
              <a:t>Support for removal of materials from </a:t>
            </a:r>
            <a:r>
              <a:rPr lang="en-US" sz="2900" dirty="0" smtClean="0"/>
              <a:t>BSY reconfiguration</a:t>
            </a:r>
            <a:endParaRPr lang="en-US" sz="29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41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BSY sump: Before and after</a:t>
            </a:r>
            <a:endParaRPr lang="en-US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882" y="982011"/>
            <a:ext cx="5065950" cy="379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40" y="975652"/>
            <a:ext cx="2853934" cy="3805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21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Interrelationships and collaboration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2118035591"/>
              </p:ext>
            </p:extLst>
          </p:nvPr>
        </p:nvGraphicFramePr>
        <p:xfrm>
          <a:off x="457200" y="933450"/>
          <a:ext cx="5516880" cy="3798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332220" y="1870710"/>
            <a:ext cx="24384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/>
              <a:t>Environmental Prot.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/>
              <a:t>F&amp;O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Industrial Hygiene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Security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/>
              <a:t>Procurement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/>
              <a:t>Bldg </a:t>
            </a:r>
            <a:r>
              <a:rPr lang="en-US" sz="1400" b="1" dirty="0"/>
              <a:t>Inspection Office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/>
              <a:t>Property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/>
              <a:t>Legal Dept.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/>
              <a:t>Communications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78631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Prong 4: Hazardous </a:t>
            </a:r>
            <a:r>
              <a:rPr lang="en-US" dirty="0"/>
              <a:t>w</a:t>
            </a:r>
            <a:r>
              <a:rPr lang="en-US" dirty="0" smtClean="0"/>
              <a:t>aste </a:t>
            </a:r>
            <a:r>
              <a:rPr lang="en-US" dirty="0"/>
              <a:t>o</a:t>
            </a:r>
            <a:r>
              <a:rPr lang="en-US" dirty="0" smtClean="0"/>
              <a:t>perations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57200" y="932688"/>
            <a:ext cx="3680460" cy="3799142"/>
          </a:xfrm>
        </p:spPr>
        <p:txBody>
          <a:bodyPr>
            <a:normAutofit fontScale="92500"/>
          </a:bodyPr>
          <a:lstStyle/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 smtClean="0"/>
              <a:t>Hazardous Waste:</a:t>
            </a:r>
          </a:p>
          <a:p>
            <a:pPr marL="687388" indent="-342900"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i="1" dirty="0" smtClean="0"/>
              <a:t>Concrete and debris with heavy metals (lead, cadmium)</a:t>
            </a:r>
          </a:p>
          <a:p>
            <a:pPr marL="687388" indent="-342900"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i="1" dirty="0" smtClean="0"/>
              <a:t>Tanks with specialty gases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FY2016: 42 tons, 5 loads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FY2017: 5 tons, 3 loads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Total:  </a:t>
            </a:r>
            <a:r>
              <a:rPr lang="en-US" sz="1800" dirty="0" smtClean="0"/>
              <a:t>47 tons, 8 loads</a:t>
            </a:r>
            <a:endParaRPr lang="en-US" sz="1600" dirty="0" smtClean="0"/>
          </a:p>
          <a:p>
            <a:pPr marL="342900" indent="-342900">
              <a:buFontTx/>
              <a:buChar char="-"/>
            </a:pP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146" name="Picture 2" descr="C:\Users\ryanford\Pictures\Haz Waste B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785" y="2386289"/>
            <a:ext cx="2846388" cy="129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pilastro\Pictures\BDE\BDE 405 CYLINDERS 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112" y="1003300"/>
            <a:ext cx="1867535" cy="1899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:\Users\pilastro\Pictures\BDE\20160817_17133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112" y="3031608"/>
            <a:ext cx="1867535" cy="152496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267200" y="4519053"/>
            <a:ext cx="174148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/>
              <a:t>Vacuuming operations prevented runoff into stormwater drains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74887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BSY: D-10 dump </a:t>
            </a:r>
            <a:r>
              <a:rPr lang="en-US" dirty="0"/>
              <a:t>r</a:t>
            </a:r>
            <a:r>
              <a:rPr lang="en-US" dirty="0" smtClean="0"/>
              <a:t>emoval</a:t>
            </a:r>
            <a:endParaRPr lang="en-US" dirty="0"/>
          </a:p>
        </p:txBody>
      </p:sp>
      <p:pic>
        <p:nvPicPr>
          <p:cNvPr id="2050" name="Picture 2" descr="C:\Users\ryanford\Pictures\2017_0117_LCLS_II_construction_BSY_reconfiguration_various-124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3" y="932688"/>
            <a:ext cx="4491781" cy="359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ryanford\Pictures\2017_0118_LCLS_II_construction_BSY_reconfiguration_D10_lift-1261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11885" y="932688"/>
            <a:ext cx="4492936" cy="359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619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dump east yard clean-up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Drawing from all disciplines:  IH, Field Safety, EP, Hazardous Waste and Radiation Protection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Opportunity to dispose of some of the radioactive waste within the ongoing campaigns (S0-10 and BSY)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The area will be returned to the 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Next phases (FY18) to include tank removal and radioactive waste disposal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97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dirty="0"/>
              <a:t>Establish clear responsibilities and requirements for managing removed </a:t>
            </a:r>
            <a:r>
              <a:rPr lang="en-US" dirty="0" smtClean="0"/>
              <a:t>materials (The AMMP)</a:t>
            </a:r>
            <a:endParaRPr lang="en-US" dirty="0"/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dirty="0"/>
              <a:t>Pre-characterize materials and equipment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dirty="0"/>
              <a:t>Prepare appropriate space for material </a:t>
            </a:r>
            <a:r>
              <a:rPr lang="en-US" dirty="0" smtClean="0"/>
              <a:t>processing (area 1, area 2, tent, MSY)</a:t>
            </a:r>
            <a:endParaRPr lang="en-US" dirty="0"/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dirty="0"/>
              <a:t>Manage disposition of excess materials in a safe and efficient </a:t>
            </a:r>
            <a:r>
              <a:rPr lang="en-US" dirty="0" smtClean="0"/>
              <a:t>manner (radioactive waste, hazardous waste, recycling)</a:t>
            </a:r>
            <a:endParaRPr lang="en-US" dirty="0"/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Disposition </a:t>
            </a:r>
            <a:r>
              <a:rPr lang="en-US" dirty="0" smtClean="0"/>
              <a:t>strategy</a:t>
            </a:r>
            <a:r>
              <a:rPr lang="en-US" dirty="0"/>
              <a:t>: </a:t>
            </a:r>
            <a:r>
              <a:rPr lang="en-US" dirty="0" smtClean="0"/>
              <a:t>4-prong approach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312" y="1007101"/>
            <a:ext cx="2909441" cy="3915693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247" y="1007101"/>
            <a:ext cx="2897214" cy="3915692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52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Prong 2: Radiological and hazardous characterization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979" y="961794"/>
            <a:ext cx="2526604" cy="3612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ontent Placeholder 6"/>
          <p:cNvSpPr txBox="1">
            <a:spLocks/>
          </p:cNvSpPr>
          <p:nvPr/>
        </p:nvSpPr>
        <p:spPr>
          <a:xfrm>
            <a:off x="223306" y="903250"/>
            <a:ext cx="5560372" cy="390571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9587" lvl="1" indent="-285750">
              <a:lnSpc>
                <a:spcPct val="110000"/>
              </a:lnSpc>
              <a:spcBef>
                <a:spcPts val="600"/>
              </a:spcBef>
            </a:pPr>
            <a:r>
              <a:rPr lang="en-US" sz="1800" b="1" dirty="0" smtClean="0"/>
              <a:t>S0-10</a:t>
            </a:r>
          </a:p>
          <a:p>
            <a:pPr marL="742950" lvl="2" indent="-285750">
              <a:lnSpc>
                <a:spcPct val="110000"/>
              </a:lnSpc>
              <a:spcBef>
                <a:spcPts val="600"/>
              </a:spcBef>
            </a:pPr>
            <a:r>
              <a:rPr lang="en-US" sz="1600" dirty="0" smtClean="0"/>
              <a:t>&gt;1000 in-situ measurements</a:t>
            </a:r>
          </a:p>
          <a:p>
            <a:pPr marL="509587" lvl="1" indent="-285750">
              <a:lnSpc>
                <a:spcPct val="110000"/>
              </a:lnSpc>
              <a:spcBef>
                <a:spcPts val="600"/>
              </a:spcBef>
            </a:pPr>
            <a:r>
              <a:rPr lang="en-US" sz="1800" b="1" dirty="0" smtClean="0"/>
              <a:t>Beam </a:t>
            </a:r>
            <a:r>
              <a:rPr lang="en-US" sz="1800" b="1" dirty="0"/>
              <a:t>s</a:t>
            </a:r>
            <a:r>
              <a:rPr lang="en-US" sz="1800" b="1" dirty="0" smtClean="0"/>
              <a:t>witchyard</a:t>
            </a:r>
            <a:endParaRPr lang="en-US" sz="1800" b="1" dirty="0"/>
          </a:p>
          <a:p>
            <a:pPr marL="742950" lvl="2" indent="-285750">
              <a:lnSpc>
                <a:spcPct val="110000"/>
              </a:lnSpc>
              <a:spcBef>
                <a:spcPts val="600"/>
              </a:spcBef>
            </a:pPr>
            <a:r>
              <a:rPr lang="en-US" sz="1600" dirty="0"/>
              <a:t>Majority radioactive – two 40 yd</a:t>
            </a:r>
            <a:r>
              <a:rPr lang="en-US" sz="1600" baseline="30000" dirty="0"/>
              <a:t>3</a:t>
            </a:r>
            <a:r>
              <a:rPr lang="en-US" sz="1600" dirty="0"/>
              <a:t> bins were recycled</a:t>
            </a:r>
          </a:p>
          <a:p>
            <a:pPr marL="509587" lvl="1" indent="-285750">
              <a:lnSpc>
                <a:spcPct val="110000"/>
              </a:lnSpc>
              <a:spcBef>
                <a:spcPts val="600"/>
              </a:spcBef>
            </a:pPr>
            <a:r>
              <a:rPr lang="en-US" sz="1800" b="1" dirty="0"/>
              <a:t>Beam </a:t>
            </a:r>
            <a:r>
              <a:rPr lang="en-US" sz="1800" b="1" dirty="0" smtClean="0"/>
              <a:t>dump east</a:t>
            </a:r>
            <a:endParaRPr lang="en-US" sz="1800" b="1" dirty="0"/>
          </a:p>
          <a:p>
            <a:pPr marL="742950" lvl="2" indent="-285750">
              <a:lnSpc>
                <a:spcPct val="110000"/>
              </a:lnSpc>
              <a:spcBef>
                <a:spcPts val="600"/>
              </a:spcBef>
            </a:pPr>
            <a:r>
              <a:rPr lang="en-US" sz="1600" dirty="0"/>
              <a:t>Mostly ESA materials, required survey and </a:t>
            </a:r>
            <a:r>
              <a:rPr lang="en-US" sz="1600" dirty="0" smtClean="0"/>
              <a:t>sorting and process knowledge determination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7979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Prong 3: Tent construction, Area 1&amp;2 Prep</a:t>
            </a:r>
            <a:endParaRPr lang="en-US" dirty="0"/>
          </a:p>
        </p:txBody>
      </p:sp>
      <p:pic>
        <p:nvPicPr>
          <p:cNvPr id="5" name="Picture 2" descr="C:\Users\ryanford\Documents\OLAttachments\Photo #14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98" y="939808"/>
            <a:ext cx="5435603" cy="407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sjack\AppData\Local\Microsoft\Windows\Temporary Internet Files\Content.Outlook\XNXMFM7U\IMG_031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324" y="939808"/>
            <a:ext cx="2777068" cy="208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sjack\AppData\Local\Microsoft\Windows\Temporary Internet Files\Content.Outlook\XNXMFM7U\IMG_032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340" y="3059674"/>
            <a:ext cx="2766747" cy="195683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490443" y="1006775"/>
            <a:ext cx="40849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This was the heaviest rainy season since 2010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69368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Prong 4:  Manage disposition of materials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lphaLcParenR"/>
            </a:pPr>
            <a:r>
              <a:rPr lang="en-US" dirty="0" smtClean="0"/>
              <a:t>Radioactive Waste</a:t>
            </a:r>
          </a:p>
          <a:p>
            <a:pPr marL="457200" indent="-457200">
              <a:buFont typeface="+mj-lt"/>
              <a:buAutoNum type="alphaLcParenR"/>
            </a:pPr>
            <a:r>
              <a:rPr lang="en-US" dirty="0" smtClean="0"/>
              <a:t>Recycling</a:t>
            </a:r>
          </a:p>
          <a:p>
            <a:pPr marL="457200" indent="-457200">
              <a:buFont typeface="+mj-lt"/>
              <a:buAutoNum type="alphaLcParenR"/>
            </a:pPr>
            <a:r>
              <a:rPr lang="en-US" dirty="0" smtClean="0"/>
              <a:t>Hazardous </a:t>
            </a:r>
            <a:r>
              <a:rPr lang="en-US" dirty="0" smtClean="0"/>
              <a:t>Waste</a:t>
            </a:r>
          </a:p>
          <a:p>
            <a:pPr marL="457200" indent="-457200">
              <a:buFont typeface="+mj-lt"/>
              <a:buAutoNum type="alphaLcParenR"/>
            </a:pPr>
            <a:r>
              <a:rPr lang="en-US" dirty="0" smtClean="0"/>
              <a:t>Manage subcontractor (Gilbane)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4507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Prong 4: MSY and BDE waste shipments</a:t>
            </a:r>
            <a:endParaRPr lang="en-US" dirty="0"/>
          </a:p>
        </p:txBody>
      </p:sp>
      <p:pic>
        <p:nvPicPr>
          <p:cNvPr id="5" name="Content Placeholder 4"/>
          <p:cNvPicPr>
            <a:picLocks noGrp="1"/>
          </p:cNvPicPr>
          <p:nvPr>
            <p:ph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399" y="957948"/>
            <a:ext cx="4483895" cy="1683659"/>
          </a:xfrm>
          <a:prstGeom prst="rect">
            <a:avLst/>
          </a:prstGeom>
        </p:spPr>
      </p:pic>
      <p:pic>
        <p:nvPicPr>
          <p:cNvPr id="2050" name="Picture 2" descr="V:\ESH\RP\clean-up D&amp;D\D&amp;D Presentations\Progress 20170314\Photos\Waste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495" y="966395"/>
            <a:ext cx="3497435" cy="196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V:\ESH\RP\clean-up D&amp;D\D&amp;D Presentations\Progress 20170314\Photos\Waste 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70956" y="3091546"/>
            <a:ext cx="3570513" cy="1935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:\ESH\RP\clean-up D&amp;D\D&amp;D Presentations\Progress 20170314\Photos\Waste 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5399" y="2703982"/>
            <a:ext cx="4483895" cy="237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70400" y="3110400"/>
            <a:ext cx="19296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 smtClean="0"/>
              <a:t>First Rail Spur Shipment (10 Sea-Lands)</a:t>
            </a:r>
            <a:endParaRPr lang="en-US" sz="700" b="1" dirty="0"/>
          </a:p>
        </p:txBody>
      </p:sp>
    </p:spTree>
    <p:extLst>
      <p:ext uri="{BB962C8B-B14F-4D97-AF65-F5344CB8AC3E}">
        <p14:creationId xmlns:p14="http://schemas.microsoft.com/office/powerpoint/2010/main" val="378059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Waste disposal and recycling statistics</a:t>
            </a:r>
            <a:endParaRPr lang="en-US" dirty="0"/>
          </a:p>
        </p:txBody>
      </p:sp>
      <p:sp>
        <p:nvSpPr>
          <p:cNvPr id="16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566150" y="4738695"/>
            <a:ext cx="318932" cy="404813"/>
          </a:xfrm>
        </p:spPr>
        <p:txBody>
          <a:bodyPr/>
          <a:lstStyle/>
          <a:p>
            <a:fld id="{5BD36294-2849-48A8-8531-5354CF3095D2}" type="slidenum">
              <a:rPr lang="en-US" smtClean="0"/>
              <a:pPr/>
              <a:t>8</a:t>
            </a:fld>
            <a:endParaRPr lang="en-US" dirty="0"/>
          </a:p>
        </p:txBody>
      </p:sp>
      <p:graphicFrame>
        <p:nvGraphicFramePr>
          <p:cNvPr id="17" name="Content Placeholder 5"/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2545972583"/>
              </p:ext>
            </p:extLst>
          </p:nvPr>
        </p:nvGraphicFramePr>
        <p:xfrm>
          <a:off x="457200" y="933450"/>
          <a:ext cx="3886200" cy="3798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0224758"/>
              </p:ext>
            </p:extLst>
          </p:nvPr>
        </p:nvGraphicFramePr>
        <p:xfrm>
          <a:off x="4679950" y="1070444"/>
          <a:ext cx="3886200" cy="3798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7620000" y="1127760"/>
            <a:ext cx="134112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i="1" dirty="0" smtClean="0"/>
              <a:t>Prevented the accumulation of unneeded materials and prevent a future legacy problem.</a:t>
            </a:r>
          </a:p>
          <a:p>
            <a:endParaRPr lang="en-US" sz="900" b="1" i="1" dirty="0"/>
          </a:p>
          <a:p>
            <a:r>
              <a:rPr lang="en-US" sz="900" b="1" i="1" dirty="0" smtClean="0"/>
              <a:t>DOE-STD-6004</a:t>
            </a:r>
            <a:endParaRPr lang="en-US" sz="900" b="1" i="1" dirty="0"/>
          </a:p>
        </p:txBody>
      </p:sp>
    </p:spTree>
    <p:extLst>
      <p:ext uri="{BB962C8B-B14F-4D97-AF65-F5344CB8AC3E}">
        <p14:creationId xmlns:p14="http://schemas.microsoft.com/office/powerpoint/2010/main" val="75639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Area 1 Materials from S0-10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ontent Placeholder 6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599" y="1291855"/>
            <a:ext cx="4454373" cy="2962645"/>
          </a:xfrm>
          <a:prstGeom prst="rect">
            <a:avLst/>
          </a:prstGeom>
        </p:spPr>
      </p:pic>
      <p:pic>
        <p:nvPicPr>
          <p:cNvPr id="1026" name="Picture 2" descr="D:\TimeLapsePhotos\Area 1\20160722\IMG_28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745" y="1291855"/>
            <a:ext cx="4443968" cy="296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070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ESENTER_VERSION" val="6"/>
  <p:tag name="ARTICULATE_PROJECT_CHECK" val="0"/>
  <p:tag name="ARTICULATE_PROJECT_OPEN" val="0"/>
</p:tagLst>
</file>

<file path=ppt/theme/theme1.xml><?xml version="1.0" encoding="utf-8"?>
<a:theme xmlns:a="http://schemas.openxmlformats.org/drawingml/2006/main" name="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D07C0E59135E74B8B9DCE83CEDD57AB" ma:contentTypeVersion="1" ma:contentTypeDescription="Create a new document." ma:contentTypeScope="" ma:versionID="f673c48821e10ccedfcae97eaeacf8c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94CB73D-B5A1-46C2-97D7-E269141F59D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34BA747-1E82-4F19-BA00-9BCF0237B6F4}">
  <ds:schemaRefs>
    <ds:schemaRef ds:uri="http://purl.org/dc/dcmitype/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78FADD1-DB4E-4C8F-9D88-E15DD8E0537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SLAC_PPT_052412</Template>
  <TotalTime>0</TotalTime>
  <Words>1067</Words>
  <Application>Microsoft Office PowerPoint</Application>
  <PresentationFormat>On-screen Show (16:9)</PresentationFormat>
  <Paragraphs>178</Paragraphs>
  <Slides>27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Blank</vt:lpstr>
      <vt:lpstr>SLAC Excess Material Disposition  Various Sites</vt:lpstr>
      <vt:lpstr>Outline</vt:lpstr>
      <vt:lpstr>Disposition strategy: 4-prong approach</vt:lpstr>
      <vt:lpstr>Prong 2: Radiological and hazardous characterization</vt:lpstr>
      <vt:lpstr>Prong 3: Tent construction, Area 1&amp;2 Prep</vt:lpstr>
      <vt:lpstr>Prong 4:  Manage disposition of materials</vt:lpstr>
      <vt:lpstr>Prong 4: MSY and BDE waste shipments</vt:lpstr>
      <vt:lpstr>Waste disposal and recycling statistics</vt:lpstr>
      <vt:lpstr>Area 1 Materials from S0-10</vt:lpstr>
      <vt:lpstr>BSY reconfiguration scope statement</vt:lpstr>
      <vt:lpstr>Beam switchyard: progress photos</vt:lpstr>
      <vt:lpstr>BSY: Survey of materials</vt:lpstr>
      <vt:lpstr>BSY</vt:lpstr>
      <vt:lpstr>Beam dump east: Progress to date</vt:lpstr>
      <vt:lpstr>FY2018 Excess material disposition</vt:lpstr>
      <vt:lpstr>SLAC Instruments for Common Metal Clearance Measurements </vt:lpstr>
      <vt:lpstr>Clearance of Lead (Pb)</vt:lpstr>
      <vt:lpstr>Summary</vt:lpstr>
      <vt:lpstr>Team Work</vt:lpstr>
      <vt:lpstr>PowerPoint Presentation</vt:lpstr>
      <vt:lpstr>Backup</vt:lpstr>
      <vt:lpstr>Scope of LCLS-II material disposition support</vt:lpstr>
      <vt:lpstr>BSY sump: Before and after</vt:lpstr>
      <vt:lpstr>Interrelationships and collaboration</vt:lpstr>
      <vt:lpstr>Prong 4: Hazardous waste operations</vt:lpstr>
      <vt:lpstr>BSY: D-10 dump removal</vt:lpstr>
      <vt:lpstr>Beam dump east yard clean-up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SLAC Material Disposition</dc:title>
  <dc:creator/>
  <cp:lastModifiedBy/>
  <cp:revision>1</cp:revision>
  <dcterms:created xsi:type="dcterms:W3CDTF">2012-06-11T23:50:00Z</dcterms:created>
  <dcterms:modified xsi:type="dcterms:W3CDTF">2017-08-11T23:03:52Z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0x010100AD07C0E59135E74B8B9DCE83CEDD57AB</vt:lpwstr>
  </property>
</Properties>
</file>