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62" r:id="rId3"/>
  </p:sldMasterIdLst>
  <p:notesMasterIdLst>
    <p:notesMasterId r:id="rId13"/>
  </p:notesMasterIdLst>
  <p:handoutMasterIdLst>
    <p:handoutMasterId r:id="rId14"/>
  </p:handoutMasterIdLst>
  <p:sldIdLst>
    <p:sldId id="265" r:id="rId4"/>
    <p:sldId id="270" r:id="rId5"/>
    <p:sldId id="269" r:id="rId6"/>
    <p:sldId id="266" r:id="rId7"/>
    <p:sldId id="271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5" autoAdjust="0"/>
    <p:restoredTop sz="94683" autoAdjust="0"/>
  </p:normalViewPr>
  <p:slideViewPr>
    <p:cSldViewPr snapToGrid="0">
      <p:cViewPr varScale="1">
        <p:scale>
          <a:sx n="82" d="100"/>
          <a:sy n="82" d="100"/>
        </p:scale>
        <p:origin x="678" y="84"/>
      </p:cViewPr>
      <p:guideLst>
        <p:guide orient="horz" pos="1043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19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C510-34BA-4E09-9618-F80A27368726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24CA6-C559-4822-BAAC-A8EDDA8FA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40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56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6160"/>
            <a:ext cx="7772400" cy="100584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lang="en-US" baseline="0">
                <a:solidFill>
                  <a:srgbClr val="000000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102163"/>
            <a:ext cx="2479849" cy="523875"/>
          </a:xfrm>
        </p:spPr>
        <p:txBody>
          <a:bodyPr lIns="0" rIns="0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1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67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Click to edit Master text styles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Second level</a:t>
            </a:r>
          </a:p>
          <a:p>
            <a:pPr marL="3460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Third level</a:t>
            </a:r>
          </a:p>
          <a:p>
            <a:pPr marL="346075" marR="0" lvl="3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Fourth level</a:t>
            </a:r>
          </a:p>
          <a:p>
            <a:pPr marL="346075" marR="0" lvl="4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0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Click to edit Master text styles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Second level</a:t>
            </a:r>
          </a:p>
          <a:p>
            <a:pPr marL="3460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Third level</a:t>
            </a:r>
          </a:p>
          <a:p>
            <a:pPr marL="346075" marR="0" lvl="3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Fourth level</a:t>
            </a:r>
          </a:p>
          <a:p>
            <a:pPr marL="346075" marR="0" lvl="4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11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6160"/>
            <a:ext cx="7772400" cy="100584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lang="en-US" baseline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102163"/>
            <a:ext cx="2479849" cy="523875"/>
          </a:xfrm>
        </p:spPr>
        <p:txBody>
          <a:bodyPr lIns="0" rIns="0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2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267200" y="1295400"/>
            <a:ext cx="4114800" cy="304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Click to edit Master text styles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Second level</a:t>
            </a:r>
          </a:p>
          <a:p>
            <a:pPr marL="3460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Third level</a:t>
            </a:r>
          </a:p>
          <a:p>
            <a:pPr marL="346075" marR="0" lvl="3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Fourth level</a:t>
            </a:r>
          </a:p>
          <a:p>
            <a:pPr marL="346075" marR="0" lvl="4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57725" y="4419600"/>
            <a:ext cx="3724275" cy="152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1">
                <a:latin typeface="+mn-lt"/>
              </a:defRPr>
            </a:lvl1pPr>
            <a:lvl2pPr marL="0" indent="0">
              <a:buFontTx/>
              <a:buNone/>
              <a:defRPr sz="1600">
                <a:latin typeface="+mn-lt"/>
              </a:defRPr>
            </a:lvl2pPr>
            <a:lvl3pPr marL="0" indent="0">
              <a:buFontTx/>
              <a:buNone/>
              <a:defRPr sz="1600">
                <a:latin typeface="+mn-lt"/>
              </a:defRPr>
            </a:lvl3pPr>
            <a:lvl4pPr marL="0" indent="0">
              <a:buFontTx/>
              <a:buNone/>
              <a:defRPr sz="1600">
                <a:latin typeface="+mn-lt"/>
              </a:defRPr>
            </a:lvl4pPr>
            <a:lvl5pPr marL="0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1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572000"/>
            <a:ext cx="3810000" cy="1447800"/>
          </a:xfrm>
          <a:prstGeom prst="rect">
            <a:avLst/>
          </a:prstGeom>
        </p:spPr>
        <p:txBody>
          <a:bodyPr/>
          <a:lstStyle>
            <a:lvl1pPr>
              <a:defRPr sz="1600" i="1" baseline="0">
                <a:solidFill>
                  <a:schemeClr val="bg1"/>
                </a:solidFill>
              </a:defRPr>
            </a:lvl1pPr>
          </a:lstStyle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F1824"/>
                </a:solidFill>
                <a:latin typeface="Arial Narrow"/>
                <a:cs typeface="Arial Narrow"/>
              </a:rPr>
              <a:t>Caption</a:t>
            </a:r>
            <a:endParaRPr lang="en-US" sz="1800" dirty="0">
              <a:solidFill>
                <a:srgbClr val="0F1824"/>
              </a:solidFill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chemeClr val="bg1"/>
                </a:solidFill>
              </a:defRPr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baseline="0">
                <a:solidFill>
                  <a:schemeClr val="bg1"/>
                </a:solidFill>
              </a:defRPr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 baseline="0"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Click to edit Master text styles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Second level</a:t>
            </a:r>
          </a:p>
          <a:p>
            <a:pPr marL="3460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Third level</a:t>
            </a:r>
          </a:p>
          <a:p>
            <a:pPr marL="346075" marR="0" lvl="3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Fourth level</a:t>
            </a:r>
          </a:p>
          <a:p>
            <a:pPr marL="346075" marR="0" lvl="4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252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30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121"/>
            </a:lvl1pPr>
            <a:lvl2pPr marL="404092" indent="0" algn="ctr">
              <a:buNone/>
              <a:defRPr sz="1768"/>
            </a:lvl2pPr>
            <a:lvl3pPr marL="808185" indent="0" algn="ctr">
              <a:buNone/>
              <a:defRPr sz="1591"/>
            </a:lvl3pPr>
            <a:lvl4pPr marL="1212277" indent="0" algn="ctr">
              <a:buNone/>
              <a:defRPr sz="1414"/>
            </a:lvl4pPr>
            <a:lvl5pPr marL="1616369" indent="0" algn="ctr">
              <a:buNone/>
              <a:defRPr sz="1414"/>
            </a:lvl5pPr>
            <a:lvl6pPr marL="2020462" indent="0" algn="ctr">
              <a:buNone/>
              <a:defRPr sz="1414"/>
            </a:lvl6pPr>
            <a:lvl7pPr marL="2424554" indent="0" algn="ctr">
              <a:buNone/>
              <a:defRPr sz="1414"/>
            </a:lvl7pPr>
            <a:lvl8pPr marL="2828647" indent="0" algn="ctr">
              <a:buNone/>
              <a:defRPr sz="1414"/>
            </a:lvl8pPr>
            <a:lvl9pPr marL="3232739" indent="0" algn="ctr">
              <a:buNone/>
              <a:defRPr sz="141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A5467EA0-CAFE-424F-A67F-64CC9A446E74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D298598B-0379-4497-B875-D7C8F887D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58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6160"/>
            <a:ext cx="7772400" cy="100584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lang="en-US" baseline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102163"/>
            <a:ext cx="2479849" cy="52387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18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bg1"/>
                </a:solidFill>
              </a:defRPr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baseline="0">
                <a:solidFill>
                  <a:schemeClr val="bg1"/>
                </a:solidFill>
              </a:defRPr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baseline="0"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baseline="0">
                <a:solidFill>
                  <a:schemeClr val="bg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7763" marR="0" lvl="2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Third level</a:t>
            </a:r>
          </a:p>
          <a:p>
            <a:pPr marL="1482725" marR="0" lvl="3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Fourth level</a:t>
            </a:r>
          </a:p>
          <a:p>
            <a:pPr marL="1830388" marR="0" lvl="4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03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26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Click to edit Master text styles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Second level</a:t>
            </a:r>
          </a:p>
          <a:p>
            <a:pPr marL="3460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Third level</a:t>
            </a:r>
          </a:p>
          <a:p>
            <a:pPr marL="346075" marR="0" lvl="3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Fourth level</a:t>
            </a:r>
          </a:p>
          <a:p>
            <a:pPr marL="346075" marR="0" lvl="4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2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chemeClr val="bg1"/>
                </a:solidFill>
              </a:defRPr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400" baseline="0">
                <a:solidFill>
                  <a:schemeClr val="bg1"/>
                </a:solidFill>
              </a:defRPr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baseline="0"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7763" marR="0" lvl="2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Third level</a:t>
            </a:r>
          </a:p>
          <a:p>
            <a:pPr marL="1482725" marR="0" lvl="3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Fourth level</a:t>
            </a:r>
          </a:p>
          <a:p>
            <a:pPr marL="1830388" marR="0" lvl="4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chemeClr val="bg1"/>
                </a:solidFill>
              </a:defRPr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400" baseline="0">
                <a:solidFill>
                  <a:schemeClr val="bg1"/>
                </a:solidFill>
              </a:defRPr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baseline="0"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7763" marR="0" lvl="2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Third level</a:t>
            </a:r>
          </a:p>
          <a:p>
            <a:pPr marL="1482725" marR="0" lvl="3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Fourth level</a:t>
            </a:r>
          </a:p>
          <a:p>
            <a:pPr marL="1830388" marR="0" lvl="4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5652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572000" y="1447800"/>
            <a:ext cx="3810000" cy="2863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lang="en-US" dirty="0" smtClean="0">
                <a:solidFill>
                  <a:schemeClr val="bg1"/>
                </a:solidFill>
              </a:defRPr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b="0" i="0" u="none" strike="noStrike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+mn-cs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b="0" i="0" u="none" strike="noStrike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b="0" i="0" u="none" strike="noStrike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7763" marR="0" lvl="2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Third level</a:t>
            </a:r>
          </a:p>
          <a:p>
            <a:pPr marL="1482725" marR="0" lvl="3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Fourth level</a:t>
            </a:r>
          </a:p>
          <a:p>
            <a:pPr marL="1830388" marR="0" lvl="4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57725" y="4419600"/>
            <a:ext cx="3724275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i="1">
                <a:latin typeface="+mn-lt"/>
              </a:defRPr>
            </a:lvl1pPr>
            <a:lvl2pPr marL="0" indent="0">
              <a:buFontTx/>
              <a:buNone/>
              <a:defRPr sz="1600">
                <a:latin typeface="+mn-lt"/>
              </a:defRPr>
            </a:lvl2pPr>
            <a:lvl3pPr marL="0" indent="0">
              <a:buFontTx/>
              <a:buNone/>
              <a:defRPr sz="1600">
                <a:latin typeface="+mn-lt"/>
              </a:defRPr>
            </a:lvl3pPr>
            <a:lvl4pPr marL="0" indent="0">
              <a:buFontTx/>
              <a:buNone/>
              <a:defRPr sz="1600">
                <a:latin typeface="+mn-lt"/>
              </a:defRPr>
            </a:lvl4pPr>
            <a:lvl5pPr marL="0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82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4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7763" marR="0" lvl="2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Third level</a:t>
            </a:r>
          </a:p>
          <a:p>
            <a:pPr marL="1482725" marR="0" lvl="3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Fourth level</a:t>
            </a:r>
          </a:p>
          <a:p>
            <a:pPr marL="1830388" marR="0" lvl="4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4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7763" marR="0" lvl="2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Third level</a:t>
            </a:r>
          </a:p>
          <a:p>
            <a:pPr marL="1482725" marR="0" lvl="3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Fourth level</a:t>
            </a:r>
          </a:p>
          <a:p>
            <a:pPr marL="1830388" marR="0" lvl="4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570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81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167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32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4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7763" marR="0" lvl="2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Third level</a:t>
            </a:r>
          </a:p>
          <a:p>
            <a:pPr marL="1482725" marR="0" lvl="3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Fourth level</a:t>
            </a:r>
          </a:p>
          <a:p>
            <a:pPr marL="1830388" marR="0" lvl="4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8659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229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7763" marR="0" lvl="2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Third level</a:t>
            </a:r>
          </a:p>
          <a:p>
            <a:pPr marL="1482725" marR="0" lvl="3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Fourth level</a:t>
            </a:r>
          </a:p>
          <a:p>
            <a:pPr marL="1830388" marR="0" lvl="4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601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7763" marR="0" lvl="2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Third level</a:t>
            </a:r>
          </a:p>
          <a:p>
            <a:pPr marL="1482725" marR="0" lvl="3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Fourth level</a:t>
            </a:r>
          </a:p>
          <a:p>
            <a:pPr marL="1830388" marR="0" lvl="4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051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6160"/>
            <a:ext cx="7772400" cy="100584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lang="en-US" baseline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102163"/>
            <a:ext cx="2479849" cy="52387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5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178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572000"/>
            <a:ext cx="3810000" cy="1447800"/>
          </a:xfrm>
          <a:prstGeom prst="rect">
            <a:avLst/>
          </a:prstGeom>
        </p:spPr>
        <p:txBody>
          <a:bodyPr/>
          <a:lstStyle>
            <a:lvl1pPr>
              <a:defRPr sz="1600" i="1" baseline="0">
                <a:solidFill>
                  <a:schemeClr val="bg1"/>
                </a:solidFill>
              </a:defRPr>
            </a:lvl1pPr>
          </a:lstStyle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F1824"/>
                </a:solidFill>
                <a:latin typeface="Arial Narrow"/>
                <a:cs typeface="Arial Narrow"/>
              </a:rPr>
              <a:t>Caption</a:t>
            </a:r>
            <a:endParaRPr lang="en-US" sz="1800" dirty="0">
              <a:solidFill>
                <a:srgbClr val="0F1824"/>
              </a:solidFill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lang="en-US" sz="2800" kern="1200" baseline="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lang="en-US" sz="2800" kern="1200" baseline="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lang="en-US" sz="2800" kern="1200" baseline="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lang="en-US" sz="2800" kern="1200" baseline="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lang="en-US" sz="2800" kern="1200" baseline="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7763" marR="0" lvl="2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Third level</a:t>
            </a:r>
          </a:p>
          <a:p>
            <a:pPr marL="1482725" marR="0" lvl="3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Fourth level</a:t>
            </a:r>
          </a:p>
          <a:p>
            <a:pPr marL="1830388" marR="0" lvl="4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4252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6160"/>
            <a:ext cx="7772400" cy="100584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lang="en-US" baseline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102163"/>
            <a:ext cx="2479849" cy="523875"/>
          </a:xfrm>
        </p:spPr>
        <p:txBody>
          <a:bodyPr lIns="0" rIns="0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4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Click to edit Master text styles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Second level</a:t>
            </a:r>
          </a:p>
          <a:p>
            <a:pPr marL="3460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Third level</a:t>
            </a:r>
          </a:p>
          <a:p>
            <a:pPr marL="346075" marR="0" lvl="3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Fourth level</a:t>
            </a:r>
          </a:p>
          <a:p>
            <a:pPr marL="346075" marR="0" lvl="4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Click to edit Master text styles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Second level</a:t>
            </a:r>
          </a:p>
          <a:p>
            <a:pPr marL="3460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Third level</a:t>
            </a:r>
          </a:p>
          <a:p>
            <a:pPr marL="346075" marR="0" lvl="3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Fourth level</a:t>
            </a:r>
          </a:p>
          <a:p>
            <a:pPr marL="346075" marR="0" lvl="4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80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Click to edit Master text styles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Second level</a:t>
            </a:r>
          </a:p>
          <a:p>
            <a:pPr marL="3460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Third level</a:t>
            </a:r>
          </a:p>
          <a:p>
            <a:pPr marL="346075" marR="0" lvl="3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Fourth level</a:t>
            </a:r>
          </a:p>
          <a:p>
            <a:pPr marL="346075" marR="0" lvl="4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rgbClr val="898989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09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4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6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Click to edit Master text styles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Second level</a:t>
            </a:r>
          </a:p>
          <a:p>
            <a:pPr marL="3460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Third level</a:t>
            </a:r>
          </a:p>
          <a:p>
            <a:pPr marL="346075" marR="0" lvl="3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Fourth level</a:t>
            </a:r>
          </a:p>
          <a:p>
            <a:pPr marL="346075" marR="0" lvl="4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4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6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Click to edit Master text styles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Second level</a:t>
            </a:r>
          </a:p>
          <a:p>
            <a:pPr marL="3460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Third level</a:t>
            </a:r>
          </a:p>
          <a:p>
            <a:pPr marL="346075" marR="0" lvl="3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Fourth level</a:t>
            </a:r>
          </a:p>
          <a:p>
            <a:pPr marL="346075" marR="0" lvl="4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49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7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4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3200"/>
            </a:lvl1pPr>
            <a:lvl2pPr marL="741363" marR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defRPr>
            </a:lvl2pPr>
            <a:lvl3pPr marL="1147763" marR="0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400"/>
            </a:lvl3pPr>
            <a:lvl4pPr marL="1482725" marR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Click to edit Master text styles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Second level</a:t>
            </a:r>
          </a:p>
          <a:p>
            <a:pPr marL="346075" marR="0" lvl="2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Third level</a:t>
            </a:r>
          </a:p>
          <a:p>
            <a:pPr marL="346075" marR="0" lvl="3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Fourth level</a:t>
            </a:r>
          </a:p>
          <a:p>
            <a:pPr marL="346075" marR="0" lvl="4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6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11600" y="-2977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F4B834"/>
                </a:solidFill>
                <a:latin typeface="Frutiger LT Std 45 Light"/>
              </a:rPr>
              <a:t>|</a:t>
            </a:r>
            <a:r>
              <a:rPr lang="en-US" sz="1200" baseline="0" dirty="0" smtClean="0">
                <a:solidFill>
                  <a:schemeClr val="bg1"/>
                </a:solidFill>
                <a:latin typeface="Frutiger LT Std 45 Light"/>
              </a:rPr>
              <a:t>  </a:t>
            </a:r>
            <a:r>
              <a:rPr lang="en-US" sz="1200" dirty="0" smtClean="0">
                <a:solidFill>
                  <a:schemeClr val="tx1"/>
                </a:solidFill>
                <a:latin typeface="Frutiger LT Std 45 Light"/>
              </a:rPr>
              <a:t>Los Alamos National Laboratory  </a:t>
            </a:r>
            <a:r>
              <a:rPr lang="en-US" sz="1200" dirty="0" smtClean="0">
                <a:solidFill>
                  <a:srgbClr val="F4B834"/>
                </a:solidFill>
                <a:latin typeface="Frutiger LT Std 45 Light"/>
              </a:rPr>
              <a:t>|</a:t>
            </a:r>
            <a:endParaRPr lang="en-US" sz="1200" dirty="0">
              <a:solidFill>
                <a:srgbClr val="F4B834"/>
              </a:solidFill>
              <a:latin typeface="Frutiger LT Std 45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Operated by Los Alamos National Security, </a:t>
            </a:r>
            <a:r>
              <a:rPr lang="en-US" sz="800" dirty="0" smtClean="0">
                <a:solidFill>
                  <a:srgbClr val="FFFFFF"/>
                </a:solidFill>
                <a:latin typeface="Frutiger LT Std 57 Condensed"/>
              </a:rPr>
              <a:t>LLC for </a:t>
            </a:r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the U.S. Department of Energy's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F1824"/>
                </a:solidFill>
                <a:latin typeface="Frutiger LT Std 67 Bold Condensed"/>
              </a:rPr>
              <a:t>UNCLASSIFIED</a:t>
            </a:r>
            <a:endParaRPr lang="en-US" sz="1200" dirty="0">
              <a:solidFill>
                <a:srgbClr val="0F1824"/>
              </a:solidFill>
              <a:latin typeface="Frutiger LT Std 67 Bold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5490" y="6564699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kern="1200" normalizeH="0" baseline="0" noProof="0" dirty="0" smtClean="0">
                <a:solidFill>
                  <a:srgbClr val="FFFFFF"/>
                </a:solidFill>
                <a:latin typeface="Frutiger LT Std 45 Light"/>
                <a:ea typeface="+mn-ea"/>
                <a:cs typeface="+mn-cs"/>
              </a:rPr>
              <a:t>April 2014  </a:t>
            </a:r>
            <a:r>
              <a:rPr lang="en-US" sz="1000" normalizeH="0" baseline="0" dirty="0" smtClean="0">
                <a:solidFill>
                  <a:srgbClr val="F4B834"/>
                </a:solidFill>
                <a:latin typeface="Frutiger LT Std 45 Light"/>
              </a:rPr>
              <a:t>|  </a:t>
            </a:r>
            <a:r>
              <a:rPr lang="en-US" sz="1000" b="1" normalizeH="0" baseline="0" dirty="0" smtClean="0">
                <a:solidFill>
                  <a:srgbClr val="FFFFFF"/>
                </a:solidFill>
                <a:latin typeface="Frutiger LT Std 45 Light"/>
              </a:rPr>
              <a:t>UNCLASSIFIED  </a:t>
            </a:r>
            <a:r>
              <a:rPr lang="en-US" sz="1000" normalizeH="0" baseline="0" dirty="0" smtClean="0">
                <a:solidFill>
                  <a:srgbClr val="F4B834"/>
                </a:solidFill>
                <a:latin typeface="Frutiger LT Std 45 Light"/>
              </a:rPr>
              <a:t>|</a:t>
            </a:r>
            <a:r>
              <a:rPr lang="en-US" sz="1000" normalizeH="0" baseline="0" dirty="0" smtClean="0">
                <a:solidFill>
                  <a:srgbClr val="FFFFFF"/>
                </a:solidFill>
                <a:latin typeface="Frutiger LT Std 45 Light"/>
              </a:rPr>
              <a:t>  </a:t>
            </a:r>
            <a:fld id="{F9D4371A-A13E-B243-A14D-8CF626A7A05F}" type="slidenum">
              <a:rPr lang="en-US" sz="1000" normalizeH="0" baseline="0" smtClean="0">
                <a:solidFill>
                  <a:srgbClr val="FFFFFF"/>
                </a:solidFill>
                <a:latin typeface="Frutiger LT Std 45 Light"/>
              </a:rPr>
              <a:pPr algn="r"/>
              <a:t>‹#›</a:t>
            </a:fld>
            <a:endParaRPr lang="en-US" sz="1000" normalizeH="0" baseline="0" dirty="0">
              <a:solidFill>
                <a:srgbClr val="FFFFFF"/>
              </a:solidFill>
              <a:latin typeface="Frutiger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8412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6" r:id="rId13"/>
    <p:sldLayoutId id="2147483670" r:id="rId14"/>
    <p:sldLayoutId id="2147483686" r:id="rId15"/>
    <p:sldLayoutId id="2147483687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kumimoji="0" lang="en-US" sz="2800" b="0" i="0" u="none" strike="noStrike" kern="1200" cap="none" spc="0" normalizeH="0" baseline="0" noProof="0" smtClean="0">
          <a:ln>
            <a:noFill/>
          </a:ln>
          <a:solidFill>
            <a:prstClr val="black"/>
          </a:solidFill>
          <a:effectLst/>
          <a:uLnTx/>
          <a:uFillTx/>
          <a:latin typeface="+mn-lt"/>
          <a:ea typeface="+mn-ea"/>
          <a:cs typeface="Arial" pitchFamily="34" charset="0"/>
        </a:defRPr>
      </a:lvl1pPr>
      <a:lvl2pPr marL="741363" marR="0" indent="-28416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7763" marR="0" indent="-233363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82725" marR="0" indent="-2222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11600" y="-2977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F4B834"/>
                </a:solidFill>
                <a:latin typeface="Frutiger LT Std 45 Light"/>
              </a:rPr>
              <a:t>|</a:t>
            </a:r>
            <a:r>
              <a:rPr lang="en-US" sz="1200" baseline="0" dirty="0" smtClean="0">
                <a:solidFill>
                  <a:schemeClr val="bg1"/>
                </a:solidFill>
                <a:latin typeface="Frutiger LT Std 45 Light"/>
              </a:rPr>
              <a:t>  </a:t>
            </a:r>
            <a:r>
              <a:rPr lang="en-US" sz="1200" dirty="0" smtClean="0">
                <a:solidFill>
                  <a:schemeClr val="bg1"/>
                </a:solidFill>
                <a:latin typeface="Frutiger LT Std 45 Light"/>
              </a:rPr>
              <a:t>Los Alamos National Laboratory  </a:t>
            </a:r>
            <a:r>
              <a:rPr lang="en-US" sz="1200" dirty="0" smtClean="0">
                <a:solidFill>
                  <a:srgbClr val="F4B834"/>
                </a:solidFill>
                <a:latin typeface="Frutiger LT Std 45 Light"/>
              </a:rPr>
              <a:t>|</a:t>
            </a:r>
            <a:endParaRPr lang="en-US" sz="1200" dirty="0">
              <a:solidFill>
                <a:srgbClr val="F4B834"/>
              </a:solidFill>
              <a:latin typeface="Frutiger LT Std 45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Operated by Los Alamos National Security, </a:t>
            </a:r>
            <a:r>
              <a:rPr lang="en-US" sz="800" dirty="0" smtClean="0">
                <a:solidFill>
                  <a:srgbClr val="FFFFFF"/>
                </a:solidFill>
                <a:latin typeface="Frutiger LT Std 57 Condensed"/>
              </a:rPr>
              <a:t>LLC for </a:t>
            </a:r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the U.S. Department of Energy's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Frutiger LT Std 67 Bold Condensed"/>
              </a:rPr>
              <a:t>UNCLASSIFIED</a:t>
            </a:r>
            <a:endParaRPr lang="en-US" sz="1200" dirty="0">
              <a:solidFill>
                <a:schemeClr val="bg1"/>
              </a:solidFill>
              <a:latin typeface="Frutiger LT Std 67 Bold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5490" y="6564699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kern="1200" normalizeH="0" baseline="0" noProof="0" dirty="0" smtClean="0">
                <a:solidFill>
                  <a:srgbClr val="FFFFFF"/>
                </a:solidFill>
                <a:latin typeface="Frutiger LT Std 45 Light"/>
                <a:ea typeface="+mn-ea"/>
                <a:cs typeface="+mn-cs"/>
              </a:rPr>
              <a:t>April 2013  </a:t>
            </a:r>
            <a:r>
              <a:rPr lang="en-US" sz="1000" normalizeH="0" baseline="0" dirty="0" smtClean="0">
                <a:solidFill>
                  <a:srgbClr val="F4B834"/>
                </a:solidFill>
                <a:latin typeface="Frutiger LT Std 45 Light"/>
              </a:rPr>
              <a:t>|  </a:t>
            </a:r>
            <a:r>
              <a:rPr lang="en-US" sz="1000" b="1" normalizeH="0" baseline="0" dirty="0" smtClean="0">
                <a:solidFill>
                  <a:srgbClr val="FFFFFF"/>
                </a:solidFill>
                <a:latin typeface="Frutiger LT Std 45 Light"/>
              </a:rPr>
              <a:t>UNCLASSIFIED  </a:t>
            </a:r>
            <a:r>
              <a:rPr lang="en-US" sz="1000" normalizeH="0" baseline="0" dirty="0" smtClean="0">
                <a:solidFill>
                  <a:srgbClr val="F4B834"/>
                </a:solidFill>
                <a:latin typeface="Frutiger LT Std 45 Light"/>
              </a:rPr>
              <a:t>|</a:t>
            </a:r>
            <a:r>
              <a:rPr lang="en-US" sz="1000" normalizeH="0" baseline="0" dirty="0" smtClean="0">
                <a:solidFill>
                  <a:srgbClr val="FFFFFF"/>
                </a:solidFill>
                <a:latin typeface="Frutiger LT Std 45 Light"/>
              </a:rPr>
              <a:t>  </a:t>
            </a:r>
            <a:fld id="{F9D4371A-A13E-B243-A14D-8CF626A7A05F}" type="slidenum">
              <a:rPr lang="en-US" sz="1000" normalizeH="0" baseline="0" smtClean="0">
                <a:solidFill>
                  <a:srgbClr val="FFFFFF"/>
                </a:solidFill>
                <a:latin typeface="Frutiger LT Std 45 Light"/>
              </a:rPr>
              <a:pPr algn="r"/>
              <a:t>‹#›</a:t>
            </a:fld>
            <a:endParaRPr lang="en-US" sz="1000" normalizeH="0" baseline="0" dirty="0">
              <a:solidFill>
                <a:srgbClr val="FFFFFF"/>
              </a:solidFill>
              <a:latin typeface="Frutiger LT Std 45 Light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7763" marR="0" lvl="2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Third level</a:t>
            </a:r>
          </a:p>
          <a:p>
            <a:pPr marL="1482725" marR="0" lvl="3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Fourth level</a:t>
            </a:r>
          </a:p>
          <a:p>
            <a:pPr marL="1830388" marR="0" lvl="4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17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1363" marR="0" indent="-28416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8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7763" marR="0" indent="-233363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400" kern="1200" baseline="0">
          <a:solidFill>
            <a:schemeClr val="bg1"/>
          </a:solidFill>
          <a:latin typeface="Arial" pitchFamily="34" charset="0"/>
          <a:ea typeface="+mn-ea"/>
          <a:cs typeface="+mn-cs"/>
        </a:defRPr>
      </a:lvl3pPr>
      <a:lvl4pPr marL="1482725" marR="0" indent="-2222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 baseline="0">
          <a:solidFill>
            <a:schemeClr val="bg1"/>
          </a:solidFill>
          <a:latin typeface="Arial" pitchFamily="34" charset="0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 baseline="0">
          <a:solidFill>
            <a:schemeClr val="bg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Click to edit Master text styles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7763" marR="0" lvl="2" indent="-233363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482725" marR="0" lvl="3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30388" marR="0" lvl="4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Operated by Los Alamos National Security, </a:t>
            </a:r>
            <a:r>
              <a:rPr lang="en-US" sz="800" dirty="0" smtClean="0">
                <a:solidFill>
                  <a:srgbClr val="FFFFFF"/>
                </a:solidFill>
                <a:latin typeface="Frutiger LT Std 57 Condensed"/>
              </a:rPr>
              <a:t>LLC for </a:t>
            </a:r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the U.S. Department of Energy's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Frutiger LT Std 67 Bold Condensed"/>
              </a:rPr>
              <a:t>UNCLASSIFIED</a:t>
            </a:r>
            <a:endParaRPr lang="en-US" sz="1200" dirty="0">
              <a:solidFill>
                <a:schemeClr val="bg1"/>
              </a:solidFill>
              <a:latin typeface="Frutiger LT Std 67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6722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1363" marR="0" indent="-28416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7763" marR="0" indent="-233363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82725" marR="0" indent="-2222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0309" y="3108960"/>
            <a:ext cx="8440614" cy="16857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Disciplined Operations at LANL’s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Dual Axis Radiographic Hydrodynamic Test (DARHT) Facility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67942" y="5169571"/>
            <a:ext cx="64008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Terry Priestley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August 2017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8" y="2020185"/>
            <a:ext cx="5646448" cy="3745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079" y="358340"/>
            <a:ext cx="7230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DARHT consists of 2 linear induction accelerators oriented at right angles to each other.  Each electron beam is focused onto a heavy metal target that converts the beam’s kinetic energy into x-rays.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411433" y="2260970"/>
            <a:ext cx="26156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Multiple x-ray pulses produce multiple view radiographic images of a full-scale non-nuclear weapon mockup as it implodes.</a:t>
            </a:r>
          </a:p>
        </p:txBody>
      </p:sp>
    </p:spTree>
    <p:extLst>
      <p:ext uri="{BB962C8B-B14F-4D97-AF65-F5344CB8AC3E}">
        <p14:creationId xmlns:p14="http://schemas.microsoft.com/office/powerpoint/2010/main" val="5395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53958\AppData\Local\Temp\HS7ClipImage_598483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4" y="0"/>
            <a:ext cx="8633638" cy="616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Hazards, Risks and Concerns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340" y="1711842"/>
            <a:ext cx="33917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 Voltages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Ionizing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 Explosives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Physical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Cyber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Data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Accelerators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Experimental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711842"/>
            <a:ext cx="33917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Standard Industrial Hazards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Remote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Security Clearances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Visiting Experimentalists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Physicists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One Opportunity for Data Collection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18-24 months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~$5,000,000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64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Disciplined Operations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37414" y="1609688"/>
            <a:ext cx="6485861" cy="4365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1200" y="1094472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Leadership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99" y="228600"/>
            <a:ext cx="6759499" cy="762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7990" y="1143000"/>
            <a:ext cx="8724454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Staffing levels</a:t>
            </a:r>
          </a:p>
          <a:p>
            <a:pPr lvl="0"/>
            <a:r>
              <a:rPr lang="en-US" dirty="0" smtClean="0"/>
              <a:t>Defined roles, responsibilities, authorities and accountability</a:t>
            </a:r>
          </a:p>
          <a:p>
            <a:pPr lvl="0"/>
            <a:r>
              <a:rPr lang="en-US" dirty="0" smtClean="0"/>
              <a:t>Formal Qualification Program</a:t>
            </a:r>
          </a:p>
          <a:p>
            <a:pPr lvl="0"/>
            <a:r>
              <a:rPr lang="en-US" dirty="0" smtClean="0"/>
              <a:t>Continuing training</a:t>
            </a:r>
            <a:endParaRPr lang="en-US" dirty="0" smtClean="0"/>
          </a:p>
          <a:p>
            <a:r>
              <a:rPr lang="en-US" dirty="0"/>
              <a:t>Strong safety culture</a:t>
            </a:r>
          </a:p>
          <a:p>
            <a:pPr lvl="0"/>
            <a:r>
              <a:rPr lang="en-US" dirty="0" smtClean="0"/>
              <a:t>Succession planning</a:t>
            </a:r>
          </a:p>
          <a:p>
            <a:pPr lvl="0"/>
            <a:r>
              <a:rPr lang="en-US" dirty="0" smtClean="0"/>
              <a:t>Opportunities for growth</a:t>
            </a:r>
          </a:p>
          <a:p>
            <a:pPr lvl="0"/>
            <a:r>
              <a:rPr lang="en-US" dirty="0" smtClean="0"/>
              <a:t>Cross-organizational relationships</a:t>
            </a:r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89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99" y="228600"/>
            <a:ext cx="6759499" cy="762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7990" y="1143000"/>
            <a:ext cx="8724454" cy="4525963"/>
          </a:xfrm>
        </p:spPr>
        <p:txBody>
          <a:bodyPr/>
          <a:lstStyle/>
          <a:p>
            <a:pPr lvl="0"/>
            <a:r>
              <a:rPr lang="en-US" dirty="0" smtClean="0"/>
              <a:t>Effective</a:t>
            </a:r>
          </a:p>
          <a:p>
            <a:pPr lvl="0"/>
            <a:r>
              <a:rPr lang="en-US" dirty="0" smtClean="0"/>
              <a:t>Compliant</a:t>
            </a:r>
          </a:p>
          <a:p>
            <a:pPr lvl="0"/>
            <a:r>
              <a:rPr lang="en-US" dirty="0" smtClean="0"/>
              <a:t>Formal </a:t>
            </a:r>
            <a:r>
              <a:rPr lang="en-US" dirty="0" smtClean="0"/>
              <a:t>and </a:t>
            </a:r>
            <a:r>
              <a:rPr lang="en-US" dirty="0" smtClean="0"/>
              <a:t>informal processes</a:t>
            </a:r>
            <a:endParaRPr lang="en-US" dirty="0" smtClean="0"/>
          </a:p>
          <a:p>
            <a:pPr lvl="0"/>
            <a:r>
              <a:rPr lang="en-US" dirty="0" smtClean="0"/>
              <a:t>Graded to match risks and resources</a:t>
            </a:r>
          </a:p>
          <a:p>
            <a:pPr lvl="0"/>
            <a:r>
              <a:rPr lang="en-US" dirty="0" smtClean="0"/>
              <a:t>Built-in flexibility, as appropriate</a:t>
            </a:r>
          </a:p>
          <a:p>
            <a:pPr lvl="0"/>
            <a:r>
              <a:rPr lang="en-US" dirty="0" smtClean="0"/>
              <a:t>Effective change control process </a:t>
            </a:r>
          </a:p>
          <a:p>
            <a:pPr lvl="0"/>
            <a:r>
              <a:rPr lang="en-US" dirty="0" smtClean="0"/>
              <a:t>Integrated schedule</a:t>
            </a:r>
          </a:p>
          <a:p>
            <a:pPr lvl="0"/>
            <a:r>
              <a:rPr lang="en-US" dirty="0" smtClean="0"/>
              <a:t>Data-driven </a:t>
            </a:r>
            <a:r>
              <a:rPr lang="en-US" dirty="0" smtClean="0"/>
              <a:t>issues management</a:t>
            </a:r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36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99" y="228600"/>
            <a:ext cx="6759499" cy="762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7990" y="1143000"/>
            <a:ext cx="8724454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Configuration Management</a:t>
            </a:r>
          </a:p>
          <a:p>
            <a:pPr lvl="0"/>
            <a:r>
              <a:rPr lang="en-US" dirty="0" smtClean="0"/>
              <a:t>Formal Maintenance Management Program</a:t>
            </a:r>
            <a:endParaRPr lang="en-US" dirty="0" smtClean="0"/>
          </a:p>
          <a:p>
            <a:pPr lvl="1"/>
            <a:r>
              <a:rPr lang="en-US" dirty="0"/>
              <a:t>Predictive</a:t>
            </a:r>
          </a:p>
          <a:p>
            <a:pPr lvl="1"/>
            <a:r>
              <a:rPr lang="en-US" dirty="0"/>
              <a:t>Preventive</a:t>
            </a:r>
          </a:p>
          <a:p>
            <a:pPr lvl="1"/>
            <a:r>
              <a:rPr lang="en-US" dirty="0" smtClean="0"/>
              <a:t>Corrective</a:t>
            </a:r>
          </a:p>
          <a:p>
            <a:r>
              <a:rPr lang="en-US" dirty="0" smtClean="0"/>
              <a:t>Obsolescence</a:t>
            </a:r>
          </a:p>
          <a:p>
            <a:r>
              <a:rPr lang="en-US" dirty="0" smtClean="0"/>
              <a:t>Effective and prioritized modifications and upgrades</a:t>
            </a:r>
          </a:p>
          <a:p>
            <a:r>
              <a:rPr lang="en-US" dirty="0" smtClean="0"/>
              <a:t>Critical spare parts</a:t>
            </a:r>
          </a:p>
          <a:p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14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910" y="186070"/>
            <a:ext cx="1784499" cy="762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050" name="Picture 2" descr="C:\Users\153958\AppData\Local\Temp\HS7ClipImage_59848c2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90" y="1387549"/>
            <a:ext cx="5679912" cy="416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569" y="940573"/>
            <a:ext cx="35638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High-Quality </a:t>
            </a:r>
            <a:r>
              <a:rPr lang="en-US" sz="2400" dirty="0" smtClean="0"/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Safe </a:t>
            </a:r>
            <a:r>
              <a:rPr lang="en-US" sz="2400" dirty="0" smtClean="0"/>
              <a:t>Working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Predictable </a:t>
            </a:r>
            <a:r>
              <a:rPr lang="en-US" sz="2400" dirty="0" smtClean="0"/>
              <a:t>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Time for Fundamental Research and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Customer </a:t>
            </a:r>
            <a:r>
              <a:rPr lang="en-US" sz="2400" dirty="0" smtClean="0"/>
              <a:t>Confidence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26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2014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powerpoint-2014-template.potx</Template>
  <TotalTime>10870</TotalTime>
  <Words>195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Calibri</vt:lpstr>
      <vt:lpstr>Frutiger LT Std 45 Light</vt:lpstr>
      <vt:lpstr>Frutiger LT Std 57 Condensed</vt:lpstr>
      <vt:lpstr>Frutiger LT Std 67 Bold Condensed</vt:lpstr>
      <vt:lpstr>Wingdings</vt:lpstr>
      <vt:lpstr>powerpoint-2014-template</vt:lpstr>
      <vt:lpstr>2_Office Theme</vt:lpstr>
      <vt:lpstr>1_Office Theme</vt:lpstr>
      <vt:lpstr>Disciplined Operations at LANL’s  Dual Axis Radiographic Hydrodynamic Test (DARHT) Facility</vt:lpstr>
      <vt:lpstr>PowerPoint Presentation</vt:lpstr>
      <vt:lpstr> </vt:lpstr>
      <vt:lpstr> </vt:lpstr>
      <vt:lpstr> </vt:lpstr>
      <vt:lpstr>People</vt:lpstr>
      <vt:lpstr>Processes</vt:lpstr>
      <vt:lpstr>Equipment</vt:lpstr>
      <vt:lpstr>Results</vt:lpstr>
    </vt:vector>
  </TitlesOfParts>
  <Company>Los Alamos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257587</dc:creator>
  <cp:lastModifiedBy>Priestley, Terry B</cp:lastModifiedBy>
  <cp:revision>26</cp:revision>
  <dcterms:created xsi:type="dcterms:W3CDTF">2013-05-17T15:58:11Z</dcterms:created>
  <dcterms:modified xsi:type="dcterms:W3CDTF">2017-08-06T14:42:14Z</dcterms:modified>
</cp:coreProperties>
</file>