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71" r:id="rId5"/>
    <p:sldId id="266" r:id="rId6"/>
    <p:sldId id="267" r:id="rId7"/>
    <p:sldId id="268" r:id="rId8"/>
    <p:sldId id="257" r:id="rId9"/>
    <p:sldId id="258" r:id="rId10"/>
    <p:sldId id="260" r:id="rId11"/>
    <p:sldId id="261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DD0D"/>
    <a:srgbClr val="F5E94D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10DF6-4CA0-4960-B8E8-DBCA22D4845E}" type="datetimeFigureOut">
              <a:rPr lang="en-US" smtClean="0"/>
              <a:pPr/>
              <a:t>8/1/10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195E6-374E-4EA5-8E5A-92D8B22D9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95E6-374E-4EA5-8E5A-92D8B22D91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95E6-374E-4EA5-8E5A-92D8B22D91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95E6-374E-4EA5-8E5A-92D8B22D91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784C-A8FA-4DCD-A2F6-B565A0B98B15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52BA-44A5-4CED-9FC0-5146E72F35FB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863E-954E-4BE1-B06E-66C31442FCCA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372E-4CB4-4804-BEE2-CBC30A5542A3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AB6-B21A-41D2-9EF9-E63CD5EFDC74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4F12F01-87C5-4391-ACEC-FC205E107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692-88D5-433F-9EF1-52D8C3B332B3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36F4-4BC4-40AE-9C31-748DFF2037D4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58A9-7A83-4503-B847-C0BED5F788E2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slide.jpg"/>
          <p:cNvPicPr>
            <a:picLocks noChangeAspect="1"/>
          </p:cNvPicPr>
          <p:nvPr userDrawn="1"/>
        </p:nvPicPr>
        <p:blipFill>
          <a:blip r:embed="rId10" cstate="print">
            <a:lum bright="14000" contrast="-55000"/>
          </a:blip>
          <a:srcRect l="7206" r="16923" b="24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5789E188-417C-4D3E-B047-1928B7FC29A7}" type="datetime1">
              <a:rPr lang="en-US" smtClean="0"/>
              <a:pPr/>
              <a:t>8/1/10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Yaroslav Derbenev's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C4F12F01-87C5-4391-ACEC-FC205E107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Comic Sans MS"/>
          <a:ea typeface="+mn-ea"/>
          <a:cs typeface="Comic Sans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2">
              <a:lumMod val="75000"/>
            </a:schemeClr>
          </a:solidFill>
          <a:latin typeface="Comic Sans MS"/>
          <a:ea typeface="+mn-ea"/>
          <a:cs typeface="Comic Sans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40000"/>
              <a:lumOff val="60000"/>
            </a:schemeClr>
          </a:solidFill>
          <a:latin typeface="Comic Sans MS"/>
          <a:ea typeface="+mn-ea"/>
          <a:cs typeface="Comic Sans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>
              <a:lumMod val="20000"/>
              <a:lumOff val="80000"/>
            </a:schemeClr>
          </a:solidFill>
          <a:latin typeface="Comic Sans MS"/>
          <a:ea typeface="+mn-ea"/>
          <a:cs typeface="Comic Sans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3">
              <a:lumMod val="60000"/>
              <a:lumOff val="40000"/>
            </a:schemeClr>
          </a:solidFill>
          <a:latin typeface="Comic Sans MS"/>
          <a:ea typeface="+mn-ea"/>
          <a:cs typeface="Comic Sans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906" y="250879"/>
            <a:ext cx="86736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F6CF50"/>
                </a:solidFill>
                <a:latin typeface="Trajan Pro"/>
                <a:cs typeface="Trajan Pro"/>
              </a:rPr>
              <a:t>A Special Beam Physics Symposium</a:t>
            </a:r>
          </a:p>
          <a:p>
            <a:pPr algn="ctr"/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In Honor of </a:t>
            </a:r>
            <a:r>
              <a:rPr lang="en-US" sz="2400" i="1" dirty="0" err="1" smtClean="0">
                <a:solidFill>
                  <a:srgbClr val="E49E4F"/>
                </a:solidFill>
                <a:latin typeface="Goudy Old Style"/>
                <a:cs typeface="Goudy Old Style"/>
              </a:rPr>
              <a:t>Yaroslav</a:t>
            </a:r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 </a:t>
            </a:r>
            <a:r>
              <a:rPr lang="en-US" sz="2400" i="1" dirty="0" err="1" smtClean="0">
                <a:solidFill>
                  <a:srgbClr val="E49E4F"/>
                </a:solidFill>
                <a:latin typeface="Goudy Old Style"/>
                <a:cs typeface="Goudy Old Style"/>
              </a:rPr>
              <a:t>Derbenev’s</a:t>
            </a:r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 70</a:t>
            </a:r>
            <a:r>
              <a:rPr lang="en-US" sz="2400" i="1" baseline="30000" dirty="0" smtClean="0">
                <a:solidFill>
                  <a:srgbClr val="E49E4F"/>
                </a:solidFill>
                <a:latin typeface="Goudy Old Style"/>
                <a:cs typeface="Goudy Old Style"/>
              </a:rPr>
              <a:t>th</a:t>
            </a:r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 Birthday</a:t>
            </a:r>
          </a:p>
          <a:p>
            <a:pPr algn="ctr"/>
            <a:r>
              <a:rPr lang="en-US" sz="2400" i="1" dirty="0" smtClean="0">
                <a:solidFill>
                  <a:srgbClr val="F6EFD8"/>
                </a:solidFill>
                <a:latin typeface="Arial"/>
                <a:cs typeface="Arial"/>
              </a:rPr>
              <a:t> </a:t>
            </a:r>
            <a:endParaRPr lang="en-US" sz="2400" i="1" dirty="0">
              <a:solidFill>
                <a:srgbClr val="F6EFD8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95600"/>
            <a:ext cx="37150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Introduction by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Andrew Hutton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Jefferson Lab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AB6-B21A-41D2-9EF9-E63CD5EFDC74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2296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“g4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Beamline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Simulations of Parametric Resonance Ionization Cooling of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Beams”, Kevin Beard,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Katsuya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Yonehara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March ’06, Meeting (JLAB-ACP-05-414) </a:t>
            </a:r>
          </a:p>
          <a:p>
            <a:pPr marL="34290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“Parametric Resonance Ionization Cooling and Reverse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Emittance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Exchange for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Collider”,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Johnson, March ’06, Meeting (JLAB-ACC-05-319)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“Simulations of MANX, A Practical Six Dimensional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Experiment”, Kevin Beard,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Katsuya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Yonehara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March ’06, Meeting (JLAB-ACP-05-288)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“Recent Innovations in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Cooling”, Rolland Johnson,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Alsharo'am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Mohammed, Charles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Ankenbrandt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Emanuela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Barzi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Kevin Beard and Others , March ’06, Meeting (JLAB-ACP-05-389) 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“Parametric Resonance Ionization Cooling of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Muons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Kevin Beard and Rolland Johnson, May ’06, Meeting (JLAB-ACP-06-499)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“Using high-pressure gas in the front end of a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source”, Kevin Paul, Rolland Johnson, Thomas J. Roberts, David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Neuffer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May ’06, Meeting (JLAB-ACC-05-360)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“Technical Challenges of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Colliders”, Rolland Johnson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May ’06, Meeting (JLAB-ACC-05-361)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“On the Luminosity Advantage of ERLs for Collider Applications”, Geoffrey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Krafft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Byung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Yunn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July ’06, Tech Note (JLAB-TN-06-032)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“Studies of a Gas-filled Helical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Channel”, Rolland Johnson, Kevin Paul, Thomas J. Roberts,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Katsuya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Yonehara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July ’06, Meeting (JLAB-ACP-06-470)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“Optics for Phase Ionization Cooling of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Beams”, Rolland Johnson,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July ’06, Meeting (JLAB-ACP-06-471)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“Parameters for Absorber-based Reverse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Emittance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Exchange of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 , July ’06, Meeting (JLAB-ACP-06-472)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“Design Studies of High Luminosity Ring-Ring Electron- Light Ion Collider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Yuhong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Zhang and Others,  June ’07, Meeting (JLAB-ACP-07-697)</a:t>
            </a:r>
          </a:p>
          <a:p>
            <a:pPr marL="342900" lvl="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Bunch Coalescing”,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Charles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Ankenbrandt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Chandra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Bhat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 , June ’07, Meeting (JLAB-ACP-07-661)</a:t>
            </a:r>
          </a:p>
          <a:p>
            <a:pPr marL="34290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“Simulations of Parametric-resonance Ionization Cooling”,	David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Newsham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Richard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Sah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and Others, August ’07, Meeting (JLAB-ACP-07-694) </a:t>
            </a:r>
          </a:p>
          <a:p>
            <a:pPr marL="342900" indent="-342900">
              <a:buFont typeface="+mj-lt"/>
              <a:buAutoNum type="arabicPeriod" startAt="38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“Low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emittance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colliders”, Rolland Johnson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August ’07,  Meeting (JLAB-ACP-07-711) </a:t>
            </a:r>
          </a:p>
          <a:p>
            <a:pPr marL="342900" indent="-342900"/>
            <a:endParaRPr lang="en-US" sz="11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Yaroslav</a:t>
            </a:r>
            <a:r>
              <a:rPr lang="en-US" sz="3600" dirty="0" smtClean="0"/>
              <a:t> </a:t>
            </a:r>
            <a:r>
              <a:rPr lang="en-US" sz="3600" dirty="0" err="1" smtClean="0"/>
              <a:t>Derbenev’s</a:t>
            </a:r>
            <a:r>
              <a:rPr lang="en-US" sz="3600" dirty="0" smtClean="0"/>
              <a:t> Decade of Publications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AB6-B21A-41D2-9EF9-E63CD5EFDC74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“Status of the R&amp;D Towards Electron Cooling of RHIC”, Anthony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Favale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D. Holmes, J.J.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Sredniawski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Hans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Bluem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Michael Cole and Others, August ’07, Meeting (JLAB-ACC-07-675)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“FELs and High-energy Electron Cooling”,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August ’07, Meeting (JLAB-ACT-07-701)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“Use of an Electron Beam for Stochastic Cooling”,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September ’07, Meeting (JLAB-ACP-07-700)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“Electron Cooling for a High Luminosity Electron-Ion Collider”,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September ’07, Meeting (JLAB-ACP-08-780)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“Design Studies of High-Luminosity Ring-Ring Electron-Ion Collider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Paul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Brindza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June ’08, Meeting (JLAB-ACP-08-780)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“Advances on ELIC Design Studies”,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Pavel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Chevtsov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July ’08, Meeting (JLAB-ACC-08-826) </a:t>
            </a:r>
          </a:p>
          <a:p>
            <a:pPr marL="34290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“FEL-based Coherent Electron Cooling for High-energy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Hadron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Colliders”,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July ’08, Meeting (JLAB-ACC-08-831)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“Isochronous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Pion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Decay Channel for Enhanced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Capture”, C.Y. Yoshikawa, Charles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Ankenbrandt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David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Neuffer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Walter M. Polanski, K.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Yonehara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July ’08, Meeting (JLAB-ACC-08-832)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“Aberration-free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Transport Line for Extreme Ionization Cooling: a Study of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Epicyclic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Helical Channel”, Andrei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Afanasev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Rolland Johnson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July ’08, Meeting (JLAB-ACC-08-833)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“Advances in Parametric-resonance Ionization Cooling”,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Johnson, July ’08, Meeting (JLAB-ACC-08-834)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“VORPAL Simulations Relevant to Coherent Electron Cooling”, G.I. Bell, D.L.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Bruhwiler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A.V.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Sobol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Ilan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Ben-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Zvi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July ’08, Meeting (JLAB-ACC-08-835)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“Recent Progress On Design Studies Of A High-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Luminosty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Ring-Ring Electron-Ion Collider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Antje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Bruell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Pavel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Chevtsov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May ’09, Meeting 	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Epicyclic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Helical Channels for Parametric Resonance Ionization Cooling”, Andrei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Afanaciev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May ’09, Meeting 	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“Electron Spin Rotation And Matching Scheme For ELIC, A High-Luminosity Ring-Ring Electron-Ion Collider”,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Yuhong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Zhang,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Pavel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Chevtsov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Geoffrey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Krafft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August ’09, Meeting (JLAB-ACP-09-1082)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ComPASS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Dynamics Work Plan for Jefferson Lab”,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Yuhong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Zhang, Balsa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Terzic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Rui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Li,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Geoffrey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Krafft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September ’09, Meeting (JLAB-ACP-09-1081) </a:t>
            </a:r>
          </a:p>
          <a:p>
            <a:pPr marL="342900" lvl="0" indent="-342900">
              <a:buFont typeface="+mj-lt"/>
              <a:buAutoNum type="arabicPeriod" startAt="53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“Electron Spin Matching for ELIC, a High-Luminosity Ring-Ring Electron-Ion Collider”,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To Appear in 2010 , Meeting</a:t>
            </a:r>
          </a:p>
          <a:p>
            <a:pPr marL="342900" indent="-342900">
              <a:buFont typeface="+mj-lt"/>
              <a:buAutoNum type="arabicPeriod" startAt="47"/>
            </a:pPr>
            <a:endParaRPr lang="en-US" sz="11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Yaroslav</a:t>
            </a:r>
            <a:r>
              <a:rPr lang="en-US" sz="3600" dirty="0" smtClean="0"/>
              <a:t> </a:t>
            </a:r>
            <a:r>
              <a:rPr lang="en-US" sz="3600" dirty="0" err="1" smtClean="0"/>
              <a:t>Derbenev’s</a:t>
            </a:r>
            <a:r>
              <a:rPr lang="en-US" sz="3600" dirty="0" smtClean="0"/>
              <a:t> Decade of Publications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Symposium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are here to honor the life and work of </a:t>
            </a:r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Derbenev</a:t>
            </a:r>
            <a:endParaRPr lang="en-US" dirty="0" smtClean="0"/>
          </a:p>
          <a:p>
            <a:pPr lvl="1"/>
            <a:r>
              <a:rPr lang="en-US" dirty="0" smtClean="0"/>
              <a:t>Far from over!</a:t>
            </a:r>
          </a:p>
          <a:p>
            <a:r>
              <a:rPr lang="en-US" dirty="0" smtClean="0"/>
              <a:t>His friends and colleagues have come from far and wide to talk about how </a:t>
            </a:r>
            <a:r>
              <a:rPr lang="en-US" dirty="0" err="1" smtClean="0"/>
              <a:t>Slava</a:t>
            </a:r>
            <a:r>
              <a:rPr lang="en-US" dirty="0" smtClean="0"/>
              <a:t> has influenced their work</a:t>
            </a:r>
          </a:p>
          <a:p>
            <a:pPr lvl="4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AB6-B21A-41D2-9EF9-E63CD5EFDC74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omic Sans MS"/>
                <a:ea typeface="Comic Sans MS"/>
                <a:cs typeface="Comic Sans MS"/>
              </a:rPr>
              <a:t>Slava</a:t>
            </a:r>
            <a:r>
              <a:rPr lang="en-US" sz="3200" dirty="0" smtClean="0">
                <a:latin typeface="Comic Sans MS"/>
                <a:ea typeface="Comic Sans MS"/>
                <a:cs typeface="Comic Sans MS"/>
              </a:rPr>
              <a:t> - this is our present to you on your seventieth birthday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01" y="1629917"/>
            <a:ext cx="5099260" cy="4202217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2000" dirty="0" smtClean="0">
                <a:solidFill>
                  <a:srgbClr val="F6CF50"/>
                </a:solidFill>
                <a:latin typeface="Trajan Pro"/>
                <a:cs typeface="Trajan Pro"/>
              </a:rPr>
              <a:t>Topics to be Discussed:</a:t>
            </a:r>
            <a:br>
              <a:rPr lang="en-US" sz="2000" dirty="0" smtClean="0">
                <a:solidFill>
                  <a:srgbClr val="F6CF50"/>
                </a:solidFill>
                <a:latin typeface="Trajan Pro"/>
                <a:cs typeface="Trajan Pro"/>
              </a:rPr>
            </a:br>
            <a: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  <a:t>·Beam Cooling</a:t>
            </a:r>
            <a:b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</a:br>
            <a: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  <a:t>·Beam Polarization</a:t>
            </a:r>
            <a:b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</a:br>
            <a: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  <a:t>·Colliding Beams</a:t>
            </a:r>
            <a:b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</a:br>
            <a: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  <a:t>·Beam Dynamics </a:t>
            </a:r>
            <a:b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</a:br>
            <a: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  <a:t>·Beam Transport</a:t>
            </a:r>
            <a:b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</a:br>
            <a: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  <a:t>·Free-Electron Laser</a:t>
            </a:r>
            <a:b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</a:br>
            <a:r>
              <a:rPr lang="en-US" sz="2000" dirty="0" smtClean="0">
                <a:solidFill>
                  <a:srgbClr val="F6EFD8"/>
                </a:solidFill>
                <a:latin typeface="Trajan Pro"/>
                <a:cs typeface="Trajan Pro"/>
              </a:rPr>
              <a:t>·Synchrotron Radiation</a:t>
            </a:r>
            <a:endParaRPr lang="en-US" sz="2000" dirty="0">
              <a:solidFill>
                <a:srgbClr val="F6EFD8"/>
              </a:solidFill>
              <a:latin typeface="Trajan Pro"/>
              <a:cs typeface="Trajan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06" y="250879"/>
            <a:ext cx="86736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F6CF50"/>
                </a:solidFill>
                <a:latin typeface="Trajan Pro"/>
                <a:cs typeface="Trajan Pro"/>
              </a:rPr>
              <a:t>A Special Beam Physics Symposium</a:t>
            </a:r>
          </a:p>
          <a:p>
            <a:pPr algn="ctr"/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In Honor of </a:t>
            </a:r>
            <a:r>
              <a:rPr lang="en-US" sz="2400" i="1" dirty="0" err="1" smtClean="0">
                <a:solidFill>
                  <a:srgbClr val="E49E4F"/>
                </a:solidFill>
                <a:latin typeface="Goudy Old Style"/>
                <a:cs typeface="Goudy Old Style"/>
              </a:rPr>
              <a:t>Yaroslav</a:t>
            </a:r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 </a:t>
            </a:r>
            <a:r>
              <a:rPr lang="en-US" sz="2400" i="1" dirty="0" err="1" smtClean="0">
                <a:solidFill>
                  <a:srgbClr val="E49E4F"/>
                </a:solidFill>
                <a:latin typeface="Goudy Old Style"/>
                <a:cs typeface="Goudy Old Style"/>
              </a:rPr>
              <a:t>Derbenev’s</a:t>
            </a:r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 70</a:t>
            </a:r>
            <a:r>
              <a:rPr lang="en-US" sz="2400" i="1" baseline="30000" dirty="0" smtClean="0">
                <a:solidFill>
                  <a:srgbClr val="E49E4F"/>
                </a:solidFill>
                <a:latin typeface="Goudy Old Style"/>
                <a:cs typeface="Goudy Old Style"/>
              </a:rPr>
              <a:t>th</a:t>
            </a:r>
            <a:r>
              <a:rPr lang="en-US" sz="2400" i="1" dirty="0" smtClean="0">
                <a:solidFill>
                  <a:srgbClr val="E49E4F"/>
                </a:solidFill>
                <a:latin typeface="Goudy Old Style"/>
                <a:cs typeface="Goudy Old Style"/>
              </a:rPr>
              <a:t> Birthday</a:t>
            </a:r>
          </a:p>
          <a:p>
            <a:pPr algn="ctr"/>
            <a:r>
              <a:rPr lang="en-US" sz="2400" i="1" dirty="0" smtClean="0">
                <a:solidFill>
                  <a:srgbClr val="F6EFD8"/>
                </a:solidFill>
                <a:latin typeface="Arial"/>
                <a:cs typeface="Arial"/>
              </a:rPr>
              <a:t> </a:t>
            </a:r>
            <a:endParaRPr lang="en-US" sz="2400" i="1" dirty="0">
              <a:solidFill>
                <a:srgbClr val="F6EFD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My history with </a:t>
            </a:r>
            <a:r>
              <a:rPr lang="en-US" dirty="0" err="1" smtClean="0"/>
              <a:t>Slava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My first boss at CERN was        	     Bryan Montague</a:t>
            </a:r>
          </a:p>
          <a:p>
            <a:r>
              <a:rPr lang="en-US" dirty="0" smtClean="0"/>
              <a:t>He started his career in the British        Army working on the theory of radar </a:t>
            </a:r>
          </a:p>
          <a:p>
            <a:pPr lvl="1"/>
            <a:r>
              <a:rPr lang="en-US" dirty="0" smtClean="0"/>
              <a:t>Reporting for duty, he said he knew nothing about radar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52BA-44A5-4CED-9FC0-5146E72F35FB}" type="datetime1">
              <a:rPr lang="en-US" smtClean="0"/>
              <a:pPr/>
              <a:t>8/1/10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80" y="1"/>
            <a:ext cx="1760219" cy="3200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953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ea typeface="Comic Sans MS"/>
                <a:cs typeface="Comic Sans MS"/>
              </a:rPr>
              <a:t>“No problem” he was told, “all you need to know is Ohm’s Law – but you need to know it very, very well”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Our Group was designing the CERN High Energy Electron-Proton Collider “CHEEP”</a:t>
            </a:r>
          </a:p>
          <a:p>
            <a:pPr lvl="1"/>
            <a:r>
              <a:rPr lang="en-US" dirty="0" smtClean="0"/>
              <a:t>It wasn’t “cheap” so the name killed it!	</a:t>
            </a:r>
          </a:p>
          <a:p>
            <a:r>
              <a:rPr lang="en-US" dirty="0" smtClean="0"/>
              <a:t>Bryan had a good knowledge of Russian so he translated </a:t>
            </a:r>
            <a:r>
              <a:rPr lang="en-US" dirty="0" err="1" smtClean="0"/>
              <a:t>Sokolov</a:t>
            </a:r>
            <a:r>
              <a:rPr lang="en-US" dirty="0" smtClean="0"/>
              <a:t> &amp; </a:t>
            </a:r>
            <a:r>
              <a:rPr lang="en-US" dirty="0" err="1" smtClean="0"/>
              <a:t>Ternov’s</a:t>
            </a:r>
            <a:r>
              <a:rPr lang="en-US" dirty="0" smtClean="0"/>
              <a:t> paper on synchrotron radiation</a:t>
            </a:r>
          </a:p>
          <a:p>
            <a:r>
              <a:rPr lang="en-US" dirty="0" smtClean="0"/>
              <a:t>He then went on to translate the paper by </a:t>
            </a:r>
            <a:r>
              <a:rPr lang="en-US" dirty="0" err="1" smtClean="0"/>
              <a:t>Derbenev</a:t>
            </a:r>
            <a:r>
              <a:rPr lang="en-US" dirty="0" smtClean="0"/>
              <a:t> and </a:t>
            </a:r>
            <a:r>
              <a:rPr lang="en-US" dirty="0" err="1" smtClean="0"/>
              <a:t>Kondratenko</a:t>
            </a:r>
            <a:r>
              <a:rPr lang="en-US" dirty="0" smtClean="0"/>
              <a:t> on Siberian snakes</a:t>
            </a:r>
          </a:p>
          <a:p>
            <a:pPr lvl="1"/>
            <a:r>
              <a:rPr lang="en-US" dirty="0" smtClean="0"/>
              <a:t>This was my first time I heard </a:t>
            </a:r>
            <a:r>
              <a:rPr lang="en-US" dirty="0" err="1" smtClean="0"/>
              <a:t>Slava’s</a:t>
            </a:r>
            <a:r>
              <a:rPr lang="en-US" dirty="0" smtClean="0"/>
              <a:t>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52BA-44A5-4CED-9FC0-5146E72F35FB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Detailed layout of a polarization rotator</a:t>
            </a:r>
            <a:endParaRPr lang="en-US" sz="3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52BA-44A5-4CED-9FC0-5146E72F35FB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alphaModFix/>
            <a:lum contrast="65000"/>
          </a:blip>
          <a:srcRect l="9326" t="8265" r="7461" b="6429"/>
          <a:stretch>
            <a:fillRect/>
          </a:stretch>
        </p:blipFill>
        <p:spPr>
          <a:xfrm>
            <a:off x="195418" y="1676400"/>
            <a:ext cx="6807063" cy="4724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contrast="65000"/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1127" t="60690" r="12343" b="16552"/>
          <a:stretch>
            <a:fillRect/>
          </a:stretch>
        </p:blipFill>
        <p:spPr>
          <a:xfrm>
            <a:off x="2209800" y="1143000"/>
            <a:ext cx="2501657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/>
          <a:lstStyle/>
          <a:p>
            <a:r>
              <a:rPr lang="en-US" dirty="0" smtClean="0"/>
              <a:t>The proton-anti-proton collider was also being designed at CERN at that time</a:t>
            </a:r>
          </a:p>
          <a:p>
            <a:r>
              <a:rPr lang="en-US" dirty="0" smtClean="0"/>
              <a:t>Both electron cooling and stochastic cooling were being discussed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52BA-44A5-4CED-9FC0-5146E72F35FB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000"/>
            <a:ext cx="3175000" cy="317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3581400"/>
            <a:ext cx="5943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2"/>
                </a:solidFill>
                <a:latin typeface="Comic Sans MS"/>
                <a:cs typeface="Comic Sans MS"/>
              </a:rPr>
              <a:t>The Initial Cooling Experiment ICE was built in a record nine months to compare the two techniques</a:t>
            </a:r>
          </a:p>
          <a:p>
            <a:r>
              <a:rPr lang="en-US" sz="3100" dirty="0" smtClean="0">
                <a:solidFill>
                  <a:schemeClr val="bg2"/>
                </a:solidFill>
                <a:latin typeface="Comic Sans MS"/>
                <a:cs typeface="Comic Sans MS"/>
              </a:rPr>
              <a:t>I again heard </a:t>
            </a:r>
            <a:r>
              <a:rPr lang="en-US" sz="3100" dirty="0" err="1" smtClean="0">
                <a:solidFill>
                  <a:schemeClr val="bg2"/>
                </a:solidFill>
                <a:latin typeface="Comic Sans MS"/>
                <a:cs typeface="Comic Sans MS"/>
              </a:rPr>
              <a:t>Slava’s</a:t>
            </a:r>
            <a:r>
              <a:rPr lang="en-US" sz="3100" dirty="0" smtClean="0">
                <a:solidFill>
                  <a:schemeClr val="bg2"/>
                </a:solidFill>
                <a:latin typeface="Comic Sans MS"/>
                <a:cs typeface="Comic Sans MS"/>
              </a:rPr>
              <a:t> name as the expert on electron cooling</a:t>
            </a:r>
            <a:endParaRPr lang="en-US" sz="31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Lia</a:t>
            </a:r>
            <a:r>
              <a:rPr lang="en-US" dirty="0" smtClean="0"/>
              <a:t> </a:t>
            </a:r>
            <a:r>
              <a:rPr lang="en-US" dirty="0" err="1" smtClean="0"/>
              <a:t>Merminga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Lia</a:t>
            </a:r>
            <a:r>
              <a:rPr lang="en-US" dirty="0" smtClean="0"/>
              <a:t> was the head of CASA</a:t>
            </a:r>
            <a:r>
              <a:rPr lang="en-US" dirty="0" smtClean="0"/>
              <a:t>                            in 2000 </a:t>
            </a:r>
            <a:r>
              <a:rPr lang="en-US" dirty="0" smtClean="0"/>
              <a:t>and she met </a:t>
            </a:r>
            <a:r>
              <a:rPr lang="en-US" dirty="0" err="1" smtClean="0"/>
              <a:t>Slava</a:t>
            </a:r>
            <a:r>
              <a:rPr lang="en-US" dirty="0" smtClean="0"/>
              <a:t>                            at </a:t>
            </a:r>
            <a:r>
              <a:rPr lang="en-US" dirty="0" smtClean="0"/>
              <a:t>a</a:t>
            </a:r>
            <a:r>
              <a:rPr lang="en-US" dirty="0" smtClean="0"/>
              <a:t> conference</a:t>
            </a:r>
            <a:endParaRPr lang="en-US" dirty="0" smtClean="0"/>
          </a:p>
          <a:p>
            <a:r>
              <a:rPr lang="en-US" dirty="0" smtClean="0"/>
              <a:t>She found out that </a:t>
            </a:r>
            <a:r>
              <a:rPr lang="en-US" dirty="0" err="1" smtClean="0"/>
              <a:t>Slava</a:t>
            </a:r>
            <a:r>
              <a:rPr lang="en-US" dirty="0" smtClean="0"/>
              <a:t> had no permanent lab position</a:t>
            </a:r>
          </a:p>
          <a:p>
            <a:r>
              <a:rPr lang="en-US" dirty="0" smtClean="0"/>
              <a:t>We invited </a:t>
            </a:r>
            <a:r>
              <a:rPr lang="en-US" dirty="0" err="1" smtClean="0"/>
              <a:t>Slava</a:t>
            </a:r>
            <a:r>
              <a:rPr lang="en-US" dirty="0" smtClean="0"/>
              <a:t> to come for an interview</a:t>
            </a:r>
          </a:p>
          <a:p>
            <a:pPr lvl="1"/>
            <a:r>
              <a:rPr lang="en-US" dirty="0" smtClean="0"/>
              <a:t>We were able to offer him a temporary position</a:t>
            </a:r>
          </a:p>
          <a:p>
            <a:r>
              <a:rPr lang="en-US" dirty="0" smtClean="0"/>
              <a:t>A year later, with the help of </a:t>
            </a:r>
            <a:r>
              <a:rPr lang="en-US" dirty="0" err="1" smtClean="0"/>
              <a:t>Swapan</a:t>
            </a:r>
            <a:r>
              <a:rPr lang="en-US" dirty="0" smtClean="0"/>
              <a:t> </a:t>
            </a:r>
            <a:r>
              <a:rPr lang="en-US" dirty="0" err="1" smtClean="0"/>
              <a:t>Chattopadhyay</a:t>
            </a:r>
            <a:r>
              <a:rPr lang="en-US" dirty="0" smtClean="0"/>
              <a:t> and </a:t>
            </a: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Leemann</a:t>
            </a:r>
            <a:r>
              <a:rPr lang="en-US" dirty="0" smtClean="0"/>
              <a:t>, we hired </a:t>
            </a:r>
            <a:r>
              <a:rPr lang="en-US" dirty="0" err="1" smtClean="0"/>
              <a:t>Slava</a:t>
            </a:r>
            <a:r>
              <a:rPr lang="en-US" dirty="0" smtClean="0"/>
              <a:t> into a permanent 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52BA-44A5-4CED-9FC0-5146E72F35FB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45" t="3864" r="8509" b="51521"/>
          <a:stretch>
            <a:fillRect/>
          </a:stretch>
        </p:blipFill>
        <p:spPr>
          <a:xfrm>
            <a:off x="5622903" y="0"/>
            <a:ext cx="352109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Slava</a:t>
            </a:r>
            <a:r>
              <a:rPr lang="en-US" dirty="0" smtClean="0"/>
              <a:t> is a “young” old guy!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With the arrogance of youth, kids believe that creativity dies after 30</a:t>
            </a:r>
          </a:p>
          <a:p>
            <a:r>
              <a:rPr lang="en-US" dirty="0" err="1" smtClean="0"/>
              <a:t>Slava</a:t>
            </a:r>
            <a:r>
              <a:rPr lang="en-US" dirty="0" smtClean="0"/>
              <a:t> is the exception!</a:t>
            </a:r>
          </a:p>
          <a:p>
            <a:r>
              <a:rPr lang="en-US" dirty="0" smtClean="0"/>
              <a:t>In ten years at Jefferson Lab,           </a:t>
            </a:r>
            <a:r>
              <a:rPr lang="en-US" dirty="0" err="1" smtClean="0"/>
              <a:t>Slava</a:t>
            </a:r>
            <a:r>
              <a:rPr lang="en-US" dirty="0" smtClean="0"/>
              <a:t> has published 68 papers!</a:t>
            </a:r>
          </a:p>
          <a:p>
            <a:pPr lvl="1"/>
            <a:r>
              <a:rPr lang="en-US" dirty="0" smtClean="0"/>
              <a:t>More that one every two months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52BA-44A5-4CED-9FC0-5146E72F35FB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Yaroslav</a:t>
            </a:r>
            <a:r>
              <a:rPr lang="en-US" sz="3600" dirty="0" smtClean="0"/>
              <a:t> </a:t>
            </a:r>
            <a:r>
              <a:rPr lang="en-US" sz="3600" dirty="0" err="1" smtClean="0"/>
              <a:t>Derbenev’s</a:t>
            </a:r>
            <a:r>
              <a:rPr lang="en-US" sz="3600" dirty="0" smtClean="0"/>
              <a:t> Decade of Publications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AB6-B21A-41D2-9EF9-E63CD5EFDC74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Yaroslav Derbenev's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“Beam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Rounders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for Circular Colliders”,  A.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Burov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S.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Nagaitsev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July 2001, Meeting (JLAB-ACC-01-53)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“Advanced Concepts for EIC”,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February ‘02, Meeting (JLAB-ACT-02-24)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“ELIC: An Electron-Light Ion Collider based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Kevin Beard, Yu-Chiu Chao, Jean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Delayen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August ‘02,	Meeting (JLAB-ACT-02-25)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“Advanced Concepts for Electron-Ion Collider”,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August ‘02, Meeting (JLAB-ACC-02-111)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“Canonical Formulations and Cancellation Effect in Electrodynamics of Relativistic Beams on a Curved Trajectory”,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Rui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Li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January ‘03, Journal Article (JLAB-ACP-03-72)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Linac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-Ring Options”,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Ilan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Ben-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Zvi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April ‘03, Journal Article 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“Image Charge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Undulator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 Theoretical Model and Technical Issues”,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Yuhong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Zhang,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James Boyce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Rui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Li, May ‘03, Meeting (JLAB-ACP-03-115)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“Circulated Electron Cooler: Electron Cooling and Intra Beam Scattering”,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Yuhong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Zhang, May ‘03,	Meeting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“Luminosity Potentials in Colliders with Electron Cooling”,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May ‘03, Meeting (JLAB-ACP-03-138)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“An Electron-Ion Collider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Cornelis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Jager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June ‘03, Meeting (JLAB-PHY-02-61)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“Coherent Electron Cooling”,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March ’09, Journal Article (JLAB-ACP-09-889)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“Image Charge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Undulator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Yuhong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Zhang,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Rui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Li, July ’03, Meeting (JLAB-ACT-02-108)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“ELIC: A High Luminosity And Efficient Spin Manipulation Electron-Light Ion Collider Based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February ’04, Meeting (JLAB-ACC-04-04)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“Luminosity Issues and Estimates for an Electron-Ion Collider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February ’04, Meeting 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“Electron-Ion Collider at CEBAF: New Insights and Conceptual Progress”,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Andrei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Afanasev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Kevin Beard, Lawrence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Cardman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Swapan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Chattopadhyay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February ’04, Meeting (JLAB-ACC-04-21)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“Concepts for Stacking Ion Beams Overcoming Space Charge Limit on Beam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Emittance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Vadim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Dudnikov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Viatcheslav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Danilov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February ’04, Meeting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“New ideas for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Johnson, February ’04, Meeting 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“Electron Cooling and Luminosity of EIC”,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February ’04, Meeting 	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“Ion Polarization in ELIC”,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February ’04, Meeting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“Six-Dimensional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Using Energy Loss in a Helical Channel”, Kevin Beard,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Johnson, July ’04, Meeting (JLAB-ACP-04-4)</a:t>
            </a:r>
            <a:endParaRPr lang="en-US" sz="11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/>
              <a:t>Yaroslav</a:t>
            </a:r>
            <a:r>
              <a:rPr lang="en-US" sz="3600" dirty="0" smtClean="0"/>
              <a:t> </a:t>
            </a:r>
            <a:r>
              <a:rPr lang="en-US" sz="3600" dirty="0" err="1" smtClean="0"/>
              <a:t>Derbenev’s</a:t>
            </a:r>
            <a:r>
              <a:rPr lang="en-US" sz="3600" dirty="0" smtClean="0"/>
              <a:t> Decade of Publications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AB6-B21A-41D2-9EF9-E63CD5EFDC74}" type="datetime1">
              <a:rPr lang="en-US" smtClean="0"/>
              <a:pPr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Yaroslav</a:t>
            </a:r>
            <a:r>
              <a:rPr lang="en-US" dirty="0" smtClean="0"/>
              <a:t> </a:t>
            </a:r>
            <a:r>
              <a:rPr lang="en-US" dirty="0" err="1" smtClean="0"/>
              <a:t>Derbenev's</a:t>
            </a:r>
            <a:r>
              <a:rPr lang="en-US" dirty="0" smtClean="0"/>
              <a:t> Symposium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2F01-87C5-4391-ACEC-FC205E107C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447800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“Beam-Beam Simulations for an Electron- Light Ion Collider”, Kevin Beard,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Geoffrey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Krafft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Rui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Li,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July ’04, Meeting 	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“Feasibility of electron cooling and luminosity potentials of colliders”,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July ’04, Meeting (JLAB-ACC-03-15)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“High pressure, high gradient RF cavities for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cooling”, Rolland Johnson, M. M.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Alsharoa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R. Hartline, M.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Kuchnir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T. Roberts and Others, August ’04, Meeting (JLAB-ACC-04-316)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 Method to Overcome Space Charge at Injection”,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October ’04, Meeting (JLAB-ACP-05-356)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“Six-dimensional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in a continuous, homogeneous, gaseous hydrogen absorber”,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Johnson, October ’04, Meeting (JLAB-ACP-04-284)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“Six-dimensional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using a homogeneous absorber: Concepts, beam dynamics, cooling decrements, and equilibrium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emittances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in a helical dipole channel”,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Johnson, April ’05, Journal Article (JLAB-ACC-03-177)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“Ionization Cooling Using a Parametric Resonance”,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Rolland Johnson, May ’05, Meeting (JLAB-ACP-05-422) 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“Discussions on the Cancellation Effect on a Circular Orbit”,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Rui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Li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May ’05, Meeting (JLAB-ACP-05-333) 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“Simulations of Parametric Resonance Ionization Cooling of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Beams”, Kevin Beard,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R.P. Johnson and Others, May ’05, Meeting (JLAB-ACP-05-416)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“ELIC at CEBAF”,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Jean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Delayen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Joseph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Grames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May ’05, Meeting (JLAB-ACP-05-417)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“Interaction Region Design for the Electron-Light Ion Collider ELIC”,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Christoph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Montag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May ’05, Meeting (JLAB-ACP-05-419)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“Simulations of a Gas-Filled Helical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Channel”,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Katsuya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Yonehara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Daniel Kaplan, Kevin Beard,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May ’05, Meeting (JLAB-ACP-05-420)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“Recent Innovations in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and Prospects for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Colliders”, R.P. Johnson, M. M.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Alsharoa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Pierrick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Hanlet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R. Hartline,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Moyse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Kuchnir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May ’05, Meeting (JLAB-ACP-05-421)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“Simultaneous Bunching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Precooling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Beams with Gas-Filled RF Cavities”,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David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Neuffer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Kevin Paul, Rolland Johnson and Thomas J. Roberts, May ’05, Meeting (JLAB-ACP-05-423)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“Electron Cooling of RHIC”,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Ilan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Ben-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Zvi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Donald Barton, Michael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Blaskiewicz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J. M. Brennan, A.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Burrill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May ’05, Meeting (JLAB-ACP-05-424)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“Simulations of Helical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Muon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Beam Cooling Channels”,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Katsuya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Yonehara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Kevin Beard,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Slawomir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Bogacz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Others, September ’05, Meeting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“Energy recovery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linacs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in high-energy and nuclear physics”,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Ilan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Ben-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Zvi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Yaroslav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Derbenev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Nikolitsa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Merminga</a:t>
            </a:r>
            <a:r>
              <a:rPr lang="en-US" sz="1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February ’06, Meeting (JLAB-ACP-05-429)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2916</Words>
  <Application>Microsoft Macintosh PowerPoint</Application>
  <PresentationFormat>On-screen Show (4:3)</PresentationFormat>
  <Paragraphs>152</Paragraphs>
  <Slides>13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My history with Slava</vt:lpstr>
      <vt:lpstr>CHEEP</vt:lpstr>
      <vt:lpstr>Detailed layout of a polarization rotator</vt:lpstr>
      <vt:lpstr>ICE</vt:lpstr>
      <vt:lpstr>Lia Merminga</vt:lpstr>
      <vt:lpstr>Slava is a “young” old guy!</vt:lpstr>
      <vt:lpstr>Yaroslav Derbenev’s Decade of Publications</vt:lpstr>
      <vt:lpstr>Yaroslav Derbenev’s Decade of Publications</vt:lpstr>
      <vt:lpstr>Yaroslav Derbenev’s Decade of Publications</vt:lpstr>
      <vt:lpstr>Yaroslav Derbenev’s Decade of Publications</vt:lpstr>
      <vt:lpstr>The Symposium</vt:lpstr>
      <vt:lpstr>Topics to be Discussed: ·Beam Cooling ·Beam Polarization ·Colliding Beams ·Beam Dynamics  ·Beam Transport ·Free-Electron Laser ·Synchrotron Radiation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esmith</dc:creator>
  <cp:lastModifiedBy>Andrew Hutton</cp:lastModifiedBy>
  <cp:revision>13</cp:revision>
  <dcterms:created xsi:type="dcterms:W3CDTF">2010-08-01T14:44:05Z</dcterms:created>
  <dcterms:modified xsi:type="dcterms:W3CDTF">2010-08-01T20:59:28Z</dcterms:modified>
</cp:coreProperties>
</file>