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65" r:id="rId4"/>
    <p:sldId id="264" r:id="rId5"/>
    <p:sldId id="266" r:id="rId6"/>
    <p:sldId id="267" r:id="rId7"/>
    <p:sldId id="268" r:id="rId8"/>
    <p:sldId id="269" r:id="rId9"/>
    <p:sldId id="259" r:id="rId10"/>
    <p:sldId id="260" r:id="rId11"/>
    <p:sldId id="261" r:id="rId12"/>
    <p:sldId id="258" r:id="rId13"/>
    <p:sldId id="257" r:id="rId14"/>
    <p:sldId id="271" r:id="rId15"/>
    <p:sldId id="26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3B47BC-AAD7-4CA7-8CB6-AD3E36AC60D5}" type="datetimeFigureOut">
              <a:rPr lang="en-US" smtClean="0"/>
              <a:pPr/>
              <a:t>8/4/2010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A41F0-AAAA-4EA3-8B4E-B79C3D0510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B47BC-AAD7-4CA7-8CB6-AD3E36AC60D5}" type="datetimeFigureOut">
              <a:rPr lang="en-US" smtClean="0"/>
              <a:pPr/>
              <a:t>8/4/2010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A41F0-AAAA-4EA3-8B4E-B79C3D0510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B47BC-AAD7-4CA7-8CB6-AD3E36AC60D5}" type="datetimeFigureOut">
              <a:rPr lang="en-US" smtClean="0"/>
              <a:pPr/>
              <a:t>8/4/2010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A41F0-AAAA-4EA3-8B4E-B79C3D0510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B47BC-AAD7-4CA7-8CB6-AD3E36AC60D5}" type="datetimeFigureOut">
              <a:rPr lang="en-US" smtClean="0"/>
              <a:pPr/>
              <a:t>8/4/2010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A41F0-AAAA-4EA3-8B4E-B79C3D0510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3B47BC-AAD7-4CA7-8CB6-AD3E36AC60D5}" type="datetimeFigureOut">
              <a:rPr lang="en-US" smtClean="0"/>
              <a:pPr/>
              <a:t>8/4/2010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DA41F0-AAAA-4EA3-8B4E-B79C3D0510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3B47BC-AAD7-4CA7-8CB6-AD3E36AC60D5}" type="datetimeFigureOut">
              <a:rPr lang="en-US" smtClean="0"/>
              <a:pPr/>
              <a:t>8/4/2010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A41F0-AAAA-4EA3-8B4E-B79C3D0510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3B47BC-AAD7-4CA7-8CB6-AD3E36AC60D5}" type="datetimeFigureOut">
              <a:rPr lang="en-US" smtClean="0"/>
              <a:pPr/>
              <a:t>8/4/2010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DA41F0-AAAA-4EA3-8B4E-B79C3D0510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3B47BC-AAD7-4CA7-8CB6-AD3E36AC60D5}" type="datetimeFigureOut">
              <a:rPr lang="en-US" smtClean="0"/>
              <a:pPr/>
              <a:t>8/4/2010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DA41F0-AAAA-4EA3-8B4E-B79C3D0510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3B47BC-AAD7-4CA7-8CB6-AD3E36AC60D5}" type="datetimeFigureOut">
              <a:rPr lang="en-US" smtClean="0"/>
              <a:pPr/>
              <a:t>8/4/2010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DA41F0-AAAA-4EA3-8B4E-B79C3D0510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B47BC-AAD7-4CA7-8CB6-AD3E36AC60D5}" type="datetimeFigureOut">
              <a:rPr lang="en-US" smtClean="0"/>
              <a:pPr/>
              <a:t>8/4/2010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A41F0-AAAA-4EA3-8B4E-B79C3D0510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3B47BC-AAD7-4CA7-8CB6-AD3E36AC60D5}" type="datetimeFigureOut">
              <a:rPr lang="en-US" smtClean="0"/>
              <a:pPr/>
              <a:t>8/4/2010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DA41F0-AAAA-4EA3-8B4E-B79C3D0510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3B47BC-AAD7-4CA7-8CB6-AD3E36AC60D5}" type="datetimeFigureOut">
              <a:rPr lang="en-US" smtClean="0"/>
              <a:pPr/>
              <a:t>8/4/2010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DA41F0-AAAA-4EA3-8B4E-B79C3D0510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Some Photos and Messages</a:t>
            </a:r>
            <a:endParaRPr lang="en-US" dirty="0"/>
          </a:p>
        </p:txBody>
      </p:sp>
      <p:sp>
        <p:nvSpPr>
          <p:cNvPr id="5" name="Subtitle 4"/>
          <p:cNvSpPr>
            <a:spLocks noGrp="1"/>
          </p:cNvSpPr>
          <p:nvPr>
            <p:ph type="subTitle" idx="1"/>
          </p:nvPr>
        </p:nvSpPr>
        <p:spPr/>
        <p:txBody>
          <a:bodyPr>
            <a:normAutofit/>
          </a:bodyPr>
          <a:lstStyle/>
          <a:p>
            <a:r>
              <a:rPr lang="en-US" sz="4400" dirty="0" smtClean="0">
                <a:solidFill>
                  <a:srgbClr val="7030A0"/>
                </a:solidFill>
              </a:rPr>
              <a:t>To </a:t>
            </a:r>
            <a:r>
              <a:rPr lang="en-US" sz="4400" dirty="0" err="1" smtClean="0">
                <a:solidFill>
                  <a:srgbClr val="7030A0"/>
                </a:solidFill>
              </a:rPr>
              <a:t>Slava</a:t>
            </a:r>
            <a:r>
              <a:rPr lang="en-US" sz="4400" dirty="0" smtClean="0">
                <a:solidFill>
                  <a:srgbClr val="7030A0"/>
                </a:solidFill>
              </a:rPr>
              <a:t> </a:t>
            </a:r>
            <a:r>
              <a:rPr lang="en-US" sz="4400" dirty="0" err="1" smtClean="0">
                <a:solidFill>
                  <a:srgbClr val="7030A0"/>
                </a:solidFill>
              </a:rPr>
              <a:t>Derbenev</a:t>
            </a:r>
            <a:endParaRPr lang="en-US" sz="4400" dirty="0">
              <a:solidFill>
                <a:srgbClr val="7030A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94692"/>
            <a:ext cx="8229600" cy="6463308"/>
          </a:xfrm>
          <a:prstGeom prst="rect">
            <a:avLst/>
          </a:prstGeom>
          <a:noFill/>
        </p:spPr>
        <p:txBody>
          <a:bodyPr wrap="square" rtlCol="0">
            <a:spAutoFit/>
          </a:bodyPr>
          <a:lstStyle/>
          <a:p>
            <a:r>
              <a:rPr lang="en-US" dirty="0" smtClean="0"/>
              <a:t>	Such freedom was, actually, very challenging. Many could not work productively without external control. But those who were really dedicated to science</a:t>
            </a:r>
          </a:p>
          <a:p>
            <a:r>
              <a:rPr lang="en-US" dirty="0" smtClean="0"/>
              <a:t>thrived. It is little wonder that the Institute produced so many famous results</a:t>
            </a:r>
          </a:p>
          <a:p>
            <a:r>
              <a:rPr lang="en-US" dirty="0" smtClean="0"/>
              <a:t>and world renown scientists, </a:t>
            </a:r>
            <a:r>
              <a:rPr lang="en-US" dirty="0" err="1" smtClean="0"/>
              <a:t>Slava</a:t>
            </a:r>
            <a:r>
              <a:rPr lang="en-US" dirty="0" smtClean="0"/>
              <a:t> included. I shared an office with </a:t>
            </a:r>
            <a:r>
              <a:rPr lang="en-US" dirty="0" err="1" smtClean="0"/>
              <a:t>Slava</a:t>
            </a:r>
            <a:r>
              <a:rPr lang="en-US" dirty="0" smtClean="0"/>
              <a:t> while</a:t>
            </a:r>
          </a:p>
          <a:p>
            <a:r>
              <a:rPr lang="en-US" dirty="0" smtClean="0"/>
              <a:t>he worked on collective instabilities in accelerators. I did not realize at that</a:t>
            </a:r>
          </a:p>
          <a:p>
            <a:r>
              <a:rPr lang="en-US" dirty="0" smtClean="0"/>
              <a:t>time which of the two of us developed real science and looked on as many new</a:t>
            </a:r>
          </a:p>
          <a:p>
            <a:r>
              <a:rPr lang="en-US" dirty="0" smtClean="0"/>
              <a:t>results, which made </a:t>
            </a:r>
            <a:r>
              <a:rPr lang="en-US" dirty="0" err="1" smtClean="0"/>
              <a:t>Slava</a:t>
            </a:r>
            <a:r>
              <a:rPr lang="en-US" dirty="0" smtClean="0"/>
              <a:t> famous, emerged before my eyes. There is no need</a:t>
            </a:r>
          </a:p>
          <a:p>
            <a:r>
              <a:rPr lang="en-US" dirty="0" smtClean="0"/>
              <a:t>to mention all of them, his results are well known in the accelerator community</a:t>
            </a:r>
          </a:p>
          <a:p>
            <a:r>
              <a:rPr lang="en-US" dirty="0" smtClean="0"/>
              <a:t>around the world.</a:t>
            </a:r>
          </a:p>
          <a:p>
            <a:r>
              <a:rPr lang="en-US" dirty="0" smtClean="0"/>
              <a:t>	Then time changed, the Russian thaw was over, and dark cloud were hanging over the country. That was difficult for all of us. I moved west. </a:t>
            </a:r>
            <a:r>
              <a:rPr lang="en-US" dirty="0" err="1" smtClean="0"/>
              <a:t>Slava</a:t>
            </a:r>
            <a:r>
              <a:rPr lang="en-US" dirty="0" smtClean="0"/>
              <a:t> remained</a:t>
            </a:r>
          </a:p>
          <a:p>
            <a:r>
              <a:rPr lang="en-US" dirty="0" smtClean="0"/>
              <a:t>but, unlike some of my colleges, took my move easy and with understanding.</a:t>
            </a:r>
          </a:p>
          <a:p>
            <a:r>
              <a:rPr lang="en-US" dirty="0" smtClean="0"/>
              <a:t>However, later, with the Russian collapse, turmoil took its toll on everybody.</a:t>
            </a:r>
          </a:p>
          <a:p>
            <a:r>
              <a:rPr lang="en-US" dirty="0" smtClean="0"/>
              <a:t>That was a challenging and difficult time. For a while, </a:t>
            </a:r>
            <a:r>
              <a:rPr lang="en-US" dirty="0" err="1" smtClean="0"/>
              <a:t>Slava</a:t>
            </a:r>
            <a:r>
              <a:rPr lang="en-US" dirty="0" smtClean="0"/>
              <a:t> was taken over</a:t>
            </a:r>
          </a:p>
          <a:p>
            <a:r>
              <a:rPr lang="en-US" dirty="0" smtClean="0"/>
              <a:t>by the dark under-currents of pseudo-patriots. To his merit, it did not take</a:t>
            </a:r>
          </a:p>
          <a:p>
            <a:r>
              <a:rPr lang="en-US" dirty="0" smtClean="0"/>
              <a:t>long time for him to understand that that was a wrong move, and, to my</a:t>
            </a:r>
          </a:p>
          <a:p>
            <a:r>
              <a:rPr lang="en-US" dirty="0" smtClean="0"/>
              <a:t>knowledge, he has sincerely regretted his mistake since. He moved west into</a:t>
            </a:r>
          </a:p>
          <a:p>
            <a:r>
              <a:rPr lang="en-US" dirty="0" smtClean="0"/>
              <a:t>clean waters of science and worked successfully, first, in Germany and then</a:t>
            </a:r>
          </a:p>
          <a:p>
            <a:r>
              <a:rPr lang="en-US" dirty="0" smtClean="0"/>
              <a:t>in US. His contribution to science is honored today. I join the celebration to</a:t>
            </a:r>
          </a:p>
          <a:p>
            <a:r>
              <a:rPr lang="en-US" dirty="0" smtClean="0"/>
              <a:t>congratulate </a:t>
            </a:r>
            <a:r>
              <a:rPr lang="en-US" dirty="0" err="1" smtClean="0"/>
              <a:t>Slava</a:t>
            </a:r>
            <a:r>
              <a:rPr lang="en-US" dirty="0" smtClean="0"/>
              <a:t> and to wish him good health and new achievements in many</a:t>
            </a:r>
          </a:p>
          <a:p>
            <a:r>
              <a:rPr lang="en-US" dirty="0" smtClean="0"/>
              <a:t>years to come.</a:t>
            </a:r>
          </a:p>
          <a:p>
            <a:r>
              <a:rPr lang="en-US" dirty="0" smtClean="0">
                <a:solidFill>
                  <a:srgbClr val="C00000"/>
                </a:solidFill>
              </a:rPr>
              <a:t>                                                                Samuel </a:t>
            </a:r>
            <a:r>
              <a:rPr lang="en-US" dirty="0" err="1" smtClean="0">
                <a:solidFill>
                  <a:srgbClr val="C00000"/>
                </a:solidFill>
              </a:rPr>
              <a:t>Heifets</a:t>
            </a:r>
            <a:endParaRPr lang="en-US" dirty="0" smtClean="0">
              <a:solidFill>
                <a:srgbClr val="C00000"/>
              </a:solidFill>
            </a:endParaRP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839200" cy="6463308"/>
          </a:xfrm>
          <a:prstGeom prst="rect">
            <a:avLst/>
          </a:prstGeom>
          <a:noFill/>
        </p:spPr>
        <p:txBody>
          <a:bodyPr wrap="square" rtlCol="0">
            <a:spAutoFit/>
          </a:bodyPr>
          <a:lstStyle/>
          <a:p>
            <a:r>
              <a:rPr lang="en-US" dirty="0" smtClean="0"/>
              <a:t>	In 1965, on my first visit to Novosibirsk, I was overwhelmed by the discovery that </a:t>
            </a:r>
            <a:r>
              <a:rPr lang="en-US" dirty="0" err="1" smtClean="0"/>
              <a:t>Akademgorodok</a:t>
            </a:r>
            <a:r>
              <a:rPr lang="en-US" dirty="0" smtClean="0"/>
              <a:t> was a very formidable reservoir of talent. And in particular it became clear to me - in spite of language difficulty - that </a:t>
            </a:r>
            <a:r>
              <a:rPr lang="en-US" dirty="0" err="1" smtClean="0"/>
              <a:t>Yaroslav</a:t>
            </a:r>
            <a:r>
              <a:rPr lang="en-US" dirty="0" smtClean="0"/>
              <a:t> </a:t>
            </a:r>
            <a:r>
              <a:rPr lang="en-US" dirty="0" err="1" smtClean="0"/>
              <a:t>Derbenev</a:t>
            </a:r>
            <a:r>
              <a:rPr lang="en-US" dirty="0" smtClean="0"/>
              <a:t> was one man who really understood nonlinear dynamics. </a:t>
            </a:r>
          </a:p>
          <a:p>
            <a:r>
              <a:rPr lang="en-US" dirty="0"/>
              <a:t>	</a:t>
            </a:r>
            <a:r>
              <a:rPr lang="en-US" dirty="0" smtClean="0"/>
              <a:t>A few years later Alan </a:t>
            </a:r>
            <a:r>
              <a:rPr lang="en-US" dirty="0" err="1" smtClean="0"/>
              <a:t>Krisch</a:t>
            </a:r>
            <a:r>
              <a:rPr lang="en-US" dirty="0" smtClean="0"/>
              <a:t> began a series of (at least) biennial meetings on polarized beams. One of the major difficulties with polarized beams was - and is - that there are many depolarizing resonances, so that accelerating beams to high energy without losing polarization is at best difficult. But at one of these meetings - in 1977, I think - I came across a preprint from </a:t>
            </a:r>
            <a:r>
              <a:rPr lang="en-US" dirty="0" err="1" smtClean="0"/>
              <a:t>Novosbirsk</a:t>
            </a:r>
            <a:r>
              <a:rPr lang="en-US" dirty="0" smtClean="0"/>
              <a:t>, by </a:t>
            </a:r>
            <a:r>
              <a:rPr lang="en-US" dirty="0" err="1" smtClean="0"/>
              <a:t>Derbenev</a:t>
            </a:r>
            <a:r>
              <a:rPr lang="en-US" dirty="0" smtClean="0"/>
              <a:t>, </a:t>
            </a:r>
            <a:r>
              <a:rPr lang="en-US" dirty="0" err="1" smtClean="0"/>
              <a:t>Kondratenko</a:t>
            </a:r>
            <a:r>
              <a:rPr lang="en-US" dirty="0" smtClean="0"/>
              <a:t> and </a:t>
            </a:r>
            <a:r>
              <a:rPr lang="en-US" dirty="0" err="1" smtClean="0"/>
              <a:t>Skrinsky</a:t>
            </a:r>
            <a:r>
              <a:rPr lang="en-US" dirty="0" smtClean="0"/>
              <a:t> pointing out that by with alternating horizontal and vertical deflecting magnets the spin resonances could be canceled, making it feasible, at least in principle, to accelerate protons to high energy without depolarization. The drawback was that the orbits had to be distorted in a sinuous manner; the English version of the preprint (of which I now can't find a copy) used the word "snake", and therefore I coined the term "Siberian Snake", which has stuck.</a:t>
            </a:r>
          </a:p>
          <a:p>
            <a:r>
              <a:rPr lang="en-US" dirty="0" smtClean="0"/>
              <a:t>	Alan </a:t>
            </a:r>
            <a:r>
              <a:rPr lang="en-US" dirty="0" err="1" smtClean="0"/>
              <a:t>Krisch</a:t>
            </a:r>
            <a:r>
              <a:rPr lang="en-US" dirty="0" smtClean="0"/>
              <a:t> had the good sense to invite </a:t>
            </a:r>
            <a:r>
              <a:rPr lang="en-US" dirty="0" err="1" smtClean="0"/>
              <a:t>Slava</a:t>
            </a:r>
            <a:r>
              <a:rPr lang="en-US" dirty="0" smtClean="0"/>
              <a:t> to Ann Arbor, where he spent many years working with the Michigan spin physics group. My wife, Sara, and I also spent time there, and several times we found ourselves living in the same apartment building with </a:t>
            </a:r>
            <a:r>
              <a:rPr lang="en-US" dirty="0" err="1" smtClean="0"/>
              <a:t>Slava</a:t>
            </a:r>
            <a:r>
              <a:rPr lang="en-US" dirty="0" smtClean="0"/>
              <a:t> and Svetlana. Svetlana and Sara enjoyed each other on many walks together around Ann Arbor and talked about the idiosyncrasies of the English language and many other issues </a:t>
            </a:r>
          </a:p>
          <a:p>
            <a:endParaRPr lang="en-US" dirty="0"/>
          </a:p>
          <a:p>
            <a:r>
              <a:rPr lang="en-US" dirty="0" smtClean="0"/>
              <a:t>	Sorry I can't join the symposium in person - I'm off on a quick trip to Europe. But let me wish </a:t>
            </a:r>
            <a:r>
              <a:rPr lang="en-US" dirty="0" err="1" smtClean="0"/>
              <a:t>Slava</a:t>
            </a:r>
            <a:r>
              <a:rPr lang="en-US" dirty="0" smtClean="0"/>
              <a:t>, a youngster of 70, many more happy years!</a:t>
            </a:r>
          </a:p>
          <a:p>
            <a:r>
              <a:rPr lang="en-US" dirty="0"/>
              <a:t>	</a:t>
            </a:r>
            <a:r>
              <a:rPr lang="en-US" dirty="0" smtClean="0"/>
              <a:t>			</a:t>
            </a:r>
            <a:r>
              <a:rPr lang="en-US" dirty="0" smtClean="0">
                <a:solidFill>
                  <a:srgbClr val="C00000"/>
                </a:solidFill>
              </a:rPr>
              <a:t>	Ernest Courant </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14400"/>
            <a:ext cx="8382000" cy="5078313"/>
          </a:xfrm>
          <a:prstGeom prst="rect">
            <a:avLst/>
          </a:prstGeom>
          <a:noFill/>
        </p:spPr>
        <p:txBody>
          <a:bodyPr wrap="square" rtlCol="0">
            <a:spAutoFit/>
          </a:bodyPr>
          <a:lstStyle/>
          <a:p>
            <a:r>
              <a:rPr lang="en-US" dirty="0" smtClean="0"/>
              <a:t>Dear </a:t>
            </a:r>
            <a:r>
              <a:rPr lang="en-US" dirty="0" err="1" smtClean="0"/>
              <a:t>Slava</a:t>
            </a:r>
            <a:r>
              <a:rPr lang="en-US" dirty="0" smtClean="0"/>
              <a:t>,</a:t>
            </a:r>
          </a:p>
          <a:p>
            <a:endParaRPr lang="en-US" dirty="0"/>
          </a:p>
          <a:p>
            <a:r>
              <a:rPr lang="en-US" dirty="0" smtClean="0"/>
              <a:t>On this great occasion, I wish to send my very best wishes to you and Svetlana. Regrettably, I would not be able to join you today but I feel the happiness for you.</a:t>
            </a:r>
          </a:p>
          <a:p>
            <a:endParaRPr lang="en-US" dirty="0"/>
          </a:p>
          <a:p>
            <a:r>
              <a:rPr lang="en-US" dirty="0" smtClean="0"/>
              <a:t>Over the years, I have enjoyed your presence, first through your profound and amazingly creative physics, and then through your warm friendship. I want to thank you for allowing me the privilege.</a:t>
            </a:r>
          </a:p>
          <a:p>
            <a:endParaRPr lang="en-US" dirty="0"/>
          </a:p>
          <a:p>
            <a:r>
              <a:rPr lang="en-US" dirty="0" smtClean="0"/>
              <a:t>Let me make one more comment on your physics. One can perhaps give a long list of topics that you have made significant contributions to. But I want to say that I consider you a physicist who can treat any physics topic with deep insight and creativity, and such a list of topics will be too limiting for you. You are at a different level from my point of view.</a:t>
            </a:r>
          </a:p>
          <a:p>
            <a:endParaRPr lang="en-US" dirty="0"/>
          </a:p>
          <a:p>
            <a:r>
              <a:rPr lang="en-US" dirty="0" smtClean="0"/>
              <a:t>Happy birthday, </a:t>
            </a:r>
            <a:r>
              <a:rPr lang="en-US" dirty="0" err="1" smtClean="0"/>
              <a:t>Slava</a:t>
            </a:r>
            <a:r>
              <a:rPr lang="en-US" dirty="0" smtClean="0"/>
              <a:t>!</a:t>
            </a:r>
          </a:p>
          <a:p>
            <a:endParaRPr lang="en-US" dirty="0"/>
          </a:p>
          <a:p>
            <a:r>
              <a:rPr lang="en-US" dirty="0" smtClean="0">
                <a:solidFill>
                  <a:srgbClr val="C00000"/>
                </a:solidFill>
              </a:rPr>
              <a:t>Alex [Chao]</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33400"/>
            <a:ext cx="8001000" cy="5909310"/>
          </a:xfrm>
          <a:prstGeom prst="rect">
            <a:avLst/>
          </a:prstGeom>
          <a:noFill/>
        </p:spPr>
        <p:txBody>
          <a:bodyPr wrap="square" rtlCol="0">
            <a:spAutoFit/>
          </a:bodyPr>
          <a:lstStyle/>
          <a:p>
            <a:r>
              <a:rPr lang="en-US" dirty="0" err="1" smtClean="0"/>
              <a:t>Slava</a:t>
            </a:r>
            <a:r>
              <a:rPr lang="en-US" dirty="0" smtClean="0"/>
              <a:t>,</a:t>
            </a:r>
          </a:p>
          <a:p>
            <a:endParaRPr lang="en-US" dirty="0" smtClean="0"/>
          </a:p>
          <a:p>
            <a:r>
              <a:rPr lang="en-US" dirty="0" smtClean="0"/>
              <a:t>Many any years of excellent ideas behind you. Thanks for being </a:t>
            </a:r>
            <a:br>
              <a:rPr lang="en-US" dirty="0" smtClean="0"/>
            </a:br>
            <a:r>
              <a:rPr lang="en-US" dirty="0" smtClean="0"/>
              <a:t>the godfather of </a:t>
            </a:r>
            <a:r>
              <a:rPr lang="en-US" dirty="0" err="1" smtClean="0"/>
              <a:t>JLab's</a:t>
            </a:r>
            <a:r>
              <a:rPr lang="en-US" dirty="0" smtClean="0"/>
              <a:t> EIC, and may you add many new ideas still. </a:t>
            </a:r>
            <a:br>
              <a:rPr lang="en-US" dirty="0" smtClean="0"/>
            </a:br>
            <a:r>
              <a:rPr lang="en-US" dirty="0" smtClean="0"/>
              <a:t>Congratulations with your 70th birthday. </a:t>
            </a:r>
          </a:p>
          <a:p>
            <a:endParaRPr lang="en-US" dirty="0" smtClean="0">
              <a:solidFill>
                <a:srgbClr val="C00000"/>
              </a:solidFill>
            </a:endParaRPr>
          </a:p>
          <a:p>
            <a:r>
              <a:rPr lang="en-US" dirty="0" smtClean="0">
                <a:solidFill>
                  <a:srgbClr val="C00000"/>
                </a:solidFill>
              </a:rPr>
              <a:t>Rolf </a:t>
            </a:r>
            <a:r>
              <a:rPr lang="en-US" dirty="0" err="1" smtClean="0">
                <a:solidFill>
                  <a:srgbClr val="C00000"/>
                </a:solidFill>
              </a:rPr>
              <a:t>Ent</a:t>
            </a:r>
            <a:endParaRPr lang="en-US" dirty="0" smtClean="0">
              <a:solidFill>
                <a:srgbClr val="C00000"/>
              </a:solidFill>
            </a:endParaRPr>
          </a:p>
          <a:p>
            <a:endParaRPr lang="en-US" dirty="0" smtClean="0"/>
          </a:p>
          <a:p>
            <a:endParaRPr lang="en-US" dirty="0" smtClean="0"/>
          </a:p>
          <a:p>
            <a:r>
              <a:rPr lang="en-US" dirty="0" smtClean="0"/>
              <a:t>Dear </a:t>
            </a:r>
            <a:r>
              <a:rPr lang="en-US" dirty="0" err="1" smtClean="0"/>
              <a:t>Slava</a:t>
            </a:r>
            <a:r>
              <a:rPr lang="en-US" dirty="0" smtClean="0"/>
              <a:t>,</a:t>
            </a:r>
          </a:p>
          <a:p>
            <a:endParaRPr lang="en-US" dirty="0"/>
          </a:p>
          <a:p>
            <a:r>
              <a:rPr lang="en-US" dirty="0" smtClean="0"/>
              <a:t>Congratulations for your 70th Birthday!</a:t>
            </a:r>
          </a:p>
          <a:p>
            <a:endParaRPr lang="en-US" dirty="0"/>
          </a:p>
          <a:p>
            <a:r>
              <a:rPr lang="en-US" dirty="0" smtClean="0"/>
              <a:t>On behalf of the Jefferson Lab users I want to express my gratitude for your contribution to the EIC. Your creativity, innovation and the passion you've displayed in your work over the years is well appreciated.</a:t>
            </a:r>
          </a:p>
          <a:p>
            <a:endParaRPr lang="en-US" dirty="0"/>
          </a:p>
          <a:p>
            <a:r>
              <a:rPr lang="en-US" dirty="0" smtClean="0"/>
              <a:t>I wish you many more years of work at Jefferson Lab and the best in your personal life.</a:t>
            </a:r>
          </a:p>
          <a:p>
            <a:endParaRPr lang="en-US" dirty="0"/>
          </a:p>
          <a:p>
            <a:r>
              <a:rPr lang="en-US" dirty="0" err="1" smtClean="0">
                <a:solidFill>
                  <a:srgbClr val="C00000"/>
                </a:solidFill>
              </a:rPr>
              <a:t>Zein-Eddine</a:t>
            </a:r>
            <a:r>
              <a:rPr lang="en-US" dirty="0" smtClean="0">
                <a:solidFill>
                  <a:srgbClr val="C00000"/>
                </a:solidFill>
              </a:rPr>
              <a:t> </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10600" cy="2585323"/>
          </a:xfrm>
          <a:prstGeom prst="rect">
            <a:avLst/>
          </a:prstGeom>
        </p:spPr>
        <p:txBody>
          <a:bodyPr wrap="square">
            <a:spAutoFit/>
          </a:bodyPr>
          <a:lstStyle/>
          <a:p>
            <a:r>
              <a:rPr lang="az-Cyrl-AZ" b="1" dirty="0" smtClean="0"/>
              <a:t>Уважаемый Ярослав Сергеевич!</a:t>
            </a:r>
          </a:p>
          <a:p>
            <a:r>
              <a:rPr lang="ru-RU" dirty="0" smtClean="0"/>
              <a:t>В дни проведения симпозиума посвященного твоему 70 летию желаем тебе здоровья и</a:t>
            </a:r>
          </a:p>
          <a:p>
            <a:r>
              <a:rPr lang="ru-RU" dirty="0" smtClean="0"/>
              <a:t>активной научной работы. Ускорительщики ИЯФ помнят твой выдающийся вклад во</a:t>
            </a:r>
          </a:p>
          <a:p>
            <a:r>
              <a:rPr lang="ru-RU" dirty="0" smtClean="0"/>
              <a:t>многие разделы ускорительной науки: электронное охлаждение, поляризация пучков и</a:t>
            </a:r>
          </a:p>
          <a:p>
            <a:r>
              <a:rPr lang="ru-RU" dirty="0" smtClean="0"/>
              <a:t>другие. Новые области развития- линейные, мюонные и др. колайдеры ждут новых твоих</a:t>
            </a:r>
          </a:p>
          <a:p>
            <a:r>
              <a:rPr lang="az-Cyrl-AZ" dirty="0" smtClean="0"/>
              <a:t>идей.</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2895600" y="2514600"/>
            <a:ext cx="3643312" cy="4699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8159" y="2895600"/>
            <a:ext cx="8697241" cy="2308324"/>
          </a:xfrm>
          <a:prstGeom prst="rect">
            <a:avLst/>
          </a:prstGeom>
          <a:noFill/>
        </p:spPr>
        <p:txBody>
          <a:bodyPr wrap="square" rtlCol="0">
            <a:spAutoFit/>
          </a:bodyPr>
          <a:lstStyle/>
          <a:p>
            <a:r>
              <a:rPr lang="en-US" b="1" dirty="0" smtClean="0"/>
              <a:t>DEAR SLAVA, (with your permission)!</a:t>
            </a:r>
          </a:p>
          <a:p>
            <a:r>
              <a:rPr lang="en-US" b="1" dirty="0" smtClean="0"/>
              <a:t>	In the course of the Symposium devoted to your remarkable 70th Anniversary we wish you the strong health and long active research activity.</a:t>
            </a:r>
          </a:p>
          <a:p>
            <a:r>
              <a:rPr lang="en-US" b="1" dirty="0" smtClean="0"/>
              <a:t>	All the accelerator physicists of BINP remember your outstanding contribution into many fields of the accelerator science as electron cooling, polarization of beams, etc. New fields of development as the linear, </a:t>
            </a:r>
            <a:r>
              <a:rPr lang="en-US" b="1" dirty="0" err="1" smtClean="0"/>
              <a:t>muon</a:t>
            </a:r>
            <a:r>
              <a:rPr lang="en-US" b="1" dirty="0" smtClean="0"/>
              <a:t> and other collider are waiting for your brilliant ideas.</a:t>
            </a:r>
          </a:p>
          <a:p>
            <a:r>
              <a:rPr lang="en-US" b="1" dirty="0" smtClean="0"/>
              <a:t>	MANY HAPPY RETURNS OF THIS DAY, SLAVA.</a:t>
            </a:r>
            <a:endParaRPr lang="en-US" dirty="0"/>
          </a:p>
        </p:txBody>
      </p:sp>
      <p:sp>
        <p:nvSpPr>
          <p:cNvPr id="3" name="TextBox 2"/>
          <p:cNvSpPr txBox="1"/>
          <p:nvPr/>
        </p:nvSpPr>
        <p:spPr>
          <a:xfrm>
            <a:off x="914400" y="1066800"/>
            <a:ext cx="7439857" cy="954107"/>
          </a:xfrm>
          <a:prstGeom prst="rect">
            <a:avLst/>
          </a:prstGeom>
          <a:noFill/>
        </p:spPr>
        <p:txBody>
          <a:bodyPr wrap="none" rtlCol="0">
            <a:spAutoFit/>
          </a:bodyPr>
          <a:lstStyle/>
          <a:p>
            <a:r>
              <a:rPr lang="en-US" sz="2800" dirty="0" smtClean="0">
                <a:solidFill>
                  <a:srgbClr val="7030A0"/>
                </a:solidFill>
              </a:rPr>
              <a:t>For the minority here, who don’t read Cyrillic!!!!!!</a:t>
            </a:r>
          </a:p>
          <a:p>
            <a:pPr algn="ctr"/>
            <a:r>
              <a:rPr lang="en-US" sz="2800" dirty="0" smtClean="0">
                <a:solidFill>
                  <a:srgbClr val="7030A0"/>
                </a:solidFill>
              </a:rPr>
              <a:t>The translation is</a:t>
            </a:r>
            <a:endParaRPr lang="en-US" sz="2800" dirty="0">
              <a:solidFill>
                <a:srgbClr val="7030A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CASA Site </a:t>
            </a:r>
            <a:r>
              <a:rPr lang="en-US" dirty="0" err="1" smtClean="0"/>
              <a:t>Derbenev</a:t>
            </a:r>
            <a:r>
              <a:rPr lang="en-US" dirty="0" smtClean="0"/>
              <a:t> CV</a:t>
            </a:r>
            <a:endParaRPr lang="en-US" dirty="0"/>
          </a:p>
        </p:txBody>
      </p:sp>
      <p:sp>
        <p:nvSpPr>
          <p:cNvPr id="5" name="Content Placeholder 4"/>
          <p:cNvSpPr>
            <a:spLocks noGrp="1"/>
          </p:cNvSpPr>
          <p:nvPr>
            <p:ph idx="1"/>
          </p:nvPr>
        </p:nvSpPr>
        <p:spPr>
          <a:xfrm>
            <a:off x="457200" y="1600200"/>
            <a:ext cx="8229600" cy="4953000"/>
          </a:xfrm>
        </p:spPr>
        <p:txBody>
          <a:bodyPr>
            <a:normAutofit fontScale="70000" lnSpcReduction="20000"/>
          </a:bodyPr>
          <a:lstStyle/>
          <a:p>
            <a:r>
              <a:rPr lang="en-US" b="1" dirty="0" smtClean="0"/>
              <a:t>Staff Senior Scientist, </a:t>
            </a:r>
            <a:r>
              <a:rPr lang="en-US" b="1" dirty="0" err="1" smtClean="0"/>
              <a:t>JLab</a:t>
            </a:r>
            <a:r>
              <a:rPr lang="en-US" b="1" dirty="0" smtClean="0"/>
              <a:t>, 2001-present</a:t>
            </a:r>
          </a:p>
          <a:p>
            <a:r>
              <a:rPr lang="en-US" b="1" dirty="0" smtClean="0"/>
              <a:t>Visiting Research Scientist and Adjunct Professor, Physics Dept., University of Michigan, 1990 – 2001</a:t>
            </a:r>
          </a:p>
          <a:p>
            <a:r>
              <a:rPr lang="en-US" b="1" dirty="0" smtClean="0"/>
              <a:t>Chief Scientist, Accelerator Physics and Laser Technology Group, Institute of Complete Electric Drive, Novosibirsk, Russia, 1986-1990</a:t>
            </a:r>
          </a:p>
          <a:p>
            <a:r>
              <a:rPr lang="en-US" b="1" dirty="0" smtClean="0"/>
              <a:t>Chief Scientist, Institute of Physics, Atomic Energy Committee, Yerevan, USSR, 1985-1986</a:t>
            </a:r>
          </a:p>
          <a:p>
            <a:r>
              <a:rPr lang="en-US" b="1" dirty="0" smtClean="0"/>
              <a:t>Chief Scientist, Accelerator Theory Group, Institute of Nuclear Physics, Novosibirsk, Russia, 1979-1985</a:t>
            </a:r>
          </a:p>
          <a:p>
            <a:r>
              <a:rPr lang="en-US" b="1" dirty="0" smtClean="0"/>
              <a:t>Chief Scientist, Institute of Nuclear Physics, Novosibirsk, Russia, 1969-1978</a:t>
            </a:r>
          </a:p>
          <a:p>
            <a:r>
              <a:rPr lang="en-US" b="1" dirty="0" smtClean="0"/>
              <a:t>Junior Scientist, Theoretical laboratory of the Institute of Nuclear Physics, </a:t>
            </a:r>
            <a:r>
              <a:rPr lang="en-US" b="1" dirty="0" err="1" smtClean="0"/>
              <a:t>Novosibirsk,Russia</a:t>
            </a:r>
            <a:r>
              <a:rPr lang="en-US" b="1" dirty="0" smtClean="0"/>
              <a:t>, 1963-1968</a:t>
            </a:r>
          </a:p>
          <a:p>
            <a:pPr>
              <a:buNone/>
            </a:pPr>
            <a:endParaRPr lang="en-US" b="1" dirty="0" smtClean="0"/>
          </a:p>
          <a:p>
            <a:r>
              <a:rPr lang="en-US" b="1" dirty="0" smtClean="0"/>
              <a:t>MS, Moscow State University, 1963</a:t>
            </a:r>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krafft\Desktop\Slavapictures\derbenev\1963-derbenev.jpg"/>
          <p:cNvPicPr>
            <a:picLocks noChangeAspect="1" noChangeArrowheads="1"/>
          </p:cNvPicPr>
          <p:nvPr/>
        </p:nvPicPr>
        <p:blipFill>
          <a:blip r:embed="rId2" cstate="print"/>
          <a:srcRect/>
          <a:stretch>
            <a:fillRect/>
          </a:stretch>
        </p:blipFill>
        <p:spPr bwMode="auto">
          <a:xfrm>
            <a:off x="381000" y="228600"/>
            <a:ext cx="8305800" cy="636087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krafft\Desktop\Slavapictures\derbenev\1963-08.jpg"/>
          <p:cNvPicPr>
            <a:picLocks noChangeAspect="1" noChangeArrowheads="1"/>
          </p:cNvPicPr>
          <p:nvPr/>
        </p:nvPicPr>
        <p:blipFill>
          <a:blip r:embed="rId2" cstate="print"/>
          <a:srcRect/>
          <a:stretch>
            <a:fillRect/>
          </a:stretch>
        </p:blipFill>
        <p:spPr bwMode="auto">
          <a:xfrm>
            <a:off x="304800" y="228599"/>
            <a:ext cx="8382000" cy="6551813"/>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ocuments and Settings\krafft\Desktop\Slavapictures\derbenev\derbenev02.gif"/>
          <p:cNvPicPr>
            <a:picLocks noChangeAspect="1" noChangeArrowheads="1"/>
          </p:cNvPicPr>
          <p:nvPr/>
        </p:nvPicPr>
        <p:blipFill>
          <a:blip r:embed="rId2" cstate="print"/>
          <a:srcRect/>
          <a:stretch>
            <a:fillRect/>
          </a:stretch>
        </p:blipFill>
        <p:spPr bwMode="auto">
          <a:xfrm>
            <a:off x="1066800" y="685800"/>
            <a:ext cx="2739627" cy="3308229"/>
          </a:xfrm>
          <a:prstGeom prst="rect">
            <a:avLst/>
          </a:prstGeom>
          <a:noFill/>
        </p:spPr>
      </p:pic>
      <p:pic>
        <p:nvPicPr>
          <p:cNvPr id="3075" name="Picture 3" descr="C:\Documents and Settings\krafft\Desktop\Slavapictures\derbenev\derbeneva.gif"/>
          <p:cNvPicPr>
            <a:picLocks noChangeAspect="1" noChangeArrowheads="1"/>
          </p:cNvPicPr>
          <p:nvPr/>
        </p:nvPicPr>
        <p:blipFill>
          <a:blip r:embed="rId3" cstate="print"/>
          <a:srcRect/>
          <a:stretch>
            <a:fillRect/>
          </a:stretch>
        </p:blipFill>
        <p:spPr bwMode="auto">
          <a:xfrm>
            <a:off x="5181600" y="2895600"/>
            <a:ext cx="2590800" cy="31285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krafft\Desktop\Slavapictures\derbenev\skrinsky_dikansky_derbenev.jpg"/>
          <p:cNvPicPr>
            <a:picLocks noChangeAspect="1" noChangeArrowheads="1"/>
          </p:cNvPicPr>
          <p:nvPr/>
        </p:nvPicPr>
        <p:blipFill>
          <a:blip r:embed="rId2" cstate="print"/>
          <a:srcRect/>
          <a:stretch>
            <a:fillRect/>
          </a:stretch>
        </p:blipFill>
        <p:spPr bwMode="auto">
          <a:xfrm>
            <a:off x="1905000" y="762000"/>
            <a:ext cx="5791200" cy="564339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Documents and Settings\krafft\Desktop\Slavapictures\derbenev\DerbenevS.jpg"/>
          <p:cNvPicPr>
            <a:picLocks noChangeAspect="1" noChangeArrowheads="1"/>
          </p:cNvPicPr>
          <p:nvPr/>
        </p:nvPicPr>
        <p:blipFill>
          <a:blip r:embed="rId2" cstate="print"/>
          <a:srcRect/>
          <a:stretch>
            <a:fillRect/>
          </a:stretch>
        </p:blipFill>
        <p:spPr bwMode="auto">
          <a:xfrm>
            <a:off x="1143000" y="990600"/>
            <a:ext cx="7071867" cy="4724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krafft\Desktop\Slavapictures\derbenev\derbenev_spin2002.jpg"/>
          <p:cNvPicPr>
            <a:picLocks noChangeAspect="1" noChangeArrowheads="1"/>
          </p:cNvPicPr>
          <p:nvPr/>
        </p:nvPicPr>
        <p:blipFill>
          <a:blip r:embed="rId2" cstate="print"/>
          <a:srcRect/>
          <a:stretch>
            <a:fillRect/>
          </a:stretch>
        </p:blipFill>
        <p:spPr bwMode="auto">
          <a:xfrm>
            <a:off x="457201" y="897382"/>
            <a:ext cx="8305800" cy="4512818"/>
          </a:xfrm>
          <a:prstGeom prst="rect">
            <a:avLst/>
          </a:prstGeom>
          <a:noFill/>
        </p:spPr>
      </p:pic>
      <p:sp>
        <p:nvSpPr>
          <p:cNvPr id="3" name="TextBox 2"/>
          <p:cNvSpPr txBox="1"/>
          <p:nvPr/>
        </p:nvSpPr>
        <p:spPr>
          <a:xfrm>
            <a:off x="3581400" y="5715000"/>
            <a:ext cx="2181495" cy="369332"/>
          </a:xfrm>
          <a:prstGeom prst="rect">
            <a:avLst/>
          </a:prstGeom>
          <a:noFill/>
        </p:spPr>
        <p:txBody>
          <a:bodyPr wrap="none" rtlCol="0">
            <a:spAutoFit/>
          </a:bodyPr>
          <a:lstStyle/>
          <a:p>
            <a:r>
              <a:rPr lang="en-US" dirty="0" smtClean="0"/>
              <a:t>Spin2002 Conference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79358"/>
            <a:ext cx="8094075" cy="5909310"/>
          </a:xfrm>
          <a:prstGeom prst="rect">
            <a:avLst/>
          </a:prstGeom>
          <a:noFill/>
        </p:spPr>
        <p:txBody>
          <a:bodyPr wrap="none" rtlCol="0">
            <a:spAutoFit/>
          </a:bodyPr>
          <a:lstStyle/>
          <a:p>
            <a:pPr algn="ctr"/>
            <a:r>
              <a:rPr lang="en-US" dirty="0" smtClean="0"/>
              <a:t>On </a:t>
            </a:r>
            <a:r>
              <a:rPr lang="en-US" dirty="0" err="1" smtClean="0"/>
              <a:t>Ya.Derbenev’s</a:t>
            </a:r>
            <a:r>
              <a:rPr lang="en-US" dirty="0" smtClean="0"/>
              <a:t> 70-year celebration</a:t>
            </a:r>
          </a:p>
          <a:p>
            <a:pPr algn="ctr"/>
            <a:endParaRPr lang="en-US" dirty="0" smtClean="0"/>
          </a:p>
          <a:p>
            <a:pPr algn="ctr"/>
            <a:r>
              <a:rPr lang="en-US" dirty="0" smtClean="0"/>
              <a:t>July 15, 2010</a:t>
            </a:r>
          </a:p>
          <a:p>
            <a:pPr algn="ctr"/>
            <a:endParaRPr lang="en-US" dirty="0" smtClean="0"/>
          </a:p>
          <a:p>
            <a:r>
              <a:rPr lang="en-US" dirty="0" smtClean="0"/>
              <a:t>	It is my pleasure and privilege to write few words to honor </a:t>
            </a:r>
            <a:r>
              <a:rPr lang="en-US" dirty="0" err="1" smtClean="0"/>
              <a:t>Ya</a:t>
            </a:r>
            <a:r>
              <a:rPr lang="en-US" dirty="0" smtClean="0"/>
              <a:t>. </a:t>
            </a:r>
            <a:r>
              <a:rPr lang="en-US" dirty="0" err="1" smtClean="0"/>
              <a:t>Derbenev</a:t>
            </a:r>
            <a:r>
              <a:rPr lang="en-US" dirty="0" smtClean="0"/>
              <a:t> in</a:t>
            </a:r>
          </a:p>
          <a:p>
            <a:r>
              <a:rPr lang="en-US" dirty="0" smtClean="0"/>
              <a:t>his 70-year celebration.</a:t>
            </a:r>
          </a:p>
          <a:p>
            <a:endParaRPr lang="en-US" dirty="0" smtClean="0"/>
          </a:p>
          <a:p>
            <a:r>
              <a:rPr lang="en-US" dirty="0" smtClean="0"/>
              <a:t>	It is difficult for me to believe, but I met </a:t>
            </a:r>
            <a:r>
              <a:rPr lang="en-US" dirty="0" err="1" smtClean="0"/>
              <a:t>Derbenev</a:t>
            </a:r>
            <a:r>
              <a:rPr lang="en-US" dirty="0" smtClean="0"/>
              <a:t> (</a:t>
            </a:r>
            <a:r>
              <a:rPr lang="en-US" dirty="0" err="1" smtClean="0"/>
              <a:t>Slava</a:t>
            </a:r>
            <a:r>
              <a:rPr lang="en-US" dirty="0" smtClean="0"/>
              <a:t>, the diminutive</a:t>
            </a:r>
          </a:p>
          <a:p>
            <a:r>
              <a:rPr lang="en-US" dirty="0" smtClean="0"/>
              <a:t>of his first name means, unsurprisingly, GLORY in Russian) in 1963, about</a:t>
            </a:r>
          </a:p>
          <a:p>
            <a:r>
              <a:rPr lang="en-US" dirty="0" smtClean="0"/>
              <a:t>50 years ago. That took place in </a:t>
            </a:r>
            <a:r>
              <a:rPr lang="en-US" dirty="0" err="1" smtClean="0"/>
              <a:t>Budker’s</a:t>
            </a:r>
            <a:r>
              <a:rPr lang="en-US" dirty="0" smtClean="0"/>
              <a:t> Institute of Nuclear Physics, in</a:t>
            </a:r>
          </a:p>
          <a:p>
            <a:r>
              <a:rPr lang="en-US" dirty="0" err="1" smtClean="0"/>
              <a:t>Akademgorodok</a:t>
            </a:r>
            <a:r>
              <a:rPr lang="en-US" dirty="0" smtClean="0"/>
              <a:t> of the Siberian Branch of Academy of Sciences. We were all</a:t>
            </a:r>
          </a:p>
          <a:p>
            <a:r>
              <a:rPr lang="en-US" dirty="0" smtClean="0"/>
              <a:t>very young that time: </a:t>
            </a:r>
            <a:r>
              <a:rPr lang="en-US" dirty="0" err="1" smtClean="0"/>
              <a:t>Akademgorodok</a:t>
            </a:r>
            <a:r>
              <a:rPr lang="en-US" dirty="0" smtClean="0"/>
              <a:t> had been founded only few years before</a:t>
            </a:r>
          </a:p>
          <a:p>
            <a:r>
              <a:rPr lang="en-US" dirty="0" smtClean="0"/>
              <a:t>and was under construction, most of the present Institute did not yet exist,</a:t>
            </a:r>
          </a:p>
          <a:p>
            <a:r>
              <a:rPr lang="en-US" dirty="0" smtClean="0"/>
              <a:t>we were all fresh from college, and our bosses were not much older. It was a</a:t>
            </a:r>
          </a:p>
          <a:p>
            <a:r>
              <a:rPr lang="en-US" dirty="0" smtClean="0"/>
              <a:t>wonderful time: Russia revived after Stalin and we felt in charge of our future,</a:t>
            </a:r>
          </a:p>
          <a:p>
            <a:r>
              <a:rPr lang="en-US" dirty="0" smtClean="0"/>
              <a:t>the future of the Institute, and the country. The Institute provided us with a</a:t>
            </a:r>
          </a:p>
          <a:p>
            <a:r>
              <a:rPr lang="en-US" dirty="0" smtClean="0"/>
              <a:t>level of academic freedom that was incredible, even for western scientists. We</a:t>
            </a:r>
          </a:p>
          <a:p>
            <a:r>
              <a:rPr lang="en-US" dirty="0" smtClean="0"/>
              <a:t>did not have to worry about grants, we were free to choose the subject of our</a:t>
            </a:r>
          </a:p>
          <a:p>
            <a:r>
              <a:rPr lang="en-US" dirty="0" smtClean="0"/>
              <a:t>research, and there were no constraints on how we spent our time. We were safe</a:t>
            </a:r>
          </a:p>
          <a:p>
            <a:r>
              <a:rPr lang="en-US" dirty="0" smtClean="0"/>
              <a:t>behind </a:t>
            </a:r>
            <a:r>
              <a:rPr lang="en-US" dirty="0" err="1" smtClean="0"/>
              <a:t>Budker’s</a:t>
            </a:r>
            <a:r>
              <a:rPr lang="en-US" dirty="0" smtClean="0"/>
              <a:t> broad shoulders to think and to talk about everything. We</a:t>
            </a:r>
          </a:p>
          <a:p>
            <a:r>
              <a:rPr lang="en-US" dirty="0" smtClean="0"/>
              <a:t>were all good friends and equal and together.</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1205</TotalTime>
  <Words>385</Words>
  <Application>Microsoft Office PowerPoint</Application>
  <PresentationFormat>On-screen Show (4:3)</PresentationFormat>
  <Paragraphs>99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Some Photos and Messages</vt:lpstr>
      <vt:lpstr>CASA Site Derbenev CV</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vector>
  </TitlesOfParts>
  <Company>Jefferson Science Associates,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krafft</dc:creator>
  <cp:lastModifiedBy>kindrew</cp:lastModifiedBy>
  <cp:revision>15</cp:revision>
  <dcterms:created xsi:type="dcterms:W3CDTF">2010-08-01T19:37:54Z</dcterms:created>
  <dcterms:modified xsi:type="dcterms:W3CDTF">2010-08-04T13:10:17Z</dcterms:modified>
</cp:coreProperties>
</file>