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5"/>
  </p:notesMasterIdLst>
  <p:sldIdLst>
    <p:sldId id="284" r:id="rId2"/>
    <p:sldId id="258" r:id="rId3"/>
    <p:sldId id="263" r:id="rId4"/>
    <p:sldId id="264" r:id="rId5"/>
    <p:sldId id="265" r:id="rId6"/>
    <p:sldId id="267" r:id="rId7"/>
    <p:sldId id="268" r:id="rId8"/>
    <p:sldId id="285" r:id="rId9"/>
    <p:sldId id="282" r:id="rId10"/>
    <p:sldId id="276" r:id="rId11"/>
    <p:sldId id="277" r:id="rId12"/>
    <p:sldId id="278" r:id="rId13"/>
    <p:sldId id="279" r:id="rId14"/>
    <p:sldId id="256" r:id="rId15"/>
    <p:sldId id="257" r:id="rId16"/>
    <p:sldId id="283" r:id="rId17"/>
    <p:sldId id="269" r:id="rId18"/>
    <p:sldId id="271" r:id="rId19"/>
    <p:sldId id="275" r:id="rId20"/>
    <p:sldId id="273" r:id="rId21"/>
    <p:sldId id="272" r:id="rId22"/>
    <p:sldId id="286" r:id="rId23"/>
    <p:sldId id="287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45" autoAdjust="0"/>
    <p:restoredTop sz="94817" autoAdjust="0"/>
  </p:normalViewPr>
  <p:slideViewPr>
    <p:cSldViewPr>
      <p:cViewPr varScale="1">
        <p:scale>
          <a:sx n="88" d="100"/>
          <a:sy n="88" d="100"/>
        </p:scale>
        <p:origin x="-106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05CD6C-EDA5-4CCB-99F2-E15BEC295B1E}" type="datetimeFigureOut">
              <a:rPr lang="en-US" smtClean="0"/>
              <a:pPr/>
              <a:t>8/2/2010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A0768-E288-4608-B91F-985D751F7C7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CA0768-E288-4608-B91F-985D751F7C7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Slava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3B68ED-DBAC-4627-A03E-A7E182E9C031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09600"/>
            <a:ext cx="8534400" cy="54102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000" b="1" dirty="0" smtClean="0"/>
              <a:t>	</a:t>
            </a:r>
          </a:p>
          <a:p>
            <a:pPr>
              <a:buNone/>
            </a:pPr>
            <a:r>
              <a:rPr lang="en-US" sz="4000" b="1" dirty="0" smtClean="0"/>
              <a:t>	</a:t>
            </a:r>
            <a:r>
              <a:rPr lang="en-US" sz="4000" b="1" dirty="0" smtClean="0"/>
              <a:t>       Beam </a:t>
            </a:r>
            <a:r>
              <a:rPr lang="en-US" sz="4000" b="1" dirty="0" smtClean="0"/>
              <a:t>Cooling – An Introduction </a:t>
            </a:r>
          </a:p>
          <a:p>
            <a:pPr>
              <a:buNone/>
            </a:pPr>
            <a:r>
              <a:rPr lang="en-US" sz="4000" b="1" dirty="0" smtClean="0"/>
              <a:t>				And Overview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</a:t>
            </a:r>
            <a:r>
              <a:rPr lang="en-US" dirty="0" smtClean="0"/>
              <a:t>         </a:t>
            </a:r>
            <a:r>
              <a:rPr lang="en-US" b="1" dirty="0" err="1" smtClean="0"/>
              <a:t>Christoph</a:t>
            </a:r>
            <a:r>
              <a:rPr lang="en-US" b="1" dirty="0" smtClean="0"/>
              <a:t> </a:t>
            </a:r>
            <a:r>
              <a:rPr lang="en-US" b="1" dirty="0" smtClean="0"/>
              <a:t>Leemann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			</a:t>
            </a:r>
            <a:r>
              <a:rPr lang="en-US" sz="2600" b="1" dirty="0" smtClean="0"/>
              <a:t>Slava Symposium  </a:t>
            </a:r>
          </a:p>
          <a:p>
            <a:pPr>
              <a:buNone/>
            </a:pPr>
            <a:r>
              <a:rPr lang="en-US" dirty="0" smtClean="0"/>
              <a:t>		</a:t>
            </a:r>
            <a:r>
              <a:rPr lang="en-US" sz="1700" b="1" dirty="0" smtClean="0"/>
              <a:t>Jlab 					</a:t>
            </a:r>
            <a:r>
              <a:rPr lang="en-US" sz="1700" b="1" dirty="0" smtClean="0"/>
              <a:t>     August </a:t>
            </a:r>
            <a:r>
              <a:rPr lang="en-US" sz="1700" b="1" dirty="0" smtClean="0"/>
              <a:t>2, 2010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b="1" dirty="0" smtClean="0"/>
              <a:t>8/2/2010</a:t>
            </a:r>
            <a:endParaRPr lang="en-US" b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b="1" dirty="0" smtClean="0"/>
              <a:t>Slava Symposium</a:t>
            </a:r>
            <a:endParaRPr lang="en-US" b="1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b="1" smtClean="0"/>
              <a:pPr/>
              <a:t>1</a:t>
            </a:fld>
            <a:endParaRPr lang="en-US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3600" b="1" dirty="0" smtClean="0"/>
              <a:t>Electron Cooling – Concept and History</a:t>
            </a:r>
            <a:br>
              <a:rPr lang="en-US" sz="3600" b="1" dirty="0" smtClean="0"/>
            </a:br>
            <a:r>
              <a:rPr lang="en-US" sz="3600" b="1" dirty="0" smtClean="0"/>
              <a:t>_____________________________________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1800" b="1" dirty="0" smtClean="0"/>
              <a:t>Alternate ways to visualize the process: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b="1" dirty="0" smtClean="0"/>
              <a:t>Ionization (dE/dx) cooling without the annoying nuclei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b="1" dirty="0" smtClean="0"/>
              <a:t>Heat exchange between a hot and a cold gas –cold gas continually  replenished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b="1" dirty="0" smtClean="0"/>
              <a:t>kT  = 1/2mv</a:t>
            </a:r>
            <a:r>
              <a:rPr lang="en-US" sz="1400" b="1" baseline="30000" dirty="0" smtClean="0"/>
              <a:t>2</a:t>
            </a:r>
            <a:r>
              <a:rPr lang="en-US" sz="1400" b="1" dirty="0" smtClean="0"/>
              <a:t> =1/2MV</a:t>
            </a:r>
            <a:r>
              <a:rPr lang="en-US" sz="1400" b="1" baseline="30000" dirty="0" smtClean="0"/>
              <a:t>2 </a:t>
            </a:r>
            <a:r>
              <a:rPr lang="en-US" sz="1400" b="1" dirty="0" smtClean="0"/>
              <a:t>→ V/v=(m/m)</a:t>
            </a:r>
            <a:r>
              <a:rPr lang="en-US" sz="1400" b="1" baseline="30000" dirty="0" smtClean="0"/>
              <a:t>1/2</a:t>
            </a:r>
          </a:p>
          <a:p>
            <a:pPr>
              <a:buFont typeface="Wingdings" pitchFamily="2" charset="2"/>
              <a:buChar char="§"/>
            </a:pPr>
            <a:endParaRPr lang="en-US" sz="1800" b="1" dirty="0" smtClean="0"/>
          </a:p>
          <a:p>
            <a:pPr>
              <a:buFont typeface="Wingdings" pitchFamily="2" charset="2"/>
              <a:buChar char="§"/>
            </a:pPr>
            <a:r>
              <a:rPr lang="en-US" sz="1800" b="1" dirty="0" smtClean="0"/>
              <a:t>Key components: “cold” electron beam, </a:t>
            </a:r>
            <a:r>
              <a:rPr lang="en-US" sz="1800" b="1" dirty="0" smtClean="0">
                <a:sym typeface="Symbol"/>
              </a:rPr>
              <a:t>~ 1 A, </a:t>
            </a:r>
            <a:r>
              <a:rPr lang="en-US" sz="1800" b="1" dirty="0" smtClean="0">
                <a:latin typeface="Symbol" pitchFamily="18" charset="2"/>
                <a:sym typeface="Symbol"/>
              </a:rPr>
              <a:t>g</a:t>
            </a:r>
            <a:r>
              <a:rPr lang="en-US" sz="1800" b="1" baseline="-25000" dirty="0" smtClean="0">
                <a:sym typeface="Symbol"/>
              </a:rPr>
              <a:t>e</a:t>
            </a:r>
            <a:r>
              <a:rPr lang="en-US" sz="1800" b="1" dirty="0" smtClean="0">
                <a:sym typeface="Symbol"/>
              </a:rPr>
              <a:t>=</a:t>
            </a:r>
            <a:r>
              <a:rPr lang="en-US" sz="1800" b="1" dirty="0" smtClean="0">
                <a:latin typeface="Symbol" pitchFamily="18" charset="2"/>
                <a:sym typeface="Symbol"/>
              </a:rPr>
              <a:t>g</a:t>
            </a:r>
            <a:r>
              <a:rPr lang="en-US" sz="1800" b="1" baseline="-25000" dirty="0" smtClean="0">
                <a:sym typeface="Symbol"/>
              </a:rPr>
              <a:t>p </a:t>
            </a:r>
            <a:r>
              <a:rPr lang="en-US" sz="1800" b="1" dirty="0" smtClean="0">
                <a:sym typeface="Symbol"/>
              </a:rPr>
              <a:t>or E</a:t>
            </a:r>
            <a:r>
              <a:rPr lang="en-US" sz="1800" b="1" baseline="-25000" dirty="0" smtClean="0">
                <a:sym typeface="Symbol"/>
              </a:rPr>
              <a:t>e</a:t>
            </a:r>
            <a:r>
              <a:rPr lang="en-US" sz="1800" b="1" dirty="0" smtClean="0">
                <a:sym typeface="Symbol"/>
              </a:rPr>
              <a:t>[keV]  E</a:t>
            </a:r>
            <a:r>
              <a:rPr lang="en-US" sz="1800" b="1" baseline="-25000" dirty="0" smtClean="0">
                <a:sym typeface="Symbol"/>
              </a:rPr>
              <a:t>p</a:t>
            </a:r>
            <a:r>
              <a:rPr lang="en-US" sz="1800" b="1" dirty="0" smtClean="0">
                <a:sym typeface="Symbol"/>
              </a:rPr>
              <a:t>[MeV]/2</a:t>
            </a:r>
            <a:endParaRPr lang="en-US" sz="1800" b="1" dirty="0" smtClean="0"/>
          </a:p>
          <a:p>
            <a:pPr>
              <a:buFont typeface="Wingdings" pitchFamily="2" charset="2"/>
              <a:buChar char="§"/>
            </a:pPr>
            <a:endParaRPr lang="en-US" sz="1800" b="1" dirty="0" smtClean="0"/>
          </a:p>
          <a:p>
            <a:pPr>
              <a:buFont typeface="Wingdings" pitchFamily="2" charset="2"/>
              <a:buChar char="§"/>
            </a:pPr>
            <a:r>
              <a:rPr lang="en-US" sz="1800" b="1" dirty="0" smtClean="0"/>
              <a:t>Inventors and pioneers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b="1" dirty="0" smtClean="0"/>
              <a:t>Institute of Nuclear Physics, Novosibirsk, NAP-M, 1966, 1974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b="1" dirty="0" smtClean="0"/>
              <a:t>CERN, starting in 1970’s, Initial Cooling Experiment (ICE), LEAR, and AD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b="1" dirty="0" smtClean="0"/>
              <a:t>FNAL, Electron Cooling Ring </a:t>
            </a:r>
          </a:p>
          <a:p>
            <a:pPr>
              <a:buFont typeface="Wingdings" pitchFamily="2" charset="2"/>
              <a:buChar char="§"/>
            </a:pPr>
            <a:r>
              <a:rPr lang="en-US" sz="1800" b="1" dirty="0" smtClean="0"/>
              <a:t>Contemporary operational installations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b="1" dirty="0" smtClean="0"/>
              <a:t>FNAL recycler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b="1" dirty="0" smtClean="0"/>
              <a:t>ESR at GSI, Darmstadt</a:t>
            </a:r>
          </a:p>
          <a:p>
            <a:pPr lvl="1">
              <a:buFont typeface="Wingdings" pitchFamily="2" charset="2"/>
              <a:buChar char="§"/>
            </a:pPr>
            <a:endParaRPr lang="en-US" sz="1400" b="1" dirty="0" smtClean="0"/>
          </a:p>
          <a:p>
            <a:pPr>
              <a:buFont typeface="Wingdings" pitchFamily="2" charset="2"/>
              <a:buChar char="§"/>
            </a:pPr>
            <a:r>
              <a:rPr lang="en-US" sz="1800" b="1" dirty="0" smtClean="0"/>
              <a:t>Outlook: e-cooling at high energy (E</a:t>
            </a:r>
            <a:r>
              <a:rPr lang="en-US" sz="1800" b="1" baseline="-25000" dirty="0" smtClean="0"/>
              <a:t>ion</a:t>
            </a:r>
            <a:r>
              <a:rPr lang="en-US" sz="1800" b="1" dirty="0" smtClean="0"/>
              <a:t> ~ 100 GeV/u)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Slava Symposium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001000" cy="762000"/>
          </a:xfrm>
        </p:spPr>
        <p:txBody>
          <a:bodyPr anchor="ctr">
            <a:normAutofit fontScale="90000"/>
          </a:bodyPr>
          <a:lstStyle/>
          <a:p>
            <a:pPr algn="l"/>
            <a:r>
              <a:rPr lang="en-US" sz="3600" b="1" u="sng" dirty="0" smtClean="0"/>
              <a:t>Electron Cooling – The Devices</a:t>
            </a:r>
            <a:r>
              <a:rPr lang="en-US" sz="3600" b="1" dirty="0" smtClean="0"/>
              <a:t/>
            </a:r>
            <a:br>
              <a:rPr lang="en-US" sz="3600" b="1" dirty="0" smtClean="0"/>
            </a:br>
            <a:endParaRPr lang="en-US" sz="3600" dirty="0"/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581400"/>
            <a:ext cx="5410200" cy="2658136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graphicFrame>
        <p:nvGraphicFramePr>
          <p:cNvPr id="32771" name="Object 3"/>
          <p:cNvGraphicFramePr>
            <a:graphicFrameLocks noChangeAspect="1"/>
          </p:cNvGraphicFramePr>
          <p:nvPr>
            <p:ph idx="1"/>
          </p:nvPr>
        </p:nvGraphicFramePr>
        <p:xfrm>
          <a:off x="228600" y="1447800"/>
          <a:ext cx="5715000" cy="1890186"/>
        </p:xfrm>
        <a:graphic>
          <a:graphicData uri="http://schemas.openxmlformats.org/presentationml/2006/ole">
            <p:oleObj spid="_x0000_s32771" name="Designer Drawing" r:id="rId4" imgW="5511240" imgH="2103480" progId="">
              <p:embed/>
            </p:oleObj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52400" y="1219200"/>
            <a:ext cx="5410200" cy="369332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Schematic of one of the CERN cooling installations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228600" y="3581400"/>
            <a:ext cx="2743200" cy="286232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Schematic of Recycler e-cooling set-up</a:t>
            </a:r>
          </a:p>
          <a:p>
            <a:endParaRPr lang="en-US" b="1" dirty="0" smtClean="0"/>
          </a:p>
          <a:p>
            <a:pPr lvl="1"/>
            <a:r>
              <a:rPr lang="en-US" b="1" dirty="0" smtClean="0"/>
              <a:t>E</a:t>
            </a:r>
            <a:r>
              <a:rPr lang="en-US" b="1" baseline="-25000" dirty="0" smtClean="0"/>
              <a:t>e</a:t>
            </a:r>
            <a:r>
              <a:rPr lang="en-US" b="1" dirty="0" smtClean="0"/>
              <a:t> = 4.34 MeV</a:t>
            </a:r>
          </a:p>
          <a:p>
            <a:pPr lvl="1"/>
            <a:r>
              <a:rPr lang="en-US" b="1" dirty="0" smtClean="0"/>
              <a:t>I</a:t>
            </a:r>
            <a:r>
              <a:rPr lang="en-US" b="1" baseline="-25000" dirty="0" smtClean="0"/>
              <a:t>e</a:t>
            </a:r>
            <a:r>
              <a:rPr lang="en-US" b="1" dirty="0" smtClean="0"/>
              <a:t> = 0.5 A</a:t>
            </a:r>
          </a:p>
          <a:p>
            <a:pPr lvl="1"/>
            <a:r>
              <a:rPr lang="en-US" b="1" dirty="0" smtClean="0">
                <a:latin typeface="Symbol" pitchFamily="18" charset="2"/>
              </a:rPr>
              <a:t>D</a:t>
            </a:r>
            <a:r>
              <a:rPr lang="en-US" b="1" dirty="0" smtClean="0"/>
              <a:t>E </a:t>
            </a:r>
            <a:r>
              <a:rPr lang="en-US" b="1" baseline="-25000" dirty="0" smtClean="0"/>
              <a:t>abs</a:t>
            </a:r>
            <a:r>
              <a:rPr lang="en-US" b="1" dirty="0" smtClean="0"/>
              <a:t> &lt; 0.3%</a:t>
            </a:r>
          </a:p>
          <a:p>
            <a:pPr lvl="1"/>
            <a:r>
              <a:rPr lang="en-US" b="1" dirty="0" smtClean="0"/>
              <a:t>E </a:t>
            </a:r>
            <a:r>
              <a:rPr lang="en-US" b="1" baseline="-25000" dirty="0" smtClean="0"/>
              <a:t>ripple</a:t>
            </a:r>
            <a:r>
              <a:rPr lang="en-US" b="1" dirty="0" smtClean="0"/>
              <a:t> &lt; 10-4</a:t>
            </a:r>
          </a:p>
          <a:p>
            <a:pPr lvl="1"/>
            <a:r>
              <a:rPr lang="en-US" b="1" dirty="0" smtClean="0"/>
              <a:t>E-angle &lt; 200 </a:t>
            </a:r>
            <a:r>
              <a:rPr lang="en-US" b="1" dirty="0" smtClean="0">
                <a:latin typeface="Symbol" pitchFamily="18" charset="2"/>
              </a:rPr>
              <a:t>m</a:t>
            </a:r>
            <a:r>
              <a:rPr lang="en-US" b="1" dirty="0" smtClean="0"/>
              <a:t>rad</a:t>
            </a:r>
          </a:p>
          <a:p>
            <a:endParaRPr lang="en-US" b="1" dirty="0" smtClean="0"/>
          </a:p>
          <a:p>
            <a:endParaRPr lang="en-US" b="1" dirty="0" smtClean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8/2/2010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Slava Symposium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600" b="1" u="sng" dirty="0" smtClean="0"/>
              <a:t>Electron Cooling – A Beauty from the Recycler</a:t>
            </a:r>
            <a:endParaRPr lang="en-US" sz="3600" b="1" u="sng" dirty="0"/>
          </a:p>
        </p:txBody>
      </p:sp>
      <p:pic>
        <p:nvPicPr>
          <p:cNvPr id="3379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00200" y="1371600"/>
            <a:ext cx="54245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Slava Symposium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l"/>
            <a:r>
              <a:rPr lang="en-US" sz="2800" b="1" u="sng" dirty="0" smtClean="0"/>
              <a:t>Electron Cooling – At its Best for Already Cool Beams of Moderately Low Energy</a:t>
            </a:r>
            <a:endParaRPr lang="en-US" sz="2800" b="1" u="sng" dirty="0"/>
          </a:p>
        </p:txBody>
      </p:sp>
      <p:graphicFrame>
        <p:nvGraphicFramePr>
          <p:cNvPr id="34819" name="Object 10"/>
          <p:cNvGraphicFramePr>
            <a:graphicFrameLocks noChangeAspect="1"/>
          </p:cNvGraphicFramePr>
          <p:nvPr>
            <p:ph idx="1"/>
          </p:nvPr>
        </p:nvGraphicFramePr>
        <p:xfrm>
          <a:off x="457200" y="1524000"/>
          <a:ext cx="3539110" cy="1481488"/>
        </p:xfrm>
        <a:graphic>
          <a:graphicData uri="http://schemas.openxmlformats.org/presentationml/2006/ole">
            <p:oleObj spid="_x0000_s34819" name="Equation" r:id="rId3" imgW="1091880" imgH="4572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85800" y="3657600"/>
            <a:ext cx="6400800" cy="184665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Symbol" pitchFamily="18" charset="2"/>
              <a:buChar char="q"/>
            </a:pPr>
            <a:r>
              <a:rPr lang="en-US" b="1" dirty="0" smtClean="0"/>
              <a:t> </a:t>
            </a:r>
            <a:r>
              <a:rPr lang="en-US" sz="2400" b="1" dirty="0" smtClean="0"/>
              <a:t>is the relative difference in angle between </a:t>
            </a:r>
          </a:p>
          <a:p>
            <a:pPr>
              <a:buFont typeface="Symbol" pitchFamily="18" charset="2"/>
              <a:buChar char="q"/>
            </a:pPr>
            <a:r>
              <a:rPr lang="en-US" sz="2400" b="1" dirty="0" smtClean="0"/>
              <a:t> ions and electrons (</a:t>
            </a:r>
            <a:r>
              <a:rPr lang="en-US" sz="2400" b="1" dirty="0" smtClean="0">
                <a:latin typeface="Symbol" pitchFamily="18" charset="2"/>
              </a:rPr>
              <a:t>q</a:t>
            </a:r>
            <a:r>
              <a:rPr lang="en-US" sz="2400" b="1" baseline="-25000" dirty="0" smtClean="0"/>
              <a:t>i</a:t>
            </a:r>
            <a:r>
              <a:rPr lang="en-US" sz="2400" b="1" dirty="0" smtClean="0"/>
              <a:t> - </a:t>
            </a:r>
            <a:r>
              <a:rPr lang="en-US" sz="2400" b="1" dirty="0" smtClean="0">
                <a:latin typeface="Symbol" pitchFamily="18" charset="2"/>
              </a:rPr>
              <a:t>q</a:t>
            </a:r>
            <a:r>
              <a:rPr lang="en-US" sz="2400" b="1" baseline="-25000" dirty="0" smtClean="0"/>
              <a:t>e</a:t>
            </a:r>
            <a:r>
              <a:rPr lang="en-US" sz="2400" b="1" dirty="0" smtClean="0"/>
              <a:t>), [</a:t>
            </a:r>
            <a:r>
              <a:rPr lang="en-US" sz="2400" b="1" dirty="0" smtClean="0">
                <a:latin typeface="Symbol" pitchFamily="18" charset="2"/>
              </a:rPr>
              <a:t>q</a:t>
            </a:r>
            <a:r>
              <a:rPr lang="en-US" sz="2400" b="1" baseline="-25000" dirty="0" smtClean="0"/>
              <a:t>i</a:t>
            </a:r>
            <a:r>
              <a:rPr lang="en-US" sz="2400" b="1" dirty="0" smtClean="0"/>
              <a:t>=</a:t>
            </a:r>
            <a:r>
              <a:rPr lang="en-US" sz="2400" b="1" dirty="0" smtClean="0">
                <a:sym typeface="Symbol" pitchFamily="18" charset="2"/>
              </a:rPr>
              <a:t>(/)]</a:t>
            </a:r>
          </a:p>
          <a:p>
            <a:endParaRPr lang="en-US" b="1" dirty="0" smtClean="0"/>
          </a:p>
          <a:p>
            <a:r>
              <a:rPr lang="en-US" sz="2400" b="1" dirty="0" smtClean="0"/>
              <a:t>The parameter </a:t>
            </a:r>
            <a:r>
              <a:rPr lang="en-US" sz="2400" b="1" dirty="0" smtClean="0">
                <a:latin typeface="Symbol" pitchFamily="18" charset="2"/>
              </a:rPr>
              <a:t>h </a:t>
            </a:r>
            <a:r>
              <a:rPr lang="en-US" sz="2400" b="1" dirty="0" smtClean="0"/>
              <a:t>= L</a:t>
            </a:r>
            <a:r>
              <a:rPr lang="en-US" sz="2400" b="1" baseline="-25000" dirty="0" smtClean="0"/>
              <a:t>cooler</a:t>
            </a:r>
            <a:r>
              <a:rPr lang="en-US" sz="2400" b="1" dirty="0" smtClean="0"/>
              <a:t>/L</a:t>
            </a:r>
            <a:r>
              <a:rPr lang="en-US" sz="2400" b="1" baseline="-25000" dirty="0" smtClean="0"/>
              <a:t>machine</a:t>
            </a:r>
          </a:p>
          <a:p>
            <a:r>
              <a:rPr lang="en-US" sz="2400" b="1" dirty="0" smtClean="0"/>
              <a:t>and </a:t>
            </a:r>
            <a:r>
              <a:rPr lang="en-US" sz="2400" b="1" dirty="0" smtClean="0">
                <a:latin typeface="Garamond" pitchFamily="18" charset="0"/>
              </a:rPr>
              <a:t>I</a:t>
            </a:r>
            <a:r>
              <a:rPr lang="en-US" sz="2400" b="1" baseline="-25000" dirty="0" smtClean="0"/>
              <a:t>e</a:t>
            </a:r>
            <a:r>
              <a:rPr lang="en-US" sz="2400" b="1" dirty="0" smtClean="0"/>
              <a:t> is the electron current.</a:t>
            </a:r>
            <a:endParaRPr lang="en-US" sz="2400" b="1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8/2/2010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Slava Symposium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228600"/>
            <a:ext cx="9144000" cy="609599"/>
          </a:xfrm>
        </p:spPr>
        <p:txBody>
          <a:bodyPr>
            <a:normAutofit fontScale="90000"/>
          </a:bodyPr>
          <a:lstStyle/>
          <a:p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Stochastic Cooling – Layout and Essential Components</a:t>
            </a:r>
            <a:r>
              <a:rPr lang="en-US" sz="2400" b="1" dirty="0"/>
              <a:t/>
            </a:r>
            <a:br>
              <a:rPr lang="en-US" sz="2400" b="1" dirty="0"/>
            </a:br>
            <a:r>
              <a:rPr lang="en-US" sz="4800" b="1" dirty="0" smtClean="0"/>
              <a:t>_______________________________</a:t>
            </a:r>
            <a:endParaRPr lang="en-US" sz="4800" b="1" dirty="0"/>
          </a:p>
        </p:txBody>
      </p:sp>
      <p:cxnSp>
        <p:nvCxnSpPr>
          <p:cNvPr id="9" name="Straight Arrow Connector 8"/>
          <p:cNvCxnSpPr>
            <a:stCxn id="6" idx="1"/>
            <a:endCxn id="7" idx="1"/>
          </p:cNvCxnSpPr>
          <p:nvPr/>
        </p:nvCxnSpPr>
        <p:spPr>
          <a:xfrm rot="5400000" flipH="1" flipV="1">
            <a:off x="828067" y="2884622"/>
            <a:ext cx="2029530" cy="248515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endCxn id="6" idx="1"/>
          </p:cNvCxnSpPr>
          <p:nvPr/>
        </p:nvCxnSpPr>
        <p:spPr>
          <a:xfrm rot="10800000" flipV="1">
            <a:off x="600256" y="5105400"/>
            <a:ext cx="85545" cy="3656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1" idx="3"/>
          </p:cNvCxnSpPr>
          <p:nvPr/>
        </p:nvCxnSpPr>
        <p:spPr>
          <a:xfrm flipV="1">
            <a:off x="1143000" y="4429977"/>
            <a:ext cx="287037" cy="218223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9" name="Group 28"/>
          <p:cNvGrpSpPr/>
          <p:nvPr/>
        </p:nvGrpSpPr>
        <p:grpSpPr>
          <a:xfrm>
            <a:off x="533400" y="2362200"/>
            <a:ext cx="3368226" cy="3962400"/>
            <a:chOff x="533400" y="2362200"/>
            <a:chExt cx="3368226" cy="3962400"/>
          </a:xfrm>
        </p:grpSpPr>
        <p:sp>
          <p:nvSpPr>
            <p:cNvPr id="4" name="Oval 3"/>
            <p:cNvSpPr/>
            <p:nvPr/>
          </p:nvSpPr>
          <p:spPr>
            <a:xfrm>
              <a:off x="533400" y="2362200"/>
              <a:ext cx="2819400" cy="3962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" name="Rectangle 5"/>
            <p:cNvSpPr/>
            <p:nvPr/>
          </p:nvSpPr>
          <p:spPr>
            <a:xfrm rot="3679462">
              <a:off x="322807" y="5533743"/>
              <a:ext cx="1066800" cy="1524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" name="Rectangle 6"/>
            <p:cNvSpPr/>
            <p:nvPr/>
          </p:nvSpPr>
          <p:spPr>
            <a:xfrm rot="4542728">
              <a:off x="2683649" y="3553135"/>
              <a:ext cx="10668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Isosceles Triangle 9"/>
            <p:cNvSpPr/>
            <p:nvPr/>
          </p:nvSpPr>
          <p:spPr>
            <a:xfrm rot="3091188">
              <a:off x="914400" y="4419600"/>
              <a:ext cx="381000" cy="533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3234985">
              <a:off x="1447764" y="3945661"/>
              <a:ext cx="457200" cy="609600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Isosceles Triangle 11"/>
            <p:cNvSpPr/>
            <p:nvPr/>
          </p:nvSpPr>
          <p:spPr>
            <a:xfrm rot="3196708">
              <a:off x="2178074" y="3242218"/>
              <a:ext cx="533400" cy="76200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6" name="Straight Arrow Connector 15"/>
            <p:cNvCxnSpPr/>
            <p:nvPr/>
          </p:nvCxnSpPr>
          <p:spPr>
            <a:xfrm flipV="1">
              <a:off x="609600" y="4800600"/>
              <a:ext cx="457200" cy="304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1752600" y="3886200"/>
              <a:ext cx="457200" cy="304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Arrow Connector 19"/>
            <p:cNvCxnSpPr>
              <a:stCxn id="12" idx="0"/>
            </p:cNvCxnSpPr>
            <p:nvPr/>
          </p:nvCxnSpPr>
          <p:spPr>
            <a:xfrm flipV="1">
              <a:off x="2750165" y="3200400"/>
              <a:ext cx="297835" cy="19500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514600" y="3962400"/>
              <a:ext cx="747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Kicker</a:t>
              </a:r>
              <a:endParaRPr lang="en-US" dirty="0"/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066800" y="5638800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Pick-Up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1295400" y="4419600"/>
              <a:ext cx="26062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Amplifiers &amp; Transmission</a:t>
              </a:r>
            </a:p>
            <a:p>
              <a:r>
                <a:rPr lang="en-US" dirty="0" smtClean="0"/>
                <a:t>Lines, Filters</a:t>
              </a:r>
              <a:endParaRPr lang="en-US" dirty="0"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381000" y="1371600"/>
            <a:ext cx="830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Shown is a single system – typically 3 or more are arranged around the ring</a:t>
            </a:r>
            <a:endParaRPr lang="en-US" i="1" dirty="0"/>
          </a:p>
        </p:txBody>
      </p:sp>
      <p:sp>
        <p:nvSpPr>
          <p:cNvPr id="28" name="TextBox 27"/>
          <p:cNvSpPr txBox="1"/>
          <p:nvPr/>
        </p:nvSpPr>
        <p:spPr>
          <a:xfrm>
            <a:off x="3733800" y="2057400"/>
            <a:ext cx="4953000" cy="452431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Pick-ups and kickers: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>
                <a:latin typeface="Symbol" pitchFamily="18" charset="2"/>
              </a:rPr>
              <a:t>D</a:t>
            </a:r>
            <a:r>
              <a:rPr lang="en-US" dirty="0" smtClean="0"/>
              <a:t> or </a:t>
            </a:r>
            <a:r>
              <a:rPr lang="en-US" dirty="0" smtClean="0">
                <a:latin typeface="Symbol" pitchFamily="18" charset="2"/>
              </a:rPr>
              <a:t>S</a:t>
            </a:r>
            <a:r>
              <a:rPr lang="en-US" dirty="0" smtClean="0"/>
              <a:t> devices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Arrays of multiple units (S/N and power                    concerns)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Broadband, 2-4 GHz, 4-8 GHz</a:t>
            </a:r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 Location and lattice requirements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Betatron phase advance (2n+1)</a:t>
            </a:r>
            <a:r>
              <a:rPr lang="en-US" dirty="0" smtClean="0">
                <a:latin typeface="Symbol" pitchFamily="18" charset="2"/>
              </a:rPr>
              <a:t>p</a:t>
            </a:r>
            <a:r>
              <a:rPr lang="en-US" dirty="0" smtClean="0"/>
              <a:t>/2 (transverse cooling)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Presence or absence of dispersion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Long straights with optimized </a:t>
            </a:r>
            <a:r>
              <a:rPr lang="en-US" dirty="0" smtClean="0">
                <a:latin typeface="Symbol" pitchFamily="18" charset="2"/>
              </a:rPr>
              <a:t>b </a:t>
            </a:r>
            <a:endParaRPr lang="en-US" dirty="0" smtClean="0"/>
          </a:p>
          <a:p>
            <a:pPr>
              <a:buFont typeface="Wingdings" pitchFamily="2" charset="2"/>
              <a:buChar char="§"/>
            </a:pPr>
            <a:r>
              <a:rPr lang="en-US" dirty="0" smtClean="0"/>
              <a:t>Amplifiers 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100 to 200 db gain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Low noise</a:t>
            </a:r>
          </a:p>
          <a:p>
            <a:pPr lvl="1">
              <a:buFont typeface="Wingdings" pitchFamily="2" charset="2"/>
              <a:buChar char="§"/>
            </a:pPr>
            <a:r>
              <a:rPr lang="en-US" dirty="0" smtClean="0"/>
              <a:t>Harmonic filters for some types of momentum cooling</a:t>
            </a:r>
          </a:p>
          <a:p>
            <a:pPr>
              <a:buFont typeface="Wingdings" pitchFamily="2" charset="2"/>
              <a:buChar char="§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28600" y="228600"/>
            <a:ext cx="8763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/>
              <a:t>Stochastic Cooling – “Gedankenexperiment” Proof of Principle</a:t>
            </a:r>
          </a:p>
          <a:p>
            <a:r>
              <a:rPr lang="en-US" sz="3200" b="1" dirty="0" smtClean="0"/>
              <a:t>_________________________________________</a:t>
            </a:r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533400" y="2362200"/>
            <a:ext cx="2834826" cy="3962400"/>
            <a:chOff x="533400" y="2362200"/>
            <a:chExt cx="2834826" cy="3962400"/>
          </a:xfrm>
        </p:grpSpPr>
        <p:sp>
          <p:nvSpPr>
            <p:cNvPr id="7" name="Oval 6"/>
            <p:cNvSpPr/>
            <p:nvPr/>
          </p:nvSpPr>
          <p:spPr>
            <a:xfrm>
              <a:off x="533400" y="2362200"/>
              <a:ext cx="2819400" cy="39624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" name="Rectangle 7"/>
            <p:cNvSpPr/>
            <p:nvPr/>
          </p:nvSpPr>
          <p:spPr>
            <a:xfrm rot="3679462">
              <a:off x="322807" y="5533743"/>
              <a:ext cx="1066800" cy="152400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" name="Rectangle 8"/>
            <p:cNvSpPr/>
            <p:nvPr/>
          </p:nvSpPr>
          <p:spPr>
            <a:xfrm rot="4542728">
              <a:off x="2683649" y="3553135"/>
              <a:ext cx="1066800" cy="152400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" name="Isosceles Triangle 9"/>
            <p:cNvSpPr/>
            <p:nvPr/>
          </p:nvSpPr>
          <p:spPr>
            <a:xfrm rot="3091188">
              <a:off x="914400" y="4419600"/>
              <a:ext cx="381000" cy="533400"/>
            </a:xfrm>
            <a:prstGeom prst="triangl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" name="Isosceles Triangle 10"/>
            <p:cNvSpPr/>
            <p:nvPr/>
          </p:nvSpPr>
          <p:spPr>
            <a:xfrm rot="3234985">
              <a:off x="1447764" y="3945661"/>
              <a:ext cx="457200" cy="609600"/>
            </a:xfrm>
            <a:prstGeom prst="triangle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Isosceles Triangle 11"/>
            <p:cNvSpPr/>
            <p:nvPr/>
          </p:nvSpPr>
          <p:spPr>
            <a:xfrm rot="3196708">
              <a:off x="2178074" y="3242218"/>
              <a:ext cx="533400" cy="762000"/>
            </a:xfrm>
            <a:prstGeom prst="triangl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 flipV="1">
              <a:off x="609600" y="4800600"/>
              <a:ext cx="457200" cy="304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1752600" y="3886200"/>
              <a:ext cx="457200" cy="304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12" idx="0"/>
            </p:cNvCxnSpPr>
            <p:nvPr/>
          </p:nvCxnSpPr>
          <p:spPr>
            <a:xfrm flipV="1">
              <a:off x="2750165" y="3200400"/>
              <a:ext cx="297835" cy="195008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2514600" y="3962400"/>
              <a:ext cx="74789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Kicker</a:t>
              </a:r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1066800" y="5638800"/>
              <a:ext cx="89800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Pick-Up</a:t>
              </a:r>
              <a:endParaRPr lang="en-US" dirty="0"/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762000" y="4495800"/>
              <a:ext cx="260622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Amplifiers &amp; Transmission</a:t>
              </a:r>
            </a:p>
            <a:p>
              <a:r>
                <a:rPr lang="en-US" dirty="0" smtClean="0"/>
                <a:t>Lines, Filters</a:t>
              </a:r>
              <a:endParaRPr lang="en-US" dirty="0"/>
            </a:p>
          </p:txBody>
        </p:sp>
        <p:cxnSp>
          <p:nvCxnSpPr>
            <p:cNvPr id="19" name="Straight Arrow Connector 18"/>
            <p:cNvCxnSpPr/>
            <p:nvPr/>
          </p:nvCxnSpPr>
          <p:spPr>
            <a:xfrm flipV="1">
              <a:off x="1219200" y="4267200"/>
              <a:ext cx="457200" cy="304800"/>
            </a:xfrm>
            <a:prstGeom prst="straightConnector1">
              <a:avLst/>
            </a:prstGeom>
            <a:ln w="3810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0" name="TextBox 19"/>
          <p:cNvSpPr txBox="1"/>
          <p:nvPr/>
        </p:nvSpPr>
        <p:spPr>
          <a:xfrm>
            <a:off x="3505200" y="1905000"/>
            <a:ext cx="54102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n-US" sz="2200" b="1" baseline="-25000" dirty="0" smtClean="0">
                <a:solidFill>
                  <a:schemeClr val="tx2">
                    <a:lumMod val="75000"/>
                  </a:schemeClr>
                </a:solidFill>
              </a:rPr>
              <a:t>i,k+1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= 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n-US" sz="2200" b="1" baseline="-25000" dirty="0" err="1" smtClean="0">
                <a:solidFill>
                  <a:schemeClr val="tx2">
                    <a:lumMod val="75000"/>
                  </a:schemeClr>
                </a:solidFill>
              </a:rPr>
              <a:t>i,k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</a:rPr>
              <a:t>-gX</a:t>
            </a:r>
            <a:r>
              <a:rPr lang="en-US" sz="2200" b="1" baseline="-25000" dirty="0" err="1" smtClean="0">
                <a:solidFill>
                  <a:schemeClr val="tx2">
                    <a:lumMod val="75000"/>
                  </a:schemeClr>
                </a:solidFill>
              </a:rPr>
              <a:t>i,k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</a:rPr>
              <a:t>-g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US" sz="2200" b="1" baseline="30000" dirty="0" err="1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2200" b="1" dirty="0" err="1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n-US" sz="2200" b="1" baseline="-25000" dirty="0" err="1" smtClean="0">
                <a:solidFill>
                  <a:schemeClr val="tx2">
                    <a:lumMod val="75000"/>
                  </a:schemeClr>
                </a:solidFill>
              </a:rPr>
              <a:t>j,k</a:t>
            </a:r>
            <a:r>
              <a:rPr lang="en-US" sz="2200" b="1" baseline="-25000" dirty="0" smtClean="0">
                <a:solidFill>
                  <a:schemeClr val="tx2">
                    <a:lumMod val="75000"/>
                  </a:schemeClr>
                </a:solidFill>
              </a:rPr>
              <a:t>          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n=N/2WT</a:t>
            </a:r>
          </a:p>
          <a:p>
            <a:endParaRPr lang="en-US" sz="2200" b="1" baseline="-25000" dirty="0"/>
          </a:p>
          <a:p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D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(X</a:t>
            </a:r>
            <a:r>
              <a:rPr lang="en-US" sz="2200" b="1" baseline="-25000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200" b="1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) = -2gx</a:t>
            </a:r>
            <a:r>
              <a:rPr lang="en-US" sz="2200" b="1" baseline="-25000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200" b="1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+g</a:t>
            </a:r>
            <a:r>
              <a:rPr lang="en-US" sz="2200" b="1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US" sz="2200" b="1" baseline="30000" dirty="0" smtClean="0">
                <a:solidFill>
                  <a:schemeClr val="tx2">
                    <a:lumMod val="75000"/>
                  </a:schemeClr>
                </a:solidFill>
              </a:rPr>
              <a:t>n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n-US" sz="2200" b="1" baseline="-25000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200" b="1" baseline="300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-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2g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US" sz="2200" b="1" baseline="300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sz="2200" b="1" baseline="-25000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sz="2200" b="1" baseline="-25000" dirty="0" smtClean="0">
                <a:solidFill>
                  <a:schemeClr val="accent2">
                    <a:lumMod val="75000"/>
                  </a:schemeClr>
                </a:solidFill>
              </a:rPr>
              <a:t>j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+g2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US" sz="2200" b="1" baseline="300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US" sz="2200" b="1" baseline="300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sz="2200" b="1" baseline="-25000" dirty="0" smtClean="0">
                <a:solidFill>
                  <a:schemeClr val="accent2">
                    <a:lumMod val="75000"/>
                  </a:schemeClr>
                </a:solidFill>
              </a:rPr>
              <a:t>j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sz="2200" b="1" baseline="-25000" dirty="0" smtClean="0">
                <a:solidFill>
                  <a:schemeClr val="accent2">
                    <a:lumMod val="75000"/>
                  </a:schemeClr>
                </a:solidFill>
              </a:rPr>
              <a:t>k</a:t>
            </a:r>
          </a:p>
          <a:p>
            <a:endParaRPr lang="en-US" sz="2200" b="1" baseline="-250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With &lt;x</a:t>
            </a:r>
            <a:r>
              <a:rPr lang="en-US" sz="2200" b="1" baseline="-25000" dirty="0" smtClean="0">
                <a:solidFill>
                  <a:schemeClr val="tx2">
                    <a:lumMod val="75000"/>
                  </a:schemeClr>
                </a:solidFill>
              </a:rPr>
              <a:t>i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x</a:t>
            </a:r>
            <a:r>
              <a:rPr lang="en-US" sz="2200" b="1" baseline="-25000" dirty="0" smtClean="0">
                <a:solidFill>
                  <a:schemeClr val="tx2">
                    <a:lumMod val="75000"/>
                  </a:schemeClr>
                </a:solidFill>
              </a:rPr>
              <a:t>j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&gt;=0,  i 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 j </a:t>
            </a:r>
          </a:p>
          <a:p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  <a:sym typeface="Symbol"/>
              </a:rPr>
              <a:t>D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&lt;X</a:t>
            </a:r>
            <a:r>
              <a:rPr lang="en-US" sz="2200" b="1" baseline="300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2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&gt; = -2g&lt;X</a:t>
            </a:r>
            <a:r>
              <a:rPr lang="en-US" sz="2200" b="1" baseline="300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2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&gt;+g2N&lt;X</a:t>
            </a:r>
            <a:r>
              <a:rPr lang="en-US" sz="2200" b="1" baseline="30000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2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&gt;</a:t>
            </a:r>
          </a:p>
          <a:p>
            <a:pPr>
              <a:buFont typeface="Symbol" pitchFamily="18" charset="2"/>
              <a:buChar char=" 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latin typeface="Symbol" pitchFamily="18" charset="2"/>
                <a:sym typeface="Symbol"/>
              </a:rPr>
              <a:t>t</a:t>
            </a: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  <a:sym typeface="Symbol"/>
              </a:rPr>
              <a:t>=W/2N</a:t>
            </a:r>
          </a:p>
          <a:p>
            <a:pPr>
              <a:buFont typeface="Symbol" pitchFamily="18" charset="2"/>
              <a:buChar char=" "/>
            </a:pPr>
            <a:endParaRPr lang="en-US" sz="2200" b="1" dirty="0" smtClean="0">
              <a:solidFill>
                <a:schemeClr val="tx2">
                  <a:lumMod val="75000"/>
                </a:schemeClr>
              </a:solidFill>
              <a:sym typeface="Symbol"/>
            </a:endParaRPr>
          </a:p>
          <a:p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2g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US" sz="2200" b="1" baseline="300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sz="2200" b="1" baseline="-25000" dirty="0" smtClean="0">
                <a:solidFill>
                  <a:schemeClr val="accent2">
                    <a:lumMod val="75000"/>
                  </a:schemeClr>
                </a:solidFill>
              </a:rPr>
              <a:t>i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sz="2200" b="1" baseline="-25000" dirty="0" smtClean="0">
                <a:solidFill>
                  <a:schemeClr val="accent2">
                    <a:lumMod val="75000"/>
                  </a:schemeClr>
                </a:solidFill>
              </a:rPr>
              <a:t>j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+g2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US" sz="2200" b="1" baseline="300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  <a:latin typeface="Symbol" pitchFamily="18" charset="2"/>
              </a:rPr>
              <a:t>S</a:t>
            </a:r>
            <a:r>
              <a:rPr lang="en-US" sz="2200" b="1" baseline="30000" dirty="0" smtClean="0">
                <a:solidFill>
                  <a:schemeClr val="accent2">
                    <a:lumMod val="75000"/>
                  </a:schemeClr>
                </a:solidFill>
              </a:rPr>
              <a:t>n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sz="2200" b="1" baseline="-25000" dirty="0" smtClean="0">
                <a:solidFill>
                  <a:schemeClr val="accent2">
                    <a:lumMod val="75000"/>
                  </a:schemeClr>
                </a:solidFill>
              </a:rPr>
              <a:t>j</a:t>
            </a:r>
            <a:r>
              <a:rPr lang="en-US" sz="2200" b="1" dirty="0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n-US" sz="2200" b="1" baseline="-25000" dirty="0" smtClean="0">
                <a:solidFill>
                  <a:schemeClr val="accent2">
                    <a:lumMod val="75000"/>
                  </a:schemeClr>
                </a:solidFill>
              </a:rPr>
              <a:t>k 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</a:p>
          <a:p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represents correlations, not strictly 0, introduced by feedback system, full treatment best in frequency domain</a:t>
            </a:r>
            <a:endParaRPr lang="en-US" b="1" i="1" dirty="0" smtClean="0">
              <a:solidFill>
                <a:schemeClr val="tx2">
                  <a:lumMod val="75000"/>
                </a:schemeClr>
              </a:solidFill>
              <a:sym typeface="Symbol"/>
            </a:endParaRPr>
          </a:p>
          <a:p>
            <a:endParaRPr lang="en-US" sz="2400" b="1" dirty="0" smtClean="0">
              <a:solidFill>
                <a:schemeClr val="tx2">
                  <a:lumMod val="75000"/>
                </a:schemeClr>
              </a:solidFill>
              <a:sym typeface="Symbol"/>
            </a:endParaRPr>
          </a:p>
          <a:p>
            <a:endParaRPr lang="en-US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endParaRPr lang="en-US" sz="2000" baseline="-25000" dirty="0"/>
          </a:p>
          <a:p>
            <a:endParaRPr lang="en-US" sz="2000" baseline="-25000" dirty="0"/>
          </a:p>
        </p:txBody>
      </p:sp>
      <p:sp>
        <p:nvSpPr>
          <p:cNvPr id="21" name="TextBox 20"/>
          <p:cNvSpPr txBox="1"/>
          <p:nvPr/>
        </p:nvSpPr>
        <p:spPr>
          <a:xfrm>
            <a:off x="990600" y="3657600"/>
            <a:ext cx="6192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g, W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57200" y="2590800"/>
            <a:ext cx="5629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70C0"/>
                </a:solidFill>
              </a:rPr>
              <a:t>N, T</a:t>
            </a:r>
            <a:endParaRPr lang="en-US" b="1" dirty="0">
              <a:solidFill>
                <a:srgbClr val="0070C0"/>
              </a:solidFill>
            </a:endParaRP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8/2/2010</a:t>
            </a:r>
            <a:endParaRPr lang="en-US" dirty="0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25" name="Footer Placeholder 2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Slava Symposium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l"/>
            <a:r>
              <a:rPr lang="en-US" sz="3200" b="1" u="sng" dirty="0" smtClean="0"/>
              <a:t>Stochastic Cooling – Elements of a Theory</a:t>
            </a: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876800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Needed: a “mixed” representation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/>
              <a:t>Frequency domain for time scales of the order of the revolution time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/>
              <a:t>Time domain for time scales of the order of the cooling time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Steps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/>
              <a:t>Particle signal – Schottky spectrum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/>
              <a:t>Proper representation of amplifier, transmission, signal  - particle delays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/>
              <a:t>Influence of other particles</a:t>
            </a:r>
          </a:p>
          <a:p>
            <a:pPr>
              <a:buFont typeface="Wingdings" pitchFamily="2" charset="2"/>
              <a:buChar char="§"/>
            </a:pPr>
            <a:endParaRPr lang="en-US" sz="2000" b="1" dirty="0" smtClean="0"/>
          </a:p>
          <a:p>
            <a:pPr>
              <a:buFont typeface="Wingdings" pitchFamily="2" charset="2"/>
              <a:buChar char="§"/>
            </a:pPr>
            <a:r>
              <a:rPr lang="en-US" sz="2000" b="1" dirty="0" smtClean="0"/>
              <a:t>Derive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/>
              <a:t>Cooling rates: single particle, low order moments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/>
              <a:t>Signal suppression</a:t>
            </a:r>
          </a:p>
          <a:p>
            <a:pPr lvl="1">
              <a:buFont typeface="Wingdings" pitchFamily="2" charset="2"/>
              <a:buChar char="§"/>
            </a:pPr>
            <a:r>
              <a:rPr lang="en-US" sz="2000" b="1" dirty="0" smtClean="0"/>
              <a:t>Fokker – Planck equation for more complex distributions</a:t>
            </a:r>
          </a:p>
          <a:p>
            <a:pPr>
              <a:buNone/>
            </a:pPr>
            <a:endParaRPr lang="en-US" sz="2000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b="1" dirty="0" smtClean="0"/>
              <a:t>    Real World Installations (Cooling H, V, DP) – An Overview </a:t>
            </a:r>
            <a:br>
              <a:rPr lang="en-US" sz="2800" b="1" dirty="0" smtClean="0"/>
            </a:br>
            <a:r>
              <a:rPr lang="en-US" sz="2800" b="1" dirty="0" smtClean="0"/>
              <a:t>________________________________________________________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0"/>
            <a:ext cx="8229600" cy="4525963"/>
          </a:xfr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en-US" sz="2000" b="1" dirty="0" smtClean="0"/>
              <a:t>Institution	 	Use 			Frequencies [MHz]	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CERN		pioneering experiments		50 to 2,000</a:t>
            </a:r>
          </a:p>
          <a:p>
            <a:pPr>
              <a:buNone/>
            </a:pPr>
            <a:r>
              <a:rPr lang="en-US" sz="2000" b="1" dirty="0" smtClean="0">
                <a:solidFill>
                  <a:srgbClr val="002060"/>
                </a:solidFill>
              </a:rPr>
              <a:t>			“production “ HEP		150 to 3,000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FNAL		pioneering experiments		20 to 400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			“production” HEP		1,000 to 8,000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KFA </a:t>
            </a:r>
            <a:r>
              <a:rPr lang="en-US" sz="2000" b="1" dirty="0" err="1" smtClean="0">
                <a:solidFill>
                  <a:schemeClr val="accent3">
                    <a:lumMod val="50000"/>
                  </a:schemeClr>
                </a:solidFill>
              </a:rPr>
              <a:t>Jülich</a:t>
            </a: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	user experiments		1,000 to 3,000</a:t>
            </a:r>
          </a:p>
          <a:p>
            <a:pPr>
              <a:buNone/>
            </a:pPr>
            <a:r>
              <a:rPr lang="en-US" sz="2000" b="1" dirty="0" smtClean="0">
                <a:solidFill>
                  <a:schemeClr val="accent3">
                    <a:lumMod val="50000"/>
                  </a:schemeClr>
                </a:solidFill>
              </a:rPr>
              <a:t>GSI		user experiments		900 to 1,700</a:t>
            </a:r>
          </a:p>
          <a:p>
            <a:pPr>
              <a:buNone/>
            </a:pPr>
            <a:endParaRPr lang="en-US" sz="2000" b="1" dirty="0" smtClean="0"/>
          </a:p>
          <a:p>
            <a:pPr>
              <a:buNone/>
            </a:pPr>
            <a:r>
              <a:rPr lang="en-US" sz="2000" b="1" i="1" dirty="0" smtClean="0">
                <a:solidFill>
                  <a:srgbClr val="FF0000"/>
                </a:solidFill>
              </a:rPr>
              <a:t>Significant high energy systems planned for RHIC II and FAIR at GSI</a:t>
            </a:r>
          </a:p>
          <a:p>
            <a:pPr>
              <a:buNone/>
            </a:pPr>
            <a:endParaRPr lang="en-US" sz="2000" b="1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b="1" dirty="0" smtClean="0"/>
              <a:t>    Real World Systems – An Overview </a:t>
            </a:r>
            <a:br>
              <a:rPr lang="en-US" sz="2800" b="1" dirty="0" smtClean="0"/>
            </a:br>
            <a:r>
              <a:rPr lang="en-US" sz="2800" b="1" dirty="0" smtClean="0"/>
              <a:t>________________________________________________________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04800" y="1219200"/>
            <a:ext cx="8534400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Vertical betatron cooling		vertical </a:t>
            </a:r>
            <a:r>
              <a:rPr lang="en-US" b="1" dirty="0" smtClean="0">
                <a:latin typeface="Symbol" pitchFamily="18" charset="2"/>
              </a:rPr>
              <a:t>D</a:t>
            </a:r>
            <a:r>
              <a:rPr lang="en-US" b="1" dirty="0" smtClean="0"/>
              <a:t> pickup, vertical kicker 					                  separated by(2n+1)</a:t>
            </a:r>
            <a:r>
              <a:rPr lang="en-US" b="1" dirty="0" smtClean="0">
                <a:latin typeface="Symbol" pitchFamily="18" charset="2"/>
              </a:rPr>
              <a:t>p</a:t>
            </a:r>
            <a:r>
              <a:rPr lang="en-US" b="1" dirty="0" smtClean="0"/>
              <a:t>/2 phase advance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1981200"/>
            <a:ext cx="8610600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Horizontal betatron cooling		horizontal </a:t>
            </a:r>
            <a:r>
              <a:rPr lang="en-US" b="1" dirty="0" smtClean="0">
                <a:latin typeface="Symbol" pitchFamily="18" charset="2"/>
              </a:rPr>
              <a:t>D</a:t>
            </a:r>
            <a:r>
              <a:rPr lang="en-US" b="1" dirty="0" smtClean="0"/>
              <a:t> pickup, no dispersion</a:t>
            </a:r>
          </a:p>
          <a:p>
            <a:r>
              <a:rPr lang="en-US" b="1" dirty="0" smtClean="0"/>
              <a:t>				horizontal kicker, (2n+1)</a:t>
            </a:r>
            <a:r>
              <a:rPr lang="en-US" b="1" dirty="0" smtClean="0">
                <a:latin typeface="Symbol" pitchFamily="18" charset="2"/>
              </a:rPr>
              <a:t>p</a:t>
            </a:r>
            <a:r>
              <a:rPr lang="en-US" b="1" dirty="0" smtClean="0"/>
              <a:t>/2 phase advance</a:t>
            </a:r>
          </a:p>
          <a:p>
            <a:r>
              <a:rPr lang="en-US" b="1" dirty="0" smtClean="0"/>
              <a:t>					 			</a:t>
            </a:r>
            <a:endParaRPr lang="en-US" b="1" dirty="0"/>
          </a:p>
        </p:txBody>
      </p:sp>
      <p:sp>
        <p:nvSpPr>
          <p:cNvPr id="9" name="TextBox 8"/>
          <p:cNvSpPr txBox="1"/>
          <p:nvPr/>
        </p:nvSpPr>
        <p:spPr>
          <a:xfrm>
            <a:off x="304800" y="3048000"/>
            <a:ext cx="8610600" cy="646331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Momentum cooling		horizontal D pickup, large dispersion</a:t>
            </a:r>
          </a:p>
          <a:p>
            <a:r>
              <a:rPr lang="en-US" b="1" dirty="0" smtClean="0"/>
              <a:t>				longitudinal kicker, no dispersion</a:t>
            </a:r>
            <a:endParaRPr lang="en-US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800" y="3810000"/>
            <a:ext cx="8610600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Momentum cooling (filter)		</a:t>
            </a:r>
            <a:r>
              <a:rPr lang="en-US" b="1" dirty="0" smtClean="0">
                <a:latin typeface="Symbol" pitchFamily="18" charset="2"/>
              </a:rPr>
              <a:t>S</a:t>
            </a:r>
            <a:r>
              <a:rPr lang="en-US" b="1" dirty="0" smtClean="0"/>
              <a:t> pickup, periodic notch filter</a:t>
            </a:r>
          </a:p>
          <a:p>
            <a:r>
              <a:rPr lang="en-US" b="1" dirty="0" smtClean="0"/>
              <a:t>				longitudinal kicker, no dispersion</a:t>
            </a:r>
            <a:endParaRPr lang="en-US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4800" y="4572001"/>
            <a:ext cx="8610600" cy="1200329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b="1" dirty="0" smtClean="0"/>
              <a:t>Issues: 				bandwidth &amp; power: 1 to 8 GHz</a:t>
            </a:r>
          </a:p>
          <a:p>
            <a:r>
              <a:rPr lang="en-US" b="1" dirty="0" smtClean="0"/>
              <a:t>				noise: overcome 1kT [W/Hz] thermal noise</a:t>
            </a:r>
          </a:p>
          <a:p>
            <a:r>
              <a:rPr lang="en-US" b="1" i="1" dirty="0" smtClean="0">
                <a:solidFill>
                  <a:srgbClr val="FF0000"/>
                </a:solidFill>
              </a:rPr>
              <a:t>Pickups and kickers are arrays of 100’s of units, occupying many meters of drift length</a:t>
            </a:r>
          </a:p>
          <a:p>
            <a:endParaRPr lang="en-US" b="1" dirty="0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4456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b="1" dirty="0" smtClean="0"/>
              <a:t>    “Down In The Weeds” – Some Interesting EM </a:t>
            </a:r>
            <a:br>
              <a:rPr lang="en-US" sz="2800" b="1" dirty="0" smtClean="0"/>
            </a:br>
            <a:r>
              <a:rPr lang="en-US" sz="2800" b="1" dirty="0" smtClean="0"/>
              <a:t>________________________________________________________</a:t>
            </a:r>
            <a:br>
              <a:rPr lang="en-US" sz="2800" b="1" dirty="0" smtClean="0"/>
            </a:br>
            <a:endParaRPr lang="en-US" sz="2800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457200" y="2133600"/>
            <a:ext cx="3733800" cy="3581400"/>
            <a:chOff x="381000" y="1295400"/>
            <a:chExt cx="3733800" cy="3581400"/>
          </a:xfrm>
        </p:grpSpPr>
        <p:cxnSp>
          <p:nvCxnSpPr>
            <p:cNvPr id="32" name="Straight Connector 31"/>
            <p:cNvCxnSpPr/>
            <p:nvPr/>
          </p:nvCxnSpPr>
          <p:spPr>
            <a:xfrm rot="5400000">
              <a:off x="914400" y="2057400"/>
              <a:ext cx="1524000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2057400" y="2057400"/>
              <a:ext cx="1524000" cy="0"/>
            </a:xfrm>
            <a:prstGeom prst="line">
              <a:avLst/>
            </a:prstGeom>
            <a:ln w="3810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1" name="Group 30"/>
            <p:cNvGrpSpPr/>
            <p:nvPr/>
          </p:nvGrpSpPr>
          <p:grpSpPr>
            <a:xfrm>
              <a:off x="381000" y="1447800"/>
              <a:ext cx="3733800" cy="3429000"/>
              <a:chOff x="381000" y="1447800"/>
              <a:chExt cx="3733800" cy="3429000"/>
            </a:xfrm>
          </p:grpSpPr>
          <p:sp>
            <p:nvSpPr>
              <p:cNvPr id="16" name="Rectangle 15"/>
              <p:cNvSpPr/>
              <p:nvPr/>
            </p:nvSpPr>
            <p:spPr>
              <a:xfrm>
                <a:off x="457200" y="2819400"/>
                <a:ext cx="3581400" cy="5334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8" name="Rectangle 17"/>
              <p:cNvSpPr/>
              <p:nvPr/>
            </p:nvSpPr>
            <p:spPr>
              <a:xfrm>
                <a:off x="1371600" y="2590800"/>
                <a:ext cx="1752600" cy="1066800"/>
              </a:xfrm>
              <a:prstGeom prst="rect">
                <a:avLst/>
              </a:prstGeom>
              <a:solidFill>
                <a:schemeClr val="accent5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9" name="Rectangle 18"/>
              <p:cNvSpPr/>
              <p:nvPr/>
            </p:nvSpPr>
            <p:spPr>
              <a:xfrm>
                <a:off x="1600200" y="1447800"/>
                <a:ext cx="152400" cy="1219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0" name="Rectangle 19"/>
              <p:cNvSpPr/>
              <p:nvPr/>
            </p:nvSpPr>
            <p:spPr>
              <a:xfrm>
                <a:off x="2743200" y="1447800"/>
                <a:ext cx="152400" cy="1219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1" name="Rectangle 20"/>
              <p:cNvSpPr/>
              <p:nvPr/>
            </p:nvSpPr>
            <p:spPr>
              <a:xfrm>
                <a:off x="1600200" y="3505200"/>
                <a:ext cx="152400" cy="1219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2819400" y="3505200"/>
                <a:ext cx="152400" cy="1219200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34" name="Straight Connector 33"/>
              <p:cNvCxnSpPr/>
              <p:nvPr/>
            </p:nvCxnSpPr>
            <p:spPr>
              <a:xfrm rot="5400000">
                <a:off x="2133600" y="4114800"/>
                <a:ext cx="1524000" cy="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Straight Connector 34"/>
              <p:cNvCxnSpPr/>
              <p:nvPr/>
            </p:nvCxnSpPr>
            <p:spPr>
              <a:xfrm rot="5400000">
                <a:off x="914400" y="4114800"/>
                <a:ext cx="1524000" cy="0"/>
              </a:xfrm>
              <a:prstGeom prst="line">
                <a:avLst/>
              </a:pr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" name="Freeform 36"/>
              <p:cNvSpPr/>
              <p:nvPr/>
            </p:nvSpPr>
            <p:spPr>
              <a:xfrm>
                <a:off x="1666875" y="2771775"/>
                <a:ext cx="1226300" cy="146094"/>
              </a:xfrm>
              <a:custGeom>
                <a:avLst/>
                <a:gdLst>
                  <a:gd name="connsiteX0" fmla="*/ 0 w 1226300"/>
                  <a:gd name="connsiteY0" fmla="*/ 38100 h 146094"/>
                  <a:gd name="connsiteX1" fmla="*/ 28575 w 1226300"/>
                  <a:gd name="connsiteY1" fmla="*/ 28575 h 146094"/>
                  <a:gd name="connsiteX2" fmla="*/ 57150 w 1226300"/>
                  <a:gd name="connsiteY2" fmla="*/ 9525 h 146094"/>
                  <a:gd name="connsiteX3" fmla="*/ 142875 w 1226300"/>
                  <a:gd name="connsiteY3" fmla="*/ 19050 h 146094"/>
                  <a:gd name="connsiteX4" fmla="*/ 152400 w 1226300"/>
                  <a:gd name="connsiteY4" fmla="*/ 47625 h 146094"/>
                  <a:gd name="connsiteX5" fmla="*/ 209550 w 1226300"/>
                  <a:gd name="connsiteY5" fmla="*/ 85725 h 146094"/>
                  <a:gd name="connsiteX6" fmla="*/ 238125 w 1226300"/>
                  <a:gd name="connsiteY6" fmla="*/ 66675 h 146094"/>
                  <a:gd name="connsiteX7" fmla="*/ 276225 w 1226300"/>
                  <a:gd name="connsiteY7" fmla="*/ 19050 h 146094"/>
                  <a:gd name="connsiteX8" fmla="*/ 295275 w 1226300"/>
                  <a:gd name="connsiteY8" fmla="*/ 47625 h 146094"/>
                  <a:gd name="connsiteX9" fmla="*/ 304800 w 1226300"/>
                  <a:gd name="connsiteY9" fmla="*/ 76200 h 146094"/>
                  <a:gd name="connsiteX10" fmla="*/ 333375 w 1226300"/>
                  <a:gd name="connsiteY10" fmla="*/ 95250 h 146094"/>
                  <a:gd name="connsiteX11" fmla="*/ 361950 w 1226300"/>
                  <a:gd name="connsiteY11" fmla="*/ 76200 h 146094"/>
                  <a:gd name="connsiteX12" fmla="*/ 400050 w 1226300"/>
                  <a:gd name="connsiteY12" fmla="*/ 19050 h 146094"/>
                  <a:gd name="connsiteX13" fmla="*/ 457200 w 1226300"/>
                  <a:gd name="connsiteY13" fmla="*/ 28575 h 146094"/>
                  <a:gd name="connsiteX14" fmla="*/ 466725 w 1226300"/>
                  <a:gd name="connsiteY14" fmla="*/ 57150 h 146094"/>
                  <a:gd name="connsiteX15" fmla="*/ 495300 w 1226300"/>
                  <a:gd name="connsiteY15" fmla="*/ 76200 h 146094"/>
                  <a:gd name="connsiteX16" fmla="*/ 542925 w 1226300"/>
                  <a:gd name="connsiteY16" fmla="*/ 0 h 146094"/>
                  <a:gd name="connsiteX17" fmla="*/ 609600 w 1226300"/>
                  <a:gd name="connsiteY17" fmla="*/ 47625 h 146094"/>
                  <a:gd name="connsiteX18" fmla="*/ 628650 w 1226300"/>
                  <a:gd name="connsiteY18" fmla="*/ 76200 h 146094"/>
                  <a:gd name="connsiteX19" fmla="*/ 714375 w 1226300"/>
                  <a:gd name="connsiteY19" fmla="*/ 95250 h 146094"/>
                  <a:gd name="connsiteX20" fmla="*/ 742950 w 1226300"/>
                  <a:gd name="connsiteY20" fmla="*/ 76200 h 146094"/>
                  <a:gd name="connsiteX21" fmla="*/ 781050 w 1226300"/>
                  <a:gd name="connsiteY21" fmla="*/ 57150 h 146094"/>
                  <a:gd name="connsiteX22" fmla="*/ 800100 w 1226300"/>
                  <a:gd name="connsiteY22" fmla="*/ 28575 h 146094"/>
                  <a:gd name="connsiteX23" fmla="*/ 828675 w 1226300"/>
                  <a:gd name="connsiteY23" fmla="*/ 95250 h 146094"/>
                  <a:gd name="connsiteX24" fmla="*/ 838200 w 1226300"/>
                  <a:gd name="connsiteY24" fmla="*/ 123825 h 146094"/>
                  <a:gd name="connsiteX25" fmla="*/ 866775 w 1226300"/>
                  <a:gd name="connsiteY25" fmla="*/ 133350 h 146094"/>
                  <a:gd name="connsiteX26" fmla="*/ 971550 w 1226300"/>
                  <a:gd name="connsiteY26" fmla="*/ 85725 h 146094"/>
                  <a:gd name="connsiteX27" fmla="*/ 1019175 w 1226300"/>
                  <a:gd name="connsiteY27" fmla="*/ 66675 h 146094"/>
                  <a:gd name="connsiteX28" fmla="*/ 1095375 w 1226300"/>
                  <a:gd name="connsiteY28" fmla="*/ 19050 h 146094"/>
                  <a:gd name="connsiteX29" fmla="*/ 1104900 w 1226300"/>
                  <a:gd name="connsiteY29" fmla="*/ 66675 h 146094"/>
                  <a:gd name="connsiteX30" fmla="*/ 1162050 w 1226300"/>
                  <a:gd name="connsiteY30" fmla="*/ 85725 h 146094"/>
                  <a:gd name="connsiteX31" fmla="*/ 1219200 w 1226300"/>
                  <a:gd name="connsiteY31" fmla="*/ 66675 h 146094"/>
                  <a:gd name="connsiteX32" fmla="*/ 1190625 w 1226300"/>
                  <a:gd name="connsiteY32" fmla="*/ 57150 h 146094"/>
                  <a:gd name="connsiteX33" fmla="*/ 1152525 w 1226300"/>
                  <a:gd name="connsiteY33" fmla="*/ 57150 h 146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1226300" h="146094">
                    <a:moveTo>
                      <a:pt x="0" y="38100"/>
                    </a:moveTo>
                    <a:cubicBezTo>
                      <a:pt x="9525" y="34925"/>
                      <a:pt x="19595" y="33065"/>
                      <a:pt x="28575" y="28575"/>
                    </a:cubicBezTo>
                    <a:cubicBezTo>
                      <a:pt x="38814" y="23455"/>
                      <a:pt x="45742" y="10476"/>
                      <a:pt x="57150" y="9525"/>
                    </a:cubicBezTo>
                    <a:cubicBezTo>
                      <a:pt x="85802" y="7137"/>
                      <a:pt x="114300" y="15875"/>
                      <a:pt x="142875" y="19050"/>
                    </a:cubicBezTo>
                    <a:cubicBezTo>
                      <a:pt x="146050" y="28575"/>
                      <a:pt x="145300" y="40525"/>
                      <a:pt x="152400" y="47625"/>
                    </a:cubicBezTo>
                    <a:cubicBezTo>
                      <a:pt x="168589" y="63814"/>
                      <a:pt x="209550" y="85725"/>
                      <a:pt x="209550" y="85725"/>
                    </a:cubicBezTo>
                    <a:cubicBezTo>
                      <a:pt x="219075" y="79375"/>
                      <a:pt x="230974" y="75614"/>
                      <a:pt x="238125" y="66675"/>
                    </a:cubicBezTo>
                    <a:cubicBezTo>
                      <a:pt x="290705" y="950"/>
                      <a:pt x="194333" y="73645"/>
                      <a:pt x="276225" y="19050"/>
                    </a:cubicBezTo>
                    <a:cubicBezTo>
                      <a:pt x="282575" y="28575"/>
                      <a:pt x="290155" y="37386"/>
                      <a:pt x="295275" y="47625"/>
                    </a:cubicBezTo>
                    <a:cubicBezTo>
                      <a:pt x="299765" y="56605"/>
                      <a:pt x="298528" y="68360"/>
                      <a:pt x="304800" y="76200"/>
                    </a:cubicBezTo>
                    <a:cubicBezTo>
                      <a:pt x="311951" y="85139"/>
                      <a:pt x="323850" y="88900"/>
                      <a:pt x="333375" y="95250"/>
                    </a:cubicBezTo>
                    <a:cubicBezTo>
                      <a:pt x="342900" y="88900"/>
                      <a:pt x="354412" y="84815"/>
                      <a:pt x="361950" y="76200"/>
                    </a:cubicBezTo>
                    <a:cubicBezTo>
                      <a:pt x="377027" y="58970"/>
                      <a:pt x="400050" y="19050"/>
                      <a:pt x="400050" y="19050"/>
                    </a:cubicBezTo>
                    <a:cubicBezTo>
                      <a:pt x="419100" y="22225"/>
                      <a:pt x="440432" y="18993"/>
                      <a:pt x="457200" y="28575"/>
                    </a:cubicBezTo>
                    <a:cubicBezTo>
                      <a:pt x="465917" y="33556"/>
                      <a:pt x="460453" y="49310"/>
                      <a:pt x="466725" y="57150"/>
                    </a:cubicBezTo>
                    <a:cubicBezTo>
                      <a:pt x="473876" y="66089"/>
                      <a:pt x="485775" y="69850"/>
                      <a:pt x="495300" y="76200"/>
                    </a:cubicBezTo>
                    <a:cubicBezTo>
                      <a:pt x="517970" y="8190"/>
                      <a:pt x="497642" y="30189"/>
                      <a:pt x="542925" y="0"/>
                    </a:cubicBezTo>
                    <a:cubicBezTo>
                      <a:pt x="561657" y="74928"/>
                      <a:pt x="532865" y="9257"/>
                      <a:pt x="609600" y="47625"/>
                    </a:cubicBezTo>
                    <a:cubicBezTo>
                      <a:pt x="619839" y="52745"/>
                      <a:pt x="619711" y="69049"/>
                      <a:pt x="628650" y="76200"/>
                    </a:cubicBezTo>
                    <a:cubicBezTo>
                      <a:pt x="640991" y="86073"/>
                      <a:pt x="713790" y="95153"/>
                      <a:pt x="714375" y="95250"/>
                    </a:cubicBezTo>
                    <a:cubicBezTo>
                      <a:pt x="723900" y="88900"/>
                      <a:pt x="733011" y="81880"/>
                      <a:pt x="742950" y="76200"/>
                    </a:cubicBezTo>
                    <a:cubicBezTo>
                      <a:pt x="755278" y="69155"/>
                      <a:pt x="770142" y="66240"/>
                      <a:pt x="781050" y="57150"/>
                    </a:cubicBezTo>
                    <a:cubicBezTo>
                      <a:pt x="789844" y="49821"/>
                      <a:pt x="793750" y="38100"/>
                      <a:pt x="800100" y="28575"/>
                    </a:cubicBezTo>
                    <a:cubicBezTo>
                      <a:pt x="822438" y="95588"/>
                      <a:pt x="793365" y="12860"/>
                      <a:pt x="828675" y="95250"/>
                    </a:cubicBezTo>
                    <a:cubicBezTo>
                      <a:pt x="832630" y="104478"/>
                      <a:pt x="831100" y="116725"/>
                      <a:pt x="838200" y="123825"/>
                    </a:cubicBezTo>
                    <a:cubicBezTo>
                      <a:pt x="845300" y="130925"/>
                      <a:pt x="857250" y="130175"/>
                      <a:pt x="866775" y="133350"/>
                    </a:cubicBezTo>
                    <a:cubicBezTo>
                      <a:pt x="982638" y="87005"/>
                      <a:pt x="838738" y="146094"/>
                      <a:pt x="971550" y="85725"/>
                    </a:cubicBezTo>
                    <a:cubicBezTo>
                      <a:pt x="987115" y="78650"/>
                      <a:pt x="1004121" y="74781"/>
                      <a:pt x="1019175" y="66675"/>
                    </a:cubicBezTo>
                    <a:cubicBezTo>
                      <a:pt x="1045548" y="52474"/>
                      <a:pt x="1095375" y="19050"/>
                      <a:pt x="1095375" y="19050"/>
                    </a:cubicBezTo>
                    <a:cubicBezTo>
                      <a:pt x="1098550" y="34925"/>
                      <a:pt x="1093452" y="55227"/>
                      <a:pt x="1104900" y="66675"/>
                    </a:cubicBezTo>
                    <a:cubicBezTo>
                      <a:pt x="1119099" y="80874"/>
                      <a:pt x="1162050" y="85725"/>
                      <a:pt x="1162050" y="85725"/>
                    </a:cubicBezTo>
                    <a:cubicBezTo>
                      <a:pt x="1181100" y="79375"/>
                      <a:pt x="1205001" y="80874"/>
                      <a:pt x="1219200" y="66675"/>
                    </a:cubicBezTo>
                    <a:cubicBezTo>
                      <a:pt x="1226300" y="59575"/>
                      <a:pt x="1200564" y="58570"/>
                      <a:pt x="1190625" y="57150"/>
                    </a:cubicBezTo>
                    <a:cubicBezTo>
                      <a:pt x="1178053" y="55354"/>
                      <a:pt x="1165225" y="57150"/>
                      <a:pt x="1152525" y="57150"/>
                    </a:cubicBezTo>
                  </a:path>
                </a:pathLst>
              </a:cu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38" name="Freeform 37"/>
              <p:cNvSpPr/>
              <p:nvPr/>
            </p:nvSpPr>
            <p:spPr>
              <a:xfrm rot="10800000" flipH="1">
                <a:off x="1676400" y="3276600"/>
                <a:ext cx="1226300" cy="146094"/>
              </a:xfrm>
              <a:custGeom>
                <a:avLst/>
                <a:gdLst>
                  <a:gd name="connsiteX0" fmla="*/ 0 w 1226300"/>
                  <a:gd name="connsiteY0" fmla="*/ 38100 h 146094"/>
                  <a:gd name="connsiteX1" fmla="*/ 28575 w 1226300"/>
                  <a:gd name="connsiteY1" fmla="*/ 28575 h 146094"/>
                  <a:gd name="connsiteX2" fmla="*/ 57150 w 1226300"/>
                  <a:gd name="connsiteY2" fmla="*/ 9525 h 146094"/>
                  <a:gd name="connsiteX3" fmla="*/ 142875 w 1226300"/>
                  <a:gd name="connsiteY3" fmla="*/ 19050 h 146094"/>
                  <a:gd name="connsiteX4" fmla="*/ 152400 w 1226300"/>
                  <a:gd name="connsiteY4" fmla="*/ 47625 h 146094"/>
                  <a:gd name="connsiteX5" fmla="*/ 209550 w 1226300"/>
                  <a:gd name="connsiteY5" fmla="*/ 85725 h 146094"/>
                  <a:gd name="connsiteX6" fmla="*/ 238125 w 1226300"/>
                  <a:gd name="connsiteY6" fmla="*/ 66675 h 146094"/>
                  <a:gd name="connsiteX7" fmla="*/ 276225 w 1226300"/>
                  <a:gd name="connsiteY7" fmla="*/ 19050 h 146094"/>
                  <a:gd name="connsiteX8" fmla="*/ 295275 w 1226300"/>
                  <a:gd name="connsiteY8" fmla="*/ 47625 h 146094"/>
                  <a:gd name="connsiteX9" fmla="*/ 304800 w 1226300"/>
                  <a:gd name="connsiteY9" fmla="*/ 76200 h 146094"/>
                  <a:gd name="connsiteX10" fmla="*/ 333375 w 1226300"/>
                  <a:gd name="connsiteY10" fmla="*/ 95250 h 146094"/>
                  <a:gd name="connsiteX11" fmla="*/ 361950 w 1226300"/>
                  <a:gd name="connsiteY11" fmla="*/ 76200 h 146094"/>
                  <a:gd name="connsiteX12" fmla="*/ 400050 w 1226300"/>
                  <a:gd name="connsiteY12" fmla="*/ 19050 h 146094"/>
                  <a:gd name="connsiteX13" fmla="*/ 457200 w 1226300"/>
                  <a:gd name="connsiteY13" fmla="*/ 28575 h 146094"/>
                  <a:gd name="connsiteX14" fmla="*/ 466725 w 1226300"/>
                  <a:gd name="connsiteY14" fmla="*/ 57150 h 146094"/>
                  <a:gd name="connsiteX15" fmla="*/ 495300 w 1226300"/>
                  <a:gd name="connsiteY15" fmla="*/ 76200 h 146094"/>
                  <a:gd name="connsiteX16" fmla="*/ 542925 w 1226300"/>
                  <a:gd name="connsiteY16" fmla="*/ 0 h 146094"/>
                  <a:gd name="connsiteX17" fmla="*/ 609600 w 1226300"/>
                  <a:gd name="connsiteY17" fmla="*/ 47625 h 146094"/>
                  <a:gd name="connsiteX18" fmla="*/ 628650 w 1226300"/>
                  <a:gd name="connsiteY18" fmla="*/ 76200 h 146094"/>
                  <a:gd name="connsiteX19" fmla="*/ 714375 w 1226300"/>
                  <a:gd name="connsiteY19" fmla="*/ 95250 h 146094"/>
                  <a:gd name="connsiteX20" fmla="*/ 742950 w 1226300"/>
                  <a:gd name="connsiteY20" fmla="*/ 76200 h 146094"/>
                  <a:gd name="connsiteX21" fmla="*/ 781050 w 1226300"/>
                  <a:gd name="connsiteY21" fmla="*/ 57150 h 146094"/>
                  <a:gd name="connsiteX22" fmla="*/ 800100 w 1226300"/>
                  <a:gd name="connsiteY22" fmla="*/ 28575 h 146094"/>
                  <a:gd name="connsiteX23" fmla="*/ 828675 w 1226300"/>
                  <a:gd name="connsiteY23" fmla="*/ 95250 h 146094"/>
                  <a:gd name="connsiteX24" fmla="*/ 838200 w 1226300"/>
                  <a:gd name="connsiteY24" fmla="*/ 123825 h 146094"/>
                  <a:gd name="connsiteX25" fmla="*/ 866775 w 1226300"/>
                  <a:gd name="connsiteY25" fmla="*/ 133350 h 146094"/>
                  <a:gd name="connsiteX26" fmla="*/ 971550 w 1226300"/>
                  <a:gd name="connsiteY26" fmla="*/ 85725 h 146094"/>
                  <a:gd name="connsiteX27" fmla="*/ 1019175 w 1226300"/>
                  <a:gd name="connsiteY27" fmla="*/ 66675 h 146094"/>
                  <a:gd name="connsiteX28" fmla="*/ 1095375 w 1226300"/>
                  <a:gd name="connsiteY28" fmla="*/ 19050 h 146094"/>
                  <a:gd name="connsiteX29" fmla="*/ 1104900 w 1226300"/>
                  <a:gd name="connsiteY29" fmla="*/ 66675 h 146094"/>
                  <a:gd name="connsiteX30" fmla="*/ 1162050 w 1226300"/>
                  <a:gd name="connsiteY30" fmla="*/ 85725 h 146094"/>
                  <a:gd name="connsiteX31" fmla="*/ 1219200 w 1226300"/>
                  <a:gd name="connsiteY31" fmla="*/ 66675 h 146094"/>
                  <a:gd name="connsiteX32" fmla="*/ 1190625 w 1226300"/>
                  <a:gd name="connsiteY32" fmla="*/ 57150 h 146094"/>
                  <a:gd name="connsiteX33" fmla="*/ 1152525 w 1226300"/>
                  <a:gd name="connsiteY33" fmla="*/ 57150 h 14609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  <a:cxn ang="0">
                    <a:pos x="connsiteX13" y="connsiteY13"/>
                  </a:cxn>
                  <a:cxn ang="0">
                    <a:pos x="connsiteX14" y="connsiteY14"/>
                  </a:cxn>
                  <a:cxn ang="0">
                    <a:pos x="connsiteX15" y="connsiteY15"/>
                  </a:cxn>
                  <a:cxn ang="0">
                    <a:pos x="connsiteX16" y="connsiteY16"/>
                  </a:cxn>
                  <a:cxn ang="0">
                    <a:pos x="connsiteX17" y="connsiteY17"/>
                  </a:cxn>
                  <a:cxn ang="0">
                    <a:pos x="connsiteX18" y="connsiteY18"/>
                  </a:cxn>
                  <a:cxn ang="0">
                    <a:pos x="connsiteX19" y="connsiteY19"/>
                  </a:cxn>
                  <a:cxn ang="0">
                    <a:pos x="connsiteX20" y="connsiteY20"/>
                  </a:cxn>
                  <a:cxn ang="0">
                    <a:pos x="connsiteX21" y="connsiteY21"/>
                  </a:cxn>
                  <a:cxn ang="0">
                    <a:pos x="connsiteX22" y="connsiteY22"/>
                  </a:cxn>
                  <a:cxn ang="0">
                    <a:pos x="connsiteX23" y="connsiteY23"/>
                  </a:cxn>
                  <a:cxn ang="0">
                    <a:pos x="connsiteX24" y="connsiteY24"/>
                  </a:cxn>
                  <a:cxn ang="0">
                    <a:pos x="connsiteX25" y="connsiteY25"/>
                  </a:cxn>
                  <a:cxn ang="0">
                    <a:pos x="connsiteX26" y="connsiteY26"/>
                  </a:cxn>
                  <a:cxn ang="0">
                    <a:pos x="connsiteX27" y="connsiteY27"/>
                  </a:cxn>
                  <a:cxn ang="0">
                    <a:pos x="connsiteX28" y="connsiteY28"/>
                  </a:cxn>
                  <a:cxn ang="0">
                    <a:pos x="connsiteX29" y="connsiteY29"/>
                  </a:cxn>
                  <a:cxn ang="0">
                    <a:pos x="connsiteX30" y="connsiteY30"/>
                  </a:cxn>
                  <a:cxn ang="0">
                    <a:pos x="connsiteX31" y="connsiteY31"/>
                  </a:cxn>
                  <a:cxn ang="0">
                    <a:pos x="connsiteX32" y="connsiteY32"/>
                  </a:cxn>
                  <a:cxn ang="0">
                    <a:pos x="connsiteX33" y="connsiteY33"/>
                  </a:cxn>
                </a:cxnLst>
                <a:rect l="l" t="t" r="r" b="b"/>
                <a:pathLst>
                  <a:path w="1226300" h="146094">
                    <a:moveTo>
                      <a:pt x="0" y="38100"/>
                    </a:moveTo>
                    <a:cubicBezTo>
                      <a:pt x="9525" y="34925"/>
                      <a:pt x="19595" y="33065"/>
                      <a:pt x="28575" y="28575"/>
                    </a:cubicBezTo>
                    <a:cubicBezTo>
                      <a:pt x="38814" y="23455"/>
                      <a:pt x="45742" y="10476"/>
                      <a:pt x="57150" y="9525"/>
                    </a:cubicBezTo>
                    <a:cubicBezTo>
                      <a:pt x="85802" y="7137"/>
                      <a:pt x="114300" y="15875"/>
                      <a:pt x="142875" y="19050"/>
                    </a:cubicBezTo>
                    <a:cubicBezTo>
                      <a:pt x="146050" y="28575"/>
                      <a:pt x="145300" y="40525"/>
                      <a:pt x="152400" y="47625"/>
                    </a:cubicBezTo>
                    <a:cubicBezTo>
                      <a:pt x="168589" y="63814"/>
                      <a:pt x="209550" y="85725"/>
                      <a:pt x="209550" y="85725"/>
                    </a:cubicBezTo>
                    <a:cubicBezTo>
                      <a:pt x="219075" y="79375"/>
                      <a:pt x="230974" y="75614"/>
                      <a:pt x="238125" y="66675"/>
                    </a:cubicBezTo>
                    <a:cubicBezTo>
                      <a:pt x="290705" y="950"/>
                      <a:pt x="194333" y="73645"/>
                      <a:pt x="276225" y="19050"/>
                    </a:cubicBezTo>
                    <a:cubicBezTo>
                      <a:pt x="282575" y="28575"/>
                      <a:pt x="290155" y="37386"/>
                      <a:pt x="295275" y="47625"/>
                    </a:cubicBezTo>
                    <a:cubicBezTo>
                      <a:pt x="299765" y="56605"/>
                      <a:pt x="298528" y="68360"/>
                      <a:pt x="304800" y="76200"/>
                    </a:cubicBezTo>
                    <a:cubicBezTo>
                      <a:pt x="311951" y="85139"/>
                      <a:pt x="323850" y="88900"/>
                      <a:pt x="333375" y="95250"/>
                    </a:cubicBezTo>
                    <a:cubicBezTo>
                      <a:pt x="342900" y="88900"/>
                      <a:pt x="354412" y="84815"/>
                      <a:pt x="361950" y="76200"/>
                    </a:cubicBezTo>
                    <a:cubicBezTo>
                      <a:pt x="377027" y="58970"/>
                      <a:pt x="400050" y="19050"/>
                      <a:pt x="400050" y="19050"/>
                    </a:cubicBezTo>
                    <a:cubicBezTo>
                      <a:pt x="419100" y="22225"/>
                      <a:pt x="440432" y="18993"/>
                      <a:pt x="457200" y="28575"/>
                    </a:cubicBezTo>
                    <a:cubicBezTo>
                      <a:pt x="465917" y="33556"/>
                      <a:pt x="460453" y="49310"/>
                      <a:pt x="466725" y="57150"/>
                    </a:cubicBezTo>
                    <a:cubicBezTo>
                      <a:pt x="473876" y="66089"/>
                      <a:pt x="485775" y="69850"/>
                      <a:pt x="495300" y="76200"/>
                    </a:cubicBezTo>
                    <a:cubicBezTo>
                      <a:pt x="517970" y="8190"/>
                      <a:pt x="497642" y="30189"/>
                      <a:pt x="542925" y="0"/>
                    </a:cubicBezTo>
                    <a:cubicBezTo>
                      <a:pt x="561657" y="74928"/>
                      <a:pt x="532865" y="9257"/>
                      <a:pt x="609600" y="47625"/>
                    </a:cubicBezTo>
                    <a:cubicBezTo>
                      <a:pt x="619839" y="52745"/>
                      <a:pt x="619711" y="69049"/>
                      <a:pt x="628650" y="76200"/>
                    </a:cubicBezTo>
                    <a:cubicBezTo>
                      <a:pt x="640991" y="86073"/>
                      <a:pt x="713790" y="95153"/>
                      <a:pt x="714375" y="95250"/>
                    </a:cubicBezTo>
                    <a:cubicBezTo>
                      <a:pt x="723900" y="88900"/>
                      <a:pt x="733011" y="81880"/>
                      <a:pt x="742950" y="76200"/>
                    </a:cubicBezTo>
                    <a:cubicBezTo>
                      <a:pt x="755278" y="69155"/>
                      <a:pt x="770142" y="66240"/>
                      <a:pt x="781050" y="57150"/>
                    </a:cubicBezTo>
                    <a:cubicBezTo>
                      <a:pt x="789844" y="49821"/>
                      <a:pt x="793750" y="38100"/>
                      <a:pt x="800100" y="28575"/>
                    </a:cubicBezTo>
                    <a:cubicBezTo>
                      <a:pt x="822438" y="95588"/>
                      <a:pt x="793365" y="12860"/>
                      <a:pt x="828675" y="95250"/>
                    </a:cubicBezTo>
                    <a:cubicBezTo>
                      <a:pt x="832630" y="104478"/>
                      <a:pt x="831100" y="116725"/>
                      <a:pt x="838200" y="123825"/>
                    </a:cubicBezTo>
                    <a:cubicBezTo>
                      <a:pt x="845300" y="130925"/>
                      <a:pt x="857250" y="130175"/>
                      <a:pt x="866775" y="133350"/>
                    </a:cubicBezTo>
                    <a:cubicBezTo>
                      <a:pt x="982638" y="87005"/>
                      <a:pt x="838738" y="146094"/>
                      <a:pt x="971550" y="85725"/>
                    </a:cubicBezTo>
                    <a:cubicBezTo>
                      <a:pt x="987115" y="78650"/>
                      <a:pt x="1004121" y="74781"/>
                      <a:pt x="1019175" y="66675"/>
                    </a:cubicBezTo>
                    <a:cubicBezTo>
                      <a:pt x="1045548" y="52474"/>
                      <a:pt x="1095375" y="19050"/>
                      <a:pt x="1095375" y="19050"/>
                    </a:cubicBezTo>
                    <a:cubicBezTo>
                      <a:pt x="1098550" y="34925"/>
                      <a:pt x="1093452" y="55227"/>
                      <a:pt x="1104900" y="66675"/>
                    </a:cubicBezTo>
                    <a:cubicBezTo>
                      <a:pt x="1119099" y="80874"/>
                      <a:pt x="1162050" y="85725"/>
                      <a:pt x="1162050" y="85725"/>
                    </a:cubicBezTo>
                    <a:cubicBezTo>
                      <a:pt x="1181100" y="79375"/>
                      <a:pt x="1205001" y="80874"/>
                      <a:pt x="1219200" y="66675"/>
                    </a:cubicBezTo>
                    <a:cubicBezTo>
                      <a:pt x="1226300" y="59575"/>
                      <a:pt x="1200564" y="58570"/>
                      <a:pt x="1190625" y="57150"/>
                    </a:cubicBezTo>
                    <a:cubicBezTo>
                      <a:pt x="1178053" y="55354"/>
                      <a:pt x="1165225" y="57150"/>
                      <a:pt x="1152525" y="57150"/>
                    </a:cubicBezTo>
                  </a:path>
                </a:pathLst>
              </a:custGeom>
              <a:ln w="38100">
                <a:solidFill>
                  <a:srgbClr val="00B05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40" name="Straight Connector 39"/>
              <p:cNvCxnSpPr/>
              <p:nvPr/>
            </p:nvCxnSpPr>
            <p:spPr>
              <a:xfrm>
                <a:off x="762000" y="1676400"/>
                <a:ext cx="16764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1" name="Straight Connector 40"/>
              <p:cNvCxnSpPr/>
              <p:nvPr/>
            </p:nvCxnSpPr>
            <p:spPr>
              <a:xfrm>
                <a:off x="2438400" y="1752600"/>
                <a:ext cx="16764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2" name="Straight Connector 41"/>
              <p:cNvCxnSpPr/>
              <p:nvPr/>
            </p:nvCxnSpPr>
            <p:spPr>
              <a:xfrm>
                <a:off x="685800" y="4114800"/>
                <a:ext cx="16764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3" name="Straight Connector 42"/>
              <p:cNvCxnSpPr/>
              <p:nvPr/>
            </p:nvCxnSpPr>
            <p:spPr>
              <a:xfrm rot="5400000">
                <a:off x="-152400" y="3200400"/>
                <a:ext cx="16764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4" name="Straight Connector 43"/>
              <p:cNvCxnSpPr/>
              <p:nvPr/>
            </p:nvCxnSpPr>
            <p:spPr>
              <a:xfrm rot="5400000">
                <a:off x="2667000" y="3200400"/>
                <a:ext cx="16764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Straight Connector 44"/>
              <p:cNvCxnSpPr/>
              <p:nvPr/>
            </p:nvCxnSpPr>
            <p:spPr>
              <a:xfrm>
                <a:off x="2286000" y="4267200"/>
                <a:ext cx="1676400" cy="0"/>
              </a:xfrm>
              <a:prstGeom prst="line">
                <a:avLst/>
              </a:prstGeom>
              <a:ln w="38100">
                <a:solidFill>
                  <a:schemeClr val="bg1">
                    <a:lumMod val="50000"/>
                  </a:schemeClr>
                </a:solidFill>
                <a:prstDash val="lgDashDot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46" name="TextBox 45"/>
              <p:cNvSpPr txBox="1"/>
              <p:nvPr/>
            </p:nvSpPr>
            <p:spPr>
              <a:xfrm>
                <a:off x="609600" y="1447800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</a:t>
                </a:r>
                <a:r>
                  <a:rPr lang="en-US" b="1" baseline="-25000" dirty="0" smtClean="0"/>
                  <a:t>1</a:t>
                </a:r>
                <a:endParaRPr lang="en-US" b="1" baseline="-25000" dirty="0"/>
              </a:p>
            </p:txBody>
          </p:sp>
          <p:sp>
            <p:nvSpPr>
              <p:cNvPr id="47" name="TextBox 46"/>
              <p:cNvSpPr txBox="1"/>
              <p:nvPr/>
            </p:nvSpPr>
            <p:spPr>
              <a:xfrm>
                <a:off x="3505200" y="1524000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</a:t>
                </a:r>
                <a:r>
                  <a:rPr lang="en-US" b="1" baseline="-25000" dirty="0" smtClean="0"/>
                  <a:t>2</a:t>
                </a:r>
                <a:endParaRPr lang="en-US" b="1" baseline="-25000" dirty="0"/>
              </a:p>
            </p:txBody>
          </p:sp>
          <p:sp>
            <p:nvSpPr>
              <p:cNvPr id="48" name="TextBox 47"/>
              <p:cNvSpPr txBox="1"/>
              <p:nvPr/>
            </p:nvSpPr>
            <p:spPr>
              <a:xfrm>
                <a:off x="3505200" y="4114800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</a:t>
                </a:r>
                <a:r>
                  <a:rPr lang="en-US" b="1" baseline="-25000" dirty="0" smtClean="0"/>
                  <a:t>3</a:t>
                </a:r>
                <a:endParaRPr lang="en-US" b="1" baseline="-25000" dirty="0"/>
              </a:p>
            </p:txBody>
          </p:sp>
          <p:sp>
            <p:nvSpPr>
              <p:cNvPr id="49" name="TextBox 48"/>
              <p:cNvSpPr txBox="1"/>
              <p:nvPr/>
            </p:nvSpPr>
            <p:spPr>
              <a:xfrm>
                <a:off x="838200" y="3962400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</a:t>
                </a:r>
                <a:r>
                  <a:rPr lang="en-US" b="1" baseline="-25000" dirty="0" smtClean="0"/>
                  <a:t>4</a:t>
                </a:r>
                <a:endParaRPr lang="en-US" b="1" baseline="-25000" dirty="0"/>
              </a:p>
            </p:txBody>
          </p:sp>
          <p:sp>
            <p:nvSpPr>
              <p:cNvPr id="50" name="TextBox 49"/>
              <p:cNvSpPr txBox="1"/>
              <p:nvPr/>
            </p:nvSpPr>
            <p:spPr>
              <a:xfrm>
                <a:off x="381000" y="2286000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</a:t>
                </a:r>
                <a:r>
                  <a:rPr lang="en-US" b="1" baseline="-25000" dirty="0" smtClean="0"/>
                  <a:t>5</a:t>
                </a:r>
                <a:endParaRPr lang="en-US" b="1" baseline="-25000" dirty="0"/>
              </a:p>
            </p:txBody>
          </p:sp>
          <p:sp>
            <p:nvSpPr>
              <p:cNvPr id="51" name="TextBox 50"/>
              <p:cNvSpPr txBox="1"/>
              <p:nvPr/>
            </p:nvSpPr>
            <p:spPr>
              <a:xfrm>
                <a:off x="3429000" y="2362200"/>
                <a:ext cx="37221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b="1" dirty="0" smtClean="0"/>
                  <a:t>S</a:t>
                </a:r>
                <a:r>
                  <a:rPr lang="en-US" b="1" baseline="-25000" dirty="0" smtClean="0"/>
                  <a:t>6</a:t>
                </a:r>
                <a:endParaRPr lang="en-US" b="1" baseline="-25000" dirty="0"/>
              </a:p>
            </p:txBody>
          </p:sp>
        </p:grpSp>
      </p:grpSp>
      <p:sp>
        <p:nvSpPr>
          <p:cNvPr id="52" name="TextBox 51"/>
          <p:cNvSpPr txBox="1"/>
          <p:nvPr/>
        </p:nvSpPr>
        <p:spPr>
          <a:xfrm>
            <a:off x="4038600" y="4038600"/>
            <a:ext cx="7248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beam</a:t>
            </a:r>
            <a:endParaRPr lang="en-US" b="1" dirty="0"/>
          </a:p>
        </p:txBody>
      </p:sp>
      <p:sp>
        <p:nvSpPr>
          <p:cNvPr id="54" name="TextBox 53"/>
          <p:cNvSpPr txBox="1"/>
          <p:nvPr/>
        </p:nvSpPr>
        <p:spPr>
          <a:xfrm>
            <a:off x="4876800" y="1371600"/>
            <a:ext cx="2963632" cy="64633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sz="2400" b="1" dirty="0" smtClean="0"/>
              <a:t>V</a:t>
            </a:r>
            <a:r>
              <a:rPr lang="en-US" sz="2400" b="1" baseline="-25000" dirty="0" smtClean="0"/>
              <a:t>B</a:t>
            </a:r>
            <a:r>
              <a:rPr lang="en-US" sz="2400" b="1" dirty="0" smtClean="0"/>
              <a:t>=0.5 Z</a:t>
            </a:r>
            <a:r>
              <a:rPr lang="en-US" sz="2400" b="1" baseline="-25000" dirty="0" smtClean="0"/>
              <a:t>c</a:t>
            </a:r>
            <a:r>
              <a:rPr lang="en-US" sz="2400" b="1" dirty="0" smtClean="0"/>
              <a:t>/V</a:t>
            </a:r>
            <a:r>
              <a:rPr lang="en-US" sz="2400" b="1" baseline="-25000" dirty="0" smtClean="0"/>
              <a:t>T</a:t>
            </a:r>
            <a:r>
              <a:rPr lang="en-US" sz="3600" b="1" dirty="0" smtClean="0"/>
              <a:t>∫</a:t>
            </a:r>
            <a:r>
              <a:rPr lang="en-US" sz="2400" b="1" dirty="0" smtClean="0"/>
              <a:t>dV</a:t>
            </a:r>
            <a:r>
              <a:rPr lang="en-US" sz="2400" b="1" dirty="0" smtClean="0">
                <a:latin typeface="Script MT Bold" pitchFamily="66" charset="0"/>
              </a:rPr>
              <a:t>E</a:t>
            </a:r>
            <a:r>
              <a:rPr lang="en-US" sz="2400" b="1" baseline="-25000" dirty="0" smtClean="0"/>
              <a:t>T</a:t>
            </a:r>
            <a:r>
              <a:rPr lang="en-US" sz="1400" b="1" dirty="0" smtClean="0"/>
              <a:t>•</a:t>
            </a:r>
            <a:r>
              <a:rPr lang="en-US" sz="2400" b="1" dirty="0" smtClean="0"/>
              <a:t> </a:t>
            </a:r>
            <a:r>
              <a:rPr lang="en-US" sz="2400" b="1" dirty="0" smtClean="0">
                <a:latin typeface="Script MT Bold" pitchFamily="66" charset="0"/>
              </a:rPr>
              <a:t>J</a:t>
            </a:r>
            <a:r>
              <a:rPr lang="en-US" sz="2400" b="1" baseline="-25000" dirty="0" smtClean="0"/>
              <a:t>B</a:t>
            </a:r>
            <a:endParaRPr lang="en-US" sz="2400" b="1" baseline="-25000" dirty="0"/>
          </a:p>
        </p:txBody>
      </p:sp>
      <p:sp>
        <p:nvSpPr>
          <p:cNvPr id="55" name="TextBox 54"/>
          <p:cNvSpPr txBox="1"/>
          <p:nvPr/>
        </p:nvSpPr>
        <p:spPr>
          <a:xfrm>
            <a:off x="4876800" y="2133600"/>
            <a:ext cx="403860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i="1" dirty="0" smtClean="0">
                <a:solidFill>
                  <a:srgbClr val="00B050"/>
                </a:solidFill>
              </a:rPr>
              <a:t>In words: the output voltage (at frequency </a:t>
            </a:r>
            <a:r>
              <a:rPr lang="en-US" sz="2400" b="1" i="1" dirty="0" smtClean="0">
                <a:solidFill>
                  <a:srgbClr val="00B050"/>
                </a:solidFill>
                <a:latin typeface="Symbol" pitchFamily="18" charset="2"/>
                <a:sym typeface="Symbol"/>
              </a:rPr>
              <a:t></a:t>
            </a:r>
            <a:r>
              <a:rPr lang="en-US" sz="2400" b="1" i="1" dirty="0" smtClean="0">
                <a:solidFill>
                  <a:srgbClr val="00B050"/>
                </a:solidFill>
              </a:rPr>
              <a:t>) at a terminal plane S</a:t>
            </a:r>
            <a:r>
              <a:rPr lang="en-US" sz="2400" b="1" i="1" baseline="-25000" dirty="0" smtClean="0">
                <a:solidFill>
                  <a:srgbClr val="00B050"/>
                </a:solidFill>
              </a:rPr>
              <a:t>k</a:t>
            </a:r>
            <a:r>
              <a:rPr lang="en-US" sz="2400" b="1" i="1" dirty="0" smtClean="0">
                <a:solidFill>
                  <a:srgbClr val="00B050"/>
                </a:solidFill>
              </a:rPr>
              <a:t> in the k</a:t>
            </a:r>
            <a:r>
              <a:rPr lang="en-US" sz="2400" b="1" i="1" baseline="-25000" dirty="0" smtClean="0">
                <a:solidFill>
                  <a:srgbClr val="00B050"/>
                </a:solidFill>
              </a:rPr>
              <a:t>th</a:t>
            </a:r>
            <a:r>
              <a:rPr lang="en-US" sz="2400" b="1" i="1" dirty="0" smtClean="0">
                <a:solidFill>
                  <a:srgbClr val="00B050"/>
                </a:solidFill>
              </a:rPr>
              <a:t> output port generated by a current density </a:t>
            </a:r>
            <a:r>
              <a:rPr lang="en-US" sz="2400" b="1" i="1" dirty="0" smtClean="0">
                <a:solidFill>
                  <a:srgbClr val="00B050"/>
                </a:solidFill>
                <a:latin typeface="Script MT Bold" pitchFamily="66" charset="0"/>
              </a:rPr>
              <a:t>J</a:t>
            </a:r>
            <a:r>
              <a:rPr lang="en-US" sz="2400" b="1" i="1" baseline="-25000" dirty="0" smtClean="0">
                <a:solidFill>
                  <a:srgbClr val="00B050"/>
                </a:solidFill>
              </a:rPr>
              <a:t>B</a:t>
            </a:r>
            <a:r>
              <a:rPr lang="en-US" sz="2400" b="1" i="1" dirty="0" smtClean="0">
                <a:solidFill>
                  <a:srgbClr val="00B050"/>
                </a:solidFill>
              </a:rPr>
              <a:t> (at </a:t>
            </a:r>
            <a:r>
              <a:rPr lang="en-US" sz="2400" b="1" i="1" dirty="0" smtClean="0">
                <a:solidFill>
                  <a:srgbClr val="00B050"/>
                </a:solidFill>
                <a:sym typeface="Symbol"/>
              </a:rPr>
              <a:t></a:t>
            </a:r>
            <a:r>
              <a:rPr lang="en-US" sz="2400" b="1" i="1" dirty="0" smtClean="0">
                <a:solidFill>
                  <a:srgbClr val="00B050"/>
                </a:solidFill>
              </a:rPr>
              <a:t>) is given by the volume integral above, where </a:t>
            </a:r>
            <a:r>
              <a:rPr lang="en-US" sz="2400" b="1" i="1" dirty="0" smtClean="0">
                <a:solidFill>
                  <a:srgbClr val="00B050"/>
                </a:solidFill>
                <a:latin typeface="Script MT Bold" pitchFamily="66" charset="0"/>
              </a:rPr>
              <a:t>E</a:t>
            </a:r>
            <a:r>
              <a:rPr lang="en-US" sz="2400" b="1" i="1" baseline="-25000" dirty="0" smtClean="0">
                <a:solidFill>
                  <a:srgbClr val="00B050"/>
                </a:solidFill>
              </a:rPr>
              <a:t>T</a:t>
            </a:r>
            <a:r>
              <a:rPr lang="en-US" sz="2400" b="1" i="1" dirty="0" smtClean="0">
                <a:solidFill>
                  <a:srgbClr val="00B050"/>
                </a:solidFill>
              </a:rPr>
              <a:t> is the E-field generated by an input voltage V</a:t>
            </a:r>
            <a:r>
              <a:rPr lang="en-US" sz="2400" b="1" i="1" baseline="-25000" dirty="0" smtClean="0">
                <a:solidFill>
                  <a:srgbClr val="00B050"/>
                </a:solidFill>
              </a:rPr>
              <a:t>T</a:t>
            </a:r>
            <a:r>
              <a:rPr lang="en-US" sz="2400" b="1" i="1" dirty="0" smtClean="0">
                <a:solidFill>
                  <a:srgbClr val="00B050"/>
                </a:solidFill>
              </a:rPr>
              <a:t> at the plane S</a:t>
            </a:r>
            <a:r>
              <a:rPr lang="en-US" sz="2400" b="1" i="1" baseline="-25000" dirty="0" smtClean="0">
                <a:solidFill>
                  <a:srgbClr val="00B050"/>
                </a:solidFill>
              </a:rPr>
              <a:t>k</a:t>
            </a:r>
            <a:r>
              <a:rPr lang="en-US" sz="2400" b="1" i="1" dirty="0" smtClean="0">
                <a:solidFill>
                  <a:srgbClr val="00B050"/>
                </a:solidFill>
              </a:rPr>
              <a:t>!</a:t>
            </a:r>
            <a:endParaRPr lang="en-US" sz="2400" b="1" i="1" dirty="0">
              <a:solidFill>
                <a:srgbClr val="00B050"/>
              </a:solidFill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>
            <a:off x="228600" y="3962400"/>
            <a:ext cx="434340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TextBox 38"/>
          <p:cNvSpPr txBox="1"/>
          <p:nvPr/>
        </p:nvSpPr>
        <p:spPr>
          <a:xfrm>
            <a:off x="381000" y="1447800"/>
            <a:ext cx="3702552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en-US" b="1" i="1" dirty="0" smtClean="0"/>
              <a:t>Some insight helps before turning on</a:t>
            </a:r>
          </a:p>
          <a:p>
            <a:r>
              <a:rPr lang="en-US" b="1" i="1" dirty="0" smtClean="0"/>
              <a:t>the big codes!</a:t>
            </a:r>
            <a:endParaRPr lang="en-US" b="1" i="1" dirty="0"/>
          </a:p>
        </p:txBody>
      </p:sp>
      <p:sp>
        <p:nvSpPr>
          <p:cNvPr id="53" name="Date Placeholder 5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56" name="Slide Number Placeholder 5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57" name="Footer Placeholder 5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28600"/>
            <a:ext cx="2895600" cy="1143000"/>
          </a:xfrm>
        </p:spPr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1"/>
            <a:ext cx="8458200" cy="3886200"/>
          </a:xfrm>
        </p:spPr>
        <p:txBody>
          <a:bodyPr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"/>
            </a:pPr>
            <a:r>
              <a:rPr lang="en-US" sz="2000" dirty="0" smtClean="0">
                <a:solidFill>
                  <a:srgbClr val="000000"/>
                </a:solidFill>
                <a:ea typeface="Calibri"/>
                <a:cs typeface="Times New Roman"/>
              </a:rPr>
              <a:t>Introduction</a:t>
            </a:r>
            <a:endParaRPr lang="en-US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"/>
            </a:pPr>
            <a:r>
              <a:rPr lang="en-US" sz="2000" dirty="0">
                <a:solidFill>
                  <a:srgbClr val="000000"/>
                </a:solidFill>
                <a:ea typeface="Calibri"/>
                <a:cs typeface="Times New Roman"/>
              </a:rPr>
              <a:t>Physics at the Energy and “Particle” Frontier </a:t>
            </a:r>
            <a:r>
              <a:rPr lang="en-US" sz="2000" dirty="0" smtClean="0">
                <a:solidFill>
                  <a:srgbClr val="000000"/>
                </a:solidFill>
                <a:ea typeface="Calibri"/>
                <a:cs typeface="Times New Roman"/>
              </a:rPr>
              <a:t>–”View from </a:t>
            </a:r>
            <a:r>
              <a:rPr lang="en-US" sz="2000" dirty="0">
                <a:solidFill>
                  <a:srgbClr val="000000"/>
                </a:solidFill>
                <a:ea typeface="Calibri"/>
                <a:cs typeface="Times New Roman"/>
              </a:rPr>
              <a:t>20,000 </a:t>
            </a:r>
            <a:r>
              <a:rPr lang="en-US" sz="2000" dirty="0" smtClean="0">
                <a:solidFill>
                  <a:srgbClr val="000000"/>
                </a:solidFill>
                <a:ea typeface="Calibri"/>
                <a:cs typeface="Times New Roman"/>
              </a:rPr>
              <a:t>m”</a:t>
            </a:r>
            <a:endParaRPr lang="en-US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"/>
            </a:pPr>
            <a:r>
              <a:rPr lang="en-US" sz="2000" dirty="0">
                <a:solidFill>
                  <a:srgbClr val="000000"/>
                </a:solidFill>
                <a:ea typeface="Calibri"/>
                <a:cs typeface="Times New Roman"/>
              </a:rPr>
              <a:t>Beam cooling – Why so important</a:t>
            </a:r>
            <a:r>
              <a:rPr lang="en-US" sz="2000" dirty="0" smtClean="0">
                <a:solidFill>
                  <a:srgbClr val="000000"/>
                </a:solidFill>
                <a:ea typeface="Calibri"/>
                <a:cs typeface="Times New Roman"/>
              </a:rPr>
              <a:t>?</a:t>
            </a:r>
            <a:endParaRPr lang="en-US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"/>
            </a:pPr>
            <a:r>
              <a:rPr lang="en-US" sz="2000" dirty="0">
                <a:solidFill>
                  <a:srgbClr val="000000"/>
                </a:solidFill>
                <a:ea typeface="Calibri"/>
                <a:cs typeface="Times New Roman"/>
              </a:rPr>
              <a:t>Synchrotron </a:t>
            </a:r>
            <a:r>
              <a:rPr lang="en-US" sz="2000" dirty="0" smtClean="0">
                <a:solidFill>
                  <a:srgbClr val="000000"/>
                </a:solidFill>
                <a:ea typeface="Calibri"/>
                <a:cs typeface="Times New Roman"/>
              </a:rPr>
              <a:t>radiation damping –an </a:t>
            </a:r>
            <a:r>
              <a:rPr lang="en-US" sz="2000" dirty="0">
                <a:solidFill>
                  <a:srgbClr val="000000"/>
                </a:solidFill>
                <a:ea typeface="Calibri"/>
                <a:cs typeface="Times New Roman"/>
              </a:rPr>
              <a:t>illustrative </a:t>
            </a:r>
            <a:r>
              <a:rPr lang="en-US" sz="2000" dirty="0" smtClean="0">
                <a:solidFill>
                  <a:srgbClr val="000000"/>
                </a:solidFill>
                <a:ea typeface="Calibri"/>
                <a:cs typeface="Times New Roman"/>
              </a:rPr>
              <a:t>digression</a:t>
            </a:r>
            <a:endParaRPr lang="en-US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"/>
            </a:pPr>
            <a:r>
              <a:rPr lang="en-US" sz="2000" dirty="0">
                <a:solidFill>
                  <a:srgbClr val="000000"/>
                </a:solidFill>
                <a:ea typeface="Calibri"/>
                <a:cs typeface="Times New Roman"/>
              </a:rPr>
              <a:t>For ionization cooling, electron cooling, and stochastic cooling:</a:t>
            </a:r>
            <a:endParaRPr lang="en-US" sz="20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/>
              <a:buChar char=""/>
            </a:pPr>
            <a:r>
              <a:rPr lang="en-US" sz="2000" dirty="0">
                <a:solidFill>
                  <a:srgbClr val="000000"/>
                </a:solidFill>
                <a:ea typeface="Calibri"/>
                <a:cs typeface="Times New Roman"/>
              </a:rPr>
              <a:t>Concept</a:t>
            </a:r>
            <a:endParaRPr lang="en-US" sz="2000" dirty="0">
              <a:ea typeface="Calibri"/>
              <a:cs typeface="Times New Roman"/>
            </a:endParaRP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/>
              <a:buChar char=""/>
            </a:pPr>
            <a:r>
              <a:rPr lang="en-US" sz="2000" dirty="0" smtClean="0">
                <a:solidFill>
                  <a:srgbClr val="000000"/>
                </a:solidFill>
                <a:ea typeface="Calibri"/>
                <a:cs typeface="Times New Roman"/>
              </a:rPr>
              <a:t>Components and devices</a:t>
            </a:r>
          </a:p>
          <a:p>
            <a:pPr lvl="1">
              <a:lnSpc>
                <a:spcPct val="115000"/>
              </a:lnSpc>
              <a:spcBef>
                <a:spcPts val="0"/>
              </a:spcBef>
              <a:buFont typeface="Wingdings"/>
              <a:buChar char=""/>
            </a:pPr>
            <a:r>
              <a:rPr lang="en-US" sz="2000" dirty="0" smtClean="0">
                <a:solidFill>
                  <a:srgbClr val="000000"/>
                </a:solidFill>
                <a:ea typeface="Calibri"/>
                <a:cs typeface="Times New Roman"/>
              </a:rPr>
              <a:t>Rudiments </a:t>
            </a:r>
            <a:r>
              <a:rPr lang="en-US" sz="2000" dirty="0">
                <a:solidFill>
                  <a:srgbClr val="000000"/>
                </a:solidFill>
                <a:ea typeface="Calibri"/>
                <a:cs typeface="Times New Roman"/>
              </a:rPr>
              <a:t>of theory</a:t>
            </a:r>
            <a:endParaRPr lang="en-US" sz="2000" dirty="0">
              <a:ea typeface="Calibri"/>
              <a:cs typeface="Times New Roman"/>
            </a:endParaRPr>
          </a:p>
          <a:p>
            <a:pPr lvl="0">
              <a:lnSpc>
                <a:spcPct val="115000"/>
              </a:lnSpc>
              <a:spcBef>
                <a:spcPts val="0"/>
              </a:spcBef>
              <a:buFont typeface="Wingdings"/>
              <a:buChar char=""/>
            </a:pPr>
            <a:r>
              <a:rPr lang="en-US" sz="2000" dirty="0" smtClean="0">
                <a:solidFill>
                  <a:srgbClr val="000000"/>
                </a:solidFill>
                <a:ea typeface="Calibri"/>
                <a:cs typeface="Times New Roman"/>
              </a:rPr>
              <a:t>Summary </a:t>
            </a:r>
            <a:r>
              <a:rPr lang="en-US" sz="2000" dirty="0">
                <a:solidFill>
                  <a:srgbClr val="000000"/>
                </a:solidFill>
                <a:ea typeface="Calibri"/>
                <a:cs typeface="Times New Roman"/>
              </a:rPr>
              <a:t>and </a:t>
            </a:r>
            <a:r>
              <a:rPr lang="en-US" sz="2000" dirty="0" smtClean="0">
                <a:solidFill>
                  <a:srgbClr val="000000"/>
                </a:solidFill>
                <a:ea typeface="Calibri"/>
                <a:cs typeface="Times New Roman"/>
              </a:rPr>
              <a:t>Conclusions</a:t>
            </a:r>
            <a:endParaRPr lang="en-US" sz="2000" dirty="0">
              <a:ea typeface="Calibri"/>
              <a:cs typeface="Times New Roman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762000"/>
            <a:ext cx="883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____</a:t>
            </a:r>
            <a:r>
              <a:rPr lang="en-US" b="1" dirty="0" smtClean="0"/>
              <a:t>____________________</a:t>
            </a:r>
            <a:r>
              <a:rPr lang="en-US" dirty="0" smtClean="0"/>
              <a:t>___________________________________________________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94456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b="1" dirty="0" smtClean="0"/>
              <a:t>    “Down In The Weeds” – Some Interesting EM (Continued) </a:t>
            </a:r>
            <a:br>
              <a:rPr lang="en-US" sz="2800" b="1" dirty="0" smtClean="0"/>
            </a:br>
            <a:r>
              <a:rPr lang="en-US" sz="2800" b="1" dirty="0" smtClean="0"/>
              <a:t>________________________________________________________</a:t>
            </a:r>
            <a:br>
              <a:rPr lang="en-US" sz="2800" b="1" dirty="0" smtClean="0"/>
            </a:br>
            <a:endParaRPr lang="en-US" sz="28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152400" y="1371600"/>
            <a:ext cx="3581400" cy="2133600"/>
            <a:chOff x="381000" y="2133600"/>
            <a:chExt cx="3581400" cy="2133600"/>
          </a:xfrm>
        </p:grpSpPr>
        <p:sp>
          <p:nvSpPr>
            <p:cNvPr id="57" name="Rectangle 56"/>
            <p:cNvSpPr/>
            <p:nvPr/>
          </p:nvSpPr>
          <p:spPr>
            <a:xfrm>
              <a:off x="381000" y="2895600"/>
              <a:ext cx="3581400" cy="5334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Rectangle 57"/>
            <p:cNvSpPr/>
            <p:nvPr/>
          </p:nvSpPr>
          <p:spPr>
            <a:xfrm>
              <a:off x="1219200" y="2133600"/>
              <a:ext cx="1905000" cy="2133600"/>
            </a:xfrm>
            <a:prstGeom prst="rect">
              <a:avLst/>
            </a:pr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80" name="Rectangle 79"/>
          <p:cNvSpPr/>
          <p:nvPr/>
        </p:nvSpPr>
        <p:spPr>
          <a:xfrm>
            <a:off x="990600" y="1828800"/>
            <a:ext cx="1295400" cy="1524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1" name="Rectangle 80"/>
          <p:cNvSpPr/>
          <p:nvPr/>
        </p:nvSpPr>
        <p:spPr>
          <a:xfrm>
            <a:off x="990600" y="2895600"/>
            <a:ext cx="12954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82" name="Straight Arrow Connector 81"/>
          <p:cNvCxnSpPr/>
          <p:nvPr/>
        </p:nvCxnSpPr>
        <p:spPr>
          <a:xfrm>
            <a:off x="0" y="2362200"/>
            <a:ext cx="4343400" cy="1588"/>
          </a:xfrm>
          <a:prstGeom prst="straightConnector1">
            <a:avLst/>
          </a:prstGeom>
          <a:ln w="762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Arc 88"/>
          <p:cNvSpPr/>
          <p:nvPr/>
        </p:nvSpPr>
        <p:spPr>
          <a:xfrm>
            <a:off x="2514600" y="2667000"/>
            <a:ext cx="45719" cy="45719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4" name="TextBox 123"/>
          <p:cNvSpPr txBox="1"/>
          <p:nvPr/>
        </p:nvSpPr>
        <p:spPr>
          <a:xfrm>
            <a:off x="2362200" y="1600200"/>
            <a:ext cx="38985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solidFill>
                  <a:srgbClr val="FF0000"/>
                </a:solidFill>
              </a:rPr>
              <a:t>+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2362200" y="2667000"/>
            <a:ext cx="32573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00B050"/>
                </a:solidFill>
              </a:rPr>
              <a:t>-</a:t>
            </a:r>
            <a:endParaRPr lang="en-US" sz="3600" dirty="0">
              <a:solidFill>
                <a:srgbClr val="00B050"/>
              </a:solidFill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419600" y="1524000"/>
            <a:ext cx="45720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Transverse deflection and transverse variation of longitudinal acceleration are related</a:t>
            </a:r>
          </a:p>
          <a:p>
            <a:pPr>
              <a:buFont typeface="Wingdings" pitchFamily="2" charset="2"/>
              <a:buChar char="§"/>
            </a:pPr>
            <a:endParaRPr lang="en-US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The equations of motion and Maxwell’s equation quantify the relation</a:t>
            </a:r>
            <a:endParaRPr lang="en-US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228600" y="4343400"/>
            <a:ext cx="8229600" cy="15081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2800" b="1" dirty="0" smtClean="0">
                <a:latin typeface="Symbol" pitchFamily="18" charset="2"/>
              </a:rPr>
              <a:t>D</a:t>
            </a:r>
            <a:r>
              <a:rPr lang="en-US" sz="2800" b="1" dirty="0" smtClean="0"/>
              <a:t>p</a:t>
            </a:r>
            <a:r>
              <a:rPr lang="en-US" sz="2800" b="1" baseline="-25000" dirty="0" smtClean="0">
                <a:sym typeface="Symbol"/>
              </a:rPr>
              <a:t>x</a:t>
            </a:r>
            <a:r>
              <a:rPr lang="en-US" sz="2800" b="1" dirty="0" smtClean="0">
                <a:sym typeface="Symbol"/>
              </a:rPr>
              <a:t> = i/ </a:t>
            </a:r>
            <a:r>
              <a:rPr lang="en-US" sz="2800" b="1" dirty="0" smtClean="0">
                <a:latin typeface="Calibri"/>
                <a:sym typeface="Symbol"/>
              </a:rPr>
              <a:t>∂</a:t>
            </a:r>
            <a:r>
              <a:rPr lang="en-US" sz="2800" b="1" dirty="0" smtClean="0">
                <a:sym typeface="Symbol"/>
              </a:rPr>
              <a:t>/</a:t>
            </a:r>
            <a:r>
              <a:rPr lang="en-US" sz="2800" b="1" dirty="0" smtClean="0">
                <a:latin typeface="Calibri"/>
                <a:sym typeface="Symbol"/>
              </a:rPr>
              <a:t>∂</a:t>
            </a:r>
            <a:r>
              <a:rPr lang="en-US" sz="2800" b="1" dirty="0" smtClean="0">
                <a:sym typeface="Symbol"/>
              </a:rPr>
              <a:t>x </a:t>
            </a:r>
            <a:r>
              <a:rPr lang="en-US" sz="2800" b="1" dirty="0" smtClean="0">
                <a:latin typeface="Symbol" pitchFamily="18" charset="2"/>
                <a:sym typeface="Symbol"/>
              </a:rPr>
              <a:t>D</a:t>
            </a:r>
            <a:r>
              <a:rPr lang="en-US" sz="2800" b="1" dirty="0" smtClean="0">
                <a:sym typeface="Symbol"/>
              </a:rPr>
              <a:t>E</a:t>
            </a:r>
            <a:r>
              <a:rPr lang="en-US" sz="2800" b="1" baseline="-25000" dirty="0" smtClean="0">
                <a:sym typeface="Symbol"/>
              </a:rPr>
              <a:t>s</a:t>
            </a:r>
            <a:r>
              <a:rPr lang="en-US" sz="2800" b="1" dirty="0" smtClean="0">
                <a:sym typeface="Symbol"/>
              </a:rPr>
              <a:t>(x)    </a:t>
            </a:r>
          </a:p>
          <a:p>
            <a:endParaRPr lang="en-US" sz="2800" b="1" dirty="0" smtClean="0">
              <a:latin typeface="Symbol" pitchFamily="18" charset="2"/>
              <a:sym typeface="Symbol"/>
            </a:endParaRPr>
          </a:p>
          <a:p>
            <a:r>
              <a:rPr lang="en-US" sz="2800" b="1" dirty="0" smtClean="0">
                <a:latin typeface="Symbol" pitchFamily="18" charset="2"/>
                <a:sym typeface="Symbol"/>
              </a:rPr>
              <a:t>D</a:t>
            </a:r>
            <a:r>
              <a:rPr lang="en-US" sz="2800" b="1" dirty="0" smtClean="0">
                <a:sym typeface="Symbol"/>
              </a:rPr>
              <a:t>E</a:t>
            </a:r>
            <a:r>
              <a:rPr lang="en-US" sz="2800" b="1" baseline="-25000" dirty="0" smtClean="0">
                <a:sym typeface="Symbol"/>
              </a:rPr>
              <a:t>s</a:t>
            </a:r>
            <a:r>
              <a:rPr lang="en-US" sz="2800" b="1" dirty="0" smtClean="0">
                <a:sym typeface="Symbol"/>
              </a:rPr>
              <a:t>(x) = e</a:t>
            </a:r>
            <a:r>
              <a:rPr lang="en-US" sz="3600" b="1" dirty="0" smtClean="0">
                <a:sym typeface="Symbol"/>
              </a:rPr>
              <a:t>∫</a:t>
            </a:r>
            <a:r>
              <a:rPr lang="en-US" sz="2800" b="1" dirty="0" smtClean="0">
                <a:sym typeface="Symbol"/>
              </a:rPr>
              <a:t>ds</a:t>
            </a:r>
            <a:r>
              <a:rPr lang="en-US" sz="2800" b="1" dirty="0" smtClean="0">
                <a:latin typeface="Script MT Bold" pitchFamily="66" charset="0"/>
                <a:sym typeface="Symbol"/>
              </a:rPr>
              <a:t>E</a:t>
            </a:r>
            <a:r>
              <a:rPr lang="en-US" sz="2800" b="1" baseline="-25000" dirty="0" smtClean="0">
                <a:sym typeface="Symbol"/>
              </a:rPr>
              <a:t>s</a:t>
            </a:r>
            <a:r>
              <a:rPr lang="en-US" sz="2800" b="1" dirty="0" smtClean="0">
                <a:sym typeface="Symbol"/>
              </a:rPr>
              <a:t>(</a:t>
            </a:r>
            <a:r>
              <a:rPr lang="en-US" sz="2800" b="1" dirty="0" err="1" smtClean="0">
                <a:sym typeface="Symbol"/>
              </a:rPr>
              <a:t>x,s</a:t>
            </a:r>
            <a:r>
              <a:rPr lang="en-US" sz="2800" b="1" dirty="0" smtClean="0">
                <a:sym typeface="Symbol"/>
              </a:rPr>
              <a:t>)exp(i(/v)s) </a:t>
            </a:r>
            <a:endParaRPr lang="en-US" sz="2800" b="1" dirty="0"/>
          </a:p>
        </p:txBody>
      </p:sp>
      <p:cxnSp>
        <p:nvCxnSpPr>
          <p:cNvPr id="130" name="Straight Arrow Connector 129"/>
          <p:cNvCxnSpPr/>
          <p:nvPr/>
        </p:nvCxnSpPr>
        <p:spPr>
          <a:xfrm rot="5400000" flipH="1" flipV="1">
            <a:off x="-304800" y="2209800"/>
            <a:ext cx="1981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Arrow Connector 131"/>
          <p:cNvCxnSpPr/>
          <p:nvPr/>
        </p:nvCxnSpPr>
        <p:spPr>
          <a:xfrm>
            <a:off x="685800" y="2514600"/>
            <a:ext cx="36576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Arrow Connector 133"/>
          <p:cNvCxnSpPr/>
          <p:nvPr/>
        </p:nvCxnSpPr>
        <p:spPr>
          <a:xfrm rot="5400000">
            <a:off x="38100" y="2324100"/>
            <a:ext cx="990600" cy="7620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Box 134"/>
          <p:cNvSpPr txBox="1"/>
          <p:nvPr/>
        </p:nvSpPr>
        <p:spPr>
          <a:xfrm>
            <a:off x="3581400" y="2438400"/>
            <a:ext cx="2744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136" name="TextBox 135"/>
          <p:cNvSpPr txBox="1"/>
          <p:nvPr/>
        </p:nvSpPr>
        <p:spPr>
          <a:xfrm>
            <a:off x="152400" y="2971800"/>
            <a:ext cx="2888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sp>
        <p:nvSpPr>
          <p:cNvPr id="137" name="TextBox 136"/>
          <p:cNvSpPr txBox="1"/>
          <p:nvPr/>
        </p:nvSpPr>
        <p:spPr>
          <a:xfrm>
            <a:off x="381000" y="137160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21" name="Slide Number Placeholder 2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94456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2800" b="1" dirty="0" smtClean="0"/>
              <a:t>    </a:t>
            </a:r>
            <a:r>
              <a:rPr lang="en-US" sz="4000" b="1" dirty="0" smtClean="0"/>
              <a:t>Summary and Conclusions</a:t>
            </a: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b="1" dirty="0" smtClean="0"/>
              <a:t>________________________________________________________</a:t>
            </a:r>
            <a:br>
              <a:rPr lang="en-US" sz="2800" b="1" dirty="0" smtClean="0"/>
            </a:b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28600" y="1219200"/>
            <a:ext cx="8763000" cy="46782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b="1" dirty="0" smtClean="0"/>
              <a:t>Beam cooling is one of the great achievements of accelerator science and technology</a:t>
            </a:r>
          </a:p>
          <a:p>
            <a:r>
              <a:rPr lang="en-US" sz="2000" b="1" dirty="0" smtClean="0"/>
              <a:t> </a:t>
            </a:r>
          </a:p>
          <a:p>
            <a:r>
              <a:rPr lang="en-US" sz="2000" b="1" dirty="0" smtClean="0"/>
              <a:t>Beam cooling techniques have been essential to the progress of particle physics over the  last thirty plus years</a:t>
            </a:r>
          </a:p>
          <a:p>
            <a:r>
              <a:rPr lang="en-US" sz="2000" b="1" dirty="0" smtClean="0"/>
              <a:t> </a:t>
            </a:r>
          </a:p>
          <a:p>
            <a:r>
              <a:rPr lang="en-US" sz="2000" b="1" dirty="0" smtClean="0"/>
              <a:t>Electron and stochastic cooling are mature technologies, regularly and reliably used in a demanding operational environment</a:t>
            </a:r>
          </a:p>
          <a:p>
            <a:r>
              <a:rPr lang="en-US" sz="2000" b="1" dirty="0" smtClean="0"/>
              <a:t> </a:t>
            </a:r>
          </a:p>
          <a:p>
            <a:r>
              <a:rPr lang="en-US" sz="2000" b="1" dirty="0" smtClean="0"/>
              <a:t>Electron cooling at much higher energies and stochastic bunched beam cooling open up exciting possibilities</a:t>
            </a:r>
          </a:p>
          <a:p>
            <a:r>
              <a:rPr lang="en-US" sz="2000" b="1" dirty="0" smtClean="0"/>
              <a:t>  </a:t>
            </a:r>
          </a:p>
          <a:p>
            <a:r>
              <a:rPr lang="en-US" sz="2000" b="1" dirty="0" smtClean="0"/>
              <a:t>…and we can’t wait for a muon cooling demonstration!</a:t>
            </a:r>
          </a:p>
          <a:p>
            <a:r>
              <a:rPr lang="en-US" sz="2000" b="1" dirty="0" smtClean="0"/>
              <a:t> </a:t>
            </a: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Slava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Slava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l"/>
            <a:r>
              <a:rPr lang="en-US" sz="2800" b="1" dirty="0" smtClean="0"/>
              <a:t>Introduction – </a:t>
            </a:r>
            <a:r>
              <a:rPr lang="en-US" sz="2800" b="1" dirty="0" smtClean="0"/>
              <a:t>Do I Need </a:t>
            </a:r>
            <a:r>
              <a:rPr lang="en-US" sz="2800" b="1" dirty="0" smtClean="0"/>
              <a:t>To Wear A Tie </a:t>
            </a:r>
            <a:r>
              <a:rPr lang="en-US" sz="2800" b="1" dirty="0" smtClean="0"/>
              <a:t>To </a:t>
            </a:r>
            <a:r>
              <a:rPr lang="en-US" sz="2800" b="1" dirty="0" smtClean="0"/>
              <a:t>A Symposium?</a:t>
            </a:r>
            <a:endParaRPr lang="en-US" sz="2800" b="1" dirty="0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" y="1447800"/>
            <a:ext cx="8839200" cy="33175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 Symposium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52400"/>
            <a:ext cx="8153400" cy="1295400"/>
          </a:xfrm>
        </p:spPr>
        <p:txBody>
          <a:bodyPr>
            <a:normAutofit fontScale="90000"/>
          </a:bodyPr>
          <a:lstStyle/>
          <a:p>
            <a:pPr algn="l"/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>Physics at the Energy and “Particle” Frontier –A </a:t>
            </a:r>
            <a:r>
              <a:rPr lang="en-US" sz="3100" b="1" dirty="0" smtClean="0"/>
              <a:t>“View </a:t>
            </a:r>
            <a:r>
              <a:rPr lang="en-US" sz="3100" b="1" dirty="0" smtClean="0"/>
              <a:t>from 20,000 m”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4267200"/>
          </a:xfrm>
        </p:spPr>
        <p:txBody>
          <a:bodyPr>
            <a:noAutofit/>
          </a:bodyPr>
          <a:lstStyle/>
          <a:p>
            <a:pPr lvl="0">
              <a:buFont typeface="Wingdings" pitchFamily="2" charset="2"/>
              <a:buChar char="§"/>
            </a:pPr>
            <a:r>
              <a:rPr lang="en-US" sz="1400" b="1" dirty="0" smtClean="0"/>
              <a:t>Our knowledge comes from a few large accelerator/collider facilities</a:t>
            </a:r>
          </a:p>
          <a:p>
            <a:pPr lvl="0">
              <a:buFont typeface="Wingdings" pitchFamily="2" charset="2"/>
              <a:buChar char="§"/>
            </a:pPr>
            <a:r>
              <a:rPr lang="en-US" sz="1400" b="1" dirty="0" smtClean="0"/>
              <a:t>Lepton colliders: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00B0F0"/>
                </a:solidFill>
              </a:rPr>
              <a:t>PEP, PETRA, KEK </a:t>
            </a:r>
            <a:r>
              <a:rPr lang="en-US" sz="1400" b="1" dirty="0" smtClean="0"/>
              <a:t>via </a:t>
            </a:r>
            <a:r>
              <a:rPr lang="en-US" sz="14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en-US" sz="1400" b="1" dirty="0" smtClean="0">
                <a:solidFill>
                  <a:srgbClr val="00B0F0"/>
                </a:solidFill>
              </a:rPr>
              <a:t>B-Factories to</a:t>
            </a:r>
            <a:r>
              <a:rPr lang="en-US" sz="1400" b="1" dirty="0" smtClean="0"/>
              <a:t> </a:t>
            </a:r>
            <a:r>
              <a:rPr lang="en-US" sz="1400" b="1" dirty="0" smtClean="0">
                <a:solidFill>
                  <a:srgbClr val="00B0F0"/>
                </a:solidFill>
              </a:rPr>
              <a:t>LEP</a:t>
            </a:r>
            <a:r>
              <a:rPr lang="en-US" sz="1400" b="1" dirty="0" smtClean="0"/>
              <a:t> (and maybe the </a:t>
            </a:r>
            <a:r>
              <a:rPr lang="en-US" sz="1400" b="1" dirty="0" smtClean="0">
                <a:solidFill>
                  <a:srgbClr val="00B050"/>
                </a:solidFill>
              </a:rPr>
              <a:t>ILC, CLIC</a:t>
            </a:r>
            <a:r>
              <a:rPr lang="en-US" sz="1400" b="1" dirty="0" smtClean="0"/>
              <a:t>, or a </a:t>
            </a:r>
            <a:r>
              <a:rPr lang="en-US" sz="1400" b="1" dirty="0" smtClean="0">
                <a:solidFill>
                  <a:srgbClr val="FF0000"/>
                </a:solidFill>
              </a:rPr>
              <a:t>Muon Collider</a:t>
            </a:r>
            <a:r>
              <a:rPr lang="en-US" sz="1400" b="1" dirty="0" smtClean="0"/>
              <a:t>)</a:t>
            </a:r>
          </a:p>
          <a:p>
            <a:pPr lvl="0">
              <a:buFont typeface="Wingdings" pitchFamily="2" charset="2"/>
              <a:buChar char="§"/>
            </a:pPr>
            <a:r>
              <a:rPr lang="en-US" sz="1400" b="1" dirty="0" smtClean="0"/>
              <a:t>Hadron colliders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SPS</a:t>
            </a:r>
            <a:r>
              <a:rPr lang="en-US" sz="1400" b="1" dirty="0" smtClean="0"/>
              <a:t> to the </a:t>
            </a:r>
            <a:r>
              <a:rPr lang="en-US" sz="1400" b="1" dirty="0" smtClean="0">
                <a:solidFill>
                  <a:srgbClr val="FF0000"/>
                </a:solidFill>
              </a:rPr>
              <a:t>Tevatron </a:t>
            </a:r>
            <a:r>
              <a:rPr lang="en-US" sz="1400" b="1" dirty="0" smtClean="0"/>
              <a:t>to the LHC</a:t>
            </a:r>
          </a:p>
          <a:p>
            <a:pPr lvl="0">
              <a:buFont typeface="Wingdings" pitchFamily="2" charset="2"/>
              <a:buChar char="§"/>
            </a:pPr>
            <a:r>
              <a:rPr lang="en-US" sz="1400" b="1" dirty="0" smtClean="0"/>
              <a:t>The “heavies”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00B050"/>
                </a:solidFill>
              </a:rPr>
              <a:t>RHIC</a:t>
            </a:r>
            <a:r>
              <a:rPr lang="en-US" sz="1400" b="1" dirty="0" smtClean="0"/>
              <a:t> (née CBA), </a:t>
            </a:r>
            <a:r>
              <a:rPr lang="en-US" sz="1400" b="1" dirty="0" smtClean="0">
                <a:solidFill>
                  <a:srgbClr val="FF0000"/>
                </a:solidFill>
              </a:rPr>
              <a:t>FAIR</a:t>
            </a:r>
            <a:r>
              <a:rPr lang="en-US" sz="1400" b="1" dirty="0" smtClean="0"/>
              <a:t>, and (maybe the LHC)</a:t>
            </a:r>
          </a:p>
          <a:p>
            <a:pPr lvl="0">
              <a:buFont typeface="Wingdings" pitchFamily="2" charset="2"/>
              <a:buChar char="§"/>
            </a:pPr>
            <a:endParaRPr lang="en-US" sz="1400" b="1" dirty="0" smtClean="0"/>
          </a:p>
          <a:p>
            <a:pPr lvl="0">
              <a:buFont typeface="Wingdings" pitchFamily="2" charset="2"/>
              <a:buChar char="§"/>
            </a:pPr>
            <a:r>
              <a:rPr lang="en-US" sz="1400" b="1" dirty="0" smtClean="0"/>
              <a:t>All rely on processes that compress phase space occupied by beam</a:t>
            </a:r>
          </a:p>
          <a:p>
            <a:pPr lvl="1">
              <a:buFont typeface="Wingdings" pitchFamily="2" charset="2"/>
              <a:buChar char="§"/>
            </a:pPr>
            <a:r>
              <a:rPr lang="en-US" sz="1400" b="1" dirty="0" smtClean="0">
                <a:solidFill>
                  <a:srgbClr val="FF0000"/>
                </a:solidFill>
              </a:rPr>
              <a:t>Critically,</a:t>
            </a:r>
            <a:r>
              <a:rPr lang="en-US" sz="1400" b="1" dirty="0" smtClean="0"/>
              <a:t> </a:t>
            </a:r>
            <a:r>
              <a:rPr lang="en-US" sz="1400" b="1" dirty="0" smtClean="0">
                <a:solidFill>
                  <a:srgbClr val="00B0F0"/>
                </a:solidFill>
              </a:rPr>
              <a:t>strongly,</a:t>
            </a:r>
            <a:r>
              <a:rPr lang="en-US" sz="1400" b="1" dirty="0" smtClean="0"/>
              <a:t> </a:t>
            </a:r>
            <a:r>
              <a:rPr lang="en-US" sz="1400" b="1" dirty="0" smtClean="0">
                <a:solidFill>
                  <a:srgbClr val="00B050"/>
                </a:solidFill>
              </a:rPr>
              <a:t>somewhat or for upgrades</a:t>
            </a:r>
          </a:p>
          <a:p>
            <a:pPr>
              <a:buFont typeface="Wingdings" pitchFamily="2" charset="2"/>
              <a:buChar char="§"/>
            </a:pPr>
            <a:endParaRPr lang="en-US" sz="1400" b="1" dirty="0" smtClean="0"/>
          </a:p>
          <a:p>
            <a:pPr lvl="0">
              <a:buFont typeface="Wingdings" pitchFamily="2" charset="2"/>
              <a:buChar char="§"/>
            </a:pPr>
            <a:r>
              <a:rPr lang="en-US" sz="1400" b="1" dirty="0" smtClean="0"/>
              <a:t>For the leptons “nature” provides (at least the opportunity)</a:t>
            </a:r>
          </a:p>
          <a:p>
            <a:pPr lvl="0">
              <a:buFont typeface="Wingdings" pitchFamily="2" charset="2"/>
              <a:buChar char="§"/>
            </a:pPr>
            <a:r>
              <a:rPr lang="en-US" sz="1400" b="1" dirty="0" smtClean="0"/>
              <a:t>For all others “engineered approaches”, i.e. “beam cooling” is needed</a:t>
            </a:r>
          </a:p>
          <a:p>
            <a:pPr>
              <a:buNone/>
            </a:pPr>
            <a:r>
              <a:rPr lang="en-US" sz="1600" dirty="0" smtClean="0"/>
              <a:t> </a:t>
            </a:r>
          </a:p>
          <a:p>
            <a:pPr>
              <a:buNone/>
            </a:pPr>
            <a:r>
              <a:rPr lang="en-US" sz="2000" b="1" i="1" dirty="0" smtClean="0">
                <a:solidFill>
                  <a:srgbClr val="FF0000"/>
                </a:solidFill>
              </a:rPr>
              <a:t>      Beam cooling has enabled much of the particle physics progress of the last thirty years</a:t>
            </a:r>
            <a:endParaRPr lang="en-US" sz="2000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685800"/>
            <a:ext cx="914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 smtClean="0"/>
          </a:p>
          <a:p>
            <a:r>
              <a:rPr lang="en-US" dirty="0" smtClean="0"/>
              <a:t>_____________________________________________________________________________”</a:t>
            </a:r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Slava</a:t>
            </a:r>
            <a:r>
              <a:rPr lang="en-US" dirty="0" smtClean="0"/>
              <a:t> Symposium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763000" cy="792162"/>
          </a:xfrm>
        </p:spPr>
        <p:txBody>
          <a:bodyPr>
            <a:normAutofit fontScale="90000"/>
          </a:bodyPr>
          <a:lstStyle/>
          <a:p>
            <a:pPr algn="l"/>
            <a:r>
              <a:rPr lang="en-US" sz="3200" b="1" dirty="0" smtClean="0"/>
              <a:t/>
            </a:r>
            <a:br>
              <a:rPr lang="en-US" sz="3200" b="1" dirty="0" smtClean="0"/>
            </a:br>
            <a:r>
              <a:rPr lang="en-US" sz="3200" b="1" dirty="0" smtClean="0"/>
              <a:t>    </a:t>
            </a:r>
            <a:r>
              <a:rPr lang="en-US" sz="3200" b="1" u="sng" dirty="0" smtClean="0"/>
              <a:t>And Just Why Is That So?</a:t>
            </a:r>
            <a:br>
              <a:rPr lang="en-US" sz="3200" b="1" u="sng" dirty="0" smtClean="0"/>
            </a:br>
            <a:endParaRPr lang="en-US" sz="3200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143000"/>
            <a:ext cx="7467600" cy="4800600"/>
          </a:xfrm>
        </p:spPr>
        <p:txBody>
          <a:bodyPr>
            <a:normAutofit fontScale="250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en-US" sz="6800" b="1" dirty="0" smtClean="0"/>
              <a:t>Experimenters , users - are impatient people – they want their data fast</a:t>
            </a:r>
          </a:p>
          <a:p>
            <a:pPr lvl="0">
              <a:buFont typeface="Wingdings" pitchFamily="2" charset="2"/>
              <a:buChar char="§"/>
            </a:pPr>
            <a:r>
              <a:rPr lang="en-US" sz="6800" b="1" dirty="0" smtClean="0"/>
              <a:t>Their Holy Grail: integrated luminosity – lots of it and more if the can get it</a:t>
            </a:r>
          </a:p>
          <a:p>
            <a:pPr lvl="0">
              <a:buFont typeface="Wingdings" pitchFamily="2" charset="2"/>
              <a:buChar char="§"/>
            </a:pPr>
            <a:endParaRPr lang="en-US" sz="6800" b="1" dirty="0" smtClean="0"/>
          </a:p>
          <a:p>
            <a:pPr lvl="0">
              <a:buFont typeface="Wingdings" pitchFamily="2" charset="2"/>
              <a:buChar char="§"/>
            </a:pPr>
            <a:r>
              <a:rPr lang="en-US" sz="6800" b="1" dirty="0" smtClean="0"/>
              <a:t>Therefore:</a:t>
            </a:r>
          </a:p>
          <a:p>
            <a:pPr lvl="1">
              <a:buFont typeface="Wingdings" pitchFamily="2" charset="2"/>
              <a:buChar char="§"/>
            </a:pPr>
            <a:r>
              <a:rPr lang="en-US" sz="6800" b="1" dirty="0" smtClean="0"/>
              <a:t>Luminosity – achieve it!</a:t>
            </a:r>
          </a:p>
          <a:p>
            <a:pPr lvl="1">
              <a:buFont typeface="Wingdings" pitchFamily="2" charset="2"/>
              <a:buChar char="§"/>
            </a:pPr>
            <a:r>
              <a:rPr lang="en-US" sz="6800" b="1" dirty="0" smtClean="0"/>
              <a:t>Luminosity life time – keep it!</a:t>
            </a:r>
          </a:p>
          <a:p>
            <a:pPr lvl="0">
              <a:buFont typeface="Wingdings" pitchFamily="2" charset="2"/>
              <a:buChar char="§"/>
            </a:pPr>
            <a:endParaRPr lang="en-US" sz="6800" b="1" dirty="0" smtClean="0"/>
          </a:p>
          <a:p>
            <a:pPr lvl="0">
              <a:buFont typeface="Wingdings" pitchFamily="2" charset="2"/>
              <a:buChar char="§"/>
            </a:pPr>
            <a:r>
              <a:rPr lang="en-US" sz="6800" b="1" dirty="0" smtClean="0"/>
              <a:t>Luminosity:    	</a:t>
            </a:r>
          </a:p>
          <a:p>
            <a:pPr lvl="1">
              <a:buFont typeface="Wingdings" pitchFamily="2" charset="2"/>
              <a:buChar char="§"/>
            </a:pPr>
            <a:r>
              <a:rPr lang="en-US" sz="6800" b="1" dirty="0" smtClean="0">
                <a:solidFill>
                  <a:srgbClr val="FF0000"/>
                </a:solidFill>
                <a:latin typeface="Script MT Bold" pitchFamily="66" charset="0"/>
              </a:rPr>
              <a:t>L</a:t>
            </a:r>
            <a:r>
              <a:rPr lang="en-US" sz="6800" b="1" dirty="0" smtClean="0">
                <a:solidFill>
                  <a:srgbClr val="FF0000"/>
                </a:solidFill>
              </a:rPr>
              <a:t>= NNf/A                with  A = </a:t>
            </a:r>
            <a:r>
              <a:rPr lang="en-US" sz="6800" b="1" dirty="0" smtClean="0">
                <a:solidFill>
                  <a:srgbClr val="FF0000"/>
                </a:solidFill>
                <a:latin typeface="Symbol" pitchFamily="18" charset="2"/>
              </a:rPr>
              <a:t>e</a:t>
            </a:r>
            <a:r>
              <a:rPr lang="en-US" sz="6800" b="1" baseline="-25000" dirty="0" smtClean="0">
                <a:solidFill>
                  <a:srgbClr val="FF0000"/>
                </a:solidFill>
              </a:rPr>
              <a:t>n</a:t>
            </a:r>
            <a:r>
              <a:rPr lang="en-US" sz="6800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sz="6800" b="1" dirty="0" smtClean="0">
                <a:solidFill>
                  <a:srgbClr val="FF0000"/>
                </a:solidFill>
              </a:rPr>
              <a:t>*</a:t>
            </a:r>
            <a:r>
              <a:rPr lang="en-US" sz="6800" b="1" baseline="30000" dirty="0" smtClean="0">
                <a:solidFill>
                  <a:srgbClr val="FF0000"/>
                </a:solidFill>
              </a:rPr>
              <a:t> </a:t>
            </a:r>
            <a:r>
              <a:rPr lang="en-US" sz="6800" b="1" dirty="0" smtClean="0">
                <a:solidFill>
                  <a:srgbClr val="FF0000"/>
                </a:solidFill>
              </a:rPr>
              <a:t>/</a:t>
            </a:r>
            <a:r>
              <a:rPr lang="en-US" sz="6800" b="1" dirty="0" smtClean="0">
                <a:solidFill>
                  <a:srgbClr val="FF0000"/>
                </a:solidFill>
                <a:latin typeface="Symbol" pitchFamily="18" charset="2"/>
              </a:rPr>
              <a:t>bg</a:t>
            </a:r>
          </a:p>
          <a:p>
            <a:pPr lvl="1">
              <a:buNone/>
            </a:pPr>
            <a:r>
              <a:rPr lang="en-US" sz="6800" b="1" dirty="0" smtClean="0"/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en-US" sz="6800" b="1" dirty="0" smtClean="0"/>
              <a:t>Beam-beam strength:</a:t>
            </a:r>
          </a:p>
          <a:p>
            <a:pPr lvl="1">
              <a:buFont typeface="Wingdings" pitchFamily="2" charset="2"/>
              <a:buChar char="§"/>
            </a:pPr>
            <a:r>
              <a:rPr lang="en-US" sz="6800" b="1" dirty="0" smtClean="0">
                <a:solidFill>
                  <a:srgbClr val="FF0000"/>
                </a:solidFill>
                <a:latin typeface="Symbol" pitchFamily="18" charset="2"/>
              </a:rPr>
              <a:t>x</a:t>
            </a:r>
            <a:r>
              <a:rPr lang="en-US" sz="6800" b="1" dirty="0" smtClean="0">
                <a:solidFill>
                  <a:srgbClr val="FF0000"/>
                </a:solidFill>
              </a:rPr>
              <a:t> = Nr/</a:t>
            </a:r>
            <a:r>
              <a:rPr lang="en-US" sz="6800" b="1" dirty="0" smtClean="0">
                <a:solidFill>
                  <a:srgbClr val="FF0000"/>
                </a:solidFill>
                <a:latin typeface="Symbol" pitchFamily="18" charset="2"/>
              </a:rPr>
              <a:t>pe</a:t>
            </a:r>
            <a:r>
              <a:rPr lang="en-US" sz="6800" b="1" baseline="-25000" dirty="0" smtClean="0">
                <a:solidFill>
                  <a:srgbClr val="FF0000"/>
                </a:solidFill>
              </a:rPr>
              <a:t>n</a:t>
            </a:r>
            <a:r>
              <a:rPr lang="en-US" sz="6800" b="1" dirty="0" smtClean="0">
                <a:solidFill>
                  <a:srgbClr val="FF0000"/>
                </a:solidFill>
              </a:rPr>
              <a:t>	      therefore </a:t>
            </a:r>
            <a:r>
              <a:rPr lang="en-US" sz="6800" b="1" dirty="0" smtClean="0">
                <a:solidFill>
                  <a:srgbClr val="FF0000"/>
                </a:solidFill>
                <a:latin typeface="Script MT Bold" pitchFamily="66" charset="0"/>
              </a:rPr>
              <a:t>L</a:t>
            </a:r>
            <a:r>
              <a:rPr lang="en-US" sz="6800" b="1" dirty="0" smtClean="0">
                <a:solidFill>
                  <a:srgbClr val="FF0000"/>
                </a:solidFill>
              </a:rPr>
              <a:t> = (</a:t>
            </a:r>
            <a:r>
              <a:rPr lang="en-US" sz="6800" b="1" dirty="0" smtClean="0">
                <a:solidFill>
                  <a:srgbClr val="FF0000"/>
                </a:solidFill>
                <a:latin typeface="Symbol" pitchFamily="18" charset="2"/>
              </a:rPr>
              <a:t>bgxp</a:t>
            </a:r>
            <a:r>
              <a:rPr lang="en-US" sz="6800" b="1" dirty="0" smtClean="0">
                <a:solidFill>
                  <a:srgbClr val="FF0000"/>
                </a:solidFill>
              </a:rPr>
              <a:t> /r )Nf/ </a:t>
            </a:r>
            <a:r>
              <a:rPr lang="en-US" sz="6800" b="1" dirty="0" smtClean="0">
                <a:solidFill>
                  <a:srgbClr val="FF0000"/>
                </a:solidFill>
                <a:latin typeface="Symbol" pitchFamily="18" charset="2"/>
              </a:rPr>
              <a:t>b</a:t>
            </a:r>
            <a:r>
              <a:rPr lang="en-US" sz="6800" b="1" dirty="0" smtClean="0">
                <a:solidFill>
                  <a:srgbClr val="FF0000"/>
                </a:solidFill>
              </a:rPr>
              <a:t>* </a:t>
            </a:r>
          </a:p>
          <a:p>
            <a:pPr>
              <a:buFont typeface="Wingdings" pitchFamily="2" charset="2"/>
              <a:buChar char="§"/>
            </a:pPr>
            <a:r>
              <a:rPr lang="en-US" sz="6800" b="1" dirty="0" smtClean="0"/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en-US" sz="6800" b="1" dirty="0" smtClean="0"/>
              <a:t>The key figures</a:t>
            </a:r>
          </a:p>
          <a:p>
            <a:pPr lvl="1">
              <a:buFont typeface="Wingdings" pitchFamily="2" charset="2"/>
              <a:buChar char="§"/>
            </a:pPr>
            <a:r>
              <a:rPr lang="en-US" sz="6800" b="1" dirty="0" smtClean="0">
                <a:latin typeface="Symbol" pitchFamily="18" charset="2"/>
              </a:rPr>
              <a:t>e</a:t>
            </a:r>
          </a:p>
          <a:p>
            <a:pPr lvl="1">
              <a:buFont typeface="Wingdings" pitchFamily="2" charset="2"/>
              <a:buChar char="§"/>
            </a:pPr>
            <a:r>
              <a:rPr lang="en-US" sz="6800" b="1" dirty="0" smtClean="0"/>
              <a:t>N/</a:t>
            </a:r>
            <a:r>
              <a:rPr lang="en-US" sz="6800" b="1" dirty="0" smtClean="0">
                <a:latin typeface="Symbol" pitchFamily="18" charset="2"/>
              </a:rPr>
              <a:t>e</a:t>
            </a:r>
          </a:p>
          <a:p>
            <a:pPr lvl="1">
              <a:buFont typeface="Wingdings" pitchFamily="2" charset="2"/>
              <a:buChar char="§"/>
            </a:pPr>
            <a:r>
              <a:rPr lang="en-US" sz="6800" b="1" dirty="0" smtClean="0"/>
              <a:t>And to some extent (via limits on </a:t>
            </a:r>
            <a:r>
              <a:rPr lang="en-US" sz="6800" b="1" dirty="0" smtClean="0">
                <a:latin typeface="Symbol" pitchFamily="18" charset="2"/>
              </a:rPr>
              <a:t>b</a:t>
            </a:r>
            <a:r>
              <a:rPr lang="en-US" sz="6800" b="1" dirty="0" smtClean="0"/>
              <a:t>*) </a:t>
            </a:r>
            <a:r>
              <a:rPr lang="en-US" sz="6800" b="1" dirty="0" smtClean="0">
                <a:latin typeface="Symbol" pitchFamily="18" charset="2"/>
              </a:rPr>
              <a:t>d</a:t>
            </a:r>
            <a:r>
              <a:rPr lang="en-US" sz="6800" b="1" dirty="0" smtClean="0"/>
              <a:t>p/p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8/2/2010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Slava</a:t>
            </a:r>
            <a:r>
              <a:rPr lang="en-US" dirty="0" smtClean="0"/>
              <a:t> Symposium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839200" cy="1143000"/>
          </a:xfr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algn="l"/>
            <a:r>
              <a:rPr lang="en-US" sz="4000" b="1" dirty="0" smtClean="0"/>
              <a:t>    </a:t>
            </a:r>
            <a:r>
              <a:rPr lang="en-US" sz="4000" b="1" u="sng" dirty="0" smtClean="0"/>
              <a:t>And This Is How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371600"/>
            <a:ext cx="8839200" cy="44958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Accumulation of particles produced in diluted form (antiprotons, muons)  and “stuffing” them inside some useable emittance </a:t>
            </a:r>
            <a:r>
              <a:rPr lang="en-US" b="1" dirty="0" smtClean="0">
                <a:latin typeface="Symbol" pitchFamily="18" charset="2"/>
              </a:rPr>
              <a:t>e</a:t>
            </a:r>
          </a:p>
          <a:p>
            <a:pPr lvl="0">
              <a:buFont typeface="Wingdings" pitchFamily="2" charset="2"/>
              <a:buChar char="§"/>
            </a:pPr>
            <a:endParaRPr lang="en-US" b="1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Possibility of one – ring scenarios</a:t>
            </a:r>
          </a:p>
          <a:p>
            <a:pPr>
              <a:buNone/>
            </a:pPr>
            <a:r>
              <a:rPr lang="en-US" b="1" dirty="0" smtClean="0"/>
              <a:t> </a:t>
            </a:r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Further reduction of stored beam’s emittance - ideally to the levels imposed by </a:t>
            </a:r>
            <a:r>
              <a:rPr lang="en-US" b="1" dirty="0" smtClean="0">
                <a:latin typeface="Symbol" pitchFamily="18" charset="2"/>
              </a:rPr>
              <a:t>x</a:t>
            </a:r>
          </a:p>
          <a:p>
            <a:pPr>
              <a:buFont typeface="Wingdings" pitchFamily="2" charset="2"/>
              <a:buChar char="§"/>
            </a:pPr>
            <a:endParaRPr lang="en-US" b="1" dirty="0" smtClean="0"/>
          </a:p>
          <a:p>
            <a:pPr lvl="0">
              <a:buFont typeface="Wingdings" pitchFamily="2" charset="2"/>
              <a:buChar char="§"/>
            </a:pPr>
            <a:r>
              <a:rPr lang="en-US" b="1" dirty="0" smtClean="0"/>
              <a:t>Maintaining emittance in presence of IBS and other “noisy” processes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Slava Symposium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839200" cy="792162"/>
          </a:xfrm>
        </p:spPr>
        <p:txBody>
          <a:bodyPr anchor="t">
            <a:normAutofit fontScale="90000"/>
          </a:bodyPr>
          <a:lstStyle/>
          <a:p>
            <a:pPr algn="l"/>
            <a:r>
              <a:rPr lang="en-US" sz="3100" b="1" u="sng" dirty="0" smtClean="0"/>
              <a:t>Synchrotron Radiation –an illustrative Digression</a:t>
            </a: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sz="3100" b="1" dirty="0" smtClean="0"/>
              <a:t/>
            </a:r>
            <a:br>
              <a:rPr lang="en-US" sz="3100" b="1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066800"/>
            <a:ext cx="8229600" cy="4495800"/>
          </a:xfrm>
        </p:spPr>
        <p:txBody>
          <a:bodyPr>
            <a:normAutofit fontScale="92500"/>
          </a:bodyPr>
          <a:lstStyle/>
          <a:p>
            <a:pPr lvl="0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Synopsis of process: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Energy loss due to radiation (momentum loss in all 3 dimensions)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Energy loss restored by rf system (restoration along longitudinal motion)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Leads to reduction of betatron and synchrotron amplitudes (“cooling”)</a:t>
            </a:r>
          </a:p>
          <a:p>
            <a:pPr lvl="1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Random nature of photon emission leads to “heating” </a:t>
            </a:r>
          </a:p>
          <a:p>
            <a:pPr lvl="0">
              <a:buFont typeface="Wingdings" pitchFamily="2" charset="2"/>
              <a:buChar char="§"/>
            </a:pPr>
            <a:r>
              <a:rPr lang="en-US" sz="2200" b="1" dirty="0" smtClean="0">
                <a:solidFill>
                  <a:schemeClr val="tx2">
                    <a:lumMod val="75000"/>
                  </a:schemeClr>
                </a:solidFill>
              </a:rPr>
              <a:t>Result: an equilibrium distribution shaped by lattice design characteristics</a:t>
            </a:r>
          </a:p>
          <a:p>
            <a:pPr lvl="0">
              <a:buNone/>
            </a:pPr>
            <a:endParaRPr lang="en-US" sz="38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>
              <a:buNone/>
            </a:pPr>
            <a:r>
              <a:rPr lang="en-US" b="1" dirty="0" smtClean="0">
                <a:solidFill>
                  <a:schemeClr val="tx2">
                    <a:lumMod val="75000"/>
                  </a:schemeClr>
                </a:solidFill>
              </a:rPr>
              <a:t> 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8/2/2010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200400" y="6492875"/>
            <a:ext cx="2895600" cy="365125"/>
          </a:xfrm>
        </p:spPr>
        <p:txBody>
          <a:bodyPr/>
          <a:lstStyle/>
          <a:p>
            <a:r>
              <a:rPr lang="en-US" smtClean="0"/>
              <a:t>Slava Symposium</a:t>
            </a:r>
            <a:endParaRPr lang="en-US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38200" y="4572000"/>
            <a:ext cx="3136490" cy="762000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10800000" flipV="1">
            <a:off x="3141406" y="4648200"/>
            <a:ext cx="865239" cy="228600"/>
          </a:xfrm>
          <a:prstGeom prst="straightConnector1">
            <a:avLst/>
          </a:prstGeom>
          <a:ln w="57150">
            <a:solidFill>
              <a:srgbClr val="00206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978310" y="4876800"/>
            <a:ext cx="2163097" cy="533400"/>
          </a:xfrm>
          <a:prstGeom prst="straightConnector1">
            <a:avLst/>
          </a:prstGeom>
          <a:ln w="57150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3249561" y="4953000"/>
            <a:ext cx="865239" cy="1588"/>
          </a:xfrm>
          <a:prstGeom prst="straightConnector1">
            <a:avLst/>
          </a:prstGeom>
          <a:ln w="57150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1086465" y="5029200"/>
            <a:ext cx="3028335" cy="381000"/>
          </a:xfrm>
          <a:prstGeom prst="straightConnector1">
            <a:avLst/>
          </a:prstGeom>
          <a:ln w="571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Oval 18"/>
          <p:cNvSpPr/>
          <p:nvPr/>
        </p:nvSpPr>
        <p:spPr>
          <a:xfrm>
            <a:off x="5257800" y="4495800"/>
            <a:ext cx="2743200" cy="13716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5029200" y="4419600"/>
            <a:ext cx="3124200" cy="14478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486400" y="4572000"/>
            <a:ext cx="2362200" cy="11430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5715000" y="4724400"/>
            <a:ext cx="1828800" cy="838200"/>
          </a:xfrm>
          <a:prstGeom prst="ellipse">
            <a:avLst/>
          </a:prstGeom>
          <a:noFill/>
          <a:ln w="190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6553200" y="45720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6553200" y="5486400"/>
            <a:ext cx="76200" cy="76200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6" name="Straight Arrow Connector 25"/>
          <p:cNvCxnSpPr>
            <a:stCxn id="23" idx="2"/>
          </p:cNvCxnSpPr>
          <p:nvPr/>
        </p:nvCxnSpPr>
        <p:spPr>
          <a:xfrm rot="10800000" flipV="1">
            <a:off x="5638800" y="4610099"/>
            <a:ext cx="914400" cy="21525"/>
          </a:xfrm>
          <a:prstGeom prst="straightConnector1">
            <a:avLst/>
          </a:prstGeom>
          <a:ln w="38100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24" idx="1"/>
          </p:cNvCxnSpPr>
          <p:nvPr/>
        </p:nvCxnSpPr>
        <p:spPr>
          <a:xfrm rot="16200000" flipV="1">
            <a:off x="6324601" y="5257800"/>
            <a:ext cx="11159" cy="468359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143000" y="4572000"/>
            <a:ext cx="11888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transverse</a:t>
            </a:r>
            <a:endParaRPr lang="en-US" b="1" i="1" dirty="0"/>
          </a:p>
        </p:txBody>
      </p:sp>
      <p:sp>
        <p:nvSpPr>
          <p:cNvPr id="31" name="TextBox 30"/>
          <p:cNvSpPr txBox="1"/>
          <p:nvPr/>
        </p:nvSpPr>
        <p:spPr>
          <a:xfrm>
            <a:off x="7010400" y="4267200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/>
              <a:t>longitudinal</a:t>
            </a:r>
            <a:endParaRPr lang="en-US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Slava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57200" y="533400"/>
            <a:ext cx="7848600" cy="1231106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r>
              <a:rPr lang="en-US" sz="2800" b="1" u="sng" dirty="0" smtClean="0">
                <a:solidFill>
                  <a:prstClr val="black"/>
                </a:solidFill>
                <a:ea typeface="+mj-ea"/>
                <a:cs typeface="+mj-cs"/>
              </a:rPr>
              <a:t>Synchrotron Radiation (Continued)_</a:t>
            </a:r>
            <a: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</a:br>
            <a: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  <a:t/>
            </a:r>
            <a:br>
              <a:rPr lang="en-US" sz="2800" b="1" dirty="0" smtClean="0">
                <a:solidFill>
                  <a:prstClr val="black"/>
                </a:solidFill>
                <a:ea typeface="+mj-ea"/>
                <a:cs typeface="+mj-cs"/>
              </a:rPr>
            </a:b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57200" y="1295400"/>
            <a:ext cx="8380307" cy="36379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1F497D">
                    <a:lumMod val="75000"/>
                  </a:srgbClr>
                </a:solidFill>
              </a:rPr>
              <a:t>A paradigm and inspiration for the inventors of electron and ionization cooling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1F497D">
                    <a:lumMod val="75000"/>
                  </a:srgbClr>
                </a:solidFill>
              </a:rPr>
              <a:t>Introduces many concepts encountered again in “human made” beam cooling: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1F497D">
                    <a:lumMod val="75000"/>
                  </a:srgbClr>
                </a:solidFill>
              </a:rPr>
              <a:t>A “coherent” decrement or cooling rate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1F497D">
                    <a:lumMod val="75000"/>
                  </a:srgbClr>
                </a:solidFill>
              </a:rPr>
              <a:t>A competing heating mechanism leading to an equilibrium distribution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b="1" dirty="0" smtClean="0">
                <a:solidFill>
                  <a:srgbClr val="1F497D">
                    <a:lumMod val="75000"/>
                  </a:srgbClr>
                </a:solidFill>
              </a:rPr>
              <a:t> 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For </a:t>
            </a:r>
            <a:r>
              <a:rPr lang="en-US" b="1" i="1" dirty="0" smtClean="0">
                <a:solidFill>
                  <a:srgbClr val="FF0000"/>
                </a:solidFill>
              </a:rPr>
              <a:t>leptons: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Fast and efficient cooling process</a:t>
            </a:r>
          </a:p>
          <a:p>
            <a:pPr marL="742950" lvl="1" indent="-285750">
              <a:spcBef>
                <a:spcPct val="2000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FF0000"/>
                </a:solidFill>
              </a:rPr>
              <a:t>A limitation on achievable energy in circular accelerators via RF power needed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b="1" dirty="0" smtClean="0">
                <a:solidFill>
                  <a:srgbClr val="1F497D">
                    <a:lumMod val="75000"/>
                  </a:srgbClr>
                </a:solidFill>
              </a:rPr>
              <a:t> </a:t>
            </a:r>
          </a:p>
          <a:p>
            <a:pPr marL="342900" lvl="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b="1" dirty="0" smtClean="0">
                <a:solidFill>
                  <a:srgbClr val="00B050"/>
                </a:solidFill>
              </a:rPr>
              <a:t>Slow for </a:t>
            </a:r>
            <a:r>
              <a:rPr lang="en-US" b="1" i="1" dirty="0" smtClean="0">
                <a:solidFill>
                  <a:srgbClr val="00B050"/>
                </a:solidFill>
              </a:rPr>
              <a:t>hadrons</a:t>
            </a:r>
            <a:r>
              <a:rPr lang="en-US" b="1" dirty="0" smtClean="0">
                <a:solidFill>
                  <a:srgbClr val="00B050"/>
                </a:solidFill>
              </a:rPr>
              <a:t> up to tens of TeV: no pain, no gain – at best/worst a nuisance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2800" b="1" u="sng" dirty="0" smtClean="0"/>
              <a:t>What If You Can’t Wait? – Ionization Cooling</a:t>
            </a:r>
            <a:endParaRPr lang="en-US" sz="2800" b="1" u="sng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8/2/2010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Slava Symposium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3B68ED-DBAC-4627-A03E-A7E182E9C031}" type="slidenum">
              <a:rPr lang="en-US" smtClean="0"/>
              <a:pPr/>
              <a:t>9</a:t>
            </a:fld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457200" y="1066800"/>
            <a:ext cx="6096000" cy="2362199"/>
            <a:chOff x="914400" y="762000"/>
            <a:chExt cx="6096000" cy="2551331"/>
          </a:xfrm>
        </p:grpSpPr>
        <p:grpSp>
          <p:nvGrpSpPr>
            <p:cNvPr id="9" name="Group 35"/>
            <p:cNvGrpSpPr/>
            <p:nvPr/>
          </p:nvGrpSpPr>
          <p:grpSpPr>
            <a:xfrm>
              <a:off x="914400" y="1371602"/>
              <a:ext cx="6096000" cy="1219201"/>
              <a:chOff x="914400" y="1371602"/>
              <a:chExt cx="6096000" cy="1219201"/>
            </a:xfrm>
          </p:grpSpPr>
          <p:cxnSp>
            <p:nvCxnSpPr>
              <p:cNvPr id="14" name="Straight Arrow Connector 13"/>
              <p:cNvCxnSpPr/>
              <p:nvPr/>
            </p:nvCxnSpPr>
            <p:spPr>
              <a:xfrm flipV="1">
                <a:off x="2336800" y="1570074"/>
                <a:ext cx="863600" cy="198474"/>
              </a:xfrm>
              <a:prstGeom prst="straightConnector1">
                <a:avLst/>
              </a:prstGeom>
              <a:ln w="57150">
                <a:solidFill>
                  <a:srgbClr val="00B050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grpSp>
            <p:nvGrpSpPr>
              <p:cNvPr id="15" name="Group 29"/>
              <p:cNvGrpSpPr/>
              <p:nvPr/>
            </p:nvGrpSpPr>
            <p:grpSpPr>
              <a:xfrm>
                <a:off x="914400" y="1371602"/>
                <a:ext cx="6096000" cy="1219201"/>
                <a:chOff x="0" y="0"/>
                <a:chExt cx="9144000" cy="3276600"/>
              </a:xfrm>
            </p:grpSpPr>
            <p:sp>
              <p:nvSpPr>
                <p:cNvPr id="16" name="Rectangle 15"/>
                <p:cNvSpPr/>
                <p:nvPr/>
              </p:nvSpPr>
              <p:spPr>
                <a:xfrm>
                  <a:off x="1905000" y="228600"/>
                  <a:ext cx="152400" cy="3048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Rectangle 16"/>
                <p:cNvSpPr/>
                <p:nvPr/>
              </p:nvSpPr>
              <p:spPr>
                <a:xfrm>
                  <a:off x="5334000" y="228600"/>
                  <a:ext cx="152400" cy="3048000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8" name="Oval 8"/>
                <p:cNvSpPr/>
                <p:nvPr/>
              </p:nvSpPr>
              <p:spPr>
                <a:xfrm>
                  <a:off x="3505200" y="304800"/>
                  <a:ext cx="152400" cy="297180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9" name="Oval 18"/>
                <p:cNvSpPr/>
                <p:nvPr/>
              </p:nvSpPr>
              <p:spPr>
                <a:xfrm>
                  <a:off x="7086600" y="152400"/>
                  <a:ext cx="152400" cy="3124200"/>
                </a:xfrm>
                <a:prstGeom prst="ellipse">
                  <a:avLst/>
                </a:prstGeom>
                <a:solidFill>
                  <a:srgbClr val="FF0000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cxnSp>
              <p:nvCxnSpPr>
                <p:cNvPr id="20" name="Straight Arrow Connector 19"/>
                <p:cNvCxnSpPr/>
                <p:nvPr/>
              </p:nvCxnSpPr>
              <p:spPr>
                <a:xfrm flipV="1">
                  <a:off x="0" y="1143000"/>
                  <a:ext cx="1828800" cy="762000"/>
                </a:xfrm>
                <a:prstGeom prst="straightConnector1">
                  <a:avLst/>
                </a:prstGeom>
                <a:ln w="5715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1" name="Straight Arrow Connector 20"/>
                <p:cNvCxnSpPr/>
                <p:nvPr/>
              </p:nvCxnSpPr>
              <p:spPr>
                <a:xfrm flipV="1">
                  <a:off x="3657600" y="304800"/>
                  <a:ext cx="1828800" cy="304800"/>
                </a:xfrm>
                <a:prstGeom prst="straightConnector1">
                  <a:avLst/>
                </a:prstGeom>
                <a:ln w="5715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Straight Arrow Connector 21"/>
                <p:cNvCxnSpPr/>
                <p:nvPr/>
              </p:nvCxnSpPr>
              <p:spPr>
                <a:xfrm flipV="1">
                  <a:off x="5638800" y="152400"/>
                  <a:ext cx="1371600" cy="152400"/>
                </a:xfrm>
                <a:prstGeom prst="straightConnector1">
                  <a:avLst/>
                </a:prstGeom>
                <a:ln w="5715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3" name="Straight Arrow Connector 22"/>
                <p:cNvCxnSpPr/>
                <p:nvPr/>
              </p:nvCxnSpPr>
              <p:spPr>
                <a:xfrm flipV="1">
                  <a:off x="7315200" y="0"/>
                  <a:ext cx="1828800" cy="152400"/>
                </a:xfrm>
                <a:prstGeom prst="straightConnector1">
                  <a:avLst/>
                </a:prstGeom>
                <a:ln w="57150">
                  <a:solidFill>
                    <a:srgbClr val="00B050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  <p:sp>
          <p:nvSpPr>
            <p:cNvPr id="10" name="TextBox 9"/>
            <p:cNvSpPr txBox="1"/>
            <p:nvPr/>
          </p:nvSpPr>
          <p:spPr>
            <a:xfrm>
              <a:off x="1676400" y="2667000"/>
              <a:ext cx="1251176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Symbol" pitchFamily="18" charset="2"/>
                  <a:cs typeface="Raavi" pitchFamily="2" charset="0"/>
                </a:rPr>
                <a:t>D</a:t>
              </a:r>
              <a:r>
                <a:rPr lang="en-US" b="1" dirty="0" smtClean="0"/>
                <a:t>E </a:t>
              </a:r>
            </a:p>
            <a:p>
              <a:r>
                <a:rPr lang="en-US" b="1" dirty="0" smtClean="0"/>
                <a:t>energy loss</a:t>
              </a:r>
              <a:endParaRPr lang="en-US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3962400" y="2667000"/>
              <a:ext cx="1251176" cy="646331"/>
            </a:xfrm>
            <a:prstGeom prst="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Symbol" pitchFamily="18" charset="2"/>
                  <a:cs typeface="Raavi" pitchFamily="2" charset="0"/>
                </a:rPr>
                <a:t>D</a:t>
              </a:r>
              <a:r>
                <a:rPr lang="en-US" b="1" dirty="0" smtClean="0"/>
                <a:t>E </a:t>
              </a:r>
            </a:p>
            <a:p>
              <a:r>
                <a:rPr lang="en-US" b="1" dirty="0" smtClean="0"/>
                <a:t>energy loss</a:t>
              </a:r>
              <a:endParaRPr lang="en-US" b="1" dirty="0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2667000" y="762000"/>
              <a:ext cx="1350434" cy="64633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Symbol" pitchFamily="18" charset="2"/>
                  <a:cs typeface="Raavi" pitchFamily="2" charset="0"/>
                </a:rPr>
                <a:t>D</a:t>
              </a:r>
              <a:r>
                <a:rPr lang="en-US" b="1" dirty="0" smtClean="0"/>
                <a:t>E energy </a:t>
              </a:r>
            </a:p>
            <a:p>
              <a:r>
                <a:rPr lang="en-US" b="1" dirty="0" smtClean="0"/>
                <a:t>gain from rf</a:t>
              </a:r>
              <a:endParaRPr lang="en-US" b="1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5257800" y="838200"/>
              <a:ext cx="1350434" cy="646331"/>
            </a:xfrm>
            <a:prstGeom prst="rect">
              <a:avLst/>
            </a:prstGeom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wrap="none" rtlCol="0">
              <a:spAutoFit/>
            </a:bodyPr>
            <a:lstStyle/>
            <a:p>
              <a:r>
                <a:rPr lang="en-US" b="1" dirty="0" smtClean="0">
                  <a:latin typeface="Symbol" pitchFamily="18" charset="2"/>
                  <a:cs typeface="Raavi" pitchFamily="2" charset="0"/>
                </a:rPr>
                <a:t>D</a:t>
              </a:r>
              <a:r>
                <a:rPr lang="en-US" b="1" dirty="0" smtClean="0"/>
                <a:t>E energy </a:t>
              </a:r>
            </a:p>
            <a:p>
              <a:r>
                <a:rPr lang="en-US" b="1" dirty="0" smtClean="0"/>
                <a:t>gain from rf</a:t>
              </a:r>
              <a:endParaRPr lang="en-US" b="1" dirty="0"/>
            </a:p>
          </p:txBody>
        </p:sp>
      </p:grpSp>
      <p:sp>
        <p:nvSpPr>
          <p:cNvPr id="24" name="TextBox 23"/>
          <p:cNvSpPr txBox="1"/>
          <p:nvPr/>
        </p:nvSpPr>
        <p:spPr>
          <a:xfrm>
            <a:off x="533400" y="4191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609600" y="3657600"/>
            <a:ext cx="5586145" cy="923330"/>
          </a:xfrm>
          <a:prstGeom prst="rect">
            <a:avLst/>
          </a:prstGeom>
        </p:spPr>
        <p:style>
          <a:lnRef idx="0">
            <a:scrgbClr r="0" g="0" b="0"/>
          </a:lnRef>
          <a:fillRef idx="1002">
            <a:schemeClr val="dk2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dirty="0" smtClean="0"/>
              <a:t>     </a:t>
            </a:r>
            <a:r>
              <a:rPr lang="en-US" b="1" dirty="0" smtClean="0"/>
              <a:t>Transverse cooling is evident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     Cooling rate straightforward to calculate</a:t>
            </a:r>
          </a:p>
          <a:p>
            <a:pPr lvl="1">
              <a:buFont typeface="Wingdings" pitchFamily="2" charset="2"/>
              <a:buChar char="§"/>
            </a:pPr>
            <a:r>
              <a:rPr lang="en-US" b="1" dirty="0" smtClean="0"/>
              <a:t>     Ultimately limiting: multiple coulomb scattering</a:t>
            </a:r>
            <a:endParaRPr lang="en-US" b="1" dirty="0"/>
          </a:p>
        </p:txBody>
      </p:sp>
      <p:sp>
        <p:nvSpPr>
          <p:cNvPr id="27" name="TextBox 26"/>
          <p:cNvSpPr txBox="1"/>
          <p:nvPr/>
        </p:nvSpPr>
        <p:spPr>
          <a:xfrm>
            <a:off x="609600" y="4648200"/>
            <a:ext cx="8298875" cy="1200329"/>
          </a:xfrm>
          <a:prstGeom prst="rect">
            <a:avLst/>
          </a:prstGeom>
        </p:spPr>
        <p:style>
          <a:lnRef idx="0">
            <a:scrgbClr r="0" g="0" b="0"/>
          </a:lnRef>
          <a:fillRef idx="1003">
            <a:schemeClr val="lt1"/>
          </a:fillRef>
          <a:effectRef idx="0">
            <a:scrgbClr r="0" g="0" b="0"/>
          </a:effectRef>
          <a:fontRef idx="major"/>
        </p:style>
        <p:txBody>
          <a:bodyPr wrap="non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US" b="1" dirty="0" smtClean="0"/>
              <a:t>      Longitudinal cooling compromised – energy straggling, weak energy dependence</a:t>
            </a:r>
          </a:p>
          <a:p>
            <a:r>
              <a:rPr lang="en-US" b="1" dirty="0" smtClean="0"/>
              <a:t>        of process, absence of rf bucket</a:t>
            </a:r>
          </a:p>
          <a:p>
            <a:pPr>
              <a:buFont typeface="Wingdings" pitchFamily="2" charset="2"/>
              <a:buChar char="§"/>
            </a:pPr>
            <a:r>
              <a:rPr lang="en-US" b="1" dirty="0" smtClean="0"/>
              <a:t>      Requires deliberate coupling with transverse phase planes – more </a:t>
            </a:r>
          </a:p>
          <a:p>
            <a:r>
              <a:rPr lang="en-US" b="1" dirty="0" smtClean="0"/>
              <a:t>        easily said than done but demonstrated on paper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>
            <a:off x="609600" y="5943600"/>
            <a:ext cx="49589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 smtClean="0">
                <a:solidFill>
                  <a:srgbClr val="FF0000"/>
                </a:solidFill>
              </a:rPr>
              <a:t>More soon from MERIT, MICE, MANX, EMMA</a:t>
            </a:r>
            <a:endParaRPr lang="en-US" sz="2000" b="1" i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901</TotalTime>
  <Words>1204</Words>
  <Application>Microsoft Office PowerPoint</Application>
  <PresentationFormat>On-screen Show (4:3)</PresentationFormat>
  <Paragraphs>318</Paragraphs>
  <Slides>23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23</vt:i4>
      </vt:variant>
    </vt:vector>
  </HeadingPairs>
  <TitlesOfParts>
    <vt:vector size="26" baseType="lpstr">
      <vt:lpstr>Office Theme</vt:lpstr>
      <vt:lpstr>Designer Drawing</vt:lpstr>
      <vt:lpstr>Equation</vt:lpstr>
      <vt:lpstr>Slide 1</vt:lpstr>
      <vt:lpstr>Overview</vt:lpstr>
      <vt:lpstr>Introduction – Do I Need To Wear A Tie To A Symposium?</vt:lpstr>
      <vt:lpstr> Physics at the Energy and “Particle” Frontier –A “View from 20,000 m” </vt:lpstr>
      <vt:lpstr>     And Just Why Is That So? </vt:lpstr>
      <vt:lpstr>    And This Is How</vt:lpstr>
      <vt:lpstr>Synchrotron Radiation –an illustrative Digression    </vt:lpstr>
      <vt:lpstr>Slide 8</vt:lpstr>
      <vt:lpstr>What If You Can’t Wait? – Ionization Cooling</vt:lpstr>
      <vt:lpstr>Electron Cooling – Concept and History _____________________________________</vt:lpstr>
      <vt:lpstr>Electron Cooling – The Devices </vt:lpstr>
      <vt:lpstr>Electron Cooling – A Beauty from the Recycler</vt:lpstr>
      <vt:lpstr>Electron Cooling – At its Best for Already Cool Beams of Moderately Low Energy</vt:lpstr>
      <vt:lpstr> Stochastic Cooling – Layout and Essential Components _______________________________</vt:lpstr>
      <vt:lpstr>Slide 15</vt:lpstr>
      <vt:lpstr>Stochastic Cooling – Elements of a Theory</vt:lpstr>
      <vt:lpstr>    Real World Installations (Cooling H, V, DP) – An Overview  ________________________________________________________ </vt:lpstr>
      <vt:lpstr>    Real World Systems – An Overview  ________________________________________________________ </vt:lpstr>
      <vt:lpstr>    “Down In The Weeds” – Some Interesting EM  ________________________________________________________ </vt:lpstr>
      <vt:lpstr>    “Down In The Weeds” – Some Interesting EM (Continued)  ________________________________________________________ </vt:lpstr>
      <vt:lpstr>    Summary and Conclusions ________________________________________________________ </vt:lpstr>
      <vt:lpstr>Slide 22</vt:lpstr>
      <vt:lpstr>Slide 23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leemann</dc:creator>
  <cp:lastModifiedBy>Third Eye</cp:lastModifiedBy>
  <cp:revision>113</cp:revision>
  <dcterms:created xsi:type="dcterms:W3CDTF">2010-07-28T16:22:58Z</dcterms:created>
  <dcterms:modified xsi:type="dcterms:W3CDTF">2010-08-02T08:49:55Z</dcterms:modified>
</cp:coreProperties>
</file>