
<file path=[Content_Types].xml><?xml version="1.0" encoding="utf-8"?>
<Types xmlns="http://schemas.openxmlformats.org/package/2006/content-types">
  <Override PartName="/ppt/slideLayouts/slideLayout8.xml" ContentType="application/vnd.openxmlformats-officedocument.presentationml.slideLayout+xml"/>
  <Override PartName="/ppt/embeddings/Microsoft_Equation56.bin" ContentType="application/vnd.openxmlformats-officedocument.oleObject"/>
  <Override PartName="/ppt/slides/slide22.xml" ContentType="application/vnd.openxmlformats-officedocument.presentationml.slide+xml"/>
  <Override PartName="/ppt/slides/slide28.xml" ContentType="application/vnd.openxmlformats-officedocument.presentationml.slide+xml"/>
  <Override PartName="/ppt/embeddings/Microsoft_Equation22.bin" ContentType="application/vnd.openxmlformats-officedocument.oleObject"/>
  <Override PartName="/docProps/app.xml" ContentType="application/vnd.openxmlformats-officedocument.extended-properties+xml"/>
  <Override PartName="/ppt/slides/slide30.xml" ContentType="application/vnd.openxmlformats-officedocument.presentationml.slide+xml"/>
  <Override PartName="/ppt/embeddings/Microsoft_Equation29.bin" ContentType="application/vnd.openxmlformats-officedocument.oleObject"/>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embeddings/Microsoft_Equation39.bin" ContentType="application/vnd.openxmlformats-officedocument.oleObject"/>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embeddings/Microsoft_Equation20.bin" ContentType="application/vnd.openxmlformats-officedocument.oleObject"/>
  <Override PartName="/ppt/embeddings/Microsoft_Equation36.bin" ContentType="application/vnd.openxmlformats-officedocument.oleObject"/>
  <Override PartName="/ppt/embeddings/Microsoft_Equation42.bin" ContentType="application/vnd.openxmlformats-officedocument.oleObject"/>
  <Override PartName="/ppt/embeddings/Microsoft_Equation19.bin" ContentType="application/vnd.openxmlformats-officedocument.oleObject"/>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embeddings/Microsoft_Equation23.bin" ContentType="application/vnd.openxmlformats-officedocument.oleObject"/>
  <Override PartName="/ppt/embeddings/Microsoft_Equation69.bin" ContentType="application/vnd.openxmlformats-officedocument.oleObject"/>
  <Default Extension="pict" ContentType="image/pict"/>
  <Override PartName="/ppt/embeddings/Microsoft_Equation58.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embeddings/Microsoft_Equation52.bin" ContentType="application/vnd.openxmlformats-officedocument.oleObject"/>
  <Override PartName="/ppt/slideLayouts/slideLayout4.xml" ContentType="application/vnd.openxmlformats-officedocument.presentationml.slideLayout+xml"/>
  <Override PartName="/ppt/embeddings/Microsoft_Equation60.bin" ContentType="application/vnd.openxmlformats-officedocument.oleObject"/>
  <Override PartName="/ppt/slideLayouts/slideLayout2.xml" ContentType="application/vnd.openxmlformats-officedocument.presentationml.slideLayout+xml"/>
  <Override PartName="/ppt/embeddings/Microsoft_Equation72.bin" ContentType="application/vnd.openxmlformats-officedocument.oleObject"/>
  <Override PartName="/ppt/notesSlides/notesSlide1.xml" ContentType="application/vnd.openxmlformats-officedocument.presentationml.notesSlide+xml"/>
  <Override PartName="/ppt/slideLayouts/slideLayout6.xml" ContentType="application/vnd.openxmlformats-officedocument.presentationml.slideLayout+xml"/>
  <Override PartName="/ppt/embeddings/Microsoft_Equation53.bin" ContentType="application/vnd.openxmlformats-officedocument.oleObject"/>
  <Override PartName="/ppt/slides/slide10.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embeddings/Microsoft_Equation59.bin" ContentType="application/vnd.openxmlformats-officedocument.oleObject"/>
  <Default Extension="png" ContentType="image/png"/>
  <Override PartName="/ppt/slides/slide27.xml" ContentType="application/vnd.openxmlformats-officedocument.presentationml.slide+xml"/>
  <Override PartName="/docProps/core.xml" ContentType="application/vnd.openxmlformats-package.core-properties+xml"/>
  <Override PartName="/ppt/embeddings/Microsoft_Equation24.bin" ContentType="application/vnd.openxmlformats-officedocument.oleObject"/>
  <Override PartName="/ppt/embeddings/Microsoft_Equation30.bin" ContentType="application/vnd.openxmlformats-officedocument.oleObject"/>
  <Override PartName="/ppt/slides/slide31.xml" ContentType="application/vnd.openxmlformats-officedocument.presentationml.slide+xml"/>
  <Default Extension="bin" ContentType="application/vnd.openxmlformats-officedocument.presentationml.printerSettings"/>
  <Override PartName="/ppt/embeddings/Microsoft_Equation41.bin" ContentType="application/vnd.openxmlformats-officedocument.oleObject"/>
  <Override PartName="/ppt/embeddings/Microsoft_Equation61.bin" ContentType="application/vnd.openxmlformats-officedocument.oleObject"/>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embeddings/Microsoft_Equation62.bin" ContentType="application/vnd.openxmlformats-officedocument.oleObject"/>
  <Override PartName="/ppt/embeddings/Microsoft_Equation57.bin" ContentType="application/vnd.openxmlformats-officedocument.oleObject"/>
  <Override PartName="/ppt/theme/theme2.xml" ContentType="application/vnd.openxmlformats-officedocument.theme+xml"/>
  <Override PartName="/ppt/embeddings/Microsoft_Equation15.bin" ContentType="application/vnd.openxmlformats-officedocument.oleObject"/>
  <Override PartName="/ppt/slides/slide2.xml" ContentType="application/vnd.openxmlformats-officedocument.presentationml.slide+xml"/>
  <Override PartName="/ppt/embeddings/Microsoft_Equation38.bin" ContentType="application/vnd.openxmlformats-officedocument.oleObject"/>
  <Override PartName="/ppt/embeddings/Microsoft_Equation28.bin" ContentType="application/vnd.openxmlformats-officedocument.oleObject"/>
  <Override PartName="/ppt/embeddings/Microsoft_Equation49.bin" ContentType="application/vnd.openxmlformats-officedocument.oleObject"/>
  <Override PartName="/ppt/embeddings/Microsoft_Equation54.bin" ContentType="application/vnd.openxmlformats-officedocument.oleObject"/>
  <Override PartName="/ppt/embeddings/Microsoft_Equation68.bin" ContentType="application/vnd.openxmlformats-officedocument.oleObject"/>
  <Override PartName="/ppt/embeddings/Microsoft_Equation51.bin" ContentType="application/vnd.openxmlformats-officedocument.oleObject"/>
  <Override PartName="/ppt/embeddings/Microsoft_Equation63.bin" ContentType="application/vnd.openxmlformats-officedocument.oleObject"/>
  <Override PartName="/ppt/embeddings/Microsoft_Equation34.bin" ContentType="application/vnd.openxmlformats-officedocument.oleObject"/>
  <Override PartName="/ppt/embeddings/Microsoft_Equation44.bin" ContentType="application/vnd.openxmlformats-officedocument.oleObject"/>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embeddings/Microsoft_Equation25.bin" ContentType="application/vnd.openxmlformats-officedocument.oleObject"/>
  <Override PartName="/ppt/embeddings/Microsoft_Equation35.bin" ContentType="application/vnd.openxmlformats-officedocument.oleObject"/>
  <Override PartName="/ppt/embeddings/Microsoft_Equation43.bin" ContentType="application/vnd.openxmlformats-officedocument.oleObject"/>
  <Override PartName="/ppt/embeddings/Microsoft_Equation16.bin" ContentType="application/vnd.openxmlformats-officedocument.oleObject"/>
  <Override PartName="/ppt/notesSlides/notesSlide3.xml" ContentType="application/vnd.openxmlformats-officedocument.presentationml.notesSlide+xml"/>
  <Override PartName="/ppt/embeddings/Microsoft_Equation65.bin" ContentType="application/vnd.openxmlformats-officedocument.oleObject"/>
  <Default Extension="xml" ContentType="application/xml"/>
  <Override PartName="/ppt/embeddings/Microsoft_Equation14.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embeddings/Microsoft_Equation33.bin" ContentType="application/vnd.openxmlformats-officedocument.oleObject"/>
  <Override PartName="/ppt/embeddings/Microsoft_Equation40.bin" ContentType="application/vnd.openxmlformats-officedocument.oleObject"/>
  <Override PartName="/ppt/slides/slide25.xml" ContentType="application/vnd.openxmlformats-officedocument.presentationml.slide+xml"/>
  <Override PartName="/ppt/embeddings/Microsoft_Equation26.bin" ContentType="application/vnd.openxmlformats-officedocument.oleObject"/>
  <Override PartName="/ppt/embeddings/Microsoft_Equation48.bin" ContentType="application/vnd.openxmlformats-officedocument.oleObject"/>
  <Default Extension="doc" ContentType="application/msword"/>
  <Override PartName="/ppt/slides/slide14.xml" ContentType="application/vnd.openxmlformats-officedocument.presentationml.slide+xml"/>
  <Override PartName="/ppt/embeddings/Microsoft_Equation55.bin" ContentType="application/vnd.openxmlformats-officedocument.oleObject"/>
  <Override PartName="/ppt/embeddings/Microsoft_Equation45.bin" ContentType="application/vnd.openxmlformats-officedocument.oleObject"/>
  <Override PartName="/ppt/notesSlides/notesSlide5.xml" ContentType="application/vnd.openxmlformats-officedocument.presentationml.notesSlide+xml"/>
  <Override PartName="/ppt/embeddings/Microsoft_Equation66.bin" ContentType="application/vnd.openxmlformats-officedocument.oleObject"/>
  <Override PartName="/ppt/slideLayouts/slideLayout1.xml" ContentType="application/vnd.openxmlformats-officedocument.presentationml.slideLayout+xml"/>
  <Override PartName="/ppt/embeddings/Microsoft_Equation13.bin" ContentType="application/vnd.openxmlformats-officedocument.oleObject"/>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embeddings/Microsoft_Equation50.bin" ContentType="application/vnd.openxmlformats-officedocument.oleObject"/>
  <Override PartName="/ppt/slideLayouts/slideLayout7.xml" ContentType="application/vnd.openxmlformats-officedocument.presentationml.slideLayout+xml"/>
  <Default Extension="jpeg" ContentType="image/jpeg"/>
  <Override PartName="/ppt/embeddings/Microsoft_Equation31.bin" ContentType="application/vnd.openxmlformats-officedocument.oleObject"/>
  <Override PartName="/ppt/embeddings/Microsoft_Equation64.bin" ContentType="application/vnd.openxmlformats-officedocument.oleObject"/>
  <Override PartName="/ppt/embeddings/Microsoft_Equation46.bin" ContentType="application/vnd.openxmlformats-officedocument.oleObject"/>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embeddings/Microsoft_Equation27.bin" ContentType="application/vnd.openxmlformats-officedocument.oleObject"/>
  <Override PartName="/ppt/slides/slide8.xml" ContentType="application/vnd.openxmlformats-officedocument.presentationml.slide+xml"/>
  <Override PartName="/ppt/embeddings/Microsoft_Equation37.bin" ContentType="application/vnd.openxmlformats-officedocument.oleObject"/>
  <Override PartName="/ppt/slides/slide15.xml" ContentType="application/vnd.openxmlformats-officedocument.presentationml.slide+xml"/>
  <Override PartName="/ppt/embeddings/Microsoft_Equation70.bin" ContentType="application/vnd.openxmlformats-officedocument.oleObject"/>
  <Override PartName="/ppt/embeddings/Microsoft_Equation32.bin" ContentType="application/vnd.openxmlformats-officedocument.oleObject"/>
  <Override PartName="/ppt/embeddings/Microsoft_Equation71.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embeddings/Microsoft_Equation17.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embeddings/Microsoft_Equation67.bin" ContentType="application/vnd.openxmlformats-officedocument.oleObject"/>
  <Override PartName="/ppt/embeddings/Microsoft_Equation21.bin" ContentType="application/vnd.openxmlformats-officedocument.oleObject"/>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3"/>
  </p:notesMasterIdLst>
  <p:handoutMasterIdLst>
    <p:handoutMasterId r:id="rId34"/>
  </p:handoutMasterIdLst>
  <p:sldIdLst>
    <p:sldId id="305" r:id="rId2"/>
    <p:sldId id="272" r:id="rId3"/>
    <p:sldId id="420" r:id="rId4"/>
    <p:sldId id="421" r:id="rId5"/>
    <p:sldId id="416" r:id="rId6"/>
    <p:sldId id="415" r:id="rId7"/>
    <p:sldId id="424" r:id="rId8"/>
    <p:sldId id="425" r:id="rId9"/>
    <p:sldId id="426" r:id="rId10"/>
    <p:sldId id="419" r:id="rId11"/>
    <p:sldId id="427" r:id="rId12"/>
    <p:sldId id="428" r:id="rId13"/>
    <p:sldId id="429" r:id="rId14"/>
    <p:sldId id="430" r:id="rId15"/>
    <p:sldId id="358" r:id="rId16"/>
    <p:sldId id="258" r:id="rId17"/>
    <p:sldId id="345" r:id="rId18"/>
    <p:sldId id="352" r:id="rId19"/>
    <p:sldId id="342" r:id="rId20"/>
    <p:sldId id="267" r:id="rId21"/>
    <p:sldId id="422" r:id="rId22"/>
    <p:sldId id="431" r:id="rId23"/>
    <p:sldId id="262" r:id="rId24"/>
    <p:sldId id="359" r:id="rId25"/>
    <p:sldId id="259" r:id="rId26"/>
    <p:sldId id="393" r:id="rId27"/>
    <p:sldId id="270" r:id="rId28"/>
    <p:sldId id="395" r:id="rId29"/>
    <p:sldId id="409" r:id="rId30"/>
    <p:sldId id="408" r:id="rId31"/>
    <p:sldId id="423" r:id="rId32"/>
  </p:sldIdLst>
  <p:sldSz cx="9144000" cy="6858000" type="screen4x3"/>
  <p:notesSz cx="9144000" cy="6858000"/>
  <p:defaultTextStyle>
    <a:defPPr>
      <a:defRPr lang="en-US"/>
    </a:defPPr>
    <a:lvl1pPr algn="l" rtl="0" fontAlgn="base">
      <a:spcBef>
        <a:spcPct val="0"/>
      </a:spcBef>
      <a:spcAft>
        <a:spcPct val="0"/>
      </a:spcAft>
      <a:defRPr sz="4400" kern="1200">
        <a:solidFill>
          <a:srgbClr val="0000FF"/>
        </a:solidFill>
        <a:latin typeface="Comic Sans MS" pitchFamily="-111" charset="0"/>
        <a:ea typeface="ＭＳ Ｐゴシック" pitchFamily="-111" charset="-128"/>
        <a:cs typeface="ＭＳ Ｐゴシック" pitchFamily="-111" charset="-128"/>
      </a:defRPr>
    </a:lvl1pPr>
    <a:lvl2pPr marL="457200" algn="l" rtl="0" fontAlgn="base">
      <a:spcBef>
        <a:spcPct val="0"/>
      </a:spcBef>
      <a:spcAft>
        <a:spcPct val="0"/>
      </a:spcAft>
      <a:defRPr sz="4400" kern="1200">
        <a:solidFill>
          <a:srgbClr val="0000FF"/>
        </a:solidFill>
        <a:latin typeface="Comic Sans MS" pitchFamily="-111" charset="0"/>
        <a:ea typeface="ＭＳ Ｐゴシック" pitchFamily="-111" charset="-128"/>
        <a:cs typeface="ＭＳ Ｐゴシック" pitchFamily="-111" charset="-128"/>
      </a:defRPr>
    </a:lvl2pPr>
    <a:lvl3pPr marL="914400" algn="l" rtl="0" fontAlgn="base">
      <a:spcBef>
        <a:spcPct val="0"/>
      </a:spcBef>
      <a:spcAft>
        <a:spcPct val="0"/>
      </a:spcAft>
      <a:defRPr sz="4400" kern="1200">
        <a:solidFill>
          <a:srgbClr val="0000FF"/>
        </a:solidFill>
        <a:latin typeface="Comic Sans MS" pitchFamily="-111" charset="0"/>
        <a:ea typeface="ＭＳ Ｐゴシック" pitchFamily="-111" charset="-128"/>
        <a:cs typeface="ＭＳ Ｐゴシック" pitchFamily="-111" charset="-128"/>
      </a:defRPr>
    </a:lvl3pPr>
    <a:lvl4pPr marL="1371600" algn="l" rtl="0" fontAlgn="base">
      <a:spcBef>
        <a:spcPct val="0"/>
      </a:spcBef>
      <a:spcAft>
        <a:spcPct val="0"/>
      </a:spcAft>
      <a:defRPr sz="4400" kern="1200">
        <a:solidFill>
          <a:srgbClr val="0000FF"/>
        </a:solidFill>
        <a:latin typeface="Comic Sans MS" pitchFamily="-111" charset="0"/>
        <a:ea typeface="ＭＳ Ｐゴシック" pitchFamily="-111" charset="-128"/>
        <a:cs typeface="ＭＳ Ｐゴシック" pitchFamily="-111" charset="-128"/>
      </a:defRPr>
    </a:lvl4pPr>
    <a:lvl5pPr marL="1828800" algn="l" rtl="0" fontAlgn="base">
      <a:spcBef>
        <a:spcPct val="0"/>
      </a:spcBef>
      <a:spcAft>
        <a:spcPct val="0"/>
      </a:spcAft>
      <a:defRPr sz="4400" kern="1200">
        <a:solidFill>
          <a:srgbClr val="0000FF"/>
        </a:solidFill>
        <a:latin typeface="Comic Sans MS" pitchFamily="-111" charset="0"/>
        <a:ea typeface="ＭＳ Ｐゴシック" pitchFamily="-111" charset="-128"/>
        <a:cs typeface="ＭＳ Ｐゴシック" pitchFamily="-111" charset="-128"/>
      </a:defRPr>
    </a:lvl5pPr>
    <a:lvl6pPr marL="2286000" algn="l" defTabSz="457200" rtl="0" eaLnBrk="1" latinLnBrk="0" hangingPunct="1">
      <a:defRPr sz="4400" kern="1200">
        <a:solidFill>
          <a:srgbClr val="0000FF"/>
        </a:solidFill>
        <a:latin typeface="Comic Sans MS" pitchFamily="-111" charset="0"/>
        <a:ea typeface="ＭＳ Ｐゴシック" pitchFamily="-111" charset="-128"/>
        <a:cs typeface="ＭＳ Ｐゴシック" pitchFamily="-111" charset="-128"/>
      </a:defRPr>
    </a:lvl6pPr>
    <a:lvl7pPr marL="2743200" algn="l" defTabSz="457200" rtl="0" eaLnBrk="1" latinLnBrk="0" hangingPunct="1">
      <a:defRPr sz="4400" kern="1200">
        <a:solidFill>
          <a:srgbClr val="0000FF"/>
        </a:solidFill>
        <a:latin typeface="Comic Sans MS" pitchFamily="-111" charset="0"/>
        <a:ea typeface="ＭＳ Ｐゴシック" pitchFamily="-111" charset="-128"/>
        <a:cs typeface="ＭＳ Ｐゴシック" pitchFamily="-111" charset="-128"/>
      </a:defRPr>
    </a:lvl7pPr>
    <a:lvl8pPr marL="3200400" algn="l" defTabSz="457200" rtl="0" eaLnBrk="1" latinLnBrk="0" hangingPunct="1">
      <a:defRPr sz="4400" kern="1200">
        <a:solidFill>
          <a:srgbClr val="0000FF"/>
        </a:solidFill>
        <a:latin typeface="Comic Sans MS" pitchFamily="-111" charset="0"/>
        <a:ea typeface="ＭＳ Ｐゴシック" pitchFamily="-111" charset="-128"/>
        <a:cs typeface="ＭＳ Ｐゴシック" pitchFamily="-111" charset="-128"/>
      </a:defRPr>
    </a:lvl8pPr>
    <a:lvl9pPr marL="3657600" algn="l" defTabSz="457200" rtl="0" eaLnBrk="1" latinLnBrk="0" hangingPunct="1">
      <a:defRPr sz="4400" kern="1200">
        <a:solidFill>
          <a:srgbClr val="0000FF"/>
        </a:solidFill>
        <a:latin typeface="Comic Sans MS"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clrMru>
    <a:srgbClr val="1B8E23"/>
    <a:srgbClr val="0015DA"/>
    <a:srgbClr val="002AC3"/>
    <a:srgbClr val="004C00"/>
    <a:srgbClr val="800080"/>
    <a:srgbClr val="00FF00"/>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986" autoAdjust="0"/>
    <p:restoredTop sz="94660"/>
  </p:normalViewPr>
  <p:slideViewPr>
    <p:cSldViewPr snapToGrid="0" showGuides="1">
      <p:cViewPr>
        <p:scale>
          <a:sx n="100" d="100"/>
          <a:sy n="100" d="100"/>
        </p:scale>
        <p:origin x="-1104" y="-520"/>
      </p:cViewPr>
      <p:guideLst>
        <p:guide orient="horz" pos="3168"/>
        <p:guide pos="28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8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handoutMaster" Target="handoutMasters/handoutMaster1.xml"/><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pict"/><Relationship Id="rId1" Type="http://schemas.openxmlformats.org/officeDocument/2006/relationships/image" Target="../media/image21.pict"/></Relationships>
</file>

<file path=ppt/drawings/_rels/vmlDrawing15.vml.rels><?xml version="1.0" encoding="UTF-8" standalone="yes"?>
<Relationships xmlns="http://schemas.openxmlformats.org/package/2006/relationships"><Relationship Id="rId14" Type="http://schemas.openxmlformats.org/officeDocument/2006/relationships/image" Target="../media/image53.pict"/><Relationship Id="rId20" Type="http://schemas.openxmlformats.org/officeDocument/2006/relationships/image" Target="../media/image59.pict"/><Relationship Id="rId4" Type="http://schemas.openxmlformats.org/officeDocument/2006/relationships/image" Target="../media/image43.pict"/><Relationship Id="rId21" Type="http://schemas.openxmlformats.org/officeDocument/2006/relationships/image" Target="../media/image60.pict"/><Relationship Id="rId22" Type="http://schemas.openxmlformats.org/officeDocument/2006/relationships/image" Target="../media/image61.pict"/><Relationship Id="rId7" Type="http://schemas.openxmlformats.org/officeDocument/2006/relationships/image" Target="../media/image46.pict"/><Relationship Id="rId11" Type="http://schemas.openxmlformats.org/officeDocument/2006/relationships/image" Target="../media/image50.pict"/><Relationship Id="rId1" Type="http://schemas.openxmlformats.org/officeDocument/2006/relationships/image" Target="../media/image40.pict"/><Relationship Id="rId6" Type="http://schemas.openxmlformats.org/officeDocument/2006/relationships/image" Target="../media/image45.pict"/><Relationship Id="rId16" Type="http://schemas.openxmlformats.org/officeDocument/2006/relationships/image" Target="../media/image55.pict"/><Relationship Id="rId8" Type="http://schemas.openxmlformats.org/officeDocument/2006/relationships/image" Target="../media/image47.pict"/><Relationship Id="rId13" Type="http://schemas.openxmlformats.org/officeDocument/2006/relationships/image" Target="../media/image52.pict"/><Relationship Id="rId10" Type="http://schemas.openxmlformats.org/officeDocument/2006/relationships/image" Target="../media/image49.pict"/><Relationship Id="rId5" Type="http://schemas.openxmlformats.org/officeDocument/2006/relationships/image" Target="../media/image44.pict"/><Relationship Id="rId15" Type="http://schemas.openxmlformats.org/officeDocument/2006/relationships/image" Target="../media/image54.pict"/><Relationship Id="rId12" Type="http://schemas.openxmlformats.org/officeDocument/2006/relationships/image" Target="../media/image51.pict"/><Relationship Id="rId17" Type="http://schemas.openxmlformats.org/officeDocument/2006/relationships/image" Target="../media/image56.pict"/><Relationship Id="rId19" Type="http://schemas.openxmlformats.org/officeDocument/2006/relationships/image" Target="../media/image58.pict"/><Relationship Id="rId2" Type="http://schemas.openxmlformats.org/officeDocument/2006/relationships/image" Target="../media/image41.pict"/><Relationship Id="rId9" Type="http://schemas.openxmlformats.org/officeDocument/2006/relationships/image" Target="../media/image48.pict"/><Relationship Id="rId3" Type="http://schemas.openxmlformats.org/officeDocument/2006/relationships/image" Target="../media/image42.pict"/><Relationship Id="rId18" Type="http://schemas.openxmlformats.org/officeDocument/2006/relationships/image" Target="../media/image57.pict"/></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5.pict"/><Relationship Id="rId1" Type="http://schemas.openxmlformats.org/officeDocument/2006/relationships/image" Target="../media/image64.pict"/></Relationships>
</file>

<file path=ppt/drawings/_rels/vmlDrawing17.vml.rels><?xml version="1.0" encoding="UTF-8" standalone="yes"?>
<Relationships xmlns="http://schemas.openxmlformats.org/package/2006/relationships"><Relationship Id="rId4" Type="http://schemas.openxmlformats.org/officeDocument/2006/relationships/image" Target="../media/image69.pict"/><Relationship Id="rId5" Type="http://schemas.openxmlformats.org/officeDocument/2006/relationships/image" Target="../media/image70.pict"/><Relationship Id="rId7" Type="http://schemas.openxmlformats.org/officeDocument/2006/relationships/image" Target="../media/image72.pict"/><Relationship Id="rId1" Type="http://schemas.openxmlformats.org/officeDocument/2006/relationships/image" Target="../media/image66.pict"/><Relationship Id="rId2" Type="http://schemas.openxmlformats.org/officeDocument/2006/relationships/image" Target="../media/image67.pict"/><Relationship Id="rId3" Type="http://schemas.openxmlformats.org/officeDocument/2006/relationships/image" Target="../media/image68.pict"/><Relationship Id="rId6" Type="http://schemas.openxmlformats.org/officeDocument/2006/relationships/image" Target="../media/image71.pict"/></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79.pict"/><Relationship Id="rId1" Type="http://schemas.openxmlformats.org/officeDocument/2006/relationships/image" Target="../media/image76.pict"/><Relationship Id="rId2" Type="http://schemas.openxmlformats.org/officeDocument/2006/relationships/image" Target="../media/image77.pict"/><Relationship Id="rId3" Type="http://schemas.openxmlformats.org/officeDocument/2006/relationships/image" Target="../media/image78.pict"/></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88.pict"/><Relationship Id="rId4" Type="http://schemas.openxmlformats.org/officeDocument/2006/relationships/image" Target="../media/image79.pict"/><Relationship Id="rId5" Type="http://schemas.openxmlformats.org/officeDocument/2006/relationships/image" Target="../media/image85.pict"/><Relationship Id="rId7" Type="http://schemas.openxmlformats.org/officeDocument/2006/relationships/image" Target="../media/image87.pict"/><Relationship Id="rId1" Type="http://schemas.openxmlformats.org/officeDocument/2006/relationships/image" Target="../media/image83.pict"/><Relationship Id="rId2" Type="http://schemas.openxmlformats.org/officeDocument/2006/relationships/image" Target="../media/image84.pict"/><Relationship Id="rId9" Type="http://schemas.openxmlformats.org/officeDocument/2006/relationships/image" Target="../media/image76.pict"/><Relationship Id="rId3" Type="http://schemas.openxmlformats.org/officeDocument/2006/relationships/image" Target="../media/image61.pict"/><Relationship Id="rId6" Type="http://schemas.openxmlformats.org/officeDocument/2006/relationships/image" Target="../media/image8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7.pict"/><Relationship Id="rId1" Type="http://schemas.openxmlformats.org/officeDocument/2006/relationships/image" Target="../media/image89.pict"/></Relationships>
</file>

<file path=ppt/drawings/_rels/vmlDrawing21.vml.rels><?xml version="1.0" encoding="UTF-8" standalone="yes"?>
<Relationships xmlns="http://schemas.openxmlformats.org/package/2006/relationships"><Relationship Id="rId4" Type="http://schemas.openxmlformats.org/officeDocument/2006/relationships/image" Target="../media/image97.pict"/><Relationship Id="rId1" Type="http://schemas.openxmlformats.org/officeDocument/2006/relationships/image" Target="../media/image94.pict"/><Relationship Id="rId2" Type="http://schemas.openxmlformats.org/officeDocument/2006/relationships/image" Target="../media/image95.pict"/><Relationship Id="rId3" Type="http://schemas.openxmlformats.org/officeDocument/2006/relationships/image" Target="../media/image96.pict"/></Relationships>
</file>

<file path=ppt/drawings/_rels/vmlDrawing22.vml.rels><?xml version="1.0" encoding="UTF-8" standalone="yes"?>
<Relationships xmlns="http://schemas.openxmlformats.org/package/2006/relationships"><Relationship Id="rId4" Type="http://schemas.openxmlformats.org/officeDocument/2006/relationships/image" Target="../media/image101.pict"/><Relationship Id="rId1" Type="http://schemas.openxmlformats.org/officeDocument/2006/relationships/image" Target="../media/image98.pict"/><Relationship Id="rId2" Type="http://schemas.openxmlformats.org/officeDocument/2006/relationships/image" Target="../media/image99.pict"/><Relationship Id="rId3" Type="http://schemas.openxmlformats.org/officeDocument/2006/relationships/image" Target="../media/image100.pict"/></Relationships>
</file>

<file path=ppt/drawings/_rels/vmlDrawing23.vml.rels><?xml version="1.0" encoding="UTF-8" standalone="yes"?>
<Relationships xmlns="http://schemas.openxmlformats.org/package/2006/relationships"><Relationship Id="rId4" Type="http://schemas.openxmlformats.org/officeDocument/2006/relationships/image" Target="../media/image106.pict"/><Relationship Id="rId1" Type="http://schemas.openxmlformats.org/officeDocument/2006/relationships/image" Target="../media/image103.pict"/><Relationship Id="rId2" Type="http://schemas.openxmlformats.org/officeDocument/2006/relationships/image" Target="../media/image104.pict"/><Relationship Id="rId3" Type="http://schemas.openxmlformats.org/officeDocument/2006/relationships/image" Target="../media/image105.pict"/></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4.pict"/></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3857A27-577F-934C-A21D-F67B6DB95092}" type="datetimeFigureOut">
              <a:rPr lang="en-US" smtClean="0"/>
              <a:pPr/>
              <a:t>8/2/10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F8952AA-D79B-9F4C-8E8E-E088099D646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0BAE2E1-331B-E341-924B-8A9F9ECC9BC9}" type="datetimeFigureOut">
              <a:rPr lang="en-US" smtClean="0"/>
              <a:pPr/>
              <a:t>8/2/10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B4050F8-7703-484B-8426-51A56F43DC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Innovative spirit at INP  was perfect environment for </a:t>
            </a:r>
            <a:r>
              <a:rPr lang="en-US" dirty="0" err="1" smtClean="0"/>
              <a:t>Slava</a:t>
            </a:r>
            <a:r>
              <a:rPr lang="en-US" dirty="0" smtClean="0"/>
              <a:t> to develop</a:t>
            </a:r>
            <a:r>
              <a:rPr lang="en-US" baseline="0" dirty="0" smtClean="0"/>
              <a:t> many facets of his creativity: colliding-side, spin-side and the cool-side. </a:t>
            </a:r>
          </a:p>
          <a:p>
            <a:r>
              <a:rPr lang="en-US" baseline="0" dirty="0" smtClean="0"/>
              <a:t>No problems were too tough to crack! </a:t>
            </a:r>
          </a:p>
          <a:p>
            <a:r>
              <a:rPr lang="en-US" baseline="0" dirty="0" smtClean="0"/>
              <a:t>There was one more side of Slave– teaching.</a:t>
            </a:r>
            <a:endParaRPr lang="en-US" dirty="0"/>
          </a:p>
        </p:txBody>
      </p:sp>
      <p:sp>
        <p:nvSpPr>
          <p:cNvPr id="4" name="Slide Number Placeholder 3"/>
          <p:cNvSpPr>
            <a:spLocks noGrp="1"/>
          </p:cNvSpPr>
          <p:nvPr>
            <p:ph type="sldNum" sz="quarter" idx="10"/>
          </p:nvPr>
        </p:nvSpPr>
        <p:spPr/>
        <p:txBody>
          <a:bodyPr/>
          <a:lstStyle/>
          <a:p>
            <a:fld id="{3B4050F8-7703-484B-8426-51A56F43DCB6}"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was very interesting experience for our class – following the equation derivation done by </a:t>
            </a:r>
            <a:r>
              <a:rPr lang="en-US" baseline="0" dirty="0" err="1" smtClean="0"/>
              <a:t>Slava</a:t>
            </a:r>
            <a:r>
              <a:rPr lang="en-US" baseline="0" dirty="0" smtClean="0"/>
              <a:t> was the blast! Clear elegant logic,</a:t>
            </a:r>
          </a:p>
          <a:p>
            <a:r>
              <a:rPr lang="en-US" baseline="0" dirty="0" smtClean="0"/>
              <a:t>Which defied words. Words were not necessary and and also not very helpful.</a:t>
            </a:r>
          </a:p>
          <a:p>
            <a:endParaRPr lang="en-US" baseline="0" dirty="0" smtClean="0"/>
          </a:p>
        </p:txBody>
      </p:sp>
      <p:sp>
        <p:nvSpPr>
          <p:cNvPr id="4" name="Slide Number Placeholder 3"/>
          <p:cNvSpPr>
            <a:spLocks noGrp="1"/>
          </p:cNvSpPr>
          <p:nvPr>
            <p:ph type="sldNum" sz="quarter" idx="10"/>
          </p:nvPr>
        </p:nvSpPr>
        <p:spPr/>
        <p:txBody>
          <a:bodyPr/>
          <a:lstStyle/>
          <a:p>
            <a:fld id="{3B4050F8-7703-484B-8426-51A56F43DCB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1D2360E-46FF-2548-B4DC-3826DE7C1CF6}"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 Kinetic equation (plasma relaxation) derived by Landay in 1937. But…can it work for beams? It does! Yet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4050F8-7703-484B-8426-51A56F43DCB6}"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first three dimensional</a:t>
            </a:r>
            <a:r>
              <a:rPr lang="en-US" baseline="0" dirty="0" smtClean="0"/>
              <a:t> rendering of the layout using CEBAF DC gun and CEBAF SRF linac cryomodule for the acceleration.</a:t>
            </a:r>
            <a:endParaRPr lang="en-US" dirty="0"/>
          </a:p>
        </p:txBody>
      </p:sp>
      <p:sp>
        <p:nvSpPr>
          <p:cNvPr id="4" name="Slide Number Placeholder 3"/>
          <p:cNvSpPr>
            <a:spLocks noGrp="1"/>
          </p:cNvSpPr>
          <p:nvPr>
            <p:ph type="sldNum" sz="quarter" idx="10"/>
          </p:nvPr>
        </p:nvSpPr>
        <p:spPr/>
        <p:txBody>
          <a:bodyPr/>
          <a:lstStyle/>
          <a:p>
            <a:fld id="{5E11AE7A-D00F-BA43-98D1-E43B98DAA703}"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9.vml"/><Relationship Id="rId2" Type="http://schemas.openxmlformats.org/officeDocument/2006/relationships/slideMaster" Target="../slideMasters/slideMaster1.xml"/><Relationship Id="rId3" Type="http://schemas.openxmlformats.org/officeDocument/2006/relationships/oleObject" Target="../embeddings/Microsoft_Word_97_-_2004_Document9.doc"/></Relationships>
</file>

<file path=ppt/slideLayouts/_rels/slideLayout11.xml.rels><?xml version="1.0" encoding="UTF-8" standalone="yes"?>
<Relationships xmlns="http://schemas.openxmlformats.org/package/2006/relationships"><Relationship Id="rId4" Type="http://schemas.openxmlformats.org/officeDocument/2006/relationships/oleObject" Target="../embeddings/Microsoft_Word_97_-_2004_Document10.doc"/><Relationship Id="rId1" Type="http://schemas.openxmlformats.org/officeDocument/2006/relationships/vmlDrawing" Target="../drawings/vmlDrawing10.vml"/><Relationship Id="rId2" Type="http://schemas.openxmlformats.org/officeDocument/2006/relationships/slideMaster" Target="../slideMasters/slideMaster1.xml"/><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11.vml"/><Relationship Id="rId2" Type="http://schemas.openxmlformats.org/officeDocument/2006/relationships/slideMaster" Target="../slideMasters/slideMaster1.xml"/><Relationship Id="rId3" Type="http://schemas.openxmlformats.org/officeDocument/2006/relationships/oleObject" Target="../embeddings/Microsoft_Word_97_-_2004_Document11.doc"/></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Master" Target="../slideMasters/slideMaster1.xml"/><Relationship Id="rId3" Type="http://schemas.openxmlformats.org/officeDocument/2006/relationships/oleObject" Target="../embeddings/Microsoft_Word_97_-_2004_Document2.doc"/></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Master" Target="../slideMasters/slideMaster1.xml"/><Relationship Id="rId3" Type="http://schemas.openxmlformats.org/officeDocument/2006/relationships/oleObject" Target="../embeddings/Microsoft_Word_97_-_2004_Document3.doc"/></Relationships>
</file>

<file path=ppt/slideLayouts/_rels/slideLayout5.xml.rels><?xml version="1.0" encoding="UTF-8" standalone="yes"?>
<Relationships xmlns="http://schemas.openxmlformats.org/package/2006/relationships"><Relationship Id="rId4" Type="http://schemas.openxmlformats.org/officeDocument/2006/relationships/oleObject" Target="../embeddings/Microsoft_Word_97_-_2004_Document4.doc"/><Relationship Id="rId1" Type="http://schemas.openxmlformats.org/officeDocument/2006/relationships/vmlDrawing" Target="../drawings/vmlDrawing4.vml"/><Relationship Id="rId2" Type="http://schemas.openxmlformats.org/officeDocument/2006/relationships/slideMaster" Target="../slideMasters/slideMaster1.xml"/><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slideMaster" Target="../slideMasters/slideMaster1.xml"/><Relationship Id="rId3" Type="http://schemas.openxmlformats.org/officeDocument/2006/relationships/oleObject" Target="../embeddings/Microsoft_Word_97_-_2004_Document5.doc"/></Relationships>
</file>

<file path=ppt/slideLayouts/_rels/slideLayout7.xml.rels><?xml version="1.0" encoding="UTF-8" standalone="yes"?>
<Relationships xmlns="http://schemas.openxmlformats.org/package/2006/relationships"><Relationship Id="rId4" Type="http://schemas.openxmlformats.org/officeDocument/2006/relationships/oleObject" Target="../embeddings/Microsoft_Word_97_-_2004_Document6.doc"/><Relationship Id="rId1" Type="http://schemas.openxmlformats.org/officeDocument/2006/relationships/vmlDrawing" Target="../drawings/vmlDrawing6.vml"/><Relationship Id="rId2" Type="http://schemas.openxmlformats.org/officeDocument/2006/relationships/slideMaster" Target="../slideMasters/slideMaster1.xml"/><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7.vml"/><Relationship Id="rId2" Type="http://schemas.openxmlformats.org/officeDocument/2006/relationships/slideMaster" Target="../slideMasters/slideMaster1.xml"/><Relationship Id="rId3" Type="http://schemas.openxmlformats.org/officeDocument/2006/relationships/oleObject" Target="../embeddings/Microsoft_Word_97_-_2004_Document7.doc"/></Relationships>
</file>

<file path=ppt/slideLayouts/_rels/slideLayout9.xml.rels><?xml version="1.0" encoding="UTF-8" standalone="yes"?>
<Relationships xmlns="http://schemas.openxmlformats.org/package/2006/relationships"><Relationship Id="rId4" Type="http://schemas.openxmlformats.org/officeDocument/2006/relationships/oleObject" Target="../embeddings/Microsoft_Word_97_-_2004_Document8.doc"/><Relationship Id="rId1" Type="http://schemas.openxmlformats.org/officeDocument/2006/relationships/vmlDrawing" Target="../drawings/vmlDrawing8.vml"/><Relationship Id="rId2" Type="http://schemas.openxmlformats.org/officeDocument/2006/relationships/slideMaster" Target="../slideMasters/slideMaster1.xml"/><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Slide Number Placeholder 3"/>
          <p:cNvSpPr>
            <a:spLocks noGrp="1"/>
          </p:cNvSpPr>
          <p:nvPr>
            <p:ph type="sldNum" sz="quarter" idx="10"/>
          </p:nvPr>
        </p:nvSpPr>
        <p:spPr/>
        <p:txBody>
          <a:bodyPr/>
          <a:lstStyle>
            <a:lvl1pPr>
              <a:defRPr/>
            </a:lvl1pPr>
          </a:lstStyle>
          <a:p>
            <a:pPr>
              <a:defRPr/>
            </a:pPr>
            <a:fld id="{2695DB3B-2075-8F4A-8CF5-7CB32B92DB08}" type="slidenum">
              <a:rPr lang="en-US"/>
              <a:pPr>
                <a:defRPr/>
              </a:pPr>
              <a:t>‹#›</a:t>
            </a:fld>
            <a:endParaRPr lang="en-US"/>
          </a:p>
        </p:txBody>
      </p:sp>
      <p:pic>
        <p:nvPicPr>
          <p:cNvPr id="8" name="Picture 11"/>
          <p:cNvPicPr>
            <a:picLocks noChangeAspect="1"/>
          </p:cNvPicPr>
          <p:nvPr userDrawn="1"/>
        </p:nvPicPr>
        <p:blipFill>
          <a:blip r:embed="rId2"/>
          <a:srcRect/>
          <a:stretch>
            <a:fillRect/>
          </a:stretch>
        </p:blipFill>
        <p:spPr bwMode="auto">
          <a:xfrm>
            <a:off x="8136120" y="25400"/>
            <a:ext cx="1122180" cy="508000"/>
          </a:xfrm>
          <a:prstGeom prst="rect">
            <a:avLst/>
          </a:prstGeom>
          <a:noFill/>
          <a:ln w="9525">
            <a:noFill/>
            <a:miter lim="800000"/>
            <a:headEnd/>
            <a:tailEnd/>
          </a:ln>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a:defRPr/>
            </a:lvl1pPr>
          </a:lstStyle>
          <a:p>
            <a:pPr>
              <a:defRPr/>
            </a:pPr>
            <a:fld id="{B99A5DB3-F9E9-F34E-A9EB-091646C3CFE3}" type="slidenum">
              <a:rPr lang="en-US"/>
              <a:pPr>
                <a:defRPr/>
              </a:pPr>
              <a:t>‹#›</a:t>
            </a:fld>
            <a:endParaRPr lang="en-US"/>
          </a:p>
        </p:txBody>
      </p:sp>
      <p:graphicFrame>
        <p:nvGraphicFramePr>
          <p:cNvPr id="78852" name="Object 4"/>
          <p:cNvGraphicFramePr>
            <a:graphicFrameLocks noChangeAspect="1"/>
          </p:cNvGraphicFramePr>
          <p:nvPr/>
        </p:nvGraphicFramePr>
        <p:xfrm>
          <a:off x="52388" y="6316663"/>
          <a:ext cx="1458912" cy="541337"/>
        </p:xfrm>
        <a:graphic>
          <a:graphicData uri="http://schemas.openxmlformats.org/presentationml/2006/ole">
            <p:oleObj spid="_x0000_s78852" name="Document" r:id="rId3" imgW="1947672" imgH="722376" progId="Word.Document.8">
              <p:embed/>
            </p:oleObj>
          </a:graphicData>
        </a:graphic>
      </p:graphicFrame>
      <p:pic>
        <p:nvPicPr>
          <p:cNvPr id="8" name="Picture 11"/>
          <p:cNvPicPr>
            <a:picLocks noChangeAspect="1"/>
          </p:cNvPicPr>
          <p:nvPr userDrawn="1"/>
        </p:nvPicPr>
        <p:blipFill>
          <a:blip r:embed="rId4"/>
          <a:srcRect/>
          <a:stretch>
            <a:fillRect/>
          </a:stretch>
        </p:blipFill>
        <p:spPr bwMode="auto">
          <a:xfrm>
            <a:off x="8136120" y="12700"/>
            <a:ext cx="1122180" cy="508000"/>
          </a:xfrm>
          <a:prstGeom prst="rect">
            <a:avLst/>
          </a:prstGeom>
          <a:noFill/>
          <a:ln w="9525">
            <a:noFill/>
            <a:miter lim="800000"/>
            <a:headEnd/>
            <a:tailEnd/>
          </a:ln>
        </p:spPr>
      </p:pic>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0"/>
            <a:ext cx="2012950" cy="6094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7225" y="0"/>
            <a:ext cx="5891213" cy="6094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a:defRPr/>
            </a:lvl1pPr>
          </a:lstStyle>
          <a:p>
            <a:pPr>
              <a:defRPr/>
            </a:pPr>
            <a:fld id="{6286E5E0-AD78-7F40-810B-85A4FA3FC9C5}" type="slidenum">
              <a:rPr lang="en-US"/>
              <a:pPr>
                <a:defRPr/>
              </a:pPr>
              <a:t>‹#›</a:t>
            </a:fld>
            <a:endParaRPr lang="en-US"/>
          </a:p>
        </p:txBody>
      </p:sp>
      <p:pic>
        <p:nvPicPr>
          <p:cNvPr id="8" name="Picture 11"/>
          <p:cNvPicPr>
            <a:picLocks noChangeAspect="1"/>
          </p:cNvPicPr>
          <p:nvPr userDrawn="1"/>
        </p:nvPicPr>
        <p:blipFill>
          <a:blip r:embed="rId3"/>
          <a:srcRect/>
          <a:stretch>
            <a:fillRect/>
          </a:stretch>
        </p:blipFill>
        <p:spPr bwMode="auto">
          <a:xfrm>
            <a:off x="8136120" y="12700"/>
            <a:ext cx="1122180" cy="508000"/>
          </a:xfrm>
          <a:prstGeom prst="rect">
            <a:avLst/>
          </a:prstGeom>
          <a:noFill/>
          <a:ln w="9525">
            <a:noFill/>
            <a:miter lim="800000"/>
            <a:headEnd/>
            <a:tailEnd/>
          </a:ln>
        </p:spPr>
      </p:pic>
      <p:graphicFrame>
        <p:nvGraphicFramePr>
          <p:cNvPr id="79874" name="Object 2"/>
          <p:cNvGraphicFramePr>
            <a:graphicFrameLocks noChangeAspect="1"/>
          </p:cNvGraphicFramePr>
          <p:nvPr/>
        </p:nvGraphicFramePr>
        <p:xfrm>
          <a:off x="52388" y="6316663"/>
          <a:ext cx="1458912" cy="541337"/>
        </p:xfrm>
        <a:graphic>
          <a:graphicData uri="http://schemas.openxmlformats.org/presentationml/2006/ole">
            <p:oleObj spid="_x0000_s79874" name="Document" r:id="rId4" imgW="1947672" imgH="722376" progId="Word.Document.8">
              <p:embed/>
            </p:oleObj>
          </a:graphicData>
        </a:graphic>
      </p:graphicFrame>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4688" y="0"/>
            <a:ext cx="80391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7225" y="1966913"/>
            <a:ext cx="7772400" cy="4114800"/>
          </a:xfrm>
        </p:spPr>
        <p:txBody>
          <a:bodyPr/>
          <a:lstStyle/>
          <a:p>
            <a:pPr lvl="0"/>
            <a:endParaRPr lang="en-US" noProof="0" smtClean="0"/>
          </a:p>
        </p:txBody>
      </p:sp>
      <p:sp>
        <p:nvSpPr>
          <p:cNvPr id="7" name="Slide Number Placeholder 3"/>
          <p:cNvSpPr>
            <a:spLocks noGrp="1"/>
          </p:cNvSpPr>
          <p:nvPr>
            <p:ph type="sldNum" sz="quarter" idx="10"/>
          </p:nvPr>
        </p:nvSpPr>
        <p:spPr/>
        <p:txBody>
          <a:bodyPr/>
          <a:lstStyle>
            <a:lvl1pPr>
              <a:defRPr/>
            </a:lvl1pPr>
          </a:lstStyle>
          <a:p>
            <a:pPr>
              <a:defRPr/>
            </a:pPr>
            <a:fld id="{B1B7E6CD-78A2-6449-B11F-AA72776DECB1}" type="slidenum">
              <a:rPr lang="en-US"/>
              <a:pPr>
                <a:defRPr/>
              </a:pPr>
              <a:t>‹#›</a:t>
            </a:fld>
            <a:endParaRPr lang="en-US"/>
          </a:p>
        </p:txBody>
      </p:sp>
      <p:graphicFrame>
        <p:nvGraphicFramePr>
          <p:cNvPr id="80900" name="Object 4"/>
          <p:cNvGraphicFramePr>
            <a:graphicFrameLocks noChangeAspect="1"/>
          </p:cNvGraphicFramePr>
          <p:nvPr/>
        </p:nvGraphicFramePr>
        <p:xfrm>
          <a:off x="52388" y="6316663"/>
          <a:ext cx="1458912" cy="541337"/>
        </p:xfrm>
        <a:graphic>
          <a:graphicData uri="http://schemas.openxmlformats.org/presentationml/2006/ole">
            <p:oleObj spid="_x0000_s80900" name="Document" r:id="rId3" imgW="1947672" imgH="722376" progId="Word.Document.8">
              <p:embed/>
            </p:oleObj>
          </a:graphicData>
        </a:graphic>
      </p:graphicFrame>
      <p:pic>
        <p:nvPicPr>
          <p:cNvPr id="8" name="Picture 11"/>
          <p:cNvPicPr>
            <a:picLocks noChangeAspect="1"/>
          </p:cNvPicPr>
          <p:nvPr userDrawn="1"/>
        </p:nvPicPr>
        <p:blipFill>
          <a:blip r:embed="rId4"/>
          <a:srcRect/>
          <a:stretch>
            <a:fillRect/>
          </a:stretch>
        </p:blipFill>
        <p:spPr bwMode="auto">
          <a:xfrm>
            <a:off x="8136120" y="12700"/>
            <a:ext cx="1122180" cy="508000"/>
          </a:xfrm>
          <a:prstGeom prst="rect">
            <a:avLst/>
          </a:prstGeom>
          <a:noFill/>
          <a:ln w="9525">
            <a:noFill/>
            <a:miter lim="800000"/>
            <a:headEnd/>
            <a:tailEnd/>
          </a:ln>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a:defRPr/>
            </a:lvl1pPr>
          </a:lstStyle>
          <a:p>
            <a:pPr>
              <a:defRPr/>
            </a:pPr>
            <a:fld id="{EE79D57A-41E2-6F49-8441-15B819E2A350}" type="slidenum">
              <a:rPr lang="en-US"/>
              <a:pPr>
                <a:defRPr/>
              </a:pPr>
              <a:t>‹#›</a:t>
            </a:fld>
            <a:endParaRPr lang="en-US"/>
          </a:p>
        </p:txBody>
      </p:sp>
      <p:graphicFrame>
        <p:nvGraphicFramePr>
          <p:cNvPr id="70660" name="Object 4"/>
          <p:cNvGraphicFramePr>
            <a:graphicFrameLocks noChangeAspect="1"/>
          </p:cNvGraphicFramePr>
          <p:nvPr/>
        </p:nvGraphicFramePr>
        <p:xfrm>
          <a:off x="52388" y="6316663"/>
          <a:ext cx="1458912" cy="541337"/>
        </p:xfrm>
        <a:graphic>
          <a:graphicData uri="http://schemas.openxmlformats.org/presentationml/2006/ole">
            <p:oleObj spid="_x0000_s70660" name="Document" r:id="rId3" imgW="1947672" imgH="722376" progId="Word.Document.8">
              <p:embed/>
            </p:oleObj>
          </a:graphicData>
        </a:graphic>
      </p:graphicFrame>
      <p:pic>
        <p:nvPicPr>
          <p:cNvPr id="8" name="Picture 11"/>
          <p:cNvPicPr>
            <a:picLocks noChangeAspect="1"/>
          </p:cNvPicPr>
          <p:nvPr userDrawn="1"/>
        </p:nvPicPr>
        <p:blipFill>
          <a:blip r:embed="rId4"/>
          <a:srcRect/>
          <a:stretch>
            <a:fillRect/>
          </a:stretch>
        </p:blipFill>
        <p:spPr bwMode="auto">
          <a:xfrm>
            <a:off x="8136120" y="12700"/>
            <a:ext cx="1122180" cy="508000"/>
          </a:xfrm>
          <a:prstGeom prst="rect">
            <a:avLst/>
          </a:prstGeom>
          <a:noFill/>
          <a:ln w="9525">
            <a:noFill/>
            <a:miter lim="800000"/>
            <a:headEnd/>
            <a:tailEnd/>
          </a:ln>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3"/>
          <p:cNvSpPr>
            <a:spLocks noGrp="1"/>
          </p:cNvSpPr>
          <p:nvPr>
            <p:ph type="sldNum" sz="quarter" idx="10"/>
          </p:nvPr>
        </p:nvSpPr>
        <p:spPr/>
        <p:txBody>
          <a:bodyPr/>
          <a:lstStyle>
            <a:lvl1pPr>
              <a:defRPr/>
            </a:lvl1pPr>
          </a:lstStyle>
          <a:p>
            <a:pPr>
              <a:defRPr/>
            </a:pPr>
            <a:fld id="{640E0F61-6930-2C45-8B3B-AC6FD200AAFF}" type="slidenum">
              <a:rPr lang="en-US"/>
              <a:pPr>
                <a:defRPr/>
              </a:pPr>
              <a:t>‹#›</a:t>
            </a:fld>
            <a:endParaRPr lang="en-US"/>
          </a:p>
        </p:txBody>
      </p:sp>
      <p:pic>
        <p:nvPicPr>
          <p:cNvPr id="8" name="Picture 11"/>
          <p:cNvPicPr>
            <a:picLocks noChangeAspect="1"/>
          </p:cNvPicPr>
          <p:nvPr userDrawn="1"/>
        </p:nvPicPr>
        <p:blipFill>
          <a:blip r:embed="rId2"/>
          <a:srcRect/>
          <a:stretch>
            <a:fillRect/>
          </a:stretch>
        </p:blipFill>
        <p:spPr bwMode="auto">
          <a:xfrm>
            <a:off x="8136120" y="12700"/>
            <a:ext cx="1122180" cy="508000"/>
          </a:xfrm>
          <a:prstGeom prst="rect">
            <a:avLst/>
          </a:prstGeom>
          <a:noFill/>
          <a:ln w="9525">
            <a:noFill/>
            <a:miter lim="800000"/>
            <a:headEnd/>
            <a:tailEnd/>
          </a:ln>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7225" y="19796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9796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0"/>
          </p:nvPr>
        </p:nvSpPr>
        <p:spPr/>
        <p:txBody>
          <a:bodyPr/>
          <a:lstStyle>
            <a:lvl1pPr>
              <a:defRPr/>
            </a:lvl1pPr>
          </a:lstStyle>
          <a:p>
            <a:pPr>
              <a:defRPr/>
            </a:pPr>
            <a:fld id="{BA466F52-BB13-C04A-BAC4-51C6E1B3CD63}" type="slidenum">
              <a:rPr lang="en-US"/>
              <a:pPr>
                <a:defRPr/>
              </a:pPr>
              <a:t>‹#›</a:t>
            </a:fld>
            <a:endParaRPr lang="en-US"/>
          </a:p>
        </p:txBody>
      </p:sp>
      <p:graphicFrame>
        <p:nvGraphicFramePr>
          <p:cNvPr id="72708" name="Object 4"/>
          <p:cNvGraphicFramePr>
            <a:graphicFrameLocks noChangeAspect="1"/>
          </p:cNvGraphicFramePr>
          <p:nvPr/>
        </p:nvGraphicFramePr>
        <p:xfrm>
          <a:off x="52388" y="6316663"/>
          <a:ext cx="1458912" cy="541337"/>
        </p:xfrm>
        <a:graphic>
          <a:graphicData uri="http://schemas.openxmlformats.org/presentationml/2006/ole">
            <p:oleObj spid="_x0000_s72708" name="Document" r:id="rId3" imgW="1947672" imgH="722376" progId="Word.Document.8">
              <p:embed/>
            </p:oleObj>
          </a:graphicData>
        </a:graphic>
      </p:graphicFrame>
      <p:pic>
        <p:nvPicPr>
          <p:cNvPr id="12" name="Picture 11"/>
          <p:cNvPicPr>
            <a:picLocks noChangeAspect="1"/>
          </p:cNvPicPr>
          <p:nvPr userDrawn="1"/>
        </p:nvPicPr>
        <p:blipFill>
          <a:blip r:embed="rId4"/>
          <a:srcRect/>
          <a:stretch>
            <a:fillRect/>
          </a:stretch>
        </p:blipFill>
        <p:spPr bwMode="auto">
          <a:xfrm>
            <a:off x="8136120" y="12700"/>
            <a:ext cx="1122180" cy="508000"/>
          </a:xfrm>
          <a:prstGeom prst="rect">
            <a:avLst/>
          </a:prstGeom>
          <a:noFill/>
          <a:ln w="9525">
            <a:noFill/>
            <a:miter lim="800000"/>
            <a:headEnd/>
            <a:tailEnd/>
          </a:ln>
        </p:spPr>
      </p:pic>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367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6"/>
          <p:cNvSpPr>
            <a:spLocks noGrp="1"/>
          </p:cNvSpPr>
          <p:nvPr>
            <p:ph type="sldNum" sz="quarter" idx="10"/>
          </p:nvPr>
        </p:nvSpPr>
        <p:spPr/>
        <p:txBody>
          <a:bodyPr/>
          <a:lstStyle>
            <a:lvl1pPr>
              <a:defRPr/>
            </a:lvl1pPr>
          </a:lstStyle>
          <a:p>
            <a:pPr>
              <a:defRPr/>
            </a:pPr>
            <a:fld id="{4D56C942-3D0E-DE4A-88BF-9CB0822FED6D}" type="slidenum">
              <a:rPr lang="en-US"/>
              <a:pPr>
                <a:defRPr/>
              </a:pPr>
              <a:t>‹#›</a:t>
            </a:fld>
            <a:endParaRPr lang="en-US"/>
          </a:p>
        </p:txBody>
      </p:sp>
      <p:pic>
        <p:nvPicPr>
          <p:cNvPr id="11" name="Picture 11"/>
          <p:cNvPicPr>
            <a:picLocks noChangeAspect="1"/>
          </p:cNvPicPr>
          <p:nvPr userDrawn="1"/>
        </p:nvPicPr>
        <p:blipFill>
          <a:blip r:embed="rId3"/>
          <a:srcRect/>
          <a:stretch>
            <a:fillRect/>
          </a:stretch>
        </p:blipFill>
        <p:spPr bwMode="auto">
          <a:xfrm>
            <a:off x="8136120" y="12700"/>
            <a:ext cx="1122180" cy="508000"/>
          </a:xfrm>
          <a:prstGeom prst="rect">
            <a:avLst/>
          </a:prstGeom>
          <a:noFill/>
          <a:ln w="9525">
            <a:noFill/>
            <a:miter lim="800000"/>
            <a:headEnd/>
            <a:tailEnd/>
          </a:ln>
        </p:spPr>
      </p:pic>
      <p:graphicFrame>
        <p:nvGraphicFramePr>
          <p:cNvPr id="73730" name="Object 2"/>
          <p:cNvGraphicFramePr>
            <a:graphicFrameLocks noChangeAspect="1"/>
          </p:cNvGraphicFramePr>
          <p:nvPr/>
        </p:nvGraphicFramePr>
        <p:xfrm>
          <a:off x="52388" y="6316663"/>
          <a:ext cx="1458912" cy="541337"/>
        </p:xfrm>
        <a:graphic>
          <a:graphicData uri="http://schemas.openxmlformats.org/presentationml/2006/ole">
            <p:oleObj spid="_x0000_s73730" name="Document" r:id="rId4" imgW="1947672" imgH="722376" progId="Word.Document.8">
              <p:embed/>
            </p:oleObj>
          </a:graphicData>
        </a:graphic>
      </p:graphicFrame>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p:txBody>
          <a:bodyPr/>
          <a:lstStyle>
            <a:lvl1pPr>
              <a:defRPr/>
            </a:lvl1pPr>
          </a:lstStyle>
          <a:p>
            <a:pPr>
              <a:defRPr/>
            </a:pPr>
            <a:fld id="{633091A8-E5EF-B548-ADF4-0ACA5C871BA8}" type="slidenum">
              <a:rPr lang="en-US"/>
              <a:pPr>
                <a:defRPr/>
              </a:pPr>
              <a:t>‹#›</a:t>
            </a:fld>
            <a:endParaRPr lang="en-US"/>
          </a:p>
        </p:txBody>
      </p:sp>
      <p:graphicFrame>
        <p:nvGraphicFramePr>
          <p:cNvPr id="74756" name="Object 4"/>
          <p:cNvGraphicFramePr>
            <a:graphicFrameLocks noChangeAspect="1"/>
          </p:cNvGraphicFramePr>
          <p:nvPr/>
        </p:nvGraphicFramePr>
        <p:xfrm>
          <a:off x="52388" y="6316663"/>
          <a:ext cx="1458912" cy="541337"/>
        </p:xfrm>
        <a:graphic>
          <a:graphicData uri="http://schemas.openxmlformats.org/presentationml/2006/ole">
            <p:oleObj spid="_x0000_s74756" name="Document" r:id="rId3" imgW="1947672" imgH="722376" progId="Word.Document.8">
              <p:embed/>
            </p:oleObj>
          </a:graphicData>
        </a:graphic>
      </p:graphicFrame>
      <p:pic>
        <p:nvPicPr>
          <p:cNvPr id="7" name="Picture 11"/>
          <p:cNvPicPr>
            <a:picLocks noChangeAspect="1"/>
          </p:cNvPicPr>
          <p:nvPr userDrawn="1"/>
        </p:nvPicPr>
        <p:blipFill>
          <a:blip r:embed="rId4"/>
          <a:srcRect/>
          <a:stretch>
            <a:fillRect/>
          </a:stretch>
        </p:blipFill>
        <p:spPr bwMode="auto">
          <a:xfrm>
            <a:off x="8136120" y="12700"/>
            <a:ext cx="1122180" cy="508000"/>
          </a:xfrm>
          <a:prstGeom prst="rect">
            <a:avLst/>
          </a:prstGeom>
          <a:noFill/>
          <a:ln w="9525">
            <a:noFill/>
            <a:miter lim="800000"/>
            <a:headEnd/>
            <a:tailEnd/>
          </a:ln>
        </p:spPr>
      </p:pic>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lvl1pPr>
              <a:defRPr/>
            </a:lvl1pPr>
          </a:lstStyle>
          <a:p>
            <a:pPr>
              <a:defRPr/>
            </a:pPr>
            <a:fld id="{2BEC92A9-F86A-8E4D-B8A3-930831F67F8D}" type="slidenum">
              <a:rPr lang="en-US"/>
              <a:pPr>
                <a:defRPr/>
              </a:pPr>
              <a:t>‹#›</a:t>
            </a:fld>
            <a:endParaRPr lang="en-US"/>
          </a:p>
        </p:txBody>
      </p:sp>
      <p:pic>
        <p:nvPicPr>
          <p:cNvPr id="6" name="Picture 11"/>
          <p:cNvPicPr>
            <a:picLocks noChangeAspect="1"/>
          </p:cNvPicPr>
          <p:nvPr userDrawn="1"/>
        </p:nvPicPr>
        <p:blipFill>
          <a:blip r:embed="rId3"/>
          <a:srcRect/>
          <a:stretch>
            <a:fillRect/>
          </a:stretch>
        </p:blipFill>
        <p:spPr bwMode="auto">
          <a:xfrm>
            <a:off x="8136120" y="25400"/>
            <a:ext cx="1122180" cy="508000"/>
          </a:xfrm>
          <a:prstGeom prst="rect">
            <a:avLst/>
          </a:prstGeom>
          <a:noFill/>
          <a:ln w="9525">
            <a:noFill/>
            <a:miter lim="800000"/>
            <a:headEnd/>
            <a:tailEnd/>
          </a:ln>
        </p:spPr>
      </p:pic>
      <p:graphicFrame>
        <p:nvGraphicFramePr>
          <p:cNvPr id="75778" name="Object 2"/>
          <p:cNvGraphicFramePr>
            <a:graphicFrameLocks noChangeAspect="1"/>
          </p:cNvGraphicFramePr>
          <p:nvPr/>
        </p:nvGraphicFramePr>
        <p:xfrm>
          <a:off x="52388" y="6316663"/>
          <a:ext cx="1458912" cy="541337"/>
        </p:xfrm>
        <a:graphic>
          <a:graphicData uri="http://schemas.openxmlformats.org/presentationml/2006/ole">
            <p:oleObj spid="_x0000_s75778" name="Document" r:id="rId4" imgW="1947672" imgH="722376" progId="Word.Document.8">
              <p:embed/>
            </p:oleObj>
          </a:graphicData>
        </a:graphic>
      </p:graphicFrame>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0"/>
          </p:nvPr>
        </p:nvSpPr>
        <p:spPr/>
        <p:txBody>
          <a:bodyPr/>
          <a:lstStyle>
            <a:lvl1pPr>
              <a:defRPr/>
            </a:lvl1pPr>
          </a:lstStyle>
          <a:p>
            <a:pPr>
              <a:defRPr/>
            </a:pPr>
            <a:fld id="{980FBDBA-3D0E-2443-84A5-9EA912052DAC}" type="slidenum">
              <a:rPr lang="en-US"/>
              <a:pPr>
                <a:defRPr/>
              </a:pPr>
              <a:t>‹#›</a:t>
            </a:fld>
            <a:endParaRPr lang="en-US"/>
          </a:p>
        </p:txBody>
      </p:sp>
      <p:graphicFrame>
        <p:nvGraphicFramePr>
          <p:cNvPr id="76804" name="Object 4"/>
          <p:cNvGraphicFramePr>
            <a:graphicFrameLocks noChangeAspect="1"/>
          </p:cNvGraphicFramePr>
          <p:nvPr/>
        </p:nvGraphicFramePr>
        <p:xfrm>
          <a:off x="52388" y="6316663"/>
          <a:ext cx="1458912" cy="541337"/>
        </p:xfrm>
        <a:graphic>
          <a:graphicData uri="http://schemas.openxmlformats.org/presentationml/2006/ole">
            <p:oleObj spid="_x0000_s76804" name="Document" r:id="rId3" imgW="1947672" imgH="722376" progId="Word.Document.8">
              <p:embed/>
            </p:oleObj>
          </a:graphicData>
        </a:graphic>
      </p:graphicFrame>
      <p:pic>
        <p:nvPicPr>
          <p:cNvPr id="9" name="Picture 11"/>
          <p:cNvPicPr>
            <a:picLocks noChangeAspect="1"/>
          </p:cNvPicPr>
          <p:nvPr userDrawn="1"/>
        </p:nvPicPr>
        <p:blipFill>
          <a:blip r:embed="rId4"/>
          <a:srcRect/>
          <a:stretch>
            <a:fillRect/>
          </a:stretch>
        </p:blipFill>
        <p:spPr bwMode="auto">
          <a:xfrm>
            <a:off x="8136120" y="12700"/>
            <a:ext cx="1122180" cy="508000"/>
          </a:xfrm>
          <a:prstGeom prst="rect">
            <a:avLst/>
          </a:prstGeom>
          <a:noFill/>
          <a:ln w="9525">
            <a:noFill/>
            <a:miter lim="800000"/>
            <a:headEnd/>
            <a:tailEnd/>
          </a:ln>
        </p:spPr>
      </p:pic>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0"/>
          </p:nvPr>
        </p:nvSpPr>
        <p:spPr/>
        <p:txBody>
          <a:bodyPr/>
          <a:lstStyle>
            <a:lvl1pPr>
              <a:defRPr/>
            </a:lvl1pPr>
          </a:lstStyle>
          <a:p>
            <a:pPr>
              <a:defRPr/>
            </a:pPr>
            <a:fld id="{894718D4-9B42-1D4C-BB53-A5DBADC9A79D}" type="slidenum">
              <a:rPr lang="en-US"/>
              <a:pPr>
                <a:defRPr/>
              </a:pPr>
              <a:t>‹#›</a:t>
            </a:fld>
            <a:endParaRPr lang="en-US"/>
          </a:p>
        </p:txBody>
      </p:sp>
      <p:pic>
        <p:nvPicPr>
          <p:cNvPr id="9" name="Picture 11"/>
          <p:cNvPicPr>
            <a:picLocks noChangeAspect="1"/>
          </p:cNvPicPr>
          <p:nvPr userDrawn="1"/>
        </p:nvPicPr>
        <p:blipFill>
          <a:blip r:embed="rId3"/>
          <a:srcRect/>
          <a:stretch>
            <a:fillRect/>
          </a:stretch>
        </p:blipFill>
        <p:spPr bwMode="auto">
          <a:xfrm>
            <a:off x="8136120" y="25400"/>
            <a:ext cx="1122180" cy="508000"/>
          </a:xfrm>
          <a:prstGeom prst="rect">
            <a:avLst/>
          </a:prstGeom>
          <a:noFill/>
          <a:ln w="9525">
            <a:noFill/>
            <a:miter lim="800000"/>
            <a:headEnd/>
            <a:tailEnd/>
          </a:ln>
        </p:spPr>
      </p:pic>
      <p:graphicFrame>
        <p:nvGraphicFramePr>
          <p:cNvPr id="77826" name="Object 2"/>
          <p:cNvGraphicFramePr>
            <a:graphicFrameLocks noChangeAspect="1"/>
          </p:cNvGraphicFramePr>
          <p:nvPr/>
        </p:nvGraphicFramePr>
        <p:xfrm>
          <a:off x="52388" y="6316663"/>
          <a:ext cx="1458912" cy="541337"/>
        </p:xfrm>
        <a:graphic>
          <a:graphicData uri="http://schemas.openxmlformats.org/presentationml/2006/ole">
            <p:oleObj spid="_x0000_s77826" name="Document" r:id="rId4" imgW="1947672" imgH="722376" progId="Word.Document.8">
              <p:embed/>
            </p:oleObj>
          </a:graphicData>
        </a:graphic>
      </p:graphicFrame>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4" Type="http://schemas.openxmlformats.org/officeDocument/2006/relationships/vmlDrawing" Target="../drawings/vmlDrawing1.v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png"/><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oleObject" Target="../embeddings/Microsoft_Word_97_-_2004_Document1.doc"/><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74688" y="0"/>
            <a:ext cx="8039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57225" y="19796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US" dirty="0" smtClean="0"/>
          </a:p>
          <a:p>
            <a:pPr lvl="4"/>
            <a:r>
              <a:rPr lang="en-US" dirty="0" smtClean="0"/>
              <a:t>http://www.triumf.info/hosted/PAC09/images/PAClogo2.gifFifth </a:t>
            </a:r>
            <a:r>
              <a:rPr lang="en-US" dirty="0"/>
              <a:t>level</a:t>
            </a: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latin typeface="Comic Sans MS" pitchFamily="68" charset="0"/>
                <a:ea typeface="+mn-ea"/>
                <a:cs typeface="+mn-cs"/>
              </a:defRPr>
            </a:lvl1pPr>
          </a:lstStyle>
          <a:p>
            <a:pPr>
              <a:defRPr/>
            </a:pPr>
            <a:fld id="{6B91A6D1-24F2-3344-9147-8B16B9393A53}" type="slidenum">
              <a:rPr lang="en-US"/>
              <a:pPr>
                <a:defRPr/>
              </a:pPr>
              <a:t>‹#›</a:t>
            </a:fld>
            <a:endParaRPr lang="en-US"/>
          </a:p>
        </p:txBody>
      </p:sp>
      <p:graphicFrame>
        <p:nvGraphicFramePr>
          <p:cNvPr id="1026" name="Object 2"/>
          <p:cNvGraphicFramePr>
            <a:graphicFrameLocks noChangeAspect="1"/>
          </p:cNvGraphicFramePr>
          <p:nvPr/>
        </p:nvGraphicFramePr>
        <p:xfrm>
          <a:off x="52387" y="6386314"/>
          <a:ext cx="1458913" cy="541536"/>
        </p:xfrm>
        <a:graphic>
          <a:graphicData uri="http://schemas.openxmlformats.org/presentationml/2006/ole">
            <p:oleObj spid="_x0000_s1026" name="Document" r:id="rId15" imgW="1947672" imgH="722376" progId="Word.Document.8">
              <p:embed/>
            </p:oleObj>
          </a:graphicData>
        </a:graphic>
      </p:graphicFrame>
      <p:pic>
        <p:nvPicPr>
          <p:cNvPr id="8" name="Picture 11"/>
          <p:cNvPicPr>
            <a:picLocks noChangeAspect="1"/>
          </p:cNvPicPr>
          <p:nvPr userDrawn="1"/>
        </p:nvPicPr>
        <p:blipFill>
          <a:blip r:embed="rId16"/>
          <a:srcRect/>
          <a:stretch>
            <a:fillRect/>
          </a:stretch>
        </p:blipFill>
        <p:spPr bwMode="auto">
          <a:xfrm>
            <a:off x="8136120" y="25400"/>
            <a:ext cx="1122180"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hf sldNum="0" hdr="0" dt="0"/>
  <p:txStyles>
    <p:titleStyle>
      <a:lvl1pPr algn="ctr" rtl="0" eaLnBrk="0" fontAlgn="base" hangingPunct="0">
        <a:spcBef>
          <a:spcPct val="0"/>
        </a:spcBef>
        <a:spcAft>
          <a:spcPct val="0"/>
        </a:spcAft>
        <a:defRPr sz="40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5pPr>
      <a:lvl6pPr marL="457200" algn="ctr" rtl="0" fontAlgn="base">
        <a:spcBef>
          <a:spcPct val="0"/>
        </a:spcBef>
        <a:spcAft>
          <a:spcPct val="0"/>
        </a:spcAft>
        <a:defRPr sz="4000">
          <a:solidFill>
            <a:schemeClr val="tx2"/>
          </a:solidFill>
          <a:latin typeface="Comic Sans MS" pitchFamily="-111" charset="0"/>
        </a:defRPr>
      </a:lvl6pPr>
      <a:lvl7pPr marL="914400" algn="ctr" rtl="0" fontAlgn="base">
        <a:spcBef>
          <a:spcPct val="0"/>
        </a:spcBef>
        <a:spcAft>
          <a:spcPct val="0"/>
        </a:spcAft>
        <a:defRPr sz="4000">
          <a:solidFill>
            <a:schemeClr val="tx2"/>
          </a:solidFill>
          <a:latin typeface="Comic Sans MS" pitchFamily="-111" charset="0"/>
        </a:defRPr>
      </a:lvl7pPr>
      <a:lvl8pPr marL="1371600" algn="ctr" rtl="0" fontAlgn="base">
        <a:spcBef>
          <a:spcPct val="0"/>
        </a:spcBef>
        <a:spcAft>
          <a:spcPct val="0"/>
        </a:spcAft>
        <a:defRPr sz="4000">
          <a:solidFill>
            <a:schemeClr val="tx2"/>
          </a:solidFill>
          <a:latin typeface="Comic Sans MS" pitchFamily="-111" charset="0"/>
        </a:defRPr>
      </a:lvl8pPr>
      <a:lvl9pPr marL="1828800" algn="ctr" rtl="0" fontAlgn="base">
        <a:spcBef>
          <a:spcPct val="0"/>
        </a:spcBef>
        <a:spcAft>
          <a:spcPct val="0"/>
        </a:spcAft>
        <a:defRPr sz="4000">
          <a:solidFill>
            <a:schemeClr val="tx2"/>
          </a:solidFill>
          <a:latin typeface="Comic Sans MS"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oleObject" Target="../embeddings/Microsoft_Word_97_-_2004_Document12.doc"/><Relationship Id="rId5" Type="http://schemas.openxmlformats.org/officeDocument/2006/relationships/image" Target="../media/image2.png"/><Relationship Id="rId7"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 Id="rId3" Type="http://schemas.openxmlformats.org/officeDocument/2006/relationships/image" Target="../media/image3.png"/><Relationship Id="rId6" Type="http://schemas.openxmlformats.org/officeDocument/2006/relationships/image" Target="../media/image4.jpeg"/></Relationships>
</file>

<file path=ppt/slides/_rels/slide10.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 Id="rId5" Type="http://schemas.openxmlformats.org/officeDocument/2006/relationships/image" Target="../media/image30.png"/></Relationships>
</file>

<file path=ppt/slides/_rels/slide11.xml.rels><?xml version="1.0" encoding="UTF-8" standalone="yes"?>
<Relationships xmlns="http://schemas.openxmlformats.org/package/2006/relationships"><Relationship Id="rId6" Type="http://schemas.openxmlformats.org/officeDocument/2006/relationships/image" Target="../media/image34.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1.png"/><Relationship Id="rId5"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7.png"/><Relationship Id="rId5" Type="http://schemas.openxmlformats.org/officeDocument/2006/relationships/image" Target="../media/image39.png"/></Relationships>
</file>

<file path=ppt/slides/_rels/slide15.xml.rels><?xml version="1.0" encoding="UTF-8" standalone="yes"?>
<Relationships xmlns="http://schemas.openxmlformats.org/package/2006/relationships"><Relationship Id="rId7" Type="http://schemas.openxmlformats.org/officeDocument/2006/relationships/oleObject" Target="../embeddings/Microsoft_Equation18.bin"/><Relationship Id="rId1" Type="http://schemas.openxmlformats.org/officeDocument/2006/relationships/vmlDrawing" Target="../drawings/vmlDrawing15.vml"/><Relationship Id="rId24" Type="http://schemas.openxmlformats.org/officeDocument/2006/relationships/oleObject" Target="../embeddings/Microsoft_Equation35.bin"/><Relationship Id="rId25" Type="http://schemas.openxmlformats.org/officeDocument/2006/relationships/oleObject" Target="???" TargetMode="External"/><Relationship Id="rId8" Type="http://schemas.openxmlformats.org/officeDocument/2006/relationships/oleObject" Target="../embeddings/Microsoft_Equation19.bin"/><Relationship Id="rId13" Type="http://schemas.openxmlformats.org/officeDocument/2006/relationships/oleObject" Target="../embeddings/Microsoft_Equation24.bin"/><Relationship Id="rId10" Type="http://schemas.openxmlformats.org/officeDocument/2006/relationships/oleObject" Target="../embeddings/Microsoft_Equation21.bin"/><Relationship Id="rId12" Type="http://schemas.openxmlformats.org/officeDocument/2006/relationships/oleObject" Target="../embeddings/Microsoft_Equation23.bin"/><Relationship Id="rId17" Type="http://schemas.openxmlformats.org/officeDocument/2006/relationships/oleObject" Target="../embeddings/Microsoft_Equation28.bin"/><Relationship Id="rId9" Type="http://schemas.openxmlformats.org/officeDocument/2006/relationships/oleObject" Target="../embeddings/Microsoft_Equation20.bin"/><Relationship Id="rId18" Type="http://schemas.openxmlformats.org/officeDocument/2006/relationships/oleObject" Target="../embeddings/Microsoft_Equation29.bin"/><Relationship Id="rId3" Type="http://schemas.openxmlformats.org/officeDocument/2006/relationships/image" Target="../media/image62.png"/><Relationship Id="rId27" Type="http://schemas.openxmlformats.org/officeDocument/2006/relationships/oleObject" Target="../embeddings/Microsoft_Equation37.bin"/><Relationship Id="rId14" Type="http://schemas.openxmlformats.org/officeDocument/2006/relationships/oleObject" Target="../embeddings/Microsoft_Equation25.bin"/><Relationship Id="rId23" Type="http://schemas.openxmlformats.org/officeDocument/2006/relationships/oleObject" Target="../embeddings/Microsoft_Equation34.bin"/><Relationship Id="rId4" Type="http://schemas.openxmlformats.org/officeDocument/2006/relationships/image" Target="../media/image63.png"/><Relationship Id="rId26" Type="http://schemas.openxmlformats.org/officeDocument/2006/relationships/oleObject" Target="../embeddings/Microsoft_Equation36.bin"/><Relationship Id="rId11" Type="http://schemas.openxmlformats.org/officeDocument/2006/relationships/oleObject" Target="../embeddings/Microsoft_Equation22.bin"/><Relationship Id="rId6" Type="http://schemas.openxmlformats.org/officeDocument/2006/relationships/oleObject" Target="../embeddings/Microsoft_Equation17.bin"/><Relationship Id="rId16" Type="http://schemas.openxmlformats.org/officeDocument/2006/relationships/oleObject" Target="../embeddings/Microsoft_Equation27.bin"/><Relationship Id="rId5" Type="http://schemas.openxmlformats.org/officeDocument/2006/relationships/oleObject" Target="../embeddings/Microsoft_Equation16.bin"/><Relationship Id="rId15" Type="http://schemas.openxmlformats.org/officeDocument/2006/relationships/oleObject" Target="../embeddings/Microsoft_Equation26.bin"/><Relationship Id="rId19" Type="http://schemas.openxmlformats.org/officeDocument/2006/relationships/oleObject" Target="../embeddings/Microsoft_Equation30.bin"/><Relationship Id="rId20" Type="http://schemas.openxmlformats.org/officeDocument/2006/relationships/oleObject" Target="../embeddings/Microsoft_Equation31.bin"/><Relationship Id="rId22" Type="http://schemas.openxmlformats.org/officeDocument/2006/relationships/oleObject" Target="../embeddings/Microsoft_Equation33.bin"/><Relationship Id="rId21" Type="http://schemas.openxmlformats.org/officeDocument/2006/relationships/oleObject" Target="../embeddings/Microsoft_Equation32.bin"/><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oleObject" Target="../embeddings/Microsoft_Equation39.bin"/><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Microsoft_Equation3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Microsoft_Equation42.bin"/><Relationship Id="rId4" Type="http://schemas.openxmlformats.org/officeDocument/2006/relationships/image" Target="../media/image74.png"/><Relationship Id="rId10" Type="http://schemas.openxmlformats.org/officeDocument/2006/relationships/oleObject" Target="../embeddings/Microsoft_Equation44.bin"/><Relationship Id="rId5" Type="http://schemas.openxmlformats.org/officeDocument/2006/relationships/oleObject" Target="../embeddings/Microsoft_Equation40.bin"/><Relationship Id="rId7" Type="http://schemas.openxmlformats.org/officeDocument/2006/relationships/image" Target="../media/image75.png"/><Relationship Id="rId11" Type="http://schemas.openxmlformats.org/officeDocument/2006/relationships/oleObject" Target="../embeddings/Microsoft_Equation45.bin"/><Relationship Id="rId12" Type="http://schemas.openxmlformats.org/officeDocument/2006/relationships/oleObject" Target="../embeddings/Microsoft_Equation46.bin"/><Relationship Id="rId1" Type="http://schemas.openxmlformats.org/officeDocument/2006/relationships/vmlDrawing" Target="../drawings/vmlDrawing17.vml"/><Relationship Id="rId2" Type="http://schemas.openxmlformats.org/officeDocument/2006/relationships/slideLayout" Target="../slideLayouts/slideLayout7.xml"/><Relationship Id="rId9" Type="http://schemas.openxmlformats.org/officeDocument/2006/relationships/oleObject" Target="../embeddings/Microsoft_Equation43.bin"/><Relationship Id="rId3" Type="http://schemas.openxmlformats.org/officeDocument/2006/relationships/image" Target="../media/image73.png"/><Relationship Id="rId6" Type="http://schemas.openxmlformats.org/officeDocument/2006/relationships/oleObject" Target="../embeddings/Microsoft_Equation41.bin"/></Relationships>
</file>

<file path=ppt/slides/_rels/slide18.xml.rels><?xml version="1.0" encoding="UTF-8" standalone="yes"?>
<Relationships xmlns="http://schemas.openxmlformats.org/package/2006/relationships"><Relationship Id="rId6" Type="http://schemas.openxmlformats.org/officeDocument/2006/relationships/oleObject" Target="../embeddings/Microsoft_Equation49.bin"/><Relationship Id="rId4" Type="http://schemas.openxmlformats.org/officeDocument/2006/relationships/oleObject" Target="../embeddings/Microsoft_Word_97_-_2004_Document47.doc"/><Relationship Id="rId1" Type="http://schemas.openxmlformats.org/officeDocument/2006/relationships/vmlDrawing" Target="../drawings/vmlDrawing18.vml"/><Relationship Id="rId2" Type="http://schemas.openxmlformats.org/officeDocument/2006/relationships/slideLayout" Target="../slideLayouts/slideLayout6.xml"/><Relationship Id="rId3" Type="http://schemas.openxmlformats.org/officeDocument/2006/relationships/oleObject" Target="???" TargetMode="External"/><Relationship Id="rId5" Type="http://schemas.openxmlformats.org/officeDocument/2006/relationships/oleObject" Target="../embeddings/Microsoft_Equation48.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0.png"/><Relationship Id="rId3"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1.pdf"/><Relationship Id="rId3" Type="http://schemas.openxmlformats.org/officeDocument/2006/relationships/image" Target="../media/image8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Microsoft_Equation55.bin"/><Relationship Id="rId4" Type="http://schemas.openxmlformats.org/officeDocument/2006/relationships/oleObject" Target="../embeddings/Microsoft_Equation51.bin"/><Relationship Id="rId10" Type="http://schemas.openxmlformats.org/officeDocument/2006/relationships/oleObject" Target="../embeddings/Microsoft_Equation57.bin"/><Relationship Id="rId5" Type="http://schemas.openxmlformats.org/officeDocument/2006/relationships/oleObject" Target="../embeddings/Microsoft_Equation52.bin"/><Relationship Id="rId7" Type="http://schemas.openxmlformats.org/officeDocument/2006/relationships/oleObject" Target="../embeddings/Microsoft_Equation54.bin"/><Relationship Id="rId11" Type="http://schemas.openxmlformats.org/officeDocument/2006/relationships/oleObject" Target="???" TargetMode="External"/><Relationship Id="rId1" Type="http://schemas.openxmlformats.org/officeDocument/2006/relationships/vmlDrawing" Target="../drawings/vmlDrawing19.vml"/><Relationship Id="rId2" Type="http://schemas.openxmlformats.org/officeDocument/2006/relationships/slideLayout" Target="../slideLayouts/slideLayout6.xml"/><Relationship Id="rId9" Type="http://schemas.openxmlformats.org/officeDocument/2006/relationships/oleObject" Target="../embeddings/Microsoft_Equation56.bin"/><Relationship Id="rId3" Type="http://schemas.openxmlformats.org/officeDocument/2006/relationships/oleObject" Target="../embeddings/Microsoft_Equation50.bin"/><Relationship Id="rId6" Type="http://schemas.openxmlformats.org/officeDocument/2006/relationships/oleObject" Target="../embeddings/Microsoft_Equation53.bin"/></Relationships>
</file>

<file path=ppt/slides/_rels/slide24.xml.rels><?xml version="1.0" encoding="UTF-8" standalone="yes"?>
<Relationships xmlns="http://schemas.openxmlformats.org/package/2006/relationships"><Relationship Id="rId8" Type="http://schemas.openxmlformats.org/officeDocument/2006/relationships/image" Target="../media/image91.png"/><Relationship Id="rId4" Type="http://schemas.openxmlformats.org/officeDocument/2006/relationships/video" Target="file://localhost/Users/vl/Desktop/Presentation%20and%20movies%20EICC%20CUA:%20%20JLab%20talk/ther4l_zx_density_movie.mpg" TargetMode="External"/><Relationship Id="rId10" Type="http://schemas.openxmlformats.org/officeDocument/2006/relationships/image" Target="../media/image93.png"/><Relationship Id="rId5" Type="http://schemas.openxmlformats.org/officeDocument/2006/relationships/video" Target="file://localhost/Users/vl/Desktop/Presentation%20and%20movies%20EICC%20CUA:%20%20JLab%20talk/ther4n_zx_density_movie.mpg" TargetMode="External"/><Relationship Id="rId7" Type="http://schemas.openxmlformats.org/officeDocument/2006/relationships/image" Target="../media/image90.png"/><Relationship Id="rId11" Type="http://schemas.openxmlformats.org/officeDocument/2006/relationships/oleObject" Target="../embeddings/Microsoft_Equation58.bin"/><Relationship Id="rId12" Type="http://schemas.openxmlformats.org/officeDocument/2006/relationships/oleObject" Target="../embeddings/Microsoft_Equation59.bin"/><Relationship Id="rId1" Type="http://schemas.openxmlformats.org/officeDocument/2006/relationships/vmlDrawing" Target="../drawings/vmlDrawing20.vml"/><Relationship Id="rId2" Type="http://schemas.openxmlformats.org/officeDocument/2006/relationships/video" Target="file://localhost/Users/vl/Desktop/Presentation%20and%20movies%20EICC%20CUA:%20%20JLab%20talk/ranp4h_zline_density_movie1.mpg" TargetMode="External"/><Relationship Id="rId9" Type="http://schemas.openxmlformats.org/officeDocument/2006/relationships/image" Target="../media/image92.png"/><Relationship Id="rId3" Type="http://schemas.openxmlformats.org/officeDocument/2006/relationships/video" Target="file://localhost/Users/vl/Desktop/Presentation%20and%20movies%20EICC%20CUA:%20%20JLab%20talk/ther4k_zx_density_movie.mpg" TargetMode="External"/><Relationship Id="rId6"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6" Type="http://schemas.openxmlformats.org/officeDocument/2006/relationships/oleObject" Target="../embeddings/Microsoft_Equation63.bin"/><Relationship Id="rId4" Type="http://schemas.openxmlformats.org/officeDocument/2006/relationships/oleObject" Target="../embeddings/Microsoft_Equation61.bin"/><Relationship Id="rId1" Type="http://schemas.openxmlformats.org/officeDocument/2006/relationships/vmlDrawing" Target="../drawings/vmlDrawing21.vml"/><Relationship Id="rId2" Type="http://schemas.openxmlformats.org/officeDocument/2006/relationships/slideLayout" Target="../slideLayouts/slideLayout6.xml"/><Relationship Id="rId3" Type="http://schemas.openxmlformats.org/officeDocument/2006/relationships/oleObject" Target="../embeddings/Microsoft_Equation60.bin"/><Relationship Id="rId5" Type="http://schemas.openxmlformats.org/officeDocument/2006/relationships/oleObject" Target="../embeddings/Microsoft_Equation62.bin"/></Relationships>
</file>

<file path=ppt/slides/_rels/slide26.xml.rels><?xml version="1.0" encoding="UTF-8" standalone="yes"?>
<Relationships xmlns="http://schemas.openxmlformats.org/package/2006/relationships"><Relationship Id="rId4" Type="http://schemas.openxmlformats.org/officeDocument/2006/relationships/oleObject" Target="../embeddings/Microsoft_Equation65.bin"/><Relationship Id="rId5" Type="http://schemas.openxmlformats.org/officeDocument/2006/relationships/oleObject" Target="../embeddings/Microsoft_Equation66.bin"/><Relationship Id="rId7" Type="http://schemas.openxmlformats.org/officeDocument/2006/relationships/oleObject" Target="../embeddings/Microsoft_Equation67.bin"/><Relationship Id="rId1" Type="http://schemas.openxmlformats.org/officeDocument/2006/relationships/vmlDrawing" Target="../drawings/vmlDrawing22.vml"/><Relationship Id="rId2" Type="http://schemas.openxmlformats.org/officeDocument/2006/relationships/slideLayout" Target="../slideLayouts/slideLayout6.xml"/><Relationship Id="rId3" Type="http://schemas.openxmlformats.org/officeDocument/2006/relationships/oleObject" Target="../embeddings/Microsoft_Equation64.bin"/><Relationship Id="rId6" Type="http://schemas.openxmlformats.org/officeDocument/2006/relationships/image" Target="../media/image102.png"/></Relationships>
</file>

<file path=ppt/slides/_rels/slide27.xml.rels><?xml version="1.0" encoding="UTF-8" standalone="yes"?>
<Relationships xmlns="http://schemas.openxmlformats.org/package/2006/relationships"><Relationship Id="rId4" Type="http://schemas.openxmlformats.org/officeDocument/2006/relationships/oleObject" Target="../embeddings/Microsoft_Equation69.bin"/><Relationship Id="rId7" Type="http://schemas.openxmlformats.org/officeDocument/2006/relationships/image" Target="../media/image107.png"/><Relationship Id="rId11" Type="http://schemas.openxmlformats.org/officeDocument/2006/relationships/image" Target="../media/image111.png"/><Relationship Id="rId1" Type="http://schemas.openxmlformats.org/officeDocument/2006/relationships/vmlDrawing" Target="../drawings/vmlDrawing23.vml"/><Relationship Id="rId6" Type="http://schemas.openxmlformats.org/officeDocument/2006/relationships/oleObject" Target="../embeddings/Microsoft_Equation71.bin"/><Relationship Id="rId8" Type="http://schemas.openxmlformats.org/officeDocument/2006/relationships/image" Target="../media/image108.png"/><Relationship Id="rId13" Type="http://schemas.openxmlformats.org/officeDocument/2006/relationships/image" Target="../media/image113.png"/><Relationship Id="rId10" Type="http://schemas.openxmlformats.org/officeDocument/2006/relationships/image" Target="../media/image110.png"/><Relationship Id="rId5" Type="http://schemas.openxmlformats.org/officeDocument/2006/relationships/oleObject" Target="../embeddings/Microsoft_Equation70.bin"/><Relationship Id="rId12" Type="http://schemas.openxmlformats.org/officeDocument/2006/relationships/image" Target="../media/image112.png"/><Relationship Id="rId2" Type="http://schemas.openxmlformats.org/officeDocument/2006/relationships/slideLayout" Target="../slideLayouts/slideLayout6.xml"/><Relationship Id="rId9" Type="http://schemas.openxmlformats.org/officeDocument/2006/relationships/image" Target="../media/image109.png"/><Relationship Id="rId3" Type="http://schemas.openxmlformats.org/officeDocument/2006/relationships/oleObject" Target="../embeddings/Microsoft_Equation68.bin"/></Relationships>
</file>

<file path=ppt/slides/_rels/slide28.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vmlDrawing" Target="../drawings/vmlDrawing24.vml"/><Relationship Id="rId2" Type="http://schemas.openxmlformats.org/officeDocument/2006/relationships/slideLayout" Target="../slideLayouts/slideLayout2.xml"/><Relationship Id="rId3" Type="http://schemas.openxmlformats.org/officeDocument/2006/relationships/oleObject" Target="../embeddings/Microsoft_Equation72.bin"/></Relationships>
</file>

<file path=ppt/slides/_rels/slide29.xml.rels><?xml version="1.0" encoding="UTF-8" standalone="yes"?>
<Relationships xmlns="http://schemas.openxmlformats.org/package/2006/relationships"><Relationship Id="rId8" Type="http://schemas.openxmlformats.org/officeDocument/2006/relationships/image" Target="../media/image121.png"/><Relationship Id="rId4" Type="http://schemas.openxmlformats.org/officeDocument/2006/relationships/image" Target="../media/image117.png"/><Relationship Id="rId5" Type="http://schemas.openxmlformats.org/officeDocument/2006/relationships/image" Target="../media/image118.png"/><Relationship Id="rId7" Type="http://schemas.openxmlformats.org/officeDocument/2006/relationships/image" Target="../media/image120.jpeg"/><Relationship Id="rId1" Type="http://schemas.openxmlformats.org/officeDocument/2006/relationships/slideLayout" Target="../slideLayouts/slideLayout2.xml"/><Relationship Id="rId2" Type="http://schemas.openxmlformats.org/officeDocument/2006/relationships/image" Target="../media/image115.png"/><Relationship Id="rId3" Type="http://schemas.openxmlformats.org/officeDocument/2006/relationships/image" Target="../media/image116.png"/><Relationship Id="rId6" Type="http://schemas.openxmlformats.org/officeDocument/2006/relationships/image" Target="../media/image1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4" Type="http://schemas.openxmlformats.org/officeDocument/2006/relationships/notesSlide" Target="../notesSlides/notesSlide5.xml"/><Relationship Id="rId5" Type="http://schemas.openxmlformats.org/officeDocument/2006/relationships/oleObject" Target="../embeddings/Microsoft_Word_97_-_2004_Document73.doc"/><Relationship Id="rId7" Type="http://schemas.openxmlformats.org/officeDocument/2006/relationships/image" Target="../media/image123.jpeg"/><Relationship Id="rId1" Type="http://schemas.openxmlformats.org/officeDocument/2006/relationships/vmlDrawing" Target="../drawings/vmlDrawing25.vml"/><Relationship Id="rId2" Type="http://schemas.openxmlformats.org/officeDocument/2006/relationships/tags" Target="../tags/tag1.xml"/><Relationship Id="rId3" Type="http://schemas.openxmlformats.org/officeDocument/2006/relationships/slideLayout" Target="../slideLayouts/slideLayout1.xml"/><Relationship Id="rId6" Type="http://schemas.openxmlformats.org/officeDocument/2006/relationships/image" Target="../media/image122.jpeg"/></Relationships>
</file>

<file path=ppt/slides/_rels/slide31.xml.rels><?xml version="1.0" encoding="UTF-8" standalone="yes"?>
<Relationships xmlns="http://schemas.openxmlformats.org/package/2006/relationships"><Relationship Id="rId6" Type="http://schemas.openxmlformats.org/officeDocument/2006/relationships/image" Target="../media/image11.jpeg"/><Relationship Id="rId4" Type="http://schemas.openxmlformats.org/officeDocument/2006/relationships/image" Target="../media/image124.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image" Target="../media/image125.png"/></Relationships>
</file>

<file path=ppt/slides/_rels/slide4.xml.rels><?xml version="1.0" encoding="UTF-8" standalone="yes"?>
<Relationships xmlns="http://schemas.openxmlformats.org/package/2006/relationships"><Relationship Id="rId4" Type="http://schemas.openxmlformats.org/officeDocument/2006/relationships/image" Target="../media/image8.jpeg"/><Relationship Id="rId5" Type="http://schemas.openxmlformats.org/officeDocument/2006/relationships/image" Target="../media/image9.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 Id="rId6" Type="http://schemas.openxmlformats.org/officeDocument/2006/relationships/image" Target="../media/image10.jpeg"/></Relationships>
</file>

<file path=ppt/slides/_rels/slide5.xml.rels><?xml version="1.0" encoding="UTF-8" standalone="yes"?>
<Relationships xmlns="http://schemas.openxmlformats.org/package/2006/relationships"><Relationship Id="rId6" Type="http://schemas.openxmlformats.org/officeDocument/2006/relationships/image" Target="../media/image14.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 Id="rId5"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4" Type="http://schemas.openxmlformats.org/officeDocument/2006/relationships/image" Target="../media/image16.pdf"/><Relationship Id="rId10" Type="http://schemas.openxmlformats.org/officeDocument/2006/relationships/oleObject" Target="../embeddings/Microsoft_Equation13.bin"/><Relationship Id="rId5" Type="http://schemas.openxmlformats.org/officeDocument/2006/relationships/image" Target="../media/image17.png"/><Relationship Id="rId7" Type="http://schemas.openxmlformats.org/officeDocument/2006/relationships/image" Target="../media/image11.jpeg"/><Relationship Id="rId1" Type="http://schemas.openxmlformats.org/officeDocument/2006/relationships/vmlDrawing" Target="../drawings/vmlDrawing13.vml"/><Relationship Id="rId2" Type="http://schemas.openxmlformats.org/officeDocument/2006/relationships/slideLayout" Target="../slideLayouts/slideLayout2.xml"/><Relationship Id="rId9" Type="http://schemas.openxmlformats.org/officeDocument/2006/relationships/image" Target="../media/image20.jpeg"/><Relationship Id="rId3" Type="http://schemas.openxmlformats.org/officeDocument/2006/relationships/notesSlide" Target="../notesSlides/notesSlide2.xml"/><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Equation15.bin"/><Relationship Id="rId4" Type="http://schemas.openxmlformats.org/officeDocument/2006/relationships/image" Target="../media/image23.jpeg"/><Relationship Id="rId5" Type="http://schemas.openxmlformats.org/officeDocument/2006/relationships/image" Target="../media/image24.jpeg"/><Relationship Id="rId7" Type="http://schemas.openxmlformats.org/officeDocument/2006/relationships/oleObject" Target="../embeddings/Microsoft_Equation14.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notesSlide" Target="../notesSlides/notesSlide3.xml"/><Relationship Id="rId6"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3"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3"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1030"/>
          <p:cNvSpPr>
            <a:spLocks noGrp="1" noChangeArrowheads="1"/>
          </p:cNvSpPr>
          <p:nvPr>
            <p:ph type="ctrTitle"/>
          </p:nvPr>
        </p:nvSpPr>
        <p:spPr>
          <a:xfrm>
            <a:off x="1785938" y="952500"/>
            <a:ext cx="4881562" cy="2209800"/>
          </a:xfrm>
        </p:spPr>
        <p:txBody>
          <a:bodyPr/>
          <a:lstStyle/>
          <a:p>
            <a:pPr eaLnBrk="1" hangingPunct="1"/>
            <a:r>
              <a:rPr lang="en-US" sz="3600" b="1" dirty="0" err="1" smtClean="0">
                <a:solidFill>
                  <a:srgbClr val="0000FF"/>
                </a:solidFill>
              </a:rPr>
              <a:t>Slava</a:t>
            </a:r>
            <a:r>
              <a:rPr lang="en-US" sz="3600" b="1" dirty="0" smtClean="0">
                <a:solidFill>
                  <a:srgbClr val="0000FF"/>
                </a:solidFill>
              </a:rPr>
              <a:t> and</a:t>
            </a:r>
            <a:br>
              <a:rPr lang="en-US" sz="3600" b="1" dirty="0" smtClean="0">
                <a:solidFill>
                  <a:srgbClr val="0000FF"/>
                </a:solidFill>
              </a:rPr>
            </a:br>
            <a:r>
              <a:rPr lang="en-US" sz="3600" b="1" dirty="0" smtClean="0">
                <a:solidFill>
                  <a:srgbClr val="0000FF"/>
                </a:solidFill>
              </a:rPr>
              <a:t>Coherent Electron Cooling</a:t>
            </a:r>
            <a:br>
              <a:rPr lang="en-US" sz="3600" b="1" dirty="0" smtClean="0">
                <a:solidFill>
                  <a:srgbClr val="0000FF"/>
                </a:solidFill>
              </a:rPr>
            </a:br>
            <a:r>
              <a:rPr lang="en-US" sz="3600" b="1" dirty="0" smtClean="0">
                <a:solidFill>
                  <a:srgbClr val="0000FF"/>
                </a:solidFill>
              </a:rPr>
              <a:t/>
            </a:r>
            <a:br>
              <a:rPr lang="en-US" sz="3600" b="1" dirty="0" smtClean="0">
                <a:solidFill>
                  <a:srgbClr val="0000FF"/>
                </a:solidFill>
              </a:rPr>
            </a:br>
            <a:r>
              <a:rPr lang="en-US" sz="3600" b="1" dirty="0" smtClean="0">
                <a:solidFill>
                  <a:srgbClr val="0000FF"/>
                </a:solidFill>
              </a:rPr>
              <a:t>or </a:t>
            </a:r>
            <a:br>
              <a:rPr lang="en-US" sz="3600" b="1" dirty="0" smtClean="0">
                <a:solidFill>
                  <a:srgbClr val="0000FF"/>
                </a:solidFill>
              </a:rPr>
            </a:br>
            <a:r>
              <a:rPr lang="en-US" sz="3600" b="1" dirty="0" smtClean="0">
                <a:solidFill>
                  <a:srgbClr val="0000FF"/>
                </a:solidFill>
              </a:rPr>
              <a:t>Cool side of </a:t>
            </a:r>
            <a:r>
              <a:rPr lang="en-US" sz="3600" b="1" dirty="0" err="1" smtClean="0">
                <a:solidFill>
                  <a:srgbClr val="0000FF"/>
                </a:solidFill>
              </a:rPr>
              <a:t>Slava</a:t>
            </a:r>
            <a:r>
              <a:rPr lang="en-US" sz="3600" b="1" dirty="0" smtClean="0">
                <a:solidFill>
                  <a:srgbClr val="0000FF"/>
                </a:solidFill>
              </a:rPr>
              <a:t/>
            </a:r>
            <a:br>
              <a:rPr lang="en-US" sz="3600" b="1" dirty="0" smtClean="0">
                <a:solidFill>
                  <a:srgbClr val="0000FF"/>
                </a:solidFill>
              </a:rPr>
            </a:br>
            <a:endParaRPr lang="en-US" sz="1800" dirty="0">
              <a:solidFill>
                <a:srgbClr val="006312"/>
              </a:solidFill>
            </a:endParaRPr>
          </a:p>
        </p:txBody>
      </p:sp>
      <p:pic>
        <p:nvPicPr>
          <p:cNvPr id="14340" name="Picture 1034" descr="homepageLogo.gif                                               00069BE2Mothers of Invention           BFF2B6A3:"/>
          <p:cNvPicPr>
            <a:picLocks noChangeAspect="1" noChangeArrowheads="1"/>
          </p:cNvPicPr>
          <p:nvPr/>
        </p:nvPicPr>
        <p:blipFill>
          <a:blip r:embed="rId3"/>
          <a:srcRect/>
          <a:stretch>
            <a:fillRect/>
          </a:stretch>
        </p:blipFill>
        <p:spPr bwMode="auto">
          <a:xfrm>
            <a:off x="3970338" y="5284787"/>
            <a:ext cx="1071562" cy="1071563"/>
          </a:xfrm>
          <a:prstGeom prst="rect">
            <a:avLst/>
          </a:prstGeom>
          <a:noFill/>
          <a:ln w="9525">
            <a:noFill/>
            <a:miter lim="800000"/>
            <a:headEnd/>
            <a:tailEnd/>
          </a:ln>
        </p:spPr>
      </p:pic>
      <p:graphicFrame>
        <p:nvGraphicFramePr>
          <p:cNvPr id="14338" name="Object 2"/>
          <p:cNvGraphicFramePr>
            <a:graphicFrameLocks noChangeAspect="1"/>
          </p:cNvGraphicFramePr>
          <p:nvPr/>
        </p:nvGraphicFramePr>
        <p:xfrm>
          <a:off x="1603375" y="5546664"/>
          <a:ext cx="1768475" cy="657285"/>
        </p:xfrm>
        <a:graphic>
          <a:graphicData uri="http://schemas.openxmlformats.org/presentationml/2006/ole">
            <p:oleObj spid="_x0000_s14338" name="Document" r:id="rId4" imgW="1947672" imgH="722376" progId="Word.Document.8">
              <p:embed/>
            </p:oleObj>
          </a:graphicData>
        </a:graphic>
      </p:graphicFrame>
      <p:pic>
        <p:nvPicPr>
          <p:cNvPr id="14345" name="Picture 11"/>
          <p:cNvPicPr>
            <a:picLocks noChangeAspect="1"/>
          </p:cNvPicPr>
          <p:nvPr/>
        </p:nvPicPr>
        <p:blipFill>
          <a:blip r:embed="rId5"/>
          <a:srcRect/>
          <a:stretch>
            <a:fillRect/>
          </a:stretch>
        </p:blipFill>
        <p:spPr bwMode="auto">
          <a:xfrm>
            <a:off x="5264150" y="5505450"/>
            <a:ext cx="2005013" cy="907378"/>
          </a:xfrm>
          <a:prstGeom prst="rect">
            <a:avLst/>
          </a:prstGeom>
          <a:noFill/>
          <a:ln w="9525">
            <a:noFill/>
            <a:miter lim="800000"/>
            <a:headEnd/>
            <a:tailEnd/>
          </a:ln>
        </p:spPr>
      </p:pic>
      <p:sp>
        <p:nvSpPr>
          <p:cNvPr id="14" name="Rectangle 1027"/>
          <p:cNvSpPr txBox="1">
            <a:spLocks noChangeArrowheads="1"/>
          </p:cNvSpPr>
          <p:nvPr/>
        </p:nvSpPr>
        <p:spPr bwMode="auto">
          <a:xfrm>
            <a:off x="996950" y="4149725"/>
            <a:ext cx="7429500" cy="1362075"/>
          </a:xfrm>
          <a:prstGeom prst="rect">
            <a:avLst/>
          </a:prstGeom>
          <a:noFill/>
          <a:ln w="9525">
            <a:noFill/>
            <a:miter lim="800000"/>
            <a:headEnd/>
            <a:tailEnd/>
          </a:ln>
        </p:spPr>
        <p:txBody>
          <a:bodyPr wrap="none">
            <a:prstTxWarp prst="textNoShape">
              <a:avLst/>
            </a:prstTxWarp>
          </a:bodyPr>
          <a:lstStyle/>
          <a:p>
            <a:pPr algn="ctr">
              <a:lnSpc>
                <a:spcPct val="60000"/>
              </a:lnSpc>
              <a:spcBef>
                <a:spcPct val="20000"/>
              </a:spcBef>
              <a:spcAft>
                <a:spcPts val="600"/>
              </a:spcAft>
            </a:pPr>
            <a:r>
              <a:rPr lang="en-US" sz="1800" i="1" dirty="0">
                <a:solidFill>
                  <a:schemeClr val="tx1"/>
                </a:solidFill>
              </a:rPr>
              <a:t>Vladimir N. Litvinenko</a:t>
            </a:r>
          </a:p>
          <a:p>
            <a:pPr algn="ctr">
              <a:lnSpc>
                <a:spcPct val="60000"/>
              </a:lnSpc>
              <a:spcBef>
                <a:spcPct val="20000"/>
              </a:spcBef>
              <a:spcAft>
                <a:spcPts val="600"/>
              </a:spcAft>
            </a:pPr>
            <a:r>
              <a:rPr lang="en-US" sz="1800" i="1" dirty="0">
                <a:solidFill>
                  <a:schemeClr val="tx1"/>
                </a:solidFill>
              </a:rPr>
              <a:t> </a:t>
            </a:r>
            <a:r>
              <a:rPr lang="en-US" sz="1400" i="1" dirty="0">
                <a:solidFill>
                  <a:schemeClr val="tx1"/>
                </a:solidFill>
              </a:rPr>
              <a:t>C-AD, Brookhaven National Laboratory, Upton, NY, USA</a:t>
            </a:r>
          </a:p>
          <a:p>
            <a:pPr algn="ctr">
              <a:lnSpc>
                <a:spcPct val="60000"/>
              </a:lnSpc>
              <a:spcBef>
                <a:spcPct val="20000"/>
              </a:spcBef>
              <a:spcAft>
                <a:spcPts val="600"/>
              </a:spcAft>
            </a:pPr>
            <a:r>
              <a:rPr lang="en-US" sz="1400" dirty="0">
                <a:solidFill>
                  <a:schemeClr val="tx1"/>
                </a:solidFill>
              </a:rPr>
              <a:t>Department of Physics and Astronomy, Stony Brook University</a:t>
            </a:r>
          </a:p>
          <a:p>
            <a:pPr algn="ctr">
              <a:lnSpc>
                <a:spcPct val="60000"/>
              </a:lnSpc>
              <a:spcBef>
                <a:spcPct val="20000"/>
              </a:spcBef>
              <a:spcAft>
                <a:spcPts val="600"/>
              </a:spcAft>
            </a:pPr>
            <a:r>
              <a:rPr lang="en-US" sz="1400" dirty="0">
                <a:solidFill>
                  <a:schemeClr val="tx1"/>
                </a:solidFill>
              </a:rPr>
              <a:t>Center for Accelerator Science and Education</a:t>
            </a:r>
          </a:p>
        </p:txBody>
      </p:sp>
      <p:cxnSp>
        <p:nvCxnSpPr>
          <p:cNvPr id="25" name="Straight Connector 24"/>
          <p:cNvCxnSpPr/>
          <p:nvPr/>
        </p:nvCxnSpPr>
        <p:spPr bwMode="auto">
          <a:xfrm>
            <a:off x="704850" y="5391150"/>
            <a:ext cx="76771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863600" y="6324600"/>
            <a:ext cx="76771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Rectangle 15"/>
          <p:cNvSpPr>
            <a:spLocks noGrp="1" noChangeArrowheads="1"/>
          </p:cNvSpPr>
          <p:nvPr>
            <p:ph type="ftr" sz="quarter" idx="4294967295"/>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a:defRPr/>
            </a:pPr>
            <a:r>
              <a:rPr lang="en-US" dirty="0" smtClean="0"/>
              <a:t>V.N. Litvinenko, </a:t>
            </a:r>
            <a:r>
              <a:rPr lang="en-US" dirty="0" err="1" smtClean="0"/>
              <a:t>Yaroslav</a:t>
            </a:r>
            <a:r>
              <a:rPr lang="en-US" dirty="0" smtClean="0"/>
              <a:t> </a:t>
            </a:r>
            <a:r>
              <a:rPr lang="en-US" dirty="0" err="1" smtClean="0"/>
              <a:t>Derbenev's</a:t>
            </a:r>
            <a:r>
              <a:rPr lang="en-US" dirty="0" smtClean="0"/>
              <a:t> 70th Birthday Symposium, </a:t>
            </a:r>
            <a:r>
              <a:rPr lang="en-US" dirty="0" err="1" smtClean="0"/>
              <a:t>JLab</a:t>
            </a:r>
            <a:r>
              <a:rPr lang="en-US" dirty="0" smtClean="0"/>
              <a:t>, August 2, 2010</a:t>
            </a:r>
            <a:endParaRPr lang="en-US" dirty="0">
              <a:solidFill>
                <a:schemeClr val="tx1"/>
              </a:solidFill>
            </a:endParaRPr>
          </a:p>
        </p:txBody>
      </p:sp>
      <p:pic>
        <p:nvPicPr>
          <p:cNvPr id="19" name="Picture 18" descr="poster.jpg"/>
          <p:cNvPicPr>
            <a:picLocks noChangeAspect="1"/>
          </p:cNvPicPr>
          <p:nvPr/>
        </p:nvPicPr>
        <p:blipFill>
          <a:blip r:embed="rId6"/>
          <a:stretch>
            <a:fillRect/>
          </a:stretch>
        </p:blipFill>
        <p:spPr>
          <a:xfrm>
            <a:off x="6752824" y="0"/>
            <a:ext cx="2391176" cy="3694366"/>
          </a:xfrm>
          <a:prstGeom prst="rect">
            <a:avLst/>
          </a:prstGeom>
        </p:spPr>
      </p:pic>
      <p:pic>
        <p:nvPicPr>
          <p:cNvPr id="20" name="Picture 19"/>
          <p:cNvPicPr>
            <a:picLocks noChangeAspect="1"/>
          </p:cNvPicPr>
          <p:nvPr/>
        </p:nvPicPr>
        <p:blipFill>
          <a:blip r:embed="rId7"/>
          <a:stretch>
            <a:fillRect/>
          </a:stretch>
        </p:blipFill>
        <p:spPr>
          <a:xfrm>
            <a:off x="0" y="12699"/>
            <a:ext cx="1752600" cy="2167689"/>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4" name="Picture 1030"/>
          <p:cNvPicPr>
            <a:picLocks noChangeAspect="1" noChangeArrowheads="1"/>
          </p:cNvPicPr>
          <p:nvPr/>
        </p:nvPicPr>
        <p:blipFill>
          <a:blip r:embed="rId2"/>
          <a:srcRect/>
          <a:stretch>
            <a:fillRect/>
          </a:stretch>
        </p:blipFill>
        <p:spPr bwMode="auto">
          <a:xfrm>
            <a:off x="1206500" y="629595"/>
            <a:ext cx="5627161" cy="4069406"/>
          </a:xfrm>
          <a:prstGeom prst="rect">
            <a:avLst/>
          </a:prstGeom>
          <a:noFill/>
          <a:ln w="9525">
            <a:noFill/>
            <a:miter lim="800000"/>
            <a:headEnd/>
            <a:tailEnd/>
          </a:ln>
          <a:effectLst/>
        </p:spPr>
      </p:pic>
      <p:sp>
        <p:nvSpPr>
          <p:cNvPr id="17410" name="Rectangle 1026"/>
          <p:cNvSpPr>
            <a:spLocks noGrp="1" noChangeArrowheads="1"/>
          </p:cNvSpPr>
          <p:nvPr>
            <p:ph type="title"/>
          </p:nvPr>
        </p:nvSpPr>
        <p:spPr>
          <a:xfrm>
            <a:off x="587375" y="0"/>
            <a:ext cx="7943850" cy="1308100"/>
          </a:xfrm>
        </p:spPr>
        <p:txBody>
          <a:bodyPr/>
          <a:lstStyle/>
          <a:p>
            <a:r>
              <a:rPr lang="en-US" b="1" dirty="0" smtClean="0">
                <a:solidFill>
                  <a:srgbClr val="0000FF"/>
                </a:solidFill>
              </a:rPr>
              <a:t>Coherent Electron Cooling</a:t>
            </a:r>
            <a:r>
              <a:rPr lang="en-US" dirty="0" smtClean="0">
                <a:solidFill>
                  <a:srgbClr val="0000FF"/>
                </a:solidFill>
              </a:rPr>
              <a:t> </a:t>
            </a:r>
            <a:endParaRPr lang="en-US" dirty="0">
              <a:solidFill>
                <a:srgbClr val="0000FF"/>
              </a:solidFill>
            </a:endParaRPr>
          </a:p>
        </p:txBody>
      </p:sp>
      <p:pic>
        <p:nvPicPr>
          <p:cNvPr id="6" name="Picture 11"/>
          <p:cNvPicPr>
            <a:picLocks noChangeAspect="1" noChangeArrowheads="1"/>
          </p:cNvPicPr>
          <p:nvPr/>
        </p:nvPicPr>
        <p:blipFill>
          <a:blip r:embed="rId3"/>
          <a:srcRect/>
          <a:stretch>
            <a:fillRect/>
          </a:stretch>
        </p:blipFill>
        <p:spPr bwMode="auto">
          <a:xfrm>
            <a:off x="1816100" y="4793597"/>
            <a:ext cx="6216650" cy="1800878"/>
          </a:xfrm>
          <a:prstGeom prst="rect">
            <a:avLst/>
          </a:prstGeom>
          <a:noFill/>
          <a:ln w="9525">
            <a:noFill/>
            <a:miter lim="800000"/>
            <a:headEnd/>
            <a:tailEnd/>
          </a:ln>
        </p:spPr>
      </p:pic>
      <p:pic>
        <p:nvPicPr>
          <p:cNvPr id="8" name="Picture 14"/>
          <p:cNvPicPr>
            <a:picLocks noChangeAspect="1" noChangeArrowheads="1"/>
          </p:cNvPicPr>
          <p:nvPr/>
        </p:nvPicPr>
        <p:blipFill>
          <a:blip r:embed="rId4"/>
          <a:srcRect/>
          <a:stretch>
            <a:fillRect/>
          </a:stretch>
        </p:blipFill>
        <p:spPr bwMode="auto">
          <a:xfrm>
            <a:off x="5574594" y="2552700"/>
            <a:ext cx="3569406" cy="1312863"/>
          </a:xfrm>
          <a:prstGeom prst="rect">
            <a:avLst/>
          </a:prstGeom>
          <a:noFill/>
          <a:ln w="9525">
            <a:noFill/>
            <a:miter lim="800000"/>
            <a:headEnd/>
            <a:tailEnd/>
          </a:ln>
        </p:spPr>
      </p:pic>
      <p:pic>
        <p:nvPicPr>
          <p:cNvPr id="9" name="Picture 9"/>
          <p:cNvPicPr>
            <a:picLocks noChangeAspect="1" noChangeArrowheads="1"/>
          </p:cNvPicPr>
          <p:nvPr/>
        </p:nvPicPr>
        <p:blipFill>
          <a:blip r:embed="rId5"/>
          <a:srcRect/>
          <a:stretch>
            <a:fillRect/>
          </a:stretch>
        </p:blipFill>
        <p:spPr bwMode="auto">
          <a:xfrm>
            <a:off x="7156450" y="1112838"/>
            <a:ext cx="1635125" cy="890587"/>
          </a:xfrm>
          <a:prstGeom prst="rect">
            <a:avLst/>
          </a:prstGeom>
          <a:noFill/>
          <a:ln w="9525">
            <a:noFill/>
            <a:miter lim="800000"/>
            <a:headEnd/>
            <a:tailEnd/>
          </a:ln>
        </p:spPr>
      </p:pic>
      <p:pic>
        <p:nvPicPr>
          <p:cNvPr id="10" name="Picture 9"/>
          <p:cNvPicPr>
            <a:picLocks noChangeAspect="1"/>
          </p:cNvPicPr>
          <p:nvPr/>
        </p:nvPicPr>
        <p:blipFill>
          <a:blip r:embed="rId6"/>
          <a:stretch>
            <a:fillRect/>
          </a:stretch>
        </p:blipFill>
        <p:spPr>
          <a:xfrm>
            <a:off x="0" y="12699"/>
            <a:ext cx="1232171" cy="1524001"/>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587375" y="0"/>
            <a:ext cx="7299325" cy="1003300"/>
          </a:xfrm>
        </p:spPr>
        <p:txBody>
          <a:bodyPr/>
          <a:lstStyle/>
          <a:p>
            <a:r>
              <a:rPr lang="en-US" b="1" dirty="0" smtClean="0">
                <a:solidFill>
                  <a:srgbClr val="0000FF"/>
                </a:solidFill>
              </a:rPr>
              <a:t>CeC - Equations</a:t>
            </a:r>
            <a:endParaRPr lang="en-US" dirty="0">
              <a:solidFill>
                <a:srgbClr val="0000FF"/>
              </a:solidFill>
            </a:endParaRPr>
          </a:p>
        </p:txBody>
      </p:sp>
      <p:pic>
        <p:nvPicPr>
          <p:cNvPr id="10" name="Picture 9"/>
          <p:cNvPicPr>
            <a:picLocks noChangeAspect="1"/>
          </p:cNvPicPr>
          <p:nvPr/>
        </p:nvPicPr>
        <p:blipFill>
          <a:blip r:embed="rId2"/>
          <a:stretch>
            <a:fillRect/>
          </a:stretch>
        </p:blipFill>
        <p:spPr>
          <a:xfrm>
            <a:off x="0" y="12699"/>
            <a:ext cx="1232171" cy="1524001"/>
          </a:xfrm>
          <a:prstGeom prst="rect">
            <a:avLst/>
          </a:prstGeom>
        </p:spPr>
      </p:pic>
      <p:pic>
        <p:nvPicPr>
          <p:cNvPr id="11" name="Picture 10"/>
          <p:cNvPicPr>
            <a:picLocks noChangeAspect="1"/>
          </p:cNvPicPr>
          <p:nvPr/>
        </p:nvPicPr>
        <p:blipFill>
          <a:blip r:embed="rId3"/>
          <a:stretch>
            <a:fillRect/>
          </a:stretch>
        </p:blipFill>
        <p:spPr>
          <a:xfrm>
            <a:off x="2806699" y="1035050"/>
            <a:ext cx="3590103" cy="882650"/>
          </a:xfrm>
          <a:prstGeom prst="rect">
            <a:avLst/>
          </a:prstGeom>
        </p:spPr>
      </p:pic>
      <p:pic>
        <p:nvPicPr>
          <p:cNvPr id="12" name="Picture 11"/>
          <p:cNvPicPr>
            <a:picLocks noChangeAspect="1"/>
          </p:cNvPicPr>
          <p:nvPr/>
        </p:nvPicPr>
        <p:blipFill>
          <a:blip r:embed="rId4"/>
          <a:stretch>
            <a:fillRect/>
          </a:stretch>
        </p:blipFill>
        <p:spPr>
          <a:xfrm>
            <a:off x="177800" y="1854200"/>
            <a:ext cx="8636000" cy="1524000"/>
          </a:xfrm>
          <a:prstGeom prst="rect">
            <a:avLst/>
          </a:prstGeom>
        </p:spPr>
      </p:pic>
      <p:pic>
        <p:nvPicPr>
          <p:cNvPr id="13" name="Picture 12"/>
          <p:cNvPicPr>
            <a:picLocks noChangeAspect="1"/>
          </p:cNvPicPr>
          <p:nvPr/>
        </p:nvPicPr>
        <p:blipFill>
          <a:blip r:embed="rId5"/>
          <a:stretch>
            <a:fillRect/>
          </a:stretch>
        </p:blipFill>
        <p:spPr>
          <a:xfrm>
            <a:off x="177800" y="3416300"/>
            <a:ext cx="8610600" cy="1143000"/>
          </a:xfrm>
          <a:prstGeom prst="rect">
            <a:avLst/>
          </a:prstGeom>
        </p:spPr>
      </p:pic>
      <p:pic>
        <p:nvPicPr>
          <p:cNvPr id="14" name="Picture 13"/>
          <p:cNvPicPr>
            <a:picLocks noChangeAspect="1"/>
          </p:cNvPicPr>
          <p:nvPr/>
        </p:nvPicPr>
        <p:blipFill>
          <a:blip r:embed="rId6"/>
          <a:stretch>
            <a:fillRect/>
          </a:stretch>
        </p:blipFill>
        <p:spPr>
          <a:xfrm>
            <a:off x="1295400" y="4641850"/>
            <a:ext cx="6400800" cy="1282279"/>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587375" y="0"/>
            <a:ext cx="7299325" cy="1003300"/>
          </a:xfrm>
        </p:spPr>
        <p:txBody>
          <a:bodyPr/>
          <a:lstStyle/>
          <a:p>
            <a:r>
              <a:rPr lang="en-US" b="1" dirty="0" smtClean="0">
                <a:solidFill>
                  <a:srgbClr val="0000FF"/>
                </a:solidFill>
              </a:rPr>
              <a:t>CeC - Equations</a:t>
            </a:r>
            <a:endParaRPr lang="en-US" dirty="0">
              <a:solidFill>
                <a:srgbClr val="0000FF"/>
              </a:solidFill>
            </a:endParaRPr>
          </a:p>
        </p:txBody>
      </p:sp>
      <p:pic>
        <p:nvPicPr>
          <p:cNvPr id="10" name="Picture 9"/>
          <p:cNvPicPr>
            <a:picLocks noChangeAspect="1"/>
          </p:cNvPicPr>
          <p:nvPr/>
        </p:nvPicPr>
        <p:blipFill>
          <a:blip r:embed="rId2"/>
          <a:stretch>
            <a:fillRect/>
          </a:stretch>
        </p:blipFill>
        <p:spPr>
          <a:xfrm>
            <a:off x="0" y="12699"/>
            <a:ext cx="1232171" cy="1524001"/>
          </a:xfrm>
          <a:prstGeom prst="rect">
            <a:avLst/>
          </a:prstGeom>
        </p:spPr>
      </p:pic>
      <p:pic>
        <p:nvPicPr>
          <p:cNvPr id="9" name="Picture 8"/>
          <p:cNvPicPr>
            <a:picLocks noChangeAspect="1"/>
          </p:cNvPicPr>
          <p:nvPr/>
        </p:nvPicPr>
        <p:blipFill>
          <a:blip r:embed="rId3"/>
          <a:stretch>
            <a:fillRect/>
          </a:stretch>
        </p:blipFill>
        <p:spPr>
          <a:xfrm>
            <a:off x="209550" y="1676400"/>
            <a:ext cx="8724900" cy="3505200"/>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587375" y="0"/>
            <a:ext cx="7299325" cy="1003300"/>
          </a:xfrm>
        </p:spPr>
        <p:txBody>
          <a:bodyPr/>
          <a:lstStyle/>
          <a:p>
            <a:r>
              <a:rPr lang="en-US" b="1" dirty="0" smtClean="0">
                <a:solidFill>
                  <a:srgbClr val="0000FF"/>
                </a:solidFill>
              </a:rPr>
              <a:t>CeC - Equations</a:t>
            </a:r>
            <a:endParaRPr lang="en-US" dirty="0">
              <a:solidFill>
                <a:srgbClr val="0000FF"/>
              </a:solidFill>
            </a:endParaRPr>
          </a:p>
        </p:txBody>
      </p:sp>
      <p:pic>
        <p:nvPicPr>
          <p:cNvPr id="10" name="Picture 9"/>
          <p:cNvPicPr>
            <a:picLocks noChangeAspect="1"/>
          </p:cNvPicPr>
          <p:nvPr/>
        </p:nvPicPr>
        <p:blipFill>
          <a:blip r:embed="rId2"/>
          <a:stretch>
            <a:fillRect/>
          </a:stretch>
        </p:blipFill>
        <p:spPr>
          <a:xfrm>
            <a:off x="0" y="12699"/>
            <a:ext cx="1232171" cy="1524001"/>
          </a:xfrm>
          <a:prstGeom prst="rect">
            <a:avLst/>
          </a:prstGeom>
        </p:spPr>
      </p:pic>
      <p:pic>
        <p:nvPicPr>
          <p:cNvPr id="6" name="Picture 5"/>
          <p:cNvPicPr>
            <a:picLocks noChangeAspect="1"/>
          </p:cNvPicPr>
          <p:nvPr/>
        </p:nvPicPr>
        <p:blipFill>
          <a:blip r:embed="rId3"/>
          <a:stretch>
            <a:fillRect/>
          </a:stretch>
        </p:blipFill>
        <p:spPr>
          <a:xfrm>
            <a:off x="1333500" y="968778"/>
            <a:ext cx="7632700" cy="4930371"/>
          </a:xfrm>
          <a:prstGeom prst="rect">
            <a:avLst/>
          </a:prstGeo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587375" y="0"/>
            <a:ext cx="7299325" cy="1003300"/>
          </a:xfrm>
        </p:spPr>
        <p:txBody>
          <a:bodyPr/>
          <a:lstStyle/>
          <a:p>
            <a:r>
              <a:rPr lang="en-US" b="1" dirty="0" smtClean="0">
                <a:solidFill>
                  <a:srgbClr val="0000FF"/>
                </a:solidFill>
              </a:rPr>
              <a:t>CeC - Equations</a:t>
            </a:r>
            <a:endParaRPr lang="en-US" dirty="0">
              <a:solidFill>
                <a:srgbClr val="0000FF"/>
              </a:solidFill>
            </a:endParaRPr>
          </a:p>
        </p:txBody>
      </p:sp>
      <p:pic>
        <p:nvPicPr>
          <p:cNvPr id="10" name="Picture 9"/>
          <p:cNvPicPr>
            <a:picLocks noChangeAspect="1"/>
          </p:cNvPicPr>
          <p:nvPr/>
        </p:nvPicPr>
        <p:blipFill>
          <a:blip r:embed="rId2"/>
          <a:stretch>
            <a:fillRect/>
          </a:stretch>
        </p:blipFill>
        <p:spPr>
          <a:xfrm>
            <a:off x="0" y="12699"/>
            <a:ext cx="1232171" cy="1524001"/>
          </a:xfrm>
          <a:prstGeom prst="rect">
            <a:avLst/>
          </a:prstGeom>
        </p:spPr>
      </p:pic>
      <p:pic>
        <p:nvPicPr>
          <p:cNvPr id="5" name="Picture 4"/>
          <p:cNvPicPr>
            <a:picLocks noChangeAspect="1"/>
          </p:cNvPicPr>
          <p:nvPr/>
        </p:nvPicPr>
        <p:blipFill>
          <a:blip r:embed="rId3"/>
          <a:stretch>
            <a:fillRect/>
          </a:stretch>
        </p:blipFill>
        <p:spPr>
          <a:xfrm>
            <a:off x="1924050" y="1231900"/>
            <a:ext cx="6261100" cy="1778000"/>
          </a:xfrm>
          <a:prstGeom prst="rect">
            <a:avLst/>
          </a:prstGeom>
        </p:spPr>
      </p:pic>
      <p:pic>
        <p:nvPicPr>
          <p:cNvPr id="7" name="Picture 6"/>
          <p:cNvPicPr>
            <a:picLocks noChangeAspect="1"/>
          </p:cNvPicPr>
          <p:nvPr/>
        </p:nvPicPr>
        <p:blipFill>
          <a:blip r:embed="rId4"/>
          <a:stretch>
            <a:fillRect/>
          </a:stretch>
        </p:blipFill>
        <p:spPr>
          <a:xfrm>
            <a:off x="285750" y="2876550"/>
            <a:ext cx="8572500" cy="1104900"/>
          </a:xfrm>
          <a:prstGeom prst="rect">
            <a:avLst/>
          </a:prstGeom>
        </p:spPr>
      </p:pic>
      <p:pic>
        <p:nvPicPr>
          <p:cNvPr id="9" name="Picture 8"/>
          <p:cNvPicPr>
            <a:picLocks noChangeAspect="1"/>
          </p:cNvPicPr>
          <p:nvPr/>
        </p:nvPicPr>
        <p:blipFill>
          <a:blip r:embed="rId5"/>
          <a:stretch>
            <a:fillRect/>
          </a:stretch>
        </p:blipFill>
        <p:spPr>
          <a:xfrm>
            <a:off x="228600" y="4171950"/>
            <a:ext cx="8674100" cy="2044700"/>
          </a:xfrm>
          <a:prstGeom prst="rect">
            <a:avLst/>
          </a:prstGeo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73" name="Picture 289"/>
          <p:cNvPicPr>
            <a:picLocks noChangeAspect="1" noChangeArrowheads="1"/>
          </p:cNvPicPr>
          <p:nvPr/>
        </p:nvPicPr>
        <p:blipFill>
          <a:blip r:embed="rId3"/>
          <a:srcRect/>
          <a:stretch>
            <a:fillRect/>
          </a:stretch>
        </p:blipFill>
        <p:spPr bwMode="auto">
          <a:xfrm>
            <a:off x="1882808" y="5110162"/>
            <a:ext cx="955302" cy="590550"/>
          </a:xfrm>
          <a:prstGeom prst="rect">
            <a:avLst/>
          </a:prstGeom>
          <a:noFill/>
          <a:ln w="9525">
            <a:noFill/>
            <a:miter lim="800000"/>
            <a:headEnd/>
            <a:tailEnd/>
          </a:ln>
        </p:spPr>
      </p:pic>
      <p:pic>
        <p:nvPicPr>
          <p:cNvPr id="23575" name="Picture 286"/>
          <p:cNvPicPr>
            <a:picLocks noChangeAspect="1" noChangeArrowheads="1"/>
          </p:cNvPicPr>
          <p:nvPr/>
        </p:nvPicPr>
        <p:blipFill>
          <a:blip r:embed="rId4"/>
          <a:srcRect/>
          <a:stretch>
            <a:fillRect/>
          </a:stretch>
        </p:blipFill>
        <p:spPr bwMode="auto">
          <a:xfrm>
            <a:off x="-87560" y="4776787"/>
            <a:ext cx="1768244" cy="1628776"/>
          </a:xfrm>
          <a:prstGeom prst="rect">
            <a:avLst/>
          </a:prstGeom>
          <a:noFill/>
          <a:ln w="9525">
            <a:noFill/>
            <a:miter lim="800000"/>
            <a:headEnd/>
            <a:tailEnd/>
          </a:ln>
        </p:spPr>
      </p:pic>
      <p:sp>
        <p:nvSpPr>
          <p:cNvPr id="23576" name="Rectangle 2"/>
          <p:cNvSpPr>
            <a:spLocks noGrp="1" noChangeArrowheads="1"/>
          </p:cNvSpPr>
          <p:nvPr>
            <p:ph type="title"/>
          </p:nvPr>
        </p:nvSpPr>
        <p:spPr>
          <a:xfrm>
            <a:off x="96838" y="19050"/>
            <a:ext cx="8031162" cy="542925"/>
          </a:xfrm>
        </p:spPr>
        <p:txBody>
          <a:bodyPr/>
          <a:lstStyle/>
          <a:p>
            <a:pPr eaLnBrk="1" hangingPunct="1"/>
            <a:r>
              <a:rPr lang="en-US" sz="2000" b="1" i="1" dirty="0" smtClean="0">
                <a:solidFill>
                  <a:srgbClr val="0000FF"/>
                </a:solidFill>
                <a:latin typeface="Comic Sans MS Bold"/>
                <a:cs typeface="Comic Sans MS Bold"/>
                <a:sym typeface="Symbol" pitchFamily="-111" charset="2"/>
              </a:rPr>
              <a:t>Coherent Electron Cooler </a:t>
            </a:r>
            <a:br>
              <a:rPr lang="en-US" sz="2000" b="1" i="1" dirty="0" smtClean="0">
                <a:solidFill>
                  <a:srgbClr val="0000FF"/>
                </a:solidFill>
                <a:latin typeface="Comic Sans MS Bold"/>
                <a:cs typeface="Comic Sans MS Bold"/>
                <a:sym typeface="Symbol" pitchFamily="-111" charset="2"/>
              </a:rPr>
            </a:br>
            <a:endParaRPr lang="en-US" sz="2000" b="1" i="1" dirty="0">
              <a:solidFill>
                <a:srgbClr val="0000FF"/>
              </a:solidFill>
              <a:latin typeface="Comic Sans MS Bold"/>
              <a:cs typeface="Comic Sans MS Bold"/>
            </a:endParaRPr>
          </a:p>
        </p:txBody>
      </p:sp>
      <p:sp>
        <p:nvSpPr>
          <p:cNvPr id="23577" name="Text Box 7"/>
          <p:cNvSpPr txBox="1">
            <a:spLocks noChangeArrowheads="1"/>
          </p:cNvSpPr>
          <p:nvPr/>
        </p:nvSpPr>
        <p:spPr bwMode="auto">
          <a:xfrm>
            <a:off x="3141415" y="3035300"/>
            <a:ext cx="3355975" cy="523220"/>
          </a:xfrm>
          <a:prstGeom prst="rect">
            <a:avLst/>
          </a:prstGeom>
          <a:noFill/>
          <a:ln w="9525">
            <a:noFill/>
            <a:miter lim="800000"/>
            <a:headEnd/>
            <a:tailEnd/>
          </a:ln>
        </p:spPr>
        <p:txBody>
          <a:bodyPr wrap="square">
            <a:prstTxWarp prst="textNoShape">
              <a:avLst/>
            </a:prstTxWarp>
            <a:spAutoFit/>
          </a:bodyPr>
          <a:lstStyle/>
          <a:p>
            <a:pPr eaLnBrk="0" hangingPunct="0"/>
            <a:r>
              <a:rPr lang="en-US" sz="1400" b="1" dirty="0">
                <a:solidFill>
                  <a:srgbClr val="004C00"/>
                </a:solidFill>
              </a:rPr>
              <a:t>Amplifier of the </a:t>
            </a:r>
            <a:r>
              <a:rPr lang="en-US" sz="1400" b="1" dirty="0" err="1">
                <a:solidFill>
                  <a:srgbClr val="004C00"/>
                </a:solidFill>
              </a:rPr>
              <a:t>e</a:t>
            </a:r>
            <a:r>
              <a:rPr lang="en-US" sz="1400" b="1" dirty="0">
                <a:solidFill>
                  <a:srgbClr val="004C00"/>
                </a:solidFill>
              </a:rPr>
              <a:t>-beam modulation</a:t>
            </a:r>
            <a:r>
              <a:rPr lang="en-US" sz="1400" b="1" dirty="0" smtClean="0">
                <a:solidFill>
                  <a:srgbClr val="004C00"/>
                </a:solidFill>
              </a:rPr>
              <a:t> in an </a:t>
            </a:r>
            <a:r>
              <a:rPr lang="en-US" sz="1400" b="1" dirty="0">
                <a:solidFill>
                  <a:srgbClr val="004C00"/>
                </a:solidFill>
              </a:rPr>
              <a:t>FEL with gain G</a:t>
            </a:r>
            <a:r>
              <a:rPr lang="en-US" sz="1400" b="1" baseline="-25000" dirty="0">
                <a:solidFill>
                  <a:srgbClr val="004C00"/>
                </a:solidFill>
              </a:rPr>
              <a:t>FEL</a:t>
            </a:r>
            <a:r>
              <a:rPr lang="en-US" sz="1400" b="1" dirty="0">
                <a:solidFill>
                  <a:srgbClr val="004C00"/>
                </a:solidFill>
              </a:rPr>
              <a:t>~10</a:t>
            </a:r>
            <a:r>
              <a:rPr lang="en-US" sz="1400" b="1" baseline="30000" dirty="0">
                <a:solidFill>
                  <a:srgbClr val="004C00"/>
                </a:solidFill>
              </a:rPr>
              <a:t>2</a:t>
            </a:r>
            <a:r>
              <a:rPr lang="en-US" sz="1400" b="1" dirty="0">
                <a:solidFill>
                  <a:srgbClr val="004C00"/>
                </a:solidFill>
              </a:rPr>
              <a:t>-10</a:t>
            </a:r>
            <a:r>
              <a:rPr lang="en-US" sz="1400" b="1" baseline="30000" dirty="0">
                <a:solidFill>
                  <a:srgbClr val="004C00"/>
                </a:solidFill>
              </a:rPr>
              <a:t>3</a:t>
            </a:r>
            <a:endParaRPr lang="en-US" sz="1400" b="1" dirty="0">
              <a:solidFill>
                <a:srgbClr val="004C00"/>
              </a:solidFill>
            </a:endParaRPr>
          </a:p>
        </p:txBody>
      </p:sp>
      <p:sp>
        <p:nvSpPr>
          <p:cNvPr id="23613" name="Text Box 128"/>
          <p:cNvSpPr txBox="1">
            <a:spLocks noChangeArrowheads="1"/>
          </p:cNvSpPr>
          <p:nvPr/>
        </p:nvSpPr>
        <p:spPr bwMode="auto">
          <a:xfrm>
            <a:off x="6692900" y="6078538"/>
            <a:ext cx="1733550" cy="250825"/>
          </a:xfrm>
          <a:prstGeom prst="rect">
            <a:avLst/>
          </a:prstGeom>
          <a:noFill/>
          <a:ln w="9525">
            <a:noFill/>
            <a:miter lim="800000"/>
            <a:headEnd/>
            <a:tailEnd/>
          </a:ln>
        </p:spPr>
        <p:txBody>
          <a:bodyPr>
            <a:prstTxWarp prst="textNoShape">
              <a:avLst/>
            </a:prstTxWarp>
            <a:spAutoFit/>
          </a:bodyPr>
          <a:lstStyle/>
          <a:p>
            <a:pPr eaLnBrk="0" hangingPunct="0"/>
            <a:endParaRPr lang="en-US" sz="1400" b="1" baseline="-25000">
              <a:sym typeface="Symbol" pitchFamily="-111" charset="2"/>
            </a:endParaRPr>
          </a:p>
        </p:txBody>
      </p:sp>
      <p:graphicFrame>
        <p:nvGraphicFramePr>
          <p:cNvPr id="23555" name="Object 3"/>
          <p:cNvGraphicFramePr>
            <a:graphicFrameLocks noChangeAspect="1"/>
          </p:cNvGraphicFramePr>
          <p:nvPr/>
        </p:nvGraphicFramePr>
        <p:xfrm>
          <a:off x="1453901" y="4068920"/>
          <a:ext cx="1308100" cy="390525"/>
        </p:xfrm>
        <a:graphic>
          <a:graphicData uri="http://schemas.openxmlformats.org/presentationml/2006/ole">
            <p:oleObj spid="_x0000_s115715" name="Equation" r:id="rId5" imgW="1447800" imgH="431800" progId="Equation.3">
              <p:embed/>
            </p:oleObj>
          </a:graphicData>
        </a:graphic>
      </p:graphicFrame>
      <p:graphicFrame>
        <p:nvGraphicFramePr>
          <p:cNvPr id="23556" name="Object 4"/>
          <p:cNvGraphicFramePr>
            <a:graphicFrameLocks noChangeAspect="1"/>
          </p:cNvGraphicFramePr>
          <p:nvPr/>
        </p:nvGraphicFramePr>
        <p:xfrm>
          <a:off x="1955551" y="3681414"/>
          <a:ext cx="674688" cy="363537"/>
        </p:xfrm>
        <a:graphic>
          <a:graphicData uri="http://schemas.openxmlformats.org/presentationml/2006/ole">
            <p:oleObj spid="_x0000_s115716" name="Equation" r:id="rId6" imgW="774700" imgH="419100" progId="Equation.3">
              <p:embed/>
            </p:oleObj>
          </a:graphicData>
        </a:graphic>
      </p:graphicFrame>
      <p:sp>
        <p:nvSpPr>
          <p:cNvPr id="23650" name="Text Box 176"/>
          <p:cNvSpPr txBox="1">
            <a:spLocks noChangeArrowheads="1"/>
          </p:cNvSpPr>
          <p:nvPr/>
        </p:nvSpPr>
        <p:spPr bwMode="auto">
          <a:xfrm>
            <a:off x="1151953" y="3221037"/>
            <a:ext cx="403550" cy="445414"/>
          </a:xfrm>
          <a:prstGeom prst="rect">
            <a:avLst/>
          </a:prstGeom>
          <a:noFill/>
          <a:ln w="9525">
            <a:noFill/>
            <a:miter lim="800000"/>
            <a:headEnd/>
            <a:tailEnd/>
          </a:ln>
        </p:spPr>
        <p:txBody>
          <a:bodyPr wrap="none">
            <a:prstTxWarp prst="textNoShape">
              <a:avLst/>
            </a:prstTxWarp>
            <a:spAutoFit/>
          </a:bodyPr>
          <a:lstStyle/>
          <a:p>
            <a:pPr eaLnBrk="0" hangingPunct="0"/>
            <a:r>
              <a:rPr lang="en-US" sz="2000" dirty="0" err="1">
                <a:solidFill>
                  <a:srgbClr val="FF0000"/>
                </a:solidFill>
              </a:rPr>
              <a:t>v</a:t>
            </a:r>
            <a:r>
              <a:rPr lang="en-US" sz="2000" baseline="-25000" dirty="0" err="1">
                <a:solidFill>
                  <a:srgbClr val="FF0000"/>
                </a:solidFill>
              </a:rPr>
              <a:t>h</a:t>
            </a:r>
            <a:endParaRPr lang="en-US" dirty="0"/>
          </a:p>
        </p:txBody>
      </p:sp>
      <p:sp>
        <p:nvSpPr>
          <p:cNvPr id="23615" name="AutoShape 245"/>
          <p:cNvSpPr>
            <a:spLocks noChangeArrowheads="1"/>
          </p:cNvSpPr>
          <p:nvPr/>
        </p:nvSpPr>
        <p:spPr bwMode="auto">
          <a:xfrm>
            <a:off x="225177" y="3016250"/>
            <a:ext cx="1606552" cy="1290637"/>
          </a:xfrm>
          <a:prstGeom prst="wedgeEllipseCallout">
            <a:avLst>
              <a:gd name="adj1" fmla="val -6024"/>
              <a:gd name="adj2" fmla="val 67676"/>
            </a:avLst>
          </a:prstGeom>
          <a:noFill/>
          <a:ln w="9525">
            <a:solidFill>
              <a:srgbClr val="00FF00"/>
            </a:solidFill>
            <a:miter lim="800000"/>
            <a:headEnd/>
            <a:tailEnd/>
          </a:ln>
        </p:spPr>
        <p:txBody>
          <a:bodyPr wrap="none" anchor="ctr">
            <a:prstTxWarp prst="textNoShape">
              <a:avLst/>
            </a:prstTxWarp>
          </a:bodyPr>
          <a:lstStyle/>
          <a:p>
            <a:pPr algn="ctr" eaLnBrk="0" hangingPunct="0"/>
            <a:endParaRPr lang="en-US" sz="4800" b="1"/>
          </a:p>
        </p:txBody>
      </p:sp>
      <p:sp>
        <p:nvSpPr>
          <p:cNvPr id="23616" name="Line 248"/>
          <p:cNvSpPr>
            <a:spLocks noChangeShapeType="1"/>
          </p:cNvSpPr>
          <p:nvPr/>
        </p:nvSpPr>
        <p:spPr bwMode="auto">
          <a:xfrm>
            <a:off x="930028" y="4044950"/>
            <a:ext cx="230187" cy="0"/>
          </a:xfrm>
          <a:prstGeom prst="line">
            <a:avLst/>
          </a:prstGeom>
          <a:noFill/>
          <a:ln w="9525">
            <a:solidFill>
              <a:srgbClr val="0000FF"/>
            </a:solidFill>
            <a:round/>
            <a:headEnd type="triangle" w="med" len="med"/>
            <a:tailEnd type="triangle" w="med" len="med"/>
          </a:ln>
        </p:spPr>
        <p:txBody>
          <a:bodyPr wrap="none" anchor="ctr">
            <a:prstTxWarp prst="textNoShape">
              <a:avLst/>
            </a:prstTxWarp>
          </a:bodyPr>
          <a:lstStyle/>
          <a:p>
            <a:endParaRPr lang="en-US"/>
          </a:p>
        </p:txBody>
      </p:sp>
      <p:sp>
        <p:nvSpPr>
          <p:cNvPr id="23617" name="Text Box 249"/>
          <p:cNvSpPr txBox="1">
            <a:spLocks noChangeArrowheads="1"/>
          </p:cNvSpPr>
          <p:nvPr/>
        </p:nvSpPr>
        <p:spPr bwMode="auto">
          <a:xfrm>
            <a:off x="901453" y="4062412"/>
            <a:ext cx="449262" cy="234950"/>
          </a:xfrm>
          <a:prstGeom prst="rect">
            <a:avLst/>
          </a:prstGeom>
          <a:noFill/>
          <a:ln w="9525">
            <a:noFill/>
            <a:miter lim="800000"/>
            <a:headEnd/>
            <a:tailEnd/>
          </a:ln>
        </p:spPr>
        <p:txBody>
          <a:bodyPr wrap="none">
            <a:prstTxWarp prst="textNoShape">
              <a:avLst/>
            </a:prstTxWarp>
            <a:spAutoFit/>
          </a:bodyPr>
          <a:lstStyle/>
          <a:p>
            <a:pPr eaLnBrk="0" hangingPunct="0"/>
            <a:r>
              <a:rPr lang="en-US" sz="800"/>
              <a:t>2 R</a:t>
            </a:r>
            <a:r>
              <a:rPr lang="en-US" sz="800" baseline="-25000"/>
              <a:t>D//</a:t>
            </a:r>
            <a:endParaRPr lang="en-US" sz="800"/>
          </a:p>
        </p:txBody>
      </p:sp>
      <p:sp>
        <p:nvSpPr>
          <p:cNvPr id="23618" name="Line 251"/>
          <p:cNvSpPr>
            <a:spLocks noChangeShapeType="1"/>
          </p:cNvSpPr>
          <p:nvPr/>
        </p:nvSpPr>
        <p:spPr bwMode="auto">
          <a:xfrm flipV="1">
            <a:off x="739528" y="3216275"/>
            <a:ext cx="698500" cy="6350"/>
          </a:xfrm>
          <a:prstGeom prst="line">
            <a:avLst/>
          </a:prstGeom>
          <a:noFill/>
          <a:ln w="28575">
            <a:solidFill>
              <a:srgbClr val="FF0000"/>
            </a:solidFill>
            <a:round/>
            <a:headEnd type="triangle" w="med" len="med"/>
            <a:tailEnd type="triangle" w="med" len="med"/>
          </a:ln>
        </p:spPr>
        <p:txBody>
          <a:bodyPr wrap="none" anchor="ctr">
            <a:prstTxWarp prst="textNoShape">
              <a:avLst/>
            </a:prstTxWarp>
          </a:bodyPr>
          <a:lstStyle/>
          <a:p>
            <a:endParaRPr lang="en-US"/>
          </a:p>
        </p:txBody>
      </p:sp>
      <p:sp>
        <p:nvSpPr>
          <p:cNvPr id="23619" name="Text Box 252"/>
          <p:cNvSpPr txBox="1">
            <a:spLocks noChangeArrowheads="1"/>
          </p:cNvSpPr>
          <p:nvPr/>
        </p:nvSpPr>
        <p:spPr bwMode="auto">
          <a:xfrm>
            <a:off x="839529" y="2959874"/>
            <a:ext cx="466794" cy="276999"/>
          </a:xfrm>
          <a:prstGeom prst="rect">
            <a:avLst/>
          </a:prstGeom>
          <a:noFill/>
          <a:ln w="9525">
            <a:noFill/>
            <a:miter lim="800000"/>
            <a:headEnd/>
            <a:tailEnd/>
          </a:ln>
        </p:spPr>
        <p:txBody>
          <a:bodyPr wrap="square">
            <a:prstTxWarp prst="textNoShape">
              <a:avLst/>
            </a:prstTxWarp>
            <a:spAutoFit/>
          </a:bodyPr>
          <a:lstStyle/>
          <a:p>
            <a:pPr eaLnBrk="0" hangingPunct="0"/>
            <a:r>
              <a:rPr lang="en-US" sz="1200" b="1" dirty="0">
                <a:solidFill>
                  <a:srgbClr val="FF0000"/>
                </a:solidFill>
                <a:sym typeface="Symbol" pitchFamily="-111" charset="2"/>
              </a:rPr>
              <a:t></a:t>
            </a:r>
            <a:r>
              <a:rPr lang="en-US" sz="1200" b="1" baseline="-25000" dirty="0">
                <a:solidFill>
                  <a:srgbClr val="FF0000"/>
                </a:solidFill>
                <a:sym typeface="Symbol" pitchFamily="-111" charset="2"/>
              </a:rPr>
              <a:t>FEL</a:t>
            </a:r>
            <a:endParaRPr lang="en-US" sz="1200" b="1" dirty="0">
              <a:solidFill>
                <a:srgbClr val="FF0000"/>
              </a:solidFill>
            </a:endParaRPr>
          </a:p>
        </p:txBody>
      </p:sp>
      <p:sp>
        <p:nvSpPr>
          <p:cNvPr id="23620" name="Line 253"/>
          <p:cNvSpPr>
            <a:spLocks noChangeShapeType="1"/>
          </p:cNvSpPr>
          <p:nvPr/>
        </p:nvSpPr>
        <p:spPr bwMode="auto">
          <a:xfrm flipV="1">
            <a:off x="825253" y="3348037"/>
            <a:ext cx="6350" cy="638175"/>
          </a:xfrm>
          <a:prstGeom prst="line">
            <a:avLst/>
          </a:prstGeom>
          <a:noFill/>
          <a:ln w="9525">
            <a:solidFill>
              <a:srgbClr val="0000FF"/>
            </a:solidFill>
            <a:round/>
            <a:headEnd type="triangle" w="med" len="med"/>
            <a:tailEnd type="triangle" w="med" len="med"/>
          </a:ln>
        </p:spPr>
        <p:txBody>
          <a:bodyPr wrap="none" anchor="ctr">
            <a:prstTxWarp prst="textNoShape">
              <a:avLst/>
            </a:prstTxWarp>
          </a:bodyPr>
          <a:lstStyle/>
          <a:p>
            <a:endParaRPr lang="en-US"/>
          </a:p>
        </p:txBody>
      </p:sp>
      <p:sp>
        <p:nvSpPr>
          <p:cNvPr id="23621" name="Text Box 254"/>
          <p:cNvSpPr txBox="1">
            <a:spLocks noChangeArrowheads="1"/>
          </p:cNvSpPr>
          <p:nvPr/>
        </p:nvSpPr>
        <p:spPr bwMode="auto">
          <a:xfrm rot="-5400000">
            <a:off x="489496" y="3544094"/>
            <a:ext cx="427037" cy="234950"/>
          </a:xfrm>
          <a:prstGeom prst="rect">
            <a:avLst/>
          </a:prstGeom>
          <a:noFill/>
          <a:ln w="9525">
            <a:noFill/>
            <a:miter lim="800000"/>
            <a:headEnd/>
            <a:tailEnd/>
          </a:ln>
        </p:spPr>
        <p:txBody>
          <a:bodyPr wrap="none">
            <a:prstTxWarp prst="textNoShape">
              <a:avLst/>
            </a:prstTxWarp>
            <a:spAutoFit/>
          </a:bodyPr>
          <a:lstStyle/>
          <a:p>
            <a:pPr eaLnBrk="0" hangingPunct="0"/>
            <a:r>
              <a:rPr lang="en-US" sz="800"/>
              <a:t>2 R</a:t>
            </a:r>
            <a:r>
              <a:rPr lang="en-US" sz="800" baseline="-25000"/>
              <a:t>D</a:t>
            </a:r>
            <a:r>
              <a:rPr lang="en-US" sz="800" baseline="-25000">
                <a:sym typeface="Symbol" pitchFamily="-111" charset="2"/>
              </a:rPr>
              <a:t></a:t>
            </a:r>
            <a:endParaRPr lang="en-US" sz="800"/>
          </a:p>
        </p:txBody>
      </p:sp>
      <p:sp>
        <p:nvSpPr>
          <p:cNvPr id="23622" name="AutoShape 256"/>
          <p:cNvSpPr>
            <a:spLocks noChangeArrowheads="1"/>
          </p:cNvSpPr>
          <p:nvPr/>
        </p:nvSpPr>
        <p:spPr bwMode="auto">
          <a:xfrm>
            <a:off x="4201865" y="3624261"/>
            <a:ext cx="1865313" cy="1116013"/>
          </a:xfrm>
          <a:prstGeom prst="wedgeEllipseCallout">
            <a:avLst>
              <a:gd name="adj1" fmla="val 5149"/>
              <a:gd name="adj2" fmla="val 64965"/>
            </a:avLst>
          </a:prstGeom>
          <a:noFill/>
          <a:ln w="9525">
            <a:solidFill>
              <a:srgbClr val="00FF00"/>
            </a:solidFill>
            <a:miter lim="800000"/>
            <a:headEnd/>
            <a:tailEnd/>
          </a:ln>
        </p:spPr>
        <p:txBody>
          <a:bodyPr wrap="none" anchor="ctr">
            <a:prstTxWarp prst="textNoShape">
              <a:avLst/>
            </a:prstTxWarp>
          </a:bodyPr>
          <a:lstStyle/>
          <a:p>
            <a:pPr algn="ctr" eaLnBrk="0" hangingPunct="0"/>
            <a:endParaRPr lang="en-US" sz="4800" b="1"/>
          </a:p>
        </p:txBody>
      </p:sp>
      <p:graphicFrame>
        <p:nvGraphicFramePr>
          <p:cNvPr id="23557" name="Object 5"/>
          <p:cNvGraphicFramePr>
            <a:graphicFrameLocks noChangeAspect="1"/>
          </p:cNvGraphicFramePr>
          <p:nvPr/>
        </p:nvGraphicFramePr>
        <p:xfrm>
          <a:off x="1668463" y="6015038"/>
          <a:ext cx="1082675" cy="600075"/>
        </p:xfrm>
        <a:graphic>
          <a:graphicData uri="http://schemas.openxmlformats.org/presentationml/2006/ole">
            <p:oleObj spid="_x0000_s115717" name="Equation" r:id="rId7" imgW="1206500" imgH="673100" progId="Equation.3">
              <p:embed/>
            </p:oleObj>
          </a:graphicData>
        </a:graphic>
      </p:graphicFrame>
      <p:sp>
        <p:nvSpPr>
          <p:cNvPr id="23625" name="Line 297"/>
          <p:cNvSpPr>
            <a:spLocks noChangeShapeType="1"/>
          </p:cNvSpPr>
          <p:nvPr/>
        </p:nvSpPr>
        <p:spPr bwMode="auto">
          <a:xfrm>
            <a:off x="4779715" y="4527550"/>
            <a:ext cx="604838" cy="1587"/>
          </a:xfrm>
          <a:prstGeom prst="line">
            <a:avLst/>
          </a:prstGeom>
          <a:noFill/>
          <a:ln w="28575">
            <a:solidFill>
              <a:srgbClr val="FF0000"/>
            </a:solidFill>
            <a:round/>
            <a:headEnd type="triangle" w="med" len="med"/>
            <a:tailEnd type="triangle" w="med" len="med"/>
          </a:ln>
        </p:spPr>
        <p:txBody>
          <a:bodyPr wrap="none" anchor="ctr">
            <a:prstTxWarp prst="textNoShape">
              <a:avLst/>
            </a:prstTxWarp>
          </a:bodyPr>
          <a:lstStyle/>
          <a:p>
            <a:endParaRPr lang="en-US"/>
          </a:p>
        </p:txBody>
      </p:sp>
      <p:sp>
        <p:nvSpPr>
          <p:cNvPr id="23626" name="Text Box 298"/>
          <p:cNvSpPr txBox="1">
            <a:spLocks noChangeArrowheads="1"/>
          </p:cNvSpPr>
          <p:nvPr/>
        </p:nvSpPr>
        <p:spPr bwMode="auto">
          <a:xfrm>
            <a:off x="4878140" y="4492625"/>
            <a:ext cx="4667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b="1" dirty="0">
                <a:solidFill>
                  <a:srgbClr val="FF0000"/>
                </a:solidFill>
                <a:sym typeface="Symbol" pitchFamily="-111" charset="2"/>
              </a:rPr>
              <a:t></a:t>
            </a:r>
            <a:r>
              <a:rPr lang="en-US" sz="1200" b="1" baseline="-25000" dirty="0">
                <a:solidFill>
                  <a:srgbClr val="FF0000"/>
                </a:solidFill>
                <a:sym typeface="Symbol" pitchFamily="-111" charset="2"/>
              </a:rPr>
              <a:t>FEL</a:t>
            </a:r>
            <a:endParaRPr lang="en-US" sz="1200" b="1" dirty="0">
              <a:solidFill>
                <a:srgbClr val="FF0000"/>
              </a:solidFill>
            </a:endParaRPr>
          </a:p>
        </p:txBody>
      </p:sp>
      <p:graphicFrame>
        <p:nvGraphicFramePr>
          <p:cNvPr id="23559" name="Object 7"/>
          <p:cNvGraphicFramePr>
            <a:graphicFrameLocks noChangeAspect="1"/>
          </p:cNvGraphicFramePr>
          <p:nvPr/>
        </p:nvGraphicFramePr>
        <p:xfrm>
          <a:off x="5135315" y="5365750"/>
          <a:ext cx="1046163" cy="492125"/>
        </p:xfrm>
        <a:graphic>
          <a:graphicData uri="http://schemas.openxmlformats.org/presentationml/2006/ole">
            <p:oleObj spid="_x0000_s115719" name="Equation" r:id="rId8" imgW="863600" imgH="406400" progId="Equation.3">
              <p:embed/>
            </p:oleObj>
          </a:graphicData>
        </a:graphic>
      </p:graphicFrame>
      <p:graphicFrame>
        <p:nvGraphicFramePr>
          <p:cNvPr id="23560" name="Object 8"/>
          <p:cNvGraphicFramePr>
            <a:graphicFrameLocks noChangeAspect="1"/>
          </p:cNvGraphicFramePr>
          <p:nvPr/>
        </p:nvGraphicFramePr>
        <p:xfrm>
          <a:off x="3453630" y="5967412"/>
          <a:ext cx="1200150" cy="542925"/>
        </p:xfrm>
        <a:graphic>
          <a:graphicData uri="http://schemas.openxmlformats.org/presentationml/2006/ole">
            <p:oleObj spid="_x0000_s115720" name="Equation" r:id="rId9" imgW="952500" imgH="431800" progId="Equation.3">
              <p:embed/>
            </p:oleObj>
          </a:graphicData>
        </a:graphic>
      </p:graphicFrame>
      <p:graphicFrame>
        <p:nvGraphicFramePr>
          <p:cNvPr id="23561" name="Object 9"/>
          <p:cNvGraphicFramePr>
            <a:graphicFrameLocks noChangeAspect="1"/>
          </p:cNvGraphicFramePr>
          <p:nvPr/>
        </p:nvGraphicFramePr>
        <p:xfrm>
          <a:off x="5243265" y="6010275"/>
          <a:ext cx="809625" cy="438150"/>
        </p:xfrm>
        <a:graphic>
          <a:graphicData uri="http://schemas.openxmlformats.org/presentationml/2006/ole">
            <p:oleObj spid="_x0000_s115721" name="Equation" r:id="rId10" imgW="749300" imgH="406400" progId="Equation.3">
              <p:embed/>
            </p:oleObj>
          </a:graphicData>
        </a:graphic>
      </p:graphicFrame>
      <p:graphicFrame>
        <p:nvGraphicFramePr>
          <p:cNvPr id="23562" name="Object 10"/>
          <p:cNvGraphicFramePr>
            <a:graphicFrameLocks noChangeAspect="1"/>
          </p:cNvGraphicFramePr>
          <p:nvPr/>
        </p:nvGraphicFramePr>
        <p:xfrm>
          <a:off x="3118395" y="820182"/>
          <a:ext cx="3046412" cy="382587"/>
        </p:xfrm>
        <a:graphic>
          <a:graphicData uri="http://schemas.openxmlformats.org/presentationml/2006/ole">
            <p:oleObj spid="_x0000_s115722" name="Equation" r:id="rId11" imgW="3238500" imgH="406400" progId="Equation.3">
              <p:embed/>
            </p:oleObj>
          </a:graphicData>
        </a:graphic>
      </p:graphicFrame>
      <p:graphicFrame>
        <p:nvGraphicFramePr>
          <p:cNvPr id="23563" name="Object 11"/>
          <p:cNvGraphicFramePr>
            <a:graphicFrameLocks noChangeAspect="1"/>
          </p:cNvGraphicFramePr>
          <p:nvPr/>
        </p:nvGraphicFramePr>
        <p:xfrm>
          <a:off x="7411789" y="4776787"/>
          <a:ext cx="1655763" cy="161925"/>
        </p:xfrm>
        <a:graphic>
          <a:graphicData uri="http://schemas.openxmlformats.org/presentationml/2006/ole">
            <p:oleObj spid="_x0000_s115723" name="Equation" r:id="rId12" imgW="1917700" imgH="177800" progId="Equation.3">
              <p:embed/>
            </p:oleObj>
          </a:graphicData>
        </a:graphic>
      </p:graphicFrame>
      <p:graphicFrame>
        <p:nvGraphicFramePr>
          <p:cNvPr id="23564" name="Object 12"/>
          <p:cNvGraphicFramePr>
            <a:graphicFrameLocks noChangeAspect="1"/>
          </p:cNvGraphicFramePr>
          <p:nvPr/>
        </p:nvGraphicFramePr>
        <p:xfrm>
          <a:off x="6802438" y="5497513"/>
          <a:ext cx="2057400" cy="520700"/>
        </p:xfrm>
        <a:graphic>
          <a:graphicData uri="http://schemas.openxmlformats.org/presentationml/2006/ole">
            <p:oleObj spid="_x0000_s115724" name="Equation" r:id="rId13" imgW="2019300" imgH="482600" progId="Equation.3">
              <p:embed/>
            </p:oleObj>
          </a:graphicData>
        </a:graphic>
      </p:graphicFrame>
      <p:graphicFrame>
        <p:nvGraphicFramePr>
          <p:cNvPr id="23565" name="Object 13"/>
          <p:cNvGraphicFramePr>
            <a:graphicFrameLocks noChangeAspect="1"/>
          </p:cNvGraphicFramePr>
          <p:nvPr/>
        </p:nvGraphicFramePr>
        <p:xfrm>
          <a:off x="7083425" y="5172075"/>
          <a:ext cx="1395413" cy="225425"/>
        </p:xfrm>
        <a:graphic>
          <a:graphicData uri="http://schemas.openxmlformats.org/presentationml/2006/ole">
            <p:oleObj spid="_x0000_s115725" name="Equation" r:id="rId14" imgW="1409700" imgH="215900" progId="Equation.3">
              <p:embed/>
            </p:oleObj>
          </a:graphicData>
        </a:graphic>
      </p:graphicFrame>
      <p:sp>
        <p:nvSpPr>
          <p:cNvPr id="23629" name="Oval 313"/>
          <p:cNvSpPr>
            <a:spLocks noChangeArrowheads="1"/>
          </p:cNvSpPr>
          <p:nvPr/>
        </p:nvSpPr>
        <p:spPr bwMode="auto">
          <a:xfrm>
            <a:off x="6662490" y="3433762"/>
            <a:ext cx="731520" cy="73152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a:p>
        </p:txBody>
      </p:sp>
      <p:graphicFrame>
        <p:nvGraphicFramePr>
          <p:cNvPr id="23567" name="Object 15"/>
          <p:cNvGraphicFramePr>
            <a:graphicFrameLocks noChangeAspect="1"/>
          </p:cNvGraphicFramePr>
          <p:nvPr/>
        </p:nvGraphicFramePr>
        <p:xfrm>
          <a:off x="6719641" y="3586162"/>
          <a:ext cx="630222" cy="410731"/>
        </p:xfrm>
        <a:graphic>
          <a:graphicData uri="http://schemas.openxmlformats.org/presentationml/2006/ole">
            <p:oleObj spid="_x0000_s115726" name="Equation" r:id="rId15" imgW="660400" imgH="406400" progId="Equation.3">
              <p:embed/>
            </p:oleObj>
          </a:graphicData>
        </a:graphic>
      </p:graphicFrame>
      <p:graphicFrame>
        <p:nvGraphicFramePr>
          <p:cNvPr id="23568" name="Object 16"/>
          <p:cNvGraphicFramePr>
            <a:graphicFrameLocks noChangeAspect="1"/>
          </p:cNvGraphicFramePr>
          <p:nvPr/>
        </p:nvGraphicFramePr>
        <p:xfrm>
          <a:off x="784225" y="812800"/>
          <a:ext cx="1431925" cy="811213"/>
        </p:xfrm>
        <a:graphic>
          <a:graphicData uri="http://schemas.openxmlformats.org/presentationml/2006/ole">
            <p:oleObj spid="_x0000_s115727" name="Equation" r:id="rId16" imgW="1651000" imgH="889000" progId="Equation.3">
              <p:embed/>
            </p:oleObj>
          </a:graphicData>
        </a:graphic>
      </p:graphicFrame>
      <p:grpSp>
        <p:nvGrpSpPr>
          <p:cNvPr id="2" name="Group 386"/>
          <p:cNvGrpSpPr/>
          <p:nvPr/>
        </p:nvGrpSpPr>
        <p:grpSpPr>
          <a:xfrm>
            <a:off x="7595940" y="4240213"/>
            <a:ext cx="1417270" cy="393699"/>
            <a:chOff x="7048500" y="1590675"/>
            <a:chExt cx="2317675" cy="359167"/>
          </a:xfrm>
        </p:grpSpPr>
        <p:sp>
          <p:nvSpPr>
            <p:cNvPr id="23630" name="Line 317"/>
            <p:cNvSpPr>
              <a:spLocks noChangeShapeType="1"/>
            </p:cNvSpPr>
            <p:nvPr/>
          </p:nvSpPr>
          <p:spPr bwMode="auto">
            <a:xfrm flipV="1">
              <a:off x="7048500" y="1766888"/>
              <a:ext cx="1860550" cy="4762"/>
            </a:xfrm>
            <a:prstGeom prst="line">
              <a:avLst/>
            </a:prstGeom>
            <a:noFill/>
            <a:ln w="9525">
              <a:solidFill>
                <a:srgbClr val="FF0000"/>
              </a:solidFill>
              <a:round/>
              <a:headEnd/>
              <a:tailEnd/>
            </a:ln>
          </p:spPr>
          <p:txBody>
            <a:bodyPr wrap="none" anchor="ctr">
              <a:prstTxWarp prst="textNoShape">
                <a:avLst/>
              </a:prstTxWarp>
            </a:bodyPr>
            <a:lstStyle/>
            <a:p>
              <a:endParaRPr lang="en-US" sz="3600"/>
            </a:p>
          </p:txBody>
        </p:sp>
        <p:sp>
          <p:nvSpPr>
            <p:cNvPr id="23633" name="Freeform 320"/>
            <p:cNvSpPr>
              <a:spLocks/>
            </p:cNvSpPr>
            <p:nvPr/>
          </p:nvSpPr>
          <p:spPr bwMode="auto">
            <a:xfrm>
              <a:off x="7073900" y="1590675"/>
              <a:ext cx="1752600" cy="325438"/>
            </a:xfrm>
            <a:custGeom>
              <a:avLst/>
              <a:gdLst>
                <a:gd name="T0" fmla="*/ 0 w 1123"/>
                <a:gd name="T1" fmla="*/ 2147483647 h 325"/>
                <a:gd name="T2" fmla="*/ 2147483647 w 1123"/>
                <a:gd name="T3" fmla="*/ 2147483647 h 325"/>
                <a:gd name="T4" fmla="*/ 2147483647 w 1123"/>
                <a:gd name="T5" fmla="*/ 2147483647 h 325"/>
                <a:gd name="T6" fmla="*/ 2147483647 w 1123"/>
                <a:gd name="T7" fmla="*/ 2147483647 h 325"/>
                <a:gd name="T8" fmla="*/ 2147483647 w 1123"/>
                <a:gd name="T9" fmla="*/ 2147483647 h 325"/>
                <a:gd name="T10" fmla="*/ 2147483647 w 1123"/>
                <a:gd name="T11" fmla="*/ 2147483647 h 325"/>
                <a:gd name="T12" fmla="*/ 2147483647 w 1123"/>
                <a:gd name="T13" fmla="*/ 2147483647 h 325"/>
                <a:gd name="T14" fmla="*/ 2147483647 w 1123"/>
                <a:gd name="T15" fmla="*/ 2147483647 h 325"/>
                <a:gd name="T16" fmla="*/ 2147483647 w 1123"/>
                <a:gd name="T17" fmla="*/ 2147483647 h 325"/>
                <a:gd name="T18" fmla="*/ 2147483647 w 1123"/>
                <a:gd name="T19" fmla="*/ 2147483647 h 325"/>
                <a:gd name="T20" fmla="*/ 2147483647 w 1123"/>
                <a:gd name="T21" fmla="*/ 2147483647 h 325"/>
                <a:gd name="T22" fmla="*/ 2147483647 w 1123"/>
                <a:gd name="T23" fmla="*/ 2147483647 h 325"/>
                <a:gd name="T24" fmla="*/ 2147483647 w 1123"/>
                <a:gd name="T25" fmla="*/ 2147483647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3"/>
                <a:gd name="T40" fmla="*/ 0 h 325"/>
                <a:gd name="T41" fmla="*/ 1123 w 1123"/>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3" h="325">
                  <a:moveTo>
                    <a:pt x="0" y="186"/>
                  </a:moveTo>
                  <a:cubicBezTo>
                    <a:pt x="15" y="159"/>
                    <a:pt x="63" y="52"/>
                    <a:pt x="91" y="26"/>
                  </a:cubicBezTo>
                  <a:cubicBezTo>
                    <a:pt x="119" y="0"/>
                    <a:pt x="137" y="5"/>
                    <a:pt x="166" y="31"/>
                  </a:cubicBezTo>
                  <a:cubicBezTo>
                    <a:pt x="195" y="57"/>
                    <a:pt x="229" y="137"/>
                    <a:pt x="263" y="182"/>
                  </a:cubicBezTo>
                  <a:cubicBezTo>
                    <a:pt x="297" y="227"/>
                    <a:pt x="335" y="282"/>
                    <a:pt x="368" y="303"/>
                  </a:cubicBezTo>
                  <a:cubicBezTo>
                    <a:pt x="401" y="324"/>
                    <a:pt x="431" y="325"/>
                    <a:pt x="462" y="306"/>
                  </a:cubicBezTo>
                  <a:cubicBezTo>
                    <a:pt x="493" y="287"/>
                    <a:pt x="524" y="232"/>
                    <a:pt x="555" y="191"/>
                  </a:cubicBezTo>
                  <a:cubicBezTo>
                    <a:pt x="586" y="150"/>
                    <a:pt x="621" y="83"/>
                    <a:pt x="651" y="61"/>
                  </a:cubicBezTo>
                  <a:cubicBezTo>
                    <a:pt x="681" y="39"/>
                    <a:pt x="704" y="35"/>
                    <a:pt x="736" y="58"/>
                  </a:cubicBezTo>
                  <a:cubicBezTo>
                    <a:pt x="768" y="81"/>
                    <a:pt x="808" y="157"/>
                    <a:pt x="843" y="198"/>
                  </a:cubicBezTo>
                  <a:cubicBezTo>
                    <a:pt x="878" y="239"/>
                    <a:pt x="913" y="289"/>
                    <a:pt x="944" y="306"/>
                  </a:cubicBezTo>
                  <a:cubicBezTo>
                    <a:pt x="975" y="323"/>
                    <a:pt x="997" y="323"/>
                    <a:pt x="1027" y="301"/>
                  </a:cubicBezTo>
                  <a:cubicBezTo>
                    <a:pt x="1057" y="279"/>
                    <a:pt x="1103" y="200"/>
                    <a:pt x="1123" y="173"/>
                  </a:cubicBezTo>
                </a:path>
              </a:pathLst>
            </a:custGeom>
            <a:noFill/>
            <a:ln w="38100">
              <a:solidFill>
                <a:srgbClr val="FF0000"/>
              </a:solidFill>
              <a:round/>
              <a:headEnd/>
              <a:tailEnd/>
            </a:ln>
          </p:spPr>
          <p:txBody>
            <a:bodyPr wrap="none" anchor="ctr">
              <a:prstTxWarp prst="textNoShape">
                <a:avLst/>
              </a:prstTxWarp>
            </a:bodyPr>
            <a:lstStyle/>
            <a:p>
              <a:pPr eaLnBrk="0" hangingPunct="0"/>
              <a:endParaRPr lang="en-US" sz="3600"/>
            </a:p>
          </p:txBody>
        </p:sp>
        <p:sp>
          <p:nvSpPr>
            <p:cNvPr id="23634" name="Text Box 321"/>
            <p:cNvSpPr txBox="1">
              <a:spLocks noChangeArrowheads="1"/>
            </p:cNvSpPr>
            <p:nvPr/>
          </p:nvSpPr>
          <p:spPr bwMode="auto">
            <a:xfrm>
              <a:off x="8833506" y="1694796"/>
              <a:ext cx="532669" cy="255046"/>
            </a:xfrm>
            <a:prstGeom prst="rect">
              <a:avLst/>
            </a:prstGeom>
            <a:noFill/>
            <a:ln w="9525">
              <a:noFill/>
              <a:miter lim="800000"/>
              <a:headEnd/>
              <a:tailEnd/>
            </a:ln>
          </p:spPr>
          <p:txBody>
            <a:bodyPr wrap="none">
              <a:prstTxWarp prst="textNoShape">
                <a:avLst/>
              </a:prstTxWarp>
              <a:spAutoFit/>
            </a:bodyPr>
            <a:lstStyle/>
            <a:p>
              <a:pPr eaLnBrk="0" hangingPunct="0"/>
              <a:r>
                <a:rPr lang="en-US" sz="1050" dirty="0" err="1">
                  <a:solidFill>
                    <a:srgbClr val="FF0000"/>
                  </a:solidFill>
                </a:rPr>
                <a:t>E</a:t>
              </a:r>
              <a:r>
                <a:rPr lang="en-US" sz="1050" baseline="-25000" dirty="0" err="1">
                  <a:solidFill>
                    <a:srgbClr val="FF0000"/>
                  </a:solidFill>
                </a:rPr>
                <a:t>z</a:t>
              </a:r>
              <a:endParaRPr lang="en-US" sz="1050" dirty="0">
                <a:solidFill>
                  <a:srgbClr val="FF0000"/>
                </a:solidFill>
              </a:endParaRPr>
            </a:p>
          </p:txBody>
        </p:sp>
      </p:grpSp>
      <p:graphicFrame>
        <p:nvGraphicFramePr>
          <p:cNvPr id="23569" name="Object 17"/>
          <p:cNvGraphicFramePr>
            <a:graphicFrameLocks noChangeAspect="1"/>
          </p:cNvGraphicFramePr>
          <p:nvPr/>
        </p:nvGraphicFramePr>
        <p:xfrm>
          <a:off x="6684963" y="684213"/>
          <a:ext cx="2327275" cy="842962"/>
        </p:xfrm>
        <a:graphic>
          <a:graphicData uri="http://schemas.openxmlformats.org/presentationml/2006/ole">
            <p:oleObj spid="_x0000_s115728" name="Equation" r:id="rId17" imgW="2717800" imgH="939800" progId="Equation.3">
              <p:embed/>
            </p:oleObj>
          </a:graphicData>
        </a:graphic>
      </p:graphicFrame>
      <p:sp>
        <p:nvSpPr>
          <p:cNvPr id="23635" name="Line 323"/>
          <p:cNvSpPr>
            <a:spLocks noChangeShapeType="1"/>
          </p:cNvSpPr>
          <p:nvPr/>
        </p:nvSpPr>
        <p:spPr bwMode="auto">
          <a:xfrm flipH="1" flipV="1">
            <a:off x="2127320" y="5181597"/>
            <a:ext cx="0" cy="78581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aphicFrame>
        <p:nvGraphicFramePr>
          <p:cNvPr id="23570" name="Object 18"/>
          <p:cNvGraphicFramePr>
            <a:graphicFrameLocks noChangeAspect="1"/>
          </p:cNvGraphicFramePr>
          <p:nvPr/>
        </p:nvGraphicFramePr>
        <p:xfrm>
          <a:off x="999878" y="6235699"/>
          <a:ext cx="200025" cy="163513"/>
        </p:xfrm>
        <a:graphic>
          <a:graphicData uri="http://schemas.openxmlformats.org/presentationml/2006/ole">
            <p:oleObj spid="_x0000_s115729" name="Equation" r:id="rId18" imgW="254000" imgH="203200" progId="Equation.3">
              <p:embed/>
            </p:oleObj>
          </a:graphicData>
        </a:graphic>
      </p:graphicFrame>
      <p:graphicFrame>
        <p:nvGraphicFramePr>
          <p:cNvPr id="23571" name="Object 19"/>
          <p:cNvGraphicFramePr>
            <a:graphicFrameLocks noChangeAspect="1"/>
          </p:cNvGraphicFramePr>
          <p:nvPr/>
        </p:nvGraphicFramePr>
        <p:xfrm>
          <a:off x="1772988" y="4976812"/>
          <a:ext cx="365125" cy="153987"/>
        </p:xfrm>
        <a:graphic>
          <a:graphicData uri="http://schemas.openxmlformats.org/presentationml/2006/ole">
            <p:oleObj spid="_x0000_s115730" name="Equation" r:id="rId19" imgW="419100" imgH="177800" progId="Equation.3">
              <p:embed/>
            </p:oleObj>
          </a:graphicData>
        </a:graphic>
      </p:graphicFrame>
      <p:sp>
        <p:nvSpPr>
          <p:cNvPr id="23636" name="Line 326"/>
          <p:cNvSpPr>
            <a:spLocks noChangeShapeType="1"/>
          </p:cNvSpPr>
          <p:nvPr/>
        </p:nvSpPr>
        <p:spPr bwMode="auto">
          <a:xfrm flipV="1">
            <a:off x="2889250" y="514350"/>
            <a:ext cx="0" cy="614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637" name="Line 328"/>
          <p:cNvSpPr>
            <a:spLocks noChangeShapeType="1"/>
          </p:cNvSpPr>
          <p:nvPr/>
        </p:nvSpPr>
        <p:spPr bwMode="auto">
          <a:xfrm flipV="1">
            <a:off x="6457950" y="571500"/>
            <a:ext cx="0" cy="608965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3" name="Group 387"/>
          <p:cNvGrpSpPr/>
          <p:nvPr/>
        </p:nvGrpSpPr>
        <p:grpSpPr>
          <a:xfrm>
            <a:off x="7412285" y="3132602"/>
            <a:ext cx="1479055" cy="1131581"/>
            <a:chOff x="7036295" y="327490"/>
            <a:chExt cx="1479055" cy="1131581"/>
          </a:xfrm>
        </p:grpSpPr>
        <p:sp>
          <p:nvSpPr>
            <p:cNvPr id="389" name="Text Box 494"/>
            <p:cNvSpPr txBox="1">
              <a:spLocks noChangeArrowheads="1"/>
            </p:cNvSpPr>
            <p:nvPr/>
          </p:nvSpPr>
          <p:spPr bwMode="auto">
            <a:xfrm>
              <a:off x="7793037" y="327490"/>
              <a:ext cx="496516" cy="307777"/>
            </a:xfrm>
            <a:prstGeom prst="rect">
              <a:avLst/>
            </a:prstGeom>
            <a:noFill/>
            <a:ln w="9525">
              <a:noFill/>
              <a:miter lim="800000"/>
              <a:headEnd/>
              <a:tailEnd/>
            </a:ln>
          </p:spPr>
          <p:txBody>
            <a:bodyPr wrap="none">
              <a:prstTxWarp prst="textNoShape">
                <a:avLst/>
              </a:prstTxWarp>
              <a:spAutoFit/>
            </a:bodyPr>
            <a:lstStyle/>
            <a:p>
              <a:pPr eaLnBrk="0" hangingPunct="0"/>
              <a:r>
                <a:rPr lang="en-US" sz="1400" dirty="0" smtClean="0">
                  <a:solidFill>
                    <a:srgbClr val="FF0000"/>
                  </a:solidFill>
                  <a:latin typeface="Comic Sans MS"/>
                  <a:cs typeface="Comic Sans MS"/>
                  <a:sym typeface="Symbol" pitchFamily="-111" charset="2"/>
                </a:rPr>
                <a:t></a:t>
              </a:r>
              <a:r>
                <a:rPr lang="en-US" sz="1200" baseline="-25000" dirty="0" smtClean="0">
                  <a:solidFill>
                    <a:srgbClr val="FF0000"/>
                  </a:solidFill>
                  <a:latin typeface="Comic Sans MS"/>
                  <a:cs typeface="Comic Sans MS"/>
                  <a:sym typeface="Symbol" pitchFamily="-111" charset="2"/>
                </a:rPr>
                <a:t>FEL</a:t>
              </a:r>
              <a:endParaRPr lang="en-US" sz="1200" baseline="-25000" dirty="0">
                <a:solidFill>
                  <a:srgbClr val="FF0000"/>
                </a:solidFill>
                <a:latin typeface="Comic Sans MS"/>
                <a:cs typeface="Comic Sans MS"/>
              </a:endParaRPr>
            </a:p>
          </p:txBody>
        </p:sp>
        <p:grpSp>
          <p:nvGrpSpPr>
            <p:cNvPr id="4" name="Group 477"/>
            <p:cNvGrpSpPr>
              <a:grpSpLocks/>
            </p:cNvGrpSpPr>
            <p:nvPr/>
          </p:nvGrpSpPr>
          <p:grpSpPr bwMode="auto">
            <a:xfrm>
              <a:off x="7108817" y="628491"/>
              <a:ext cx="1306511" cy="722312"/>
              <a:chOff x="4365" y="785"/>
              <a:chExt cx="1173" cy="849"/>
            </a:xfrm>
          </p:grpSpPr>
          <p:sp>
            <p:nvSpPr>
              <p:cNvPr id="402" name="Oval 478"/>
              <p:cNvSpPr>
                <a:spLocks noChangeAspect="1" noChangeArrowheads="1"/>
              </p:cNvSpPr>
              <p:nvPr/>
            </p:nvSpPr>
            <p:spPr bwMode="auto">
              <a:xfrm>
                <a:off x="4365" y="799"/>
                <a:ext cx="241"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03" name="Oval 479"/>
              <p:cNvSpPr>
                <a:spLocks noChangeAspect="1" noChangeArrowheads="1"/>
              </p:cNvSpPr>
              <p:nvPr/>
            </p:nvSpPr>
            <p:spPr bwMode="auto">
              <a:xfrm>
                <a:off x="4598" y="797"/>
                <a:ext cx="242" cy="832"/>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04" name="Oval 480"/>
              <p:cNvSpPr>
                <a:spLocks noChangeAspect="1" noChangeArrowheads="1"/>
              </p:cNvSpPr>
              <p:nvPr/>
            </p:nvSpPr>
            <p:spPr bwMode="auto">
              <a:xfrm>
                <a:off x="4830" y="785"/>
                <a:ext cx="242"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05" name="Oval 481"/>
              <p:cNvSpPr>
                <a:spLocks noChangeAspect="1" noChangeArrowheads="1"/>
              </p:cNvSpPr>
              <p:nvPr/>
            </p:nvSpPr>
            <p:spPr bwMode="auto">
              <a:xfrm>
                <a:off x="5063" y="785"/>
                <a:ext cx="241" cy="832"/>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06" name="Oval 482"/>
              <p:cNvSpPr>
                <a:spLocks noChangeAspect="1" noChangeArrowheads="1"/>
              </p:cNvSpPr>
              <p:nvPr/>
            </p:nvSpPr>
            <p:spPr bwMode="auto">
              <a:xfrm>
                <a:off x="5297" y="802"/>
                <a:ext cx="241"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sp>
          <p:nvSpPr>
            <p:cNvPr id="391" name="Oval 483"/>
            <p:cNvSpPr>
              <a:spLocks noChangeAspect="1" noChangeArrowheads="1"/>
            </p:cNvSpPr>
            <p:nvPr/>
          </p:nvSpPr>
          <p:spPr bwMode="auto">
            <a:xfrm flipH="1">
              <a:off x="7700963" y="869791"/>
              <a:ext cx="146050" cy="146050"/>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392" name="Text Box 484"/>
            <p:cNvSpPr txBox="1">
              <a:spLocks noChangeArrowheads="1"/>
            </p:cNvSpPr>
            <p:nvPr/>
          </p:nvSpPr>
          <p:spPr bwMode="auto">
            <a:xfrm>
              <a:off x="7783513" y="761841"/>
              <a:ext cx="343388" cy="276999"/>
            </a:xfrm>
            <a:prstGeom prst="rect">
              <a:avLst/>
            </a:prstGeom>
            <a:noFill/>
            <a:ln w="9525">
              <a:noFill/>
              <a:miter lim="800000"/>
              <a:headEnd/>
              <a:tailEnd/>
            </a:ln>
          </p:spPr>
          <p:txBody>
            <a:bodyPr wrap="none">
              <a:prstTxWarp prst="textNoShape">
                <a:avLst/>
              </a:prstTxWarp>
              <a:spAutoFit/>
            </a:bodyPr>
            <a:lstStyle/>
            <a:p>
              <a:pPr eaLnBrk="0" hangingPunct="0"/>
              <a:r>
                <a:rPr lang="en-US" sz="1200" b="1" i="1" dirty="0" smtClean="0">
                  <a:solidFill>
                    <a:srgbClr val="FF0000"/>
                  </a:solidFill>
                  <a:latin typeface="Comic Sans MS"/>
                  <a:cs typeface="Comic Sans MS"/>
                </a:rPr>
                <a:t>E</a:t>
              </a:r>
              <a:r>
                <a:rPr lang="en-US" sz="1200" b="1" i="1" baseline="-25000" dirty="0" smtClean="0">
                  <a:solidFill>
                    <a:srgbClr val="FF0000"/>
                  </a:solidFill>
                  <a:latin typeface="Comic Sans MS"/>
                  <a:cs typeface="Comic Sans MS"/>
                </a:rPr>
                <a:t>0</a:t>
              </a:r>
              <a:endParaRPr lang="en-US" sz="1200" dirty="0">
                <a:solidFill>
                  <a:srgbClr val="FF0000"/>
                </a:solidFill>
                <a:latin typeface="Comic Sans MS"/>
                <a:cs typeface="Comic Sans MS"/>
              </a:endParaRPr>
            </a:p>
          </p:txBody>
        </p:sp>
        <p:grpSp>
          <p:nvGrpSpPr>
            <p:cNvPr id="5" name="Group 485"/>
            <p:cNvGrpSpPr>
              <a:grpSpLocks/>
            </p:cNvGrpSpPr>
            <p:nvPr/>
          </p:nvGrpSpPr>
          <p:grpSpPr bwMode="auto">
            <a:xfrm>
              <a:off x="7696201" y="1099979"/>
              <a:ext cx="290513" cy="146050"/>
              <a:chOff x="1766" y="3241"/>
              <a:chExt cx="183" cy="92"/>
            </a:xfrm>
          </p:grpSpPr>
          <p:sp>
            <p:nvSpPr>
              <p:cNvPr id="400" name="Oval 486"/>
              <p:cNvSpPr>
                <a:spLocks noChangeAspect="1" noChangeArrowheads="1"/>
              </p:cNvSpPr>
              <p:nvPr/>
            </p:nvSpPr>
            <p:spPr bwMode="auto">
              <a:xfrm flipH="1">
                <a:off x="1857" y="3241"/>
                <a:ext cx="92" cy="92"/>
              </a:xfrm>
              <a:prstGeom prst="ellipse">
                <a:avLst/>
              </a:prstGeom>
              <a:solidFill>
                <a:srgbClr val="FF00FF"/>
              </a:solidFill>
              <a:ln w="28575">
                <a:solidFill>
                  <a:srgbClr val="FF00FF"/>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01" name="Line 487"/>
              <p:cNvSpPr>
                <a:spLocks noChangeShapeType="1"/>
              </p:cNvSpPr>
              <p:nvPr/>
            </p:nvSpPr>
            <p:spPr bwMode="auto">
              <a:xfrm flipH="1" flipV="1">
                <a:off x="1766" y="3279"/>
                <a:ext cx="134" cy="5"/>
              </a:xfrm>
              <a:prstGeom prst="line">
                <a:avLst/>
              </a:prstGeom>
              <a:noFill/>
              <a:ln w="9525">
                <a:solidFill>
                  <a:srgbClr val="FF00FF"/>
                </a:solidFill>
                <a:round/>
                <a:headEnd/>
                <a:tailEnd type="triangle" w="med" len="med"/>
              </a:ln>
            </p:spPr>
            <p:txBody>
              <a:bodyPr wrap="none" anchor="ctr">
                <a:prstTxWarp prst="textNoShape">
                  <a:avLst/>
                </a:prstTxWarp>
              </a:bodyPr>
              <a:lstStyle/>
              <a:p>
                <a:endParaRPr lang="en-US">
                  <a:latin typeface="Comic Sans MS"/>
                  <a:cs typeface="Comic Sans MS"/>
                </a:endParaRPr>
              </a:p>
            </p:txBody>
          </p:sp>
        </p:grpSp>
        <p:grpSp>
          <p:nvGrpSpPr>
            <p:cNvPr id="6" name="Group 488"/>
            <p:cNvGrpSpPr>
              <a:grpSpLocks/>
            </p:cNvGrpSpPr>
            <p:nvPr/>
          </p:nvGrpSpPr>
          <p:grpSpPr bwMode="auto">
            <a:xfrm>
              <a:off x="7548563" y="660241"/>
              <a:ext cx="288925" cy="146050"/>
              <a:chOff x="1633" y="3551"/>
              <a:chExt cx="182" cy="92"/>
            </a:xfrm>
          </p:grpSpPr>
          <p:sp>
            <p:nvSpPr>
              <p:cNvPr id="398" name="Oval 489"/>
              <p:cNvSpPr>
                <a:spLocks noChangeAspect="1" noChangeArrowheads="1"/>
              </p:cNvSpPr>
              <p:nvPr/>
            </p:nvSpPr>
            <p:spPr bwMode="auto">
              <a:xfrm flipH="1">
                <a:off x="1633" y="3551"/>
                <a:ext cx="92" cy="92"/>
              </a:xfrm>
              <a:prstGeom prst="ellipse">
                <a:avLst/>
              </a:prstGeom>
              <a:solidFill>
                <a:srgbClr val="800080"/>
              </a:solidFill>
              <a:ln w="28575">
                <a:solidFill>
                  <a:srgbClr val="80008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399" name="Line 490"/>
              <p:cNvSpPr>
                <a:spLocks noChangeShapeType="1"/>
              </p:cNvSpPr>
              <p:nvPr/>
            </p:nvSpPr>
            <p:spPr bwMode="auto">
              <a:xfrm flipV="1">
                <a:off x="1681" y="3589"/>
                <a:ext cx="134" cy="5"/>
              </a:xfrm>
              <a:prstGeom prst="line">
                <a:avLst/>
              </a:prstGeom>
              <a:noFill/>
              <a:ln w="9525">
                <a:solidFill>
                  <a:srgbClr val="800080"/>
                </a:solidFill>
                <a:round/>
                <a:headEnd/>
                <a:tailEnd type="triangle" w="med" len="med"/>
              </a:ln>
            </p:spPr>
            <p:txBody>
              <a:bodyPr wrap="none" anchor="ctr">
                <a:prstTxWarp prst="textNoShape">
                  <a:avLst/>
                </a:prstTxWarp>
              </a:bodyPr>
              <a:lstStyle/>
              <a:p>
                <a:endParaRPr lang="en-US">
                  <a:latin typeface="Comic Sans MS"/>
                  <a:cs typeface="Comic Sans MS"/>
                </a:endParaRPr>
              </a:p>
            </p:txBody>
          </p:sp>
        </p:grpSp>
        <p:sp>
          <p:nvSpPr>
            <p:cNvPr id="395" name="Text Box 491"/>
            <p:cNvSpPr txBox="1">
              <a:spLocks noChangeArrowheads="1"/>
            </p:cNvSpPr>
            <p:nvPr/>
          </p:nvSpPr>
          <p:spPr bwMode="auto">
            <a:xfrm>
              <a:off x="7036295" y="439579"/>
              <a:ext cx="583705" cy="246221"/>
            </a:xfrm>
            <a:prstGeom prst="rect">
              <a:avLst/>
            </a:prstGeom>
            <a:noFill/>
            <a:ln w="9525">
              <a:noFill/>
              <a:miter lim="800000"/>
              <a:headEnd/>
              <a:tailEnd/>
            </a:ln>
          </p:spPr>
          <p:txBody>
            <a:bodyPr wrap="none">
              <a:prstTxWarp prst="textNoShape">
                <a:avLst/>
              </a:prstTxWarp>
              <a:spAutoFit/>
            </a:bodyPr>
            <a:lstStyle/>
            <a:p>
              <a:pPr eaLnBrk="0" hangingPunct="0"/>
              <a:r>
                <a:rPr lang="en-US" sz="1000" i="1" dirty="0">
                  <a:solidFill>
                    <a:srgbClr val="800080"/>
                  </a:solidFill>
                  <a:latin typeface="Comic Sans MS"/>
                  <a:cs typeface="Comic Sans MS"/>
                </a:rPr>
                <a:t>E &lt; </a:t>
              </a:r>
              <a:r>
                <a:rPr lang="en-US" sz="1000" i="1" dirty="0" smtClean="0">
                  <a:solidFill>
                    <a:srgbClr val="800080"/>
                  </a:solidFill>
                  <a:latin typeface="Comic Sans MS"/>
                  <a:cs typeface="Comic Sans MS"/>
                </a:rPr>
                <a:t>E</a:t>
              </a:r>
              <a:r>
                <a:rPr lang="en-US" sz="1000" i="1" baseline="-25000" dirty="0" smtClean="0">
                  <a:solidFill>
                    <a:srgbClr val="800080"/>
                  </a:solidFill>
                  <a:latin typeface="Comic Sans MS"/>
                  <a:cs typeface="Comic Sans MS"/>
                </a:rPr>
                <a:t>0</a:t>
              </a:r>
              <a:endParaRPr lang="en-US" sz="1000" i="1" dirty="0">
                <a:solidFill>
                  <a:srgbClr val="800080"/>
                </a:solidFill>
                <a:latin typeface="Comic Sans MS"/>
                <a:cs typeface="Comic Sans MS"/>
              </a:endParaRPr>
            </a:p>
          </p:txBody>
        </p:sp>
        <p:sp>
          <p:nvSpPr>
            <p:cNvPr id="396" name="Text Box 492"/>
            <p:cNvSpPr txBox="1">
              <a:spLocks noChangeArrowheads="1"/>
            </p:cNvSpPr>
            <p:nvPr/>
          </p:nvSpPr>
          <p:spPr bwMode="auto">
            <a:xfrm>
              <a:off x="7931645" y="1212850"/>
              <a:ext cx="583705" cy="246221"/>
            </a:xfrm>
            <a:prstGeom prst="rect">
              <a:avLst/>
            </a:prstGeom>
            <a:noFill/>
            <a:ln w="9525">
              <a:noFill/>
              <a:miter lim="800000"/>
              <a:headEnd/>
              <a:tailEnd/>
            </a:ln>
          </p:spPr>
          <p:txBody>
            <a:bodyPr wrap="none">
              <a:prstTxWarp prst="textNoShape">
                <a:avLst/>
              </a:prstTxWarp>
              <a:spAutoFit/>
            </a:bodyPr>
            <a:lstStyle/>
            <a:p>
              <a:pPr eaLnBrk="0" hangingPunct="0"/>
              <a:r>
                <a:rPr lang="en-US" sz="1000" i="1" dirty="0">
                  <a:solidFill>
                    <a:srgbClr val="FF00FF"/>
                  </a:solidFill>
                  <a:latin typeface="Comic Sans MS"/>
                  <a:cs typeface="Comic Sans MS"/>
                </a:rPr>
                <a:t>E &gt;</a:t>
              </a:r>
              <a:r>
                <a:rPr lang="en-US" sz="1000" i="1" dirty="0" smtClean="0">
                  <a:solidFill>
                    <a:srgbClr val="FF00FF"/>
                  </a:solidFill>
                  <a:latin typeface="Comic Sans MS"/>
                  <a:cs typeface="Comic Sans MS"/>
                </a:rPr>
                <a:t> E</a:t>
              </a:r>
              <a:r>
                <a:rPr lang="en-US" sz="1000" i="1" baseline="-25000" dirty="0" smtClean="0">
                  <a:solidFill>
                    <a:srgbClr val="FF00FF"/>
                  </a:solidFill>
                  <a:latin typeface="Comic Sans MS"/>
                  <a:cs typeface="Comic Sans MS"/>
                </a:rPr>
                <a:t>0</a:t>
              </a:r>
              <a:endParaRPr lang="en-US" sz="1000" i="1" dirty="0">
                <a:solidFill>
                  <a:srgbClr val="FF00FF"/>
                </a:solidFill>
                <a:latin typeface="Comic Sans MS"/>
                <a:cs typeface="Comic Sans MS"/>
              </a:endParaRPr>
            </a:p>
          </p:txBody>
        </p:sp>
        <p:sp>
          <p:nvSpPr>
            <p:cNvPr id="397" name="Line 497"/>
            <p:cNvSpPr>
              <a:spLocks noChangeShapeType="1"/>
            </p:cNvSpPr>
            <p:nvPr/>
          </p:nvSpPr>
          <p:spPr bwMode="auto">
            <a:xfrm>
              <a:off x="7780337" y="609600"/>
              <a:ext cx="512763" cy="0"/>
            </a:xfrm>
            <a:prstGeom prst="line">
              <a:avLst/>
            </a:prstGeom>
            <a:noFill/>
            <a:ln w="28575" cap="flat" cmpd="sng" algn="ctr">
              <a:solidFill>
                <a:srgbClr val="FF0000"/>
              </a:solidFill>
              <a:prstDash val="solid"/>
              <a:round/>
              <a:headEnd type="triangle" w="med" len="med"/>
              <a:tailEnd type="triangle" w="med" len="med"/>
            </a:ln>
          </p:spPr>
          <p:txBody>
            <a:bodyPr wrap="none" anchor="ctr">
              <a:prstTxWarp prst="textNoShape">
                <a:avLst/>
              </a:prstTxWarp>
            </a:bodyPr>
            <a:lstStyle/>
            <a:p>
              <a:endParaRPr lang="en-US">
                <a:latin typeface="Comic Sans MS"/>
                <a:cs typeface="Comic Sans MS"/>
              </a:endParaRPr>
            </a:p>
          </p:txBody>
        </p:sp>
      </p:grpSp>
      <p:sp>
        <p:nvSpPr>
          <p:cNvPr id="408" name="Oval 431"/>
          <p:cNvSpPr>
            <a:spLocks noChangeArrowheads="1"/>
          </p:cNvSpPr>
          <p:nvPr/>
        </p:nvSpPr>
        <p:spPr bwMode="auto">
          <a:xfrm>
            <a:off x="3795465" y="4895850"/>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09" name="Oval 432"/>
          <p:cNvSpPr>
            <a:spLocks noChangeArrowheads="1"/>
          </p:cNvSpPr>
          <p:nvPr/>
        </p:nvSpPr>
        <p:spPr bwMode="auto">
          <a:xfrm>
            <a:off x="5417890" y="4979987"/>
            <a:ext cx="63500" cy="1190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0" name="Oval 433"/>
          <p:cNvSpPr>
            <a:spLocks noChangeArrowheads="1"/>
          </p:cNvSpPr>
          <p:nvPr/>
        </p:nvSpPr>
        <p:spPr bwMode="auto">
          <a:xfrm>
            <a:off x="4932115" y="4957762"/>
            <a:ext cx="63500" cy="173037"/>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1" name="Oval 434"/>
          <p:cNvSpPr>
            <a:spLocks noChangeArrowheads="1"/>
          </p:cNvSpPr>
          <p:nvPr/>
        </p:nvSpPr>
        <p:spPr bwMode="auto">
          <a:xfrm>
            <a:off x="4989265" y="4938712"/>
            <a:ext cx="63500" cy="201612"/>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2" name="Oval 435"/>
          <p:cNvSpPr>
            <a:spLocks noChangeArrowheads="1"/>
          </p:cNvSpPr>
          <p:nvPr/>
        </p:nvSpPr>
        <p:spPr bwMode="auto">
          <a:xfrm>
            <a:off x="5052765" y="4929187"/>
            <a:ext cx="63500" cy="219075"/>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3" name="Oval 436"/>
          <p:cNvSpPr>
            <a:spLocks noChangeArrowheads="1"/>
          </p:cNvSpPr>
          <p:nvPr/>
        </p:nvSpPr>
        <p:spPr bwMode="auto">
          <a:xfrm>
            <a:off x="5113090" y="4929187"/>
            <a:ext cx="63500" cy="219075"/>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4" name="Oval 437"/>
          <p:cNvSpPr>
            <a:spLocks noChangeArrowheads="1"/>
          </p:cNvSpPr>
          <p:nvPr/>
        </p:nvSpPr>
        <p:spPr bwMode="auto">
          <a:xfrm>
            <a:off x="5173415" y="4926012"/>
            <a:ext cx="63500" cy="219075"/>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5" name="Oval 438"/>
          <p:cNvSpPr>
            <a:spLocks noChangeArrowheads="1"/>
          </p:cNvSpPr>
          <p:nvPr/>
        </p:nvSpPr>
        <p:spPr bwMode="auto">
          <a:xfrm>
            <a:off x="5233740" y="4926012"/>
            <a:ext cx="63500" cy="219075"/>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6" name="Oval 439"/>
          <p:cNvSpPr>
            <a:spLocks noChangeArrowheads="1"/>
          </p:cNvSpPr>
          <p:nvPr/>
        </p:nvSpPr>
        <p:spPr bwMode="auto">
          <a:xfrm>
            <a:off x="5297240" y="4941887"/>
            <a:ext cx="63500" cy="20161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7" name="Oval 440"/>
          <p:cNvSpPr>
            <a:spLocks noChangeArrowheads="1"/>
          </p:cNvSpPr>
          <p:nvPr/>
        </p:nvSpPr>
        <p:spPr bwMode="auto">
          <a:xfrm>
            <a:off x="5357565" y="4954587"/>
            <a:ext cx="63500" cy="17303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18" name="Oval 441"/>
          <p:cNvSpPr>
            <a:spLocks noChangeArrowheads="1"/>
          </p:cNvSpPr>
          <p:nvPr/>
        </p:nvSpPr>
        <p:spPr bwMode="auto">
          <a:xfrm>
            <a:off x="4871790" y="4995862"/>
            <a:ext cx="63500" cy="10953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20" name="Oval 470"/>
          <p:cNvSpPr>
            <a:spLocks noChangeArrowheads="1"/>
          </p:cNvSpPr>
          <p:nvPr/>
        </p:nvSpPr>
        <p:spPr bwMode="auto">
          <a:xfrm>
            <a:off x="4811465" y="5024437"/>
            <a:ext cx="63500" cy="555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21" name="Oval 471"/>
          <p:cNvSpPr>
            <a:spLocks noChangeArrowheads="1"/>
          </p:cNvSpPr>
          <p:nvPr/>
        </p:nvSpPr>
        <p:spPr bwMode="auto">
          <a:xfrm>
            <a:off x="5481390" y="4986337"/>
            <a:ext cx="63500" cy="100012"/>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22" name="Freeform 472"/>
          <p:cNvSpPr>
            <a:spLocks/>
          </p:cNvSpPr>
          <p:nvPr/>
        </p:nvSpPr>
        <p:spPr bwMode="auto">
          <a:xfrm>
            <a:off x="4690815" y="4927600"/>
            <a:ext cx="1050925" cy="225425"/>
          </a:xfrm>
          <a:custGeom>
            <a:avLst/>
            <a:gdLst>
              <a:gd name="T0" fmla="*/ 0 w 662"/>
              <a:gd name="T1" fmla="*/ 71 h 142"/>
              <a:gd name="T2" fmla="*/ 66 w 662"/>
              <a:gd name="T3" fmla="*/ 71 h 142"/>
              <a:gd name="T4" fmla="*/ 112 w 662"/>
              <a:gd name="T5" fmla="*/ 97 h 142"/>
              <a:gd name="T6" fmla="*/ 146 w 662"/>
              <a:gd name="T7" fmla="*/ 49 h 142"/>
              <a:gd name="T8" fmla="*/ 188 w 662"/>
              <a:gd name="T9" fmla="*/ 132 h 142"/>
              <a:gd name="T10" fmla="*/ 224 w 662"/>
              <a:gd name="T11" fmla="*/ 5 h 142"/>
              <a:gd name="T12" fmla="*/ 264 w 662"/>
              <a:gd name="T13" fmla="*/ 141 h 142"/>
              <a:gd name="T14" fmla="*/ 302 w 662"/>
              <a:gd name="T15" fmla="*/ 1 h 142"/>
              <a:gd name="T16" fmla="*/ 342 w 662"/>
              <a:gd name="T17" fmla="*/ 137 h 142"/>
              <a:gd name="T18" fmla="*/ 380 w 662"/>
              <a:gd name="T19" fmla="*/ 7 h 142"/>
              <a:gd name="T20" fmla="*/ 422 w 662"/>
              <a:gd name="T21" fmla="*/ 121 h 142"/>
              <a:gd name="T22" fmla="*/ 458 w 662"/>
              <a:gd name="T23" fmla="*/ 27 h 142"/>
              <a:gd name="T24" fmla="*/ 500 w 662"/>
              <a:gd name="T25" fmla="*/ 99 h 142"/>
              <a:gd name="T26" fmla="*/ 540 w 662"/>
              <a:gd name="T27" fmla="*/ 41 h 142"/>
              <a:gd name="T28" fmla="*/ 576 w 662"/>
              <a:gd name="T29" fmla="*/ 77 h 142"/>
              <a:gd name="T30" fmla="*/ 607 w 662"/>
              <a:gd name="T31" fmla="*/ 71 h 142"/>
              <a:gd name="T32" fmla="*/ 662 w 662"/>
              <a:gd name="T33" fmla="*/ 71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2"/>
              <a:gd name="T52" fmla="*/ 0 h 142"/>
              <a:gd name="T53" fmla="*/ 662 w 66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2" h="142">
                <a:moveTo>
                  <a:pt x="0" y="71"/>
                </a:moveTo>
                <a:cubicBezTo>
                  <a:pt x="11" y="71"/>
                  <a:pt x="47" y="67"/>
                  <a:pt x="66" y="71"/>
                </a:cubicBezTo>
                <a:cubicBezTo>
                  <a:pt x="85" y="75"/>
                  <a:pt x="99" y="101"/>
                  <a:pt x="112" y="97"/>
                </a:cubicBezTo>
                <a:cubicBezTo>
                  <a:pt x="125" y="93"/>
                  <a:pt x="133" y="43"/>
                  <a:pt x="146" y="49"/>
                </a:cubicBezTo>
                <a:cubicBezTo>
                  <a:pt x="159" y="55"/>
                  <a:pt x="175" y="139"/>
                  <a:pt x="188" y="132"/>
                </a:cubicBezTo>
                <a:cubicBezTo>
                  <a:pt x="201" y="125"/>
                  <a:pt x="211" y="3"/>
                  <a:pt x="224" y="5"/>
                </a:cubicBezTo>
                <a:cubicBezTo>
                  <a:pt x="237" y="7"/>
                  <a:pt x="251" y="142"/>
                  <a:pt x="264" y="141"/>
                </a:cubicBezTo>
                <a:cubicBezTo>
                  <a:pt x="277" y="140"/>
                  <a:pt x="289" y="2"/>
                  <a:pt x="302" y="1"/>
                </a:cubicBezTo>
                <a:cubicBezTo>
                  <a:pt x="315" y="0"/>
                  <a:pt x="329" y="136"/>
                  <a:pt x="342" y="137"/>
                </a:cubicBezTo>
                <a:cubicBezTo>
                  <a:pt x="355" y="138"/>
                  <a:pt x="367" y="10"/>
                  <a:pt x="380" y="7"/>
                </a:cubicBezTo>
                <a:cubicBezTo>
                  <a:pt x="393" y="4"/>
                  <a:pt x="409" y="118"/>
                  <a:pt x="422" y="121"/>
                </a:cubicBezTo>
                <a:cubicBezTo>
                  <a:pt x="435" y="124"/>
                  <a:pt x="445" y="31"/>
                  <a:pt x="458" y="27"/>
                </a:cubicBezTo>
                <a:cubicBezTo>
                  <a:pt x="471" y="23"/>
                  <a:pt x="486" y="97"/>
                  <a:pt x="500" y="99"/>
                </a:cubicBezTo>
                <a:cubicBezTo>
                  <a:pt x="514" y="101"/>
                  <a:pt x="527" y="45"/>
                  <a:pt x="540" y="41"/>
                </a:cubicBezTo>
                <a:cubicBezTo>
                  <a:pt x="553" y="37"/>
                  <a:pt x="565" y="72"/>
                  <a:pt x="576" y="77"/>
                </a:cubicBezTo>
                <a:cubicBezTo>
                  <a:pt x="587" y="82"/>
                  <a:pt x="593" y="72"/>
                  <a:pt x="607" y="71"/>
                </a:cubicBezTo>
                <a:cubicBezTo>
                  <a:pt x="621" y="70"/>
                  <a:pt x="653" y="71"/>
                  <a:pt x="662" y="71"/>
                </a:cubicBezTo>
              </a:path>
            </a:pathLst>
          </a:custGeom>
          <a:noFill/>
          <a:ln w="9525">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23" name="Oval 473"/>
          <p:cNvSpPr>
            <a:spLocks noChangeArrowheads="1"/>
          </p:cNvSpPr>
          <p:nvPr/>
        </p:nvSpPr>
        <p:spPr bwMode="auto">
          <a:xfrm>
            <a:off x="5535365" y="5005387"/>
            <a:ext cx="63500" cy="555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nvGrpSpPr>
          <p:cNvPr id="7" name="Group 477"/>
          <p:cNvGrpSpPr>
            <a:grpSpLocks/>
          </p:cNvGrpSpPr>
          <p:nvPr/>
        </p:nvGrpSpPr>
        <p:grpSpPr bwMode="auto">
          <a:xfrm>
            <a:off x="4376235" y="3785563"/>
            <a:ext cx="1397255" cy="722312"/>
            <a:chOff x="4365" y="785"/>
            <a:chExt cx="1173" cy="849"/>
          </a:xfrm>
        </p:grpSpPr>
        <p:sp>
          <p:nvSpPr>
            <p:cNvPr id="425" name="Oval 478"/>
            <p:cNvSpPr>
              <a:spLocks noChangeAspect="1" noChangeArrowheads="1"/>
            </p:cNvSpPr>
            <p:nvPr/>
          </p:nvSpPr>
          <p:spPr bwMode="auto">
            <a:xfrm>
              <a:off x="4365" y="799"/>
              <a:ext cx="241"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26" name="Oval 479"/>
            <p:cNvSpPr>
              <a:spLocks noChangeAspect="1" noChangeArrowheads="1"/>
            </p:cNvSpPr>
            <p:nvPr/>
          </p:nvSpPr>
          <p:spPr bwMode="auto">
            <a:xfrm>
              <a:off x="4598" y="797"/>
              <a:ext cx="242" cy="832"/>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27" name="Oval 480"/>
            <p:cNvSpPr>
              <a:spLocks noChangeAspect="1" noChangeArrowheads="1"/>
            </p:cNvSpPr>
            <p:nvPr/>
          </p:nvSpPr>
          <p:spPr bwMode="auto">
            <a:xfrm>
              <a:off x="4830" y="785"/>
              <a:ext cx="242"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28" name="Oval 481"/>
            <p:cNvSpPr>
              <a:spLocks noChangeAspect="1" noChangeArrowheads="1"/>
            </p:cNvSpPr>
            <p:nvPr/>
          </p:nvSpPr>
          <p:spPr bwMode="auto">
            <a:xfrm>
              <a:off x="5063" y="785"/>
              <a:ext cx="241" cy="832"/>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29" name="Oval 482"/>
            <p:cNvSpPr>
              <a:spLocks noChangeAspect="1" noChangeArrowheads="1"/>
            </p:cNvSpPr>
            <p:nvPr/>
          </p:nvSpPr>
          <p:spPr bwMode="auto">
            <a:xfrm>
              <a:off x="5297" y="802"/>
              <a:ext cx="241"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grpSp>
        <p:nvGrpSpPr>
          <p:cNvPr id="8" name="Group 431"/>
          <p:cNvGrpSpPr/>
          <p:nvPr/>
        </p:nvGrpSpPr>
        <p:grpSpPr>
          <a:xfrm>
            <a:off x="39440" y="4475162"/>
            <a:ext cx="2232025" cy="285750"/>
            <a:chOff x="873125" y="4343400"/>
            <a:chExt cx="2232025" cy="285750"/>
          </a:xfrm>
        </p:grpSpPr>
        <p:sp>
          <p:nvSpPr>
            <p:cNvPr id="433" name="Oval 419"/>
            <p:cNvSpPr>
              <a:spLocks noChangeArrowheads="1"/>
            </p:cNvSpPr>
            <p:nvPr/>
          </p:nvSpPr>
          <p:spPr bwMode="auto">
            <a:xfrm>
              <a:off x="873125" y="4343400"/>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34" name="Oval 423"/>
            <p:cNvSpPr>
              <a:spLocks noChangeArrowheads="1"/>
            </p:cNvSpPr>
            <p:nvPr/>
          </p:nvSpPr>
          <p:spPr bwMode="auto">
            <a:xfrm>
              <a:off x="1804988" y="4395787"/>
              <a:ext cx="42863" cy="180975"/>
            </a:xfrm>
            <a:prstGeom prst="ellipse">
              <a:avLst/>
            </a:prstGeom>
            <a:gradFill rotWithShape="0">
              <a:gsLst>
                <a:gs pos="0">
                  <a:srgbClr val="273DFF">
                    <a:alpha val="0"/>
                  </a:srgbClr>
                </a:gs>
                <a:gs pos="50000">
                  <a:srgbClr val="273DFF">
                    <a:gamma/>
                    <a:shade val="3922"/>
                    <a:invGamma/>
                    <a:alpha val="72000"/>
                  </a:srgbClr>
                </a:gs>
                <a:gs pos="100000">
                  <a:srgbClr val="273DFF">
                    <a:alpha val="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nvGrpSpPr>
            <p:cNvPr id="9" name="Group 424"/>
            <p:cNvGrpSpPr>
              <a:grpSpLocks/>
            </p:cNvGrpSpPr>
            <p:nvPr/>
          </p:nvGrpSpPr>
          <p:grpSpPr bwMode="auto">
            <a:xfrm>
              <a:off x="1870098" y="4413241"/>
              <a:ext cx="136527" cy="84136"/>
              <a:chOff x="1002" y="1505"/>
              <a:chExt cx="86" cy="53"/>
            </a:xfrm>
          </p:grpSpPr>
          <p:sp>
            <p:nvSpPr>
              <p:cNvPr id="436" name="Oval 425"/>
              <p:cNvSpPr>
                <a:spLocks noChangeAspect="1" noChangeArrowheads="1"/>
              </p:cNvSpPr>
              <p:nvPr/>
            </p:nvSpPr>
            <p:spPr bwMode="auto">
              <a:xfrm>
                <a:off x="1002" y="1535"/>
                <a:ext cx="23" cy="23"/>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37" name="Line 426"/>
              <p:cNvSpPr>
                <a:spLocks noChangeShapeType="1"/>
              </p:cNvSpPr>
              <p:nvPr/>
            </p:nvSpPr>
            <p:spPr bwMode="auto">
              <a:xfrm flipV="1">
                <a:off x="1022" y="1505"/>
                <a:ext cx="66" cy="43"/>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a:latin typeface="Comic Sans MS"/>
                  <a:cs typeface="Comic Sans MS"/>
                </a:endParaRPr>
              </a:p>
            </p:txBody>
          </p:sp>
        </p:grpSp>
      </p:grpSp>
      <p:sp>
        <p:nvSpPr>
          <p:cNvPr id="438" name="Oval 481"/>
          <p:cNvSpPr>
            <a:spLocks noChangeAspect="1" noChangeArrowheads="1"/>
          </p:cNvSpPr>
          <p:nvPr/>
        </p:nvSpPr>
        <p:spPr bwMode="auto">
          <a:xfrm>
            <a:off x="1004497" y="3306938"/>
            <a:ext cx="97125" cy="707849"/>
          </a:xfrm>
          <a:prstGeom prst="ellipse">
            <a:avLst/>
          </a:prstGeom>
          <a:gradFill flip="none" rotWithShape="1">
            <a:gsLst>
              <a:gs pos="0">
                <a:srgbClr val="0000FF"/>
              </a:gs>
              <a:gs pos="55000">
                <a:srgbClr val="0000FF">
                  <a:gamma/>
                  <a:tint val="20392"/>
                  <a:invGamma/>
                </a:srgbClr>
              </a:gs>
              <a:gs pos="99000">
                <a:srgbClr val="0000FF">
                  <a:alpha val="11000"/>
                </a:srgbClr>
              </a:gs>
            </a:gsLst>
            <a:path path="circle">
              <a:fillToRect l="100000" t="100000"/>
            </a:path>
            <a:tileRect r="-100000" b="-100000"/>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39" name="Line 175"/>
          <p:cNvSpPr>
            <a:spLocks noChangeShapeType="1"/>
          </p:cNvSpPr>
          <p:nvPr/>
        </p:nvSpPr>
        <p:spPr bwMode="auto">
          <a:xfrm flipV="1">
            <a:off x="1058018" y="3319462"/>
            <a:ext cx="95847" cy="288518"/>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440" name="Oval 174"/>
          <p:cNvSpPr>
            <a:spLocks noChangeAspect="1" noChangeArrowheads="1"/>
          </p:cNvSpPr>
          <p:nvPr/>
        </p:nvSpPr>
        <p:spPr bwMode="auto">
          <a:xfrm>
            <a:off x="1028491" y="3589490"/>
            <a:ext cx="49581" cy="49581"/>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a:p>
        </p:txBody>
      </p:sp>
      <p:grpSp>
        <p:nvGrpSpPr>
          <p:cNvPr id="10" name="Group 440"/>
          <p:cNvGrpSpPr/>
          <p:nvPr/>
        </p:nvGrpSpPr>
        <p:grpSpPr>
          <a:xfrm>
            <a:off x="15626" y="1219200"/>
            <a:ext cx="9051926" cy="1739900"/>
            <a:chOff x="0" y="1746250"/>
            <a:chExt cx="9051926" cy="1739900"/>
          </a:xfrm>
        </p:grpSpPr>
        <p:sp>
          <p:nvSpPr>
            <p:cNvPr id="442" name="Text Box 407"/>
            <p:cNvSpPr txBox="1">
              <a:spLocks noChangeArrowheads="1"/>
            </p:cNvSpPr>
            <p:nvPr/>
          </p:nvSpPr>
          <p:spPr bwMode="auto">
            <a:xfrm>
              <a:off x="947738" y="2181225"/>
              <a:ext cx="1276350" cy="338554"/>
            </a:xfrm>
            <a:prstGeom prst="rect">
              <a:avLst/>
            </a:prstGeom>
            <a:noFill/>
            <a:ln w="9525">
              <a:noFill/>
              <a:miter lim="800000"/>
              <a:headEnd/>
              <a:tailEnd/>
            </a:ln>
          </p:spPr>
          <p:txBody>
            <a:bodyPr>
              <a:prstTxWarp prst="textNoShape">
                <a:avLst/>
              </a:prstTxWarp>
              <a:spAutoFit/>
            </a:bodyPr>
            <a:lstStyle/>
            <a:p>
              <a:pPr eaLnBrk="0" hangingPunct="0"/>
              <a:r>
                <a:rPr lang="en-US" sz="1600" b="1">
                  <a:solidFill>
                    <a:schemeClr val="tx1"/>
                  </a:solidFill>
                  <a:latin typeface="Comic Sans MS"/>
                  <a:cs typeface="Comic Sans MS"/>
                </a:rPr>
                <a:t>Modulator</a:t>
              </a:r>
            </a:p>
          </p:txBody>
        </p:sp>
        <p:sp>
          <p:nvSpPr>
            <p:cNvPr id="443" name="Text Box 408"/>
            <p:cNvSpPr txBox="1">
              <a:spLocks noChangeArrowheads="1"/>
            </p:cNvSpPr>
            <p:nvPr/>
          </p:nvSpPr>
          <p:spPr bwMode="auto">
            <a:xfrm>
              <a:off x="7023100" y="2166938"/>
              <a:ext cx="857250" cy="338554"/>
            </a:xfrm>
            <a:prstGeom prst="rect">
              <a:avLst/>
            </a:prstGeom>
            <a:noFill/>
            <a:ln w="9525">
              <a:noFill/>
              <a:miter lim="800000"/>
              <a:headEnd/>
              <a:tailEnd/>
            </a:ln>
          </p:spPr>
          <p:txBody>
            <a:bodyPr>
              <a:prstTxWarp prst="textNoShape">
                <a:avLst/>
              </a:prstTxWarp>
              <a:spAutoFit/>
            </a:bodyPr>
            <a:lstStyle/>
            <a:p>
              <a:pPr eaLnBrk="0" hangingPunct="0"/>
              <a:r>
                <a:rPr lang="en-US" sz="1600" b="1">
                  <a:solidFill>
                    <a:schemeClr val="tx1"/>
                  </a:solidFill>
                  <a:latin typeface="Comic Sans MS"/>
                  <a:cs typeface="Comic Sans MS"/>
                </a:rPr>
                <a:t>Kicker</a:t>
              </a:r>
            </a:p>
          </p:txBody>
        </p:sp>
        <p:sp>
          <p:nvSpPr>
            <p:cNvPr id="444" name="Text Box 409"/>
            <p:cNvSpPr txBox="1">
              <a:spLocks noChangeArrowheads="1"/>
            </p:cNvSpPr>
            <p:nvPr/>
          </p:nvSpPr>
          <p:spPr bwMode="auto">
            <a:xfrm>
              <a:off x="3013075" y="1989138"/>
              <a:ext cx="2547938" cy="461665"/>
            </a:xfrm>
            <a:prstGeom prst="rect">
              <a:avLst/>
            </a:prstGeom>
            <a:noFill/>
            <a:ln w="9525">
              <a:noFill/>
              <a:miter lim="800000"/>
              <a:headEnd/>
              <a:tailEnd/>
            </a:ln>
          </p:spPr>
          <p:txBody>
            <a:bodyPr>
              <a:prstTxWarp prst="textNoShape">
                <a:avLst/>
              </a:prstTxWarp>
              <a:spAutoFit/>
            </a:bodyPr>
            <a:lstStyle/>
            <a:p>
              <a:pPr eaLnBrk="0" hangingPunct="0"/>
              <a:r>
                <a:rPr lang="en-US" sz="1200" dirty="0">
                  <a:solidFill>
                    <a:srgbClr val="FF0000"/>
                  </a:solidFill>
                  <a:latin typeface="Comic Sans MS"/>
                  <a:cs typeface="Comic Sans MS"/>
                </a:rPr>
                <a:t>Dispersion section </a:t>
              </a:r>
            </a:p>
            <a:p>
              <a:pPr eaLnBrk="0" hangingPunct="0"/>
              <a:r>
                <a:rPr lang="en-US" sz="1200" dirty="0">
                  <a:solidFill>
                    <a:srgbClr val="FF0000"/>
                  </a:solidFill>
                  <a:latin typeface="Comic Sans MS"/>
                  <a:cs typeface="Comic Sans MS"/>
                </a:rPr>
                <a:t>( for hadrons)</a:t>
              </a:r>
              <a:endParaRPr lang="en-US" sz="1200" baseline="-25000" dirty="0">
                <a:solidFill>
                  <a:srgbClr val="FF0000"/>
                </a:solidFill>
                <a:latin typeface="Comic Sans MS"/>
                <a:cs typeface="Comic Sans MS"/>
              </a:endParaRPr>
            </a:p>
          </p:txBody>
        </p:sp>
        <p:sp>
          <p:nvSpPr>
            <p:cNvPr id="445" name="Text Box 410"/>
            <p:cNvSpPr txBox="1">
              <a:spLocks noChangeArrowheads="1"/>
            </p:cNvSpPr>
            <p:nvPr/>
          </p:nvSpPr>
          <p:spPr bwMode="auto">
            <a:xfrm>
              <a:off x="0" y="3133725"/>
              <a:ext cx="869123" cy="276999"/>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Comic Sans MS"/>
                  <a:cs typeface="Comic Sans MS"/>
                </a:rPr>
                <a:t>Electrons</a:t>
              </a:r>
            </a:p>
          </p:txBody>
        </p:sp>
        <p:sp>
          <p:nvSpPr>
            <p:cNvPr id="446" name="Rectangle 411" descr="Dark vertical"/>
            <p:cNvSpPr>
              <a:spLocks noChangeArrowheads="1"/>
            </p:cNvSpPr>
            <p:nvPr/>
          </p:nvSpPr>
          <p:spPr bwMode="auto">
            <a:xfrm>
              <a:off x="2832100" y="2901950"/>
              <a:ext cx="3657600" cy="112712"/>
            </a:xfrm>
            <a:prstGeom prst="rect">
              <a:avLst/>
            </a:prstGeom>
            <a:pattFill prst="dkVert">
              <a:fgClr>
                <a:schemeClr val="tx1"/>
              </a:fgClr>
              <a:bgClr>
                <a:schemeClr val="bg1"/>
              </a:bgClr>
            </a:pattFill>
            <a:ln w="9525">
              <a:solidFill>
                <a:schemeClr val="tx1"/>
              </a:solidFill>
              <a:miter lim="800000"/>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47" name="Line 412"/>
            <p:cNvSpPr>
              <a:spLocks noChangeShapeType="1"/>
            </p:cNvSpPr>
            <p:nvPr/>
          </p:nvSpPr>
          <p:spPr bwMode="auto">
            <a:xfrm>
              <a:off x="381000" y="2616200"/>
              <a:ext cx="8305800" cy="0"/>
            </a:xfrm>
            <a:prstGeom prst="line">
              <a:avLst/>
            </a:prstGeom>
            <a:noFill/>
            <a:ln w="3175">
              <a:solidFill>
                <a:schemeClr val="tx1"/>
              </a:solidFill>
              <a:round/>
              <a:headEnd/>
              <a:tailEnd/>
            </a:ln>
          </p:spPr>
          <p:txBody>
            <a:bodyPr wrap="none" anchor="ctr">
              <a:prstTxWarp prst="textNoShape">
                <a:avLst/>
              </a:prstTxWarp>
            </a:bodyPr>
            <a:lstStyle/>
            <a:p>
              <a:endParaRPr lang="en-US">
                <a:latin typeface="Comic Sans MS"/>
                <a:cs typeface="Comic Sans MS"/>
              </a:endParaRPr>
            </a:p>
          </p:txBody>
        </p:sp>
        <p:sp>
          <p:nvSpPr>
            <p:cNvPr id="448" name="Line 413"/>
            <p:cNvSpPr>
              <a:spLocks noChangeShapeType="1"/>
            </p:cNvSpPr>
            <p:nvPr/>
          </p:nvSpPr>
          <p:spPr bwMode="auto">
            <a:xfrm flipV="1">
              <a:off x="57150" y="2773363"/>
              <a:ext cx="452438" cy="361950"/>
            </a:xfrm>
            <a:prstGeom prst="line">
              <a:avLst/>
            </a:prstGeom>
            <a:noFill/>
            <a:ln w="76200" cmpd="tri">
              <a:solidFill>
                <a:srgbClr val="0000FF"/>
              </a:solidFill>
              <a:round/>
              <a:headEnd/>
              <a:tailEnd type="triangle" w="med" len="med"/>
            </a:ln>
          </p:spPr>
          <p:txBody>
            <a:bodyPr wrap="none" anchor="ctr">
              <a:prstTxWarp prst="textNoShape">
                <a:avLst/>
              </a:prstTxWarp>
            </a:bodyPr>
            <a:lstStyle/>
            <a:p>
              <a:endParaRPr lang="en-US">
                <a:latin typeface="Comic Sans MS"/>
                <a:cs typeface="Comic Sans MS"/>
              </a:endParaRPr>
            </a:p>
          </p:txBody>
        </p:sp>
        <p:sp>
          <p:nvSpPr>
            <p:cNvPr id="449" name="Line 414"/>
            <p:cNvSpPr>
              <a:spLocks noChangeShapeType="1"/>
            </p:cNvSpPr>
            <p:nvPr/>
          </p:nvSpPr>
          <p:spPr bwMode="auto">
            <a:xfrm>
              <a:off x="8586788" y="2736850"/>
              <a:ext cx="465138" cy="407987"/>
            </a:xfrm>
            <a:prstGeom prst="line">
              <a:avLst/>
            </a:prstGeom>
            <a:noFill/>
            <a:ln w="76200" cmpd="tri">
              <a:solidFill>
                <a:srgbClr val="0000FF"/>
              </a:solidFill>
              <a:round/>
              <a:headEnd/>
              <a:tailEnd type="triangle" w="med" len="med"/>
            </a:ln>
          </p:spPr>
          <p:txBody>
            <a:bodyPr wrap="none" anchor="ctr">
              <a:prstTxWarp prst="textNoShape">
                <a:avLst/>
              </a:prstTxWarp>
            </a:bodyPr>
            <a:lstStyle/>
            <a:p>
              <a:endParaRPr lang="en-US">
                <a:latin typeface="Comic Sans MS"/>
                <a:cs typeface="Comic Sans MS"/>
              </a:endParaRPr>
            </a:p>
          </p:txBody>
        </p:sp>
        <p:sp>
          <p:nvSpPr>
            <p:cNvPr id="450" name="Line 415"/>
            <p:cNvSpPr>
              <a:spLocks noChangeShapeType="1"/>
            </p:cNvSpPr>
            <p:nvPr/>
          </p:nvSpPr>
          <p:spPr bwMode="auto">
            <a:xfrm flipV="1">
              <a:off x="44450" y="2616200"/>
              <a:ext cx="573088" cy="0"/>
            </a:xfrm>
            <a:prstGeom prst="line">
              <a:avLst/>
            </a:prstGeom>
            <a:noFill/>
            <a:ln w="76200" cmpd="tri">
              <a:solidFill>
                <a:srgbClr val="FF0000"/>
              </a:solidFill>
              <a:round/>
              <a:headEnd/>
              <a:tailEnd type="triangle" w="med" len="med"/>
            </a:ln>
          </p:spPr>
          <p:txBody>
            <a:bodyPr wrap="none" anchor="ctr">
              <a:prstTxWarp prst="textNoShape">
                <a:avLst/>
              </a:prstTxWarp>
            </a:bodyPr>
            <a:lstStyle/>
            <a:p>
              <a:endParaRPr lang="en-US">
                <a:latin typeface="Comic Sans MS"/>
                <a:cs typeface="Comic Sans MS"/>
              </a:endParaRPr>
            </a:p>
          </p:txBody>
        </p:sp>
        <p:sp>
          <p:nvSpPr>
            <p:cNvPr id="451" name="Text Box 416"/>
            <p:cNvSpPr txBox="1">
              <a:spLocks noChangeArrowheads="1"/>
            </p:cNvSpPr>
            <p:nvPr/>
          </p:nvSpPr>
          <p:spPr bwMode="auto">
            <a:xfrm>
              <a:off x="22474" y="2242780"/>
              <a:ext cx="782336"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solidFill>
                    <a:srgbClr val="FF0000"/>
                  </a:solidFill>
                  <a:latin typeface="Comic Sans MS"/>
                  <a:cs typeface="Comic Sans MS"/>
                </a:rPr>
                <a:t>Hadrons</a:t>
              </a:r>
            </a:p>
          </p:txBody>
        </p:sp>
        <p:sp>
          <p:nvSpPr>
            <p:cNvPr id="452" name="Line 417"/>
            <p:cNvSpPr>
              <a:spLocks noChangeShapeType="1"/>
            </p:cNvSpPr>
            <p:nvPr/>
          </p:nvSpPr>
          <p:spPr bwMode="auto">
            <a:xfrm>
              <a:off x="8507413" y="2622549"/>
              <a:ext cx="544513" cy="0"/>
            </a:xfrm>
            <a:prstGeom prst="line">
              <a:avLst/>
            </a:prstGeom>
            <a:noFill/>
            <a:ln w="76200" cmpd="tri">
              <a:solidFill>
                <a:srgbClr val="FF0000"/>
              </a:solidFill>
              <a:round/>
              <a:headEnd/>
              <a:tailEnd type="triangle" w="med" len="med"/>
            </a:ln>
          </p:spPr>
          <p:txBody>
            <a:bodyPr wrap="none" anchor="ctr">
              <a:prstTxWarp prst="textNoShape">
                <a:avLst/>
              </a:prstTxWarp>
            </a:bodyPr>
            <a:lstStyle/>
            <a:p>
              <a:endParaRPr lang="en-US">
                <a:latin typeface="Comic Sans MS"/>
                <a:cs typeface="Comic Sans MS"/>
              </a:endParaRPr>
            </a:p>
          </p:txBody>
        </p:sp>
        <p:sp>
          <p:nvSpPr>
            <p:cNvPr id="453" name="Text Box 418"/>
            <p:cNvSpPr txBox="1">
              <a:spLocks noChangeArrowheads="1"/>
            </p:cNvSpPr>
            <p:nvPr/>
          </p:nvSpPr>
          <p:spPr bwMode="auto">
            <a:xfrm>
              <a:off x="7704138" y="2698750"/>
              <a:ext cx="341313" cy="338554"/>
            </a:xfrm>
            <a:prstGeom prst="rect">
              <a:avLst/>
            </a:prstGeom>
            <a:noFill/>
            <a:ln w="9525">
              <a:noFill/>
              <a:miter lim="800000"/>
              <a:headEnd/>
              <a:tailEnd/>
            </a:ln>
          </p:spPr>
          <p:txBody>
            <a:bodyPr>
              <a:prstTxWarp prst="textNoShape">
                <a:avLst/>
              </a:prstTxWarp>
              <a:spAutoFit/>
            </a:bodyPr>
            <a:lstStyle/>
            <a:p>
              <a:pPr eaLnBrk="0" hangingPunct="0"/>
              <a:r>
                <a:rPr lang="en-US" sz="1600" i="1">
                  <a:solidFill>
                    <a:schemeClr val="tx1"/>
                  </a:solidFill>
                  <a:latin typeface="Comic Sans MS"/>
                  <a:cs typeface="Comic Sans MS"/>
                </a:rPr>
                <a:t>l</a:t>
              </a:r>
              <a:r>
                <a:rPr lang="en-US" sz="1600" i="1" baseline="-25000">
                  <a:solidFill>
                    <a:schemeClr val="tx1"/>
                  </a:solidFill>
                  <a:latin typeface="Comic Sans MS"/>
                  <a:cs typeface="Comic Sans MS"/>
                </a:rPr>
                <a:t>2</a:t>
              </a:r>
              <a:endParaRPr lang="en-US" sz="1600" i="1">
                <a:solidFill>
                  <a:schemeClr val="tx1"/>
                </a:solidFill>
                <a:latin typeface="Comic Sans MS"/>
                <a:cs typeface="Comic Sans MS"/>
              </a:endParaRPr>
            </a:p>
          </p:txBody>
        </p:sp>
        <p:sp>
          <p:nvSpPr>
            <p:cNvPr id="454" name="Oval 419"/>
            <p:cNvSpPr>
              <a:spLocks noChangeArrowheads="1"/>
            </p:cNvSpPr>
            <p:nvPr/>
          </p:nvSpPr>
          <p:spPr bwMode="auto">
            <a:xfrm>
              <a:off x="720725" y="3062288"/>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55" name="Text Box 420"/>
            <p:cNvSpPr txBox="1">
              <a:spLocks noChangeArrowheads="1"/>
            </p:cNvSpPr>
            <p:nvPr/>
          </p:nvSpPr>
          <p:spPr bwMode="auto">
            <a:xfrm>
              <a:off x="1411288" y="2635250"/>
              <a:ext cx="341313" cy="276999"/>
            </a:xfrm>
            <a:prstGeom prst="rect">
              <a:avLst/>
            </a:prstGeom>
            <a:noFill/>
            <a:ln w="9525">
              <a:noFill/>
              <a:miter lim="800000"/>
              <a:headEnd/>
              <a:tailEnd/>
            </a:ln>
          </p:spPr>
          <p:txBody>
            <a:bodyPr>
              <a:prstTxWarp prst="textNoShape">
                <a:avLst/>
              </a:prstTxWarp>
              <a:spAutoFit/>
            </a:bodyPr>
            <a:lstStyle/>
            <a:p>
              <a:pPr eaLnBrk="0" hangingPunct="0"/>
              <a:r>
                <a:rPr lang="en-US" sz="1200" i="1">
                  <a:solidFill>
                    <a:schemeClr val="tx1"/>
                  </a:solidFill>
                  <a:latin typeface="Comic Sans MS"/>
                  <a:cs typeface="Comic Sans MS"/>
                </a:rPr>
                <a:t>l</a:t>
              </a:r>
              <a:r>
                <a:rPr lang="en-US" sz="1200" i="1" baseline="-25000">
                  <a:solidFill>
                    <a:schemeClr val="tx1"/>
                  </a:solidFill>
                  <a:latin typeface="Comic Sans MS"/>
                  <a:cs typeface="Comic Sans MS"/>
                </a:rPr>
                <a:t>1</a:t>
              </a:r>
              <a:endParaRPr lang="en-US" sz="1200" i="1">
                <a:solidFill>
                  <a:schemeClr val="tx1"/>
                </a:solidFill>
                <a:latin typeface="Comic Sans MS"/>
                <a:cs typeface="Comic Sans MS"/>
              </a:endParaRPr>
            </a:p>
          </p:txBody>
        </p:sp>
        <p:sp>
          <p:nvSpPr>
            <p:cNvPr id="456" name="Text Box 421"/>
            <p:cNvSpPr txBox="1">
              <a:spLocks noChangeArrowheads="1"/>
            </p:cNvSpPr>
            <p:nvPr/>
          </p:nvSpPr>
          <p:spPr bwMode="auto">
            <a:xfrm>
              <a:off x="3579813" y="2643188"/>
              <a:ext cx="3132138" cy="276999"/>
            </a:xfrm>
            <a:prstGeom prst="rect">
              <a:avLst/>
            </a:prstGeom>
            <a:noFill/>
            <a:ln w="9525">
              <a:noFill/>
              <a:miter lim="800000"/>
              <a:headEnd/>
              <a:tailEnd/>
            </a:ln>
          </p:spPr>
          <p:txBody>
            <a:bodyPr>
              <a:prstTxWarp prst="textNoShape">
                <a:avLst/>
              </a:prstTxWarp>
              <a:spAutoFit/>
            </a:bodyPr>
            <a:lstStyle/>
            <a:p>
              <a:pPr eaLnBrk="0" hangingPunct="0"/>
              <a:r>
                <a:rPr lang="en-US" sz="1200">
                  <a:latin typeface="Comic Sans MS"/>
                  <a:cs typeface="Comic Sans MS"/>
                </a:rPr>
                <a:t>High gain FEL (for electrons)</a:t>
              </a:r>
              <a:endParaRPr lang="en-US" sz="1200" baseline="-25000">
                <a:latin typeface="Comic Sans MS"/>
                <a:cs typeface="Comic Sans MS"/>
              </a:endParaRPr>
            </a:p>
          </p:txBody>
        </p:sp>
        <p:sp>
          <p:nvSpPr>
            <p:cNvPr id="457" name="Line 422"/>
            <p:cNvSpPr>
              <a:spLocks noChangeShapeType="1"/>
            </p:cNvSpPr>
            <p:nvPr/>
          </p:nvSpPr>
          <p:spPr bwMode="auto">
            <a:xfrm>
              <a:off x="755650" y="2520950"/>
              <a:ext cx="15113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latin typeface="Comic Sans MS"/>
                <a:cs typeface="Comic Sans MS"/>
              </a:endParaRPr>
            </a:p>
          </p:txBody>
        </p:sp>
        <p:sp>
          <p:nvSpPr>
            <p:cNvPr id="458" name="Oval 423"/>
            <p:cNvSpPr>
              <a:spLocks noChangeArrowheads="1"/>
            </p:cNvSpPr>
            <p:nvPr/>
          </p:nvSpPr>
          <p:spPr bwMode="auto">
            <a:xfrm>
              <a:off x="1652588" y="3114675"/>
              <a:ext cx="42863" cy="180975"/>
            </a:xfrm>
            <a:prstGeom prst="ellipse">
              <a:avLst/>
            </a:prstGeom>
            <a:gradFill rotWithShape="0">
              <a:gsLst>
                <a:gs pos="0">
                  <a:srgbClr val="273DFF">
                    <a:alpha val="0"/>
                  </a:srgbClr>
                </a:gs>
                <a:gs pos="50000">
                  <a:srgbClr val="273DFF">
                    <a:gamma/>
                    <a:shade val="3922"/>
                    <a:invGamma/>
                    <a:alpha val="72000"/>
                  </a:srgbClr>
                </a:gs>
                <a:gs pos="100000">
                  <a:srgbClr val="273DFF">
                    <a:alpha val="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nvGrpSpPr>
            <p:cNvPr id="11" name="Group 424"/>
            <p:cNvGrpSpPr>
              <a:grpSpLocks/>
            </p:cNvGrpSpPr>
            <p:nvPr/>
          </p:nvGrpSpPr>
          <p:grpSpPr bwMode="auto">
            <a:xfrm>
              <a:off x="1717697" y="3179763"/>
              <a:ext cx="215903" cy="36512"/>
              <a:chOff x="1002" y="1535"/>
              <a:chExt cx="136" cy="23"/>
            </a:xfrm>
          </p:grpSpPr>
          <p:sp>
            <p:nvSpPr>
              <p:cNvPr id="510" name="Oval 425"/>
              <p:cNvSpPr>
                <a:spLocks noChangeAspect="1" noChangeArrowheads="1"/>
              </p:cNvSpPr>
              <p:nvPr/>
            </p:nvSpPr>
            <p:spPr bwMode="auto">
              <a:xfrm>
                <a:off x="1002" y="1535"/>
                <a:ext cx="23" cy="23"/>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511" name="Line 426"/>
              <p:cNvSpPr>
                <a:spLocks noChangeShapeType="1"/>
              </p:cNvSpPr>
              <p:nvPr/>
            </p:nvSpPr>
            <p:spPr bwMode="auto">
              <a:xfrm flipV="1">
                <a:off x="1022" y="1548"/>
                <a:ext cx="116" cy="0"/>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a:latin typeface="Comic Sans MS"/>
                  <a:cs typeface="Comic Sans MS"/>
                </a:endParaRPr>
              </a:p>
            </p:txBody>
          </p:sp>
        </p:grpSp>
        <p:sp>
          <p:nvSpPr>
            <p:cNvPr id="460" name="Freeform 427"/>
            <p:cNvSpPr>
              <a:spLocks/>
            </p:cNvSpPr>
            <p:nvPr/>
          </p:nvSpPr>
          <p:spPr bwMode="auto">
            <a:xfrm>
              <a:off x="2746375" y="2170113"/>
              <a:ext cx="3497263" cy="485775"/>
            </a:xfrm>
            <a:custGeom>
              <a:avLst/>
              <a:gdLst>
                <a:gd name="T0" fmla="*/ 0 w 2203"/>
                <a:gd name="T1" fmla="*/ 286 h 306"/>
                <a:gd name="T2" fmla="*/ 736 w 2203"/>
                <a:gd name="T3" fmla="*/ 254 h 306"/>
                <a:gd name="T4" fmla="*/ 1098 w 2203"/>
                <a:gd name="T5" fmla="*/ 1 h 306"/>
                <a:gd name="T6" fmla="*/ 1468 w 2203"/>
                <a:gd name="T7" fmla="*/ 259 h 306"/>
                <a:gd name="T8" fmla="*/ 2203 w 2203"/>
                <a:gd name="T9" fmla="*/ 286 h 306"/>
                <a:gd name="T10" fmla="*/ 0 60000 65536"/>
                <a:gd name="T11" fmla="*/ 0 60000 65536"/>
                <a:gd name="T12" fmla="*/ 0 60000 65536"/>
                <a:gd name="T13" fmla="*/ 0 60000 65536"/>
                <a:gd name="T14" fmla="*/ 0 60000 65536"/>
                <a:gd name="T15" fmla="*/ 0 w 2203"/>
                <a:gd name="T16" fmla="*/ 0 h 306"/>
                <a:gd name="T17" fmla="*/ 2203 w 2203"/>
                <a:gd name="T18" fmla="*/ 306 h 306"/>
              </a:gdLst>
              <a:ahLst/>
              <a:cxnLst>
                <a:cxn ang="T10">
                  <a:pos x="T0" y="T1"/>
                </a:cxn>
                <a:cxn ang="T11">
                  <a:pos x="T2" y="T3"/>
                </a:cxn>
                <a:cxn ang="T12">
                  <a:pos x="T4" y="T5"/>
                </a:cxn>
                <a:cxn ang="T13">
                  <a:pos x="T6" y="T7"/>
                </a:cxn>
                <a:cxn ang="T14">
                  <a:pos x="T8" y="T9"/>
                </a:cxn>
              </a:cxnLst>
              <a:rect l="T15" t="T16" r="T17" b="T18"/>
              <a:pathLst>
                <a:path w="2203" h="306">
                  <a:moveTo>
                    <a:pt x="0" y="286"/>
                  </a:moveTo>
                  <a:cubicBezTo>
                    <a:pt x="123" y="282"/>
                    <a:pt x="553" y="301"/>
                    <a:pt x="736" y="254"/>
                  </a:cubicBezTo>
                  <a:cubicBezTo>
                    <a:pt x="919" y="207"/>
                    <a:pt x="976" y="0"/>
                    <a:pt x="1098" y="1"/>
                  </a:cubicBezTo>
                  <a:cubicBezTo>
                    <a:pt x="1220" y="2"/>
                    <a:pt x="1284" y="212"/>
                    <a:pt x="1468" y="259"/>
                  </a:cubicBezTo>
                  <a:cubicBezTo>
                    <a:pt x="1652" y="306"/>
                    <a:pt x="2050" y="281"/>
                    <a:pt x="2203" y="286"/>
                  </a:cubicBezTo>
                </a:path>
              </a:pathLst>
            </a:custGeom>
            <a:noFill/>
            <a:ln w="38100">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61" name="Line 428"/>
            <p:cNvSpPr>
              <a:spLocks noChangeShapeType="1"/>
            </p:cNvSpPr>
            <p:nvPr/>
          </p:nvSpPr>
          <p:spPr bwMode="auto">
            <a:xfrm flipV="1">
              <a:off x="550863" y="2619375"/>
              <a:ext cx="2786063" cy="0"/>
            </a:xfrm>
            <a:prstGeom prst="line">
              <a:avLst/>
            </a:prstGeom>
            <a:noFill/>
            <a:ln w="38100">
              <a:solidFill>
                <a:srgbClr val="FF0000"/>
              </a:solidFill>
              <a:round/>
              <a:headEnd/>
              <a:tailEnd/>
            </a:ln>
          </p:spPr>
          <p:txBody>
            <a:bodyPr wrap="none" anchor="ctr">
              <a:prstTxWarp prst="textNoShape">
                <a:avLst/>
              </a:prstTxWarp>
            </a:bodyPr>
            <a:lstStyle/>
            <a:p>
              <a:endParaRPr lang="en-US">
                <a:latin typeface="Comic Sans MS"/>
                <a:cs typeface="Comic Sans MS"/>
              </a:endParaRPr>
            </a:p>
          </p:txBody>
        </p:sp>
        <p:sp>
          <p:nvSpPr>
            <p:cNvPr id="462" name="Line 429"/>
            <p:cNvSpPr>
              <a:spLocks noChangeShapeType="1"/>
            </p:cNvSpPr>
            <p:nvPr/>
          </p:nvSpPr>
          <p:spPr bwMode="auto">
            <a:xfrm flipV="1">
              <a:off x="5835650" y="2624138"/>
              <a:ext cx="2786063" cy="0"/>
            </a:xfrm>
            <a:prstGeom prst="line">
              <a:avLst/>
            </a:prstGeom>
            <a:noFill/>
            <a:ln w="38100">
              <a:solidFill>
                <a:srgbClr val="FF0000"/>
              </a:solidFill>
              <a:round/>
              <a:headEnd/>
              <a:tailEnd/>
            </a:ln>
          </p:spPr>
          <p:txBody>
            <a:bodyPr wrap="none" anchor="ctr">
              <a:prstTxWarp prst="textNoShape">
                <a:avLst/>
              </a:prstTxWarp>
            </a:bodyPr>
            <a:lstStyle/>
            <a:p>
              <a:endParaRPr lang="en-US">
                <a:latin typeface="Comic Sans MS"/>
                <a:cs typeface="Comic Sans MS"/>
              </a:endParaRPr>
            </a:p>
          </p:txBody>
        </p:sp>
        <p:sp>
          <p:nvSpPr>
            <p:cNvPr id="463" name="Freeform 430"/>
            <p:cNvSpPr>
              <a:spLocks/>
            </p:cNvSpPr>
            <p:nvPr/>
          </p:nvSpPr>
          <p:spPr bwMode="auto">
            <a:xfrm>
              <a:off x="304800" y="2635250"/>
              <a:ext cx="8610600" cy="381000"/>
            </a:xfrm>
            <a:custGeom>
              <a:avLst/>
              <a:gdLst>
                <a:gd name="T0" fmla="*/ 0 w 5424"/>
                <a:gd name="T1" fmla="*/ 192 h 240"/>
                <a:gd name="T2" fmla="*/ 240 w 5424"/>
                <a:gd name="T3" fmla="*/ 0 h 240"/>
                <a:gd name="T4" fmla="*/ 1268 w 5424"/>
                <a:gd name="T5" fmla="*/ 8 h 240"/>
                <a:gd name="T6" fmla="*/ 1564 w 5424"/>
                <a:gd name="T7" fmla="*/ 200 h 240"/>
                <a:gd name="T8" fmla="*/ 3936 w 5424"/>
                <a:gd name="T9" fmla="*/ 208 h 240"/>
                <a:gd name="T10" fmla="*/ 4416 w 5424"/>
                <a:gd name="T11" fmla="*/ 0 h 240"/>
                <a:gd name="T12" fmla="*/ 5136 w 5424"/>
                <a:gd name="T13" fmla="*/ 0 h 240"/>
                <a:gd name="T14" fmla="*/ 5424 w 5424"/>
                <a:gd name="T15" fmla="*/ 240 h 240"/>
                <a:gd name="T16" fmla="*/ 0 60000 65536"/>
                <a:gd name="T17" fmla="*/ 0 60000 65536"/>
                <a:gd name="T18" fmla="*/ 0 60000 65536"/>
                <a:gd name="T19" fmla="*/ 0 60000 65536"/>
                <a:gd name="T20" fmla="*/ 0 60000 65536"/>
                <a:gd name="T21" fmla="*/ 0 60000 65536"/>
                <a:gd name="T22" fmla="*/ 0 60000 65536"/>
                <a:gd name="T23" fmla="*/ 0 60000 65536"/>
                <a:gd name="T24" fmla="*/ 0 w 5424"/>
                <a:gd name="T25" fmla="*/ 0 h 240"/>
                <a:gd name="T26" fmla="*/ 5424 w 5424"/>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4" h="240">
                  <a:moveTo>
                    <a:pt x="0" y="192"/>
                  </a:moveTo>
                  <a:lnTo>
                    <a:pt x="240" y="0"/>
                  </a:lnTo>
                  <a:lnTo>
                    <a:pt x="1268" y="8"/>
                  </a:lnTo>
                  <a:lnTo>
                    <a:pt x="1564" y="200"/>
                  </a:lnTo>
                  <a:lnTo>
                    <a:pt x="3936" y="208"/>
                  </a:lnTo>
                  <a:lnTo>
                    <a:pt x="4416" y="0"/>
                  </a:lnTo>
                  <a:lnTo>
                    <a:pt x="5136" y="0"/>
                  </a:lnTo>
                  <a:lnTo>
                    <a:pt x="5424" y="240"/>
                  </a:lnTo>
                </a:path>
              </a:pathLst>
            </a:custGeom>
            <a:noFill/>
            <a:ln w="38100">
              <a:solidFill>
                <a:srgbClr val="0000FF"/>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64" name="Oval 431"/>
            <p:cNvSpPr>
              <a:spLocks noChangeArrowheads="1"/>
            </p:cNvSpPr>
            <p:nvPr/>
          </p:nvSpPr>
          <p:spPr bwMode="auto">
            <a:xfrm>
              <a:off x="3940175" y="3087688"/>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65" name="Oval 432"/>
            <p:cNvSpPr>
              <a:spLocks noChangeArrowheads="1"/>
            </p:cNvSpPr>
            <p:nvPr/>
          </p:nvSpPr>
          <p:spPr bwMode="auto">
            <a:xfrm>
              <a:off x="5562600" y="3171825"/>
              <a:ext cx="63500" cy="1190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66" name="Oval 433"/>
            <p:cNvSpPr>
              <a:spLocks noChangeArrowheads="1"/>
            </p:cNvSpPr>
            <p:nvPr/>
          </p:nvSpPr>
          <p:spPr bwMode="auto">
            <a:xfrm>
              <a:off x="5076825" y="3149600"/>
              <a:ext cx="63500" cy="173037"/>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67" name="Oval 434"/>
            <p:cNvSpPr>
              <a:spLocks noChangeArrowheads="1"/>
            </p:cNvSpPr>
            <p:nvPr/>
          </p:nvSpPr>
          <p:spPr bwMode="auto">
            <a:xfrm>
              <a:off x="5133975" y="3130550"/>
              <a:ext cx="63500" cy="201612"/>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68" name="Oval 435"/>
            <p:cNvSpPr>
              <a:spLocks noChangeArrowheads="1"/>
            </p:cNvSpPr>
            <p:nvPr/>
          </p:nvSpPr>
          <p:spPr bwMode="auto">
            <a:xfrm>
              <a:off x="5197475" y="3121025"/>
              <a:ext cx="63500" cy="219075"/>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69" name="Oval 436"/>
            <p:cNvSpPr>
              <a:spLocks noChangeArrowheads="1"/>
            </p:cNvSpPr>
            <p:nvPr/>
          </p:nvSpPr>
          <p:spPr bwMode="auto">
            <a:xfrm>
              <a:off x="5257800" y="3121025"/>
              <a:ext cx="63500" cy="219075"/>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70" name="Oval 437"/>
            <p:cNvSpPr>
              <a:spLocks noChangeArrowheads="1"/>
            </p:cNvSpPr>
            <p:nvPr/>
          </p:nvSpPr>
          <p:spPr bwMode="auto">
            <a:xfrm>
              <a:off x="5318125" y="3117850"/>
              <a:ext cx="63500" cy="219075"/>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71" name="Oval 438"/>
            <p:cNvSpPr>
              <a:spLocks noChangeArrowheads="1"/>
            </p:cNvSpPr>
            <p:nvPr/>
          </p:nvSpPr>
          <p:spPr bwMode="auto">
            <a:xfrm>
              <a:off x="5378450" y="3117850"/>
              <a:ext cx="63500" cy="219075"/>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72" name="Oval 439"/>
            <p:cNvSpPr>
              <a:spLocks noChangeArrowheads="1"/>
            </p:cNvSpPr>
            <p:nvPr/>
          </p:nvSpPr>
          <p:spPr bwMode="auto">
            <a:xfrm>
              <a:off x="5441950" y="3133725"/>
              <a:ext cx="63500" cy="20161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73" name="Oval 440"/>
            <p:cNvSpPr>
              <a:spLocks noChangeArrowheads="1"/>
            </p:cNvSpPr>
            <p:nvPr/>
          </p:nvSpPr>
          <p:spPr bwMode="auto">
            <a:xfrm>
              <a:off x="5502275" y="3146425"/>
              <a:ext cx="63500" cy="17303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74" name="Oval 441"/>
            <p:cNvSpPr>
              <a:spLocks noChangeArrowheads="1"/>
            </p:cNvSpPr>
            <p:nvPr/>
          </p:nvSpPr>
          <p:spPr bwMode="auto">
            <a:xfrm>
              <a:off x="5016500" y="3187700"/>
              <a:ext cx="63500" cy="10953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75" name="Oval 442"/>
            <p:cNvSpPr>
              <a:spLocks noChangeAspect="1" noChangeArrowheads="1"/>
            </p:cNvSpPr>
            <p:nvPr/>
          </p:nvSpPr>
          <p:spPr bwMode="auto">
            <a:xfrm>
              <a:off x="4473575" y="2138363"/>
              <a:ext cx="38100" cy="42862"/>
            </a:xfrm>
            <a:prstGeom prst="ellipse">
              <a:avLst/>
            </a:prstGeom>
            <a:solidFill>
              <a:srgbClr val="FF0000"/>
            </a:solidFill>
            <a:ln w="28575">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76" name="Line 443"/>
            <p:cNvSpPr>
              <a:spLocks noChangeShapeType="1"/>
            </p:cNvSpPr>
            <p:nvPr/>
          </p:nvSpPr>
          <p:spPr bwMode="auto">
            <a:xfrm flipV="1">
              <a:off x="4505325" y="2162175"/>
              <a:ext cx="838200" cy="0"/>
            </a:xfrm>
            <a:prstGeom prst="line">
              <a:avLst/>
            </a:prstGeom>
            <a:noFill/>
            <a:ln w="12700">
              <a:solidFill>
                <a:srgbClr val="FF0000"/>
              </a:solidFill>
              <a:round/>
              <a:headEnd/>
              <a:tailEnd type="triangle" w="sm" len="lg"/>
            </a:ln>
          </p:spPr>
          <p:txBody>
            <a:bodyPr wrap="none" anchor="ctr">
              <a:prstTxWarp prst="textNoShape">
                <a:avLst/>
              </a:prstTxWarp>
            </a:bodyPr>
            <a:lstStyle/>
            <a:p>
              <a:endParaRPr lang="en-US">
                <a:latin typeface="Comic Sans MS"/>
                <a:cs typeface="Comic Sans MS"/>
              </a:endParaRPr>
            </a:p>
          </p:txBody>
        </p:sp>
        <p:sp>
          <p:nvSpPr>
            <p:cNvPr id="477" name="Line 444"/>
            <p:cNvSpPr>
              <a:spLocks noChangeShapeType="1"/>
            </p:cNvSpPr>
            <p:nvPr/>
          </p:nvSpPr>
          <p:spPr bwMode="auto">
            <a:xfrm flipV="1">
              <a:off x="1524025" y="3455214"/>
              <a:ext cx="819150" cy="0"/>
            </a:xfrm>
            <a:prstGeom prst="line">
              <a:avLst/>
            </a:prstGeom>
            <a:noFill/>
            <a:ln w="28575">
              <a:solidFill>
                <a:srgbClr val="0000FF"/>
              </a:solidFill>
              <a:round/>
              <a:headEnd/>
              <a:tailEnd type="triangle" w="sm" len="lg"/>
            </a:ln>
          </p:spPr>
          <p:txBody>
            <a:bodyPr wrap="none" anchor="ctr">
              <a:prstTxWarp prst="textNoShape">
                <a:avLst/>
              </a:prstTxWarp>
            </a:bodyPr>
            <a:lstStyle/>
            <a:p>
              <a:endParaRPr lang="en-US">
                <a:latin typeface="Comic Sans MS"/>
                <a:cs typeface="Comic Sans MS"/>
              </a:endParaRPr>
            </a:p>
          </p:txBody>
        </p:sp>
        <p:sp>
          <p:nvSpPr>
            <p:cNvPr id="478" name="Line 445"/>
            <p:cNvSpPr>
              <a:spLocks noChangeShapeType="1"/>
            </p:cNvSpPr>
            <p:nvPr/>
          </p:nvSpPr>
          <p:spPr bwMode="auto">
            <a:xfrm flipV="1">
              <a:off x="4829175" y="3467100"/>
              <a:ext cx="819150" cy="0"/>
            </a:xfrm>
            <a:prstGeom prst="line">
              <a:avLst/>
            </a:prstGeom>
            <a:noFill/>
            <a:ln w="28575">
              <a:solidFill>
                <a:srgbClr val="0000FF"/>
              </a:solidFill>
              <a:round/>
              <a:headEnd/>
              <a:tailEnd type="triangle" w="sm" len="lg"/>
            </a:ln>
          </p:spPr>
          <p:txBody>
            <a:bodyPr wrap="none" anchor="ctr">
              <a:prstTxWarp prst="textNoShape">
                <a:avLst/>
              </a:prstTxWarp>
            </a:bodyPr>
            <a:lstStyle/>
            <a:p>
              <a:endParaRPr lang="en-US">
                <a:latin typeface="Comic Sans MS"/>
                <a:cs typeface="Comic Sans MS"/>
              </a:endParaRPr>
            </a:p>
          </p:txBody>
        </p:sp>
        <p:sp>
          <p:nvSpPr>
            <p:cNvPr id="479" name="Freeform 446"/>
            <p:cNvSpPr>
              <a:spLocks/>
            </p:cNvSpPr>
            <p:nvPr/>
          </p:nvSpPr>
          <p:spPr bwMode="auto">
            <a:xfrm>
              <a:off x="2746375" y="2303463"/>
              <a:ext cx="3497263" cy="338137"/>
            </a:xfrm>
            <a:custGeom>
              <a:avLst/>
              <a:gdLst>
                <a:gd name="T0" fmla="*/ 0 w 2203"/>
                <a:gd name="T1" fmla="*/ 139 h 306"/>
                <a:gd name="T2" fmla="*/ 736 w 2203"/>
                <a:gd name="T3" fmla="*/ 123 h 306"/>
                <a:gd name="T4" fmla="*/ 1098 w 2203"/>
                <a:gd name="T5" fmla="*/ 1 h 306"/>
                <a:gd name="T6" fmla="*/ 1468 w 2203"/>
                <a:gd name="T7" fmla="*/ 125 h 306"/>
                <a:gd name="T8" fmla="*/ 2203 w 2203"/>
                <a:gd name="T9" fmla="*/ 139 h 306"/>
                <a:gd name="T10" fmla="*/ 0 60000 65536"/>
                <a:gd name="T11" fmla="*/ 0 60000 65536"/>
                <a:gd name="T12" fmla="*/ 0 60000 65536"/>
                <a:gd name="T13" fmla="*/ 0 60000 65536"/>
                <a:gd name="T14" fmla="*/ 0 60000 65536"/>
                <a:gd name="T15" fmla="*/ 0 w 2203"/>
                <a:gd name="T16" fmla="*/ 0 h 306"/>
                <a:gd name="T17" fmla="*/ 2203 w 2203"/>
                <a:gd name="T18" fmla="*/ 306 h 306"/>
              </a:gdLst>
              <a:ahLst/>
              <a:cxnLst>
                <a:cxn ang="T10">
                  <a:pos x="T0" y="T1"/>
                </a:cxn>
                <a:cxn ang="T11">
                  <a:pos x="T2" y="T3"/>
                </a:cxn>
                <a:cxn ang="T12">
                  <a:pos x="T4" y="T5"/>
                </a:cxn>
                <a:cxn ang="T13">
                  <a:pos x="T6" y="T7"/>
                </a:cxn>
                <a:cxn ang="T14">
                  <a:pos x="T8" y="T9"/>
                </a:cxn>
              </a:cxnLst>
              <a:rect l="T15" t="T16" r="T17" b="T18"/>
              <a:pathLst>
                <a:path w="2203" h="306">
                  <a:moveTo>
                    <a:pt x="0" y="286"/>
                  </a:moveTo>
                  <a:cubicBezTo>
                    <a:pt x="123" y="282"/>
                    <a:pt x="553" y="301"/>
                    <a:pt x="736" y="254"/>
                  </a:cubicBezTo>
                  <a:cubicBezTo>
                    <a:pt x="919" y="207"/>
                    <a:pt x="976" y="0"/>
                    <a:pt x="1098" y="1"/>
                  </a:cubicBezTo>
                  <a:cubicBezTo>
                    <a:pt x="1220" y="2"/>
                    <a:pt x="1284" y="212"/>
                    <a:pt x="1468" y="259"/>
                  </a:cubicBezTo>
                  <a:cubicBezTo>
                    <a:pt x="1652" y="306"/>
                    <a:pt x="2050" y="281"/>
                    <a:pt x="2203" y="286"/>
                  </a:cubicBezTo>
                </a:path>
              </a:pathLst>
            </a:custGeom>
            <a:noFill/>
            <a:ln w="12700">
              <a:solidFill>
                <a:srgbClr val="FF0000"/>
              </a:solidFill>
              <a:prstDash val="dash"/>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80" name="Freeform 447"/>
            <p:cNvSpPr>
              <a:spLocks/>
            </p:cNvSpPr>
            <p:nvPr/>
          </p:nvSpPr>
          <p:spPr bwMode="auto">
            <a:xfrm>
              <a:off x="2740025" y="2030413"/>
              <a:ext cx="3497263" cy="630237"/>
            </a:xfrm>
            <a:custGeom>
              <a:avLst/>
              <a:gdLst>
                <a:gd name="T0" fmla="*/ 0 w 2203"/>
                <a:gd name="T1" fmla="*/ 481 h 306"/>
                <a:gd name="T2" fmla="*/ 736 w 2203"/>
                <a:gd name="T3" fmla="*/ 428 h 306"/>
                <a:gd name="T4" fmla="*/ 1098 w 2203"/>
                <a:gd name="T5" fmla="*/ 1 h 306"/>
                <a:gd name="T6" fmla="*/ 1468 w 2203"/>
                <a:gd name="T7" fmla="*/ 436 h 306"/>
                <a:gd name="T8" fmla="*/ 2203 w 2203"/>
                <a:gd name="T9" fmla="*/ 481 h 306"/>
                <a:gd name="T10" fmla="*/ 0 60000 65536"/>
                <a:gd name="T11" fmla="*/ 0 60000 65536"/>
                <a:gd name="T12" fmla="*/ 0 60000 65536"/>
                <a:gd name="T13" fmla="*/ 0 60000 65536"/>
                <a:gd name="T14" fmla="*/ 0 60000 65536"/>
                <a:gd name="T15" fmla="*/ 0 w 2203"/>
                <a:gd name="T16" fmla="*/ 0 h 306"/>
                <a:gd name="T17" fmla="*/ 2203 w 2203"/>
                <a:gd name="T18" fmla="*/ 306 h 306"/>
              </a:gdLst>
              <a:ahLst/>
              <a:cxnLst>
                <a:cxn ang="T10">
                  <a:pos x="T0" y="T1"/>
                </a:cxn>
                <a:cxn ang="T11">
                  <a:pos x="T2" y="T3"/>
                </a:cxn>
                <a:cxn ang="T12">
                  <a:pos x="T4" y="T5"/>
                </a:cxn>
                <a:cxn ang="T13">
                  <a:pos x="T6" y="T7"/>
                </a:cxn>
                <a:cxn ang="T14">
                  <a:pos x="T8" y="T9"/>
                </a:cxn>
              </a:cxnLst>
              <a:rect l="T15" t="T16" r="T17" b="T18"/>
              <a:pathLst>
                <a:path w="2203" h="306">
                  <a:moveTo>
                    <a:pt x="0" y="286"/>
                  </a:moveTo>
                  <a:cubicBezTo>
                    <a:pt x="123" y="282"/>
                    <a:pt x="553" y="301"/>
                    <a:pt x="736" y="254"/>
                  </a:cubicBezTo>
                  <a:cubicBezTo>
                    <a:pt x="919" y="207"/>
                    <a:pt x="976" y="0"/>
                    <a:pt x="1098" y="1"/>
                  </a:cubicBezTo>
                  <a:cubicBezTo>
                    <a:pt x="1220" y="2"/>
                    <a:pt x="1284" y="212"/>
                    <a:pt x="1468" y="259"/>
                  </a:cubicBezTo>
                  <a:cubicBezTo>
                    <a:pt x="1652" y="306"/>
                    <a:pt x="2050" y="281"/>
                    <a:pt x="2203" y="286"/>
                  </a:cubicBezTo>
                </a:path>
              </a:pathLst>
            </a:custGeom>
            <a:noFill/>
            <a:ln w="12700">
              <a:solidFill>
                <a:srgbClr val="FF0000"/>
              </a:solidFill>
              <a:prstDash val="dash"/>
              <a:round/>
              <a:headEnd/>
              <a:tailEnd/>
            </a:ln>
          </p:spPr>
          <p:txBody>
            <a:bodyPr wrap="none" anchor="ctr">
              <a:prstTxWarp prst="textNoShape">
                <a:avLst/>
              </a:prstTxWarp>
            </a:bodyPr>
            <a:lstStyle/>
            <a:p>
              <a:pPr eaLnBrk="0" hangingPunct="0"/>
              <a:endParaRPr lang="en-US">
                <a:latin typeface="Comic Sans MS"/>
                <a:cs typeface="Comic Sans MS"/>
              </a:endParaRPr>
            </a:p>
          </p:txBody>
        </p:sp>
        <p:grpSp>
          <p:nvGrpSpPr>
            <p:cNvPr id="12" name="Group 448"/>
            <p:cNvGrpSpPr>
              <a:grpSpLocks/>
            </p:cNvGrpSpPr>
            <p:nvPr/>
          </p:nvGrpSpPr>
          <p:grpSpPr bwMode="auto">
            <a:xfrm>
              <a:off x="4537127" y="2290763"/>
              <a:ext cx="850912" cy="36512"/>
              <a:chOff x="2322" y="2871"/>
              <a:chExt cx="536" cy="23"/>
            </a:xfrm>
          </p:grpSpPr>
          <p:sp>
            <p:nvSpPr>
              <p:cNvPr id="508" name="Oval 449"/>
              <p:cNvSpPr>
                <a:spLocks noChangeAspect="1" noChangeArrowheads="1"/>
              </p:cNvSpPr>
              <p:nvPr/>
            </p:nvSpPr>
            <p:spPr bwMode="auto">
              <a:xfrm>
                <a:off x="2322" y="2871"/>
                <a:ext cx="23" cy="23"/>
              </a:xfrm>
              <a:prstGeom prst="ellipse">
                <a:avLst/>
              </a:prstGeom>
              <a:solidFill>
                <a:srgbClr val="FF0000"/>
              </a:solidFill>
              <a:ln w="12700">
                <a:solidFill>
                  <a:srgbClr val="FF00FF"/>
                </a:solidFill>
                <a:prstDash val="dash"/>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509" name="Line 450"/>
              <p:cNvSpPr>
                <a:spLocks noChangeShapeType="1"/>
              </p:cNvSpPr>
              <p:nvPr/>
            </p:nvSpPr>
            <p:spPr bwMode="auto">
              <a:xfrm flipV="1">
                <a:off x="2342" y="2884"/>
                <a:ext cx="516" cy="0"/>
              </a:xfrm>
              <a:prstGeom prst="line">
                <a:avLst/>
              </a:prstGeom>
              <a:noFill/>
              <a:ln w="12700">
                <a:solidFill>
                  <a:srgbClr val="FF00FF"/>
                </a:solidFill>
                <a:prstDash val="dash"/>
                <a:round/>
                <a:headEnd/>
                <a:tailEnd type="triangle" w="sm" len="lg"/>
              </a:ln>
            </p:spPr>
            <p:txBody>
              <a:bodyPr wrap="none" anchor="ctr">
                <a:prstTxWarp prst="textNoShape">
                  <a:avLst/>
                </a:prstTxWarp>
              </a:bodyPr>
              <a:lstStyle/>
              <a:p>
                <a:endParaRPr lang="en-US">
                  <a:latin typeface="Comic Sans MS"/>
                  <a:cs typeface="Comic Sans MS"/>
                </a:endParaRPr>
              </a:p>
            </p:txBody>
          </p:sp>
        </p:grpSp>
        <p:grpSp>
          <p:nvGrpSpPr>
            <p:cNvPr id="13" name="Group 451"/>
            <p:cNvGrpSpPr>
              <a:grpSpLocks/>
            </p:cNvGrpSpPr>
            <p:nvPr/>
          </p:nvGrpSpPr>
          <p:grpSpPr bwMode="auto">
            <a:xfrm>
              <a:off x="4395814" y="2011363"/>
              <a:ext cx="814394" cy="42862"/>
              <a:chOff x="2322" y="2871"/>
              <a:chExt cx="536" cy="23"/>
            </a:xfrm>
          </p:grpSpPr>
          <p:sp>
            <p:nvSpPr>
              <p:cNvPr id="506" name="Oval 452"/>
              <p:cNvSpPr>
                <a:spLocks noChangeAspect="1" noChangeArrowheads="1"/>
              </p:cNvSpPr>
              <p:nvPr/>
            </p:nvSpPr>
            <p:spPr bwMode="auto">
              <a:xfrm>
                <a:off x="2322" y="2871"/>
                <a:ext cx="23" cy="23"/>
              </a:xfrm>
              <a:prstGeom prst="ellipse">
                <a:avLst/>
              </a:prstGeom>
              <a:solidFill>
                <a:srgbClr val="FF0000"/>
              </a:solidFill>
              <a:ln w="12700">
                <a:solidFill>
                  <a:srgbClr val="800080"/>
                </a:solidFill>
                <a:prstDash val="dash"/>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507" name="Line 453"/>
              <p:cNvSpPr>
                <a:spLocks noChangeShapeType="1"/>
              </p:cNvSpPr>
              <p:nvPr/>
            </p:nvSpPr>
            <p:spPr bwMode="auto">
              <a:xfrm flipV="1">
                <a:off x="2342" y="2884"/>
                <a:ext cx="516" cy="0"/>
              </a:xfrm>
              <a:prstGeom prst="line">
                <a:avLst/>
              </a:prstGeom>
              <a:noFill/>
              <a:ln w="12700">
                <a:solidFill>
                  <a:srgbClr val="800080"/>
                </a:solidFill>
                <a:prstDash val="dash"/>
                <a:round/>
                <a:headEnd/>
                <a:tailEnd type="triangle" w="sm" len="lg"/>
              </a:ln>
            </p:spPr>
            <p:txBody>
              <a:bodyPr wrap="none" anchor="ctr">
                <a:prstTxWarp prst="textNoShape">
                  <a:avLst/>
                </a:prstTxWarp>
              </a:bodyPr>
              <a:lstStyle/>
              <a:p>
                <a:endParaRPr lang="en-US">
                  <a:latin typeface="Comic Sans MS"/>
                  <a:cs typeface="Comic Sans MS"/>
                </a:endParaRPr>
              </a:p>
            </p:txBody>
          </p:sp>
        </p:grpSp>
        <p:sp>
          <p:nvSpPr>
            <p:cNvPr id="483" name="Oval 454"/>
            <p:cNvSpPr>
              <a:spLocks noChangeArrowheads="1"/>
            </p:cNvSpPr>
            <p:nvPr/>
          </p:nvSpPr>
          <p:spPr bwMode="auto">
            <a:xfrm>
              <a:off x="6727825" y="3106738"/>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a:latin typeface="Comic Sans MS"/>
                <a:cs typeface="Comic Sans MS"/>
              </a:endParaRPr>
            </a:p>
          </p:txBody>
        </p:sp>
        <p:grpSp>
          <p:nvGrpSpPr>
            <p:cNvPr id="14" name="Group 455"/>
            <p:cNvGrpSpPr>
              <a:grpSpLocks/>
            </p:cNvGrpSpPr>
            <p:nvPr/>
          </p:nvGrpSpPr>
          <p:grpSpPr bwMode="auto">
            <a:xfrm>
              <a:off x="7804150" y="3136905"/>
              <a:ext cx="609600" cy="222251"/>
              <a:chOff x="2560" y="948"/>
              <a:chExt cx="384" cy="140"/>
            </a:xfrm>
          </p:grpSpPr>
          <p:sp>
            <p:nvSpPr>
              <p:cNvPr id="496" name="Oval 456"/>
              <p:cNvSpPr>
                <a:spLocks noChangeArrowheads="1"/>
              </p:cNvSpPr>
              <p:nvPr/>
            </p:nvSpPr>
            <p:spPr bwMode="auto">
              <a:xfrm>
                <a:off x="2904" y="986"/>
                <a:ext cx="40" cy="69"/>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97" name="Oval 457"/>
              <p:cNvSpPr>
                <a:spLocks noChangeArrowheads="1"/>
              </p:cNvSpPr>
              <p:nvPr/>
            </p:nvSpPr>
            <p:spPr bwMode="auto">
              <a:xfrm>
                <a:off x="2598" y="968"/>
                <a:ext cx="40" cy="109"/>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98" name="Oval 458"/>
              <p:cNvSpPr>
                <a:spLocks noChangeArrowheads="1"/>
              </p:cNvSpPr>
              <p:nvPr/>
            </p:nvSpPr>
            <p:spPr bwMode="auto">
              <a:xfrm>
                <a:off x="2634" y="956"/>
                <a:ext cx="40" cy="12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99" name="Oval 459"/>
              <p:cNvSpPr>
                <a:spLocks noChangeArrowheads="1"/>
              </p:cNvSpPr>
              <p:nvPr/>
            </p:nvSpPr>
            <p:spPr bwMode="auto">
              <a:xfrm>
                <a:off x="2674" y="950"/>
                <a:ext cx="40" cy="138"/>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00" name="Oval 460"/>
              <p:cNvSpPr>
                <a:spLocks noChangeArrowheads="1"/>
              </p:cNvSpPr>
              <p:nvPr/>
            </p:nvSpPr>
            <p:spPr bwMode="auto">
              <a:xfrm>
                <a:off x="2712" y="950"/>
                <a:ext cx="40" cy="138"/>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01" name="Oval 461"/>
              <p:cNvSpPr>
                <a:spLocks noChangeArrowheads="1"/>
              </p:cNvSpPr>
              <p:nvPr/>
            </p:nvSpPr>
            <p:spPr bwMode="auto">
              <a:xfrm>
                <a:off x="2750" y="948"/>
                <a:ext cx="40" cy="138"/>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02" name="Oval 462"/>
              <p:cNvSpPr>
                <a:spLocks noChangeArrowheads="1"/>
              </p:cNvSpPr>
              <p:nvPr/>
            </p:nvSpPr>
            <p:spPr bwMode="auto">
              <a:xfrm>
                <a:off x="2788" y="948"/>
                <a:ext cx="40" cy="138"/>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03" name="Oval 463"/>
              <p:cNvSpPr>
                <a:spLocks noChangeArrowheads="1"/>
              </p:cNvSpPr>
              <p:nvPr/>
            </p:nvSpPr>
            <p:spPr bwMode="auto">
              <a:xfrm>
                <a:off x="2828" y="958"/>
                <a:ext cx="40" cy="127"/>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04" name="Oval 464"/>
              <p:cNvSpPr>
                <a:spLocks noChangeArrowheads="1"/>
              </p:cNvSpPr>
              <p:nvPr/>
            </p:nvSpPr>
            <p:spPr bwMode="auto">
              <a:xfrm>
                <a:off x="2866" y="966"/>
                <a:ext cx="40" cy="109"/>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05" name="Oval 465"/>
              <p:cNvSpPr>
                <a:spLocks noChangeArrowheads="1"/>
              </p:cNvSpPr>
              <p:nvPr/>
            </p:nvSpPr>
            <p:spPr bwMode="auto">
              <a:xfrm>
                <a:off x="2560" y="992"/>
                <a:ext cx="40" cy="69"/>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sp>
          <p:nvSpPr>
            <p:cNvPr id="485" name="Line 466"/>
            <p:cNvSpPr>
              <a:spLocks noChangeShapeType="1"/>
            </p:cNvSpPr>
            <p:nvPr/>
          </p:nvSpPr>
          <p:spPr bwMode="auto">
            <a:xfrm flipV="1">
              <a:off x="7616825" y="3486150"/>
              <a:ext cx="819150" cy="0"/>
            </a:xfrm>
            <a:prstGeom prst="line">
              <a:avLst/>
            </a:prstGeom>
            <a:noFill/>
            <a:ln w="28575">
              <a:solidFill>
                <a:srgbClr val="0000FF"/>
              </a:solidFill>
              <a:round/>
              <a:headEnd/>
              <a:tailEnd type="triangle" w="sm" len="lg"/>
            </a:ln>
          </p:spPr>
          <p:txBody>
            <a:bodyPr wrap="none" anchor="ctr">
              <a:prstTxWarp prst="textNoShape">
                <a:avLst/>
              </a:prstTxWarp>
            </a:bodyPr>
            <a:lstStyle/>
            <a:p>
              <a:endParaRPr lang="en-US">
                <a:latin typeface="Comic Sans MS"/>
                <a:cs typeface="Comic Sans MS"/>
              </a:endParaRPr>
            </a:p>
          </p:txBody>
        </p:sp>
        <p:sp>
          <p:nvSpPr>
            <p:cNvPr id="486" name="Oval 467"/>
            <p:cNvSpPr>
              <a:spLocks noChangeAspect="1" noChangeArrowheads="1"/>
            </p:cNvSpPr>
            <p:nvPr/>
          </p:nvSpPr>
          <p:spPr bwMode="auto">
            <a:xfrm>
              <a:off x="8124825" y="3230563"/>
              <a:ext cx="36513" cy="36512"/>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87" name="Line 468"/>
            <p:cNvSpPr>
              <a:spLocks noChangeShapeType="1"/>
            </p:cNvSpPr>
            <p:nvPr/>
          </p:nvSpPr>
          <p:spPr bwMode="auto">
            <a:xfrm flipV="1">
              <a:off x="8156575" y="3248025"/>
              <a:ext cx="184150" cy="0"/>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a:latin typeface="Comic Sans MS"/>
                <a:cs typeface="Comic Sans MS"/>
              </a:endParaRPr>
            </a:p>
          </p:txBody>
        </p:sp>
        <p:sp>
          <p:nvSpPr>
            <p:cNvPr id="488" name="Line 469"/>
            <p:cNvSpPr>
              <a:spLocks noChangeShapeType="1"/>
            </p:cNvSpPr>
            <p:nvPr/>
          </p:nvSpPr>
          <p:spPr bwMode="auto">
            <a:xfrm flipV="1">
              <a:off x="7346950" y="2527300"/>
              <a:ext cx="1104900" cy="635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latin typeface="Comic Sans MS"/>
                <a:cs typeface="Comic Sans MS"/>
              </a:endParaRPr>
            </a:p>
          </p:txBody>
        </p:sp>
        <p:sp>
          <p:nvSpPr>
            <p:cNvPr id="489" name="Oval 470"/>
            <p:cNvSpPr>
              <a:spLocks noChangeArrowheads="1"/>
            </p:cNvSpPr>
            <p:nvPr/>
          </p:nvSpPr>
          <p:spPr bwMode="auto">
            <a:xfrm>
              <a:off x="4956175" y="3216275"/>
              <a:ext cx="63500" cy="555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90" name="Oval 471"/>
            <p:cNvSpPr>
              <a:spLocks noChangeArrowheads="1"/>
            </p:cNvSpPr>
            <p:nvPr/>
          </p:nvSpPr>
          <p:spPr bwMode="auto">
            <a:xfrm>
              <a:off x="5626100" y="3178175"/>
              <a:ext cx="63500" cy="100012"/>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91" name="Freeform 472"/>
            <p:cNvSpPr>
              <a:spLocks/>
            </p:cNvSpPr>
            <p:nvPr/>
          </p:nvSpPr>
          <p:spPr bwMode="auto">
            <a:xfrm>
              <a:off x="4835525" y="3119438"/>
              <a:ext cx="1050925" cy="225425"/>
            </a:xfrm>
            <a:custGeom>
              <a:avLst/>
              <a:gdLst>
                <a:gd name="T0" fmla="*/ 0 w 662"/>
                <a:gd name="T1" fmla="*/ 71 h 142"/>
                <a:gd name="T2" fmla="*/ 66 w 662"/>
                <a:gd name="T3" fmla="*/ 71 h 142"/>
                <a:gd name="T4" fmla="*/ 112 w 662"/>
                <a:gd name="T5" fmla="*/ 97 h 142"/>
                <a:gd name="T6" fmla="*/ 146 w 662"/>
                <a:gd name="T7" fmla="*/ 49 h 142"/>
                <a:gd name="T8" fmla="*/ 188 w 662"/>
                <a:gd name="T9" fmla="*/ 132 h 142"/>
                <a:gd name="T10" fmla="*/ 224 w 662"/>
                <a:gd name="T11" fmla="*/ 5 h 142"/>
                <a:gd name="T12" fmla="*/ 264 w 662"/>
                <a:gd name="T13" fmla="*/ 141 h 142"/>
                <a:gd name="T14" fmla="*/ 302 w 662"/>
                <a:gd name="T15" fmla="*/ 1 h 142"/>
                <a:gd name="T16" fmla="*/ 342 w 662"/>
                <a:gd name="T17" fmla="*/ 137 h 142"/>
                <a:gd name="T18" fmla="*/ 380 w 662"/>
                <a:gd name="T19" fmla="*/ 7 h 142"/>
                <a:gd name="T20" fmla="*/ 422 w 662"/>
                <a:gd name="T21" fmla="*/ 121 h 142"/>
                <a:gd name="T22" fmla="*/ 458 w 662"/>
                <a:gd name="T23" fmla="*/ 27 h 142"/>
                <a:gd name="T24" fmla="*/ 500 w 662"/>
                <a:gd name="T25" fmla="*/ 99 h 142"/>
                <a:gd name="T26" fmla="*/ 540 w 662"/>
                <a:gd name="T27" fmla="*/ 41 h 142"/>
                <a:gd name="T28" fmla="*/ 576 w 662"/>
                <a:gd name="T29" fmla="*/ 77 h 142"/>
                <a:gd name="T30" fmla="*/ 607 w 662"/>
                <a:gd name="T31" fmla="*/ 71 h 142"/>
                <a:gd name="T32" fmla="*/ 662 w 662"/>
                <a:gd name="T33" fmla="*/ 71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2"/>
                <a:gd name="T52" fmla="*/ 0 h 142"/>
                <a:gd name="T53" fmla="*/ 662 w 66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2" h="142">
                  <a:moveTo>
                    <a:pt x="0" y="71"/>
                  </a:moveTo>
                  <a:cubicBezTo>
                    <a:pt x="11" y="71"/>
                    <a:pt x="47" y="67"/>
                    <a:pt x="66" y="71"/>
                  </a:cubicBezTo>
                  <a:cubicBezTo>
                    <a:pt x="85" y="75"/>
                    <a:pt x="99" y="101"/>
                    <a:pt x="112" y="97"/>
                  </a:cubicBezTo>
                  <a:cubicBezTo>
                    <a:pt x="125" y="93"/>
                    <a:pt x="133" y="43"/>
                    <a:pt x="146" y="49"/>
                  </a:cubicBezTo>
                  <a:cubicBezTo>
                    <a:pt x="159" y="55"/>
                    <a:pt x="175" y="139"/>
                    <a:pt x="188" y="132"/>
                  </a:cubicBezTo>
                  <a:cubicBezTo>
                    <a:pt x="201" y="125"/>
                    <a:pt x="211" y="3"/>
                    <a:pt x="224" y="5"/>
                  </a:cubicBezTo>
                  <a:cubicBezTo>
                    <a:pt x="237" y="7"/>
                    <a:pt x="251" y="142"/>
                    <a:pt x="264" y="141"/>
                  </a:cubicBezTo>
                  <a:cubicBezTo>
                    <a:pt x="277" y="140"/>
                    <a:pt x="289" y="2"/>
                    <a:pt x="302" y="1"/>
                  </a:cubicBezTo>
                  <a:cubicBezTo>
                    <a:pt x="315" y="0"/>
                    <a:pt x="329" y="136"/>
                    <a:pt x="342" y="137"/>
                  </a:cubicBezTo>
                  <a:cubicBezTo>
                    <a:pt x="355" y="138"/>
                    <a:pt x="367" y="10"/>
                    <a:pt x="380" y="7"/>
                  </a:cubicBezTo>
                  <a:cubicBezTo>
                    <a:pt x="393" y="4"/>
                    <a:pt x="409" y="118"/>
                    <a:pt x="422" y="121"/>
                  </a:cubicBezTo>
                  <a:cubicBezTo>
                    <a:pt x="435" y="124"/>
                    <a:pt x="445" y="31"/>
                    <a:pt x="458" y="27"/>
                  </a:cubicBezTo>
                  <a:cubicBezTo>
                    <a:pt x="471" y="23"/>
                    <a:pt x="486" y="97"/>
                    <a:pt x="500" y="99"/>
                  </a:cubicBezTo>
                  <a:cubicBezTo>
                    <a:pt x="514" y="101"/>
                    <a:pt x="527" y="45"/>
                    <a:pt x="540" y="41"/>
                  </a:cubicBezTo>
                  <a:cubicBezTo>
                    <a:pt x="553" y="37"/>
                    <a:pt x="565" y="72"/>
                    <a:pt x="576" y="77"/>
                  </a:cubicBezTo>
                  <a:cubicBezTo>
                    <a:pt x="587" y="82"/>
                    <a:pt x="593" y="72"/>
                    <a:pt x="607" y="71"/>
                  </a:cubicBezTo>
                  <a:cubicBezTo>
                    <a:pt x="621" y="70"/>
                    <a:pt x="653" y="71"/>
                    <a:pt x="662" y="71"/>
                  </a:cubicBezTo>
                </a:path>
              </a:pathLst>
            </a:custGeom>
            <a:noFill/>
            <a:ln w="9525">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492" name="Oval 473"/>
            <p:cNvSpPr>
              <a:spLocks noChangeArrowheads="1"/>
            </p:cNvSpPr>
            <p:nvPr/>
          </p:nvSpPr>
          <p:spPr bwMode="auto">
            <a:xfrm>
              <a:off x="5680075" y="3197225"/>
              <a:ext cx="63500" cy="555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93" name="Text Box 474"/>
            <p:cNvSpPr txBox="1">
              <a:spLocks noChangeArrowheads="1"/>
            </p:cNvSpPr>
            <p:nvPr/>
          </p:nvSpPr>
          <p:spPr bwMode="auto">
            <a:xfrm>
              <a:off x="5327650" y="1989138"/>
              <a:ext cx="340032" cy="276999"/>
            </a:xfrm>
            <a:prstGeom prst="rect">
              <a:avLst/>
            </a:prstGeom>
            <a:noFill/>
            <a:ln w="9525">
              <a:noFill/>
              <a:miter lim="800000"/>
              <a:headEnd/>
              <a:tailEnd/>
            </a:ln>
          </p:spPr>
          <p:txBody>
            <a:bodyPr wrap="none">
              <a:prstTxWarp prst="textNoShape">
                <a:avLst/>
              </a:prstTxWarp>
              <a:spAutoFit/>
            </a:bodyPr>
            <a:lstStyle/>
            <a:p>
              <a:pPr eaLnBrk="0" hangingPunct="0"/>
              <a:r>
                <a:rPr lang="en-US" sz="1200" b="1" i="1">
                  <a:solidFill>
                    <a:srgbClr val="FF0000"/>
                  </a:solidFill>
                  <a:latin typeface="Comic Sans MS"/>
                  <a:cs typeface="Comic Sans MS"/>
                </a:rPr>
                <a:t>E</a:t>
              </a:r>
              <a:r>
                <a:rPr lang="en-US" sz="1200" b="1" i="1" baseline="-25000">
                  <a:solidFill>
                    <a:srgbClr val="FF0000"/>
                  </a:solidFill>
                  <a:latin typeface="Comic Sans MS"/>
                  <a:cs typeface="Comic Sans MS"/>
                </a:rPr>
                <a:t>h</a:t>
              </a:r>
              <a:endParaRPr lang="en-US" sz="1200">
                <a:solidFill>
                  <a:srgbClr val="FF0000"/>
                </a:solidFill>
                <a:latin typeface="Comic Sans MS"/>
                <a:cs typeface="Comic Sans MS"/>
              </a:endParaRPr>
            </a:p>
          </p:txBody>
        </p:sp>
        <p:sp>
          <p:nvSpPr>
            <p:cNvPr id="494" name="Text Box 475"/>
            <p:cNvSpPr txBox="1">
              <a:spLocks noChangeArrowheads="1"/>
            </p:cNvSpPr>
            <p:nvPr/>
          </p:nvSpPr>
          <p:spPr bwMode="auto">
            <a:xfrm>
              <a:off x="4568825" y="1746250"/>
              <a:ext cx="671979" cy="276999"/>
            </a:xfrm>
            <a:prstGeom prst="rect">
              <a:avLst/>
            </a:prstGeom>
            <a:noFill/>
            <a:ln w="9525">
              <a:noFill/>
              <a:miter lim="800000"/>
              <a:headEnd/>
              <a:tailEnd/>
            </a:ln>
          </p:spPr>
          <p:txBody>
            <a:bodyPr wrap="none">
              <a:prstTxWarp prst="textNoShape">
                <a:avLst/>
              </a:prstTxWarp>
              <a:spAutoFit/>
            </a:bodyPr>
            <a:lstStyle/>
            <a:p>
              <a:pPr eaLnBrk="0" hangingPunct="0"/>
              <a:r>
                <a:rPr lang="en-US" sz="1200" i="1">
                  <a:solidFill>
                    <a:srgbClr val="800080"/>
                  </a:solidFill>
                  <a:latin typeface="Comic Sans MS"/>
                  <a:cs typeface="Comic Sans MS"/>
                </a:rPr>
                <a:t>E &lt; E</a:t>
              </a:r>
              <a:r>
                <a:rPr lang="en-US" sz="1200" i="1" baseline="-25000">
                  <a:solidFill>
                    <a:srgbClr val="800080"/>
                  </a:solidFill>
                  <a:latin typeface="Comic Sans MS"/>
                  <a:cs typeface="Comic Sans MS"/>
                </a:rPr>
                <a:t>h</a:t>
              </a:r>
              <a:endParaRPr lang="en-US" sz="1200" i="1">
                <a:solidFill>
                  <a:srgbClr val="800080"/>
                </a:solidFill>
                <a:latin typeface="Comic Sans MS"/>
                <a:cs typeface="Comic Sans MS"/>
              </a:endParaRPr>
            </a:p>
          </p:txBody>
        </p:sp>
        <p:sp>
          <p:nvSpPr>
            <p:cNvPr id="495" name="Text Box 476"/>
            <p:cNvSpPr txBox="1">
              <a:spLocks noChangeArrowheads="1"/>
            </p:cNvSpPr>
            <p:nvPr/>
          </p:nvSpPr>
          <p:spPr bwMode="auto">
            <a:xfrm>
              <a:off x="4889500" y="2266950"/>
              <a:ext cx="671979" cy="276999"/>
            </a:xfrm>
            <a:prstGeom prst="rect">
              <a:avLst/>
            </a:prstGeom>
            <a:noFill/>
            <a:ln w="9525">
              <a:noFill/>
              <a:miter lim="800000"/>
              <a:headEnd/>
              <a:tailEnd/>
            </a:ln>
          </p:spPr>
          <p:txBody>
            <a:bodyPr wrap="none">
              <a:prstTxWarp prst="textNoShape">
                <a:avLst/>
              </a:prstTxWarp>
              <a:spAutoFit/>
            </a:bodyPr>
            <a:lstStyle/>
            <a:p>
              <a:pPr eaLnBrk="0" hangingPunct="0"/>
              <a:r>
                <a:rPr lang="en-US" sz="1200" i="1">
                  <a:solidFill>
                    <a:srgbClr val="FF00FF"/>
                  </a:solidFill>
                  <a:latin typeface="Comic Sans MS"/>
                  <a:cs typeface="Comic Sans MS"/>
                </a:rPr>
                <a:t>E &gt; E</a:t>
              </a:r>
              <a:r>
                <a:rPr lang="en-US" sz="1200" i="1" baseline="-25000">
                  <a:solidFill>
                    <a:srgbClr val="FF00FF"/>
                  </a:solidFill>
                  <a:latin typeface="Comic Sans MS"/>
                  <a:cs typeface="Comic Sans MS"/>
                </a:rPr>
                <a:t>h</a:t>
              </a:r>
              <a:endParaRPr lang="en-US" sz="1200" i="1">
                <a:solidFill>
                  <a:srgbClr val="FF00FF"/>
                </a:solidFill>
                <a:latin typeface="Comic Sans MS"/>
                <a:cs typeface="Comic Sans MS"/>
              </a:endParaRPr>
            </a:p>
          </p:txBody>
        </p:sp>
      </p:grpSp>
      <p:sp>
        <p:nvSpPr>
          <p:cNvPr id="513" name="Rectangle 512"/>
          <p:cNvSpPr/>
          <p:nvPr/>
        </p:nvSpPr>
        <p:spPr bwMode="auto">
          <a:xfrm>
            <a:off x="2908051" y="820182"/>
            <a:ext cx="3594349" cy="38258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111" charset="0"/>
            </a:endParaRPr>
          </a:p>
        </p:txBody>
      </p:sp>
      <p:sp>
        <p:nvSpPr>
          <p:cNvPr id="515" name="Rectangle 514"/>
          <p:cNvSpPr/>
          <p:nvPr/>
        </p:nvSpPr>
        <p:spPr>
          <a:xfrm>
            <a:off x="3936456" y="450850"/>
            <a:ext cx="1183537" cy="338554"/>
          </a:xfrm>
          <a:prstGeom prst="rect">
            <a:avLst/>
          </a:prstGeom>
        </p:spPr>
        <p:txBody>
          <a:bodyPr wrap="none">
            <a:spAutoFit/>
          </a:bodyPr>
          <a:lstStyle/>
          <a:p>
            <a:r>
              <a:rPr lang="en-US" sz="1600" dirty="0" smtClean="0">
                <a:solidFill>
                  <a:srgbClr val="004C00"/>
                </a:solidFill>
                <a:latin typeface="Comic Sans MS"/>
                <a:cs typeface="Comic Sans MS"/>
              </a:rPr>
              <a:t>Dispersion</a:t>
            </a:r>
            <a:endParaRPr lang="en-US" sz="1600" dirty="0">
              <a:solidFill>
                <a:srgbClr val="004C00"/>
              </a:solidFill>
            </a:endParaRPr>
          </a:p>
        </p:txBody>
      </p:sp>
      <p:sp>
        <p:nvSpPr>
          <p:cNvPr id="167" name="Rectangle 166"/>
          <p:cNvSpPr/>
          <p:nvPr/>
        </p:nvSpPr>
        <p:spPr>
          <a:xfrm>
            <a:off x="0" y="481628"/>
            <a:ext cx="2676083" cy="307777"/>
          </a:xfrm>
          <a:prstGeom prst="rect">
            <a:avLst/>
          </a:prstGeom>
        </p:spPr>
        <p:txBody>
          <a:bodyPr wrap="none">
            <a:spAutoFit/>
          </a:bodyPr>
          <a:lstStyle/>
          <a:p>
            <a:r>
              <a:rPr lang="en-US" sz="1400" dirty="0" smtClean="0">
                <a:solidFill>
                  <a:srgbClr val="004C00"/>
                </a:solidFill>
                <a:latin typeface="Comic Sans MS"/>
                <a:cs typeface="Comic Sans MS"/>
              </a:rPr>
              <a:t>At a half of plasma oscillation</a:t>
            </a:r>
            <a:endParaRPr lang="en-US" sz="1400" dirty="0">
              <a:solidFill>
                <a:srgbClr val="004C00"/>
              </a:solidFill>
            </a:endParaRPr>
          </a:p>
        </p:txBody>
      </p:sp>
      <p:sp>
        <p:nvSpPr>
          <p:cNvPr id="168" name="Rectangle 167"/>
          <p:cNvSpPr/>
          <p:nvPr/>
        </p:nvSpPr>
        <p:spPr>
          <a:xfrm>
            <a:off x="1849190" y="3157706"/>
            <a:ext cx="937100" cy="261610"/>
          </a:xfrm>
          <a:prstGeom prst="rect">
            <a:avLst/>
          </a:prstGeom>
        </p:spPr>
        <p:txBody>
          <a:bodyPr wrap="none">
            <a:spAutoFit/>
          </a:bodyPr>
          <a:lstStyle/>
          <a:p>
            <a:r>
              <a:rPr lang="en-US" sz="1100" dirty="0" err="1" smtClean="0">
                <a:solidFill>
                  <a:schemeClr val="tx1"/>
                </a:solidFill>
                <a:latin typeface="Comic Sans MS"/>
                <a:cs typeface="Comic Sans MS"/>
              </a:rPr>
              <a:t>Debay</a:t>
            </a:r>
            <a:r>
              <a:rPr lang="en-US" sz="1100" dirty="0" smtClean="0">
                <a:solidFill>
                  <a:schemeClr val="tx1"/>
                </a:solidFill>
                <a:latin typeface="Comic Sans MS"/>
                <a:cs typeface="Comic Sans MS"/>
              </a:rPr>
              <a:t> radii</a:t>
            </a:r>
            <a:endParaRPr lang="en-US" sz="1100" dirty="0">
              <a:solidFill>
                <a:schemeClr val="tx1"/>
              </a:solidFill>
            </a:endParaRPr>
          </a:p>
        </p:txBody>
      </p:sp>
      <p:graphicFrame>
        <p:nvGraphicFramePr>
          <p:cNvPr id="115733" name="Object 21"/>
          <p:cNvGraphicFramePr>
            <a:graphicFrameLocks noChangeAspect="1"/>
          </p:cNvGraphicFramePr>
          <p:nvPr/>
        </p:nvGraphicFramePr>
        <p:xfrm>
          <a:off x="1980951" y="3482320"/>
          <a:ext cx="641350" cy="153988"/>
        </p:xfrm>
        <a:graphic>
          <a:graphicData uri="http://schemas.openxmlformats.org/presentationml/2006/ole">
            <p:oleObj spid="_x0000_s115733" name="Equation" r:id="rId20" imgW="736600" imgH="177800" progId="Equation.3">
              <p:embed/>
            </p:oleObj>
          </a:graphicData>
        </a:graphic>
      </p:graphicFrame>
      <p:sp>
        <p:nvSpPr>
          <p:cNvPr id="171" name="Rectangle 170"/>
          <p:cNvSpPr/>
          <p:nvPr/>
        </p:nvSpPr>
        <p:spPr bwMode="auto">
          <a:xfrm>
            <a:off x="1453901" y="4044951"/>
            <a:ext cx="1362077" cy="411162"/>
          </a:xfrm>
          <a:prstGeom prst="rect">
            <a:avLst/>
          </a:prstGeom>
          <a:noFill/>
          <a:ln w="9525" cap="flat" cmpd="sng" algn="ctr">
            <a:solidFill>
              <a:srgbClr val="004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111" charset="0"/>
            </a:endParaRPr>
          </a:p>
        </p:txBody>
      </p:sp>
      <p:graphicFrame>
        <p:nvGraphicFramePr>
          <p:cNvPr id="115738" name="Object 26"/>
          <p:cNvGraphicFramePr>
            <a:graphicFrameLocks noChangeAspect="1"/>
          </p:cNvGraphicFramePr>
          <p:nvPr/>
        </p:nvGraphicFramePr>
        <p:xfrm>
          <a:off x="1504950" y="4689043"/>
          <a:ext cx="1270000" cy="254000"/>
        </p:xfrm>
        <a:graphic>
          <a:graphicData uri="http://schemas.openxmlformats.org/presentationml/2006/ole">
            <p:oleObj spid="_x0000_s115738" name="Equation" r:id="rId21" imgW="1270000" imgH="254000" progId="Equation.3">
              <p:embed/>
            </p:oleObj>
          </a:graphicData>
        </a:graphic>
      </p:graphicFrame>
      <p:sp>
        <p:nvSpPr>
          <p:cNvPr id="174" name="Rectangle 173"/>
          <p:cNvSpPr/>
          <p:nvPr/>
        </p:nvSpPr>
        <p:spPr>
          <a:xfrm>
            <a:off x="142740" y="4848552"/>
            <a:ext cx="549049" cy="215444"/>
          </a:xfrm>
          <a:prstGeom prst="rect">
            <a:avLst/>
          </a:prstGeom>
        </p:spPr>
        <p:txBody>
          <a:bodyPr wrap="none">
            <a:spAutoFit/>
          </a:bodyPr>
          <a:lstStyle/>
          <a:p>
            <a:r>
              <a:rPr lang="en-US" sz="800" dirty="0" smtClean="0">
                <a:solidFill>
                  <a:schemeClr val="tx1"/>
                </a:solidFill>
                <a:latin typeface="Comic Sans MS"/>
                <a:cs typeface="Comic Sans MS"/>
              </a:rPr>
              <a:t>Density</a:t>
            </a:r>
            <a:endParaRPr lang="en-US" sz="800" dirty="0">
              <a:solidFill>
                <a:schemeClr val="tx1"/>
              </a:solidFill>
            </a:endParaRPr>
          </a:p>
        </p:txBody>
      </p:sp>
      <p:graphicFrame>
        <p:nvGraphicFramePr>
          <p:cNvPr id="115739" name="Object 27"/>
          <p:cNvGraphicFramePr>
            <a:graphicFrameLocks noChangeAspect="1"/>
          </p:cNvGraphicFramePr>
          <p:nvPr/>
        </p:nvGraphicFramePr>
        <p:xfrm>
          <a:off x="2587285" y="5705475"/>
          <a:ext cx="200025" cy="163513"/>
        </p:xfrm>
        <a:graphic>
          <a:graphicData uri="http://schemas.openxmlformats.org/presentationml/2006/ole">
            <p:oleObj spid="_x0000_s115739" name="Equation" r:id="rId22" imgW="254000" imgH="203200" progId="Equation.3">
              <p:embed/>
            </p:oleObj>
          </a:graphicData>
        </a:graphic>
      </p:graphicFrame>
      <p:graphicFrame>
        <p:nvGraphicFramePr>
          <p:cNvPr id="115740" name="Object 28"/>
          <p:cNvGraphicFramePr>
            <a:graphicFrameLocks noChangeAspect="1"/>
          </p:cNvGraphicFramePr>
          <p:nvPr/>
        </p:nvGraphicFramePr>
        <p:xfrm>
          <a:off x="3344615" y="5257800"/>
          <a:ext cx="1435100" cy="279400"/>
        </p:xfrm>
        <a:graphic>
          <a:graphicData uri="http://schemas.openxmlformats.org/presentationml/2006/ole">
            <p:oleObj spid="_x0000_s115740" name="Equation" r:id="rId23" imgW="1435100" imgH="279400" progId="Equation.3">
              <p:embed/>
            </p:oleObj>
          </a:graphicData>
        </a:graphic>
      </p:graphicFrame>
      <p:graphicFrame>
        <p:nvGraphicFramePr>
          <p:cNvPr id="115741" name="Object 29"/>
          <p:cNvGraphicFramePr>
            <a:graphicFrameLocks noChangeAspect="1"/>
          </p:cNvGraphicFramePr>
          <p:nvPr/>
        </p:nvGraphicFramePr>
        <p:xfrm>
          <a:off x="3595439" y="5553075"/>
          <a:ext cx="901700" cy="228600"/>
        </p:xfrm>
        <a:graphic>
          <a:graphicData uri="http://schemas.openxmlformats.org/presentationml/2006/ole">
            <p:oleObj spid="_x0000_s115741" name="Equation" r:id="rId24" imgW="901700" imgH="228600" progId="Equation.3">
              <p:embed/>
            </p:oleObj>
          </a:graphicData>
        </a:graphic>
      </p:graphicFrame>
      <p:graphicFrame>
        <p:nvGraphicFramePr>
          <p:cNvPr id="115743" name="Object 31"/>
          <p:cNvGraphicFramePr>
            <a:graphicFrameLocks noChangeAspect="1"/>
          </p:cNvGraphicFramePr>
          <p:nvPr/>
        </p:nvGraphicFramePr>
        <p:xfrm>
          <a:off x="2895601" y="3657600"/>
          <a:ext cx="1242284" cy="876300"/>
        </p:xfrm>
        <a:graphic>
          <a:graphicData uri="http://schemas.openxmlformats.org/presentationml/2006/ole">
            <p:oleObj spid="_x0000_s115743" name="Document" r:id="rId25" imgW="3060700" imgH="2159000" progId="Word.Document.12">
              <p:link updateAutomatic="1"/>
            </p:oleObj>
          </a:graphicData>
        </a:graphic>
      </p:graphicFrame>
      <p:graphicFrame>
        <p:nvGraphicFramePr>
          <p:cNvPr id="115745" name="Object 33"/>
          <p:cNvGraphicFramePr>
            <a:graphicFrameLocks noChangeAspect="1"/>
          </p:cNvGraphicFramePr>
          <p:nvPr/>
        </p:nvGraphicFramePr>
        <p:xfrm>
          <a:off x="7124700" y="6038850"/>
          <a:ext cx="1016000" cy="412750"/>
        </p:xfrm>
        <a:graphic>
          <a:graphicData uri="http://schemas.openxmlformats.org/presentationml/2006/ole">
            <p:oleObj spid="_x0000_s115745" name="Equation" r:id="rId26" imgW="1016000" imgH="406400" progId="Equation.3">
              <p:embed/>
            </p:oleObj>
          </a:graphicData>
        </a:graphic>
      </p:graphicFrame>
      <p:graphicFrame>
        <p:nvGraphicFramePr>
          <p:cNvPr id="115746" name="Object 34"/>
          <p:cNvGraphicFramePr>
            <a:graphicFrameLocks noChangeAspect="1"/>
          </p:cNvGraphicFramePr>
          <p:nvPr/>
        </p:nvGraphicFramePr>
        <p:xfrm>
          <a:off x="6845300" y="6457950"/>
          <a:ext cx="1714500" cy="177800"/>
        </p:xfrm>
        <a:graphic>
          <a:graphicData uri="http://schemas.openxmlformats.org/presentationml/2006/ole">
            <p:oleObj spid="_x0000_s115746" name="Equation" r:id="rId27" imgW="1714500" imgH="177800" progId="Equation.3">
              <p:embed/>
            </p:oleObj>
          </a:graphicData>
        </a:graphic>
      </p:graphicFrame>
      <p:sp>
        <p:nvSpPr>
          <p:cNvPr id="176"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3462338" y="3439318"/>
          <a:ext cx="2873375" cy="995363"/>
        </p:xfrm>
        <a:graphic>
          <a:graphicData uri="http://schemas.openxmlformats.org/presentationml/2006/ole">
            <p:oleObj spid="_x0000_s37890" name="Equation" r:id="rId3" imgW="1206500" imgH="419100" progId="Equation.3">
              <p:embed/>
            </p:oleObj>
          </a:graphicData>
        </a:graphic>
      </p:graphicFrame>
      <p:graphicFrame>
        <p:nvGraphicFramePr>
          <p:cNvPr id="37891" name="Object 3"/>
          <p:cNvGraphicFramePr>
            <a:graphicFrameLocks noChangeAspect="1"/>
          </p:cNvGraphicFramePr>
          <p:nvPr/>
        </p:nvGraphicFramePr>
        <p:xfrm>
          <a:off x="600075" y="2012950"/>
          <a:ext cx="7726363" cy="1141413"/>
        </p:xfrm>
        <a:graphic>
          <a:graphicData uri="http://schemas.openxmlformats.org/presentationml/2006/ole">
            <p:oleObj spid="_x0000_s37891" name="Equation" r:id="rId4" imgW="3009900" imgH="444500" progId="Equation.3">
              <p:embed/>
            </p:oleObj>
          </a:graphicData>
        </a:graphic>
      </p:graphicFrame>
      <p:sp>
        <p:nvSpPr>
          <p:cNvPr id="37894" name="Rectangle 32"/>
          <p:cNvSpPr>
            <a:spLocks noGrp="1" noChangeArrowheads="1"/>
          </p:cNvSpPr>
          <p:nvPr>
            <p:ph type="title"/>
          </p:nvPr>
        </p:nvSpPr>
        <p:spPr>
          <a:xfrm>
            <a:off x="542925" y="1069975"/>
            <a:ext cx="8235950" cy="615950"/>
          </a:xfrm>
        </p:spPr>
        <p:txBody>
          <a:bodyPr/>
          <a:lstStyle/>
          <a:p>
            <a:pPr eaLnBrk="1" hangingPunct="1"/>
            <a:r>
              <a:rPr lang="en-US" sz="2800" dirty="0">
                <a:solidFill>
                  <a:srgbClr val="0000FF"/>
                </a:solidFill>
              </a:rPr>
              <a:t>Analytical formula for damping </a:t>
            </a:r>
            <a:r>
              <a:rPr lang="en-US" sz="2800" dirty="0" smtClean="0">
                <a:solidFill>
                  <a:srgbClr val="0000FF"/>
                </a:solidFill>
              </a:rPr>
              <a:t>decrement</a:t>
            </a:r>
            <a:br>
              <a:rPr lang="en-US" sz="2800" dirty="0" smtClean="0">
                <a:solidFill>
                  <a:srgbClr val="0000FF"/>
                </a:solidFill>
              </a:rPr>
            </a:br>
            <a:r>
              <a:rPr lang="en-US" sz="2800" dirty="0" smtClean="0">
                <a:solidFill>
                  <a:srgbClr val="0000FF"/>
                </a:solidFill>
              </a:rPr>
              <a:t>which most of us can understand…</a:t>
            </a:r>
            <a:endParaRPr lang="en-US" sz="2800" dirty="0">
              <a:solidFill>
                <a:srgbClr val="0000FF"/>
              </a:solidFill>
            </a:endParaRPr>
          </a:p>
        </p:txBody>
      </p:sp>
      <p:sp>
        <p:nvSpPr>
          <p:cNvPr id="7"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5" name="Picture 2"/>
          <p:cNvPicPr>
            <a:picLocks noChangeAspect="1" noChangeArrowheads="1"/>
          </p:cNvPicPr>
          <p:nvPr/>
        </p:nvPicPr>
        <p:blipFill>
          <a:blip r:embed="rId3"/>
          <a:srcRect/>
          <a:stretch>
            <a:fillRect/>
          </a:stretch>
        </p:blipFill>
        <p:spPr bwMode="auto">
          <a:xfrm>
            <a:off x="-133350" y="3825307"/>
            <a:ext cx="2682082" cy="3032694"/>
          </a:xfrm>
          <a:prstGeom prst="rect">
            <a:avLst/>
          </a:prstGeom>
          <a:noFill/>
          <a:ln w="9525">
            <a:noFill/>
            <a:miter lim="800000"/>
            <a:headEnd/>
            <a:tailEnd/>
          </a:ln>
        </p:spPr>
      </p:pic>
      <p:pic>
        <p:nvPicPr>
          <p:cNvPr id="25606" name="Picture 3"/>
          <p:cNvPicPr>
            <a:picLocks noChangeAspect="1" noChangeArrowheads="1"/>
          </p:cNvPicPr>
          <p:nvPr/>
        </p:nvPicPr>
        <p:blipFill>
          <a:blip r:embed="rId4"/>
          <a:srcRect/>
          <a:stretch>
            <a:fillRect/>
          </a:stretch>
        </p:blipFill>
        <p:spPr bwMode="auto">
          <a:xfrm>
            <a:off x="6594812" y="3587750"/>
            <a:ext cx="2667000" cy="3063840"/>
          </a:xfrm>
          <a:prstGeom prst="rect">
            <a:avLst/>
          </a:prstGeom>
          <a:noFill/>
          <a:ln w="9525">
            <a:noFill/>
            <a:miter lim="800000"/>
            <a:headEnd/>
            <a:tailEnd/>
          </a:ln>
        </p:spPr>
      </p:pic>
      <p:sp>
        <p:nvSpPr>
          <p:cNvPr id="25607" name="Rectangle 4"/>
          <p:cNvSpPr>
            <a:spLocks noChangeArrowheads="1"/>
          </p:cNvSpPr>
          <p:nvPr/>
        </p:nvSpPr>
        <p:spPr bwMode="auto">
          <a:xfrm>
            <a:off x="82550" y="0"/>
            <a:ext cx="8104188" cy="625475"/>
          </a:xfrm>
          <a:prstGeom prst="rect">
            <a:avLst/>
          </a:prstGeom>
          <a:noFill/>
          <a:ln w="9525">
            <a:noFill/>
            <a:miter lim="800000"/>
            <a:headEnd/>
            <a:tailEnd/>
          </a:ln>
        </p:spPr>
        <p:txBody>
          <a:bodyPr>
            <a:prstTxWarp prst="textNoShape">
              <a:avLst/>
            </a:prstTxWarp>
          </a:bodyPr>
          <a:lstStyle/>
          <a:p>
            <a:pPr algn="ctr"/>
            <a:r>
              <a:rPr lang="en-US" sz="2400" dirty="0" err="1" smtClean="0"/>
              <a:t>e</a:t>
            </a:r>
            <a:r>
              <a:rPr lang="en-US" sz="2400" dirty="0" smtClean="0"/>
              <a:t>-Density modulation caused by </a:t>
            </a:r>
            <a:r>
              <a:rPr lang="en-US" sz="2400" dirty="0"/>
              <a:t>a hadron </a:t>
            </a:r>
            <a:r>
              <a:rPr lang="en-US" sz="1600" dirty="0"/>
              <a:t>(co-moving frame)</a:t>
            </a:r>
            <a:endParaRPr lang="en-US" sz="2400" dirty="0"/>
          </a:p>
        </p:txBody>
      </p:sp>
      <p:sp>
        <p:nvSpPr>
          <p:cNvPr id="25608" name="Rectangle 5"/>
          <p:cNvSpPr>
            <a:spLocks noChangeArrowheads="1"/>
          </p:cNvSpPr>
          <p:nvPr/>
        </p:nvSpPr>
        <p:spPr bwMode="auto">
          <a:xfrm>
            <a:off x="-165100" y="768350"/>
            <a:ext cx="5264150" cy="625475"/>
          </a:xfrm>
          <a:prstGeom prst="rect">
            <a:avLst/>
          </a:prstGeom>
          <a:noFill/>
          <a:ln w="9525">
            <a:noFill/>
            <a:miter lim="800000"/>
            <a:headEnd/>
            <a:tailEnd/>
          </a:ln>
        </p:spPr>
        <p:txBody>
          <a:bodyPr>
            <a:prstTxWarp prst="textNoShape">
              <a:avLst/>
            </a:prstTxWarp>
          </a:bodyPr>
          <a:lstStyle/>
          <a:p>
            <a:pPr algn="ctr"/>
            <a:r>
              <a:rPr lang="en-US" sz="2400" dirty="0"/>
              <a:t>Analytical: </a:t>
            </a:r>
            <a:r>
              <a:rPr lang="en-US" sz="1100" dirty="0">
                <a:latin typeface="Comic Sans MS"/>
                <a:cs typeface="Comic Sans MS"/>
              </a:rPr>
              <a:t>for</a:t>
            </a:r>
            <a:r>
              <a:rPr lang="en-US" sz="1100" dirty="0" smtClean="0">
                <a:latin typeface="Comic Sans MS"/>
                <a:cs typeface="Comic Sans MS"/>
              </a:rPr>
              <a:t> kappa-2 anisotropic electron </a:t>
            </a:r>
            <a:r>
              <a:rPr lang="en-US" sz="1100" dirty="0">
                <a:latin typeface="Comic Sans MS"/>
                <a:cs typeface="Comic Sans MS"/>
              </a:rPr>
              <a:t>plasma,</a:t>
            </a:r>
            <a:r>
              <a:rPr lang="en-US" sz="1100" dirty="0" smtClean="0">
                <a:latin typeface="Comic Sans MS"/>
                <a:cs typeface="Comic Sans MS"/>
              </a:rPr>
              <a:t> </a:t>
            </a:r>
          </a:p>
          <a:p>
            <a:pPr algn="ctr"/>
            <a:r>
              <a:rPr lang="en-US" sz="1100" dirty="0" smtClean="0">
                <a:latin typeface="Comic Sans MS"/>
                <a:cs typeface="Comic Sans MS"/>
              </a:rPr>
              <a:t>G</a:t>
            </a:r>
            <a:r>
              <a:rPr lang="en-US" sz="1100" dirty="0">
                <a:latin typeface="Comic Sans MS"/>
                <a:cs typeface="Comic Sans MS"/>
              </a:rPr>
              <a:t>. Wang and M. </a:t>
            </a:r>
            <a:r>
              <a:rPr lang="en-US" sz="1100" dirty="0" err="1">
                <a:latin typeface="Comic Sans MS"/>
                <a:cs typeface="Comic Sans MS"/>
              </a:rPr>
              <a:t>Blaskiewicz</a:t>
            </a:r>
            <a:r>
              <a:rPr lang="en-US" sz="1100" dirty="0">
                <a:latin typeface="Comic Sans MS"/>
                <a:cs typeface="Comic Sans MS"/>
              </a:rPr>
              <a:t>, Phys Rev E 78, 026413 (2008)</a:t>
            </a:r>
            <a:r>
              <a:rPr lang="en-US" sz="1100" dirty="0">
                <a:latin typeface="+mj-lt"/>
              </a:rPr>
              <a:t> </a:t>
            </a:r>
          </a:p>
        </p:txBody>
      </p:sp>
      <p:graphicFrame>
        <p:nvGraphicFramePr>
          <p:cNvPr id="25602" name="Object 2"/>
          <p:cNvGraphicFramePr>
            <a:graphicFrameLocks noChangeAspect="1"/>
          </p:cNvGraphicFramePr>
          <p:nvPr/>
        </p:nvGraphicFramePr>
        <p:xfrm>
          <a:off x="7339013" y="2794000"/>
          <a:ext cx="1076325" cy="282575"/>
        </p:xfrm>
        <a:graphic>
          <a:graphicData uri="http://schemas.openxmlformats.org/presentationml/2006/ole">
            <p:oleObj spid="_x0000_s25602" name="Equation" r:id="rId5" imgW="723900" imgH="190500" progId="Equation.3">
              <p:embed/>
            </p:oleObj>
          </a:graphicData>
        </a:graphic>
      </p:graphicFrame>
      <p:graphicFrame>
        <p:nvGraphicFramePr>
          <p:cNvPr id="2" name="Object 6"/>
          <p:cNvGraphicFramePr>
            <a:graphicFrameLocks noChangeAspect="1"/>
          </p:cNvGraphicFramePr>
          <p:nvPr/>
        </p:nvGraphicFramePr>
        <p:xfrm>
          <a:off x="3568699" y="497495"/>
          <a:ext cx="2349501" cy="366069"/>
        </p:xfrm>
        <a:graphic>
          <a:graphicData uri="http://schemas.openxmlformats.org/presentationml/2006/ole">
            <p:oleObj spid="_x0000_s25606" name="Equation" r:id="rId6" imgW="1295400" imgH="203200" progId="Equation.3">
              <p:embed/>
            </p:oleObj>
          </a:graphicData>
        </a:graphic>
      </p:graphicFrame>
      <p:pic>
        <p:nvPicPr>
          <p:cNvPr id="16" name="Picture 9"/>
          <p:cNvPicPr>
            <a:picLocks noChangeAspect="1" noChangeArrowheads="1"/>
          </p:cNvPicPr>
          <p:nvPr/>
        </p:nvPicPr>
        <p:blipFill>
          <a:blip r:embed="rId7"/>
          <a:srcRect/>
          <a:stretch>
            <a:fillRect/>
          </a:stretch>
        </p:blipFill>
        <p:spPr bwMode="auto">
          <a:xfrm>
            <a:off x="2163763" y="1546225"/>
            <a:ext cx="5030787" cy="2752725"/>
          </a:xfrm>
          <a:prstGeom prst="rect">
            <a:avLst/>
          </a:prstGeom>
          <a:noFill/>
          <a:ln w="9525">
            <a:noFill/>
            <a:miter lim="800000"/>
            <a:headEnd/>
            <a:tailEnd/>
          </a:ln>
        </p:spPr>
      </p:pic>
      <p:graphicFrame>
        <p:nvGraphicFramePr>
          <p:cNvPr id="3" name="Object 9"/>
          <p:cNvGraphicFramePr>
            <a:graphicFrameLocks noChangeAspect="1"/>
          </p:cNvGraphicFramePr>
          <p:nvPr/>
        </p:nvGraphicFramePr>
        <p:xfrm>
          <a:off x="287905" y="1380397"/>
          <a:ext cx="4423796" cy="500846"/>
        </p:xfrm>
        <a:graphic>
          <a:graphicData uri="http://schemas.openxmlformats.org/presentationml/2006/ole">
            <p:oleObj spid="_x0000_s25609" name="Equation" r:id="rId8" imgW="5270500" imgH="596900" progId="Equation.3">
              <p:embed/>
            </p:oleObj>
          </a:graphicData>
        </a:graphic>
      </p:graphicFrame>
      <p:sp>
        <p:nvSpPr>
          <p:cNvPr id="18" name="Line 10"/>
          <p:cNvSpPr>
            <a:spLocks noChangeShapeType="1"/>
          </p:cNvSpPr>
          <p:nvPr/>
        </p:nvSpPr>
        <p:spPr bwMode="auto">
          <a:xfrm flipH="1">
            <a:off x="6619876" y="2933699"/>
            <a:ext cx="574674"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19" name="Line 10"/>
          <p:cNvSpPr>
            <a:spLocks noChangeShapeType="1"/>
          </p:cNvSpPr>
          <p:nvPr/>
        </p:nvSpPr>
        <p:spPr bwMode="auto">
          <a:xfrm flipV="1">
            <a:off x="1835150" y="2917108"/>
            <a:ext cx="12573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20" name="Rectangle 6"/>
          <p:cNvSpPr>
            <a:spLocks noChangeArrowheads="1"/>
          </p:cNvSpPr>
          <p:nvPr/>
        </p:nvSpPr>
        <p:spPr bwMode="auto">
          <a:xfrm>
            <a:off x="2509822" y="4142553"/>
            <a:ext cx="4548962" cy="455739"/>
          </a:xfrm>
          <a:prstGeom prst="rect">
            <a:avLst/>
          </a:prstGeom>
          <a:noFill/>
          <a:ln w="9525">
            <a:noFill/>
            <a:miter lim="800000"/>
            <a:headEnd/>
            <a:tailEnd/>
          </a:ln>
        </p:spPr>
        <p:txBody>
          <a:bodyPr>
            <a:prstTxWarp prst="textNoShape">
              <a:avLst/>
            </a:prstTxWarp>
          </a:bodyPr>
          <a:lstStyle/>
          <a:p>
            <a:pPr algn="ctr"/>
            <a:r>
              <a:rPr lang="en-US" sz="2000" dirty="0" smtClean="0"/>
              <a:t>Numerical: VORPAL </a:t>
            </a:r>
            <a:r>
              <a:rPr lang="en-US" sz="2000" dirty="0"/>
              <a:t>@ </a:t>
            </a:r>
            <a:r>
              <a:rPr lang="en-US" sz="2000" dirty="0" err="1"/>
              <a:t>TechX</a:t>
            </a:r>
            <a:r>
              <a:rPr lang="en-US" sz="2000" dirty="0" smtClean="0"/>
              <a:t>)</a:t>
            </a:r>
          </a:p>
        </p:txBody>
      </p:sp>
      <p:graphicFrame>
        <p:nvGraphicFramePr>
          <p:cNvPr id="21" name="Object 3"/>
          <p:cNvGraphicFramePr>
            <a:graphicFrameLocks noChangeAspect="1"/>
          </p:cNvGraphicFramePr>
          <p:nvPr/>
        </p:nvGraphicFramePr>
        <p:xfrm>
          <a:off x="3367761" y="5583068"/>
          <a:ext cx="2959914" cy="949511"/>
        </p:xfrm>
        <a:graphic>
          <a:graphicData uri="http://schemas.openxmlformats.org/presentationml/2006/ole">
            <p:oleObj spid="_x0000_s25610" name="Equation" r:id="rId9" imgW="2692400" imgH="863600" progId="Equation.3">
              <p:embed/>
            </p:oleObj>
          </a:graphicData>
        </a:graphic>
      </p:graphicFrame>
      <p:sp>
        <p:nvSpPr>
          <p:cNvPr id="22" name="Rectangle 8"/>
          <p:cNvSpPr>
            <a:spLocks noChangeArrowheads="1"/>
          </p:cNvSpPr>
          <p:nvPr/>
        </p:nvSpPr>
        <p:spPr bwMode="auto">
          <a:xfrm>
            <a:off x="3367761" y="4598292"/>
            <a:ext cx="2921914" cy="338554"/>
          </a:xfrm>
          <a:prstGeom prst="rect">
            <a:avLst/>
          </a:prstGeom>
          <a:noFill/>
          <a:ln w="9525">
            <a:noFill/>
            <a:miter lim="800000"/>
            <a:headEnd/>
            <a:tailEnd/>
          </a:ln>
        </p:spPr>
        <p:txBody>
          <a:bodyPr wrap="square">
            <a:prstTxWarp prst="textNoShape">
              <a:avLst/>
            </a:prstTxWarp>
            <a:spAutoFit/>
          </a:bodyPr>
          <a:lstStyle/>
          <a:p>
            <a:pPr eaLnBrk="0" hangingPunct="0"/>
            <a:r>
              <a:rPr lang="en-US" sz="1600" dirty="0"/>
              <a:t>Parameters of the problem</a:t>
            </a:r>
            <a:br>
              <a:rPr lang="en-US" sz="1600" dirty="0"/>
            </a:br>
            <a:endParaRPr lang="en-US" sz="1600" dirty="0"/>
          </a:p>
        </p:txBody>
      </p:sp>
      <p:sp>
        <p:nvSpPr>
          <p:cNvPr id="24" name="TextBox 23"/>
          <p:cNvSpPr txBox="1"/>
          <p:nvPr/>
        </p:nvSpPr>
        <p:spPr>
          <a:xfrm>
            <a:off x="1721496" y="468898"/>
            <a:ext cx="1720543" cy="338554"/>
          </a:xfrm>
          <a:prstGeom prst="rect">
            <a:avLst/>
          </a:prstGeom>
          <a:noFill/>
        </p:spPr>
        <p:txBody>
          <a:bodyPr wrap="none" rtlCol="0">
            <a:spAutoFit/>
          </a:bodyPr>
          <a:lstStyle/>
          <a:p>
            <a:r>
              <a:rPr lang="en-US" sz="1600" dirty="0" smtClean="0">
                <a:solidFill>
                  <a:srgbClr val="004C00"/>
                </a:solidFill>
              </a:rPr>
              <a:t>Induces charge:</a:t>
            </a:r>
            <a:endParaRPr lang="en-US" sz="1600" dirty="0">
              <a:solidFill>
                <a:srgbClr val="004C00"/>
              </a:solidFill>
            </a:endParaRPr>
          </a:p>
        </p:txBody>
      </p:sp>
      <p:sp>
        <p:nvSpPr>
          <p:cNvPr id="25" name="TextBox 24"/>
          <p:cNvSpPr txBox="1"/>
          <p:nvPr/>
        </p:nvSpPr>
        <p:spPr>
          <a:xfrm>
            <a:off x="4064000" y="3606452"/>
            <a:ext cx="543739" cy="276999"/>
          </a:xfrm>
          <a:prstGeom prst="rect">
            <a:avLst/>
          </a:prstGeom>
          <a:noFill/>
        </p:spPr>
        <p:txBody>
          <a:bodyPr wrap="none" rtlCol="0">
            <a:spAutoFit/>
          </a:bodyPr>
          <a:lstStyle/>
          <a:p>
            <a:r>
              <a:rPr lang="en-US" sz="1200" dirty="0" err="1" smtClean="0">
                <a:solidFill>
                  <a:srgbClr val="FFFFFF"/>
                </a:solidFill>
                <a:latin typeface="Times New Roman"/>
                <a:cs typeface="Times New Roman"/>
              </a:rPr>
              <a:t>z</a:t>
            </a:r>
            <a:r>
              <a:rPr lang="en-US" sz="1200" dirty="0" smtClean="0">
                <a:solidFill>
                  <a:srgbClr val="FFFFFF"/>
                </a:solidFill>
                <a:latin typeface="Times New Roman"/>
                <a:cs typeface="Times New Roman"/>
              </a:rPr>
              <a:t>/R</a:t>
            </a:r>
            <a:r>
              <a:rPr lang="en-US" sz="1200" baseline="-25000" dirty="0" smtClean="0">
                <a:solidFill>
                  <a:srgbClr val="FFFFFF"/>
                </a:solidFill>
                <a:latin typeface="Times New Roman"/>
                <a:cs typeface="Times New Roman"/>
              </a:rPr>
              <a:t>D//</a:t>
            </a:r>
            <a:endParaRPr lang="en-US" sz="1200" baseline="-25000" dirty="0">
              <a:solidFill>
                <a:srgbClr val="FFFFFF"/>
              </a:solidFill>
              <a:latin typeface="Times New Roman"/>
              <a:cs typeface="Times New Roman"/>
            </a:endParaRPr>
          </a:p>
        </p:txBody>
      </p:sp>
      <p:sp>
        <p:nvSpPr>
          <p:cNvPr id="26" name="TextBox 25"/>
          <p:cNvSpPr txBox="1"/>
          <p:nvPr/>
        </p:nvSpPr>
        <p:spPr>
          <a:xfrm>
            <a:off x="6428561" y="3606452"/>
            <a:ext cx="543739" cy="276999"/>
          </a:xfrm>
          <a:prstGeom prst="rect">
            <a:avLst/>
          </a:prstGeom>
          <a:noFill/>
        </p:spPr>
        <p:txBody>
          <a:bodyPr wrap="none" rtlCol="0">
            <a:spAutoFit/>
          </a:bodyPr>
          <a:lstStyle/>
          <a:p>
            <a:r>
              <a:rPr lang="en-US" sz="1200" dirty="0" err="1" smtClean="0">
                <a:solidFill>
                  <a:srgbClr val="FFFFFF"/>
                </a:solidFill>
                <a:latin typeface="Times New Roman"/>
                <a:cs typeface="Times New Roman"/>
              </a:rPr>
              <a:t>z</a:t>
            </a:r>
            <a:r>
              <a:rPr lang="en-US" sz="1200" dirty="0" smtClean="0">
                <a:solidFill>
                  <a:srgbClr val="FFFFFF"/>
                </a:solidFill>
                <a:latin typeface="Times New Roman"/>
                <a:cs typeface="Times New Roman"/>
              </a:rPr>
              <a:t>/R</a:t>
            </a:r>
            <a:r>
              <a:rPr lang="en-US" sz="1200" baseline="-25000" dirty="0" smtClean="0">
                <a:solidFill>
                  <a:srgbClr val="FFFFFF"/>
                </a:solidFill>
                <a:latin typeface="Times New Roman"/>
                <a:cs typeface="Times New Roman"/>
              </a:rPr>
              <a:t>D//</a:t>
            </a:r>
            <a:endParaRPr lang="en-US" sz="1200" baseline="-25000" dirty="0">
              <a:solidFill>
                <a:srgbClr val="FFFFFF"/>
              </a:solidFill>
              <a:latin typeface="Times New Roman"/>
              <a:cs typeface="Times New Roman"/>
            </a:endParaRPr>
          </a:p>
        </p:txBody>
      </p:sp>
      <p:sp>
        <p:nvSpPr>
          <p:cNvPr id="27" name="TextBox 26"/>
          <p:cNvSpPr txBox="1"/>
          <p:nvPr/>
        </p:nvSpPr>
        <p:spPr>
          <a:xfrm>
            <a:off x="2728913" y="1950083"/>
            <a:ext cx="518091" cy="276999"/>
          </a:xfrm>
          <a:prstGeom prst="rect">
            <a:avLst/>
          </a:prstGeom>
          <a:noFill/>
        </p:spPr>
        <p:txBody>
          <a:bodyPr wrap="none" rtlCol="0">
            <a:spAutoFit/>
          </a:bodyPr>
          <a:lstStyle/>
          <a:p>
            <a:r>
              <a:rPr lang="en-US" sz="1200" dirty="0" err="1" smtClean="0">
                <a:solidFill>
                  <a:srgbClr val="FFFFFF"/>
                </a:solidFill>
                <a:latin typeface="Times New Roman"/>
                <a:cs typeface="Times New Roman"/>
              </a:rPr>
              <a:t>r</a:t>
            </a:r>
            <a:r>
              <a:rPr lang="en-US" sz="1200" dirty="0" smtClean="0">
                <a:solidFill>
                  <a:srgbClr val="FFFFFF"/>
                </a:solidFill>
                <a:latin typeface="Times New Roman"/>
                <a:cs typeface="Times New Roman"/>
              </a:rPr>
              <a:t>/R</a:t>
            </a:r>
            <a:r>
              <a:rPr lang="en-US" sz="1200" baseline="-25000" dirty="0" smtClean="0">
                <a:solidFill>
                  <a:srgbClr val="FFFFFF"/>
                </a:solidFill>
                <a:latin typeface="Times New Roman"/>
                <a:cs typeface="Times New Roman"/>
              </a:rPr>
              <a:t>D//</a:t>
            </a:r>
            <a:endParaRPr lang="en-US" sz="1200" baseline="-25000" dirty="0">
              <a:solidFill>
                <a:srgbClr val="FFFFFF"/>
              </a:solidFill>
              <a:latin typeface="Times New Roman"/>
              <a:cs typeface="Times New Roman"/>
            </a:endParaRPr>
          </a:p>
        </p:txBody>
      </p:sp>
      <p:sp>
        <p:nvSpPr>
          <p:cNvPr id="28" name="TextBox 27"/>
          <p:cNvSpPr txBox="1"/>
          <p:nvPr/>
        </p:nvSpPr>
        <p:spPr>
          <a:xfrm>
            <a:off x="4982141" y="1907512"/>
            <a:ext cx="518091" cy="276999"/>
          </a:xfrm>
          <a:prstGeom prst="rect">
            <a:avLst/>
          </a:prstGeom>
          <a:noFill/>
        </p:spPr>
        <p:txBody>
          <a:bodyPr wrap="none" rtlCol="0">
            <a:spAutoFit/>
          </a:bodyPr>
          <a:lstStyle/>
          <a:p>
            <a:r>
              <a:rPr lang="en-US" sz="1200" dirty="0" err="1" smtClean="0">
                <a:solidFill>
                  <a:schemeClr val="bg1"/>
                </a:solidFill>
                <a:latin typeface="Times New Roman"/>
                <a:cs typeface="Times New Roman"/>
              </a:rPr>
              <a:t>r</a:t>
            </a:r>
            <a:r>
              <a:rPr lang="en-US" sz="1200" dirty="0" smtClean="0">
                <a:solidFill>
                  <a:schemeClr val="bg1"/>
                </a:solidFill>
                <a:latin typeface="Times New Roman"/>
                <a:cs typeface="Times New Roman"/>
              </a:rPr>
              <a:t>/R</a:t>
            </a:r>
            <a:r>
              <a:rPr lang="en-US" sz="1200" baseline="-25000" dirty="0" smtClean="0">
                <a:solidFill>
                  <a:schemeClr val="bg1"/>
                </a:solidFill>
                <a:latin typeface="Times New Roman"/>
                <a:cs typeface="Times New Roman"/>
              </a:rPr>
              <a:t>D//</a:t>
            </a:r>
            <a:endParaRPr lang="en-US" sz="1200" baseline="-25000" dirty="0">
              <a:solidFill>
                <a:schemeClr val="bg1"/>
              </a:solidFill>
              <a:latin typeface="Times New Roman"/>
              <a:cs typeface="Times New Roman"/>
            </a:endParaRPr>
          </a:p>
        </p:txBody>
      </p:sp>
      <p:sp>
        <p:nvSpPr>
          <p:cNvPr id="29" name="Text Box 11"/>
          <p:cNvSpPr txBox="1">
            <a:spLocks noChangeArrowheads="1"/>
          </p:cNvSpPr>
          <p:nvPr/>
        </p:nvSpPr>
        <p:spPr bwMode="auto">
          <a:xfrm>
            <a:off x="6972300" y="1626917"/>
            <a:ext cx="2169284" cy="646331"/>
          </a:xfrm>
          <a:prstGeom prst="rect">
            <a:avLst/>
          </a:prstGeom>
          <a:noFill/>
          <a:ln w="9525">
            <a:noFill/>
            <a:miter lim="800000"/>
            <a:headEnd/>
            <a:tailEnd/>
          </a:ln>
        </p:spPr>
        <p:txBody>
          <a:bodyPr wrap="none">
            <a:prstTxWarp prst="textNoShape">
              <a:avLst/>
            </a:prstTxWarp>
            <a:spAutoFit/>
          </a:bodyPr>
          <a:lstStyle/>
          <a:p>
            <a:pPr eaLnBrk="0" hangingPunct="0"/>
            <a:r>
              <a:rPr lang="en-US" sz="1200" dirty="0" smtClean="0">
                <a:solidFill>
                  <a:srgbClr val="004C00"/>
                </a:solidFill>
              </a:rPr>
              <a:t>Density plots for a quarter </a:t>
            </a:r>
          </a:p>
          <a:p>
            <a:pPr eaLnBrk="0" hangingPunct="0"/>
            <a:r>
              <a:rPr lang="en-US" sz="1200" dirty="0" smtClean="0">
                <a:solidFill>
                  <a:srgbClr val="004C00"/>
                </a:solidFill>
              </a:rPr>
              <a:t>of plasma oscillation</a:t>
            </a:r>
          </a:p>
          <a:p>
            <a:pPr eaLnBrk="0" hangingPunct="0"/>
            <a:endParaRPr lang="en-US" sz="1200" dirty="0" smtClean="0">
              <a:solidFill>
                <a:srgbClr val="004C00"/>
              </a:solidFill>
            </a:endParaRPr>
          </a:p>
          <a:p>
            <a:pPr eaLnBrk="0" hangingPunct="0"/>
            <a:endParaRPr lang="en-US" sz="1200" dirty="0">
              <a:solidFill>
                <a:srgbClr val="004C00"/>
              </a:solidFill>
            </a:endParaRPr>
          </a:p>
        </p:txBody>
      </p:sp>
      <p:sp>
        <p:nvSpPr>
          <p:cNvPr id="30" name="Text Box 11"/>
          <p:cNvSpPr txBox="1">
            <a:spLocks noChangeArrowheads="1"/>
          </p:cNvSpPr>
          <p:nvPr/>
        </p:nvSpPr>
        <p:spPr bwMode="auto">
          <a:xfrm>
            <a:off x="97582" y="2613873"/>
            <a:ext cx="2066181" cy="992579"/>
          </a:xfrm>
          <a:prstGeom prst="rect">
            <a:avLst/>
          </a:prstGeom>
          <a:noFill/>
          <a:ln w="9525">
            <a:noFill/>
            <a:miter lim="800000"/>
            <a:headEnd/>
            <a:tailEnd/>
          </a:ln>
        </p:spPr>
        <p:txBody>
          <a:bodyPr wrap="none">
            <a:prstTxWarp prst="textNoShape">
              <a:avLst/>
            </a:prstTxWarp>
            <a:spAutoFit/>
          </a:bodyPr>
          <a:lstStyle/>
          <a:p>
            <a:pPr eaLnBrk="0" hangingPunct="0"/>
            <a:r>
              <a:rPr lang="en-US" sz="1600" dirty="0">
                <a:solidFill>
                  <a:srgbClr val="004C00"/>
                </a:solidFill>
              </a:rPr>
              <a:t>Ion</a:t>
            </a:r>
            <a:r>
              <a:rPr lang="en-US" sz="1600" dirty="0" smtClean="0">
                <a:solidFill>
                  <a:srgbClr val="004C00"/>
                </a:solidFill>
              </a:rPr>
              <a:t> rests in </a:t>
            </a:r>
            <a:r>
              <a:rPr lang="en-US" sz="1600" dirty="0" err="1" smtClean="0">
                <a:solidFill>
                  <a:srgbClr val="004C00"/>
                </a:solidFill>
              </a:rPr>
              <a:t>c.m</a:t>
            </a:r>
            <a:r>
              <a:rPr lang="en-US" sz="1600" dirty="0" smtClean="0">
                <a:solidFill>
                  <a:srgbClr val="004C00"/>
                </a:solidFill>
              </a:rPr>
              <a:t>.</a:t>
            </a:r>
          </a:p>
          <a:p>
            <a:pPr eaLnBrk="0" hangingPunct="0"/>
            <a:r>
              <a:rPr lang="en-US" sz="1050" dirty="0" smtClean="0">
                <a:solidFill>
                  <a:srgbClr val="004C00"/>
                </a:solidFill>
              </a:rPr>
              <a:t>(0,0) is the location of the ion </a:t>
            </a:r>
          </a:p>
          <a:p>
            <a:pPr eaLnBrk="0" hangingPunct="0"/>
            <a:endParaRPr lang="en-US" sz="1600" dirty="0" smtClean="0">
              <a:solidFill>
                <a:srgbClr val="004C00"/>
              </a:solidFill>
            </a:endParaRPr>
          </a:p>
          <a:p>
            <a:pPr eaLnBrk="0" hangingPunct="0"/>
            <a:endParaRPr lang="en-US" sz="1600" dirty="0" smtClean="0">
              <a:solidFill>
                <a:srgbClr val="004C00"/>
              </a:solidFill>
            </a:endParaRPr>
          </a:p>
          <a:p>
            <a:pPr eaLnBrk="0" hangingPunct="0"/>
            <a:endParaRPr lang="en-US" sz="1600" dirty="0">
              <a:solidFill>
                <a:srgbClr val="004C00"/>
              </a:solidFill>
            </a:endParaRPr>
          </a:p>
        </p:txBody>
      </p:sp>
      <p:sp>
        <p:nvSpPr>
          <p:cNvPr id="31" name="Text Box 11"/>
          <p:cNvSpPr txBox="1">
            <a:spLocks noChangeArrowheads="1"/>
          </p:cNvSpPr>
          <p:nvPr/>
        </p:nvSpPr>
        <p:spPr bwMode="auto">
          <a:xfrm>
            <a:off x="6972300" y="2350192"/>
            <a:ext cx="2019566" cy="523220"/>
          </a:xfrm>
          <a:prstGeom prst="rect">
            <a:avLst/>
          </a:prstGeom>
          <a:noFill/>
          <a:ln w="9525">
            <a:noFill/>
            <a:miter lim="800000"/>
            <a:headEnd/>
            <a:tailEnd/>
          </a:ln>
        </p:spPr>
        <p:txBody>
          <a:bodyPr wrap="none">
            <a:prstTxWarp prst="textNoShape">
              <a:avLst/>
            </a:prstTxWarp>
            <a:spAutoFit/>
          </a:bodyPr>
          <a:lstStyle/>
          <a:p>
            <a:pPr eaLnBrk="0" hangingPunct="0"/>
            <a:r>
              <a:rPr lang="en-US" sz="1400" dirty="0">
                <a:solidFill>
                  <a:srgbClr val="004C00"/>
                </a:solidFill>
              </a:rPr>
              <a:t>Ion</a:t>
            </a:r>
            <a:r>
              <a:rPr lang="en-US" sz="1400" dirty="0" smtClean="0">
                <a:solidFill>
                  <a:srgbClr val="004C00"/>
                </a:solidFill>
              </a:rPr>
              <a:t> moves in </a:t>
            </a:r>
            <a:r>
              <a:rPr lang="en-US" sz="1400" dirty="0" err="1" smtClean="0">
                <a:solidFill>
                  <a:srgbClr val="004C00"/>
                </a:solidFill>
              </a:rPr>
              <a:t>c.m</a:t>
            </a:r>
            <a:r>
              <a:rPr lang="en-US" sz="1400" dirty="0" smtClean="0">
                <a:solidFill>
                  <a:srgbClr val="004C00"/>
                </a:solidFill>
              </a:rPr>
              <a:t>. with</a:t>
            </a:r>
          </a:p>
          <a:p>
            <a:pPr eaLnBrk="0" hangingPunct="0"/>
            <a:endParaRPr lang="en-US" sz="1400" dirty="0" smtClean="0">
              <a:solidFill>
                <a:srgbClr val="004C00"/>
              </a:solidFill>
            </a:endParaRPr>
          </a:p>
          <a:p>
            <a:pPr eaLnBrk="0" hangingPunct="0"/>
            <a:endParaRPr lang="en-US" sz="1400" dirty="0">
              <a:solidFill>
                <a:srgbClr val="004C00"/>
              </a:solidFill>
            </a:endParaRPr>
          </a:p>
        </p:txBody>
      </p:sp>
      <p:sp>
        <p:nvSpPr>
          <p:cNvPr id="32" name="Rectangle 31"/>
          <p:cNvSpPr/>
          <p:nvPr/>
        </p:nvSpPr>
        <p:spPr>
          <a:xfrm>
            <a:off x="7058784" y="3089275"/>
            <a:ext cx="2082800" cy="253916"/>
          </a:xfrm>
          <a:prstGeom prst="rect">
            <a:avLst/>
          </a:prstGeom>
        </p:spPr>
        <p:txBody>
          <a:bodyPr wrap="square">
            <a:spAutoFit/>
          </a:bodyPr>
          <a:lstStyle/>
          <a:p>
            <a:pPr eaLnBrk="0" hangingPunct="0"/>
            <a:r>
              <a:rPr lang="en-US" sz="1050" dirty="0" smtClean="0">
                <a:solidFill>
                  <a:srgbClr val="004C00"/>
                </a:solidFill>
              </a:rPr>
              <a:t>(0,0) is the location of the ion </a:t>
            </a:r>
          </a:p>
        </p:txBody>
      </p:sp>
      <p:cxnSp>
        <p:nvCxnSpPr>
          <p:cNvPr id="34" name="Straight Connector 33"/>
          <p:cNvCxnSpPr/>
          <p:nvPr/>
        </p:nvCxnSpPr>
        <p:spPr bwMode="auto">
          <a:xfrm rot="5400000" flipH="1" flipV="1">
            <a:off x="5353415" y="2932905"/>
            <a:ext cx="2417707" cy="1588"/>
          </a:xfrm>
          <a:prstGeom prst="line">
            <a:avLst/>
          </a:prstGeom>
          <a:solidFill>
            <a:schemeClr val="accent1"/>
          </a:solidFill>
          <a:ln w="9525" cap="flat" cmpd="sng" algn="ctr">
            <a:solidFill>
              <a:srgbClr val="FFFF00">
                <a:alpha val="30000"/>
              </a:srgbClr>
            </a:solidFill>
            <a:prstDash val="solid"/>
            <a:round/>
            <a:headEnd type="none" w="med" len="med"/>
            <a:tailEnd type="none" w="med" len="med"/>
          </a:ln>
          <a:effectLst/>
        </p:spPr>
      </p:cxnSp>
      <p:graphicFrame>
        <p:nvGraphicFramePr>
          <p:cNvPr id="4" name="Object 11"/>
          <p:cNvGraphicFramePr>
            <a:graphicFrameLocks noChangeAspect="1"/>
          </p:cNvGraphicFramePr>
          <p:nvPr/>
        </p:nvGraphicFramePr>
        <p:xfrm>
          <a:off x="2687638" y="5132388"/>
          <a:ext cx="3040062" cy="419100"/>
        </p:xfrm>
        <a:graphic>
          <a:graphicData uri="http://schemas.openxmlformats.org/presentationml/2006/ole">
            <p:oleObj spid="_x0000_s25611" name="Equation" r:id="rId10" imgW="3124200" imgH="431800" progId="Equation.3">
              <p:embed/>
            </p:oleObj>
          </a:graphicData>
        </a:graphic>
      </p:graphicFrame>
      <p:graphicFrame>
        <p:nvGraphicFramePr>
          <p:cNvPr id="5" name="Object 12"/>
          <p:cNvGraphicFramePr>
            <a:graphicFrameLocks noChangeAspect="1"/>
          </p:cNvGraphicFramePr>
          <p:nvPr/>
        </p:nvGraphicFramePr>
        <p:xfrm>
          <a:off x="5867400" y="5106123"/>
          <a:ext cx="885032" cy="476945"/>
        </p:xfrm>
        <a:graphic>
          <a:graphicData uri="http://schemas.openxmlformats.org/presentationml/2006/ole">
            <p:oleObj spid="_x0000_s25612" name="Equation" r:id="rId11" imgW="825500" imgH="444500" progId="Equation.3">
              <p:embed/>
            </p:oleObj>
          </a:graphicData>
        </a:graphic>
      </p:graphicFrame>
      <p:grpSp>
        <p:nvGrpSpPr>
          <p:cNvPr id="37" name="Group 36"/>
          <p:cNvGrpSpPr>
            <a:grpSpLocks noChangeAspect="1"/>
          </p:cNvGrpSpPr>
          <p:nvPr/>
        </p:nvGrpSpPr>
        <p:grpSpPr>
          <a:xfrm>
            <a:off x="6486128" y="619839"/>
            <a:ext cx="972344" cy="836772"/>
            <a:chOff x="7493000" y="349250"/>
            <a:chExt cx="1389063" cy="1195388"/>
          </a:xfrm>
        </p:grpSpPr>
        <p:sp>
          <p:nvSpPr>
            <p:cNvPr id="38" name="Oval 13"/>
            <p:cNvSpPr>
              <a:spLocks noChangeArrowheads="1"/>
            </p:cNvSpPr>
            <p:nvPr/>
          </p:nvSpPr>
          <p:spPr bwMode="auto">
            <a:xfrm>
              <a:off x="7899400" y="812800"/>
              <a:ext cx="266700" cy="279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a:p>
          </p:txBody>
        </p:sp>
        <p:sp>
          <p:nvSpPr>
            <p:cNvPr id="39" name="Text Box 14"/>
            <p:cNvSpPr txBox="1">
              <a:spLocks noChangeArrowheads="1"/>
            </p:cNvSpPr>
            <p:nvPr/>
          </p:nvSpPr>
          <p:spPr bwMode="auto">
            <a:xfrm>
              <a:off x="7758539" y="430404"/>
              <a:ext cx="610761" cy="373728"/>
            </a:xfrm>
            <a:prstGeom prst="rect">
              <a:avLst/>
            </a:prstGeom>
            <a:noFill/>
            <a:ln w="9525">
              <a:noFill/>
              <a:miter lim="800000"/>
              <a:headEnd/>
              <a:tailEnd/>
            </a:ln>
          </p:spPr>
          <p:txBody>
            <a:bodyPr wrap="none">
              <a:prstTxWarp prst="textNoShape">
                <a:avLst/>
              </a:prstTxWarp>
              <a:spAutoFit/>
            </a:bodyPr>
            <a:lstStyle/>
            <a:p>
              <a:pPr eaLnBrk="0" hangingPunct="0"/>
              <a:r>
                <a:rPr lang="en-US" sz="1050" dirty="0">
                  <a:solidFill>
                    <a:srgbClr val="FF0000"/>
                  </a:solidFill>
                </a:rPr>
                <a:t>+</a:t>
              </a:r>
              <a:r>
                <a:rPr lang="en-US" sz="1050" dirty="0" err="1">
                  <a:solidFill>
                    <a:srgbClr val="FF0000"/>
                  </a:solidFill>
                </a:rPr>
                <a:t>Ze</a:t>
              </a:r>
              <a:endParaRPr lang="en-US" sz="1050" dirty="0">
                <a:solidFill>
                  <a:srgbClr val="FF0000"/>
                </a:solidFill>
              </a:endParaRPr>
            </a:p>
          </p:txBody>
        </p:sp>
        <p:sp>
          <p:nvSpPr>
            <p:cNvPr id="40" name="Oval 15"/>
            <p:cNvSpPr>
              <a:spLocks noChangeAspect="1" noChangeArrowheads="1"/>
            </p:cNvSpPr>
            <p:nvPr/>
          </p:nvSpPr>
          <p:spPr bwMode="auto">
            <a:xfrm>
              <a:off x="8267700" y="1333500"/>
              <a:ext cx="55563" cy="58738"/>
            </a:xfrm>
            <a:prstGeom prst="ellipse">
              <a:avLst/>
            </a:prstGeom>
            <a:solidFill>
              <a:srgbClr val="0000FF"/>
            </a:solidFill>
            <a:ln w="9525">
              <a:solidFill>
                <a:srgbClr val="0000FF"/>
              </a:solidFill>
              <a:round/>
              <a:headEnd/>
              <a:tailEnd/>
            </a:ln>
          </p:spPr>
          <p:txBody>
            <a:bodyPr wrap="none" anchor="ctr">
              <a:prstTxWarp prst="textNoShape">
                <a:avLst/>
              </a:prstTxWarp>
            </a:bodyPr>
            <a:lstStyle/>
            <a:p>
              <a:pPr eaLnBrk="0" hangingPunct="0"/>
              <a:endParaRPr lang="en-US"/>
            </a:p>
          </p:txBody>
        </p:sp>
        <p:sp>
          <p:nvSpPr>
            <p:cNvPr id="41" name="Oval 16"/>
            <p:cNvSpPr>
              <a:spLocks noChangeAspect="1" noChangeArrowheads="1"/>
            </p:cNvSpPr>
            <p:nvPr/>
          </p:nvSpPr>
          <p:spPr bwMode="auto">
            <a:xfrm>
              <a:off x="8674100" y="800100"/>
              <a:ext cx="55563" cy="58738"/>
            </a:xfrm>
            <a:prstGeom prst="ellipse">
              <a:avLst/>
            </a:prstGeom>
            <a:solidFill>
              <a:srgbClr val="0000FF"/>
            </a:solidFill>
            <a:ln w="9525">
              <a:solidFill>
                <a:srgbClr val="0000FF"/>
              </a:solidFill>
              <a:round/>
              <a:headEnd/>
              <a:tailEnd/>
            </a:ln>
          </p:spPr>
          <p:txBody>
            <a:bodyPr wrap="none" anchor="ctr">
              <a:prstTxWarp prst="textNoShape">
                <a:avLst/>
              </a:prstTxWarp>
            </a:bodyPr>
            <a:lstStyle/>
            <a:p>
              <a:pPr eaLnBrk="0" hangingPunct="0"/>
              <a:endParaRPr lang="en-US"/>
            </a:p>
          </p:txBody>
        </p:sp>
        <p:sp>
          <p:nvSpPr>
            <p:cNvPr id="42" name="Oval 17"/>
            <p:cNvSpPr>
              <a:spLocks noChangeAspect="1" noChangeArrowheads="1"/>
            </p:cNvSpPr>
            <p:nvPr/>
          </p:nvSpPr>
          <p:spPr bwMode="auto">
            <a:xfrm>
              <a:off x="8826500" y="952500"/>
              <a:ext cx="55563" cy="58738"/>
            </a:xfrm>
            <a:prstGeom prst="ellipse">
              <a:avLst/>
            </a:prstGeom>
            <a:solidFill>
              <a:srgbClr val="0000FF"/>
            </a:solidFill>
            <a:ln w="9525">
              <a:solidFill>
                <a:srgbClr val="0000FF"/>
              </a:solidFill>
              <a:round/>
              <a:headEnd/>
              <a:tailEnd/>
            </a:ln>
          </p:spPr>
          <p:txBody>
            <a:bodyPr wrap="none" anchor="ctr">
              <a:prstTxWarp prst="textNoShape">
                <a:avLst/>
              </a:prstTxWarp>
            </a:bodyPr>
            <a:lstStyle/>
            <a:p>
              <a:pPr eaLnBrk="0" hangingPunct="0"/>
              <a:endParaRPr lang="en-US"/>
            </a:p>
          </p:txBody>
        </p:sp>
        <p:sp>
          <p:nvSpPr>
            <p:cNvPr id="43" name="Oval 18"/>
            <p:cNvSpPr>
              <a:spLocks noChangeAspect="1" noChangeArrowheads="1"/>
            </p:cNvSpPr>
            <p:nvPr/>
          </p:nvSpPr>
          <p:spPr bwMode="auto">
            <a:xfrm>
              <a:off x="7639050" y="1079500"/>
              <a:ext cx="55563" cy="58738"/>
            </a:xfrm>
            <a:prstGeom prst="ellipse">
              <a:avLst/>
            </a:prstGeom>
            <a:solidFill>
              <a:srgbClr val="0000FF"/>
            </a:solidFill>
            <a:ln w="9525">
              <a:solidFill>
                <a:srgbClr val="0000FF"/>
              </a:solidFill>
              <a:round/>
              <a:headEnd/>
              <a:tailEnd/>
            </a:ln>
          </p:spPr>
          <p:txBody>
            <a:bodyPr wrap="none" anchor="ctr">
              <a:prstTxWarp prst="textNoShape">
                <a:avLst/>
              </a:prstTxWarp>
            </a:bodyPr>
            <a:lstStyle/>
            <a:p>
              <a:pPr eaLnBrk="0" hangingPunct="0"/>
              <a:endParaRPr lang="en-US"/>
            </a:p>
          </p:txBody>
        </p:sp>
        <p:sp>
          <p:nvSpPr>
            <p:cNvPr id="44" name="Oval 19"/>
            <p:cNvSpPr>
              <a:spLocks noChangeAspect="1" noChangeArrowheads="1"/>
            </p:cNvSpPr>
            <p:nvPr/>
          </p:nvSpPr>
          <p:spPr bwMode="auto">
            <a:xfrm>
              <a:off x="7570788" y="368300"/>
              <a:ext cx="55562" cy="58738"/>
            </a:xfrm>
            <a:prstGeom prst="ellipse">
              <a:avLst/>
            </a:prstGeom>
            <a:solidFill>
              <a:srgbClr val="0000FF"/>
            </a:solidFill>
            <a:ln w="9525">
              <a:solidFill>
                <a:srgbClr val="0000FF"/>
              </a:solidFill>
              <a:round/>
              <a:headEnd/>
              <a:tailEnd/>
            </a:ln>
          </p:spPr>
          <p:txBody>
            <a:bodyPr wrap="none" anchor="ctr">
              <a:prstTxWarp prst="textNoShape">
                <a:avLst/>
              </a:prstTxWarp>
            </a:bodyPr>
            <a:lstStyle/>
            <a:p>
              <a:pPr eaLnBrk="0" hangingPunct="0"/>
              <a:endParaRPr lang="en-US"/>
            </a:p>
          </p:txBody>
        </p:sp>
        <p:sp>
          <p:nvSpPr>
            <p:cNvPr id="45" name="Oval 20"/>
            <p:cNvSpPr>
              <a:spLocks noChangeAspect="1" noChangeArrowheads="1"/>
            </p:cNvSpPr>
            <p:nvPr/>
          </p:nvSpPr>
          <p:spPr bwMode="auto">
            <a:xfrm>
              <a:off x="8483600" y="349250"/>
              <a:ext cx="55563" cy="58738"/>
            </a:xfrm>
            <a:prstGeom prst="ellipse">
              <a:avLst/>
            </a:prstGeom>
            <a:solidFill>
              <a:srgbClr val="0000FF"/>
            </a:solidFill>
            <a:ln w="9525">
              <a:solidFill>
                <a:srgbClr val="0000FF"/>
              </a:solidFill>
              <a:round/>
              <a:headEnd/>
              <a:tailEnd/>
            </a:ln>
          </p:spPr>
          <p:txBody>
            <a:bodyPr wrap="none" anchor="ctr">
              <a:prstTxWarp prst="textNoShape">
                <a:avLst/>
              </a:prstTxWarp>
            </a:bodyPr>
            <a:lstStyle/>
            <a:p>
              <a:pPr eaLnBrk="0" hangingPunct="0"/>
              <a:endParaRPr lang="en-US"/>
            </a:p>
          </p:txBody>
        </p:sp>
        <p:sp>
          <p:nvSpPr>
            <p:cNvPr id="46" name="Oval 21"/>
            <p:cNvSpPr>
              <a:spLocks noChangeAspect="1" noChangeArrowheads="1"/>
            </p:cNvSpPr>
            <p:nvPr/>
          </p:nvSpPr>
          <p:spPr bwMode="auto">
            <a:xfrm>
              <a:off x="7918450" y="1390650"/>
              <a:ext cx="55563" cy="58738"/>
            </a:xfrm>
            <a:prstGeom prst="ellipse">
              <a:avLst/>
            </a:prstGeom>
            <a:solidFill>
              <a:srgbClr val="0000FF"/>
            </a:solidFill>
            <a:ln w="9525">
              <a:solidFill>
                <a:srgbClr val="0000FF"/>
              </a:solidFill>
              <a:round/>
              <a:headEnd/>
              <a:tailEnd/>
            </a:ln>
          </p:spPr>
          <p:txBody>
            <a:bodyPr wrap="none" anchor="ctr">
              <a:prstTxWarp prst="textNoShape">
                <a:avLst/>
              </a:prstTxWarp>
            </a:bodyPr>
            <a:lstStyle/>
            <a:p>
              <a:pPr eaLnBrk="0" hangingPunct="0"/>
              <a:endParaRPr lang="en-US"/>
            </a:p>
          </p:txBody>
        </p:sp>
        <p:sp>
          <p:nvSpPr>
            <p:cNvPr id="47" name="Oval 22"/>
            <p:cNvSpPr>
              <a:spLocks noChangeAspect="1" noChangeArrowheads="1"/>
            </p:cNvSpPr>
            <p:nvPr/>
          </p:nvSpPr>
          <p:spPr bwMode="auto">
            <a:xfrm>
              <a:off x="7493000" y="1485900"/>
              <a:ext cx="55563" cy="58738"/>
            </a:xfrm>
            <a:prstGeom prst="ellipse">
              <a:avLst/>
            </a:prstGeom>
            <a:solidFill>
              <a:srgbClr val="0000FF"/>
            </a:solidFill>
            <a:ln w="9525">
              <a:solidFill>
                <a:srgbClr val="0000FF"/>
              </a:solidFill>
              <a:round/>
              <a:headEnd/>
              <a:tailEnd/>
            </a:ln>
          </p:spPr>
          <p:txBody>
            <a:bodyPr wrap="none" anchor="ctr">
              <a:prstTxWarp prst="textNoShape">
                <a:avLst/>
              </a:prstTxWarp>
            </a:bodyPr>
            <a:lstStyle/>
            <a:p>
              <a:pPr eaLnBrk="0" hangingPunct="0"/>
              <a:endParaRPr lang="en-US"/>
            </a:p>
          </p:txBody>
        </p:sp>
        <p:sp>
          <p:nvSpPr>
            <p:cNvPr id="48" name="Line 23"/>
            <p:cNvSpPr>
              <a:spLocks noChangeShapeType="1"/>
            </p:cNvSpPr>
            <p:nvPr/>
          </p:nvSpPr>
          <p:spPr bwMode="auto">
            <a:xfrm>
              <a:off x="7607300" y="425450"/>
              <a:ext cx="127000" cy="1397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9" name="Line 24"/>
            <p:cNvSpPr>
              <a:spLocks noChangeShapeType="1"/>
            </p:cNvSpPr>
            <p:nvPr/>
          </p:nvSpPr>
          <p:spPr bwMode="auto">
            <a:xfrm flipH="1">
              <a:off x="8369300" y="381000"/>
              <a:ext cx="152400" cy="1841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 name="Line 25"/>
            <p:cNvSpPr>
              <a:spLocks noChangeShapeType="1"/>
            </p:cNvSpPr>
            <p:nvPr/>
          </p:nvSpPr>
          <p:spPr bwMode="auto">
            <a:xfrm flipH="1">
              <a:off x="8426450" y="825500"/>
              <a:ext cx="254000" cy="317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1" name="Line 26"/>
            <p:cNvSpPr>
              <a:spLocks noChangeShapeType="1"/>
            </p:cNvSpPr>
            <p:nvPr/>
          </p:nvSpPr>
          <p:spPr bwMode="auto">
            <a:xfrm flipH="1">
              <a:off x="8661400" y="977900"/>
              <a:ext cx="1905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2" name="Line 28"/>
            <p:cNvSpPr>
              <a:spLocks noChangeShapeType="1"/>
            </p:cNvSpPr>
            <p:nvPr/>
          </p:nvSpPr>
          <p:spPr bwMode="auto">
            <a:xfrm flipV="1">
              <a:off x="7664450" y="946150"/>
              <a:ext cx="3302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3" name="Line 29"/>
            <p:cNvSpPr>
              <a:spLocks noChangeShapeType="1"/>
            </p:cNvSpPr>
            <p:nvPr/>
          </p:nvSpPr>
          <p:spPr bwMode="auto">
            <a:xfrm flipV="1">
              <a:off x="7537450" y="1358900"/>
              <a:ext cx="146050" cy="1460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4" name="Line 30"/>
            <p:cNvSpPr>
              <a:spLocks noChangeShapeType="1"/>
            </p:cNvSpPr>
            <p:nvPr/>
          </p:nvSpPr>
          <p:spPr bwMode="auto">
            <a:xfrm flipV="1">
              <a:off x="7950200" y="1200150"/>
              <a:ext cx="57150" cy="2159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5" name="Line 31"/>
            <p:cNvSpPr>
              <a:spLocks noChangeShapeType="1"/>
            </p:cNvSpPr>
            <p:nvPr/>
          </p:nvSpPr>
          <p:spPr bwMode="auto">
            <a:xfrm flipH="1" flipV="1">
              <a:off x="8197850" y="1193800"/>
              <a:ext cx="95250" cy="1651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graphicFrame>
        <p:nvGraphicFramePr>
          <p:cNvPr id="25615" name="Object 15"/>
          <p:cNvGraphicFramePr>
            <a:graphicFrameLocks noChangeAspect="1"/>
          </p:cNvGraphicFramePr>
          <p:nvPr/>
        </p:nvGraphicFramePr>
        <p:xfrm>
          <a:off x="2890836" y="4936846"/>
          <a:ext cx="1716903" cy="212010"/>
        </p:xfrm>
        <a:graphic>
          <a:graphicData uri="http://schemas.openxmlformats.org/presentationml/2006/ole">
            <p:oleObj spid="_x0000_s25615" name="Equation" r:id="rId12" imgW="2057400" imgH="254000" progId="Equation.3">
              <p:embed/>
            </p:oleObj>
          </a:graphicData>
        </a:graphic>
      </p:graphicFrame>
      <p:sp>
        <p:nvSpPr>
          <p:cNvPr id="57"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41350" y="-58005"/>
            <a:ext cx="7329488" cy="876300"/>
          </a:xfrm>
        </p:spPr>
        <p:txBody>
          <a:bodyPr anchor="t"/>
          <a:lstStyle/>
          <a:p>
            <a:pPr eaLnBrk="1" hangingPunct="1">
              <a:spcAft>
                <a:spcPts val="2400"/>
              </a:spcAft>
            </a:pPr>
            <a:r>
              <a:rPr lang="en-US" sz="2400" dirty="0" smtClean="0">
                <a:solidFill>
                  <a:srgbClr val="0000FF"/>
                </a:solidFill>
              </a:rPr>
              <a:t>3D FEL response</a:t>
            </a:r>
            <a:br>
              <a:rPr lang="en-US" sz="2400" dirty="0" smtClean="0">
                <a:solidFill>
                  <a:srgbClr val="0000FF"/>
                </a:solidFill>
              </a:rPr>
            </a:br>
            <a:r>
              <a:rPr lang="en-US" sz="2400" dirty="0" smtClean="0">
                <a:solidFill>
                  <a:srgbClr val="0000FF"/>
                </a:solidFill>
              </a:rPr>
              <a:t>calculated Genesis 1.3, confirmed by RON  </a:t>
            </a:r>
            <a:br>
              <a:rPr lang="en-US" sz="2400" dirty="0" smtClean="0">
                <a:solidFill>
                  <a:srgbClr val="0000FF"/>
                </a:solidFill>
              </a:rPr>
            </a:br>
            <a:endParaRPr lang="en-US" sz="2400" dirty="0">
              <a:solidFill>
                <a:srgbClr val="0000FF"/>
              </a:solidFill>
            </a:endParaRPr>
          </a:p>
        </p:txBody>
      </p:sp>
      <p:graphicFrame>
        <p:nvGraphicFramePr>
          <p:cNvPr id="31746" name="Object 2"/>
          <p:cNvGraphicFramePr>
            <a:graphicFrameLocks noChangeAspect="1"/>
          </p:cNvGraphicFramePr>
          <p:nvPr/>
        </p:nvGraphicFramePr>
        <p:xfrm>
          <a:off x="3873500" y="3139220"/>
          <a:ext cx="5270500" cy="3718780"/>
        </p:xfrm>
        <a:graphic>
          <a:graphicData uri="http://schemas.openxmlformats.org/presentationml/2006/ole">
            <p:oleObj spid="_x0000_s31746" name="Document" r:id="rId3" imgW="3060700" imgH="2159000" progId="Word.Document.12">
              <p:link updateAutomatic="1"/>
            </p:oleObj>
          </a:graphicData>
        </a:graphic>
      </p:graphicFrame>
      <p:graphicFrame>
        <p:nvGraphicFramePr>
          <p:cNvPr id="31749" name="Object 5"/>
          <p:cNvGraphicFramePr>
            <a:graphicFrameLocks noChangeAspect="1"/>
          </p:cNvGraphicFramePr>
          <p:nvPr/>
        </p:nvGraphicFramePr>
        <p:xfrm>
          <a:off x="1517650" y="869095"/>
          <a:ext cx="6453188" cy="2232025"/>
        </p:xfrm>
        <a:graphic>
          <a:graphicData uri="http://schemas.openxmlformats.org/presentationml/2006/ole">
            <p:oleObj spid="_x0000_s31749" name="Document" r:id="rId4" imgW="8369808" imgH="2895600" progId="Word.Document.8">
              <p:embed/>
            </p:oleObj>
          </a:graphicData>
        </a:graphic>
      </p:graphicFrame>
      <p:sp>
        <p:nvSpPr>
          <p:cNvPr id="6" name="Rectangle 5"/>
          <p:cNvSpPr/>
          <p:nvPr/>
        </p:nvSpPr>
        <p:spPr>
          <a:xfrm>
            <a:off x="190500" y="3257550"/>
            <a:ext cx="3105150" cy="2554545"/>
          </a:xfrm>
          <a:prstGeom prst="rect">
            <a:avLst/>
          </a:prstGeom>
        </p:spPr>
        <p:txBody>
          <a:bodyPr wrap="square">
            <a:spAutoFit/>
          </a:bodyPr>
          <a:lstStyle/>
          <a:p>
            <a:r>
              <a:rPr lang="en-US" sz="1600" dirty="0" smtClean="0">
                <a:solidFill>
                  <a:srgbClr val="000090"/>
                </a:solidFill>
              </a:rPr>
              <a:t>The </a:t>
            </a:r>
            <a:r>
              <a:rPr lang="en-US" sz="1600" dirty="0" smtClean="0"/>
              <a:t>amplitude</a:t>
            </a:r>
            <a:r>
              <a:rPr lang="en-US" sz="1600" dirty="0" smtClean="0">
                <a:solidFill>
                  <a:srgbClr val="000090"/>
                </a:solidFill>
              </a:rPr>
              <a:t> (</a:t>
            </a:r>
            <a:r>
              <a:rPr lang="en-US" sz="1600" dirty="0" smtClean="0">
                <a:ln>
                  <a:solidFill>
                    <a:srgbClr val="0000FF"/>
                  </a:solidFill>
                </a:ln>
                <a:solidFill>
                  <a:srgbClr val="000090"/>
                </a:solidFill>
              </a:rPr>
              <a:t>blue line</a:t>
            </a:r>
            <a:r>
              <a:rPr lang="en-US" sz="1600" dirty="0" smtClean="0">
                <a:solidFill>
                  <a:srgbClr val="000090"/>
                </a:solidFill>
              </a:rPr>
              <a:t>) and the </a:t>
            </a:r>
            <a:r>
              <a:rPr lang="en-US" sz="1600" dirty="0" smtClean="0">
                <a:solidFill>
                  <a:srgbClr val="FF0000"/>
                </a:solidFill>
              </a:rPr>
              <a:t>phase</a:t>
            </a:r>
            <a:r>
              <a:rPr lang="en-US" sz="1600" dirty="0" smtClean="0">
                <a:solidFill>
                  <a:srgbClr val="000090"/>
                </a:solidFill>
              </a:rPr>
              <a:t> (</a:t>
            </a:r>
            <a:r>
              <a:rPr lang="en-US" sz="1600" dirty="0" smtClean="0">
                <a:ln>
                  <a:solidFill>
                    <a:srgbClr val="FF0000"/>
                  </a:solidFill>
                </a:ln>
                <a:solidFill>
                  <a:srgbClr val="FF0000"/>
                </a:solidFill>
              </a:rPr>
              <a:t>red line</a:t>
            </a:r>
            <a:r>
              <a:rPr lang="en-US" sz="1600" dirty="0" smtClean="0">
                <a:solidFill>
                  <a:srgbClr val="000090"/>
                </a:solidFill>
              </a:rPr>
              <a:t>, in the units of </a:t>
            </a:r>
            <a:r>
              <a:rPr lang="en-US" sz="1600" dirty="0" err="1" smtClean="0">
                <a:solidFill>
                  <a:srgbClr val="000090"/>
                </a:solidFill>
                <a:sym typeface="Symbol" pitchFamily="-111" charset="2"/>
              </a:rPr>
              <a:t></a:t>
            </a:r>
            <a:r>
              <a:rPr lang="en-US" sz="1600" dirty="0" smtClean="0">
                <a:solidFill>
                  <a:srgbClr val="000090"/>
                </a:solidFill>
              </a:rPr>
              <a:t>) of the FEL gain envelope after 7.5 gain-lengths (300 period). Total slippage in the FEL is 300</a:t>
            </a:r>
            <a:r>
              <a:rPr lang="en-US" sz="1600" dirty="0" smtClean="0">
                <a:solidFill>
                  <a:srgbClr val="000090"/>
                </a:solidFill>
                <a:sym typeface="Symbol" pitchFamily="-111" charset="2"/>
              </a:rPr>
              <a:t></a:t>
            </a:r>
            <a:r>
              <a:rPr lang="en-US" sz="1600" dirty="0" smtClean="0">
                <a:solidFill>
                  <a:srgbClr val="000090"/>
                </a:solidFill>
              </a:rPr>
              <a:t>, </a:t>
            </a:r>
            <a:r>
              <a:rPr lang="en-US" sz="1600" dirty="0" err="1" smtClean="0">
                <a:solidFill>
                  <a:srgbClr val="000090"/>
                </a:solidFill>
                <a:sym typeface="Symbol" pitchFamily="-111" charset="2"/>
              </a:rPr>
              <a:t></a:t>
            </a:r>
            <a:r>
              <a:rPr lang="en-US" sz="1600" dirty="0" smtClean="0">
                <a:solidFill>
                  <a:srgbClr val="000090"/>
                </a:solidFill>
              </a:rPr>
              <a:t>=0.5 </a:t>
            </a:r>
            <a:r>
              <a:rPr lang="en-US" sz="1600" dirty="0" err="1" smtClean="0">
                <a:solidFill>
                  <a:srgbClr val="000090"/>
                </a:solidFill>
                <a:sym typeface="Symbol" pitchFamily="-111" charset="2"/>
              </a:rPr>
              <a:t></a:t>
            </a:r>
            <a:r>
              <a:rPr lang="en-US" sz="1600" dirty="0" err="1" smtClean="0">
                <a:solidFill>
                  <a:srgbClr val="000090"/>
                </a:solidFill>
              </a:rPr>
              <a:t>m</a:t>
            </a:r>
            <a:r>
              <a:rPr lang="en-US" sz="1600" dirty="0" smtClean="0">
                <a:solidFill>
                  <a:srgbClr val="000090"/>
                </a:solidFill>
              </a:rPr>
              <a:t>. A clip shows the central part of the full gain function for the range of </a:t>
            </a:r>
            <a:r>
              <a:rPr lang="en-US" sz="1600" dirty="0" err="1" smtClean="0">
                <a:solidFill>
                  <a:srgbClr val="000090"/>
                </a:solidFill>
                <a:sym typeface="Symbol" pitchFamily="-111" charset="2"/>
              </a:rPr>
              <a:t></a:t>
            </a:r>
            <a:r>
              <a:rPr lang="en-US" sz="1600" dirty="0" smtClean="0">
                <a:solidFill>
                  <a:srgbClr val="000090"/>
                </a:solidFill>
              </a:rPr>
              <a:t>={50</a:t>
            </a:r>
            <a:r>
              <a:rPr lang="en-US" sz="1600" dirty="0" smtClean="0">
                <a:solidFill>
                  <a:srgbClr val="000090"/>
                </a:solidFill>
                <a:sym typeface="Symbol" pitchFamily="-111" charset="2"/>
              </a:rPr>
              <a:t></a:t>
            </a:r>
            <a:r>
              <a:rPr lang="en-US" sz="1600" dirty="0" smtClean="0">
                <a:solidFill>
                  <a:srgbClr val="000090"/>
                </a:solidFill>
              </a:rPr>
              <a:t>, 60</a:t>
            </a:r>
            <a:r>
              <a:rPr lang="en-US" sz="1600" dirty="0" smtClean="0">
                <a:solidFill>
                  <a:srgbClr val="000090"/>
                </a:solidFill>
                <a:sym typeface="Symbol" pitchFamily="-111" charset="2"/>
              </a:rPr>
              <a:t></a:t>
            </a:r>
            <a:r>
              <a:rPr lang="en-US" sz="1600" dirty="0" smtClean="0">
                <a:solidFill>
                  <a:srgbClr val="000090"/>
                </a:solidFill>
              </a:rPr>
              <a:t>}. </a:t>
            </a:r>
            <a:endParaRPr lang="en-US" sz="1600" dirty="0">
              <a:solidFill>
                <a:srgbClr val="000090"/>
              </a:solidFill>
            </a:endParaRPr>
          </a:p>
        </p:txBody>
      </p:sp>
      <p:cxnSp>
        <p:nvCxnSpPr>
          <p:cNvPr id="10" name="Straight Arrow Connector 9"/>
          <p:cNvCxnSpPr/>
          <p:nvPr/>
        </p:nvCxnSpPr>
        <p:spPr bwMode="auto">
          <a:xfrm>
            <a:off x="5067300" y="4205228"/>
            <a:ext cx="1117600" cy="17522"/>
          </a:xfrm>
          <a:prstGeom prst="straightConnector1">
            <a:avLst/>
          </a:prstGeom>
          <a:solidFill>
            <a:schemeClr val="accent1"/>
          </a:solidFill>
          <a:ln w="9525" cap="flat" cmpd="sng" algn="ctr">
            <a:solidFill>
              <a:schemeClr val="tx1"/>
            </a:solidFill>
            <a:prstDash val="solid"/>
            <a:round/>
            <a:headEnd type="arrow"/>
            <a:tailEnd type="arrow"/>
          </a:ln>
          <a:effectLst/>
        </p:spPr>
      </p:cxnSp>
      <p:graphicFrame>
        <p:nvGraphicFramePr>
          <p:cNvPr id="31752" name="Object 8"/>
          <p:cNvGraphicFramePr>
            <a:graphicFrameLocks noChangeAspect="1"/>
          </p:cNvGraphicFramePr>
          <p:nvPr/>
        </p:nvGraphicFramePr>
        <p:xfrm>
          <a:off x="5403042" y="3101120"/>
          <a:ext cx="2667000" cy="368300"/>
        </p:xfrm>
        <a:graphic>
          <a:graphicData uri="http://schemas.openxmlformats.org/presentationml/2006/ole">
            <p:oleObj spid="_x0000_s31752" name="Equation" r:id="rId5" imgW="2667000" imgH="368300" progId="Equation.3">
              <p:embed/>
            </p:oleObj>
          </a:graphicData>
        </a:graphic>
      </p:graphicFrame>
      <p:graphicFrame>
        <p:nvGraphicFramePr>
          <p:cNvPr id="31754" name="Object 10"/>
          <p:cNvGraphicFramePr>
            <a:graphicFrameLocks noChangeAspect="1"/>
          </p:cNvGraphicFramePr>
          <p:nvPr/>
        </p:nvGraphicFramePr>
        <p:xfrm>
          <a:off x="7232650" y="5181600"/>
          <a:ext cx="1320800" cy="279400"/>
        </p:xfrm>
        <a:graphic>
          <a:graphicData uri="http://schemas.openxmlformats.org/presentationml/2006/ole">
            <p:oleObj spid="_x0000_s31754" name="Equation" r:id="rId6" imgW="1320800" imgH="279400" progId="Equation.3">
              <p:embed/>
            </p:oleObj>
          </a:graphicData>
        </a:graphic>
      </p:graphicFrame>
      <p:sp>
        <p:nvSpPr>
          <p:cNvPr id="11"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5900" y="849313"/>
            <a:ext cx="8928100" cy="750887"/>
          </a:xfrm>
          <a:noFill/>
        </p:spPr>
        <p:txBody>
          <a:bodyPr anchor="t"/>
          <a:lstStyle/>
          <a:p>
            <a:pPr eaLnBrk="1" hangingPunct="1"/>
            <a:r>
              <a:rPr lang="en-US" sz="3600" dirty="0" smtClean="0">
                <a:solidFill>
                  <a:srgbClr val="0000FF"/>
                </a:solidFill>
              </a:rPr>
              <a:t>Examples of </a:t>
            </a:r>
            <a:r>
              <a:rPr lang="en-US" sz="3600" dirty="0" err="1" smtClean="0">
                <a:solidFill>
                  <a:srgbClr val="0000FF"/>
                </a:solidFill>
              </a:rPr>
              <a:t>hadron</a:t>
            </a:r>
            <a:r>
              <a:rPr lang="en-US" sz="3600" dirty="0" smtClean="0">
                <a:solidFill>
                  <a:srgbClr val="0000FF"/>
                </a:solidFill>
              </a:rPr>
              <a:t> beams cooling</a:t>
            </a:r>
            <a:endParaRPr lang="en-US" sz="3600" dirty="0">
              <a:solidFill>
                <a:srgbClr val="0000FF"/>
              </a:solidFill>
            </a:endParaRPr>
          </a:p>
        </p:txBody>
      </p:sp>
      <p:graphicFrame>
        <p:nvGraphicFramePr>
          <p:cNvPr id="50179" name="Group 3"/>
          <p:cNvGraphicFramePr>
            <a:graphicFrameLocks noGrp="1"/>
          </p:cNvGraphicFramePr>
          <p:nvPr>
            <p:ph type="tbl" idx="1"/>
          </p:nvPr>
        </p:nvGraphicFramePr>
        <p:xfrm>
          <a:off x="165100" y="2019300"/>
          <a:ext cx="8867775" cy="3628531"/>
        </p:xfrm>
        <a:graphic>
          <a:graphicData uri="http://schemas.openxmlformats.org/drawingml/2006/table">
            <a:tbl>
              <a:tblPr/>
              <a:tblGrid>
                <a:gridCol w="1027113"/>
                <a:gridCol w="933450"/>
                <a:gridCol w="1054100"/>
                <a:gridCol w="1268412"/>
                <a:gridCol w="1517650"/>
                <a:gridCol w="1308100"/>
                <a:gridCol w="1758950"/>
              </a:tblGrid>
              <a:tr h="10897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8" charset="0"/>
                        </a:rPr>
                        <a:t>Machine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8" charset="0"/>
                        </a:rPr>
                        <a:t>Species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Energy GeV/n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Trad.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Stochastic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Cooling,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8" charset="0"/>
                        </a:rPr>
                        <a:t>Synchrotron radiation, hrs</a:t>
                      </a:r>
                      <a:endParaRPr kumimoji="0" lang="en-US" sz="1600" b="0" i="0" u="none" strike="noStrike" cap="none" normalizeH="0" baseline="0" dirty="0">
                        <a:ln>
                          <a:noFill/>
                        </a:ln>
                        <a:solidFill>
                          <a:schemeClr val="tx1"/>
                        </a:solidFill>
                        <a:effectLst/>
                        <a:latin typeface="Comic Sans MS" pitchFamily="6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Trad.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Electron cooling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Coherent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Electron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Cooling, hrs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00FF"/>
                          </a:solidFill>
                          <a:effectLst/>
                          <a:latin typeface="Comic Sans MS" pitchFamily="68" charset="0"/>
                        </a:rPr>
                        <a:t>1D</a:t>
                      </a:r>
                      <a:r>
                        <a:rPr kumimoji="0" lang="en-US" sz="1600" b="1" i="0" u="none" strike="noStrike" cap="none" normalizeH="0" baseline="0">
                          <a:ln>
                            <a:noFill/>
                          </a:ln>
                          <a:solidFill>
                            <a:srgbClr val="0000FF"/>
                          </a:solidFill>
                          <a:effectLst/>
                          <a:latin typeface="Comic Sans MS" pitchFamily="68" charset="0"/>
                        </a:rPr>
                        <a:t>/3D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2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15DA"/>
                          </a:solidFill>
                          <a:effectLst/>
                          <a:latin typeface="Comic Sans MS" pitchFamily="68" charset="0"/>
                        </a:rPr>
                        <a:t>RHIC PoP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15DA"/>
                          </a:solidFill>
                          <a:effectLst/>
                          <a:latin typeface="Comic Sans MS" pitchFamily="68" charset="0"/>
                        </a:rPr>
                        <a:t>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15DA"/>
                          </a:solidFill>
                          <a:effectLst/>
                          <a:latin typeface="Comic Sans MS" pitchFamily="6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15DA"/>
                          </a:solidFill>
                          <a:effectLst/>
                          <a:latin typeface="Comic Sans MS" pitchFamily="6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15DA"/>
                          </a:solidFill>
                          <a:effectLst/>
                          <a:latin typeface="Comic Sans MS" pitchFamily="68" charset="0"/>
                          <a:sym typeface="Symbol" pitchFamily="6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15DA"/>
                          </a:solidFill>
                          <a:effectLst/>
                          <a:latin typeface="Comic Sans MS" pitchFamily="68" charset="0"/>
                        </a:rPr>
                        <a:t>~ 1</a:t>
                      </a:r>
                      <a:endParaRPr kumimoji="0" lang="en-US" sz="1600" b="1" i="0" u="none" strike="noStrike" cap="none" normalizeH="0" baseline="0" dirty="0">
                        <a:ln>
                          <a:noFill/>
                        </a:ln>
                        <a:solidFill>
                          <a:srgbClr val="0015DA"/>
                        </a:solidFill>
                        <a:effectLst/>
                        <a:latin typeface="Comic Sans MS" pitchFamily="6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15DA"/>
                          </a:solidFill>
                          <a:effectLst/>
                          <a:latin typeface="Comic Sans MS" pitchFamily="68" charset="0"/>
                        </a:rPr>
                        <a:t>0.02/0.06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eRHIC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20,961 </a:t>
                      </a:r>
                      <a:r>
                        <a:rPr kumimoji="0" lang="en-US" sz="2800" b="0" i="0" u="none" strike="noStrike" cap="none" normalizeH="0" baseline="0">
                          <a:ln>
                            <a:noFill/>
                          </a:ln>
                          <a:solidFill>
                            <a:schemeClr val="tx1"/>
                          </a:solidFill>
                          <a:effectLst/>
                          <a:latin typeface="Comic Sans MS" pitchFamily="68" charset="0"/>
                          <a:sym typeface="Symbol" pitchFamily="6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 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0.015/0.05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eRHIC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325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40,246 </a:t>
                      </a:r>
                      <a:r>
                        <a:rPr kumimoji="0" lang="en-US" sz="2800" b="1" i="0" u="none" strike="noStrike" cap="none" normalizeH="0" baseline="0">
                          <a:ln>
                            <a:noFill/>
                          </a:ln>
                          <a:solidFill>
                            <a:srgbClr val="0000FF"/>
                          </a:solidFill>
                          <a:effectLst/>
                          <a:latin typeface="Comic Sans MS" pitchFamily="68" charset="0"/>
                          <a:sym typeface="Symbol" pitchFamily="6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Comic Sans MS" pitchFamily="68" charset="0"/>
                        </a:rPr>
                        <a:t>&gt;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Comic Sans MS" pitchFamily="68" charset="0"/>
                        </a:rPr>
                        <a:t>0.1/0.3</a:t>
                      </a:r>
                      <a:endParaRPr kumimoji="0" lang="en-US" sz="2800" b="1" i="0" u="none" strike="noStrike" cap="none" normalizeH="0" baseline="0">
                        <a:ln>
                          <a:noFill/>
                        </a:ln>
                        <a:solidFill>
                          <a:srgbClr val="0000FF"/>
                        </a:solidFill>
                        <a:effectLst/>
                        <a:latin typeface="Comic Sans MS" pitchFamily="6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8" charset="0"/>
                        </a:rPr>
                        <a:t>LHC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8" charset="0"/>
                        </a:rPr>
                        <a:t>7,000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 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8" charset="0"/>
                        </a:rPr>
                        <a:t>13/26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mic Sans MS" pitchFamily="68" charset="0"/>
                          <a:sym typeface="Symbol" pitchFamily="68" charset="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8" charset="0"/>
                        </a:rPr>
                        <a:t>0.3/&lt;1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674688" y="0"/>
            <a:ext cx="8039100" cy="647700"/>
          </a:xfrm>
        </p:spPr>
        <p:txBody>
          <a:bodyPr/>
          <a:lstStyle/>
          <a:p>
            <a:r>
              <a:rPr lang="en-US" b="1" u="sng" dirty="0" smtClean="0">
                <a:solidFill>
                  <a:srgbClr val="0015DA"/>
                </a:solidFill>
              </a:rPr>
              <a:t>Content</a:t>
            </a:r>
            <a:endParaRPr lang="en-US" dirty="0">
              <a:solidFill>
                <a:srgbClr val="0015DA"/>
              </a:solidFill>
            </a:endParaRPr>
          </a:p>
        </p:txBody>
      </p:sp>
      <p:sp>
        <p:nvSpPr>
          <p:cNvPr id="7" name="Content Placeholder 6"/>
          <p:cNvSpPr>
            <a:spLocks noGrp="1"/>
          </p:cNvSpPr>
          <p:nvPr>
            <p:ph idx="1"/>
          </p:nvPr>
        </p:nvSpPr>
        <p:spPr>
          <a:xfrm>
            <a:off x="365125" y="1117600"/>
            <a:ext cx="6556375" cy="3911600"/>
          </a:xfrm>
        </p:spPr>
        <p:txBody>
          <a:bodyPr/>
          <a:lstStyle/>
          <a:p>
            <a:pPr>
              <a:spcAft>
                <a:spcPts val="1200"/>
              </a:spcAft>
            </a:pPr>
            <a:r>
              <a:rPr lang="en-US" sz="3600" b="1" dirty="0" smtClean="0">
                <a:solidFill>
                  <a:srgbClr val="0015DA"/>
                </a:solidFill>
              </a:rPr>
              <a:t>B</a:t>
            </a:r>
            <a:r>
              <a:rPr lang="en-US" b="1" dirty="0" smtClean="0">
                <a:solidFill>
                  <a:srgbClr val="0015DA"/>
                </a:solidFill>
              </a:rPr>
              <a:t>its of memory from 36 years ago forward</a:t>
            </a:r>
          </a:p>
          <a:p>
            <a:pPr lvl="1">
              <a:spcAft>
                <a:spcPts val="1200"/>
              </a:spcAft>
            </a:pPr>
            <a:r>
              <a:rPr lang="en-US" b="1" dirty="0" smtClean="0">
                <a:solidFill>
                  <a:srgbClr val="0015DA"/>
                </a:solidFill>
              </a:rPr>
              <a:t>Cool side of </a:t>
            </a:r>
            <a:r>
              <a:rPr lang="en-US" b="1" dirty="0" err="1" smtClean="0">
                <a:solidFill>
                  <a:srgbClr val="0015DA"/>
                </a:solidFill>
              </a:rPr>
              <a:t>Slava</a:t>
            </a:r>
            <a:endParaRPr lang="en-US" b="1" dirty="0" smtClean="0">
              <a:solidFill>
                <a:srgbClr val="0015DA"/>
              </a:solidFill>
            </a:endParaRPr>
          </a:p>
          <a:p>
            <a:pPr>
              <a:spcAft>
                <a:spcPts val="1200"/>
              </a:spcAft>
            </a:pPr>
            <a:r>
              <a:rPr lang="en-US" sz="3600" b="1" dirty="0" smtClean="0">
                <a:solidFill>
                  <a:srgbClr val="0015DA"/>
                </a:solidFill>
              </a:rPr>
              <a:t>Few serious slides</a:t>
            </a:r>
          </a:p>
          <a:p>
            <a:pPr>
              <a:spcAft>
                <a:spcPts val="1200"/>
              </a:spcAft>
            </a:pPr>
            <a:r>
              <a:rPr lang="en-US" sz="3600" b="1" dirty="0" smtClean="0">
                <a:solidFill>
                  <a:srgbClr val="0015DA"/>
                </a:solidFill>
              </a:rPr>
              <a:t>Instead of conclusion</a:t>
            </a:r>
          </a:p>
        </p:txBody>
      </p:sp>
      <p:sp>
        <p:nvSpPr>
          <p:cNvPr id="5"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pic>
        <p:nvPicPr>
          <p:cNvPr id="9" name="Picture 8"/>
          <p:cNvPicPr>
            <a:picLocks noChangeAspect="1"/>
          </p:cNvPicPr>
          <p:nvPr/>
        </p:nvPicPr>
        <p:blipFill>
          <a:blip r:embed="rId2"/>
          <a:stretch>
            <a:fillRect/>
          </a:stretch>
        </p:blipFill>
        <p:spPr>
          <a:xfrm>
            <a:off x="6184900" y="2058737"/>
            <a:ext cx="1549400" cy="1916363"/>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0" y="292100"/>
            <a:ext cx="9398000" cy="1003300"/>
          </a:xfrm>
          <a:prstGeom prst="rect">
            <a:avLst/>
          </a:prstGeom>
          <a:noFill/>
          <a:ln w="9525">
            <a:noFill/>
            <a:miter lim="800000"/>
            <a:headEnd/>
            <a:tailEnd/>
          </a:ln>
        </p:spPr>
        <p:txBody>
          <a:bodyPr>
            <a:prstTxWarp prst="textNoShape">
              <a:avLst/>
            </a:prstTxWarp>
          </a:bodyPr>
          <a:lstStyle/>
          <a:p>
            <a:pPr algn="ctr" defTabSz="449263">
              <a:lnSpc>
                <a:spcPct val="90000"/>
              </a:lnSpc>
              <a:spcAft>
                <a:spcPts val="3000"/>
              </a:spcAft>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smtClean="0"/>
              <a:t>How to understand </a:t>
            </a:r>
            <a:r>
              <a:rPr lang="en-GB" sz="3200" b="1" dirty="0" smtClean="0"/>
              <a:t>your ideas and concepts?</a:t>
            </a:r>
          </a:p>
        </p:txBody>
      </p:sp>
      <p:sp>
        <p:nvSpPr>
          <p:cNvPr id="8"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
        <p:nvSpPr>
          <p:cNvPr id="12" name="Rectangle 12"/>
          <p:cNvSpPr>
            <a:spLocks noChangeArrowheads="1"/>
          </p:cNvSpPr>
          <p:nvPr/>
        </p:nvSpPr>
        <p:spPr bwMode="auto">
          <a:xfrm>
            <a:off x="914400" y="5930900"/>
            <a:ext cx="7289800" cy="723900"/>
          </a:xfrm>
          <a:prstGeom prst="rect">
            <a:avLst/>
          </a:prstGeom>
          <a:noFill/>
          <a:ln w="9525">
            <a:noFill/>
            <a:miter lim="800000"/>
            <a:headEnd/>
            <a:tailEnd/>
          </a:ln>
        </p:spPr>
        <p:txBody>
          <a:bodyPr>
            <a:prstTxWarp prst="textNoShape">
              <a:avLst/>
            </a:prstTxWarp>
          </a:bodyPr>
          <a:lstStyle/>
          <a:p>
            <a:pPr algn="ctr" defTabSz="449263">
              <a:lnSpc>
                <a:spcPct val="90000"/>
              </a:lnSpc>
              <a:spcAft>
                <a:spcPts val="3000"/>
              </a:spcAft>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smtClean="0"/>
              <a:t>How </a:t>
            </a:r>
            <a:r>
              <a:rPr lang="en-GB" sz="3200" b="1" dirty="0" smtClean="0"/>
              <a:t>get</a:t>
            </a:r>
            <a:r>
              <a:rPr lang="en-GB" sz="3200" b="1" dirty="0" smtClean="0"/>
              <a:t> t</a:t>
            </a:r>
            <a:r>
              <a:rPr lang="en-GB" sz="3200" b="1" dirty="0" smtClean="0"/>
              <a:t>hem into the</a:t>
            </a:r>
            <a:r>
              <a:rPr lang="en-GB" sz="3200" b="1" dirty="0" smtClean="0"/>
              <a:t> </a:t>
            </a:r>
            <a:r>
              <a:rPr lang="en-GB" sz="3200" b="1" dirty="0" smtClean="0"/>
              <a:t>limelight</a:t>
            </a:r>
            <a:r>
              <a:rPr lang="en-GB" sz="3200" b="1" dirty="0" smtClean="0"/>
              <a:t>?</a:t>
            </a:r>
            <a:endParaRPr lang="en-GB" sz="3200" b="1" dirty="0"/>
          </a:p>
        </p:txBody>
      </p:sp>
      <p:pic>
        <p:nvPicPr>
          <p:cNvPr id="13" name="Picture 12"/>
          <p:cNvPicPr>
            <a:picLocks noChangeAspect="1"/>
          </p:cNvPicPr>
          <p:nvPr/>
        </p:nvPicPr>
        <p:blipFill>
          <a:blip r:embed="rId2"/>
          <a:stretch>
            <a:fillRect/>
          </a:stretch>
        </p:blipFill>
        <p:spPr>
          <a:xfrm>
            <a:off x="927100" y="1276350"/>
            <a:ext cx="7289800" cy="4305300"/>
          </a:xfrm>
          <a:prstGeom prst="rect">
            <a:avLst/>
          </a:prstGeom>
        </p:spPr>
      </p:pic>
      <p:pic>
        <p:nvPicPr>
          <p:cNvPr id="14" name="Picture 1030"/>
          <p:cNvPicPr>
            <a:picLocks noChangeAspect="1" noChangeArrowheads="1"/>
          </p:cNvPicPr>
          <p:nvPr/>
        </p:nvPicPr>
        <p:blipFill>
          <a:blip r:embed="rId3"/>
          <a:srcRect/>
          <a:stretch>
            <a:fillRect/>
          </a:stretch>
        </p:blipFill>
        <p:spPr bwMode="auto">
          <a:xfrm>
            <a:off x="1516396" y="4305300"/>
            <a:ext cx="3835021" cy="1581476"/>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Instead of conclusion</a:t>
            </a:r>
            <a:endParaRPr lang="en-US" dirty="0"/>
          </a:p>
        </p:txBody>
      </p:sp>
      <p:sp>
        <p:nvSpPr>
          <p:cNvPr id="3" name="Content Placeholder 2"/>
          <p:cNvSpPr>
            <a:spLocks noGrp="1"/>
          </p:cNvSpPr>
          <p:nvPr>
            <p:ph idx="1"/>
          </p:nvPr>
        </p:nvSpPr>
        <p:spPr>
          <a:xfrm>
            <a:off x="339725" y="1027112"/>
            <a:ext cx="4435475" cy="5411788"/>
          </a:xfrm>
        </p:spPr>
        <p:txBody>
          <a:bodyPr/>
          <a:lstStyle/>
          <a:p>
            <a:pPr>
              <a:spcAft>
                <a:spcPts val="1200"/>
              </a:spcAft>
            </a:pPr>
            <a:r>
              <a:rPr lang="en-US" sz="2400" dirty="0" smtClean="0">
                <a:solidFill>
                  <a:srgbClr val="000090"/>
                </a:solidFill>
              </a:rPr>
              <a:t>Landau loved generating ideas and cracking problems - but he did not liked writing words between equations</a:t>
            </a:r>
          </a:p>
          <a:p>
            <a:pPr>
              <a:spcAft>
                <a:spcPts val="1200"/>
              </a:spcAft>
            </a:pPr>
            <a:r>
              <a:rPr lang="en-US" sz="2400" dirty="0" smtClean="0">
                <a:solidFill>
                  <a:srgbClr val="000090"/>
                </a:solidFill>
              </a:rPr>
              <a:t>He found </a:t>
            </a:r>
            <a:r>
              <a:rPr lang="en-US" sz="2400" dirty="0" err="1" smtClean="0">
                <a:solidFill>
                  <a:srgbClr val="000090"/>
                </a:solidFill>
              </a:rPr>
              <a:t>Liftshitz</a:t>
            </a:r>
            <a:r>
              <a:rPr lang="en-US" sz="2400" dirty="0" smtClean="0">
                <a:solidFill>
                  <a:srgbClr val="000090"/>
                </a:solidFill>
              </a:rPr>
              <a:t> to do the later and result was fantastic – many generation of physicists admire classics books by Landau and </a:t>
            </a:r>
            <a:r>
              <a:rPr lang="en-US" sz="2400" dirty="0" err="1" smtClean="0">
                <a:solidFill>
                  <a:srgbClr val="000090"/>
                </a:solidFill>
              </a:rPr>
              <a:t>Liftshitz</a:t>
            </a:r>
            <a:endParaRPr lang="en-US" sz="2400" dirty="0" smtClean="0">
              <a:solidFill>
                <a:srgbClr val="000090"/>
              </a:solidFill>
            </a:endParaRPr>
          </a:p>
          <a:p>
            <a:pPr>
              <a:spcAft>
                <a:spcPts val="1200"/>
              </a:spcAft>
            </a:pPr>
            <a:r>
              <a:rPr lang="en-US" sz="2400" dirty="0" err="1" smtClean="0">
                <a:solidFill>
                  <a:srgbClr val="000090"/>
                </a:solidFill>
              </a:rPr>
              <a:t>Slava</a:t>
            </a:r>
            <a:r>
              <a:rPr lang="en-US" sz="2400" dirty="0" smtClean="0">
                <a:solidFill>
                  <a:srgbClr val="000090"/>
                </a:solidFill>
              </a:rPr>
              <a:t> – where is your </a:t>
            </a:r>
            <a:r>
              <a:rPr lang="en-US" sz="2400" dirty="0" err="1" smtClean="0">
                <a:solidFill>
                  <a:srgbClr val="000090"/>
                </a:solidFill>
              </a:rPr>
              <a:t>Lifshitz</a:t>
            </a:r>
            <a:r>
              <a:rPr lang="en-US" sz="2400" dirty="0" smtClean="0">
                <a:solidFill>
                  <a:srgbClr val="000090"/>
                </a:solidFill>
              </a:rPr>
              <a:t>?</a:t>
            </a:r>
          </a:p>
          <a:p>
            <a:pPr>
              <a:spcAft>
                <a:spcPts val="1200"/>
              </a:spcAft>
            </a:pPr>
            <a:endParaRPr lang="en-US" sz="2400" dirty="0">
              <a:solidFill>
                <a:srgbClr val="000090"/>
              </a:solidFill>
            </a:endParaRP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859867" y="3238500"/>
            <a:ext cx="4284133" cy="3213100"/>
          </a:xfrm>
          <a:prstGeom prst="rect">
            <a:avLst/>
          </a:prstGeom>
        </p:spPr>
      </p:pic>
      <p:sp>
        <p:nvSpPr>
          <p:cNvPr id="5" name="TextBox 4"/>
          <p:cNvSpPr txBox="1"/>
          <p:nvPr/>
        </p:nvSpPr>
        <p:spPr>
          <a:xfrm rot="21073011">
            <a:off x="5003800" y="5321300"/>
            <a:ext cx="1872327" cy="400110"/>
          </a:xfrm>
          <a:prstGeom prst="rect">
            <a:avLst/>
          </a:prstGeom>
          <a:noFill/>
        </p:spPr>
        <p:txBody>
          <a:bodyPr wrap="none" rtlCol="0">
            <a:spAutoFit/>
          </a:bodyPr>
          <a:lstStyle/>
          <a:p>
            <a:r>
              <a:rPr lang="en-US" sz="2000" dirty="0" smtClean="0"/>
              <a:t>Virginia beach</a:t>
            </a:r>
            <a:endParaRPr lang="en-US" sz="2000" dirty="0"/>
          </a:p>
        </p:txBody>
      </p:sp>
      <p:sp>
        <p:nvSpPr>
          <p:cNvPr id="6" name="Title 1"/>
          <p:cNvSpPr txBox="1">
            <a:spLocks/>
          </p:cNvSpPr>
          <p:nvPr/>
        </p:nvSpPr>
        <p:spPr bwMode="auto">
          <a:xfrm>
            <a:off x="5041900" y="1282700"/>
            <a:ext cx="3659188"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mj-lt"/>
                <a:ea typeface="ＭＳ Ｐゴシック" pitchFamily="-111" charset="-128"/>
                <a:cs typeface="ＭＳ Ｐゴシック" pitchFamily="-111" charset="-128"/>
              </a:rPr>
              <a:t>Question to the birthday</a:t>
            </a:r>
            <a:r>
              <a:rPr kumimoji="0" lang="en-US" sz="2800" b="0" i="0" u="none" strike="noStrike" kern="0" cap="none" spc="0" normalizeH="0" noProof="0" dirty="0" smtClean="0">
                <a:ln>
                  <a:noFill/>
                </a:ln>
                <a:solidFill>
                  <a:srgbClr val="FF0000"/>
                </a:solidFill>
                <a:effectLst/>
                <a:uLnTx/>
                <a:uFillTx/>
                <a:latin typeface="+mj-lt"/>
                <a:ea typeface="ＭＳ Ｐゴシック" pitchFamily="-111" charset="-128"/>
                <a:cs typeface="ＭＳ Ｐゴシック" pitchFamily="-111" charset="-128"/>
              </a:rPr>
              <a:t> boy to think while relaxing on a summer day..</a:t>
            </a:r>
            <a:endParaRPr kumimoji="0" lang="en-US" sz="2800" b="0" i="0" u="none" strike="noStrike" kern="0" cap="none" spc="0" normalizeH="0" baseline="0" noProof="0" dirty="0">
              <a:ln>
                <a:noFill/>
              </a:ln>
              <a:solidFill>
                <a:srgbClr val="FF0000"/>
              </a:solidFill>
              <a:effectLst/>
              <a:uLnTx/>
              <a:uFillTx/>
              <a:latin typeface="+mj-lt"/>
              <a:ea typeface="ＭＳ Ｐゴシック" pitchFamily="-111" charset="-128"/>
              <a:cs typeface="ＭＳ Ｐゴシック" pitchFamily="-111" charset="-128"/>
            </a:endParaRPr>
          </a:p>
        </p:txBody>
      </p:sp>
      <p:sp>
        <p:nvSpPr>
          <p:cNvPr id="7"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98488" y="1193800"/>
            <a:ext cx="8039100" cy="3492500"/>
          </a:xfrm>
        </p:spPr>
        <p:txBody>
          <a:bodyPr/>
          <a:lstStyle/>
          <a:p>
            <a:r>
              <a:rPr lang="en-US" dirty="0" smtClean="0"/>
              <a:t>Main message to take home</a:t>
            </a:r>
            <a:r>
              <a:rPr lang="en-US" dirty="0" smtClean="0"/>
              <a:t>:</a:t>
            </a:r>
            <a:br>
              <a:rPr lang="en-US" dirty="0" smtClean="0"/>
            </a:br>
            <a:r>
              <a:rPr lang="en-US" dirty="0" smtClean="0"/>
              <a:t/>
            </a:r>
            <a:br>
              <a:rPr lang="en-US" dirty="0" smtClean="0"/>
            </a:br>
            <a:r>
              <a:rPr lang="en-US" sz="4800" dirty="0" smtClean="0">
                <a:solidFill>
                  <a:srgbClr val="FF0000"/>
                </a:solidFill>
              </a:rPr>
              <a:t>Happy Birthday!</a:t>
            </a:r>
            <a:br>
              <a:rPr lang="en-US" sz="4800" dirty="0" smtClean="0">
                <a:solidFill>
                  <a:srgbClr val="FF0000"/>
                </a:solidFill>
              </a:rPr>
            </a:br>
            <a:r>
              <a:rPr lang="en-US" sz="4800" dirty="0" smtClean="0">
                <a:solidFill>
                  <a:srgbClr val="FF0000"/>
                </a:solidFill>
              </a:rPr>
              <a:t>30 more productive years!</a:t>
            </a:r>
            <a:endParaRPr lang="en-US" sz="5400" dirty="0">
              <a:solidFill>
                <a:srgbClr val="FF0000"/>
              </a:solidFill>
            </a:endParaRPr>
          </a:p>
        </p:txBody>
      </p:sp>
      <p:sp>
        <p:nvSpPr>
          <p:cNvPr id="3"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6" name="Rectangle 2"/>
          <p:cNvSpPr>
            <a:spLocks noGrp="1" noChangeArrowheads="1"/>
          </p:cNvSpPr>
          <p:nvPr>
            <p:ph type="title"/>
          </p:nvPr>
        </p:nvSpPr>
        <p:spPr>
          <a:xfrm>
            <a:off x="685800" y="-57150"/>
            <a:ext cx="7772400" cy="812800"/>
          </a:xfrm>
        </p:spPr>
        <p:txBody>
          <a:bodyPr/>
          <a:lstStyle/>
          <a:p>
            <a:pPr eaLnBrk="1" hangingPunct="1"/>
            <a:r>
              <a:rPr lang="en-US" sz="2800" dirty="0">
                <a:solidFill>
                  <a:srgbClr val="0000FF"/>
                </a:solidFill>
              </a:rPr>
              <a:t>Effects of the surrounding particles</a:t>
            </a:r>
          </a:p>
        </p:txBody>
      </p:sp>
      <p:sp>
        <p:nvSpPr>
          <p:cNvPr id="40967" name="Rectangle 4"/>
          <p:cNvSpPr>
            <a:spLocks noChangeArrowheads="1"/>
          </p:cNvSpPr>
          <p:nvPr/>
        </p:nvSpPr>
        <p:spPr bwMode="auto">
          <a:xfrm>
            <a:off x="273050" y="800100"/>
            <a:ext cx="8743950" cy="1143000"/>
          </a:xfrm>
          <a:prstGeom prst="rect">
            <a:avLst/>
          </a:prstGeom>
          <a:noFill/>
          <a:ln w="9525">
            <a:noFill/>
            <a:miter lim="800000"/>
            <a:headEnd/>
            <a:tailEnd/>
          </a:ln>
        </p:spPr>
        <p:txBody>
          <a:bodyPr anchor="ctr">
            <a:prstTxWarp prst="textNoShape">
              <a:avLst/>
            </a:prstTxWarp>
          </a:bodyPr>
          <a:lstStyle/>
          <a:p>
            <a:pPr algn="ctr"/>
            <a:r>
              <a:rPr lang="en-US" sz="1800" dirty="0"/>
              <a:t>Each charged particle</a:t>
            </a:r>
            <a:r>
              <a:rPr lang="en-US" sz="1800" dirty="0" smtClean="0"/>
              <a:t> </a:t>
            </a:r>
            <a:r>
              <a:rPr lang="en-US" sz="1800" dirty="0" err="1" smtClean="0"/>
              <a:t>CUAses</a:t>
            </a:r>
            <a:r>
              <a:rPr lang="en-US" sz="1800" dirty="0" smtClean="0"/>
              <a:t> </a:t>
            </a:r>
            <a:r>
              <a:rPr lang="en-US" sz="1800" dirty="0"/>
              <a:t>generation of an electric field wave-packet proportional to its charge and synchronized with its initial position in the bunch </a:t>
            </a:r>
          </a:p>
        </p:txBody>
      </p:sp>
      <p:sp>
        <p:nvSpPr>
          <p:cNvPr id="40968" name="Rectangle 8"/>
          <p:cNvSpPr>
            <a:spLocks noChangeArrowheads="1"/>
          </p:cNvSpPr>
          <p:nvPr/>
        </p:nvSpPr>
        <p:spPr bwMode="auto">
          <a:xfrm>
            <a:off x="774700" y="2724150"/>
            <a:ext cx="7721600" cy="1073150"/>
          </a:xfrm>
          <a:prstGeom prst="rect">
            <a:avLst/>
          </a:prstGeom>
          <a:noFill/>
          <a:ln w="9525">
            <a:noFill/>
            <a:miter lim="800000"/>
            <a:headEnd/>
            <a:tailEnd/>
          </a:ln>
        </p:spPr>
        <p:txBody>
          <a:bodyPr anchor="ctr">
            <a:prstTxWarp prst="textNoShape">
              <a:avLst/>
            </a:prstTxWarp>
          </a:bodyPr>
          <a:lstStyle/>
          <a:p>
            <a:pPr algn="ctr">
              <a:lnSpc>
                <a:spcPct val="110000"/>
              </a:lnSpc>
            </a:pPr>
            <a:r>
              <a:rPr lang="en-US" sz="2000" dirty="0"/>
              <a:t>Evolution of the RMS value resembles stochastic cooling!</a:t>
            </a:r>
            <a:br>
              <a:rPr lang="en-US" sz="2000" dirty="0"/>
            </a:br>
            <a:r>
              <a:rPr lang="en-US" sz="2000" dirty="0"/>
              <a:t>Best cooling rate achievable is ~ 1</a:t>
            </a:r>
            <a:r>
              <a:rPr lang="en-US" sz="2000" dirty="0" smtClean="0"/>
              <a:t>/N</a:t>
            </a:r>
            <a:r>
              <a:rPr lang="en-US" sz="2000" baseline="-25000" dirty="0" smtClean="0"/>
              <a:t>eff</a:t>
            </a:r>
            <a:r>
              <a:rPr lang="en-US" sz="2000" dirty="0" smtClean="0"/>
              <a:t>, N</a:t>
            </a:r>
            <a:r>
              <a:rPr lang="en-US" sz="2000" baseline="-25000" dirty="0" smtClean="0"/>
              <a:t>eff </a:t>
            </a:r>
            <a:r>
              <a:rPr lang="en-US" sz="2000" dirty="0" smtClean="0"/>
              <a:t>is </a:t>
            </a:r>
            <a:r>
              <a:rPr lang="en-US" sz="2000" dirty="0"/>
              <a:t>effective number of hadrons in  coherent sample </a:t>
            </a:r>
            <a:r>
              <a:rPr lang="en-US" sz="2000" dirty="0" smtClean="0"/>
              <a:t>(</a:t>
            </a:r>
            <a:r>
              <a:rPr lang="en-US" sz="2000" dirty="0" err="1" smtClean="0">
                <a:latin typeface="Lucida Grande"/>
                <a:ea typeface="Lucida Grande"/>
                <a:cs typeface="Lucida Grande"/>
              </a:rPr>
              <a:t>Λ</a:t>
            </a:r>
            <a:r>
              <a:rPr lang="en-US" sz="2000" i="1" baseline="-25000" dirty="0" err="1" smtClean="0">
                <a:latin typeface="Times New Roman"/>
                <a:ea typeface="Lucida Grande"/>
                <a:cs typeface="Times New Roman"/>
              </a:rPr>
              <a:t>k</a:t>
            </a:r>
            <a:r>
              <a:rPr lang="en-US" sz="2000" dirty="0" smtClean="0">
                <a:latin typeface="Lucida Grande"/>
                <a:ea typeface="Lucida Grande"/>
                <a:cs typeface="Lucida Grande"/>
              </a:rPr>
              <a:t>=</a:t>
            </a:r>
            <a:r>
              <a:rPr lang="en-US" sz="1600" b="1" dirty="0" err="1" smtClean="0"/>
              <a:t>N</a:t>
            </a:r>
            <a:r>
              <a:rPr lang="en-US" sz="1600" b="1" baseline="-25000" dirty="0" err="1" smtClean="0"/>
              <a:t>c</a:t>
            </a:r>
            <a:r>
              <a:rPr lang="en-US" sz="1600" b="1" dirty="0" err="1">
                <a:sym typeface="Symbol" pitchFamily="-111" charset="2"/>
              </a:rPr>
              <a:t></a:t>
            </a:r>
            <a:r>
              <a:rPr lang="en-US" sz="2000" dirty="0"/>
              <a:t>) </a:t>
            </a:r>
          </a:p>
        </p:txBody>
      </p:sp>
      <p:graphicFrame>
        <p:nvGraphicFramePr>
          <p:cNvPr id="40964" name="Object 4"/>
          <p:cNvGraphicFramePr>
            <a:graphicFrameLocks noChangeAspect="1"/>
          </p:cNvGraphicFramePr>
          <p:nvPr/>
        </p:nvGraphicFramePr>
        <p:xfrm>
          <a:off x="4738552" y="5346700"/>
          <a:ext cx="4162425" cy="749300"/>
        </p:xfrm>
        <a:graphic>
          <a:graphicData uri="http://schemas.openxmlformats.org/presentationml/2006/ole">
            <p:oleObj spid="_x0000_s40964" name="Equation" r:id="rId3" imgW="2336800" imgH="419100" progId="Equation.3">
              <p:embed/>
            </p:oleObj>
          </a:graphicData>
        </a:graphic>
      </p:graphicFrame>
      <p:graphicFrame>
        <p:nvGraphicFramePr>
          <p:cNvPr id="2" name="Object 7"/>
          <p:cNvGraphicFramePr>
            <a:graphicFrameLocks noChangeAspect="1"/>
          </p:cNvGraphicFramePr>
          <p:nvPr/>
        </p:nvGraphicFramePr>
        <p:xfrm>
          <a:off x="425450" y="1885950"/>
          <a:ext cx="5581650" cy="706538"/>
        </p:xfrm>
        <a:graphic>
          <a:graphicData uri="http://schemas.openxmlformats.org/presentationml/2006/ole">
            <p:oleObj spid="_x0000_s40967" name="Equation" r:id="rId4" imgW="4013200" imgH="508000" progId="Equation.3">
              <p:embed/>
            </p:oleObj>
          </a:graphicData>
        </a:graphic>
      </p:graphicFrame>
      <p:graphicFrame>
        <p:nvGraphicFramePr>
          <p:cNvPr id="3" name="Object 8"/>
          <p:cNvGraphicFramePr>
            <a:graphicFrameLocks noChangeAspect="1"/>
          </p:cNvGraphicFramePr>
          <p:nvPr/>
        </p:nvGraphicFramePr>
        <p:xfrm>
          <a:off x="6332538" y="2451100"/>
          <a:ext cx="2632982" cy="273050"/>
        </p:xfrm>
        <a:graphic>
          <a:graphicData uri="http://schemas.openxmlformats.org/presentationml/2006/ole">
            <p:oleObj spid="_x0000_s40968" name="Equation" r:id="rId5" imgW="1714500" imgH="177800" progId="Equation.3">
              <p:embed/>
            </p:oleObj>
          </a:graphicData>
        </a:graphic>
      </p:graphicFrame>
      <p:graphicFrame>
        <p:nvGraphicFramePr>
          <p:cNvPr id="40969" name="Object 9"/>
          <p:cNvGraphicFramePr>
            <a:graphicFrameLocks noChangeAspect="1"/>
          </p:cNvGraphicFramePr>
          <p:nvPr/>
        </p:nvGraphicFramePr>
        <p:xfrm>
          <a:off x="4921684" y="4165600"/>
          <a:ext cx="1410854" cy="298450"/>
        </p:xfrm>
        <a:graphic>
          <a:graphicData uri="http://schemas.openxmlformats.org/presentationml/2006/ole">
            <p:oleObj spid="_x0000_s40969" name="Equation" r:id="rId6" imgW="1320800" imgH="279400" progId="Equation.3">
              <p:embed/>
            </p:oleObj>
          </a:graphicData>
        </a:graphic>
      </p:graphicFrame>
      <p:graphicFrame>
        <p:nvGraphicFramePr>
          <p:cNvPr id="40970" name="Object 10"/>
          <p:cNvGraphicFramePr>
            <a:graphicFrameLocks noChangeAspect="1"/>
          </p:cNvGraphicFramePr>
          <p:nvPr/>
        </p:nvGraphicFramePr>
        <p:xfrm>
          <a:off x="4636076" y="4672621"/>
          <a:ext cx="1954311" cy="395658"/>
        </p:xfrm>
        <a:graphic>
          <a:graphicData uri="http://schemas.openxmlformats.org/presentationml/2006/ole">
            <p:oleObj spid="_x0000_s40970" name="Equation" r:id="rId7" imgW="2070100" imgH="419100" progId="Equation.3">
              <p:embed/>
            </p:oleObj>
          </a:graphicData>
        </a:graphic>
      </p:graphicFrame>
      <p:graphicFrame>
        <p:nvGraphicFramePr>
          <p:cNvPr id="40971" name="Object 11"/>
          <p:cNvGraphicFramePr>
            <a:graphicFrameLocks noChangeAspect="1"/>
          </p:cNvGraphicFramePr>
          <p:nvPr/>
        </p:nvGraphicFramePr>
        <p:xfrm>
          <a:off x="1212850" y="3956050"/>
          <a:ext cx="2508738" cy="679450"/>
        </p:xfrm>
        <a:graphic>
          <a:graphicData uri="http://schemas.openxmlformats.org/presentationml/2006/ole">
            <p:oleObj spid="_x0000_s40971" name="Equation" r:id="rId8" imgW="1219200" imgH="330200" progId="Equation.3">
              <p:embed/>
            </p:oleObj>
          </a:graphicData>
        </a:graphic>
      </p:graphicFrame>
      <p:graphicFrame>
        <p:nvGraphicFramePr>
          <p:cNvPr id="40972" name="Object 12"/>
          <p:cNvGraphicFramePr>
            <a:graphicFrameLocks noChangeAspect="1"/>
          </p:cNvGraphicFramePr>
          <p:nvPr/>
        </p:nvGraphicFramePr>
        <p:xfrm>
          <a:off x="361950" y="4926383"/>
          <a:ext cx="4183064" cy="1068016"/>
        </p:xfrm>
        <a:graphic>
          <a:graphicData uri="http://schemas.openxmlformats.org/presentationml/2006/ole">
            <p:oleObj spid="_x0000_s40972" name="Equation" r:id="rId9" imgW="2984500" imgH="762000" progId="Equation.3">
              <p:embed/>
            </p:oleObj>
          </a:graphicData>
        </a:graphic>
      </p:graphicFrame>
      <p:graphicFrame>
        <p:nvGraphicFramePr>
          <p:cNvPr id="40973" name="Object 13"/>
          <p:cNvGraphicFramePr>
            <a:graphicFrameLocks noChangeAspect="1"/>
          </p:cNvGraphicFramePr>
          <p:nvPr/>
        </p:nvGraphicFramePr>
        <p:xfrm>
          <a:off x="6790965" y="1943100"/>
          <a:ext cx="1254846" cy="431775"/>
        </p:xfrm>
        <a:graphic>
          <a:graphicData uri="http://schemas.openxmlformats.org/presentationml/2006/ole">
            <p:oleObj spid="_x0000_s40973" name="Equation" r:id="rId10" imgW="1181100" imgH="406400" progId="Equation.3">
              <p:embed/>
            </p:oleObj>
          </a:graphicData>
        </a:graphic>
      </p:graphicFrame>
      <p:graphicFrame>
        <p:nvGraphicFramePr>
          <p:cNvPr id="40974" name="Object 14"/>
          <p:cNvGraphicFramePr>
            <a:graphicFrameLocks noChangeAspect="1"/>
          </p:cNvGraphicFramePr>
          <p:nvPr/>
        </p:nvGraphicFramePr>
        <p:xfrm>
          <a:off x="7035799" y="3956050"/>
          <a:ext cx="1825265" cy="1288131"/>
        </p:xfrm>
        <a:graphic>
          <a:graphicData uri="http://schemas.openxmlformats.org/presentationml/2006/ole">
            <p:oleObj spid="_x0000_s40974" name="Document" r:id="rId11" imgW="3060700" imgH="2159000" progId="Word.Document.12">
              <p:link updateAutomatic="1"/>
            </p:oleObj>
          </a:graphicData>
        </a:graphic>
      </p:graphicFrame>
      <p:sp>
        <p:nvSpPr>
          <p:cNvPr id="17" name="Rectangle 16"/>
          <p:cNvSpPr/>
          <p:nvPr/>
        </p:nvSpPr>
        <p:spPr>
          <a:xfrm>
            <a:off x="0" y="6218288"/>
            <a:ext cx="9036050" cy="246221"/>
          </a:xfrm>
          <a:prstGeom prst="rect">
            <a:avLst/>
          </a:prstGeom>
        </p:spPr>
        <p:txBody>
          <a:bodyPr wrap="square">
            <a:spAutoFit/>
          </a:bodyPr>
          <a:lstStyle/>
          <a:p>
            <a:r>
              <a:rPr lang="en-US" sz="1000" b="1" dirty="0" smtClean="0">
                <a:solidFill>
                  <a:srgbClr val="004C00"/>
                </a:solidFill>
              </a:rPr>
              <a:t>Fortunately, the bandwidth of FELs </a:t>
            </a:r>
            <a:r>
              <a:rPr lang="en-US" sz="1000" b="1" dirty="0" err="1" smtClean="0">
                <a:solidFill>
                  <a:srgbClr val="004C00"/>
                </a:solidFill>
                <a:sym typeface="Symbol"/>
              </a:rPr>
              <a:t></a:t>
            </a:r>
            <a:r>
              <a:rPr lang="en-US" sz="1000" b="1" dirty="0" err="1" smtClean="0">
                <a:solidFill>
                  <a:srgbClr val="004C00"/>
                </a:solidFill>
              </a:rPr>
              <a:t>f</a:t>
            </a:r>
            <a:r>
              <a:rPr lang="en-US" sz="1000" b="1" dirty="0" smtClean="0">
                <a:solidFill>
                  <a:srgbClr val="004C00"/>
                </a:solidFill>
              </a:rPr>
              <a:t> ~ 10</a:t>
            </a:r>
            <a:r>
              <a:rPr lang="en-US" sz="1000" b="1" baseline="30000" dirty="0" smtClean="0">
                <a:solidFill>
                  <a:srgbClr val="004C00"/>
                </a:solidFill>
              </a:rPr>
              <a:t>13</a:t>
            </a:r>
            <a:r>
              <a:rPr lang="en-US" sz="1000" b="1" dirty="0" smtClean="0">
                <a:solidFill>
                  <a:srgbClr val="004C00"/>
                </a:solidFill>
              </a:rPr>
              <a:t>-10</a:t>
            </a:r>
            <a:r>
              <a:rPr lang="en-US" sz="1000" b="1" baseline="30000" dirty="0" smtClean="0">
                <a:solidFill>
                  <a:srgbClr val="004C00"/>
                </a:solidFill>
              </a:rPr>
              <a:t>15</a:t>
            </a:r>
            <a:r>
              <a:rPr lang="en-US" sz="1000" b="1" dirty="0" smtClean="0">
                <a:solidFill>
                  <a:srgbClr val="004C00"/>
                </a:solidFill>
              </a:rPr>
              <a:t> Hz  is so large that this limitation does not play any practical role in most HE cases </a:t>
            </a:r>
            <a:endParaRPr lang="en-US" sz="1000" b="1" dirty="0">
              <a:solidFill>
                <a:srgbClr val="004C00"/>
              </a:solidFill>
            </a:endParaRPr>
          </a:p>
        </p:txBody>
      </p:sp>
      <p:sp>
        <p:nvSpPr>
          <p:cNvPr id="18" name="Rectangle 17"/>
          <p:cNvSpPr/>
          <p:nvPr/>
        </p:nvSpPr>
        <p:spPr>
          <a:xfrm>
            <a:off x="7511242" y="3730506"/>
            <a:ext cx="1085737" cy="307777"/>
          </a:xfrm>
          <a:prstGeom prst="rect">
            <a:avLst/>
          </a:prstGeom>
          <a:ln>
            <a:solidFill>
              <a:srgbClr val="BBE0E3"/>
            </a:solidFill>
          </a:ln>
        </p:spPr>
        <p:txBody>
          <a:bodyPr wrap="none">
            <a:spAutoFit/>
          </a:bodyPr>
          <a:lstStyle/>
          <a:p>
            <a:r>
              <a:rPr lang="en-US" sz="1400" dirty="0" err="1" smtClean="0">
                <a:latin typeface="Lucida Grande"/>
                <a:ea typeface="Lucida Grande"/>
                <a:cs typeface="Lucida Grande"/>
              </a:rPr>
              <a:t>Λ</a:t>
            </a:r>
            <a:r>
              <a:rPr lang="en-US" sz="1400" baseline="-25000" dirty="0" err="1" smtClean="0">
                <a:sym typeface="Symbol" pitchFamily="-111" charset="2"/>
              </a:rPr>
              <a:t>k</a:t>
            </a:r>
            <a:r>
              <a:rPr lang="en-US" sz="1400" baseline="-25000" dirty="0" smtClean="0">
                <a:sym typeface="Symbol" pitchFamily="-111" charset="2"/>
              </a:rPr>
              <a:t> </a:t>
            </a:r>
            <a:r>
              <a:rPr lang="en-US" sz="1400" cap="small" dirty="0" smtClean="0">
                <a:sym typeface="Symbol" pitchFamily="-111" charset="2"/>
              </a:rPr>
              <a:t>~ 38 </a:t>
            </a:r>
            <a:r>
              <a:rPr lang="en-US" sz="1400" dirty="0" err="1" smtClean="0">
                <a:latin typeface="Lucida Grande"/>
                <a:ea typeface="Lucida Grande"/>
                <a:cs typeface="Lucida Grande"/>
                <a:sym typeface="Symbol" pitchFamily="-111" charset="2"/>
              </a:rPr>
              <a:t>λ</a:t>
            </a:r>
            <a:r>
              <a:rPr lang="en-US" sz="1400" baseline="-25000" dirty="0" err="1" smtClean="0">
                <a:latin typeface="Lucida Grande"/>
                <a:ea typeface="Lucida Grande"/>
                <a:cs typeface="Lucida Grande"/>
                <a:sym typeface="Symbol" pitchFamily="-111" charset="2"/>
              </a:rPr>
              <a:t>fel</a:t>
            </a:r>
            <a:endParaRPr lang="en-US" sz="1400" dirty="0"/>
          </a:p>
        </p:txBody>
      </p:sp>
      <p:sp>
        <p:nvSpPr>
          <p:cNvPr id="19"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22350" y="0"/>
            <a:ext cx="6751637" cy="1238250"/>
          </a:xfrm>
          <a:prstGeom prst="rect">
            <a:avLst/>
          </a:prstGeom>
          <a:noFill/>
          <a:ln w="9525">
            <a:noFill/>
            <a:miter lim="800000"/>
            <a:headEnd/>
            <a:tailEnd/>
          </a:ln>
        </p:spPr>
        <p:txBody>
          <a:bodyPr>
            <a:prstTxWarp prst="textNoShape">
              <a:avLst/>
            </a:prstTxWarp>
          </a:bodyPr>
          <a:lstStyle/>
          <a:p>
            <a:pPr algn="ctr"/>
            <a:r>
              <a:rPr lang="en-US" sz="2000" dirty="0"/>
              <a:t>Numerical</a:t>
            </a:r>
            <a:r>
              <a:rPr lang="en-US" sz="2000" dirty="0" smtClean="0"/>
              <a:t> simulations (</a:t>
            </a:r>
            <a:r>
              <a:rPr lang="en-US" sz="2000" dirty="0"/>
              <a:t>VORPAL @ </a:t>
            </a:r>
            <a:r>
              <a:rPr lang="en-US" sz="2000" dirty="0" err="1"/>
              <a:t>TechX</a:t>
            </a:r>
            <a:r>
              <a:rPr lang="en-US" sz="2000" dirty="0" smtClean="0"/>
              <a:t>)</a:t>
            </a:r>
          </a:p>
          <a:p>
            <a:pPr algn="ctr"/>
            <a:r>
              <a:rPr lang="en-US" sz="2000" dirty="0" smtClean="0"/>
              <a:t>Provides for simulation with arbitrary distributions and</a:t>
            </a:r>
          </a:p>
          <a:p>
            <a:pPr algn="ctr"/>
            <a:r>
              <a:rPr lang="en-US" sz="2000" dirty="0" smtClean="0"/>
              <a:t>finite electron beam size</a:t>
            </a:r>
          </a:p>
          <a:p>
            <a:pPr algn="ctr"/>
            <a:r>
              <a:rPr lang="en-US" sz="1050" dirty="0" smtClean="0"/>
              <a:t>VORPAL Simulations Relevant to Coherent Electron Cooling, G.I. Bell et al., EPAC'08, (2008) </a:t>
            </a:r>
            <a:endParaRPr lang="en-US" sz="1050" dirty="0"/>
          </a:p>
        </p:txBody>
      </p:sp>
      <p:pic>
        <p:nvPicPr>
          <p:cNvPr id="8" name="ranp4h_zline_density_movie1.mpg">
            <a:hlinkClick r:id="" action="ppaction://media"/>
          </p:cNvPr>
          <p:cNvPicPr/>
          <p:nvPr>
            <a:videoFile r:link="rId2"/>
          </p:nvPr>
        </p:nvPicPr>
        <p:blipFill>
          <a:blip r:embed="rId7"/>
          <a:stretch>
            <a:fillRect/>
          </a:stretch>
        </p:blipFill>
        <p:spPr>
          <a:xfrm>
            <a:off x="177978" y="4853582"/>
            <a:ext cx="2781123" cy="1966451"/>
          </a:xfrm>
          <a:prstGeom prst="rect">
            <a:avLst/>
          </a:prstGeom>
        </p:spPr>
      </p:pic>
      <p:pic>
        <p:nvPicPr>
          <p:cNvPr id="9" name="ther4k_zx_density_movie.mpg">
            <a:hlinkClick r:id="" action="ppaction://media"/>
          </p:cNvPr>
          <p:cNvPicPr/>
          <p:nvPr>
            <a:videoFile r:link="rId3"/>
          </p:nvPr>
        </p:nvPicPr>
        <p:blipFill>
          <a:blip r:embed="rId8"/>
          <a:stretch>
            <a:fillRect/>
          </a:stretch>
        </p:blipFill>
        <p:spPr>
          <a:xfrm>
            <a:off x="233264" y="1238251"/>
            <a:ext cx="2478729" cy="3596588"/>
          </a:xfrm>
          <a:prstGeom prst="rect">
            <a:avLst/>
          </a:prstGeom>
        </p:spPr>
      </p:pic>
      <p:pic>
        <p:nvPicPr>
          <p:cNvPr id="10" name="ther4l_zx_density_movie.mpg">
            <a:hlinkClick r:id="" action="ppaction://media"/>
          </p:cNvPr>
          <p:cNvPicPr/>
          <p:nvPr>
            <a:videoFile r:link="rId4"/>
          </p:nvPr>
        </p:nvPicPr>
        <p:blipFill>
          <a:blip r:embed="rId9"/>
          <a:stretch>
            <a:fillRect/>
          </a:stretch>
        </p:blipFill>
        <p:spPr>
          <a:xfrm>
            <a:off x="2959101" y="1231900"/>
            <a:ext cx="2483106" cy="3602938"/>
          </a:xfrm>
          <a:prstGeom prst="rect">
            <a:avLst/>
          </a:prstGeom>
        </p:spPr>
      </p:pic>
      <p:pic>
        <p:nvPicPr>
          <p:cNvPr id="11" name="ther4n_zx_density_movie.mpg">
            <a:hlinkClick r:id="" action="ppaction://media"/>
          </p:cNvPr>
          <p:cNvPicPr/>
          <p:nvPr>
            <a:videoFile r:link="rId5"/>
          </p:nvPr>
        </p:nvPicPr>
        <p:blipFill>
          <a:blip r:embed="rId10"/>
          <a:stretch>
            <a:fillRect/>
          </a:stretch>
        </p:blipFill>
        <p:spPr>
          <a:xfrm>
            <a:off x="5662140" y="1231900"/>
            <a:ext cx="2496023" cy="3621682"/>
          </a:xfrm>
          <a:prstGeom prst="rect">
            <a:avLst/>
          </a:prstGeom>
        </p:spPr>
      </p:pic>
      <p:cxnSp>
        <p:nvCxnSpPr>
          <p:cNvPr id="13" name="Straight Connector 12"/>
          <p:cNvCxnSpPr/>
          <p:nvPr/>
        </p:nvCxnSpPr>
        <p:spPr bwMode="auto">
          <a:xfrm>
            <a:off x="0" y="1295400"/>
            <a:ext cx="92837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39700" y="4413250"/>
            <a:ext cx="92837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141314" name="Object 2"/>
          <p:cNvGraphicFramePr>
            <a:graphicFrameLocks noChangeAspect="1"/>
          </p:cNvGraphicFramePr>
          <p:nvPr/>
        </p:nvGraphicFramePr>
        <p:xfrm>
          <a:off x="6250215" y="4997450"/>
          <a:ext cx="2632982" cy="682625"/>
        </p:xfrm>
        <a:graphic>
          <a:graphicData uri="http://schemas.openxmlformats.org/presentationml/2006/ole">
            <p:oleObj spid="_x0000_s141314" name="Equation" r:id="rId11" imgW="1714500" imgH="444500" progId="Equation.3">
              <p:embed/>
            </p:oleObj>
          </a:graphicData>
        </a:graphic>
      </p:graphicFrame>
      <p:graphicFrame>
        <p:nvGraphicFramePr>
          <p:cNvPr id="141315" name="Object 3"/>
          <p:cNvGraphicFramePr>
            <a:graphicFrameLocks noChangeAspect="1"/>
          </p:cNvGraphicFramePr>
          <p:nvPr/>
        </p:nvGraphicFramePr>
        <p:xfrm>
          <a:off x="6243638" y="6057936"/>
          <a:ext cx="2349500" cy="366712"/>
        </p:xfrm>
        <a:graphic>
          <a:graphicData uri="http://schemas.openxmlformats.org/presentationml/2006/ole">
            <p:oleObj spid="_x0000_s141315" name="Equation" r:id="rId12" imgW="1295400" imgH="203200" progId="Equation.3">
              <p:embed/>
            </p:oleObj>
          </a:graphicData>
        </a:graphic>
      </p:graphicFrame>
      <p:sp>
        <p:nvSpPr>
          <p:cNvPr id="17" name="Rectangle 16"/>
          <p:cNvSpPr/>
          <p:nvPr/>
        </p:nvSpPr>
        <p:spPr>
          <a:xfrm>
            <a:off x="3394934" y="5288495"/>
            <a:ext cx="2595432" cy="769441"/>
          </a:xfrm>
          <a:prstGeom prst="rect">
            <a:avLst/>
          </a:prstGeom>
          <a:solidFill>
            <a:srgbClr val="FFFF00"/>
          </a:solidFill>
        </p:spPr>
        <p:txBody>
          <a:bodyPr wrap="none">
            <a:spAutoFit/>
          </a:bodyPr>
          <a:lstStyle/>
          <a:p>
            <a:r>
              <a:rPr lang="en-US" dirty="0" smtClean="0"/>
              <a:t>© </a:t>
            </a:r>
            <a:r>
              <a:rPr lang="en-US" dirty="0" err="1" smtClean="0"/>
              <a:t>TechX</a:t>
            </a:r>
            <a:endParaRPr lang="en-US" dirty="0"/>
          </a:p>
        </p:txBody>
      </p:sp>
      <p:sp>
        <p:nvSpPr>
          <p:cNvPr id="15"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0" fill="hold"/>
                                        <p:tgtEl>
                                          <p:spTgt spid="8"/>
                                        </p:tgtEl>
                                      </p:cBhvr>
                                    </p:cmd>
                                  </p:childTnLst>
                                </p:cTn>
                              </p:par>
                            </p:childTnLst>
                          </p:cTn>
                        </p:par>
                        <p:par>
                          <p:cTn id="7" fill="hold">
                            <p:stCondLst>
                              <p:cond delay="4080"/>
                            </p:stCondLst>
                            <p:childTnLst>
                              <p:par>
                                <p:cTn id="8" presetID="1" presetClass="mediacall" presetSubtype="0" fill="hold" nodeType="afterEffect">
                                  <p:stCondLst>
                                    <p:cond delay="0"/>
                                  </p:stCondLst>
                                  <p:childTnLst>
                                    <p:cmd type="call" cmd="playFrom(0.0)">
                                      <p:cBhvr>
                                        <p:cTn id="9" dur="18000" fill="hold"/>
                                        <p:tgtEl>
                                          <p:spTgt spid="9"/>
                                        </p:tgtEl>
                                      </p:cBhvr>
                                    </p:cmd>
                                  </p:childTnLst>
                                </p:cTn>
                              </p:par>
                            </p:childTnLst>
                          </p:cTn>
                        </p:par>
                        <p:par>
                          <p:cTn id="10" fill="hold">
                            <p:stCondLst>
                              <p:cond delay="22080"/>
                            </p:stCondLst>
                            <p:childTnLst>
                              <p:par>
                                <p:cTn id="11" presetID="1" presetClass="mediacall" presetSubtype="0" fill="hold" nodeType="afterEffect">
                                  <p:stCondLst>
                                    <p:cond delay="0"/>
                                  </p:stCondLst>
                                  <p:childTnLst>
                                    <p:cmd type="call" cmd="playFrom(0.0)">
                                      <p:cBhvr>
                                        <p:cTn id="12" dur="11760" fill="hold"/>
                                        <p:tgtEl>
                                          <p:spTgt spid="10"/>
                                        </p:tgtEl>
                                      </p:cBhvr>
                                    </p:cmd>
                                  </p:childTnLst>
                                </p:cTn>
                              </p:par>
                            </p:childTnLst>
                          </p:cTn>
                        </p:par>
                        <p:par>
                          <p:cTn id="13" fill="hold">
                            <p:stCondLst>
                              <p:cond delay="33840"/>
                            </p:stCondLst>
                            <p:childTnLst>
                              <p:par>
                                <p:cTn id="14" presetID="1" presetClass="mediacall" presetSubtype="0" fill="hold" nodeType="afterEffect">
                                  <p:stCondLst>
                                    <p:cond delay="0"/>
                                  </p:stCondLst>
                                  <p:childTnLst>
                                    <p:cmd type="call" cmd="playFrom(0.0)">
                                      <p:cBhvr>
                                        <p:cTn id="15" dur="1176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8"/>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video>
              <p:cMediaNode>
                <p:cTn id="22" fill="hold" display="0">
                  <p:stCondLst>
                    <p:cond delay="indefinite"/>
                  </p:stCondLst>
                  <p:endCondLst>
                    <p:cond evt="onNext" delay="0">
                      <p:tgtEl>
                        <p:sldTgt/>
                      </p:tgtEl>
                    </p:cond>
                    <p:cond evt="onPrev" delay="0">
                      <p:tgtEl>
                        <p:sldTgt/>
                      </p:tgtEl>
                    </p:cond>
                  </p:endCondLst>
                </p:cTn>
                <p:tgtEl>
                  <p:spTgt spid="9"/>
                </p:tgtEl>
              </p:cMediaNode>
            </p:video>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9"/>
                                        </p:tgtEl>
                                      </p:cBhvr>
                                    </p:cmd>
                                  </p:childTnLst>
                                </p:cTn>
                              </p:par>
                            </p:childTnLst>
                          </p:cTn>
                        </p:par>
                      </p:childTnLst>
                    </p:cTn>
                  </p:par>
                </p:childTnLst>
              </p:cTn>
              <p:nextCondLst>
                <p:cond evt="onClick" delay="0">
                  <p:tgtEl>
                    <p:spTgt spid="9"/>
                  </p:tgtEl>
                </p:cond>
              </p:nextCondLst>
            </p:seq>
            <p:video>
              <p:cMediaNode>
                <p:cTn id="28" fill="hold" display="0">
                  <p:stCondLst>
                    <p:cond delay="indefinite"/>
                  </p:stCondLst>
                  <p:endCondLst>
                    <p:cond evt="onNext" delay="0">
                      <p:tgtEl>
                        <p:sldTgt/>
                      </p:tgtEl>
                    </p:cond>
                    <p:cond evt="onPrev" delay="0">
                      <p:tgtEl>
                        <p:sldTgt/>
                      </p:tgtEl>
                    </p:cond>
                  </p:endCondLst>
                </p:cTn>
                <p:tgtEl>
                  <p:spTgt spid="10"/>
                </p:tgtEl>
              </p:cMediaNode>
            </p:video>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10"/>
                                        </p:tgtEl>
                                      </p:cBhvr>
                                    </p:cmd>
                                  </p:childTnLst>
                                </p:cTn>
                              </p:par>
                            </p:childTnLst>
                          </p:cTn>
                        </p:par>
                      </p:childTnLst>
                    </p:cTn>
                  </p:par>
                </p:childTnLst>
              </p:cTn>
              <p:nextCondLst>
                <p:cond evt="onClick" delay="0">
                  <p:tgtEl>
                    <p:spTgt spid="10"/>
                  </p:tgtEl>
                </p:cond>
              </p:nextCondLst>
            </p:seq>
            <p:video>
              <p:cMediaNode>
                <p:cTn id="34" fill="hold" display="0">
                  <p:stCondLst>
                    <p:cond delay="indefinite"/>
                  </p:stCondLst>
                  <p:endCondLst>
                    <p:cond evt="onNext" delay="0">
                      <p:tgtEl>
                        <p:sldTgt/>
                      </p:tgtEl>
                    </p:cond>
                    <p:cond evt="onPrev" delay="0">
                      <p:tgtEl>
                        <p:sldTgt/>
                      </p:tgtEl>
                    </p:cond>
                  </p:endCondLst>
                </p:cTn>
                <p:tgtEl>
                  <p:spTgt spid="11"/>
                </p:tgtEl>
              </p:cMediaNode>
            </p:video>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9" name="Rectangle 2"/>
          <p:cNvSpPr>
            <a:spLocks noGrp="1" noChangeArrowheads="1"/>
          </p:cNvSpPr>
          <p:nvPr>
            <p:ph type="title"/>
          </p:nvPr>
        </p:nvSpPr>
        <p:spPr>
          <a:xfrm>
            <a:off x="660400" y="0"/>
            <a:ext cx="7772400" cy="814388"/>
          </a:xfrm>
        </p:spPr>
        <p:txBody>
          <a:bodyPr/>
          <a:lstStyle/>
          <a:p>
            <a:pPr eaLnBrk="1" hangingPunct="1"/>
            <a:r>
              <a:rPr lang="en-US" dirty="0">
                <a:solidFill>
                  <a:srgbClr val="0000FF"/>
                </a:solidFill>
              </a:rPr>
              <a:t>Transverse</a:t>
            </a:r>
            <a:r>
              <a:rPr lang="en-US" dirty="0" smtClean="0">
                <a:solidFill>
                  <a:srgbClr val="0000FF"/>
                </a:solidFill>
              </a:rPr>
              <a:t> cooling</a:t>
            </a:r>
            <a:endParaRPr lang="en-US" dirty="0">
              <a:solidFill>
                <a:srgbClr val="0000FF"/>
              </a:solidFill>
            </a:endParaRPr>
          </a:p>
        </p:txBody>
      </p:sp>
      <p:sp>
        <p:nvSpPr>
          <p:cNvPr id="38920" name="Rectangle 3"/>
          <p:cNvSpPr>
            <a:spLocks noChangeArrowheads="1"/>
          </p:cNvSpPr>
          <p:nvPr/>
        </p:nvSpPr>
        <p:spPr bwMode="auto">
          <a:xfrm>
            <a:off x="33338" y="1104900"/>
            <a:ext cx="3571875" cy="5056188"/>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1600" dirty="0">
                <a:solidFill>
                  <a:srgbClr val="004C00"/>
                </a:solidFill>
              </a:rPr>
              <a:t>Transverse cooling can be obtained by using coupling with longitudinal motion via transverse dispersion </a:t>
            </a:r>
          </a:p>
          <a:p>
            <a:pPr marL="342900" indent="-342900">
              <a:spcBef>
                <a:spcPct val="20000"/>
              </a:spcBef>
              <a:buFontTx/>
              <a:buChar char="•"/>
            </a:pPr>
            <a:r>
              <a:rPr lang="en-US" sz="1600" dirty="0">
                <a:solidFill>
                  <a:srgbClr val="004C00"/>
                </a:solidFill>
              </a:rPr>
              <a:t>Sharing of cooling decrements is similar to sum of decrements theorem for synchrotron radiation damping, i.e. decrement of longitudinal cooling can be split into appropriate portions to cool both transversely and longitudinally: </a:t>
            </a:r>
            <a:r>
              <a:rPr lang="en-US" sz="1600" dirty="0" err="1">
                <a:solidFill>
                  <a:srgbClr val="004C00"/>
                </a:solidFill>
              </a:rPr>
              <a:t>J</a:t>
            </a:r>
            <a:r>
              <a:rPr lang="en-US" sz="1600" baseline="-25000" dirty="0" err="1">
                <a:solidFill>
                  <a:srgbClr val="004C00"/>
                </a:solidFill>
              </a:rPr>
              <a:t>s</a:t>
            </a:r>
            <a:r>
              <a:rPr lang="en-US" sz="1600" dirty="0" err="1">
                <a:solidFill>
                  <a:srgbClr val="004C00"/>
                </a:solidFill>
              </a:rPr>
              <a:t>+J</a:t>
            </a:r>
            <a:r>
              <a:rPr lang="en-US" sz="1600" baseline="-25000" dirty="0" err="1">
                <a:solidFill>
                  <a:srgbClr val="004C00"/>
                </a:solidFill>
              </a:rPr>
              <a:t>h</a:t>
            </a:r>
            <a:r>
              <a:rPr lang="en-US" sz="1600" dirty="0" err="1">
                <a:solidFill>
                  <a:srgbClr val="004C00"/>
                </a:solidFill>
              </a:rPr>
              <a:t>+J</a:t>
            </a:r>
            <a:r>
              <a:rPr lang="en-US" sz="1600" baseline="-25000" dirty="0" err="1">
                <a:solidFill>
                  <a:srgbClr val="004C00"/>
                </a:solidFill>
              </a:rPr>
              <a:t>v</a:t>
            </a:r>
            <a:r>
              <a:rPr lang="en-US" sz="1600" dirty="0">
                <a:solidFill>
                  <a:srgbClr val="004C00"/>
                </a:solidFill>
              </a:rPr>
              <a:t>=1</a:t>
            </a:r>
            <a:endParaRPr lang="en-US" sz="1600" baseline="-25000" dirty="0">
              <a:solidFill>
                <a:srgbClr val="004C00"/>
              </a:solidFill>
            </a:endParaRPr>
          </a:p>
          <a:p>
            <a:pPr marL="342900" indent="-342900">
              <a:spcBef>
                <a:spcPct val="20000"/>
              </a:spcBef>
              <a:buFontTx/>
              <a:buChar char="•"/>
            </a:pPr>
            <a:r>
              <a:rPr lang="en-US" sz="1600" dirty="0">
                <a:solidFill>
                  <a:srgbClr val="004C00"/>
                </a:solidFill>
              </a:rPr>
              <a:t>Vertical (better to say the second </a:t>
            </a:r>
            <a:r>
              <a:rPr lang="en-US" sz="1600" dirty="0" err="1">
                <a:solidFill>
                  <a:srgbClr val="004C00"/>
                </a:solidFill>
              </a:rPr>
              <a:t>eigen</a:t>
            </a:r>
            <a:r>
              <a:rPr lang="en-US" sz="1600" dirty="0">
                <a:solidFill>
                  <a:srgbClr val="004C00"/>
                </a:solidFill>
              </a:rPr>
              <a:t> mode) cooling is coming from transverse coupling </a:t>
            </a:r>
          </a:p>
        </p:txBody>
      </p:sp>
      <p:sp>
        <p:nvSpPr>
          <p:cNvPr id="38921" name="Text Box 8"/>
          <p:cNvSpPr txBox="1">
            <a:spLocks noChangeArrowheads="1"/>
          </p:cNvSpPr>
          <p:nvPr/>
        </p:nvSpPr>
        <p:spPr bwMode="auto">
          <a:xfrm>
            <a:off x="3570288" y="781050"/>
            <a:ext cx="5462587" cy="1508125"/>
          </a:xfrm>
          <a:prstGeom prst="rect">
            <a:avLst/>
          </a:prstGeom>
          <a:noFill/>
          <a:ln w="9525">
            <a:noFill/>
            <a:miter lim="800000"/>
            <a:headEnd/>
            <a:tailEnd/>
          </a:ln>
        </p:spPr>
        <p:txBody>
          <a:bodyPr wrap="none">
            <a:prstTxWarp prst="textNoShape">
              <a:avLst/>
            </a:prstTxWarp>
            <a:spAutoFit/>
          </a:bodyPr>
          <a:lstStyle/>
          <a:p>
            <a:pPr eaLnBrk="0" hangingPunct="0"/>
            <a:r>
              <a:rPr lang="en-US" sz="2000" dirty="0"/>
              <a:t>Non-achromatic chicane installed at the</a:t>
            </a:r>
          </a:p>
          <a:p>
            <a:pPr eaLnBrk="0" hangingPunct="0"/>
            <a:r>
              <a:rPr lang="en-US" sz="2000" dirty="0"/>
              <a:t>exit of the FEL before the kicker section</a:t>
            </a:r>
          </a:p>
          <a:p>
            <a:pPr eaLnBrk="0" hangingPunct="0"/>
            <a:r>
              <a:rPr lang="en-US" sz="2000" dirty="0"/>
              <a:t>turns the wave-fronts of the charged planes</a:t>
            </a:r>
          </a:p>
          <a:p>
            <a:pPr eaLnBrk="0" hangingPunct="0"/>
            <a:r>
              <a:rPr lang="en-US" sz="2000" dirty="0"/>
              <a:t>in electron beam </a:t>
            </a:r>
          </a:p>
        </p:txBody>
      </p:sp>
      <p:sp>
        <p:nvSpPr>
          <p:cNvPr id="38922" name="Rectangle 11"/>
          <p:cNvSpPr>
            <a:spLocks noChangeArrowheads="1"/>
          </p:cNvSpPr>
          <p:nvPr/>
        </p:nvSpPr>
        <p:spPr bwMode="auto">
          <a:xfrm>
            <a:off x="6180138" y="2282825"/>
            <a:ext cx="219075" cy="5778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38923" name="Rectangle 12"/>
          <p:cNvSpPr>
            <a:spLocks noChangeArrowheads="1"/>
          </p:cNvSpPr>
          <p:nvPr/>
        </p:nvSpPr>
        <p:spPr bwMode="auto">
          <a:xfrm>
            <a:off x="6402388" y="2281238"/>
            <a:ext cx="223837" cy="5778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38924" name="Rectangle 5"/>
          <p:cNvSpPr>
            <a:spLocks noChangeArrowheads="1"/>
          </p:cNvSpPr>
          <p:nvPr/>
        </p:nvSpPr>
        <p:spPr bwMode="auto">
          <a:xfrm>
            <a:off x="5557838" y="2292350"/>
            <a:ext cx="219075" cy="5778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38925" name="Rectangle 7"/>
          <p:cNvSpPr>
            <a:spLocks noChangeArrowheads="1"/>
          </p:cNvSpPr>
          <p:nvPr/>
        </p:nvSpPr>
        <p:spPr bwMode="auto">
          <a:xfrm>
            <a:off x="5776913" y="2290763"/>
            <a:ext cx="223837" cy="5778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38926" name="Freeform 9"/>
          <p:cNvSpPr>
            <a:spLocks/>
          </p:cNvSpPr>
          <p:nvPr/>
        </p:nvSpPr>
        <p:spPr bwMode="auto">
          <a:xfrm>
            <a:off x="4608513" y="2414588"/>
            <a:ext cx="3098800" cy="209550"/>
          </a:xfrm>
          <a:custGeom>
            <a:avLst/>
            <a:gdLst>
              <a:gd name="T0" fmla="*/ 0 w 1952"/>
              <a:gd name="T1" fmla="*/ 2147483647 h 132"/>
              <a:gd name="T2" fmla="*/ 2147483647 w 1952"/>
              <a:gd name="T3" fmla="*/ 2147483647 h 132"/>
              <a:gd name="T4" fmla="*/ 2147483647 w 1952"/>
              <a:gd name="T5" fmla="*/ 2147483647 h 132"/>
              <a:gd name="T6" fmla="*/ 2147483647 w 1952"/>
              <a:gd name="T7" fmla="*/ 2147483647 h 132"/>
              <a:gd name="T8" fmla="*/ 2147483647 w 1952"/>
              <a:gd name="T9" fmla="*/ 2147483647 h 132"/>
              <a:gd name="T10" fmla="*/ 2147483647 w 1952"/>
              <a:gd name="T11" fmla="*/ 2147483647 h 132"/>
              <a:gd name="T12" fmla="*/ 2147483647 w 1952"/>
              <a:gd name="T13" fmla="*/ 2147483647 h 132"/>
              <a:gd name="T14" fmla="*/ 2147483647 w 1952"/>
              <a:gd name="T15" fmla="*/ 2147483647 h 132"/>
              <a:gd name="T16" fmla="*/ 2147483647 w 1952"/>
              <a:gd name="T17" fmla="*/ 2147483647 h 132"/>
              <a:gd name="T18" fmla="*/ 2147483647 w 1952"/>
              <a:gd name="T19" fmla="*/ 2147483647 h 132"/>
              <a:gd name="T20" fmla="*/ 2147483647 w 1952"/>
              <a:gd name="T21" fmla="*/ 2147483647 h 132"/>
              <a:gd name="T22" fmla="*/ 2147483647 w 1952"/>
              <a:gd name="T23" fmla="*/ 2147483647 h 132"/>
              <a:gd name="T24" fmla="*/ 2147483647 w 1952"/>
              <a:gd name="T25" fmla="*/ 2147483647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2"/>
              <a:gd name="T40" fmla="*/ 0 h 132"/>
              <a:gd name="T41" fmla="*/ 1952 w 1952"/>
              <a:gd name="T42" fmla="*/ 132 h 1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2" h="132">
                <a:moveTo>
                  <a:pt x="0" y="132"/>
                </a:moveTo>
                <a:cubicBezTo>
                  <a:pt x="91" y="131"/>
                  <a:pt x="437" y="130"/>
                  <a:pt x="548" y="128"/>
                </a:cubicBezTo>
                <a:cubicBezTo>
                  <a:pt x="659" y="126"/>
                  <a:pt x="629" y="130"/>
                  <a:pt x="664" y="120"/>
                </a:cubicBezTo>
                <a:cubicBezTo>
                  <a:pt x="699" y="110"/>
                  <a:pt x="732" y="83"/>
                  <a:pt x="757" y="65"/>
                </a:cubicBezTo>
                <a:cubicBezTo>
                  <a:pt x="782" y="47"/>
                  <a:pt x="793" y="22"/>
                  <a:pt x="815" y="11"/>
                </a:cubicBezTo>
                <a:cubicBezTo>
                  <a:pt x="837" y="0"/>
                  <a:pt x="861" y="2"/>
                  <a:pt x="888" y="1"/>
                </a:cubicBezTo>
                <a:cubicBezTo>
                  <a:pt x="915" y="0"/>
                  <a:pt x="951" y="1"/>
                  <a:pt x="979" y="3"/>
                </a:cubicBezTo>
                <a:cubicBezTo>
                  <a:pt x="1007" y="5"/>
                  <a:pt x="1034" y="4"/>
                  <a:pt x="1059" y="15"/>
                </a:cubicBezTo>
                <a:cubicBezTo>
                  <a:pt x="1084" y="26"/>
                  <a:pt x="1102" y="52"/>
                  <a:pt x="1127" y="69"/>
                </a:cubicBezTo>
                <a:cubicBezTo>
                  <a:pt x="1152" y="86"/>
                  <a:pt x="1184" y="107"/>
                  <a:pt x="1211" y="115"/>
                </a:cubicBezTo>
                <a:cubicBezTo>
                  <a:pt x="1238" y="123"/>
                  <a:pt x="1245" y="118"/>
                  <a:pt x="1287" y="119"/>
                </a:cubicBezTo>
                <a:cubicBezTo>
                  <a:pt x="1329" y="120"/>
                  <a:pt x="1351" y="119"/>
                  <a:pt x="1462" y="119"/>
                </a:cubicBezTo>
                <a:cubicBezTo>
                  <a:pt x="1573" y="119"/>
                  <a:pt x="1870" y="120"/>
                  <a:pt x="1952" y="120"/>
                </a:cubicBezTo>
              </a:path>
            </a:pathLst>
          </a:custGeom>
          <a:noFill/>
          <a:ln w="9525">
            <a:solidFill>
              <a:schemeClr val="tx1"/>
            </a:solidFill>
            <a:round/>
            <a:headEnd/>
            <a:tailEnd/>
          </a:ln>
        </p:spPr>
        <p:txBody>
          <a:bodyPr wrap="none" anchor="ctr">
            <a:prstTxWarp prst="textNoShape">
              <a:avLst/>
            </a:prstTxWarp>
          </a:bodyPr>
          <a:lstStyle/>
          <a:p>
            <a:pPr eaLnBrk="0" hangingPunct="0"/>
            <a:endParaRPr lang="en-US"/>
          </a:p>
        </p:txBody>
      </p:sp>
      <p:sp>
        <p:nvSpPr>
          <p:cNvPr id="38927" name="Line 13"/>
          <p:cNvSpPr>
            <a:spLocks noChangeShapeType="1"/>
          </p:cNvSpPr>
          <p:nvPr/>
        </p:nvSpPr>
        <p:spPr bwMode="auto">
          <a:xfrm flipH="1">
            <a:off x="6080125" y="2219325"/>
            <a:ext cx="3175" cy="36830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38928" name="Text Box 14"/>
          <p:cNvSpPr txBox="1">
            <a:spLocks noChangeArrowheads="1"/>
          </p:cNvSpPr>
          <p:nvPr/>
        </p:nvSpPr>
        <p:spPr bwMode="auto">
          <a:xfrm>
            <a:off x="6759575" y="2108200"/>
            <a:ext cx="639763" cy="339725"/>
          </a:xfrm>
          <a:prstGeom prst="rect">
            <a:avLst/>
          </a:prstGeom>
          <a:noFill/>
          <a:ln w="9525">
            <a:noFill/>
            <a:miter lim="800000"/>
            <a:headEnd/>
            <a:tailEnd/>
          </a:ln>
        </p:spPr>
        <p:txBody>
          <a:bodyPr wrap="none">
            <a:prstTxWarp prst="textNoShape">
              <a:avLst/>
            </a:prstTxWarp>
            <a:spAutoFit/>
          </a:bodyPr>
          <a:lstStyle/>
          <a:p>
            <a:pPr eaLnBrk="0" hangingPunct="0"/>
            <a:r>
              <a:rPr lang="en-US" sz="1400"/>
              <a:t>R</a:t>
            </a:r>
            <a:r>
              <a:rPr lang="en-US" sz="1400" baseline="-25000"/>
              <a:t>26</a:t>
            </a:r>
            <a:r>
              <a:rPr lang="en-US" sz="1400">
                <a:sym typeface="Symbol" pitchFamily="-111" charset="2"/>
              </a:rPr>
              <a:t>0</a:t>
            </a:r>
            <a:endParaRPr lang="en-US" sz="1400"/>
          </a:p>
        </p:txBody>
      </p:sp>
      <p:grpSp>
        <p:nvGrpSpPr>
          <p:cNvPr id="38929" name="Group 19"/>
          <p:cNvGrpSpPr>
            <a:grpSpLocks/>
          </p:cNvGrpSpPr>
          <p:nvPr/>
        </p:nvGrpSpPr>
        <p:grpSpPr bwMode="auto">
          <a:xfrm>
            <a:off x="4133850" y="2463800"/>
            <a:ext cx="277813" cy="304800"/>
            <a:chOff x="2868" y="1224"/>
            <a:chExt cx="76" cy="192"/>
          </a:xfrm>
        </p:grpSpPr>
        <p:sp>
          <p:nvSpPr>
            <p:cNvPr id="38963" name="Line 15"/>
            <p:cNvSpPr>
              <a:spLocks noChangeShapeType="1"/>
            </p:cNvSpPr>
            <p:nvPr/>
          </p:nvSpPr>
          <p:spPr bwMode="auto">
            <a:xfrm>
              <a:off x="2868"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64" name="Line 16"/>
            <p:cNvSpPr>
              <a:spLocks noChangeShapeType="1"/>
            </p:cNvSpPr>
            <p:nvPr/>
          </p:nvSpPr>
          <p:spPr bwMode="auto">
            <a:xfrm>
              <a:off x="2892"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65" name="Line 17"/>
            <p:cNvSpPr>
              <a:spLocks noChangeShapeType="1"/>
            </p:cNvSpPr>
            <p:nvPr/>
          </p:nvSpPr>
          <p:spPr bwMode="auto">
            <a:xfrm>
              <a:off x="2920"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66" name="Line 18"/>
            <p:cNvSpPr>
              <a:spLocks noChangeShapeType="1"/>
            </p:cNvSpPr>
            <p:nvPr/>
          </p:nvSpPr>
          <p:spPr bwMode="auto">
            <a:xfrm>
              <a:off x="2944"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grpSp>
        <p:nvGrpSpPr>
          <p:cNvPr id="38930" name="Group 20"/>
          <p:cNvGrpSpPr>
            <a:grpSpLocks/>
          </p:cNvGrpSpPr>
          <p:nvPr/>
        </p:nvGrpSpPr>
        <p:grpSpPr bwMode="auto">
          <a:xfrm>
            <a:off x="4500563" y="2463800"/>
            <a:ext cx="279400" cy="304800"/>
            <a:chOff x="2868" y="1224"/>
            <a:chExt cx="76" cy="192"/>
          </a:xfrm>
        </p:grpSpPr>
        <p:sp>
          <p:nvSpPr>
            <p:cNvPr id="38959" name="Line 21"/>
            <p:cNvSpPr>
              <a:spLocks noChangeShapeType="1"/>
            </p:cNvSpPr>
            <p:nvPr/>
          </p:nvSpPr>
          <p:spPr bwMode="auto">
            <a:xfrm>
              <a:off x="2868"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60" name="Line 22"/>
            <p:cNvSpPr>
              <a:spLocks noChangeShapeType="1"/>
            </p:cNvSpPr>
            <p:nvPr/>
          </p:nvSpPr>
          <p:spPr bwMode="auto">
            <a:xfrm>
              <a:off x="2892"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61" name="Line 23"/>
            <p:cNvSpPr>
              <a:spLocks noChangeShapeType="1"/>
            </p:cNvSpPr>
            <p:nvPr/>
          </p:nvSpPr>
          <p:spPr bwMode="auto">
            <a:xfrm>
              <a:off x="2920"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62" name="Line 24"/>
            <p:cNvSpPr>
              <a:spLocks noChangeShapeType="1"/>
            </p:cNvSpPr>
            <p:nvPr/>
          </p:nvSpPr>
          <p:spPr bwMode="auto">
            <a:xfrm>
              <a:off x="2944"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grpSp>
        <p:nvGrpSpPr>
          <p:cNvPr id="38931" name="Group 25"/>
          <p:cNvGrpSpPr>
            <a:grpSpLocks/>
          </p:cNvGrpSpPr>
          <p:nvPr/>
        </p:nvGrpSpPr>
        <p:grpSpPr bwMode="auto">
          <a:xfrm>
            <a:off x="4867275" y="2463800"/>
            <a:ext cx="279400" cy="304800"/>
            <a:chOff x="2868" y="1224"/>
            <a:chExt cx="76" cy="192"/>
          </a:xfrm>
        </p:grpSpPr>
        <p:sp>
          <p:nvSpPr>
            <p:cNvPr id="38955" name="Line 26"/>
            <p:cNvSpPr>
              <a:spLocks noChangeShapeType="1"/>
            </p:cNvSpPr>
            <p:nvPr/>
          </p:nvSpPr>
          <p:spPr bwMode="auto">
            <a:xfrm>
              <a:off x="2868"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56" name="Line 27"/>
            <p:cNvSpPr>
              <a:spLocks noChangeShapeType="1"/>
            </p:cNvSpPr>
            <p:nvPr/>
          </p:nvSpPr>
          <p:spPr bwMode="auto">
            <a:xfrm>
              <a:off x="2892"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57" name="Line 28"/>
            <p:cNvSpPr>
              <a:spLocks noChangeShapeType="1"/>
            </p:cNvSpPr>
            <p:nvPr/>
          </p:nvSpPr>
          <p:spPr bwMode="auto">
            <a:xfrm>
              <a:off x="2920"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58" name="Line 29"/>
            <p:cNvSpPr>
              <a:spLocks noChangeShapeType="1"/>
            </p:cNvSpPr>
            <p:nvPr/>
          </p:nvSpPr>
          <p:spPr bwMode="auto">
            <a:xfrm>
              <a:off x="2944" y="1224"/>
              <a:ext cx="0" cy="192"/>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sp>
        <p:nvSpPr>
          <p:cNvPr id="38932" name="Rectangle 30"/>
          <p:cNvSpPr>
            <a:spLocks noChangeArrowheads="1"/>
          </p:cNvSpPr>
          <p:nvPr/>
        </p:nvSpPr>
        <p:spPr bwMode="auto">
          <a:xfrm>
            <a:off x="4044950" y="2451100"/>
            <a:ext cx="1174750" cy="330200"/>
          </a:xfrm>
          <a:prstGeom prst="rect">
            <a:avLst/>
          </a:prstGeom>
          <a:noFill/>
          <a:ln w="3175">
            <a:solidFill>
              <a:schemeClr val="tx1"/>
            </a:solidFill>
            <a:miter lim="800000"/>
            <a:headEnd/>
            <a:tailEnd/>
          </a:ln>
        </p:spPr>
        <p:txBody>
          <a:bodyPr wrap="none" anchor="ctr">
            <a:prstTxWarp prst="textNoShape">
              <a:avLst/>
            </a:prstTxWarp>
          </a:bodyPr>
          <a:lstStyle/>
          <a:p>
            <a:pPr eaLnBrk="0" hangingPunct="0"/>
            <a:endParaRPr lang="en-US"/>
          </a:p>
        </p:txBody>
      </p:sp>
      <p:sp>
        <p:nvSpPr>
          <p:cNvPr id="38933" name="Rectangle 47"/>
          <p:cNvSpPr>
            <a:spLocks noChangeArrowheads="1"/>
          </p:cNvSpPr>
          <p:nvPr/>
        </p:nvSpPr>
        <p:spPr bwMode="auto">
          <a:xfrm>
            <a:off x="6858000" y="2425700"/>
            <a:ext cx="1063625" cy="330200"/>
          </a:xfrm>
          <a:prstGeom prst="rect">
            <a:avLst/>
          </a:prstGeom>
          <a:noFill/>
          <a:ln w="3175">
            <a:solidFill>
              <a:schemeClr val="tx1"/>
            </a:solidFill>
            <a:miter lim="800000"/>
            <a:headEnd/>
            <a:tailEnd/>
          </a:ln>
        </p:spPr>
        <p:txBody>
          <a:bodyPr wrap="none" anchor="ctr">
            <a:prstTxWarp prst="textNoShape">
              <a:avLst/>
            </a:prstTxWarp>
          </a:bodyPr>
          <a:lstStyle/>
          <a:p>
            <a:pPr eaLnBrk="0" hangingPunct="0"/>
            <a:endParaRPr lang="en-US"/>
          </a:p>
        </p:txBody>
      </p:sp>
      <p:grpSp>
        <p:nvGrpSpPr>
          <p:cNvPr id="38934" name="Group 54"/>
          <p:cNvGrpSpPr>
            <a:grpSpLocks/>
          </p:cNvGrpSpPr>
          <p:nvPr/>
        </p:nvGrpSpPr>
        <p:grpSpPr bwMode="auto">
          <a:xfrm>
            <a:off x="7578725" y="2438400"/>
            <a:ext cx="298450" cy="311150"/>
            <a:chOff x="4670" y="1212"/>
            <a:chExt cx="188" cy="196"/>
          </a:xfrm>
        </p:grpSpPr>
        <p:grpSp>
          <p:nvGrpSpPr>
            <p:cNvPr id="38949" name="Group 49"/>
            <p:cNvGrpSpPr>
              <a:grpSpLocks/>
            </p:cNvGrpSpPr>
            <p:nvPr/>
          </p:nvGrpSpPr>
          <p:grpSpPr bwMode="auto">
            <a:xfrm>
              <a:off x="4776" y="1212"/>
              <a:ext cx="82" cy="196"/>
              <a:chOff x="4776" y="1212"/>
              <a:chExt cx="82" cy="196"/>
            </a:xfrm>
          </p:grpSpPr>
          <p:sp>
            <p:nvSpPr>
              <p:cNvPr id="38953" name="Line 45"/>
              <p:cNvSpPr>
                <a:spLocks noChangeShapeType="1"/>
              </p:cNvSpPr>
              <p:nvPr/>
            </p:nvSpPr>
            <p:spPr bwMode="auto">
              <a:xfrm flipH="1">
                <a:off x="4776" y="1212"/>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54" name="Line 48"/>
              <p:cNvSpPr>
                <a:spLocks noChangeShapeType="1"/>
              </p:cNvSpPr>
              <p:nvPr/>
            </p:nvSpPr>
            <p:spPr bwMode="auto">
              <a:xfrm flipH="1">
                <a:off x="4826" y="1214"/>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grpSp>
          <p:nvGrpSpPr>
            <p:cNvPr id="38950" name="Group 50"/>
            <p:cNvGrpSpPr>
              <a:grpSpLocks/>
            </p:cNvGrpSpPr>
            <p:nvPr/>
          </p:nvGrpSpPr>
          <p:grpSpPr bwMode="auto">
            <a:xfrm>
              <a:off x="4670" y="1212"/>
              <a:ext cx="82" cy="196"/>
              <a:chOff x="4776" y="1212"/>
              <a:chExt cx="82" cy="196"/>
            </a:xfrm>
          </p:grpSpPr>
          <p:sp>
            <p:nvSpPr>
              <p:cNvPr id="38951" name="Line 51"/>
              <p:cNvSpPr>
                <a:spLocks noChangeShapeType="1"/>
              </p:cNvSpPr>
              <p:nvPr/>
            </p:nvSpPr>
            <p:spPr bwMode="auto">
              <a:xfrm flipH="1">
                <a:off x="4776" y="1212"/>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52" name="Line 52"/>
              <p:cNvSpPr>
                <a:spLocks noChangeShapeType="1"/>
              </p:cNvSpPr>
              <p:nvPr/>
            </p:nvSpPr>
            <p:spPr bwMode="auto">
              <a:xfrm flipH="1">
                <a:off x="4826" y="1214"/>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grpSp>
      <p:grpSp>
        <p:nvGrpSpPr>
          <p:cNvPr id="38935" name="Group 55"/>
          <p:cNvGrpSpPr>
            <a:grpSpLocks/>
          </p:cNvGrpSpPr>
          <p:nvPr/>
        </p:nvGrpSpPr>
        <p:grpSpPr bwMode="auto">
          <a:xfrm>
            <a:off x="7245350" y="2435225"/>
            <a:ext cx="298450" cy="311150"/>
            <a:chOff x="4670" y="1212"/>
            <a:chExt cx="188" cy="196"/>
          </a:xfrm>
        </p:grpSpPr>
        <p:grpSp>
          <p:nvGrpSpPr>
            <p:cNvPr id="38943" name="Group 56"/>
            <p:cNvGrpSpPr>
              <a:grpSpLocks/>
            </p:cNvGrpSpPr>
            <p:nvPr/>
          </p:nvGrpSpPr>
          <p:grpSpPr bwMode="auto">
            <a:xfrm>
              <a:off x="4776" y="1212"/>
              <a:ext cx="82" cy="196"/>
              <a:chOff x="4776" y="1212"/>
              <a:chExt cx="82" cy="196"/>
            </a:xfrm>
          </p:grpSpPr>
          <p:sp>
            <p:nvSpPr>
              <p:cNvPr id="38947" name="Line 57"/>
              <p:cNvSpPr>
                <a:spLocks noChangeShapeType="1"/>
              </p:cNvSpPr>
              <p:nvPr/>
            </p:nvSpPr>
            <p:spPr bwMode="auto">
              <a:xfrm flipH="1">
                <a:off x="4776" y="1212"/>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48" name="Line 58"/>
              <p:cNvSpPr>
                <a:spLocks noChangeShapeType="1"/>
              </p:cNvSpPr>
              <p:nvPr/>
            </p:nvSpPr>
            <p:spPr bwMode="auto">
              <a:xfrm flipH="1">
                <a:off x="4826" y="1214"/>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grpSp>
          <p:nvGrpSpPr>
            <p:cNvPr id="38944" name="Group 59"/>
            <p:cNvGrpSpPr>
              <a:grpSpLocks/>
            </p:cNvGrpSpPr>
            <p:nvPr/>
          </p:nvGrpSpPr>
          <p:grpSpPr bwMode="auto">
            <a:xfrm>
              <a:off x="4670" y="1212"/>
              <a:ext cx="82" cy="196"/>
              <a:chOff x="4776" y="1212"/>
              <a:chExt cx="82" cy="196"/>
            </a:xfrm>
          </p:grpSpPr>
          <p:sp>
            <p:nvSpPr>
              <p:cNvPr id="38945" name="Line 60"/>
              <p:cNvSpPr>
                <a:spLocks noChangeShapeType="1"/>
              </p:cNvSpPr>
              <p:nvPr/>
            </p:nvSpPr>
            <p:spPr bwMode="auto">
              <a:xfrm flipH="1">
                <a:off x="4776" y="1212"/>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46" name="Line 61"/>
              <p:cNvSpPr>
                <a:spLocks noChangeShapeType="1"/>
              </p:cNvSpPr>
              <p:nvPr/>
            </p:nvSpPr>
            <p:spPr bwMode="auto">
              <a:xfrm flipH="1">
                <a:off x="4826" y="1214"/>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grpSp>
      <p:grpSp>
        <p:nvGrpSpPr>
          <p:cNvPr id="38936" name="Group 62"/>
          <p:cNvGrpSpPr>
            <a:grpSpLocks/>
          </p:cNvGrpSpPr>
          <p:nvPr/>
        </p:nvGrpSpPr>
        <p:grpSpPr bwMode="auto">
          <a:xfrm>
            <a:off x="6908800" y="2435225"/>
            <a:ext cx="298450" cy="311150"/>
            <a:chOff x="4670" y="1212"/>
            <a:chExt cx="188" cy="196"/>
          </a:xfrm>
        </p:grpSpPr>
        <p:grpSp>
          <p:nvGrpSpPr>
            <p:cNvPr id="38937" name="Group 63"/>
            <p:cNvGrpSpPr>
              <a:grpSpLocks/>
            </p:cNvGrpSpPr>
            <p:nvPr/>
          </p:nvGrpSpPr>
          <p:grpSpPr bwMode="auto">
            <a:xfrm>
              <a:off x="4776" y="1212"/>
              <a:ext cx="82" cy="196"/>
              <a:chOff x="4776" y="1212"/>
              <a:chExt cx="82" cy="196"/>
            </a:xfrm>
          </p:grpSpPr>
          <p:sp>
            <p:nvSpPr>
              <p:cNvPr id="38941" name="Line 64"/>
              <p:cNvSpPr>
                <a:spLocks noChangeShapeType="1"/>
              </p:cNvSpPr>
              <p:nvPr/>
            </p:nvSpPr>
            <p:spPr bwMode="auto">
              <a:xfrm flipH="1">
                <a:off x="4776" y="1212"/>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42" name="Line 65"/>
              <p:cNvSpPr>
                <a:spLocks noChangeShapeType="1"/>
              </p:cNvSpPr>
              <p:nvPr/>
            </p:nvSpPr>
            <p:spPr bwMode="auto">
              <a:xfrm flipH="1">
                <a:off x="4826" y="1214"/>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grpSp>
          <p:nvGrpSpPr>
            <p:cNvPr id="38938" name="Group 66"/>
            <p:cNvGrpSpPr>
              <a:grpSpLocks/>
            </p:cNvGrpSpPr>
            <p:nvPr/>
          </p:nvGrpSpPr>
          <p:grpSpPr bwMode="auto">
            <a:xfrm>
              <a:off x="4670" y="1212"/>
              <a:ext cx="82" cy="196"/>
              <a:chOff x="4776" y="1212"/>
              <a:chExt cx="82" cy="196"/>
            </a:xfrm>
          </p:grpSpPr>
          <p:sp>
            <p:nvSpPr>
              <p:cNvPr id="38939" name="Line 67"/>
              <p:cNvSpPr>
                <a:spLocks noChangeShapeType="1"/>
              </p:cNvSpPr>
              <p:nvPr/>
            </p:nvSpPr>
            <p:spPr bwMode="auto">
              <a:xfrm flipH="1">
                <a:off x="4776" y="1212"/>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8940" name="Line 68"/>
              <p:cNvSpPr>
                <a:spLocks noChangeShapeType="1"/>
              </p:cNvSpPr>
              <p:nvPr/>
            </p:nvSpPr>
            <p:spPr bwMode="auto">
              <a:xfrm flipH="1">
                <a:off x="4826" y="1214"/>
                <a:ext cx="32" cy="194"/>
              </a:xfrm>
              <a:prstGeom prst="line">
                <a:avLst/>
              </a:prstGeom>
              <a:noFill/>
              <a:ln w="57150">
                <a:solidFill>
                  <a:srgbClr val="0000FF"/>
                </a:solidFill>
                <a:round/>
                <a:headEnd/>
                <a:tailEnd/>
              </a:ln>
            </p:spPr>
            <p:txBody>
              <a:bodyPr wrap="none" anchor="ctr">
                <a:prstTxWarp prst="textNoShape">
                  <a:avLst/>
                </a:prstTxWarp>
              </a:bodyPr>
              <a:lstStyle/>
              <a:p>
                <a:endParaRPr lang="en-US"/>
              </a:p>
            </p:txBody>
          </p:sp>
        </p:grpSp>
      </p:grpSp>
      <p:graphicFrame>
        <p:nvGraphicFramePr>
          <p:cNvPr id="38914" name="Object 2"/>
          <p:cNvGraphicFramePr>
            <a:graphicFrameLocks noChangeAspect="1"/>
          </p:cNvGraphicFramePr>
          <p:nvPr/>
        </p:nvGraphicFramePr>
        <p:xfrm>
          <a:off x="5330825" y="2933700"/>
          <a:ext cx="1606550" cy="352425"/>
        </p:xfrm>
        <a:graphic>
          <a:graphicData uri="http://schemas.openxmlformats.org/presentationml/2006/ole">
            <p:oleObj spid="_x0000_s38914" name="Equation" r:id="rId3" imgW="927100" imgH="203200" progId="Equation.3">
              <p:embed/>
            </p:oleObj>
          </a:graphicData>
        </a:graphic>
      </p:graphicFrame>
      <p:graphicFrame>
        <p:nvGraphicFramePr>
          <p:cNvPr id="38915" name="Object 3"/>
          <p:cNvGraphicFramePr>
            <a:graphicFrameLocks noChangeAspect="1"/>
          </p:cNvGraphicFramePr>
          <p:nvPr/>
        </p:nvGraphicFramePr>
        <p:xfrm>
          <a:off x="3487738" y="3429000"/>
          <a:ext cx="5008562" cy="587375"/>
        </p:xfrm>
        <a:graphic>
          <a:graphicData uri="http://schemas.openxmlformats.org/presentationml/2006/ole">
            <p:oleObj spid="_x0000_s38915" name="Equation" r:id="rId4" imgW="4114800" imgH="482600" progId="Equation.3">
              <p:embed/>
            </p:oleObj>
          </a:graphicData>
        </a:graphic>
      </p:graphicFrame>
      <p:graphicFrame>
        <p:nvGraphicFramePr>
          <p:cNvPr id="38916" name="Object 4"/>
          <p:cNvGraphicFramePr>
            <a:graphicFrameLocks noChangeAspect="1"/>
          </p:cNvGraphicFramePr>
          <p:nvPr/>
        </p:nvGraphicFramePr>
        <p:xfrm>
          <a:off x="4814888" y="4019550"/>
          <a:ext cx="2736850" cy="266700"/>
        </p:xfrm>
        <a:graphic>
          <a:graphicData uri="http://schemas.openxmlformats.org/presentationml/2006/ole">
            <p:oleObj spid="_x0000_s38916" name="Equation" r:id="rId5" imgW="2095500" imgH="203200" progId="Equation.3">
              <p:embed/>
            </p:oleObj>
          </a:graphicData>
        </a:graphic>
      </p:graphicFrame>
      <p:graphicFrame>
        <p:nvGraphicFramePr>
          <p:cNvPr id="38917" name="Object 5"/>
          <p:cNvGraphicFramePr>
            <a:graphicFrameLocks noChangeAspect="1"/>
          </p:cNvGraphicFramePr>
          <p:nvPr/>
        </p:nvGraphicFramePr>
        <p:xfrm>
          <a:off x="4359275" y="4343400"/>
          <a:ext cx="3573463" cy="1917700"/>
        </p:xfrm>
        <a:graphic>
          <a:graphicData uri="http://schemas.openxmlformats.org/presentationml/2006/ole">
            <p:oleObj spid="_x0000_s38917" name="Equation" r:id="rId6" imgW="2895600" imgH="1549400" progId="Equation.3">
              <p:embed/>
            </p:oleObj>
          </a:graphicData>
        </a:graphic>
      </p:graphicFrame>
      <p:sp>
        <p:nvSpPr>
          <p:cNvPr id="55"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682" name="Object 2"/>
          <p:cNvGraphicFramePr>
            <a:graphicFrameLocks noGrp="1" noChangeAspect="1"/>
          </p:cNvGraphicFramePr>
          <p:nvPr>
            <p:ph type="title"/>
          </p:nvPr>
        </p:nvGraphicFramePr>
        <p:xfrm>
          <a:off x="307975" y="827088"/>
          <a:ext cx="1922463" cy="1435100"/>
        </p:xfrm>
        <a:graphic>
          <a:graphicData uri="http://schemas.openxmlformats.org/presentationml/2006/ole">
            <p:oleObj spid="_x0000_s200706" name="Equation" r:id="rId3" imgW="1854200" imgH="1384300" progId="Equation.3">
              <p:embed/>
            </p:oleObj>
          </a:graphicData>
        </a:graphic>
      </p:graphicFrame>
      <p:graphicFrame>
        <p:nvGraphicFramePr>
          <p:cNvPr id="71683" name="Object 3"/>
          <p:cNvGraphicFramePr>
            <a:graphicFrameLocks noChangeAspect="1"/>
          </p:cNvGraphicFramePr>
          <p:nvPr/>
        </p:nvGraphicFramePr>
        <p:xfrm>
          <a:off x="3459163" y="1547813"/>
          <a:ext cx="3600450" cy="1179512"/>
        </p:xfrm>
        <a:graphic>
          <a:graphicData uri="http://schemas.openxmlformats.org/presentationml/2006/ole">
            <p:oleObj spid="_x0000_s200707" name="Equation" r:id="rId4" imgW="2705100" imgH="889000" progId="Equation.3">
              <p:embed/>
            </p:oleObj>
          </a:graphicData>
        </a:graphic>
      </p:graphicFrame>
      <p:sp>
        <p:nvSpPr>
          <p:cNvPr id="71686" name="Text Box 7"/>
          <p:cNvSpPr txBox="1">
            <a:spLocks noChangeArrowheads="1"/>
          </p:cNvSpPr>
          <p:nvPr/>
        </p:nvSpPr>
        <p:spPr bwMode="auto">
          <a:xfrm>
            <a:off x="7035800" y="1804988"/>
            <a:ext cx="2108200" cy="646112"/>
          </a:xfrm>
          <a:prstGeom prst="rect">
            <a:avLst/>
          </a:prstGeom>
          <a:noFill/>
          <a:ln w="9525">
            <a:noFill/>
            <a:miter lim="800000"/>
            <a:headEnd/>
            <a:tailEnd/>
          </a:ln>
        </p:spPr>
        <p:txBody>
          <a:bodyPr wrap="none">
            <a:prstTxWarp prst="textNoShape">
              <a:avLst/>
            </a:prstTxWarp>
            <a:spAutoFit/>
          </a:bodyPr>
          <a:lstStyle/>
          <a:p>
            <a:pPr eaLnBrk="0" hangingPunct="0"/>
            <a:r>
              <a:rPr lang="en-US" sz="1200" dirty="0">
                <a:solidFill>
                  <a:srgbClr val="FF0000"/>
                </a:solidFill>
                <a:latin typeface="Comic Sans MS" pitchFamily="-110" charset="0"/>
                <a:ea typeface="Comic Sans MS" pitchFamily="-110" charset="0"/>
                <a:cs typeface="Comic Sans MS" pitchFamily="-110" charset="0"/>
              </a:rPr>
              <a:t>IBS in RHIC for</a:t>
            </a:r>
          </a:p>
          <a:p>
            <a:pPr eaLnBrk="0" hangingPunct="0"/>
            <a:r>
              <a:rPr lang="en-US" sz="1200" dirty="0">
                <a:solidFill>
                  <a:srgbClr val="FF0000"/>
                </a:solidFill>
                <a:latin typeface="Comic Sans MS" pitchFamily="-110" charset="0"/>
                <a:ea typeface="Comic Sans MS" pitchFamily="-110" charset="0"/>
                <a:cs typeface="Comic Sans MS" pitchFamily="-110" charset="0"/>
              </a:rPr>
              <a:t>eRHIC, 250 </a:t>
            </a:r>
            <a:r>
              <a:rPr lang="en-US" sz="1200" dirty="0" err="1">
                <a:solidFill>
                  <a:srgbClr val="FF0000"/>
                </a:solidFill>
                <a:latin typeface="Comic Sans MS" pitchFamily="-110" charset="0"/>
                <a:ea typeface="Comic Sans MS" pitchFamily="-110" charset="0"/>
                <a:cs typeface="Comic Sans MS" pitchFamily="-110" charset="0"/>
              </a:rPr>
              <a:t>GeV</a:t>
            </a:r>
            <a:r>
              <a:rPr lang="en-US" sz="1200" dirty="0">
                <a:solidFill>
                  <a:srgbClr val="FF0000"/>
                </a:solidFill>
                <a:latin typeface="Comic Sans MS" pitchFamily="-110" charset="0"/>
                <a:ea typeface="Comic Sans MS" pitchFamily="-110" charset="0"/>
                <a:cs typeface="Comic Sans MS" pitchFamily="-110" charset="0"/>
              </a:rPr>
              <a:t>, </a:t>
            </a:r>
            <a:r>
              <a:rPr lang="en-US" sz="1200" dirty="0" err="1">
                <a:solidFill>
                  <a:srgbClr val="FF0000"/>
                </a:solidFill>
                <a:latin typeface="Comic Sans MS" pitchFamily="-110" charset="0"/>
                <a:ea typeface="Comic Sans MS" pitchFamily="-110" charset="0"/>
                <a:cs typeface="Comic Sans MS" pitchFamily="-110" charset="0"/>
              </a:rPr>
              <a:t>N</a:t>
            </a:r>
            <a:r>
              <a:rPr lang="en-US" sz="1200" baseline="-25000" dirty="0" err="1">
                <a:solidFill>
                  <a:srgbClr val="FF0000"/>
                </a:solidFill>
                <a:latin typeface="Comic Sans MS" pitchFamily="-110" charset="0"/>
                <a:ea typeface="Comic Sans MS" pitchFamily="-110" charset="0"/>
                <a:cs typeface="Comic Sans MS" pitchFamily="-110" charset="0"/>
              </a:rPr>
              <a:t>p</a:t>
            </a:r>
            <a:r>
              <a:rPr lang="en-US" sz="1200" dirty="0">
                <a:solidFill>
                  <a:srgbClr val="FF0000"/>
                </a:solidFill>
                <a:latin typeface="Comic Sans MS" pitchFamily="-110" charset="0"/>
                <a:ea typeface="Comic Sans MS" pitchFamily="-110" charset="0"/>
                <a:cs typeface="Comic Sans MS" pitchFamily="-110" charset="0"/>
              </a:rPr>
              <a:t>=2</a:t>
            </a:r>
            <a:r>
              <a:rPr lang="en-US" sz="1200" baseline="30000" dirty="0">
                <a:solidFill>
                  <a:srgbClr val="FF0000"/>
                </a:solidFill>
                <a:latin typeface="Comic Sans MS" pitchFamily="-110" charset="0"/>
                <a:ea typeface="Comic Sans MS" pitchFamily="-110" charset="0"/>
                <a:cs typeface="Comic Sans MS" pitchFamily="-110" charset="0"/>
              </a:rPr>
              <a:t>.</a:t>
            </a:r>
            <a:r>
              <a:rPr lang="en-US" sz="1200" dirty="0">
                <a:solidFill>
                  <a:srgbClr val="FF0000"/>
                </a:solidFill>
                <a:latin typeface="Comic Sans MS" pitchFamily="-110" charset="0"/>
                <a:ea typeface="Comic Sans MS" pitchFamily="-110" charset="0"/>
                <a:cs typeface="Comic Sans MS" pitchFamily="-110" charset="0"/>
              </a:rPr>
              <a:t>10</a:t>
            </a:r>
            <a:r>
              <a:rPr lang="en-US" sz="1200" baseline="30000" dirty="0">
                <a:solidFill>
                  <a:srgbClr val="FF0000"/>
                </a:solidFill>
                <a:latin typeface="Comic Sans MS" pitchFamily="-110" charset="0"/>
                <a:ea typeface="Comic Sans MS" pitchFamily="-110" charset="0"/>
                <a:cs typeface="Comic Sans MS" pitchFamily="-110" charset="0"/>
              </a:rPr>
              <a:t>11</a:t>
            </a:r>
            <a:endParaRPr lang="en-US" sz="1200" dirty="0">
              <a:solidFill>
                <a:srgbClr val="FF0000"/>
              </a:solidFill>
              <a:latin typeface="Comic Sans MS" pitchFamily="-110" charset="0"/>
              <a:ea typeface="Comic Sans MS" pitchFamily="-110" charset="0"/>
              <a:cs typeface="Comic Sans MS" pitchFamily="-110" charset="0"/>
            </a:endParaRPr>
          </a:p>
          <a:p>
            <a:pPr eaLnBrk="0" hangingPunct="0"/>
            <a:r>
              <a:rPr lang="en-US" sz="1200" dirty="0">
                <a:solidFill>
                  <a:srgbClr val="FF0000"/>
                </a:solidFill>
                <a:latin typeface="Comic Sans MS" pitchFamily="-110" charset="0"/>
                <a:ea typeface="Comic Sans MS" pitchFamily="-110" charset="0"/>
                <a:cs typeface="Comic Sans MS" pitchFamily="-110" charset="0"/>
              </a:rPr>
              <a:t>Beta-cool, </a:t>
            </a:r>
            <a:r>
              <a:rPr lang="en-US" sz="1200" dirty="0" err="1">
                <a:solidFill>
                  <a:srgbClr val="FF0000"/>
                </a:solidFill>
                <a:latin typeface="Comic Sans MS" pitchFamily="-110" charset="0"/>
                <a:ea typeface="Comic Sans MS" pitchFamily="-110" charset="0"/>
                <a:cs typeface="Comic Sans MS" pitchFamily="-110" charset="0"/>
                <a:sym typeface="Symbol" pitchFamily="-110" charset="2"/>
              </a:rPr>
              <a:t></a:t>
            </a:r>
            <a:r>
              <a:rPr lang="en-US" sz="1200" dirty="0" err="1">
                <a:solidFill>
                  <a:srgbClr val="FF0000"/>
                </a:solidFill>
                <a:latin typeface="Comic Sans MS" pitchFamily="-110" charset="0"/>
                <a:ea typeface="Comic Sans MS" pitchFamily="-110" charset="0"/>
                <a:cs typeface="Comic Sans MS" pitchFamily="-110" charset="0"/>
              </a:rPr>
              <a:t>A.Fedotov</a:t>
            </a:r>
            <a:endParaRPr lang="en-US" sz="1200" dirty="0">
              <a:solidFill>
                <a:srgbClr val="FF0000"/>
              </a:solidFill>
              <a:latin typeface="Comic Sans MS" pitchFamily="-110" charset="0"/>
              <a:ea typeface="Comic Sans MS" pitchFamily="-110" charset="0"/>
              <a:cs typeface="Comic Sans MS" pitchFamily="-110" charset="0"/>
            </a:endParaRPr>
          </a:p>
        </p:txBody>
      </p:sp>
      <p:graphicFrame>
        <p:nvGraphicFramePr>
          <p:cNvPr id="71684" name="Object 4"/>
          <p:cNvGraphicFramePr>
            <a:graphicFrameLocks noChangeAspect="1"/>
          </p:cNvGraphicFramePr>
          <p:nvPr/>
        </p:nvGraphicFramePr>
        <p:xfrm>
          <a:off x="6089650" y="2984500"/>
          <a:ext cx="2416175" cy="877888"/>
        </p:xfrm>
        <a:graphic>
          <a:graphicData uri="http://schemas.openxmlformats.org/presentationml/2006/ole">
            <p:oleObj spid="_x0000_s200708" name="Equation" r:id="rId5" imgW="1816100" imgH="660400" progId="Equation.3">
              <p:embed/>
            </p:oleObj>
          </a:graphicData>
        </a:graphic>
      </p:graphicFrame>
      <p:sp>
        <p:nvSpPr>
          <p:cNvPr id="71687" name="Text Box 11"/>
          <p:cNvSpPr txBox="1">
            <a:spLocks noChangeArrowheads="1"/>
          </p:cNvSpPr>
          <p:nvPr/>
        </p:nvSpPr>
        <p:spPr bwMode="auto">
          <a:xfrm>
            <a:off x="5430838" y="4192588"/>
            <a:ext cx="3713162" cy="1631950"/>
          </a:xfrm>
          <a:prstGeom prst="rect">
            <a:avLst/>
          </a:prstGeom>
          <a:noFill/>
          <a:ln w="9525">
            <a:noFill/>
            <a:miter lim="800000"/>
            <a:headEnd/>
            <a:tailEnd/>
          </a:ln>
        </p:spPr>
        <p:txBody>
          <a:bodyPr>
            <a:prstTxWarp prst="textNoShape">
              <a:avLst/>
            </a:prstTxWarp>
            <a:spAutoFit/>
          </a:bodyPr>
          <a:lstStyle/>
          <a:p>
            <a:pPr marL="457200" indent="-457200" algn="ctr" eaLnBrk="0" hangingPunct="0"/>
            <a:r>
              <a:rPr lang="en-US" sz="1600" dirty="0">
                <a:solidFill>
                  <a:srgbClr val="000090"/>
                </a:solidFill>
                <a:latin typeface="Comic Sans MS" pitchFamily="-110" charset="0"/>
                <a:ea typeface="Comic Sans MS" pitchFamily="-110" charset="0"/>
                <a:cs typeface="Comic Sans MS" pitchFamily="-110" charset="0"/>
              </a:rPr>
              <a:t>This allows</a:t>
            </a:r>
            <a:r>
              <a:rPr lang="en-US" sz="1200" dirty="0">
                <a:solidFill>
                  <a:srgbClr val="000090"/>
                </a:solidFill>
                <a:latin typeface="Comic Sans MS" pitchFamily="-110" charset="0"/>
                <a:ea typeface="Comic Sans MS" pitchFamily="-110" charset="0"/>
                <a:cs typeface="Comic Sans MS" pitchFamily="-110" charset="0"/>
              </a:rPr>
              <a:t> </a:t>
            </a:r>
          </a:p>
          <a:p>
            <a:pPr marL="457200" indent="-457200" eaLnBrk="0" hangingPunct="0">
              <a:buFont typeface="Times" pitchFamily="-110" charset="0"/>
              <a:buAutoNum type="alphaLcParenR"/>
            </a:pPr>
            <a:r>
              <a:rPr lang="en-US" sz="1200" dirty="0">
                <a:solidFill>
                  <a:srgbClr val="000090"/>
                </a:solidFill>
                <a:latin typeface="Comic Sans MS" pitchFamily="-110" charset="0"/>
                <a:ea typeface="Comic Sans MS" pitchFamily="-110" charset="0"/>
                <a:cs typeface="Comic Sans MS" pitchFamily="-110" charset="0"/>
              </a:rPr>
              <a:t>keep the luminosity as it is </a:t>
            </a:r>
          </a:p>
          <a:p>
            <a:pPr marL="457200" indent="-457200" eaLnBrk="0" hangingPunct="0">
              <a:buFont typeface="Times" pitchFamily="-110" charset="0"/>
              <a:buAutoNum type="alphaLcParenR"/>
            </a:pPr>
            <a:r>
              <a:rPr lang="en-US" sz="1200" dirty="0">
                <a:solidFill>
                  <a:srgbClr val="000090"/>
                </a:solidFill>
                <a:latin typeface="Comic Sans MS" pitchFamily="-110" charset="0"/>
                <a:ea typeface="Comic Sans MS" pitchFamily="-110" charset="0"/>
                <a:cs typeface="Comic Sans MS" pitchFamily="-110" charset="0"/>
              </a:rPr>
              <a:t>reduce polarized beam current down to</a:t>
            </a:r>
            <a:r>
              <a:rPr lang="en-US" sz="1200" dirty="0" smtClean="0">
                <a:solidFill>
                  <a:srgbClr val="000090"/>
                </a:solidFill>
                <a:latin typeface="Comic Sans MS" pitchFamily="-110" charset="0"/>
                <a:ea typeface="Comic Sans MS" pitchFamily="-110" charset="0"/>
                <a:cs typeface="Comic Sans MS" pitchFamily="-110" charset="0"/>
              </a:rPr>
              <a:t> 50 </a:t>
            </a:r>
            <a:r>
              <a:rPr lang="en-US" sz="1200" dirty="0">
                <a:solidFill>
                  <a:srgbClr val="000090"/>
                </a:solidFill>
                <a:latin typeface="Comic Sans MS" pitchFamily="-110" charset="0"/>
                <a:ea typeface="Comic Sans MS" pitchFamily="-110" charset="0"/>
                <a:cs typeface="Comic Sans MS" pitchFamily="-110" charset="0"/>
              </a:rPr>
              <a:t>mA </a:t>
            </a:r>
            <a:r>
              <a:rPr lang="en-US" sz="1200" dirty="0" smtClean="0">
                <a:solidFill>
                  <a:srgbClr val="000090"/>
                </a:solidFill>
                <a:latin typeface="Comic Sans MS" pitchFamily="-110" charset="0"/>
                <a:ea typeface="Comic Sans MS" pitchFamily="-110" charset="0"/>
                <a:cs typeface="Comic Sans MS" pitchFamily="-110" charset="0"/>
              </a:rPr>
              <a:t>(10 </a:t>
            </a:r>
            <a:r>
              <a:rPr lang="en-US" sz="1200" dirty="0">
                <a:solidFill>
                  <a:srgbClr val="000090"/>
                </a:solidFill>
                <a:latin typeface="Comic Sans MS" pitchFamily="-110" charset="0"/>
                <a:ea typeface="Comic Sans MS" pitchFamily="-110" charset="0"/>
                <a:cs typeface="Comic Sans MS" pitchFamily="-110" charset="0"/>
              </a:rPr>
              <a:t>mA for </a:t>
            </a:r>
            <a:r>
              <a:rPr lang="en-US" sz="1200" dirty="0" err="1">
                <a:solidFill>
                  <a:srgbClr val="000090"/>
                </a:solidFill>
                <a:latin typeface="Comic Sans MS" pitchFamily="-110" charset="0"/>
                <a:ea typeface="Comic Sans MS" pitchFamily="-110" charset="0"/>
                <a:cs typeface="Comic Sans MS" pitchFamily="-110" charset="0"/>
              </a:rPr>
              <a:t>e</a:t>
            </a:r>
            <a:r>
              <a:rPr lang="en-US" sz="1200" dirty="0">
                <a:solidFill>
                  <a:srgbClr val="000090"/>
                </a:solidFill>
                <a:latin typeface="Comic Sans MS" pitchFamily="-110" charset="0"/>
                <a:ea typeface="Comic Sans MS" pitchFamily="-110" charset="0"/>
                <a:cs typeface="Comic Sans MS" pitchFamily="-110" charset="0"/>
              </a:rPr>
              <a:t>-I)</a:t>
            </a:r>
          </a:p>
          <a:p>
            <a:pPr marL="457200" indent="-457200" eaLnBrk="0" hangingPunct="0">
              <a:buFont typeface="Times" pitchFamily="-110" charset="0"/>
              <a:buAutoNum type="alphaLcParenR"/>
            </a:pPr>
            <a:r>
              <a:rPr lang="en-US" sz="1200" dirty="0">
                <a:solidFill>
                  <a:srgbClr val="000090"/>
                </a:solidFill>
                <a:latin typeface="Comic Sans MS" pitchFamily="-110" charset="0"/>
                <a:ea typeface="Comic Sans MS" pitchFamily="-110" charset="0"/>
                <a:cs typeface="Comic Sans MS" pitchFamily="-110" charset="0"/>
              </a:rPr>
              <a:t>increase electron beam energy to 20 </a:t>
            </a:r>
            <a:r>
              <a:rPr lang="en-US" sz="1200" dirty="0" err="1">
                <a:solidFill>
                  <a:srgbClr val="000090"/>
                </a:solidFill>
                <a:latin typeface="Comic Sans MS" pitchFamily="-110" charset="0"/>
                <a:ea typeface="Comic Sans MS" pitchFamily="-110" charset="0"/>
                <a:cs typeface="Comic Sans MS" pitchFamily="-110" charset="0"/>
              </a:rPr>
              <a:t>GeV</a:t>
            </a:r>
            <a:r>
              <a:rPr lang="en-US" sz="1200" dirty="0">
                <a:solidFill>
                  <a:srgbClr val="000090"/>
                </a:solidFill>
                <a:latin typeface="Comic Sans MS" pitchFamily="-110" charset="0"/>
                <a:ea typeface="Comic Sans MS" pitchFamily="-110" charset="0"/>
                <a:cs typeface="Comic Sans MS" pitchFamily="-110" charset="0"/>
              </a:rPr>
              <a:t> (30 </a:t>
            </a:r>
            <a:r>
              <a:rPr lang="en-US" sz="1200" dirty="0" err="1">
                <a:solidFill>
                  <a:srgbClr val="000090"/>
                </a:solidFill>
                <a:latin typeface="Comic Sans MS" pitchFamily="-110" charset="0"/>
                <a:ea typeface="Comic Sans MS" pitchFamily="-110" charset="0"/>
                <a:cs typeface="Comic Sans MS" pitchFamily="-110" charset="0"/>
              </a:rPr>
              <a:t>GeV</a:t>
            </a:r>
            <a:r>
              <a:rPr lang="en-US" sz="1200" dirty="0">
                <a:solidFill>
                  <a:srgbClr val="000090"/>
                </a:solidFill>
                <a:latin typeface="Comic Sans MS" pitchFamily="-110" charset="0"/>
                <a:ea typeface="Comic Sans MS" pitchFamily="-110" charset="0"/>
                <a:cs typeface="Comic Sans MS" pitchFamily="-110" charset="0"/>
              </a:rPr>
              <a:t> for </a:t>
            </a:r>
            <a:r>
              <a:rPr lang="en-US" sz="1200" dirty="0" err="1">
                <a:solidFill>
                  <a:srgbClr val="000090"/>
                </a:solidFill>
                <a:latin typeface="Comic Sans MS" pitchFamily="-110" charset="0"/>
                <a:ea typeface="Comic Sans MS" pitchFamily="-110" charset="0"/>
                <a:cs typeface="Comic Sans MS" pitchFamily="-110" charset="0"/>
              </a:rPr>
              <a:t>e</a:t>
            </a:r>
            <a:r>
              <a:rPr lang="en-US" sz="1200" dirty="0">
                <a:solidFill>
                  <a:srgbClr val="000090"/>
                </a:solidFill>
                <a:latin typeface="Comic Sans MS" pitchFamily="-110" charset="0"/>
                <a:ea typeface="Comic Sans MS" pitchFamily="-110" charset="0"/>
                <a:cs typeface="Comic Sans MS" pitchFamily="-110" charset="0"/>
              </a:rPr>
              <a:t>-I)</a:t>
            </a:r>
          </a:p>
          <a:p>
            <a:pPr marL="457200" indent="-457200" eaLnBrk="0" hangingPunct="0">
              <a:buFont typeface="Times" pitchFamily="-110" charset="0"/>
              <a:buAutoNum type="alphaLcParenR"/>
            </a:pPr>
            <a:r>
              <a:rPr lang="en-US" sz="1200" dirty="0">
                <a:solidFill>
                  <a:srgbClr val="000090"/>
                </a:solidFill>
                <a:latin typeface="Comic Sans MS" pitchFamily="-110" charset="0"/>
                <a:ea typeface="Comic Sans MS" pitchFamily="-110" charset="0"/>
                <a:cs typeface="Comic Sans MS" pitchFamily="-110" charset="0"/>
              </a:rPr>
              <a:t>increase luminosity by reducing </a:t>
            </a:r>
            <a:r>
              <a:rPr lang="en-US" sz="1200" dirty="0" err="1">
                <a:solidFill>
                  <a:srgbClr val="000090"/>
                </a:solidFill>
                <a:latin typeface="Comic Sans MS" pitchFamily="-110" charset="0"/>
                <a:ea typeface="Comic Sans MS" pitchFamily="-110" charset="0"/>
                <a:cs typeface="Comic Sans MS" pitchFamily="-110" charset="0"/>
                <a:sym typeface="Symbol" pitchFamily="-110" charset="2"/>
              </a:rPr>
              <a:t></a:t>
            </a:r>
            <a:r>
              <a:rPr lang="en-US" sz="1200" dirty="0">
                <a:solidFill>
                  <a:srgbClr val="000090"/>
                </a:solidFill>
                <a:latin typeface="Comic Sans MS" pitchFamily="-110" charset="0"/>
                <a:ea typeface="Comic Sans MS" pitchFamily="-110" charset="0"/>
                <a:cs typeface="Comic Sans MS" pitchFamily="-110" charset="0"/>
                <a:sym typeface="Symbol" pitchFamily="-110" charset="2"/>
              </a:rPr>
              <a:t>* from 25 cm down to 5 cm</a:t>
            </a:r>
            <a:r>
              <a:rPr lang="en-US" sz="1200" dirty="0">
                <a:solidFill>
                  <a:srgbClr val="000090"/>
                </a:solidFill>
                <a:latin typeface="Comic Sans MS" pitchFamily="-110" charset="0"/>
                <a:ea typeface="Comic Sans MS" pitchFamily="-110" charset="0"/>
                <a:cs typeface="Comic Sans MS" pitchFamily="-110" charset="0"/>
              </a:rPr>
              <a:t> </a:t>
            </a:r>
          </a:p>
        </p:txBody>
      </p:sp>
      <p:pic>
        <p:nvPicPr>
          <p:cNvPr id="71688" name="Picture 12">
            <a:hlinkClick r:id="" action="ppaction://noaction"/>
          </p:cNvPr>
          <p:cNvPicPr>
            <a:picLocks noChangeAspect="1" noChangeArrowheads="1"/>
          </p:cNvPicPr>
          <p:nvPr/>
        </p:nvPicPr>
        <p:blipFill>
          <a:blip r:embed="rId6"/>
          <a:srcRect/>
          <a:stretch>
            <a:fillRect/>
          </a:stretch>
        </p:blipFill>
        <p:spPr bwMode="auto">
          <a:xfrm>
            <a:off x="838200" y="2527300"/>
            <a:ext cx="4102100" cy="4102100"/>
          </a:xfrm>
          <a:prstGeom prst="rect">
            <a:avLst/>
          </a:prstGeom>
          <a:noFill/>
          <a:ln w="9525">
            <a:noFill/>
            <a:miter lim="800000"/>
            <a:headEnd/>
            <a:tailEnd/>
          </a:ln>
        </p:spPr>
      </p:pic>
      <p:sp>
        <p:nvSpPr>
          <p:cNvPr id="71689" name="Text Box 14"/>
          <p:cNvSpPr txBox="1">
            <a:spLocks noChangeArrowheads="1"/>
          </p:cNvSpPr>
          <p:nvPr/>
        </p:nvSpPr>
        <p:spPr bwMode="auto">
          <a:xfrm>
            <a:off x="0" y="2803525"/>
            <a:ext cx="1516063" cy="1323975"/>
          </a:xfrm>
          <a:prstGeom prst="rect">
            <a:avLst/>
          </a:prstGeom>
          <a:noFill/>
          <a:ln w="9525">
            <a:noFill/>
            <a:miter lim="800000"/>
            <a:headEnd/>
            <a:tailEnd/>
          </a:ln>
        </p:spPr>
        <p:txBody>
          <a:bodyPr wrap="none">
            <a:prstTxWarp prst="textNoShape">
              <a:avLst/>
            </a:prstTxWarp>
            <a:spAutoFit/>
          </a:bodyPr>
          <a:lstStyle/>
          <a:p>
            <a:pPr eaLnBrk="0" hangingPunct="0"/>
            <a:r>
              <a:rPr lang="en-US" sz="1600" dirty="0">
                <a:latin typeface="Comic Sans MS" pitchFamily="-110" charset="0"/>
                <a:ea typeface="Comic Sans MS" pitchFamily="-110" charset="0"/>
                <a:cs typeface="Comic Sans MS" pitchFamily="-110" charset="0"/>
              </a:rPr>
              <a:t>Dynamics:</a:t>
            </a:r>
          </a:p>
          <a:p>
            <a:pPr eaLnBrk="0" hangingPunct="0"/>
            <a:r>
              <a:rPr lang="en-US" sz="1600" dirty="0">
                <a:latin typeface="Comic Sans MS" pitchFamily="-110" charset="0"/>
                <a:ea typeface="Comic Sans MS" pitchFamily="-110" charset="0"/>
                <a:cs typeface="Comic Sans MS" pitchFamily="-110" charset="0"/>
              </a:rPr>
              <a:t>Takes 12 </a:t>
            </a:r>
            <a:r>
              <a:rPr lang="en-US" sz="1600" dirty="0" err="1">
                <a:latin typeface="Comic Sans MS" pitchFamily="-110" charset="0"/>
                <a:ea typeface="Comic Sans MS" pitchFamily="-110" charset="0"/>
                <a:cs typeface="Comic Sans MS" pitchFamily="-110" charset="0"/>
              </a:rPr>
              <a:t>mins</a:t>
            </a:r>
            <a:endParaRPr lang="en-US" sz="1600" dirty="0">
              <a:latin typeface="Comic Sans MS" pitchFamily="-110" charset="0"/>
              <a:ea typeface="Comic Sans MS" pitchFamily="-110" charset="0"/>
              <a:cs typeface="Comic Sans MS" pitchFamily="-110" charset="0"/>
            </a:endParaRPr>
          </a:p>
          <a:p>
            <a:pPr eaLnBrk="0" hangingPunct="0"/>
            <a:r>
              <a:rPr lang="en-US" sz="1600" dirty="0">
                <a:latin typeface="Comic Sans MS" pitchFamily="-110" charset="0"/>
                <a:ea typeface="Comic Sans MS" pitchFamily="-110" charset="0"/>
                <a:cs typeface="Comic Sans MS" pitchFamily="-110" charset="0"/>
              </a:rPr>
              <a:t>to reach </a:t>
            </a:r>
          </a:p>
          <a:p>
            <a:pPr eaLnBrk="0" hangingPunct="0"/>
            <a:r>
              <a:rPr lang="en-US" sz="1600" dirty="0">
                <a:latin typeface="Comic Sans MS" pitchFamily="-110" charset="0"/>
                <a:ea typeface="Comic Sans MS" pitchFamily="-110" charset="0"/>
                <a:cs typeface="Comic Sans MS" pitchFamily="-110" charset="0"/>
              </a:rPr>
              <a:t>stationary</a:t>
            </a:r>
          </a:p>
          <a:p>
            <a:pPr eaLnBrk="0" hangingPunct="0"/>
            <a:r>
              <a:rPr lang="en-US" sz="1600" dirty="0">
                <a:latin typeface="Comic Sans MS" pitchFamily="-110" charset="0"/>
                <a:ea typeface="Comic Sans MS" pitchFamily="-110" charset="0"/>
                <a:cs typeface="Comic Sans MS" pitchFamily="-110" charset="0"/>
              </a:rPr>
              <a:t>point</a:t>
            </a:r>
          </a:p>
        </p:txBody>
      </p:sp>
      <p:graphicFrame>
        <p:nvGraphicFramePr>
          <p:cNvPr id="71685" name="Object 5"/>
          <p:cNvGraphicFramePr>
            <a:graphicFrameLocks noChangeAspect="1"/>
          </p:cNvGraphicFramePr>
          <p:nvPr/>
        </p:nvGraphicFramePr>
        <p:xfrm>
          <a:off x="3308350" y="908050"/>
          <a:ext cx="4565650" cy="565150"/>
        </p:xfrm>
        <a:graphic>
          <a:graphicData uri="http://schemas.openxmlformats.org/presentationml/2006/ole">
            <p:oleObj spid="_x0000_s200709" name="Equation" r:id="rId7" imgW="3898900" imgH="482600" progId="Equation.3">
              <p:embed/>
            </p:oleObj>
          </a:graphicData>
        </a:graphic>
      </p:graphicFrame>
      <p:sp>
        <p:nvSpPr>
          <p:cNvPr id="71692" name="Text Box 3"/>
          <p:cNvSpPr txBox="1">
            <a:spLocks noChangeArrowheads="1"/>
          </p:cNvSpPr>
          <p:nvPr/>
        </p:nvSpPr>
        <p:spPr bwMode="auto">
          <a:xfrm>
            <a:off x="1444625" y="-85725"/>
            <a:ext cx="6051550" cy="892175"/>
          </a:xfrm>
          <a:prstGeom prst="rect">
            <a:avLst/>
          </a:prstGeom>
          <a:noFill/>
          <a:ln w="9525">
            <a:noFill/>
            <a:miter lim="800000"/>
            <a:headEnd/>
            <a:tailEnd/>
          </a:ln>
        </p:spPr>
        <p:txBody>
          <a:bodyPr wrap="none">
            <a:prstTxWarp prst="textNoShape">
              <a:avLst/>
            </a:prstTxWarp>
            <a:spAutoFit/>
          </a:bodyPr>
          <a:lstStyle/>
          <a:p>
            <a:pPr algn="ctr" eaLnBrk="0" hangingPunct="0"/>
            <a:r>
              <a:rPr lang="en-US" sz="3200" dirty="0">
                <a:latin typeface="Comic Sans MS" pitchFamily="-110" charset="0"/>
                <a:ea typeface="Comic Sans MS" pitchFamily="-110" charset="0"/>
                <a:cs typeface="Comic Sans MS" pitchFamily="-110" charset="0"/>
              </a:rPr>
              <a:t>Gains from coherent </a:t>
            </a:r>
            <a:r>
              <a:rPr lang="en-US" sz="3200" dirty="0" err="1">
                <a:latin typeface="Comic Sans MS" pitchFamily="-110" charset="0"/>
                <a:ea typeface="Comic Sans MS" pitchFamily="-110" charset="0"/>
                <a:cs typeface="Comic Sans MS" pitchFamily="-110" charset="0"/>
              </a:rPr>
              <a:t>e</a:t>
            </a:r>
            <a:r>
              <a:rPr lang="en-US" sz="3200" dirty="0">
                <a:latin typeface="Comic Sans MS" pitchFamily="-110" charset="0"/>
                <a:ea typeface="Comic Sans MS" pitchFamily="-110" charset="0"/>
                <a:cs typeface="Comic Sans MS" pitchFamily="-110" charset="0"/>
              </a:rPr>
              <a:t>-cooling: </a:t>
            </a:r>
          </a:p>
          <a:p>
            <a:pPr algn="ctr" eaLnBrk="0" hangingPunct="0"/>
            <a:r>
              <a:rPr lang="en-US" sz="2000" dirty="0">
                <a:latin typeface="Comic Sans MS" pitchFamily="-110" charset="0"/>
                <a:ea typeface="Comic Sans MS" pitchFamily="-110" charset="0"/>
                <a:cs typeface="Comic Sans MS" pitchFamily="-110" charset="0"/>
              </a:rPr>
              <a:t>Coherent Electron Cooling vs. IBS</a:t>
            </a:r>
          </a:p>
        </p:txBody>
      </p:sp>
      <p:sp>
        <p:nvSpPr>
          <p:cNvPr id="12"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7" name="Text Box 9"/>
          <p:cNvSpPr txBox="1">
            <a:spLocks noChangeArrowheads="1"/>
          </p:cNvSpPr>
          <p:nvPr/>
        </p:nvSpPr>
        <p:spPr bwMode="auto">
          <a:xfrm>
            <a:off x="2946112" y="50800"/>
            <a:ext cx="3364990" cy="584776"/>
          </a:xfrm>
          <a:prstGeom prst="rect">
            <a:avLst/>
          </a:prstGeom>
          <a:noFill/>
          <a:ln w="9525">
            <a:noFill/>
            <a:miter lim="800000"/>
            <a:headEnd/>
            <a:tailEnd/>
          </a:ln>
        </p:spPr>
        <p:txBody>
          <a:bodyPr wrap="square">
            <a:prstTxWarp prst="textNoShape">
              <a:avLst/>
            </a:prstTxWarp>
            <a:spAutoFit/>
          </a:bodyPr>
          <a:lstStyle/>
          <a:p>
            <a:pPr eaLnBrk="0" hangingPunct="0"/>
            <a:r>
              <a:rPr lang="en-US" sz="3200" b="1" dirty="0" smtClean="0">
                <a:solidFill>
                  <a:srgbClr val="0015DA"/>
                </a:solidFill>
              </a:rPr>
              <a:t>The Kicker</a:t>
            </a:r>
            <a:endParaRPr lang="en-US" sz="3200" b="1" dirty="0">
              <a:solidFill>
                <a:srgbClr val="0015DA"/>
              </a:solidFill>
            </a:endParaRPr>
          </a:p>
        </p:txBody>
      </p:sp>
      <p:sp>
        <p:nvSpPr>
          <p:cNvPr id="34833" name="Text Box 86"/>
          <p:cNvSpPr txBox="1">
            <a:spLocks noChangeArrowheads="1"/>
          </p:cNvSpPr>
          <p:nvPr/>
        </p:nvSpPr>
        <p:spPr bwMode="auto">
          <a:xfrm>
            <a:off x="226312" y="539750"/>
            <a:ext cx="8660778" cy="646331"/>
          </a:xfrm>
          <a:prstGeom prst="rect">
            <a:avLst/>
          </a:prstGeom>
          <a:noFill/>
          <a:ln w="9525">
            <a:noFill/>
            <a:miter lim="800000"/>
            <a:headEnd/>
            <a:tailEnd/>
          </a:ln>
        </p:spPr>
        <p:txBody>
          <a:bodyPr wrap="square">
            <a:prstTxWarp prst="textNoShape">
              <a:avLst/>
            </a:prstTxWarp>
            <a:spAutoFit/>
          </a:bodyPr>
          <a:lstStyle/>
          <a:p>
            <a:pPr eaLnBrk="0" hangingPunct="0"/>
            <a:r>
              <a:rPr lang="en-US" sz="1200" dirty="0">
                <a:solidFill>
                  <a:schemeClr val="tx1"/>
                </a:solidFill>
              </a:rPr>
              <a:t>A hadron with central energy (</a:t>
            </a:r>
            <a:r>
              <a:rPr lang="en-US" sz="1200" dirty="0" err="1">
                <a:solidFill>
                  <a:srgbClr val="FF0000"/>
                </a:solidFill>
              </a:rPr>
              <a:t>E</a:t>
            </a:r>
            <a:r>
              <a:rPr lang="en-US" sz="1200" baseline="-25000" dirty="0" err="1">
                <a:solidFill>
                  <a:srgbClr val="FF0000"/>
                </a:solidFill>
              </a:rPr>
              <a:t>o</a:t>
            </a:r>
            <a:r>
              <a:rPr lang="en-US" sz="1200" dirty="0">
                <a:solidFill>
                  <a:schemeClr val="tx1"/>
                </a:solidFill>
              </a:rPr>
              <a:t>) phased with the hill where longitudinal electric field is zero, a hadron with higher energy (</a:t>
            </a:r>
            <a:r>
              <a:rPr lang="en-US" sz="1200" dirty="0" smtClean="0">
                <a:solidFill>
                  <a:srgbClr val="FF0000"/>
                </a:solidFill>
              </a:rPr>
              <a:t>E &gt; </a:t>
            </a:r>
            <a:r>
              <a:rPr lang="en-US" sz="1200" dirty="0" err="1" smtClean="0">
                <a:solidFill>
                  <a:srgbClr val="FF0000"/>
                </a:solidFill>
              </a:rPr>
              <a:t>E</a:t>
            </a:r>
            <a:r>
              <a:rPr lang="en-US" sz="1200" baseline="-25000" dirty="0" err="1" smtClean="0">
                <a:solidFill>
                  <a:srgbClr val="FF0000"/>
                </a:solidFill>
              </a:rPr>
              <a:t>o</a:t>
            </a:r>
            <a:r>
              <a:rPr lang="en-US" sz="1200" dirty="0">
                <a:solidFill>
                  <a:schemeClr val="tx1"/>
                </a:solidFill>
              </a:rPr>
              <a:t>) arrives earlier and is decelerated, while hadron with lower energy (</a:t>
            </a:r>
            <a:r>
              <a:rPr lang="en-US" sz="1200" dirty="0" smtClean="0">
                <a:solidFill>
                  <a:srgbClr val="FF0000"/>
                </a:solidFill>
              </a:rPr>
              <a:t>E &lt; </a:t>
            </a:r>
            <a:r>
              <a:rPr lang="en-US" sz="1200" dirty="0" err="1" smtClean="0">
                <a:solidFill>
                  <a:srgbClr val="FF0000"/>
                </a:solidFill>
              </a:rPr>
              <a:t>E</a:t>
            </a:r>
            <a:r>
              <a:rPr lang="en-US" sz="1200" baseline="-25000" dirty="0" err="1" smtClean="0">
                <a:solidFill>
                  <a:srgbClr val="FF0000"/>
                </a:solidFill>
              </a:rPr>
              <a:t>o</a:t>
            </a:r>
            <a:r>
              <a:rPr lang="en-US" sz="1200" dirty="0">
                <a:solidFill>
                  <a:schemeClr val="tx1"/>
                </a:solidFill>
              </a:rPr>
              <a:t>) arrives later and is accelerated by the collective field of electrons </a:t>
            </a:r>
          </a:p>
        </p:txBody>
      </p:sp>
      <p:sp>
        <p:nvSpPr>
          <p:cNvPr id="34843" name="Text Box 121"/>
          <p:cNvSpPr txBox="1">
            <a:spLocks noChangeArrowheads="1"/>
          </p:cNvSpPr>
          <p:nvPr/>
        </p:nvSpPr>
        <p:spPr bwMode="auto">
          <a:xfrm>
            <a:off x="1158869" y="5372755"/>
            <a:ext cx="3600275" cy="235883"/>
          </a:xfrm>
          <a:prstGeom prst="rect">
            <a:avLst/>
          </a:prstGeom>
          <a:noFill/>
          <a:ln w="9525">
            <a:noFill/>
            <a:miter lim="800000"/>
            <a:headEnd/>
            <a:tailEnd/>
          </a:ln>
        </p:spPr>
        <p:txBody>
          <a:bodyPr>
            <a:prstTxWarp prst="textNoShape">
              <a:avLst/>
            </a:prstTxWarp>
            <a:spAutoFit/>
          </a:bodyPr>
          <a:lstStyle/>
          <a:p>
            <a:pPr eaLnBrk="0" hangingPunct="0"/>
            <a:endParaRPr lang="en-US" sz="1200" b="1" baseline="-25000">
              <a:sym typeface="Symbol" pitchFamily="-111" charset="2"/>
            </a:endParaRPr>
          </a:p>
        </p:txBody>
      </p:sp>
      <p:graphicFrame>
        <p:nvGraphicFramePr>
          <p:cNvPr id="34818" name="Object 2"/>
          <p:cNvGraphicFramePr>
            <a:graphicFrameLocks noChangeAspect="1"/>
          </p:cNvGraphicFramePr>
          <p:nvPr/>
        </p:nvGraphicFramePr>
        <p:xfrm>
          <a:off x="3046413" y="4329113"/>
          <a:ext cx="1001712" cy="1042987"/>
        </p:xfrm>
        <a:graphic>
          <a:graphicData uri="http://schemas.openxmlformats.org/presentationml/2006/ole">
            <p:oleObj spid="_x0000_s34818" name="Equation" r:id="rId3" imgW="609600" imgH="635000" progId="Equation.3">
              <p:embed/>
            </p:oleObj>
          </a:graphicData>
        </a:graphic>
      </p:graphicFrame>
      <p:graphicFrame>
        <p:nvGraphicFramePr>
          <p:cNvPr id="34819" name="Object 3"/>
          <p:cNvGraphicFramePr>
            <a:graphicFrameLocks noChangeAspect="1"/>
          </p:cNvGraphicFramePr>
          <p:nvPr/>
        </p:nvGraphicFramePr>
        <p:xfrm>
          <a:off x="376280" y="5457006"/>
          <a:ext cx="3346366" cy="709875"/>
        </p:xfrm>
        <a:graphic>
          <a:graphicData uri="http://schemas.openxmlformats.org/presentationml/2006/ole">
            <p:oleObj spid="_x0000_s34819" name="Equation" r:id="rId4" imgW="2095500" imgH="444500" progId="Equation.3">
              <p:embed/>
            </p:oleObj>
          </a:graphicData>
        </a:graphic>
      </p:graphicFrame>
      <p:graphicFrame>
        <p:nvGraphicFramePr>
          <p:cNvPr id="34820" name="Object 4"/>
          <p:cNvGraphicFramePr>
            <a:graphicFrameLocks noChangeAspect="1"/>
          </p:cNvGraphicFramePr>
          <p:nvPr/>
        </p:nvGraphicFramePr>
        <p:xfrm>
          <a:off x="328155" y="4483100"/>
          <a:ext cx="2307176" cy="528182"/>
        </p:xfrm>
        <a:graphic>
          <a:graphicData uri="http://schemas.openxmlformats.org/presentationml/2006/ole">
            <p:oleObj spid="_x0000_s34820" name="Equation" r:id="rId5" imgW="1993900" imgH="457200" progId="Equation.3">
              <p:embed/>
            </p:oleObj>
          </a:graphicData>
        </a:graphic>
      </p:graphicFrame>
      <p:graphicFrame>
        <p:nvGraphicFramePr>
          <p:cNvPr id="34821" name="Object 5"/>
          <p:cNvGraphicFramePr>
            <a:graphicFrameLocks noChangeAspect="1"/>
          </p:cNvGraphicFramePr>
          <p:nvPr/>
        </p:nvGraphicFramePr>
        <p:xfrm>
          <a:off x="196149" y="1759326"/>
          <a:ext cx="4116388" cy="400050"/>
        </p:xfrm>
        <a:graphic>
          <a:graphicData uri="http://schemas.openxmlformats.org/presentationml/2006/ole">
            <p:oleObj spid="_x0000_s34821" name="Equation" r:id="rId6" imgW="4406900" imgH="406400" progId="Equation.3">
              <p:embed/>
            </p:oleObj>
          </a:graphicData>
        </a:graphic>
      </p:graphicFrame>
      <p:grpSp>
        <p:nvGrpSpPr>
          <p:cNvPr id="68" name="Group 387"/>
          <p:cNvGrpSpPr/>
          <p:nvPr/>
        </p:nvGrpSpPr>
        <p:grpSpPr>
          <a:xfrm>
            <a:off x="873621" y="2057839"/>
            <a:ext cx="2653597" cy="1783202"/>
            <a:chOff x="7108815" y="378023"/>
            <a:chExt cx="1406535" cy="1081048"/>
          </a:xfrm>
        </p:grpSpPr>
        <p:sp>
          <p:nvSpPr>
            <p:cNvPr id="69" name="Text Box 494"/>
            <p:cNvSpPr txBox="1">
              <a:spLocks noChangeArrowheads="1"/>
            </p:cNvSpPr>
            <p:nvPr/>
          </p:nvSpPr>
          <p:spPr bwMode="auto">
            <a:xfrm>
              <a:off x="7931646" y="378023"/>
              <a:ext cx="334024" cy="186587"/>
            </a:xfrm>
            <a:prstGeom prst="rect">
              <a:avLst/>
            </a:prstGeom>
            <a:noFill/>
            <a:ln w="9525">
              <a:noFill/>
              <a:miter lim="800000"/>
              <a:headEnd/>
              <a:tailEnd/>
            </a:ln>
          </p:spPr>
          <p:txBody>
            <a:bodyPr wrap="square">
              <a:prstTxWarp prst="textNoShape">
                <a:avLst/>
              </a:prstTxWarp>
              <a:spAutoFit/>
            </a:bodyPr>
            <a:lstStyle/>
            <a:p>
              <a:pPr eaLnBrk="0" hangingPunct="0"/>
              <a:r>
                <a:rPr lang="en-US" sz="1400" dirty="0" smtClean="0">
                  <a:solidFill>
                    <a:srgbClr val="FF0000"/>
                  </a:solidFill>
                  <a:latin typeface="Comic Sans MS"/>
                  <a:cs typeface="Comic Sans MS"/>
                  <a:sym typeface="Symbol" pitchFamily="-111" charset="2"/>
                </a:rPr>
                <a:t></a:t>
              </a:r>
              <a:r>
                <a:rPr lang="en-US" sz="1200" baseline="-25000" dirty="0" smtClean="0">
                  <a:solidFill>
                    <a:srgbClr val="FF0000"/>
                  </a:solidFill>
                  <a:latin typeface="Comic Sans MS"/>
                  <a:cs typeface="Comic Sans MS"/>
                  <a:sym typeface="Symbol" pitchFamily="-111" charset="2"/>
                </a:rPr>
                <a:t>FEL</a:t>
              </a:r>
              <a:endParaRPr lang="en-US" sz="1200" baseline="-25000" dirty="0">
                <a:solidFill>
                  <a:srgbClr val="FF0000"/>
                </a:solidFill>
                <a:latin typeface="Comic Sans MS"/>
                <a:cs typeface="Comic Sans MS"/>
              </a:endParaRPr>
            </a:p>
          </p:txBody>
        </p:sp>
        <p:grpSp>
          <p:nvGrpSpPr>
            <p:cNvPr id="70" name="Group 477"/>
            <p:cNvGrpSpPr>
              <a:grpSpLocks/>
            </p:cNvGrpSpPr>
            <p:nvPr/>
          </p:nvGrpSpPr>
          <p:grpSpPr bwMode="auto">
            <a:xfrm>
              <a:off x="7108815" y="628491"/>
              <a:ext cx="1306511" cy="722312"/>
              <a:chOff x="4365" y="785"/>
              <a:chExt cx="1173" cy="849"/>
            </a:xfrm>
          </p:grpSpPr>
          <p:sp>
            <p:nvSpPr>
              <p:cNvPr id="82" name="Oval 478"/>
              <p:cNvSpPr>
                <a:spLocks noChangeAspect="1" noChangeArrowheads="1"/>
              </p:cNvSpPr>
              <p:nvPr/>
            </p:nvSpPr>
            <p:spPr bwMode="auto">
              <a:xfrm>
                <a:off x="4365" y="799"/>
                <a:ext cx="241"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3" name="Oval 479"/>
              <p:cNvSpPr>
                <a:spLocks noChangeAspect="1" noChangeArrowheads="1"/>
              </p:cNvSpPr>
              <p:nvPr/>
            </p:nvSpPr>
            <p:spPr bwMode="auto">
              <a:xfrm>
                <a:off x="4598" y="797"/>
                <a:ext cx="242" cy="832"/>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4" name="Oval 480"/>
              <p:cNvSpPr>
                <a:spLocks noChangeAspect="1" noChangeArrowheads="1"/>
              </p:cNvSpPr>
              <p:nvPr/>
            </p:nvSpPr>
            <p:spPr bwMode="auto">
              <a:xfrm>
                <a:off x="4830" y="785"/>
                <a:ext cx="242"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5" name="Oval 481"/>
              <p:cNvSpPr>
                <a:spLocks noChangeAspect="1" noChangeArrowheads="1"/>
              </p:cNvSpPr>
              <p:nvPr/>
            </p:nvSpPr>
            <p:spPr bwMode="auto">
              <a:xfrm>
                <a:off x="5063" y="785"/>
                <a:ext cx="241" cy="832"/>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6" name="Oval 482"/>
              <p:cNvSpPr>
                <a:spLocks noChangeAspect="1" noChangeArrowheads="1"/>
              </p:cNvSpPr>
              <p:nvPr/>
            </p:nvSpPr>
            <p:spPr bwMode="auto">
              <a:xfrm>
                <a:off x="5297" y="802"/>
                <a:ext cx="241"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sp>
          <p:nvSpPr>
            <p:cNvPr id="71" name="Oval 483"/>
            <p:cNvSpPr>
              <a:spLocks noChangeAspect="1" noChangeArrowheads="1"/>
            </p:cNvSpPr>
            <p:nvPr/>
          </p:nvSpPr>
          <p:spPr bwMode="auto">
            <a:xfrm flipH="1">
              <a:off x="7700963" y="869791"/>
              <a:ext cx="146050" cy="146050"/>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72" name="Text Box 484"/>
            <p:cNvSpPr txBox="1">
              <a:spLocks noChangeArrowheads="1"/>
            </p:cNvSpPr>
            <p:nvPr/>
          </p:nvSpPr>
          <p:spPr bwMode="auto">
            <a:xfrm>
              <a:off x="7783513" y="761841"/>
              <a:ext cx="343388" cy="276999"/>
            </a:xfrm>
            <a:prstGeom prst="rect">
              <a:avLst/>
            </a:prstGeom>
            <a:noFill/>
            <a:ln w="9525">
              <a:noFill/>
              <a:miter lim="800000"/>
              <a:headEnd/>
              <a:tailEnd/>
            </a:ln>
          </p:spPr>
          <p:txBody>
            <a:bodyPr wrap="none">
              <a:prstTxWarp prst="textNoShape">
                <a:avLst/>
              </a:prstTxWarp>
              <a:spAutoFit/>
            </a:bodyPr>
            <a:lstStyle/>
            <a:p>
              <a:pPr eaLnBrk="0" hangingPunct="0"/>
              <a:r>
                <a:rPr lang="en-US" sz="1200" b="1" i="1" dirty="0" smtClean="0">
                  <a:solidFill>
                    <a:srgbClr val="FF0000"/>
                  </a:solidFill>
                  <a:latin typeface="Comic Sans MS"/>
                  <a:cs typeface="Comic Sans MS"/>
                </a:rPr>
                <a:t>E</a:t>
              </a:r>
              <a:r>
                <a:rPr lang="en-US" sz="1200" b="1" i="1" baseline="-25000" dirty="0" smtClean="0">
                  <a:solidFill>
                    <a:srgbClr val="FF0000"/>
                  </a:solidFill>
                  <a:latin typeface="Comic Sans MS"/>
                  <a:cs typeface="Comic Sans MS"/>
                </a:rPr>
                <a:t>0</a:t>
              </a:r>
              <a:endParaRPr lang="en-US" sz="1200" dirty="0">
                <a:solidFill>
                  <a:srgbClr val="FF0000"/>
                </a:solidFill>
                <a:latin typeface="Comic Sans MS"/>
                <a:cs typeface="Comic Sans MS"/>
              </a:endParaRPr>
            </a:p>
          </p:txBody>
        </p:sp>
        <p:grpSp>
          <p:nvGrpSpPr>
            <p:cNvPr id="73" name="Group 485"/>
            <p:cNvGrpSpPr>
              <a:grpSpLocks/>
            </p:cNvGrpSpPr>
            <p:nvPr/>
          </p:nvGrpSpPr>
          <p:grpSpPr bwMode="auto">
            <a:xfrm>
              <a:off x="7696201" y="1099979"/>
              <a:ext cx="290513" cy="146050"/>
              <a:chOff x="1766" y="3241"/>
              <a:chExt cx="183" cy="92"/>
            </a:xfrm>
          </p:grpSpPr>
          <p:sp>
            <p:nvSpPr>
              <p:cNvPr id="80" name="Oval 486"/>
              <p:cNvSpPr>
                <a:spLocks noChangeAspect="1" noChangeArrowheads="1"/>
              </p:cNvSpPr>
              <p:nvPr/>
            </p:nvSpPr>
            <p:spPr bwMode="auto">
              <a:xfrm flipH="1">
                <a:off x="1857" y="3241"/>
                <a:ext cx="92" cy="92"/>
              </a:xfrm>
              <a:prstGeom prst="ellipse">
                <a:avLst/>
              </a:prstGeom>
              <a:solidFill>
                <a:srgbClr val="FF00FF"/>
              </a:solidFill>
              <a:ln w="28575">
                <a:solidFill>
                  <a:srgbClr val="FF00FF"/>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81" name="Line 487"/>
              <p:cNvSpPr>
                <a:spLocks noChangeShapeType="1"/>
              </p:cNvSpPr>
              <p:nvPr/>
            </p:nvSpPr>
            <p:spPr bwMode="auto">
              <a:xfrm flipH="1" flipV="1">
                <a:off x="1766" y="3279"/>
                <a:ext cx="134" cy="5"/>
              </a:xfrm>
              <a:prstGeom prst="line">
                <a:avLst/>
              </a:prstGeom>
              <a:noFill/>
              <a:ln w="9525">
                <a:solidFill>
                  <a:srgbClr val="FF00FF"/>
                </a:solidFill>
                <a:round/>
                <a:headEnd/>
                <a:tailEnd type="triangle" w="med" len="med"/>
              </a:ln>
            </p:spPr>
            <p:txBody>
              <a:bodyPr wrap="none" anchor="ctr">
                <a:prstTxWarp prst="textNoShape">
                  <a:avLst/>
                </a:prstTxWarp>
              </a:bodyPr>
              <a:lstStyle/>
              <a:p>
                <a:endParaRPr lang="en-US">
                  <a:latin typeface="Comic Sans MS"/>
                  <a:cs typeface="Comic Sans MS"/>
                </a:endParaRPr>
              </a:p>
            </p:txBody>
          </p:sp>
        </p:grpSp>
        <p:grpSp>
          <p:nvGrpSpPr>
            <p:cNvPr id="74" name="Group 488"/>
            <p:cNvGrpSpPr>
              <a:grpSpLocks/>
            </p:cNvGrpSpPr>
            <p:nvPr/>
          </p:nvGrpSpPr>
          <p:grpSpPr bwMode="auto">
            <a:xfrm>
              <a:off x="7548563" y="660241"/>
              <a:ext cx="288925" cy="146050"/>
              <a:chOff x="1633" y="3551"/>
              <a:chExt cx="182" cy="92"/>
            </a:xfrm>
          </p:grpSpPr>
          <p:sp>
            <p:nvSpPr>
              <p:cNvPr id="78" name="Oval 489"/>
              <p:cNvSpPr>
                <a:spLocks noChangeAspect="1" noChangeArrowheads="1"/>
              </p:cNvSpPr>
              <p:nvPr/>
            </p:nvSpPr>
            <p:spPr bwMode="auto">
              <a:xfrm flipH="1">
                <a:off x="1633" y="3551"/>
                <a:ext cx="92" cy="92"/>
              </a:xfrm>
              <a:prstGeom prst="ellipse">
                <a:avLst/>
              </a:prstGeom>
              <a:solidFill>
                <a:srgbClr val="800080"/>
              </a:solidFill>
              <a:ln w="28575">
                <a:solidFill>
                  <a:srgbClr val="800080"/>
                </a:solidFill>
                <a:round/>
                <a:headEnd/>
                <a:tailEnd/>
              </a:ln>
            </p:spPr>
            <p:txBody>
              <a:bodyPr wrap="none" anchor="ctr">
                <a:prstTxWarp prst="textNoShape">
                  <a:avLst/>
                </a:prstTxWarp>
              </a:bodyPr>
              <a:lstStyle/>
              <a:p>
                <a:pPr eaLnBrk="0" hangingPunct="0"/>
                <a:endParaRPr lang="en-US">
                  <a:latin typeface="Comic Sans MS"/>
                  <a:cs typeface="Comic Sans MS"/>
                </a:endParaRPr>
              </a:p>
            </p:txBody>
          </p:sp>
          <p:sp>
            <p:nvSpPr>
              <p:cNvPr id="79" name="Line 490"/>
              <p:cNvSpPr>
                <a:spLocks noChangeShapeType="1"/>
              </p:cNvSpPr>
              <p:nvPr/>
            </p:nvSpPr>
            <p:spPr bwMode="auto">
              <a:xfrm flipV="1">
                <a:off x="1681" y="3589"/>
                <a:ext cx="134" cy="5"/>
              </a:xfrm>
              <a:prstGeom prst="line">
                <a:avLst/>
              </a:prstGeom>
              <a:noFill/>
              <a:ln w="9525">
                <a:solidFill>
                  <a:srgbClr val="800080"/>
                </a:solidFill>
                <a:round/>
                <a:headEnd/>
                <a:tailEnd type="triangle" w="med" len="med"/>
              </a:ln>
            </p:spPr>
            <p:txBody>
              <a:bodyPr wrap="none" anchor="ctr">
                <a:prstTxWarp prst="textNoShape">
                  <a:avLst/>
                </a:prstTxWarp>
              </a:bodyPr>
              <a:lstStyle/>
              <a:p>
                <a:endParaRPr lang="en-US">
                  <a:latin typeface="Comic Sans MS"/>
                  <a:cs typeface="Comic Sans MS"/>
                </a:endParaRPr>
              </a:p>
            </p:txBody>
          </p:sp>
        </p:grpSp>
        <p:sp>
          <p:nvSpPr>
            <p:cNvPr id="75" name="Text Box 491"/>
            <p:cNvSpPr txBox="1">
              <a:spLocks noChangeArrowheads="1"/>
            </p:cNvSpPr>
            <p:nvPr/>
          </p:nvSpPr>
          <p:spPr bwMode="auto">
            <a:xfrm>
              <a:off x="7432090" y="439579"/>
              <a:ext cx="583705" cy="246221"/>
            </a:xfrm>
            <a:prstGeom prst="rect">
              <a:avLst/>
            </a:prstGeom>
            <a:noFill/>
            <a:ln w="9525">
              <a:noFill/>
              <a:miter lim="800000"/>
              <a:headEnd/>
              <a:tailEnd/>
            </a:ln>
          </p:spPr>
          <p:txBody>
            <a:bodyPr wrap="none">
              <a:prstTxWarp prst="textNoShape">
                <a:avLst/>
              </a:prstTxWarp>
              <a:spAutoFit/>
            </a:bodyPr>
            <a:lstStyle/>
            <a:p>
              <a:pPr eaLnBrk="0" hangingPunct="0"/>
              <a:r>
                <a:rPr lang="en-US" sz="1000" i="1" dirty="0">
                  <a:solidFill>
                    <a:srgbClr val="800080"/>
                  </a:solidFill>
                  <a:latin typeface="Comic Sans MS"/>
                  <a:cs typeface="Comic Sans MS"/>
                </a:rPr>
                <a:t>E &lt; </a:t>
              </a:r>
              <a:r>
                <a:rPr lang="en-US" sz="1000" i="1" dirty="0" smtClean="0">
                  <a:solidFill>
                    <a:srgbClr val="800080"/>
                  </a:solidFill>
                  <a:latin typeface="Comic Sans MS"/>
                  <a:cs typeface="Comic Sans MS"/>
                </a:rPr>
                <a:t>E</a:t>
              </a:r>
              <a:r>
                <a:rPr lang="en-US" sz="1000" i="1" baseline="-25000" dirty="0" smtClean="0">
                  <a:solidFill>
                    <a:srgbClr val="800080"/>
                  </a:solidFill>
                  <a:latin typeface="Comic Sans MS"/>
                  <a:cs typeface="Comic Sans MS"/>
                </a:rPr>
                <a:t>0</a:t>
              </a:r>
              <a:endParaRPr lang="en-US" sz="1000" i="1" dirty="0">
                <a:solidFill>
                  <a:srgbClr val="800080"/>
                </a:solidFill>
                <a:latin typeface="Comic Sans MS"/>
                <a:cs typeface="Comic Sans MS"/>
              </a:endParaRPr>
            </a:p>
          </p:txBody>
        </p:sp>
        <p:sp>
          <p:nvSpPr>
            <p:cNvPr id="76" name="Text Box 492"/>
            <p:cNvSpPr txBox="1">
              <a:spLocks noChangeArrowheads="1"/>
            </p:cNvSpPr>
            <p:nvPr/>
          </p:nvSpPr>
          <p:spPr bwMode="auto">
            <a:xfrm>
              <a:off x="7931645" y="1212850"/>
              <a:ext cx="583705" cy="246221"/>
            </a:xfrm>
            <a:prstGeom prst="rect">
              <a:avLst/>
            </a:prstGeom>
            <a:noFill/>
            <a:ln w="9525">
              <a:noFill/>
              <a:miter lim="800000"/>
              <a:headEnd/>
              <a:tailEnd/>
            </a:ln>
          </p:spPr>
          <p:txBody>
            <a:bodyPr wrap="none">
              <a:prstTxWarp prst="textNoShape">
                <a:avLst/>
              </a:prstTxWarp>
              <a:spAutoFit/>
            </a:bodyPr>
            <a:lstStyle/>
            <a:p>
              <a:pPr eaLnBrk="0" hangingPunct="0"/>
              <a:r>
                <a:rPr lang="en-US" sz="1000" i="1" dirty="0">
                  <a:solidFill>
                    <a:srgbClr val="FF00FF"/>
                  </a:solidFill>
                  <a:latin typeface="Comic Sans MS"/>
                  <a:cs typeface="Comic Sans MS"/>
                </a:rPr>
                <a:t>E &gt;</a:t>
              </a:r>
              <a:r>
                <a:rPr lang="en-US" sz="1000" i="1" dirty="0" smtClean="0">
                  <a:solidFill>
                    <a:srgbClr val="FF00FF"/>
                  </a:solidFill>
                  <a:latin typeface="Comic Sans MS"/>
                  <a:cs typeface="Comic Sans MS"/>
                </a:rPr>
                <a:t> E</a:t>
              </a:r>
              <a:r>
                <a:rPr lang="en-US" sz="1000" i="1" baseline="-25000" dirty="0" smtClean="0">
                  <a:solidFill>
                    <a:srgbClr val="FF00FF"/>
                  </a:solidFill>
                  <a:latin typeface="Comic Sans MS"/>
                  <a:cs typeface="Comic Sans MS"/>
                </a:rPr>
                <a:t>0</a:t>
              </a:r>
              <a:endParaRPr lang="en-US" sz="1000" i="1" dirty="0">
                <a:solidFill>
                  <a:srgbClr val="FF00FF"/>
                </a:solidFill>
                <a:latin typeface="Comic Sans MS"/>
                <a:cs typeface="Comic Sans MS"/>
              </a:endParaRPr>
            </a:p>
          </p:txBody>
        </p:sp>
        <p:sp>
          <p:nvSpPr>
            <p:cNvPr id="77" name="Line 497"/>
            <p:cNvSpPr>
              <a:spLocks noChangeShapeType="1"/>
            </p:cNvSpPr>
            <p:nvPr/>
          </p:nvSpPr>
          <p:spPr bwMode="auto">
            <a:xfrm>
              <a:off x="7832980" y="616433"/>
              <a:ext cx="512763" cy="0"/>
            </a:xfrm>
            <a:prstGeom prst="line">
              <a:avLst/>
            </a:prstGeom>
            <a:noFill/>
            <a:ln w="3175" cap="flat" cmpd="sng" algn="ctr">
              <a:solidFill>
                <a:srgbClr val="660066"/>
              </a:solidFill>
              <a:prstDash val="solid"/>
              <a:round/>
              <a:headEnd type="triangle" w="med" len="med"/>
              <a:tailEnd type="triangle" w="med" len="med"/>
            </a:ln>
          </p:spPr>
          <p:txBody>
            <a:bodyPr wrap="none" anchor="ctr">
              <a:prstTxWarp prst="textNoShape">
                <a:avLst/>
              </a:prstTxWarp>
            </a:bodyPr>
            <a:lstStyle/>
            <a:p>
              <a:endParaRPr lang="en-US">
                <a:latin typeface="Comic Sans MS"/>
                <a:cs typeface="Comic Sans MS"/>
              </a:endParaRPr>
            </a:p>
          </p:txBody>
        </p:sp>
      </p:grpSp>
      <p:cxnSp>
        <p:nvCxnSpPr>
          <p:cNvPr id="94" name="Straight Arrow Connector 93"/>
          <p:cNvCxnSpPr/>
          <p:nvPr/>
        </p:nvCxnSpPr>
        <p:spPr bwMode="auto">
          <a:xfrm rot="10800000">
            <a:off x="2248352" y="3847396"/>
            <a:ext cx="171647"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96" name="Straight Arrow Connector 95"/>
          <p:cNvCxnSpPr/>
          <p:nvPr/>
        </p:nvCxnSpPr>
        <p:spPr bwMode="auto">
          <a:xfrm rot="10800000">
            <a:off x="3252688" y="3843423"/>
            <a:ext cx="171647"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97" name="Straight Arrow Connector 96"/>
          <p:cNvCxnSpPr/>
          <p:nvPr/>
        </p:nvCxnSpPr>
        <p:spPr bwMode="auto">
          <a:xfrm rot="10800000">
            <a:off x="1311872" y="3841041"/>
            <a:ext cx="171647"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98" name="Straight Arrow Connector 97"/>
          <p:cNvCxnSpPr/>
          <p:nvPr/>
        </p:nvCxnSpPr>
        <p:spPr bwMode="auto">
          <a:xfrm rot="10800000" flipH="1">
            <a:off x="1785943" y="3841835"/>
            <a:ext cx="171647"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99" name="Straight Arrow Connector 98"/>
          <p:cNvCxnSpPr/>
          <p:nvPr/>
        </p:nvCxnSpPr>
        <p:spPr bwMode="auto">
          <a:xfrm rot="10800000" flipH="1">
            <a:off x="2746262" y="3845807"/>
            <a:ext cx="171647"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00" name="Straight Arrow Connector 99"/>
          <p:cNvCxnSpPr/>
          <p:nvPr/>
        </p:nvCxnSpPr>
        <p:spPr bwMode="auto">
          <a:xfrm rot="10800000" flipH="1">
            <a:off x="787799" y="3841835"/>
            <a:ext cx="171647"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01" name="TextBox 100"/>
          <p:cNvSpPr txBox="1"/>
          <p:nvPr/>
        </p:nvSpPr>
        <p:spPr>
          <a:xfrm>
            <a:off x="328155" y="4001967"/>
            <a:ext cx="3636733" cy="338554"/>
          </a:xfrm>
          <a:prstGeom prst="rect">
            <a:avLst/>
          </a:prstGeom>
          <a:noFill/>
        </p:spPr>
        <p:txBody>
          <a:bodyPr wrap="none" rtlCol="0">
            <a:spAutoFit/>
          </a:bodyPr>
          <a:lstStyle/>
          <a:p>
            <a:r>
              <a:rPr lang="en-US" sz="1600" dirty="0" smtClean="0">
                <a:solidFill>
                  <a:srgbClr val="FF0000"/>
                </a:solidFill>
              </a:rPr>
              <a:t>Periodical longitudinal electric field</a:t>
            </a:r>
            <a:endParaRPr lang="en-US" sz="1600" dirty="0">
              <a:solidFill>
                <a:srgbClr val="FF0000"/>
              </a:solidFill>
            </a:endParaRPr>
          </a:p>
        </p:txBody>
      </p:sp>
      <p:sp>
        <p:nvSpPr>
          <p:cNvPr id="102" name="TextBox 101"/>
          <p:cNvSpPr txBox="1"/>
          <p:nvPr/>
        </p:nvSpPr>
        <p:spPr>
          <a:xfrm>
            <a:off x="1380050" y="1276350"/>
            <a:ext cx="2192628" cy="338554"/>
          </a:xfrm>
          <a:prstGeom prst="rect">
            <a:avLst/>
          </a:prstGeom>
          <a:noFill/>
        </p:spPr>
        <p:txBody>
          <a:bodyPr wrap="none" rtlCol="0">
            <a:spAutoFit/>
          </a:bodyPr>
          <a:lstStyle/>
          <a:p>
            <a:r>
              <a:rPr lang="en-US" sz="1600" dirty="0" smtClean="0">
                <a:solidFill>
                  <a:srgbClr val="000090"/>
                </a:solidFill>
              </a:rPr>
              <a:t>Analytical estimation</a:t>
            </a:r>
            <a:endParaRPr lang="en-US" sz="1600" dirty="0">
              <a:solidFill>
                <a:srgbClr val="000090"/>
              </a:solidFill>
            </a:endParaRPr>
          </a:p>
        </p:txBody>
      </p:sp>
      <p:sp>
        <p:nvSpPr>
          <p:cNvPr id="103" name="TextBox 102"/>
          <p:cNvSpPr txBox="1"/>
          <p:nvPr/>
        </p:nvSpPr>
        <p:spPr>
          <a:xfrm>
            <a:off x="6137268" y="1016804"/>
            <a:ext cx="2573140" cy="338554"/>
          </a:xfrm>
          <a:prstGeom prst="rect">
            <a:avLst/>
          </a:prstGeom>
          <a:noFill/>
        </p:spPr>
        <p:txBody>
          <a:bodyPr wrap="none" rtlCol="0">
            <a:spAutoFit/>
          </a:bodyPr>
          <a:lstStyle/>
          <a:p>
            <a:r>
              <a:rPr lang="en-US" sz="1600" dirty="0" smtClean="0">
                <a:solidFill>
                  <a:srgbClr val="000090"/>
                </a:solidFill>
              </a:rPr>
              <a:t>Simulations: only started</a:t>
            </a:r>
            <a:endParaRPr lang="en-US" sz="1600" dirty="0">
              <a:solidFill>
                <a:srgbClr val="000090"/>
              </a:solidFill>
            </a:endParaRPr>
          </a:p>
        </p:txBody>
      </p:sp>
      <p:sp>
        <p:nvSpPr>
          <p:cNvPr id="104" name="TextBox 103"/>
          <p:cNvSpPr txBox="1"/>
          <p:nvPr/>
        </p:nvSpPr>
        <p:spPr>
          <a:xfrm>
            <a:off x="4570413" y="1355358"/>
            <a:ext cx="4414838" cy="1169551"/>
          </a:xfrm>
          <a:prstGeom prst="rect">
            <a:avLst/>
          </a:prstGeom>
          <a:noFill/>
        </p:spPr>
        <p:txBody>
          <a:bodyPr wrap="square" rtlCol="0">
            <a:spAutoFit/>
          </a:bodyPr>
          <a:lstStyle/>
          <a:p>
            <a:r>
              <a:rPr lang="en-US" sz="1400" dirty="0" smtClean="0">
                <a:solidFill>
                  <a:srgbClr val="000090"/>
                </a:solidFill>
              </a:rPr>
              <a:t>Step 1: use 3D FEL code out output + tracking</a:t>
            </a:r>
          </a:p>
          <a:p>
            <a:r>
              <a:rPr lang="en-US" sz="1400" dirty="0" smtClean="0">
                <a:solidFill>
                  <a:srgbClr val="000090"/>
                </a:solidFill>
              </a:rPr>
              <a:t>First simulation indicate that </a:t>
            </a:r>
            <a:r>
              <a:rPr lang="en-US" sz="1400" u="sng" dirty="0" smtClean="0">
                <a:solidFill>
                  <a:srgbClr val="000090"/>
                </a:solidFill>
              </a:rPr>
              <a:t>equations on the left significantly underestimate the kick</a:t>
            </a:r>
            <a:r>
              <a:rPr lang="en-US" sz="1400" dirty="0" smtClean="0">
                <a:solidFill>
                  <a:srgbClr val="000090"/>
                </a:solidFill>
              </a:rPr>
              <a:t>, i.e. the density modulation continues to grow after beam leaves the FEL  </a:t>
            </a:r>
            <a:endParaRPr lang="en-US" sz="1400" dirty="0">
              <a:solidFill>
                <a:srgbClr val="000090"/>
              </a:solidFill>
            </a:endParaRPr>
          </a:p>
        </p:txBody>
      </p:sp>
      <p:pic>
        <p:nvPicPr>
          <p:cNvPr id="105" name="Picture 16"/>
          <p:cNvPicPr>
            <a:picLocks noChangeAspect="1" noChangeArrowheads="1"/>
          </p:cNvPicPr>
          <p:nvPr/>
        </p:nvPicPr>
        <p:blipFill>
          <a:blip r:embed="rId7"/>
          <a:srcRect/>
          <a:stretch>
            <a:fillRect/>
          </a:stretch>
        </p:blipFill>
        <p:spPr bwMode="auto">
          <a:xfrm>
            <a:off x="6477893" y="2238616"/>
            <a:ext cx="2256605" cy="2081114"/>
          </a:xfrm>
          <a:prstGeom prst="rect">
            <a:avLst/>
          </a:prstGeom>
          <a:noFill/>
          <a:ln w="9525">
            <a:noFill/>
            <a:miter lim="800000"/>
            <a:headEnd/>
            <a:tailEnd/>
          </a:ln>
        </p:spPr>
      </p:pic>
      <p:sp>
        <p:nvSpPr>
          <p:cNvPr id="106" name="Text Box 15"/>
          <p:cNvSpPr txBox="1">
            <a:spLocks noChangeArrowheads="1"/>
          </p:cNvSpPr>
          <p:nvPr/>
        </p:nvSpPr>
        <p:spPr bwMode="auto">
          <a:xfrm>
            <a:off x="5005841" y="3638595"/>
            <a:ext cx="897220" cy="261610"/>
          </a:xfrm>
          <a:prstGeom prst="rect">
            <a:avLst/>
          </a:prstGeom>
          <a:noFill/>
          <a:ln w="9525">
            <a:noFill/>
            <a:miter lim="800000"/>
            <a:headEnd/>
            <a:tailEnd/>
          </a:ln>
        </p:spPr>
        <p:txBody>
          <a:bodyPr wrap="none">
            <a:prstTxWarp prst="textNoShape">
              <a:avLst/>
            </a:prstTxWarp>
            <a:spAutoFit/>
          </a:bodyPr>
          <a:lstStyle/>
          <a:p>
            <a:pPr eaLnBrk="0" hangingPunct="0"/>
            <a:r>
              <a:rPr lang="en-US" sz="1100" dirty="0" smtClean="0">
                <a:solidFill>
                  <a:srgbClr val="0000D6"/>
                </a:solidFill>
              </a:rPr>
              <a:t>©</a:t>
            </a:r>
            <a:r>
              <a:rPr lang="en-US" sz="1100" dirty="0" err="1" smtClean="0">
                <a:solidFill>
                  <a:srgbClr val="0000D6"/>
                </a:solidFill>
              </a:rPr>
              <a:t>I</a:t>
            </a:r>
            <a:r>
              <a:rPr lang="en-US" sz="1100" dirty="0" err="1">
                <a:solidFill>
                  <a:srgbClr val="0000D6"/>
                </a:solidFill>
              </a:rPr>
              <a:t>.Ben</a:t>
            </a:r>
            <a:r>
              <a:rPr lang="en-US" sz="1100" dirty="0">
                <a:solidFill>
                  <a:srgbClr val="0000D6"/>
                </a:solidFill>
              </a:rPr>
              <a:t> Zvi</a:t>
            </a:r>
          </a:p>
        </p:txBody>
      </p:sp>
      <p:sp>
        <p:nvSpPr>
          <p:cNvPr id="108" name="Rectangle 2"/>
          <p:cNvSpPr>
            <a:spLocks noGrp="1" noChangeArrowheads="1"/>
          </p:cNvSpPr>
          <p:nvPr>
            <p:ph type="title"/>
          </p:nvPr>
        </p:nvSpPr>
        <p:spPr>
          <a:xfrm>
            <a:off x="4759144" y="2697046"/>
            <a:ext cx="1635306" cy="792579"/>
          </a:xfrm>
        </p:spPr>
        <p:txBody>
          <a:bodyPr anchor="t"/>
          <a:lstStyle/>
          <a:p>
            <a:pPr algn="l" eaLnBrk="1" hangingPunct="1"/>
            <a:r>
              <a:rPr lang="en-US" sz="1200" dirty="0" smtClean="0">
                <a:solidFill>
                  <a:srgbClr val="0000FF"/>
                </a:solidFill>
                <a:latin typeface="+mn-lt"/>
              </a:rPr>
              <a:t>Output </a:t>
            </a:r>
            <a:r>
              <a:rPr lang="en-US" sz="1200" dirty="0">
                <a:solidFill>
                  <a:srgbClr val="0000FF"/>
                </a:solidFill>
                <a:latin typeface="+mn-lt"/>
              </a:rPr>
              <a:t>from Genesis propagated for 25 m</a:t>
            </a:r>
            <a:endParaRPr lang="en-US" sz="2000" dirty="0">
              <a:solidFill>
                <a:srgbClr val="0000FF"/>
              </a:solidFill>
              <a:latin typeface="+mn-lt"/>
            </a:endParaRPr>
          </a:p>
        </p:txBody>
      </p:sp>
      <p:grpSp>
        <p:nvGrpSpPr>
          <p:cNvPr id="109" name="Group 108"/>
          <p:cNvGrpSpPr>
            <a:grpSpLocks noChangeAspect="1"/>
          </p:cNvGrpSpPr>
          <p:nvPr/>
        </p:nvGrpSpPr>
        <p:grpSpPr>
          <a:xfrm>
            <a:off x="5152368" y="4282203"/>
            <a:ext cx="3190398" cy="1761650"/>
            <a:chOff x="-63500" y="1022350"/>
            <a:chExt cx="7089774" cy="3914776"/>
          </a:xfrm>
        </p:grpSpPr>
        <p:pic>
          <p:nvPicPr>
            <p:cNvPr id="110" name="Picture 5"/>
            <p:cNvPicPr>
              <a:picLocks noChangeAspect="1" noChangeArrowheads="1"/>
            </p:cNvPicPr>
            <p:nvPr/>
          </p:nvPicPr>
          <p:blipFill>
            <a:blip r:embed="rId8"/>
            <a:srcRect/>
            <a:stretch>
              <a:fillRect/>
            </a:stretch>
          </p:blipFill>
          <p:spPr bwMode="auto">
            <a:xfrm>
              <a:off x="-63500" y="1022350"/>
              <a:ext cx="2540000" cy="1974850"/>
            </a:xfrm>
            <a:prstGeom prst="rect">
              <a:avLst/>
            </a:prstGeom>
            <a:noFill/>
            <a:ln w="9525">
              <a:noFill/>
              <a:miter lim="800000"/>
              <a:headEnd/>
              <a:tailEnd/>
            </a:ln>
          </p:spPr>
        </p:pic>
        <p:pic>
          <p:nvPicPr>
            <p:cNvPr id="111" name="Picture 7"/>
            <p:cNvPicPr>
              <a:picLocks noChangeAspect="1" noChangeArrowheads="1"/>
            </p:cNvPicPr>
            <p:nvPr/>
          </p:nvPicPr>
          <p:blipFill>
            <a:blip r:embed="rId9"/>
            <a:srcRect/>
            <a:stretch>
              <a:fillRect/>
            </a:stretch>
          </p:blipFill>
          <p:spPr bwMode="auto">
            <a:xfrm>
              <a:off x="2266950" y="1057275"/>
              <a:ext cx="2387600" cy="1993900"/>
            </a:xfrm>
            <a:prstGeom prst="rect">
              <a:avLst/>
            </a:prstGeom>
            <a:noFill/>
            <a:ln w="9525">
              <a:noFill/>
              <a:miter lim="800000"/>
              <a:headEnd/>
              <a:tailEnd/>
            </a:ln>
          </p:spPr>
        </p:pic>
        <p:pic>
          <p:nvPicPr>
            <p:cNvPr id="112" name="Picture 8"/>
            <p:cNvPicPr>
              <a:picLocks noChangeAspect="1" noChangeArrowheads="1"/>
            </p:cNvPicPr>
            <p:nvPr/>
          </p:nvPicPr>
          <p:blipFill>
            <a:blip r:embed="rId10"/>
            <a:srcRect/>
            <a:stretch>
              <a:fillRect/>
            </a:stretch>
          </p:blipFill>
          <p:spPr bwMode="auto">
            <a:xfrm>
              <a:off x="4437063" y="1098550"/>
              <a:ext cx="2436812" cy="1963738"/>
            </a:xfrm>
            <a:prstGeom prst="rect">
              <a:avLst/>
            </a:prstGeom>
            <a:noFill/>
            <a:ln w="9525">
              <a:noFill/>
              <a:miter lim="800000"/>
              <a:headEnd/>
              <a:tailEnd/>
            </a:ln>
          </p:spPr>
        </p:pic>
        <p:pic>
          <p:nvPicPr>
            <p:cNvPr id="113" name="Picture 9"/>
            <p:cNvPicPr>
              <a:picLocks noChangeAspect="1" noChangeArrowheads="1"/>
            </p:cNvPicPr>
            <p:nvPr/>
          </p:nvPicPr>
          <p:blipFill>
            <a:blip r:embed="rId11"/>
            <a:srcRect/>
            <a:stretch>
              <a:fillRect/>
            </a:stretch>
          </p:blipFill>
          <p:spPr bwMode="auto">
            <a:xfrm>
              <a:off x="4725987" y="3019426"/>
              <a:ext cx="2300287" cy="1917700"/>
            </a:xfrm>
            <a:prstGeom prst="rect">
              <a:avLst/>
            </a:prstGeom>
            <a:noFill/>
            <a:ln w="9525">
              <a:noFill/>
              <a:miter lim="800000"/>
              <a:headEnd/>
              <a:tailEnd/>
            </a:ln>
          </p:spPr>
        </p:pic>
        <p:sp>
          <p:nvSpPr>
            <p:cNvPr id="114" name="Text Box 10"/>
            <p:cNvSpPr txBox="1">
              <a:spLocks noChangeArrowheads="1"/>
            </p:cNvSpPr>
            <p:nvPr/>
          </p:nvSpPr>
          <p:spPr bwMode="auto">
            <a:xfrm>
              <a:off x="466723" y="2125663"/>
              <a:ext cx="1208540" cy="820737"/>
            </a:xfrm>
            <a:prstGeom prst="rect">
              <a:avLst/>
            </a:prstGeom>
            <a:noFill/>
            <a:ln w="9525">
              <a:noFill/>
              <a:miter lim="800000"/>
              <a:headEnd/>
              <a:tailEnd/>
            </a:ln>
          </p:spPr>
          <p:txBody>
            <a:bodyPr wrap="none">
              <a:prstTxWarp prst="textNoShape">
                <a:avLst/>
              </a:prstTxWarp>
              <a:spAutoFit/>
            </a:bodyPr>
            <a:lstStyle/>
            <a:p>
              <a:pPr eaLnBrk="0" hangingPunct="0"/>
              <a:r>
                <a:rPr lang="en-US" sz="1000" dirty="0">
                  <a:solidFill>
                    <a:srgbClr val="FF0000"/>
                  </a:solidFill>
                </a:rPr>
                <a:t>0m</a:t>
              </a:r>
            </a:p>
          </p:txBody>
        </p:sp>
        <p:sp>
          <p:nvSpPr>
            <p:cNvPr id="115" name="Text Box 11"/>
            <p:cNvSpPr txBox="1">
              <a:spLocks noChangeArrowheads="1"/>
            </p:cNvSpPr>
            <p:nvPr/>
          </p:nvSpPr>
          <p:spPr bwMode="auto">
            <a:xfrm>
              <a:off x="2719387" y="2151063"/>
              <a:ext cx="1208540" cy="820737"/>
            </a:xfrm>
            <a:prstGeom prst="rect">
              <a:avLst/>
            </a:prstGeom>
            <a:noFill/>
            <a:ln w="9525">
              <a:noFill/>
              <a:miter lim="800000"/>
              <a:headEnd/>
              <a:tailEnd/>
            </a:ln>
          </p:spPr>
          <p:txBody>
            <a:bodyPr wrap="none">
              <a:prstTxWarp prst="textNoShape">
                <a:avLst/>
              </a:prstTxWarp>
              <a:spAutoFit/>
            </a:bodyPr>
            <a:lstStyle/>
            <a:p>
              <a:pPr eaLnBrk="0" hangingPunct="0"/>
              <a:r>
                <a:rPr lang="en-US" sz="1000" dirty="0" smtClean="0">
                  <a:solidFill>
                    <a:srgbClr val="FF0000"/>
                  </a:solidFill>
                </a:rPr>
                <a:t>5m</a:t>
              </a:r>
              <a:endParaRPr lang="en-US" sz="1000" dirty="0">
                <a:solidFill>
                  <a:srgbClr val="FF0000"/>
                </a:solidFill>
              </a:endParaRPr>
            </a:p>
          </p:txBody>
        </p:sp>
        <p:sp>
          <p:nvSpPr>
            <p:cNvPr id="116" name="Text Box 12"/>
            <p:cNvSpPr txBox="1">
              <a:spLocks noChangeArrowheads="1"/>
            </p:cNvSpPr>
            <p:nvPr/>
          </p:nvSpPr>
          <p:spPr bwMode="auto">
            <a:xfrm>
              <a:off x="4946650" y="2170113"/>
              <a:ext cx="1400983" cy="820737"/>
            </a:xfrm>
            <a:prstGeom prst="rect">
              <a:avLst/>
            </a:prstGeom>
            <a:noFill/>
            <a:ln w="9525">
              <a:noFill/>
              <a:miter lim="800000"/>
              <a:headEnd/>
              <a:tailEnd/>
            </a:ln>
          </p:spPr>
          <p:txBody>
            <a:bodyPr wrap="none">
              <a:prstTxWarp prst="textNoShape">
                <a:avLst/>
              </a:prstTxWarp>
              <a:spAutoFit/>
            </a:bodyPr>
            <a:lstStyle/>
            <a:p>
              <a:pPr eaLnBrk="0" hangingPunct="0"/>
              <a:r>
                <a:rPr lang="en-US" sz="1000" dirty="0">
                  <a:solidFill>
                    <a:srgbClr val="FF0000"/>
                  </a:solidFill>
                </a:rPr>
                <a:t>10m</a:t>
              </a:r>
            </a:p>
          </p:txBody>
        </p:sp>
        <p:sp>
          <p:nvSpPr>
            <p:cNvPr id="117" name="Text Box 13"/>
            <p:cNvSpPr txBox="1">
              <a:spLocks noChangeArrowheads="1"/>
            </p:cNvSpPr>
            <p:nvPr/>
          </p:nvSpPr>
          <p:spPr bwMode="auto">
            <a:xfrm>
              <a:off x="5080000" y="4041776"/>
              <a:ext cx="1469443" cy="820737"/>
            </a:xfrm>
            <a:prstGeom prst="rect">
              <a:avLst/>
            </a:prstGeom>
            <a:noFill/>
            <a:ln w="9525">
              <a:noFill/>
              <a:miter lim="800000"/>
              <a:headEnd/>
              <a:tailEnd/>
            </a:ln>
          </p:spPr>
          <p:txBody>
            <a:bodyPr wrap="none">
              <a:prstTxWarp prst="textNoShape">
                <a:avLst/>
              </a:prstTxWarp>
              <a:spAutoFit/>
            </a:bodyPr>
            <a:lstStyle/>
            <a:p>
              <a:pPr eaLnBrk="0" hangingPunct="0"/>
              <a:r>
                <a:rPr lang="en-US" sz="1000" dirty="0">
                  <a:solidFill>
                    <a:srgbClr val="FF0000"/>
                  </a:solidFill>
                </a:rPr>
                <a:t>25m</a:t>
              </a:r>
            </a:p>
          </p:txBody>
        </p:sp>
        <p:grpSp>
          <p:nvGrpSpPr>
            <p:cNvPr id="118" name="Group 17"/>
            <p:cNvGrpSpPr/>
            <p:nvPr/>
          </p:nvGrpSpPr>
          <p:grpSpPr>
            <a:xfrm>
              <a:off x="101600" y="3106738"/>
              <a:ext cx="2241550" cy="1692275"/>
              <a:chOff x="6845300" y="1228725"/>
              <a:chExt cx="2241550" cy="1692275"/>
            </a:xfrm>
          </p:grpSpPr>
          <p:pic>
            <p:nvPicPr>
              <p:cNvPr id="121" name="Picture 19"/>
              <p:cNvPicPr>
                <a:picLocks noChangeAspect="1" noChangeArrowheads="1"/>
              </p:cNvPicPr>
              <p:nvPr/>
            </p:nvPicPr>
            <p:blipFill>
              <a:blip r:embed="rId12"/>
              <a:srcRect/>
              <a:stretch>
                <a:fillRect/>
              </a:stretch>
            </p:blipFill>
            <p:spPr bwMode="auto">
              <a:xfrm>
                <a:off x="6845300" y="1228725"/>
                <a:ext cx="2241550" cy="1603375"/>
              </a:xfrm>
              <a:prstGeom prst="rect">
                <a:avLst/>
              </a:prstGeom>
              <a:noFill/>
              <a:ln w="9525">
                <a:noFill/>
                <a:miter lim="800000"/>
                <a:headEnd/>
                <a:tailEnd/>
              </a:ln>
            </p:spPr>
          </p:pic>
          <p:sp>
            <p:nvSpPr>
              <p:cNvPr id="122" name="Text Box 20"/>
              <p:cNvSpPr txBox="1">
                <a:spLocks noChangeArrowheads="1"/>
              </p:cNvSpPr>
              <p:nvPr/>
            </p:nvSpPr>
            <p:spPr bwMode="auto">
              <a:xfrm>
                <a:off x="7188200" y="2100264"/>
                <a:ext cx="1400983" cy="820736"/>
              </a:xfrm>
              <a:prstGeom prst="rect">
                <a:avLst/>
              </a:prstGeom>
              <a:noFill/>
              <a:ln w="9525">
                <a:noFill/>
                <a:miter lim="800000"/>
                <a:headEnd/>
                <a:tailEnd/>
              </a:ln>
            </p:spPr>
            <p:txBody>
              <a:bodyPr wrap="none">
                <a:prstTxWarp prst="textNoShape">
                  <a:avLst/>
                </a:prstTxWarp>
                <a:spAutoFit/>
              </a:bodyPr>
              <a:lstStyle/>
              <a:p>
                <a:pPr eaLnBrk="0" hangingPunct="0"/>
                <a:r>
                  <a:rPr lang="en-US" sz="1000" dirty="0">
                    <a:solidFill>
                      <a:srgbClr val="FF0000"/>
                    </a:solidFill>
                  </a:rPr>
                  <a:t>15m</a:t>
                </a:r>
              </a:p>
            </p:txBody>
          </p:sp>
        </p:grpSp>
        <p:pic>
          <p:nvPicPr>
            <p:cNvPr id="119" name="Picture 21"/>
            <p:cNvPicPr>
              <a:picLocks noChangeAspect="1" noChangeArrowheads="1"/>
            </p:cNvPicPr>
            <p:nvPr/>
          </p:nvPicPr>
          <p:blipFill>
            <a:blip r:embed="rId13"/>
            <a:srcRect/>
            <a:stretch>
              <a:fillRect/>
            </a:stretch>
          </p:blipFill>
          <p:spPr bwMode="auto">
            <a:xfrm>
              <a:off x="2476500" y="3108326"/>
              <a:ext cx="2249487" cy="1739900"/>
            </a:xfrm>
            <a:prstGeom prst="rect">
              <a:avLst/>
            </a:prstGeom>
            <a:noFill/>
            <a:ln w="9525">
              <a:noFill/>
              <a:miter lim="800000"/>
              <a:headEnd/>
              <a:tailEnd/>
            </a:ln>
          </p:spPr>
        </p:pic>
        <p:sp>
          <p:nvSpPr>
            <p:cNvPr id="120" name="Text Box 24"/>
            <p:cNvSpPr txBox="1">
              <a:spLocks noChangeArrowheads="1"/>
            </p:cNvSpPr>
            <p:nvPr/>
          </p:nvSpPr>
          <p:spPr bwMode="auto">
            <a:xfrm>
              <a:off x="2713037" y="4022726"/>
              <a:ext cx="1469443" cy="820737"/>
            </a:xfrm>
            <a:prstGeom prst="rect">
              <a:avLst/>
            </a:prstGeom>
            <a:noFill/>
            <a:ln w="9525">
              <a:noFill/>
              <a:miter lim="800000"/>
              <a:headEnd/>
              <a:tailEnd/>
            </a:ln>
          </p:spPr>
          <p:txBody>
            <a:bodyPr wrap="none">
              <a:prstTxWarp prst="textNoShape">
                <a:avLst/>
              </a:prstTxWarp>
              <a:spAutoFit/>
            </a:bodyPr>
            <a:lstStyle/>
            <a:p>
              <a:pPr eaLnBrk="0" hangingPunct="0"/>
              <a:r>
                <a:rPr lang="en-US" sz="1000" dirty="0">
                  <a:solidFill>
                    <a:srgbClr val="FF0000"/>
                  </a:solidFill>
                </a:rPr>
                <a:t>20m</a:t>
              </a:r>
            </a:p>
          </p:txBody>
        </p:sp>
      </p:grpSp>
      <p:sp>
        <p:nvSpPr>
          <p:cNvPr id="123" name="TextBox 122"/>
          <p:cNvSpPr txBox="1"/>
          <p:nvPr/>
        </p:nvSpPr>
        <p:spPr>
          <a:xfrm>
            <a:off x="4570413" y="6003191"/>
            <a:ext cx="4505907" cy="523220"/>
          </a:xfrm>
          <a:prstGeom prst="rect">
            <a:avLst/>
          </a:prstGeom>
          <a:noFill/>
        </p:spPr>
        <p:txBody>
          <a:bodyPr wrap="square" rtlCol="0">
            <a:spAutoFit/>
          </a:bodyPr>
          <a:lstStyle/>
          <a:p>
            <a:r>
              <a:rPr lang="en-US" sz="1400" dirty="0" smtClean="0">
                <a:solidFill>
                  <a:srgbClr val="000090"/>
                </a:solidFill>
              </a:rPr>
              <a:t>Step 2: </a:t>
            </a:r>
          </a:p>
          <a:p>
            <a:r>
              <a:rPr lang="en-US" sz="1400" dirty="0" smtClean="0">
                <a:solidFill>
                  <a:srgbClr val="000090"/>
                </a:solidFill>
              </a:rPr>
              <a:t>use VORPAL with input from Genesis, in preparation </a:t>
            </a:r>
            <a:endParaRPr lang="en-US" sz="1400" dirty="0">
              <a:solidFill>
                <a:srgbClr val="000090"/>
              </a:solidFill>
            </a:endParaRPr>
          </a:p>
        </p:txBody>
      </p:sp>
      <p:sp>
        <p:nvSpPr>
          <p:cNvPr id="57"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402"/>
          <p:cNvSpPr>
            <a:spLocks noGrp="1" noChangeArrowheads="1"/>
          </p:cNvSpPr>
          <p:nvPr>
            <p:ph type="title"/>
          </p:nvPr>
        </p:nvSpPr>
        <p:spPr>
          <a:xfrm>
            <a:off x="0" y="0"/>
            <a:ext cx="7772400" cy="1727200"/>
          </a:xfrm>
        </p:spPr>
        <p:txBody>
          <a:bodyPr anchor="t">
            <a:normAutofit/>
          </a:bodyPr>
          <a:lstStyle/>
          <a:p>
            <a:pPr eaLnBrk="1" hangingPunct="1"/>
            <a:r>
              <a:rPr lang="en-US" sz="3200" dirty="0" smtClean="0">
                <a:solidFill>
                  <a:srgbClr val="FF0000"/>
                </a:solidFill>
                <a:latin typeface="Comic Sans MS"/>
                <a:cs typeface="Comic Sans MS"/>
              </a:rPr>
              <a:t>Polarizing Hadron Beams </a:t>
            </a:r>
            <a:br>
              <a:rPr lang="en-US" sz="3200" dirty="0" smtClean="0">
                <a:solidFill>
                  <a:srgbClr val="FF0000"/>
                </a:solidFill>
                <a:latin typeface="Comic Sans MS"/>
                <a:cs typeface="Comic Sans MS"/>
              </a:rPr>
            </a:br>
            <a:r>
              <a:rPr lang="en-US" sz="3200" dirty="0" smtClean="0">
                <a:solidFill>
                  <a:srgbClr val="FF0000"/>
                </a:solidFill>
                <a:latin typeface="Comic Sans MS"/>
                <a:cs typeface="Comic Sans MS"/>
              </a:rPr>
              <a:t>with Coherent </a:t>
            </a:r>
            <a:r>
              <a:rPr lang="en-US" sz="3200" dirty="0">
                <a:solidFill>
                  <a:srgbClr val="FF0000"/>
                </a:solidFill>
                <a:latin typeface="Comic Sans MS"/>
                <a:cs typeface="Comic Sans MS"/>
              </a:rPr>
              <a:t>Electron </a:t>
            </a:r>
            <a:r>
              <a:rPr lang="en-US" sz="3200" dirty="0" smtClean="0">
                <a:solidFill>
                  <a:srgbClr val="FF0000"/>
                </a:solidFill>
                <a:latin typeface="Comic Sans MS"/>
                <a:cs typeface="Comic Sans MS"/>
              </a:rPr>
              <a:t>Cooling</a:t>
            </a:r>
            <a:r>
              <a:rPr lang="en-US" sz="3200" dirty="0" smtClean="0">
                <a:solidFill>
                  <a:srgbClr val="000090"/>
                </a:solidFill>
                <a:latin typeface="Comic Sans MS"/>
                <a:cs typeface="Comic Sans MS"/>
              </a:rPr>
              <a:t/>
            </a:r>
            <a:br>
              <a:rPr lang="en-US" sz="3200" dirty="0" smtClean="0">
                <a:solidFill>
                  <a:srgbClr val="000090"/>
                </a:solidFill>
                <a:latin typeface="Comic Sans MS"/>
                <a:cs typeface="Comic Sans MS"/>
              </a:rPr>
            </a:br>
            <a:r>
              <a:rPr lang="en-US" sz="2000" i="1" dirty="0" smtClean="0">
                <a:solidFill>
                  <a:srgbClr val="000090"/>
                </a:solidFill>
              </a:rPr>
              <a:t>New LDRD proposal at BNL: VL &amp; </a:t>
            </a:r>
            <a:r>
              <a:rPr lang="en-US" sz="2000" i="1" dirty="0" err="1" smtClean="0">
                <a:solidFill>
                  <a:srgbClr val="000090"/>
                </a:solidFill>
              </a:rPr>
              <a:t>V.Ptitsyn</a:t>
            </a:r>
            <a:endParaRPr lang="en-US" sz="3200" i="1" dirty="0">
              <a:solidFill>
                <a:srgbClr val="000090"/>
              </a:solidFill>
              <a:latin typeface="Comic Sans MS"/>
              <a:cs typeface="Comic Sans MS"/>
            </a:endParaRPr>
          </a:p>
        </p:txBody>
      </p:sp>
      <p:grpSp>
        <p:nvGrpSpPr>
          <p:cNvPr id="2" name="Group 119"/>
          <p:cNvGrpSpPr/>
          <p:nvPr/>
        </p:nvGrpSpPr>
        <p:grpSpPr>
          <a:xfrm>
            <a:off x="-1" y="517525"/>
            <a:ext cx="9144001" cy="2972082"/>
            <a:chOff x="-6960" y="1152525"/>
            <a:chExt cx="9144001" cy="2972082"/>
          </a:xfrm>
        </p:grpSpPr>
        <p:sp>
          <p:nvSpPr>
            <p:cNvPr id="4" name="Text Box 407"/>
            <p:cNvSpPr txBox="1">
              <a:spLocks noChangeArrowheads="1"/>
            </p:cNvSpPr>
            <p:nvPr/>
          </p:nvSpPr>
          <p:spPr bwMode="auto">
            <a:xfrm>
              <a:off x="940778" y="2312193"/>
              <a:ext cx="1276350" cy="338137"/>
            </a:xfrm>
            <a:prstGeom prst="rect">
              <a:avLst/>
            </a:prstGeom>
            <a:noFill/>
            <a:ln w="9525">
              <a:noFill/>
              <a:miter lim="800000"/>
              <a:headEnd/>
              <a:tailEnd/>
            </a:ln>
          </p:spPr>
          <p:txBody>
            <a:bodyPr>
              <a:prstTxWarp prst="textNoShape">
                <a:avLst/>
              </a:prstTxWarp>
              <a:spAutoFit/>
            </a:bodyPr>
            <a:lstStyle/>
            <a:p>
              <a:pPr eaLnBrk="0" hangingPunct="0"/>
              <a:r>
                <a:rPr lang="en-US" sz="1600" b="1" dirty="0">
                  <a:solidFill>
                    <a:schemeClr val="tx1"/>
                  </a:solidFill>
                  <a:latin typeface="Comic Sans MS"/>
                  <a:cs typeface="Comic Sans MS"/>
                </a:rPr>
                <a:t>Modulator</a:t>
              </a:r>
            </a:p>
          </p:txBody>
        </p:sp>
        <p:sp>
          <p:nvSpPr>
            <p:cNvPr id="5" name="Text Box 408"/>
            <p:cNvSpPr txBox="1">
              <a:spLocks noChangeArrowheads="1"/>
            </p:cNvSpPr>
            <p:nvPr/>
          </p:nvSpPr>
          <p:spPr bwMode="auto">
            <a:xfrm>
              <a:off x="7016140" y="2297906"/>
              <a:ext cx="857250" cy="338137"/>
            </a:xfrm>
            <a:prstGeom prst="rect">
              <a:avLst/>
            </a:prstGeom>
            <a:noFill/>
            <a:ln w="9525">
              <a:noFill/>
              <a:miter lim="800000"/>
              <a:headEnd/>
              <a:tailEnd/>
            </a:ln>
          </p:spPr>
          <p:txBody>
            <a:bodyPr>
              <a:prstTxWarp prst="textNoShape">
                <a:avLst/>
              </a:prstTxWarp>
              <a:spAutoFit/>
            </a:bodyPr>
            <a:lstStyle/>
            <a:p>
              <a:pPr eaLnBrk="0" hangingPunct="0"/>
              <a:r>
                <a:rPr lang="en-US" sz="1600" b="1" dirty="0">
                  <a:solidFill>
                    <a:schemeClr val="tx1"/>
                  </a:solidFill>
                  <a:latin typeface="Comic Sans MS"/>
                  <a:cs typeface="Comic Sans MS"/>
                </a:rPr>
                <a:t>Kicker</a:t>
              </a:r>
            </a:p>
          </p:txBody>
        </p:sp>
        <p:sp>
          <p:nvSpPr>
            <p:cNvPr id="7" name="Text Box 409"/>
            <p:cNvSpPr txBox="1">
              <a:spLocks noChangeArrowheads="1"/>
            </p:cNvSpPr>
            <p:nvPr/>
          </p:nvSpPr>
          <p:spPr bwMode="auto">
            <a:xfrm>
              <a:off x="3910990" y="2289968"/>
              <a:ext cx="1822450" cy="276999"/>
            </a:xfrm>
            <a:prstGeom prst="rect">
              <a:avLst/>
            </a:prstGeom>
            <a:noFill/>
            <a:ln w="9525">
              <a:noFill/>
              <a:miter lim="800000"/>
              <a:headEnd/>
              <a:tailEnd/>
            </a:ln>
          </p:spPr>
          <p:txBody>
            <a:bodyPr wrap="square">
              <a:prstTxWarp prst="textNoShape">
                <a:avLst/>
              </a:prstTxWarp>
              <a:spAutoFit/>
            </a:bodyPr>
            <a:lstStyle/>
            <a:p>
              <a:pPr eaLnBrk="0" hangingPunct="0"/>
              <a:r>
                <a:rPr lang="en-US" sz="1200" dirty="0" smtClean="0">
                  <a:solidFill>
                    <a:srgbClr val="FF0000"/>
                  </a:solidFill>
                  <a:latin typeface="Comic Sans MS"/>
                  <a:cs typeface="Comic Sans MS"/>
                </a:rPr>
                <a:t>Delay for hadrons</a:t>
              </a:r>
              <a:endParaRPr lang="en-US" sz="1200" baseline="-25000" dirty="0">
                <a:solidFill>
                  <a:srgbClr val="FF0000"/>
                </a:solidFill>
                <a:latin typeface="Comic Sans MS"/>
                <a:cs typeface="Comic Sans MS"/>
              </a:endParaRPr>
            </a:p>
          </p:txBody>
        </p:sp>
        <p:sp>
          <p:nvSpPr>
            <p:cNvPr id="8" name="Text Box 410"/>
            <p:cNvSpPr txBox="1">
              <a:spLocks noChangeArrowheads="1"/>
            </p:cNvSpPr>
            <p:nvPr/>
          </p:nvSpPr>
          <p:spPr bwMode="auto">
            <a:xfrm>
              <a:off x="-6960" y="3264693"/>
              <a:ext cx="868363" cy="276225"/>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Comic Sans MS"/>
                  <a:cs typeface="Comic Sans MS"/>
                </a:rPr>
                <a:t>Electrons</a:t>
              </a:r>
            </a:p>
          </p:txBody>
        </p:sp>
        <p:sp>
          <p:nvSpPr>
            <p:cNvPr id="9" name="Rectangle 411" descr="Dark vertical"/>
            <p:cNvSpPr>
              <a:spLocks noChangeArrowheads="1"/>
            </p:cNvSpPr>
            <p:nvPr/>
          </p:nvSpPr>
          <p:spPr bwMode="auto">
            <a:xfrm>
              <a:off x="2825140" y="3032918"/>
              <a:ext cx="3657600" cy="112712"/>
            </a:xfrm>
            <a:prstGeom prst="rect">
              <a:avLst/>
            </a:prstGeom>
            <a:pattFill prst="dkVert">
              <a:fgClr>
                <a:schemeClr val="tx1"/>
              </a:fgClr>
              <a:bgClr>
                <a:schemeClr val="bg1"/>
              </a:bgClr>
            </a:pattFill>
            <a:ln w="9525">
              <a:solidFill>
                <a:schemeClr val="tx1"/>
              </a:solidFill>
              <a:miter lim="800000"/>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10" name="Line 412"/>
            <p:cNvSpPr>
              <a:spLocks noChangeShapeType="1"/>
            </p:cNvSpPr>
            <p:nvPr/>
          </p:nvSpPr>
          <p:spPr bwMode="auto">
            <a:xfrm>
              <a:off x="374040" y="2747168"/>
              <a:ext cx="8305800" cy="0"/>
            </a:xfrm>
            <a:prstGeom prst="line">
              <a:avLst/>
            </a:prstGeom>
            <a:noFill/>
            <a:ln w="3175">
              <a:solidFill>
                <a:schemeClr val="tx1"/>
              </a:solidFill>
              <a:round/>
              <a:headEnd/>
              <a:tailEnd/>
            </a:ln>
          </p:spPr>
          <p:txBody>
            <a:bodyPr wrap="none" anchor="ctr">
              <a:prstTxWarp prst="textNoShape">
                <a:avLst/>
              </a:prstTxWarp>
            </a:bodyPr>
            <a:lstStyle/>
            <a:p>
              <a:endParaRPr lang="en-US" dirty="0">
                <a:latin typeface="Comic Sans MS"/>
                <a:cs typeface="Comic Sans MS"/>
              </a:endParaRPr>
            </a:p>
          </p:txBody>
        </p:sp>
        <p:sp>
          <p:nvSpPr>
            <p:cNvPr id="11" name="Line 413"/>
            <p:cNvSpPr>
              <a:spLocks noChangeShapeType="1"/>
            </p:cNvSpPr>
            <p:nvPr/>
          </p:nvSpPr>
          <p:spPr bwMode="auto">
            <a:xfrm flipV="1">
              <a:off x="50190" y="2904331"/>
              <a:ext cx="452438" cy="361950"/>
            </a:xfrm>
            <a:prstGeom prst="line">
              <a:avLst/>
            </a:prstGeom>
            <a:noFill/>
            <a:ln w="76200" cmpd="tri">
              <a:solidFill>
                <a:srgbClr val="0000FF"/>
              </a:solidFill>
              <a:round/>
              <a:headEn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12" name="Line 414"/>
            <p:cNvSpPr>
              <a:spLocks noChangeShapeType="1"/>
            </p:cNvSpPr>
            <p:nvPr/>
          </p:nvSpPr>
          <p:spPr bwMode="auto">
            <a:xfrm>
              <a:off x="8579828" y="2867818"/>
              <a:ext cx="465138" cy="407987"/>
            </a:xfrm>
            <a:prstGeom prst="line">
              <a:avLst/>
            </a:prstGeom>
            <a:noFill/>
            <a:ln w="76200" cmpd="tri">
              <a:solidFill>
                <a:srgbClr val="0000FF"/>
              </a:solidFill>
              <a:round/>
              <a:headEn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13" name="Line 415"/>
            <p:cNvSpPr>
              <a:spLocks noChangeShapeType="1"/>
            </p:cNvSpPr>
            <p:nvPr/>
          </p:nvSpPr>
          <p:spPr bwMode="auto">
            <a:xfrm flipV="1">
              <a:off x="-6960" y="2747168"/>
              <a:ext cx="573088" cy="0"/>
            </a:xfrm>
            <a:prstGeom prst="line">
              <a:avLst/>
            </a:prstGeom>
            <a:noFill/>
            <a:ln w="76200" cmpd="tri">
              <a:solidFill>
                <a:srgbClr val="FF0000"/>
              </a:solidFill>
              <a:round/>
              <a:headEn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14" name="Text Box 416"/>
            <p:cNvSpPr txBox="1">
              <a:spLocks noChangeArrowheads="1"/>
            </p:cNvSpPr>
            <p:nvPr/>
          </p:nvSpPr>
          <p:spPr bwMode="auto">
            <a:xfrm>
              <a:off x="-6960" y="2294731"/>
              <a:ext cx="782638" cy="276225"/>
            </a:xfrm>
            <a:prstGeom prst="rect">
              <a:avLst/>
            </a:prstGeom>
            <a:noFill/>
            <a:ln w="9525">
              <a:noFill/>
              <a:miter lim="800000"/>
              <a:headEnd/>
              <a:tailEnd/>
            </a:ln>
          </p:spPr>
          <p:txBody>
            <a:bodyPr wrap="none">
              <a:prstTxWarp prst="textNoShape">
                <a:avLst/>
              </a:prstTxWarp>
              <a:spAutoFit/>
            </a:bodyPr>
            <a:lstStyle/>
            <a:p>
              <a:pPr eaLnBrk="0" hangingPunct="0"/>
              <a:r>
                <a:rPr lang="en-US" sz="1200" dirty="0">
                  <a:solidFill>
                    <a:srgbClr val="FF0000"/>
                  </a:solidFill>
                  <a:latin typeface="Comic Sans MS"/>
                  <a:cs typeface="Comic Sans MS"/>
                </a:rPr>
                <a:t>Hadrons</a:t>
              </a:r>
            </a:p>
          </p:txBody>
        </p:sp>
        <p:sp>
          <p:nvSpPr>
            <p:cNvPr id="15" name="Line 417"/>
            <p:cNvSpPr>
              <a:spLocks noChangeShapeType="1"/>
            </p:cNvSpPr>
            <p:nvPr/>
          </p:nvSpPr>
          <p:spPr bwMode="auto">
            <a:xfrm flipV="1">
              <a:off x="8563953" y="2753518"/>
              <a:ext cx="573088" cy="0"/>
            </a:xfrm>
            <a:prstGeom prst="line">
              <a:avLst/>
            </a:prstGeom>
            <a:noFill/>
            <a:ln w="76200" cmpd="tri">
              <a:solidFill>
                <a:srgbClr val="FF0000"/>
              </a:solidFill>
              <a:round/>
              <a:headEn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16" name="Text Box 418"/>
            <p:cNvSpPr txBox="1">
              <a:spLocks noChangeArrowheads="1"/>
            </p:cNvSpPr>
            <p:nvPr/>
          </p:nvSpPr>
          <p:spPr bwMode="auto">
            <a:xfrm>
              <a:off x="7697178" y="2829718"/>
              <a:ext cx="341313" cy="338137"/>
            </a:xfrm>
            <a:prstGeom prst="rect">
              <a:avLst/>
            </a:prstGeom>
            <a:noFill/>
            <a:ln w="9525">
              <a:noFill/>
              <a:miter lim="800000"/>
              <a:headEnd/>
              <a:tailEnd/>
            </a:ln>
          </p:spPr>
          <p:txBody>
            <a:bodyPr>
              <a:prstTxWarp prst="textNoShape">
                <a:avLst/>
              </a:prstTxWarp>
              <a:spAutoFit/>
            </a:bodyPr>
            <a:lstStyle/>
            <a:p>
              <a:pPr eaLnBrk="0" hangingPunct="0"/>
              <a:r>
                <a:rPr lang="en-US" sz="1600" i="1" dirty="0">
                  <a:solidFill>
                    <a:schemeClr val="tx1"/>
                  </a:solidFill>
                  <a:latin typeface="Comic Sans MS"/>
                  <a:cs typeface="Comic Sans MS"/>
                </a:rPr>
                <a:t>l</a:t>
              </a:r>
              <a:r>
                <a:rPr lang="en-US" sz="1600" i="1" baseline="-25000" dirty="0">
                  <a:solidFill>
                    <a:schemeClr val="tx1"/>
                  </a:solidFill>
                  <a:latin typeface="Comic Sans MS"/>
                  <a:cs typeface="Comic Sans MS"/>
                </a:rPr>
                <a:t>2</a:t>
              </a:r>
              <a:endParaRPr lang="en-US" sz="1600" i="1" dirty="0">
                <a:solidFill>
                  <a:schemeClr val="tx1"/>
                </a:solidFill>
                <a:latin typeface="Comic Sans MS"/>
                <a:cs typeface="Comic Sans MS"/>
              </a:endParaRPr>
            </a:p>
          </p:txBody>
        </p:sp>
        <p:sp>
          <p:nvSpPr>
            <p:cNvPr id="17" name="Oval 419"/>
            <p:cNvSpPr>
              <a:spLocks noChangeArrowheads="1"/>
            </p:cNvSpPr>
            <p:nvPr/>
          </p:nvSpPr>
          <p:spPr bwMode="auto">
            <a:xfrm>
              <a:off x="713765" y="3193256"/>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18" name="Text Box 421"/>
            <p:cNvSpPr txBox="1">
              <a:spLocks noChangeArrowheads="1"/>
            </p:cNvSpPr>
            <p:nvPr/>
          </p:nvSpPr>
          <p:spPr bwMode="auto">
            <a:xfrm>
              <a:off x="3572853" y="2774156"/>
              <a:ext cx="3132138" cy="276225"/>
            </a:xfrm>
            <a:prstGeom prst="rect">
              <a:avLst/>
            </a:prstGeom>
            <a:noFill/>
            <a:ln w="9525">
              <a:noFill/>
              <a:miter lim="800000"/>
              <a:headEnd/>
              <a:tailEnd/>
            </a:ln>
          </p:spPr>
          <p:txBody>
            <a:bodyPr>
              <a:prstTxWarp prst="textNoShape">
                <a:avLst/>
              </a:prstTxWarp>
              <a:spAutoFit/>
            </a:bodyPr>
            <a:lstStyle/>
            <a:p>
              <a:pPr eaLnBrk="0" hangingPunct="0"/>
              <a:r>
                <a:rPr lang="en-US" sz="1200" dirty="0">
                  <a:latin typeface="Comic Sans MS"/>
                  <a:cs typeface="Comic Sans MS"/>
                </a:rPr>
                <a:t>High gain FEL (for electrons)</a:t>
              </a:r>
              <a:endParaRPr lang="en-US" sz="1200" baseline="-25000" dirty="0">
                <a:latin typeface="Comic Sans MS"/>
                <a:cs typeface="Comic Sans MS"/>
              </a:endParaRPr>
            </a:p>
          </p:txBody>
        </p:sp>
        <p:sp>
          <p:nvSpPr>
            <p:cNvPr id="19" name="Line 422"/>
            <p:cNvSpPr>
              <a:spLocks noChangeShapeType="1"/>
            </p:cNvSpPr>
            <p:nvPr/>
          </p:nvSpPr>
          <p:spPr bwMode="auto">
            <a:xfrm>
              <a:off x="748690" y="2651918"/>
              <a:ext cx="15113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20" name="Oval 423"/>
            <p:cNvSpPr>
              <a:spLocks noChangeArrowheads="1"/>
            </p:cNvSpPr>
            <p:nvPr/>
          </p:nvSpPr>
          <p:spPr bwMode="auto">
            <a:xfrm>
              <a:off x="1753578" y="3245643"/>
              <a:ext cx="42863" cy="180975"/>
            </a:xfrm>
            <a:prstGeom prst="ellipse">
              <a:avLst/>
            </a:prstGeom>
            <a:gradFill rotWithShape="0">
              <a:gsLst>
                <a:gs pos="0">
                  <a:srgbClr val="273DFF">
                    <a:alpha val="0"/>
                  </a:srgbClr>
                </a:gs>
                <a:gs pos="50000">
                  <a:srgbClr val="273DFF">
                    <a:gamma/>
                    <a:shade val="3922"/>
                    <a:invGamma/>
                    <a:alpha val="72000"/>
                  </a:srgbClr>
                </a:gs>
                <a:gs pos="100000">
                  <a:srgbClr val="273DFF">
                    <a:alpha val="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nvGrpSpPr>
            <p:cNvPr id="21" name="Group 424"/>
            <p:cNvGrpSpPr>
              <a:grpSpLocks/>
            </p:cNvGrpSpPr>
            <p:nvPr/>
          </p:nvGrpSpPr>
          <p:grpSpPr bwMode="auto">
            <a:xfrm>
              <a:off x="1710714" y="3310731"/>
              <a:ext cx="506674" cy="55562"/>
              <a:chOff x="1002" y="1535"/>
              <a:chExt cx="229" cy="23"/>
            </a:xfrm>
          </p:grpSpPr>
          <p:sp>
            <p:nvSpPr>
              <p:cNvPr id="22" name="Oval 425"/>
              <p:cNvSpPr>
                <a:spLocks noChangeAspect="1" noChangeArrowheads="1"/>
              </p:cNvSpPr>
              <p:nvPr/>
            </p:nvSpPr>
            <p:spPr bwMode="auto">
              <a:xfrm>
                <a:off x="1002" y="1535"/>
                <a:ext cx="23" cy="23"/>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23" name="Line 426"/>
              <p:cNvSpPr>
                <a:spLocks noChangeShapeType="1"/>
              </p:cNvSpPr>
              <p:nvPr/>
            </p:nvSpPr>
            <p:spPr bwMode="auto">
              <a:xfrm flipV="1">
                <a:off x="1022" y="1546"/>
                <a:ext cx="209" cy="2"/>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grpSp>
        <p:sp>
          <p:nvSpPr>
            <p:cNvPr id="24" name="Freeform 427"/>
            <p:cNvSpPr>
              <a:spLocks/>
            </p:cNvSpPr>
            <p:nvPr/>
          </p:nvSpPr>
          <p:spPr bwMode="auto">
            <a:xfrm>
              <a:off x="2739415" y="2636043"/>
              <a:ext cx="3497263" cy="150813"/>
            </a:xfrm>
            <a:custGeom>
              <a:avLst/>
              <a:gdLst>
                <a:gd name="T0" fmla="*/ 0 w 2203"/>
                <a:gd name="T1" fmla="*/ 286 h 306"/>
                <a:gd name="T2" fmla="*/ 736 w 2203"/>
                <a:gd name="T3" fmla="*/ 254 h 306"/>
                <a:gd name="T4" fmla="*/ 1098 w 2203"/>
                <a:gd name="T5" fmla="*/ 1 h 306"/>
                <a:gd name="T6" fmla="*/ 1468 w 2203"/>
                <a:gd name="T7" fmla="*/ 259 h 306"/>
                <a:gd name="T8" fmla="*/ 2203 w 2203"/>
                <a:gd name="T9" fmla="*/ 286 h 306"/>
                <a:gd name="T10" fmla="*/ 0 60000 65536"/>
                <a:gd name="T11" fmla="*/ 0 60000 65536"/>
                <a:gd name="T12" fmla="*/ 0 60000 65536"/>
                <a:gd name="T13" fmla="*/ 0 60000 65536"/>
                <a:gd name="T14" fmla="*/ 0 60000 65536"/>
                <a:gd name="T15" fmla="*/ 0 w 2203"/>
                <a:gd name="T16" fmla="*/ 0 h 306"/>
                <a:gd name="T17" fmla="*/ 2203 w 2203"/>
                <a:gd name="T18" fmla="*/ 306 h 306"/>
              </a:gdLst>
              <a:ahLst/>
              <a:cxnLst>
                <a:cxn ang="T10">
                  <a:pos x="T0" y="T1"/>
                </a:cxn>
                <a:cxn ang="T11">
                  <a:pos x="T2" y="T3"/>
                </a:cxn>
                <a:cxn ang="T12">
                  <a:pos x="T4" y="T5"/>
                </a:cxn>
                <a:cxn ang="T13">
                  <a:pos x="T6" y="T7"/>
                </a:cxn>
                <a:cxn ang="T14">
                  <a:pos x="T8" y="T9"/>
                </a:cxn>
              </a:cxnLst>
              <a:rect l="T15" t="T16" r="T17" b="T18"/>
              <a:pathLst>
                <a:path w="2203" h="306">
                  <a:moveTo>
                    <a:pt x="0" y="286"/>
                  </a:moveTo>
                  <a:cubicBezTo>
                    <a:pt x="123" y="282"/>
                    <a:pt x="553" y="301"/>
                    <a:pt x="736" y="254"/>
                  </a:cubicBezTo>
                  <a:cubicBezTo>
                    <a:pt x="919" y="207"/>
                    <a:pt x="976" y="0"/>
                    <a:pt x="1098" y="1"/>
                  </a:cubicBezTo>
                  <a:cubicBezTo>
                    <a:pt x="1220" y="2"/>
                    <a:pt x="1284" y="212"/>
                    <a:pt x="1468" y="259"/>
                  </a:cubicBezTo>
                  <a:cubicBezTo>
                    <a:pt x="1652" y="306"/>
                    <a:pt x="2050" y="281"/>
                    <a:pt x="2203" y="286"/>
                  </a:cubicBezTo>
                </a:path>
              </a:pathLst>
            </a:custGeom>
            <a:noFill/>
            <a:ln w="38100">
              <a:solidFill>
                <a:srgbClr val="FF000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25" name="Line 428"/>
            <p:cNvSpPr>
              <a:spLocks noChangeShapeType="1"/>
            </p:cNvSpPr>
            <p:nvPr/>
          </p:nvSpPr>
          <p:spPr bwMode="auto">
            <a:xfrm flipV="1">
              <a:off x="543903" y="2750343"/>
              <a:ext cx="2786063" cy="0"/>
            </a:xfrm>
            <a:prstGeom prst="line">
              <a:avLst/>
            </a:prstGeom>
            <a:noFill/>
            <a:ln w="38100">
              <a:solidFill>
                <a:srgbClr val="FF0000"/>
              </a:solidFill>
              <a:round/>
              <a:headEnd/>
              <a:tailEnd/>
            </a:ln>
          </p:spPr>
          <p:txBody>
            <a:bodyPr wrap="none" anchor="ctr">
              <a:prstTxWarp prst="textNoShape">
                <a:avLst/>
              </a:prstTxWarp>
            </a:bodyPr>
            <a:lstStyle/>
            <a:p>
              <a:endParaRPr lang="en-US" dirty="0">
                <a:latin typeface="Comic Sans MS"/>
                <a:cs typeface="Comic Sans MS"/>
              </a:endParaRPr>
            </a:p>
          </p:txBody>
        </p:sp>
        <p:sp>
          <p:nvSpPr>
            <p:cNvPr id="26" name="Line 429"/>
            <p:cNvSpPr>
              <a:spLocks noChangeShapeType="1"/>
            </p:cNvSpPr>
            <p:nvPr/>
          </p:nvSpPr>
          <p:spPr bwMode="auto">
            <a:xfrm flipV="1">
              <a:off x="5828690" y="2755106"/>
              <a:ext cx="2786063" cy="0"/>
            </a:xfrm>
            <a:prstGeom prst="line">
              <a:avLst/>
            </a:prstGeom>
            <a:noFill/>
            <a:ln w="38100">
              <a:solidFill>
                <a:srgbClr val="FF0000"/>
              </a:solidFill>
              <a:round/>
              <a:headEnd/>
              <a:tailEnd/>
            </a:ln>
          </p:spPr>
          <p:txBody>
            <a:bodyPr wrap="none" anchor="ctr">
              <a:prstTxWarp prst="textNoShape">
                <a:avLst/>
              </a:prstTxWarp>
            </a:bodyPr>
            <a:lstStyle/>
            <a:p>
              <a:endParaRPr lang="en-US" dirty="0">
                <a:latin typeface="Comic Sans MS"/>
                <a:cs typeface="Comic Sans MS"/>
              </a:endParaRPr>
            </a:p>
          </p:txBody>
        </p:sp>
        <p:sp>
          <p:nvSpPr>
            <p:cNvPr id="27" name="Freeform 430"/>
            <p:cNvSpPr>
              <a:spLocks/>
            </p:cNvSpPr>
            <p:nvPr/>
          </p:nvSpPr>
          <p:spPr bwMode="auto">
            <a:xfrm>
              <a:off x="297840" y="2766218"/>
              <a:ext cx="8610600" cy="381000"/>
            </a:xfrm>
            <a:custGeom>
              <a:avLst/>
              <a:gdLst>
                <a:gd name="T0" fmla="*/ 0 w 5424"/>
                <a:gd name="T1" fmla="*/ 192 h 240"/>
                <a:gd name="T2" fmla="*/ 240 w 5424"/>
                <a:gd name="T3" fmla="*/ 0 h 240"/>
                <a:gd name="T4" fmla="*/ 1268 w 5424"/>
                <a:gd name="T5" fmla="*/ 8 h 240"/>
                <a:gd name="T6" fmla="*/ 1564 w 5424"/>
                <a:gd name="T7" fmla="*/ 200 h 240"/>
                <a:gd name="T8" fmla="*/ 3936 w 5424"/>
                <a:gd name="T9" fmla="*/ 208 h 240"/>
                <a:gd name="T10" fmla="*/ 4416 w 5424"/>
                <a:gd name="T11" fmla="*/ 0 h 240"/>
                <a:gd name="T12" fmla="*/ 5136 w 5424"/>
                <a:gd name="T13" fmla="*/ 0 h 240"/>
                <a:gd name="T14" fmla="*/ 5424 w 5424"/>
                <a:gd name="T15" fmla="*/ 240 h 240"/>
                <a:gd name="T16" fmla="*/ 0 60000 65536"/>
                <a:gd name="T17" fmla="*/ 0 60000 65536"/>
                <a:gd name="T18" fmla="*/ 0 60000 65536"/>
                <a:gd name="T19" fmla="*/ 0 60000 65536"/>
                <a:gd name="T20" fmla="*/ 0 60000 65536"/>
                <a:gd name="T21" fmla="*/ 0 60000 65536"/>
                <a:gd name="T22" fmla="*/ 0 60000 65536"/>
                <a:gd name="T23" fmla="*/ 0 60000 65536"/>
                <a:gd name="T24" fmla="*/ 0 w 5424"/>
                <a:gd name="T25" fmla="*/ 0 h 240"/>
                <a:gd name="T26" fmla="*/ 5424 w 5424"/>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4" h="240">
                  <a:moveTo>
                    <a:pt x="0" y="192"/>
                  </a:moveTo>
                  <a:lnTo>
                    <a:pt x="240" y="0"/>
                  </a:lnTo>
                  <a:lnTo>
                    <a:pt x="1268" y="8"/>
                  </a:lnTo>
                  <a:lnTo>
                    <a:pt x="1564" y="200"/>
                  </a:lnTo>
                  <a:lnTo>
                    <a:pt x="3936" y="208"/>
                  </a:lnTo>
                  <a:lnTo>
                    <a:pt x="4416" y="0"/>
                  </a:lnTo>
                  <a:lnTo>
                    <a:pt x="5136" y="0"/>
                  </a:lnTo>
                  <a:lnTo>
                    <a:pt x="5424" y="240"/>
                  </a:lnTo>
                </a:path>
              </a:pathLst>
            </a:custGeom>
            <a:noFill/>
            <a:ln w="38100">
              <a:solidFill>
                <a:srgbClr val="0000FF"/>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28" name="Oval 431"/>
            <p:cNvSpPr>
              <a:spLocks noChangeArrowheads="1"/>
            </p:cNvSpPr>
            <p:nvPr/>
          </p:nvSpPr>
          <p:spPr bwMode="auto">
            <a:xfrm>
              <a:off x="3933215" y="3218656"/>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29" name="Oval 432"/>
            <p:cNvSpPr>
              <a:spLocks noChangeArrowheads="1"/>
            </p:cNvSpPr>
            <p:nvPr/>
          </p:nvSpPr>
          <p:spPr bwMode="auto">
            <a:xfrm>
              <a:off x="5555640" y="3302793"/>
              <a:ext cx="63500" cy="1190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0" name="Oval 433"/>
            <p:cNvSpPr>
              <a:spLocks noChangeArrowheads="1"/>
            </p:cNvSpPr>
            <p:nvPr/>
          </p:nvSpPr>
          <p:spPr bwMode="auto">
            <a:xfrm>
              <a:off x="5069865" y="3280568"/>
              <a:ext cx="63500" cy="173037"/>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1" name="Oval 434"/>
            <p:cNvSpPr>
              <a:spLocks noChangeArrowheads="1"/>
            </p:cNvSpPr>
            <p:nvPr/>
          </p:nvSpPr>
          <p:spPr bwMode="auto">
            <a:xfrm>
              <a:off x="5127015" y="3261518"/>
              <a:ext cx="63500" cy="201612"/>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2" name="Oval 435"/>
            <p:cNvSpPr>
              <a:spLocks noChangeArrowheads="1"/>
            </p:cNvSpPr>
            <p:nvPr/>
          </p:nvSpPr>
          <p:spPr bwMode="auto">
            <a:xfrm>
              <a:off x="5190515" y="3251993"/>
              <a:ext cx="63500" cy="219075"/>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3" name="Oval 436"/>
            <p:cNvSpPr>
              <a:spLocks noChangeArrowheads="1"/>
            </p:cNvSpPr>
            <p:nvPr/>
          </p:nvSpPr>
          <p:spPr bwMode="auto">
            <a:xfrm>
              <a:off x="5250840" y="3251993"/>
              <a:ext cx="63500" cy="219075"/>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4" name="Oval 437"/>
            <p:cNvSpPr>
              <a:spLocks noChangeArrowheads="1"/>
            </p:cNvSpPr>
            <p:nvPr/>
          </p:nvSpPr>
          <p:spPr bwMode="auto">
            <a:xfrm>
              <a:off x="5311165" y="3248818"/>
              <a:ext cx="63500" cy="219075"/>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5" name="Oval 438"/>
            <p:cNvSpPr>
              <a:spLocks noChangeArrowheads="1"/>
            </p:cNvSpPr>
            <p:nvPr/>
          </p:nvSpPr>
          <p:spPr bwMode="auto">
            <a:xfrm>
              <a:off x="5371490" y="3248818"/>
              <a:ext cx="63500" cy="219075"/>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6" name="Oval 439"/>
            <p:cNvSpPr>
              <a:spLocks noChangeArrowheads="1"/>
            </p:cNvSpPr>
            <p:nvPr/>
          </p:nvSpPr>
          <p:spPr bwMode="auto">
            <a:xfrm>
              <a:off x="5434990" y="3264693"/>
              <a:ext cx="63500" cy="20161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7" name="Oval 440"/>
            <p:cNvSpPr>
              <a:spLocks noChangeArrowheads="1"/>
            </p:cNvSpPr>
            <p:nvPr/>
          </p:nvSpPr>
          <p:spPr bwMode="auto">
            <a:xfrm>
              <a:off x="5495315" y="3277393"/>
              <a:ext cx="63500" cy="17303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8" name="Oval 441"/>
            <p:cNvSpPr>
              <a:spLocks noChangeArrowheads="1"/>
            </p:cNvSpPr>
            <p:nvPr/>
          </p:nvSpPr>
          <p:spPr bwMode="auto">
            <a:xfrm>
              <a:off x="5009540" y="3318668"/>
              <a:ext cx="63500" cy="10953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39" name="Line 444"/>
            <p:cNvSpPr>
              <a:spLocks noChangeShapeType="1"/>
            </p:cNvSpPr>
            <p:nvPr/>
          </p:nvSpPr>
          <p:spPr bwMode="auto">
            <a:xfrm flipV="1">
              <a:off x="1431315" y="3604418"/>
              <a:ext cx="819150" cy="0"/>
            </a:xfrm>
            <a:prstGeom prst="line">
              <a:avLst/>
            </a:prstGeom>
            <a:noFill/>
            <a:ln w="28575">
              <a:solidFill>
                <a:srgbClr val="0000FF"/>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sp>
          <p:nvSpPr>
            <p:cNvPr id="40" name="Line 445"/>
            <p:cNvSpPr>
              <a:spLocks noChangeShapeType="1"/>
            </p:cNvSpPr>
            <p:nvPr/>
          </p:nvSpPr>
          <p:spPr bwMode="auto">
            <a:xfrm flipV="1">
              <a:off x="4822215" y="3598068"/>
              <a:ext cx="819150" cy="0"/>
            </a:xfrm>
            <a:prstGeom prst="line">
              <a:avLst/>
            </a:prstGeom>
            <a:noFill/>
            <a:ln w="28575">
              <a:solidFill>
                <a:srgbClr val="0000FF"/>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sp>
          <p:nvSpPr>
            <p:cNvPr id="41" name="Oval 454"/>
            <p:cNvSpPr>
              <a:spLocks noChangeArrowheads="1"/>
            </p:cNvSpPr>
            <p:nvPr/>
          </p:nvSpPr>
          <p:spPr bwMode="auto">
            <a:xfrm>
              <a:off x="6720865" y="3237706"/>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grpSp>
          <p:nvGrpSpPr>
            <p:cNvPr id="42" name="Group 455"/>
            <p:cNvGrpSpPr>
              <a:grpSpLocks/>
            </p:cNvGrpSpPr>
            <p:nvPr/>
          </p:nvGrpSpPr>
          <p:grpSpPr bwMode="auto">
            <a:xfrm>
              <a:off x="7797190" y="3267868"/>
              <a:ext cx="609600" cy="222250"/>
              <a:chOff x="2560" y="948"/>
              <a:chExt cx="384" cy="140"/>
            </a:xfrm>
          </p:grpSpPr>
          <p:sp>
            <p:nvSpPr>
              <p:cNvPr id="43" name="Oval 456"/>
              <p:cNvSpPr>
                <a:spLocks noChangeArrowheads="1"/>
              </p:cNvSpPr>
              <p:nvPr/>
            </p:nvSpPr>
            <p:spPr bwMode="auto">
              <a:xfrm>
                <a:off x="2904" y="986"/>
                <a:ext cx="40" cy="69"/>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4" name="Oval 457"/>
              <p:cNvSpPr>
                <a:spLocks noChangeArrowheads="1"/>
              </p:cNvSpPr>
              <p:nvPr/>
            </p:nvSpPr>
            <p:spPr bwMode="auto">
              <a:xfrm>
                <a:off x="2598" y="968"/>
                <a:ext cx="40" cy="109"/>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5" name="Oval 458"/>
              <p:cNvSpPr>
                <a:spLocks noChangeArrowheads="1"/>
              </p:cNvSpPr>
              <p:nvPr/>
            </p:nvSpPr>
            <p:spPr bwMode="auto">
              <a:xfrm>
                <a:off x="2634" y="956"/>
                <a:ext cx="40" cy="12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6" name="Oval 459"/>
              <p:cNvSpPr>
                <a:spLocks noChangeArrowheads="1"/>
              </p:cNvSpPr>
              <p:nvPr/>
            </p:nvSpPr>
            <p:spPr bwMode="auto">
              <a:xfrm>
                <a:off x="2674" y="950"/>
                <a:ext cx="40" cy="138"/>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7" name="Oval 460"/>
              <p:cNvSpPr>
                <a:spLocks noChangeArrowheads="1"/>
              </p:cNvSpPr>
              <p:nvPr/>
            </p:nvSpPr>
            <p:spPr bwMode="auto">
              <a:xfrm>
                <a:off x="2712" y="950"/>
                <a:ext cx="40" cy="138"/>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8" name="Oval 461"/>
              <p:cNvSpPr>
                <a:spLocks noChangeArrowheads="1"/>
              </p:cNvSpPr>
              <p:nvPr/>
            </p:nvSpPr>
            <p:spPr bwMode="auto">
              <a:xfrm>
                <a:off x="2750" y="948"/>
                <a:ext cx="40" cy="138"/>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49" name="Oval 462"/>
              <p:cNvSpPr>
                <a:spLocks noChangeArrowheads="1"/>
              </p:cNvSpPr>
              <p:nvPr/>
            </p:nvSpPr>
            <p:spPr bwMode="auto">
              <a:xfrm>
                <a:off x="2788" y="948"/>
                <a:ext cx="40" cy="138"/>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0" name="Oval 463"/>
              <p:cNvSpPr>
                <a:spLocks noChangeArrowheads="1"/>
              </p:cNvSpPr>
              <p:nvPr/>
            </p:nvSpPr>
            <p:spPr bwMode="auto">
              <a:xfrm>
                <a:off x="2828" y="958"/>
                <a:ext cx="40" cy="127"/>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1" name="Oval 464"/>
              <p:cNvSpPr>
                <a:spLocks noChangeArrowheads="1"/>
              </p:cNvSpPr>
              <p:nvPr/>
            </p:nvSpPr>
            <p:spPr bwMode="auto">
              <a:xfrm>
                <a:off x="2866" y="966"/>
                <a:ext cx="40" cy="109"/>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2" name="Oval 465"/>
              <p:cNvSpPr>
                <a:spLocks noChangeArrowheads="1"/>
              </p:cNvSpPr>
              <p:nvPr/>
            </p:nvSpPr>
            <p:spPr bwMode="auto">
              <a:xfrm>
                <a:off x="2560" y="992"/>
                <a:ext cx="40" cy="69"/>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sp>
          <p:nvSpPr>
            <p:cNvPr id="53" name="Line 466"/>
            <p:cNvSpPr>
              <a:spLocks noChangeShapeType="1"/>
            </p:cNvSpPr>
            <p:nvPr/>
          </p:nvSpPr>
          <p:spPr bwMode="auto">
            <a:xfrm flipV="1">
              <a:off x="7609865" y="3617118"/>
              <a:ext cx="819150" cy="0"/>
            </a:xfrm>
            <a:prstGeom prst="line">
              <a:avLst/>
            </a:prstGeom>
            <a:noFill/>
            <a:ln w="28575">
              <a:solidFill>
                <a:srgbClr val="0000FF"/>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sp>
          <p:nvSpPr>
            <p:cNvPr id="54" name="Oval 467"/>
            <p:cNvSpPr>
              <a:spLocks noChangeAspect="1" noChangeArrowheads="1"/>
            </p:cNvSpPr>
            <p:nvPr/>
          </p:nvSpPr>
          <p:spPr bwMode="auto">
            <a:xfrm>
              <a:off x="8144058" y="3366293"/>
              <a:ext cx="36513" cy="36512"/>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55" name="Line 468"/>
            <p:cNvSpPr>
              <a:spLocks noChangeShapeType="1"/>
            </p:cNvSpPr>
            <p:nvPr/>
          </p:nvSpPr>
          <p:spPr bwMode="auto">
            <a:xfrm flipV="1">
              <a:off x="8175014" y="3274218"/>
              <a:ext cx="381001" cy="107950"/>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sp>
          <p:nvSpPr>
            <p:cNvPr id="56" name="Line 469"/>
            <p:cNvSpPr>
              <a:spLocks noChangeShapeType="1"/>
            </p:cNvSpPr>
            <p:nvPr/>
          </p:nvSpPr>
          <p:spPr bwMode="auto">
            <a:xfrm flipV="1">
              <a:off x="7339990" y="2658268"/>
              <a:ext cx="1104900" cy="635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57" name="Oval 470"/>
            <p:cNvSpPr>
              <a:spLocks noChangeArrowheads="1"/>
            </p:cNvSpPr>
            <p:nvPr/>
          </p:nvSpPr>
          <p:spPr bwMode="auto">
            <a:xfrm>
              <a:off x="4949215" y="3347243"/>
              <a:ext cx="63500" cy="555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8" name="Oval 471"/>
            <p:cNvSpPr>
              <a:spLocks noChangeArrowheads="1"/>
            </p:cNvSpPr>
            <p:nvPr/>
          </p:nvSpPr>
          <p:spPr bwMode="auto">
            <a:xfrm>
              <a:off x="5619140" y="3309143"/>
              <a:ext cx="63500" cy="100012"/>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59" name="Freeform 472"/>
            <p:cNvSpPr>
              <a:spLocks/>
            </p:cNvSpPr>
            <p:nvPr/>
          </p:nvSpPr>
          <p:spPr bwMode="auto">
            <a:xfrm>
              <a:off x="4828565" y="3250406"/>
              <a:ext cx="1050925" cy="225425"/>
            </a:xfrm>
            <a:custGeom>
              <a:avLst/>
              <a:gdLst>
                <a:gd name="T0" fmla="*/ 0 w 662"/>
                <a:gd name="T1" fmla="*/ 71 h 142"/>
                <a:gd name="T2" fmla="*/ 66 w 662"/>
                <a:gd name="T3" fmla="*/ 71 h 142"/>
                <a:gd name="T4" fmla="*/ 112 w 662"/>
                <a:gd name="T5" fmla="*/ 97 h 142"/>
                <a:gd name="T6" fmla="*/ 146 w 662"/>
                <a:gd name="T7" fmla="*/ 49 h 142"/>
                <a:gd name="T8" fmla="*/ 188 w 662"/>
                <a:gd name="T9" fmla="*/ 132 h 142"/>
                <a:gd name="T10" fmla="*/ 224 w 662"/>
                <a:gd name="T11" fmla="*/ 5 h 142"/>
                <a:gd name="T12" fmla="*/ 264 w 662"/>
                <a:gd name="T13" fmla="*/ 141 h 142"/>
                <a:gd name="T14" fmla="*/ 302 w 662"/>
                <a:gd name="T15" fmla="*/ 1 h 142"/>
                <a:gd name="T16" fmla="*/ 342 w 662"/>
                <a:gd name="T17" fmla="*/ 137 h 142"/>
                <a:gd name="T18" fmla="*/ 380 w 662"/>
                <a:gd name="T19" fmla="*/ 7 h 142"/>
                <a:gd name="T20" fmla="*/ 422 w 662"/>
                <a:gd name="T21" fmla="*/ 121 h 142"/>
                <a:gd name="T22" fmla="*/ 458 w 662"/>
                <a:gd name="T23" fmla="*/ 27 h 142"/>
                <a:gd name="T24" fmla="*/ 500 w 662"/>
                <a:gd name="T25" fmla="*/ 99 h 142"/>
                <a:gd name="T26" fmla="*/ 540 w 662"/>
                <a:gd name="T27" fmla="*/ 41 h 142"/>
                <a:gd name="T28" fmla="*/ 576 w 662"/>
                <a:gd name="T29" fmla="*/ 77 h 142"/>
                <a:gd name="T30" fmla="*/ 607 w 662"/>
                <a:gd name="T31" fmla="*/ 71 h 142"/>
                <a:gd name="T32" fmla="*/ 662 w 662"/>
                <a:gd name="T33" fmla="*/ 71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2"/>
                <a:gd name="T52" fmla="*/ 0 h 142"/>
                <a:gd name="T53" fmla="*/ 662 w 66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2" h="142">
                  <a:moveTo>
                    <a:pt x="0" y="71"/>
                  </a:moveTo>
                  <a:cubicBezTo>
                    <a:pt x="11" y="71"/>
                    <a:pt x="47" y="67"/>
                    <a:pt x="66" y="71"/>
                  </a:cubicBezTo>
                  <a:cubicBezTo>
                    <a:pt x="85" y="75"/>
                    <a:pt x="99" y="101"/>
                    <a:pt x="112" y="97"/>
                  </a:cubicBezTo>
                  <a:cubicBezTo>
                    <a:pt x="125" y="93"/>
                    <a:pt x="133" y="43"/>
                    <a:pt x="146" y="49"/>
                  </a:cubicBezTo>
                  <a:cubicBezTo>
                    <a:pt x="159" y="55"/>
                    <a:pt x="175" y="139"/>
                    <a:pt x="188" y="132"/>
                  </a:cubicBezTo>
                  <a:cubicBezTo>
                    <a:pt x="201" y="125"/>
                    <a:pt x="211" y="3"/>
                    <a:pt x="224" y="5"/>
                  </a:cubicBezTo>
                  <a:cubicBezTo>
                    <a:pt x="237" y="7"/>
                    <a:pt x="251" y="142"/>
                    <a:pt x="264" y="141"/>
                  </a:cubicBezTo>
                  <a:cubicBezTo>
                    <a:pt x="277" y="140"/>
                    <a:pt x="289" y="2"/>
                    <a:pt x="302" y="1"/>
                  </a:cubicBezTo>
                  <a:cubicBezTo>
                    <a:pt x="315" y="0"/>
                    <a:pt x="329" y="136"/>
                    <a:pt x="342" y="137"/>
                  </a:cubicBezTo>
                  <a:cubicBezTo>
                    <a:pt x="355" y="138"/>
                    <a:pt x="367" y="10"/>
                    <a:pt x="380" y="7"/>
                  </a:cubicBezTo>
                  <a:cubicBezTo>
                    <a:pt x="393" y="4"/>
                    <a:pt x="409" y="118"/>
                    <a:pt x="422" y="121"/>
                  </a:cubicBezTo>
                  <a:cubicBezTo>
                    <a:pt x="435" y="124"/>
                    <a:pt x="445" y="31"/>
                    <a:pt x="458" y="27"/>
                  </a:cubicBezTo>
                  <a:cubicBezTo>
                    <a:pt x="471" y="23"/>
                    <a:pt x="486" y="97"/>
                    <a:pt x="500" y="99"/>
                  </a:cubicBezTo>
                  <a:cubicBezTo>
                    <a:pt x="514" y="101"/>
                    <a:pt x="527" y="45"/>
                    <a:pt x="540" y="41"/>
                  </a:cubicBezTo>
                  <a:cubicBezTo>
                    <a:pt x="553" y="37"/>
                    <a:pt x="565" y="72"/>
                    <a:pt x="576" y="77"/>
                  </a:cubicBezTo>
                  <a:cubicBezTo>
                    <a:pt x="587" y="82"/>
                    <a:pt x="593" y="72"/>
                    <a:pt x="607" y="71"/>
                  </a:cubicBezTo>
                  <a:cubicBezTo>
                    <a:pt x="621" y="70"/>
                    <a:pt x="653" y="71"/>
                    <a:pt x="662" y="71"/>
                  </a:cubicBezTo>
                </a:path>
              </a:pathLst>
            </a:custGeom>
            <a:noFill/>
            <a:ln w="9525">
              <a:solidFill>
                <a:srgbClr val="FF000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60" name="Oval 473"/>
            <p:cNvSpPr>
              <a:spLocks noChangeArrowheads="1"/>
            </p:cNvSpPr>
            <p:nvPr/>
          </p:nvSpPr>
          <p:spPr bwMode="auto">
            <a:xfrm>
              <a:off x="5673115" y="3328193"/>
              <a:ext cx="63500" cy="555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nvGrpSpPr>
            <p:cNvPr id="61" name="Group 477"/>
            <p:cNvGrpSpPr>
              <a:grpSpLocks/>
            </p:cNvGrpSpPr>
            <p:nvPr/>
          </p:nvGrpSpPr>
          <p:grpSpPr bwMode="auto">
            <a:xfrm>
              <a:off x="7224103" y="1461293"/>
              <a:ext cx="1306513" cy="722312"/>
              <a:chOff x="4365" y="785"/>
              <a:chExt cx="1173" cy="849"/>
            </a:xfrm>
          </p:grpSpPr>
          <p:sp>
            <p:nvSpPr>
              <p:cNvPr id="62" name="Oval 478"/>
              <p:cNvSpPr>
                <a:spLocks noChangeAspect="1" noChangeArrowheads="1"/>
              </p:cNvSpPr>
              <p:nvPr/>
            </p:nvSpPr>
            <p:spPr bwMode="auto">
              <a:xfrm>
                <a:off x="4365" y="799"/>
                <a:ext cx="241"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63" name="Oval 479"/>
              <p:cNvSpPr>
                <a:spLocks noChangeAspect="1" noChangeArrowheads="1"/>
              </p:cNvSpPr>
              <p:nvPr/>
            </p:nvSpPr>
            <p:spPr bwMode="auto">
              <a:xfrm>
                <a:off x="4598" y="797"/>
                <a:ext cx="242" cy="832"/>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64" name="Oval 480"/>
              <p:cNvSpPr>
                <a:spLocks noChangeAspect="1" noChangeArrowheads="1"/>
              </p:cNvSpPr>
              <p:nvPr/>
            </p:nvSpPr>
            <p:spPr bwMode="auto">
              <a:xfrm>
                <a:off x="4830" y="785"/>
                <a:ext cx="242"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65" name="Oval 481"/>
              <p:cNvSpPr>
                <a:spLocks noChangeAspect="1" noChangeArrowheads="1"/>
              </p:cNvSpPr>
              <p:nvPr/>
            </p:nvSpPr>
            <p:spPr bwMode="auto">
              <a:xfrm>
                <a:off x="5063" y="785"/>
                <a:ext cx="241" cy="832"/>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66" name="Oval 482"/>
              <p:cNvSpPr>
                <a:spLocks noChangeAspect="1" noChangeArrowheads="1"/>
              </p:cNvSpPr>
              <p:nvPr/>
            </p:nvSpPr>
            <p:spPr bwMode="auto">
              <a:xfrm>
                <a:off x="5297" y="802"/>
                <a:ext cx="241" cy="832"/>
              </a:xfrm>
              <a:prstGeom prst="ellipse">
                <a:avLst/>
              </a:prstGeom>
              <a:gradFill rotWithShape="0">
                <a:gsLst>
                  <a:gs pos="0">
                    <a:srgbClr val="0000FF">
                      <a:alpha val="11000"/>
                    </a:srgbClr>
                  </a:gs>
                  <a:gs pos="50000">
                    <a:srgbClr val="0000FF">
                      <a:gamma/>
                      <a:shade val="46275"/>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sp>
          <p:nvSpPr>
            <p:cNvPr id="67" name="Oval 483"/>
            <p:cNvSpPr>
              <a:spLocks noChangeAspect="1" noChangeArrowheads="1"/>
            </p:cNvSpPr>
            <p:nvPr/>
          </p:nvSpPr>
          <p:spPr bwMode="auto">
            <a:xfrm flipH="1">
              <a:off x="7809890" y="1702593"/>
              <a:ext cx="146050" cy="146050"/>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68" name="Oval 486"/>
            <p:cNvSpPr>
              <a:spLocks noChangeAspect="1" noChangeArrowheads="1"/>
            </p:cNvSpPr>
            <p:nvPr/>
          </p:nvSpPr>
          <p:spPr bwMode="auto">
            <a:xfrm flipH="1">
              <a:off x="7949591" y="1932781"/>
              <a:ext cx="146050" cy="146050"/>
            </a:xfrm>
            <a:prstGeom prst="ellipse">
              <a:avLst/>
            </a:prstGeom>
            <a:solidFill>
              <a:srgbClr val="FF00FF"/>
            </a:solidFill>
            <a:ln w="28575">
              <a:solidFill>
                <a:srgbClr val="FF00FF"/>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69" name="Oval 489"/>
            <p:cNvSpPr>
              <a:spLocks noChangeAspect="1" noChangeArrowheads="1"/>
            </p:cNvSpPr>
            <p:nvPr/>
          </p:nvSpPr>
          <p:spPr bwMode="auto">
            <a:xfrm flipH="1">
              <a:off x="7657490" y="1493043"/>
              <a:ext cx="146050" cy="146050"/>
            </a:xfrm>
            <a:prstGeom prst="ellipse">
              <a:avLst/>
            </a:prstGeom>
            <a:solidFill>
              <a:srgbClr val="800080"/>
            </a:solidFill>
            <a:ln w="28575">
              <a:solidFill>
                <a:srgbClr val="80008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70" name="Line 490"/>
            <p:cNvSpPr>
              <a:spLocks noChangeShapeType="1"/>
            </p:cNvSpPr>
            <p:nvPr/>
          </p:nvSpPr>
          <p:spPr bwMode="auto">
            <a:xfrm flipV="1">
              <a:off x="7733689" y="1553368"/>
              <a:ext cx="566739" cy="7938"/>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71" name="AutoShape 493"/>
            <p:cNvSpPr>
              <a:spLocks noChangeArrowheads="1"/>
            </p:cNvSpPr>
            <p:nvPr/>
          </p:nvSpPr>
          <p:spPr bwMode="auto">
            <a:xfrm>
              <a:off x="6885965" y="1351756"/>
              <a:ext cx="2006600" cy="938212"/>
            </a:xfrm>
            <a:prstGeom prst="wedgeEllipseCallout">
              <a:avLst>
                <a:gd name="adj1" fmla="val 11708"/>
                <a:gd name="adj2" fmla="val 148648"/>
              </a:avLst>
            </a:prstGeom>
            <a:noFill/>
            <a:ln w="3175">
              <a:solidFill>
                <a:schemeClr val="tx1"/>
              </a:solidFill>
              <a:miter lim="800000"/>
              <a:headEnd/>
              <a:tailEnd/>
            </a:ln>
          </p:spPr>
          <p:txBody>
            <a:bodyPr wrap="none" anchor="ctr">
              <a:prstTxWarp prst="textNoShape">
                <a:avLst/>
              </a:prstTxWarp>
            </a:bodyPr>
            <a:lstStyle/>
            <a:p>
              <a:pPr algn="ctr" eaLnBrk="0" hangingPunct="0"/>
              <a:endParaRPr lang="en-US" dirty="0">
                <a:latin typeface="Comic Sans MS"/>
                <a:cs typeface="Comic Sans MS"/>
              </a:endParaRPr>
            </a:p>
          </p:txBody>
        </p:sp>
        <p:sp>
          <p:nvSpPr>
            <p:cNvPr id="72" name="Text Box 494"/>
            <p:cNvSpPr txBox="1">
              <a:spLocks noChangeArrowheads="1"/>
            </p:cNvSpPr>
            <p:nvPr/>
          </p:nvSpPr>
          <p:spPr bwMode="auto">
            <a:xfrm>
              <a:off x="8300428" y="2199481"/>
              <a:ext cx="280988" cy="304800"/>
            </a:xfrm>
            <a:prstGeom prst="rect">
              <a:avLst/>
            </a:prstGeom>
            <a:noFill/>
            <a:ln w="9525">
              <a:noFill/>
              <a:miter lim="800000"/>
              <a:headEnd/>
              <a:tailEnd/>
            </a:ln>
          </p:spPr>
          <p:txBody>
            <a:bodyPr wrap="none">
              <a:prstTxWarp prst="textNoShape">
                <a:avLst/>
              </a:prstTxWarp>
              <a:spAutoFit/>
            </a:bodyPr>
            <a:lstStyle/>
            <a:p>
              <a:pPr eaLnBrk="0" hangingPunct="0"/>
              <a:r>
                <a:rPr lang="en-US" sz="1400" dirty="0" err="1">
                  <a:latin typeface="Comic Sans MS"/>
                  <a:cs typeface="Comic Sans MS"/>
                  <a:sym typeface="Symbol" pitchFamily="-111" charset="2"/>
                </a:rPr>
                <a:t></a:t>
              </a:r>
              <a:endParaRPr lang="en-US" sz="1400" dirty="0">
                <a:latin typeface="Comic Sans MS"/>
                <a:cs typeface="Comic Sans MS"/>
              </a:endParaRPr>
            </a:p>
          </p:txBody>
        </p:sp>
        <p:sp>
          <p:nvSpPr>
            <p:cNvPr id="73" name="Oval 495"/>
            <p:cNvSpPr>
              <a:spLocks noChangeAspect="1" noChangeArrowheads="1"/>
            </p:cNvSpPr>
            <p:nvPr/>
          </p:nvSpPr>
          <p:spPr bwMode="auto">
            <a:xfrm>
              <a:off x="8508390" y="1464468"/>
              <a:ext cx="269875" cy="708025"/>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a:latin typeface="Comic Sans MS"/>
                <a:ea typeface="+mn-ea"/>
                <a:cs typeface="Comic Sans MS"/>
              </a:endParaRPr>
            </a:p>
          </p:txBody>
        </p:sp>
        <p:sp>
          <p:nvSpPr>
            <p:cNvPr id="74" name="Oval 496"/>
            <p:cNvSpPr>
              <a:spLocks noChangeAspect="1" noChangeArrowheads="1"/>
            </p:cNvSpPr>
            <p:nvPr/>
          </p:nvSpPr>
          <p:spPr bwMode="auto">
            <a:xfrm>
              <a:off x="6962165" y="1496218"/>
              <a:ext cx="268288" cy="708025"/>
            </a:xfrm>
            <a:prstGeom prst="ellipse">
              <a:avLst/>
            </a:prstGeom>
            <a:gradFill rotWithShape="0">
              <a:gsLst>
                <a:gs pos="0">
                  <a:srgbClr val="0000FF">
                    <a:alpha val="11000"/>
                  </a:srgbClr>
                </a:gs>
                <a:gs pos="50000">
                  <a:srgbClr val="0000FF">
                    <a:gamma/>
                    <a:tint val="20392"/>
                    <a:invGamma/>
                  </a:srgbClr>
                </a:gs>
                <a:gs pos="100000">
                  <a:srgbClr val="0000FF">
                    <a:alpha val="11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a:latin typeface="Comic Sans MS"/>
                <a:ea typeface="+mn-ea"/>
                <a:cs typeface="Comic Sans MS"/>
              </a:endParaRPr>
            </a:p>
          </p:txBody>
        </p:sp>
        <p:sp>
          <p:nvSpPr>
            <p:cNvPr id="75" name="Line 497"/>
            <p:cNvSpPr>
              <a:spLocks noChangeShapeType="1"/>
            </p:cNvSpPr>
            <p:nvPr/>
          </p:nvSpPr>
          <p:spPr bwMode="auto">
            <a:xfrm flipV="1">
              <a:off x="8132153" y="2204243"/>
              <a:ext cx="530225" cy="7937"/>
            </a:xfrm>
            <a:prstGeom prst="line">
              <a:avLst/>
            </a:prstGeom>
            <a:noFill/>
            <a:ln w="3175">
              <a:solidFill>
                <a:schemeClr val="tx1"/>
              </a:solidFill>
              <a:round/>
              <a:headEnd type="triangle" w="med" len="me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76" name="Oval 419"/>
            <p:cNvSpPr>
              <a:spLocks noChangeArrowheads="1"/>
            </p:cNvSpPr>
            <p:nvPr/>
          </p:nvSpPr>
          <p:spPr bwMode="auto">
            <a:xfrm>
              <a:off x="713759" y="3794407"/>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77" name="Oval 423"/>
            <p:cNvSpPr>
              <a:spLocks noChangeArrowheads="1"/>
            </p:cNvSpPr>
            <p:nvPr/>
          </p:nvSpPr>
          <p:spPr bwMode="auto">
            <a:xfrm>
              <a:off x="1759922" y="3846794"/>
              <a:ext cx="42863" cy="180975"/>
            </a:xfrm>
            <a:prstGeom prst="ellipse">
              <a:avLst/>
            </a:prstGeom>
            <a:gradFill flip="none" rotWithShape="1">
              <a:gsLst>
                <a:gs pos="45000">
                  <a:schemeClr val="accent1">
                    <a:lumMod val="40000"/>
                    <a:lumOff val="60000"/>
                  </a:schemeClr>
                </a:gs>
                <a:gs pos="76000">
                  <a:srgbClr val="FFFFFF">
                    <a:alpha val="0"/>
                  </a:srgbClr>
                </a:gs>
              </a:gsLst>
              <a:path path="shape">
                <a:fillToRect l="50000" t="50000" r="50000" b="50000"/>
              </a:path>
              <a:tileRect/>
            </a:gradFill>
            <a:ln w="9525">
              <a:solidFill>
                <a:schemeClr val="tx2">
                  <a:lumMod val="40000"/>
                  <a:lumOff val="60000"/>
                </a:schemeClr>
              </a:solid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nvGrpSpPr>
            <p:cNvPr id="78" name="Group 424"/>
            <p:cNvGrpSpPr>
              <a:grpSpLocks/>
            </p:cNvGrpSpPr>
            <p:nvPr/>
          </p:nvGrpSpPr>
          <p:grpSpPr bwMode="auto">
            <a:xfrm>
              <a:off x="1219522" y="3911882"/>
              <a:ext cx="542075" cy="55562"/>
              <a:chOff x="780" y="1535"/>
              <a:chExt cx="245" cy="23"/>
            </a:xfrm>
          </p:grpSpPr>
          <p:sp>
            <p:nvSpPr>
              <p:cNvPr id="79" name="Oval 425"/>
              <p:cNvSpPr>
                <a:spLocks noChangeAspect="1" noChangeArrowheads="1"/>
              </p:cNvSpPr>
              <p:nvPr/>
            </p:nvSpPr>
            <p:spPr bwMode="auto">
              <a:xfrm>
                <a:off x="1002" y="1535"/>
                <a:ext cx="23" cy="23"/>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80" name="Line 426"/>
              <p:cNvSpPr>
                <a:spLocks noChangeShapeType="1"/>
              </p:cNvSpPr>
              <p:nvPr/>
            </p:nvSpPr>
            <p:spPr bwMode="auto">
              <a:xfrm flipH="1" flipV="1">
                <a:off x="780" y="1548"/>
                <a:ext cx="242" cy="0"/>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grpSp>
        <p:sp>
          <p:nvSpPr>
            <p:cNvPr id="81" name="Oval 431"/>
            <p:cNvSpPr>
              <a:spLocks noChangeArrowheads="1"/>
            </p:cNvSpPr>
            <p:nvPr/>
          </p:nvSpPr>
          <p:spPr bwMode="auto">
            <a:xfrm>
              <a:off x="3933209" y="3819807"/>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82" name="Oval 432"/>
            <p:cNvSpPr>
              <a:spLocks noChangeArrowheads="1"/>
            </p:cNvSpPr>
            <p:nvPr/>
          </p:nvSpPr>
          <p:spPr bwMode="auto">
            <a:xfrm>
              <a:off x="5631834" y="3903944"/>
              <a:ext cx="63500" cy="1190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3" name="Oval 433"/>
            <p:cNvSpPr>
              <a:spLocks noChangeArrowheads="1"/>
            </p:cNvSpPr>
            <p:nvPr/>
          </p:nvSpPr>
          <p:spPr bwMode="auto">
            <a:xfrm>
              <a:off x="5146059" y="3881719"/>
              <a:ext cx="63500" cy="173037"/>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4" name="Oval 434"/>
            <p:cNvSpPr>
              <a:spLocks noChangeArrowheads="1"/>
            </p:cNvSpPr>
            <p:nvPr/>
          </p:nvSpPr>
          <p:spPr bwMode="auto">
            <a:xfrm>
              <a:off x="5203209" y="3862669"/>
              <a:ext cx="63500" cy="201612"/>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5" name="Oval 435"/>
            <p:cNvSpPr>
              <a:spLocks noChangeArrowheads="1"/>
            </p:cNvSpPr>
            <p:nvPr/>
          </p:nvSpPr>
          <p:spPr bwMode="auto">
            <a:xfrm>
              <a:off x="5266709" y="3853144"/>
              <a:ext cx="63500" cy="219075"/>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6" name="Oval 436"/>
            <p:cNvSpPr>
              <a:spLocks noChangeArrowheads="1"/>
            </p:cNvSpPr>
            <p:nvPr/>
          </p:nvSpPr>
          <p:spPr bwMode="auto">
            <a:xfrm>
              <a:off x="5327034" y="3853144"/>
              <a:ext cx="63500" cy="219075"/>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7" name="Oval 437"/>
            <p:cNvSpPr>
              <a:spLocks noChangeArrowheads="1"/>
            </p:cNvSpPr>
            <p:nvPr/>
          </p:nvSpPr>
          <p:spPr bwMode="auto">
            <a:xfrm>
              <a:off x="5387359" y="3849969"/>
              <a:ext cx="63500" cy="219075"/>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8" name="Oval 438"/>
            <p:cNvSpPr>
              <a:spLocks noChangeArrowheads="1"/>
            </p:cNvSpPr>
            <p:nvPr/>
          </p:nvSpPr>
          <p:spPr bwMode="auto">
            <a:xfrm>
              <a:off x="5447684" y="3849969"/>
              <a:ext cx="63500" cy="219075"/>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89" name="Oval 439"/>
            <p:cNvSpPr>
              <a:spLocks noChangeArrowheads="1"/>
            </p:cNvSpPr>
            <p:nvPr/>
          </p:nvSpPr>
          <p:spPr bwMode="auto">
            <a:xfrm>
              <a:off x="5511184" y="3865844"/>
              <a:ext cx="63500" cy="20161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90" name="Oval 440"/>
            <p:cNvSpPr>
              <a:spLocks noChangeArrowheads="1"/>
            </p:cNvSpPr>
            <p:nvPr/>
          </p:nvSpPr>
          <p:spPr bwMode="auto">
            <a:xfrm>
              <a:off x="5571509" y="3878544"/>
              <a:ext cx="63500" cy="17303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91" name="Oval 441"/>
            <p:cNvSpPr>
              <a:spLocks noChangeArrowheads="1"/>
            </p:cNvSpPr>
            <p:nvPr/>
          </p:nvSpPr>
          <p:spPr bwMode="auto">
            <a:xfrm>
              <a:off x="5085734" y="3919819"/>
              <a:ext cx="63500" cy="10953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92" name="Oval 454"/>
            <p:cNvSpPr>
              <a:spLocks noChangeArrowheads="1"/>
            </p:cNvSpPr>
            <p:nvPr/>
          </p:nvSpPr>
          <p:spPr bwMode="auto">
            <a:xfrm>
              <a:off x="6720859" y="3838857"/>
              <a:ext cx="2232025" cy="285750"/>
            </a:xfrm>
            <a:prstGeom prst="ellipse">
              <a:avLst/>
            </a:prstGeom>
            <a:gradFill rotWithShape="0">
              <a:gsLst>
                <a:gs pos="0">
                  <a:srgbClr val="0000FF"/>
                </a:gs>
                <a:gs pos="100000">
                  <a:srgbClr val="A1A1FF">
                    <a:alpha val="50000"/>
                  </a:srgbClr>
                </a:gs>
              </a:gsLst>
              <a:path path="shape">
                <a:fillToRect l="50000" t="50000" r="50000" b="50000"/>
              </a:path>
            </a:gradFill>
            <a:ln w="3175">
              <a:no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grpSp>
          <p:nvGrpSpPr>
            <p:cNvPr id="93" name="Group 455"/>
            <p:cNvGrpSpPr>
              <a:grpSpLocks/>
            </p:cNvGrpSpPr>
            <p:nvPr/>
          </p:nvGrpSpPr>
          <p:grpSpPr bwMode="auto">
            <a:xfrm>
              <a:off x="7860684" y="3869019"/>
              <a:ext cx="609600" cy="222250"/>
              <a:chOff x="2560" y="948"/>
              <a:chExt cx="384" cy="140"/>
            </a:xfrm>
          </p:grpSpPr>
          <p:sp>
            <p:nvSpPr>
              <p:cNvPr id="94" name="Oval 456"/>
              <p:cNvSpPr>
                <a:spLocks noChangeArrowheads="1"/>
              </p:cNvSpPr>
              <p:nvPr/>
            </p:nvSpPr>
            <p:spPr bwMode="auto">
              <a:xfrm>
                <a:off x="2904" y="986"/>
                <a:ext cx="40" cy="69"/>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95" name="Oval 457"/>
              <p:cNvSpPr>
                <a:spLocks noChangeArrowheads="1"/>
              </p:cNvSpPr>
              <p:nvPr/>
            </p:nvSpPr>
            <p:spPr bwMode="auto">
              <a:xfrm>
                <a:off x="2598" y="968"/>
                <a:ext cx="40" cy="109"/>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96" name="Oval 458"/>
              <p:cNvSpPr>
                <a:spLocks noChangeArrowheads="1"/>
              </p:cNvSpPr>
              <p:nvPr/>
            </p:nvSpPr>
            <p:spPr bwMode="auto">
              <a:xfrm>
                <a:off x="2634" y="956"/>
                <a:ext cx="40" cy="127"/>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97" name="Oval 459"/>
              <p:cNvSpPr>
                <a:spLocks noChangeArrowheads="1"/>
              </p:cNvSpPr>
              <p:nvPr/>
            </p:nvSpPr>
            <p:spPr bwMode="auto">
              <a:xfrm>
                <a:off x="2674" y="950"/>
                <a:ext cx="40" cy="138"/>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98" name="Oval 460"/>
              <p:cNvSpPr>
                <a:spLocks noChangeArrowheads="1"/>
              </p:cNvSpPr>
              <p:nvPr/>
            </p:nvSpPr>
            <p:spPr bwMode="auto">
              <a:xfrm>
                <a:off x="2712" y="950"/>
                <a:ext cx="40" cy="138"/>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99" name="Oval 461"/>
              <p:cNvSpPr>
                <a:spLocks noChangeArrowheads="1"/>
              </p:cNvSpPr>
              <p:nvPr/>
            </p:nvSpPr>
            <p:spPr bwMode="auto">
              <a:xfrm>
                <a:off x="2750" y="948"/>
                <a:ext cx="40" cy="138"/>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00" name="Oval 462"/>
              <p:cNvSpPr>
                <a:spLocks noChangeArrowheads="1"/>
              </p:cNvSpPr>
              <p:nvPr/>
            </p:nvSpPr>
            <p:spPr bwMode="auto">
              <a:xfrm>
                <a:off x="2788" y="948"/>
                <a:ext cx="40" cy="138"/>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01" name="Oval 463"/>
              <p:cNvSpPr>
                <a:spLocks noChangeArrowheads="1"/>
              </p:cNvSpPr>
              <p:nvPr/>
            </p:nvSpPr>
            <p:spPr bwMode="auto">
              <a:xfrm>
                <a:off x="2828" y="958"/>
                <a:ext cx="40" cy="127"/>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02" name="Oval 464"/>
              <p:cNvSpPr>
                <a:spLocks noChangeArrowheads="1"/>
              </p:cNvSpPr>
              <p:nvPr/>
            </p:nvSpPr>
            <p:spPr bwMode="auto">
              <a:xfrm>
                <a:off x="2866" y="966"/>
                <a:ext cx="40" cy="109"/>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03" name="Oval 465"/>
              <p:cNvSpPr>
                <a:spLocks noChangeArrowheads="1"/>
              </p:cNvSpPr>
              <p:nvPr/>
            </p:nvSpPr>
            <p:spPr bwMode="auto">
              <a:xfrm>
                <a:off x="2560" y="992"/>
                <a:ext cx="40" cy="69"/>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grpSp>
        <p:sp>
          <p:nvSpPr>
            <p:cNvPr id="104" name="Oval 467"/>
            <p:cNvSpPr>
              <a:spLocks noChangeAspect="1" noChangeArrowheads="1"/>
            </p:cNvSpPr>
            <p:nvPr/>
          </p:nvSpPr>
          <p:spPr bwMode="auto">
            <a:xfrm>
              <a:off x="8150402" y="3964269"/>
              <a:ext cx="36513" cy="36512"/>
            </a:xfrm>
            <a:prstGeom prst="ellipse">
              <a:avLst/>
            </a:prstGeom>
            <a:solidFill>
              <a:srgbClr val="FF0000"/>
            </a:solidFill>
            <a:ln w="9525">
              <a:solidFill>
                <a:srgbClr val="FF000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105" name="Line 468"/>
            <p:cNvSpPr>
              <a:spLocks noChangeShapeType="1"/>
            </p:cNvSpPr>
            <p:nvPr/>
          </p:nvSpPr>
          <p:spPr bwMode="auto">
            <a:xfrm flipH="1" flipV="1">
              <a:off x="7781314" y="3872194"/>
              <a:ext cx="381001" cy="107950"/>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sp>
          <p:nvSpPr>
            <p:cNvPr id="106" name="Oval 470"/>
            <p:cNvSpPr>
              <a:spLocks noChangeArrowheads="1"/>
            </p:cNvSpPr>
            <p:nvPr/>
          </p:nvSpPr>
          <p:spPr bwMode="auto">
            <a:xfrm>
              <a:off x="5025409" y="3948394"/>
              <a:ext cx="63500" cy="555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07" name="Oval 471"/>
            <p:cNvSpPr>
              <a:spLocks noChangeArrowheads="1"/>
            </p:cNvSpPr>
            <p:nvPr/>
          </p:nvSpPr>
          <p:spPr bwMode="auto">
            <a:xfrm>
              <a:off x="5695334" y="3910294"/>
              <a:ext cx="63500" cy="100012"/>
            </a:xfrm>
            <a:prstGeom prst="ellipse">
              <a:avLst/>
            </a:prstGeom>
            <a:gradFill rotWithShape="0">
              <a:gsLst>
                <a:gs pos="0">
                  <a:srgbClr val="0000FF">
                    <a:alpha val="84000"/>
                  </a:srgbClr>
                </a:gs>
                <a:gs pos="50000">
                  <a:srgbClr val="0000FF">
                    <a:gamma/>
                    <a:tint val="20392"/>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08" name="Freeform 472"/>
            <p:cNvSpPr>
              <a:spLocks/>
            </p:cNvSpPr>
            <p:nvPr/>
          </p:nvSpPr>
          <p:spPr bwMode="auto">
            <a:xfrm>
              <a:off x="4904759" y="3851557"/>
              <a:ext cx="1050925" cy="225425"/>
            </a:xfrm>
            <a:custGeom>
              <a:avLst/>
              <a:gdLst>
                <a:gd name="T0" fmla="*/ 0 w 662"/>
                <a:gd name="T1" fmla="*/ 71 h 142"/>
                <a:gd name="T2" fmla="*/ 66 w 662"/>
                <a:gd name="T3" fmla="*/ 71 h 142"/>
                <a:gd name="T4" fmla="*/ 112 w 662"/>
                <a:gd name="T5" fmla="*/ 97 h 142"/>
                <a:gd name="T6" fmla="*/ 146 w 662"/>
                <a:gd name="T7" fmla="*/ 49 h 142"/>
                <a:gd name="T8" fmla="*/ 188 w 662"/>
                <a:gd name="T9" fmla="*/ 132 h 142"/>
                <a:gd name="T10" fmla="*/ 224 w 662"/>
                <a:gd name="T11" fmla="*/ 5 h 142"/>
                <a:gd name="T12" fmla="*/ 264 w 662"/>
                <a:gd name="T13" fmla="*/ 141 h 142"/>
                <a:gd name="T14" fmla="*/ 302 w 662"/>
                <a:gd name="T15" fmla="*/ 1 h 142"/>
                <a:gd name="T16" fmla="*/ 342 w 662"/>
                <a:gd name="T17" fmla="*/ 137 h 142"/>
                <a:gd name="T18" fmla="*/ 380 w 662"/>
                <a:gd name="T19" fmla="*/ 7 h 142"/>
                <a:gd name="T20" fmla="*/ 422 w 662"/>
                <a:gd name="T21" fmla="*/ 121 h 142"/>
                <a:gd name="T22" fmla="*/ 458 w 662"/>
                <a:gd name="T23" fmla="*/ 27 h 142"/>
                <a:gd name="T24" fmla="*/ 500 w 662"/>
                <a:gd name="T25" fmla="*/ 99 h 142"/>
                <a:gd name="T26" fmla="*/ 540 w 662"/>
                <a:gd name="T27" fmla="*/ 41 h 142"/>
                <a:gd name="T28" fmla="*/ 576 w 662"/>
                <a:gd name="T29" fmla="*/ 77 h 142"/>
                <a:gd name="T30" fmla="*/ 607 w 662"/>
                <a:gd name="T31" fmla="*/ 71 h 142"/>
                <a:gd name="T32" fmla="*/ 662 w 662"/>
                <a:gd name="T33" fmla="*/ 71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2"/>
                <a:gd name="T52" fmla="*/ 0 h 142"/>
                <a:gd name="T53" fmla="*/ 662 w 66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2" h="142">
                  <a:moveTo>
                    <a:pt x="0" y="71"/>
                  </a:moveTo>
                  <a:cubicBezTo>
                    <a:pt x="11" y="71"/>
                    <a:pt x="47" y="67"/>
                    <a:pt x="66" y="71"/>
                  </a:cubicBezTo>
                  <a:cubicBezTo>
                    <a:pt x="85" y="75"/>
                    <a:pt x="99" y="101"/>
                    <a:pt x="112" y="97"/>
                  </a:cubicBezTo>
                  <a:cubicBezTo>
                    <a:pt x="125" y="93"/>
                    <a:pt x="133" y="43"/>
                    <a:pt x="146" y="49"/>
                  </a:cubicBezTo>
                  <a:cubicBezTo>
                    <a:pt x="159" y="55"/>
                    <a:pt x="175" y="139"/>
                    <a:pt x="188" y="132"/>
                  </a:cubicBezTo>
                  <a:cubicBezTo>
                    <a:pt x="201" y="125"/>
                    <a:pt x="211" y="3"/>
                    <a:pt x="224" y="5"/>
                  </a:cubicBezTo>
                  <a:cubicBezTo>
                    <a:pt x="237" y="7"/>
                    <a:pt x="251" y="142"/>
                    <a:pt x="264" y="141"/>
                  </a:cubicBezTo>
                  <a:cubicBezTo>
                    <a:pt x="277" y="140"/>
                    <a:pt x="289" y="2"/>
                    <a:pt x="302" y="1"/>
                  </a:cubicBezTo>
                  <a:cubicBezTo>
                    <a:pt x="315" y="0"/>
                    <a:pt x="329" y="136"/>
                    <a:pt x="342" y="137"/>
                  </a:cubicBezTo>
                  <a:cubicBezTo>
                    <a:pt x="355" y="138"/>
                    <a:pt x="367" y="10"/>
                    <a:pt x="380" y="7"/>
                  </a:cubicBezTo>
                  <a:cubicBezTo>
                    <a:pt x="393" y="4"/>
                    <a:pt x="409" y="118"/>
                    <a:pt x="422" y="121"/>
                  </a:cubicBezTo>
                  <a:cubicBezTo>
                    <a:pt x="435" y="124"/>
                    <a:pt x="445" y="31"/>
                    <a:pt x="458" y="27"/>
                  </a:cubicBezTo>
                  <a:cubicBezTo>
                    <a:pt x="471" y="23"/>
                    <a:pt x="486" y="97"/>
                    <a:pt x="500" y="99"/>
                  </a:cubicBezTo>
                  <a:cubicBezTo>
                    <a:pt x="514" y="101"/>
                    <a:pt x="527" y="45"/>
                    <a:pt x="540" y="41"/>
                  </a:cubicBezTo>
                  <a:cubicBezTo>
                    <a:pt x="553" y="37"/>
                    <a:pt x="565" y="72"/>
                    <a:pt x="576" y="77"/>
                  </a:cubicBezTo>
                  <a:cubicBezTo>
                    <a:pt x="587" y="82"/>
                    <a:pt x="593" y="72"/>
                    <a:pt x="607" y="71"/>
                  </a:cubicBezTo>
                  <a:cubicBezTo>
                    <a:pt x="621" y="70"/>
                    <a:pt x="653" y="71"/>
                    <a:pt x="662" y="71"/>
                  </a:cubicBezTo>
                </a:path>
              </a:pathLst>
            </a:custGeom>
            <a:noFill/>
            <a:ln w="9525">
              <a:solidFill>
                <a:srgbClr val="FF0000"/>
              </a:solidFill>
              <a:round/>
              <a:headEnd/>
              <a:tailEnd/>
            </a:ln>
          </p:spPr>
          <p:txBody>
            <a:bodyPr wrap="none" anchor="ctr">
              <a:prstTxWarp prst="textNoShape">
                <a:avLst/>
              </a:prstTxWarp>
            </a:bodyPr>
            <a:lstStyle/>
            <a:p>
              <a:pPr eaLnBrk="0" hangingPunct="0"/>
              <a:endParaRPr lang="en-US" dirty="0">
                <a:latin typeface="Comic Sans MS"/>
                <a:cs typeface="Comic Sans MS"/>
              </a:endParaRPr>
            </a:p>
          </p:txBody>
        </p:sp>
        <p:sp>
          <p:nvSpPr>
            <p:cNvPr id="109" name="Oval 473"/>
            <p:cNvSpPr>
              <a:spLocks noChangeArrowheads="1"/>
            </p:cNvSpPr>
            <p:nvPr/>
          </p:nvSpPr>
          <p:spPr bwMode="auto">
            <a:xfrm>
              <a:off x="5749309" y="3929344"/>
              <a:ext cx="63500" cy="55562"/>
            </a:xfrm>
            <a:prstGeom prst="ellipse">
              <a:avLst/>
            </a:prstGeom>
            <a:gradFill rotWithShape="0">
              <a:gsLst>
                <a:gs pos="0">
                  <a:srgbClr val="0000FF">
                    <a:alpha val="84000"/>
                  </a:srgbClr>
                </a:gs>
                <a:gs pos="50000">
                  <a:srgbClr val="0000FF">
                    <a:gamma/>
                    <a:shade val="46275"/>
                    <a:invGamma/>
                  </a:srgbClr>
                </a:gs>
                <a:gs pos="100000">
                  <a:srgbClr val="0000FF">
                    <a:alpha val="8400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10" name="Oval 423"/>
            <p:cNvSpPr>
              <a:spLocks noChangeArrowheads="1"/>
            </p:cNvSpPr>
            <p:nvPr/>
          </p:nvSpPr>
          <p:spPr bwMode="auto">
            <a:xfrm>
              <a:off x="1670050" y="3247231"/>
              <a:ext cx="42863" cy="180975"/>
            </a:xfrm>
            <a:prstGeom prst="ellipse">
              <a:avLst/>
            </a:prstGeom>
            <a:gradFill flip="none" rotWithShape="1">
              <a:gsLst>
                <a:gs pos="45000">
                  <a:schemeClr val="accent1">
                    <a:lumMod val="40000"/>
                    <a:lumOff val="60000"/>
                  </a:schemeClr>
                </a:gs>
                <a:gs pos="76000">
                  <a:srgbClr val="FFFFFF">
                    <a:alpha val="0"/>
                  </a:srgbClr>
                </a:gs>
              </a:gsLst>
              <a:path path="shape">
                <a:fillToRect l="50000" t="50000" r="50000" b="50000"/>
              </a:path>
              <a:tileRect/>
            </a:gradFill>
            <a:ln w="9525">
              <a:solidFill>
                <a:schemeClr val="tx2">
                  <a:lumMod val="40000"/>
                  <a:lumOff val="60000"/>
                </a:schemeClr>
              </a:solid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11" name="Oval 423"/>
            <p:cNvSpPr>
              <a:spLocks noChangeArrowheads="1"/>
            </p:cNvSpPr>
            <p:nvPr/>
          </p:nvSpPr>
          <p:spPr bwMode="auto">
            <a:xfrm>
              <a:off x="1673225" y="3845206"/>
              <a:ext cx="42863" cy="180975"/>
            </a:xfrm>
            <a:prstGeom prst="ellipse">
              <a:avLst/>
            </a:prstGeom>
            <a:gradFill rotWithShape="0">
              <a:gsLst>
                <a:gs pos="0">
                  <a:srgbClr val="273DFF">
                    <a:alpha val="0"/>
                  </a:srgbClr>
                </a:gs>
                <a:gs pos="50000">
                  <a:srgbClr val="273DFF">
                    <a:gamma/>
                    <a:shade val="3922"/>
                    <a:invGamma/>
                    <a:alpha val="72000"/>
                  </a:srgbClr>
                </a:gs>
                <a:gs pos="100000">
                  <a:srgbClr val="273DFF">
                    <a:alpha val="0"/>
                  </a:srgbClr>
                </a:gs>
              </a:gsLst>
              <a:lin ang="0" scaled="1"/>
            </a:gradFill>
            <a:ln w="9525">
              <a:noFill/>
              <a:round/>
              <a:headEnd/>
              <a:tailEnd/>
            </a:ln>
            <a:effectLst/>
          </p:spPr>
          <p:txBody>
            <a:bodyPr wrap="none" anchor="ctr">
              <a:prstTxWarp prst="textNoShape">
                <a:avLst/>
              </a:prstTxWarp>
            </a:bodyPr>
            <a:lstStyle/>
            <a:p>
              <a:pPr eaLnBrk="0" hangingPunct="0">
                <a:defRPr/>
              </a:pPr>
              <a:endParaRPr lang="en-US" dirty="0">
                <a:latin typeface="Comic Sans MS"/>
                <a:ea typeface="+mn-ea"/>
                <a:cs typeface="Comic Sans MS"/>
              </a:endParaRPr>
            </a:p>
          </p:txBody>
        </p:sp>
        <p:sp>
          <p:nvSpPr>
            <p:cNvPr id="112" name="Rectangle 111"/>
            <p:cNvSpPr/>
            <p:nvPr/>
          </p:nvSpPr>
          <p:spPr>
            <a:xfrm>
              <a:off x="861403" y="2685256"/>
              <a:ext cx="558800" cy="144462"/>
            </a:xfrm>
            <a:prstGeom prst="rect">
              <a:avLst/>
            </a:prstGeom>
            <a:gradFill>
              <a:gsLst>
                <a:gs pos="0">
                  <a:schemeClr val="accent1">
                    <a:tint val="100000"/>
                    <a:shade val="100000"/>
                    <a:satMod val="130000"/>
                    <a:alpha val="18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572603" y="2686844"/>
              <a:ext cx="558800" cy="144462"/>
            </a:xfrm>
            <a:prstGeom prst="rect">
              <a:avLst/>
            </a:prstGeom>
            <a:gradFill>
              <a:gsLst>
                <a:gs pos="0">
                  <a:schemeClr val="accent1">
                    <a:tint val="100000"/>
                    <a:shade val="100000"/>
                    <a:satMod val="130000"/>
                    <a:alpha val="18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 Box 407"/>
            <p:cNvSpPr txBox="1">
              <a:spLocks noChangeArrowheads="1"/>
            </p:cNvSpPr>
            <p:nvPr/>
          </p:nvSpPr>
          <p:spPr bwMode="auto">
            <a:xfrm>
              <a:off x="748690" y="2804319"/>
              <a:ext cx="823913" cy="338554"/>
            </a:xfrm>
            <a:prstGeom prst="rect">
              <a:avLst/>
            </a:prstGeom>
            <a:noFill/>
            <a:ln w="9525">
              <a:noFill/>
              <a:miter lim="800000"/>
              <a:headEnd/>
              <a:tailEnd/>
            </a:ln>
          </p:spPr>
          <p:txBody>
            <a:bodyPr wrap="square">
              <a:prstTxWarp prst="textNoShape">
                <a:avLst/>
              </a:prstTxWarp>
              <a:spAutoFit/>
            </a:bodyPr>
            <a:lstStyle/>
            <a:p>
              <a:pPr algn="ctr" eaLnBrk="0" hangingPunct="0"/>
              <a:r>
                <a:rPr lang="en-US" sz="800" b="1" dirty="0" smtClean="0">
                  <a:solidFill>
                    <a:schemeClr val="tx1"/>
                  </a:solidFill>
                  <a:latin typeface="Comic Sans MS"/>
                  <a:cs typeface="Comic Sans MS"/>
                </a:rPr>
                <a:t>HW1</a:t>
              </a:r>
            </a:p>
            <a:p>
              <a:pPr algn="ctr" eaLnBrk="0" hangingPunct="0"/>
              <a:r>
                <a:rPr lang="en-US" sz="800" b="1" dirty="0" smtClean="0">
                  <a:solidFill>
                    <a:schemeClr val="tx1"/>
                  </a:solidFill>
                  <a:latin typeface="Comic Sans MS"/>
                  <a:cs typeface="Comic Sans MS"/>
                </a:rPr>
                <a:t>left </a:t>
              </a:r>
              <a:r>
                <a:rPr lang="en-US" sz="800" b="1" dirty="0" err="1" smtClean="0">
                  <a:solidFill>
                    <a:schemeClr val="tx1"/>
                  </a:solidFill>
                  <a:latin typeface="Comic Sans MS"/>
                  <a:cs typeface="Comic Sans MS"/>
                </a:rPr>
                <a:t>helicity</a:t>
              </a:r>
              <a:endParaRPr lang="en-US" sz="800" b="1" dirty="0">
                <a:solidFill>
                  <a:schemeClr val="tx1"/>
                </a:solidFill>
                <a:latin typeface="Comic Sans MS"/>
                <a:cs typeface="Comic Sans MS"/>
              </a:endParaRPr>
            </a:p>
          </p:txBody>
        </p:sp>
        <p:sp>
          <p:nvSpPr>
            <p:cNvPr id="115" name="Text Box 407"/>
            <p:cNvSpPr txBox="1">
              <a:spLocks noChangeArrowheads="1"/>
            </p:cNvSpPr>
            <p:nvPr/>
          </p:nvSpPr>
          <p:spPr bwMode="auto">
            <a:xfrm>
              <a:off x="1506537" y="2816602"/>
              <a:ext cx="823913" cy="338554"/>
            </a:xfrm>
            <a:prstGeom prst="rect">
              <a:avLst/>
            </a:prstGeom>
            <a:noFill/>
            <a:ln w="9525">
              <a:noFill/>
              <a:miter lim="800000"/>
              <a:headEnd/>
              <a:tailEnd/>
            </a:ln>
          </p:spPr>
          <p:txBody>
            <a:bodyPr wrap="square">
              <a:prstTxWarp prst="textNoShape">
                <a:avLst/>
              </a:prstTxWarp>
              <a:spAutoFit/>
            </a:bodyPr>
            <a:lstStyle/>
            <a:p>
              <a:pPr algn="ctr" eaLnBrk="0" hangingPunct="0"/>
              <a:r>
                <a:rPr lang="en-US" sz="800" b="1" dirty="0" smtClean="0">
                  <a:solidFill>
                    <a:schemeClr val="tx1"/>
                  </a:solidFill>
                  <a:latin typeface="Comic Sans MS"/>
                  <a:cs typeface="Comic Sans MS"/>
                </a:rPr>
                <a:t>HW2</a:t>
              </a:r>
            </a:p>
            <a:p>
              <a:pPr algn="ctr" eaLnBrk="0" hangingPunct="0"/>
              <a:r>
                <a:rPr lang="en-US" sz="800" b="1" dirty="0" smtClean="0">
                  <a:solidFill>
                    <a:schemeClr val="tx1"/>
                  </a:solidFill>
                  <a:latin typeface="Comic Sans MS"/>
                  <a:cs typeface="Comic Sans MS"/>
                </a:rPr>
                <a:t>right </a:t>
              </a:r>
              <a:r>
                <a:rPr lang="en-US" sz="800" b="1" dirty="0" err="1" smtClean="0">
                  <a:solidFill>
                    <a:schemeClr val="tx1"/>
                  </a:solidFill>
                  <a:latin typeface="Comic Sans MS"/>
                  <a:cs typeface="Comic Sans MS"/>
                </a:rPr>
                <a:t>helicity</a:t>
              </a:r>
              <a:endParaRPr lang="en-US" sz="800" b="1" dirty="0">
                <a:solidFill>
                  <a:schemeClr val="tx1"/>
                </a:solidFill>
                <a:latin typeface="Comic Sans MS"/>
                <a:cs typeface="Comic Sans MS"/>
              </a:endParaRPr>
            </a:p>
          </p:txBody>
        </p:sp>
        <p:sp>
          <p:nvSpPr>
            <p:cNvPr id="116" name="Line 468"/>
            <p:cNvSpPr>
              <a:spLocks noChangeShapeType="1"/>
            </p:cNvSpPr>
            <p:nvPr/>
          </p:nvSpPr>
          <p:spPr bwMode="auto">
            <a:xfrm>
              <a:off x="8154377" y="3382167"/>
              <a:ext cx="449264" cy="0"/>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sp>
          <p:nvSpPr>
            <p:cNvPr id="117" name="Line 468"/>
            <p:cNvSpPr>
              <a:spLocks noChangeShapeType="1"/>
            </p:cNvSpPr>
            <p:nvPr/>
          </p:nvSpPr>
          <p:spPr bwMode="auto">
            <a:xfrm rot="10800000">
              <a:off x="7716225" y="3980144"/>
              <a:ext cx="449264" cy="0"/>
            </a:xfrm>
            <a:prstGeom prst="line">
              <a:avLst/>
            </a:prstGeom>
            <a:noFill/>
            <a:ln w="9525">
              <a:solidFill>
                <a:srgbClr val="FF0000"/>
              </a:solidFill>
              <a:round/>
              <a:headEnd/>
              <a:tailEnd type="triangle" w="sm" len="lg"/>
            </a:ln>
          </p:spPr>
          <p:txBody>
            <a:bodyPr wrap="none" anchor="ctr">
              <a:prstTxWarp prst="textNoShape">
                <a:avLst/>
              </a:prstTxWarp>
            </a:bodyPr>
            <a:lstStyle/>
            <a:p>
              <a:endParaRPr lang="en-US" dirty="0">
                <a:latin typeface="Comic Sans MS"/>
                <a:cs typeface="Comic Sans MS"/>
              </a:endParaRPr>
            </a:p>
          </p:txBody>
        </p:sp>
        <p:sp>
          <p:nvSpPr>
            <p:cNvPr id="118" name="Line 490"/>
            <p:cNvSpPr>
              <a:spLocks noChangeShapeType="1"/>
            </p:cNvSpPr>
            <p:nvPr/>
          </p:nvSpPr>
          <p:spPr bwMode="auto">
            <a:xfrm flipH="1" flipV="1">
              <a:off x="7873390" y="1152525"/>
              <a:ext cx="14291" cy="61595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dirty="0">
                <a:latin typeface="Comic Sans MS"/>
                <a:cs typeface="Comic Sans MS"/>
              </a:endParaRPr>
            </a:p>
          </p:txBody>
        </p:sp>
        <p:sp>
          <p:nvSpPr>
            <p:cNvPr id="119" name="Line 490"/>
            <p:cNvSpPr>
              <a:spLocks noChangeShapeType="1"/>
            </p:cNvSpPr>
            <p:nvPr/>
          </p:nvSpPr>
          <p:spPr bwMode="auto">
            <a:xfrm flipH="1" flipV="1">
              <a:off x="7440001" y="1996281"/>
              <a:ext cx="566739" cy="7938"/>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dirty="0">
                <a:latin typeface="Comic Sans MS"/>
                <a:cs typeface="Comic Sans MS"/>
              </a:endParaRPr>
            </a:p>
          </p:txBody>
        </p:sp>
      </p:grpSp>
      <p:sp>
        <p:nvSpPr>
          <p:cNvPr id="122" name="Text Box 22"/>
          <p:cNvSpPr txBox="1">
            <a:spLocks noChangeArrowheads="1"/>
          </p:cNvSpPr>
          <p:nvPr/>
        </p:nvSpPr>
        <p:spPr bwMode="auto">
          <a:xfrm>
            <a:off x="177801" y="3543300"/>
            <a:ext cx="3238499" cy="2800766"/>
          </a:xfrm>
          <a:prstGeom prst="rect">
            <a:avLst/>
          </a:prstGeom>
          <a:noFill/>
          <a:ln w="9525">
            <a:noFill/>
            <a:miter lim="800000"/>
            <a:headEnd/>
            <a:tailEnd/>
          </a:ln>
        </p:spPr>
        <p:txBody>
          <a:bodyPr wrap="square">
            <a:prstTxWarp prst="textNoShape">
              <a:avLst/>
            </a:prstTxWarp>
            <a:spAutoFit/>
          </a:bodyPr>
          <a:lstStyle/>
          <a:p>
            <a:pPr algn="just"/>
            <a:r>
              <a:rPr lang="en-US" sz="1600" dirty="0" smtClean="0">
                <a:solidFill>
                  <a:srgbClr val="000090"/>
                </a:solidFill>
                <a:latin typeface="Comic Sans MS"/>
                <a:cs typeface="Comic Sans MS"/>
              </a:rPr>
              <a:t>Modulation of the electron beam density around a hadron is </a:t>
            </a:r>
            <a:r>
              <a:rPr lang="en-US" sz="1600" dirty="0" err="1" smtClean="0">
                <a:solidFill>
                  <a:srgbClr val="000090"/>
                </a:solidFill>
                <a:latin typeface="Comic Sans MS"/>
                <a:cs typeface="Comic Sans MS"/>
              </a:rPr>
              <a:t>CUAsed</a:t>
            </a:r>
            <a:r>
              <a:rPr lang="en-US" sz="1600" dirty="0" smtClean="0">
                <a:solidFill>
                  <a:srgbClr val="000090"/>
                </a:solidFill>
                <a:latin typeface="Comic Sans MS"/>
                <a:cs typeface="Comic Sans MS"/>
              </a:rPr>
              <a:t> by value of spin component along the longitudinal axis, </a:t>
            </a:r>
            <a:r>
              <a:rPr lang="en-US" sz="1600" dirty="0" err="1" smtClean="0">
                <a:solidFill>
                  <a:srgbClr val="000090"/>
                </a:solidFill>
                <a:latin typeface="Comic Sans MS"/>
                <a:cs typeface="Comic Sans MS"/>
              </a:rPr>
              <a:t>z</a:t>
            </a:r>
            <a:r>
              <a:rPr lang="en-US" sz="1600" dirty="0" smtClean="0">
                <a:solidFill>
                  <a:srgbClr val="000090"/>
                </a:solidFill>
                <a:latin typeface="Comic Sans MS"/>
                <a:cs typeface="Comic Sans MS"/>
              </a:rPr>
              <a:t>. </a:t>
            </a:r>
            <a:r>
              <a:rPr lang="en-US" sz="1600" dirty="0" err="1" smtClean="0">
                <a:solidFill>
                  <a:srgbClr val="000090"/>
                </a:solidFill>
                <a:latin typeface="Comic Sans MS"/>
                <a:cs typeface="Comic Sans MS"/>
              </a:rPr>
              <a:t>Hardons</a:t>
            </a:r>
            <a:r>
              <a:rPr lang="en-US" sz="1600" dirty="0" smtClean="0">
                <a:solidFill>
                  <a:srgbClr val="000090"/>
                </a:solidFill>
                <a:latin typeface="Comic Sans MS"/>
                <a:cs typeface="Comic Sans MS"/>
              </a:rPr>
              <a:t> with spin projection onto z-axis will attract electrons while traveling through helical wiggler with left </a:t>
            </a:r>
            <a:r>
              <a:rPr lang="en-US" sz="1600" dirty="0" err="1" smtClean="0">
                <a:solidFill>
                  <a:srgbClr val="000090"/>
                </a:solidFill>
                <a:latin typeface="Comic Sans MS"/>
                <a:cs typeface="Comic Sans MS"/>
              </a:rPr>
              <a:t>helicity</a:t>
            </a:r>
            <a:r>
              <a:rPr lang="en-US" sz="1600" dirty="0" smtClean="0">
                <a:solidFill>
                  <a:srgbClr val="000090"/>
                </a:solidFill>
                <a:latin typeface="Comic Sans MS"/>
                <a:cs typeface="Comic Sans MS"/>
              </a:rPr>
              <a:t> and repel them in the helical wiggler with right </a:t>
            </a:r>
            <a:r>
              <a:rPr lang="en-US" sz="1600" dirty="0" err="1" smtClean="0">
                <a:solidFill>
                  <a:srgbClr val="000090"/>
                </a:solidFill>
                <a:latin typeface="Comic Sans MS"/>
                <a:cs typeface="Comic Sans MS"/>
              </a:rPr>
              <a:t>helicity</a:t>
            </a:r>
            <a:r>
              <a:rPr lang="en-US" sz="1600" dirty="0" smtClean="0">
                <a:solidFill>
                  <a:srgbClr val="000090"/>
                </a:solidFill>
                <a:latin typeface="Comic Sans MS"/>
                <a:cs typeface="Comic Sans MS"/>
              </a:rPr>
              <a:t>.</a:t>
            </a:r>
            <a:endParaRPr lang="en-US" sz="1600" dirty="0">
              <a:solidFill>
                <a:srgbClr val="000090"/>
              </a:solidFill>
              <a:latin typeface="Comic Sans MS"/>
              <a:ea typeface="Comic Sans MS" pitchFamily="-110" charset="0"/>
              <a:cs typeface="Comic Sans MS"/>
            </a:endParaRPr>
          </a:p>
        </p:txBody>
      </p:sp>
      <p:sp>
        <p:nvSpPr>
          <p:cNvPr id="123" name="Rectangle 122"/>
          <p:cNvSpPr/>
          <p:nvPr/>
        </p:nvSpPr>
        <p:spPr>
          <a:xfrm>
            <a:off x="3924300" y="3817035"/>
            <a:ext cx="2235200" cy="1569660"/>
          </a:xfrm>
          <a:prstGeom prst="rect">
            <a:avLst/>
          </a:prstGeom>
        </p:spPr>
        <p:txBody>
          <a:bodyPr wrap="square">
            <a:spAutoFit/>
          </a:bodyPr>
          <a:lstStyle/>
          <a:p>
            <a:r>
              <a:rPr lang="en-US" sz="2400" dirty="0" smtClean="0">
                <a:solidFill>
                  <a:srgbClr val="000090"/>
                </a:solidFill>
                <a:latin typeface="Comic Sans MS"/>
                <a:cs typeface="Comic Sans MS"/>
              </a:rPr>
              <a:t>The high gain FEL amplify the imprinted modulation. </a:t>
            </a:r>
            <a:endParaRPr lang="en-US" sz="2400" dirty="0">
              <a:solidFill>
                <a:srgbClr val="000090"/>
              </a:solidFill>
              <a:latin typeface="Comic Sans MS"/>
              <a:cs typeface="Comic Sans MS"/>
            </a:endParaRPr>
          </a:p>
        </p:txBody>
      </p:sp>
      <p:sp>
        <p:nvSpPr>
          <p:cNvPr id="124" name="Rectangle 123"/>
          <p:cNvSpPr/>
          <p:nvPr/>
        </p:nvSpPr>
        <p:spPr>
          <a:xfrm>
            <a:off x="6311900" y="3589635"/>
            <a:ext cx="2832100" cy="2554545"/>
          </a:xfrm>
          <a:prstGeom prst="rect">
            <a:avLst/>
          </a:prstGeom>
        </p:spPr>
        <p:txBody>
          <a:bodyPr wrap="square">
            <a:spAutoFit/>
          </a:bodyPr>
          <a:lstStyle/>
          <a:p>
            <a:r>
              <a:rPr lang="en-US" sz="1600" dirty="0" smtClean="0">
                <a:solidFill>
                  <a:srgbClr val="000090"/>
                </a:solidFill>
                <a:latin typeface="Comic Sans MS"/>
                <a:cs typeface="Comic Sans MS"/>
              </a:rPr>
              <a:t>Hadrons with </a:t>
            </a:r>
            <a:r>
              <a:rPr lang="en-US" sz="1600" dirty="0" err="1" smtClean="0">
                <a:solidFill>
                  <a:srgbClr val="000090"/>
                </a:solidFill>
                <a:latin typeface="Comic Sans MS"/>
                <a:cs typeface="Comic Sans MS"/>
              </a:rPr>
              <a:t>z</a:t>
            </a:r>
            <a:r>
              <a:rPr lang="en-US" sz="1600" dirty="0" smtClean="0">
                <a:solidFill>
                  <a:srgbClr val="000090"/>
                </a:solidFill>
                <a:latin typeface="Comic Sans MS"/>
                <a:cs typeface="Comic Sans MS"/>
              </a:rPr>
              <a:t>-component of spin will have an energy kick proportional to the value and the sigh if the projection. Placing the kicker in spin dispersion will result in reduction of </a:t>
            </a:r>
            <a:r>
              <a:rPr lang="en-US" sz="1600" dirty="0" err="1" smtClean="0">
                <a:solidFill>
                  <a:srgbClr val="000090"/>
                </a:solidFill>
                <a:latin typeface="Comic Sans MS"/>
                <a:cs typeface="Comic Sans MS"/>
              </a:rPr>
              <a:t>z</a:t>
            </a:r>
            <a:r>
              <a:rPr lang="en-US" sz="1600" dirty="0" smtClean="0">
                <a:solidFill>
                  <a:srgbClr val="000090"/>
                </a:solidFill>
                <a:latin typeface="Comic Sans MS"/>
                <a:cs typeface="Comic Sans MS"/>
              </a:rPr>
              <a:t>-component of the spin and in the increase of the vertical one. </a:t>
            </a:r>
            <a:endParaRPr lang="en-US" sz="1600" dirty="0">
              <a:solidFill>
                <a:srgbClr val="000090"/>
              </a:solidFill>
              <a:latin typeface="Comic Sans MS"/>
              <a:cs typeface="Comic Sans MS"/>
            </a:endParaRPr>
          </a:p>
        </p:txBody>
      </p:sp>
      <p:graphicFrame>
        <p:nvGraphicFramePr>
          <p:cNvPr id="241667" name="Object 3"/>
          <p:cNvGraphicFramePr>
            <a:graphicFrameLocks noChangeAspect="1"/>
          </p:cNvGraphicFramePr>
          <p:nvPr/>
        </p:nvGraphicFramePr>
        <p:xfrm>
          <a:off x="6648450" y="2833914"/>
          <a:ext cx="857250" cy="391886"/>
        </p:xfrm>
        <a:graphic>
          <a:graphicData uri="http://schemas.openxmlformats.org/presentationml/2006/ole">
            <p:oleObj spid="_x0000_s202754" name="Equation" r:id="rId3" imgW="444500" imgH="203200" progId="Equation.3">
              <p:embed/>
            </p:oleObj>
          </a:graphicData>
        </a:graphic>
      </p:graphicFrame>
      <p:sp>
        <p:nvSpPr>
          <p:cNvPr id="126" name="Rectangle 125"/>
          <p:cNvSpPr/>
          <p:nvPr/>
        </p:nvSpPr>
        <p:spPr>
          <a:xfrm>
            <a:off x="2476500" y="6237069"/>
            <a:ext cx="5880100" cy="400110"/>
          </a:xfrm>
          <a:prstGeom prst="rect">
            <a:avLst/>
          </a:prstGeom>
        </p:spPr>
        <p:txBody>
          <a:bodyPr wrap="square">
            <a:spAutoFit/>
          </a:bodyPr>
          <a:lstStyle/>
          <a:p>
            <a:r>
              <a:rPr lang="en-US" sz="2000" b="1" dirty="0" smtClean="0">
                <a:solidFill>
                  <a:srgbClr val="FF0000"/>
                </a:solidFill>
                <a:latin typeface="Comic Sans MS"/>
                <a:cs typeface="Comic Sans MS"/>
              </a:rPr>
              <a:t>This process will polarize the hadron beam </a:t>
            </a:r>
          </a:p>
        </p:txBody>
      </p:sp>
      <p:sp>
        <p:nvSpPr>
          <p:cNvPr id="125"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pic>
        <p:nvPicPr>
          <p:cNvPr id="127" name="Picture 126"/>
          <p:cNvPicPr>
            <a:picLocks noChangeAspect="1"/>
          </p:cNvPicPr>
          <p:nvPr/>
        </p:nvPicPr>
        <p:blipFill>
          <a:blip r:embed="rId4"/>
          <a:stretch>
            <a:fillRect/>
          </a:stretch>
        </p:blipFill>
        <p:spPr>
          <a:xfrm>
            <a:off x="0" y="12700"/>
            <a:ext cx="1047345" cy="1295400"/>
          </a:xfrm>
          <a:prstGeom prst="rect">
            <a:avLst/>
          </a:prstGeom>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7150"/>
            <a:ext cx="5264150" cy="6800850"/>
          </a:xfrm>
          <a:prstGeom prst="rect">
            <a:avLst/>
          </a:prstGeom>
        </p:spPr>
      </p:pic>
      <p:pic>
        <p:nvPicPr>
          <p:cNvPr id="16" name="Picture 15"/>
          <p:cNvPicPr>
            <a:picLocks noChangeAspect="1"/>
          </p:cNvPicPr>
          <p:nvPr/>
        </p:nvPicPr>
        <p:blipFill>
          <a:blip r:embed="rId3"/>
          <a:stretch>
            <a:fillRect/>
          </a:stretch>
        </p:blipFill>
        <p:spPr>
          <a:xfrm>
            <a:off x="4441190" y="1008381"/>
            <a:ext cx="4702810" cy="5151755"/>
          </a:xfrm>
          <a:prstGeom prst="rect">
            <a:avLst/>
          </a:prstGeom>
        </p:spPr>
      </p:pic>
      <p:sp>
        <p:nvSpPr>
          <p:cNvPr id="7" name="Title 1"/>
          <p:cNvSpPr txBox="1">
            <a:spLocks/>
          </p:cNvSpPr>
          <p:nvPr/>
        </p:nvSpPr>
        <p:spPr bwMode="auto">
          <a:xfrm>
            <a:off x="674688" y="0"/>
            <a:ext cx="8039100" cy="73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mj-lt"/>
                <a:ea typeface="ＭＳ Ｐゴシック" pitchFamily="-111" charset="-128"/>
                <a:cs typeface="ＭＳ Ｐゴシック" pitchFamily="-111" charset="-128"/>
              </a:rPr>
              <a:t>Proposal to NP DoE, 5 years, $5.9M</a:t>
            </a:r>
            <a:endParaRPr kumimoji="0" lang="en-US" sz="3200" b="0" i="0" u="none" strike="noStrike" kern="0" cap="none" spc="0" normalizeH="0" baseline="0" noProof="0" dirty="0">
              <a:ln>
                <a:noFill/>
              </a:ln>
              <a:solidFill>
                <a:srgbClr val="FF0000"/>
              </a:solidFill>
              <a:effectLst/>
              <a:uLnTx/>
              <a:uFillTx/>
              <a:latin typeface="+mj-lt"/>
              <a:ea typeface="ＭＳ Ｐゴシック" pitchFamily="-111" charset="-128"/>
              <a:cs typeface="ＭＳ Ｐゴシック" pitchFamily="-111" charset="-128"/>
            </a:endParaRPr>
          </a:p>
        </p:txBody>
      </p:sp>
      <p:pic>
        <p:nvPicPr>
          <p:cNvPr id="9" name="Picture 8"/>
          <p:cNvPicPr>
            <a:picLocks noChangeAspect="1"/>
          </p:cNvPicPr>
          <p:nvPr/>
        </p:nvPicPr>
        <p:blipFill>
          <a:blip r:embed="rId4"/>
          <a:stretch>
            <a:fillRect/>
          </a:stretch>
        </p:blipFill>
        <p:spPr>
          <a:xfrm>
            <a:off x="4328160" y="984250"/>
            <a:ext cx="4815840" cy="5298440"/>
          </a:xfrm>
          <a:prstGeom prst="rect">
            <a:avLst/>
          </a:prstGeom>
        </p:spPr>
      </p:pic>
      <p:pic>
        <p:nvPicPr>
          <p:cNvPr id="11" name="Picture 10"/>
          <p:cNvPicPr>
            <a:picLocks noChangeAspect="1"/>
          </p:cNvPicPr>
          <p:nvPr/>
        </p:nvPicPr>
        <p:blipFill>
          <a:blip r:embed="rId5"/>
          <a:stretch>
            <a:fillRect/>
          </a:stretch>
        </p:blipFill>
        <p:spPr>
          <a:xfrm>
            <a:off x="4540250" y="762000"/>
            <a:ext cx="4384040" cy="6096000"/>
          </a:xfrm>
          <a:prstGeom prst="rect">
            <a:avLst/>
          </a:prstGeom>
        </p:spPr>
      </p:pic>
      <p:grpSp>
        <p:nvGrpSpPr>
          <p:cNvPr id="2" name="Group 16"/>
          <p:cNvGrpSpPr/>
          <p:nvPr/>
        </p:nvGrpSpPr>
        <p:grpSpPr>
          <a:xfrm>
            <a:off x="4622800" y="742950"/>
            <a:ext cx="4229100" cy="6115050"/>
            <a:chOff x="11150600" y="6858000"/>
            <a:chExt cx="4229100" cy="6115050"/>
          </a:xfrm>
        </p:grpSpPr>
        <p:pic>
          <p:nvPicPr>
            <p:cNvPr id="12" name="Picture 11"/>
            <p:cNvPicPr/>
            <p:nvPr/>
          </p:nvPicPr>
          <p:blipFill>
            <a:blip r:embed="rId6"/>
            <a:srcRect/>
            <a:stretch>
              <a:fillRect/>
            </a:stretch>
          </p:blipFill>
          <p:spPr bwMode="auto">
            <a:xfrm>
              <a:off x="11295486" y="10288915"/>
              <a:ext cx="4020714" cy="2684135"/>
            </a:xfrm>
            <a:prstGeom prst="rect">
              <a:avLst/>
            </a:prstGeom>
            <a:noFill/>
            <a:ln w="9525">
              <a:noFill/>
              <a:miter lim="800000"/>
              <a:headEnd/>
              <a:tailEnd/>
            </a:ln>
          </p:spPr>
        </p:pic>
        <p:pic>
          <p:nvPicPr>
            <p:cNvPr id="13" name="Picture 12" descr="::Drawings:moz-screenshot-276.jpg"/>
            <p:cNvPicPr/>
            <p:nvPr/>
          </p:nvPicPr>
          <p:blipFill>
            <a:blip r:embed="rId7"/>
            <a:srcRect/>
            <a:stretch>
              <a:fillRect/>
            </a:stretch>
          </p:blipFill>
          <p:spPr bwMode="auto">
            <a:xfrm>
              <a:off x="11292416" y="6858000"/>
              <a:ext cx="4011084" cy="2241550"/>
            </a:xfrm>
            <a:prstGeom prst="rect">
              <a:avLst/>
            </a:prstGeom>
            <a:noFill/>
            <a:ln w="9525">
              <a:noFill/>
              <a:miter lim="800000"/>
              <a:headEnd/>
              <a:tailEnd/>
            </a:ln>
          </p:spPr>
        </p:pic>
        <p:pic>
          <p:nvPicPr>
            <p:cNvPr id="14" name="Picture 13"/>
            <p:cNvPicPr/>
            <p:nvPr/>
          </p:nvPicPr>
          <p:blipFill>
            <a:blip r:embed="rId8"/>
            <a:srcRect/>
            <a:stretch>
              <a:fillRect/>
            </a:stretch>
          </p:blipFill>
          <p:spPr bwMode="auto">
            <a:xfrm>
              <a:off x="11150600" y="9055015"/>
              <a:ext cx="4229100" cy="1339935"/>
            </a:xfrm>
            <a:prstGeom prst="rect">
              <a:avLst/>
            </a:prstGeom>
            <a:noFill/>
            <a:ln w="9525">
              <a:noFill/>
              <a:miter lim="800000"/>
              <a:headEnd/>
              <a:tailEnd/>
            </a:ln>
          </p:spPr>
        </p:pic>
      </p:grpSp>
      <p:sp>
        <p:nvSpPr>
          <p:cNvPr id="17" name="Rectangle 15"/>
          <p:cNvSpPr txBox="1">
            <a:spLocks noChangeArrowheads="1"/>
          </p:cNvSpPr>
          <p:nvPr/>
        </p:nvSpPr>
        <p:spPr bwMode="auto">
          <a:xfrm>
            <a:off x="2049463" y="6637338"/>
            <a:ext cx="5368925"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1" i="1">
                <a:latin typeface="Comic Sans MS" pitchFamily="68"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V.N. Litvinenko,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Y.Derbenev's</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70th Birthday Symposium, </a:t>
            </a:r>
            <a:r>
              <a:rPr kumimoji="0" lang="en-US" sz="900" b="1" i="1" u="none" strike="noStrike" kern="1200" cap="none" spc="0" normalizeH="0" baseline="0" noProof="0" dirty="0" err="1" smtClean="0">
                <a:ln>
                  <a:noFill/>
                </a:ln>
                <a:solidFill>
                  <a:srgbClr val="0000FF"/>
                </a:solidFill>
                <a:effectLst/>
                <a:uLnTx/>
                <a:uFillTx/>
                <a:latin typeface="Comic Sans MS" pitchFamily="68" charset="0"/>
                <a:ea typeface="+mn-ea"/>
                <a:cs typeface="+mn-cs"/>
              </a:rPr>
              <a:t>JLab</a:t>
            </a:r>
            <a:r>
              <a:rPr kumimoji="0" lang="en-US" sz="900" b="1" i="1" u="none" strike="noStrike" kern="1200" cap="none" spc="0" normalizeH="0" baseline="0" noProof="0" dirty="0" smtClean="0">
                <a:ln>
                  <a:noFill/>
                </a:ln>
                <a:solidFill>
                  <a:srgbClr val="0000FF"/>
                </a:solidFill>
                <a:effectLst/>
                <a:uLnTx/>
                <a:uFillTx/>
                <a:latin typeface="Comic Sans MS" pitchFamily="68" charset="0"/>
                <a:ea typeface="+mn-ea"/>
                <a:cs typeface="+mn-cs"/>
              </a:rPr>
              <a:t>, August 2, 2010 </a:t>
            </a:r>
            <a:endParaRPr kumimoji="0" lang="en-US" sz="900" b="1" i="1" u="none" strike="noStrike" kern="1200" cap="none" spc="0" normalizeH="0" baseline="0" noProof="0" dirty="0">
              <a:ln>
                <a:noFill/>
              </a:ln>
              <a:solidFill>
                <a:schemeClr val="tx1"/>
              </a:solidFill>
              <a:effectLst/>
              <a:uLnTx/>
              <a:uFillTx/>
              <a:latin typeface="Comic Sans MS" pitchFamily="68"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style.rotation</p:attrName>
                                        </p:attrNameLst>
                                      </p:cBhvr>
                                      <p:tavLst>
                                        <p:tav tm="0">
                                          <p:val>
                                            <p:fltVal val="720"/>
                                          </p:val>
                                        </p:tav>
                                        <p:tav tm="100000">
                                          <p:val>
                                            <p:fltVal val="0"/>
                                          </p:val>
                                        </p:tav>
                                      </p:tavLst>
                                    </p:anim>
                                    <p:anim calcmode="lin" valueType="num">
                                      <p:cBhvr>
                                        <p:cTn id="9" dur="2000" fill="hold"/>
                                        <p:tgtEl>
                                          <p:spTgt spid="16"/>
                                        </p:tgtEl>
                                        <p:attrNameLst>
                                          <p:attrName>ppt_h</p:attrName>
                                        </p:attrNameLst>
                                      </p:cBhvr>
                                      <p:tavLst>
                                        <p:tav tm="0">
                                          <p:val>
                                            <p:fltVal val="0"/>
                                          </p:val>
                                        </p:tav>
                                        <p:tav tm="100000">
                                          <p:val>
                                            <p:strVal val="#ppt_h"/>
                                          </p:val>
                                        </p:tav>
                                      </p:tavLst>
                                    </p:anim>
                                    <p:anim calcmode="lin" valueType="num">
                                      <p:cBhvr>
                                        <p:cTn id="10"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70" decel="100000"/>
                                        <p:tgtEl>
                                          <p:spTgt spid="9"/>
                                        </p:tgtEl>
                                      </p:cBhvr>
                                    </p:animEffect>
                                    <p:animScale>
                                      <p:cBhvr>
                                        <p:cTn id="16" dur="770" decel="100000"/>
                                        <p:tgtEl>
                                          <p:spTgt spid="9"/>
                                        </p:tgtEl>
                                      </p:cBhvr>
                                      <p:from x="10000" y="10000"/>
                                      <p:to x="200000" y="450000"/>
                                    </p:animScale>
                                    <p:animScale>
                                      <p:cBhvr>
                                        <p:cTn id="17" dur="1230" accel="100000" fill="hold">
                                          <p:stCondLst>
                                            <p:cond delay="770"/>
                                          </p:stCondLst>
                                        </p:cTn>
                                        <p:tgtEl>
                                          <p:spTgt spid="9"/>
                                        </p:tgtEl>
                                      </p:cBhvr>
                                      <p:from x="200000" y="450000"/>
                                      <p:to x="100000" y="100000"/>
                                    </p:animScale>
                                    <p:set>
                                      <p:cBhvr>
                                        <p:cTn id="18" dur="770" fill="hold"/>
                                        <p:tgtEl>
                                          <p:spTgt spid="9"/>
                                        </p:tgtEl>
                                        <p:attrNameLst>
                                          <p:attrName>ppt_x</p:attrName>
                                        </p:attrNameLst>
                                      </p:cBhvr>
                                      <p:to>
                                        <p:strVal val="(0.5)"/>
                                      </p:to>
                                    </p:set>
                                    <p:anim from="(0.5)" to="(#ppt_x)" calcmode="lin" valueType="num">
                                      <p:cBhvr>
                                        <p:cTn id="19" dur="1230" accel="100000" fill="hold">
                                          <p:stCondLst>
                                            <p:cond delay="770"/>
                                          </p:stCondLst>
                                        </p:cTn>
                                        <p:tgtEl>
                                          <p:spTgt spid="9"/>
                                        </p:tgtEl>
                                        <p:attrNameLst>
                                          <p:attrName>ppt_x</p:attrName>
                                        </p:attrNameLst>
                                      </p:cBhvr>
                                    </p:anim>
                                    <p:set>
                                      <p:cBhvr>
                                        <p:cTn id="20" dur="770" fill="hold"/>
                                        <p:tgtEl>
                                          <p:spTgt spid="9"/>
                                        </p:tgtEl>
                                        <p:attrNameLst>
                                          <p:attrName>ppt_y</p:attrName>
                                        </p:attrNameLst>
                                      </p:cBhvr>
                                      <p:to>
                                        <p:strVal val="(#ppt_y+0.4)"/>
                                      </p:to>
                                    </p:set>
                                    <p:anim from="(#ppt_y+0.4)" to="(#ppt_y)" calcmode="lin" valueType="num">
                                      <p:cBhvr>
                                        <p:cTn id="21" dur="1230" accel="100000" fill="hold">
                                          <p:stCondLst>
                                            <p:cond delay="770"/>
                                          </p:stCondLst>
                                        </p:cTn>
                                        <p:tgtEl>
                                          <p:spTgt spid="9"/>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70" decel="100000"/>
                                        <p:tgtEl>
                                          <p:spTgt spid="11"/>
                                        </p:tgtEl>
                                      </p:cBhvr>
                                    </p:animEffect>
                                    <p:animScale>
                                      <p:cBhvr>
                                        <p:cTn id="27" dur="770" decel="100000"/>
                                        <p:tgtEl>
                                          <p:spTgt spid="11"/>
                                        </p:tgtEl>
                                      </p:cBhvr>
                                      <p:from x="10000" y="10000"/>
                                      <p:to x="200000" y="450000"/>
                                    </p:animScale>
                                    <p:animScale>
                                      <p:cBhvr>
                                        <p:cTn id="28" dur="1230" accel="100000" fill="hold">
                                          <p:stCondLst>
                                            <p:cond delay="770"/>
                                          </p:stCondLst>
                                        </p:cTn>
                                        <p:tgtEl>
                                          <p:spTgt spid="11"/>
                                        </p:tgtEl>
                                      </p:cBhvr>
                                      <p:from x="200000" y="450000"/>
                                      <p:to x="100000" y="100000"/>
                                    </p:animScale>
                                    <p:set>
                                      <p:cBhvr>
                                        <p:cTn id="29" dur="770" fill="hold"/>
                                        <p:tgtEl>
                                          <p:spTgt spid="11"/>
                                        </p:tgtEl>
                                        <p:attrNameLst>
                                          <p:attrName>ppt_x</p:attrName>
                                        </p:attrNameLst>
                                      </p:cBhvr>
                                      <p:to>
                                        <p:strVal val="(0.5)"/>
                                      </p:to>
                                    </p:set>
                                    <p:anim from="(0.5)" to="(#ppt_x)" calcmode="lin" valueType="num">
                                      <p:cBhvr>
                                        <p:cTn id="30" dur="1230" accel="100000" fill="hold">
                                          <p:stCondLst>
                                            <p:cond delay="770"/>
                                          </p:stCondLst>
                                        </p:cTn>
                                        <p:tgtEl>
                                          <p:spTgt spid="11"/>
                                        </p:tgtEl>
                                        <p:attrNameLst>
                                          <p:attrName>ppt_x</p:attrName>
                                        </p:attrNameLst>
                                      </p:cBhvr>
                                    </p:anim>
                                    <p:set>
                                      <p:cBhvr>
                                        <p:cTn id="31" dur="770" fill="hold"/>
                                        <p:tgtEl>
                                          <p:spTgt spid="11"/>
                                        </p:tgtEl>
                                        <p:attrNameLst>
                                          <p:attrName>ppt_y</p:attrName>
                                        </p:attrNameLst>
                                      </p:cBhvr>
                                      <p:to>
                                        <p:strVal val="(#ppt_y+0.4)"/>
                                      </p:to>
                                    </p:set>
                                    <p:anim from="(#ppt_y+0.4)" to="(#ppt_y)" calcmode="lin" valueType="num">
                                      <p:cBhvr>
                                        <p:cTn id="32" dur="1230" accel="100000" fill="hold">
                                          <p:stCondLst>
                                            <p:cond delay="770"/>
                                          </p:stCondLst>
                                        </p:cTn>
                                        <p:tgtEl>
                                          <p:spTgt spid="11"/>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Slava’s</a:t>
            </a:r>
            <a:r>
              <a:rPr lang="en-US" dirty="0" smtClean="0"/>
              <a:t> resume….</a:t>
            </a:r>
            <a:endParaRPr lang="en-US" dirty="0"/>
          </a:p>
        </p:txBody>
      </p:sp>
      <p:sp>
        <p:nvSpPr>
          <p:cNvPr id="3" name="Content Placeholder 2"/>
          <p:cNvSpPr>
            <a:spLocks noGrp="1"/>
          </p:cNvSpPr>
          <p:nvPr>
            <p:ph idx="1"/>
          </p:nvPr>
        </p:nvSpPr>
        <p:spPr>
          <a:xfrm>
            <a:off x="520700" y="1143000"/>
            <a:ext cx="7908925" cy="4951413"/>
          </a:xfrm>
        </p:spPr>
        <p:txBody>
          <a:bodyPr anchor="t"/>
          <a:lstStyle/>
          <a:p>
            <a:pPr>
              <a:spcAft>
                <a:spcPts val="0"/>
              </a:spcAft>
            </a:pPr>
            <a:r>
              <a:rPr lang="en-US" sz="1400" b="1" dirty="0" smtClean="0"/>
              <a:t>M.S., Moscow State University, 1963</a:t>
            </a:r>
          </a:p>
          <a:p>
            <a:pPr>
              <a:spcAft>
                <a:spcPts val="0"/>
              </a:spcAft>
            </a:pPr>
            <a:r>
              <a:rPr lang="en-US" sz="1400" b="1" dirty="0" smtClean="0"/>
              <a:t>Soviet Candidate Degree, Institute of Nuclear Physics, Novosibirsk, 1968</a:t>
            </a:r>
          </a:p>
          <a:p>
            <a:pPr>
              <a:spcAft>
                <a:spcPts val="0"/>
              </a:spcAft>
            </a:pPr>
            <a:r>
              <a:rPr lang="en-US" sz="1400" b="1" dirty="0" smtClean="0"/>
              <a:t>Soviet Doctoral Degree, Institute of Nuclear Physics, Novosibirsk, 1978 Doctoral Thesis "Theory of Electron Cooling”</a:t>
            </a:r>
          </a:p>
          <a:p>
            <a:pPr>
              <a:spcAft>
                <a:spcPts val="0"/>
              </a:spcAft>
              <a:buNone/>
            </a:pPr>
            <a:r>
              <a:rPr lang="en-US" sz="1400" b="1" dirty="0" smtClean="0"/>
              <a:t>Career:</a:t>
            </a:r>
          </a:p>
          <a:p>
            <a:pPr>
              <a:spcAft>
                <a:spcPts val="0"/>
              </a:spcAft>
            </a:pPr>
            <a:r>
              <a:rPr lang="en-US" sz="1600" b="1" dirty="0" smtClean="0"/>
              <a:t>Staff Scientist, </a:t>
            </a:r>
            <a:r>
              <a:rPr lang="en-US" sz="1600" b="1" dirty="0" err="1" smtClean="0"/>
              <a:t>JLab</a:t>
            </a:r>
            <a:r>
              <a:rPr lang="en-US" sz="1600" b="1" dirty="0" smtClean="0"/>
              <a:t>, 2001-present </a:t>
            </a:r>
            <a:r>
              <a:rPr lang="en-US" sz="1600" b="1" dirty="0" err="1" smtClean="0"/>
              <a:t>xxxxxxxx</a:t>
            </a:r>
            <a:r>
              <a:rPr lang="en-US" sz="1600" b="1" dirty="0" smtClean="0"/>
              <a:t>  </a:t>
            </a:r>
            <a:r>
              <a:rPr lang="en-US" sz="1600" b="1" dirty="0" smtClean="0">
                <a:solidFill>
                  <a:srgbClr val="FF0000"/>
                </a:solidFill>
              </a:rPr>
              <a:t>2003-2010</a:t>
            </a:r>
          </a:p>
          <a:p>
            <a:pPr>
              <a:spcAft>
                <a:spcPts val="0"/>
              </a:spcAft>
            </a:pPr>
            <a:r>
              <a:rPr lang="en-US" sz="1400" dirty="0" smtClean="0"/>
              <a:t>Visiting Research Scientist and Adjunct Professor, Physics Dept., University of Michigan, 1990 - 2001</a:t>
            </a:r>
          </a:p>
          <a:p>
            <a:pPr>
              <a:spcAft>
                <a:spcPts val="0"/>
              </a:spcAft>
            </a:pPr>
            <a:r>
              <a:rPr lang="en-US" sz="1400" dirty="0" smtClean="0"/>
              <a:t>Chief Scientist, Accelerator Physics and Laser Technology Group, Institute of Complete Electric Drive, Novosibirsk, Russia, 1986-1990</a:t>
            </a:r>
          </a:p>
          <a:p>
            <a:pPr>
              <a:spcAft>
                <a:spcPts val="0"/>
              </a:spcAft>
            </a:pPr>
            <a:r>
              <a:rPr lang="en-US" sz="1400" dirty="0" smtClean="0"/>
              <a:t>Chief Scientist, Institute of Physics, Atomic Energy Committee, Yerevan, USSR, 1985-1986</a:t>
            </a:r>
          </a:p>
          <a:p>
            <a:pPr>
              <a:spcAft>
                <a:spcPts val="0"/>
              </a:spcAft>
            </a:pPr>
            <a:r>
              <a:rPr lang="en-US" sz="1600" b="1" dirty="0" smtClean="0"/>
              <a:t>Chief Scientist, Accelerator Theory Group, Institute of Nuclear Physics, Novosibirsk, Russia, 1969-1985        </a:t>
            </a:r>
            <a:r>
              <a:rPr lang="en-US" sz="1600" b="1" dirty="0" smtClean="0">
                <a:solidFill>
                  <a:srgbClr val="FF0000"/>
                </a:solidFill>
              </a:rPr>
              <a:t>1977-1985</a:t>
            </a:r>
          </a:p>
          <a:p>
            <a:pPr>
              <a:spcAft>
                <a:spcPts val="0"/>
              </a:spcAft>
            </a:pPr>
            <a:r>
              <a:rPr lang="en-US" sz="1400" dirty="0" smtClean="0"/>
              <a:t>Junior Scientist, Theoretical laboratory of the Institute of Nuclear Physics, Novosibirsk ,Russia, 1963-1968</a:t>
            </a:r>
          </a:p>
          <a:p>
            <a:pPr>
              <a:spcAft>
                <a:spcPts val="0"/>
              </a:spcAft>
              <a:buNone/>
            </a:pPr>
            <a:r>
              <a:rPr lang="en-US" sz="1400" b="1" dirty="0" smtClean="0"/>
              <a:t>Teaching</a:t>
            </a:r>
            <a:r>
              <a:rPr lang="en-US" sz="1400" dirty="0" smtClean="0"/>
              <a:t>      </a:t>
            </a:r>
          </a:p>
          <a:p>
            <a:pPr>
              <a:spcAft>
                <a:spcPts val="0"/>
              </a:spcAft>
            </a:pPr>
            <a:r>
              <a:rPr lang="en-US" sz="1400" dirty="0" smtClean="0"/>
              <a:t>1990-1993: Advanced Accelerator Physics Graduate Course (level 600), University of Michigan, </a:t>
            </a:r>
          </a:p>
          <a:p>
            <a:pPr>
              <a:spcAft>
                <a:spcPts val="0"/>
              </a:spcAft>
            </a:pPr>
            <a:r>
              <a:rPr lang="en-US" sz="1400" b="1" dirty="0" smtClean="0"/>
              <a:t>1965-1983 Graduate level seminars in general and quantum physics, Novosibirsk State University   </a:t>
            </a:r>
            <a:r>
              <a:rPr lang="en-US" sz="1400" b="1" dirty="0" smtClean="0">
                <a:solidFill>
                  <a:srgbClr val="FF0000"/>
                </a:solidFill>
              </a:rPr>
              <a:t>1974</a:t>
            </a:r>
            <a:endParaRPr lang="en-US" sz="1400" dirty="0" smtClean="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ext Box 22"/>
          <p:cNvSpPr txBox="1">
            <a:spLocks noChangeArrowheads="1"/>
          </p:cNvSpPr>
          <p:nvPr/>
        </p:nvSpPr>
        <p:spPr bwMode="auto">
          <a:xfrm>
            <a:off x="1237386" y="0"/>
            <a:ext cx="6537066" cy="1200328"/>
          </a:xfrm>
          <a:prstGeom prst="rect">
            <a:avLst/>
          </a:prstGeom>
          <a:noFill/>
          <a:ln w="9525">
            <a:noFill/>
            <a:miter lim="800000"/>
            <a:headEnd/>
            <a:tailEnd/>
          </a:ln>
        </p:spPr>
        <p:txBody>
          <a:bodyPr wrap="none">
            <a:prstTxWarp prst="textNoShape">
              <a:avLst/>
            </a:prstTxWarp>
            <a:spAutoFit/>
          </a:bodyPr>
          <a:lstStyle/>
          <a:p>
            <a:pPr algn="ctr"/>
            <a:r>
              <a:rPr lang="en-US" sz="2400" dirty="0" smtClean="0">
                <a:solidFill>
                  <a:srgbClr val="0000FF"/>
                </a:solidFill>
                <a:latin typeface="Comic Sans MS" pitchFamily="-110" charset="0"/>
                <a:ea typeface="Comic Sans MS" pitchFamily="-110" charset="0"/>
                <a:cs typeface="Comic Sans MS" pitchFamily="-110" charset="0"/>
              </a:rPr>
              <a:t>Layout </a:t>
            </a:r>
            <a:r>
              <a:rPr lang="en-US" sz="2400" dirty="0">
                <a:solidFill>
                  <a:srgbClr val="0000FF"/>
                </a:solidFill>
                <a:latin typeface="Comic Sans MS" pitchFamily="-110" charset="0"/>
                <a:ea typeface="Comic Sans MS" pitchFamily="-110" charset="0"/>
                <a:cs typeface="Comic Sans MS" pitchFamily="-110" charset="0"/>
              </a:rPr>
              <a:t>for Coherent Electron Cooling</a:t>
            </a:r>
          </a:p>
          <a:p>
            <a:pPr algn="ctr"/>
            <a:r>
              <a:rPr lang="en-US" sz="2400" dirty="0">
                <a:solidFill>
                  <a:srgbClr val="0000FF"/>
                </a:solidFill>
                <a:latin typeface="Comic Sans MS" pitchFamily="-110" charset="0"/>
                <a:ea typeface="Comic Sans MS" pitchFamily="-110" charset="0"/>
                <a:cs typeface="Comic Sans MS" pitchFamily="-110" charset="0"/>
              </a:rPr>
              <a:t> proof-of-principle experiment in RHIC </a:t>
            </a:r>
            <a:r>
              <a:rPr lang="en-US" sz="2400" dirty="0" smtClean="0">
                <a:solidFill>
                  <a:srgbClr val="0000FF"/>
                </a:solidFill>
                <a:latin typeface="Comic Sans MS" pitchFamily="-110" charset="0"/>
                <a:ea typeface="Comic Sans MS" pitchFamily="-110" charset="0"/>
                <a:cs typeface="Comic Sans MS" pitchFamily="-110" charset="0"/>
              </a:rPr>
              <a:t>IR 2</a:t>
            </a:r>
          </a:p>
          <a:p>
            <a:pPr algn="ctr"/>
            <a:r>
              <a:rPr lang="en-US" sz="2400" dirty="0" smtClean="0">
                <a:solidFill>
                  <a:srgbClr val="0000FF"/>
                </a:solidFill>
                <a:latin typeface="Comic Sans MS" pitchFamily="-110" charset="0"/>
                <a:ea typeface="Comic Sans MS" pitchFamily="-110" charset="0"/>
                <a:cs typeface="Comic Sans MS" pitchFamily="-110" charset="0"/>
              </a:rPr>
              <a:t>Collaboration between BNL &amp; </a:t>
            </a:r>
            <a:r>
              <a:rPr lang="en-US" sz="2400" dirty="0" err="1" smtClean="0">
                <a:solidFill>
                  <a:srgbClr val="0000FF"/>
                </a:solidFill>
                <a:latin typeface="Comic Sans MS" pitchFamily="-110" charset="0"/>
                <a:ea typeface="Comic Sans MS" pitchFamily="-110" charset="0"/>
                <a:cs typeface="Comic Sans MS" pitchFamily="-110" charset="0"/>
              </a:rPr>
              <a:t>JLab</a:t>
            </a:r>
            <a:endParaRPr lang="en-US" sz="2400" dirty="0">
              <a:solidFill>
                <a:srgbClr val="0000FF"/>
              </a:solidFill>
              <a:latin typeface="Comic Sans MS" pitchFamily="-110" charset="0"/>
              <a:ea typeface="Comic Sans MS" pitchFamily="-110" charset="0"/>
              <a:cs typeface="Comic Sans MS" pitchFamily="-110" charset="0"/>
            </a:endParaRPr>
          </a:p>
        </p:txBody>
      </p:sp>
      <p:sp>
        <p:nvSpPr>
          <p:cNvPr id="61443" name="Rectangle 23"/>
          <p:cNvSpPr>
            <a:spLocks noChangeArrowheads="1"/>
          </p:cNvSpPr>
          <p:nvPr/>
        </p:nvSpPr>
        <p:spPr bwMode="auto">
          <a:xfrm>
            <a:off x="3073400" y="2438400"/>
            <a:ext cx="3149600" cy="508000"/>
          </a:xfrm>
          <a:prstGeom prst="rect">
            <a:avLst/>
          </a:prstGeom>
          <a:solidFill>
            <a:schemeClr val="bg1"/>
          </a:solidFill>
          <a:ln w="9525">
            <a:noFill/>
            <a:miter lim="800000"/>
            <a:headEnd/>
            <a:tailEnd/>
          </a:ln>
        </p:spPr>
        <p:txBody>
          <a:bodyPr wrap="none" anchor="ctr">
            <a:prstTxWarp prst="textNoShape">
              <a:avLst/>
            </a:prstTxWarp>
          </a:bodyPr>
          <a:lstStyle/>
          <a:p>
            <a:endParaRPr lang="en-US" sz="1600">
              <a:latin typeface="Comic Sans MS" pitchFamily="-110" charset="0"/>
              <a:ea typeface="Comic Sans MS" pitchFamily="-110" charset="0"/>
              <a:cs typeface="Comic Sans MS" pitchFamily="-110" charset="0"/>
            </a:endParaRPr>
          </a:p>
        </p:txBody>
      </p:sp>
      <p:sp>
        <p:nvSpPr>
          <p:cNvPr id="61444" name="Line 24"/>
          <p:cNvSpPr>
            <a:spLocks noChangeShapeType="1"/>
          </p:cNvSpPr>
          <p:nvPr/>
        </p:nvSpPr>
        <p:spPr bwMode="auto">
          <a:xfrm>
            <a:off x="0" y="2819400"/>
            <a:ext cx="9144000" cy="0"/>
          </a:xfrm>
          <a:prstGeom prst="line">
            <a:avLst/>
          </a:prstGeom>
          <a:noFill/>
          <a:ln w="38100" cmpd="dbl">
            <a:solidFill>
              <a:schemeClr val="tx1"/>
            </a:solidFill>
            <a:round/>
            <a:headEnd/>
            <a:tailEnd/>
          </a:ln>
        </p:spPr>
        <p:txBody>
          <a:bodyPr wrap="none" anchor="ctr">
            <a:prstTxWarp prst="textNoShape">
              <a:avLst/>
            </a:prstTxWarp>
          </a:bodyPr>
          <a:lstStyle/>
          <a:p>
            <a:endParaRPr lang="en-US"/>
          </a:p>
        </p:txBody>
      </p:sp>
      <p:sp>
        <p:nvSpPr>
          <p:cNvPr id="132121" name="Rectangle 25"/>
          <p:cNvSpPr>
            <a:spLocks noChangeArrowheads="1"/>
          </p:cNvSpPr>
          <p:nvPr/>
        </p:nvSpPr>
        <p:spPr bwMode="auto">
          <a:xfrm>
            <a:off x="8169275" y="2659063"/>
            <a:ext cx="974725" cy="27463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pPr fontAlgn="auto">
              <a:spcBef>
                <a:spcPts val="0"/>
              </a:spcBef>
              <a:spcAft>
                <a:spcPts val="0"/>
              </a:spcAft>
              <a:defRPr/>
            </a:pPr>
            <a:endParaRPr lang="en-US" sz="1600">
              <a:latin typeface="Comic Sans MS"/>
              <a:ea typeface="+mn-ea"/>
              <a:cs typeface="Comic Sans MS"/>
            </a:endParaRPr>
          </a:p>
        </p:txBody>
      </p:sp>
      <p:sp>
        <p:nvSpPr>
          <p:cNvPr id="132122" name="Rectangle 26"/>
          <p:cNvSpPr>
            <a:spLocks noChangeArrowheads="1"/>
          </p:cNvSpPr>
          <p:nvPr/>
        </p:nvSpPr>
        <p:spPr bwMode="auto">
          <a:xfrm>
            <a:off x="0" y="2692400"/>
            <a:ext cx="982663" cy="27463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pPr fontAlgn="auto">
              <a:spcBef>
                <a:spcPts val="0"/>
              </a:spcBef>
              <a:spcAft>
                <a:spcPts val="0"/>
              </a:spcAft>
              <a:defRPr/>
            </a:pPr>
            <a:endParaRPr lang="en-US" sz="1600">
              <a:latin typeface="Comic Sans MS"/>
              <a:ea typeface="+mn-ea"/>
              <a:cs typeface="Comic Sans MS"/>
            </a:endParaRPr>
          </a:p>
        </p:txBody>
      </p:sp>
      <p:sp>
        <p:nvSpPr>
          <p:cNvPr id="61447" name="Text Box 27"/>
          <p:cNvSpPr txBox="1">
            <a:spLocks noChangeArrowheads="1"/>
          </p:cNvSpPr>
          <p:nvPr/>
        </p:nvSpPr>
        <p:spPr bwMode="auto">
          <a:xfrm>
            <a:off x="306388" y="2203450"/>
            <a:ext cx="555625" cy="400050"/>
          </a:xfrm>
          <a:prstGeom prst="rect">
            <a:avLst/>
          </a:prstGeom>
          <a:noFill/>
          <a:ln w="9525">
            <a:noFill/>
            <a:miter lim="800000"/>
            <a:headEnd/>
            <a:tailEnd/>
          </a:ln>
        </p:spPr>
        <p:txBody>
          <a:bodyPr wrap="none">
            <a:prstTxWarp prst="textNoShape">
              <a:avLst/>
            </a:prstTxWarp>
            <a:spAutoFit/>
          </a:bodyPr>
          <a:lstStyle/>
          <a:p>
            <a:r>
              <a:rPr lang="en-US" sz="2000">
                <a:latin typeface="Comic Sans MS" pitchFamily="-110" charset="0"/>
                <a:ea typeface="Comic Sans MS" pitchFamily="-110" charset="0"/>
                <a:cs typeface="Comic Sans MS" pitchFamily="-110" charset="0"/>
              </a:rPr>
              <a:t>DX</a:t>
            </a:r>
          </a:p>
        </p:txBody>
      </p:sp>
      <p:sp>
        <p:nvSpPr>
          <p:cNvPr id="61448" name="Text Box 28"/>
          <p:cNvSpPr txBox="1">
            <a:spLocks noChangeArrowheads="1"/>
          </p:cNvSpPr>
          <p:nvPr/>
        </p:nvSpPr>
        <p:spPr bwMode="auto">
          <a:xfrm>
            <a:off x="8256588" y="2058988"/>
            <a:ext cx="555625" cy="400050"/>
          </a:xfrm>
          <a:prstGeom prst="rect">
            <a:avLst/>
          </a:prstGeom>
          <a:noFill/>
          <a:ln w="9525">
            <a:noFill/>
            <a:miter lim="800000"/>
            <a:headEnd/>
            <a:tailEnd/>
          </a:ln>
        </p:spPr>
        <p:txBody>
          <a:bodyPr wrap="none">
            <a:prstTxWarp prst="textNoShape">
              <a:avLst/>
            </a:prstTxWarp>
            <a:spAutoFit/>
          </a:bodyPr>
          <a:lstStyle/>
          <a:p>
            <a:r>
              <a:rPr lang="en-US" sz="2000">
                <a:latin typeface="Comic Sans MS" pitchFamily="-110" charset="0"/>
                <a:ea typeface="Comic Sans MS" pitchFamily="-110" charset="0"/>
                <a:cs typeface="Comic Sans MS" pitchFamily="-110" charset="0"/>
              </a:rPr>
              <a:t>DX</a:t>
            </a:r>
          </a:p>
        </p:txBody>
      </p:sp>
      <p:sp>
        <p:nvSpPr>
          <p:cNvPr id="61449" name="Line 29"/>
          <p:cNvSpPr>
            <a:spLocks noChangeShapeType="1"/>
          </p:cNvSpPr>
          <p:nvPr/>
        </p:nvSpPr>
        <p:spPr bwMode="auto">
          <a:xfrm>
            <a:off x="1041400" y="1744663"/>
            <a:ext cx="70358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50" name="Text Box 30"/>
          <p:cNvSpPr txBox="1">
            <a:spLocks noChangeArrowheads="1"/>
          </p:cNvSpPr>
          <p:nvPr/>
        </p:nvSpPr>
        <p:spPr bwMode="auto">
          <a:xfrm>
            <a:off x="4211690" y="1747648"/>
            <a:ext cx="952500" cy="400050"/>
          </a:xfrm>
          <a:prstGeom prst="rect">
            <a:avLst/>
          </a:prstGeom>
          <a:noFill/>
          <a:ln w="9525">
            <a:noFill/>
            <a:miter lim="800000"/>
            <a:headEnd/>
            <a:tailEnd/>
          </a:ln>
        </p:spPr>
        <p:txBody>
          <a:bodyPr wrap="none">
            <a:prstTxWarp prst="textNoShape">
              <a:avLst/>
            </a:prstTxWarp>
            <a:spAutoFit/>
          </a:bodyPr>
          <a:lstStyle/>
          <a:p>
            <a:r>
              <a:rPr lang="en-US" sz="2000" dirty="0">
                <a:latin typeface="Comic Sans MS" pitchFamily="-110" charset="0"/>
                <a:ea typeface="Comic Sans MS" pitchFamily="-110" charset="0"/>
                <a:cs typeface="Comic Sans MS" pitchFamily="-110" charset="0"/>
              </a:rPr>
              <a:t>19.6 </a:t>
            </a:r>
            <a:r>
              <a:rPr lang="en-US" sz="2000" dirty="0" err="1">
                <a:latin typeface="Comic Sans MS" pitchFamily="-110" charset="0"/>
                <a:ea typeface="Comic Sans MS" pitchFamily="-110" charset="0"/>
                <a:cs typeface="Comic Sans MS" pitchFamily="-110" charset="0"/>
              </a:rPr>
              <a:t>m</a:t>
            </a:r>
            <a:endParaRPr lang="en-US" sz="2000" dirty="0">
              <a:latin typeface="Comic Sans MS" pitchFamily="-110" charset="0"/>
              <a:ea typeface="Comic Sans MS" pitchFamily="-110" charset="0"/>
              <a:cs typeface="Comic Sans MS" pitchFamily="-110" charset="0"/>
            </a:endParaRPr>
          </a:p>
        </p:txBody>
      </p:sp>
      <p:sp>
        <p:nvSpPr>
          <p:cNvPr id="61451" name="Freeform 31"/>
          <p:cNvSpPr>
            <a:spLocks/>
          </p:cNvSpPr>
          <p:nvPr/>
        </p:nvSpPr>
        <p:spPr bwMode="auto">
          <a:xfrm>
            <a:off x="1801813" y="2768600"/>
            <a:ext cx="5359400" cy="57150"/>
          </a:xfrm>
          <a:custGeom>
            <a:avLst/>
            <a:gdLst>
              <a:gd name="T0" fmla="*/ 0 w 3360"/>
              <a:gd name="T1" fmla="*/ 35 h 36"/>
              <a:gd name="T2" fmla="*/ 794 w 3360"/>
              <a:gd name="T3" fmla="*/ 35 h 36"/>
              <a:gd name="T4" fmla="*/ 886 w 3360"/>
              <a:gd name="T5" fmla="*/ 0 h 36"/>
              <a:gd name="T6" fmla="*/ 969 w 3360"/>
              <a:gd name="T7" fmla="*/ 35 h 36"/>
              <a:gd name="T8" fmla="*/ 3360 w 3360"/>
              <a:gd name="T9" fmla="*/ 36 h 36"/>
              <a:gd name="T10" fmla="*/ 0 60000 65536"/>
              <a:gd name="T11" fmla="*/ 0 60000 65536"/>
              <a:gd name="T12" fmla="*/ 0 60000 65536"/>
              <a:gd name="T13" fmla="*/ 0 60000 65536"/>
              <a:gd name="T14" fmla="*/ 0 60000 65536"/>
              <a:gd name="T15" fmla="*/ 0 w 3360"/>
              <a:gd name="T16" fmla="*/ 0 h 36"/>
              <a:gd name="T17" fmla="*/ 3360 w 3360"/>
              <a:gd name="T18" fmla="*/ 36 h 36"/>
            </a:gdLst>
            <a:ahLst/>
            <a:cxnLst>
              <a:cxn ang="T10">
                <a:pos x="T0" y="T1"/>
              </a:cxn>
              <a:cxn ang="T11">
                <a:pos x="T2" y="T3"/>
              </a:cxn>
              <a:cxn ang="T12">
                <a:pos x="T4" y="T5"/>
              </a:cxn>
              <a:cxn ang="T13">
                <a:pos x="T6" y="T7"/>
              </a:cxn>
              <a:cxn ang="T14">
                <a:pos x="T8" y="T9"/>
              </a:cxn>
            </a:cxnLst>
            <a:rect l="T15" t="T16" r="T17" b="T18"/>
            <a:pathLst>
              <a:path w="3360" h="36">
                <a:moveTo>
                  <a:pt x="0" y="35"/>
                </a:moveTo>
                <a:lnTo>
                  <a:pt x="794" y="35"/>
                </a:lnTo>
                <a:lnTo>
                  <a:pt x="886" y="0"/>
                </a:lnTo>
                <a:lnTo>
                  <a:pt x="969" y="35"/>
                </a:lnTo>
                <a:lnTo>
                  <a:pt x="3360" y="36"/>
                </a:lnTo>
              </a:path>
            </a:pathLst>
          </a:custGeom>
          <a:noFill/>
          <a:ln w="38100">
            <a:solidFill>
              <a:srgbClr val="0000FF"/>
            </a:solidFill>
            <a:round/>
            <a:headEnd/>
            <a:tailEnd/>
          </a:ln>
        </p:spPr>
        <p:txBody>
          <a:bodyPr wrap="none" anchor="ctr">
            <a:prstTxWarp prst="textNoShape">
              <a:avLst/>
            </a:prstTxWarp>
          </a:bodyPr>
          <a:lstStyle/>
          <a:p>
            <a:endParaRPr lang="en-US" sz="1600">
              <a:latin typeface="Comic Sans MS" pitchFamily="-110" charset="0"/>
              <a:ea typeface="Comic Sans MS" pitchFamily="-110" charset="0"/>
              <a:cs typeface="Comic Sans MS" pitchFamily="-110" charset="0"/>
            </a:endParaRPr>
          </a:p>
        </p:txBody>
      </p:sp>
      <p:sp>
        <p:nvSpPr>
          <p:cNvPr id="61452" name="Rectangle 32" descr="Dark vertical"/>
          <p:cNvSpPr>
            <a:spLocks noChangeArrowheads="1"/>
          </p:cNvSpPr>
          <p:nvPr/>
        </p:nvSpPr>
        <p:spPr bwMode="auto">
          <a:xfrm>
            <a:off x="3402013" y="2744788"/>
            <a:ext cx="2330450" cy="127000"/>
          </a:xfrm>
          <a:prstGeom prst="rect">
            <a:avLst/>
          </a:prstGeom>
          <a:pattFill prst="dkVert">
            <a:fgClr>
              <a:srgbClr val="FF0000"/>
            </a:fgClr>
            <a:bgClr>
              <a:schemeClr val="bg1"/>
            </a:bgClr>
          </a:pattFill>
          <a:ln w="9525">
            <a:solidFill>
              <a:schemeClr val="tx1"/>
            </a:solidFill>
            <a:miter lim="800000"/>
            <a:headEnd/>
            <a:tailEnd/>
          </a:ln>
        </p:spPr>
        <p:txBody>
          <a:bodyPr wrap="none" anchor="ctr">
            <a:prstTxWarp prst="textNoShape">
              <a:avLst/>
            </a:prstTxWarp>
          </a:bodyPr>
          <a:lstStyle/>
          <a:p>
            <a:endParaRPr lang="en-US" sz="1600">
              <a:latin typeface="Comic Sans MS" pitchFamily="-110" charset="0"/>
              <a:ea typeface="Comic Sans MS" pitchFamily="-110" charset="0"/>
              <a:cs typeface="Comic Sans MS" pitchFamily="-110" charset="0"/>
            </a:endParaRPr>
          </a:p>
        </p:txBody>
      </p:sp>
      <p:sp>
        <p:nvSpPr>
          <p:cNvPr id="61453" name="Line 33"/>
          <p:cNvSpPr>
            <a:spLocks noChangeShapeType="1"/>
          </p:cNvSpPr>
          <p:nvPr/>
        </p:nvSpPr>
        <p:spPr bwMode="auto">
          <a:xfrm>
            <a:off x="5762625" y="2682875"/>
            <a:ext cx="1373188" cy="1588"/>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54" name="Text Box 34"/>
          <p:cNvSpPr txBox="1">
            <a:spLocks noChangeArrowheads="1"/>
          </p:cNvSpPr>
          <p:nvPr/>
        </p:nvSpPr>
        <p:spPr bwMode="auto">
          <a:xfrm>
            <a:off x="5737225" y="2185988"/>
            <a:ext cx="2119313" cy="369332"/>
          </a:xfrm>
          <a:prstGeom prst="rect">
            <a:avLst/>
          </a:prstGeom>
          <a:noFill/>
          <a:ln w="9525">
            <a:noFill/>
            <a:miter lim="800000"/>
            <a:headEnd/>
            <a:tailEnd/>
          </a:ln>
        </p:spPr>
        <p:txBody>
          <a:bodyPr>
            <a:prstTxWarp prst="textNoShape">
              <a:avLst/>
            </a:prstTxWarp>
            <a:spAutoFit/>
          </a:bodyPr>
          <a:lstStyle/>
          <a:p>
            <a:r>
              <a:rPr lang="en-US" sz="1800" dirty="0">
                <a:solidFill>
                  <a:srgbClr val="000090"/>
                </a:solidFill>
                <a:latin typeface="Comic Sans MS" pitchFamily="-110" charset="0"/>
                <a:ea typeface="Comic Sans MS" pitchFamily="-110" charset="0"/>
                <a:cs typeface="Comic Sans MS" pitchFamily="-110" charset="0"/>
              </a:rPr>
              <a:t>Modulator, 4 </a:t>
            </a:r>
            <a:r>
              <a:rPr lang="en-US" sz="1800" dirty="0" err="1">
                <a:solidFill>
                  <a:srgbClr val="000090"/>
                </a:solidFill>
                <a:latin typeface="Comic Sans MS" pitchFamily="-110" charset="0"/>
                <a:ea typeface="Comic Sans MS" pitchFamily="-110" charset="0"/>
                <a:cs typeface="Comic Sans MS" pitchFamily="-110" charset="0"/>
              </a:rPr>
              <a:t>m</a:t>
            </a:r>
            <a:endParaRPr lang="en-US" sz="1800" dirty="0">
              <a:solidFill>
                <a:srgbClr val="000090"/>
              </a:solidFill>
              <a:latin typeface="Comic Sans MS" pitchFamily="-110" charset="0"/>
              <a:ea typeface="Comic Sans MS" pitchFamily="-110" charset="0"/>
              <a:cs typeface="Comic Sans MS" pitchFamily="-110" charset="0"/>
            </a:endParaRPr>
          </a:p>
        </p:txBody>
      </p:sp>
      <p:sp>
        <p:nvSpPr>
          <p:cNvPr id="61455" name="Text Box 35"/>
          <p:cNvSpPr txBox="1">
            <a:spLocks noChangeArrowheads="1"/>
          </p:cNvSpPr>
          <p:nvPr/>
        </p:nvSpPr>
        <p:spPr bwMode="auto">
          <a:xfrm>
            <a:off x="3509963" y="2225675"/>
            <a:ext cx="1562100" cy="400050"/>
          </a:xfrm>
          <a:prstGeom prst="rect">
            <a:avLst/>
          </a:prstGeom>
          <a:noFill/>
          <a:ln w="9525">
            <a:noFill/>
            <a:miter lim="800000"/>
            <a:headEnd/>
            <a:tailEnd/>
          </a:ln>
        </p:spPr>
        <p:txBody>
          <a:bodyPr wrap="none">
            <a:prstTxWarp prst="textNoShape">
              <a:avLst/>
            </a:prstTxWarp>
            <a:spAutoFit/>
          </a:bodyPr>
          <a:lstStyle/>
          <a:p>
            <a:r>
              <a:rPr lang="en-US" sz="2000" dirty="0">
                <a:solidFill>
                  <a:srgbClr val="000090"/>
                </a:solidFill>
                <a:latin typeface="Comic Sans MS" pitchFamily="-110" charset="0"/>
                <a:ea typeface="Comic Sans MS" pitchFamily="-110" charset="0"/>
                <a:cs typeface="Comic Sans MS" pitchFamily="-110" charset="0"/>
              </a:rPr>
              <a:t>Wiggler 7m</a:t>
            </a:r>
          </a:p>
        </p:txBody>
      </p:sp>
      <p:sp>
        <p:nvSpPr>
          <p:cNvPr id="61456" name="Line 36"/>
          <p:cNvSpPr>
            <a:spLocks noChangeShapeType="1"/>
          </p:cNvSpPr>
          <p:nvPr/>
        </p:nvSpPr>
        <p:spPr bwMode="auto">
          <a:xfrm>
            <a:off x="1947863" y="2624138"/>
            <a:ext cx="1103312"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57" name="Text Box 37"/>
          <p:cNvSpPr txBox="1">
            <a:spLocks noChangeArrowheads="1"/>
          </p:cNvSpPr>
          <p:nvPr/>
        </p:nvSpPr>
        <p:spPr bwMode="auto">
          <a:xfrm>
            <a:off x="1816100" y="2185988"/>
            <a:ext cx="1401763" cy="369332"/>
          </a:xfrm>
          <a:prstGeom prst="rect">
            <a:avLst/>
          </a:prstGeom>
          <a:noFill/>
          <a:ln w="9525">
            <a:noFill/>
            <a:miter lim="800000"/>
            <a:headEnd/>
            <a:tailEnd/>
          </a:ln>
        </p:spPr>
        <p:txBody>
          <a:bodyPr>
            <a:prstTxWarp prst="textNoShape">
              <a:avLst/>
            </a:prstTxWarp>
            <a:spAutoFit/>
          </a:bodyPr>
          <a:lstStyle/>
          <a:p>
            <a:r>
              <a:rPr lang="en-US" sz="1800" dirty="0">
                <a:solidFill>
                  <a:srgbClr val="000090"/>
                </a:solidFill>
                <a:latin typeface="Comic Sans MS" pitchFamily="-110" charset="0"/>
                <a:ea typeface="Comic Sans MS" pitchFamily="-110" charset="0"/>
                <a:cs typeface="Comic Sans MS" pitchFamily="-110" charset="0"/>
              </a:rPr>
              <a:t>Kicker, 3 </a:t>
            </a:r>
            <a:r>
              <a:rPr lang="en-US" sz="1800" dirty="0" err="1">
                <a:solidFill>
                  <a:srgbClr val="000090"/>
                </a:solidFill>
                <a:latin typeface="Comic Sans MS" pitchFamily="-110" charset="0"/>
                <a:ea typeface="Comic Sans MS" pitchFamily="-110" charset="0"/>
                <a:cs typeface="Comic Sans MS" pitchFamily="-110" charset="0"/>
              </a:rPr>
              <a:t>m</a:t>
            </a:r>
            <a:endParaRPr lang="en-US" sz="1800" dirty="0">
              <a:solidFill>
                <a:srgbClr val="000090"/>
              </a:solidFill>
              <a:latin typeface="Comic Sans MS" pitchFamily="-110" charset="0"/>
              <a:ea typeface="Comic Sans MS" pitchFamily="-110" charset="0"/>
              <a:cs typeface="Comic Sans MS" pitchFamily="-110" charset="0"/>
            </a:endParaRPr>
          </a:p>
        </p:txBody>
      </p:sp>
      <p:sp>
        <p:nvSpPr>
          <p:cNvPr id="61458" name="Rectangle 38"/>
          <p:cNvSpPr>
            <a:spLocks noChangeArrowheads="1"/>
          </p:cNvSpPr>
          <p:nvPr/>
        </p:nvSpPr>
        <p:spPr bwMode="auto">
          <a:xfrm>
            <a:off x="990600" y="2778125"/>
            <a:ext cx="212725" cy="1079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1600">
              <a:latin typeface="Comic Sans MS" pitchFamily="-110" charset="0"/>
              <a:ea typeface="Comic Sans MS" pitchFamily="-110" charset="0"/>
              <a:cs typeface="Comic Sans MS" pitchFamily="-110" charset="0"/>
            </a:endParaRPr>
          </a:p>
        </p:txBody>
      </p:sp>
      <p:sp>
        <p:nvSpPr>
          <p:cNvPr id="61459" name="Rectangle 39"/>
          <p:cNvSpPr>
            <a:spLocks noChangeArrowheads="1"/>
          </p:cNvSpPr>
          <p:nvPr/>
        </p:nvSpPr>
        <p:spPr bwMode="auto">
          <a:xfrm>
            <a:off x="7951788" y="2752725"/>
            <a:ext cx="212725" cy="1079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1600">
              <a:latin typeface="Comic Sans MS" pitchFamily="-110" charset="0"/>
              <a:ea typeface="Comic Sans MS" pitchFamily="-110" charset="0"/>
              <a:cs typeface="Comic Sans MS" pitchFamily="-110" charset="0"/>
            </a:endParaRPr>
          </a:p>
        </p:txBody>
      </p:sp>
      <p:sp>
        <p:nvSpPr>
          <p:cNvPr id="45" name="Arc 44"/>
          <p:cNvSpPr/>
          <p:nvPr/>
        </p:nvSpPr>
        <p:spPr>
          <a:xfrm>
            <a:off x="6472238" y="2814638"/>
            <a:ext cx="1371600" cy="1371600"/>
          </a:xfrm>
          <a:prstGeom prst="arc">
            <a:avLst>
              <a:gd name="adj1" fmla="val 16200000"/>
              <a:gd name="adj2" fmla="val 19128425"/>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600">
              <a:latin typeface="Comic Sans MS"/>
              <a:cs typeface="Comic Sans MS"/>
            </a:endParaRPr>
          </a:p>
        </p:txBody>
      </p:sp>
      <p:grpSp>
        <p:nvGrpSpPr>
          <p:cNvPr id="2" name="Group 191"/>
          <p:cNvGrpSpPr>
            <a:grpSpLocks noChangeAspect="1"/>
          </p:cNvGrpSpPr>
          <p:nvPr/>
        </p:nvGrpSpPr>
        <p:grpSpPr bwMode="auto">
          <a:xfrm rot="2700000">
            <a:off x="7769225" y="3597276"/>
            <a:ext cx="1112837" cy="239712"/>
            <a:chOff x="793445" y="1742833"/>
            <a:chExt cx="742144" cy="160269"/>
          </a:xfrm>
        </p:grpSpPr>
        <p:grpSp>
          <p:nvGrpSpPr>
            <p:cNvPr id="3" name="Group 102"/>
            <p:cNvGrpSpPr>
              <a:grpSpLocks/>
            </p:cNvGrpSpPr>
            <p:nvPr/>
          </p:nvGrpSpPr>
          <p:grpSpPr bwMode="auto">
            <a:xfrm>
              <a:off x="1345313" y="1742833"/>
              <a:ext cx="190276" cy="155817"/>
              <a:chOff x="1348913" y="1142862"/>
              <a:chExt cx="190276" cy="155817"/>
            </a:xfrm>
          </p:grpSpPr>
          <p:sp>
            <p:nvSpPr>
              <p:cNvPr id="89" name="Oval 115"/>
              <p:cNvSpPr>
                <a:spLocks noChangeArrowheads="1"/>
              </p:cNvSpPr>
              <p:nvPr/>
            </p:nvSpPr>
            <p:spPr bwMode="auto">
              <a:xfrm flipH="1">
                <a:off x="1483235" y="1142733"/>
                <a:ext cx="53993" cy="15602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sp>
            <p:nvSpPr>
              <p:cNvPr id="90" name="Oval 116"/>
              <p:cNvSpPr>
                <a:spLocks noChangeArrowheads="1"/>
              </p:cNvSpPr>
              <p:nvPr/>
            </p:nvSpPr>
            <p:spPr bwMode="auto">
              <a:xfrm flipH="1">
                <a:off x="1439751" y="1142138"/>
                <a:ext cx="51876" cy="15496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3600">
                  <a:latin typeface="Comic Sans MS"/>
                  <a:ea typeface="+mn-ea"/>
                  <a:cs typeface="Comic Sans MS"/>
                </a:endParaRPr>
              </a:p>
            </p:txBody>
          </p:sp>
          <p:sp>
            <p:nvSpPr>
              <p:cNvPr id="91" name="Oval 117"/>
              <p:cNvSpPr>
                <a:spLocks noChangeAspect="1" noChangeArrowheads="1"/>
              </p:cNvSpPr>
              <p:nvPr/>
            </p:nvSpPr>
            <p:spPr bwMode="auto">
              <a:xfrm flipH="1">
                <a:off x="1391904" y="1142732"/>
                <a:ext cx="53994" cy="15602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sp>
            <p:nvSpPr>
              <p:cNvPr id="92" name="Oval 118"/>
              <p:cNvSpPr>
                <a:spLocks noChangeArrowheads="1"/>
              </p:cNvSpPr>
              <p:nvPr/>
            </p:nvSpPr>
            <p:spPr bwMode="auto">
              <a:xfrm flipH="1">
                <a:off x="1347362" y="1143639"/>
                <a:ext cx="53994" cy="15496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grpSp>
        <p:grpSp>
          <p:nvGrpSpPr>
            <p:cNvPr id="4" name="Group 103"/>
            <p:cNvGrpSpPr>
              <a:grpSpLocks/>
            </p:cNvGrpSpPr>
            <p:nvPr/>
          </p:nvGrpSpPr>
          <p:grpSpPr bwMode="auto">
            <a:xfrm>
              <a:off x="1161387" y="1744317"/>
              <a:ext cx="190278" cy="156451"/>
              <a:chOff x="1348913" y="1142862"/>
              <a:chExt cx="190278" cy="156451"/>
            </a:xfrm>
          </p:grpSpPr>
          <p:sp>
            <p:nvSpPr>
              <p:cNvPr id="85" name="Oval 115"/>
              <p:cNvSpPr>
                <a:spLocks noChangeArrowheads="1"/>
              </p:cNvSpPr>
              <p:nvPr/>
            </p:nvSpPr>
            <p:spPr bwMode="auto">
              <a:xfrm flipH="1">
                <a:off x="1483751" y="1141999"/>
                <a:ext cx="53994" cy="15602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sp>
            <p:nvSpPr>
              <p:cNvPr id="86" name="Oval 116"/>
              <p:cNvSpPr>
                <a:spLocks noChangeArrowheads="1"/>
              </p:cNvSpPr>
              <p:nvPr/>
            </p:nvSpPr>
            <p:spPr bwMode="auto">
              <a:xfrm flipH="1">
                <a:off x="1445353" y="1143280"/>
                <a:ext cx="52935" cy="15496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3600">
                  <a:latin typeface="Comic Sans MS"/>
                  <a:ea typeface="+mn-ea"/>
                  <a:cs typeface="Comic Sans MS"/>
                </a:endParaRPr>
              </a:p>
            </p:txBody>
          </p:sp>
          <p:sp>
            <p:nvSpPr>
              <p:cNvPr id="87" name="Oval 117"/>
              <p:cNvSpPr>
                <a:spLocks noChangeArrowheads="1"/>
              </p:cNvSpPr>
              <p:nvPr/>
            </p:nvSpPr>
            <p:spPr bwMode="auto">
              <a:xfrm flipH="1">
                <a:off x="1391828" y="1141624"/>
                <a:ext cx="52935" cy="15602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sp>
            <p:nvSpPr>
              <p:cNvPr id="88" name="Oval 118"/>
              <p:cNvSpPr>
                <a:spLocks noChangeArrowheads="1"/>
              </p:cNvSpPr>
              <p:nvPr/>
            </p:nvSpPr>
            <p:spPr bwMode="auto">
              <a:xfrm flipH="1">
                <a:off x="1347879" y="1142905"/>
                <a:ext cx="53993" cy="15496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grpSp>
        <p:grpSp>
          <p:nvGrpSpPr>
            <p:cNvPr id="5" name="Group 108"/>
            <p:cNvGrpSpPr>
              <a:grpSpLocks/>
            </p:cNvGrpSpPr>
            <p:nvPr/>
          </p:nvGrpSpPr>
          <p:grpSpPr bwMode="auto">
            <a:xfrm>
              <a:off x="977461" y="1745801"/>
              <a:ext cx="190276" cy="155817"/>
              <a:chOff x="1348913" y="1142862"/>
              <a:chExt cx="190276" cy="155817"/>
            </a:xfrm>
          </p:grpSpPr>
          <p:sp>
            <p:nvSpPr>
              <p:cNvPr id="81" name="Oval 115"/>
              <p:cNvSpPr>
                <a:spLocks noChangeArrowheads="1"/>
              </p:cNvSpPr>
              <p:nvPr/>
            </p:nvSpPr>
            <p:spPr bwMode="auto">
              <a:xfrm flipH="1">
                <a:off x="1483519" y="1143517"/>
                <a:ext cx="53993" cy="15602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sp>
            <p:nvSpPr>
              <p:cNvPr id="82" name="Oval 116"/>
              <p:cNvSpPr>
                <a:spLocks noChangeArrowheads="1"/>
              </p:cNvSpPr>
              <p:nvPr/>
            </p:nvSpPr>
            <p:spPr bwMode="auto">
              <a:xfrm flipH="1">
                <a:off x="1440036" y="1142922"/>
                <a:ext cx="51876" cy="15496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3600">
                  <a:latin typeface="Comic Sans MS"/>
                  <a:ea typeface="+mn-ea"/>
                  <a:cs typeface="Comic Sans MS"/>
                </a:endParaRPr>
              </a:p>
            </p:txBody>
          </p:sp>
          <p:sp>
            <p:nvSpPr>
              <p:cNvPr id="83" name="Oval 117"/>
              <p:cNvSpPr>
                <a:spLocks noChangeArrowheads="1"/>
              </p:cNvSpPr>
              <p:nvPr/>
            </p:nvSpPr>
            <p:spPr bwMode="auto">
              <a:xfrm flipH="1">
                <a:off x="1392189" y="1143517"/>
                <a:ext cx="53994" cy="15602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sp>
            <p:nvSpPr>
              <p:cNvPr id="84" name="Oval 118"/>
              <p:cNvSpPr>
                <a:spLocks noChangeArrowheads="1"/>
              </p:cNvSpPr>
              <p:nvPr/>
            </p:nvSpPr>
            <p:spPr bwMode="auto">
              <a:xfrm flipH="1">
                <a:off x="1347646" y="1144423"/>
                <a:ext cx="53994" cy="15496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grpSp>
        <p:grpSp>
          <p:nvGrpSpPr>
            <p:cNvPr id="6" name="Group 118"/>
            <p:cNvGrpSpPr>
              <a:grpSpLocks/>
            </p:cNvGrpSpPr>
            <p:nvPr/>
          </p:nvGrpSpPr>
          <p:grpSpPr bwMode="auto">
            <a:xfrm>
              <a:off x="793445" y="1747285"/>
              <a:ext cx="190276" cy="155817"/>
              <a:chOff x="1348913" y="1142862"/>
              <a:chExt cx="190276" cy="155817"/>
            </a:xfrm>
          </p:grpSpPr>
          <p:sp>
            <p:nvSpPr>
              <p:cNvPr id="77" name="Oval 115"/>
              <p:cNvSpPr>
                <a:spLocks noChangeArrowheads="1"/>
              </p:cNvSpPr>
              <p:nvPr/>
            </p:nvSpPr>
            <p:spPr bwMode="auto">
              <a:xfrm flipH="1">
                <a:off x="1483378" y="1142033"/>
                <a:ext cx="53994" cy="15602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sp>
            <p:nvSpPr>
              <p:cNvPr id="78" name="Oval 116"/>
              <p:cNvSpPr>
                <a:spLocks noChangeArrowheads="1"/>
              </p:cNvSpPr>
              <p:nvPr/>
            </p:nvSpPr>
            <p:spPr bwMode="auto">
              <a:xfrm flipH="1">
                <a:off x="1439894" y="1141438"/>
                <a:ext cx="51876" cy="15496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algn="ctr" eaLnBrk="0" fontAlgn="auto" hangingPunct="0">
                  <a:spcBef>
                    <a:spcPts val="0"/>
                  </a:spcBef>
                  <a:spcAft>
                    <a:spcPts val="0"/>
                  </a:spcAft>
                  <a:defRPr/>
                </a:pPr>
                <a:endParaRPr lang="en-US" sz="3600">
                  <a:latin typeface="Comic Sans MS"/>
                  <a:ea typeface="+mn-ea"/>
                  <a:cs typeface="Comic Sans MS"/>
                </a:endParaRPr>
              </a:p>
            </p:txBody>
          </p:sp>
          <p:sp>
            <p:nvSpPr>
              <p:cNvPr id="79" name="Oval 117"/>
              <p:cNvSpPr>
                <a:spLocks noChangeArrowheads="1"/>
              </p:cNvSpPr>
              <p:nvPr/>
            </p:nvSpPr>
            <p:spPr bwMode="auto">
              <a:xfrm flipH="1">
                <a:off x="1392048" y="1142033"/>
                <a:ext cx="53993" cy="156024"/>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sp>
            <p:nvSpPr>
              <p:cNvPr id="80" name="Oval 118"/>
              <p:cNvSpPr>
                <a:spLocks noChangeArrowheads="1"/>
              </p:cNvSpPr>
              <p:nvPr/>
            </p:nvSpPr>
            <p:spPr bwMode="auto">
              <a:xfrm flipH="1">
                <a:off x="1347506" y="1142939"/>
                <a:ext cx="53993" cy="154963"/>
              </a:xfrm>
              <a:prstGeom prst="ellipse">
                <a:avLst/>
              </a:prstGeom>
              <a:gradFill rotWithShape="0">
                <a:gsLst>
                  <a:gs pos="0">
                    <a:schemeClr val="accent1"/>
                  </a:gs>
                  <a:gs pos="50000">
                    <a:schemeClr val="accent1">
                      <a:gamma/>
                      <a:shade val="46275"/>
                      <a:invGamma/>
                    </a:schemeClr>
                  </a:gs>
                  <a:gs pos="100000">
                    <a:schemeClr val="accent1"/>
                  </a:gs>
                </a:gsLst>
                <a:lin ang="0" scaled="1"/>
              </a:gradFill>
              <a:ln w="9525">
                <a:solidFill>
                  <a:srgbClr val="FF0000"/>
                </a:solidFill>
                <a:round/>
                <a:headEnd/>
                <a:tailEnd/>
              </a:ln>
              <a:effectLst/>
            </p:spPr>
            <p:txBody>
              <a:bodyPr wrap="none" anchor="ctr">
                <a:prstTxWarp prst="textNoShape">
                  <a:avLst/>
                </a:prstTxWarp>
              </a:bodyPr>
              <a:lstStyle/>
              <a:p>
                <a:pPr eaLnBrk="0" fontAlgn="auto" hangingPunct="0">
                  <a:spcBef>
                    <a:spcPts val="0"/>
                  </a:spcBef>
                  <a:spcAft>
                    <a:spcPts val="0"/>
                  </a:spcAft>
                  <a:defRPr/>
                </a:pPr>
                <a:endParaRPr lang="en-US" sz="1600">
                  <a:latin typeface="Comic Sans MS"/>
                  <a:ea typeface="+mn-ea"/>
                  <a:cs typeface="Comic Sans MS"/>
                </a:endParaRPr>
              </a:p>
            </p:txBody>
          </p:sp>
        </p:grpSp>
      </p:grpSp>
      <p:cxnSp>
        <p:nvCxnSpPr>
          <p:cNvPr id="93" name="Straight Connector 92"/>
          <p:cNvCxnSpPr/>
          <p:nvPr/>
        </p:nvCxnSpPr>
        <p:spPr>
          <a:xfrm rot="2700000" flipV="1">
            <a:off x="7405688" y="3694113"/>
            <a:ext cx="1828800" cy="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1463" name="Text Box 37"/>
          <p:cNvSpPr txBox="1">
            <a:spLocks noChangeArrowheads="1"/>
          </p:cNvSpPr>
          <p:nvPr/>
        </p:nvSpPr>
        <p:spPr bwMode="auto">
          <a:xfrm rot="2700000">
            <a:off x="7090570" y="3745706"/>
            <a:ext cx="2036762" cy="307975"/>
          </a:xfrm>
          <a:prstGeom prst="rect">
            <a:avLst/>
          </a:prstGeom>
          <a:noFill/>
          <a:ln w="9525">
            <a:noFill/>
            <a:miter lim="800000"/>
            <a:headEnd/>
            <a:tailEnd/>
          </a:ln>
        </p:spPr>
        <p:txBody>
          <a:bodyPr>
            <a:prstTxWarp prst="textNoShape">
              <a:avLst/>
            </a:prstTxWarp>
            <a:spAutoFit/>
          </a:bodyPr>
          <a:lstStyle/>
          <a:p>
            <a:r>
              <a:rPr lang="en-US" sz="1400">
                <a:latin typeface="Comic Sans MS" pitchFamily="-110" charset="0"/>
                <a:ea typeface="Comic Sans MS" pitchFamily="-110" charset="0"/>
                <a:cs typeface="Comic Sans MS" pitchFamily="-110" charset="0"/>
              </a:rPr>
              <a:t>20 MeV SRF linac</a:t>
            </a:r>
          </a:p>
        </p:txBody>
      </p:sp>
      <p:sp>
        <p:nvSpPr>
          <p:cNvPr id="95" name="Arc 94"/>
          <p:cNvSpPr/>
          <p:nvPr/>
        </p:nvSpPr>
        <p:spPr>
          <a:xfrm flipH="1">
            <a:off x="1130300" y="2824163"/>
            <a:ext cx="1371600" cy="1371600"/>
          </a:xfrm>
          <a:prstGeom prst="arc">
            <a:avLst>
              <a:gd name="adj1" fmla="val 16200000"/>
              <a:gd name="adj2" fmla="val 19128425"/>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600">
              <a:latin typeface="Comic Sans MS"/>
              <a:cs typeface="Comic Sans MS"/>
            </a:endParaRPr>
          </a:p>
        </p:txBody>
      </p:sp>
      <p:cxnSp>
        <p:nvCxnSpPr>
          <p:cNvPr id="96" name="Straight Connector 95"/>
          <p:cNvCxnSpPr/>
          <p:nvPr/>
        </p:nvCxnSpPr>
        <p:spPr>
          <a:xfrm rot="18900000" flipV="1">
            <a:off x="546100" y="3352800"/>
            <a:ext cx="914400" cy="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7" name="Oval 96"/>
          <p:cNvSpPr/>
          <p:nvPr/>
        </p:nvSpPr>
        <p:spPr>
          <a:xfrm rot="18900000">
            <a:off x="8821738" y="4284663"/>
            <a:ext cx="322262" cy="1349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a:latin typeface="Comic Sans MS"/>
              <a:cs typeface="Comic Sans MS"/>
            </a:endParaRPr>
          </a:p>
        </p:txBody>
      </p:sp>
      <p:sp>
        <p:nvSpPr>
          <p:cNvPr id="98" name="Rectangle 97"/>
          <p:cNvSpPr/>
          <p:nvPr/>
        </p:nvSpPr>
        <p:spPr>
          <a:xfrm rot="18900000">
            <a:off x="439738" y="3640138"/>
            <a:ext cx="330200" cy="288925"/>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68" name="Text Box 37"/>
          <p:cNvSpPr txBox="1">
            <a:spLocks noChangeArrowheads="1"/>
          </p:cNvSpPr>
          <p:nvPr/>
        </p:nvSpPr>
        <p:spPr bwMode="auto">
          <a:xfrm rot="-2700000">
            <a:off x="368300" y="3814763"/>
            <a:ext cx="1111250" cy="307975"/>
          </a:xfrm>
          <a:prstGeom prst="rect">
            <a:avLst/>
          </a:prstGeom>
          <a:noFill/>
          <a:ln w="9525">
            <a:noFill/>
            <a:miter lim="800000"/>
            <a:headEnd/>
            <a:tailEnd/>
          </a:ln>
        </p:spPr>
        <p:txBody>
          <a:bodyPr>
            <a:prstTxWarp prst="textNoShape">
              <a:avLst/>
            </a:prstTxWarp>
            <a:spAutoFit/>
          </a:bodyPr>
          <a:lstStyle/>
          <a:p>
            <a:r>
              <a:rPr lang="en-US" sz="1400">
                <a:latin typeface="Comic Sans MS" pitchFamily="-110" charset="0"/>
                <a:ea typeface="Comic Sans MS" pitchFamily="-110" charset="0"/>
                <a:cs typeface="Comic Sans MS" pitchFamily="-110" charset="0"/>
              </a:rPr>
              <a:t>Beam dump</a:t>
            </a:r>
          </a:p>
        </p:txBody>
      </p:sp>
      <p:graphicFrame>
        <p:nvGraphicFramePr>
          <p:cNvPr id="100" name="Table 99"/>
          <p:cNvGraphicFramePr>
            <a:graphicFrameLocks noGrp="1"/>
          </p:cNvGraphicFramePr>
          <p:nvPr/>
        </p:nvGraphicFramePr>
        <p:xfrm>
          <a:off x="1846263" y="3294063"/>
          <a:ext cx="5181600" cy="2590800"/>
        </p:xfrm>
        <a:graphic>
          <a:graphicData uri="http://schemas.openxmlformats.org/drawingml/2006/table">
            <a:tbl>
              <a:tblPr firstRow="1" bandRow="1">
                <a:tableStyleId>{5C22544A-7EE6-4342-B048-85BDC9FD1C3A}</a:tableStyleId>
              </a:tblPr>
              <a:tblGrid>
                <a:gridCol w="2590800"/>
                <a:gridCol w="2590800"/>
              </a:tblGrid>
              <a:tr h="342054">
                <a:tc>
                  <a:txBody>
                    <a:bodyPr/>
                    <a:lstStyle/>
                    <a:p>
                      <a:r>
                        <a:rPr lang="en-US" dirty="0" smtClean="0">
                          <a:solidFill>
                            <a:schemeClr val="tx1"/>
                          </a:solidFill>
                          <a:latin typeface="Comic Sans MS"/>
                          <a:cs typeface="Comic Sans MS"/>
                        </a:rPr>
                        <a:t>Parameter</a:t>
                      </a:r>
                      <a:endParaRPr lang="en-US" dirty="0">
                        <a:solidFill>
                          <a:schemeClr val="tx1"/>
                        </a:solidFill>
                        <a:latin typeface="Comic Sans MS"/>
                        <a:cs typeface="Comic Sans MS"/>
                      </a:endParaRPr>
                    </a:p>
                  </a:txBody>
                  <a:tcPr/>
                </a:tc>
                <a:tc>
                  <a:txBody>
                    <a:bodyPr/>
                    <a:lstStyle/>
                    <a:p>
                      <a:endParaRPr lang="en-US" dirty="0">
                        <a:solidFill>
                          <a:schemeClr val="tx1"/>
                        </a:solidFill>
                        <a:latin typeface="Comic Sans MS"/>
                        <a:cs typeface="Comic Sans MS"/>
                      </a:endParaRPr>
                    </a:p>
                  </a:txBody>
                  <a:tcPr/>
                </a:tc>
              </a:tr>
              <a:tr h="370840">
                <a:tc>
                  <a:txBody>
                    <a:bodyPr/>
                    <a:lstStyle/>
                    <a:p>
                      <a:r>
                        <a:rPr lang="en-US" dirty="0" smtClean="0">
                          <a:solidFill>
                            <a:schemeClr val="tx1"/>
                          </a:solidFill>
                          <a:latin typeface="Comic Sans MS"/>
                          <a:cs typeface="Comic Sans MS"/>
                        </a:rPr>
                        <a:t>Species</a:t>
                      </a:r>
                      <a:r>
                        <a:rPr lang="en-US" baseline="0" dirty="0" smtClean="0">
                          <a:solidFill>
                            <a:schemeClr val="tx1"/>
                          </a:solidFill>
                          <a:latin typeface="Comic Sans MS"/>
                          <a:cs typeface="Comic Sans MS"/>
                        </a:rPr>
                        <a:t> in RHIC</a:t>
                      </a:r>
                      <a:endParaRPr lang="en-US" dirty="0">
                        <a:solidFill>
                          <a:schemeClr val="tx1"/>
                        </a:solidFill>
                        <a:latin typeface="Comic Sans MS"/>
                        <a:cs typeface="Comic Sans MS"/>
                      </a:endParaRPr>
                    </a:p>
                  </a:txBody>
                  <a:tcPr/>
                </a:tc>
                <a:tc>
                  <a:txBody>
                    <a:bodyPr/>
                    <a:lstStyle/>
                    <a:p>
                      <a:r>
                        <a:rPr lang="en-US" dirty="0" smtClean="0">
                          <a:solidFill>
                            <a:schemeClr val="tx1"/>
                          </a:solidFill>
                          <a:latin typeface="Comic Sans MS"/>
                          <a:cs typeface="Comic Sans MS"/>
                        </a:rPr>
                        <a:t>Au ions, 40 </a:t>
                      </a:r>
                      <a:r>
                        <a:rPr lang="en-US" dirty="0" err="1" smtClean="0">
                          <a:solidFill>
                            <a:schemeClr val="tx1"/>
                          </a:solidFill>
                          <a:latin typeface="Comic Sans MS"/>
                          <a:cs typeface="Comic Sans MS"/>
                        </a:rPr>
                        <a:t>GeV/u</a:t>
                      </a:r>
                      <a:endParaRPr lang="en-US" dirty="0">
                        <a:solidFill>
                          <a:schemeClr val="tx1"/>
                        </a:solidFill>
                        <a:latin typeface="Comic Sans MS"/>
                        <a:cs typeface="Comic Sans MS"/>
                      </a:endParaRPr>
                    </a:p>
                  </a:txBody>
                  <a:tcPr/>
                </a:tc>
              </a:tr>
              <a:tr h="370840">
                <a:tc>
                  <a:txBody>
                    <a:bodyPr/>
                    <a:lstStyle/>
                    <a:p>
                      <a:r>
                        <a:rPr lang="en-US" dirty="0" smtClean="0">
                          <a:solidFill>
                            <a:schemeClr val="tx1"/>
                          </a:solidFill>
                          <a:latin typeface="Comic Sans MS"/>
                          <a:cs typeface="Comic Sans MS"/>
                        </a:rPr>
                        <a:t>Electron energy</a:t>
                      </a:r>
                      <a:endParaRPr lang="en-US" dirty="0">
                        <a:solidFill>
                          <a:schemeClr val="tx1"/>
                        </a:solidFill>
                        <a:latin typeface="Comic Sans MS"/>
                        <a:cs typeface="Comic Sans MS"/>
                      </a:endParaRPr>
                    </a:p>
                  </a:txBody>
                  <a:tcPr/>
                </a:tc>
                <a:tc>
                  <a:txBody>
                    <a:bodyPr/>
                    <a:lstStyle/>
                    <a:p>
                      <a:r>
                        <a:rPr lang="en-US" dirty="0" smtClean="0">
                          <a:solidFill>
                            <a:schemeClr val="tx1"/>
                          </a:solidFill>
                          <a:latin typeface="Comic Sans MS"/>
                          <a:cs typeface="Comic Sans MS"/>
                        </a:rPr>
                        <a:t>21.8 </a:t>
                      </a:r>
                      <a:r>
                        <a:rPr lang="en-US" dirty="0" err="1" smtClean="0">
                          <a:solidFill>
                            <a:schemeClr val="tx1"/>
                          </a:solidFill>
                          <a:latin typeface="Comic Sans MS"/>
                          <a:cs typeface="Comic Sans MS"/>
                        </a:rPr>
                        <a:t>MeV</a:t>
                      </a:r>
                      <a:endParaRPr lang="en-US" dirty="0">
                        <a:solidFill>
                          <a:schemeClr val="tx1"/>
                        </a:solidFill>
                        <a:latin typeface="Comic Sans MS"/>
                        <a:cs typeface="Comic Sans MS"/>
                      </a:endParaRPr>
                    </a:p>
                  </a:txBody>
                  <a:tcPr/>
                </a:tc>
              </a:tr>
              <a:tr h="370840">
                <a:tc>
                  <a:txBody>
                    <a:bodyPr/>
                    <a:lstStyle/>
                    <a:p>
                      <a:r>
                        <a:rPr lang="en-US" dirty="0" smtClean="0">
                          <a:solidFill>
                            <a:schemeClr val="tx1"/>
                          </a:solidFill>
                          <a:latin typeface="Comic Sans MS"/>
                          <a:cs typeface="Comic Sans MS"/>
                        </a:rPr>
                        <a:t>Charge per bunch</a:t>
                      </a:r>
                      <a:endParaRPr lang="en-US" dirty="0">
                        <a:solidFill>
                          <a:schemeClr val="tx1"/>
                        </a:solidFill>
                        <a:latin typeface="Comic Sans MS"/>
                        <a:cs typeface="Comic Sans MS"/>
                      </a:endParaRPr>
                    </a:p>
                  </a:txBody>
                  <a:tcPr/>
                </a:tc>
                <a:tc>
                  <a:txBody>
                    <a:bodyPr/>
                    <a:lstStyle/>
                    <a:p>
                      <a:r>
                        <a:rPr lang="en-US" dirty="0" smtClean="0">
                          <a:solidFill>
                            <a:schemeClr val="tx1"/>
                          </a:solidFill>
                          <a:latin typeface="Comic Sans MS"/>
                          <a:cs typeface="Comic Sans MS"/>
                        </a:rPr>
                        <a:t>1 </a:t>
                      </a:r>
                      <a:r>
                        <a:rPr lang="en-US" dirty="0" err="1" smtClean="0">
                          <a:solidFill>
                            <a:schemeClr val="tx1"/>
                          </a:solidFill>
                          <a:latin typeface="Comic Sans MS"/>
                          <a:cs typeface="Comic Sans MS"/>
                        </a:rPr>
                        <a:t>nC</a:t>
                      </a:r>
                      <a:endParaRPr lang="en-US" dirty="0">
                        <a:solidFill>
                          <a:schemeClr val="tx1"/>
                        </a:solidFill>
                        <a:latin typeface="Comic Sans MS"/>
                        <a:cs typeface="Comic Sans MS"/>
                      </a:endParaRPr>
                    </a:p>
                  </a:txBody>
                  <a:tcPr/>
                </a:tc>
              </a:tr>
              <a:tr h="370840">
                <a:tc>
                  <a:txBody>
                    <a:bodyPr/>
                    <a:lstStyle/>
                    <a:p>
                      <a:r>
                        <a:rPr lang="en-US" dirty="0" smtClean="0">
                          <a:solidFill>
                            <a:schemeClr val="tx1"/>
                          </a:solidFill>
                          <a:latin typeface="Comic Sans MS"/>
                          <a:cs typeface="Comic Sans MS"/>
                        </a:rPr>
                        <a:t>Rep-rate</a:t>
                      </a:r>
                      <a:endParaRPr lang="en-US" dirty="0">
                        <a:solidFill>
                          <a:schemeClr val="tx1"/>
                        </a:solidFill>
                        <a:latin typeface="Comic Sans MS"/>
                        <a:cs typeface="Comic Sans MS"/>
                      </a:endParaRPr>
                    </a:p>
                  </a:txBody>
                  <a:tcPr/>
                </a:tc>
                <a:tc>
                  <a:txBody>
                    <a:bodyPr/>
                    <a:lstStyle/>
                    <a:p>
                      <a:r>
                        <a:rPr lang="en-US" dirty="0" smtClean="0">
                          <a:solidFill>
                            <a:schemeClr val="tx1"/>
                          </a:solidFill>
                          <a:latin typeface="Comic Sans MS"/>
                          <a:cs typeface="Comic Sans MS"/>
                        </a:rPr>
                        <a:t>78.3 kHz</a:t>
                      </a:r>
                      <a:endParaRPr lang="en-US" dirty="0">
                        <a:solidFill>
                          <a:schemeClr val="tx1"/>
                        </a:solidFill>
                        <a:latin typeface="Comic Sans MS"/>
                        <a:cs typeface="Comic Sans MS"/>
                      </a:endParaRPr>
                    </a:p>
                  </a:txBody>
                  <a:tcPr/>
                </a:tc>
              </a:tr>
              <a:tr h="370840">
                <a:tc>
                  <a:txBody>
                    <a:bodyPr/>
                    <a:lstStyle/>
                    <a:p>
                      <a:r>
                        <a:rPr lang="en-US" dirty="0" err="1" smtClean="0">
                          <a:solidFill>
                            <a:schemeClr val="tx1"/>
                          </a:solidFill>
                          <a:latin typeface="Comic Sans MS"/>
                          <a:cs typeface="Comic Sans MS"/>
                        </a:rPr>
                        <a:t>e</a:t>
                      </a:r>
                      <a:r>
                        <a:rPr lang="en-US" dirty="0" smtClean="0">
                          <a:solidFill>
                            <a:schemeClr val="tx1"/>
                          </a:solidFill>
                          <a:latin typeface="Comic Sans MS"/>
                          <a:cs typeface="Comic Sans MS"/>
                        </a:rPr>
                        <a:t>-beam current</a:t>
                      </a:r>
                      <a:endParaRPr lang="en-US" dirty="0">
                        <a:solidFill>
                          <a:schemeClr val="tx1"/>
                        </a:solidFill>
                        <a:latin typeface="Comic Sans MS"/>
                        <a:cs typeface="Comic Sans MS"/>
                      </a:endParaRPr>
                    </a:p>
                  </a:txBody>
                  <a:tcPr/>
                </a:tc>
                <a:tc>
                  <a:txBody>
                    <a:bodyPr/>
                    <a:lstStyle/>
                    <a:p>
                      <a:r>
                        <a:rPr lang="en-US" dirty="0" smtClean="0">
                          <a:solidFill>
                            <a:schemeClr val="tx1"/>
                          </a:solidFill>
                          <a:latin typeface="Comic Sans MS"/>
                          <a:cs typeface="Comic Sans MS"/>
                        </a:rPr>
                        <a:t>0.078 mA</a:t>
                      </a:r>
                      <a:endParaRPr lang="en-US" dirty="0">
                        <a:solidFill>
                          <a:schemeClr val="tx1"/>
                        </a:solidFill>
                        <a:latin typeface="Comic Sans MS"/>
                        <a:cs typeface="Comic Sans MS"/>
                      </a:endParaRPr>
                    </a:p>
                  </a:txBody>
                  <a:tcPr/>
                </a:tc>
              </a:tr>
              <a:tr h="370840">
                <a:tc>
                  <a:txBody>
                    <a:bodyPr/>
                    <a:lstStyle/>
                    <a:p>
                      <a:r>
                        <a:rPr lang="en-US" dirty="0" err="1" smtClean="0">
                          <a:solidFill>
                            <a:schemeClr val="tx1"/>
                          </a:solidFill>
                          <a:latin typeface="Comic Sans MS"/>
                          <a:cs typeface="Comic Sans MS"/>
                        </a:rPr>
                        <a:t>e</a:t>
                      </a:r>
                      <a:r>
                        <a:rPr lang="en-US" dirty="0" smtClean="0">
                          <a:solidFill>
                            <a:schemeClr val="tx1"/>
                          </a:solidFill>
                          <a:latin typeface="Comic Sans MS"/>
                          <a:cs typeface="Comic Sans MS"/>
                        </a:rPr>
                        <a:t>-beam</a:t>
                      </a:r>
                      <a:r>
                        <a:rPr lang="en-US" baseline="0" dirty="0" smtClean="0">
                          <a:solidFill>
                            <a:schemeClr val="tx1"/>
                          </a:solidFill>
                          <a:latin typeface="Comic Sans MS"/>
                          <a:cs typeface="Comic Sans MS"/>
                        </a:rPr>
                        <a:t> power</a:t>
                      </a:r>
                      <a:endParaRPr lang="en-US" dirty="0">
                        <a:solidFill>
                          <a:schemeClr val="tx1"/>
                        </a:solidFill>
                        <a:latin typeface="Comic Sans MS"/>
                        <a:cs typeface="Comic Sans MS"/>
                      </a:endParaRPr>
                    </a:p>
                  </a:txBody>
                  <a:tcPr/>
                </a:tc>
                <a:tc>
                  <a:txBody>
                    <a:bodyPr/>
                    <a:lstStyle/>
                    <a:p>
                      <a:r>
                        <a:rPr lang="en-US" dirty="0" smtClean="0">
                          <a:solidFill>
                            <a:schemeClr val="tx1"/>
                          </a:solidFill>
                          <a:latin typeface="Comic Sans MS"/>
                          <a:cs typeface="Comic Sans MS"/>
                        </a:rPr>
                        <a:t>1.7 kW</a:t>
                      </a:r>
                      <a:endParaRPr lang="en-US" dirty="0">
                        <a:solidFill>
                          <a:schemeClr val="tx1"/>
                        </a:solidFill>
                        <a:latin typeface="Comic Sans MS"/>
                        <a:cs typeface="Comic Sans MS"/>
                      </a:endParaRPr>
                    </a:p>
                  </a:txBody>
                  <a:tcPr/>
                </a:tc>
              </a:tr>
            </a:tbl>
          </a:graphicData>
        </a:graphic>
      </p:graphicFrame>
      <p:sp>
        <p:nvSpPr>
          <p:cNvPr id="52" name="Footer Placeholder 3"/>
          <p:cNvSpPr txBox="1">
            <a:spLocks/>
          </p:cNvSpPr>
          <p:nvPr/>
        </p:nvSpPr>
        <p:spPr>
          <a:xfrm>
            <a:off x="2631621" y="6567488"/>
            <a:ext cx="4385733" cy="284162"/>
          </a:xfrm>
          <a:prstGeom prst="rect">
            <a:avLst/>
          </a:prstGeom>
          <a:noFill/>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90"/>
                </a:solidFill>
                <a:effectLst/>
                <a:uLnTx/>
                <a:uFillTx/>
                <a:latin typeface="Comic Sans MS"/>
                <a:ea typeface="ＭＳ Ｐゴシック" pitchFamily="-110" charset="-128"/>
                <a:cs typeface="Comic Sans MS"/>
              </a:rPr>
              <a:t>V.N. Litvinenko</a:t>
            </a:r>
            <a:r>
              <a:rPr lang="en-US" sz="1000" dirty="0" smtClean="0">
                <a:solidFill>
                  <a:srgbClr val="000090"/>
                </a:solidFill>
                <a:latin typeface="Comic Sans MS"/>
                <a:cs typeface="Comic Sans MS"/>
              </a:rPr>
              <a:t>, </a:t>
            </a:r>
            <a:r>
              <a:rPr kumimoji="0" lang="en-US" sz="1000" b="0" i="0" u="none" strike="noStrike" kern="1200" cap="none" spc="0" normalizeH="0" baseline="0" noProof="0" dirty="0" smtClean="0">
                <a:ln>
                  <a:noFill/>
                </a:ln>
                <a:solidFill>
                  <a:srgbClr val="000090"/>
                </a:solidFill>
                <a:effectLst/>
                <a:uLnTx/>
                <a:uFillTx/>
                <a:latin typeface="Comic Sans MS"/>
                <a:ea typeface="ＭＳ Ｐゴシック" pitchFamily="-110" charset="-128"/>
                <a:cs typeface="Comic Sans MS"/>
              </a:rPr>
              <a:t>IPAC’11, Kyoto, May 26, 2010</a:t>
            </a:r>
            <a:endParaRPr kumimoji="0" lang="en-US" sz="1000" b="0" i="0" u="none" strike="noStrike" kern="1200" cap="none" spc="0" normalizeH="0" baseline="0" noProof="0" dirty="0">
              <a:ln>
                <a:noFill/>
              </a:ln>
              <a:solidFill>
                <a:srgbClr val="000090"/>
              </a:solidFill>
              <a:effectLst/>
              <a:uLnTx/>
              <a:uFillTx/>
              <a:latin typeface="Comic Sans MS"/>
              <a:ea typeface="ＭＳ Ｐゴシック" pitchFamily="-110" charset="-128"/>
              <a:cs typeface="Comic Sans MS"/>
            </a:endParaRPr>
          </a:p>
        </p:txBody>
      </p:sp>
      <p:graphicFrame>
        <p:nvGraphicFramePr>
          <p:cNvPr id="54" name="Object 2"/>
          <p:cNvGraphicFramePr>
            <a:graphicFrameLocks noChangeAspect="1"/>
          </p:cNvGraphicFramePr>
          <p:nvPr/>
        </p:nvGraphicFramePr>
        <p:xfrm>
          <a:off x="57150" y="6430963"/>
          <a:ext cx="1149350" cy="427037"/>
        </p:xfrm>
        <a:graphic>
          <a:graphicData uri="http://schemas.openxmlformats.org/presentationml/2006/ole">
            <p:oleObj spid="_x0000_s330754" name="Document" r:id="rId5" imgW="1947672" imgH="722376" progId="Word.Document.8">
              <p:embed/>
            </p:oleObj>
          </a:graphicData>
        </a:graphic>
      </p:graphicFrame>
      <p:pic>
        <p:nvPicPr>
          <p:cNvPr id="55" name="Picture 12" descr="NP-logo-Nl copy"/>
          <p:cNvPicPr>
            <a:picLocks noChangeAspect="1" noChangeArrowheads="1"/>
          </p:cNvPicPr>
          <p:nvPr/>
        </p:nvPicPr>
        <p:blipFill>
          <a:blip r:embed="rId6"/>
          <a:srcRect/>
          <a:stretch>
            <a:fillRect/>
          </a:stretch>
        </p:blipFill>
        <p:spPr bwMode="auto">
          <a:xfrm>
            <a:off x="8172450" y="6362700"/>
            <a:ext cx="996950" cy="520700"/>
          </a:xfrm>
          <a:prstGeom prst="rect">
            <a:avLst/>
          </a:prstGeom>
          <a:noFill/>
          <a:ln w="9525">
            <a:noFill/>
            <a:miter lim="800000"/>
            <a:headEnd/>
            <a:tailEnd/>
          </a:ln>
        </p:spPr>
      </p:pic>
      <p:grpSp>
        <p:nvGrpSpPr>
          <p:cNvPr id="7" name="Group 60"/>
          <p:cNvGrpSpPr/>
          <p:nvPr/>
        </p:nvGrpSpPr>
        <p:grpSpPr>
          <a:xfrm>
            <a:off x="-230" y="1168256"/>
            <a:ext cx="9144230" cy="5689744"/>
            <a:chOff x="7837258" y="-3416444"/>
            <a:chExt cx="9144230" cy="5689744"/>
          </a:xfrm>
        </p:grpSpPr>
        <p:pic>
          <p:nvPicPr>
            <p:cNvPr id="56" name="Picture 55" descr="image002.jpg"/>
            <p:cNvPicPr>
              <a:picLocks noChangeAspect="1"/>
            </p:cNvPicPr>
            <p:nvPr/>
          </p:nvPicPr>
          <p:blipFill>
            <a:blip r:embed="rId7"/>
            <a:stretch>
              <a:fillRect/>
            </a:stretch>
          </p:blipFill>
          <p:spPr>
            <a:xfrm>
              <a:off x="7837258" y="-3416444"/>
              <a:ext cx="9144230" cy="5689744"/>
            </a:xfrm>
            <a:prstGeom prst="rect">
              <a:avLst/>
            </a:prstGeom>
          </p:spPr>
        </p:pic>
        <p:sp>
          <p:nvSpPr>
            <p:cNvPr id="60" name="Rectangle 59"/>
            <p:cNvSpPr/>
            <p:nvPr/>
          </p:nvSpPr>
          <p:spPr>
            <a:xfrm>
              <a:off x="8178000" y="21231"/>
              <a:ext cx="1466693" cy="400110"/>
            </a:xfrm>
            <a:prstGeom prst="rect">
              <a:avLst/>
            </a:prstGeom>
          </p:spPr>
          <p:txBody>
            <a:bodyPr wrap="none">
              <a:spAutoFit/>
            </a:bodyPr>
            <a:lstStyle/>
            <a:p>
              <a:r>
                <a:rPr lang="en-US" sz="2000" dirty="0" smtClean="0">
                  <a:solidFill>
                    <a:srgbClr val="0000FF"/>
                  </a:solidFill>
                  <a:latin typeface="Comic Sans MS" pitchFamily="-110" charset="0"/>
                  <a:ea typeface="Comic Sans MS" pitchFamily="-110" charset="0"/>
                  <a:cs typeface="Comic Sans MS" pitchFamily="-110" charset="0"/>
                </a:rPr>
                <a:t>©</a:t>
              </a:r>
              <a:r>
                <a:rPr lang="en-US" sz="2000" dirty="0" err="1" smtClean="0">
                  <a:solidFill>
                    <a:srgbClr val="0000FF"/>
                  </a:solidFill>
                  <a:latin typeface="Comic Sans MS" pitchFamily="-110" charset="0"/>
                  <a:ea typeface="Comic Sans MS" pitchFamily="-110" charset="0"/>
                  <a:cs typeface="Comic Sans MS" pitchFamily="-110" charset="0"/>
                </a:rPr>
                <a:t>G.Mahler</a:t>
              </a:r>
              <a:endParaRPr lang="en-US" sz="2000" dirty="0"/>
            </a:p>
          </p:txBody>
        </p:sp>
      </p:grpSp>
      <p:pic>
        <p:nvPicPr>
          <p:cNvPr id="57" name="Picture 56"/>
          <p:cNvPicPr>
            <a:picLocks noChangeAspect="1"/>
          </p:cNvPicPr>
          <p:nvPr/>
        </p:nvPicPr>
        <p:blipFill>
          <a:blip r:embed="rId8"/>
          <a:stretch>
            <a:fillRect/>
          </a:stretch>
        </p:blipFill>
        <p:spPr>
          <a:xfrm>
            <a:off x="0" y="12700"/>
            <a:ext cx="1047345" cy="1295400"/>
          </a:xfrm>
          <a:prstGeom prst="rect">
            <a:avLst/>
          </a:prstGeom>
        </p:spPr>
      </p:pic>
    </p:spTree>
    <p:custDataLst>
      <p:tags r:id="rId2"/>
    </p:custDataLst>
  </p:cSld>
  <p:clrMapOvr>
    <a:masterClrMapping/>
  </p:clrMapOvr>
  <p:transition spd="slow" advTm="235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Novosibirsk</a:t>
            </a:r>
            <a:br>
              <a:rPr lang="en-US" dirty="0" smtClean="0"/>
            </a:br>
            <a:r>
              <a:rPr lang="en-US" sz="3200" dirty="0" err="1" smtClean="0"/>
              <a:t>Budker</a:t>
            </a:r>
            <a:r>
              <a:rPr lang="en-US" sz="3200" dirty="0" smtClean="0"/>
              <a:t> Institute of Nuclear Physics</a:t>
            </a:r>
            <a:endParaRPr lang="en-US" dirty="0"/>
          </a:p>
        </p:txBody>
      </p:sp>
      <p:pic>
        <p:nvPicPr>
          <p:cNvPr id="5" name="Picture 4"/>
          <p:cNvPicPr>
            <a:picLocks noChangeAspect="1"/>
          </p:cNvPicPr>
          <p:nvPr/>
        </p:nvPicPr>
        <p:blipFill>
          <a:blip r:embed="rId2"/>
          <a:stretch>
            <a:fillRect/>
          </a:stretch>
        </p:blipFill>
        <p:spPr>
          <a:xfrm>
            <a:off x="0" y="3829809"/>
            <a:ext cx="9118600" cy="3028191"/>
          </a:xfrm>
          <a:prstGeom prst="rect">
            <a:avLst/>
          </a:prstGeom>
        </p:spPr>
      </p:pic>
      <p:pic>
        <p:nvPicPr>
          <p:cNvPr id="6" name="Picture 5"/>
          <p:cNvPicPr>
            <a:picLocks noChangeAspect="1"/>
          </p:cNvPicPr>
          <p:nvPr/>
        </p:nvPicPr>
        <p:blipFill>
          <a:blip r:embed="rId3"/>
          <a:stretch>
            <a:fillRect/>
          </a:stretch>
        </p:blipFill>
        <p:spPr>
          <a:xfrm>
            <a:off x="0" y="1422491"/>
            <a:ext cx="2298700" cy="3090783"/>
          </a:xfrm>
          <a:prstGeom prst="rect">
            <a:avLst/>
          </a:prstGeom>
        </p:spPr>
      </p:pic>
      <p:pic>
        <p:nvPicPr>
          <p:cNvPr id="7" name="Picture 6"/>
          <p:cNvPicPr>
            <a:picLocks noChangeAspect="1"/>
          </p:cNvPicPr>
          <p:nvPr/>
        </p:nvPicPr>
        <p:blipFill>
          <a:blip r:embed="rId4"/>
          <a:stretch>
            <a:fillRect/>
          </a:stretch>
        </p:blipFill>
        <p:spPr>
          <a:xfrm>
            <a:off x="7117301" y="1638300"/>
            <a:ext cx="2026699" cy="2673350"/>
          </a:xfrm>
          <a:prstGeom prst="rect">
            <a:avLst/>
          </a:prstGeom>
        </p:spPr>
      </p:pic>
      <p:pic>
        <p:nvPicPr>
          <p:cNvPr id="8" name="Picture 7"/>
          <p:cNvPicPr>
            <a:picLocks noChangeAspect="1"/>
          </p:cNvPicPr>
          <p:nvPr/>
        </p:nvPicPr>
        <p:blipFill>
          <a:blip r:embed="rId5"/>
          <a:stretch>
            <a:fillRect/>
          </a:stretch>
        </p:blipFill>
        <p:spPr>
          <a:xfrm>
            <a:off x="5429250" y="2273300"/>
            <a:ext cx="1485900" cy="1930400"/>
          </a:xfrm>
          <a:prstGeom prst="rect">
            <a:avLst/>
          </a:prstGeom>
        </p:spPr>
      </p:pic>
      <p:pic>
        <p:nvPicPr>
          <p:cNvPr id="11" name="Picture 10" descr="scan0001.jpg"/>
          <p:cNvPicPr>
            <a:picLocks noChangeAspect="1"/>
          </p:cNvPicPr>
          <p:nvPr/>
        </p:nvPicPr>
        <p:blipFill>
          <a:blip r:embed="rId6"/>
          <a:stretch>
            <a:fillRect/>
          </a:stretch>
        </p:blipFill>
        <p:spPr>
          <a:xfrm>
            <a:off x="2971800" y="1575627"/>
            <a:ext cx="2324100" cy="3234698"/>
          </a:xfrm>
          <a:prstGeom prst="rect">
            <a:avLst/>
          </a:prstGeom>
        </p:spPr>
      </p:pic>
      <p:sp>
        <p:nvSpPr>
          <p:cNvPr id="12" name="TextBox 11"/>
          <p:cNvSpPr txBox="1"/>
          <p:nvPr/>
        </p:nvSpPr>
        <p:spPr>
          <a:xfrm>
            <a:off x="2794000" y="1066800"/>
            <a:ext cx="2915406" cy="523220"/>
          </a:xfrm>
          <a:prstGeom prst="rect">
            <a:avLst/>
          </a:prstGeom>
          <a:noFill/>
          <a:scene3d>
            <a:camera prst="orthographicFront"/>
            <a:lightRig rig="threePt" dir="t"/>
          </a:scene3d>
          <a:sp3d>
            <a:bevelT/>
            <a:bevelB prst="slope"/>
          </a:sp3d>
        </p:spPr>
        <p:txBody>
          <a:bodyPr wrap="none" rtlCol="0">
            <a:spAutoFit/>
          </a:bodyPr>
          <a:lstStyle/>
          <a:p>
            <a:r>
              <a:rPr lang="en-US" sz="2800" dirty="0" smtClean="0"/>
              <a:t>Siberian  snakes</a:t>
            </a:r>
            <a:endParaRPr lang="en-US" sz="2800" dirty="0"/>
          </a:p>
        </p:txBody>
      </p:sp>
      <p:sp>
        <p:nvSpPr>
          <p:cNvPr id="13" name="TextBox 12"/>
          <p:cNvSpPr txBox="1"/>
          <p:nvPr/>
        </p:nvSpPr>
        <p:spPr>
          <a:xfrm rot="16200000">
            <a:off x="962368" y="2832100"/>
            <a:ext cx="3378274" cy="523220"/>
          </a:xfrm>
          <a:prstGeom prst="rect">
            <a:avLst/>
          </a:prstGeom>
          <a:noFill/>
          <a:scene3d>
            <a:camera prst="orthographicFront"/>
            <a:lightRig rig="threePt" dir="t"/>
          </a:scene3d>
          <a:sp3d>
            <a:bevelT/>
            <a:bevelB prst="slope"/>
          </a:sp3d>
        </p:spPr>
        <p:txBody>
          <a:bodyPr wrap="none" rtlCol="0">
            <a:spAutoFit/>
          </a:bodyPr>
          <a:lstStyle/>
          <a:p>
            <a:r>
              <a:rPr lang="en-US" sz="2800" dirty="0" smtClean="0"/>
              <a:t>Magnetized cooling</a:t>
            </a:r>
            <a:endParaRPr lang="en-US" sz="2800" dirty="0"/>
          </a:p>
        </p:txBody>
      </p:sp>
      <p:sp>
        <p:nvSpPr>
          <p:cNvPr id="14" name="TextBox 13"/>
          <p:cNvSpPr txBox="1"/>
          <p:nvPr/>
        </p:nvSpPr>
        <p:spPr>
          <a:xfrm rot="5400000">
            <a:off x="3905395" y="2895600"/>
            <a:ext cx="3486627" cy="523220"/>
          </a:xfrm>
          <a:prstGeom prst="rect">
            <a:avLst/>
          </a:prstGeom>
          <a:noFill/>
          <a:scene3d>
            <a:camera prst="orthographicFront"/>
            <a:lightRig rig="threePt" dir="t"/>
          </a:scene3d>
          <a:sp3d>
            <a:bevelT/>
            <a:bevelB prst="slope"/>
          </a:sp3d>
        </p:spPr>
        <p:txBody>
          <a:bodyPr wrap="none" rtlCol="0">
            <a:spAutoFit/>
          </a:bodyPr>
          <a:lstStyle/>
          <a:p>
            <a:r>
              <a:rPr lang="en-US" sz="2800" dirty="0" smtClean="0"/>
              <a:t>Beam-beam effects</a:t>
            </a:r>
            <a:endParaRPr lang="en-US" sz="28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0"/>
            <a:ext cx="8039100" cy="673100"/>
          </a:xfrm>
        </p:spPr>
        <p:txBody>
          <a:bodyPr/>
          <a:lstStyle/>
          <a:p>
            <a:r>
              <a:rPr lang="en-US" dirty="0" smtClean="0"/>
              <a:t>From Moscow to Siberia</a:t>
            </a:r>
            <a:endParaRPr lang="en-US" dirty="0"/>
          </a:p>
        </p:txBody>
      </p:sp>
      <p:pic>
        <p:nvPicPr>
          <p:cNvPr id="19" name="Picture 18" descr="Kremlin.jpg"/>
          <p:cNvPicPr>
            <a:picLocks noChangeAspect="1"/>
          </p:cNvPicPr>
          <p:nvPr/>
        </p:nvPicPr>
        <p:blipFill>
          <a:blip r:embed="rId2"/>
          <a:stretch>
            <a:fillRect/>
          </a:stretch>
        </p:blipFill>
        <p:spPr>
          <a:xfrm>
            <a:off x="0" y="1731511"/>
            <a:ext cx="5016500" cy="3843788"/>
          </a:xfrm>
          <a:prstGeom prst="rect">
            <a:avLst/>
          </a:prstGeom>
        </p:spPr>
      </p:pic>
      <p:pic>
        <p:nvPicPr>
          <p:cNvPr id="21" name="Picture 20" descr="MGU.jpg"/>
          <p:cNvPicPr>
            <a:picLocks noChangeAspect="1"/>
          </p:cNvPicPr>
          <p:nvPr/>
        </p:nvPicPr>
        <p:blipFill>
          <a:blip r:embed="rId3"/>
          <a:stretch>
            <a:fillRect/>
          </a:stretch>
        </p:blipFill>
        <p:spPr>
          <a:xfrm>
            <a:off x="5067300" y="687909"/>
            <a:ext cx="3649663" cy="5344591"/>
          </a:xfrm>
          <a:prstGeom prst="rect">
            <a:avLst/>
          </a:prstGeom>
        </p:spPr>
      </p:pic>
      <p:pic>
        <p:nvPicPr>
          <p:cNvPr id="22" name="Picture 21"/>
          <p:cNvPicPr>
            <a:picLocks noChangeAspect="1"/>
          </p:cNvPicPr>
          <p:nvPr/>
        </p:nvPicPr>
        <p:blipFill>
          <a:blip r:embed="rId4"/>
          <a:stretch>
            <a:fillRect/>
          </a:stretch>
        </p:blipFill>
        <p:spPr>
          <a:xfrm>
            <a:off x="0" y="825500"/>
            <a:ext cx="9131300" cy="6057096"/>
          </a:xfrm>
          <a:prstGeom prst="rect">
            <a:avLst/>
          </a:prstGeom>
        </p:spPr>
      </p:pic>
      <p:pic>
        <p:nvPicPr>
          <p:cNvPr id="26" name="Picture 25" descr="BNIP.jpg"/>
          <p:cNvPicPr>
            <a:picLocks noChangeAspect="1"/>
          </p:cNvPicPr>
          <p:nvPr/>
        </p:nvPicPr>
        <p:blipFill>
          <a:blip r:embed="rId5"/>
          <a:stretch>
            <a:fillRect/>
          </a:stretch>
        </p:blipFill>
        <p:spPr>
          <a:xfrm>
            <a:off x="0" y="803274"/>
            <a:ext cx="5515050" cy="3667126"/>
          </a:xfrm>
          <a:prstGeom prst="rect">
            <a:avLst/>
          </a:prstGeom>
        </p:spPr>
      </p:pic>
      <p:pic>
        <p:nvPicPr>
          <p:cNvPr id="27" name="Picture 26" descr="NGU.jpg"/>
          <p:cNvPicPr>
            <a:picLocks noChangeAspect="1"/>
          </p:cNvPicPr>
          <p:nvPr/>
        </p:nvPicPr>
        <p:blipFill>
          <a:blip r:embed="rId6"/>
          <a:stretch>
            <a:fillRect/>
          </a:stretch>
        </p:blipFill>
        <p:spPr>
          <a:xfrm>
            <a:off x="4533900" y="3716070"/>
            <a:ext cx="4610100" cy="3611830"/>
          </a:xfrm>
          <a:prstGeom prst="rect">
            <a:avLst/>
          </a:prstGeom>
        </p:spPr>
      </p:pic>
      <p:pic>
        <p:nvPicPr>
          <p:cNvPr id="28" name="Picture 27" descr="scan0001.jpg"/>
          <p:cNvPicPr>
            <a:picLocks noChangeAspect="1"/>
          </p:cNvPicPr>
          <p:nvPr/>
        </p:nvPicPr>
        <p:blipFill>
          <a:blip r:embed="rId7"/>
          <a:stretch>
            <a:fillRect/>
          </a:stretch>
        </p:blipFill>
        <p:spPr>
          <a:xfrm>
            <a:off x="2819400" y="1414317"/>
            <a:ext cx="3784600" cy="526743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style.rotation</p:attrName>
                                        </p:attrNameLst>
                                      </p:cBhvr>
                                      <p:tavLst>
                                        <p:tav tm="0">
                                          <p:val>
                                            <p:fltVal val="720"/>
                                          </p:val>
                                        </p:tav>
                                        <p:tav tm="100000">
                                          <p:val>
                                            <p:fltVal val="0"/>
                                          </p:val>
                                        </p:tav>
                                      </p:tavLst>
                                    </p:anim>
                                    <p:anim calcmode="lin" valueType="num">
                                      <p:cBhvr>
                                        <p:cTn id="9" dur="2000" fill="hold"/>
                                        <p:tgtEl>
                                          <p:spTgt spid="22"/>
                                        </p:tgtEl>
                                        <p:attrNameLst>
                                          <p:attrName>ppt_h</p:attrName>
                                        </p:attrNameLst>
                                      </p:cBhvr>
                                      <p:tavLst>
                                        <p:tav tm="0">
                                          <p:val>
                                            <p:fltVal val="0"/>
                                          </p:val>
                                        </p:tav>
                                        <p:tav tm="100000">
                                          <p:val>
                                            <p:strVal val="#ppt_h"/>
                                          </p:val>
                                        </p:tav>
                                      </p:tavLst>
                                    </p:anim>
                                    <p:anim calcmode="lin" valueType="num">
                                      <p:cBhvr>
                                        <p:cTn id="10"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770" decel="100000"/>
                                        <p:tgtEl>
                                          <p:spTgt spid="26"/>
                                        </p:tgtEl>
                                      </p:cBhvr>
                                    </p:animEffect>
                                    <p:animScale>
                                      <p:cBhvr>
                                        <p:cTn id="16" dur="770" decel="100000"/>
                                        <p:tgtEl>
                                          <p:spTgt spid="26"/>
                                        </p:tgtEl>
                                      </p:cBhvr>
                                      <p:from x="10000" y="10000"/>
                                      <p:to x="200000" y="450000"/>
                                    </p:animScale>
                                    <p:animScale>
                                      <p:cBhvr>
                                        <p:cTn id="17" dur="1230" accel="100000" fill="hold">
                                          <p:stCondLst>
                                            <p:cond delay="770"/>
                                          </p:stCondLst>
                                        </p:cTn>
                                        <p:tgtEl>
                                          <p:spTgt spid="26"/>
                                        </p:tgtEl>
                                      </p:cBhvr>
                                      <p:from x="200000" y="450000"/>
                                      <p:to x="100000" y="100000"/>
                                    </p:animScale>
                                    <p:set>
                                      <p:cBhvr>
                                        <p:cTn id="18" dur="770" fill="hold"/>
                                        <p:tgtEl>
                                          <p:spTgt spid="26"/>
                                        </p:tgtEl>
                                        <p:attrNameLst>
                                          <p:attrName>ppt_x</p:attrName>
                                        </p:attrNameLst>
                                      </p:cBhvr>
                                      <p:to>
                                        <p:strVal val="(0.5)"/>
                                      </p:to>
                                    </p:set>
                                    <p:anim from="(0.5)" to="(#ppt_x)" calcmode="lin" valueType="num">
                                      <p:cBhvr>
                                        <p:cTn id="19" dur="1230" accel="100000" fill="hold">
                                          <p:stCondLst>
                                            <p:cond delay="770"/>
                                          </p:stCondLst>
                                        </p:cTn>
                                        <p:tgtEl>
                                          <p:spTgt spid="26"/>
                                        </p:tgtEl>
                                        <p:attrNameLst>
                                          <p:attrName>ppt_x</p:attrName>
                                        </p:attrNameLst>
                                      </p:cBhvr>
                                    </p:anim>
                                    <p:set>
                                      <p:cBhvr>
                                        <p:cTn id="20" dur="770" fill="hold"/>
                                        <p:tgtEl>
                                          <p:spTgt spid="26"/>
                                        </p:tgtEl>
                                        <p:attrNameLst>
                                          <p:attrName>ppt_y</p:attrName>
                                        </p:attrNameLst>
                                      </p:cBhvr>
                                      <p:to>
                                        <p:strVal val="(#ppt_y+0.4)"/>
                                      </p:to>
                                    </p:set>
                                    <p:anim from="(#ppt_y+0.4)" to="(#ppt_y)" calcmode="lin" valueType="num">
                                      <p:cBhvr>
                                        <p:cTn id="21" dur="1230" accel="100000" fill="hold">
                                          <p:stCondLst>
                                            <p:cond delay="770"/>
                                          </p:stCondLst>
                                        </p:cTn>
                                        <p:tgtEl>
                                          <p:spTgt spid="26"/>
                                        </p:tgtEl>
                                        <p:attrNameLst>
                                          <p:attrName>ppt_y</p:attrName>
                                        </p:attrNameLst>
                                      </p:cBhvr>
                                    </p:anim>
                                  </p:childTnLst>
                                </p:cTn>
                              </p:par>
                              <p:par>
                                <p:cTn id="22" presetID="5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770" decel="100000"/>
                                        <p:tgtEl>
                                          <p:spTgt spid="27"/>
                                        </p:tgtEl>
                                      </p:cBhvr>
                                    </p:animEffect>
                                    <p:animScale>
                                      <p:cBhvr>
                                        <p:cTn id="25" dur="770" decel="100000"/>
                                        <p:tgtEl>
                                          <p:spTgt spid="27"/>
                                        </p:tgtEl>
                                      </p:cBhvr>
                                      <p:from x="10000" y="10000"/>
                                      <p:to x="200000" y="450000"/>
                                    </p:animScale>
                                    <p:animScale>
                                      <p:cBhvr>
                                        <p:cTn id="26" dur="1230" accel="100000" fill="hold">
                                          <p:stCondLst>
                                            <p:cond delay="770"/>
                                          </p:stCondLst>
                                        </p:cTn>
                                        <p:tgtEl>
                                          <p:spTgt spid="27"/>
                                        </p:tgtEl>
                                      </p:cBhvr>
                                      <p:from x="200000" y="450000"/>
                                      <p:to x="100000" y="100000"/>
                                    </p:animScale>
                                    <p:set>
                                      <p:cBhvr>
                                        <p:cTn id="27" dur="770" fill="hold"/>
                                        <p:tgtEl>
                                          <p:spTgt spid="27"/>
                                        </p:tgtEl>
                                        <p:attrNameLst>
                                          <p:attrName>ppt_x</p:attrName>
                                        </p:attrNameLst>
                                      </p:cBhvr>
                                      <p:to>
                                        <p:strVal val="(0.5)"/>
                                      </p:to>
                                    </p:set>
                                    <p:anim from="(0.5)" to="(#ppt_x)" calcmode="lin" valueType="num">
                                      <p:cBhvr>
                                        <p:cTn id="28" dur="1230" accel="100000" fill="hold">
                                          <p:stCondLst>
                                            <p:cond delay="770"/>
                                          </p:stCondLst>
                                        </p:cTn>
                                        <p:tgtEl>
                                          <p:spTgt spid="27"/>
                                        </p:tgtEl>
                                        <p:attrNameLst>
                                          <p:attrName>ppt_x</p:attrName>
                                        </p:attrNameLst>
                                      </p:cBhvr>
                                    </p:anim>
                                    <p:set>
                                      <p:cBhvr>
                                        <p:cTn id="29" dur="770" fill="hold"/>
                                        <p:tgtEl>
                                          <p:spTgt spid="27"/>
                                        </p:tgtEl>
                                        <p:attrNameLst>
                                          <p:attrName>ppt_y</p:attrName>
                                        </p:attrNameLst>
                                      </p:cBhvr>
                                      <p:to>
                                        <p:strVal val="(#ppt_y+0.4)"/>
                                      </p:to>
                                    </p:set>
                                    <p:anim from="(#ppt_y+0.4)" to="(#ppt_y)" calcmode="lin" valueType="num">
                                      <p:cBhvr>
                                        <p:cTn id="30" dur="1230" accel="100000" fill="hold">
                                          <p:stCondLst>
                                            <p:cond delay="770"/>
                                          </p:stCondLst>
                                        </p:cTn>
                                        <p:tgtEl>
                                          <p:spTgt spid="27"/>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Novosibirsk</a:t>
            </a:r>
            <a:br>
              <a:rPr lang="en-US" dirty="0" smtClean="0"/>
            </a:br>
            <a:r>
              <a:rPr lang="en-US" sz="3200" dirty="0" err="1" smtClean="0"/>
              <a:t>Budker</a:t>
            </a:r>
            <a:r>
              <a:rPr lang="en-US" sz="3200" dirty="0" smtClean="0"/>
              <a:t> Institute of Nuclear Physics</a:t>
            </a:r>
            <a:endParaRPr lang="en-US" dirty="0"/>
          </a:p>
        </p:txBody>
      </p:sp>
      <p:pic>
        <p:nvPicPr>
          <p:cNvPr id="5" name="Picture 4"/>
          <p:cNvPicPr>
            <a:picLocks noChangeAspect="1"/>
          </p:cNvPicPr>
          <p:nvPr/>
        </p:nvPicPr>
        <p:blipFill>
          <a:blip r:embed="rId3"/>
          <a:stretch>
            <a:fillRect/>
          </a:stretch>
        </p:blipFill>
        <p:spPr>
          <a:xfrm>
            <a:off x="0" y="3829809"/>
            <a:ext cx="9118600" cy="3028191"/>
          </a:xfrm>
          <a:prstGeom prst="rect">
            <a:avLst/>
          </a:prstGeom>
        </p:spPr>
      </p:pic>
      <p:pic>
        <p:nvPicPr>
          <p:cNvPr id="6" name="Picture 5"/>
          <p:cNvPicPr>
            <a:picLocks noChangeAspect="1"/>
          </p:cNvPicPr>
          <p:nvPr/>
        </p:nvPicPr>
        <p:blipFill>
          <a:blip r:embed="rId4"/>
          <a:stretch>
            <a:fillRect/>
          </a:stretch>
        </p:blipFill>
        <p:spPr>
          <a:xfrm>
            <a:off x="0" y="1422491"/>
            <a:ext cx="2298700" cy="3090783"/>
          </a:xfrm>
          <a:prstGeom prst="rect">
            <a:avLst/>
          </a:prstGeom>
        </p:spPr>
      </p:pic>
      <p:pic>
        <p:nvPicPr>
          <p:cNvPr id="11" name="Picture 10" descr="scan0001.jpg"/>
          <p:cNvPicPr>
            <a:picLocks noChangeAspect="1"/>
          </p:cNvPicPr>
          <p:nvPr/>
        </p:nvPicPr>
        <p:blipFill>
          <a:blip r:embed="rId5"/>
          <a:stretch>
            <a:fillRect/>
          </a:stretch>
        </p:blipFill>
        <p:spPr>
          <a:xfrm>
            <a:off x="2971800" y="1575627"/>
            <a:ext cx="2324100" cy="3234698"/>
          </a:xfrm>
          <a:prstGeom prst="rect">
            <a:avLst/>
          </a:prstGeom>
        </p:spPr>
      </p:pic>
      <p:sp>
        <p:nvSpPr>
          <p:cNvPr id="12" name="TextBox 11"/>
          <p:cNvSpPr txBox="1"/>
          <p:nvPr/>
        </p:nvSpPr>
        <p:spPr>
          <a:xfrm>
            <a:off x="2794000" y="1066800"/>
            <a:ext cx="2915406" cy="523220"/>
          </a:xfrm>
          <a:prstGeom prst="rect">
            <a:avLst/>
          </a:prstGeom>
          <a:noFill/>
          <a:scene3d>
            <a:camera prst="orthographicFront"/>
            <a:lightRig rig="threePt" dir="t"/>
          </a:scene3d>
          <a:sp3d>
            <a:bevelT/>
            <a:bevelB prst="slope"/>
          </a:sp3d>
        </p:spPr>
        <p:txBody>
          <a:bodyPr wrap="none" rtlCol="0">
            <a:spAutoFit/>
          </a:bodyPr>
          <a:lstStyle/>
          <a:p>
            <a:r>
              <a:rPr lang="en-US" sz="2800" dirty="0" smtClean="0"/>
              <a:t>Siberian  snakes</a:t>
            </a:r>
            <a:endParaRPr lang="en-US" sz="2800" dirty="0"/>
          </a:p>
        </p:txBody>
      </p:sp>
      <p:sp>
        <p:nvSpPr>
          <p:cNvPr id="13" name="TextBox 12"/>
          <p:cNvSpPr txBox="1"/>
          <p:nvPr/>
        </p:nvSpPr>
        <p:spPr>
          <a:xfrm rot="16200000">
            <a:off x="962368" y="2832100"/>
            <a:ext cx="3378274" cy="523220"/>
          </a:xfrm>
          <a:prstGeom prst="rect">
            <a:avLst/>
          </a:prstGeom>
          <a:noFill/>
          <a:scene3d>
            <a:camera prst="orthographicFront"/>
            <a:lightRig rig="threePt" dir="t"/>
          </a:scene3d>
          <a:sp3d>
            <a:bevelT/>
            <a:bevelB prst="slope"/>
          </a:sp3d>
        </p:spPr>
        <p:txBody>
          <a:bodyPr wrap="none" rtlCol="0">
            <a:spAutoFit/>
          </a:bodyPr>
          <a:lstStyle/>
          <a:p>
            <a:r>
              <a:rPr lang="en-US" sz="2800" dirty="0" smtClean="0"/>
              <a:t>Magnetized cooling</a:t>
            </a:r>
            <a:endParaRPr lang="en-US" sz="2800" dirty="0"/>
          </a:p>
        </p:txBody>
      </p:sp>
      <p:sp>
        <p:nvSpPr>
          <p:cNvPr id="14" name="TextBox 13"/>
          <p:cNvSpPr txBox="1"/>
          <p:nvPr/>
        </p:nvSpPr>
        <p:spPr>
          <a:xfrm rot="5400000">
            <a:off x="3816495" y="2895601"/>
            <a:ext cx="3486627" cy="523220"/>
          </a:xfrm>
          <a:prstGeom prst="rect">
            <a:avLst/>
          </a:prstGeom>
          <a:noFill/>
          <a:scene3d>
            <a:camera prst="orthographicFront"/>
            <a:lightRig rig="threePt" dir="t"/>
          </a:scene3d>
          <a:sp3d>
            <a:bevelT/>
            <a:bevelB prst="slope"/>
          </a:sp3d>
        </p:spPr>
        <p:txBody>
          <a:bodyPr wrap="none" rtlCol="0">
            <a:spAutoFit/>
          </a:bodyPr>
          <a:lstStyle/>
          <a:p>
            <a:r>
              <a:rPr lang="en-US" sz="2800" dirty="0" smtClean="0"/>
              <a:t>Beam-beam effects</a:t>
            </a:r>
            <a:endParaRPr lang="en-US" sz="2800" dirty="0"/>
          </a:p>
        </p:txBody>
      </p:sp>
      <p:pic>
        <p:nvPicPr>
          <p:cNvPr id="15" name="Picture 6" descr="nap_m"/>
          <p:cNvPicPr>
            <a:picLocks noChangeAspect="1" noChangeArrowheads="1"/>
          </p:cNvPicPr>
          <p:nvPr/>
        </p:nvPicPr>
        <p:blipFill>
          <a:blip r:embed="rId6"/>
          <a:srcRect/>
          <a:stretch>
            <a:fillRect/>
          </a:stretch>
        </p:blipFill>
        <p:spPr bwMode="auto">
          <a:xfrm>
            <a:off x="5776368" y="1371600"/>
            <a:ext cx="3367632" cy="32019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Slava</a:t>
            </a:r>
            <a:r>
              <a:rPr lang="en-US" dirty="0" smtClean="0"/>
              <a:t> as my teacher</a:t>
            </a:r>
            <a:br>
              <a:rPr lang="en-US" dirty="0" smtClean="0"/>
            </a:br>
            <a:r>
              <a:rPr lang="en-US" dirty="0" smtClean="0"/>
              <a:t>Analytical Mechanics 1974</a:t>
            </a:r>
            <a:endParaRPr lang="en-US" dirty="0"/>
          </a:p>
        </p:txBody>
      </p:sp>
      <p:pic>
        <p:nvPicPr>
          <p:cNvPr id="12" name="Picture 11"/>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664912" y="2005879"/>
            <a:ext cx="3338888" cy="4370907"/>
          </a:xfrm>
          <a:prstGeom prst="rect">
            <a:avLst/>
          </a:prstGeom>
        </p:spPr>
      </p:pic>
      <p:pic>
        <p:nvPicPr>
          <p:cNvPr id="13" name="Picture 12"/>
          <p:cNvPicPr>
            <a:picLocks noChangeAspect="1"/>
          </p:cNvPicPr>
          <p:nvPr/>
        </p:nvPicPr>
        <p:blipFill>
          <a:blip r:embed="rId6"/>
          <a:stretch>
            <a:fillRect/>
          </a:stretch>
        </p:blipFill>
        <p:spPr>
          <a:xfrm>
            <a:off x="3270250" y="1867566"/>
            <a:ext cx="996950" cy="1104234"/>
          </a:xfrm>
          <a:prstGeom prst="rect">
            <a:avLst/>
          </a:prstGeom>
        </p:spPr>
      </p:pic>
      <p:pic>
        <p:nvPicPr>
          <p:cNvPr id="10" name="Content Placeholder 6" descr="scan0001.jpg"/>
          <p:cNvPicPr>
            <a:picLocks noChangeAspect="1"/>
          </p:cNvPicPr>
          <p:nvPr/>
        </p:nvPicPr>
        <p:blipFill>
          <a:blip r:embed="rId7"/>
          <a:srcRect l="-81451" r="-81451"/>
          <a:stretch>
            <a:fillRect/>
          </a:stretch>
        </p:blipFill>
        <p:spPr bwMode="auto">
          <a:xfrm>
            <a:off x="4754032" y="1358900"/>
            <a:ext cx="5901267" cy="3124200"/>
          </a:xfrm>
          <a:prstGeom prst="rect">
            <a:avLst/>
          </a:prstGeom>
          <a:noFill/>
          <a:ln w="9525">
            <a:noFill/>
            <a:miter lim="800000"/>
            <a:headEnd/>
            <a:tailEnd/>
          </a:ln>
        </p:spPr>
      </p:pic>
      <p:pic>
        <p:nvPicPr>
          <p:cNvPr id="11" name="Picture 1027" descr="C:\WU\Nonlinear\ss.gif"/>
          <p:cNvPicPr>
            <a:picLocks noChangeAspect="1" noChangeArrowheads="1"/>
          </p:cNvPicPr>
          <p:nvPr/>
        </p:nvPicPr>
        <p:blipFill>
          <a:blip r:embed="rId8"/>
          <a:srcRect/>
          <a:stretch>
            <a:fillRect/>
          </a:stretch>
        </p:blipFill>
        <p:spPr bwMode="auto">
          <a:xfrm>
            <a:off x="5207000" y="4732192"/>
            <a:ext cx="3937000" cy="1744807"/>
          </a:xfrm>
          <a:prstGeom prst="rect">
            <a:avLst/>
          </a:prstGeom>
          <a:noFill/>
        </p:spPr>
      </p:pic>
      <p:pic>
        <p:nvPicPr>
          <p:cNvPr id="14" name="Picture 1031" descr="C:\WU\Nonlinear\planetorbit_resonance.jpeg"/>
          <p:cNvPicPr>
            <a:picLocks noChangeAspect="1" noChangeArrowheads="1"/>
          </p:cNvPicPr>
          <p:nvPr/>
        </p:nvPicPr>
        <p:blipFill>
          <a:blip r:embed="rId9"/>
          <a:srcRect/>
          <a:stretch>
            <a:fillRect/>
          </a:stretch>
        </p:blipFill>
        <p:spPr bwMode="auto">
          <a:xfrm>
            <a:off x="4203700" y="1211022"/>
            <a:ext cx="1460500" cy="1481378"/>
          </a:xfrm>
          <a:prstGeom prst="rect">
            <a:avLst/>
          </a:prstGeom>
          <a:noFill/>
        </p:spPr>
      </p:pic>
      <p:graphicFrame>
        <p:nvGraphicFramePr>
          <p:cNvPr id="380930" name="Object 2"/>
          <p:cNvGraphicFramePr>
            <a:graphicFrameLocks noChangeAspect="1"/>
          </p:cNvGraphicFramePr>
          <p:nvPr/>
        </p:nvGraphicFramePr>
        <p:xfrm>
          <a:off x="1676400" y="2566988"/>
          <a:ext cx="1422400" cy="990600"/>
        </p:xfrm>
        <a:graphic>
          <a:graphicData uri="http://schemas.openxmlformats.org/presentationml/2006/ole">
            <p:oleObj spid="_x0000_s380930" name="Equation" r:id="rId10" imgW="1498600" imgH="10541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57200" y="0"/>
            <a:ext cx="7696200" cy="792163"/>
          </a:xfrm>
        </p:spPr>
        <p:txBody>
          <a:bodyPr/>
          <a:lstStyle/>
          <a:p>
            <a:pPr eaLnBrk="1" hangingPunct="1"/>
            <a:r>
              <a:rPr lang="en-US" sz="4000" dirty="0">
                <a:latin typeface="Comic Sans MS" charset="0"/>
                <a:ea typeface="ＭＳ Ｐゴシック" charset="-128"/>
              </a:rPr>
              <a:t>    </a:t>
            </a:r>
            <a:r>
              <a:rPr lang="en-US" sz="3200" dirty="0">
                <a:solidFill>
                  <a:srgbClr val="0033CC"/>
                </a:solidFill>
                <a:latin typeface="Comic Sans MS" charset="0"/>
                <a:ea typeface="ＭＳ Ｐゴシック" charset="-128"/>
              </a:rPr>
              <a:t>Electron </a:t>
            </a:r>
            <a:r>
              <a:rPr lang="en-US" sz="3200" dirty="0" smtClean="0">
                <a:solidFill>
                  <a:srgbClr val="0033CC"/>
                </a:solidFill>
                <a:latin typeface="Comic Sans MS" charset="0"/>
                <a:ea typeface="ＭＳ Ｐゴシック" charset="-128"/>
              </a:rPr>
              <a:t>Cooling</a:t>
            </a:r>
            <a:endParaRPr lang="en-US" sz="3200" dirty="0">
              <a:solidFill>
                <a:srgbClr val="0033CC"/>
              </a:solidFill>
              <a:latin typeface="Comic Sans MS" charset="0"/>
              <a:ea typeface="ＭＳ Ｐゴシック" charset="-128"/>
            </a:endParaRPr>
          </a:p>
        </p:txBody>
      </p:sp>
      <p:pic>
        <p:nvPicPr>
          <p:cNvPr id="31750" name="Picture 4" descr="Photo1"/>
          <p:cNvPicPr>
            <a:picLocks noChangeAspect="1" noChangeArrowheads="1"/>
          </p:cNvPicPr>
          <p:nvPr/>
        </p:nvPicPr>
        <p:blipFill>
          <a:blip r:embed="rId4"/>
          <a:srcRect/>
          <a:stretch>
            <a:fillRect/>
          </a:stretch>
        </p:blipFill>
        <p:spPr bwMode="auto">
          <a:xfrm>
            <a:off x="12700" y="698500"/>
            <a:ext cx="1887538" cy="2925763"/>
          </a:xfrm>
          <a:prstGeom prst="rect">
            <a:avLst/>
          </a:prstGeom>
          <a:noFill/>
          <a:ln w="9525">
            <a:noFill/>
            <a:miter lim="800000"/>
            <a:headEnd/>
            <a:tailEnd/>
          </a:ln>
        </p:spPr>
      </p:pic>
      <p:pic>
        <p:nvPicPr>
          <p:cNvPr id="31751" name="Picture 5" descr="Photo4"/>
          <p:cNvPicPr>
            <a:picLocks noChangeAspect="1" noChangeArrowheads="1"/>
          </p:cNvPicPr>
          <p:nvPr/>
        </p:nvPicPr>
        <p:blipFill>
          <a:blip r:embed="rId5"/>
          <a:srcRect/>
          <a:stretch>
            <a:fillRect/>
          </a:stretch>
        </p:blipFill>
        <p:spPr bwMode="auto">
          <a:xfrm>
            <a:off x="1905000" y="800100"/>
            <a:ext cx="4876800" cy="2590800"/>
          </a:xfrm>
          <a:prstGeom prst="rect">
            <a:avLst/>
          </a:prstGeom>
          <a:noFill/>
          <a:ln w="9525">
            <a:noFill/>
            <a:miter lim="800000"/>
            <a:headEnd/>
            <a:tailEnd/>
          </a:ln>
        </p:spPr>
      </p:pic>
      <p:pic>
        <p:nvPicPr>
          <p:cNvPr id="31752" name="Picture 8" descr="Photo3"/>
          <p:cNvPicPr>
            <a:picLocks noChangeAspect="1" noChangeArrowheads="1"/>
          </p:cNvPicPr>
          <p:nvPr/>
        </p:nvPicPr>
        <p:blipFill>
          <a:blip r:embed="rId6"/>
          <a:srcRect/>
          <a:stretch>
            <a:fillRect/>
          </a:stretch>
        </p:blipFill>
        <p:spPr bwMode="auto">
          <a:xfrm>
            <a:off x="7010400" y="698500"/>
            <a:ext cx="1905000" cy="2787650"/>
          </a:xfrm>
          <a:prstGeom prst="rect">
            <a:avLst/>
          </a:prstGeom>
          <a:noFill/>
          <a:ln w="9525">
            <a:noFill/>
            <a:miter lim="800000"/>
            <a:headEnd/>
            <a:tailEnd/>
          </a:ln>
        </p:spPr>
      </p:pic>
      <p:sp>
        <p:nvSpPr>
          <p:cNvPr id="31754" name="Rectangle 12"/>
          <p:cNvSpPr>
            <a:spLocks noChangeArrowheads="1"/>
          </p:cNvSpPr>
          <p:nvPr/>
        </p:nvSpPr>
        <p:spPr bwMode="auto">
          <a:xfrm>
            <a:off x="457200" y="5308600"/>
            <a:ext cx="8172450" cy="1323439"/>
          </a:xfrm>
          <a:prstGeom prst="rect">
            <a:avLst/>
          </a:prstGeom>
          <a:noFill/>
          <a:ln w="9525">
            <a:noFill/>
            <a:miter lim="800000"/>
            <a:headEnd/>
            <a:tailEnd/>
          </a:ln>
        </p:spPr>
        <p:txBody>
          <a:bodyPr wrap="square">
            <a:prstTxWarp prst="textNoShape">
              <a:avLst/>
            </a:prstTxWarp>
            <a:spAutoFit/>
          </a:bodyPr>
          <a:lstStyle/>
          <a:p>
            <a:r>
              <a:rPr lang="en-US" sz="1600" b="1" dirty="0">
                <a:latin typeface="Comic Sans MS" charset="0"/>
                <a:ea typeface="Comic Sans MS" charset="0"/>
                <a:cs typeface="Comic Sans MS" charset="0"/>
              </a:rPr>
              <a:t>Kinetic equation (plasma relaxation) was derived by Landau in 1937. But… can it work for beams? It does! </a:t>
            </a:r>
            <a:r>
              <a:rPr lang="en-US" sz="1600" b="1" u="sng" dirty="0">
                <a:latin typeface="Comic Sans MS" charset="0"/>
                <a:ea typeface="Comic Sans MS" charset="0"/>
                <a:cs typeface="Comic Sans MS" charset="0"/>
              </a:rPr>
              <a:t>Yet very  interesting and important phenomena have been discovered (magnetized cooling, super-deep cooling, </a:t>
            </a:r>
            <a:r>
              <a:rPr lang="en-US" sz="1600" b="1" u="sng" dirty="0" err="1">
                <a:latin typeface="Comic Sans MS" charset="0"/>
                <a:ea typeface="Comic Sans MS" charset="0"/>
                <a:cs typeface="Comic Sans MS" charset="0"/>
              </a:rPr>
              <a:t>christaline</a:t>
            </a:r>
            <a:r>
              <a:rPr lang="en-US" sz="1600" b="1" u="sng" dirty="0">
                <a:latin typeface="Comic Sans MS" charset="0"/>
                <a:ea typeface="Comic Sans MS" charset="0"/>
                <a:cs typeface="Comic Sans MS" charset="0"/>
              </a:rPr>
              <a:t> beams…</a:t>
            </a:r>
            <a:r>
              <a:rPr lang="en-US" sz="1600" b="1" u="sng" dirty="0" smtClean="0">
                <a:latin typeface="Comic Sans MS" charset="0"/>
                <a:ea typeface="Comic Sans MS" charset="0"/>
                <a:cs typeface="Comic Sans MS" charset="0"/>
              </a:rPr>
              <a:t>)  </a:t>
            </a:r>
            <a:r>
              <a:rPr lang="en-US" sz="1600" dirty="0" smtClean="0">
                <a:latin typeface="Comic Sans MS" charset="0"/>
                <a:ea typeface="Comic Sans MS" charset="0"/>
                <a:cs typeface="Comic Sans MS" charset="0"/>
              </a:rPr>
              <a:t>© </a:t>
            </a:r>
            <a:r>
              <a:rPr lang="en-US" sz="1600" dirty="0" err="1" smtClean="0">
                <a:latin typeface="Comic Sans MS" charset="0"/>
                <a:ea typeface="Comic Sans MS" charset="0"/>
                <a:cs typeface="Comic Sans MS" charset="0"/>
              </a:rPr>
              <a:t>Ya</a:t>
            </a:r>
            <a:r>
              <a:rPr lang="en-US" sz="1600" dirty="0" smtClean="0">
                <a:latin typeface="Comic Sans MS" charset="0"/>
                <a:ea typeface="Comic Sans MS" charset="0"/>
                <a:cs typeface="Comic Sans MS" charset="0"/>
              </a:rPr>
              <a:t>. </a:t>
            </a:r>
            <a:r>
              <a:rPr lang="en-US" sz="1600" dirty="0" err="1" smtClean="0">
                <a:latin typeface="Comic Sans MS" charset="0"/>
                <a:ea typeface="Comic Sans MS" charset="0"/>
                <a:cs typeface="Comic Sans MS" charset="0"/>
              </a:rPr>
              <a:t>Derbenev</a:t>
            </a:r>
            <a:endParaRPr lang="en-US" sz="1600" dirty="0" smtClean="0">
              <a:latin typeface="Comic Sans MS" charset="0"/>
              <a:ea typeface="Comic Sans MS" charset="0"/>
              <a:cs typeface="Comic Sans MS" charset="0"/>
            </a:endParaRPr>
          </a:p>
          <a:p>
            <a:endParaRPr lang="en-US" sz="1600" b="1" dirty="0">
              <a:latin typeface="Comic Sans MS" charset="0"/>
              <a:ea typeface="Comic Sans MS" charset="0"/>
              <a:cs typeface="Comic Sans MS" charset="0"/>
            </a:endParaRPr>
          </a:p>
        </p:txBody>
      </p:sp>
      <p:sp>
        <p:nvSpPr>
          <p:cNvPr id="31755" name="Rectangle 15"/>
          <p:cNvSpPr>
            <a:spLocks noGrp="1" noChangeArrowheads="1"/>
          </p:cNvSpPr>
          <p:nvPr>
            <p:ph type="ftr" sz="quarter" idx="4294967295"/>
          </p:nvPr>
        </p:nvSpPr>
        <p:spPr>
          <a:xfrm>
            <a:off x="2260600" y="6662738"/>
            <a:ext cx="5367338" cy="207962"/>
          </a:xfrm>
          <a:prstGeom prst="rect">
            <a:avLst/>
          </a:prstGeom>
          <a:noFill/>
        </p:spPr>
        <p:txBody>
          <a:bodyPr/>
          <a:lstStyle/>
          <a:p>
            <a:r>
              <a:rPr lang="en-US" sz="1000"/>
              <a:t>V.N. Litvinenko, Laser and Plasma Accelerators Workshop 2009, Καρδαμύλη, Greece </a:t>
            </a:r>
          </a:p>
        </p:txBody>
      </p:sp>
      <p:sp>
        <p:nvSpPr>
          <p:cNvPr id="31757" name="TextBox 12"/>
          <p:cNvSpPr txBox="1">
            <a:spLocks noChangeArrowheads="1"/>
          </p:cNvSpPr>
          <p:nvPr/>
        </p:nvSpPr>
        <p:spPr bwMode="auto">
          <a:xfrm>
            <a:off x="190500" y="3467100"/>
            <a:ext cx="8597900" cy="584776"/>
          </a:xfrm>
          <a:prstGeom prst="rect">
            <a:avLst/>
          </a:prstGeom>
          <a:noFill/>
          <a:ln w="9525">
            <a:noFill/>
            <a:miter lim="800000"/>
            <a:headEnd/>
            <a:tailEnd/>
          </a:ln>
        </p:spPr>
        <p:txBody>
          <a:bodyPr wrap="square">
            <a:prstTxWarp prst="textNoShape">
              <a:avLst/>
            </a:prstTxWarp>
            <a:spAutoFit/>
          </a:bodyPr>
          <a:lstStyle/>
          <a:p>
            <a:r>
              <a:rPr lang="en-US" sz="1600" dirty="0" err="1">
                <a:solidFill>
                  <a:srgbClr val="FF0000"/>
                </a:solidFill>
                <a:latin typeface="Comic Sans MS" charset="0"/>
                <a:ea typeface="Comic Sans MS" charset="0"/>
                <a:cs typeface="Comic Sans MS" charset="0"/>
              </a:rPr>
              <a:t>Budker’s</a:t>
            </a:r>
            <a:r>
              <a:rPr lang="en-US" sz="1600" dirty="0">
                <a:solidFill>
                  <a:srgbClr val="FF0000"/>
                </a:solidFill>
                <a:latin typeface="Comic Sans MS" charset="0"/>
                <a:ea typeface="Comic Sans MS" charset="0"/>
                <a:cs typeface="Comic Sans MS" charset="0"/>
              </a:rPr>
              <a:t> idea – if we put hot hadron gas in contact  with cold electron gas after a period of thermal relaxation  they will have the same temperature in the </a:t>
            </a:r>
            <a:r>
              <a:rPr lang="en-US" sz="1600" dirty="0" err="1">
                <a:solidFill>
                  <a:srgbClr val="FF0000"/>
                </a:solidFill>
                <a:latin typeface="Comic Sans MS" charset="0"/>
                <a:ea typeface="Comic Sans MS" charset="0"/>
                <a:cs typeface="Comic Sans MS" charset="0"/>
              </a:rPr>
              <a:t>c.m</a:t>
            </a:r>
            <a:r>
              <a:rPr lang="en-US" sz="1600" dirty="0">
                <a:solidFill>
                  <a:srgbClr val="FF0000"/>
                </a:solidFill>
                <a:latin typeface="Comic Sans MS" charset="0"/>
                <a:ea typeface="Comic Sans MS" charset="0"/>
                <a:cs typeface="Comic Sans MS" charset="0"/>
              </a:rPr>
              <a:t>. frame</a:t>
            </a:r>
          </a:p>
        </p:txBody>
      </p:sp>
      <p:graphicFrame>
        <p:nvGraphicFramePr>
          <p:cNvPr id="31746" name="Object 2"/>
          <p:cNvGraphicFramePr>
            <a:graphicFrameLocks noChangeAspect="1"/>
          </p:cNvGraphicFramePr>
          <p:nvPr/>
        </p:nvGraphicFramePr>
        <p:xfrm>
          <a:off x="3949700" y="2838450"/>
          <a:ext cx="1270000" cy="444500"/>
        </p:xfrm>
        <a:graphic>
          <a:graphicData uri="http://schemas.openxmlformats.org/presentationml/2006/ole">
            <p:oleObj spid="_x0000_s415746" name="Equation" r:id="rId7" imgW="1270000" imgH="444500" progId="Equation.3">
              <p:embed/>
            </p:oleObj>
          </a:graphicData>
        </a:graphic>
      </p:graphicFrame>
      <p:graphicFrame>
        <p:nvGraphicFramePr>
          <p:cNvPr id="31747" name="Object 3"/>
          <p:cNvGraphicFramePr>
            <a:graphicFrameLocks noChangeAspect="1"/>
          </p:cNvGraphicFramePr>
          <p:nvPr/>
        </p:nvGraphicFramePr>
        <p:xfrm>
          <a:off x="2268538" y="4114800"/>
          <a:ext cx="4248150" cy="742950"/>
        </p:xfrm>
        <a:graphic>
          <a:graphicData uri="http://schemas.openxmlformats.org/presentationml/2006/ole">
            <p:oleObj spid="_x0000_s415747" name="Equation" r:id="rId8" imgW="2832100" imgH="495300" progId="Equation.3">
              <p:embed/>
            </p:oleObj>
          </a:graphicData>
        </a:graphic>
      </p:graphicFrame>
      <p:sp>
        <p:nvSpPr>
          <p:cNvPr id="14" name="Rectangle 2"/>
          <p:cNvSpPr txBox="1">
            <a:spLocks noChangeArrowheads="1"/>
          </p:cNvSpPr>
          <p:nvPr/>
        </p:nvSpPr>
        <p:spPr bwMode="auto">
          <a:xfrm>
            <a:off x="508000" y="4618037"/>
            <a:ext cx="7696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Comic Sans MS" charset="0"/>
                <a:ea typeface="ＭＳ Ｐゴシック" charset="-128"/>
                <a:cs typeface="ＭＳ Ｐゴシック" pitchFamily="-111" charset="-128"/>
              </a:rPr>
              <a:t>    </a:t>
            </a:r>
            <a:r>
              <a:rPr kumimoji="0" lang="en-US" sz="2000" b="0" i="0" u="none" strike="noStrike" kern="0" cap="none" spc="0" normalizeH="0" baseline="0" noProof="0" dirty="0" smtClean="0">
                <a:ln>
                  <a:noFill/>
                </a:ln>
                <a:solidFill>
                  <a:srgbClr val="FF0000"/>
                </a:solidFill>
                <a:effectLst/>
                <a:uLnTx/>
                <a:uFillTx/>
                <a:latin typeface="Comic Sans MS" charset="0"/>
                <a:ea typeface="ＭＳ Ｐゴシック" charset="-128"/>
                <a:cs typeface="ＭＳ Ｐゴシック" pitchFamily="-111" charset="-128"/>
              </a:rPr>
              <a:t>Was is too simple for </a:t>
            </a:r>
            <a:r>
              <a:rPr kumimoji="0" lang="en-US" sz="2000" b="0" i="0" u="none" strike="noStrike" kern="0" cap="none" spc="0" normalizeH="0" baseline="0" noProof="0" dirty="0" err="1" smtClean="0">
                <a:ln>
                  <a:noFill/>
                </a:ln>
                <a:solidFill>
                  <a:srgbClr val="FF0000"/>
                </a:solidFill>
                <a:effectLst/>
                <a:uLnTx/>
                <a:uFillTx/>
                <a:latin typeface="Comic Sans MS" charset="0"/>
                <a:ea typeface="ＭＳ Ｐゴシック" charset="-128"/>
                <a:cs typeface="ＭＳ Ｐゴシック" pitchFamily="-111" charset="-128"/>
              </a:rPr>
              <a:t>Slava</a:t>
            </a:r>
            <a:r>
              <a:rPr kumimoji="0" lang="en-US" sz="2000" b="0" i="0" u="none" strike="noStrike" kern="0" cap="none" spc="0" normalizeH="0" baseline="0" noProof="0" dirty="0" smtClean="0">
                <a:ln>
                  <a:noFill/>
                </a:ln>
                <a:solidFill>
                  <a:srgbClr val="FF0000"/>
                </a:solidFill>
                <a:effectLst/>
                <a:uLnTx/>
                <a:uFillTx/>
                <a:latin typeface="Comic Sans MS" charset="0"/>
                <a:ea typeface="ＭＳ Ｐゴシック" charset="-128"/>
                <a:cs typeface="ＭＳ Ｐゴシック" pitchFamily="-111" charset="-128"/>
              </a:rPr>
              <a:t> to get involved?</a:t>
            </a:r>
            <a:endParaRPr kumimoji="0" lang="en-US" sz="2000" b="0" i="0" u="none" strike="noStrike" kern="0" cap="none" spc="0" normalizeH="0" baseline="0" noProof="0" dirty="0">
              <a:ln>
                <a:noFill/>
              </a:ln>
              <a:solidFill>
                <a:srgbClr val="FF0000"/>
              </a:solidFill>
              <a:effectLst/>
              <a:uLnTx/>
              <a:uFillTx/>
              <a:latin typeface="Comic Sans MS" charset="0"/>
              <a:ea typeface="ＭＳ Ｐゴシック" charset="-128"/>
              <a:cs typeface="ＭＳ Ｐゴシック" pitchFamily="-111"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 calcmode="lin" valueType="num">
                                      <p:cBhvr>
                                        <p:cTn id="7" dur="500" fill="hold"/>
                                        <p:tgtEl>
                                          <p:spTgt spid="31754"/>
                                        </p:tgtEl>
                                        <p:attrNameLst>
                                          <p:attrName>ppt_w</p:attrName>
                                        </p:attrNameLst>
                                      </p:cBhvr>
                                      <p:tavLst>
                                        <p:tav tm="0">
                                          <p:val>
                                            <p:fltVal val="0"/>
                                          </p:val>
                                        </p:tav>
                                        <p:tav tm="100000">
                                          <p:val>
                                            <p:strVal val="#ppt_w"/>
                                          </p:val>
                                        </p:tav>
                                      </p:tavLst>
                                    </p:anim>
                                    <p:anim calcmode="lin" valueType="num">
                                      <p:cBhvr>
                                        <p:cTn id="8" dur="500" fill="hold"/>
                                        <p:tgtEl>
                                          <p:spTgt spid="317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Rectangle 4"/>
          <p:cNvSpPr>
            <a:spLocks noGrp="1" noChangeArrowheads="1"/>
          </p:cNvSpPr>
          <p:nvPr>
            <p:ph type="title"/>
          </p:nvPr>
        </p:nvSpPr>
        <p:spPr>
          <a:xfrm>
            <a:off x="393700" y="952500"/>
            <a:ext cx="4876800" cy="673100"/>
          </a:xfrm>
        </p:spPr>
        <p:txBody>
          <a:bodyPr/>
          <a:lstStyle/>
          <a:p>
            <a:r>
              <a:rPr lang="en-US" sz="2800" b="1" dirty="0">
                <a:solidFill>
                  <a:srgbClr val="008000"/>
                </a:solidFill>
                <a:latin typeface="Comic Sans MS" charset="0"/>
                <a:ea typeface="ＭＳ Ｐゴシック" charset="-128"/>
              </a:rPr>
              <a:t>1975 –</a:t>
            </a:r>
            <a:r>
              <a:rPr lang="en-US" sz="2800" b="1" dirty="0" smtClean="0">
                <a:solidFill>
                  <a:srgbClr val="008000"/>
                </a:solidFill>
                <a:latin typeface="Comic Sans MS" charset="0"/>
                <a:ea typeface="ＭＳ Ｐゴシック" charset="-128"/>
              </a:rPr>
              <a:t> NAP Surprise</a:t>
            </a:r>
            <a:r>
              <a:rPr lang="en-US" sz="2800" b="1" dirty="0">
                <a:solidFill>
                  <a:srgbClr val="008000"/>
                </a:solidFill>
                <a:latin typeface="Comic Sans MS" charset="0"/>
                <a:ea typeface="ＭＳ Ｐゴシック" charset="-128"/>
              </a:rPr>
              <a:t>!</a:t>
            </a:r>
          </a:p>
        </p:txBody>
      </p:sp>
      <p:pic>
        <p:nvPicPr>
          <p:cNvPr id="37893" name="Picture 10" descr="Coolng_Mg_Jet"/>
          <p:cNvPicPr>
            <a:picLocks noChangeAspect="1" noChangeArrowheads="1"/>
          </p:cNvPicPr>
          <p:nvPr/>
        </p:nvPicPr>
        <p:blipFill>
          <a:blip r:embed="rId2"/>
          <a:srcRect/>
          <a:stretch>
            <a:fillRect/>
          </a:stretch>
        </p:blipFill>
        <p:spPr bwMode="auto">
          <a:xfrm>
            <a:off x="369888" y="1658939"/>
            <a:ext cx="1015613" cy="3687762"/>
          </a:xfrm>
          <a:prstGeom prst="rect">
            <a:avLst/>
          </a:prstGeom>
          <a:noFill/>
          <a:ln w="9525">
            <a:noFill/>
            <a:miter lim="800000"/>
            <a:headEnd/>
            <a:tailEnd/>
          </a:ln>
        </p:spPr>
      </p:pic>
      <p:sp>
        <p:nvSpPr>
          <p:cNvPr id="37902" name="Text Box 46"/>
          <p:cNvSpPr txBox="1">
            <a:spLocks noChangeArrowheads="1"/>
          </p:cNvSpPr>
          <p:nvPr/>
        </p:nvSpPr>
        <p:spPr bwMode="auto">
          <a:xfrm>
            <a:off x="5643563" y="1752600"/>
            <a:ext cx="3144837" cy="425450"/>
          </a:xfrm>
          <a:prstGeom prst="rect">
            <a:avLst/>
          </a:prstGeom>
          <a:noFill/>
          <a:ln w="9525">
            <a:noFill/>
            <a:miter lim="800000"/>
            <a:headEnd/>
            <a:tailEnd/>
          </a:ln>
        </p:spPr>
        <p:txBody>
          <a:bodyPr>
            <a:prstTxWarp prst="textNoShape">
              <a:avLst/>
            </a:prstTxWarp>
            <a:spAutoFit/>
          </a:bodyPr>
          <a:lstStyle/>
          <a:p>
            <a:pPr marL="457200" indent="-457200" eaLnBrk="0" hangingPunct="0">
              <a:lnSpc>
                <a:spcPct val="110000"/>
              </a:lnSpc>
              <a:spcBef>
                <a:spcPct val="50000"/>
              </a:spcBef>
            </a:pPr>
            <a:r>
              <a:rPr lang="en-US" sz="2000" b="1">
                <a:solidFill>
                  <a:srgbClr val="006600"/>
                </a:solidFill>
                <a:latin typeface="Comic Sans MS" charset="0"/>
              </a:rPr>
              <a:t>	</a:t>
            </a:r>
            <a:endParaRPr lang="ru-RU" sz="2000" b="1">
              <a:solidFill>
                <a:schemeClr val="accent2"/>
              </a:solidFill>
              <a:latin typeface="Comic Sans MS" charset="0"/>
            </a:endParaRPr>
          </a:p>
        </p:txBody>
      </p:sp>
      <p:sp>
        <p:nvSpPr>
          <p:cNvPr id="37904" name="Rectangle 61"/>
          <p:cNvSpPr>
            <a:spLocks noChangeArrowheads="1"/>
          </p:cNvSpPr>
          <p:nvPr/>
        </p:nvSpPr>
        <p:spPr bwMode="auto">
          <a:xfrm>
            <a:off x="5600700" y="5162550"/>
            <a:ext cx="2832100" cy="392415"/>
          </a:xfrm>
          <a:prstGeom prst="rect">
            <a:avLst/>
          </a:prstGeom>
          <a:noFill/>
          <a:ln w="9525">
            <a:noFill/>
            <a:miter lim="800000"/>
            <a:headEnd/>
            <a:tailEnd/>
          </a:ln>
        </p:spPr>
        <p:txBody>
          <a:bodyPr>
            <a:prstTxWarp prst="textNoShape">
              <a:avLst/>
            </a:prstTxWarp>
            <a:spAutoFit/>
          </a:bodyPr>
          <a:lstStyle/>
          <a:p>
            <a:pPr marL="457200" indent="-457200" eaLnBrk="0" hangingPunct="0">
              <a:lnSpc>
                <a:spcPct val="110000"/>
              </a:lnSpc>
              <a:spcBef>
                <a:spcPct val="50000"/>
              </a:spcBef>
            </a:pPr>
            <a:r>
              <a:rPr lang="en-US" sz="1800" b="1" dirty="0">
                <a:solidFill>
                  <a:srgbClr val="000090"/>
                </a:solidFill>
                <a:latin typeface="Comic Sans MS" charset="0"/>
              </a:rPr>
              <a:t>   </a:t>
            </a:r>
            <a:r>
              <a:rPr lang="en-US" sz="1800" b="1" dirty="0" smtClean="0">
                <a:solidFill>
                  <a:srgbClr val="000090"/>
                </a:solidFill>
                <a:latin typeface="Comic Sans MS" charset="0"/>
              </a:rPr>
              <a:t> </a:t>
            </a:r>
            <a:endParaRPr lang="ru-RU" sz="1800" b="1" dirty="0">
              <a:solidFill>
                <a:srgbClr val="000090"/>
              </a:solidFill>
              <a:latin typeface="Comic Sans MS" charset="0"/>
            </a:endParaRPr>
          </a:p>
        </p:txBody>
      </p:sp>
      <p:sp>
        <p:nvSpPr>
          <p:cNvPr id="44" name="Rectangle 2"/>
          <p:cNvSpPr txBox="1">
            <a:spLocks noChangeArrowheads="1"/>
          </p:cNvSpPr>
          <p:nvPr/>
        </p:nvSpPr>
        <p:spPr bwMode="auto">
          <a:xfrm>
            <a:off x="1612900" y="3771901"/>
            <a:ext cx="3835400" cy="157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rgbClr val="FF0000"/>
                </a:solidFill>
                <a:latin typeface="Comic Sans MS" charset="0"/>
                <a:ea typeface="ＭＳ Ｐゴシック" charset="-128"/>
              </a:rPr>
              <a:t>Just complex enough </a:t>
            </a:r>
            <a:r>
              <a:rPr lang="en-US" sz="2800" b="1" kern="0" dirty="0" smtClean="0">
                <a:solidFill>
                  <a:srgbClr val="FF0000"/>
                </a:solidFill>
                <a:latin typeface="Comic Sans MS" charset="0"/>
                <a:ea typeface="ＭＳ Ｐゴシック" charset="-128"/>
              </a:rPr>
              <a:t>to get </a:t>
            </a:r>
            <a:r>
              <a:rPr lang="en-US" sz="2800" b="1" kern="0" dirty="0" err="1" smtClean="0">
                <a:solidFill>
                  <a:srgbClr val="FF0000"/>
                </a:solidFill>
                <a:latin typeface="Comic Sans MS" charset="0"/>
                <a:ea typeface="ＭＳ Ｐゴシック" charset="-128"/>
              </a:rPr>
              <a:t>Slava</a:t>
            </a:r>
            <a:r>
              <a:rPr lang="en-US" sz="2800" b="1" kern="0" dirty="0" smtClean="0">
                <a:solidFill>
                  <a:srgbClr val="FF0000"/>
                </a:solidFill>
                <a:latin typeface="Comic Sans MS" charset="0"/>
                <a:ea typeface="ＭＳ Ｐゴシック" charset="-128"/>
              </a:rPr>
              <a:t> interested !</a:t>
            </a:r>
            <a:endParaRPr kumimoji="0" lang="en-US" sz="2000" b="1" i="0" u="none" strike="noStrike" kern="0" cap="none" spc="0" normalizeH="0" baseline="0" noProof="0" dirty="0">
              <a:ln>
                <a:noFill/>
              </a:ln>
              <a:solidFill>
                <a:srgbClr val="FF0000"/>
              </a:solidFill>
              <a:effectLst/>
              <a:uLnTx/>
              <a:uFillTx/>
              <a:latin typeface="Comic Sans MS" charset="0"/>
              <a:ea typeface="ＭＳ Ｐゴシック" charset="-128"/>
              <a:cs typeface="ＭＳ Ｐゴシック" pitchFamily="-111" charset="-128"/>
            </a:endParaRPr>
          </a:p>
        </p:txBody>
      </p:sp>
      <p:sp>
        <p:nvSpPr>
          <p:cNvPr id="43" name="Rectangle 42"/>
          <p:cNvSpPr/>
          <p:nvPr/>
        </p:nvSpPr>
        <p:spPr>
          <a:xfrm>
            <a:off x="1587500" y="1778963"/>
            <a:ext cx="4927600" cy="1569660"/>
          </a:xfrm>
          <a:prstGeom prst="rect">
            <a:avLst/>
          </a:prstGeom>
        </p:spPr>
        <p:txBody>
          <a:bodyPr wrap="square">
            <a:spAutoFit/>
          </a:bodyPr>
          <a:lstStyle/>
          <a:p>
            <a:r>
              <a:rPr lang="en-US" sz="3200" b="1" dirty="0" smtClean="0">
                <a:solidFill>
                  <a:srgbClr val="0000CC"/>
                </a:solidFill>
                <a:latin typeface="Comic Sans MS" charset="0"/>
                <a:ea typeface="Comic Sans MS" charset="0"/>
                <a:cs typeface="Comic Sans MS" charset="0"/>
              </a:rPr>
              <a:t>The cooling time is </a:t>
            </a:r>
            <a:r>
              <a:rPr lang="en-US" sz="3200" b="1" dirty="0" smtClean="0">
                <a:solidFill>
                  <a:srgbClr val="CC0000"/>
                </a:solidFill>
                <a:latin typeface="Comic Sans MS" charset="0"/>
              </a:rPr>
              <a:t>much shorter than</a:t>
            </a:r>
          </a:p>
          <a:p>
            <a:r>
              <a:rPr lang="en-US" sz="3200" b="1" dirty="0" err="1" smtClean="0">
                <a:solidFill>
                  <a:srgbClr val="CC0000"/>
                </a:solidFill>
                <a:latin typeface="Comic Sans MS" charset="0"/>
              </a:rPr>
              <a:t>Budker’s</a:t>
            </a:r>
            <a:r>
              <a:rPr lang="en-US" sz="3200" b="1" dirty="0" smtClean="0">
                <a:solidFill>
                  <a:srgbClr val="CC0000"/>
                </a:solidFill>
                <a:latin typeface="Comic Sans MS" charset="0"/>
              </a:rPr>
              <a:t> estimate!</a:t>
            </a:r>
            <a:endParaRPr lang="en-US" sz="3200" dirty="0"/>
          </a:p>
        </p:txBody>
      </p:sp>
      <p:sp>
        <p:nvSpPr>
          <p:cNvPr id="48" name="Rectangle 47"/>
          <p:cNvSpPr/>
          <p:nvPr/>
        </p:nvSpPr>
        <p:spPr>
          <a:xfrm>
            <a:off x="939800" y="0"/>
            <a:ext cx="7289800" cy="646331"/>
          </a:xfrm>
          <a:prstGeom prst="rect">
            <a:avLst/>
          </a:prstGeom>
        </p:spPr>
        <p:txBody>
          <a:bodyPr wrap="square">
            <a:spAutoFit/>
          </a:bodyPr>
          <a:lstStyle/>
          <a:p>
            <a:r>
              <a:rPr lang="en-US" sz="3600" b="1" dirty="0" smtClean="0">
                <a:solidFill>
                  <a:srgbClr val="000090"/>
                </a:solidFill>
                <a:latin typeface="Comic Sans MS" charset="0"/>
              </a:rPr>
              <a:t>Rise to the cool side of </a:t>
            </a:r>
            <a:r>
              <a:rPr lang="en-US" sz="3600" b="1" dirty="0" err="1" smtClean="0">
                <a:solidFill>
                  <a:srgbClr val="000090"/>
                </a:solidFill>
                <a:latin typeface="Comic Sans MS" charset="0"/>
              </a:rPr>
              <a:t>Slava</a:t>
            </a:r>
            <a:endParaRPr lang="en-US" sz="3600" dirty="0"/>
          </a:p>
        </p:txBody>
      </p:sp>
      <p:grpSp>
        <p:nvGrpSpPr>
          <p:cNvPr id="50" name="Group 49"/>
          <p:cNvGrpSpPr/>
          <p:nvPr/>
        </p:nvGrpSpPr>
        <p:grpSpPr>
          <a:xfrm>
            <a:off x="5829301" y="863600"/>
            <a:ext cx="3086099" cy="5169515"/>
            <a:chOff x="5829300" y="265739"/>
            <a:chExt cx="3210094" cy="5466136"/>
          </a:xfrm>
        </p:grpSpPr>
        <p:sp>
          <p:nvSpPr>
            <p:cNvPr id="16" name="Rectangle 4"/>
            <p:cNvSpPr txBox="1">
              <a:spLocks noChangeArrowheads="1"/>
            </p:cNvSpPr>
            <p:nvPr/>
          </p:nvSpPr>
          <p:spPr bwMode="auto">
            <a:xfrm>
              <a:off x="6057900" y="1562100"/>
              <a:ext cx="2590800" cy="1155700"/>
            </a:xfrm>
            <a:prstGeom prst="rect">
              <a:avLst/>
            </a:prstGeom>
            <a:noFill/>
            <a:ln w="9525">
              <a:noFill/>
              <a:miter lim="800000"/>
              <a:headEnd/>
              <a:tailEnd/>
            </a:ln>
          </p:spPr>
          <p:txBody>
            <a:bodyPr anchor="ctr">
              <a:prstTxWarp prst="textNoShape">
                <a:avLst/>
              </a:prstTxWarp>
            </a:bodyPr>
            <a:lstStyle/>
            <a:p>
              <a:pPr marL="457200" indent="-457200" eaLnBrk="0" hangingPunct="0">
                <a:lnSpc>
                  <a:spcPct val="110000"/>
                </a:lnSpc>
                <a:spcBef>
                  <a:spcPct val="50000"/>
                </a:spcBef>
              </a:pPr>
              <a:endParaRPr lang="ru-RU" sz="1800" b="1" dirty="0">
                <a:solidFill>
                  <a:schemeClr val="accent2"/>
                </a:solidFill>
                <a:latin typeface="Comic Sans MS" charset="0"/>
              </a:endParaRPr>
            </a:p>
          </p:txBody>
        </p:sp>
        <p:grpSp>
          <p:nvGrpSpPr>
            <p:cNvPr id="2" name="Group 18"/>
            <p:cNvGrpSpPr>
              <a:grpSpLocks/>
            </p:cNvGrpSpPr>
            <p:nvPr/>
          </p:nvGrpSpPr>
          <p:grpSpPr bwMode="auto">
            <a:xfrm>
              <a:off x="6086475" y="3175000"/>
              <a:ext cx="2511425" cy="2019886"/>
              <a:chOff x="279" y="1811"/>
              <a:chExt cx="1846" cy="1779"/>
            </a:xfrm>
          </p:grpSpPr>
          <p:grpSp>
            <p:nvGrpSpPr>
              <p:cNvPr id="3" name="Group 19"/>
              <p:cNvGrpSpPr>
                <a:grpSpLocks/>
              </p:cNvGrpSpPr>
              <p:nvPr/>
            </p:nvGrpSpPr>
            <p:grpSpPr bwMode="auto">
              <a:xfrm>
                <a:off x="1738" y="2243"/>
                <a:ext cx="387" cy="1347"/>
                <a:chOff x="4942" y="1201"/>
                <a:chExt cx="387" cy="1347"/>
              </a:xfrm>
            </p:grpSpPr>
            <p:sp>
              <p:nvSpPr>
                <p:cNvPr id="37930" name="Text Box 20"/>
                <p:cNvSpPr txBox="1">
                  <a:spLocks noChangeArrowheads="1"/>
                </p:cNvSpPr>
                <p:nvPr/>
              </p:nvSpPr>
              <p:spPr bwMode="auto">
                <a:xfrm>
                  <a:off x="4942" y="1201"/>
                  <a:ext cx="387" cy="1347"/>
                </a:xfrm>
                <a:prstGeom prst="rect">
                  <a:avLst/>
                </a:prstGeom>
                <a:noFill/>
                <a:ln w="9525">
                  <a:noFill/>
                  <a:miter lim="800000"/>
                  <a:headEnd/>
                  <a:tailEnd/>
                </a:ln>
              </p:spPr>
              <p:txBody>
                <a:bodyPr wrap="square">
                  <a:prstTxWarp prst="textNoShape">
                    <a:avLst/>
                  </a:prstTxWarp>
                  <a:spAutoFit/>
                </a:bodyPr>
                <a:lstStyle/>
                <a:p>
                  <a:pPr marL="457200" indent="-457200" eaLnBrk="0" hangingPunct="0">
                    <a:spcBef>
                      <a:spcPct val="50000"/>
                    </a:spcBef>
                  </a:pPr>
                  <a:r>
                    <a:rPr lang="en-US" b="1" i="1">
                      <a:solidFill>
                        <a:schemeClr val="accent2"/>
                      </a:solidFill>
                    </a:rPr>
                    <a:t>B</a:t>
                  </a:r>
                  <a:endParaRPr lang="ru-RU" b="1" i="1">
                    <a:solidFill>
                      <a:schemeClr val="accent2"/>
                    </a:solidFill>
                  </a:endParaRPr>
                </a:p>
              </p:txBody>
            </p:sp>
            <p:sp>
              <p:nvSpPr>
                <p:cNvPr id="37931" name="Line 21"/>
                <p:cNvSpPr>
                  <a:spLocks noChangeShapeType="1"/>
                </p:cNvSpPr>
                <p:nvPr/>
              </p:nvSpPr>
              <p:spPr bwMode="auto">
                <a:xfrm>
                  <a:off x="5003" y="1257"/>
                  <a:ext cx="19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sp>
            <p:nvSpPr>
              <p:cNvPr id="37907" name="Text Box 22"/>
              <p:cNvSpPr txBox="1">
                <a:spLocks noChangeArrowheads="1"/>
              </p:cNvSpPr>
              <p:nvPr/>
            </p:nvSpPr>
            <p:spPr bwMode="auto">
              <a:xfrm>
                <a:off x="763" y="1845"/>
                <a:ext cx="301" cy="1519"/>
              </a:xfrm>
              <a:prstGeom prst="rect">
                <a:avLst/>
              </a:prstGeom>
              <a:noFill/>
              <a:ln w="9525">
                <a:noFill/>
                <a:miter lim="800000"/>
                <a:headEnd/>
                <a:tailEnd/>
              </a:ln>
            </p:spPr>
            <p:txBody>
              <a:bodyPr wrap="square">
                <a:prstTxWarp prst="textNoShape">
                  <a:avLst/>
                </a:prstTxWarp>
                <a:spAutoFit/>
              </a:bodyPr>
              <a:lstStyle/>
              <a:p>
                <a:pPr marL="457200" indent="-457200" eaLnBrk="0" hangingPunct="0">
                  <a:spcBef>
                    <a:spcPct val="50000"/>
                  </a:spcBef>
                </a:pPr>
                <a:r>
                  <a:rPr lang="en-US" b="1">
                    <a:solidFill>
                      <a:schemeClr val="accent2"/>
                    </a:solidFill>
                  </a:rPr>
                  <a:t>e</a:t>
                </a:r>
                <a:r>
                  <a:rPr lang="en-US" sz="1800" b="1" baseline="30000">
                    <a:solidFill>
                      <a:schemeClr val="accent2"/>
                    </a:solidFill>
                  </a:rPr>
                  <a:t>-</a:t>
                </a:r>
                <a:endParaRPr lang="ru-RU" b="1">
                  <a:solidFill>
                    <a:schemeClr val="accent2"/>
                  </a:solidFill>
                </a:endParaRPr>
              </a:p>
            </p:txBody>
          </p:sp>
          <p:grpSp>
            <p:nvGrpSpPr>
              <p:cNvPr id="4" name="Group 24"/>
              <p:cNvGrpSpPr>
                <a:grpSpLocks/>
              </p:cNvGrpSpPr>
              <p:nvPr/>
            </p:nvGrpSpPr>
            <p:grpSpPr bwMode="auto">
              <a:xfrm>
                <a:off x="279" y="1811"/>
                <a:ext cx="1766" cy="1229"/>
                <a:chOff x="519" y="1760"/>
                <a:chExt cx="1997" cy="1353"/>
              </a:xfrm>
            </p:grpSpPr>
            <p:sp>
              <p:nvSpPr>
                <p:cNvPr id="37909" name="Line 25"/>
                <p:cNvSpPr>
                  <a:spLocks noChangeShapeType="1"/>
                </p:cNvSpPr>
                <p:nvPr/>
              </p:nvSpPr>
              <p:spPr bwMode="auto">
                <a:xfrm flipV="1">
                  <a:off x="567" y="1937"/>
                  <a:ext cx="1822" cy="1128"/>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37910" name="Line 26"/>
                <p:cNvSpPr>
                  <a:spLocks noChangeShapeType="1"/>
                </p:cNvSpPr>
                <p:nvPr/>
              </p:nvSpPr>
              <p:spPr bwMode="auto">
                <a:xfrm>
                  <a:off x="621" y="2203"/>
                  <a:ext cx="996" cy="1"/>
                </a:xfrm>
                <a:prstGeom prst="line">
                  <a:avLst/>
                </a:prstGeom>
                <a:noFill/>
                <a:ln w="28575">
                  <a:solidFill>
                    <a:schemeClr val="accent2"/>
                  </a:solidFill>
                  <a:round/>
                  <a:headEnd type="none" w="sm" len="sm"/>
                  <a:tailEnd type="none" w="sm" len="sm"/>
                </a:ln>
              </p:spPr>
              <p:txBody>
                <a:bodyPr>
                  <a:prstTxWarp prst="textNoShape">
                    <a:avLst/>
                  </a:prstTxWarp>
                </a:bodyPr>
                <a:lstStyle/>
                <a:p>
                  <a:endParaRPr lang="en-US"/>
                </a:p>
              </p:txBody>
            </p:sp>
            <p:sp>
              <p:nvSpPr>
                <p:cNvPr id="37911" name="Line 27"/>
                <p:cNvSpPr>
                  <a:spLocks noChangeShapeType="1"/>
                </p:cNvSpPr>
                <p:nvPr/>
              </p:nvSpPr>
              <p:spPr bwMode="auto">
                <a:xfrm>
                  <a:off x="1649" y="2204"/>
                  <a:ext cx="833" cy="1"/>
                </a:xfrm>
                <a:prstGeom prst="line">
                  <a:avLst/>
                </a:prstGeom>
                <a:noFill/>
                <a:ln w="28575">
                  <a:solidFill>
                    <a:schemeClr val="accent2"/>
                  </a:solidFill>
                  <a:round/>
                  <a:headEnd type="none" w="sm" len="sm"/>
                  <a:tailEnd type="triangle" w="med" len="med"/>
                </a:ln>
              </p:spPr>
              <p:txBody>
                <a:bodyPr>
                  <a:prstTxWarp prst="textNoShape">
                    <a:avLst/>
                  </a:prstTxWarp>
                </a:bodyPr>
                <a:lstStyle/>
                <a:p>
                  <a:endParaRPr lang="en-US"/>
                </a:p>
              </p:txBody>
            </p:sp>
            <p:sp>
              <p:nvSpPr>
                <p:cNvPr id="37912" name="Oval 28"/>
                <p:cNvSpPr>
                  <a:spLocks noChangeArrowheads="1"/>
                </p:cNvSpPr>
                <p:nvPr/>
              </p:nvSpPr>
              <p:spPr bwMode="auto">
                <a:xfrm>
                  <a:off x="1617" y="2119"/>
                  <a:ext cx="50" cy="171"/>
                </a:xfrm>
                <a:prstGeom prst="ellipse">
                  <a:avLst/>
                </a:prstGeom>
                <a:noFill/>
                <a:ln w="38100">
                  <a:solidFill>
                    <a:schemeClr val="accent2"/>
                  </a:solidFill>
                  <a:round/>
                  <a:headEnd/>
                  <a:tailEnd/>
                </a:ln>
              </p:spPr>
              <p:txBody>
                <a:bodyPr>
                  <a:prstTxWarp prst="textNoShape">
                    <a:avLst/>
                  </a:prstTxWarp>
                </a:bodyPr>
                <a:lstStyle/>
                <a:p>
                  <a:endParaRPr lang="en-US" sz="1800"/>
                </a:p>
              </p:txBody>
            </p:sp>
            <p:sp>
              <p:nvSpPr>
                <p:cNvPr id="37913" name="Line 29"/>
                <p:cNvSpPr>
                  <a:spLocks noChangeShapeType="1"/>
                </p:cNvSpPr>
                <p:nvPr/>
              </p:nvSpPr>
              <p:spPr bwMode="auto">
                <a:xfrm flipV="1">
                  <a:off x="621" y="2523"/>
                  <a:ext cx="267" cy="1"/>
                </a:xfrm>
                <a:prstGeom prst="line">
                  <a:avLst/>
                </a:prstGeom>
                <a:noFill/>
                <a:ln w="28575">
                  <a:solidFill>
                    <a:schemeClr val="accent2"/>
                  </a:solidFill>
                  <a:round/>
                  <a:headEnd type="none" w="sm" len="sm"/>
                  <a:tailEnd type="none" w="sm" len="sm"/>
                </a:ln>
              </p:spPr>
              <p:txBody>
                <a:bodyPr>
                  <a:prstTxWarp prst="textNoShape">
                    <a:avLst/>
                  </a:prstTxWarp>
                </a:bodyPr>
                <a:lstStyle/>
                <a:p>
                  <a:endParaRPr lang="en-US"/>
                </a:p>
              </p:txBody>
            </p:sp>
            <p:sp>
              <p:nvSpPr>
                <p:cNvPr id="37914" name="Line 30"/>
                <p:cNvSpPr>
                  <a:spLocks noChangeShapeType="1"/>
                </p:cNvSpPr>
                <p:nvPr/>
              </p:nvSpPr>
              <p:spPr bwMode="auto">
                <a:xfrm>
                  <a:off x="922" y="2522"/>
                  <a:ext cx="831" cy="1"/>
                </a:xfrm>
                <a:prstGeom prst="line">
                  <a:avLst/>
                </a:prstGeom>
                <a:noFill/>
                <a:ln w="28575">
                  <a:solidFill>
                    <a:schemeClr val="accent2"/>
                  </a:solidFill>
                  <a:round/>
                  <a:headEnd type="none" w="sm" len="sm"/>
                  <a:tailEnd type="none" w="sm" len="sm"/>
                </a:ln>
              </p:spPr>
              <p:txBody>
                <a:bodyPr>
                  <a:prstTxWarp prst="textNoShape">
                    <a:avLst/>
                  </a:prstTxWarp>
                </a:bodyPr>
                <a:lstStyle/>
                <a:p>
                  <a:endParaRPr lang="en-US"/>
                </a:p>
              </p:txBody>
            </p:sp>
            <p:sp>
              <p:nvSpPr>
                <p:cNvPr id="37915" name="Line 31"/>
                <p:cNvSpPr>
                  <a:spLocks noChangeShapeType="1"/>
                </p:cNvSpPr>
                <p:nvPr/>
              </p:nvSpPr>
              <p:spPr bwMode="auto">
                <a:xfrm>
                  <a:off x="1783" y="2523"/>
                  <a:ext cx="733" cy="1"/>
                </a:xfrm>
                <a:prstGeom prst="line">
                  <a:avLst/>
                </a:prstGeom>
                <a:noFill/>
                <a:ln w="28575">
                  <a:solidFill>
                    <a:schemeClr val="accent2"/>
                  </a:solidFill>
                  <a:round/>
                  <a:headEnd type="none" w="sm" len="sm"/>
                  <a:tailEnd type="triangle" w="med" len="med"/>
                </a:ln>
              </p:spPr>
              <p:txBody>
                <a:bodyPr>
                  <a:prstTxWarp prst="textNoShape">
                    <a:avLst/>
                  </a:prstTxWarp>
                </a:bodyPr>
                <a:lstStyle/>
                <a:p>
                  <a:endParaRPr lang="en-US"/>
                </a:p>
              </p:txBody>
            </p:sp>
            <p:sp>
              <p:nvSpPr>
                <p:cNvPr id="37916" name="Oval 32"/>
                <p:cNvSpPr>
                  <a:spLocks noChangeArrowheads="1"/>
                </p:cNvSpPr>
                <p:nvPr/>
              </p:nvSpPr>
              <p:spPr bwMode="auto">
                <a:xfrm>
                  <a:off x="888" y="2401"/>
                  <a:ext cx="67" cy="242"/>
                </a:xfrm>
                <a:prstGeom prst="ellipse">
                  <a:avLst/>
                </a:prstGeom>
                <a:noFill/>
                <a:ln w="38100">
                  <a:solidFill>
                    <a:schemeClr val="accent2"/>
                  </a:solidFill>
                  <a:round/>
                  <a:headEnd/>
                  <a:tailEnd/>
                </a:ln>
              </p:spPr>
              <p:txBody>
                <a:bodyPr>
                  <a:prstTxWarp prst="textNoShape">
                    <a:avLst/>
                  </a:prstTxWarp>
                </a:bodyPr>
                <a:lstStyle/>
                <a:p>
                  <a:endParaRPr lang="en-US" sz="1800"/>
                </a:p>
              </p:txBody>
            </p:sp>
            <p:sp>
              <p:nvSpPr>
                <p:cNvPr id="37917" name="Oval 33"/>
                <p:cNvSpPr>
                  <a:spLocks noChangeArrowheads="1"/>
                </p:cNvSpPr>
                <p:nvPr/>
              </p:nvSpPr>
              <p:spPr bwMode="auto">
                <a:xfrm>
                  <a:off x="1749" y="2399"/>
                  <a:ext cx="67" cy="249"/>
                </a:xfrm>
                <a:prstGeom prst="ellipse">
                  <a:avLst/>
                </a:prstGeom>
                <a:noFill/>
                <a:ln w="38100">
                  <a:solidFill>
                    <a:schemeClr val="accent2"/>
                  </a:solidFill>
                  <a:round/>
                  <a:headEnd/>
                  <a:tailEnd/>
                </a:ln>
              </p:spPr>
              <p:txBody>
                <a:bodyPr>
                  <a:prstTxWarp prst="textNoShape">
                    <a:avLst/>
                  </a:prstTxWarp>
                </a:bodyPr>
                <a:lstStyle/>
                <a:p>
                  <a:endParaRPr lang="en-US" sz="1800"/>
                </a:p>
              </p:txBody>
            </p:sp>
            <p:sp>
              <p:nvSpPr>
                <p:cNvPr id="37918" name="Line 34"/>
                <p:cNvSpPr>
                  <a:spLocks noChangeShapeType="1"/>
                </p:cNvSpPr>
                <p:nvPr/>
              </p:nvSpPr>
              <p:spPr bwMode="auto">
                <a:xfrm>
                  <a:off x="621" y="1885"/>
                  <a:ext cx="432" cy="0"/>
                </a:xfrm>
                <a:prstGeom prst="line">
                  <a:avLst/>
                </a:prstGeom>
                <a:noFill/>
                <a:ln w="28575">
                  <a:solidFill>
                    <a:schemeClr val="accent2"/>
                  </a:solidFill>
                  <a:round/>
                  <a:headEnd type="none" w="sm" len="sm"/>
                  <a:tailEnd type="none" w="sm" len="sm"/>
                </a:ln>
              </p:spPr>
              <p:txBody>
                <a:bodyPr>
                  <a:prstTxWarp prst="textNoShape">
                    <a:avLst/>
                  </a:prstTxWarp>
                </a:bodyPr>
                <a:lstStyle/>
                <a:p>
                  <a:endParaRPr lang="en-US"/>
                </a:p>
              </p:txBody>
            </p:sp>
            <p:sp>
              <p:nvSpPr>
                <p:cNvPr id="37919" name="Line 35"/>
                <p:cNvSpPr>
                  <a:spLocks noChangeShapeType="1"/>
                </p:cNvSpPr>
                <p:nvPr/>
              </p:nvSpPr>
              <p:spPr bwMode="auto">
                <a:xfrm>
                  <a:off x="1087" y="1884"/>
                  <a:ext cx="831" cy="1"/>
                </a:xfrm>
                <a:prstGeom prst="line">
                  <a:avLst/>
                </a:prstGeom>
                <a:noFill/>
                <a:ln w="28575">
                  <a:solidFill>
                    <a:schemeClr val="accent2"/>
                  </a:solidFill>
                  <a:round/>
                  <a:headEnd type="none" w="sm" len="sm"/>
                  <a:tailEnd type="none" w="sm" len="sm"/>
                </a:ln>
              </p:spPr>
              <p:txBody>
                <a:bodyPr>
                  <a:prstTxWarp prst="textNoShape">
                    <a:avLst/>
                  </a:prstTxWarp>
                </a:bodyPr>
                <a:lstStyle/>
                <a:p>
                  <a:endParaRPr lang="en-US"/>
                </a:p>
              </p:txBody>
            </p:sp>
            <p:sp>
              <p:nvSpPr>
                <p:cNvPr id="37920" name="Line 36"/>
                <p:cNvSpPr>
                  <a:spLocks noChangeShapeType="1"/>
                </p:cNvSpPr>
                <p:nvPr/>
              </p:nvSpPr>
              <p:spPr bwMode="auto">
                <a:xfrm>
                  <a:off x="2008" y="1886"/>
                  <a:ext cx="408" cy="0"/>
                </a:xfrm>
                <a:prstGeom prst="line">
                  <a:avLst/>
                </a:prstGeom>
                <a:noFill/>
                <a:ln w="28575">
                  <a:solidFill>
                    <a:schemeClr val="accent2"/>
                  </a:solidFill>
                  <a:round/>
                  <a:headEnd type="none" w="sm" len="sm"/>
                  <a:tailEnd type="none" w="sm" len="sm"/>
                </a:ln>
              </p:spPr>
              <p:txBody>
                <a:bodyPr>
                  <a:prstTxWarp prst="textNoShape">
                    <a:avLst/>
                  </a:prstTxWarp>
                </a:bodyPr>
                <a:lstStyle/>
                <a:p>
                  <a:endParaRPr lang="en-US"/>
                </a:p>
              </p:txBody>
            </p:sp>
            <p:sp>
              <p:nvSpPr>
                <p:cNvPr id="37921" name="Line 37"/>
                <p:cNvSpPr>
                  <a:spLocks noChangeShapeType="1"/>
                </p:cNvSpPr>
                <p:nvPr/>
              </p:nvSpPr>
              <p:spPr bwMode="auto">
                <a:xfrm>
                  <a:off x="2416" y="1884"/>
                  <a:ext cx="100" cy="1"/>
                </a:xfrm>
                <a:prstGeom prst="line">
                  <a:avLst/>
                </a:prstGeom>
                <a:noFill/>
                <a:ln w="9525">
                  <a:solidFill>
                    <a:schemeClr val="accent2"/>
                  </a:solidFill>
                  <a:round/>
                  <a:headEnd type="none" w="sm" len="sm"/>
                  <a:tailEnd type="triangle" w="med" len="med"/>
                </a:ln>
              </p:spPr>
              <p:txBody>
                <a:bodyPr>
                  <a:prstTxWarp prst="textNoShape">
                    <a:avLst/>
                  </a:prstTxWarp>
                </a:bodyPr>
                <a:lstStyle/>
                <a:p>
                  <a:endParaRPr lang="en-US"/>
                </a:p>
              </p:txBody>
            </p:sp>
            <p:sp>
              <p:nvSpPr>
                <p:cNvPr id="37922" name="Oval 38"/>
                <p:cNvSpPr>
                  <a:spLocks noChangeArrowheads="1"/>
                </p:cNvSpPr>
                <p:nvPr/>
              </p:nvSpPr>
              <p:spPr bwMode="auto">
                <a:xfrm>
                  <a:off x="1020" y="1807"/>
                  <a:ext cx="67" cy="154"/>
                </a:xfrm>
                <a:prstGeom prst="ellipse">
                  <a:avLst/>
                </a:prstGeom>
                <a:noFill/>
                <a:ln w="38100">
                  <a:solidFill>
                    <a:schemeClr val="accent2"/>
                  </a:solidFill>
                  <a:round/>
                  <a:headEnd/>
                  <a:tailEnd/>
                </a:ln>
              </p:spPr>
              <p:txBody>
                <a:bodyPr>
                  <a:prstTxWarp prst="textNoShape">
                    <a:avLst/>
                  </a:prstTxWarp>
                </a:bodyPr>
                <a:lstStyle/>
                <a:p>
                  <a:endParaRPr lang="en-US" sz="1800"/>
                </a:p>
              </p:txBody>
            </p:sp>
            <p:sp>
              <p:nvSpPr>
                <p:cNvPr id="37923" name="Oval 39"/>
                <p:cNvSpPr>
                  <a:spLocks noChangeArrowheads="1"/>
                </p:cNvSpPr>
                <p:nvPr/>
              </p:nvSpPr>
              <p:spPr bwMode="auto">
                <a:xfrm>
                  <a:off x="1918" y="1760"/>
                  <a:ext cx="90" cy="255"/>
                </a:xfrm>
                <a:prstGeom prst="ellipse">
                  <a:avLst/>
                </a:prstGeom>
                <a:noFill/>
                <a:ln w="38100">
                  <a:solidFill>
                    <a:schemeClr val="accent2"/>
                  </a:solidFill>
                  <a:round/>
                  <a:headEnd/>
                  <a:tailEnd/>
                </a:ln>
              </p:spPr>
              <p:txBody>
                <a:bodyPr>
                  <a:prstTxWarp prst="textNoShape">
                    <a:avLst/>
                  </a:prstTxWarp>
                </a:bodyPr>
                <a:lstStyle/>
                <a:p>
                  <a:endParaRPr lang="en-US" sz="1800"/>
                </a:p>
              </p:txBody>
            </p:sp>
            <p:sp>
              <p:nvSpPr>
                <p:cNvPr id="37924" name="Line 40"/>
                <p:cNvSpPr>
                  <a:spLocks noChangeShapeType="1"/>
                </p:cNvSpPr>
                <p:nvPr/>
              </p:nvSpPr>
              <p:spPr bwMode="auto">
                <a:xfrm>
                  <a:off x="621" y="2854"/>
                  <a:ext cx="613" cy="0"/>
                </a:xfrm>
                <a:prstGeom prst="line">
                  <a:avLst/>
                </a:prstGeom>
                <a:noFill/>
                <a:ln w="28575">
                  <a:solidFill>
                    <a:schemeClr val="accent2"/>
                  </a:solidFill>
                  <a:round/>
                  <a:headEnd type="none" w="sm" len="sm"/>
                  <a:tailEnd type="none" w="sm" len="sm"/>
                </a:ln>
              </p:spPr>
              <p:txBody>
                <a:bodyPr>
                  <a:prstTxWarp prst="textNoShape">
                    <a:avLst/>
                  </a:prstTxWarp>
                </a:bodyPr>
                <a:lstStyle/>
                <a:p>
                  <a:endParaRPr lang="en-US"/>
                </a:p>
              </p:txBody>
            </p:sp>
            <p:sp>
              <p:nvSpPr>
                <p:cNvPr id="37925" name="Line 41"/>
                <p:cNvSpPr>
                  <a:spLocks noChangeShapeType="1"/>
                </p:cNvSpPr>
                <p:nvPr/>
              </p:nvSpPr>
              <p:spPr bwMode="auto">
                <a:xfrm>
                  <a:off x="1268" y="2853"/>
                  <a:ext cx="831" cy="1"/>
                </a:xfrm>
                <a:prstGeom prst="line">
                  <a:avLst/>
                </a:prstGeom>
                <a:noFill/>
                <a:ln w="28575">
                  <a:solidFill>
                    <a:schemeClr val="accent2"/>
                  </a:solidFill>
                  <a:round/>
                  <a:headEnd type="none" w="sm" len="sm"/>
                  <a:tailEnd type="none" w="sm" len="sm"/>
                </a:ln>
              </p:spPr>
              <p:txBody>
                <a:bodyPr>
                  <a:prstTxWarp prst="textNoShape">
                    <a:avLst/>
                  </a:prstTxWarp>
                </a:bodyPr>
                <a:lstStyle/>
                <a:p>
                  <a:endParaRPr lang="en-US"/>
                </a:p>
              </p:txBody>
            </p:sp>
            <p:sp>
              <p:nvSpPr>
                <p:cNvPr id="37926" name="Line 42"/>
                <p:cNvSpPr>
                  <a:spLocks noChangeShapeType="1"/>
                </p:cNvSpPr>
                <p:nvPr/>
              </p:nvSpPr>
              <p:spPr bwMode="auto">
                <a:xfrm flipV="1">
                  <a:off x="2165" y="2854"/>
                  <a:ext cx="317" cy="1"/>
                </a:xfrm>
                <a:prstGeom prst="line">
                  <a:avLst/>
                </a:prstGeom>
                <a:noFill/>
                <a:ln w="28575">
                  <a:solidFill>
                    <a:schemeClr val="accent2"/>
                  </a:solidFill>
                  <a:round/>
                  <a:headEnd type="none" w="sm" len="sm"/>
                  <a:tailEnd type="triangle" w="med" len="med"/>
                </a:ln>
              </p:spPr>
              <p:txBody>
                <a:bodyPr>
                  <a:prstTxWarp prst="textNoShape">
                    <a:avLst/>
                  </a:prstTxWarp>
                </a:bodyPr>
                <a:lstStyle/>
                <a:p>
                  <a:endParaRPr lang="en-US"/>
                </a:p>
              </p:txBody>
            </p:sp>
            <p:sp>
              <p:nvSpPr>
                <p:cNvPr id="37927" name="Oval 43"/>
                <p:cNvSpPr>
                  <a:spLocks noChangeArrowheads="1"/>
                </p:cNvSpPr>
                <p:nvPr/>
              </p:nvSpPr>
              <p:spPr bwMode="auto">
                <a:xfrm>
                  <a:off x="1234" y="2776"/>
                  <a:ext cx="67" cy="154"/>
                </a:xfrm>
                <a:prstGeom prst="ellipse">
                  <a:avLst/>
                </a:prstGeom>
                <a:noFill/>
                <a:ln w="38100">
                  <a:solidFill>
                    <a:schemeClr val="accent2"/>
                  </a:solidFill>
                  <a:round/>
                  <a:headEnd/>
                  <a:tailEnd/>
                </a:ln>
              </p:spPr>
              <p:txBody>
                <a:bodyPr>
                  <a:prstTxWarp prst="textNoShape">
                    <a:avLst/>
                  </a:prstTxWarp>
                </a:bodyPr>
                <a:lstStyle/>
                <a:p>
                  <a:endParaRPr lang="en-US" sz="1800"/>
                </a:p>
              </p:txBody>
            </p:sp>
            <p:sp>
              <p:nvSpPr>
                <p:cNvPr id="37928" name="Oval 44"/>
                <p:cNvSpPr>
                  <a:spLocks noChangeArrowheads="1"/>
                </p:cNvSpPr>
                <p:nvPr/>
              </p:nvSpPr>
              <p:spPr bwMode="auto">
                <a:xfrm>
                  <a:off x="2098" y="2713"/>
                  <a:ext cx="67" cy="279"/>
                </a:xfrm>
                <a:prstGeom prst="ellipse">
                  <a:avLst/>
                </a:prstGeom>
                <a:noFill/>
                <a:ln w="38100">
                  <a:solidFill>
                    <a:schemeClr val="accent2"/>
                  </a:solidFill>
                  <a:round/>
                  <a:headEnd/>
                  <a:tailEnd/>
                </a:ln>
              </p:spPr>
              <p:txBody>
                <a:bodyPr>
                  <a:prstTxWarp prst="textNoShape">
                    <a:avLst/>
                  </a:prstTxWarp>
                </a:bodyPr>
                <a:lstStyle/>
                <a:p>
                  <a:endParaRPr lang="en-US" sz="1800"/>
                </a:p>
              </p:txBody>
            </p:sp>
            <p:sp>
              <p:nvSpPr>
                <p:cNvPr id="37929" name="Oval 45"/>
                <p:cNvSpPr>
                  <a:spLocks noChangeArrowheads="1"/>
                </p:cNvSpPr>
                <p:nvPr/>
              </p:nvSpPr>
              <p:spPr bwMode="auto">
                <a:xfrm>
                  <a:off x="519" y="2992"/>
                  <a:ext cx="95" cy="121"/>
                </a:xfrm>
                <a:prstGeom prst="ellipse">
                  <a:avLst/>
                </a:prstGeom>
                <a:solidFill>
                  <a:srgbClr val="A50021"/>
                </a:solidFill>
                <a:ln w="9525">
                  <a:solidFill>
                    <a:srgbClr val="A50021"/>
                  </a:solidFill>
                  <a:round/>
                  <a:headEnd/>
                  <a:tailEnd/>
                </a:ln>
              </p:spPr>
              <p:txBody>
                <a:bodyPr wrap="none" anchor="ctr">
                  <a:prstTxWarp prst="textNoShape">
                    <a:avLst/>
                  </a:prstTxWarp>
                </a:bodyPr>
                <a:lstStyle/>
                <a:p>
                  <a:endParaRPr lang="en-US" sz="1800"/>
                </a:p>
              </p:txBody>
            </p:sp>
          </p:grpSp>
        </p:grpSp>
        <p:pic>
          <p:nvPicPr>
            <p:cNvPr id="46" name="Picture 45" descr="scan0001.jpg"/>
            <p:cNvPicPr>
              <a:picLocks noChangeAspect="1"/>
            </p:cNvPicPr>
            <p:nvPr/>
          </p:nvPicPr>
          <p:blipFill>
            <a:blip r:embed="rId3"/>
            <a:stretch>
              <a:fillRect/>
            </a:stretch>
          </p:blipFill>
          <p:spPr>
            <a:xfrm>
              <a:off x="7175500" y="265739"/>
              <a:ext cx="1485900" cy="2068086"/>
            </a:xfrm>
            <a:prstGeom prst="rect">
              <a:avLst/>
            </a:prstGeom>
          </p:spPr>
        </p:pic>
        <p:sp>
          <p:nvSpPr>
            <p:cNvPr id="47" name="Rectangle 46"/>
            <p:cNvSpPr/>
            <p:nvPr/>
          </p:nvSpPr>
          <p:spPr>
            <a:xfrm>
              <a:off x="5829300" y="4983371"/>
              <a:ext cx="3144044" cy="748504"/>
            </a:xfrm>
            <a:prstGeom prst="rect">
              <a:avLst/>
            </a:prstGeom>
          </p:spPr>
          <p:txBody>
            <a:bodyPr wrap="square">
              <a:spAutoFit/>
            </a:bodyPr>
            <a:lstStyle/>
            <a:p>
              <a:r>
                <a:rPr lang="en-US" sz="2000" b="1" dirty="0" smtClean="0">
                  <a:solidFill>
                    <a:srgbClr val="000090"/>
                  </a:solidFill>
                  <a:latin typeface="Comic Sans MS" charset="0"/>
                </a:rPr>
                <a:t>Interaction of an ion with “a </a:t>
              </a:r>
              <a:r>
                <a:rPr lang="en-US" sz="2000" b="1" dirty="0" err="1" smtClean="0">
                  <a:solidFill>
                    <a:srgbClr val="000090"/>
                  </a:solidFill>
                  <a:latin typeface="Comic Sans MS" charset="0"/>
                </a:rPr>
                <a:t>Larmor</a:t>
              </a:r>
              <a:r>
                <a:rPr lang="en-US" sz="2000" b="1" dirty="0" smtClean="0">
                  <a:solidFill>
                    <a:srgbClr val="000090"/>
                  </a:solidFill>
                  <a:latin typeface="Comic Sans MS" charset="0"/>
                </a:rPr>
                <a:t> circle” </a:t>
              </a:r>
              <a:endParaRPr lang="en-US" sz="2000" dirty="0"/>
            </a:p>
          </p:txBody>
        </p:sp>
        <p:sp>
          <p:nvSpPr>
            <p:cNvPr id="49" name="Rectangle 48"/>
            <p:cNvSpPr/>
            <p:nvPr/>
          </p:nvSpPr>
          <p:spPr>
            <a:xfrm>
              <a:off x="5956299" y="2076570"/>
              <a:ext cx="3083095" cy="970885"/>
            </a:xfrm>
            <a:prstGeom prst="rect">
              <a:avLst/>
            </a:prstGeom>
          </p:spPr>
          <p:txBody>
            <a:bodyPr wrap="square">
              <a:spAutoFit/>
            </a:bodyPr>
            <a:lstStyle/>
            <a:p>
              <a:pPr marL="457200" indent="-457200" eaLnBrk="0" hangingPunct="0">
                <a:lnSpc>
                  <a:spcPct val="110000"/>
                </a:lnSpc>
                <a:spcBef>
                  <a:spcPct val="50000"/>
                </a:spcBef>
              </a:pPr>
              <a:r>
                <a:rPr lang="en-US" sz="2000" b="1" dirty="0" smtClean="0">
                  <a:solidFill>
                    <a:srgbClr val="008000"/>
                  </a:solidFill>
                  <a:latin typeface="Comic Sans MS" charset="0"/>
                  <a:ea typeface="Comic Sans MS" charset="0"/>
                  <a:cs typeface="Comic Sans MS" charset="0"/>
                </a:rPr>
                <a:t>Explained! </a:t>
              </a:r>
            </a:p>
            <a:p>
              <a:pPr marL="457200" indent="-457200" eaLnBrk="0" hangingPunct="0">
                <a:lnSpc>
                  <a:spcPct val="110000"/>
                </a:lnSpc>
                <a:spcBef>
                  <a:spcPct val="50000"/>
                </a:spcBef>
              </a:pPr>
              <a:r>
                <a:rPr lang="en-US" sz="2000" b="1" dirty="0" smtClean="0">
                  <a:solidFill>
                    <a:srgbClr val="008000"/>
                  </a:solidFill>
                  <a:latin typeface="Comic Sans MS" charset="0"/>
                  <a:ea typeface="Comic Sans MS" charset="0"/>
                  <a:cs typeface="Comic Sans MS" charset="0"/>
                </a:rPr>
                <a:t>Magnetized Cooling</a:t>
              </a:r>
              <a:endParaRPr lang="ru-RU" sz="2000" b="1" dirty="0">
                <a:solidFill>
                  <a:schemeClr val="accent2"/>
                </a:solidFill>
                <a:latin typeface="Comic Sans MS"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6" presetClass="entr" presetSubtype="0" fill="hold" nodeType="afterEffect">
                                  <p:stCondLst>
                                    <p:cond delay="100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80">
                                          <p:stCondLst>
                                            <p:cond delay="0"/>
                                          </p:stCondLst>
                                        </p:cTn>
                                        <p:tgtEl>
                                          <p:spTgt spid="50"/>
                                        </p:tgtEl>
                                      </p:cBhvr>
                                    </p:animEffect>
                                    <p:anim calcmode="lin" valueType="num">
                                      <p:cBhvr>
                                        <p:cTn id="13"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8" dur="26">
                                          <p:stCondLst>
                                            <p:cond delay="650"/>
                                          </p:stCondLst>
                                        </p:cTn>
                                        <p:tgtEl>
                                          <p:spTgt spid="50"/>
                                        </p:tgtEl>
                                      </p:cBhvr>
                                      <p:to x="100000" y="60000"/>
                                    </p:animScale>
                                    <p:animScale>
                                      <p:cBhvr>
                                        <p:cTn id="19" dur="166" decel="50000">
                                          <p:stCondLst>
                                            <p:cond delay="676"/>
                                          </p:stCondLst>
                                        </p:cTn>
                                        <p:tgtEl>
                                          <p:spTgt spid="50"/>
                                        </p:tgtEl>
                                      </p:cBhvr>
                                      <p:to x="100000" y="100000"/>
                                    </p:animScale>
                                    <p:animScale>
                                      <p:cBhvr>
                                        <p:cTn id="20" dur="26">
                                          <p:stCondLst>
                                            <p:cond delay="1312"/>
                                          </p:stCondLst>
                                        </p:cTn>
                                        <p:tgtEl>
                                          <p:spTgt spid="50"/>
                                        </p:tgtEl>
                                      </p:cBhvr>
                                      <p:to x="100000" y="80000"/>
                                    </p:animScale>
                                    <p:animScale>
                                      <p:cBhvr>
                                        <p:cTn id="21" dur="166" decel="50000">
                                          <p:stCondLst>
                                            <p:cond delay="1338"/>
                                          </p:stCondLst>
                                        </p:cTn>
                                        <p:tgtEl>
                                          <p:spTgt spid="50"/>
                                        </p:tgtEl>
                                      </p:cBhvr>
                                      <p:to x="100000" y="100000"/>
                                    </p:animScale>
                                    <p:animScale>
                                      <p:cBhvr>
                                        <p:cTn id="22" dur="26">
                                          <p:stCondLst>
                                            <p:cond delay="1642"/>
                                          </p:stCondLst>
                                        </p:cTn>
                                        <p:tgtEl>
                                          <p:spTgt spid="50"/>
                                        </p:tgtEl>
                                      </p:cBhvr>
                                      <p:to x="100000" y="90000"/>
                                    </p:animScale>
                                    <p:animScale>
                                      <p:cBhvr>
                                        <p:cTn id="23" dur="166" decel="50000">
                                          <p:stCondLst>
                                            <p:cond delay="1668"/>
                                          </p:stCondLst>
                                        </p:cTn>
                                        <p:tgtEl>
                                          <p:spTgt spid="50"/>
                                        </p:tgtEl>
                                      </p:cBhvr>
                                      <p:to x="100000" y="100000"/>
                                    </p:animScale>
                                    <p:animScale>
                                      <p:cBhvr>
                                        <p:cTn id="24" dur="26">
                                          <p:stCondLst>
                                            <p:cond delay="1808"/>
                                          </p:stCondLst>
                                        </p:cTn>
                                        <p:tgtEl>
                                          <p:spTgt spid="50"/>
                                        </p:tgtEl>
                                      </p:cBhvr>
                                      <p:to x="100000" y="95000"/>
                                    </p:animScale>
                                    <p:animScale>
                                      <p:cBhvr>
                                        <p:cTn id="25" dur="166" decel="50000">
                                          <p:stCondLst>
                                            <p:cond delay="1834"/>
                                          </p:stCondLst>
                                        </p:cTn>
                                        <p:tgtEl>
                                          <p:spTgt spid="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902" name="Text Box 46"/>
          <p:cNvSpPr txBox="1">
            <a:spLocks noChangeArrowheads="1"/>
          </p:cNvSpPr>
          <p:nvPr/>
        </p:nvSpPr>
        <p:spPr bwMode="auto">
          <a:xfrm>
            <a:off x="5643563" y="1752600"/>
            <a:ext cx="3144837" cy="425450"/>
          </a:xfrm>
          <a:prstGeom prst="rect">
            <a:avLst/>
          </a:prstGeom>
          <a:noFill/>
          <a:ln w="9525">
            <a:noFill/>
            <a:miter lim="800000"/>
            <a:headEnd/>
            <a:tailEnd/>
          </a:ln>
        </p:spPr>
        <p:txBody>
          <a:bodyPr>
            <a:prstTxWarp prst="textNoShape">
              <a:avLst/>
            </a:prstTxWarp>
            <a:spAutoFit/>
          </a:bodyPr>
          <a:lstStyle/>
          <a:p>
            <a:pPr marL="457200" indent="-457200" eaLnBrk="0" hangingPunct="0">
              <a:lnSpc>
                <a:spcPct val="110000"/>
              </a:lnSpc>
              <a:spcBef>
                <a:spcPct val="50000"/>
              </a:spcBef>
            </a:pPr>
            <a:r>
              <a:rPr lang="en-US" sz="2000" b="1">
                <a:solidFill>
                  <a:srgbClr val="006600"/>
                </a:solidFill>
                <a:latin typeface="Comic Sans MS" charset="0"/>
              </a:rPr>
              <a:t>	</a:t>
            </a:r>
            <a:endParaRPr lang="ru-RU" sz="2000" b="1">
              <a:solidFill>
                <a:schemeClr val="accent2"/>
              </a:solidFill>
              <a:latin typeface="Comic Sans MS" charset="0"/>
            </a:endParaRPr>
          </a:p>
        </p:txBody>
      </p:sp>
      <p:sp>
        <p:nvSpPr>
          <p:cNvPr id="37904" name="Rectangle 61"/>
          <p:cNvSpPr>
            <a:spLocks noChangeArrowheads="1"/>
          </p:cNvSpPr>
          <p:nvPr/>
        </p:nvSpPr>
        <p:spPr bwMode="auto">
          <a:xfrm>
            <a:off x="5600700" y="5162550"/>
            <a:ext cx="2832100" cy="392415"/>
          </a:xfrm>
          <a:prstGeom prst="rect">
            <a:avLst/>
          </a:prstGeom>
          <a:noFill/>
          <a:ln w="9525">
            <a:noFill/>
            <a:miter lim="800000"/>
            <a:headEnd/>
            <a:tailEnd/>
          </a:ln>
        </p:spPr>
        <p:txBody>
          <a:bodyPr>
            <a:prstTxWarp prst="textNoShape">
              <a:avLst/>
            </a:prstTxWarp>
            <a:spAutoFit/>
          </a:bodyPr>
          <a:lstStyle/>
          <a:p>
            <a:pPr marL="457200" indent="-457200" eaLnBrk="0" hangingPunct="0">
              <a:lnSpc>
                <a:spcPct val="110000"/>
              </a:lnSpc>
              <a:spcBef>
                <a:spcPct val="50000"/>
              </a:spcBef>
            </a:pPr>
            <a:r>
              <a:rPr lang="en-US" sz="1800" b="1" dirty="0">
                <a:solidFill>
                  <a:srgbClr val="000090"/>
                </a:solidFill>
                <a:latin typeface="Comic Sans MS" charset="0"/>
              </a:rPr>
              <a:t>   </a:t>
            </a:r>
            <a:r>
              <a:rPr lang="en-US" sz="1800" b="1" dirty="0" smtClean="0">
                <a:solidFill>
                  <a:srgbClr val="000090"/>
                </a:solidFill>
                <a:latin typeface="Comic Sans MS" charset="0"/>
              </a:rPr>
              <a:t> </a:t>
            </a:r>
            <a:endParaRPr lang="ru-RU" sz="1800" b="1" dirty="0">
              <a:solidFill>
                <a:srgbClr val="000090"/>
              </a:solidFill>
              <a:latin typeface="Comic Sans MS" charset="0"/>
            </a:endParaRPr>
          </a:p>
        </p:txBody>
      </p:sp>
      <p:pic>
        <p:nvPicPr>
          <p:cNvPr id="41" name="Picture 40" descr="scan0001.jpg"/>
          <p:cNvPicPr>
            <a:picLocks noChangeAspect="1"/>
          </p:cNvPicPr>
          <p:nvPr/>
        </p:nvPicPr>
        <p:blipFill>
          <a:blip r:embed="rId2"/>
          <a:stretch>
            <a:fillRect/>
          </a:stretch>
        </p:blipFill>
        <p:spPr>
          <a:xfrm>
            <a:off x="5829300" y="1498600"/>
            <a:ext cx="3098800" cy="4242773"/>
          </a:xfrm>
          <a:prstGeom prst="rect">
            <a:avLst/>
          </a:prstGeom>
        </p:spPr>
      </p:pic>
      <p:sp>
        <p:nvSpPr>
          <p:cNvPr id="42" name="Title 41"/>
          <p:cNvSpPr>
            <a:spLocks noGrp="1"/>
          </p:cNvSpPr>
          <p:nvPr>
            <p:ph type="title"/>
          </p:nvPr>
        </p:nvSpPr>
        <p:spPr>
          <a:xfrm>
            <a:off x="357188" y="0"/>
            <a:ext cx="8039100" cy="1003300"/>
          </a:xfrm>
        </p:spPr>
        <p:txBody>
          <a:bodyPr/>
          <a:lstStyle/>
          <a:p>
            <a:r>
              <a:rPr lang="en-US" b="1" dirty="0" smtClean="0">
                <a:solidFill>
                  <a:srgbClr val="000090"/>
                </a:solidFill>
                <a:latin typeface="Comic Sans MS" charset="0"/>
              </a:rPr>
              <a:t>Not cool enough for </a:t>
            </a:r>
            <a:r>
              <a:rPr lang="en-US" b="1" dirty="0" err="1" smtClean="0">
                <a:solidFill>
                  <a:srgbClr val="000090"/>
                </a:solidFill>
                <a:latin typeface="Comic Sans MS" charset="0"/>
              </a:rPr>
              <a:t>Slava</a:t>
            </a:r>
            <a:r>
              <a:rPr lang="en-US" b="1" dirty="0" smtClean="0">
                <a:solidFill>
                  <a:srgbClr val="000090"/>
                </a:solidFill>
                <a:latin typeface="Comic Sans MS" charset="0"/>
              </a:rPr>
              <a:t>?</a:t>
            </a:r>
            <a:endParaRPr lang="en-US" dirty="0"/>
          </a:p>
        </p:txBody>
      </p:sp>
      <p:pic>
        <p:nvPicPr>
          <p:cNvPr id="45" name="Picture 44"/>
          <p:cNvPicPr>
            <a:picLocks noChangeAspect="1"/>
          </p:cNvPicPr>
          <p:nvPr/>
        </p:nvPicPr>
        <p:blipFill>
          <a:blip r:embed="rId3"/>
          <a:stretch>
            <a:fillRect/>
          </a:stretch>
        </p:blipFill>
        <p:spPr>
          <a:xfrm>
            <a:off x="5776608" y="1676399"/>
            <a:ext cx="3162571" cy="3911601"/>
          </a:xfrm>
          <a:prstGeom prst="rect">
            <a:avLst/>
          </a:prstGeom>
        </p:spPr>
      </p:pic>
      <p:sp>
        <p:nvSpPr>
          <p:cNvPr id="50" name="Content Placeholder 6"/>
          <p:cNvSpPr txBox="1">
            <a:spLocks/>
          </p:cNvSpPr>
          <p:nvPr/>
        </p:nvSpPr>
        <p:spPr bwMode="auto">
          <a:xfrm>
            <a:off x="0" y="1041400"/>
            <a:ext cx="5638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2000" b="1" i="0" u="none" strike="noStrike" kern="0" cap="none" spc="0" normalizeH="0" baseline="0" noProof="0" dirty="0" err="1" smtClean="0">
                <a:ln>
                  <a:noFill/>
                </a:ln>
                <a:solidFill>
                  <a:srgbClr val="0015DA"/>
                </a:solidFill>
                <a:effectLst/>
                <a:uLnTx/>
                <a:uFillTx/>
                <a:latin typeface="+mn-lt"/>
                <a:ea typeface="ＭＳ Ｐゴシック" pitchFamily="-111" charset="-128"/>
                <a:cs typeface="ＭＳ Ｐゴシック" pitchFamily="-111" charset="-128"/>
              </a:rPr>
              <a:t>Slava</a:t>
            </a:r>
            <a:r>
              <a:rPr kumimoji="0" lang="en-US" sz="2000" b="1" i="0" u="none" strike="noStrike" kern="0" cap="none" spc="0" normalizeH="0" baseline="0" noProof="0" dirty="0" smtClean="0">
                <a:ln>
                  <a:noFill/>
                </a:ln>
                <a:solidFill>
                  <a:srgbClr val="0015DA"/>
                </a:solidFill>
                <a:effectLst/>
                <a:uLnTx/>
                <a:uFillTx/>
                <a:latin typeface="+mn-lt"/>
                <a:ea typeface="ＭＳ Ｐゴシック" pitchFamily="-111" charset="-128"/>
                <a:cs typeface="ＭＳ Ｐゴシック" pitchFamily="-111" charset="-128"/>
              </a:rPr>
              <a:t> is on of the first who recognized direct connection between stochastic and electron cooling</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2000" b="1" i="0" u="none" strike="noStrike" kern="0" cap="none" spc="0" normalizeH="0" baseline="0" noProof="0" dirty="0" smtClean="0">
                <a:ln>
                  <a:noFill/>
                </a:ln>
                <a:solidFill>
                  <a:srgbClr val="0015DA"/>
                </a:solidFill>
                <a:effectLst/>
                <a:uLnTx/>
                <a:uFillTx/>
                <a:latin typeface="+mn-lt"/>
                <a:ea typeface="ＭＳ Ｐゴシック" pitchFamily="-111" charset="-128"/>
                <a:cs typeface="ＭＳ Ｐゴシック" pitchFamily="-111" charset="-128"/>
              </a:rPr>
              <a:t>Since 1980 he works on the ways to </a:t>
            </a:r>
            <a:r>
              <a:rPr lang="en-US" sz="2000" b="1" kern="0" dirty="0" smtClean="0">
                <a:solidFill>
                  <a:srgbClr val="0015DA"/>
                </a:solidFill>
                <a:latin typeface="+mn-lt"/>
              </a:rPr>
              <a:t>electron cooling by all means possible, including </a:t>
            </a:r>
            <a:r>
              <a:rPr lang="en-US" sz="2000" b="1" kern="0" dirty="0" smtClean="0">
                <a:solidFill>
                  <a:srgbClr val="0015DA"/>
                </a:solidFill>
              </a:rPr>
              <a:t>amplifying the media response on presence of a charged hadron. </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lang="en-US" sz="2000" b="1" kern="0" dirty="0" smtClean="0">
                <a:solidFill>
                  <a:srgbClr val="0015DA"/>
                </a:solidFill>
              </a:rPr>
              <a:t>Many </a:t>
            </a:r>
            <a:r>
              <a:rPr lang="en-US" sz="2000" b="1" kern="0" dirty="0" err="1" smtClean="0">
                <a:solidFill>
                  <a:srgbClr val="0015DA"/>
                </a:solidFill>
              </a:rPr>
              <a:t>e</a:t>
            </a:r>
            <a:r>
              <a:rPr lang="en-US" sz="2000" b="1" kern="0" dirty="0" smtClean="0">
                <a:solidFill>
                  <a:srgbClr val="0015DA"/>
                </a:solidFill>
              </a:rPr>
              <a:t>-Beam instabilities (including FEL) were tried to fit the task</a:t>
            </a:r>
          </a:p>
          <a:p>
            <a:pPr marL="800100" lvl="1" indent="-342900" eaLnBrk="0" hangingPunct="0">
              <a:spcBef>
                <a:spcPct val="20000"/>
              </a:spcBef>
              <a:spcAft>
                <a:spcPts val="1200"/>
              </a:spcAft>
              <a:buFontTx/>
              <a:buChar char="•"/>
              <a:defRPr/>
            </a:pPr>
            <a:r>
              <a:rPr lang="en-US" sz="1200" b="1" kern="0" dirty="0" smtClean="0">
                <a:solidFill>
                  <a:srgbClr val="0015DA"/>
                </a:solidFill>
              </a:rPr>
              <a:t>Y.S. </a:t>
            </a:r>
            <a:r>
              <a:rPr lang="en-US" sz="1200" b="1" kern="0" dirty="0" err="1" smtClean="0">
                <a:solidFill>
                  <a:srgbClr val="0015DA"/>
                </a:solidFill>
              </a:rPr>
              <a:t>Derbenev</a:t>
            </a:r>
            <a:r>
              <a:rPr lang="en-US" sz="1200" b="1" kern="0" dirty="0" smtClean="0">
                <a:solidFill>
                  <a:srgbClr val="0015DA"/>
                </a:solidFill>
              </a:rPr>
              <a:t>, Proceedings of the 7th National Accelerator Conference, V. 1, </a:t>
            </a:r>
            <a:r>
              <a:rPr lang="en-US" sz="1200" b="1" kern="0" dirty="0" err="1" smtClean="0">
                <a:solidFill>
                  <a:srgbClr val="0015DA"/>
                </a:solidFill>
              </a:rPr>
              <a:t>p</a:t>
            </a:r>
            <a:r>
              <a:rPr lang="en-US" sz="1200" b="1" kern="0" dirty="0" smtClean="0">
                <a:solidFill>
                  <a:srgbClr val="0015DA"/>
                </a:solidFill>
              </a:rPr>
              <a:t>. 269, (</a:t>
            </a:r>
            <a:r>
              <a:rPr lang="en-US" sz="1200" b="1" kern="0" dirty="0" err="1" smtClean="0">
                <a:solidFill>
                  <a:srgbClr val="0015DA"/>
                </a:solidFill>
              </a:rPr>
              <a:t>Dubna</a:t>
            </a:r>
            <a:r>
              <a:rPr lang="en-US" sz="1200" b="1" kern="0" dirty="0" smtClean="0">
                <a:solidFill>
                  <a:srgbClr val="0015DA"/>
                </a:solidFill>
              </a:rPr>
              <a:t>, Oct. 1980)</a:t>
            </a:r>
          </a:p>
          <a:p>
            <a:pPr marL="800100" lvl="1" indent="-342900" eaLnBrk="0" hangingPunct="0">
              <a:spcBef>
                <a:spcPct val="20000"/>
              </a:spcBef>
              <a:spcAft>
                <a:spcPts val="1200"/>
              </a:spcAft>
              <a:buFontTx/>
              <a:buChar char="•"/>
              <a:defRPr/>
            </a:pPr>
            <a:r>
              <a:rPr lang="en-US" sz="1200" b="1" kern="0" dirty="0" smtClean="0">
                <a:solidFill>
                  <a:srgbClr val="0015DA"/>
                </a:solidFill>
              </a:rPr>
              <a:t>Coherent electron cooling, </a:t>
            </a:r>
            <a:r>
              <a:rPr lang="en-US" sz="1200" b="1" kern="0" dirty="0" err="1" smtClean="0">
                <a:solidFill>
                  <a:srgbClr val="0015DA"/>
                </a:solidFill>
              </a:rPr>
              <a:t>Ya</a:t>
            </a:r>
            <a:r>
              <a:rPr lang="en-US" sz="1200" b="1" kern="0" dirty="0" smtClean="0">
                <a:solidFill>
                  <a:srgbClr val="0015DA"/>
                </a:solidFill>
              </a:rPr>
              <a:t>. S. </a:t>
            </a:r>
            <a:r>
              <a:rPr lang="en-US" sz="1200" b="1" kern="0" dirty="0" err="1" smtClean="0">
                <a:solidFill>
                  <a:srgbClr val="0015DA"/>
                </a:solidFill>
              </a:rPr>
              <a:t>Derbenev</a:t>
            </a:r>
            <a:r>
              <a:rPr lang="en-US" sz="1200" b="1" kern="0" dirty="0" smtClean="0">
                <a:solidFill>
                  <a:srgbClr val="0015DA"/>
                </a:solidFill>
              </a:rPr>
              <a:t>, Randall Laboratory of Physics, University of Michigan, MI, USA, UM HE 91-28, August 7, 1991</a:t>
            </a:r>
          </a:p>
          <a:p>
            <a:pPr marL="800100" lvl="1" indent="-342900" eaLnBrk="0" hangingPunct="0">
              <a:spcBef>
                <a:spcPct val="20000"/>
              </a:spcBef>
              <a:spcAft>
                <a:spcPts val="1200"/>
              </a:spcAft>
              <a:buFontTx/>
              <a:buChar char="•"/>
              <a:defRPr/>
            </a:pPr>
            <a:r>
              <a:rPr lang="en-US" sz="1200" b="1" kern="0" dirty="0" err="1" smtClean="0">
                <a:solidFill>
                  <a:srgbClr val="0015DA"/>
                </a:solidFill>
              </a:rPr>
              <a:t>Ya.S.Derbenev</a:t>
            </a:r>
            <a:r>
              <a:rPr lang="en-US" sz="1200" b="1" kern="0" dirty="0" smtClean="0">
                <a:solidFill>
                  <a:srgbClr val="0015DA"/>
                </a:solidFill>
              </a:rPr>
              <a:t>, Electron-stochastic cooling, DESY , Hamburg, Germany, 1995 </a:t>
            </a:r>
          </a:p>
          <a:p>
            <a:pPr marL="800100" lvl="1" indent="-342900" eaLnBrk="0" hangingPunct="0">
              <a:spcBef>
                <a:spcPct val="20000"/>
              </a:spcBef>
              <a:spcAft>
                <a:spcPts val="1200"/>
              </a:spcAft>
              <a:buFontTx/>
              <a:buChar char="•"/>
              <a:defRPr/>
            </a:pPr>
            <a:r>
              <a:rPr lang="en-US" sz="1200" b="1" kern="0" dirty="0" smtClean="0">
                <a:solidFill>
                  <a:srgbClr val="0015DA"/>
                </a:solidFill>
              </a:rPr>
              <a:t>And many more…</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endParaRPr kumimoji="0" lang="en-US" sz="2000" b="1" i="0" u="none" strike="noStrike" kern="0" cap="none" spc="0" normalizeH="0" baseline="0" noProof="0" dirty="0" smtClean="0">
              <a:ln>
                <a:noFill/>
              </a:ln>
              <a:solidFill>
                <a:srgbClr val="0015DA"/>
              </a:solidFill>
              <a:effectLst/>
              <a:uLnTx/>
              <a:uFillTx/>
              <a:latin typeface="+mn-lt"/>
              <a:ea typeface="ＭＳ Ｐゴシック" pitchFamily="-111" charset="-128"/>
              <a:cs typeface="ＭＳ Ｐゴシック" pitchFamily="-111"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8"/>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a:ln>
              <a:noFill/>
            </a:ln>
            <a:solidFill>
              <a:srgbClr val="0000FF"/>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a:ln>
              <a:noFill/>
            </a:ln>
            <a:solidFill>
              <a:srgbClr val="0000FF"/>
            </a:solidFill>
            <a:effectLst/>
            <a:latin typeface="Comic Sans MS"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5676</TotalTime>
  <Words>2331</Words>
  <Application>Microsoft Macintosh PowerPoint</Application>
  <PresentationFormat>On-screen Show (4:3)</PresentationFormat>
  <Paragraphs>295</Paragraphs>
  <Slides>31</Slides>
  <Notes>5</Notes>
  <HiddenSlides>0</HiddenSlides>
  <MMClips>4</MMClips>
  <ScaleCrop>false</ScaleCrop>
  <HeadingPairs>
    <vt:vector size="8" baseType="variant">
      <vt:variant>
        <vt:lpstr>Design Template</vt:lpstr>
      </vt:variant>
      <vt:variant>
        <vt:i4>1</vt:i4>
      </vt:variant>
      <vt:variant>
        <vt:lpstr>Links</vt:lpstr>
      </vt:variant>
      <vt:variant>
        <vt:i4>3</vt:i4>
      </vt:variant>
      <vt:variant>
        <vt:lpstr>Embedded OLE Servers</vt:lpstr>
      </vt:variant>
      <vt:variant>
        <vt:i4>2</vt:i4>
      </vt:variant>
      <vt:variant>
        <vt:lpstr>Slide Titles</vt:lpstr>
      </vt:variant>
      <vt:variant>
        <vt:i4>31</vt:i4>
      </vt:variant>
    </vt:vector>
  </HeadingPairs>
  <TitlesOfParts>
    <vt:vector size="37" baseType="lpstr">
      <vt:lpstr>Blank Presentation</vt:lpstr>
      <vt:lpstr>???</vt:lpstr>
      <vt:lpstr>???</vt:lpstr>
      <vt:lpstr>???</vt:lpstr>
      <vt:lpstr>Document</vt:lpstr>
      <vt:lpstr>Equation</vt:lpstr>
      <vt:lpstr>Slava and Coherent Electron Cooling  or  Cool side of Slava </vt:lpstr>
      <vt:lpstr>Content</vt:lpstr>
      <vt:lpstr>From Slava’s resume….</vt:lpstr>
      <vt:lpstr>From Moscow to Siberia</vt:lpstr>
      <vt:lpstr>Novosibirsk Budker Institute of Nuclear Physics</vt:lpstr>
      <vt:lpstr>Slava as my teacher Analytical Mechanics 1974</vt:lpstr>
      <vt:lpstr>    Electron Cooling</vt:lpstr>
      <vt:lpstr>1975 – NAP Surprise!</vt:lpstr>
      <vt:lpstr>Not cool enough for Slava?</vt:lpstr>
      <vt:lpstr>Coherent Electron Cooling </vt:lpstr>
      <vt:lpstr>CeC - Equations</vt:lpstr>
      <vt:lpstr>CeC - Equations</vt:lpstr>
      <vt:lpstr>CeC - Equations</vt:lpstr>
      <vt:lpstr>CeC - Equations</vt:lpstr>
      <vt:lpstr>Coherent Electron Cooler  </vt:lpstr>
      <vt:lpstr>Analytical formula for damping decrement which most of us can understand…</vt:lpstr>
      <vt:lpstr>Slide 17</vt:lpstr>
      <vt:lpstr>3D FEL response calculated Genesis 1.3, confirmed by RON   </vt:lpstr>
      <vt:lpstr>Examples of hadron beams cooling</vt:lpstr>
      <vt:lpstr>Slide 20</vt:lpstr>
      <vt:lpstr>Instead of conclusion</vt:lpstr>
      <vt:lpstr>Main message to take home:  Happy Birthday! 30 more productive years!</vt:lpstr>
      <vt:lpstr>Effects of the surrounding particles</vt:lpstr>
      <vt:lpstr>Slide 24</vt:lpstr>
      <vt:lpstr>Transverse cooling</vt:lpstr>
      <vt:lpstr>Slide 26</vt:lpstr>
      <vt:lpstr>Output from Genesis propagated for 25 m</vt:lpstr>
      <vt:lpstr>Polarizing Hadron Beams  with Coherent Electron Cooling New LDRD proposal at BNL: VL &amp; V.Ptitsyn</vt:lpstr>
      <vt:lpstr>Slide 29</vt:lpstr>
      <vt:lpstr>Slide 30</vt:lpstr>
      <vt:lpstr>Novosibirsk Budker Institute of Nuclear Physics</vt:lpstr>
    </vt:vector>
  </TitlesOfParts>
  <Company>Brookhaven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Stochastic electron cooling</dc:title>
  <dc:creator>Vladimir Litvinenko</dc:creator>
  <cp:lastModifiedBy>Vladimir Litvinenko</cp:lastModifiedBy>
  <cp:revision>872</cp:revision>
  <cp:lastPrinted>2009-05-02T22:03:18Z</cp:lastPrinted>
  <dcterms:created xsi:type="dcterms:W3CDTF">2010-08-02T13:53:36Z</dcterms:created>
  <dcterms:modified xsi:type="dcterms:W3CDTF">2010-08-02T14:05:41Z</dcterms:modified>
</cp:coreProperties>
</file>