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01" r:id="rId3"/>
    <p:sldId id="303" r:id="rId4"/>
    <p:sldId id="272" r:id="rId5"/>
    <p:sldId id="270" r:id="rId6"/>
    <p:sldId id="316" r:id="rId7"/>
    <p:sldId id="258" r:id="rId8"/>
    <p:sldId id="283" r:id="rId9"/>
    <p:sldId id="257" r:id="rId10"/>
    <p:sldId id="305" r:id="rId11"/>
    <p:sldId id="260" r:id="rId12"/>
    <p:sldId id="261" r:id="rId13"/>
    <p:sldId id="289" r:id="rId14"/>
    <p:sldId id="320" r:id="rId15"/>
    <p:sldId id="288" r:id="rId16"/>
    <p:sldId id="276" r:id="rId17"/>
    <p:sldId id="291" r:id="rId18"/>
    <p:sldId id="263" r:id="rId19"/>
    <p:sldId id="310" r:id="rId20"/>
    <p:sldId id="268" r:id="rId21"/>
    <p:sldId id="266" r:id="rId22"/>
    <p:sldId id="313" r:id="rId23"/>
    <p:sldId id="265" r:id="rId24"/>
    <p:sldId id="314" r:id="rId25"/>
    <p:sldId id="319" r:id="rId26"/>
    <p:sldId id="312" r:id="rId27"/>
    <p:sldId id="290" r:id="rId28"/>
    <p:sldId id="317" r:id="rId29"/>
    <p:sldId id="307" r:id="rId30"/>
    <p:sldId id="267" r:id="rId31"/>
    <p:sldId id="311" r:id="rId32"/>
    <p:sldId id="306" r:id="rId33"/>
    <p:sldId id="302" r:id="rId34"/>
    <p:sldId id="295" r:id="rId35"/>
    <p:sldId id="278" r:id="rId36"/>
    <p:sldId id="287" r:id="rId37"/>
    <p:sldId id="286" r:id="rId38"/>
    <p:sldId id="285" r:id="rId39"/>
    <p:sldId id="281" r:id="rId40"/>
    <p:sldId id="299" r:id="rId41"/>
    <p:sldId id="277" r:id="rId42"/>
    <p:sldId id="279" r:id="rId43"/>
    <p:sldId id="280" r:id="rId44"/>
    <p:sldId id="318" r:id="rId45"/>
    <p:sldId id="29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05" autoAdjust="0"/>
  </p:normalViewPr>
  <p:slideViewPr>
    <p:cSldViewPr>
      <p:cViewPr varScale="1">
        <p:scale>
          <a:sx n="97" d="100"/>
          <a:sy n="97" d="100"/>
        </p:scale>
        <p:origin x="-96" y="-3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32C93E-A4F8-4121-BAA4-91A3CCC50523}" type="datetimeFigureOut">
              <a:rPr lang="en-US" smtClean="0"/>
              <a:pPr/>
              <a:t>8/18/2010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7DAEFA-80DA-4930-BDE1-1AF9CA2239F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a:t>
            </a:r>
            <a:r>
              <a:rPr lang="en-US" dirty="0" err="1" smtClean="0"/>
              <a:t>Yaroslav</a:t>
            </a:r>
            <a:r>
              <a:rPr lang="en-US" dirty="0" smtClean="0"/>
              <a:t> </a:t>
            </a:r>
            <a:r>
              <a:rPr lang="en-US" dirty="0" err="1" smtClean="0"/>
              <a:t>Derbenev</a:t>
            </a:r>
            <a:endParaRPr lang="en-US" dirty="0" smtClean="0"/>
          </a:p>
          <a:p>
            <a:r>
              <a:rPr lang="en-US" dirty="0" smtClean="0"/>
              <a:t>Symposium</a:t>
            </a:r>
            <a:r>
              <a:rPr lang="en-US" baseline="0" dirty="0" smtClean="0"/>
              <a:t> because of 70 year old</a:t>
            </a:r>
          </a:p>
          <a:p>
            <a:r>
              <a:rPr lang="en-US" baseline="0" dirty="0" smtClean="0"/>
              <a:t>Jefferson Lab, </a:t>
            </a:r>
            <a:r>
              <a:rPr lang="en-US" baseline="0" dirty="0" err="1" smtClean="0"/>
              <a:t>virginia</a:t>
            </a:r>
            <a:r>
              <a:rPr lang="en-US" baseline="0" dirty="0" smtClean="0"/>
              <a:t>, August 02, 2010. </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D. </a:t>
            </a:r>
            <a:r>
              <a:rPr lang="en-US" baseline="0" dirty="0" err="1" smtClean="0"/>
              <a:t>Ivanenko</a:t>
            </a:r>
            <a:r>
              <a:rPr lang="en-US" baseline="0" dirty="0" smtClean="0"/>
              <a:t> : proton-neutron model of nuclei</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Institute of NP</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Theorists</a:t>
            </a:r>
          </a:p>
          <a:p>
            <a:r>
              <a:rPr lang="en-US" dirty="0" smtClean="0"/>
              <a:t> </a:t>
            </a:r>
          </a:p>
          <a:p>
            <a:r>
              <a:rPr lang="en-US" dirty="0" smtClean="0"/>
              <a:t>B. </a:t>
            </a:r>
            <a:r>
              <a:rPr lang="en-US" dirty="0" err="1" smtClean="0"/>
              <a:t>Chirikov</a:t>
            </a:r>
            <a:r>
              <a:rPr lang="en-US" dirty="0" smtClean="0"/>
              <a:t>: origin of </a:t>
            </a:r>
            <a:r>
              <a:rPr lang="en-US" dirty="0" err="1" smtClean="0"/>
              <a:t>stochastics</a:t>
            </a:r>
            <a:r>
              <a:rPr lang="en-US" dirty="0" smtClean="0"/>
              <a:t> </a:t>
            </a:r>
          </a:p>
          <a:p>
            <a:r>
              <a:rPr lang="en-US" dirty="0" smtClean="0"/>
              <a:t>Y. </a:t>
            </a:r>
            <a:r>
              <a:rPr lang="en-US" dirty="0" err="1" smtClean="0"/>
              <a:t>Roumer</a:t>
            </a:r>
            <a:r>
              <a:rPr lang="en-US" dirty="0" smtClean="0"/>
              <a:t>: Quantum Physics</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V. </a:t>
            </a:r>
            <a:r>
              <a:rPr lang="en-US" dirty="0" err="1" smtClean="0"/>
              <a:t>Zelevinskiy</a:t>
            </a:r>
            <a:r>
              <a:rPr lang="en-US" dirty="0" smtClean="0"/>
              <a:t>: Nuclear theory</a:t>
            </a:r>
          </a:p>
          <a:p>
            <a:r>
              <a:rPr lang="en-US" dirty="0" smtClean="0"/>
              <a:t>                      and</a:t>
            </a:r>
            <a:r>
              <a:rPr lang="en-US" baseline="0" dirty="0" smtClean="0"/>
              <a:t> quantum physics</a:t>
            </a:r>
          </a:p>
          <a:p>
            <a:pPr marL="285750" indent="-285750">
              <a:buNone/>
            </a:pPr>
            <a:r>
              <a:rPr lang="en-US" baseline="0" dirty="0" smtClean="0"/>
              <a:t>I. </a:t>
            </a:r>
            <a:r>
              <a:rPr lang="en-US" baseline="0" dirty="0" err="1" smtClean="0"/>
              <a:t>Khriplovich</a:t>
            </a:r>
            <a:r>
              <a:rPr lang="en-US" baseline="0" dirty="0" smtClean="0"/>
              <a:t>: HEP and quantum mechanics</a:t>
            </a:r>
          </a:p>
          <a:p>
            <a:pPr marL="285750" indent="-285750">
              <a:buNone/>
            </a:pPr>
            <a:r>
              <a:rPr lang="en-US" baseline="0" dirty="0" smtClean="0"/>
              <a:t>/P-violation in atomic transitions/</a:t>
            </a:r>
          </a:p>
          <a:p>
            <a:pPr marL="285750" indent="-285750">
              <a:buNone/>
            </a:pPr>
            <a:r>
              <a:rPr lang="en-US" baseline="0" dirty="0" smtClean="0"/>
              <a:t>V. </a:t>
            </a:r>
            <a:r>
              <a:rPr lang="en-US" baseline="0" dirty="0" err="1" smtClean="0"/>
              <a:t>Sokolov</a:t>
            </a:r>
            <a:r>
              <a:rPr lang="en-US" baseline="0" dirty="0" smtClean="0"/>
              <a:t>: HEP</a:t>
            </a:r>
          </a:p>
          <a:p>
            <a:pPr marL="285750" indent="-285750">
              <a:buNone/>
            </a:pPr>
            <a:r>
              <a:rPr lang="en-US" baseline="0" dirty="0" smtClean="0"/>
              <a:t>V. </a:t>
            </a:r>
            <a:r>
              <a:rPr lang="en-US" baseline="0" dirty="0" err="1" smtClean="0"/>
              <a:t>Zakharov</a:t>
            </a:r>
            <a:r>
              <a:rPr lang="en-US" baseline="0" dirty="0" smtClean="0"/>
              <a:t>: </a:t>
            </a:r>
            <a:r>
              <a:rPr lang="en-US" baseline="0" dirty="0" err="1" smtClean="0"/>
              <a:t>integrible</a:t>
            </a:r>
            <a:r>
              <a:rPr lang="en-US" baseline="0" dirty="0" smtClean="0"/>
              <a:t> systems, plasma theory</a:t>
            </a:r>
          </a:p>
          <a:p>
            <a:pPr marL="285750" indent="-285750">
              <a:buNone/>
            </a:pPr>
            <a:r>
              <a:rPr lang="en-US" baseline="0" dirty="0" smtClean="0"/>
              <a:t>G. </a:t>
            </a:r>
            <a:r>
              <a:rPr lang="en-US" baseline="0" dirty="0" err="1" smtClean="0"/>
              <a:t>Zaslavskiy</a:t>
            </a:r>
            <a:r>
              <a:rPr lang="en-US" baseline="0" dirty="0" smtClean="0"/>
              <a:t>: origin of </a:t>
            </a:r>
            <a:r>
              <a:rPr lang="en-US" baseline="0" dirty="0" err="1" smtClean="0"/>
              <a:t>stochastics</a:t>
            </a:r>
            <a:r>
              <a:rPr lang="en-US" baseline="0" dirty="0" smtClean="0"/>
              <a:t> </a:t>
            </a:r>
          </a:p>
          <a:p>
            <a:pPr marL="285750" indent="-285750">
              <a:buNone/>
            </a:pPr>
            <a:r>
              <a:rPr lang="en-US" baseline="0" dirty="0" smtClean="0"/>
              <a:t>A. </a:t>
            </a:r>
            <a:r>
              <a:rPr lang="en-US" baseline="0" dirty="0" err="1" smtClean="0"/>
              <a:t>Vainstein</a:t>
            </a:r>
            <a:r>
              <a:rPr lang="en-US" baseline="0" dirty="0" smtClean="0"/>
              <a:t>: HEP and Field Theory</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Nuclear </a:t>
            </a:r>
            <a:r>
              <a:rPr lang="en-US" dirty="0" err="1" smtClean="0"/>
              <a:t>superfluids</a:t>
            </a:r>
            <a:endParaRPr lang="en-US" dirty="0" smtClean="0"/>
          </a:p>
          <a:p>
            <a:r>
              <a:rPr lang="en-US" dirty="0" err="1" smtClean="0"/>
              <a:t>Focker</a:t>
            </a:r>
            <a:r>
              <a:rPr lang="en-US" dirty="0" smtClean="0"/>
              <a:t>-Plank equation in a</a:t>
            </a:r>
            <a:r>
              <a:rPr lang="en-US" baseline="0" dirty="0" smtClean="0"/>
              <a:t> strong</a:t>
            </a:r>
            <a:r>
              <a:rPr lang="en-US" dirty="0" smtClean="0"/>
              <a:t> external field</a:t>
            </a:r>
          </a:p>
          <a:p>
            <a:r>
              <a:rPr lang="en-US" dirty="0" smtClean="0"/>
              <a:t>Coulomb </a:t>
            </a:r>
            <a:r>
              <a:rPr lang="en-US" dirty="0" err="1" smtClean="0"/>
              <a:t>stoss</a:t>
            </a:r>
            <a:r>
              <a:rPr lang="en-US" dirty="0" smtClean="0"/>
              <a:t>-term in magnetic field “magnetized collisions”</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Plasmas theory (shock waves, neo-classical turbulence)</a:t>
            </a:r>
          </a:p>
          <a:p>
            <a:r>
              <a:rPr lang="en-US" dirty="0" smtClean="0"/>
              <a:t>Fusion</a:t>
            </a:r>
          </a:p>
          <a:p>
            <a:r>
              <a:rPr lang="en-US" dirty="0" smtClean="0"/>
              <a:t>Space plasmas</a:t>
            </a:r>
          </a:p>
          <a:p>
            <a:r>
              <a:rPr lang="en-US" dirty="0" smtClean="0"/>
              <a:t>Astrophysics</a:t>
            </a:r>
          </a:p>
          <a:p>
            <a:r>
              <a:rPr lang="en-US" dirty="0" smtClean="0"/>
              <a:t>Space programs…</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Human Rights</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overlapping resonances</a:t>
            </a:r>
          </a:p>
          <a:p>
            <a:r>
              <a:rPr lang="en-US" dirty="0" smtClean="0"/>
              <a:t>Final conclusion</a:t>
            </a:r>
            <a:r>
              <a:rPr lang="en-US" baseline="0" dirty="0" smtClean="0"/>
              <a:t> about quantum </a:t>
            </a:r>
            <a:r>
              <a:rPr lang="en-US" baseline="0" dirty="0" err="1" smtClean="0"/>
              <a:t>stochasticity</a:t>
            </a:r>
            <a:r>
              <a:rPr lang="en-US" baseline="0" dirty="0" smtClean="0"/>
              <a:t>:  does not exist!</a:t>
            </a:r>
            <a:endParaRPr lang="en-US" dirty="0" smtClean="0"/>
          </a:p>
          <a:p>
            <a:r>
              <a:rPr lang="en-US" dirty="0" smtClean="0"/>
              <a:t> </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274826C-9D0F-4A07-86B7-CDAADBC696F6}" type="slidenum">
              <a:rPr lang="en-US">
                <a:latin typeface="Arial" charset="0"/>
              </a:rPr>
              <a:pPr/>
              <a:t>22</a:t>
            </a:fld>
            <a:endParaRPr lang="en-US">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latin typeface="Arial" charset="0"/>
              </a:rPr>
              <a:t> Kinetic equation (plasma relaxation) derived by Landay in 1937. But…can it work for beams? It does! Yet</a:t>
            </a:r>
          </a:p>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Not enough…</a:t>
            </a:r>
          </a:p>
          <a:p>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Relativistic EC: Sergei </a:t>
            </a:r>
            <a:r>
              <a:rPr lang="en-US" dirty="0" err="1" smtClean="0"/>
              <a:t>Nagaitsev</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118B1D5A-DAC1-4D3E-AB53-9682CD9C96EA}" type="slidenum">
              <a:rPr lang="en-US">
                <a:latin typeface="Arial" charset="0"/>
              </a:rPr>
              <a:pPr/>
              <a:t>24</a:t>
            </a:fld>
            <a:endParaRPr 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latin typeface="Arial" charset="0"/>
              </a:rPr>
              <a:t>Can it work for a bunched beam? </a:t>
            </a:r>
          </a:p>
          <a:p>
            <a:pPr eaLnBrk="1" hangingPunct="1"/>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t>Max </a:t>
            </a:r>
            <a:r>
              <a:rPr lang="en-US" sz="2800" dirty="0" err="1" smtClean="0"/>
              <a:t>Zolotorev</a:t>
            </a:r>
            <a:endParaRPr lang="en-US" sz="2800" dirty="0" smtClean="0"/>
          </a:p>
          <a:p>
            <a:r>
              <a:rPr lang="en-US" sz="2800" dirty="0" smtClean="0"/>
              <a:t>Alexander </a:t>
            </a:r>
            <a:r>
              <a:rPr lang="en-US" sz="2800" dirty="0" err="1" smtClean="0"/>
              <a:t>Mikhailichenko</a:t>
            </a:r>
            <a:endParaRPr lang="en-US" sz="2800" dirty="0" smtClean="0"/>
          </a:p>
          <a:p>
            <a:r>
              <a:rPr lang="en-US" sz="2800" dirty="0" smtClean="0"/>
              <a:t>Alexander </a:t>
            </a:r>
            <a:r>
              <a:rPr lang="en-US" sz="2800" dirty="0" err="1" smtClean="0"/>
              <a:t>Zholents</a:t>
            </a:r>
            <a:endParaRPr lang="en-US" sz="2800"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Spin  rotators</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29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30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Vladimir </a:t>
            </a:r>
            <a:r>
              <a:rPr lang="en-US" dirty="0" err="1" smtClean="0"/>
              <a:t>Derenchuck</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31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Use back Compton  on </a:t>
            </a:r>
            <a:r>
              <a:rPr lang="en-US" dirty="0" err="1" smtClean="0"/>
              <a:t>Gev’s</a:t>
            </a:r>
            <a:r>
              <a:rPr lang="en-US" dirty="0" smtClean="0"/>
              <a:t> e-beam</a:t>
            </a:r>
          </a:p>
          <a:p>
            <a:r>
              <a:rPr lang="en-US" dirty="0" smtClean="0"/>
              <a:t> </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33</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Alan</a:t>
            </a:r>
            <a:r>
              <a:rPr lang="en-US" baseline="0" dirty="0" smtClean="0"/>
              <a:t> </a:t>
            </a:r>
            <a:r>
              <a:rPr lang="en-US" baseline="0" dirty="0" err="1" smtClean="0"/>
              <a:t>Krisch</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34</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How it becomes possible that an alternated field may focus a beam ?!...</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35</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Accelerator </a:t>
            </a:r>
            <a:r>
              <a:rPr lang="en-US" dirty="0" err="1" smtClean="0"/>
              <a:t>Enciclodia</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 the background of everything? Vectors?...</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37</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George</a:t>
            </a:r>
            <a:r>
              <a:rPr lang="en-US" baseline="0" dirty="0" smtClean="0"/>
              <a:t> Ford</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38</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39</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dirty="0" smtClean="0"/>
              <a:t> </a:t>
            </a:r>
            <a:r>
              <a:rPr lang="en-US" dirty="0" err="1" smtClean="0"/>
              <a:t>J.Bjorken</a:t>
            </a:r>
            <a:r>
              <a:rPr lang="en-US" dirty="0" smtClean="0"/>
              <a:t> and R. Gustafson</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41</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dirty="0" err="1" smtClean="0"/>
              <a:t>Unrue</a:t>
            </a:r>
            <a:r>
              <a:rPr lang="en-US" dirty="0" smtClean="0"/>
              <a:t> radiation ↔ </a:t>
            </a:r>
            <a:r>
              <a:rPr lang="en-US" dirty="0" err="1" smtClean="0"/>
              <a:t>Radiative</a:t>
            </a:r>
            <a:r>
              <a:rPr lang="en-US" dirty="0" smtClean="0"/>
              <a:t> polarization ?...</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John and Tiny</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43</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Courtesy</a:t>
            </a:r>
            <a:r>
              <a:rPr lang="en-US" baseline="0" dirty="0" smtClean="0"/>
              <a:t> of Martha Harrell</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45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Methods to work with:</a:t>
            </a:r>
          </a:p>
          <a:p>
            <a:r>
              <a:rPr lang="en-US" dirty="0" smtClean="0"/>
              <a:t>Non-linear mechanics</a:t>
            </a:r>
          </a:p>
          <a:p>
            <a:r>
              <a:rPr lang="en-US" dirty="0" smtClean="0"/>
              <a:t>QFT</a:t>
            </a:r>
          </a:p>
          <a:p>
            <a:r>
              <a:rPr lang="en-US" dirty="0" smtClean="0"/>
              <a:t>Condense matter theory</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Quantum mechanics course</a:t>
            </a:r>
          </a:p>
          <a:p>
            <a:r>
              <a:rPr lang="en-US" dirty="0" smtClean="0"/>
              <a:t>   Nuclear physics</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“You have to wear through many panties before you start understand quantum mechanics…”</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Nuclear Physics course</a:t>
            </a:r>
          </a:p>
          <a:p>
            <a:r>
              <a:rPr lang="en-US" dirty="0" smtClean="0"/>
              <a:t>Groups</a:t>
            </a:r>
            <a:r>
              <a:rPr lang="en-US" baseline="0" dirty="0" smtClean="0"/>
              <a:t> theory for physicists</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Classmate</a:t>
            </a:r>
            <a:r>
              <a:rPr lang="en-US" baseline="0" dirty="0" smtClean="0"/>
              <a:t> at MSU</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“Introduction to Theory of Quantum Fields”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p>
          <a:p>
            <a:r>
              <a:rPr lang="en-US" dirty="0" smtClean="0"/>
              <a:t> </a:t>
            </a:r>
          </a:p>
          <a:p>
            <a:r>
              <a:rPr lang="en-US" dirty="0" smtClean="0"/>
              <a:t>Condense matter theory</a:t>
            </a:r>
            <a:endParaRPr lang="en-US" dirty="0"/>
          </a:p>
        </p:txBody>
      </p:sp>
      <p:sp>
        <p:nvSpPr>
          <p:cNvPr id="4" name="Slide Number Placeholder 3"/>
          <p:cNvSpPr>
            <a:spLocks noGrp="1"/>
          </p:cNvSpPr>
          <p:nvPr>
            <p:ph type="sldNum" sz="quarter" idx="10"/>
          </p:nvPr>
        </p:nvSpPr>
        <p:spPr/>
        <p:txBody>
          <a:bodyPr/>
          <a:lstStyle/>
          <a:p>
            <a:fld id="{907DAEFA-80DA-4930-BDE1-1AF9CA2239F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7E131D-C6AB-4418-80B1-C50B23E3DCBF}"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E131D-C6AB-4418-80B1-C50B23E3DCBF}"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E131D-C6AB-4418-80B1-C50B23E3DCBF}"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7584BB-3DEC-499E-A509-6516A01ACE8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7E131D-C6AB-4418-80B1-C50B23E3DCBF}"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7E131D-C6AB-4418-80B1-C50B23E3DCBF}" type="datetimeFigureOut">
              <a:rPr lang="en-US" smtClean="0"/>
              <a:pPr/>
              <a:t>8/18/2010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7E131D-C6AB-4418-80B1-C50B23E3DCBF}" type="datetimeFigureOut">
              <a:rPr lang="en-US" smtClean="0"/>
              <a:pPr/>
              <a:t>8/18/2010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7E131D-C6AB-4418-80B1-C50B23E3DCBF}" type="datetimeFigureOut">
              <a:rPr lang="en-US" smtClean="0"/>
              <a:pPr/>
              <a:t>8/18/2010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7E131D-C6AB-4418-80B1-C50B23E3DCBF}" type="datetimeFigureOut">
              <a:rPr lang="en-US" smtClean="0"/>
              <a:pPr/>
              <a:t>8/18/2010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7E131D-C6AB-4418-80B1-C50B23E3DCBF}" type="datetimeFigureOut">
              <a:rPr lang="en-US" smtClean="0"/>
              <a:pPr/>
              <a:t>8/18/2010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E131D-C6AB-4418-80B1-C50B23E3DCBF}" type="datetimeFigureOut">
              <a:rPr lang="en-US" smtClean="0"/>
              <a:pPr/>
              <a:t>8/18/2010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7E131D-C6AB-4418-80B1-C50B23E3DCBF}" type="datetimeFigureOut">
              <a:rPr lang="en-US" smtClean="0"/>
              <a:pPr/>
              <a:t>8/18/2010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4AF904-D6AE-4209-BBF1-CA9DB0991A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E131D-C6AB-4418-80B1-C50B23E3DCBF}" type="datetimeFigureOut">
              <a:rPr lang="en-US" smtClean="0"/>
              <a:pPr/>
              <a:t>8/18/2010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4AF904-D6AE-4209-BBF1-CA9DB0991A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2.gif"/><Relationship Id="rId7" Type="http://schemas.openxmlformats.org/officeDocument/2006/relationships/image" Target="../media/image56.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59.jpeg"/><Relationship Id="rId4" Type="http://schemas.openxmlformats.org/officeDocument/2006/relationships/image" Target="../media/image58.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44.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en.wikipedia.org/wiki/Correspondence_principl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en.wikipedia.org/wiki/Density_matrix" TargetMode="External"/><Relationship Id="rId5" Type="http://schemas.openxmlformats.org/officeDocument/2006/relationships/hyperlink" Target="http://en.wikipedia.org/wiki/Copenhagen_interpretation" TargetMode="External"/><Relationship Id="rId4" Type="http://schemas.openxmlformats.org/officeDocument/2006/relationships/hyperlink" Target="http://en.wikipedia.org/wiki/Geocentric_syste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Yurii_Shirokov" TargetMode="External"/><Relationship Id="rId3" Type="http://schemas.openxmlformats.org/officeDocument/2006/relationships/hyperlink" Target="http://upload.wikimedia.org/wikipedia/commons/b/b7/ShirokovKrivchenkov1954.gif" TargetMode="External"/><Relationship Id="rId7" Type="http://schemas.openxmlformats.org/officeDocument/2006/relationships/hyperlink" Target="http://en.wikipedia.org/wiki/Quantum_field_theory"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hyperlink" Target="http://en.wikipedia.org/wiki/File:05YuMShirokov.jpg" TargetMode="External"/><Relationship Id="rId4" Type="http://schemas.openxmlformats.org/officeDocument/2006/relationships/image" Target="../media/image11.gif"/><Relationship Id="rId9" Type="http://schemas.openxmlformats.org/officeDocument/2006/relationships/hyperlink" Target="http://en.wikipedia.org/wiki/Algebra_of_generalized_function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7772400" cy="3733800"/>
          </a:xfrm>
        </p:spPr>
        <p:txBody>
          <a:bodyPr>
            <a:normAutofit fontScale="90000"/>
          </a:bodyPr>
          <a:lstStyle/>
          <a:p>
            <a:r>
              <a:rPr lang="en-US" sz="6000" dirty="0" smtClean="0">
                <a:solidFill>
                  <a:schemeClr val="accent5">
                    <a:lumMod val="50000"/>
                  </a:schemeClr>
                </a:solidFill>
                <a:latin typeface="Blackadder ITC" pitchFamily="82" charset="0"/>
              </a:rPr>
              <a:t>People</a:t>
            </a:r>
            <a:r>
              <a:rPr lang="en-US" sz="6000" dirty="0" smtClean="0">
                <a:latin typeface="Blackadder ITC" pitchFamily="82" charset="0"/>
              </a:rPr>
              <a:t> </a:t>
            </a:r>
            <a:r>
              <a:rPr lang="en-US" sz="6000" dirty="0" err="1" smtClean="0">
                <a:solidFill>
                  <a:schemeClr val="accent5">
                    <a:lumMod val="50000"/>
                  </a:schemeClr>
                </a:solidFill>
                <a:latin typeface="Blackadder ITC" pitchFamily="82" charset="0"/>
              </a:rPr>
              <a:t>andStimuli</a:t>
            </a:r>
            <a:r>
              <a:rPr lang="en-US" sz="6000" dirty="0" smtClean="0">
                <a:solidFill>
                  <a:schemeClr val="accent5">
                    <a:lumMod val="50000"/>
                  </a:schemeClr>
                </a:solidFill>
                <a:latin typeface="Blackadder ITC" pitchFamily="82" charset="0"/>
              </a:rPr>
              <a:t/>
            </a:r>
            <a:br>
              <a:rPr lang="en-US" sz="6000" dirty="0" smtClean="0">
                <a:solidFill>
                  <a:schemeClr val="accent5">
                    <a:lumMod val="50000"/>
                  </a:schemeClr>
                </a:solidFill>
                <a:latin typeface="Blackadder ITC" pitchFamily="82" charset="0"/>
              </a:rPr>
            </a:br>
            <a:r>
              <a:rPr lang="en-US" sz="6000" dirty="0" smtClean="0">
                <a:solidFill>
                  <a:schemeClr val="accent5">
                    <a:lumMod val="50000"/>
                  </a:schemeClr>
                </a:solidFill>
                <a:latin typeface="Blackadder ITC" pitchFamily="82" charset="0"/>
              </a:rPr>
              <a:t>Sources and Resources</a:t>
            </a:r>
            <a:br>
              <a:rPr lang="en-US" sz="6000" dirty="0" smtClean="0">
                <a:solidFill>
                  <a:schemeClr val="accent5">
                    <a:lumMod val="50000"/>
                  </a:schemeClr>
                </a:solidFill>
                <a:latin typeface="Blackadder ITC" pitchFamily="82" charset="0"/>
              </a:rPr>
            </a:br>
            <a:r>
              <a:rPr lang="en-US" sz="6000" dirty="0" smtClean="0">
                <a:solidFill>
                  <a:schemeClr val="accent5">
                    <a:lumMod val="50000"/>
                  </a:schemeClr>
                </a:solidFill>
                <a:latin typeface="Blackadder ITC" pitchFamily="82" charset="0"/>
              </a:rPr>
              <a:t>Mathematics &amp; Physics </a:t>
            </a:r>
            <a:br>
              <a:rPr lang="en-US" sz="6000" dirty="0" smtClean="0">
                <a:solidFill>
                  <a:schemeClr val="accent5">
                    <a:lumMod val="50000"/>
                  </a:schemeClr>
                </a:solidFill>
                <a:latin typeface="Blackadder ITC" pitchFamily="82" charset="0"/>
              </a:rPr>
            </a:br>
            <a:endParaRPr lang="en-US" sz="6000" dirty="0">
              <a:solidFill>
                <a:schemeClr val="accent5">
                  <a:lumMod val="50000"/>
                </a:schemeClr>
              </a:solidFill>
              <a:latin typeface="Blackadder ITC" pitchFamily="82" charset="0"/>
            </a:endParaRPr>
          </a:p>
        </p:txBody>
      </p:sp>
      <p:sp>
        <p:nvSpPr>
          <p:cNvPr id="4" name="Subtitle 3"/>
          <p:cNvSpPr>
            <a:spLocks noGrp="1"/>
          </p:cNvSpPr>
          <p:nvPr>
            <p:ph type="subTitle" idx="1"/>
          </p:nvPr>
        </p:nvSpPr>
        <p:spPr>
          <a:xfrm>
            <a:off x="1371600" y="4495800"/>
            <a:ext cx="6400800" cy="1752600"/>
          </a:xfrm>
        </p:spPr>
        <p:txBody>
          <a:bodyPr>
            <a:normAutofit/>
          </a:bodyPr>
          <a:lstStyle/>
          <a:p>
            <a:r>
              <a:rPr lang="en-US" sz="1600" b="1" i="1" dirty="0" smtClean="0">
                <a:latin typeface="Algerian" pitchFamily="82" charset="0"/>
              </a:rPr>
              <a:t>Since 1957…</a:t>
            </a:r>
            <a:endParaRPr lang="en-US" sz="1600" b="1" i="1" dirty="0">
              <a:latin typeface="Algerian" pitchFamily="82" charset="0"/>
            </a:endParaRPr>
          </a:p>
        </p:txBody>
      </p:sp>
      <p:sp>
        <p:nvSpPr>
          <p:cNvPr id="5" name="Rectangle 4"/>
          <p:cNvSpPr/>
          <p:nvPr/>
        </p:nvSpPr>
        <p:spPr>
          <a:xfrm>
            <a:off x="228600" y="5334000"/>
            <a:ext cx="4572000" cy="1200329"/>
          </a:xfrm>
          <a:prstGeom prst="rect">
            <a:avLst/>
          </a:prstGeom>
        </p:spPr>
        <p:txBody>
          <a:bodyPr>
            <a:spAutoFit/>
          </a:bodyPr>
          <a:lstStyle/>
          <a:p>
            <a:r>
              <a:rPr lang="en-US" u="sng" dirty="0" smtClean="0"/>
              <a:t>By </a:t>
            </a:r>
            <a:r>
              <a:rPr lang="en-US" u="sng" dirty="0" err="1" smtClean="0"/>
              <a:t>Yaroslav</a:t>
            </a:r>
            <a:r>
              <a:rPr lang="en-US" u="sng" dirty="0" smtClean="0"/>
              <a:t> </a:t>
            </a:r>
            <a:r>
              <a:rPr lang="en-US" u="sng" dirty="0" err="1" smtClean="0"/>
              <a:t>Derbenev</a:t>
            </a:r>
            <a:endParaRPr lang="en-US" u="sng" dirty="0" smtClean="0"/>
          </a:p>
          <a:p>
            <a:r>
              <a:rPr lang="en-US" dirty="0" smtClean="0"/>
              <a:t>Symposium because of 70 year old</a:t>
            </a:r>
          </a:p>
          <a:p>
            <a:r>
              <a:rPr lang="en-US" dirty="0" smtClean="0"/>
              <a:t>Jefferson Lab, Newport News, Virginia</a:t>
            </a:r>
          </a:p>
          <a:p>
            <a:r>
              <a:rPr lang="en-US" dirty="0" smtClean="0"/>
              <a:t> August 02, 2010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19200"/>
            <a:ext cx="8229600" cy="4525963"/>
          </a:xfrm>
        </p:spPr>
        <p:txBody>
          <a:bodyPr>
            <a:normAutofit/>
          </a:bodyPr>
          <a:lstStyle/>
          <a:p>
            <a:pPr>
              <a:buNone/>
            </a:pPr>
            <a:r>
              <a:rPr lang="en-US" dirty="0" smtClean="0"/>
              <a:t>          “Introduction to Theory of Quantized Fields”</a:t>
            </a:r>
          </a:p>
        </p:txBody>
      </p:sp>
      <p:sp>
        <p:nvSpPr>
          <p:cNvPr id="4" name="Content Placeholder 3"/>
          <p:cNvSpPr>
            <a:spLocks noGrp="1"/>
          </p:cNvSpPr>
          <p:nvPr>
            <p:ph sz="half" idx="2"/>
          </p:nvPr>
        </p:nvSpPr>
        <p:spPr>
          <a:xfrm>
            <a:off x="4572000" y="1371600"/>
            <a:ext cx="4038600" cy="4525963"/>
          </a:xfrm>
        </p:spPr>
        <p:txBody>
          <a:bodyPr>
            <a:normAutofit/>
          </a:bodyPr>
          <a:lstStyle/>
          <a:p>
            <a:pPr>
              <a:buNone/>
            </a:pPr>
            <a:r>
              <a:rPr lang="en-US" dirty="0" smtClean="0">
                <a:solidFill>
                  <a:schemeClr val="accent5">
                    <a:lumMod val="50000"/>
                  </a:schemeClr>
                </a:solidFill>
                <a:latin typeface="Blackadder ITC" pitchFamily="82" charset="0"/>
              </a:rPr>
              <a:t>     </a:t>
            </a:r>
            <a:r>
              <a:rPr lang="en-US" sz="3800" dirty="0" smtClean="0">
                <a:solidFill>
                  <a:schemeClr val="accent5">
                    <a:lumMod val="50000"/>
                  </a:schemeClr>
                </a:solidFill>
                <a:latin typeface="Blackadder ITC" pitchFamily="82" charset="0"/>
              </a:rPr>
              <a:t> </a:t>
            </a:r>
          </a:p>
          <a:p>
            <a:endParaRPr lang="en-US" dirty="0"/>
          </a:p>
        </p:txBody>
      </p:sp>
      <p:pic>
        <p:nvPicPr>
          <p:cNvPr id="16390" name="Picture 6" descr="http://fr.academic.ru/pictures/frwiki/78/Nikolai_Bogoliubov.jpeg"/>
          <p:cNvPicPr>
            <a:picLocks noChangeAspect="1" noChangeArrowheads="1"/>
          </p:cNvPicPr>
          <p:nvPr/>
        </p:nvPicPr>
        <p:blipFill>
          <a:blip r:embed="rId3" cstate="print"/>
          <a:srcRect/>
          <a:stretch>
            <a:fillRect/>
          </a:stretch>
        </p:blipFill>
        <p:spPr bwMode="auto">
          <a:xfrm>
            <a:off x="990600" y="1905000"/>
            <a:ext cx="2394857" cy="3276600"/>
          </a:xfrm>
          <a:prstGeom prst="rect">
            <a:avLst/>
          </a:prstGeom>
          <a:noFill/>
        </p:spPr>
      </p:pic>
      <p:sp>
        <p:nvSpPr>
          <p:cNvPr id="9" name="Title 8"/>
          <p:cNvSpPr>
            <a:spLocks noGrp="1"/>
          </p:cNvSpPr>
          <p:nvPr>
            <p:ph type="title"/>
          </p:nvPr>
        </p:nvSpPr>
        <p:spPr>
          <a:xfrm>
            <a:off x="3113915" y="415379"/>
            <a:ext cx="2916184" cy="769441"/>
          </a:xfrm>
          <a:prstGeom prst="rect">
            <a:avLst/>
          </a:prstGeom>
        </p:spPr>
        <p:txBody>
          <a:bodyPr wrap="none">
            <a:spAutoFit/>
          </a:bodyPr>
          <a:lstStyle/>
          <a:p>
            <a:r>
              <a:rPr lang="en-US" dirty="0" smtClean="0"/>
              <a:t> </a:t>
            </a:r>
            <a:r>
              <a:rPr lang="en-US" sz="3600" dirty="0" smtClean="0">
                <a:solidFill>
                  <a:srgbClr val="7030A0"/>
                </a:solidFill>
                <a:latin typeface="Algerian" pitchFamily="82" charset="0"/>
              </a:rPr>
              <a:t> QED &amp; QFT </a:t>
            </a:r>
            <a:r>
              <a:rPr lang="en-US" sz="2800" dirty="0" smtClean="0">
                <a:solidFill>
                  <a:srgbClr val="7030A0"/>
                </a:solidFill>
                <a:latin typeface="Algerian" pitchFamily="82" charset="0"/>
              </a:rPr>
              <a:t> </a:t>
            </a:r>
            <a:endParaRPr lang="en-US" sz="3600" dirty="0">
              <a:solidFill>
                <a:srgbClr val="7030A0"/>
              </a:solidFill>
              <a:latin typeface="Algerian" pitchFamily="82" charset="0"/>
            </a:endParaRPr>
          </a:p>
        </p:txBody>
      </p:sp>
      <p:pic>
        <p:nvPicPr>
          <p:cNvPr id="6" name="Picture 5" descr="shirkov_03-1.GIF"/>
          <p:cNvPicPr>
            <a:picLocks noChangeAspect="1"/>
          </p:cNvPicPr>
          <p:nvPr/>
        </p:nvPicPr>
        <p:blipFill>
          <a:blip r:embed="rId4" cstate="print"/>
          <a:stretch>
            <a:fillRect/>
          </a:stretch>
        </p:blipFill>
        <p:spPr>
          <a:xfrm>
            <a:off x="5486400" y="1981200"/>
            <a:ext cx="2203587" cy="3352800"/>
          </a:xfrm>
          <a:prstGeom prst="rect">
            <a:avLst/>
          </a:prstGeom>
        </p:spPr>
      </p:pic>
      <p:sp>
        <p:nvSpPr>
          <p:cNvPr id="7" name="Rectangle 6"/>
          <p:cNvSpPr/>
          <p:nvPr/>
        </p:nvSpPr>
        <p:spPr>
          <a:xfrm>
            <a:off x="914400" y="5257800"/>
            <a:ext cx="2536272" cy="523220"/>
          </a:xfrm>
          <a:prstGeom prst="rect">
            <a:avLst/>
          </a:prstGeom>
        </p:spPr>
        <p:txBody>
          <a:bodyPr wrap="none">
            <a:spAutoFit/>
          </a:bodyPr>
          <a:lstStyle/>
          <a:p>
            <a:r>
              <a:rPr lang="en-US" dirty="0" smtClean="0"/>
              <a:t> </a:t>
            </a:r>
            <a:r>
              <a:rPr lang="en-US" sz="2800" dirty="0" smtClean="0">
                <a:latin typeface="Blackadder ITC" pitchFamily="82" charset="0"/>
              </a:rPr>
              <a:t>Nikolai </a:t>
            </a:r>
            <a:r>
              <a:rPr lang="en-US" sz="2800" dirty="0" err="1" smtClean="0">
                <a:latin typeface="Blackadder ITC" pitchFamily="82" charset="0"/>
              </a:rPr>
              <a:t>Bogolubov</a:t>
            </a:r>
            <a:endParaRPr lang="en-US" sz="2800" dirty="0" smtClean="0">
              <a:latin typeface="Blackadder ITC" pitchFamily="82" charset="0"/>
            </a:endParaRPr>
          </a:p>
        </p:txBody>
      </p:sp>
      <p:sp>
        <p:nvSpPr>
          <p:cNvPr id="8" name="Rectangle 7"/>
          <p:cNvSpPr/>
          <p:nvPr/>
        </p:nvSpPr>
        <p:spPr>
          <a:xfrm>
            <a:off x="5486400" y="5334000"/>
            <a:ext cx="2247731" cy="523220"/>
          </a:xfrm>
          <a:prstGeom prst="rect">
            <a:avLst/>
          </a:prstGeom>
        </p:spPr>
        <p:txBody>
          <a:bodyPr wrap="none">
            <a:spAutoFit/>
          </a:bodyPr>
          <a:lstStyle/>
          <a:p>
            <a:r>
              <a:rPr lang="en-US" sz="2800" dirty="0" err="1" smtClean="0">
                <a:latin typeface="Blackadder ITC" pitchFamily="82" charset="0"/>
              </a:rPr>
              <a:t>Dmitriy</a:t>
            </a:r>
            <a:r>
              <a:rPr lang="en-US" sz="2800" dirty="0" smtClean="0">
                <a:latin typeface="Blackadder ITC" pitchFamily="82" charset="0"/>
              </a:rPr>
              <a:t> </a:t>
            </a:r>
            <a:r>
              <a:rPr lang="en-US" sz="2800" dirty="0" err="1" smtClean="0">
                <a:latin typeface="Blackadder ITC" pitchFamily="82" charset="0"/>
              </a:rPr>
              <a:t>Shirkov</a:t>
            </a:r>
            <a:endParaRPr lang="en-US" sz="2800" dirty="0">
              <a:latin typeface="Blackadder ITC" pitchFamily="82" charset="0"/>
            </a:endParaRPr>
          </a:p>
        </p:txBody>
      </p:sp>
      <p:sp>
        <p:nvSpPr>
          <p:cNvPr id="10" name="Rectangle 9"/>
          <p:cNvSpPr/>
          <p:nvPr/>
        </p:nvSpPr>
        <p:spPr>
          <a:xfrm>
            <a:off x="1905000" y="5943600"/>
            <a:ext cx="5103064" cy="369332"/>
          </a:xfrm>
          <a:prstGeom prst="rect">
            <a:avLst/>
          </a:prstGeom>
        </p:spPr>
        <p:txBody>
          <a:bodyPr wrap="none">
            <a:spAutoFit/>
          </a:bodyPr>
          <a:lstStyle/>
          <a:p>
            <a:r>
              <a:rPr lang="en-US" dirty="0" smtClean="0"/>
              <a:t> Introduction course of lectures by </a:t>
            </a:r>
            <a:r>
              <a:rPr lang="en-US" u="sng" dirty="0" smtClean="0"/>
              <a:t>Vladimir </a:t>
            </a:r>
            <a:r>
              <a:rPr lang="en-US" u="sng" dirty="0" err="1" smtClean="0"/>
              <a:t>Fainberg</a:t>
            </a:r>
            <a:endParaRPr lang="en-US"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002060"/>
                </a:solidFill>
                <a:latin typeface="Algerian" pitchFamily="82" charset="0"/>
              </a:rPr>
              <a:t>Accelerator physics</a:t>
            </a:r>
            <a:endParaRPr lang="en-US" sz="3600" dirty="0">
              <a:solidFill>
                <a:srgbClr val="002060"/>
              </a:solidFill>
              <a:latin typeface="Algerian" pitchFamily="82" charset="0"/>
            </a:endParaRPr>
          </a:p>
        </p:txBody>
      </p:sp>
      <p:sp>
        <p:nvSpPr>
          <p:cNvPr id="3" name="Content Placeholder 2"/>
          <p:cNvSpPr>
            <a:spLocks noGrp="1"/>
          </p:cNvSpPr>
          <p:nvPr>
            <p:ph sz="half" idx="1"/>
          </p:nvPr>
        </p:nvSpPr>
        <p:spPr>
          <a:xfrm>
            <a:off x="457200" y="1600200"/>
            <a:ext cx="4038600" cy="4525963"/>
          </a:xfrm>
        </p:spPr>
        <p:txBody>
          <a:bodyPr>
            <a:normAutofit/>
          </a:bodyPr>
          <a:lstStyle/>
          <a:p>
            <a:r>
              <a:rPr lang="en-US" sz="2000" dirty="0" smtClean="0"/>
              <a:t>Introduction course by I. </a:t>
            </a:r>
            <a:r>
              <a:rPr lang="en-US" sz="2000" dirty="0" err="1" smtClean="0"/>
              <a:t>Ternov</a:t>
            </a:r>
            <a:endParaRPr lang="en-US" sz="2000" dirty="0"/>
          </a:p>
        </p:txBody>
      </p:sp>
      <p:sp>
        <p:nvSpPr>
          <p:cNvPr id="4" name="Content Placeholder 3"/>
          <p:cNvSpPr>
            <a:spLocks noGrp="1"/>
          </p:cNvSpPr>
          <p:nvPr>
            <p:ph sz="half" idx="2"/>
          </p:nvPr>
        </p:nvSpPr>
        <p:spPr>
          <a:xfrm>
            <a:off x="4572000" y="2133600"/>
            <a:ext cx="4572000" cy="4525963"/>
          </a:xfrm>
        </p:spPr>
        <p:txBody>
          <a:bodyPr/>
          <a:lstStyle/>
          <a:p>
            <a:pPr>
              <a:buNone/>
            </a:pPr>
            <a:r>
              <a:rPr lang="en-US" sz="2000" u="sng" dirty="0" err="1" smtClean="0"/>
              <a:t>Sokolov-Ternov</a:t>
            </a:r>
            <a:r>
              <a:rPr lang="en-US" sz="2000" u="sng" dirty="0" smtClean="0"/>
              <a:t> effects in storage rings</a:t>
            </a:r>
            <a:r>
              <a:rPr lang="en-US" sz="2000" dirty="0" smtClean="0"/>
              <a:t>:</a:t>
            </a:r>
          </a:p>
          <a:p>
            <a:pPr>
              <a:buNone/>
            </a:pPr>
            <a:endParaRPr lang="en-US" sz="2000" dirty="0" smtClean="0"/>
          </a:p>
          <a:p>
            <a:pPr>
              <a:buNone/>
            </a:pPr>
            <a:r>
              <a:rPr lang="en-US" sz="1800" dirty="0" smtClean="0">
                <a:latin typeface="Algerian" pitchFamily="82" charset="0"/>
              </a:rPr>
              <a:t>-</a:t>
            </a:r>
            <a:r>
              <a:rPr lang="en-US" sz="1600" dirty="0" smtClean="0">
                <a:latin typeface="Algerian" pitchFamily="82" charset="0"/>
              </a:rPr>
              <a:t>Beam temperature due to quantum </a:t>
            </a:r>
          </a:p>
          <a:p>
            <a:pPr>
              <a:buNone/>
            </a:pPr>
            <a:r>
              <a:rPr lang="en-US" sz="1600" dirty="0" smtClean="0">
                <a:latin typeface="Algerian" pitchFamily="82" charset="0"/>
              </a:rPr>
              <a:t>   synchrotron radiation </a:t>
            </a:r>
          </a:p>
          <a:p>
            <a:pPr>
              <a:buNone/>
            </a:pPr>
            <a:r>
              <a:rPr lang="en-US" sz="1600" dirty="0" smtClean="0">
                <a:latin typeface="Algerian" pitchFamily="82" charset="0"/>
              </a:rPr>
              <a:t>   </a:t>
            </a:r>
          </a:p>
          <a:p>
            <a:pPr>
              <a:buNone/>
            </a:pPr>
            <a:r>
              <a:rPr lang="en-US" sz="1600" dirty="0" smtClean="0">
                <a:latin typeface="Algerian" pitchFamily="82" charset="0"/>
              </a:rPr>
              <a:t>-Spin light</a:t>
            </a:r>
          </a:p>
          <a:p>
            <a:pPr>
              <a:buNone/>
            </a:pPr>
            <a:endParaRPr lang="en-US" sz="1600" dirty="0" smtClean="0">
              <a:latin typeface="Algerian" pitchFamily="82" charset="0"/>
            </a:endParaRPr>
          </a:p>
          <a:p>
            <a:pPr>
              <a:buNone/>
            </a:pPr>
            <a:r>
              <a:rPr lang="en-US" sz="1600" dirty="0" smtClean="0">
                <a:latin typeface="Algerian" pitchFamily="82" charset="0"/>
              </a:rPr>
              <a:t>-</a:t>
            </a:r>
            <a:r>
              <a:rPr lang="en-US" sz="1600" dirty="0" err="1" smtClean="0">
                <a:latin typeface="Algerian" pitchFamily="82" charset="0"/>
              </a:rPr>
              <a:t>Radiative</a:t>
            </a:r>
            <a:r>
              <a:rPr lang="en-US" sz="1600" dirty="0" smtClean="0">
                <a:latin typeface="Algerian" pitchFamily="82" charset="0"/>
              </a:rPr>
              <a:t> spin-polarization</a:t>
            </a:r>
          </a:p>
          <a:p>
            <a:pPr>
              <a:buNone/>
            </a:pPr>
            <a:endParaRPr lang="en-US" dirty="0"/>
          </a:p>
        </p:txBody>
      </p:sp>
      <p:pic>
        <p:nvPicPr>
          <p:cNvPr id="6" name="Content Placeholder 3" descr="sokolov_ternov.JPG"/>
          <p:cNvPicPr>
            <a:picLocks noChangeAspect="1"/>
          </p:cNvPicPr>
          <p:nvPr/>
        </p:nvPicPr>
        <p:blipFill>
          <a:blip r:embed="rId3" cstate="print"/>
          <a:stretch>
            <a:fillRect/>
          </a:stretch>
        </p:blipFill>
        <p:spPr>
          <a:xfrm>
            <a:off x="304800" y="2133601"/>
            <a:ext cx="4252200" cy="2895600"/>
          </a:xfrm>
          <a:prstGeom prst="rect">
            <a:avLst/>
          </a:prstGeom>
        </p:spPr>
      </p:pic>
      <p:sp>
        <p:nvSpPr>
          <p:cNvPr id="7" name="Rectangle 6"/>
          <p:cNvSpPr/>
          <p:nvPr/>
        </p:nvSpPr>
        <p:spPr>
          <a:xfrm>
            <a:off x="228600" y="5181600"/>
            <a:ext cx="4592924" cy="523220"/>
          </a:xfrm>
          <a:prstGeom prst="rect">
            <a:avLst/>
          </a:prstGeom>
        </p:spPr>
        <p:txBody>
          <a:bodyPr wrap="none">
            <a:spAutoFit/>
          </a:bodyPr>
          <a:lstStyle/>
          <a:p>
            <a:r>
              <a:rPr lang="en-US" sz="2800" dirty="0" err="1" smtClean="0">
                <a:latin typeface="Blackadder ITC" pitchFamily="82" charset="0"/>
              </a:rPr>
              <a:t>I.Ternov</a:t>
            </a:r>
            <a:r>
              <a:rPr lang="en-US" sz="2800" dirty="0" smtClean="0">
                <a:latin typeface="Blackadder ITC" pitchFamily="82" charset="0"/>
              </a:rPr>
              <a:t>,  D. </a:t>
            </a:r>
            <a:r>
              <a:rPr lang="en-US" sz="2800" dirty="0" err="1" smtClean="0">
                <a:latin typeface="Blackadder ITC" pitchFamily="82" charset="0"/>
              </a:rPr>
              <a:t>Ivanenko</a:t>
            </a:r>
            <a:r>
              <a:rPr lang="en-US" sz="2800" dirty="0" smtClean="0">
                <a:latin typeface="Blackadder ITC" pitchFamily="82" charset="0"/>
              </a:rPr>
              <a:t>, A. </a:t>
            </a:r>
            <a:r>
              <a:rPr lang="en-US" sz="2800" dirty="0" err="1" smtClean="0">
                <a:latin typeface="Blackadder ITC" pitchFamily="82" charset="0"/>
              </a:rPr>
              <a:t>Sokolov</a:t>
            </a:r>
            <a:endParaRPr lang="en-US" sz="2800" dirty="0">
              <a:latin typeface="Blackadder ITC" pitchFamily="82" charset="0"/>
            </a:endParaRPr>
          </a:p>
        </p:txBody>
      </p:sp>
      <p:sp>
        <p:nvSpPr>
          <p:cNvPr id="8" name="Rectangle 7"/>
          <p:cNvSpPr/>
          <p:nvPr/>
        </p:nvSpPr>
        <p:spPr>
          <a:xfrm>
            <a:off x="304800" y="5715000"/>
            <a:ext cx="4054315" cy="646331"/>
          </a:xfrm>
          <a:prstGeom prst="rect">
            <a:avLst/>
          </a:prstGeom>
        </p:spPr>
        <p:txBody>
          <a:bodyPr wrap="none">
            <a:spAutoFit/>
          </a:bodyPr>
          <a:lstStyle/>
          <a:p>
            <a:r>
              <a:rPr lang="en-US" dirty="0" smtClean="0"/>
              <a:t> </a:t>
            </a:r>
            <a:r>
              <a:rPr lang="en-US" u="sng" dirty="0" smtClean="0"/>
              <a:t>D. </a:t>
            </a:r>
            <a:r>
              <a:rPr lang="en-US" u="sng" dirty="0" err="1" smtClean="0"/>
              <a:t>Ivanenko</a:t>
            </a:r>
            <a:r>
              <a:rPr lang="en-US" u="sng" dirty="0" smtClean="0"/>
              <a:t> </a:t>
            </a:r>
            <a:r>
              <a:rPr lang="en-US" dirty="0" smtClean="0"/>
              <a:t>:</a:t>
            </a:r>
          </a:p>
          <a:p>
            <a:r>
              <a:rPr lang="en-US" dirty="0" smtClean="0"/>
              <a:t> </a:t>
            </a:r>
            <a:r>
              <a:rPr lang="en-US" dirty="0" smtClean="0">
                <a:latin typeface="Algerian" pitchFamily="82" charset="0"/>
              </a:rPr>
              <a:t>proton-neutron model of nuclei</a:t>
            </a:r>
            <a:endParaRPr lang="en-US" dirty="0">
              <a:latin typeface="Algerian" pitchFamily="82"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2800" dirty="0" smtClean="0">
                <a:solidFill>
                  <a:schemeClr val="accent5">
                    <a:lumMod val="50000"/>
                  </a:schemeClr>
                </a:solidFill>
                <a:latin typeface="Algerian" pitchFamily="82" charset="0"/>
              </a:rPr>
              <a:t>Best place  for life and work after MSU…</a:t>
            </a:r>
            <a:br>
              <a:rPr lang="en-US" sz="2800" dirty="0" smtClean="0">
                <a:solidFill>
                  <a:schemeClr val="accent5">
                    <a:lumMod val="50000"/>
                  </a:schemeClr>
                </a:solidFill>
                <a:latin typeface="Algerian" pitchFamily="82" charset="0"/>
              </a:rPr>
            </a:br>
            <a:r>
              <a:rPr lang="en-US" sz="2800" dirty="0" smtClean="0">
                <a:solidFill>
                  <a:schemeClr val="accent5">
                    <a:lumMod val="50000"/>
                  </a:schemeClr>
                </a:solidFill>
                <a:latin typeface="Algerian" pitchFamily="82" charset="0"/>
              </a:rPr>
              <a:t>(Siberia,1963)</a:t>
            </a:r>
            <a:endParaRPr lang="en-US" sz="2800" dirty="0">
              <a:solidFill>
                <a:schemeClr val="accent5">
                  <a:lumMod val="50000"/>
                </a:schemeClr>
              </a:solidFill>
              <a:latin typeface="Algerian" pitchFamily="82" charset="0"/>
            </a:endParaRPr>
          </a:p>
        </p:txBody>
      </p:sp>
      <p:sp>
        <p:nvSpPr>
          <p:cNvPr id="4" name="Content Placeholder 3"/>
          <p:cNvSpPr>
            <a:spLocks noGrp="1"/>
          </p:cNvSpPr>
          <p:nvPr>
            <p:ph sz="half" idx="2"/>
          </p:nvPr>
        </p:nvSpPr>
        <p:spPr>
          <a:xfrm>
            <a:off x="4876800" y="1600200"/>
            <a:ext cx="4038600" cy="4525963"/>
          </a:xfrm>
        </p:spPr>
        <p:txBody>
          <a:bodyPr/>
          <a:lstStyle/>
          <a:p>
            <a:endParaRPr lang="en-US" dirty="0"/>
          </a:p>
        </p:txBody>
      </p:sp>
      <p:pic>
        <p:nvPicPr>
          <p:cNvPr id="5" name="Picture 2" descr="http://photos.aip.org/history/Thumbnails/budker_gersh_c1.jpg"/>
          <p:cNvPicPr>
            <a:picLocks noChangeAspect="1" noChangeArrowheads="1"/>
          </p:cNvPicPr>
          <p:nvPr/>
        </p:nvPicPr>
        <p:blipFill>
          <a:blip r:embed="rId3" cstate="print"/>
          <a:srcRect/>
          <a:stretch>
            <a:fillRect/>
          </a:stretch>
        </p:blipFill>
        <p:spPr bwMode="auto">
          <a:xfrm>
            <a:off x="6248400" y="1676400"/>
            <a:ext cx="2667000" cy="3713544"/>
          </a:xfrm>
          <a:prstGeom prst="rect">
            <a:avLst/>
          </a:prstGeom>
          <a:noFill/>
        </p:spPr>
      </p:pic>
      <p:pic>
        <p:nvPicPr>
          <p:cNvPr id="8196" name="Picture 4" descr="http://photos.aip.org/history/Thumbnails/budker_gersh_a1.jpg"/>
          <p:cNvPicPr>
            <a:picLocks noChangeAspect="1" noChangeArrowheads="1"/>
          </p:cNvPicPr>
          <p:nvPr/>
        </p:nvPicPr>
        <p:blipFill>
          <a:blip r:embed="rId4" cstate="print"/>
          <a:srcRect/>
          <a:stretch>
            <a:fillRect/>
          </a:stretch>
        </p:blipFill>
        <p:spPr bwMode="auto">
          <a:xfrm>
            <a:off x="304800" y="1752600"/>
            <a:ext cx="2392678" cy="3706968"/>
          </a:xfrm>
          <a:prstGeom prst="rect">
            <a:avLst/>
          </a:prstGeom>
          <a:noFill/>
        </p:spPr>
      </p:pic>
      <p:pic>
        <p:nvPicPr>
          <p:cNvPr id="50177" name="Picture 1" descr="http://www-sbras.nsc.ru/picture/siberia/hq-morskoy.jpg"/>
          <p:cNvPicPr>
            <a:picLocks noChangeAspect="1" noChangeArrowheads="1"/>
          </p:cNvPicPr>
          <p:nvPr/>
        </p:nvPicPr>
        <p:blipFill>
          <a:blip r:embed="rId5" cstate="print"/>
          <a:srcRect/>
          <a:stretch>
            <a:fillRect/>
          </a:stretch>
        </p:blipFill>
        <p:spPr bwMode="auto">
          <a:xfrm>
            <a:off x="3124200" y="1600200"/>
            <a:ext cx="2428875" cy="2400300"/>
          </a:xfrm>
          <a:prstGeom prst="rect">
            <a:avLst/>
          </a:prstGeom>
          <a:noFill/>
        </p:spPr>
      </p:pic>
      <p:pic>
        <p:nvPicPr>
          <p:cNvPr id="50179" name="Picture 3" descr="http://www-sbras.nsc.ru/picture/copan/inp-small.jpg"/>
          <p:cNvPicPr>
            <a:picLocks noChangeAspect="1" noChangeArrowheads="1"/>
          </p:cNvPicPr>
          <p:nvPr/>
        </p:nvPicPr>
        <p:blipFill>
          <a:blip r:embed="rId6" cstate="print"/>
          <a:srcRect/>
          <a:stretch>
            <a:fillRect/>
          </a:stretch>
        </p:blipFill>
        <p:spPr bwMode="auto">
          <a:xfrm>
            <a:off x="3124200" y="4114800"/>
            <a:ext cx="2438400" cy="1314453"/>
          </a:xfrm>
          <a:prstGeom prst="rect">
            <a:avLst/>
          </a:prstGeom>
          <a:noFill/>
        </p:spPr>
      </p:pic>
      <p:sp>
        <p:nvSpPr>
          <p:cNvPr id="11" name="Rectangle 10"/>
          <p:cNvSpPr/>
          <p:nvPr/>
        </p:nvSpPr>
        <p:spPr>
          <a:xfrm>
            <a:off x="304800" y="5410200"/>
            <a:ext cx="2236510" cy="584775"/>
          </a:xfrm>
          <a:prstGeom prst="rect">
            <a:avLst/>
          </a:prstGeom>
        </p:spPr>
        <p:txBody>
          <a:bodyPr wrap="none">
            <a:spAutoFit/>
          </a:bodyPr>
          <a:lstStyle/>
          <a:p>
            <a:r>
              <a:rPr lang="en-US" sz="3200" dirty="0" err="1" smtClean="0">
                <a:solidFill>
                  <a:schemeClr val="accent5">
                    <a:lumMod val="50000"/>
                  </a:schemeClr>
                </a:solidFill>
                <a:latin typeface="Blackadder ITC" pitchFamily="82" charset="0"/>
              </a:rPr>
              <a:t>Gersh</a:t>
            </a:r>
            <a:r>
              <a:rPr lang="en-US" sz="3200" dirty="0" smtClean="0">
                <a:solidFill>
                  <a:schemeClr val="accent5">
                    <a:lumMod val="50000"/>
                  </a:schemeClr>
                </a:solidFill>
                <a:latin typeface="Blackadder ITC" pitchFamily="82" charset="0"/>
              </a:rPr>
              <a:t> </a:t>
            </a:r>
            <a:r>
              <a:rPr lang="en-US" sz="3200" dirty="0" err="1" smtClean="0">
                <a:solidFill>
                  <a:schemeClr val="accent5">
                    <a:lumMod val="50000"/>
                  </a:schemeClr>
                </a:solidFill>
                <a:latin typeface="Blackadder ITC" pitchFamily="82" charset="0"/>
              </a:rPr>
              <a:t>Budker</a:t>
            </a:r>
            <a:endParaRPr lang="en-US" sz="3200" dirty="0"/>
          </a:p>
        </p:txBody>
      </p:sp>
      <p:sp>
        <p:nvSpPr>
          <p:cNvPr id="12" name="Rectangle 11"/>
          <p:cNvSpPr/>
          <p:nvPr/>
        </p:nvSpPr>
        <p:spPr>
          <a:xfrm>
            <a:off x="3581400" y="5562600"/>
            <a:ext cx="1535741" cy="369332"/>
          </a:xfrm>
          <a:prstGeom prst="rect">
            <a:avLst/>
          </a:prstGeom>
        </p:spPr>
        <p:txBody>
          <a:bodyPr wrap="none">
            <a:spAutoFit/>
          </a:bodyPr>
          <a:lstStyle/>
          <a:p>
            <a:r>
              <a:rPr lang="en-US" dirty="0" smtClean="0"/>
              <a:t>Institute of NP</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0177" name="Picture 1" descr="scan0005"/>
          <p:cNvPicPr>
            <a:picLocks noChangeAspect="1" noChangeArrowheads="1"/>
          </p:cNvPicPr>
          <p:nvPr/>
        </p:nvPicPr>
        <p:blipFill>
          <a:blip r:embed="rId3" cstate="print"/>
          <a:srcRect/>
          <a:stretch>
            <a:fillRect/>
          </a:stretch>
        </p:blipFill>
        <p:spPr bwMode="auto">
          <a:xfrm>
            <a:off x="3124200" y="0"/>
            <a:ext cx="5708072" cy="7848600"/>
          </a:xfrm>
          <a:prstGeom prst="rect">
            <a:avLst/>
          </a:prstGeom>
          <a:noFill/>
        </p:spPr>
      </p:pic>
      <p:sp>
        <p:nvSpPr>
          <p:cNvPr id="5" name="Rectangle 4"/>
          <p:cNvSpPr/>
          <p:nvPr/>
        </p:nvSpPr>
        <p:spPr>
          <a:xfrm>
            <a:off x="228600" y="838200"/>
            <a:ext cx="2680542" cy="1169551"/>
          </a:xfrm>
          <a:prstGeom prst="rect">
            <a:avLst/>
          </a:prstGeom>
        </p:spPr>
        <p:txBody>
          <a:bodyPr wrap="square">
            <a:spAutoFit/>
          </a:bodyPr>
          <a:lstStyle/>
          <a:p>
            <a:r>
              <a:rPr lang="en-US" sz="3200" u="sng" dirty="0" smtClean="0">
                <a:solidFill>
                  <a:schemeClr val="accent5">
                    <a:lumMod val="50000"/>
                  </a:schemeClr>
                </a:solidFill>
                <a:latin typeface="Blackadder ITC" pitchFamily="82" charset="0"/>
              </a:rPr>
              <a:t>Victor </a:t>
            </a:r>
            <a:r>
              <a:rPr lang="en-US" sz="3200" u="sng" dirty="0" err="1" smtClean="0">
                <a:solidFill>
                  <a:schemeClr val="accent5">
                    <a:lumMod val="50000"/>
                  </a:schemeClr>
                </a:solidFill>
                <a:latin typeface="Blackadder ITC" pitchFamily="82" charset="0"/>
              </a:rPr>
              <a:t>Galitsky</a:t>
            </a:r>
            <a:r>
              <a:rPr lang="en-US" sz="3200" u="sng" dirty="0" smtClean="0">
                <a:solidFill>
                  <a:schemeClr val="accent5">
                    <a:lumMod val="50000"/>
                  </a:schemeClr>
                </a:solidFill>
                <a:latin typeface="Blackadder ITC" pitchFamily="82" charset="0"/>
              </a:rPr>
              <a:t> </a:t>
            </a:r>
            <a:endParaRPr lang="en-US" sz="3200" dirty="0" smtClean="0">
              <a:solidFill>
                <a:schemeClr val="accent5">
                  <a:lumMod val="50000"/>
                </a:schemeClr>
              </a:solidFill>
              <a:latin typeface="Blackadder ITC" pitchFamily="82" charset="0"/>
            </a:endParaRPr>
          </a:p>
          <a:p>
            <a:r>
              <a:rPr lang="en-US" sz="1400" dirty="0" smtClean="0">
                <a:solidFill>
                  <a:schemeClr val="accent5">
                    <a:lumMod val="50000"/>
                  </a:schemeClr>
                </a:solidFill>
                <a:latin typeface="Arial" pitchFamily="34" charset="0"/>
                <a:cs typeface="Arial" pitchFamily="34" charset="0"/>
              </a:rPr>
              <a:t>(quantum and nuclear physics):</a:t>
            </a:r>
          </a:p>
          <a:p>
            <a:endParaRPr lang="en-US" sz="2400" dirty="0"/>
          </a:p>
        </p:txBody>
      </p:sp>
      <p:sp>
        <p:nvSpPr>
          <p:cNvPr id="6" name="Rectangle 5"/>
          <p:cNvSpPr/>
          <p:nvPr/>
        </p:nvSpPr>
        <p:spPr>
          <a:xfrm>
            <a:off x="0" y="1676400"/>
            <a:ext cx="3048000" cy="738664"/>
          </a:xfrm>
          <a:prstGeom prst="rect">
            <a:avLst/>
          </a:prstGeom>
        </p:spPr>
        <p:txBody>
          <a:bodyPr wrap="square">
            <a:spAutoFit/>
          </a:bodyPr>
          <a:lstStyle/>
          <a:p>
            <a:r>
              <a:rPr lang="en-US" sz="1400" dirty="0" smtClean="0"/>
              <a:t>-As you have found me in old </a:t>
            </a:r>
            <a:r>
              <a:rPr lang="en-US" sz="1400" dirty="0" err="1" smtClean="0"/>
              <a:t>Arbat</a:t>
            </a:r>
            <a:r>
              <a:rPr lang="en-US" sz="1400" dirty="0" smtClean="0"/>
              <a:t> </a:t>
            </a:r>
          </a:p>
          <a:p>
            <a:r>
              <a:rPr lang="en-US" sz="1400" dirty="0" smtClean="0"/>
              <a:t>  under re-construction, you can </a:t>
            </a:r>
          </a:p>
          <a:p>
            <a:r>
              <a:rPr lang="en-US" sz="1400" dirty="0" smtClean="0"/>
              <a:t>  apply for job in theory…</a:t>
            </a:r>
            <a:endParaRPr lang="en-US" sz="1400" dirty="0"/>
          </a:p>
        </p:txBody>
      </p:sp>
      <p:sp>
        <p:nvSpPr>
          <p:cNvPr id="7" name="Rectangle 6"/>
          <p:cNvSpPr/>
          <p:nvPr/>
        </p:nvSpPr>
        <p:spPr>
          <a:xfrm>
            <a:off x="0" y="3124200"/>
            <a:ext cx="3048000" cy="738664"/>
          </a:xfrm>
          <a:prstGeom prst="rect">
            <a:avLst/>
          </a:prstGeom>
        </p:spPr>
        <p:txBody>
          <a:bodyPr wrap="square">
            <a:spAutoFit/>
          </a:bodyPr>
          <a:lstStyle/>
          <a:p>
            <a:r>
              <a:rPr lang="en-US" sz="1400" dirty="0" smtClean="0"/>
              <a:t> -Well, we don’t need more theorists…</a:t>
            </a:r>
          </a:p>
          <a:p>
            <a:r>
              <a:rPr lang="en-US" sz="1400" dirty="0" smtClean="0"/>
              <a:t>   But, if he agrees to work for </a:t>
            </a:r>
          </a:p>
          <a:p>
            <a:r>
              <a:rPr lang="en-US" sz="1400" dirty="0" smtClean="0"/>
              <a:t>   accelerators, we take him…</a:t>
            </a:r>
            <a:endParaRPr lang="en-US" sz="1400" dirty="0"/>
          </a:p>
        </p:txBody>
      </p:sp>
      <p:sp>
        <p:nvSpPr>
          <p:cNvPr id="8" name="Rectangle 7"/>
          <p:cNvSpPr/>
          <p:nvPr/>
        </p:nvSpPr>
        <p:spPr>
          <a:xfrm>
            <a:off x="304800" y="2590800"/>
            <a:ext cx="2308645" cy="584775"/>
          </a:xfrm>
          <a:prstGeom prst="rect">
            <a:avLst/>
          </a:prstGeom>
        </p:spPr>
        <p:txBody>
          <a:bodyPr wrap="none">
            <a:spAutoFit/>
          </a:bodyPr>
          <a:lstStyle/>
          <a:p>
            <a:r>
              <a:rPr lang="en-US" sz="3200" u="sng" dirty="0" err="1" smtClean="0">
                <a:solidFill>
                  <a:schemeClr val="accent5">
                    <a:lumMod val="50000"/>
                  </a:schemeClr>
                </a:solidFill>
                <a:latin typeface="Blackadder ITC" pitchFamily="82" charset="0"/>
              </a:rPr>
              <a:t>Gersh</a:t>
            </a:r>
            <a:r>
              <a:rPr lang="en-US" sz="3200" u="sng" dirty="0" smtClean="0">
                <a:solidFill>
                  <a:schemeClr val="accent5">
                    <a:lumMod val="50000"/>
                  </a:schemeClr>
                </a:solidFill>
                <a:latin typeface="Blackadder ITC" pitchFamily="82" charset="0"/>
              </a:rPr>
              <a:t> </a:t>
            </a:r>
            <a:r>
              <a:rPr lang="en-US" sz="3200" u="sng" dirty="0" err="1" smtClean="0">
                <a:solidFill>
                  <a:schemeClr val="accent5">
                    <a:lumMod val="50000"/>
                  </a:schemeClr>
                </a:solidFill>
                <a:latin typeface="Blackadder ITC" pitchFamily="82" charset="0"/>
              </a:rPr>
              <a:t>Budker</a:t>
            </a:r>
            <a:r>
              <a:rPr lang="en-US" sz="2400" dirty="0" smtClean="0">
                <a:solidFill>
                  <a:schemeClr val="accent5">
                    <a:lumMod val="50000"/>
                  </a:schemeClr>
                </a:solidFill>
                <a:latin typeface="Blackadder ITC" pitchFamily="82" charset="0"/>
              </a:rPr>
              <a:t>:</a:t>
            </a:r>
            <a:endParaRPr lang="en-US" sz="2400" dirty="0"/>
          </a:p>
        </p:txBody>
      </p:sp>
      <p:sp>
        <p:nvSpPr>
          <p:cNvPr id="9" name="Rectangle 8"/>
          <p:cNvSpPr/>
          <p:nvPr/>
        </p:nvSpPr>
        <p:spPr>
          <a:xfrm>
            <a:off x="3657600" y="762000"/>
            <a:ext cx="1437830" cy="369332"/>
          </a:xfrm>
          <a:prstGeom prst="rect">
            <a:avLst/>
          </a:prstGeom>
        </p:spPr>
        <p:txBody>
          <a:bodyPr wrap="none">
            <a:spAutoFit/>
          </a:bodyPr>
          <a:lstStyle/>
          <a:p>
            <a:r>
              <a:rPr lang="en-US" dirty="0" smtClean="0"/>
              <a:t> </a:t>
            </a:r>
            <a:r>
              <a:rPr lang="en-US" sz="1600" dirty="0" smtClean="0"/>
              <a:t>Victor </a:t>
            </a:r>
            <a:r>
              <a:rPr lang="en-US" sz="1600" dirty="0" err="1" smtClean="0"/>
              <a:t>Galitsky</a:t>
            </a:r>
            <a:endParaRPr lang="en-US" sz="1600" dirty="0"/>
          </a:p>
        </p:txBody>
      </p:sp>
      <p:sp>
        <p:nvSpPr>
          <p:cNvPr id="10" name="Rectangle 9"/>
          <p:cNvSpPr/>
          <p:nvPr/>
        </p:nvSpPr>
        <p:spPr>
          <a:xfrm>
            <a:off x="7315200" y="685800"/>
            <a:ext cx="1556645" cy="369332"/>
          </a:xfrm>
          <a:prstGeom prst="rect">
            <a:avLst/>
          </a:prstGeom>
        </p:spPr>
        <p:txBody>
          <a:bodyPr wrap="none">
            <a:spAutoFit/>
          </a:bodyPr>
          <a:lstStyle/>
          <a:p>
            <a:r>
              <a:rPr lang="en-US" dirty="0" smtClean="0"/>
              <a:t> </a:t>
            </a:r>
            <a:r>
              <a:rPr lang="en-US" sz="1600" dirty="0" err="1" smtClean="0"/>
              <a:t>Spartak</a:t>
            </a:r>
            <a:r>
              <a:rPr lang="en-US" sz="1600" dirty="0" smtClean="0"/>
              <a:t> </a:t>
            </a:r>
            <a:r>
              <a:rPr lang="en-US" sz="1600" dirty="0" err="1" smtClean="0"/>
              <a:t>Belyaev</a:t>
            </a:r>
            <a:endParaRPr lang="en-US" sz="1600" dirty="0"/>
          </a:p>
        </p:txBody>
      </p:sp>
      <p:sp>
        <p:nvSpPr>
          <p:cNvPr id="11" name="Rectangle 10"/>
          <p:cNvSpPr/>
          <p:nvPr/>
        </p:nvSpPr>
        <p:spPr>
          <a:xfrm>
            <a:off x="3810000" y="3352800"/>
            <a:ext cx="1359668" cy="338554"/>
          </a:xfrm>
          <a:prstGeom prst="rect">
            <a:avLst/>
          </a:prstGeom>
        </p:spPr>
        <p:txBody>
          <a:bodyPr wrap="none">
            <a:spAutoFit/>
          </a:bodyPr>
          <a:lstStyle/>
          <a:p>
            <a:r>
              <a:rPr lang="en-US" sz="1600" dirty="0" smtClean="0"/>
              <a:t>Vladimir </a:t>
            </a:r>
            <a:r>
              <a:rPr lang="en-US" sz="1600" dirty="0" err="1" smtClean="0"/>
              <a:t>Baier</a:t>
            </a:r>
            <a:endParaRPr lang="en-US" sz="1600" dirty="0"/>
          </a:p>
        </p:txBody>
      </p:sp>
      <p:sp>
        <p:nvSpPr>
          <p:cNvPr id="12" name="Rectangle 11"/>
          <p:cNvSpPr/>
          <p:nvPr/>
        </p:nvSpPr>
        <p:spPr>
          <a:xfrm>
            <a:off x="5715000" y="3276600"/>
            <a:ext cx="1372683" cy="369332"/>
          </a:xfrm>
          <a:prstGeom prst="rect">
            <a:avLst/>
          </a:prstGeom>
        </p:spPr>
        <p:txBody>
          <a:bodyPr wrap="none">
            <a:spAutoFit/>
          </a:bodyPr>
          <a:lstStyle/>
          <a:p>
            <a:r>
              <a:rPr lang="en-US" dirty="0" smtClean="0"/>
              <a:t> </a:t>
            </a:r>
            <a:r>
              <a:rPr lang="en-US" sz="1600" dirty="0" smtClean="0"/>
              <a:t>Boris </a:t>
            </a:r>
            <a:r>
              <a:rPr lang="en-US" sz="1600" dirty="0" err="1" smtClean="0"/>
              <a:t>Chirikov</a:t>
            </a:r>
            <a:endParaRPr lang="en-US" sz="1600" dirty="0"/>
          </a:p>
        </p:txBody>
      </p:sp>
      <p:sp>
        <p:nvSpPr>
          <p:cNvPr id="13" name="Rectangle 12"/>
          <p:cNvSpPr/>
          <p:nvPr/>
        </p:nvSpPr>
        <p:spPr>
          <a:xfrm>
            <a:off x="7315200" y="3276600"/>
            <a:ext cx="1302729" cy="338554"/>
          </a:xfrm>
          <a:prstGeom prst="rect">
            <a:avLst/>
          </a:prstGeom>
        </p:spPr>
        <p:txBody>
          <a:bodyPr wrap="none">
            <a:spAutoFit/>
          </a:bodyPr>
          <a:lstStyle/>
          <a:p>
            <a:r>
              <a:rPr lang="en-US" sz="1600" dirty="0" err="1" smtClean="0"/>
              <a:t>Yuriy</a:t>
            </a:r>
            <a:r>
              <a:rPr lang="en-US" sz="1600" dirty="0" smtClean="0"/>
              <a:t> </a:t>
            </a:r>
            <a:r>
              <a:rPr lang="en-US" sz="1600" dirty="0" err="1" smtClean="0"/>
              <a:t>Roumer</a:t>
            </a:r>
            <a:endParaRPr lang="en-US" sz="1600" dirty="0"/>
          </a:p>
        </p:txBody>
      </p:sp>
      <p:sp>
        <p:nvSpPr>
          <p:cNvPr id="14" name="Rectangle 13"/>
          <p:cNvSpPr/>
          <p:nvPr/>
        </p:nvSpPr>
        <p:spPr>
          <a:xfrm>
            <a:off x="0" y="4191000"/>
            <a:ext cx="4572000" cy="923330"/>
          </a:xfrm>
          <a:prstGeom prst="rect">
            <a:avLst/>
          </a:prstGeom>
        </p:spPr>
        <p:txBody>
          <a:bodyPr>
            <a:spAutoFit/>
          </a:bodyPr>
          <a:lstStyle/>
          <a:p>
            <a:r>
              <a:rPr lang="en-US" dirty="0" smtClean="0"/>
              <a:t>   V. </a:t>
            </a:r>
            <a:r>
              <a:rPr lang="en-US" dirty="0" err="1" smtClean="0"/>
              <a:t>Baier</a:t>
            </a:r>
            <a:r>
              <a:rPr lang="en-US" dirty="0" smtClean="0"/>
              <a:t>: QED</a:t>
            </a:r>
          </a:p>
          <a:p>
            <a:r>
              <a:rPr lang="en-US" dirty="0" smtClean="0"/>
              <a:t> </a:t>
            </a:r>
          </a:p>
          <a:p>
            <a:r>
              <a:rPr lang="en-US" dirty="0" smtClean="0"/>
              <a:t>   Y. </a:t>
            </a:r>
            <a:r>
              <a:rPr lang="en-US" dirty="0" err="1" smtClean="0"/>
              <a:t>Roumer</a:t>
            </a:r>
            <a:r>
              <a:rPr lang="en-US" dirty="0" smtClean="0"/>
              <a:t>: Quantum Physics</a:t>
            </a:r>
            <a:endParaRPr lang="en-US" dirty="0"/>
          </a:p>
        </p:txBody>
      </p:sp>
      <p:sp>
        <p:nvSpPr>
          <p:cNvPr id="15" name="Rectangle 14"/>
          <p:cNvSpPr/>
          <p:nvPr/>
        </p:nvSpPr>
        <p:spPr>
          <a:xfrm>
            <a:off x="762000" y="152400"/>
            <a:ext cx="1410707" cy="461665"/>
          </a:xfrm>
          <a:prstGeom prst="rect">
            <a:avLst/>
          </a:prstGeom>
        </p:spPr>
        <p:txBody>
          <a:bodyPr wrap="none">
            <a:spAutoFit/>
          </a:bodyPr>
          <a:lstStyle/>
          <a:p>
            <a:r>
              <a:rPr lang="en-US" b="1" dirty="0" smtClean="0"/>
              <a:t> </a:t>
            </a:r>
            <a:r>
              <a:rPr lang="en-US" sz="2400" b="1" dirty="0" smtClean="0"/>
              <a:t>Theorists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Algerian" pitchFamily="82" charset="0"/>
              </a:rPr>
              <a:t>Theorists of BINP</a:t>
            </a:r>
            <a:endParaRPr lang="en-US" sz="4000" dirty="0">
              <a:latin typeface="Algerian" pitchFamily="82" charset="0"/>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286000" y="2274838"/>
            <a:ext cx="6324600" cy="2862322"/>
          </a:xfrm>
          <a:prstGeom prst="rect">
            <a:avLst/>
          </a:prstGeom>
        </p:spPr>
        <p:txBody>
          <a:bodyPr wrap="square">
            <a:spAutoFit/>
          </a:bodyPr>
          <a:lstStyle/>
          <a:p>
            <a:r>
              <a:rPr lang="en-US" sz="2000" dirty="0" smtClean="0"/>
              <a:t> </a:t>
            </a:r>
            <a:r>
              <a:rPr lang="en-US" sz="2000" b="1" dirty="0" smtClean="0"/>
              <a:t>V. </a:t>
            </a:r>
            <a:r>
              <a:rPr lang="en-US" sz="2000" b="1" dirty="0" err="1" smtClean="0"/>
              <a:t>Zelevinskiy</a:t>
            </a:r>
            <a:r>
              <a:rPr lang="en-US" sz="2000" b="1" dirty="0" smtClean="0"/>
              <a:t>: </a:t>
            </a:r>
            <a:r>
              <a:rPr lang="en-US" sz="2000" dirty="0" smtClean="0"/>
              <a:t>Nuclear theory and quantum physics</a:t>
            </a:r>
          </a:p>
          <a:p>
            <a:pPr marL="514350" indent="-514350"/>
            <a:r>
              <a:rPr lang="en-US" sz="2000" b="1" dirty="0" smtClean="0"/>
              <a:t>I. </a:t>
            </a:r>
            <a:r>
              <a:rPr lang="en-US" sz="2000" b="1" dirty="0" err="1" smtClean="0"/>
              <a:t>Khriplovich</a:t>
            </a:r>
            <a:r>
              <a:rPr lang="en-US" sz="2000" b="1" dirty="0" smtClean="0"/>
              <a:t>: </a:t>
            </a:r>
            <a:r>
              <a:rPr lang="en-US" sz="2000" dirty="0" smtClean="0"/>
              <a:t>HEP and quantum mechanics</a:t>
            </a:r>
          </a:p>
          <a:p>
            <a:pPr marL="285750" indent="-285750">
              <a:buNone/>
            </a:pPr>
            <a:r>
              <a:rPr lang="en-US" sz="2000" dirty="0" smtClean="0"/>
              <a:t>                         /P-violation in atomic transitions/</a:t>
            </a:r>
          </a:p>
          <a:p>
            <a:pPr marL="285750" indent="-285750">
              <a:buNone/>
            </a:pPr>
            <a:r>
              <a:rPr lang="en-US" sz="2000" b="1" dirty="0" smtClean="0"/>
              <a:t>V. </a:t>
            </a:r>
            <a:r>
              <a:rPr lang="en-US" sz="2000" b="1" dirty="0" err="1" smtClean="0"/>
              <a:t>Sokolov</a:t>
            </a:r>
            <a:r>
              <a:rPr lang="en-US" sz="2000" b="1" dirty="0" smtClean="0"/>
              <a:t>: </a:t>
            </a:r>
            <a:r>
              <a:rPr lang="en-US" sz="2000" dirty="0" smtClean="0"/>
              <a:t>HEP</a:t>
            </a:r>
          </a:p>
          <a:p>
            <a:pPr marL="285750" indent="-285750">
              <a:buNone/>
            </a:pPr>
            <a:r>
              <a:rPr lang="en-US" sz="2000" b="1" dirty="0" smtClean="0"/>
              <a:t>V. </a:t>
            </a:r>
            <a:r>
              <a:rPr lang="en-US" sz="2000" b="1" dirty="0" err="1" smtClean="0"/>
              <a:t>Zakharov</a:t>
            </a:r>
            <a:r>
              <a:rPr lang="en-US" sz="2000" dirty="0" smtClean="0"/>
              <a:t>: </a:t>
            </a:r>
            <a:r>
              <a:rPr lang="en-US" sz="2000" dirty="0" err="1" smtClean="0"/>
              <a:t>integrable</a:t>
            </a:r>
            <a:r>
              <a:rPr lang="en-US" sz="2000" dirty="0" smtClean="0"/>
              <a:t> systems, plasma theory</a:t>
            </a:r>
          </a:p>
          <a:p>
            <a:pPr marL="285750" indent="-285750">
              <a:buNone/>
            </a:pPr>
            <a:r>
              <a:rPr lang="en-US" sz="2000" b="1" dirty="0" smtClean="0"/>
              <a:t>G. </a:t>
            </a:r>
            <a:r>
              <a:rPr lang="en-US" sz="2000" b="1" dirty="0" err="1" smtClean="0"/>
              <a:t>Zaslavskiy</a:t>
            </a:r>
            <a:r>
              <a:rPr lang="en-US" sz="2000" b="1" dirty="0" smtClean="0"/>
              <a:t>: </a:t>
            </a:r>
            <a:r>
              <a:rPr lang="en-US" sz="2000" dirty="0" smtClean="0"/>
              <a:t>origin of </a:t>
            </a:r>
            <a:r>
              <a:rPr lang="en-US" sz="2000" dirty="0" err="1" smtClean="0"/>
              <a:t>stochastics</a:t>
            </a:r>
            <a:r>
              <a:rPr lang="en-US" sz="2000" dirty="0" smtClean="0"/>
              <a:t>, models and applications </a:t>
            </a:r>
          </a:p>
          <a:p>
            <a:pPr marL="457200" indent="-457200"/>
            <a:r>
              <a:rPr lang="en-US" sz="2000" b="1" dirty="0" smtClean="0"/>
              <a:t>A. </a:t>
            </a:r>
            <a:r>
              <a:rPr lang="en-US" sz="2000" b="1" dirty="0" err="1" smtClean="0"/>
              <a:t>Vainstein</a:t>
            </a:r>
            <a:r>
              <a:rPr lang="en-US" sz="2000" b="1" dirty="0" smtClean="0"/>
              <a:t>: </a:t>
            </a:r>
            <a:r>
              <a:rPr lang="en-US" sz="2000" dirty="0" smtClean="0"/>
              <a:t>HEP and Field Theory /”gang of 4”/</a:t>
            </a:r>
          </a:p>
          <a:p>
            <a:pPr marL="457200" indent="-457200"/>
            <a:r>
              <a:rPr lang="en-US" sz="2000" b="1" dirty="0" smtClean="0"/>
              <a:t>S. </a:t>
            </a:r>
            <a:r>
              <a:rPr lang="en-US" sz="2000" b="1" dirty="0" err="1" smtClean="0"/>
              <a:t>Kheifets</a:t>
            </a:r>
            <a:r>
              <a:rPr lang="en-US" sz="2000" b="1" dirty="0" smtClean="0"/>
              <a:t>: </a:t>
            </a:r>
            <a:r>
              <a:rPr lang="en-US" sz="2000" dirty="0" smtClean="0"/>
              <a:t>HEP, Accelerator Physics</a:t>
            </a:r>
          </a:p>
          <a:p>
            <a:pPr marL="457200" indent="-457200"/>
            <a:r>
              <a:rPr lang="en-US" sz="2000" b="1" dirty="0" smtClean="0"/>
              <a:t>V. </a:t>
            </a:r>
            <a:r>
              <a:rPr lang="en-US" sz="2000" b="1" dirty="0" err="1" smtClean="0"/>
              <a:t>Fadin</a:t>
            </a:r>
            <a:r>
              <a:rPr lang="en-US" sz="2000" b="1" dirty="0" smtClean="0"/>
              <a:t>: </a:t>
            </a:r>
            <a:r>
              <a:rPr lang="en-US" sz="2000" dirty="0" smtClean="0"/>
              <a:t>QED and HEP</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9153" name="Picture 1" descr="scan0006"/>
          <p:cNvPicPr>
            <a:picLocks noChangeAspect="1" noChangeArrowheads="1"/>
          </p:cNvPicPr>
          <p:nvPr/>
        </p:nvPicPr>
        <p:blipFill>
          <a:blip r:embed="rId3" cstate="print"/>
          <a:srcRect/>
          <a:stretch>
            <a:fillRect/>
          </a:stretch>
        </p:blipFill>
        <p:spPr bwMode="auto">
          <a:xfrm>
            <a:off x="3429001" y="-64393"/>
            <a:ext cx="5715000" cy="6922393"/>
          </a:xfrm>
          <a:prstGeom prst="rect">
            <a:avLst/>
          </a:prstGeom>
          <a:noFill/>
        </p:spPr>
      </p:pic>
      <p:pic>
        <p:nvPicPr>
          <p:cNvPr id="4" name="Content Placeholder 11" descr="slava2.JPG"/>
          <p:cNvPicPr>
            <a:picLocks noChangeAspect="1"/>
          </p:cNvPicPr>
          <p:nvPr/>
        </p:nvPicPr>
        <p:blipFill>
          <a:blip r:embed="rId4" cstate="print"/>
          <a:stretch>
            <a:fillRect/>
          </a:stretch>
        </p:blipFill>
        <p:spPr>
          <a:xfrm>
            <a:off x="1981200" y="609600"/>
            <a:ext cx="1521995" cy="1752600"/>
          </a:xfrm>
          <a:prstGeom prst="rect">
            <a:avLst/>
          </a:prstGeom>
        </p:spPr>
      </p:pic>
      <p:sp>
        <p:nvSpPr>
          <p:cNvPr id="5" name="Rectangle 4"/>
          <p:cNvSpPr/>
          <p:nvPr/>
        </p:nvSpPr>
        <p:spPr>
          <a:xfrm>
            <a:off x="3352800" y="533400"/>
            <a:ext cx="1282146" cy="338554"/>
          </a:xfrm>
          <a:prstGeom prst="rect">
            <a:avLst/>
          </a:prstGeom>
        </p:spPr>
        <p:txBody>
          <a:bodyPr wrap="none">
            <a:spAutoFit/>
          </a:bodyPr>
          <a:lstStyle/>
          <a:p>
            <a:r>
              <a:rPr lang="en-US" sz="1600" dirty="0" smtClean="0"/>
              <a:t>V. </a:t>
            </a:r>
            <a:r>
              <a:rPr lang="en-US" sz="1600" dirty="0" err="1" smtClean="0"/>
              <a:t>Zelevinskiy</a:t>
            </a:r>
            <a:endParaRPr lang="en-US" sz="1600" dirty="0"/>
          </a:p>
        </p:txBody>
      </p:sp>
      <p:sp>
        <p:nvSpPr>
          <p:cNvPr id="6" name="Rectangle 5"/>
          <p:cNvSpPr/>
          <p:nvPr/>
        </p:nvSpPr>
        <p:spPr>
          <a:xfrm>
            <a:off x="4572000" y="533400"/>
            <a:ext cx="1315488" cy="369332"/>
          </a:xfrm>
          <a:prstGeom prst="rect">
            <a:avLst/>
          </a:prstGeom>
        </p:spPr>
        <p:txBody>
          <a:bodyPr wrap="none">
            <a:spAutoFit/>
          </a:bodyPr>
          <a:lstStyle/>
          <a:p>
            <a:r>
              <a:rPr lang="en-US" dirty="0" smtClean="0"/>
              <a:t> </a:t>
            </a:r>
            <a:r>
              <a:rPr lang="en-US" sz="1600" dirty="0" smtClean="0"/>
              <a:t>I. </a:t>
            </a:r>
            <a:r>
              <a:rPr lang="en-US" sz="1600" dirty="0" err="1" smtClean="0"/>
              <a:t>Khriplovich</a:t>
            </a:r>
            <a:endParaRPr lang="en-US" sz="1600" dirty="0"/>
          </a:p>
        </p:txBody>
      </p:sp>
      <p:sp>
        <p:nvSpPr>
          <p:cNvPr id="7" name="Rectangle 6"/>
          <p:cNvSpPr/>
          <p:nvPr/>
        </p:nvSpPr>
        <p:spPr>
          <a:xfrm>
            <a:off x="7162800" y="2286000"/>
            <a:ext cx="1078052" cy="369332"/>
          </a:xfrm>
          <a:prstGeom prst="rect">
            <a:avLst/>
          </a:prstGeom>
        </p:spPr>
        <p:txBody>
          <a:bodyPr wrap="none">
            <a:spAutoFit/>
          </a:bodyPr>
          <a:lstStyle/>
          <a:p>
            <a:r>
              <a:rPr lang="en-US" dirty="0" smtClean="0"/>
              <a:t> </a:t>
            </a:r>
            <a:r>
              <a:rPr lang="en-US" sz="1600" dirty="0" smtClean="0"/>
              <a:t>V. </a:t>
            </a:r>
            <a:r>
              <a:rPr lang="en-US" sz="1600" dirty="0" err="1" smtClean="0"/>
              <a:t>Sokolov</a:t>
            </a:r>
            <a:endParaRPr lang="en-US" sz="1600" dirty="0"/>
          </a:p>
        </p:txBody>
      </p:sp>
      <p:sp>
        <p:nvSpPr>
          <p:cNvPr id="8" name="Rectangle 7"/>
          <p:cNvSpPr/>
          <p:nvPr/>
        </p:nvSpPr>
        <p:spPr>
          <a:xfrm>
            <a:off x="3505200" y="3962400"/>
            <a:ext cx="1139927" cy="338554"/>
          </a:xfrm>
          <a:prstGeom prst="rect">
            <a:avLst/>
          </a:prstGeom>
        </p:spPr>
        <p:txBody>
          <a:bodyPr wrap="none">
            <a:spAutoFit/>
          </a:bodyPr>
          <a:lstStyle/>
          <a:p>
            <a:r>
              <a:rPr lang="en-US" sz="1600" dirty="0" smtClean="0"/>
              <a:t>V. </a:t>
            </a:r>
            <a:r>
              <a:rPr lang="en-US" sz="1600" dirty="0" err="1" smtClean="0"/>
              <a:t>Zakharov</a:t>
            </a:r>
            <a:endParaRPr lang="en-US" sz="1600" dirty="0"/>
          </a:p>
        </p:txBody>
      </p:sp>
      <p:sp>
        <p:nvSpPr>
          <p:cNvPr id="9" name="Rectangle 8"/>
          <p:cNvSpPr/>
          <p:nvPr/>
        </p:nvSpPr>
        <p:spPr>
          <a:xfrm>
            <a:off x="4953000" y="3962400"/>
            <a:ext cx="1213537" cy="369332"/>
          </a:xfrm>
          <a:prstGeom prst="rect">
            <a:avLst/>
          </a:prstGeom>
        </p:spPr>
        <p:txBody>
          <a:bodyPr wrap="none">
            <a:spAutoFit/>
          </a:bodyPr>
          <a:lstStyle/>
          <a:p>
            <a:r>
              <a:rPr lang="en-US" dirty="0" smtClean="0"/>
              <a:t> </a:t>
            </a:r>
            <a:r>
              <a:rPr lang="en-US" sz="1600" dirty="0" smtClean="0"/>
              <a:t>A. </a:t>
            </a:r>
            <a:r>
              <a:rPr lang="en-US" sz="1600" dirty="0" err="1" smtClean="0"/>
              <a:t>Vainstein</a:t>
            </a:r>
            <a:endParaRPr lang="en-US" sz="1600" dirty="0"/>
          </a:p>
        </p:txBody>
      </p:sp>
      <p:sp>
        <p:nvSpPr>
          <p:cNvPr id="10" name="Rectangle 9"/>
          <p:cNvSpPr/>
          <p:nvPr/>
        </p:nvSpPr>
        <p:spPr>
          <a:xfrm>
            <a:off x="2209800" y="304800"/>
            <a:ext cx="1048877" cy="338554"/>
          </a:xfrm>
          <a:prstGeom prst="rect">
            <a:avLst/>
          </a:prstGeom>
        </p:spPr>
        <p:txBody>
          <a:bodyPr wrap="none">
            <a:spAutoFit/>
          </a:bodyPr>
          <a:lstStyle/>
          <a:p>
            <a:r>
              <a:rPr lang="en-US" sz="1600" dirty="0" smtClean="0"/>
              <a:t>S. </a:t>
            </a:r>
            <a:r>
              <a:rPr lang="en-US" sz="1600" dirty="0" err="1" smtClean="0"/>
              <a:t>Kheifets</a:t>
            </a:r>
            <a:endParaRPr lang="en-US" sz="1600" dirty="0"/>
          </a:p>
        </p:txBody>
      </p:sp>
      <p:pic>
        <p:nvPicPr>
          <p:cNvPr id="11" name="Picture 1" descr="photo"/>
          <p:cNvPicPr>
            <a:picLocks noChangeAspect="1" noChangeArrowheads="1"/>
          </p:cNvPicPr>
          <p:nvPr/>
        </p:nvPicPr>
        <p:blipFill>
          <a:blip r:embed="rId5" cstate="print"/>
          <a:srcRect/>
          <a:stretch>
            <a:fillRect/>
          </a:stretch>
        </p:blipFill>
        <p:spPr bwMode="auto">
          <a:xfrm>
            <a:off x="1295400" y="4114800"/>
            <a:ext cx="2184192" cy="2459736"/>
          </a:xfrm>
          <a:prstGeom prst="rect">
            <a:avLst/>
          </a:prstGeom>
          <a:noFill/>
        </p:spPr>
      </p:pic>
      <p:sp>
        <p:nvSpPr>
          <p:cNvPr id="12" name="Rectangle 11"/>
          <p:cNvSpPr/>
          <p:nvPr/>
        </p:nvSpPr>
        <p:spPr>
          <a:xfrm>
            <a:off x="1676400" y="3810000"/>
            <a:ext cx="1230914" cy="338554"/>
          </a:xfrm>
          <a:prstGeom prst="rect">
            <a:avLst/>
          </a:prstGeom>
        </p:spPr>
        <p:txBody>
          <a:bodyPr wrap="none">
            <a:spAutoFit/>
          </a:bodyPr>
          <a:lstStyle/>
          <a:p>
            <a:r>
              <a:rPr lang="en-US" sz="1600" dirty="0" smtClean="0"/>
              <a:t>G. </a:t>
            </a:r>
            <a:r>
              <a:rPr lang="en-US" sz="1600" dirty="0" err="1" smtClean="0"/>
              <a:t>Zaslavskiy</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solidFill>
                  <a:schemeClr val="accent5">
                    <a:lumMod val="50000"/>
                  </a:schemeClr>
                </a:solidFill>
                <a:latin typeface="Blackadder ITC" pitchFamily="82" charset="0"/>
              </a:rPr>
              <a:t>=</a:t>
            </a:r>
            <a:r>
              <a:rPr lang="en-US" dirty="0" err="1" smtClean="0">
                <a:solidFill>
                  <a:schemeClr val="accent5">
                    <a:lumMod val="50000"/>
                  </a:schemeClr>
                </a:solidFill>
                <a:latin typeface="Blackadder ITC" pitchFamily="82" charset="0"/>
              </a:rPr>
              <a:t>Spartak</a:t>
            </a:r>
            <a:r>
              <a:rPr lang="en-US" dirty="0" smtClean="0">
                <a:solidFill>
                  <a:schemeClr val="accent5">
                    <a:lumMod val="50000"/>
                  </a:schemeClr>
                </a:solidFill>
                <a:latin typeface="Blackadder ITC" pitchFamily="82" charset="0"/>
              </a:rPr>
              <a:t> </a:t>
            </a:r>
            <a:r>
              <a:rPr lang="en-US" dirty="0" err="1" smtClean="0">
                <a:solidFill>
                  <a:schemeClr val="accent5">
                    <a:lumMod val="50000"/>
                  </a:schemeClr>
                </a:solidFill>
                <a:latin typeface="Blackadder ITC" pitchFamily="82" charset="0"/>
              </a:rPr>
              <a:t>Belyaev</a:t>
            </a:r>
            <a:r>
              <a:rPr lang="en-US" dirty="0" smtClean="0">
                <a:solidFill>
                  <a:schemeClr val="accent5">
                    <a:lumMod val="50000"/>
                  </a:schemeClr>
                </a:solidFill>
                <a:latin typeface="Blackadder ITC" pitchFamily="82" charset="0"/>
              </a:rPr>
              <a:t> =</a:t>
            </a:r>
            <a:endParaRPr lang="en-US" dirty="0">
              <a:solidFill>
                <a:schemeClr val="accent5">
                  <a:lumMod val="50000"/>
                </a:schemeClr>
              </a:solidFill>
              <a:latin typeface="Blackadder ITC" pitchFamily="82" charset="0"/>
            </a:endParaRPr>
          </a:p>
        </p:txBody>
      </p:sp>
      <p:sp>
        <p:nvSpPr>
          <p:cNvPr id="4" name="Content Placeholder 3"/>
          <p:cNvSpPr>
            <a:spLocks noGrp="1"/>
          </p:cNvSpPr>
          <p:nvPr>
            <p:ph idx="1"/>
          </p:nvPr>
        </p:nvSpPr>
        <p:spPr>
          <a:xfrm>
            <a:off x="3124200" y="685800"/>
            <a:ext cx="5791200" cy="5029200"/>
          </a:xfrm>
        </p:spPr>
        <p:txBody>
          <a:bodyPr>
            <a:normAutofit lnSpcReduction="10000"/>
          </a:bodyPr>
          <a:lstStyle/>
          <a:p>
            <a:pPr>
              <a:buNone/>
            </a:pPr>
            <a:r>
              <a:rPr lang="en-US" sz="1000" dirty="0" smtClean="0"/>
              <a:t/>
            </a:r>
            <a:br>
              <a:rPr lang="en-US" sz="1000" dirty="0" smtClean="0"/>
            </a:br>
            <a:endParaRPr lang="en-US" sz="1000" dirty="0" smtClean="0"/>
          </a:p>
          <a:p>
            <a:pPr algn="just">
              <a:buNone/>
            </a:pPr>
            <a:r>
              <a:rPr lang="en-US" sz="1100" b="1" dirty="0" smtClean="0"/>
              <a:t>           </a:t>
            </a:r>
            <a:r>
              <a:rPr lang="en-US" sz="1200" b="1" dirty="0" smtClean="0"/>
              <a:t>2004 FEENBERG MEDAL CITATION: </a:t>
            </a:r>
            <a:r>
              <a:rPr lang="en-US" sz="1200" dirty="0" err="1" smtClean="0"/>
              <a:t>Spartak</a:t>
            </a:r>
            <a:r>
              <a:rPr lang="en-US" sz="1200" dirty="0" smtClean="0"/>
              <a:t> T. </a:t>
            </a:r>
            <a:r>
              <a:rPr lang="en-US" sz="1200" dirty="0" err="1" smtClean="0"/>
              <a:t>Belyaev</a:t>
            </a:r>
            <a:r>
              <a:rPr lang="en-US" sz="1200" dirty="0" smtClean="0"/>
              <a:t> and Lev P. </a:t>
            </a:r>
            <a:r>
              <a:rPr lang="en-US" sz="1200" dirty="0" err="1" smtClean="0"/>
              <a:t>Gor'kov</a:t>
            </a:r>
            <a:r>
              <a:rPr lang="en-US" sz="1200" dirty="0" smtClean="0"/>
              <a:t/>
            </a:r>
            <a:br>
              <a:rPr lang="en-US" sz="1200" dirty="0" smtClean="0"/>
            </a:br>
            <a:r>
              <a:rPr lang="en-US" sz="1200" dirty="0" smtClean="0"/>
              <a:t/>
            </a:r>
            <a:br>
              <a:rPr lang="en-US" sz="1200" dirty="0" smtClean="0"/>
            </a:br>
            <a:r>
              <a:rPr lang="en-US" sz="1200" dirty="0" smtClean="0"/>
              <a:t>In the late fifties Russian theorists were among the first to use field theoretical methods borrowed from quantum electrodynamics in the field of Statistical Physics. A series of landmark papers applied them to a wide variety of problems. Some of them were also conceptual breakthroughs. The papers of </a:t>
            </a:r>
            <a:r>
              <a:rPr lang="en-US" sz="1200" dirty="0" err="1" smtClean="0"/>
              <a:t>Spartak</a:t>
            </a:r>
            <a:r>
              <a:rPr lang="en-US" sz="1200" dirty="0" smtClean="0"/>
              <a:t> </a:t>
            </a:r>
            <a:r>
              <a:rPr lang="en-US" sz="1200" dirty="0" err="1" smtClean="0"/>
              <a:t>Belyaev</a:t>
            </a:r>
            <a:r>
              <a:rPr lang="en-US" sz="1200" dirty="0" smtClean="0"/>
              <a:t> and Lev </a:t>
            </a:r>
            <a:r>
              <a:rPr lang="en-US" sz="1200" dirty="0" err="1" smtClean="0"/>
              <a:t>Gor'kov</a:t>
            </a:r>
            <a:r>
              <a:rPr lang="en-US" sz="1200" dirty="0" smtClean="0"/>
              <a:t> belong to that very special class.</a:t>
            </a:r>
            <a:br>
              <a:rPr lang="en-US" sz="1200" dirty="0" smtClean="0"/>
            </a:br>
            <a:r>
              <a:rPr lang="en-US" sz="1200" dirty="0" smtClean="0"/>
              <a:t/>
            </a:r>
            <a:br>
              <a:rPr lang="en-US" sz="1200" dirty="0" smtClean="0"/>
            </a:br>
            <a:r>
              <a:rPr lang="en-US" sz="1200" dirty="0" err="1" smtClean="0"/>
              <a:t>Spartak</a:t>
            </a:r>
            <a:r>
              <a:rPr lang="en-US" sz="1200" dirty="0" smtClean="0"/>
              <a:t> </a:t>
            </a:r>
            <a:r>
              <a:rPr lang="en-US" sz="1200" dirty="0" err="1" smtClean="0"/>
              <a:t>Belyaev</a:t>
            </a:r>
            <a:r>
              <a:rPr lang="en-US" sz="1200" dirty="0" smtClean="0"/>
              <a:t> was born in 1924. Just out of high school, he served in the Russian Army during World War II, from 1941 to 1946. Upon release, he went to Moscow State University and soon started research with G.E. </a:t>
            </a:r>
            <a:r>
              <a:rPr lang="en-US" sz="1200" dirty="0" err="1" smtClean="0"/>
              <a:t>Budker</a:t>
            </a:r>
            <a:r>
              <a:rPr lang="en-US" sz="1200" dirty="0" smtClean="0"/>
              <a:t> on relativistic kinetic equations in plasmas. In 1949, he realized that his interests were in theory and he joined the group of </a:t>
            </a:r>
            <a:r>
              <a:rPr lang="en-US" sz="1200" dirty="0" err="1" smtClean="0"/>
              <a:t>Arkady</a:t>
            </a:r>
            <a:r>
              <a:rPr lang="en-US" sz="1200" dirty="0" smtClean="0"/>
              <a:t> </a:t>
            </a:r>
            <a:r>
              <a:rPr lang="en-US" sz="1200" dirty="0" err="1" smtClean="0"/>
              <a:t>Migdal</a:t>
            </a:r>
            <a:r>
              <a:rPr lang="en-US" sz="1200" dirty="0" smtClean="0"/>
              <a:t>. The road was then wide open! He joined the </a:t>
            </a:r>
            <a:r>
              <a:rPr lang="en-US" sz="1200" dirty="0" err="1" smtClean="0"/>
              <a:t>Kurtchatov</a:t>
            </a:r>
            <a:r>
              <a:rPr lang="en-US" sz="1200" dirty="0" smtClean="0"/>
              <a:t> Institute in 1952, and received his Doctorate of Science in 1962. His fame spread quickly. He was invited to the </a:t>
            </a:r>
            <a:r>
              <a:rPr lang="en-US" sz="1200" dirty="0" err="1" smtClean="0"/>
              <a:t>Niels</a:t>
            </a:r>
            <a:r>
              <a:rPr lang="en-US" sz="1200" dirty="0" smtClean="0"/>
              <a:t> Bohr Institute in 1957-1958, and delivered two famous courses at the 1958 Les </a:t>
            </a:r>
            <a:r>
              <a:rPr lang="en-US" sz="1200" dirty="0" err="1" smtClean="0"/>
              <a:t>Houches</a:t>
            </a:r>
            <a:r>
              <a:rPr lang="en-US" sz="1200" dirty="0" smtClean="0"/>
              <a:t> school on many body problems.</a:t>
            </a:r>
            <a:br>
              <a:rPr lang="en-US" sz="1200" dirty="0" smtClean="0"/>
            </a:br>
            <a:r>
              <a:rPr lang="en-US" sz="1200" dirty="0" smtClean="0"/>
              <a:t/>
            </a:r>
            <a:br>
              <a:rPr lang="en-US" sz="1200" dirty="0" smtClean="0"/>
            </a:br>
            <a:r>
              <a:rPr lang="en-US" sz="1200" dirty="0" smtClean="0"/>
              <a:t>He left Moscow in 1962 for Novosibirsk, where a major research center was being built. He created an outstanding theory group at the </a:t>
            </a:r>
            <a:r>
              <a:rPr lang="en-US" sz="1200" dirty="0" err="1" smtClean="0"/>
              <a:t>Budker</a:t>
            </a:r>
            <a:r>
              <a:rPr lang="en-US" sz="1200" dirty="0" smtClean="0"/>
              <a:t> Institute of Nuclear Physics. He also served as rector of the University and was influential in making Novosibirsk a success. After 1978, he returned to the </a:t>
            </a:r>
            <a:r>
              <a:rPr lang="en-US" sz="1200" dirty="0" err="1" smtClean="0"/>
              <a:t>Kurtchatov</a:t>
            </a:r>
            <a:r>
              <a:rPr lang="en-US" sz="1200" dirty="0" smtClean="0"/>
              <a:t> Institute in Moscow, and eventually became the director of the Institute of General and Nuclear Physics. He is largely responsible for maintaining the high level of the </a:t>
            </a:r>
            <a:r>
              <a:rPr lang="en-US" sz="1200" dirty="0" err="1" smtClean="0"/>
              <a:t>Kurtchatov</a:t>
            </a:r>
            <a:r>
              <a:rPr lang="en-US" sz="1200" dirty="0" smtClean="0"/>
              <a:t> Institute throughout the difficult times of the 90's. Being a man of great civic, as well as scientific responsibility, he was deeply involved in the assessment of the Chernobyl disaster. He was elected to the Russian Academy of Sciences as a correspondent in 1964 and as a full member in 1968. </a:t>
            </a:r>
            <a:r>
              <a:rPr lang="en-US" sz="1200" b="1" dirty="0" smtClean="0"/>
              <a:t>He received the Landau gold medal in 1998.</a:t>
            </a:r>
            <a:br>
              <a:rPr lang="en-US" sz="1200" b="1" dirty="0" smtClean="0"/>
            </a:br>
            <a:endParaRPr lang="en-US" sz="1200" b="1" dirty="0" smtClean="0"/>
          </a:p>
          <a:p>
            <a:pPr algn="just"/>
            <a:endParaRPr lang="en-US" sz="1000" dirty="0"/>
          </a:p>
        </p:txBody>
      </p:sp>
      <p:pic>
        <p:nvPicPr>
          <p:cNvPr id="34818" name="Picture 2" descr="http://cnls.lanl.gov/Conferences/Many-BodyTheories/feenbe1.jpg"/>
          <p:cNvPicPr>
            <a:picLocks noChangeAspect="1" noChangeArrowheads="1"/>
          </p:cNvPicPr>
          <p:nvPr/>
        </p:nvPicPr>
        <p:blipFill>
          <a:blip r:embed="rId3" cstate="print"/>
          <a:srcRect/>
          <a:stretch>
            <a:fillRect/>
          </a:stretch>
        </p:blipFill>
        <p:spPr bwMode="auto">
          <a:xfrm>
            <a:off x="533400" y="1066800"/>
            <a:ext cx="2438400" cy="3266252"/>
          </a:xfrm>
          <a:prstGeom prst="rect">
            <a:avLst/>
          </a:prstGeom>
          <a:noFill/>
        </p:spPr>
      </p:pic>
      <p:sp>
        <p:nvSpPr>
          <p:cNvPr id="5" name="Rectangle 4"/>
          <p:cNvSpPr/>
          <p:nvPr/>
        </p:nvSpPr>
        <p:spPr>
          <a:xfrm>
            <a:off x="152400" y="4572000"/>
            <a:ext cx="3352800" cy="1477328"/>
          </a:xfrm>
          <a:prstGeom prst="rect">
            <a:avLst/>
          </a:prstGeom>
        </p:spPr>
        <p:txBody>
          <a:bodyPr wrap="square">
            <a:spAutoFit/>
          </a:bodyPr>
          <a:lstStyle/>
          <a:p>
            <a:r>
              <a:rPr lang="en-US" b="1" dirty="0" smtClean="0"/>
              <a:t>Nuclear </a:t>
            </a:r>
            <a:r>
              <a:rPr lang="en-US" b="1" dirty="0" err="1" smtClean="0"/>
              <a:t>superfluids</a:t>
            </a:r>
            <a:endParaRPr lang="en-US" b="1" dirty="0" smtClean="0"/>
          </a:p>
          <a:p>
            <a:r>
              <a:rPr lang="en-US" b="1" dirty="0" err="1" smtClean="0"/>
              <a:t>Focker</a:t>
            </a:r>
            <a:r>
              <a:rPr lang="en-US" b="1" dirty="0" smtClean="0"/>
              <a:t>-Plank equation in a strong external field</a:t>
            </a:r>
          </a:p>
          <a:p>
            <a:r>
              <a:rPr lang="en-US" b="1" dirty="0" smtClean="0"/>
              <a:t>Coulomb </a:t>
            </a:r>
            <a:r>
              <a:rPr lang="en-US" b="1" dirty="0" err="1" smtClean="0"/>
              <a:t>stoss</a:t>
            </a:r>
            <a:r>
              <a:rPr lang="en-US" b="1" dirty="0" smtClean="0"/>
              <a:t>-term in magnetic field (“magnetized collisions”)</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4419600" cy="1143000"/>
          </a:xfrm>
        </p:spPr>
        <p:txBody>
          <a:bodyPr>
            <a:normAutofit fontScale="90000"/>
          </a:bodyPr>
          <a:lstStyle/>
          <a:p>
            <a:pPr lvl="0"/>
            <a:r>
              <a:rPr lang="en-US" dirty="0" smtClean="0">
                <a:solidFill>
                  <a:srgbClr val="002060"/>
                </a:solidFill>
                <a:latin typeface="Blackadder ITC" pitchFamily="82" charset="0"/>
              </a:rPr>
              <a:t>=</a:t>
            </a:r>
            <a:r>
              <a:rPr lang="en-US" dirty="0" err="1" smtClean="0">
                <a:solidFill>
                  <a:srgbClr val="002060"/>
                </a:solidFill>
                <a:latin typeface="Blackadder ITC" pitchFamily="82" charset="0"/>
              </a:rPr>
              <a:t>Roald</a:t>
            </a:r>
            <a:r>
              <a:rPr lang="en-US" dirty="0" smtClean="0">
                <a:solidFill>
                  <a:srgbClr val="002060"/>
                </a:solidFill>
                <a:latin typeface="Blackadder ITC" pitchFamily="82" charset="0"/>
              </a:rPr>
              <a:t> </a:t>
            </a:r>
            <a:r>
              <a:rPr lang="en-US" dirty="0" err="1" smtClean="0">
                <a:solidFill>
                  <a:srgbClr val="002060"/>
                </a:solidFill>
                <a:latin typeface="Blackadder ITC" pitchFamily="82" charset="0"/>
              </a:rPr>
              <a:t>Sagdeev</a:t>
            </a:r>
            <a:r>
              <a:rPr lang="en-US" dirty="0" smtClean="0">
                <a:solidFill>
                  <a:srgbClr val="002060"/>
                </a:solidFill>
                <a:latin typeface="Blackadder ITC" pitchFamily="82" charset="0"/>
              </a:rPr>
              <a:t>=</a:t>
            </a:r>
            <a:r>
              <a:rPr lang="en-US" sz="4000" dirty="0" smtClean="0">
                <a:solidFill>
                  <a:srgbClr val="002060"/>
                </a:solidFill>
                <a:latin typeface="Blackadder ITC" pitchFamily="82" charset="0"/>
              </a:rPr>
              <a:t/>
            </a:r>
            <a:br>
              <a:rPr lang="en-US" sz="4000" dirty="0" smtClean="0">
                <a:solidFill>
                  <a:srgbClr val="002060"/>
                </a:solidFill>
                <a:latin typeface="Blackadder ITC" pitchFamily="82" charset="0"/>
              </a:rPr>
            </a:br>
            <a:endParaRPr lang="en-US" sz="4000" dirty="0">
              <a:solidFill>
                <a:srgbClr val="002060"/>
              </a:solidFill>
              <a:latin typeface="Blackadder ITC" pitchFamily="82" charset="0"/>
            </a:endParaRPr>
          </a:p>
        </p:txBody>
      </p:sp>
      <p:pic>
        <p:nvPicPr>
          <p:cNvPr id="4" name="Content Placeholder 3" descr="Sagdeev picture.JPG"/>
          <p:cNvPicPr>
            <a:picLocks noGrp="1" noChangeAspect="1"/>
          </p:cNvPicPr>
          <p:nvPr>
            <p:ph idx="1"/>
          </p:nvPr>
        </p:nvPicPr>
        <p:blipFill>
          <a:blip r:embed="rId3" cstate="print"/>
          <a:stretch>
            <a:fillRect/>
          </a:stretch>
        </p:blipFill>
        <p:spPr>
          <a:xfrm>
            <a:off x="533400" y="1143000"/>
            <a:ext cx="2666999" cy="3406976"/>
          </a:xfrm>
        </p:spPr>
      </p:pic>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37" name="Picture 1" descr="gals1"/>
          <p:cNvPicPr>
            <a:picLocks noChangeAspect="1" noChangeArrowheads="1"/>
          </p:cNvPicPr>
          <p:nvPr/>
        </p:nvPicPr>
        <p:blipFill>
          <a:blip r:embed="rId4" cstate="print"/>
          <a:srcRect/>
          <a:stretch>
            <a:fillRect/>
          </a:stretch>
        </p:blipFill>
        <p:spPr bwMode="auto">
          <a:xfrm>
            <a:off x="4343400" y="1219200"/>
            <a:ext cx="4572000" cy="3101287"/>
          </a:xfrm>
          <a:prstGeom prst="rect">
            <a:avLst/>
          </a:prstGeom>
          <a:noFill/>
        </p:spPr>
      </p:pic>
      <p:sp>
        <p:nvSpPr>
          <p:cNvPr id="39939" name="Rectangle 3"/>
          <p:cNvSpPr>
            <a:spLocks noChangeArrowheads="1"/>
          </p:cNvSpPr>
          <p:nvPr/>
        </p:nvSpPr>
        <p:spPr bwMode="auto">
          <a:xfrm>
            <a:off x="0" y="41529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7" name="Rectangle 6"/>
          <p:cNvSpPr/>
          <p:nvPr/>
        </p:nvSpPr>
        <p:spPr>
          <a:xfrm>
            <a:off x="609600" y="4572000"/>
            <a:ext cx="4572000" cy="2031325"/>
          </a:xfrm>
          <a:prstGeom prst="rect">
            <a:avLst/>
          </a:prstGeom>
        </p:spPr>
        <p:txBody>
          <a:bodyPr>
            <a:spAutoFit/>
          </a:bodyPr>
          <a:lstStyle/>
          <a:p>
            <a:r>
              <a:rPr lang="en-US" b="1" dirty="0" smtClean="0"/>
              <a:t>Plasmas theory (shock waves, neo-classical turbulence)</a:t>
            </a:r>
          </a:p>
          <a:p>
            <a:r>
              <a:rPr lang="en-US" b="1" dirty="0" smtClean="0"/>
              <a:t>Thermonuclear fusion</a:t>
            </a:r>
          </a:p>
          <a:p>
            <a:r>
              <a:rPr lang="en-US" b="1" dirty="0" smtClean="0"/>
              <a:t>Space plasmas</a:t>
            </a:r>
          </a:p>
          <a:p>
            <a:r>
              <a:rPr lang="en-US" b="1" dirty="0" smtClean="0"/>
              <a:t>Astrophysics</a:t>
            </a:r>
          </a:p>
          <a:p>
            <a:r>
              <a:rPr lang="en-US" b="1" dirty="0" smtClean="0"/>
              <a:t>Space programs…</a:t>
            </a:r>
          </a:p>
          <a:p>
            <a:r>
              <a:rPr lang="en-US" b="1" dirty="0" smtClean="0"/>
              <a:t>USSR (Russia)-USA bridge…</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1143000"/>
          </a:xfrm>
        </p:spPr>
        <p:txBody>
          <a:bodyPr>
            <a:normAutofit/>
          </a:bodyPr>
          <a:lstStyle/>
          <a:p>
            <a:r>
              <a:rPr lang="en-US" dirty="0" smtClean="0">
                <a:latin typeface="Blackadder ITC" pitchFamily="82" charset="0"/>
              </a:rPr>
              <a:t>= Alexander </a:t>
            </a:r>
            <a:r>
              <a:rPr lang="en-US" dirty="0" err="1" smtClean="0">
                <a:latin typeface="Blackadder ITC" pitchFamily="82" charset="0"/>
              </a:rPr>
              <a:t>Skrinsky</a:t>
            </a:r>
            <a:r>
              <a:rPr lang="en-US" dirty="0" smtClean="0">
                <a:latin typeface="Blackadder ITC" pitchFamily="82" charset="0"/>
              </a:rPr>
              <a:t> =</a:t>
            </a:r>
            <a:endParaRPr lang="en-US" dirty="0">
              <a:latin typeface="Blackadder ITC" pitchFamily="82" charset="0"/>
            </a:endParaRPr>
          </a:p>
        </p:txBody>
      </p:sp>
      <p:sp>
        <p:nvSpPr>
          <p:cNvPr id="4" name="Content Placeholder 3"/>
          <p:cNvSpPr>
            <a:spLocks noGrp="1"/>
          </p:cNvSpPr>
          <p:nvPr>
            <p:ph sz="half" idx="2"/>
          </p:nvPr>
        </p:nvSpPr>
        <p:spPr>
          <a:xfrm>
            <a:off x="3048000" y="1524000"/>
            <a:ext cx="5486400" cy="4525963"/>
          </a:xfrm>
        </p:spPr>
        <p:txBody>
          <a:bodyPr>
            <a:normAutofit lnSpcReduction="10000"/>
          </a:bodyPr>
          <a:lstStyle/>
          <a:p>
            <a:r>
              <a:rPr lang="en-US" dirty="0" smtClean="0"/>
              <a:t>Colliding beams</a:t>
            </a:r>
          </a:p>
          <a:p>
            <a:r>
              <a:rPr lang="en-US" dirty="0" smtClean="0"/>
              <a:t>Electron cooling</a:t>
            </a:r>
          </a:p>
          <a:p>
            <a:r>
              <a:rPr lang="en-US" dirty="0" smtClean="0"/>
              <a:t>Polarized beams</a:t>
            </a:r>
          </a:p>
          <a:p>
            <a:r>
              <a:rPr lang="en-US" dirty="0" smtClean="0"/>
              <a:t>Ionization cooling (MC)</a:t>
            </a:r>
          </a:p>
          <a:p>
            <a:r>
              <a:rPr lang="en-US" dirty="0" smtClean="0"/>
              <a:t>FEL</a:t>
            </a:r>
          </a:p>
          <a:p>
            <a:r>
              <a:rPr lang="en-US" dirty="0" smtClean="0"/>
              <a:t>E-storage rings and linear colliders</a:t>
            </a:r>
          </a:p>
          <a:p>
            <a:r>
              <a:rPr lang="en-US" dirty="0" smtClean="0"/>
              <a:t>Director of BINP since 1977</a:t>
            </a:r>
          </a:p>
          <a:p>
            <a:r>
              <a:rPr lang="en-US" dirty="0" smtClean="0"/>
              <a:t>One of leaders of Academy of Sciences/HEP</a:t>
            </a:r>
          </a:p>
          <a:p>
            <a:pPr>
              <a:buNone/>
            </a:pPr>
            <a:endParaRPr lang="en-US" dirty="0"/>
          </a:p>
        </p:txBody>
      </p:sp>
      <p:pic>
        <p:nvPicPr>
          <p:cNvPr id="4097" name="Picture 1" descr="Alexander Skrinsky"/>
          <p:cNvPicPr>
            <a:picLocks noChangeAspect="1" noChangeArrowheads="1"/>
          </p:cNvPicPr>
          <p:nvPr/>
        </p:nvPicPr>
        <p:blipFill>
          <a:blip r:embed="rId2" cstate="print"/>
          <a:srcRect/>
          <a:stretch>
            <a:fillRect/>
          </a:stretch>
        </p:blipFill>
        <p:spPr bwMode="auto">
          <a:xfrm>
            <a:off x="457200" y="609600"/>
            <a:ext cx="1879600" cy="2819400"/>
          </a:xfrm>
          <a:prstGeom prst="rect">
            <a:avLst/>
          </a:prstGeom>
          <a:noFill/>
        </p:spPr>
      </p:pic>
      <p:pic>
        <p:nvPicPr>
          <p:cNvPr id="4099" name="Picture 3" descr="Skrinsky"/>
          <p:cNvPicPr>
            <a:picLocks noChangeAspect="1" noChangeArrowheads="1"/>
          </p:cNvPicPr>
          <p:nvPr/>
        </p:nvPicPr>
        <p:blipFill>
          <a:blip r:embed="rId3" cstate="print"/>
          <a:srcRect/>
          <a:stretch>
            <a:fillRect/>
          </a:stretch>
        </p:blipFill>
        <p:spPr bwMode="auto">
          <a:xfrm>
            <a:off x="457200" y="3733800"/>
            <a:ext cx="2133600" cy="280212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lgerian" pitchFamily="82" charset="0"/>
              </a:rPr>
              <a:t>-Colliding beams-</a:t>
            </a:r>
            <a:endParaRPr lang="en-US" sz="3600" dirty="0">
              <a:latin typeface="Algerian" pitchFamily="82" charset="0"/>
            </a:endParaRPr>
          </a:p>
        </p:txBody>
      </p:sp>
      <p:sp>
        <p:nvSpPr>
          <p:cNvPr id="3" name="Content Placeholder 2"/>
          <p:cNvSpPr>
            <a:spLocks noGrp="1"/>
          </p:cNvSpPr>
          <p:nvPr>
            <p:ph idx="1"/>
          </p:nvPr>
        </p:nvSpPr>
        <p:spPr/>
        <p:txBody>
          <a:bodyPr>
            <a:normAutofit fontScale="92500" lnSpcReduction="10000"/>
          </a:bodyPr>
          <a:lstStyle/>
          <a:p>
            <a:r>
              <a:rPr lang="en-US" sz="3900" dirty="0" smtClean="0">
                <a:latin typeface="Blackadder ITC" pitchFamily="82" charset="0"/>
              </a:rPr>
              <a:t>V. </a:t>
            </a:r>
            <a:r>
              <a:rPr lang="en-US" sz="3900" dirty="0" err="1" smtClean="0">
                <a:latin typeface="Blackadder ITC" pitchFamily="82" charset="0"/>
              </a:rPr>
              <a:t>Galitsky</a:t>
            </a:r>
            <a:r>
              <a:rPr lang="en-US" dirty="0" smtClean="0"/>
              <a:t>: “ Check tune ¾…”</a:t>
            </a:r>
          </a:p>
          <a:p>
            <a:r>
              <a:rPr lang="en-US" dirty="0" smtClean="0"/>
              <a:t>Van </a:t>
            </a:r>
            <a:r>
              <a:rPr lang="en-US" dirty="0" err="1" smtClean="0"/>
              <a:t>der</a:t>
            </a:r>
            <a:r>
              <a:rPr lang="en-US" dirty="0" smtClean="0"/>
              <a:t> Paul –</a:t>
            </a:r>
            <a:r>
              <a:rPr lang="en-US" dirty="0" err="1" smtClean="0"/>
              <a:t>Bogolubov</a:t>
            </a:r>
            <a:r>
              <a:rPr lang="en-US" dirty="0" smtClean="0"/>
              <a:t> method (</a:t>
            </a:r>
            <a:r>
              <a:rPr lang="en-US" dirty="0" err="1" smtClean="0"/>
              <a:t>Chebyshev’s</a:t>
            </a:r>
            <a:r>
              <a:rPr lang="en-US" dirty="0" smtClean="0"/>
              <a:t> expansion)</a:t>
            </a:r>
          </a:p>
          <a:p>
            <a:r>
              <a:rPr lang="en-US" dirty="0" smtClean="0"/>
              <a:t>High order 1,2,and 3d non-linear resonances</a:t>
            </a:r>
          </a:p>
          <a:p>
            <a:r>
              <a:rPr lang="en-US" dirty="0" smtClean="0"/>
              <a:t>Non-linear tune shift</a:t>
            </a:r>
          </a:p>
          <a:p>
            <a:r>
              <a:rPr lang="en-US" dirty="0" smtClean="0"/>
              <a:t>Microwave stability thank to Landau damping</a:t>
            </a:r>
          </a:p>
          <a:p>
            <a:r>
              <a:rPr lang="en-US" dirty="0" err="1" smtClean="0"/>
              <a:t>Chirikov’s</a:t>
            </a:r>
            <a:r>
              <a:rPr lang="en-US" dirty="0" smtClean="0"/>
              <a:t> </a:t>
            </a:r>
            <a:r>
              <a:rPr lang="en-US" dirty="0" err="1" smtClean="0"/>
              <a:t>stochasticity</a:t>
            </a:r>
            <a:endParaRPr lang="en-US" dirty="0" smtClean="0"/>
          </a:p>
          <a:p>
            <a:r>
              <a:rPr lang="en-US" dirty="0" smtClean="0"/>
              <a:t>Radiation damping for electrons helps…</a:t>
            </a:r>
          </a:p>
          <a:p>
            <a:r>
              <a:rPr lang="en-US" dirty="0" smtClean="0"/>
              <a:t>4-beam compensated system: unstable…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143000"/>
          </a:xfrm>
        </p:spPr>
        <p:txBody>
          <a:bodyPr>
            <a:normAutofit fontScale="90000"/>
          </a:bodyPr>
          <a:lstStyle/>
          <a:p>
            <a:r>
              <a:rPr lang="en-US" dirty="0" smtClean="0">
                <a:solidFill>
                  <a:srgbClr val="7030A0"/>
                </a:solidFill>
                <a:latin typeface="Algerian" pitchFamily="82" charset="0"/>
              </a:rPr>
              <a:t>Mathematics-I:  </a:t>
            </a:r>
            <a:br>
              <a:rPr lang="en-US" dirty="0" smtClean="0">
                <a:solidFill>
                  <a:srgbClr val="7030A0"/>
                </a:solidFill>
                <a:latin typeface="Algerian" pitchFamily="82" charset="0"/>
              </a:rPr>
            </a:br>
            <a:r>
              <a:rPr lang="en-US" sz="2000" dirty="0" smtClean="0">
                <a:solidFill>
                  <a:srgbClr val="7030A0"/>
                </a:solidFill>
                <a:latin typeface="Algerian" pitchFamily="82" charset="0"/>
              </a:rPr>
              <a:t>how much a physicist needs?</a:t>
            </a:r>
            <a:br>
              <a:rPr lang="en-US" sz="2000" dirty="0" smtClean="0">
                <a:solidFill>
                  <a:srgbClr val="7030A0"/>
                </a:solidFill>
                <a:latin typeface="Algerian" pitchFamily="82" charset="0"/>
              </a:rPr>
            </a:br>
            <a:endParaRPr lang="en-US" sz="2000" dirty="0"/>
          </a:p>
        </p:txBody>
      </p:sp>
      <p:pic>
        <p:nvPicPr>
          <p:cNvPr id="4" name="Content Placeholder 3" descr="ilyin_02.JPG"/>
          <p:cNvPicPr>
            <a:picLocks noGrp="1" noChangeAspect="1"/>
          </p:cNvPicPr>
          <p:nvPr>
            <p:ph idx="1"/>
          </p:nvPr>
        </p:nvPicPr>
        <p:blipFill>
          <a:blip r:embed="rId3" cstate="print"/>
          <a:stretch>
            <a:fillRect/>
          </a:stretch>
        </p:blipFill>
        <p:spPr>
          <a:xfrm>
            <a:off x="381000" y="2133600"/>
            <a:ext cx="2042895" cy="3048000"/>
          </a:xfrm>
        </p:spPr>
      </p:pic>
      <p:pic>
        <p:nvPicPr>
          <p:cNvPr id="5" name="Picture 4" descr="sveshnikov.JPG"/>
          <p:cNvPicPr>
            <a:picLocks noChangeAspect="1"/>
          </p:cNvPicPr>
          <p:nvPr/>
        </p:nvPicPr>
        <p:blipFill>
          <a:blip r:embed="rId4" cstate="print"/>
          <a:stretch>
            <a:fillRect/>
          </a:stretch>
        </p:blipFill>
        <p:spPr>
          <a:xfrm>
            <a:off x="5943600" y="2133600"/>
            <a:ext cx="2899531" cy="3048000"/>
          </a:xfrm>
          <a:prstGeom prst="rect">
            <a:avLst/>
          </a:prstGeom>
        </p:spPr>
      </p:pic>
      <p:pic>
        <p:nvPicPr>
          <p:cNvPr id="6" name="Picture 5" descr="vasilieva.JPG"/>
          <p:cNvPicPr>
            <a:picLocks noChangeAspect="1"/>
          </p:cNvPicPr>
          <p:nvPr/>
        </p:nvPicPr>
        <p:blipFill>
          <a:blip r:embed="rId5" cstate="print"/>
          <a:stretch>
            <a:fillRect/>
          </a:stretch>
        </p:blipFill>
        <p:spPr>
          <a:xfrm>
            <a:off x="3048000" y="2133600"/>
            <a:ext cx="2362200" cy="3048000"/>
          </a:xfrm>
          <a:prstGeom prst="rect">
            <a:avLst/>
          </a:prstGeom>
        </p:spPr>
      </p:pic>
      <p:sp>
        <p:nvSpPr>
          <p:cNvPr id="7" name="Rectangle 6"/>
          <p:cNvSpPr/>
          <p:nvPr/>
        </p:nvSpPr>
        <p:spPr>
          <a:xfrm>
            <a:off x="533400" y="5257800"/>
            <a:ext cx="1676400" cy="523220"/>
          </a:xfrm>
          <a:prstGeom prst="rect">
            <a:avLst/>
          </a:prstGeom>
        </p:spPr>
        <p:txBody>
          <a:bodyPr wrap="square">
            <a:spAutoFit/>
          </a:bodyPr>
          <a:lstStyle/>
          <a:p>
            <a:r>
              <a:rPr lang="en-US" sz="2800" dirty="0" err="1" smtClean="0">
                <a:solidFill>
                  <a:schemeClr val="accent5">
                    <a:lumMod val="50000"/>
                  </a:schemeClr>
                </a:solidFill>
                <a:latin typeface="Blackadder ITC" pitchFamily="82" charset="0"/>
              </a:rPr>
              <a:t>V.A.Ilyin</a:t>
            </a:r>
            <a:endParaRPr lang="en-US" sz="2800" dirty="0"/>
          </a:p>
        </p:txBody>
      </p:sp>
      <p:sp>
        <p:nvSpPr>
          <p:cNvPr id="8" name="Rectangle 7"/>
          <p:cNvSpPr/>
          <p:nvPr/>
        </p:nvSpPr>
        <p:spPr>
          <a:xfrm>
            <a:off x="6400800" y="5334000"/>
            <a:ext cx="2319866" cy="523220"/>
          </a:xfrm>
          <a:prstGeom prst="rect">
            <a:avLst/>
          </a:prstGeom>
        </p:spPr>
        <p:txBody>
          <a:bodyPr wrap="none">
            <a:spAutoFit/>
          </a:bodyPr>
          <a:lstStyle/>
          <a:p>
            <a:r>
              <a:rPr lang="en-US" sz="2800" dirty="0" err="1" smtClean="0">
                <a:solidFill>
                  <a:schemeClr val="accent5">
                    <a:lumMod val="50000"/>
                  </a:schemeClr>
                </a:solidFill>
                <a:latin typeface="Blackadder ITC" pitchFamily="82" charset="0"/>
              </a:rPr>
              <a:t>A.G.Sveshnikov</a:t>
            </a:r>
            <a:endParaRPr lang="en-US" sz="2800" dirty="0"/>
          </a:p>
        </p:txBody>
      </p:sp>
      <p:sp>
        <p:nvSpPr>
          <p:cNvPr id="9" name="Rectangle 8"/>
          <p:cNvSpPr/>
          <p:nvPr/>
        </p:nvSpPr>
        <p:spPr>
          <a:xfrm>
            <a:off x="3200400" y="5334000"/>
            <a:ext cx="2252540" cy="523220"/>
          </a:xfrm>
          <a:prstGeom prst="rect">
            <a:avLst/>
          </a:prstGeom>
        </p:spPr>
        <p:txBody>
          <a:bodyPr wrap="none">
            <a:spAutoFit/>
          </a:bodyPr>
          <a:lstStyle/>
          <a:p>
            <a:r>
              <a:rPr lang="en-US" sz="2800" dirty="0" smtClean="0">
                <a:solidFill>
                  <a:schemeClr val="accent5">
                    <a:lumMod val="50000"/>
                  </a:schemeClr>
                </a:solidFill>
                <a:latin typeface="Blackadder ITC" pitchFamily="82" charset="0"/>
              </a:rPr>
              <a:t>A.B. </a:t>
            </a:r>
            <a:r>
              <a:rPr lang="en-US" sz="2800" dirty="0" err="1" smtClean="0">
                <a:solidFill>
                  <a:schemeClr val="accent5">
                    <a:lumMod val="50000"/>
                  </a:schemeClr>
                </a:solidFill>
                <a:latin typeface="Blackadder ITC" pitchFamily="82" charset="0"/>
              </a:rPr>
              <a:t>Vasilyeva</a:t>
            </a:r>
            <a:endParaRPr lang="en-US" sz="2800" dirty="0"/>
          </a:p>
        </p:txBody>
      </p:sp>
      <p:sp>
        <p:nvSpPr>
          <p:cNvPr id="10" name="Rectangle 9"/>
          <p:cNvSpPr/>
          <p:nvPr/>
        </p:nvSpPr>
        <p:spPr>
          <a:xfrm>
            <a:off x="762000" y="1447800"/>
            <a:ext cx="1342034" cy="369332"/>
          </a:xfrm>
          <a:prstGeom prst="rect">
            <a:avLst/>
          </a:prstGeom>
        </p:spPr>
        <p:txBody>
          <a:bodyPr wrap="none">
            <a:spAutoFit/>
          </a:bodyPr>
          <a:lstStyle/>
          <a:p>
            <a:pPr>
              <a:defRPr/>
            </a:pPr>
            <a:r>
              <a:rPr lang="en-US" dirty="0" smtClean="0">
                <a:latin typeface="Algerian" pitchFamily="82" charset="0"/>
              </a:rPr>
              <a:t>Calculus</a:t>
            </a:r>
            <a:r>
              <a:rPr lang="en-US" dirty="0" smtClean="0"/>
              <a:t> </a:t>
            </a:r>
          </a:p>
        </p:txBody>
      </p:sp>
      <p:sp>
        <p:nvSpPr>
          <p:cNvPr id="11" name="Rectangle 10"/>
          <p:cNvSpPr/>
          <p:nvPr/>
        </p:nvSpPr>
        <p:spPr>
          <a:xfrm>
            <a:off x="3352800" y="1447800"/>
            <a:ext cx="1385316" cy="369332"/>
          </a:xfrm>
          <a:prstGeom prst="rect">
            <a:avLst/>
          </a:prstGeom>
        </p:spPr>
        <p:txBody>
          <a:bodyPr wrap="none">
            <a:spAutoFit/>
          </a:bodyPr>
          <a:lstStyle/>
          <a:p>
            <a:r>
              <a:rPr lang="en-US" dirty="0" smtClean="0">
                <a:latin typeface="Algerian" pitchFamily="82" charset="0"/>
              </a:rPr>
              <a:t>Algebras</a:t>
            </a:r>
            <a:endParaRPr lang="en-US" dirty="0">
              <a:latin typeface="Algerian" pitchFamily="82" charset="0"/>
            </a:endParaRPr>
          </a:p>
        </p:txBody>
      </p:sp>
      <p:sp>
        <p:nvSpPr>
          <p:cNvPr id="12" name="Rectangle 11"/>
          <p:cNvSpPr/>
          <p:nvPr/>
        </p:nvSpPr>
        <p:spPr>
          <a:xfrm>
            <a:off x="5867400" y="1447800"/>
            <a:ext cx="3055645" cy="369332"/>
          </a:xfrm>
          <a:prstGeom prst="rect">
            <a:avLst/>
          </a:prstGeom>
        </p:spPr>
        <p:txBody>
          <a:bodyPr wrap="none">
            <a:spAutoFit/>
          </a:bodyPr>
          <a:lstStyle/>
          <a:p>
            <a:pPr>
              <a:defRPr/>
            </a:pPr>
            <a:r>
              <a:rPr lang="en-US" dirty="0" smtClean="0"/>
              <a:t> </a:t>
            </a:r>
            <a:r>
              <a:rPr lang="en-US" dirty="0" smtClean="0">
                <a:latin typeface="Algerian" pitchFamily="82" charset="0"/>
              </a:rPr>
              <a:t>Differential equations</a:t>
            </a:r>
          </a:p>
        </p:txBody>
      </p:sp>
      <p:sp>
        <p:nvSpPr>
          <p:cNvPr id="13" name="Rectangle 12"/>
          <p:cNvSpPr/>
          <p:nvPr/>
        </p:nvSpPr>
        <p:spPr>
          <a:xfrm>
            <a:off x="381000" y="6019800"/>
            <a:ext cx="1709122" cy="369332"/>
          </a:xfrm>
          <a:prstGeom prst="rect">
            <a:avLst/>
          </a:prstGeom>
        </p:spPr>
        <p:txBody>
          <a:bodyPr wrap="none">
            <a:spAutoFit/>
          </a:bodyPr>
          <a:lstStyle/>
          <a:p>
            <a:r>
              <a:rPr lang="en-US" dirty="0" smtClean="0">
                <a:latin typeface="Algerian" pitchFamily="82" charset="0"/>
              </a:rPr>
              <a:t>Not enough…</a:t>
            </a:r>
            <a:endParaRPr lang="en-US" dirty="0">
              <a:latin typeface="Algerian" pitchFamily="8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5">
                    <a:lumMod val="50000"/>
                  </a:schemeClr>
                </a:solidFill>
                <a:latin typeface="Blackadder ITC" pitchFamily="82" charset="0"/>
              </a:rPr>
              <a:t>= </a:t>
            </a:r>
            <a:r>
              <a:rPr lang="en-US" sz="4000" dirty="0" err="1" smtClean="0">
                <a:solidFill>
                  <a:schemeClr val="accent5">
                    <a:lumMod val="50000"/>
                  </a:schemeClr>
                </a:solidFill>
                <a:latin typeface="Blackadder ITC" pitchFamily="82" charset="0"/>
              </a:rPr>
              <a:t>Yuriy</a:t>
            </a:r>
            <a:r>
              <a:rPr lang="en-US" sz="4000" dirty="0" smtClean="0">
                <a:solidFill>
                  <a:schemeClr val="accent5">
                    <a:lumMod val="50000"/>
                  </a:schemeClr>
                </a:solidFill>
                <a:latin typeface="Blackadder ITC" pitchFamily="82" charset="0"/>
              </a:rPr>
              <a:t> </a:t>
            </a:r>
            <a:r>
              <a:rPr lang="en-US" sz="4000" dirty="0" err="1" smtClean="0">
                <a:solidFill>
                  <a:schemeClr val="accent5">
                    <a:lumMod val="50000"/>
                  </a:schemeClr>
                </a:solidFill>
                <a:latin typeface="Blackadder ITC" pitchFamily="82" charset="0"/>
              </a:rPr>
              <a:t>Orlov</a:t>
            </a:r>
            <a:r>
              <a:rPr lang="en-US" sz="4000" dirty="0" smtClean="0">
                <a:solidFill>
                  <a:schemeClr val="accent5">
                    <a:lumMod val="50000"/>
                  </a:schemeClr>
                </a:solidFill>
                <a:latin typeface="Blackadder ITC" pitchFamily="82" charset="0"/>
              </a:rPr>
              <a:t> =</a:t>
            </a:r>
            <a:endParaRPr lang="en-US" sz="4000" dirty="0">
              <a:solidFill>
                <a:schemeClr val="accent5">
                  <a:lumMod val="50000"/>
                </a:schemeClr>
              </a:solidFill>
              <a:latin typeface="Blackadder ITC" pitchFamily="82" charset="0"/>
            </a:endParaRPr>
          </a:p>
        </p:txBody>
      </p:sp>
      <p:sp>
        <p:nvSpPr>
          <p:cNvPr id="3" name="Content Placeholder 2"/>
          <p:cNvSpPr>
            <a:spLocks noGrp="1"/>
          </p:cNvSpPr>
          <p:nvPr>
            <p:ph sz="half" idx="1"/>
          </p:nvPr>
        </p:nvSpPr>
        <p:spPr>
          <a:xfrm>
            <a:off x="0" y="1600201"/>
            <a:ext cx="4038600" cy="3276600"/>
          </a:xfrm>
        </p:spPr>
        <p:txBody>
          <a:bodyPr/>
          <a:lstStyle/>
          <a:p>
            <a:pPr>
              <a:buNone/>
            </a:pPr>
            <a:endParaRPr lang="en-US" dirty="0"/>
          </a:p>
        </p:txBody>
      </p:sp>
      <p:sp>
        <p:nvSpPr>
          <p:cNvPr id="4" name="Content Placeholder 3"/>
          <p:cNvSpPr>
            <a:spLocks noGrp="1"/>
          </p:cNvSpPr>
          <p:nvPr>
            <p:ph sz="half" idx="2"/>
          </p:nvPr>
        </p:nvSpPr>
        <p:spPr>
          <a:xfrm>
            <a:off x="4267200" y="1600200"/>
            <a:ext cx="4343400" cy="4525963"/>
          </a:xfrm>
        </p:spPr>
        <p:txBody>
          <a:bodyPr>
            <a:normAutofit/>
          </a:bodyPr>
          <a:lstStyle/>
          <a:p>
            <a:r>
              <a:rPr lang="en-US" sz="1800" dirty="0" smtClean="0">
                <a:solidFill>
                  <a:srgbClr val="002060"/>
                </a:solidFill>
                <a:latin typeface="Algerian" pitchFamily="82" charset="0"/>
              </a:rPr>
              <a:t>Non-linear dynamics in accelerators</a:t>
            </a:r>
          </a:p>
          <a:p>
            <a:endParaRPr lang="en-US" sz="1800" dirty="0" smtClean="0">
              <a:solidFill>
                <a:srgbClr val="002060"/>
              </a:solidFill>
              <a:latin typeface="Algerian" pitchFamily="82" charset="0"/>
            </a:endParaRPr>
          </a:p>
          <a:p>
            <a:r>
              <a:rPr lang="en-US" sz="1800" dirty="0" smtClean="0">
                <a:solidFill>
                  <a:srgbClr val="002060"/>
                </a:solidFill>
                <a:latin typeface="Algerian" pitchFamily="82" charset="0"/>
              </a:rPr>
              <a:t> Prediction and first theory of quantum depolarization</a:t>
            </a:r>
          </a:p>
          <a:p>
            <a:endParaRPr lang="en-US" sz="1800" dirty="0" smtClean="0">
              <a:solidFill>
                <a:srgbClr val="002060"/>
              </a:solidFill>
              <a:latin typeface="Algerian" pitchFamily="82" charset="0"/>
            </a:endParaRPr>
          </a:p>
          <a:p>
            <a:r>
              <a:rPr lang="en-US" sz="1800" dirty="0" smtClean="0">
                <a:solidFill>
                  <a:srgbClr val="002060"/>
                </a:solidFill>
                <a:latin typeface="Algerian" pitchFamily="82" charset="0"/>
              </a:rPr>
              <a:t>G-2 dynamics precision theory</a:t>
            </a:r>
          </a:p>
          <a:p>
            <a:endParaRPr lang="en-US" sz="1800" dirty="0" smtClean="0">
              <a:solidFill>
                <a:srgbClr val="002060"/>
              </a:solidFill>
              <a:latin typeface="Algerian" pitchFamily="82" charset="0"/>
            </a:endParaRPr>
          </a:p>
          <a:p>
            <a:r>
              <a:rPr lang="en-US" sz="1800" dirty="0" smtClean="0">
                <a:solidFill>
                  <a:srgbClr val="002060"/>
                </a:solidFill>
                <a:latin typeface="Algerian" pitchFamily="82" charset="0"/>
              </a:rPr>
              <a:t>EDM observation in storage ring (theory) </a:t>
            </a:r>
          </a:p>
          <a:p>
            <a:endParaRPr lang="en-US" sz="1800" dirty="0" smtClean="0">
              <a:solidFill>
                <a:srgbClr val="002060"/>
              </a:solidFill>
              <a:latin typeface="Algerian" pitchFamily="82" charset="0"/>
            </a:endParaRPr>
          </a:p>
          <a:p>
            <a:r>
              <a:rPr lang="en-US" sz="1800" dirty="0" smtClean="0">
                <a:solidFill>
                  <a:srgbClr val="002060"/>
                </a:solidFill>
                <a:latin typeface="Algerian" pitchFamily="82" charset="0"/>
              </a:rPr>
              <a:t>Quantum logic</a:t>
            </a:r>
            <a:endParaRPr lang="en-US" sz="1800" dirty="0">
              <a:solidFill>
                <a:srgbClr val="002060"/>
              </a:solidFill>
              <a:latin typeface="Algerian" pitchFamily="82" charset="0"/>
            </a:endParaRPr>
          </a:p>
        </p:txBody>
      </p:sp>
      <p:pic>
        <p:nvPicPr>
          <p:cNvPr id="6150" name="Picture 6" descr="http://upload.wikimedia.org/wikipedia/commons/1/1d/Orlov_photo.jpg"/>
          <p:cNvPicPr>
            <a:picLocks noChangeAspect="1" noChangeArrowheads="1"/>
          </p:cNvPicPr>
          <p:nvPr/>
        </p:nvPicPr>
        <p:blipFill>
          <a:blip r:embed="rId3" cstate="print"/>
          <a:srcRect/>
          <a:stretch>
            <a:fillRect/>
          </a:stretch>
        </p:blipFill>
        <p:spPr bwMode="auto">
          <a:xfrm>
            <a:off x="152400" y="2133600"/>
            <a:ext cx="3581400" cy="2353491"/>
          </a:xfrm>
          <a:prstGeom prst="rect">
            <a:avLst/>
          </a:prstGeom>
          <a:noFill/>
        </p:spPr>
      </p:pic>
      <p:sp>
        <p:nvSpPr>
          <p:cNvPr id="6" name="Rectangle 5"/>
          <p:cNvSpPr/>
          <p:nvPr/>
        </p:nvSpPr>
        <p:spPr>
          <a:xfrm>
            <a:off x="228600" y="4953000"/>
            <a:ext cx="2815194" cy="400110"/>
          </a:xfrm>
          <a:prstGeom prst="rect">
            <a:avLst/>
          </a:prstGeom>
        </p:spPr>
        <p:txBody>
          <a:bodyPr wrap="none">
            <a:spAutoFit/>
          </a:bodyPr>
          <a:lstStyle/>
          <a:p>
            <a:r>
              <a:rPr lang="en-US" sz="2000" dirty="0" smtClean="0">
                <a:latin typeface="Algerian" pitchFamily="82" charset="0"/>
              </a:rPr>
              <a:t>          Human Rights…</a:t>
            </a:r>
            <a:endParaRPr lang="en-US" sz="2000" dirty="0">
              <a:latin typeface="Algerian" pitchFamily="82"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4724400" cy="1143000"/>
          </a:xfrm>
        </p:spPr>
        <p:txBody>
          <a:bodyPr>
            <a:noAutofit/>
          </a:bodyPr>
          <a:lstStyle/>
          <a:p>
            <a:r>
              <a:rPr lang="en-US" dirty="0" smtClean="0">
                <a:solidFill>
                  <a:schemeClr val="accent5">
                    <a:lumMod val="50000"/>
                  </a:schemeClr>
                </a:solidFill>
                <a:latin typeface="Blackadder ITC" pitchFamily="82" charset="0"/>
              </a:rPr>
              <a:t>= Boris </a:t>
            </a:r>
            <a:r>
              <a:rPr lang="en-US" dirty="0" err="1" smtClean="0">
                <a:solidFill>
                  <a:schemeClr val="accent5">
                    <a:lumMod val="50000"/>
                  </a:schemeClr>
                </a:solidFill>
                <a:latin typeface="Blackadder ITC" pitchFamily="82" charset="0"/>
              </a:rPr>
              <a:t>Chirikov</a:t>
            </a:r>
            <a:r>
              <a:rPr lang="en-US" dirty="0" smtClean="0">
                <a:solidFill>
                  <a:schemeClr val="accent5">
                    <a:lumMod val="50000"/>
                  </a:schemeClr>
                </a:solidFill>
                <a:latin typeface="Blackadder ITC" pitchFamily="82" charset="0"/>
              </a:rPr>
              <a:t> =</a:t>
            </a:r>
            <a:endParaRPr lang="en-US" dirty="0">
              <a:solidFill>
                <a:schemeClr val="accent5">
                  <a:lumMod val="50000"/>
                </a:schemeClr>
              </a:solidFill>
              <a:latin typeface="Blackadder ITC" pitchFamily="82" charset="0"/>
            </a:endParaRPr>
          </a:p>
        </p:txBody>
      </p:sp>
      <p:grpSp>
        <p:nvGrpSpPr>
          <p:cNvPr id="49" name="Group 48"/>
          <p:cNvGrpSpPr>
            <a:grpSpLocks/>
          </p:cNvGrpSpPr>
          <p:nvPr/>
        </p:nvGrpSpPr>
        <p:grpSpPr bwMode="auto">
          <a:xfrm rot="10800000">
            <a:off x="13260316" y="2781300"/>
            <a:ext cx="5336" cy="1524000"/>
            <a:chOff x="5848" y="1392"/>
            <a:chExt cx="5336" cy="1920"/>
          </a:xfrm>
        </p:grpSpPr>
        <p:sp>
          <p:nvSpPr>
            <p:cNvPr id="70" name="Line 31"/>
            <p:cNvSpPr>
              <a:spLocks noChangeShapeType="1"/>
            </p:cNvSpPr>
            <p:nvPr/>
          </p:nvSpPr>
          <p:spPr bwMode="auto">
            <a:xfrm>
              <a:off x="7384" y="1392"/>
              <a:ext cx="0" cy="1920"/>
            </a:xfrm>
            <a:prstGeom prst="line">
              <a:avLst/>
            </a:prstGeom>
            <a:noFill/>
            <a:ln w="19050">
              <a:solidFill>
                <a:srgbClr val="FF0000"/>
              </a:solidFill>
              <a:round/>
              <a:headEnd type="arrow" w="lg" len="lg"/>
              <a:tailEnd type="arrow"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1" name="Line 33"/>
            <p:cNvSpPr>
              <a:spLocks noChangeShapeType="1"/>
            </p:cNvSpPr>
            <p:nvPr/>
          </p:nvSpPr>
          <p:spPr bwMode="auto">
            <a:xfrm>
              <a:off x="5848" y="1920"/>
              <a:ext cx="1538" cy="0"/>
            </a:xfrm>
            <a:prstGeom prst="line">
              <a:avLst/>
            </a:prstGeom>
            <a:noFill/>
            <a:ln w="190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2" name="Line 34"/>
            <p:cNvSpPr>
              <a:spLocks noChangeShapeType="1"/>
            </p:cNvSpPr>
            <p:nvPr/>
          </p:nvSpPr>
          <p:spPr bwMode="auto">
            <a:xfrm flipV="1">
              <a:off x="7384" y="1558"/>
              <a:ext cx="579" cy="362"/>
            </a:xfrm>
            <a:prstGeom prst="line">
              <a:avLst/>
            </a:prstGeom>
            <a:noFill/>
            <a:ln w="19050">
              <a:solidFill>
                <a:srgbClr val="008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3" name="Line 35"/>
            <p:cNvSpPr>
              <a:spLocks noChangeShapeType="1"/>
            </p:cNvSpPr>
            <p:nvPr/>
          </p:nvSpPr>
          <p:spPr bwMode="auto">
            <a:xfrm>
              <a:off x="7384" y="1919"/>
              <a:ext cx="571" cy="350"/>
            </a:xfrm>
            <a:prstGeom prst="line">
              <a:avLst/>
            </a:prstGeom>
            <a:noFill/>
            <a:ln w="1905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4" name="Line 37"/>
            <p:cNvSpPr>
              <a:spLocks noChangeShapeType="1"/>
            </p:cNvSpPr>
            <p:nvPr/>
          </p:nvSpPr>
          <p:spPr bwMode="auto">
            <a:xfrm>
              <a:off x="7960" y="1560"/>
              <a:ext cx="578" cy="0"/>
            </a:xfrm>
            <a:prstGeom prst="line">
              <a:avLst/>
            </a:prstGeom>
            <a:noFill/>
            <a:ln w="19050">
              <a:solidFill>
                <a:srgbClr val="008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5" name="Line 38"/>
            <p:cNvSpPr>
              <a:spLocks noChangeShapeType="1"/>
            </p:cNvSpPr>
            <p:nvPr/>
          </p:nvSpPr>
          <p:spPr bwMode="auto">
            <a:xfrm>
              <a:off x="9064" y="2784"/>
              <a:ext cx="1392" cy="0"/>
            </a:xfrm>
            <a:prstGeom prst="line">
              <a:avLst/>
            </a:prstGeom>
            <a:noFill/>
            <a:ln w="1905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6" name="Line 39"/>
            <p:cNvSpPr>
              <a:spLocks noChangeShapeType="1"/>
            </p:cNvSpPr>
            <p:nvPr/>
          </p:nvSpPr>
          <p:spPr bwMode="auto">
            <a:xfrm>
              <a:off x="8527" y="2431"/>
              <a:ext cx="537" cy="353"/>
            </a:xfrm>
            <a:prstGeom prst="line">
              <a:avLst/>
            </a:prstGeom>
            <a:noFill/>
            <a:ln w="1905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7" name="Line 40"/>
            <p:cNvSpPr>
              <a:spLocks noChangeShapeType="1"/>
            </p:cNvSpPr>
            <p:nvPr/>
          </p:nvSpPr>
          <p:spPr bwMode="auto">
            <a:xfrm>
              <a:off x="7953" y="2268"/>
              <a:ext cx="590" cy="166"/>
            </a:xfrm>
            <a:prstGeom prst="line">
              <a:avLst/>
            </a:prstGeom>
            <a:noFill/>
            <a:ln w="1905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8" name="Line 50"/>
            <p:cNvSpPr>
              <a:spLocks noChangeShapeType="1"/>
            </p:cNvSpPr>
            <p:nvPr/>
          </p:nvSpPr>
          <p:spPr bwMode="auto">
            <a:xfrm>
              <a:off x="9067" y="1920"/>
              <a:ext cx="1385" cy="0"/>
            </a:xfrm>
            <a:prstGeom prst="line">
              <a:avLst/>
            </a:prstGeom>
            <a:noFill/>
            <a:ln w="19050">
              <a:solidFill>
                <a:srgbClr val="008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79" name="Line 51"/>
            <p:cNvSpPr>
              <a:spLocks noChangeShapeType="1"/>
            </p:cNvSpPr>
            <p:nvPr/>
          </p:nvSpPr>
          <p:spPr bwMode="auto">
            <a:xfrm>
              <a:off x="10454" y="1921"/>
              <a:ext cx="727" cy="426"/>
            </a:xfrm>
            <a:prstGeom prst="line">
              <a:avLst/>
            </a:prstGeom>
            <a:noFill/>
            <a:ln w="19050">
              <a:solidFill>
                <a:srgbClr val="008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0" name="Line 52"/>
            <p:cNvSpPr>
              <a:spLocks noChangeShapeType="1"/>
            </p:cNvSpPr>
            <p:nvPr/>
          </p:nvSpPr>
          <p:spPr bwMode="auto">
            <a:xfrm flipV="1">
              <a:off x="10456" y="2353"/>
              <a:ext cx="728" cy="431"/>
            </a:xfrm>
            <a:prstGeom prst="line">
              <a:avLst/>
            </a:prstGeom>
            <a:noFill/>
            <a:ln w="1905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1" name="Line 65"/>
            <p:cNvSpPr>
              <a:spLocks noChangeShapeType="1"/>
            </p:cNvSpPr>
            <p:nvPr/>
          </p:nvSpPr>
          <p:spPr bwMode="auto">
            <a:xfrm>
              <a:off x="7960" y="1392"/>
              <a:ext cx="0" cy="1920"/>
            </a:xfrm>
            <a:prstGeom prst="line">
              <a:avLst/>
            </a:prstGeom>
            <a:noFill/>
            <a:ln w="19050">
              <a:solidFill>
                <a:srgbClr val="008000"/>
              </a:solidFill>
              <a:round/>
              <a:headEnd type="arrow" w="lg" len="lg"/>
              <a:tailEnd type="arrow"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2" name="Line 66"/>
            <p:cNvSpPr>
              <a:spLocks noChangeShapeType="1"/>
            </p:cNvSpPr>
            <p:nvPr/>
          </p:nvSpPr>
          <p:spPr bwMode="auto">
            <a:xfrm>
              <a:off x="8536" y="1392"/>
              <a:ext cx="0" cy="1920"/>
            </a:xfrm>
            <a:prstGeom prst="line">
              <a:avLst/>
            </a:prstGeom>
            <a:noFill/>
            <a:ln w="19050">
              <a:solidFill>
                <a:srgbClr val="008000"/>
              </a:solidFill>
              <a:round/>
              <a:headEnd type="arrow" w="lg" len="lg"/>
              <a:tailEnd type="arrow"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3" name="Line 71"/>
            <p:cNvSpPr>
              <a:spLocks noChangeShapeType="1"/>
            </p:cNvSpPr>
            <p:nvPr/>
          </p:nvSpPr>
          <p:spPr bwMode="auto">
            <a:xfrm>
              <a:off x="10456" y="1536"/>
              <a:ext cx="0" cy="1632"/>
            </a:xfrm>
            <a:prstGeom prst="line">
              <a:avLst/>
            </a:prstGeom>
            <a:noFill/>
            <a:ln w="19050">
              <a:solidFill>
                <a:schemeClr val="tx1"/>
              </a:solidFill>
              <a:round/>
              <a:headEnd type="arrow" w="lg" len="lg"/>
              <a:tailEnd type="arrow"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4" name="Line 36"/>
            <p:cNvSpPr>
              <a:spLocks noChangeShapeType="1"/>
            </p:cNvSpPr>
            <p:nvPr/>
          </p:nvSpPr>
          <p:spPr bwMode="auto">
            <a:xfrm>
              <a:off x="8538" y="1558"/>
              <a:ext cx="526" cy="362"/>
            </a:xfrm>
            <a:prstGeom prst="line">
              <a:avLst/>
            </a:prstGeom>
            <a:noFill/>
            <a:ln w="19050">
              <a:solidFill>
                <a:srgbClr val="008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5" name="Line 81"/>
            <p:cNvSpPr>
              <a:spLocks noChangeShapeType="1"/>
            </p:cNvSpPr>
            <p:nvPr/>
          </p:nvSpPr>
          <p:spPr bwMode="auto">
            <a:xfrm>
              <a:off x="9064" y="1392"/>
              <a:ext cx="0" cy="1920"/>
            </a:xfrm>
            <a:prstGeom prst="line">
              <a:avLst/>
            </a:prstGeom>
            <a:noFill/>
            <a:ln w="19050">
              <a:solidFill>
                <a:srgbClr val="FF0000"/>
              </a:solidFill>
              <a:round/>
              <a:headEnd type="arrow" w="lg" len="lg"/>
              <a:tailEnd type="arrow"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6" name="Line 82"/>
            <p:cNvSpPr>
              <a:spLocks noChangeShapeType="1"/>
            </p:cNvSpPr>
            <p:nvPr/>
          </p:nvSpPr>
          <p:spPr bwMode="auto">
            <a:xfrm>
              <a:off x="8248" y="1425"/>
              <a:ext cx="0" cy="1854"/>
            </a:xfrm>
            <a:prstGeom prst="line">
              <a:avLst/>
            </a:prstGeom>
            <a:noFill/>
            <a:ln w="19050">
              <a:solidFill>
                <a:srgbClr val="008000"/>
              </a:solidFill>
              <a:prstDash val="dash"/>
              <a:round/>
              <a:headEnd type="diamond" w="lg" len="lg"/>
              <a:tailEnd type="diamond"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7" name="Line 83"/>
            <p:cNvSpPr>
              <a:spLocks noChangeShapeType="1"/>
            </p:cNvSpPr>
            <p:nvPr/>
          </p:nvSpPr>
          <p:spPr bwMode="auto">
            <a:xfrm>
              <a:off x="7672" y="1426"/>
              <a:ext cx="0" cy="1854"/>
            </a:xfrm>
            <a:prstGeom prst="line">
              <a:avLst/>
            </a:prstGeom>
            <a:noFill/>
            <a:ln w="19050">
              <a:solidFill>
                <a:srgbClr val="FF0000"/>
              </a:solidFill>
              <a:prstDash val="dash"/>
              <a:round/>
              <a:headEnd type="diamond" w="lg" len="lg"/>
              <a:tailEnd type="diamond"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88" name="Line 84"/>
            <p:cNvSpPr>
              <a:spLocks noChangeShapeType="1"/>
            </p:cNvSpPr>
            <p:nvPr/>
          </p:nvSpPr>
          <p:spPr bwMode="auto">
            <a:xfrm>
              <a:off x="8800" y="1426"/>
              <a:ext cx="0" cy="1854"/>
            </a:xfrm>
            <a:prstGeom prst="line">
              <a:avLst/>
            </a:prstGeom>
            <a:noFill/>
            <a:ln w="19050">
              <a:solidFill>
                <a:srgbClr val="FF0000"/>
              </a:solidFill>
              <a:prstDash val="dash"/>
              <a:round/>
              <a:headEnd type="diamond" w="lg" len="lg"/>
              <a:tailEnd type="diamond"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grpSp>
      <p:grpSp>
        <p:nvGrpSpPr>
          <p:cNvPr id="133" name="Group 132"/>
          <p:cNvGrpSpPr>
            <a:grpSpLocks/>
          </p:cNvGrpSpPr>
          <p:nvPr/>
        </p:nvGrpSpPr>
        <p:grpSpPr bwMode="auto">
          <a:xfrm rot="10800000">
            <a:off x="13412716" y="2933700"/>
            <a:ext cx="5336" cy="1524000"/>
            <a:chOff x="5848" y="1392"/>
            <a:chExt cx="5336" cy="1920"/>
          </a:xfrm>
        </p:grpSpPr>
        <p:sp>
          <p:nvSpPr>
            <p:cNvPr id="154" name="Line 31"/>
            <p:cNvSpPr>
              <a:spLocks noChangeShapeType="1"/>
            </p:cNvSpPr>
            <p:nvPr/>
          </p:nvSpPr>
          <p:spPr bwMode="auto">
            <a:xfrm>
              <a:off x="7384" y="1392"/>
              <a:ext cx="0" cy="1920"/>
            </a:xfrm>
            <a:prstGeom prst="line">
              <a:avLst/>
            </a:prstGeom>
            <a:noFill/>
            <a:ln w="19050">
              <a:solidFill>
                <a:srgbClr val="FF0000"/>
              </a:solidFill>
              <a:round/>
              <a:headEnd type="arrow" w="lg" len="lg"/>
              <a:tailEnd type="arrow"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55" name="Line 33"/>
            <p:cNvSpPr>
              <a:spLocks noChangeShapeType="1"/>
            </p:cNvSpPr>
            <p:nvPr/>
          </p:nvSpPr>
          <p:spPr bwMode="auto">
            <a:xfrm>
              <a:off x="5848" y="1920"/>
              <a:ext cx="1538" cy="0"/>
            </a:xfrm>
            <a:prstGeom prst="line">
              <a:avLst/>
            </a:prstGeom>
            <a:noFill/>
            <a:ln w="19050">
              <a:solidFill>
                <a:schemeClr val="tx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56" name="Line 34"/>
            <p:cNvSpPr>
              <a:spLocks noChangeShapeType="1"/>
            </p:cNvSpPr>
            <p:nvPr/>
          </p:nvSpPr>
          <p:spPr bwMode="auto">
            <a:xfrm flipV="1">
              <a:off x="7384" y="1558"/>
              <a:ext cx="579" cy="362"/>
            </a:xfrm>
            <a:prstGeom prst="line">
              <a:avLst/>
            </a:prstGeom>
            <a:noFill/>
            <a:ln w="19050">
              <a:solidFill>
                <a:srgbClr val="008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57" name="Line 35"/>
            <p:cNvSpPr>
              <a:spLocks noChangeShapeType="1"/>
            </p:cNvSpPr>
            <p:nvPr/>
          </p:nvSpPr>
          <p:spPr bwMode="auto">
            <a:xfrm>
              <a:off x="7384" y="1919"/>
              <a:ext cx="571" cy="350"/>
            </a:xfrm>
            <a:prstGeom prst="line">
              <a:avLst/>
            </a:prstGeom>
            <a:noFill/>
            <a:ln w="1905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58" name="Line 37"/>
            <p:cNvSpPr>
              <a:spLocks noChangeShapeType="1"/>
            </p:cNvSpPr>
            <p:nvPr/>
          </p:nvSpPr>
          <p:spPr bwMode="auto">
            <a:xfrm>
              <a:off x="7960" y="1560"/>
              <a:ext cx="578" cy="0"/>
            </a:xfrm>
            <a:prstGeom prst="line">
              <a:avLst/>
            </a:prstGeom>
            <a:noFill/>
            <a:ln w="19050">
              <a:solidFill>
                <a:srgbClr val="008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59" name="Line 38"/>
            <p:cNvSpPr>
              <a:spLocks noChangeShapeType="1"/>
            </p:cNvSpPr>
            <p:nvPr/>
          </p:nvSpPr>
          <p:spPr bwMode="auto">
            <a:xfrm>
              <a:off x="9064" y="2784"/>
              <a:ext cx="1392" cy="0"/>
            </a:xfrm>
            <a:prstGeom prst="line">
              <a:avLst/>
            </a:prstGeom>
            <a:noFill/>
            <a:ln w="1905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0" name="Line 39"/>
            <p:cNvSpPr>
              <a:spLocks noChangeShapeType="1"/>
            </p:cNvSpPr>
            <p:nvPr/>
          </p:nvSpPr>
          <p:spPr bwMode="auto">
            <a:xfrm>
              <a:off x="8527" y="2431"/>
              <a:ext cx="537" cy="353"/>
            </a:xfrm>
            <a:prstGeom prst="line">
              <a:avLst/>
            </a:prstGeom>
            <a:noFill/>
            <a:ln w="1905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1" name="Line 40"/>
            <p:cNvSpPr>
              <a:spLocks noChangeShapeType="1"/>
            </p:cNvSpPr>
            <p:nvPr/>
          </p:nvSpPr>
          <p:spPr bwMode="auto">
            <a:xfrm>
              <a:off x="7953" y="2268"/>
              <a:ext cx="590" cy="166"/>
            </a:xfrm>
            <a:prstGeom prst="line">
              <a:avLst/>
            </a:prstGeom>
            <a:noFill/>
            <a:ln w="1905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2" name="Line 50"/>
            <p:cNvSpPr>
              <a:spLocks noChangeShapeType="1"/>
            </p:cNvSpPr>
            <p:nvPr/>
          </p:nvSpPr>
          <p:spPr bwMode="auto">
            <a:xfrm>
              <a:off x="9067" y="1920"/>
              <a:ext cx="1385" cy="0"/>
            </a:xfrm>
            <a:prstGeom prst="line">
              <a:avLst/>
            </a:prstGeom>
            <a:noFill/>
            <a:ln w="19050">
              <a:solidFill>
                <a:srgbClr val="008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3" name="Line 51"/>
            <p:cNvSpPr>
              <a:spLocks noChangeShapeType="1"/>
            </p:cNvSpPr>
            <p:nvPr/>
          </p:nvSpPr>
          <p:spPr bwMode="auto">
            <a:xfrm>
              <a:off x="10454" y="1921"/>
              <a:ext cx="727" cy="426"/>
            </a:xfrm>
            <a:prstGeom prst="line">
              <a:avLst/>
            </a:prstGeom>
            <a:noFill/>
            <a:ln w="19050">
              <a:solidFill>
                <a:srgbClr val="008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4" name="Line 52"/>
            <p:cNvSpPr>
              <a:spLocks noChangeShapeType="1"/>
            </p:cNvSpPr>
            <p:nvPr/>
          </p:nvSpPr>
          <p:spPr bwMode="auto">
            <a:xfrm flipV="1">
              <a:off x="10456" y="2353"/>
              <a:ext cx="728" cy="431"/>
            </a:xfrm>
            <a:prstGeom prst="line">
              <a:avLst/>
            </a:prstGeom>
            <a:noFill/>
            <a:ln w="19050">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5" name="Line 65"/>
            <p:cNvSpPr>
              <a:spLocks noChangeShapeType="1"/>
            </p:cNvSpPr>
            <p:nvPr/>
          </p:nvSpPr>
          <p:spPr bwMode="auto">
            <a:xfrm>
              <a:off x="7960" y="1392"/>
              <a:ext cx="0" cy="1920"/>
            </a:xfrm>
            <a:prstGeom prst="line">
              <a:avLst/>
            </a:prstGeom>
            <a:noFill/>
            <a:ln w="19050">
              <a:solidFill>
                <a:srgbClr val="008000"/>
              </a:solidFill>
              <a:round/>
              <a:headEnd type="arrow" w="lg" len="lg"/>
              <a:tailEnd type="arrow"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6" name="Line 66"/>
            <p:cNvSpPr>
              <a:spLocks noChangeShapeType="1"/>
            </p:cNvSpPr>
            <p:nvPr/>
          </p:nvSpPr>
          <p:spPr bwMode="auto">
            <a:xfrm>
              <a:off x="8536" y="1392"/>
              <a:ext cx="0" cy="1920"/>
            </a:xfrm>
            <a:prstGeom prst="line">
              <a:avLst/>
            </a:prstGeom>
            <a:noFill/>
            <a:ln w="19050">
              <a:solidFill>
                <a:srgbClr val="008000"/>
              </a:solidFill>
              <a:round/>
              <a:headEnd type="arrow" w="lg" len="lg"/>
              <a:tailEnd type="arrow"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7" name="Line 71"/>
            <p:cNvSpPr>
              <a:spLocks noChangeShapeType="1"/>
            </p:cNvSpPr>
            <p:nvPr/>
          </p:nvSpPr>
          <p:spPr bwMode="auto">
            <a:xfrm>
              <a:off x="10456" y="1536"/>
              <a:ext cx="0" cy="1632"/>
            </a:xfrm>
            <a:prstGeom prst="line">
              <a:avLst/>
            </a:prstGeom>
            <a:noFill/>
            <a:ln w="19050">
              <a:solidFill>
                <a:schemeClr val="tx1"/>
              </a:solidFill>
              <a:round/>
              <a:headEnd type="arrow" w="lg" len="lg"/>
              <a:tailEnd type="arrow"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8" name="Line 36"/>
            <p:cNvSpPr>
              <a:spLocks noChangeShapeType="1"/>
            </p:cNvSpPr>
            <p:nvPr/>
          </p:nvSpPr>
          <p:spPr bwMode="auto">
            <a:xfrm>
              <a:off x="8538" y="1558"/>
              <a:ext cx="526" cy="362"/>
            </a:xfrm>
            <a:prstGeom prst="line">
              <a:avLst/>
            </a:prstGeom>
            <a:noFill/>
            <a:ln w="19050">
              <a:solidFill>
                <a:srgbClr val="008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69" name="Line 81"/>
            <p:cNvSpPr>
              <a:spLocks noChangeShapeType="1"/>
            </p:cNvSpPr>
            <p:nvPr/>
          </p:nvSpPr>
          <p:spPr bwMode="auto">
            <a:xfrm>
              <a:off x="9064" y="1392"/>
              <a:ext cx="0" cy="1920"/>
            </a:xfrm>
            <a:prstGeom prst="line">
              <a:avLst/>
            </a:prstGeom>
            <a:noFill/>
            <a:ln w="19050">
              <a:solidFill>
                <a:srgbClr val="FF0000"/>
              </a:solidFill>
              <a:round/>
              <a:headEnd type="arrow" w="lg" len="lg"/>
              <a:tailEnd type="arrow"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70" name="Line 82"/>
            <p:cNvSpPr>
              <a:spLocks noChangeShapeType="1"/>
            </p:cNvSpPr>
            <p:nvPr/>
          </p:nvSpPr>
          <p:spPr bwMode="auto">
            <a:xfrm>
              <a:off x="8248" y="1425"/>
              <a:ext cx="0" cy="1854"/>
            </a:xfrm>
            <a:prstGeom prst="line">
              <a:avLst/>
            </a:prstGeom>
            <a:noFill/>
            <a:ln w="19050">
              <a:solidFill>
                <a:srgbClr val="008000"/>
              </a:solidFill>
              <a:prstDash val="dash"/>
              <a:round/>
              <a:headEnd type="diamond" w="lg" len="lg"/>
              <a:tailEnd type="diamond"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71" name="Line 83"/>
            <p:cNvSpPr>
              <a:spLocks noChangeShapeType="1"/>
            </p:cNvSpPr>
            <p:nvPr/>
          </p:nvSpPr>
          <p:spPr bwMode="auto">
            <a:xfrm>
              <a:off x="7672" y="1426"/>
              <a:ext cx="0" cy="1854"/>
            </a:xfrm>
            <a:prstGeom prst="line">
              <a:avLst/>
            </a:prstGeom>
            <a:noFill/>
            <a:ln w="19050">
              <a:solidFill>
                <a:srgbClr val="FF0000"/>
              </a:solidFill>
              <a:prstDash val="dash"/>
              <a:round/>
              <a:headEnd type="diamond" w="lg" len="lg"/>
              <a:tailEnd type="diamond"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sp>
          <p:nvSpPr>
            <p:cNvPr id="172" name="Line 84"/>
            <p:cNvSpPr>
              <a:spLocks noChangeShapeType="1"/>
            </p:cNvSpPr>
            <p:nvPr/>
          </p:nvSpPr>
          <p:spPr bwMode="auto">
            <a:xfrm>
              <a:off x="8800" y="1426"/>
              <a:ext cx="0" cy="1854"/>
            </a:xfrm>
            <a:prstGeom prst="line">
              <a:avLst/>
            </a:prstGeom>
            <a:noFill/>
            <a:ln w="19050">
              <a:solidFill>
                <a:srgbClr val="FF0000"/>
              </a:solidFill>
              <a:prstDash val="dash"/>
              <a:round/>
              <a:headEnd type="diamond" w="lg" len="lg"/>
              <a:tailEnd type="diamond" w="lg" len="lg"/>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a:p>
          </p:txBody>
        </p:sp>
      </p:grpSp>
      <p:pic>
        <p:nvPicPr>
          <p:cNvPr id="5122" name="Picture 2" descr="http://upload.wikimedia.org/wikipedia/commons/3/33/Boris_Chirikov.gif"/>
          <p:cNvPicPr>
            <a:picLocks noChangeAspect="1" noChangeArrowheads="1"/>
          </p:cNvPicPr>
          <p:nvPr/>
        </p:nvPicPr>
        <p:blipFill>
          <a:blip r:embed="rId3" cstate="print"/>
          <a:srcRect/>
          <a:stretch>
            <a:fillRect/>
          </a:stretch>
        </p:blipFill>
        <p:spPr bwMode="auto">
          <a:xfrm>
            <a:off x="838200" y="1219200"/>
            <a:ext cx="2142451" cy="2895600"/>
          </a:xfrm>
          <a:prstGeom prst="rect">
            <a:avLst/>
          </a:prstGeom>
          <a:noFill/>
        </p:spPr>
      </p:pic>
      <p:sp>
        <p:nvSpPr>
          <p:cNvPr id="45" name="Rectangle 44"/>
          <p:cNvSpPr/>
          <p:nvPr/>
        </p:nvSpPr>
        <p:spPr>
          <a:xfrm>
            <a:off x="4038600" y="1143000"/>
            <a:ext cx="4660250" cy="3416320"/>
          </a:xfrm>
          <a:prstGeom prst="rect">
            <a:avLst/>
          </a:prstGeom>
        </p:spPr>
        <p:txBody>
          <a:bodyPr wrap="none">
            <a:spAutoFit/>
          </a:bodyPr>
          <a:lstStyle/>
          <a:p>
            <a:pPr>
              <a:buFont typeface="Arial" pitchFamily="34" charset="0"/>
              <a:buChar char="•"/>
            </a:pPr>
            <a:r>
              <a:rPr lang="en-US" dirty="0" smtClean="0"/>
              <a:t>  </a:t>
            </a:r>
            <a:r>
              <a:rPr lang="en-US" dirty="0" err="1" smtClean="0">
                <a:latin typeface="Algerian" pitchFamily="82" charset="0"/>
              </a:rPr>
              <a:t>Stochasticity</a:t>
            </a:r>
            <a:r>
              <a:rPr lang="en-US" dirty="0" smtClean="0">
                <a:latin typeface="Algerian" pitchFamily="82" charset="0"/>
              </a:rPr>
              <a:t> criterion </a:t>
            </a:r>
            <a:r>
              <a:rPr lang="en-US" dirty="0" smtClean="0">
                <a:latin typeface="Arial" pitchFamily="34" charset="0"/>
                <a:cs typeface="Arial" pitchFamily="34" charset="0"/>
              </a:rPr>
              <a:t>of</a:t>
            </a:r>
          </a:p>
          <a:p>
            <a:r>
              <a:rPr lang="en-US" dirty="0" smtClean="0">
                <a:latin typeface="Arial" pitchFamily="34" charset="0"/>
                <a:cs typeface="Arial" pitchFamily="34" charset="0"/>
              </a:rPr>
              <a:t>   low-dimension systems:</a:t>
            </a:r>
          </a:p>
          <a:p>
            <a:endParaRPr lang="en-US" dirty="0" smtClean="0">
              <a:latin typeface="Algerian" pitchFamily="82" charset="0"/>
            </a:endParaRPr>
          </a:p>
          <a:p>
            <a:pPr>
              <a:buFont typeface="Arial" pitchFamily="34" charset="0"/>
              <a:buChar char="•"/>
            </a:pPr>
            <a:r>
              <a:rPr lang="en-US" dirty="0" smtClean="0">
                <a:latin typeface="Algerian" pitchFamily="82" charset="0"/>
              </a:rPr>
              <a:t>  Quantum </a:t>
            </a:r>
            <a:r>
              <a:rPr lang="en-US" dirty="0" err="1" smtClean="0">
                <a:latin typeface="Algerian" pitchFamily="82" charset="0"/>
              </a:rPr>
              <a:t>stochasticity</a:t>
            </a:r>
            <a:r>
              <a:rPr lang="en-US" dirty="0" smtClean="0">
                <a:latin typeface="Algerian" pitchFamily="82" charset="0"/>
              </a:rPr>
              <a:t>  </a:t>
            </a:r>
          </a:p>
          <a:p>
            <a:r>
              <a:rPr lang="en-US" dirty="0" smtClean="0">
                <a:latin typeface="Algerian" pitchFamily="82" charset="0"/>
              </a:rPr>
              <a:t> </a:t>
            </a:r>
          </a:p>
          <a:p>
            <a:pPr>
              <a:buFont typeface="Arial" pitchFamily="34" charset="0"/>
              <a:buChar char="•"/>
            </a:pPr>
            <a:r>
              <a:rPr lang="en-US" dirty="0" smtClean="0">
                <a:latin typeface="Algerian" pitchFamily="82" charset="0"/>
              </a:rPr>
              <a:t>  Origins of statistical  physics</a:t>
            </a:r>
          </a:p>
          <a:p>
            <a:r>
              <a:rPr lang="en-US" dirty="0" smtClean="0">
                <a:latin typeface="Algerian" pitchFamily="82" charset="0"/>
              </a:rPr>
              <a:t> </a:t>
            </a:r>
          </a:p>
          <a:p>
            <a:pPr>
              <a:buFont typeface="Arial" pitchFamily="34" charset="0"/>
              <a:buChar char="•"/>
            </a:pPr>
            <a:r>
              <a:rPr lang="en-US" dirty="0" smtClean="0">
                <a:latin typeface="Algerian" pitchFamily="82" charset="0"/>
              </a:rPr>
              <a:t>  …more …and Applications</a:t>
            </a:r>
          </a:p>
          <a:p>
            <a:r>
              <a:rPr lang="en-US" dirty="0" smtClean="0">
                <a:latin typeface="Algerian" pitchFamily="82" charset="0"/>
              </a:rPr>
              <a:t> </a:t>
            </a:r>
          </a:p>
          <a:p>
            <a:pPr>
              <a:buFont typeface="Arial" pitchFamily="34" charset="0"/>
              <a:buChar char="•"/>
            </a:pPr>
            <a:r>
              <a:rPr lang="en-US" dirty="0" smtClean="0">
                <a:latin typeface="Algerian" pitchFamily="82" charset="0"/>
              </a:rPr>
              <a:t>  </a:t>
            </a:r>
            <a:r>
              <a:rPr lang="en-US" dirty="0" err="1" smtClean="0">
                <a:latin typeface="Algerian" pitchFamily="82" charset="0"/>
              </a:rPr>
              <a:t>Budker’s</a:t>
            </a:r>
            <a:r>
              <a:rPr lang="en-US" dirty="0" smtClean="0">
                <a:latin typeface="Algerian" pitchFamily="82" charset="0"/>
              </a:rPr>
              <a:t> Stabilized e-beam  theory</a:t>
            </a:r>
          </a:p>
          <a:p>
            <a:endParaRPr lang="en-US" dirty="0" smtClean="0">
              <a:latin typeface="Algerian" pitchFamily="82" charset="0"/>
            </a:endParaRPr>
          </a:p>
          <a:p>
            <a:pPr>
              <a:buFont typeface="Arial" pitchFamily="34" charset="0"/>
              <a:buChar char="•"/>
            </a:pPr>
            <a:r>
              <a:rPr lang="en-US" dirty="0" smtClean="0">
                <a:latin typeface="Algerian" pitchFamily="82" charset="0"/>
              </a:rPr>
              <a:t>  Teaching</a:t>
            </a:r>
            <a:endParaRPr lang="en-US" dirty="0">
              <a:latin typeface="Algerian" pitchFamily="82" charset="0"/>
            </a:endParaRPr>
          </a:p>
        </p:txBody>
      </p:sp>
      <p:sp>
        <p:nvSpPr>
          <p:cNvPr id="46" name="Rectangle 45"/>
          <p:cNvSpPr/>
          <p:nvPr/>
        </p:nvSpPr>
        <p:spPr>
          <a:xfrm>
            <a:off x="457200" y="4572000"/>
            <a:ext cx="8382000" cy="3847207"/>
          </a:xfrm>
          <a:prstGeom prst="rect">
            <a:avLst/>
          </a:prstGeom>
        </p:spPr>
        <p:txBody>
          <a:bodyPr wrap="square">
            <a:spAutoFit/>
          </a:bodyPr>
          <a:lstStyle/>
          <a:p>
            <a:r>
              <a:rPr lang="en-US" sz="2000" dirty="0" smtClean="0"/>
              <a:t>Final conclusion about </a:t>
            </a:r>
            <a:r>
              <a:rPr lang="en-US" sz="2000" i="1" dirty="0" smtClean="0"/>
              <a:t>quantum </a:t>
            </a:r>
            <a:r>
              <a:rPr lang="en-US" sz="2000" i="1" dirty="0" err="1" smtClean="0"/>
              <a:t>stochastics</a:t>
            </a:r>
            <a:r>
              <a:rPr lang="en-US" sz="2000" dirty="0" smtClean="0"/>
              <a:t>:  </a:t>
            </a:r>
            <a:r>
              <a:rPr lang="en-US" sz="2000" b="1" dirty="0" smtClean="0"/>
              <a:t>it does not exist in a conservative system! </a:t>
            </a:r>
            <a:r>
              <a:rPr lang="en-US" sz="2000" dirty="0" smtClean="0"/>
              <a:t>(rest is a quasi-</a:t>
            </a:r>
            <a:r>
              <a:rPr lang="en-US" sz="2000" dirty="0" err="1" smtClean="0"/>
              <a:t>stochastics</a:t>
            </a:r>
            <a:r>
              <a:rPr lang="en-US" sz="2000" dirty="0" smtClean="0"/>
              <a:t>…)</a:t>
            </a:r>
          </a:p>
          <a:p>
            <a:endParaRPr lang="en-US" sz="2000" dirty="0" smtClean="0"/>
          </a:p>
          <a:p>
            <a:r>
              <a:rPr lang="en-US" sz="2000" u="sng" dirty="0" smtClean="0"/>
              <a:t>Explanation (?)</a:t>
            </a:r>
            <a:r>
              <a:rPr lang="en-US" sz="2000" dirty="0" smtClean="0"/>
              <a:t>: solution of </a:t>
            </a:r>
            <a:r>
              <a:rPr lang="en-US" sz="2000" dirty="0" err="1" smtClean="0"/>
              <a:t>Schroedinger</a:t>
            </a:r>
            <a:r>
              <a:rPr lang="en-US" sz="2000" dirty="0" smtClean="0"/>
              <a:t> equation for a wave function can be complicate </a:t>
            </a:r>
            <a:r>
              <a:rPr lang="en-US" sz="2000" i="1" dirty="0" smtClean="0"/>
              <a:t>but cannot be irregular; thus, system is </a:t>
            </a:r>
            <a:r>
              <a:rPr lang="en-US" sz="2000" b="1" i="1" u="sng" dirty="0" smtClean="0"/>
              <a:t>reversible-in-principle</a:t>
            </a:r>
          </a:p>
          <a:p>
            <a:endParaRPr lang="en-US" sz="2000" dirty="0" smtClean="0"/>
          </a:p>
          <a:p>
            <a:endParaRPr lang="en-US" sz="2000" dirty="0" smtClean="0"/>
          </a:p>
          <a:p>
            <a:endParaRPr lang="en-US" sz="2000" b="1" dirty="0" smtClean="0"/>
          </a:p>
          <a:p>
            <a:endParaRPr lang="en-US" sz="2000" b="1" dirty="0" smtClean="0"/>
          </a:p>
          <a:p>
            <a:endParaRPr lang="en-US" sz="2000" b="1" dirty="0" smtClean="0"/>
          </a:p>
          <a:p>
            <a:endParaRPr lang="en-US" sz="2000" b="1" dirty="0" smtClean="0"/>
          </a:p>
          <a:p>
            <a:r>
              <a:rPr lang="en-US" sz="2400" dirty="0" smtClean="0"/>
              <a:t> </a:t>
            </a:r>
            <a:endParaRPr lang="en-US" sz="2400" dirty="0"/>
          </a:p>
        </p:txBody>
      </p:sp>
      <p:sp>
        <p:nvSpPr>
          <p:cNvPr id="47" name="Rectangle 46"/>
          <p:cNvSpPr/>
          <p:nvPr/>
        </p:nvSpPr>
        <p:spPr>
          <a:xfrm>
            <a:off x="4953000" y="1676400"/>
            <a:ext cx="3187091" cy="369332"/>
          </a:xfrm>
          <a:prstGeom prst="rect">
            <a:avLst/>
          </a:prstGeom>
        </p:spPr>
        <p:txBody>
          <a:bodyPr wrap="none">
            <a:spAutoFit/>
          </a:bodyPr>
          <a:lstStyle/>
          <a:p>
            <a:r>
              <a:rPr lang="en-US" b="1" dirty="0" smtClean="0">
                <a:latin typeface="Algerian" pitchFamily="82" charset="0"/>
              </a:rPr>
              <a:t>overlapping resonances</a:t>
            </a:r>
            <a:endParaRPr lang="en-US" b="1" dirty="0">
              <a:latin typeface="Algerian" pitchFamily="82"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7696200" cy="792163"/>
          </a:xfrm>
        </p:spPr>
        <p:txBody>
          <a:bodyPr/>
          <a:lstStyle/>
          <a:p>
            <a:pPr eaLnBrk="1" hangingPunct="1"/>
            <a:r>
              <a:rPr lang="en-US" dirty="0" smtClean="0">
                <a:solidFill>
                  <a:srgbClr val="002060"/>
                </a:solidFill>
                <a:latin typeface="Algerian" pitchFamily="82" charset="0"/>
              </a:rPr>
              <a:t>    </a:t>
            </a:r>
            <a:r>
              <a:rPr lang="en-US" sz="3600" dirty="0" smtClean="0">
                <a:solidFill>
                  <a:srgbClr val="002060"/>
                </a:solidFill>
                <a:latin typeface="Algerian" pitchFamily="82" charset="0"/>
              </a:rPr>
              <a:t>Electron Cooling</a:t>
            </a:r>
            <a:r>
              <a:rPr lang="en-US" dirty="0" smtClean="0">
                <a:solidFill>
                  <a:srgbClr val="002060"/>
                </a:solidFill>
                <a:latin typeface="Algerian" pitchFamily="82" charset="0"/>
              </a:rPr>
              <a:t>:</a:t>
            </a:r>
          </a:p>
        </p:txBody>
      </p:sp>
      <p:sp>
        <p:nvSpPr>
          <p:cNvPr id="18435" name="Rectangle 3"/>
          <p:cNvSpPr>
            <a:spLocks noGrp="1" noChangeArrowheads="1"/>
          </p:cNvSpPr>
          <p:nvPr>
            <p:ph type="body" idx="1"/>
          </p:nvPr>
        </p:nvSpPr>
        <p:spPr>
          <a:xfrm>
            <a:off x="533400" y="762000"/>
            <a:ext cx="8305800" cy="533400"/>
          </a:xfrm>
        </p:spPr>
        <p:txBody>
          <a:bodyPr/>
          <a:lstStyle/>
          <a:p>
            <a:pPr eaLnBrk="1" hangingPunct="1">
              <a:lnSpc>
                <a:spcPct val="90000"/>
              </a:lnSpc>
              <a:buFontTx/>
              <a:buNone/>
            </a:pPr>
            <a:r>
              <a:rPr lang="en-US" dirty="0" smtClean="0"/>
              <a:t>      </a:t>
            </a:r>
            <a:r>
              <a:rPr lang="en-US" b="1" i="1" dirty="0" smtClean="0">
                <a:solidFill>
                  <a:srgbClr val="0033CC"/>
                </a:solidFill>
                <a:latin typeface="Centaur" pitchFamily="18" charset="0"/>
              </a:rPr>
              <a:t>The thermostat of a relativistic engineer</a:t>
            </a:r>
          </a:p>
          <a:p>
            <a:pPr eaLnBrk="1" hangingPunct="1">
              <a:lnSpc>
                <a:spcPct val="90000"/>
              </a:lnSpc>
            </a:pPr>
            <a:endParaRPr lang="en-US" b="1" i="1" dirty="0" smtClean="0">
              <a:solidFill>
                <a:srgbClr val="0033CC"/>
              </a:solidFill>
              <a:latin typeface="Centaur" pitchFamily="18" charset="0"/>
            </a:endParaRPr>
          </a:p>
        </p:txBody>
      </p:sp>
      <p:pic>
        <p:nvPicPr>
          <p:cNvPr id="18437" name="Picture 5" descr="Photo4"/>
          <p:cNvPicPr>
            <a:picLocks noChangeAspect="1" noChangeArrowheads="1"/>
          </p:cNvPicPr>
          <p:nvPr/>
        </p:nvPicPr>
        <p:blipFill>
          <a:blip r:embed="rId3" cstate="print"/>
          <a:srcRect/>
          <a:stretch>
            <a:fillRect/>
          </a:stretch>
        </p:blipFill>
        <p:spPr bwMode="auto">
          <a:xfrm>
            <a:off x="2362200" y="1593850"/>
            <a:ext cx="4191000" cy="2152650"/>
          </a:xfrm>
          <a:prstGeom prst="rect">
            <a:avLst/>
          </a:prstGeom>
          <a:noFill/>
          <a:ln w="9525">
            <a:noFill/>
            <a:miter lim="800000"/>
            <a:headEnd/>
            <a:tailEnd/>
          </a:ln>
        </p:spPr>
      </p:pic>
      <p:pic>
        <p:nvPicPr>
          <p:cNvPr id="18438" name="Picture 7" descr="Photo2"/>
          <p:cNvPicPr>
            <a:picLocks noChangeAspect="1" noChangeArrowheads="1"/>
          </p:cNvPicPr>
          <p:nvPr/>
        </p:nvPicPr>
        <p:blipFill>
          <a:blip r:embed="rId4" cstate="print"/>
          <a:srcRect/>
          <a:stretch>
            <a:fillRect/>
          </a:stretch>
        </p:blipFill>
        <p:spPr bwMode="auto">
          <a:xfrm>
            <a:off x="304800" y="1371600"/>
            <a:ext cx="1716088" cy="2659062"/>
          </a:xfrm>
          <a:prstGeom prst="rect">
            <a:avLst/>
          </a:prstGeom>
          <a:noFill/>
          <a:ln w="9525">
            <a:noFill/>
            <a:miter lim="800000"/>
            <a:headEnd/>
            <a:tailEnd/>
          </a:ln>
        </p:spPr>
      </p:pic>
      <p:pic>
        <p:nvPicPr>
          <p:cNvPr id="18439" name="Picture 8" descr="Photo3"/>
          <p:cNvPicPr>
            <a:picLocks noChangeAspect="1" noChangeArrowheads="1"/>
          </p:cNvPicPr>
          <p:nvPr/>
        </p:nvPicPr>
        <p:blipFill>
          <a:blip r:embed="rId5" cstate="print"/>
          <a:srcRect/>
          <a:stretch>
            <a:fillRect/>
          </a:stretch>
        </p:blipFill>
        <p:spPr bwMode="auto">
          <a:xfrm>
            <a:off x="6781800" y="1295400"/>
            <a:ext cx="2135188" cy="3124200"/>
          </a:xfrm>
          <a:prstGeom prst="rect">
            <a:avLst/>
          </a:prstGeom>
          <a:noFill/>
          <a:ln w="9525">
            <a:noFill/>
            <a:miter lim="800000"/>
            <a:headEnd/>
            <a:tailEnd/>
          </a:ln>
        </p:spPr>
      </p:pic>
      <p:sp>
        <p:nvSpPr>
          <p:cNvPr id="18440" name="Rectangle 10"/>
          <p:cNvSpPr>
            <a:spLocks noChangeArrowheads="1"/>
          </p:cNvSpPr>
          <p:nvPr/>
        </p:nvSpPr>
        <p:spPr bwMode="auto">
          <a:xfrm>
            <a:off x="6400800" y="4343400"/>
            <a:ext cx="2743200" cy="1219200"/>
          </a:xfrm>
          <a:prstGeom prst="rect">
            <a:avLst/>
          </a:prstGeom>
          <a:noFill/>
          <a:ln w="9525">
            <a:noFill/>
            <a:miter lim="800000"/>
            <a:headEnd/>
            <a:tailEnd/>
          </a:ln>
        </p:spPr>
        <p:txBody>
          <a:bodyPr/>
          <a:lstStyle/>
          <a:p>
            <a:pPr marL="342900" indent="-342900">
              <a:lnSpc>
                <a:spcPct val="90000"/>
              </a:lnSpc>
              <a:spcBef>
                <a:spcPct val="20000"/>
              </a:spcBef>
            </a:pPr>
            <a:r>
              <a:rPr lang="en-US" sz="1600" b="1" dirty="0"/>
              <a:t>        Landau liked to call me </a:t>
            </a:r>
          </a:p>
          <a:p>
            <a:pPr marL="342900" indent="-342900">
              <a:lnSpc>
                <a:spcPct val="90000"/>
              </a:lnSpc>
              <a:spcBef>
                <a:spcPct val="20000"/>
              </a:spcBef>
            </a:pPr>
            <a:r>
              <a:rPr lang="en-US" sz="1600" b="1" dirty="0"/>
              <a:t>   “The relativistic engineer</a:t>
            </a:r>
            <a:r>
              <a:rPr lang="en-US" sz="1600" b="1" dirty="0" smtClean="0"/>
              <a:t>”. </a:t>
            </a:r>
            <a:endParaRPr lang="en-US" sz="1600" b="1" dirty="0"/>
          </a:p>
          <a:p>
            <a:pPr marL="342900" indent="-342900">
              <a:lnSpc>
                <a:spcPct val="90000"/>
              </a:lnSpc>
              <a:spcBef>
                <a:spcPct val="20000"/>
              </a:spcBef>
            </a:pPr>
            <a:r>
              <a:rPr lang="en-US" sz="1600" b="1" dirty="0"/>
              <a:t>      I am very proud of that. </a:t>
            </a:r>
          </a:p>
          <a:p>
            <a:pPr marL="342900" indent="-342900">
              <a:lnSpc>
                <a:spcPct val="90000"/>
              </a:lnSpc>
              <a:spcBef>
                <a:spcPct val="20000"/>
              </a:spcBef>
            </a:pPr>
            <a:r>
              <a:rPr lang="en-US" sz="1600" b="1" dirty="0"/>
              <a:t>                   </a:t>
            </a:r>
            <a:r>
              <a:rPr lang="en-US" sz="1600" b="1" dirty="0" smtClean="0"/>
              <a:t> </a:t>
            </a:r>
            <a:r>
              <a:rPr lang="en-US" sz="1600" b="1" i="1" dirty="0" err="1">
                <a:latin typeface="Century Gothic" pitchFamily="34" charset="0"/>
              </a:rPr>
              <a:t>Gersh</a:t>
            </a:r>
            <a:r>
              <a:rPr lang="en-US" sz="1600" b="1" i="1" dirty="0">
                <a:latin typeface="Century Gothic" pitchFamily="34" charset="0"/>
              </a:rPr>
              <a:t> </a:t>
            </a:r>
            <a:r>
              <a:rPr lang="en-US" sz="1600" b="1" i="1" dirty="0" err="1">
                <a:latin typeface="Century Gothic" pitchFamily="34" charset="0"/>
              </a:rPr>
              <a:t>Budker</a:t>
            </a:r>
            <a:endParaRPr lang="en-US" sz="1600" b="1" i="1" dirty="0">
              <a:latin typeface="Century Gothic" pitchFamily="34" charset="0"/>
            </a:endParaRPr>
          </a:p>
        </p:txBody>
      </p:sp>
      <p:sp>
        <p:nvSpPr>
          <p:cNvPr id="18441" name="Rectangle 11"/>
          <p:cNvSpPr>
            <a:spLocks noChangeArrowheads="1"/>
          </p:cNvSpPr>
          <p:nvPr/>
        </p:nvSpPr>
        <p:spPr bwMode="auto">
          <a:xfrm>
            <a:off x="381000" y="3886200"/>
            <a:ext cx="1661930" cy="830997"/>
          </a:xfrm>
          <a:prstGeom prst="rect">
            <a:avLst/>
          </a:prstGeom>
          <a:noFill/>
          <a:ln w="9525">
            <a:noFill/>
            <a:miter lim="800000"/>
            <a:headEnd/>
            <a:tailEnd/>
          </a:ln>
        </p:spPr>
        <p:txBody>
          <a:bodyPr wrap="none">
            <a:spAutoFit/>
          </a:bodyPr>
          <a:lstStyle/>
          <a:p>
            <a:r>
              <a:rPr lang="en-US" sz="1600" b="1" dirty="0"/>
              <a:t>Do not renounce </a:t>
            </a:r>
          </a:p>
          <a:p>
            <a:r>
              <a:rPr lang="en-US" sz="1600" b="1" dirty="0"/>
              <a:t>from prison and</a:t>
            </a:r>
          </a:p>
          <a:p>
            <a:r>
              <a:rPr lang="en-US" sz="1600" b="1" dirty="0"/>
              <a:t>money </a:t>
            </a:r>
            <a:r>
              <a:rPr lang="en-US" sz="1600" b="1" dirty="0" smtClean="0"/>
              <a:t>bag…</a:t>
            </a:r>
            <a:endParaRPr lang="en-US" sz="1600" b="1" dirty="0"/>
          </a:p>
        </p:txBody>
      </p:sp>
      <p:sp>
        <p:nvSpPr>
          <p:cNvPr id="18442" name="Rectangle 12"/>
          <p:cNvSpPr>
            <a:spLocks noChangeArrowheads="1"/>
          </p:cNvSpPr>
          <p:nvPr/>
        </p:nvSpPr>
        <p:spPr bwMode="auto">
          <a:xfrm>
            <a:off x="152400" y="4876800"/>
            <a:ext cx="5638800" cy="1323439"/>
          </a:xfrm>
          <a:prstGeom prst="rect">
            <a:avLst/>
          </a:prstGeom>
          <a:noFill/>
          <a:ln w="9525">
            <a:noFill/>
            <a:miter lim="800000"/>
            <a:headEnd/>
            <a:tailEnd/>
          </a:ln>
        </p:spPr>
        <p:txBody>
          <a:bodyPr wrap="square">
            <a:spAutoFit/>
          </a:bodyPr>
          <a:lstStyle/>
          <a:p>
            <a:pPr algn="just">
              <a:buFont typeface="Arial" pitchFamily="34" charset="0"/>
              <a:buChar char="•"/>
            </a:pPr>
            <a:r>
              <a:rPr lang="en-US" sz="1600" b="1" dirty="0" smtClean="0"/>
              <a:t>  </a:t>
            </a:r>
            <a:r>
              <a:rPr lang="en-US" sz="1600" b="1" u="sng" dirty="0" smtClean="0"/>
              <a:t>Kinetic </a:t>
            </a:r>
            <a:r>
              <a:rPr lang="en-US" sz="1600" b="1" u="sng" dirty="0"/>
              <a:t>equation </a:t>
            </a:r>
            <a:r>
              <a:rPr lang="en-US" sz="1600" b="1" dirty="0"/>
              <a:t>(plasma relaxation) was derived by Landau</a:t>
            </a:r>
          </a:p>
          <a:p>
            <a:pPr algn="just"/>
            <a:r>
              <a:rPr lang="en-US" sz="1600" b="1" dirty="0"/>
              <a:t> in 1937. But… can it work for </a:t>
            </a:r>
            <a:r>
              <a:rPr lang="en-US" sz="1600" b="1" dirty="0" smtClean="0"/>
              <a:t>charged beams</a:t>
            </a:r>
            <a:r>
              <a:rPr lang="en-US" sz="1600" b="1" dirty="0"/>
              <a:t>? It does! Yet very </a:t>
            </a:r>
            <a:r>
              <a:rPr lang="en-US" sz="1600" b="1" dirty="0" smtClean="0"/>
              <a:t>interesting </a:t>
            </a:r>
            <a:r>
              <a:rPr lang="en-US" sz="1600" b="1" dirty="0"/>
              <a:t>and important phenomena have been discovered </a:t>
            </a:r>
          </a:p>
          <a:p>
            <a:pPr algn="just"/>
            <a:r>
              <a:rPr lang="en-US" sz="1600" b="1" dirty="0"/>
              <a:t>(magnetized cooling, super-deep cooling, </a:t>
            </a:r>
            <a:r>
              <a:rPr lang="en-US" sz="1600" b="1" dirty="0" err="1" smtClean="0"/>
              <a:t>cristaline</a:t>
            </a:r>
            <a:r>
              <a:rPr lang="en-US" sz="1600" b="1" dirty="0" smtClean="0"/>
              <a:t> </a:t>
            </a:r>
            <a:r>
              <a:rPr lang="en-US" sz="1600" b="1" dirty="0"/>
              <a:t>beams</a:t>
            </a:r>
            <a:r>
              <a:rPr lang="en-US" sz="1600" b="1" dirty="0" smtClean="0"/>
              <a:t>…)</a:t>
            </a:r>
          </a:p>
          <a:p>
            <a:pPr algn="just">
              <a:buFont typeface="Arial" pitchFamily="34" charset="0"/>
              <a:buChar char="•"/>
            </a:pPr>
            <a:r>
              <a:rPr lang="en-US" sz="1600" b="1" u="sng" dirty="0" smtClean="0"/>
              <a:t>  EC and IBS</a:t>
            </a:r>
            <a:r>
              <a:rPr lang="en-US" sz="1600" b="1" dirty="0" smtClean="0"/>
              <a:t>: similar equations…</a:t>
            </a:r>
            <a:endParaRPr lang="en-US"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5">
                    <a:lumMod val="50000"/>
                  </a:schemeClr>
                </a:solidFill>
                <a:latin typeface="Algerian" pitchFamily="82" charset="0"/>
              </a:rPr>
              <a:t>Masters of Electron cooling</a:t>
            </a:r>
            <a:endParaRPr lang="en-US" sz="2800" dirty="0">
              <a:solidFill>
                <a:schemeClr val="accent5">
                  <a:lumMod val="50000"/>
                </a:schemeClr>
              </a:solidFill>
              <a:latin typeface="Algerian" pitchFamily="82" charset="0"/>
            </a:endParaRPr>
          </a:p>
        </p:txBody>
      </p:sp>
      <p:sp>
        <p:nvSpPr>
          <p:cNvPr id="3" name="Content Placeholder 2"/>
          <p:cNvSpPr>
            <a:spLocks noGrp="1"/>
          </p:cNvSpPr>
          <p:nvPr>
            <p:ph sz="half" idx="1"/>
          </p:nvPr>
        </p:nvSpPr>
        <p:spPr>
          <a:xfrm>
            <a:off x="381000" y="2209800"/>
            <a:ext cx="4038600" cy="3505200"/>
          </a:xfrm>
        </p:spPr>
        <p:txBody>
          <a:bodyPr>
            <a:normAutofit lnSpcReduction="10000"/>
          </a:bodyPr>
          <a:lstStyle/>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pPr>
              <a:buNone/>
            </a:pPr>
            <a:endParaRPr lang="en-US" dirty="0" smtClean="0">
              <a:solidFill>
                <a:schemeClr val="accent5">
                  <a:lumMod val="50000"/>
                </a:schemeClr>
              </a:solidFill>
              <a:latin typeface="Blackadder ITC" pitchFamily="82" charset="0"/>
            </a:endParaRPr>
          </a:p>
          <a:p>
            <a:pPr>
              <a:buNone/>
            </a:pPr>
            <a:r>
              <a:rPr lang="en-US" sz="3200" dirty="0" err="1" smtClean="0">
                <a:solidFill>
                  <a:schemeClr val="accent5">
                    <a:lumMod val="50000"/>
                  </a:schemeClr>
                </a:solidFill>
                <a:latin typeface="Blackadder ITC" pitchFamily="82" charset="0"/>
              </a:rPr>
              <a:t>Vasiliy</a:t>
            </a:r>
            <a:r>
              <a:rPr lang="en-US" sz="3200" dirty="0" smtClean="0">
                <a:solidFill>
                  <a:schemeClr val="accent5">
                    <a:lumMod val="50000"/>
                  </a:schemeClr>
                </a:solidFill>
                <a:latin typeface="Blackadder ITC" pitchFamily="82" charset="0"/>
              </a:rPr>
              <a:t> </a:t>
            </a:r>
            <a:r>
              <a:rPr lang="en-US" sz="3200" dirty="0" err="1" smtClean="0">
                <a:solidFill>
                  <a:schemeClr val="accent5">
                    <a:lumMod val="50000"/>
                  </a:schemeClr>
                </a:solidFill>
                <a:latin typeface="Blackadder ITC" pitchFamily="82" charset="0"/>
              </a:rPr>
              <a:t>Parkhomchuk</a:t>
            </a:r>
            <a:endParaRPr lang="en-US" sz="3200" dirty="0" smtClean="0">
              <a:solidFill>
                <a:schemeClr val="accent5">
                  <a:lumMod val="50000"/>
                </a:schemeClr>
              </a:solidFill>
              <a:latin typeface="Blackadder ITC" pitchFamily="82" charset="0"/>
            </a:endParaRPr>
          </a:p>
          <a:p>
            <a:pPr>
              <a:buNone/>
            </a:pPr>
            <a:endParaRPr lang="en-US" sz="3200" dirty="0" smtClean="0">
              <a:solidFill>
                <a:schemeClr val="accent5">
                  <a:lumMod val="50000"/>
                </a:schemeClr>
              </a:solidFill>
              <a:latin typeface="Blackadder ITC" pitchFamily="82" charset="0"/>
            </a:endParaRP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265" name="Picture 1" descr="parkhomchuk"/>
          <p:cNvPicPr>
            <a:picLocks noChangeAspect="1" noChangeArrowheads="1"/>
          </p:cNvPicPr>
          <p:nvPr/>
        </p:nvPicPr>
        <p:blipFill>
          <a:blip r:embed="rId3" cstate="print"/>
          <a:srcRect/>
          <a:stretch>
            <a:fillRect/>
          </a:stretch>
        </p:blipFill>
        <p:spPr bwMode="auto">
          <a:xfrm>
            <a:off x="457200" y="2362200"/>
            <a:ext cx="3808429" cy="2587864"/>
          </a:xfrm>
          <a:prstGeom prst="rect">
            <a:avLst/>
          </a:prstGeom>
          <a:noFill/>
        </p:spPr>
      </p:pic>
      <p:sp>
        <p:nvSpPr>
          <p:cNvPr id="112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409" name="Picture 1" descr="S5000251"/>
          <p:cNvPicPr>
            <a:picLocks noChangeAspect="1" noChangeArrowheads="1"/>
          </p:cNvPicPr>
          <p:nvPr/>
        </p:nvPicPr>
        <p:blipFill>
          <a:blip r:embed="rId4" cstate="print"/>
          <a:srcRect/>
          <a:stretch>
            <a:fillRect/>
          </a:stretch>
        </p:blipFill>
        <p:spPr bwMode="auto">
          <a:xfrm>
            <a:off x="5257800" y="2362200"/>
            <a:ext cx="3429000" cy="2570217"/>
          </a:xfrm>
          <a:prstGeom prst="rect">
            <a:avLst/>
          </a:prstGeom>
          <a:noFill/>
        </p:spPr>
      </p:pic>
      <p:sp>
        <p:nvSpPr>
          <p:cNvPr id="11" name="Rectangle 10"/>
          <p:cNvSpPr/>
          <p:nvPr/>
        </p:nvSpPr>
        <p:spPr>
          <a:xfrm>
            <a:off x="6019800" y="5029200"/>
            <a:ext cx="2714205" cy="584775"/>
          </a:xfrm>
          <a:prstGeom prst="rect">
            <a:avLst/>
          </a:prstGeom>
        </p:spPr>
        <p:txBody>
          <a:bodyPr wrap="none">
            <a:spAutoFit/>
          </a:bodyPr>
          <a:lstStyle/>
          <a:p>
            <a:r>
              <a:rPr lang="en-US" sz="3200" dirty="0" smtClean="0">
                <a:latin typeface="Blackadder ITC" pitchFamily="82" charset="0"/>
              </a:rPr>
              <a:t>Nikolai </a:t>
            </a:r>
            <a:r>
              <a:rPr lang="en-US" sz="3200" dirty="0" err="1" smtClean="0">
                <a:latin typeface="Blackadder ITC" pitchFamily="82" charset="0"/>
              </a:rPr>
              <a:t>Dikansky</a:t>
            </a:r>
            <a:endParaRPr lang="en-US" sz="3200" dirty="0">
              <a:latin typeface="Blackadder ITC" pitchFamily="82" charset="0"/>
            </a:endParaRPr>
          </a:p>
        </p:txBody>
      </p:sp>
      <p:sp>
        <p:nvSpPr>
          <p:cNvPr id="12" name="Rectangle 11"/>
          <p:cNvSpPr/>
          <p:nvPr/>
        </p:nvSpPr>
        <p:spPr>
          <a:xfrm>
            <a:off x="304800" y="1295400"/>
            <a:ext cx="8534400" cy="584775"/>
          </a:xfrm>
          <a:prstGeom prst="rect">
            <a:avLst/>
          </a:prstGeom>
        </p:spPr>
        <p:txBody>
          <a:bodyPr wrap="square">
            <a:spAutoFit/>
          </a:bodyPr>
          <a:lstStyle/>
          <a:p>
            <a:r>
              <a:rPr lang="en-US" dirty="0" smtClean="0"/>
              <a:t> </a:t>
            </a:r>
            <a:r>
              <a:rPr lang="en-US" sz="3200" dirty="0" smtClean="0">
                <a:latin typeface="Blackadder ITC" pitchFamily="82" charset="0"/>
              </a:rPr>
              <a:t>Alexander </a:t>
            </a:r>
            <a:r>
              <a:rPr lang="en-US" sz="3200" dirty="0" err="1" smtClean="0">
                <a:latin typeface="Blackadder ITC" pitchFamily="82" charset="0"/>
              </a:rPr>
              <a:t>Skrinsky</a:t>
            </a:r>
            <a:r>
              <a:rPr lang="en-US" sz="3200" dirty="0" smtClean="0">
                <a:latin typeface="Blackadder ITC" pitchFamily="82" charset="0"/>
              </a:rPr>
              <a:t>           Igor </a:t>
            </a:r>
            <a:r>
              <a:rPr lang="en-US" sz="3200" dirty="0" err="1" smtClean="0">
                <a:latin typeface="Blackadder ITC" pitchFamily="82" charset="0"/>
              </a:rPr>
              <a:t>Meshkov</a:t>
            </a:r>
            <a:r>
              <a:rPr lang="en-US" sz="3200" dirty="0" smtClean="0">
                <a:latin typeface="Blackadder ITC" pitchFamily="82" charset="0"/>
              </a:rPr>
              <a:t>      </a:t>
            </a:r>
            <a:r>
              <a:rPr lang="en-US" sz="3200" dirty="0" err="1" smtClean="0">
                <a:latin typeface="Blackadder ITC" pitchFamily="82" charset="0"/>
              </a:rPr>
              <a:t>Valeriy</a:t>
            </a:r>
            <a:r>
              <a:rPr lang="en-US" sz="3200" dirty="0" smtClean="0">
                <a:latin typeface="Blackadder ITC" pitchFamily="82" charset="0"/>
              </a:rPr>
              <a:t> </a:t>
            </a:r>
            <a:r>
              <a:rPr lang="en-US" sz="3200" dirty="0" err="1" smtClean="0">
                <a:latin typeface="Blackadder ITC" pitchFamily="82" charset="0"/>
              </a:rPr>
              <a:t>Lebedev</a:t>
            </a:r>
            <a:endParaRPr lang="en-US" sz="3200" dirty="0">
              <a:latin typeface="Blackadder ITC" pitchFamily="82" charset="0"/>
            </a:endParaRPr>
          </a:p>
        </p:txBody>
      </p:sp>
      <p:sp>
        <p:nvSpPr>
          <p:cNvPr id="13" name="Rectangle 12"/>
          <p:cNvSpPr/>
          <p:nvPr/>
        </p:nvSpPr>
        <p:spPr>
          <a:xfrm>
            <a:off x="2438400" y="5638800"/>
            <a:ext cx="5145961" cy="584775"/>
          </a:xfrm>
          <a:prstGeom prst="rect">
            <a:avLst/>
          </a:prstGeom>
        </p:spPr>
        <p:txBody>
          <a:bodyPr wrap="none">
            <a:spAutoFit/>
          </a:bodyPr>
          <a:lstStyle/>
          <a:p>
            <a:r>
              <a:rPr lang="en-US" sz="2400" dirty="0" smtClean="0">
                <a:latin typeface="Algerian" pitchFamily="82" charset="0"/>
              </a:rPr>
              <a:t>Relativistic EC: </a:t>
            </a:r>
            <a:r>
              <a:rPr lang="en-US" sz="3200" dirty="0" smtClean="0">
                <a:latin typeface="Blackadder ITC" pitchFamily="82" charset="0"/>
              </a:rPr>
              <a:t>Sergei </a:t>
            </a:r>
            <a:r>
              <a:rPr lang="en-US" sz="3200" dirty="0" err="1" smtClean="0">
                <a:latin typeface="Blackadder ITC" pitchFamily="82" charset="0"/>
              </a:rPr>
              <a:t>Nagaitsev</a:t>
            </a:r>
            <a:endParaRPr lang="en-US" sz="3200" dirty="0">
              <a:latin typeface="Blackadder ITC" pitchFamily="82"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1600200" y="0"/>
            <a:ext cx="8229600" cy="1143000"/>
          </a:xfrm>
        </p:spPr>
        <p:txBody>
          <a:bodyPr/>
          <a:lstStyle/>
          <a:p>
            <a:pPr eaLnBrk="1" hangingPunct="1"/>
            <a:r>
              <a:rPr lang="en-US" sz="3600" dirty="0" smtClean="0">
                <a:solidFill>
                  <a:srgbClr val="0033CC"/>
                </a:solidFill>
                <a:latin typeface="Algerian" pitchFamily="82" charset="0"/>
              </a:rPr>
              <a:t>  Stochastic cooling:</a:t>
            </a:r>
          </a:p>
        </p:txBody>
      </p:sp>
      <p:pic>
        <p:nvPicPr>
          <p:cNvPr id="3076" name="Picture 4" descr="beams"/>
          <p:cNvPicPr>
            <a:picLocks noChangeAspect="1" noChangeArrowheads="1"/>
          </p:cNvPicPr>
          <p:nvPr/>
        </p:nvPicPr>
        <p:blipFill>
          <a:blip r:embed="rId3" cstate="print"/>
          <a:srcRect/>
          <a:stretch>
            <a:fillRect/>
          </a:stretch>
        </p:blipFill>
        <p:spPr bwMode="auto">
          <a:xfrm>
            <a:off x="2209800" y="1600200"/>
            <a:ext cx="2479675" cy="2578636"/>
          </a:xfrm>
          <a:prstGeom prst="rect">
            <a:avLst/>
          </a:prstGeom>
          <a:noFill/>
          <a:ln w="9525">
            <a:noFill/>
            <a:miter lim="800000"/>
            <a:headEnd/>
            <a:tailEnd/>
          </a:ln>
        </p:spPr>
      </p:pic>
      <p:pic>
        <p:nvPicPr>
          <p:cNvPr id="3077" name="Picture 5" descr="rubia"/>
          <p:cNvPicPr>
            <a:picLocks noChangeAspect="1" noChangeArrowheads="1"/>
          </p:cNvPicPr>
          <p:nvPr/>
        </p:nvPicPr>
        <p:blipFill>
          <a:blip r:embed="rId4" cstate="print"/>
          <a:srcRect/>
          <a:stretch>
            <a:fillRect/>
          </a:stretch>
        </p:blipFill>
        <p:spPr bwMode="auto">
          <a:xfrm>
            <a:off x="5943600" y="1219200"/>
            <a:ext cx="2971800" cy="2971800"/>
          </a:xfrm>
          <a:prstGeom prst="rect">
            <a:avLst/>
          </a:prstGeom>
          <a:noFill/>
          <a:ln w="9525">
            <a:noFill/>
            <a:miter lim="800000"/>
            <a:headEnd/>
            <a:tailEnd/>
          </a:ln>
        </p:spPr>
      </p:pic>
      <p:pic>
        <p:nvPicPr>
          <p:cNvPr id="3078" name="Picture 6" descr="van_der_meer_simon_a2"/>
          <p:cNvPicPr>
            <a:picLocks noChangeAspect="1" noChangeArrowheads="1"/>
          </p:cNvPicPr>
          <p:nvPr/>
        </p:nvPicPr>
        <p:blipFill>
          <a:blip r:embed="rId5" cstate="print"/>
          <a:srcRect/>
          <a:stretch>
            <a:fillRect/>
          </a:stretch>
        </p:blipFill>
        <p:spPr bwMode="auto">
          <a:xfrm>
            <a:off x="304800" y="1676400"/>
            <a:ext cx="1746250" cy="2560638"/>
          </a:xfrm>
          <a:prstGeom prst="rect">
            <a:avLst/>
          </a:prstGeom>
          <a:noFill/>
          <a:ln w="9525">
            <a:noFill/>
            <a:miter lim="800000"/>
            <a:headEnd/>
            <a:tailEnd/>
          </a:ln>
        </p:spPr>
      </p:pic>
      <p:sp>
        <p:nvSpPr>
          <p:cNvPr id="3079" name="Rectangle 7"/>
          <p:cNvSpPr>
            <a:spLocks noChangeArrowheads="1"/>
          </p:cNvSpPr>
          <p:nvPr/>
        </p:nvSpPr>
        <p:spPr bwMode="auto">
          <a:xfrm>
            <a:off x="5105400" y="381000"/>
            <a:ext cx="3505200" cy="689420"/>
          </a:xfrm>
          <a:prstGeom prst="rect">
            <a:avLst/>
          </a:prstGeom>
          <a:noFill/>
          <a:ln w="9525">
            <a:noFill/>
            <a:miter lim="800000"/>
            <a:headEnd/>
            <a:tailEnd/>
          </a:ln>
        </p:spPr>
        <p:txBody>
          <a:bodyPr wrap="square">
            <a:spAutoFit/>
          </a:bodyPr>
          <a:lstStyle/>
          <a:p>
            <a:pPr>
              <a:spcBef>
                <a:spcPct val="30000"/>
              </a:spcBef>
            </a:pPr>
            <a:r>
              <a:rPr lang="en-US" b="1" dirty="0"/>
              <a:t> “Is </a:t>
            </a:r>
            <a:r>
              <a:rPr lang="en-US" b="1" dirty="0" err="1"/>
              <a:t>n’t</a:t>
            </a:r>
            <a:r>
              <a:rPr lang="en-US" b="1" dirty="0"/>
              <a:t> it the </a:t>
            </a:r>
            <a:r>
              <a:rPr lang="en-US" b="1" dirty="0" smtClean="0"/>
              <a:t>Maxwell’s </a:t>
            </a:r>
            <a:r>
              <a:rPr lang="en-US" b="1" dirty="0"/>
              <a:t>demon?” </a:t>
            </a:r>
          </a:p>
          <a:p>
            <a:pPr>
              <a:spcBef>
                <a:spcPct val="30000"/>
              </a:spcBef>
            </a:pPr>
            <a:r>
              <a:rPr lang="en-US" sz="1600" b="1" dirty="0"/>
              <a:t>                            (</a:t>
            </a:r>
            <a:r>
              <a:rPr lang="en-US" sz="1600" b="1" dirty="0" err="1"/>
              <a:t>G.Budker</a:t>
            </a:r>
            <a:r>
              <a:rPr lang="en-US" sz="1600" b="1" dirty="0"/>
              <a:t>)</a:t>
            </a:r>
          </a:p>
        </p:txBody>
      </p:sp>
      <p:sp>
        <p:nvSpPr>
          <p:cNvPr id="3080" name="Rectangle 10"/>
          <p:cNvSpPr>
            <a:spLocks noChangeArrowheads="1"/>
          </p:cNvSpPr>
          <p:nvPr/>
        </p:nvSpPr>
        <p:spPr bwMode="auto">
          <a:xfrm>
            <a:off x="533400" y="838200"/>
            <a:ext cx="4800600" cy="396875"/>
          </a:xfrm>
          <a:prstGeom prst="rect">
            <a:avLst/>
          </a:prstGeom>
          <a:noFill/>
          <a:ln w="9525">
            <a:noFill/>
            <a:miter lim="800000"/>
            <a:headEnd/>
            <a:tailEnd/>
          </a:ln>
        </p:spPr>
        <p:txBody>
          <a:bodyPr wrap="square">
            <a:spAutoFit/>
          </a:bodyPr>
          <a:lstStyle/>
          <a:p>
            <a:r>
              <a:rPr lang="en-US" sz="2000" b="1" i="1" dirty="0" smtClean="0">
                <a:solidFill>
                  <a:srgbClr val="0033CC"/>
                </a:solidFill>
              </a:rPr>
              <a:t>The </a:t>
            </a:r>
            <a:r>
              <a:rPr lang="en-US" sz="2000" b="1" i="1" dirty="0">
                <a:solidFill>
                  <a:srgbClr val="0033CC"/>
                </a:solidFill>
              </a:rPr>
              <a:t>van </a:t>
            </a:r>
            <a:r>
              <a:rPr lang="en-US" sz="2000" b="1" i="1" dirty="0" err="1">
                <a:solidFill>
                  <a:srgbClr val="0033CC"/>
                </a:solidFill>
              </a:rPr>
              <a:t>der</a:t>
            </a:r>
            <a:endParaRPr lang="en-US" sz="2000" b="1" i="1" dirty="0">
              <a:solidFill>
                <a:srgbClr val="0033CC"/>
              </a:solidFill>
            </a:endParaRPr>
          </a:p>
        </p:txBody>
      </p:sp>
      <p:sp>
        <p:nvSpPr>
          <p:cNvPr id="3081" name="Rectangle 11"/>
          <p:cNvSpPr>
            <a:spLocks noChangeArrowheads="1"/>
          </p:cNvSpPr>
          <p:nvPr/>
        </p:nvSpPr>
        <p:spPr bwMode="auto">
          <a:xfrm>
            <a:off x="228600" y="838200"/>
            <a:ext cx="3429000" cy="400110"/>
          </a:xfrm>
          <a:prstGeom prst="rect">
            <a:avLst/>
          </a:prstGeom>
          <a:noFill/>
          <a:ln w="9525">
            <a:noFill/>
            <a:miter lim="800000"/>
            <a:headEnd/>
            <a:tailEnd/>
          </a:ln>
        </p:spPr>
        <p:txBody>
          <a:bodyPr wrap="square">
            <a:spAutoFit/>
          </a:bodyPr>
          <a:lstStyle/>
          <a:p>
            <a:r>
              <a:rPr lang="en-US" b="1" i="1" dirty="0" smtClean="0">
                <a:solidFill>
                  <a:srgbClr val="0033CC"/>
                </a:solidFill>
              </a:rPr>
              <a:t>                              </a:t>
            </a:r>
            <a:r>
              <a:rPr lang="en-US" sz="2000" b="1" i="1" dirty="0" smtClean="0">
                <a:solidFill>
                  <a:srgbClr val="0033CC"/>
                </a:solidFill>
              </a:rPr>
              <a:t>Meer’s demon</a:t>
            </a:r>
            <a:endParaRPr lang="en-US" sz="2000" b="1" i="1" dirty="0">
              <a:solidFill>
                <a:srgbClr val="0033CC"/>
              </a:solidFill>
            </a:endParaRPr>
          </a:p>
        </p:txBody>
      </p:sp>
      <p:sp>
        <p:nvSpPr>
          <p:cNvPr id="3082" name="Rectangle 12"/>
          <p:cNvSpPr>
            <a:spLocks noChangeArrowheads="1"/>
          </p:cNvSpPr>
          <p:nvPr/>
        </p:nvSpPr>
        <p:spPr bwMode="auto">
          <a:xfrm>
            <a:off x="4800600" y="2667000"/>
            <a:ext cx="1098550" cy="366713"/>
          </a:xfrm>
          <a:prstGeom prst="rect">
            <a:avLst/>
          </a:prstGeom>
          <a:noFill/>
          <a:ln w="9525">
            <a:noFill/>
            <a:miter lim="800000"/>
            <a:headEnd/>
            <a:tailEnd/>
          </a:ln>
        </p:spPr>
        <p:txBody>
          <a:bodyPr wrap="none">
            <a:spAutoFit/>
          </a:bodyPr>
          <a:lstStyle/>
          <a:p>
            <a:pPr>
              <a:spcBef>
                <a:spcPct val="30000"/>
              </a:spcBef>
            </a:pPr>
            <a:r>
              <a:rPr lang="en-US" b="1" dirty="0"/>
              <a:t>It works!!</a:t>
            </a:r>
          </a:p>
        </p:txBody>
      </p:sp>
      <p:sp>
        <p:nvSpPr>
          <p:cNvPr id="3083" name="Rectangle 13"/>
          <p:cNvSpPr>
            <a:spLocks noChangeArrowheads="1"/>
          </p:cNvSpPr>
          <p:nvPr/>
        </p:nvSpPr>
        <p:spPr bwMode="auto">
          <a:xfrm>
            <a:off x="228600" y="4648200"/>
            <a:ext cx="4814588" cy="1477328"/>
          </a:xfrm>
          <a:prstGeom prst="rect">
            <a:avLst/>
          </a:prstGeom>
          <a:noFill/>
          <a:ln w="9525">
            <a:noFill/>
            <a:miter lim="800000"/>
            <a:headEnd/>
            <a:tailEnd/>
          </a:ln>
        </p:spPr>
        <p:txBody>
          <a:bodyPr wrap="none">
            <a:spAutoFit/>
          </a:bodyPr>
          <a:lstStyle/>
          <a:p>
            <a:r>
              <a:rPr lang="en-US" b="1" dirty="0"/>
              <a:t>Works well for coasted low current,</a:t>
            </a:r>
          </a:p>
          <a:p>
            <a:r>
              <a:rPr lang="en-US" b="1" dirty="0"/>
              <a:t> large </a:t>
            </a:r>
            <a:r>
              <a:rPr lang="en-US" b="1" dirty="0" err="1"/>
              <a:t>emittance</a:t>
            </a:r>
            <a:r>
              <a:rPr lang="en-US" b="1" dirty="0"/>
              <a:t> beams.</a:t>
            </a:r>
          </a:p>
          <a:p>
            <a:r>
              <a:rPr lang="en-US" b="1" dirty="0"/>
              <a:t>Can it work for bunched beams? Hardly… but     </a:t>
            </a:r>
          </a:p>
          <a:p>
            <a:r>
              <a:rPr lang="en-US" b="1" dirty="0"/>
              <a:t>demonstrated by </a:t>
            </a:r>
            <a:r>
              <a:rPr lang="en-US" b="1" dirty="0" err="1"/>
              <a:t>M.Blaskewitz</a:t>
            </a:r>
            <a:r>
              <a:rPr lang="en-US" b="1" dirty="0"/>
              <a:t> for lead at RHIC! </a:t>
            </a:r>
          </a:p>
          <a:p>
            <a:r>
              <a:rPr lang="en-US" b="1" dirty="0"/>
              <a:t>    May help </a:t>
            </a:r>
            <a:r>
              <a:rPr lang="en-US" b="1" dirty="0" smtClean="0"/>
              <a:t>EIC </a:t>
            </a:r>
            <a:r>
              <a:rPr lang="en-US" b="1" dirty="0"/>
              <a:t>(stacking and pre-cooling)…</a:t>
            </a:r>
          </a:p>
        </p:txBody>
      </p:sp>
      <p:pic>
        <p:nvPicPr>
          <p:cNvPr id="13" name="Picture 3" descr="http://photos.aip.org/history/Thumbnails/rubbia_carlo_c1.jpg"/>
          <p:cNvPicPr>
            <a:picLocks noChangeAspect="1" noChangeArrowheads="1"/>
          </p:cNvPicPr>
          <p:nvPr/>
        </p:nvPicPr>
        <p:blipFill>
          <a:blip r:embed="rId6" cstate="print"/>
          <a:srcRect/>
          <a:stretch>
            <a:fillRect/>
          </a:stretch>
        </p:blipFill>
        <p:spPr bwMode="auto">
          <a:xfrm>
            <a:off x="5867400" y="4386650"/>
            <a:ext cx="3048000" cy="24713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CC"/>
                </a:solidFill>
                <a:latin typeface="Algerian" pitchFamily="82" charset="0"/>
              </a:rPr>
              <a:t> </a:t>
            </a:r>
            <a:r>
              <a:rPr lang="en-US" dirty="0" smtClean="0">
                <a:solidFill>
                  <a:srgbClr val="0033CC"/>
                </a:solidFill>
                <a:latin typeface="Blackadder ITC" pitchFamily="82" charset="0"/>
              </a:rPr>
              <a:t>Samuel </a:t>
            </a:r>
            <a:r>
              <a:rPr lang="en-US" dirty="0" err="1" smtClean="0">
                <a:solidFill>
                  <a:srgbClr val="0033CC"/>
                </a:solidFill>
                <a:latin typeface="Blackadder ITC" pitchFamily="82" charset="0"/>
              </a:rPr>
              <a:t>Kheifets</a:t>
            </a:r>
            <a:endParaRPr lang="en-US" dirty="0">
              <a:latin typeface="Blackadder ITC" pitchFamily="82" charset="0"/>
            </a:endParaRPr>
          </a:p>
        </p:txBody>
      </p:sp>
      <p:sp>
        <p:nvSpPr>
          <p:cNvPr id="4" name="Content Placeholder 3"/>
          <p:cNvSpPr>
            <a:spLocks noGrp="1"/>
          </p:cNvSpPr>
          <p:nvPr>
            <p:ph sz="half" idx="2"/>
          </p:nvPr>
        </p:nvSpPr>
        <p:spPr>
          <a:xfrm>
            <a:off x="2895600" y="1905000"/>
            <a:ext cx="6096000" cy="4525963"/>
          </a:xfrm>
        </p:spPr>
        <p:txBody>
          <a:bodyPr>
            <a:normAutofit/>
          </a:bodyPr>
          <a:lstStyle/>
          <a:p>
            <a:r>
              <a:rPr lang="en-US" sz="2000" b="1" dirty="0" smtClean="0"/>
              <a:t>Stochastic model: irreversibility in an oscillator system with equidistant spectrum</a:t>
            </a:r>
          </a:p>
          <a:p>
            <a:r>
              <a:rPr lang="en-US" sz="2000" b="1" dirty="0" smtClean="0"/>
              <a:t>Theory of stochastic cooling (</a:t>
            </a:r>
            <a:r>
              <a:rPr lang="en-US" sz="2000" b="1" dirty="0" err="1" smtClean="0"/>
              <a:t>Bogolubov’s</a:t>
            </a:r>
            <a:r>
              <a:rPr lang="en-US" sz="2000" b="1" dirty="0" smtClean="0"/>
              <a:t> method)</a:t>
            </a:r>
          </a:p>
          <a:p>
            <a:pPr>
              <a:buNone/>
            </a:pPr>
            <a:r>
              <a:rPr lang="en-US" sz="2000" b="1" dirty="0" smtClean="0"/>
              <a:t>      - Limitation  on cooing rate due to</a:t>
            </a:r>
          </a:p>
          <a:p>
            <a:pPr>
              <a:buNone/>
            </a:pPr>
            <a:r>
              <a:rPr lang="en-US" sz="2000" b="1" dirty="0" smtClean="0"/>
              <a:t>         the collective modes (Landau damping criterion)</a:t>
            </a:r>
          </a:p>
          <a:p>
            <a:pPr>
              <a:buNone/>
            </a:pPr>
            <a:r>
              <a:rPr lang="en-US" sz="2000" b="1" dirty="0" smtClean="0"/>
              <a:t>      - Limitation on equilibrium temperatures due to amplified the quantum noise</a:t>
            </a:r>
          </a:p>
          <a:p>
            <a:r>
              <a:rPr lang="en-US" sz="2000" b="1" dirty="0" smtClean="0"/>
              <a:t>Impedance theory</a:t>
            </a:r>
          </a:p>
          <a:p>
            <a:r>
              <a:rPr lang="en-US" sz="2000" b="1" dirty="0" smtClean="0"/>
              <a:t>Microwave CSR instability </a:t>
            </a:r>
            <a:r>
              <a:rPr lang="en-US" sz="2000" dirty="0" smtClean="0"/>
              <a:t>(with </a:t>
            </a:r>
            <a:r>
              <a:rPr lang="en-US" sz="2000" dirty="0" err="1" smtClean="0"/>
              <a:t>Gennadiy</a:t>
            </a:r>
            <a:r>
              <a:rPr lang="en-US" sz="2000" dirty="0" smtClean="0"/>
              <a:t> </a:t>
            </a:r>
            <a:r>
              <a:rPr lang="en-US" sz="2000" dirty="0" err="1" smtClean="0"/>
              <a:t>Stupakov</a:t>
            </a:r>
            <a:r>
              <a:rPr lang="en-US" sz="2000" dirty="0" smtClean="0"/>
              <a:t>)</a:t>
            </a:r>
          </a:p>
          <a:p>
            <a:pPr>
              <a:buNone/>
            </a:pPr>
            <a:endParaRPr lang="en-US" sz="2000" dirty="0"/>
          </a:p>
        </p:txBody>
      </p:sp>
      <p:pic>
        <p:nvPicPr>
          <p:cNvPr id="5" name="Content Placeholder 11" descr="slava2.JPG"/>
          <p:cNvPicPr>
            <a:picLocks noGrp="1" noChangeAspect="1"/>
          </p:cNvPicPr>
          <p:nvPr>
            <p:ph sz="half" idx="1"/>
          </p:nvPr>
        </p:nvPicPr>
        <p:blipFill>
          <a:blip r:embed="rId2" cstate="print"/>
          <a:stretch>
            <a:fillRect/>
          </a:stretch>
        </p:blipFill>
        <p:spPr>
          <a:xfrm>
            <a:off x="511279" y="1600201"/>
            <a:ext cx="2249905" cy="259079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latin typeface="Algerian" pitchFamily="82" charset="0"/>
              </a:rPr>
              <a:t> </a:t>
            </a:r>
            <a:r>
              <a:rPr lang="en-US" sz="3600" dirty="0" smtClean="0">
                <a:solidFill>
                  <a:schemeClr val="accent5">
                    <a:lumMod val="75000"/>
                  </a:schemeClr>
                </a:solidFill>
                <a:latin typeface="Algerian" pitchFamily="82" charset="0"/>
              </a:rPr>
              <a:t>Electron cooling</a:t>
            </a:r>
            <a:endParaRPr lang="en-US" sz="3600" dirty="0">
              <a:solidFill>
                <a:schemeClr val="accent5">
                  <a:lumMod val="75000"/>
                </a:schemeClr>
              </a:solidFill>
            </a:endParaRPr>
          </a:p>
        </p:txBody>
      </p:sp>
      <p:sp>
        <p:nvSpPr>
          <p:cNvPr id="3" name="Content Placeholder 2"/>
          <p:cNvSpPr>
            <a:spLocks noGrp="1"/>
          </p:cNvSpPr>
          <p:nvPr>
            <p:ph sz="half" idx="1"/>
          </p:nvPr>
        </p:nvSpPr>
        <p:spPr>
          <a:xfrm>
            <a:off x="304800" y="1600200"/>
            <a:ext cx="3124200" cy="4525963"/>
          </a:xfrm>
        </p:spPr>
        <p:txBody>
          <a:bodyPr/>
          <a:lstStyle/>
          <a:p>
            <a:pPr>
              <a:buNone/>
            </a:pPr>
            <a:r>
              <a:rPr lang="en-US" sz="2400" dirty="0" smtClean="0">
                <a:latin typeface="Algerian" pitchFamily="82" charset="0"/>
              </a:rPr>
              <a:t>-Past &amp; Present-</a:t>
            </a:r>
          </a:p>
          <a:p>
            <a:pPr>
              <a:buNone/>
            </a:pPr>
            <a:endParaRPr lang="en-US" sz="2400" dirty="0" smtClean="0">
              <a:latin typeface="Algerian" pitchFamily="82" charset="0"/>
            </a:endParaRPr>
          </a:p>
          <a:p>
            <a:pPr>
              <a:buNone/>
            </a:pPr>
            <a:endParaRPr lang="en-US" sz="2400" dirty="0" smtClean="0">
              <a:latin typeface="Algerian" pitchFamily="82" charset="0"/>
            </a:endParaRPr>
          </a:p>
          <a:p>
            <a:pPr>
              <a:buNone/>
            </a:pPr>
            <a:endParaRPr lang="en-US" sz="2400" dirty="0" smtClean="0">
              <a:latin typeface="Algerian" pitchFamily="82" charset="0"/>
            </a:endParaRPr>
          </a:p>
          <a:p>
            <a:pPr>
              <a:buNone/>
            </a:pPr>
            <a:endParaRPr lang="en-US" sz="2400" dirty="0" smtClean="0">
              <a:latin typeface="Algerian" pitchFamily="82" charset="0"/>
            </a:endParaRPr>
          </a:p>
          <a:p>
            <a:pPr>
              <a:buNone/>
            </a:pPr>
            <a:endParaRPr lang="en-US" sz="2400" dirty="0" smtClean="0">
              <a:latin typeface="Algerian" pitchFamily="82" charset="0"/>
            </a:endParaRPr>
          </a:p>
          <a:p>
            <a:pPr>
              <a:buNone/>
            </a:pPr>
            <a:r>
              <a:rPr lang="en-US" sz="2400" dirty="0" smtClean="0">
                <a:latin typeface="Algerian" pitchFamily="82" charset="0"/>
              </a:rPr>
              <a:t> </a:t>
            </a:r>
          </a:p>
          <a:p>
            <a:pPr>
              <a:buNone/>
            </a:pPr>
            <a:endParaRPr lang="en-US" sz="2400" dirty="0">
              <a:latin typeface="Algerian" pitchFamily="82" charset="0"/>
            </a:endParaRPr>
          </a:p>
        </p:txBody>
      </p:sp>
      <p:sp>
        <p:nvSpPr>
          <p:cNvPr id="4" name="Content Placeholder 3"/>
          <p:cNvSpPr>
            <a:spLocks noGrp="1"/>
          </p:cNvSpPr>
          <p:nvPr>
            <p:ph sz="half" idx="2"/>
          </p:nvPr>
        </p:nvSpPr>
        <p:spPr>
          <a:xfrm>
            <a:off x="3429000" y="1600200"/>
            <a:ext cx="2590800" cy="4525963"/>
          </a:xfrm>
        </p:spPr>
        <p:txBody>
          <a:bodyPr>
            <a:normAutofit/>
          </a:bodyPr>
          <a:lstStyle/>
          <a:p>
            <a:pPr>
              <a:buNone/>
            </a:pPr>
            <a:r>
              <a:rPr lang="en-US" sz="2400" dirty="0" smtClean="0">
                <a:latin typeface="Algerian" pitchFamily="82" charset="0"/>
              </a:rPr>
              <a:t>-perspectives- </a:t>
            </a:r>
          </a:p>
          <a:p>
            <a:pPr>
              <a:buNone/>
            </a:pPr>
            <a:endParaRPr lang="en-US" sz="2400" dirty="0" smtClean="0">
              <a:latin typeface="Algerian" pitchFamily="82" charset="0"/>
            </a:endParaRPr>
          </a:p>
          <a:p>
            <a:pPr>
              <a:buNone/>
            </a:pPr>
            <a:endParaRPr lang="en-US" sz="2400" dirty="0" smtClean="0">
              <a:latin typeface="Algerian" pitchFamily="82" charset="0"/>
            </a:endParaRPr>
          </a:p>
          <a:p>
            <a:pPr>
              <a:buNone/>
            </a:pPr>
            <a:endParaRPr lang="en-US" sz="2400" dirty="0" smtClean="0">
              <a:latin typeface="Algerian" pitchFamily="82" charset="0"/>
            </a:endParaRPr>
          </a:p>
          <a:p>
            <a:pPr>
              <a:buNone/>
            </a:pPr>
            <a:endParaRPr lang="en-US" sz="2400" dirty="0" smtClean="0">
              <a:latin typeface="Algerian" pitchFamily="82" charset="0"/>
            </a:endParaRPr>
          </a:p>
          <a:p>
            <a:pPr>
              <a:buNone/>
            </a:pPr>
            <a:r>
              <a:rPr lang="en-US" sz="2400" dirty="0" smtClean="0">
                <a:latin typeface="Algerian" pitchFamily="82" charset="0"/>
              </a:rPr>
              <a:t>   </a:t>
            </a:r>
          </a:p>
        </p:txBody>
      </p:sp>
      <p:sp>
        <p:nvSpPr>
          <p:cNvPr id="5" name="Rectangle 4"/>
          <p:cNvSpPr/>
          <p:nvPr/>
        </p:nvSpPr>
        <p:spPr>
          <a:xfrm>
            <a:off x="381000" y="2133600"/>
            <a:ext cx="2743200" cy="1600438"/>
          </a:xfrm>
          <a:prstGeom prst="rect">
            <a:avLst/>
          </a:prstGeom>
        </p:spPr>
        <p:txBody>
          <a:bodyPr wrap="square">
            <a:spAutoFit/>
          </a:bodyPr>
          <a:lstStyle/>
          <a:p>
            <a:r>
              <a:rPr lang="en-US" b="1" dirty="0" smtClean="0"/>
              <a:t> </a:t>
            </a:r>
            <a:r>
              <a:rPr lang="en-US" sz="1600" b="1" dirty="0" smtClean="0"/>
              <a:t>Cooling of low energy beams</a:t>
            </a:r>
          </a:p>
          <a:p>
            <a:r>
              <a:rPr lang="en-US" sz="1600" b="1" dirty="0" smtClean="0"/>
              <a:t>Relativistic cooling of p-bar</a:t>
            </a:r>
          </a:p>
          <a:p>
            <a:r>
              <a:rPr lang="en-US" sz="1600" b="1" dirty="0" smtClean="0"/>
              <a:t>Magnetized cooling</a:t>
            </a:r>
          </a:p>
          <a:p>
            <a:r>
              <a:rPr lang="en-US" sz="1600" b="1" dirty="0" smtClean="0"/>
              <a:t>Fast cooling</a:t>
            </a:r>
          </a:p>
          <a:p>
            <a:r>
              <a:rPr lang="en-US" sz="1600" b="1" dirty="0" smtClean="0"/>
              <a:t> Super-deep cooling</a:t>
            </a:r>
          </a:p>
          <a:p>
            <a:r>
              <a:rPr lang="en-US" sz="1600" b="1" dirty="0" smtClean="0"/>
              <a:t>Cooling of positrons (theory)</a:t>
            </a:r>
          </a:p>
        </p:txBody>
      </p:sp>
      <p:sp>
        <p:nvSpPr>
          <p:cNvPr id="6" name="Rectangle 5"/>
          <p:cNvSpPr/>
          <p:nvPr/>
        </p:nvSpPr>
        <p:spPr>
          <a:xfrm>
            <a:off x="3581400" y="2133600"/>
            <a:ext cx="1981200" cy="1077218"/>
          </a:xfrm>
          <a:prstGeom prst="rect">
            <a:avLst/>
          </a:prstGeom>
        </p:spPr>
        <p:txBody>
          <a:bodyPr wrap="square">
            <a:spAutoFit/>
          </a:bodyPr>
          <a:lstStyle/>
          <a:p>
            <a:r>
              <a:rPr lang="en-US" sz="1600" b="1" dirty="0" smtClean="0"/>
              <a:t>Cooling of positrons</a:t>
            </a:r>
          </a:p>
          <a:p>
            <a:r>
              <a:rPr lang="en-US" sz="1600" b="1" dirty="0" smtClean="0"/>
              <a:t>Matched cooling  </a:t>
            </a:r>
          </a:p>
          <a:p>
            <a:r>
              <a:rPr lang="en-US" sz="1600" b="1" dirty="0" smtClean="0"/>
              <a:t>ERL  based HEEC</a:t>
            </a:r>
          </a:p>
          <a:p>
            <a:r>
              <a:rPr lang="en-US" sz="1600" b="1" dirty="0" smtClean="0"/>
              <a:t>Circulator-cooler ring</a:t>
            </a:r>
            <a:endParaRPr lang="en-US" sz="1600" b="1" dirty="0"/>
          </a:p>
        </p:txBody>
      </p:sp>
      <p:grpSp>
        <p:nvGrpSpPr>
          <p:cNvPr id="7" name="Group 4"/>
          <p:cNvGrpSpPr>
            <a:grpSpLocks/>
          </p:cNvGrpSpPr>
          <p:nvPr/>
        </p:nvGrpSpPr>
        <p:grpSpPr bwMode="auto">
          <a:xfrm>
            <a:off x="3429000" y="3657600"/>
            <a:ext cx="2209800" cy="2098461"/>
            <a:chOff x="368" y="1148"/>
            <a:chExt cx="3600" cy="3988"/>
          </a:xfrm>
        </p:grpSpPr>
        <p:sp>
          <p:nvSpPr>
            <p:cNvPr id="8" name="Line 5"/>
            <p:cNvSpPr>
              <a:spLocks noChangeShapeType="1"/>
            </p:cNvSpPr>
            <p:nvPr/>
          </p:nvSpPr>
          <p:spPr bwMode="auto">
            <a:xfrm>
              <a:off x="368" y="1425"/>
              <a:ext cx="3600" cy="1"/>
            </a:xfrm>
            <a:prstGeom prst="line">
              <a:avLst/>
            </a:prstGeom>
            <a:noFill/>
            <a:ln w="25400">
              <a:solidFill>
                <a:schemeClr val="tx1"/>
              </a:solidFill>
              <a:round/>
              <a:headEnd/>
              <a:tailEnd/>
            </a:ln>
          </p:spPr>
          <p:txBody>
            <a:bodyPr/>
            <a:lstStyle/>
            <a:p>
              <a:endParaRPr lang="en-US"/>
            </a:p>
          </p:txBody>
        </p:sp>
        <p:sp>
          <p:nvSpPr>
            <p:cNvPr id="9" name="Rectangle 6"/>
            <p:cNvSpPr>
              <a:spLocks noChangeArrowheads="1"/>
            </p:cNvSpPr>
            <p:nvPr/>
          </p:nvSpPr>
          <p:spPr bwMode="auto">
            <a:xfrm>
              <a:off x="1408" y="1314"/>
              <a:ext cx="1440" cy="222"/>
            </a:xfrm>
            <a:prstGeom prst="rect">
              <a:avLst/>
            </a:prstGeom>
            <a:noFill/>
            <a:ln w="25400">
              <a:solidFill>
                <a:srgbClr val="FF9900"/>
              </a:solidFill>
              <a:prstDash val="dash"/>
              <a:miter lim="800000"/>
              <a:headEnd/>
              <a:tailEnd/>
            </a:ln>
          </p:spPr>
          <p:txBody>
            <a:bodyPr wrap="none" anchor="ctr"/>
            <a:lstStyle/>
            <a:p>
              <a:endParaRPr lang="en-US"/>
            </a:p>
          </p:txBody>
        </p:sp>
        <p:sp>
          <p:nvSpPr>
            <p:cNvPr id="10" name="Line 7"/>
            <p:cNvSpPr>
              <a:spLocks noChangeShapeType="1"/>
            </p:cNvSpPr>
            <p:nvPr/>
          </p:nvSpPr>
          <p:spPr bwMode="auto">
            <a:xfrm>
              <a:off x="1168" y="2588"/>
              <a:ext cx="1920" cy="1"/>
            </a:xfrm>
            <a:prstGeom prst="line">
              <a:avLst/>
            </a:prstGeom>
            <a:noFill/>
            <a:ln w="25400">
              <a:solidFill>
                <a:schemeClr val="tx1"/>
              </a:solidFill>
              <a:round/>
              <a:headEnd/>
              <a:tailEnd/>
            </a:ln>
          </p:spPr>
          <p:txBody>
            <a:bodyPr/>
            <a:lstStyle/>
            <a:p>
              <a:endParaRPr lang="en-US"/>
            </a:p>
          </p:txBody>
        </p:sp>
        <p:sp>
          <p:nvSpPr>
            <p:cNvPr id="11" name="Arc 8"/>
            <p:cNvSpPr>
              <a:spLocks/>
            </p:cNvSpPr>
            <p:nvPr/>
          </p:nvSpPr>
          <p:spPr bwMode="auto">
            <a:xfrm flipH="1">
              <a:off x="768" y="1425"/>
              <a:ext cx="440" cy="609"/>
            </a:xfrm>
            <a:custGeom>
              <a:avLst/>
              <a:gdLst>
                <a:gd name="T0" fmla="*/ 11 w 21600"/>
                <a:gd name="T1" fmla="*/ 0 h 21593"/>
                <a:gd name="T2" fmla="*/ 440 w 21600"/>
                <a:gd name="T3" fmla="*/ 609 h 21593"/>
                <a:gd name="T4" fmla="*/ 0 w 21600"/>
                <a:gd name="T5" fmla="*/ 609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25400">
              <a:solidFill>
                <a:schemeClr val="tx1"/>
              </a:solidFill>
              <a:round/>
              <a:headEnd/>
              <a:tailEnd type="triangle" w="med" len="med"/>
            </a:ln>
          </p:spPr>
          <p:txBody>
            <a:bodyPr wrap="none" anchor="ctr"/>
            <a:lstStyle/>
            <a:p>
              <a:endParaRPr lang="en-US"/>
            </a:p>
          </p:txBody>
        </p:sp>
        <p:sp>
          <p:nvSpPr>
            <p:cNvPr id="12" name="Arc 9"/>
            <p:cNvSpPr>
              <a:spLocks/>
            </p:cNvSpPr>
            <p:nvPr/>
          </p:nvSpPr>
          <p:spPr bwMode="auto">
            <a:xfrm flipH="1" flipV="1">
              <a:off x="768" y="1979"/>
              <a:ext cx="440" cy="609"/>
            </a:xfrm>
            <a:custGeom>
              <a:avLst/>
              <a:gdLst>
                <a:gd name="T0" fmla="*/ 11 w 21600"/>
                <a:gd name="T1" fmla="*/ 0 h 21593"/>
                <a:gd name="T2" fmla="*/ 440 w 21600"/>
                <a:gd name="T3" fmla="*/ 609 h 21593"/>
                <a:gd name="T4" fmla="*/ 0 w 21600"/>
                <a:gd name="T5" fmla="*/ 609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25400">
              <a:solidFill>
                <a:schemeClr val="tx1"/>
              </a:solidFill>
              <a:round/>
              <a:headEnd type="triangle" w="med" len="med"/>
              <a:tailEnd/>
            </a:ln>
          </p:spPr>
          <p:txBody>
            <a:bodyPr wrap="none" anchor="ctr"/>
            <a:lstStyle/>
            <a:p>
              <a:endParaRPr lang="en-US"/>
            </a:p>
          </p:txBody>
        </p:sp>
        <p:sp>
          <p:nvSpPr>
            <p:cNvPr id="13" name="Arc 10"/>
            <p:cNvSpPr>
              <a:spLocks/>
            </p:cNvSpPr>
            <p:nvPr/>
          </p:nvSpPr>
          <p:spPr bwMode="auto">
            <a:xfrm>
              <a:off x="3048" y="1425"/>
              <a:ext cx="440" cy="609"/>
            </a:xfrm>
            <a:custGeom>
              <a:avLst/>
              <a:gdLst>
                <a:gd name="T0" fmla="*/ 11 w 21600"/>
                <a:gd name="T1" fmla="*/ 0 h 21593"/>
                <a:gd name="T2" fmla="*/ 440 w 21600"/>
                <a:gd name="T3" fmla="*/ 609 h 21593"/>
                <a:gd name="T4" fmla="*/ 0 w 21600"/>
                <a:gd name="T5" fmla="*/ 609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25400">
              <a:solidFill>
                <a:schemeClr val="tx1"/>
              </a:solidFill>
              <a:round/>
              <a:headEnd/>
              <a:tailEnd/>
            </a:ln>
          </p:spPr>
          <p:txBody>
            <a:bodyPr wrap="none" anchor="ctr"/>
            <a:lstStyle/>
            <a:p>
              <a:endParaRPr lang="en-US"/>
            </a:p>
          </p:txBody>
        </p:sp>
        <p:sp>
          <p:nvSpPr>
            <p:cNvPr id="14" name="Arc 11"/>
            <p:cNvSpPr>
              <a:spLocks/>
            </p:cNvSpPr>
            <p:nvPr/>
          </p:nvSpPr>
          <p:spPr bwMode="auto">
            <a:xfrm flipV="1">
              <a:off x="3048" y="1979"/>
              <a:ext cx="440" cy="609"/>
            </a:xfrm>
            <a:custGeom>
              <a:avLst/>
              <a:gdLst>
                <a:gd name="T0" fmla="*/ 11 w 21600"/>
                <a:gd name="T1" fmla="*/ 0 h 21593"/>
                <a:gd name="T2" fmla="*/ 440 w 21600"/>
                <a:gd name="T3" fmla="*/ 609 h 21593"/>
                <a:gd name="T4" fmla="*/ 0 w 21600"/>
                <a:gd name="T5" fmla="*/ 609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56" y="0"/>
                  </a:moveTo>
                  <a:cubicBezTo>
                    <a:pt x="12265" y="302"/>
                    <a:pt x="21600" y="9880"/>
                    <a:pt x="21600" y="21593"/>
                  </a:cubicBezTo>
                </a:path>
                <a:path w="21600" h="21593" stroke="0" extrusionOk="0">
                  <a:moveTo>
                    <a:pt x="556" y="0"/>
                  </a:moveTo>
                  <a:cubicBezTo>
                    <a:pt x="12265" y="302"/>
                    <a:pt x="21600" y="9880"/>
                    <a:pt x="21600" y="21593"/>
                  </a:cubicBezTo>
                  <a:lnTo>
                    <a:pt x="0" y="21593"/>
                  </a:lnTo>
                  <a:close/>
                </a:path>
              </a:pathLst>
            </a:custGeom>
            <a:noFill/>
            <a:ln w="25400">
              <a:solidFill>
                <a:schemeClr val="tx1"/>
              </a:solidFill>
              <a:round/>
              <a:headEnd/>
              <a:tailEnd type="triangle" w="med" len="med"/>
            </a:ln>
          </p:spPr>
          <p:txBody>
            <a:bodyPr wrap="none" anchor="ctr"/>
            <a:lstStyle/>
            <a:p>
              <a:endParaRPr lang="en-US"/>
            </a:p>
          </p:txBody>
        </p:sp>
        <p:sp>
          <p:nvSpPr>
            <p:cNvPr id="15" name="Rectangle 12"/>
            <p:cNvSpPr>
              <a:spLocks noChangeArrowheads="1"/>
            </p:cNvSpPr>
            <p:nvPr/>
          </p:nvSpPr>
          <p:spPr bwMode="auto">
            <a:xfrm>
              <a:off x="1408" y="2478"/>
              <a:ext cx="80" cy="22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6" name="Line 13"/>
            <p:cNvSpPr>
              <a:spLocks noChangeShapeType="1"/>
            </p:cNvSpPr>
            <p:nvPr/>
          </p:nvSpPr>
          <p:spPr bwMode="auto">
            <a:xfrm flipH="1">
              <a:off x="3288" y="1425"/>
              <a:ext cx="280" cy="1"/>
            </a:xfrm>
            <a:prstGeom prst="line">
              <a:avLst/>
            </a:prstGeom>
            <a:noFill/>
            <a:ln w="25400">
              <a:solidFill>
                <a:schemeClr val="tx1"/>
              </a:solidFill>
              <a:round/>
              <a:headEnd/>
              <a:tailEnd type="triangle" w="med" len="med"/>
            </a:ln>
          </p:spPr>
          <p:txBody>
            <a:bodyPr/>
            <a:lstStyle/>
            <a:p>
              <a:endParaRPr lang="en-US"/>
            </a:p>
          </p:txBody>
        </p:sp>
        <p:sp>
          <p:nvSpPr>
            <p:cNvPr id="17" name="Line 14"/>
            <p:cNvSpPr>
              <a:spLocks noChangeShapeType="1"/>
            </p:cNvSpPr>
            <p:nvPr/>
          </p:nvSpPr>
          <p:spPr bwMode="auto">
            <a:xfrm flipH="1">
              <a:off x="568" y="1425"/>
              <a:ext cx="280" cy="1"/>
            </a:xfrm>
            <a:prstGeom prst="line">
              <a:avLst/>
            </a:prstGeom>
            <a:noFill/>
            <a:ln w="25400">
              <a:solidFill>
                <a:schemeClr val="tx1"/>
              </a:solidFill>
              <a:round/>
              <a:headEnd/>
              <a:tailEnd type="triangle" w="med" len="med"/>
            </a:ln>
          </p:spPr>
          <p:txBody>
            <a:bodyPr/>
            <a:lstStyle/>
            <a:p>
              <a:endParaRPr lang="en-US"/>
            </a:p>
          </p:txBody>
        </p:sp>
        <p:sp>
          <p:nvSpPr>
            <p:cNvPr id="18" name="Line 17"/>
            <p:cNvSpPr>
              <a:spLocks noChangeShapeType="1"/>
            </p:cNvSpPr>
            <p:nvPr/>
          </p:nvSpPr>
          <p:spPr bwMode="auto">
            <a:xfrm>
              <a:off x="1928" y="2588"/>
              <a:ext cx="280" cy="1"/>
            </a:xfrm>
            <a:prstGeom prst="line">
              <a:avLst/>
            </a:prstGeom>
            <a:noFill/>
            <a:ln w="25400">
              <a:solidFill>
                <a:schemeClr val="tx1"/>
              </a:solidFill>
              <a:round/>
              <a:headEnd/>
              <a:tailEnd type="triangle" w="med" len="med"/>
            </a:ln>
          </p:spPr>
          <p:txBody>
            <a:bodyPr/>
            <a:lstStyle/>
            <a:p>
              <a:endParaRPr lang="en-US"/>
            </a:p>
          </p:txBody>
        </p:sp>
        <p:sp>
          <p:nvSpPr>
            <p:cNvPr id="19" name="Oval 18"/>
            <p:cNvSpPr>
              <a:spLocks noChangeArrowheads="1"/>
            </p:cNvSpPr>
            <p:nvPr/>
          </p:nvSpPr>
          <p:spPr bwMode="auto">
            <a:xfrm>
              <a:off x="3448" y="1370"/>
              <a:ext cx="280" cy="111"/>
            </a:xfrm>
            <a:prstGeom prst="ellipse">
              <a:avLst/>
            </a:prstGeom>
            <a:solidFill>
              <a:srgbClr val="3366FF"/>
            </a:solidFill>
            <a:ln w="9525">
              <a:solidFill>
                <a:schemeClr val="tx1"/>
              </a:solidFill>
              <a:round/>
              <a:headEnd/>
              <a:tailEnd/>
            </a:ln>
          </p:spPr>
          <p:txBody>
            <a:bodyPr wrap="none" anchor="ctr"/>
            <a:lstStyle/>
            <a:p>
              <a:endParaRPr lang="en-US"/>
            </a:p>
          </p:txBody>
        </p:sp>
        <p:sp>
          <p:nvSpPr>
            <p:cNvPr id="20" name="Oval 19"/>
            <p:cNvSpPr>
              <a:spLocks noChangeArrowheads="1"/>
            </p:cNvSpPr>
            <p:nvPr/>
          </p:nvSpPr>
          <p:spPr bwMode="auto">
            <a:xfrm rot="-2324839">
              <a:off x="3368" y="1536"/>
              <a:ext cx="40" cy="222"/>
            </a:xfrm>
            <a:prstGeom prst="ellipse">
              <a:avLst/>
            </a:prstGeom>
            <a:solidFill>
              <a:srgbClr val="FF00FF"/>
            </a:solidFill>
            <a:ln w="9525">
              <a:solidFill>
                <a:schemeClr val="tx1"/>
              </a:solidFill>
              <a:round/>
              <a:headEnd/>
              <a:tailEnd/>
            </a:ln>
          </p:spPr>
          <p:txBody>
            <a:bodyPr wrap="none" anchor="ctr"/>
            <a:lstStyle/>
            <a:p>
              <a:endParaRPr lang="en-US"/>
            </a:p>
          </p:txBody>
        </p:sp>
        <p:grpSp>
          <p:nvGrpSpPr>
            <p:cNvPr id="21" name="Group 22"/>
            <p:cNvGrpSpPr>
              <a:grpSpLocks/>
            </p:cNvGrpSpPr>
            <p:nvPr/>
          </p:nvGrpSpPr>
          <p:grpSpPr bwMode="auto">
            <a:xfrm>
              <a:off x="1408" y="1148"/>
              <a:ext cx="1440" cy="111"/>
              <a:chOff x="1872" y="1200"/>
              <a:chExt cx="1728" cy="96"/>
            </a:xfrm>
          </p:grpSpPr>
          <p:grpSp>
            <p:nvGrpSpPr>
              <p:cNvPr id="80" name="Group 23"/>
              <p:cNvGrpSpPr>
                <a:grpSpLocks/>
              </p:cNvGrpSpPr>
              <p:nvPr/>
            </p:nvGrpSpPr>
            <p:grpSpPr bwMode="auto">
              <a:xfrm>
                <a:off x="1872" y="1200"/>
                <a:ext cx="144" cy="96"/>
                <a:chOff x="1680" y="3648"/>
                <a:chExt cx="192" cy="48"/>
              </a:xfrm>
            </p:grpSpPr>
            <p:sp>
              <p:nvSpPr>
                <p:cNvPr id="114" name="Arc 24"/>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115" name="Arc 25"/>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81" name="Group 26"/>
              <p:cNvGrpSpPr>
                <a:grpSpLocks/>
              </p:cNvGrpSpPr>
              <p:nvPr/>
            </p:nvGrpSpPr>
            <p:grpSpPr bwMode="auto">
              <a:xfrm>
                <a:off x="2016" y="1200"/>
                <a:ext cx="144" cy="96"/>
                <a:chOff x="1680" y="3648"/>
                <a:chExt cx="192" cy="48"/>
              </a:xfrm>
            </p:grpSpPr>
            <p:sp>
              <p:nvSpPr>
                <p:cNvPr id="112" name="Arc 27"/>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113" name="Arc 28"/>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82" name="Group 29"/>
              <p:cNvGrpSpPr>
                <a:grpSpLocks/>
              </p:cNvGrpSpPr>
              <p:nvPr/>
            </p:nvGrpSpPr>
            <p:grpSpPr bwMode="auto">
              <a:xfrm>
                <a:off x="2160" y="1200"/>
                <a:ext cx="144" cy="96"/>
                <a:chOff x="1680" y="3648"/>
                <a:chExt cx="192" cy="48"/>
              </a:xfrm>
            </p:grpSpPr>
            <p:sp>
              <p:nvSpPr>
                <p:cNvPr id="110" name="Arc 30"/>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111" name="Arc 31"/>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83" name="Group 32"/>
              <p:cNvGrpSpPr>
                <a:grpSpLocks/>
              </p:cNvGrpSpPr>
              <p:nvPr/>
            </p:nvGrpSpPr>
            <p:grpSpPr bwMode="auto">
              <a:xfrm>
                <a:off x="2304" y="1200"/>
                <a:ext cx="144" cy="96"/>
                <a:chOff x="1680" y="3648"/>
                <a:chExt cx="192" cy="48"/>
              </a:xfrm>
            </p:grpSpPr>
            <p:sp>
              <p:nvSpPr>
                <p:cNvPr id="108" name="Arc 33"/>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109" name="Arc 34"/>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84" name="Group 35"/>
              <p:cNvGrpSpPr>
                <a:grpSpLocks/>
              </p:cNvGrpSpPr>
              <p:nvPr/>
            </p:nvGrpSpPr>
            <p:grpSpPr bwMode="auto">
              <a:xfrm>
                <a:off x="2448" y="1200"/>
                <a:ext cx="144" cy="96"/>
                <a:chOff x="1680" y="3648"/>
                <a:chExt cx="192" cy="48"/>
              </a:xfrm>
            </p:grpSpPr>
            <p:sp>
              <p:nvSpPr>
                <p:cNvPr id="106" name="Arc 36"/>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107" name="Arc 37"/>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85" name="Group 38"/>
              <p:cNvGrpSpPr>
                <a:grpSpLocks/>
              </p:cNvGrpSpPr>
              <p:nvPr/>
            </p:nvGrpSpPr>
            <p:grpSpPr bwMode="auto">
              <a:xfrm>
                <a:off x="2592" y="1200"/>
                <a:ext cx="144" cy="96"/>
                <a:chOff x="1680" y="3648"/>
                <a:chExt cx="192" cy="48"/>
              </a:xfrm>
            </p:grpSpPr>
            <p:sp>
              <p:nvSpPr>
                <p:cNvPr id="104" name="Arc 39"/>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105" name="Arc 40"/>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86" name="Group 41"/>
              <p:cNvGrpSpPr>
                <a:grpSpLocks/>
              </p:cNvGrpSpPr>
              <p:nvPr/>
            </p:nvGrpSpPr>
            <p:grpSpPr bwMode="auto">
              <a:xfrm>
                <a:off x="2736" y="1200"/>
                <a:ext cx="144" cy="96"/>
                <a:chOff x="1680" y="3648"/>
                <a:chExt cx="192" cy="48"/>
              </a:xfrm>
            </p:grpSpPr>
            <p:sp>
              <p:nvSpPr>
                <p:cNvPr id="102" name="Arc 42"/>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103" name="Arc 43"/>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87" name="Group 44"/>
              <p:cNvGrpSpPr>
                <a:grpSpLocks/>
              </p:cNvGrpSpPr>
              <p:nvPr/>
            </p:nvGrpSpPr>
            <p:grpSpPr bwMode="auto">
              <a:xfrm>
                <a:off x="2880" y="1200"/>
                <a:ext cx="144" cy="96"/>
                <a:chOff x="1680" y="3648"/>
                <a:chExt cx="192" cy="48"/>
              </a:xfrm>
            </p:grpSpPr>
            <p:sp>
              <p:nvSpPr>
                <p:cNvPr id="100" name="Arc 45"/>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101" name="Arc 46"/>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88" name="Group 47"/>
              <p:cNvGrpSpPr>
                <a:grpSpLocks/>
              </p:cNvGrpSpPr>
              <p:nvPr/>
            </p:nvGrpSpPr>
            <p:grpSpPr bwMode="auto">
              <a:xfrm>
                <a:off x="3024" y="1200"/>
                <a:ext cx="144" cy="96"/>
                <a:chOff x="1680" y="3648"/>
                <a:chExt cx="192" cy="48"/>
              </a:xfrm>
            </p:grpSpPr>
            <p:sp>
              <p:nvSpPr>
                <p:cNvPr id="98" name="Arc 48"/>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99" name="Arc 49"/>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89" name="Group 50"/>
              <p:cNvGrpSpPr>
                <a:grpSpLocks/>
              </p:cNvGrpSpPr>
              <p:nvPr/>
            </p:nvGrpSpPr>
            <p:grpSpPr bwMode="auto">
              <a:xfrm>
                <a:off x="3168" y="1200"/>
                <a:ext cx="144" cy="96"/>
                <a:chOff x="1680" y="3648"/>
                <a:chExt cx="192" cy="48"/>
              </a:xfrm>
            </p:grpSpPr>
            <p:sp>
              <p:nvSpPr>
                <p:cNvPr id="96" name="Arc 51"/>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97" name="Arc 52"/>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90" name="Group 53"/>
              <p:cNvGrpSpPr>
                <a:grpSpLocks/>
              </p:cNvGrpSpPr>
              <p:nvPr/>
            </p:nvGrpSpPr>
            <p:grpSpPr bwMode="auto">
              <a:xfrm>
                <a:off x="3312" y="1200"/>
                <a:ext cx="144" cy="96"/>
                <a:chOff x="1680" y="3648"/>
                <a:chExt cx="192" cy="48"/>
              </a:xfrm>
            </p:grpSpPr>
            <p:sp>
              <p:nvSpPr>
                <p:cNvPr id="94" name="Arc 54"/>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95" name="Arc 55"/>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91" name="Group 56"/>
              <p:cNvGrpSpPr>
                <a:grpSpLocks/>
              </p:cNvGrpSpPr>
              <p:nvPr/>
            </p:nvGrpSpPr>
            <p:grpSpPr bwMode="auto">
              <a:xfrm>
                <a:off x="3456" y="1200"/>
                <a:ext cx="144" cy="96"/>
                <a:chOff x="1680" y="3648"/>
                <a:chExt cx="192" cy="48"/>
              </a:xfrm>
            </p:grpSpPr>
            <p:sp>
              <p:nvSpPr>
                <p:cNvPr id="92" name="Arc 57"/>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93" name="Arc 58"/>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grpSp>
          <p:nvGrpSpPr>
            <p:cNvPr id="22" name="Group 59"/>
            <p:cNvGrpSpPr>
              <a:grpSpLocks/>
            </p:cNvGrpSpPr>
            <p:nvPr/>
          </p:nvGrpSpPr>
          <p:grpSpPr bwMode="auto">
            <a:xfrm>
              <a:off x="1408" y="1591"/>
              <a:ext cx="1440" cy="111"/>
              <a:chOff x="1872" y="1680"/>
              <a:chExt cx="1728" cy="96"/>
            </a:xfrm>
          </p:grpSpPr>
          <p:grpSp>
            <p:nvGrpSpPr>
              <p:cNvPr id="44" name="Group 60"/>
              <p:cNvGrpSpPr>
                <a:grpSpLocks/>
              </p:cNvGrpSpPr>
              <p:nvPr/>
            </p:nvGrpSpPr>
            <p:grpSpPr bwMode="auto">
              <a:xfrm flipV="1">
                <a:off x="1872" y="1680"/>
                <a:ext cx="144" cy="96"/>
                <a:chOff x="1680" y="3648"/>
                <a:chExt cx="192" cy="48"/>
              </a:xfrm>
            </p:grpSpPr>
            <p:sp>
              <p:nvSpPr>
                <p:cNvPr id="78" name="Arc 61"/>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79" name="Arc 62"/>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45" name="Group 63"/>
              <p:cNvGrpSpPr>
                <a:grpSpLocks/>
              </p:cNvGrpSpPr>
              <p:nvPr/>
            </p:nvGrpSpPr>
            <p:grpSpPr bwMode="auto">
              <a:xfrm flipV="1">
                <a:off x="2016" y="1680"/>
                <a:ext cx="144" cy="96"/>
                <a:chOff x="1680" y="3648"/>
                <a:chExt cx="192" cy="48"/>
              </a:xfrm>
            </p:grpSpPr>
            <p:sp>
              <p:nvSpPr>
                <p:cNvPr id="76" name="Arc 64"/>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77" name="Arc 65"/>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46" name="Group 66"/>
              <p:cNvGrpSpPr>
                <a:grpSpLocks/>
              </p:cNvGrpSpPr>
              <p:nvPr/>
            </p:nvGrpSpPr>
            <p:grpSpPr bwMode="auto">
              <a:xfrm flipV="1">
                <a:off x="2160" y="1680"/>
                <a:ext cx="144" cy="96"/>
                <a:chOff x="1680" y="3648"/>
                <a:chExt cx="192" cy="48"/>
              </a:xfrm>
            </p:grpSpPr>
            <p:sp>
              <p:nvSpPr>
                <p:cNvPr id="74" name="Arc 67"/>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75" name="Arc 68"/>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47" name="Group 69"/>
              <p:cNvGrpSpPr>
                <a:grpSpLocks/>
              </p:cNvGrpSpPr>
              <p:nvPr/>
            </p:nvGrpSpPr>
            <p:grpSpPr bwMode="auto">
              <a:xfrm flipV="1">
                <a:off x="2304" y="1680"/>
                <a:ext cx="144" cy="96"/>
                <a:chOff x="1680" y="3648"/>
                <a:chExt cx="192" cy="48"/>
              </a:xfrm>
            </p:grpSpPr>
            <p:sp>
              <p:nvSpPr>
                <p:cNvPr id="72" name="Arc 70"/>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73" name="Arc 71"/>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48" name="Group 72"/>
              <p:cNvGrpSpPr>
                <a:grpSpLocks/>
              </p:cNvGrpSpPr>
              <p:nvPr/>
            </p:nvGrpSpPr>
            <p:grpSpPr bwMode="auto">
              <a:xfrm flipV="1">
                <a:off x="2448" y="1680"/>
                <a:ext cx="144" cy="96"/>
                <a:chOff x="1680" y="3648"/>
                <a:chExt cx="192" cy="48"/>
              </a:xfrm>
            </p:grpSpPr>
            <p:sp>
              <p:nvSpPr>
                <p:cNvPr id="70" name="Arc 73"/>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71" name="Arc 74"/>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49" name="Group 75"/>
              <p:cNvGrpSpPr>
                <a:grpSpLocks/>
              </p:cNvGrpSpPr>
              <p:nvPr/>
            </p:nvGrpSpPr>
            <p:grpSpPr bwMode="auto">
              <a:xfrm flipV="1">
                <a:off x="2592" y="1680"/>
                <a:ext cx="144" cy="96"/>
                <a:chOff x="1680" y="3648"/>
                <a:chExt cx="192" cy="48"/>
              </a:xfrm>
            </p:grpSpPr>
            <p:sp>
              <p:nvSpPr>
                <p:cNvPr id="68" name="Arc 76"/>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69" name="Arc 77"/>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50" name="Group 78"/>
              <p:cNvGrpSpPr>
                <a:grpSpLocks/>
              </p:cNvGrpSpPr>
              <p:nvPr/>
            </p:nvGrpSpPr>
            <p:grpSpPr bwMode="auto">
              <a:xfrm flipV="1">
                <a:off x="2736" y="1680"/>
                <a:ext cx="144" cy="96"/>
                <a:chOff x="1680" y="3648"/>
                <a:chExt cx="192" cy="48"/>
              </a:xfrm>
            </p:grpSpPr>
            <p:sp>
              <p:nvSpPr>
                <p:cNvPr id="66" name="Arc 79"/>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67" name="Arc 80"/>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51" name="Group 81"/>
              <p:cNvGrpSpPr>
                <a:grpSpLocks/>
              </p:cNvGrpSpPr>
              <p:nvPr/>
            </p:nvGrpSpPr>
            <p:grpSpPr bwMode="auto">
              <a:xfrm flipV="1">
                <a:off x="2880" y="1680"/>
                <a:ext cx="144" cy="96"/>
                <a:chOff x="1680" y="3648"/>
                <a:chExt cx="192" cy="48"/>
              </a:xfrm>
            </p:grpSpPr>
            <p:sp>
              <p:nvSpPr>
                <p:cNvPr id="64" name="Arc 82"/>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65" name="Arc 83"/>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52" name="Group 84"/>
              <p:cNvGrpSpPr>
                <a:grpSpLocks/>
              </p:cNvGrpSpPr>
              <p:nvPr/>
            </p:nvGrpSpPr>
            <p:grpSpPr bwMode="auto">
              <a:xfrm flipV="1">
                <a:off x="3024" y="1680"/>
                <a:ext cx="144" cy="96"/>
                <a:chOff x="1680" y="3648"/>
                <a:chExt cx="192" cy="48"/>
              </a:xfrm>
            </p:grpSpPr>
            <p:sp>
              <p:nvSpPr>
                <p:cNvPr id="62" name="Arc 85"/>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63" name="Arc 86"/>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53" name="Group 87"/>
              <p:cNvGrpSpPr>
                <a:grpSpLocks/>
              </p:cNvGrpSpPr>
              <p:nvPr/>
            </p:nvGrpSpPr>
            <p:grpSpPr bwMode="auto">
              <a:xfrm flipV="1">
                <a:off x="3168" y="1680"/>
                <a:ext cx="144" cy="96"/>
                <a:chOff x="1680" y="3648"/>
                <a:chExt cx="192" cy="48"/>
              </a:xfrm>
            </p:grpSpPr>
            <p:sp>
              <p:nvSpPr>
                <p:cNvPr id="60" name="Arc 88"/>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61" name="Arc 89"/>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54" name="Group 90"/>
              <p:cNvGrpSpPr>
                <a:grpSpLocks/>
              </p:cNvGrpSpPr>
              <p:nvPr/>
            </p:nvGrpSpPr>
            <p:grpSpPr bwMode="auto">
              <a:xfrm flipV="1">
                <a:off x="3312" y="1680"/>
                <a:ext cx="144" cy="96"/>
                <a:chOff x="1680" y="3648"/>
                <a:chExt cx="192" cy="48"/>
              </a:xfrm>
            </p:grpSpPr>
            <p:sp>
              <p:nvSpPr>
                <p:cNvPr id="58" name="Arc 91"/>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59" name="Arc 92"/>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nvGrpSpPr>
              <p:cNvPr id="55" name="Group 93"/>
              <p:cNvGrpSpPr>
                <a:grpSpLocks/>
              </p:cNvGrpSpPr>
              <p:nvPr/>
            </p:nvGrpSpPr>
            <p:grpSpPr bwMode="auto">
              <a:xfrm flipV="1">
                <a:off x="3456" y="1680"/>
                <a:ext cx="144" cy="96"/>
                <a:chOff x="1680" y="3648"/>
                <a:chExt cx="192" cy="48"/>
              </a:xfrm>
            </p:grpSpPr>
            <p:sp>
              <p:nvSpPr>
                <p:cNvPr id="56" name="Arc 94"/>
                <p:cNvSpPr>
                  <a:spLocks/>
                </p:cNvSpPr>
                <p:nvPr/>
              </p:nvSpPr>
              <p:spPr bwMode="auto">
                <a:xfrm flipH="1">
                  <a:off x="1680"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sp>
              <p:nvSpPr>
                <p:cNvPr id="57" name="Arc 95"/>
                <p:cNvSpPr>
                  <a:spLocks/>
                </p:cNvSpPr>
                <p:nvPr/>
              </p:nvSpPr>
              <p:spPr bwMode="auto">
                <a:xfrm>
                  <a:off x="1776" y="3648"/>
                  <a:ext cx="96" cy="48"/>
                </a:xfrm>
                <a:custGeom>
                  <a:avLst/>
                  <a:gdLst>
                    <a:gd name="T0" fmla="*/ 0 w 21600"/>
                    <a:gd name="T1" fmla="*/ 0 h 21600"/>
                    <a:gd name="T2" fmla="*/ 96 w 21600"/>
                    <a:gd name="T3" fmla="*/ 48 h 21600"/>
                    <a:gd name="T4" fmla="*/ 0 w 21600"/>
                    <a:gd name="T5" fmla="*/ 48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chemeClr val="tx1"/>
                  </a:solidFill>
                  <a:round/>
                  <a:headEnd/>
                  <a:tailEnd/>
                </a:ln>
              </p:spPr>
              <p:txBody>
                <a:bodyPr wrap="none" anchor="ctr"/>
                <a:lstStyle/>
                <a:p>
                  <a:endParaRPr lang="en-US"/>
                </a:p>
              </p:txBody>
            </p:sp>
          </p:grpSp>
        </p:grpSp>
        <p:sp>
          <p:nvSpPr>
            <p:cNvPr id="23" name="AutoShape 98"/>
            <p:cNvSpPr>
              <a:spLocks/>
            </p:cNvSpPr>
            <p:nvPr/>
          </p:nvSpPr>
          <p:spPr bwMode="auto">
            <a:xfrm rot="16200000" flipV="1">
              <a:off x="2017" y="1204"/>
              <a:ext cx="221" cy="1440"/>
            </a:xfrm>
            <a:prstGeom prst="leftBrace">
              <a:avLst>
                <a:gd name="adj1" fmla="val 54299"/>
                <a:gd name="adj2" fmla="val 50000"/>
              </a:avLst>
            </a:prstGeom>
            <a:noFill/>
            <a:ln w="12700">
              <a:solidFill>
                <a:schemeClr val="tx1"/>
              </a:solidFill>
              <a:round/>
              <a:headEnd/>
              <a:tailEnd/>
            </a:ln>
          </p:spPr>
          <p:txBody>
            <a:bodyPr wrap="none" anchor="ctr"/>
            <a:lstStyle/>
            <a:p>
              <a:endParaRPr lang="en-US"/>
            </a:p>
          </p:txBody>
        </p:sp>
        <p:sp>
          <p:nvSpPr>
            <p:cNvPr id="24" name="Rectangle 100"/>
            <p:cNvSpPr>
              <a:spLocks noChangeArrowheads="1"/>
            </p:cNvSpPr>
            <p:nvPr/>
          </p:nvSpPr>
          <p:spPr bwMode="auto">
            <a:xfrm rot="-5400000">
              <a:off x="1546" y="3644"/>
              <a:ext cx="1163" cy="160"/>
            </a:xfrm>
            <a:prstGeom prst="rect">
              <a:avLst/>
            </a:prstGeom>
            <a:noFill/>
            <a:ln w="25400">
              <a:solidFill>
                <a:schemeClr val="tx1"/>
              </a:solidFill>
              <a:miter lim="800000"/>
              <a:headEnd/>
              <a:tailEnd/>
            </a:ln>
          </p:spPr>
          <p:txBody>
            <a:bodyPr wrap="none" anchor="ctr"/>
            <a:lstStyle/>
            <a:p>
              <a:endParaRPr lang="en-US"/>
            </a:p>
          </p:txBody>
        </p:sp>
        <p:sp>
          <p:nvSpPr>
            <p:cNvPr id="25" name="Line 101"/>
            <p:cNvSpPr>
              <a:spLocks noChangeShapeType="1"/>
            </p:cNvSpPr>
            <p:nvPr/>
          </p:nvSpPr>
          <p:spPr bwMode="auto">
            <a:xfrm rot="-5400000">
              <a:off x="1354" y="3695"/>
              <a:ext cx="1550" cy="1"/>
            </a:xfrm>
            <a:prstGeom prst="line">
              <a:avLst/>
            </a:prstGeom>
            <a:noFill/>
            <a:ln w="25400">
              <a:solidFill>
                <a:schemeClr val="tx1"/>
              </a:solidFill>
              <a:round/>
              <a:headEnd/>
              <a:tailEnd/>
            </a:ln>
          </p:spPr>
          <p:txBody>
            <a:bodyPr/>
            <a:lstStyle/>
            <a:p>
              <a:endParaRPr lang="en-US"/>
            </a:p>
          </p:txBody>
        </p:sp>
        <p:sp>
          <p:nvSpPr>
            <p:cNvPr id="26" name="Arc 102"/>
            <p:cNvSpPr>
              <a:spLocks/>
            </p:cNvSpPr>
            <p:nvPr/>
          </p:nvSpPr>
          <p:spPr bwMode="auto">
            <a:xfrm rot="-5400000">
              <a:off x="2264" y="2452"/>
              <a:ext cx="449" cy="723"/>
            </a:xfrm>
            <a:custGeom>
              <a:avLst/>
              <a:gdLst>
                <a:gd name="T0" fmla="*/ 0 w 21684"/>
                <a:gd name="T1" fmla="*/ 0 h 21600"/>
                <a:gd name="T2" fmla="*/ 449 w 21684"/>
                <a:gd name="T3" fmla="*/ 624 h 21600"/>
                <a:gd name="T4" fmla="*/ 6 w 21684"/>
                <a:gd name="T5" fmla="*/ 723 h 21600"/>
                <a:gd name="T6" fmla="*/ 0 60000 65536"/>
                <a:gd name="T7" fmla="*/ 0 60000 65536"/>
                <a:gd name="T8" fmla="*/ 0 60000 65536"/>
                <a:gd name="T9" fmla="*/ 0 w 21684"/>
                <a:gd name="T10" fmla="*/ 0 h 21600"/>
                <a:gd name="T11" fmla="*/ 21684 w 21684"/>
                <a:gd name="T12" fmla="*/ 21600 h 21600"/>
              </a:gdLst>
              <a:ahLst/>
              <a:cxnLst>
                <a:cxn ang="T6">
                  <a:pos x="T0" y="T1"/>
                </a:cxn>
                <a:cxn ang="T7">
                  <a:pos x="T2" y="T3"/>
                </a:cxn>
                <a:cxn ang="T8">
                  <a:pos x="T4" y="T5"/>
                </a:cxn>
              </a:cxnLst>
              <a:rect l="T9" t="T10" r="T11" b="T12"/>
              <a:pathLst>
                <a:path w="21684" h="21600" fill="none" extrusionOk="0">
                  <a:moveTo>
                    <a:pt x="-1" y="1"/>
                  </a:moveTo>
                  <a:cubicBezTo>
                    <a:pt x="95" y="0"/>
                    <a:pt x="190" y="-1"/>
                    <a:pt x="286" y="0"/>
                  </a:cubicBezTo>
                  <a:cubicBezTo>
                    <a:pt x="11077" y="0"/>
                    <a:pt x="20213" y="7964"/>
                    <a:pt x="21684" y="18655"/>
                  </a:cubicBezTo>
                </a:path>
                <a:path w="21684" h="21600" stroke="0" extrusionOk="0">
                  <a:moveTo>
                    <a:pt x="-1" y="1"/>
                  </a:moveTo>
                  <a:cubicBezTo>
                    <a:pt x="95" y="0"/>
                    <a:pt x="190" y="-1"/>
                    <a:pt x="286" y="0"/>
                  </a:cubicBezTo>
                  <a:cubicBezTo>
                    <a:pt x="11077" y="0"/>
                    <a:pt x="20213" y="7964"/>
                    <a:pt x="21684" y="18655"/>
                  </a:cubicBezTo>
                  <a:lnTo>
                    <a:pt x="286" y="21600"/>
                  </a:lnTo>
                  <a:close/>
                </a:path>
              </a:pathLst>
            </a:custGeom>
            <a:noFill/>
            <a:ln w="25400">
              <a:solidFill>
                <a:schemeClr val="tx1"/>
              </a:solidFill>
              <a:round/>
              <a:headEnd/>
              <a:tailEnd/>
            </a:ln>
          </p:spPr>
          <p:txBody>
            <a:bodyPr wrap="none" anchor="ctr"/>
            <a:lstStyle/>
            <a:p>
              <a:endParaRPr lang="en-US"/>
            </a:p>
          </p:txBody>
        </p:sp>
        <p:grpSp>
          <p:nvGrpSpPr>
            <p:cNvPr id="27" name="Group 103"/>
            <p:cNvGrpSpPr>
              <a:grpSpLocks/>
            </p:cNvGrpSpPr>
            <p:nvPr/>
          </p:nvGrpSpPr>
          <p:grpSpPr bwMode="auto">
            <a:xfrm>
              <a:off x="1648" y="4859"/>
              <a:ext cx="240" cy="277"/>
              <a:chOff x="2160" y="3552"/>
              <a:chExt cx="288" cy="240"/>
            </a:xfrm>
          </p:grpSpPr>
          <p:sp>
            <p:nvSpPr>
              <p:cNvPr id="39" name="Rectangle 104"/>
              <p:cNvSpPr>
                <a:spLocks noChangeArrowheads="1"/>
              </p:cNvSpPr>
              <p:nvPr/>
            </p:nvSpPr>
            <p:spPr bwMode="auto">
              <a:xfrm rot="-2922874">
                <a:off x="2184" y="3528"/>
                <a:ext cx="240" cy="288"/>
              </a:xfrm>
              <a:prstGeom prst="rect">
                <a:avLst/>
              </a:prstGeom>
              <a:noFill/>
              <a:ln w="25400">
                <a:solidFill>
                  <a:schemeClr val="tx1"/>
                </a:solidFill>
                <a:miter lim="800000"/>
                <a:headEnd/>
                <a:tailEnd/>
              </a:ln>
            </p:spPr>
            <p:txBody>
              <a:bodyPr wrap="none" anchor="ctr"/>
              <a:lstStyle/>
              <a:p>
                <a:endParaRPr lang="en-US"/>
              </a:p>
            </p:txBody>
          </p:sp>
          <p:grpSp>
            <p:nvGrpSpPr>
              <p:cNvPr id="40" name="Group 105"/>
              <p:cNvGrpSpPr>
                <a:grpSpLocks noChangeAspect="1"/>
              </p:cNvGrpSpPr>
              <p:nvPr/>
            </p:nvGrpSpPr>
            <p:grpSpPr bwMode="auto">
              <a:xfrm rot="-2921676">
                <a:off x="2257" y="3581"/>
                <a:ext cx="48" cy="191"/>
                <a:chOff x="912" y="3504"/>
                <a:chExt cx="48" cy="240"/>
              </a:xfrm>
            </p:grpSpPr>
            <p:sp>
              <p:nvSpPr>
                <p:cNvPr id="41" name="Line 106"/>
                <p:cNvSpPr>
                  <a:spLocks noChangeAspect="1" noChangeShapeType="1"/>
                </p:cNvSpPr>
                <p:nvPr/>
              </p:nvSpPr>
              <p:spPr bwMode="auto">
                <a:xfrm flipV="1">
                  <a:off x="912" y="3552"/>
                  <a:ext cx="0" cy="144"/>
                </a:xfrm>
                <a:prstGeom prst="line">
                  <a:avLst/>
                </a:prstGeom>
                <a:noFill/>
                <a:ln w="25400">
                  <a:solidFill>
                    <a:schemeClr val="tx1"/>
                  </a:solidFill>
                  <a:round/>
                  <a:headEnd/>
                  <a:tailEnd/>
                </a:ln>
              </p:spPr>
              <p:txBody>
                <a:bodyPr/>
                <a:lstStyle/>
                <a:p>
                  <a:endParaRPr lang="en-US"/>
                </a:p>
              </p:txBody>
            </p:sp>
            <p:sp>
              <p:nvSpPr>
                <p:cNvPr id="42" name="Line 107"/>
                <p:cNvSpPr>
                  <a:spLocks noChangeAspect="1" noChangeShapeType="1"/>
                </p:cNvSpPr>
                <p:nvPr/>
              </p:nvSpPr>
              <p:spPr bwMode="auto">
                <a:xfrm flipV="1">
                  <a:off x="912" y="3504"/>
                  <a:ext cx="48" cy="55"/>
                </a:xfrm>
                <a:prstGeom prst="line">
                  <a:avLst/>
                </a:prstGeom>
                <a:noFill/>
                <a:ln w="38100">
                  <a:solidFill>
                    <a:schemeClr val="tx1"/>
                  </a:solidFill>
                  <a:round/>
                  <a:headEnd/>
                  <a:tailEnd/>
                </a:ln>
              </p:spPr>
              <p:txBody>
                <a:bodyPr/>
                <a:lstStyle/>
                <a:p>
                  <a:endParaRPr lang="en-US"/>
                </a:p>
              </p:txBody>
            </p:sp>
            <p:sp>
              <p:nvSpPr>
                <p:cNvPr id="43" name="Line 108"/>
                <p:cNvSpPr>
                  <a:spLocks noChangeAspect="1" noChangeShapeType="1"/>
                </p:cNvSpPr>
                <p:nvPr/>
              </p:nvSpPr>
              <p:spPr bwMode="auto">
                <a:xfrm>
                  <a:off x="912" y="3689"/>
                  <a:ext cx="48" cy="55"/>
                </a:xfrm>
                <a:prstGeom prst="line">
                  <a:avLst/>
                </a:prstGeom>
                <a:noFill/>
                <a:ln w="38100">
                  <a:solidFill>
                    <a:schemeClr val="tx1"/>
                  </a:solidFill>
                  <a:round/>
                  <a:headEnd/>
                  <a:tailEnd/>
                </a:ln>
              </p:spPr>
              <p:txBody>
                <a:bodyPr/>
                <a:lstStyle/>
                <a:p>
                  <a:endParaRPr lang="en-US"/>
                </a:p>
              </p:txBody>
            </p:sp>
          </p:grpSp>
        </p:grpSp>
        <p:sp>
          <p:nvSpPr>
            <p:cNvPr id="28" name="Line 109"/>
            <p:cNvSpPr>
              <a:spLocks noChangeShapeType="1"/>
            </p:cNvSpPr>
            <p:nvPr/>
          </p:nvSpPr>
          <p:spPr bwMode="auto">
            <a:xfrm rot="-5400000">
              <a:off x="1935" y="4221"/>
              <a:ext cx="388" cy="1"/>
            </a:xfrm>
            <a:prstGeom prst="line">
              <a:avLst/>
            </a:prstGeom>
            <a:noFill/>
            <a:ln w="25400">
              <a:solidFill>
                <a:schemeClr val="tx1"/>
              </a:solidFill>
              <a:round/>
              <a:headEnd/>
              <a:tailEnd type="triangle" w="med" len="med"/>
            </a:ln>
          </p:spPr>
          <p:txBody>
            <a:bodyPr/>
            <a:lstStyle/>
            <a:p>
              <a:endParaRPr lang="en-US"/>
            </a:p>
          </p:txBody>
        </p:sp>
        <p:sp>
          <p:nvSpPr>
            <p:cNvPr id="29" name="Arc 110"/>
            <p:cNvSpPr>
              <a:spLocks/>
            </p:cNvSpPr>
            <p:nvPr/>
          </p:nvSpPr>
          <p:spPr bwMode="auto">
            <a:xfrm rot="5400000" flipH="1">
              <a:off x="1517" y="2477"/>
              <a:ext cx="499" cy="722"/>
            </a:xfrm>
            <a:custGeom>
              <a:avLst/>
              <a:gdLst>
                <a:gd name="T0" fmla="*/ 44 w 21398"/>
                <a:gd name="T1" fmla="*/ 0 h 21517"/>
                <a:gd name="T2" fmla="*/ 499 w 21398"/>
                <a:gd name="T3" fmla="*/ 623 h 21517"/>
                <a:gd name="T4" fmla="*/ 0 w 21398"/>
                <a:gd name="T5" fmla="*/ 722 h 21517"/>
                <a:gd name="T6" fmla="*/ 0 60000 65536"/>
                <a:gd name="T7" fmla="*/ 0 60000 65536"/>
                <a:gd name="T8" fmla="*/ 0 60000 65536"/>
                <a:gd name="T9" fmla="*/ 0 w 21398"/>
                <a:gd name="T10" fmla="*/ 0 h 21517"/>
                <a:gd name="T11" fmla="*/ 21398 w 21398"/>
                <a:gd name="T12" fmla="*/ 21517 h 21517"/>
              </a:gdLst>
              <a:ahLst/>
              <a:cxnLst>
                <a:cxn ang="T6">
                  <a:pos x="T0" y="T1"/>
                </a:cxn>
                <a:cxn ang="T7">
                  <a:pos x="T2" y="T3"/>
                </a:cxn>
                <a:cxn ang="T8">
                  <a:pos x="T4" y="T5"/>
                </a:cxn>
              </a:cxnLst>
              <a:rect l="T9" t="T10" r="T11" b="T12"/>
              <a:pathLst>
                <a:path w="21398" h="21517" fill="none" extrusionOk="0">
                  <a:moveTo>
                    <a:pt x="1893" y="0"/>
                  </a:moveTo>
                  <a:cubicBezTo>
                    <a:pt x="11931" y="883"/>
                    <a:pt x="20024" y="8590"/>
                    <a:pt x="21398" y="18572"/>
                  </a:cubicBezTo>
                </a:path>
                <a:path w="21398" h="21517" stroke="0" extrusionOk="0">
                  <a:moveTo>
                    <a:pt x="1893" y="0"/>
                  </a:moveTo>
                  <a:cubicBezTo>
                    <a:pt x="11931" y="883"/>
                    <a:pt x="20024" y="8590"/>
                    <a:pt x="21398" y="18572"/>
                  </a:cubicBezTo>
                  <a:lnTo>
                    <a:pt x="0" y="21517"/>
                  </a:lnTo>
                  <a:close/>
                </a:path>
              </a:pathLst>
            </a:custGeom>
            <a:noFill/>
            <a:ln w="25400">
              <a:solidFill>
                <a:schemeClr val="tx1"/>
              </a:solidFill>
              <a:round/>
              <a:headEnd/>
              <a:tailEnd/>
            </a:ln>
          </p:spPr>
          <p:txBody>
            <a:bodyPr wrap="none" anchor="ctr"/>
            <a:lstStyle/>
            <a:p>
              <a:endParaRPr lang="en-US"/>
            </a:p>
          </p:txBody>
        </p:sp>
        <p:sp>
          <p:nvSpPr>
            <p:cNvPr id="30" name="Line 111"/>
            <p:cNvSpPr>
              <a:spLocks noChangeShapeType="1"/>
            </p:cNvSpPr>
            <p:nvPr/>
          </p:nvSpPr>
          <p:spPr bwMode="auto">
            <a:xfrm rot="1015650" flipV="1">
              <a:off x="2248" y="2699"/>
              <a:ext cx="80" cy="111"/>
            </a:xfrm>
            <a:prstGeom prst="line">
              <a:avLst/>
            </a:prstGeom>
            <a:noFill/>
            <a:ln w="25400">
              <a:solidFill>
                <a:schemeClr val="tx1"/>
              </a:solidFill>
              <a:round/>
              <a:headEnd/>
              <a:tailEnd type="triangle" w="med" len="med"/>
            </a:ln>
          </p:spPr>
          <p:txBody>
            <a:bodyPr/>
            <a:lstStyle/>
            <a:p>
              <a:endParaRPr lang="en-US"/>
            </a:p>
          </p:txBody>
        </p:sp>
        <p:sp>
          <p:nvSpPr>
            <p:cNvPr id="31" name="Rectangle 112"/>
            <p:cNvSpPr>
              <a:spLocks noChangeArrowheads="1"/>
            </p:cNvSpPr>
            <p:nvPr/>
          </p:nvSpPr>
          <p:spPr bwMode="auto">
            <a:xfrm rot="3051368">
              <a:off x="2455" y="4921"/>
              <a:ext cx="120" cy="166"/>
            </a:xfrm>
            <a:prstGeom prst="rect">
              <a:avLst/>
            </a:prstGeom>
            <a:noFill/>
            <a:ln w="25400">
              <a:solidFill>
                <a:schemeClr val="tx1"/>
              </a:solidFill>
              <a:miter lim="800000"/>
              <a:headEnd/>
              <a:tailEnd/>
            </a:ln>
          </p:spPr>
          <p:txBody>
            <a:bodyPr wrap="none" anchor="ctr"/>
            <a:lstStyle/>
            <a:p>
              <a:endParaRPr lang="en-US"/>
            </a:p>
          </p:txBody>
        </p:sp>
        <p:sp>
          <p:nvSpPr>
            <p:cNvPr id="32" name="Line 113"/>
            <p:cNvSpPr>
              <a:spLocks noChangeShapeType="1"/>
            </p:cNvSpPr>
            <p:nvPr/>
          </p:nvSpPr>
          <p:spPr bwMode="auto">
            <a:xfrm>
              <a:off x="2248" y="4604"/>
              <a:ext cx="80" cy="111"/>
            </a:xfrm>
            <a:prstGeom prst="line">
              <a:avLst/>
            </a:prstGeom>
            <a:noFill/>
            <a:ln w="25400">
              <a:solidFill>
                <a:schemeClr val="tx1"/>
              </a:solidFill>
              <a:round/>
              <a:headEnd/>
              <a:tailEnd type="triangle" w="med" len="med"/>
            </a:ln>
          </p:spPr>
          <p:txBody>
            <a:bodyPr/>
            <a:lstStyle/>
            <a:p>
              <a:endParaRPr lang="en-US"/>
            </a:p>
          </p:txBody>
        </p:sp>
        <p:sp>
          <p:nvSpPr>
            <p:cNvPr id="33" name="Line 114"/>
            <p:cNvSpPr>
              <a:spLocks noChangeShapeType="1"/>
            </p:cNvSpPr>
            <p:nvPr/>
          </p:nvSpPr>
          <p:spPr bwMode="auto">
            <a:xfrm>
              <a:off x="2128" y="4438"/>
              <a:ext cx="360" cy="498"/>
            </a:xfrm>
            <a:prstGeom prst="line">
              <a:avLst/>
            </a:prstGeom>
            <a:noFill/>
            <a:ln w="25400">
              <a:solidFill>
                <a:schemeClr val="tx1"/>
              </a:solidFill>
              <a:round/>
              <a:headEnd/>
              <a:tailEnd/>
            </a:ln>
          </p:spPr>
          <p:txBody>
            <a:bodyPr/>
            <a:lstStyle/>
            <a:p>
              <a:endParaRPr lang="en-US"/>
            </a:p>
          </p:txBody>
        </p:sp>
        <p:sp>
          <p:nvSpPr>
            <p:cNvPr id="34" name="Line 120"/>
            <p:cNvSpPr>
              <a:spLocks noChangeShapeType="1"/>
            </p:cNvSpPr>
            <p:nvPr/>
          </p:nvSpPr>
          <p:spPr bwMode="auto">
            <a:xfrm rot="-1015650">
              <a:off x="1928" y="2699"/>
              <a:ext cx="80" cy="111"/>
            </a:xfrm>
            <a:prstGeom prst="line">
              <a:avLst/>
            </a:prstGeom>
            <a:noFill/>
            <a:ln w="25400">
              <a:solidFill>
                <a:schemeClr val="tx1"/>
              </a:solidFill>
              <a:round/>
              <a:headEnd/>
              <a:tailEnd type="triangle" w="med" len="med"/>
            </a:ln>
          </p:spPr>
          <p:txBody>
            <a:bodyPr/>
            <a:lstStyle/>
            <a:p>
              <a:endParaRPr lang="en-US"/>
            </a:p>
          </p:txBody>
        </p:sp>
        <p:sp>
          <p:nvSpPr>
            <p:cNvPr id="35" name="Line 121"/>
            <p:cNvSpPr>
              <a:spLocks noChangeShapeType="1"/>
            </p:cNvSpPr>
            <p:nvPr/>
          </p:nvSpPr>
          <p:spPr bwMode="auto">
            <a:xfrm rot="5400000" flipV="1">
              <a:off x="1935" y="3224"/>
              <a:ext cx="388" cy="1"/>
            </a:xfrm>
            <a:prstGeom prst="line">
              <a:avLst/>
            </a:prstGeom>
            <a:noFill/>
            <a:ln w="25400">
              <a:solidFill>
                <a:schemeClr val="tx1"/>
              </a:solidFill>
              <a:round/>
              <a:headEnd/>
              <a:tailEnd type="triangle" w="med" len="med"/>
            </a:ln>
          </p:spPr>
          <p:txBody>
            <a:bodyPr/>
            <a:lstStyle/>
            <a:p>
              <a:endParaRPr lang="en-US"/>
            </a:p>
          </p:txBody>
        </p:sp>
        <p:sp>
          <p:nvSpPr>
            <p:cNvPr id="36" name="Line 124"/>
            <p:cNvSpPr>
              <a:spLocks noChangeShapeType="1"/>
            </p:cNvSpPr>
            <p:nvPr/>
          </p:nvSpPr>
          <p:spPr bwMode="auto">
            <a:xfrm>
              <a:off x="2808" y="2588"/>
              <a:ext cx="280" cy="1"/>
            </a:xfrm>
            <a:prstGeom prst="line">
              <a:avLst/>
            </a:prstGeom>
            <a:noFill/>
            <a:ln w="25400">
              <a:solidFill>
                <a:schemeClr val="tx1"/>
              </a:solidFill>
              <a:round/>
              <a:headEnd/>
              <a:tailEnd type="triangle" w="med" len="med"/>
            </a:ln>
          </p:spPr>
          <p:txBody>
            <a:bodyPr/>
            <a:lstStyle/>
            <a:p>
              <a:endParaRPr lang="en-US"/>
            </a:p>
          </p:txBody>
        </p:sp>
        <p:sp>
          <p:nvSpPr>
            <p:cNvPr id="37" name="Rectangle 125"/>
            <p:cNvSpPr>
              <a:spLocks noChangeArrowheads="1"/>
            </p:cNvSpPr>
            <p:nvPr/>
          </p:nvSpPr>
          <p:spPr bwMode="auto">
            <a:xfrm>
              <a:off x="2768" y="2478"/>
              <a:ext cx="80" cy="22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8" name="Line 126"/>
            <p:cNvSpPr>
              <a:spLocks noChangeShapeType="1"/>
            </p:cNvSpPr>
            <p:nvPr/>
          </p:nvSpPr>
          <p:spPr bwMode="auto">
            <a:xfrm flipV="1">
              <a:off x="1768" y="4471"/>
              <a:ext cx="360" cy="499"/>
            </a:xfrm>
            <a:prstGeom prst="line">
              <a:avLst/>
            </a:prstGeom>
            <a:noFill/>
            <a:ln w="25400">
              <a:solidFill>
                <a:schemeClr val="tx1"/>
              </a:solidFill>
              <a:round/>
              <a:headEnd/>
              <a:tailEnd/>
            </a:ln>
          </p:spPr>
          <p:txBody>
            <a:bodyPr/>
            <a:lstStyle/>
            <a:p>
              <a:endParaRPr lang="en-US"/>
            </a:p>
          </p:txBody>
        </p:sp>
      </p:grpSp>
      <p:sp>
        <p:nvSpPr>
          <p:cNvPr id="116" name="Rectangle 115"/>
          <p:cNvSpPr/>
          <p:nvPr/>
        </p:nvSpPr>
        <p:spPr>
          <a:xfrm>
            <a:off x="6172200" y="1600200"/>
            <a:ext cx="2819400" cy="1545038"/>
          </a:xfrm>
          <a:prstGeom prst="rect">
            <a:avLst/>
          </a:prstGeom>
        </p:spPr>
        <p:txBody>
          <a:bodyPr wrap="square">
            <a:spAutoFit/>
          </a:bodyPr>
          <a:lstStyle/>
          <a:p>
            <a:pPr marL="342900" lvl="0" indent="-342900">
              <a:spcBef>
                <a:spcPct val="20000"/>
              </a:spcBef>
            </a:pPr>
            <a:r>
              <a:rPr lang="en-US" sz="2400" dirty="0" smtClean="0">
                <a:solidFill>
                  <a:prstClr val="black"/>
                </a:solidFill>
                <a:latin typeface="Algerian" pitchFamily="82" charset="0"/>
              </a:rPr>
              <a:t>         </a:t>
            </a:r>
            <a:r>
              <a:rPr lang="en-US" sz="2000" dirty="0" smtClean="0">
                <a:solidFill>
                  <a:prstClr val="black"/>
                </a:solidFill>
                <a:latin typeface="Algerian" pitchFamily="82" charset="0"/>
              </a:rPr>
              <a:t>Super-   perspective:</a:t>
            </a:r>
          </a:p>
          <a:p>
            <a:pPr marL="342900" lvl="0" indent="-342900">
              <a:spcBef>
                <a:spcPct val="20000"/>
              </a:spcBef>
            </a:pPr>
            <a:r>
              <a:rPr lang="en-US" sz="2400" dirty="0" smtClean="0">
                <a:solidFill>
                  <a:prstClr val="black"/>
                </a:solidFill>
                <a:latin typeface="Algerian" pitchFamily="82" charset="0"/>
              </a:rPr>
              <a:t>  -</a:t>
            </a:r>
            <a:r>
              <a:rPr lang="en-US" sz="2400" u="sng" dirty="0" smtClean="0">
                <a:solidFill>
                  <a:srgbClr val="002060"/>
                </a:solidFill>
                <a:latin typeface="Algerian" pitchFamily="82" charset="0"/>
              </a:rPr>
              <a:t>Coherent</a:t>
            </a:r>
            <a:r>
              <a:rPr lang="en-US" sz="2400" dirty="0" smtClean="0">
                <a:solidFill>
                  <a:srgbClr val="002060"/>
                </a:solidFill>
                <a:latin typeface="Algerian" pitchFamily="82" charset="0"/>
              </a:rPr>
              <a:t> EC-</a:t>
            </a:r>
          </a:p>
          <a:p>
            <a:pPr marL="342900" lvl="0" indent="-342900">
              <a:spcBef>
                <a:spcPct val="20000"/>
              </a:spcBef>
            </a:pPr>
            <a:r>
              <a:rPr lang="en-US" dirty="0" smtClean="0">
                <a:solidFill>
                  <a:srgbClr val="002060"/>
                </a:solidFill>
              </a:rPr>
              <a:t>   </a:t>
            </a:r>
            <a:r>
              <a:rPr lang="en-US" b="1" dirty="0" smtClean="0">
                <a:solidFill>
                  <a:schemeClr val="accent5">
                    <a:lumMod val="75000"/>
                  </a:schemeClr>
                </a:solidFill>
              </a:rPr>
              <a:t>Revived by </a:t>
            </a:r>
            <a:r>
              <a:rPr lang="en-US" b="1" dirty="0" smtClean="0">
                <a:solidFill>
                  <a:srgbClr val="002060"/>
                </a:solidFill>
              </a:rPr>
              <a:t>V. </a:t>
            </a:r>
            <a:r>
              <a:rPr lang="en-US" b="1" dirty="0" err="1" smtClean="0">
                <a:solidFill>
                  <a:srgbClr val="002060"/>
                </a:solidFill>
              </a:rPr>
              <a:t>Litvinenko</a:t>
            </a:r>
            <a:r>
              <a:rPr lang="en-US" b="1" dirty="0" smtClean="0">
                <a:solidFill>
                  <a:srgbClr val="002060"/>
                </a:solidFill>
              </a:rPr>
              <a:t> </a:t>
            </a:r>
            <a:r>
              <a:rPr lang="en-US" dirty="0" smtClean="0">
                <a:solidFill>
                  <a:srgbClr val="002060"/>
                </a:solidFill>
              </a:rPr>
              <a:t>!</a:t>
            </a:r>
            <a:endParaRPr lang="en-US" dirty="0">
              <a:solidFill>
                <a:srgbClr val="00206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latin typeface="Blackadder ITC" pitchFamily="82" charset="0"/>
              </a:rPr>
              <a:t>Max </a:t>
            </a:r>
            <a:r>
              <a:rPr lang="en-US" sz="4000" dirty="0" err="1" smtClean="0">
                <a:latin typeface="Blackadder ITC" pitchFamily="82" charset="0"/>
              </a:rPr>
              <a:t>Zolotorev</a:t>
            </a:r>
            <a:endParaRPr lang="en-US" sz="4000" dirty="0">
              <a:solidFill>
                <a:schemeClr val="accent5">
                  <a:lumMod val="50000"/>
                </a:schemeClr>
              </a:solidFill>
              <a:latin typeface="Algerian" pitchFamily="82" charset="0"/>
            </a:endParaRPr>
          </a:p>
        </p:txBody>
      </p:sp>
      <p:sp>
        <p:nvSpPr>
          <p:cNvPr id="3" name="Content Placeholder 2"/>
          <p:cNvSpPr>
            <a:spLocks noGrp="1"/>
          </p:cNvSpPr>
          <p:nvPr>
            <p:ph idx="1"/>
          </p:nvPr>
        </p:nvSpPr>
        <p:spPr>
          <a:xfrm>
            <a:off x="4191000" y="1676400"/>
            <a:ext cx="4648200" cy="4525963"/>
          </a:xfrm>
        </p:spPr>
        <p:txBody>
          <a:bodyPr>
            <a:normAutofit fontScale="32500" lnSpcReduction="20000"/>
          </a:bodyPr>
          <a:lstStyle/>
          <a:p>
            <a:r>
              <a:rPr lang="en-US" sz="4500" dirty="0" smtClean="0">
                <a:solidFill>
                  <a:srgbClr val="002060"/>
                </a:solidFill>
                <a:latin typeface="Blackadder ITC" pitchFamily="82" charset="0"/>
              </a:rPr>
              <a:t> </a:t>
            </a:r>
            <a:r>
              <a:rPr lang="en-US" sz="5500" dirty="0" smtClean="0">
                <a:solidFill>
                  <a:srgbClr val="002060"/>
                </a:solidFill>
                <a:latin typeface="Algerian" pitchFamily="82" charset="0"/>
              </a:rPr>
              <a:t>parity violation in atomic transitions</a:t>
            </a:r>
          </a:p>
          <a:p>
            <a:pPr>
              <a:buNone/>
            </a:pPr>
            <a:r>
              <a:rPr lang="en-US" sz="5500" dirty="0" smtClean="0">
                <a:solidFill>
                  <a:srgbClr val="002060"/>
                </a:solidFill>
                <a:latin typeface="Algerian" pitchFamily="82" charset="0"/>
              </a:rPr>
              <a:t>        </a:t>
            </a:r>
            <a:r>
              <a:rPr lang="en-US" sz="5500" dirty="0" smtClean="0">
                <a:solidFill>
                  <a:srgbClr val="002060"/>
                </a:solidFill>
                <a:latin typeface="Arial" pitchFamily="34" charset="0"/>
                <a:cs typeface="Arial" pitchFamily="34" charset="0"/>
              </a:rPr>
              <a:t>(with </a:t>
            </a:r>
            <a:r>
              <a:rPr lang="en-US" sz="5500" dirty="0" err="1" smtClean="0">
                <a:solidFill>
                  <a:srgbClr val="002060"/>
                </a:solidFill>
                <a:latin typeface="Arial" pitchFamily="34" charset="0"/>
                <a:cs typeface="Arial" pitchFamily="34" charset="0"/>
              </a:rPr>
              <a:t>L.Barkov</a:t>
            </a:r>
            <a:r>
              <a:rPr lang="en-US" sz="5500" dirty="0" smtClean="0">
                <a:solidFill>
                  <a:srgbClr val="002060"/>
                </a:solidFill>
                <a:latin typeface="Arial" pitchFamily="34" charset="0"/>
                <a:cs typeface="Arial" pitchFamily="34" charset="0"/>
              </a:rPr>
              <a:t> and I. </a:t>
            </a:r>
            <a:r>
              <a:rPr lang="en-US" sz="5500" dirty="0" err="1" smtClean="0">
                <a:solidFill>
                  <a:srgbClr val="002060"/>
                </a:solidFill>
                <a:latin typeface="Arial" pitchFamily="34" charset="0"/>
                <a:cs typeface="Arial" pitchFamily="34" charset="0"/>
              </a:rPr>
              <a:t>Khriplovich</a:t>
            </a:r>
            <a:r>
              <a:rPr lang="en-US" sz="5500" dirty="0" smtClean="0">
                <a:solidFill>
                  <a:srgbClr val="002060"/>
                </a:solidFill>
                <a:latin typeface="Arial" pitchFamily="34" charset="0"/>
                <a:cs typeface="Arial" pitchFamily="34" charset="0"/>
              </a:rPr>
              <a:t>)</a:t>
            </a:r>
          </a:p>
          <a:p>
            <a:pPr>
              <a:buNone/>
            </a:pPr>
            <a:endParaRPr lang="en-US" sz="5500" dirty="0" smtClean="0">
              <a:solidFill>
                <a:schemeClr val="accent5">
                  <a:lumMod val="50000"/>
                </a:schemeClr>
              </a:solidFill>
              <a:latin typeface="Algerian" pitchFamily="82" charset="0"/>
            </a:endParaRPr>
          </a:p>
          <a:p>
            <a:r>
              <a:rPr lang="en-US" sz="5500" dirty="0" smtClean="0">
                <a:solidFill>
                  <a:schemeClr val="accent5">
                    <a:lumMod val="50000"/>
                  </a:schemeClr>
                </a:solidFill>
                <a:latin typeface="Arial" pitchFamily="34" charset="0"/>
                <a:cs typeface="Arial" pitchFamily="34" charset="0"/>
              </a:rPr>
              <a:t> Idea of the </a:t>
            </a:r>
            <a:r>
              <a:rPr lang="en-US" sz="5500" b="1" u="sng" dirty="0" smtClean="0">
                <a:solidFill>
                  <a:schemeClr val="accent5">
                    <a:lumMod val="50000"/>
                  </a:schemeClr>
                </a:solidFill>
                <a:latin typeface="Algerian" pitchFamily="82" charset="0"/>
              </a:rPr>
              <a:t>Optical stochastic cooling</a:t>
            </a:r>
          </a:p>
          <a:p>
            <a:pPr>
              <a:buNone/>
            </a:pPr>
            <a:r>
              <a:rPr lang="en-US" sz="5500" dirty="0" smtClean="0">
                <a:solidFill>
                  <a:schemeClr val="accent5">
                    <a:lumMod val="50000"/>
                  </a:schemeClr>
                </a:solidFill>
                <a:latin typeface="Algerian" pitchFamily="82" charset="0"/>
              </a:rPr>
              <a:t>       (</a:t>
            </a:r>
            <a:r>
              <a:rPr lang="en-US" sz="5500" dirty="0" smtClean="0">
                <a:solidFill>
                  <a:schemeClr val="accent5">
                    <a:lumMod val="50000"/>
                  </a:schemeClr>
                </a:solidFill>
                <a:latin typeface="Arial Unicode MS" pitchFamily="34" charset="-128"/>
                <a:ea typeface="Arial Unicode MS" pitchFamily="34" charset="-128"/>
                <a:cs typeface="Arial Unicode MS" pitchFamily="34" charset="-128"/>
              </a:rPr>
              <a:t>incoherent feedback on amplified light </a:t>
            </a:r>
          </a:p>
          <a:p>
            <a:pPr>
              <a:buNone/>
            </a:pPr>
            <a:r>
              <a:rPr lang="en-US" sz="5500" dirty="0" smtClean="0">
                <a:solidFill>
                  <a:schemeClr val="accent5">
                    <a:lumMod val="50000"/>
                  </a:schemeClr>
                </a:solidFill>
                <a:latin typeface="Arial Unicode MS" pitchFamily="34" charset="-128"/>
                <a:ea typeface="Arial Unicode MS" pitchFamily="34" charset="-128"/>
                <a:cs typeface="Arial Unicode MS" pitchFamily="34" charset="-128"/>
              </a:rPr>
              <a:t>       radiation in </a:t>
            </a:r>
            <a:r>
              <a:rPr lang="en-US" sz="5500" dirty="0" err="1" smtClean="0">
                <a:solidFill>
                  <a:schemeClr val="accent5">
                    <a:lumMod val="50000"/>
                  </a:schemeClr>
                </a:solidFill>
                <a:latin typeface="Arial Unicode MS" pitchFamily="34" charset="-128"/>
                <a:ea typeface="Arial Unicode MS" pitchFamily="34" charset="-128"/>
                <a:cs typeface="Arial Unicode MS" pitchFamily="34" charset="-128"/>
              </a:rPr>
              <a:t>undulator</a:t>
            </a:r>
            <a:r>
              <a:rPr lang="en-US" sz="5500" dirty="0" smtClean="0">
                <a:solidFill>
                  <a:schemeClr val="accent5">
                    <a:lumMod val="50000"/>
                  </a:schemeClr>
                </a:solidFill>
                <a:latin typeface="Algerian" pitchFamily="82" charset="0"/>
              </a:rPr>
              <a:t>)</a:t>
            </a:r>
          </a:p>
          <a:p>
            <a:pPr>
              <a:buNone/>
            </a:pPr>
            <a:endParaRPr lang="en-US" sz="5500" dirty="0" smtClean="0">
              <a:solidFill>
                <a:schemeClr val="accent5">
                  <a:lumMod val="50000"/>
                </a:schemeClr>
              </a:solidFill>
              <a:latin typeface="Algerian" pitchFamily="82" charset="0"/>
            </a:endParaRPr>
          </a:p>
          <a:p>
            <a:r>
              <a:rPr lang="en-US" sz="5500" dirty="0" smtClean="0">
                <a:solidFill>
                  <a:schemeClr val="accent5">
                    <a:lumMod val="50000"/>
                  </a:schemeClr>
                </a:solidFill>
                <a:latin typeface="Algerian" pitchFamily="82" charset="0"/>
              </a:rPr>
              <a:t>Super-short e-bunches</a:t>
            </a:r>
          </a:p>
          <a:p>
            <a:endParaRPr lang="en-US" sz="5500" dirty="0" smtClean="0">
              <a:solidFill>
                <a:schemeClr val="accent5">
                  <a:lumMod val="50000"/>
                </a:schemeClr>
              </a:solidFill>
              <a:latin typeface="Algerian" pitchFamily="82" charset="0"/>
            </a:endParaRPr>
          </a:p>
          <a:p>
            <a:r>
              <a:rPr lang="en-US" sz="5500" dirty="0" smtClean="0">
                <a:solidFill>
                  <a:schemeClr val="accent5">
                    <a:lumMod val="50000"/>
                  </a:schemeClr>
                </a:solidFill>
                <a:latin typeface="Algerian" pitchFamily="82" charset="0"/>
              </a:rPr>
              <a:t>More and more…</a:t>
            </a:r>
          </a:p>
          <a:p>
            <a:endParaRPr lang="en-US" sz="5500" dirty="0" smtClean="0">
              <a:solidFill>
                <a:schemeClr val="accent5">
                  <a:lumMod val="50000"/>
                </a:schemeClr>
              </a:solidFill>
              <a:latin typeface="Algerian" pitchFamily="82" charset="0"/>
            </a:endParaRPr>
          </a:p>
          <a:p>
            <a:r>
              <a:rPr lang="en-US" sz="5500" b="1" i="1" dirty="0" smtClean="0"/>
              <a:t> </a:t>
            </a:r>
            <a:r>
              <a:rPr lang="en-US" sz="6200" b="1" i="1" dirty="0" smtClean="0"/>
              <a:t>Clarifying discussions…</a:t>
            </a:r>
            <a:endParaRPr lang="en-US" sz="6200" dirty="0" smtClean="0"/>
          </a:p>
          <a:p>
            <a:pPr>
              <a:buNone/>
            </a:pPr>
            <a:endParaRPr lang="en-US" dirty="0" smtClean="0"/>
          </a:p>
          <a:p>
            <a:pPr>
              <a:buNone/>
            </a:pPr>
            <a:r>
              <a:rPr lang="en-US" sz="2800" dirty="0" smtClean="0">
                <a:latin typeface="Blackadder ITC" pitchFamily="82" charset="0"/>
              </a:rPr>
              <a:t>                                </a:t>
            </a:r>
          </a:p>
          <a:p>
            <a:pPr>
              <a:buNone/>
            </a:pPr>
            <a:r>
              <a:rPr lang="en-US" sz="2800" dirty="0" smtClean="0">
                <a:latin typeface="Blackadder ITC" pitchFamily="82" charset="0"/>
              </a:rPr>
              <a:t>                                                   </a:t>
            </a:r>
          </a:p>
          <a:p>
            <a:pPr>
              <a:buNone/>
            </a:pPr>
            <a:endParaRPr lang="en-US" sz="2800" dirty="0" smtClean="0">
              <a:latin typeface="Blackadder ITC" pitchFamily="82" charset="0"/>
            </a:endParaRPr>
          </a:p>
          <a:p>
            <a:pPr>
              <a:buNone/>
            </a:pPr>
            <a:r>
              <a:rPr lang="en-US" sz="2800" dirty="0" smtClean="0">
                <a:latin typeface="Blackadder ITC" pitchFamily="82" charset="0"/>
              </a:rPr>
              <a:t>                                                     </a:t>
            </a:r>
            <a:endParaRPr lang="en-US" sz="4500" dirty="0" smtClean="0">
              <a:latin typeface="Blackadder ITC" pitchFamily="82" charset="0"/>
            </a:endParaRPr>
          </a:p>
          <a:p>
            <a:endParaRPr lang="en-US" dirty="0"/>
          </a:p>
        </p:txBody>
      </p:sp>
      <p:sp>
        <p:nvSpPr>
          <p:cNvPr id="512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01" name="Picture 1" descr="budkerLBL"/>
          <p:cNvPicPr>
            <a:picLocks noChangeAspect="1" noChangeArrowheads="1"/>
          </p:cNvPicPr>
          <p:nvPr/>
        </p:nvPicPr>
        <p:blipFill>
          <a:blip r:embed="rId3" cstate="print"/>
          <a:srcRect/>
          <a:stretch>
            <a:fillRect/>
          </a:stretch>
        </p:blipFill>
        <p:spPr bwMode="auto">
          <a:xfrm>
            <a:off x="304800" y="1752600"/>
            <a:ext cx="3785749" cy="2895600"/>
          </a:xfrm>
          <a:prstGeom prst="rect">
            <a:avLst/>
          </a:prstGeom>
          <a:noFill/>
        </p:spPr>
      </p:pic>
      <p:sp>
        <p:nvSpPr>
          <p:cNvPr id="51203" name="Rectangle 3"/>
          <p:cNvSpPr>
            <a:spLocks noChangeArrowheads="1"/>
          </p:cNvSpPr>
          <p:nvPr/>
        </p:nvSpPr>
        <p:spPr bwMode="auto">
          <a:xfrm>
            <a:off x="2819400" y="4648200"/>
            <a:ext cx="98937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r>
              <a:rPr lang="en-US" sz="2800" dirty="0" smtClean="0">
                <a:latin typeface="Blackadder ITC" pitchFamily="82" charset="0"/>
              </a:rPr>
              <a:t>Max</a:t>
            </a:r>
            <a:r>
              <a:rPr lang="en-US" sz="2400" dirty="0" smtClean="0">
                <a:latin typeface="Blackadder ITC" pitchFamily="82" charset="0"/>
              </a:rPr>
              <a:t>  </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rmAutofit/>
          </a:bodyPr>
          <a:lstStyle/>
          <a:p>
            <a:r>
              <a:rPr lang="en-US" b="1" dirty="0" smtClean="0">
                <a:solidFill>
                  <a:srgbClr val="FF0000"/>
                </a:solidFill>
              </a:rPr>
              <a:t>Collective stability</a:t>
            </a:r>
            <a:endParaRPr lang="en-US" b="1" dirty="0">
              <a:solidFill>
                <a:srgbClr val="FF0000"/>
              </a:solidFill>
            </a:endParaRPr>
          </a:p>
        </p:txBody>
      </p:sp>
      <p:sp>
        <p:nvSpPr>
          <p:cNvPr id="3" name="Content Placeholder 2"/>
          <p:cNvSpPr>
            <a:spLocks noGrp="1"/>
          </p:cNvSpPr>
          <p:nvPr>
            <p:ph idx="1"/>
          </p:nvPr>
        </p:nvSpPr>
        <p:spPr>
          <a:xfrm>
            <a:off x="304800" y="1371601"/>
            <a:ext cx="8534400" cy="5486400"/>
          </a:xfrm>
        </p:spPr>
        <p:txBody>
          <a:bodyPr/>
          <a:lstStyle/>
          <a:p>
            <a:endParaRPr lang="en-US" b="1" dirty="0" smtClean="0">
              <a:solidFill>
                <a:srgbClr val="FF0000"/>
              </a:solidFill>
            </a:endParaRPr>
          </a:p>
          <a:p>
            <a:r>
              <a:rPr lang="en-US" sz="2400" dirty="0" smtClean="0"/>
              <a:t>Impedance instabilities (with N. </a:t>
            </a:r>
            <a:r>
              <a:rPr lang="en-US" sz="2400" dirty="0" err="1" smtClean="0"/>
              <a:t>Dikansky</a:t>
            </a:r>
            <a:r>
              <a:rPr lang="en-US" sz="2400" dirty="0" smtClean="0"/>
              <a:t> and D. </a:t>
            </a:r>
            <a:r>
              <a:rPr lang="en-US" sz="2400" dirty="0" err="1" smtClean="0"/>
              <a:t>Pestrikov</a:t>
            </a:r>
            <a:r>
              <a:rPr lang="en-US" sz="2400" dirty="0" smtClean="0"/>
              <a:t>)</a:t>
            </a:r>
          </a:p>
          <a:p>
            <a:r>
              <a:rPr lang="en-US" sz="2400" dirty="0" smtClean="0"/>
              <a:t>EC:   microwave instabilities of a magnetized e-beam</a:t>
            </a:r>
          </a:p>
          <a:p>
            <a:pPr>
              <a:buNone/>
            </a:pPr>
            <a:r>
              <a:rPr lang="en-US" sz="2400" dirty="0" smtClean="0"/>
              <a:t>     1. Ion - “</a:t>
            </a:r>
            <a:r>
              <a:rPr lang="en-US" sz="2400" dirty="0" err="1" smtClean="0"/>
              <a:t>freezed</a:t>
            </a:r>
            <a:r>
              <a:rPr lang="en-US" sz="2400" dirty="0" smtClean="0"/>
              <a:t>” electron beam wake instability</a:t>
            </a:r>
          </a:p>
          <a:p>
            <a:pPr>
              <a:buNone/>
            </a:pPr>
            <a:r>
              <a:rPr lang="en-US" sz="2400" dirty="0" smtClean="0"/>
              <a:t>     2. E-beam – ionized gas instability (</a:t>
            </a:r>
            <a:r>
              <a:rPr lang="en-US" sz="2400" dirty="0" err="1" smtClean="0"/>
              <a:t>Parkhomchuk-Burov</a:t>
            </a:r>
            <a:r>
              <a:rPr lang="en-US" sz="2400" dirty="0" smtClean="0"/>
              <a:t>)</a:t>
            </a:r>
          </a:p>
          <a:p>
            <a:pPr>
              <a:buNone/>
            </a:pPr>
            <a:r>
              <a:rPr lang="en-US" sz="2400" dirty="0" smtClean="0"/>
              <a:t>     3. Drift wake </a:t>
            </a:r>
            <a:r>
              <a:rPr lang="en-US" sz="2400" dirty="0" err="1" smtClean="0"/>
              <a:t>i</a:t>
            </a:r>
            <a:r>
              <a:rPr lang="en-US" sz="2400" dirty="0" smtClean="0"/>
              <a:t>-e instability (</a:t>
            </a:r>
            <a:r>
              <a:rPr lang="en-US" sz="2400" dirty="0" err="1" smtClean="0"/>
              <a:t>Parkhomchuk</a:t>
            </a:r>
            <a:r>
              <a:rPr lang="en-US" sz="2400" dirty="0" smtClean="0"/>
              <a:t> - </a:t>
            </a:r>
            <a:r>
              <a:rPr lang="en-US" sz="2400" dirty="0" err="1" smtClean="0"/>
              <a:t>Burov</a:t>
            </a:r>
            <a:r>
              <a:rPr lang="en-US" sz="2400" dirty="0" smtClean="0"/>
              <a:t>)</a:t>
            </a:r>
          </a:p>
          <a:p>
            <a:r>
              <a:rPr lang="en-US" sz="2400" dirty="0" smtClean="0"/>
              <a:t>Microwave instabilities of magnetized relativistic e-beam (with </a:t>
            </a:r>
            <a:r>
              <a:rPr lang="en-US" sz="2400" dirty="0" err="1" smtClean="0"/>
              <a:t>A.Burov</a:t>
            </a:r>
            <a:r>
              <a:rPr lang="en-US" sz="2400" dirty="0" smtClean="0"/>
              <a:t>, for CEC) </a:t>
            </a:r>
            <a:endParaRPr 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lumMod val="75000"/>
                  </a:schemeClr>
                </a:solidFill>
                <a:latin typeface="Algerian" pitchFamily="82" charset="0"/>
              </a:rPr>
              <a:t>Polarized beams</a:t>
            </a:r>
            <a:endParaRPr lang="en-US" sz="2400" dirty="0">
              <a:solidFill>
                <a:schemeClr val="accent5">
                  <a:lumMod val="75000"/>
                </a:schemeClr>
              </a:solidFill>
              <a:latin typeface="Algerian" pitchFamily="82" charset="0"/>
            </a:endParaRPr>
          </a:p>
        </p:txBody>
      </p:sp>
      <p:sp>
        <p:nvSpPr>
          <p:cNvPr id="3" name="Content Placeholder 2"/>
          <p:cNvSpPr>
            <a:spLocks noGrp="1"/>
          </p:cNvSpPr>
          <p:nvPr>
            <p:ph idx="1"/>
          </p:nvPr>
        </p:nvSpPr>
        <p:spPr>
          <a:xfrm>
            <a:off x="457200" y="1143000"/>
            <a:ext cx="8229600" cy="4983163"/>
          </a:xfrm>
        </p:spPr>
        <p:txBody>
          <a:bodyPr/>
          <a:lstStyle/>
          <a:p>
            <a:pPr>
              <a:buNone/>
            </a:pPr>
            <a:r>
              <a:rPr lang="en-US" sz="2400" dirty="0" smtClean="0">
                <a:solidFill>
                  <a:schemeClr val="accent5">
                    <a:lumMod val="75000"/>
                  </a:schemeClr>
                </a:solidFill>
                <a:latin typeface="Algerian" pitchFamily="82" charset="0"/>
              </a:rPr>
              <a:t>    </a:t>
            </a:r>
            <a:r>
              <a:rPr lang="en-US" sz="2000" u="sng" dirty="0" smtClean="0">
                <a:latin typeface="Algerian" pitchFamily="82" charset="0"/>
              </a:rPr>
              <a:t>Mandates</a:t>
            </a:r>
          </a:p>
          <a:p>
            <a:r>
              <a:rPr lang="en-US" sz="2400" i="1" dirty="0" smtClean="0"/>
              <a:t>A. </a:t>
            </a:r>
            <a:r>
              <a:rPr lang="en-US" sz="2400" i="1" dirty="0" err="1" smtClean="0"/>
              <a:t>Skrinsky</a:t>
            </a:r>
            <a:r>
              <a:rPr lang="en-US" sz="2400" dirty="0" smtClean="0"/>
              <a:t>:</a:t>
            </a:r>
          </a:p>
          <a:p>
            <a:pPr>
              <a:buNone/>
            </a:pPr>
            <a:r>
              <a:rPr lang="en-US" sz="2000" dirty="0" smtClean="0"/>
              <a:t>“ …Do not answer me about spin and BMT. I give you the highest grade in advance. But you will work  hard on it afterwards…”</a:t>
            </a:r>
            <a:endParaRPr lang="en-US" sz="2400" i="1" dirty="0" smtClean="0"/>
          </a:p>
          <a:p>
            <a:r>
              <a:rPr lang="en-US" sz="2400" i="1" dirty="0" smtClean="0"/>
              <a:t>S. </a:t>
            </a:r>
            <a:r>
              <a:rPr lang="en-US" sz="2400" i="1" dirty="0" err="1" smtClean="0"/>
              <a:t>Belyaev</a:t>
            </a:r>
            <a:r>
              <a:rPr lang="en-US" sz="2400" dirty="0" smtClean="0"/>
              <a:t>: </a:t>
            </a:r>
          </a:p>
          <a:p>
            <a:pPr>
              <a:buNone/>
            </a:pPr>
            <a:r>
              <a:rPr lang="en-US" sz="2000" dirty="0" smtClean="0"/>
              <a:t>“…Work with </a:t>
            </a:r>
            <a:r>
              <a:rPr lang="en-US" sz="2000" dirty="0" err="1" smtClean="0"/>
              <a:t>Kondratenko</a:t>
            </a:r>
            <a:r>
              <a:rPr lang="en-US" sz="2000" dirty="0" smtClean="0"/>
              <a:t>. He is special…”</a:t>
            </a:r>
          </a:p>
          <a:p>
            <a:pPr>
              <a:buNone/>
            </a:pPr>
            <a:r>
              <a:rPr lang="en-US" sz="2000" dirty="0" smtClean="0"/>
              <a:t>                                              So…</a:t>
            </a:r>
            <a:r>
              <a:rPr lang="en-US" sz="2000" u="sng" dirty="0" smtClean="0"/>
              <a:t>that was easy for power of three</a:t>
            </a:r>
            <a:r>
              <a:rPr lang="en-US" sz="2000" dirty="0" smtClean="0"/>
              <a:t>:</a:t>
            </a:r>
          </a:p>
          <a:p>
            <a:pPr>
              <a:buNone/>
            </a:pPr>
            <a:endParaRPr lang="en-US" sz="2000" dirty="0" smtClean="0"/>
          </a:p>
          <a:p>
            <a:pPr>
              <a:buNone/>
            </a:pPr>
            <a:endParaRPr lang="en-US" sz="2000" dirty="0"/>
          </a:p>
        </p:txBody>
      </p:sp>
      <p:sp>
        <p:nvSpPr>
          <p:cNvPr id="4" name="Rectangle 3"/>
          <p:cNvSpPr/>
          <p:nvPr/>
        </p:nvSpPr>
        <p:spPr>
          <a:xfrm>
            <a:off x="3048000" y="4876800"/>
            <a:ext cx="4171335" cy="1477328"/>
          </a:xfrm>
          <a:prstGeom prst="rect">
            <a:avLst/>
          </a:prstGeom>
        </p:spPr>
        <p:txBody>
          <a:bodyPr wrap="none">
            <a:spAutoFit/>
          </a:bodyPr>
          <a:lstStyle/>
          <a:p>
            <a:pPr>
              <a:buFont typeface="Arial" pitchFamily="34" charset="0"/>
              <a:buChar char="•"/>
            </a:pPr>
            <a:r>
              <a:rPr lang="en-US" dirty="0" smtClean="0">
                <a:latin typeface="Algerian" pitchFamily="82" charset="0"/>
              </a:rPr>
              <a:t>  Snakes and Spin Echo</a:t>
            </a:r>
          </a:p>
          <a:p>
            <a:pPr>
              <a:buFont typeface="Arial" pitchFamily="34" charset="0"/>
              <a:buChar char="•"/>
            </a:pPr>
            <a:r>
              <a:rPr lang="en-US" dirty="0" smtClean="0">
                <a:latin typeface="Algerian" pitchFamily="82" charset="0"/>
              </a:rPr>
              <a:t>  Spin Resonances</a:t>
            </a:r>
          </a:p>
          <a:p>
            <a:pPr>
              <a:buFont typeface="Arial" pitchFamily="34" charset="0"/>
              <a:buChar char="•"/>
            </a:pPr>
            <a:r>
              <a:rPr lang="en-US" dirty="0" smtClean="0">
                <a:latin typeface="Algerian" pitchFamily="82" charset="0"/>
              </a:rPr>
              <a:t>  Acceleration and maintenance</a:t>
            </a:r>
          </a:p>
          <a:p>
            <a:pPr>
              <a:buFont typeface="Arial" pitchFamily="34" charset="0"/>
              <a:buChar char="•"/>
            </a:pPr>
            <a:r>
              <a:rPr lang="en-US" dirty="0" smtClean="0">
                <a:latin typeface="Algerian" pitchFamily="82" charset="0"/>
              </a:rPr>
              <a:t>  Spin diffusion</a:t>
            </a:r>
          </a:p>
          <a:p>
            <a:pPr>
              <a:buFont typeface="Arial" pitchFamily="34" charset="0"/>
              <a:buChar char="•"/>
            </a:pPr>
            <a:r>
              <a:rPr lang="en-US" dirty="0" smtClean="0">
                <a:latin typeface="Algerian" pitchFamily="82" charset="0"/>
              </a:rPr>
              <a:t>  </a:t>
            </a:r>
            <a:r>
              <a:rPr lang="en-US" dirty="0" err="1" smtClean="0">
                <a:latin typeface="Algerian" pitchFamily="82" charset="0"/>
              </a:rPr>
              <a:t>Radiative</a:t>
            </a:r>
            <a:r>
              <a:rPr lang="en-US" dirty="0" smtClean="0">
                <a:latin typeface="Algerian" pitchFamily="82" charset="0"/>
              </a:rPr>
              <a:t> polarization</a:t>
            </a:r>
          </a:p>
        </p:txBody>
      </p:sp>
      <p:sp>
        <p:nvSpPr>
          <p:cNvPr id="5" name="Rectangle 4"/>
          <p:cNvSpPr/>
          <p:nvPr/>
        </p:nvSpPr>
        <p:spPr>
          <a:xfrm>
            <a:off x="3048000" y="4495800"/>
            <a:ext cx="2768707" cy="369332"/>
          </a:xfrm>
          <a:prstGeom prst="rect">
            <a:avLst/>
          </a:prstGeom>
        </p:spPr>
        <p:txBody>
          <a:bodyPr wrap="none">
            <a:spAutoFit/>
          </a:bodyPr>
          <a:lstStyle/>
          <a:p>
            <a:pPr>
              <a:buFont typeface="Arial" pitchFamily="34" charset="0"/>
              <a:buChar char="•"/>
            </a:pPr>
            <a:r>
              <a:rPr lang="en-US" dirty="0" smtClean="0">
                <a:latin typeface="Algerian" pitchFamily="82" charset="0"/>
              </a:rPr>
              <a:t>  Spin on closed orbit</a:t>
            </a:r>
            <a:endParaRPr lang="en-US" dirty="0">
              <a:latin typeface="Algerian" pitchFamily="82" charset="0"/>
            </a:endParaRPr>
          </a:p>
        </p:txBody>
      </p:sp>
      <p:sp>
        <p:nvSpPr>
          <p:cNvPr id="6" name="Rectangle 5"/>
          <p:cNvSpPr/>
          <p:nvPr/>
        </p:nvSpPr>
        <p:spPr>
          <a:xfrm>
            <a:off x="3048000" y="4038600"/>
            <a:ext cx="2117887" cy="369332"/>
          </a:xfrm>
          <a:prstGeom prst="rect">
            <a:avLst/>
          </a:prstGeom>
        </p:spPr>
        <p:txBody>
          <a:bodyPr wrap="none">
            <a:spAutoFit/>
          </a:bodyPr>
          <a:lstStyle/>
          <a:p>
            <a:pPr>
              <a:buFont typeface="Arial" pitchFamily="34" charset="0"/>
              <a:buChar char="•"/>
            </a:pPr>
            <a:r>
              <a:rPr lang="en-US" dirty="0" smtClean="0">
                <a:latin typeface="Algerian" pitchFamily="82" charset="0"/>
              </a:rPr>
              <a:t>  Spin  rotators</a:t>
            </a:r>
            <a:endParaRPr lang="en-US" dirty="0">
              <a:latin typeface="Algerian"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229600" cy="838200"/>
          </a:xfrm>
        </p:spPr>
        <p:txBody>
          <a:bodyPr>
            <a:normAutofit fontScale="90000"/>
          </a:bodyPr>
          <a:lstStyle/>
          <a:p>
            <a:r>
              <a:rPr lang="en-US" dirty="0" smtClean="0">
                <a:solidFill>
                  <a:srgbClr val="7030A0"/>
                </a:solidFill>
                <a:latin typeface="Algerian" pitchFamily="82" charset="0"/>
              </a:rPr>
              <a:t> </a:t>
            </a:r>
            <a:br>
              <a:rPr lang="en-US" dirty="0" smtClean="0">
                <a:solidFill>
                  <a:srgbClr val="7030A0"/>
                </a:solidFill>
                <a:latin typeface="Algerian" pitchFamily="82" charset="0"/>
              </a:rPr>
            </a:br>
            <a:r>
              <a:rPr lang="en-US" dirty="0" smtClean="0">
                <a:solidFill>
                  <a:srgbClr val="7030A0"/>
                </a:solidFill>
                <a:latin typeface="Algerian" pitchFamily="82" charset="0"/>
              </a:rPr>
              <a:t> </a:t>
            </a:r>
            <a:r>
              <a:rPr lang="en-US" sz="3100" dirty="0" smtClean="0">
                <a:solidFill>
                  <a:srgbClr val="7030A0"/>
                </a:solidFill>
                <a:latin typeface="Algerian" pitchFamily="82" charset="0"/>
              </a:rPr>
              <a:t/>
            </a:r>
            <a:br>
              <a:rPr lang="en-US" sz="3100" dirty="0" smtClean="0">
                <a:solidFill>
                  <a:srgbClr val="7030A0"/>
                </a:solidFill>
                <a:latin typeface="Algerian" pitchFamily="82" charset="0"/>
              </a:rPr>
            </a:br>
            <a:endParaRPr lang="en-US" sz="3100" dirty="0"/>
          </a:p>
        </p:txBody>
      </p:sp>
      <p:sp>
        <p:nvSpPr>
          <p:cNvPr id="3" name="Content Placeholder 2"/>
          <p:cNvSpPr>
            <a:spLocks noGrp="1"/>
          </p:cNvSpPr>
          <p:nvPr>
            <p:ph sz="half" idx="1"/>
          </p:nvPr>
        </p:nvSpPr>
        <p:spPr>
          <a:xfrm>
            <a:off x="152400" y="1676400"/>
            <a:ext cx="2743200" cy="4525963"/>
          </a:xfrm>
        </p:spPr>
        <p:txBody>
          <a:bodyPr/>
          <a:lstStyle/>
          <a:p>
            <a:endParaRPr lang="en-US" dirty="0"/>
          </a:p>
        </p:txBody>
      </p:sp>
      <p:pic>
        <p:nvPicPr>
          <p:cNvPr id="5" name="Picture 4" descr="rashevski_02.JPG"/>
          <p:cNvPicPr>
            <a:picLocks noChangeAspect="1"/>
          </p:cNvPicPr>
          <p:nvPr/>
        </p:nvPicPr>
        <p:blipFill>
          <a:blip r:embed="rId3" cstate="print"/>
          <a:stretch>
            <a:fillRect/>
          </a:stretch>
        </p:blipFill>
        <p:spPr>
          <a:xfrm>
            <a:off x="228600" y="1676400"/>
            <a:ext cx="2637130" cy="3200400"/>
          </a:xfrm>
          <a:prstGeom prst="rect">
            <a:avLst/>
          </a:prstGeom>
        </p:spPr>
      </p:pic>
      <p:sp>
        <p:nvSpPr>
          <p:cNvPr id="6" name="Rectangle 5"/>
          <p:cNvSpPr/>
          <p:nvPr/>
        </p:nvSpPr>
        <p:spPr>
          <a:xfrm>
            <a:off x="152400" y="4953000"/>
            <a:ext cx="2747868" cy="584775"/>
          </a:xfrm>
          <a:prstGeom prst="rect">
            <a:avLst/>
          </a:prstGeom>
        </p:spPr>
        <p:txBody>
          <a:bodyPr wrap="none">
            <a:spAutoFit/>
          </a:bodyPr>
          <a:lstStyle/>
          <a:p>
            <a:r>
              <a:rPr lang="en-US" sz="3200" dirty="0" smtClean="0">
                <a:solidFill>
                  <a:schemeClr val="accent5">
                    <a:lumMod val="50000"/>
                  </a:schemeClr>
                </a:solidFill>
                <a:latin typeface="Blackadder ITC" pitchFamily="82" charset="0"/>
              </a:rPr>
              <a:t>P. </a:t>
            </a:r>
            <a:r>
              <a:rPr lang="en-US" sz="3200" dirty="0" err="1" smtClean="0">
                <a:solidFill>
                  <a:schemeClr val="accent5">
                    <a:lumMod val="50000"/>
                  </a:schemeClr>
                </a:solidFill>
                <a:latin typeface="Blackadder ITC" pitchFamily="82" charset="0"/>
              </a:rPr>
              <a:t>K.Rashevsky</a:t>
            </a:r>
            <a:r>
              <a:rPr lang="en-US" sz="3200" dirty="0" smtClean="0">
                <a:solidFill>
                  <a:schemeClr val="accent5">
                    <a:lumMod val="50000"/>
                  </a:schemeClr>
                </a:solidFill>
                <a:latin typeface="Blackadder ITC" pitchFamily="82" charset="0"/>
              </a:rPr>
              <a:t> </a:t>
            </a:r>
            <a:endParaRPr lang="en-US" sz="3200" dirty="0"/>
          </a:p>
        </p:txBody>
      </p:sp>
      <p:sp>
        <p:nvSpPr>
          <p:cNvPr id="7" name="Rectangle 6"/>
          <p:cNvSpPr/>
          <p:nvPr/>
        </p:nvSpPr>
        <p:spPr>
          <a:xfrm>
            <a:off x="2895600" y="1676400"/>
            <a:ext cx="6019800" cy="2862322"/>
          </a:xfrm>
          <a:prstGeom prst="rect">
            <a:avLst/>
          </a:prstGeom>
        </p:spPr>
        <p:txBody>
          <a:bodyPr wrap="square">
            <a:spAutoFit/>
          </a:bodyPr>
          <a:lstStyle/>
          <a:p>
            <a:r>
              <a:rPr lang="en-US" sz="2000" dirty="0" smtClean="0">
                <a:solidFill>
                  <a:srgbClr val="7030A0"/>
                </a:solidFill>
                <a:latin typeface="Algerian" pitchFamily="82" charset="0"/>
                <a:ea typeface="+mj-ea"/>
                <a:cs typeface="+mj-cs"/>
              </a:rPr>
              <a:t>-affine and projective geometry-</a:t>
            </a:r>
          </a:p>
          <a:p>
            <a:endParaRPr lang="en-US" sz="2000" dirty="0" smtClean="0">
              <a:solidFill>
                <a:srgbClr val="7030A0"/>
              </a:solidFill>
              <a:latin typeface="Algerian" pitchFamily="82" charset="0"/>
              <a:ea typeface="+mj-ea"/>
              <a:cs typeface="+mj-cs"/>
            </a:endParaRPr>
          </a:p>
          <a:p>
            <a:r>
              <a:rPr lang="en-US" sz="2000" dirty="0" smtClean="0">
                <a:solidFill>
                  <a:srgbClr val="7030A0"/>
                </a:solidFill>
                <a:latin typeface="Algerian" pitchFamily="82" charset="0"/>
                <a:ea typeface="+mj-ea"/>
                <a:cs typeface="+mj-cs"/>
              </a:rPr>
              <a:t>-</a:t>
            </a:r>
            <a:r>
              <a:rPr lang="en-US" sz="2000" dirty="0" err="1" smtClean="0">
                <a:solidFill>
                  <a:srgbClr val="7030A0"/>
                </a:solidFill>
                <a:latin typeface="Algerian" pitchFamily="82" charset="0"/>
                <a:ea typeface="+mj-ea"/>
                <a:cs typeface="+mj-cs"/>
              </a:rPr>
              <a:t>Spinors</a:t>
            </a:r>
            <a:r>
              <a:rPr lang="en-US" sz="2000" dirty="0" smtClean="0">
                <a:solidFill>
                  <a:srgbClr val="7030A0"/>
                </a:solidFill>
                <a:latin typeface="Algerian" pitchFamily="82" charset="0"/>
                <a:ea typeface="+mj-ea"/>
                <a:cs typeface="+mj-cs"/>
              </a:rPr>
              <a:t>-</a:t>
            </a:r>
          </a:p>
          <a:p>
            <a:endParaRPr lang="en-US" sz="2000" dirty="0" smtClean="0">
              <a:solidFill>
                <a:srgbClr val="7030A0"/>
              </a:solidFill>
              <a:latin typeface="Algerian" pitchFamily="82" charset="0"/>
              <a:ea typeface="+mj-ea"/>
              <a:cs typeface="+mj-cs"/>
            </a:endParaRPr>
          </a:p>
          <a:p>
            <a:r>
              <a:rPr lang="en-US" sz="2000" dirty="0" smtClean="0">
                <a:solidFill>
                  <a:srgbClr val="7030A0"/>
                </a:solidFill>
                <a:latin typeface="Algerian" pitchFamily="82" charset="0"/>
                <a:ea typeface="+mj-ea"/>
                <a:cs typeface="+mj-cs"/>
              </a:rPr>
              <a:t>-differential geometry &amp; Tensor Calculus-</a:t>
            </a:r>
          </a:p>
          <a:p>
            <a:endParaRPr lang="en-US" sz="2000" dirty="0" smtClean="0">
              <a:solidFill>
                <a:srgbClr val="7030A0"/>
              </a:solidFill>
              <a:latin typeface="Algerian" pitchFamily="82" charset="0"/>
              <a:ea typeface="+mj-ea"/>
              <a:cs typeface="+mj-cs"/>
            </a:endParaRPr>
          </a:p>
          <a:p>
            <a:r>
              <a:rPr lang="en-US" sz="2000" dirty="0" smtClean="0">
                <a:solidFill>
                  <a:srgbClr val="7030A0"/>
                </a:solidFill>
                <a:latin typeface="Algerian" pitchFamily="82" charset="0"/>
                <a:ea typeface="+mj-ea"/>
                <a:cs typeface="+mj-cs"/>
              </a:rPr>
              <a:t>-Riemannian geometry-</a:t>
            </a:r>
          </a:p>
          <a:p>
            <a:endParaRPr lang="en-US" sz="2000" dirty="0" smtClean="0">
              <a:solidFill>
                <a:srgbClr val="7030A0"/>
              </a:solidFill>
              <a:latin typeface="Algerian" pitchFamily="82" charset="0"/>
              <a:ea typeface="+mj-ea"/>
              <a:cs typeface="+mj-cs"/>
            </a:endParaRPr>
          </a:p>
          <a:p>
            <a:r>
              <a:rPr lang="en-US" sz="2000" dirty="0" smtClean="0">
                <a:solidFill>
                  <a:srgbClr val="7030A0"/>
                </a:solidFill>
                <a:latin typeface="Algerian" pitchFamily="82" charset="0"/>
              </a:rPr>
              <a:t>-Invariants &amp; Groups-</a:t>
            </a:r>
            <a:endParaRPr lang="en-US" sz="2000" dirty="0"/>
          </a:p>
        </p:txBody>
      </p:sp>
      <p:sp>
        <p:nvSpPr>
          <p:cNvPr id="8" name="Rectangle 7"/>
          <p:cNvSpPr/>
          <p:nvPr/>
        </p:nvSpPr>
        <p:spPr>
          <a:xfrm>
            <a:off x="3048000" y="381000"/>
            <a:ext cx="3733800" cy="646331"/>
          </a:xfrm>
          <a:prstGeom prst="rect">
            <a:avLst/>
          </a:prstGeom>
        </p:spPr>
        <p:txBody>
          <a:bodyPr wrap="square">
            <a:spAutoFit/>
          </a:bodyPr>
          <a:lstStyle/>
          <a:p>
            <a:r>
              <a:rPr lang="en-US" sz="3600" dirty="0" smtClean="0">
                <a:solidFill>
                  <a:srgbClr val="7030A0"/>
                </a:solidFill>
                <a:latin typeface="Algerian" pitchFamily="82" charset="0"/>
              </a:rPr>
              <a:t>Mathematics-II</a:t>
            </a:r>
            <a:endParaRPr lang="en-US" sz="3600" dirty="0"/>
          </a:p>
        </p:txBody>
      </p:sp>
      <p:sp>
        <p:nvSpPr>
          <p:cNvPr id="9" name="Rectangle 8"/>
          <p:cNvSpPr/>
          <p:nvPr/>
        </p:nvSpPr>
        <p:spPr>
          <a:xfrm>
            <a:off x="2971800" y="5029200"/>
            <a:ext cx="5105400" cy="1200329"/>
          </a:xfrm>
          <a:prstGeom prst="rect">
            <a:avLst/>
          </a:prstGeom>
        </p:spPr>
        <p:txBody>
          <a:bodyPr wrap="square">
            <a:spAutoFit/>
          </a:bodyPr>
          <a:lstStyle/>
          <a:p>
            <a:r>
              <a:rPr lang="en-US" sz="2400" b="1" dirty="0" smtClean="0"/>
              <a:t>What is the background of everything? Vectors?... Numbers?... Matrices?... Transformations?... </a:t>
            </a:r>
            <a:endParaRPr lang="en-US" sz="24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a:bodyPr>
          <a:lstStyle/>
          <a:p>
            <a:r>
              <a:rPr lang="en-US" sz="2800" dirty="0" smtClean="0">
                <a:solidFill>
                  <a:schemeClr val="accent5">
                    <a:lumMod val="50000"/>
                  </a:schemeClr>
                </a:solidFill>
                <a:latin typeface="Algerian" pitchFamily="82" charset="0"/>
              </a:rPr>
              <a:t>  Masters of Polarized sources and beams</a:t>
            </a:r>
            <a:endParaRPr lang="en-US" sz="2800" dirty="0">
              <a:solidFill>
                <a:schemeClr val="accent5">
                  <a:lumMod val="50000"/>
                </a:schemeClr>
              </a:solidFill>
              <a:latin typeface="Algerian" pitchFamily="82" charset="0"/>
            </a:endParaRPr>
          </a:p>
        </p:txBody>
      </p:sp>
      <p:sp>
        <p:nvSpPr>
          <p:cNvPr id="3" name="Content Placeholder 2"/>
          <p:cNvSpPr>
            <a:spLocks noGrp="1"/>
          </p:cNvSpPr>
          <p:nvPr>
            <p:ph sz="half" idx="1"/>
          </p:nvPr>
        </p:nvSpPr>
        <p:spPr>
          <a:xfrm>
            <a:off x="457200" y="1600201"/>
            <a:ext cx="4038600" cy="4648200"/>
          </a:xfrm>
        </p:spPr>
        <p:txBody>
          <a:bodyPr>
            <a:normAutofit fontScale="92500" lnSpcReduction="10000"/>
          </a:bodyPr>
          <a:lstStyle/>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pPr>
              <a:buNone/>
            </a:pPr>
            <a:endParaRPr lang="en-US" dirty="0" smtClean="0">
              <a:solidFill>
                <a:schemeClr val="accent5">
                  <a:lumMod val="50000"/>
                </a:schemeClr>
              </a:solidFill>
              <a:latin typeface="Blackadder ITC" pitchFamily="82" charset="0"/>
            </a:endParaRPr>
          </a:p>
          <a:p>
            <a:pPr>
              <a:buNone/>
            </a:pPr>
            <a:r>
              <a:rPr lang="en-US" dirty="0" smtClean="0">
                <a:solidFill>
                  <a:schemeClr val="accent5">
                    <a:lumMod val="50000"/>
                  </a:schemeClr>
                </a:solidFill>
                <a:latin typeface="Blackadder ITC" pitchFamily="82" charset="0"/>
              </a:rPr>
              <a:t>   </a:t>
            </a:r>
            <a:r>
              <a:rPr lang="en-US" dirty="0" err="1" smtClean="0">
                <a:solidFill>
                  <a:schemeClr val="accent5">
                    <a:lumMod val="50000"/>
                  </a:schemeClr>
                </a:solidFill>
                <a:latin typeface="Blackadder ITC" pitchFamily="82" charset="0"/>
              </a:rPr>
              <a:t>Yuriy</a:t>
            </a:r>
            <a:r>
              <a:rPr lang="en-US" dirty="0" smtClean="0">
                <a:solidFill>
                  <a:schemeClr val="accent5">
                    <a:lumMod val="50000"/>
                  </a:schemeClr>
                </a:solidFill>
                <a:latin typeface="Blackadder ITC" pitchFamily="82" charset="0"/>
              </a:rPr>
              <a:t>                                     </a:t>
            </a:r>
            <a:r>
              <a:rPr lang="en-US" dirty="0" err="1" smtClean="0">
                <a:latin typeface="Blackadder ITC" pitchFamily="82" charset="0"/>
              </a:rPr>
              <a:t>Anatoliy</a:t>
            </a:r>
            <a:r>
              <a:rPr lang="en-US" dirty="0" smtClean="0">
                <a:solidFill>
                  <a:schemeClr val="accent5">
                    <a:lumMod val="50000"/>
                  </a:schemeClr>
                </a:solidFill>
                <a:latin typeface="Blackadder ITC" pitchFamily="82" charset="0"/>
              </a:rPr>
              <a:t> </a:t>
            </a:r>
          </a:p>
          <a:p>
            <a:pPr>
              <a:buNone/>
            </a:pPr>
            <a:r>
              <a:rPr lang="en-US" dirty="0" err="1" smtClean="0">
                <a:solidFill>
                  <a:schemeClr val="accent5">
                    <a:lumMod val="50000"/>
                  </a:schemeClr>
                </a:solidFill>
                <a:latin typeface="Blackadder ITC" pitchFamily="82" charset="0"/>
              </a:rPr>
              <a:t>Shatunov</a:t>
            </a:r>
            <a:r>
              <a:rPr lang="en-US" dirty="0" smtClean="0">
                <a:solidFill>
                  <a:schemeClr val="accent5">
                    <a:lumMod val="50000"/>
                  </a:schemeClr>
                </a:solidFill>
                <a:latin typeface="Blackadder ITC" pitchFamily="82" charset="0"/>
              </a:rPr>
              <a:t>                              </a:t>
            </a:r>
            <a:r>
              <a:rPr lang="en-US" dirty="0" err="1" smtClean="0">
                <a:latin typeface="Blackadder ITC" pitchFamily="82" charset="0"/>
              </a:rPr>
              <a:t>Zelenskiy</a:t>
            </a:r>
            <a:endParaRPr lang="en-US" dirty="0" smtClean="0">
              <a:latin typeface="Blackadder ITC" pitchFamily="82" charset="0"/>
            </a:endParaRPr>
          </a:p>
          <a:p>
            <a:pPr>
              <a:buNone/>
            </a:pPr>
            <a:r>
              <a:rPr lang="en-US" dirty="0" smtClean="0">
                <a:latin typeface="Blackadder ITC" pitchFamily="82" charset="0"/>
              </a:rPr>
              <a:t>                                      </a:t>
            </a:r>
          </a:p>
          <a:p>
            <a:pPr>
              <a:buNone/>
            </a:pPr>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err="1" smtClean="0"/>
              <a:t>Vadim</a:t>
            </a:r>
            <a:r>
              <a:rPr lang="en-US" dirty="0" smtClean="0"/>
              <a:t> </a:t>
            </a:r>
            <a:r>
              <a:rPr lang="en-US" dirty="0" err="1" smtClean="0"/>
              <a:t>Ptitsyn</a:t>
            </a:r>
            <a:r>
              <a:rPr lang="en-US" dirty="0" smtClean="0"/>
              <a:t> </a:t>
            </a:r>
            <a:r>
              <a:rPr lang="en-US" dirty="0" err="1" smtClean="0"/>
              <a:t>Vadim</a:t>
            </a:r>
            <a:r>
              <a:rPr lang="en-US" dirty="0" smtClean="0"/>
              <a:t> </a:t>
            </a:r>
            <a:r>
              <a:rPr lang="en-US" dirty="0" err="1" smtClean="0"/>
              <a:t>Ptitsyn</a:t>
            </a:r>
            <a:endParaRPr lang="en-US" dirty="0"/>
          </a:p>
        </p:txBody>
      </p:sp>
      <p:sp>
        <p:nvSpPr>
          <p:cNvPr id="102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1" name="Picture 1" descr="p9221765_tn"/>
          <p:cNvPicPr>
            <a:picLocks noChangeAspect="1" noChangeArrowheads="1"/>
          </p:cNvPicPr>
          <p:nvPr/>
        </p:nvPicPr>
        <p:blipFill>
          <a:blip r:embed="rId3" cstate="print"/>
          <a:srcRect/>
          <a:stretch>
            <a:fillRect/>
          </a:stretch>
        </p:blipFill>
        <p:spPr bwMode="auto">
          <a:xfrm>
            <a:off x="381000" y="1600200"/>
            <a:ext cx="4038599" cy="3035725"/>
          </a:xfrm>
          <a:prstGeom prst="rect">
            <a:avLst/>
          </a:prstGeom>
          <a:noFill/>
        </p:spPr>
      </p:pic>
      <p:sp>
        <p:nvSpPr>
          <p:cNvPr id="102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43" name="Picture 3" descr="IMG_2388vpvd"/>
          <p:cNvPicPr>
            <a:picLocks noChangeAspect="1" noChangeArrowheads="1"/>
          </p:cNvPicPr>
          <p:nvPr/>
        </p:nvPicPr>
        <p:blipFill>
          <a:blip r:embed="rId4" cstate="print"/>
          <a:srcRect/>
          <a:stretch>
            <a:fillRect/>
          </a:stretch>
        </p:blipFill>
        <p:spPr bwMode="auto">
          <a:xfrm>
            <a:off x="4800600" y="1600200"/>
            <a:ext cx="4064000" cy="3048000"/>
          </a:xfrm>
          <a:prstGeom prst="rect">
            <a:avLst/>
          </a:prstGeom>
          <a:noFill/>
        </p:spPr>
      </p:pic>
      <p:sp>
        <p:nvSpPr>
          <p:cNvPr id="10245" name="Rectangle 5"/>
          <p:cNvSpPr>
            <a:spLocks noChangeArrowheads="1"/>
          </p:cNvSpPr>
          <p:nvPr/>
        </p:nvSpPr>
        <p:spPr bwMode="auto">
          <a:xfrm>
            <a:off x="0" y="5114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a:xfrm>
            <a:off x="4495800" y="4724400"/>
            <a:ext cx="4540025" cy="523220"/>
          </a:xfrm>
          <a:prstGeom prst="rect">
            <a:avLst/>
          </a:prstGeom>
        </p:spPr>
        <p:txBody>
          <a:bodyPr wrap="none">
            <a:spAutoFit/>
          </a:bodyPr>
          <a:lstStyle/>
          <a:p>
            <a:r>
              <a:rPr lang="en-US" sz="2800" dirty="0" smtClean="0">
                <a:latin typeface="Blackadder ITC" pitchFamily="82" charset="0"/>
              </a:rPr>
              <a:t>  </a:t>
            </a:r>
            <a:r>
              <a:rPr lang="en-US" sz="2800" dirty="0" err="1" smtClean="0">
                <a:latin typeface="Blackadder ITC" pitchFamily="82" charset="0"/>
              </a:rPr>
              <a:t>Vadim</a:t>
            </a:r>
            <a:r>
              <a:rPr lang="en-US" sz="2800" dirty="0" smtClean="0">
                <a:latin typeface="Blackadder ITC" pitchFamily="82" charset="0"/>
              </a:rPr>
              <a:t> </a:t>
            </a:r>
            <a:r>
              <a:rPr lang="en-US" sz="2800" dirty="0" err="1" smtClean="0">
                <a:latin typeface="Blackadder ITC" pitchFamily="82" charset="0"/>
              </a:rPr>
              <a:t>Ptitsyn</a:t>
            </a:r>
            <a:r>
              <a:rPr lang="en-US" sz="2800" dirty="0" smtClean="0">
                <a:latin typeface="Blackadder ITC" pitchFamily="82" charset="0"/>
              </a:rPr>
              <a:t>    </a:t>
            </a:r>
            <a:r>
              <a:rPr lang="en-US" sz="2800" dirty="0" err="1" smtClean="0">
                <a:latin typeface="Blackadder ITC" pitchFamily="82" charset="0"/>
              </a:rPr>
              <a:t>Vadim</a:t>
            </a:r>
            <a:r>
              <a:rPr lang="en-US" sz="2800" dirty="0" smtClean="0">
                <a:latin typeface="Blackadder ITC" pitchFamily="82" charset="0"/>
              </a:rPr>
              <a:t> </a:t>
            </a:r>
            <a:r>
              <a:rPr lang="en-US" sz="2800" dirty="0" err="1" smtClean="0">
                <a:latin typeface="Blackadder ITC" pitchFamily="82" charset="0"/>
              </a:rPr>
              <a:t>Dudnikov</a:t>
            </a:r>
            <a:endParaRPr lang="en-US" sz="2800" dirty="0">
              <a:latin typeface="Blackadder ITC" pitchFamily="82"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descr="belkl"/>
          <p:cNvPicPr>
            <a:picLocks noChangeAspect="1" noChangeArrowheads="1"/>
          </p:cNvPicPr>
          <p:nvPr/>
        </p:nvPicPr>
        <p:blipFill>
          <a:blip r:embed="rId3" cstate="print"/>
          <a:srcRect/>
          <a:stretch>
            <a:fillRect/>
          </a:stretch>
        </p:blipFill>
        <p:spPr bwMode="auto">
          <a:xfrm>
            <a:off x="152400" y="2133600"/>
            <a:ext cx="4343400" cy="2905960"/>
          </a:xfrm>
          <a:prstGeom prst="rect">
            <a:avLst/>
          </a:prstGeom>
          <a:noFill/>
        </p:spPr>
      </p:pic>
      <p:sp>
        <p:nvSpPr>
          <p:cNvPr id="1027" name="Rectangle 3"/>
          <p:cNvSpPr>
            <a:spLocks noChangeArrowheads="1"/>
          </p:cNvSpPr>
          <p:nvPr/>
        </p:nvSpPr>
        <p:spPr bwMode="auto">
          <a:xfrm>
            <a:off x="0" y="40195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8" name="Picture 4" descr="SBVDer"/>
          <p:cNvPicPr>
            <a:picLocks noChangeAspect="1" noChangeArrowheads="1"/>
          </p:cNvPicPr>
          <p:nvPr/>
        </p:nvPicPr>
        <p:blipFill>
          <a:blip r:embed="rId4" cstate="print"/>
          <a:srcRect/>
          <a:stretch>
            <a:fillRect/>
          </a:stretch>
        </p:blipFill>
        <p:spPr bwMode="auto">
          <a:xfrm>
            <a:off x="4773574" y="2133600"/>
            <a:ext cx="4370426" cy="2895600"/>
          </a:xfrm>
          <a:prstGeom prst="rect">
            <a:avLst/>
          </a:prstGeom>
          <a:noFill/>
        </p:spPr>
      </p:pic>
      <p:sp>
        <p:nvSpPr>
          <p:cNvPr id="7" name="Rectangle 6"/>
          <p:cNvSpPr/>
          <p:nvPr/>
        </p:nvSpPr>
        <p:spPr>
          <a:xfrm>
            <a:off x="152400" y="5029200"/>
            <a:ext cx="2587568" cy="584775"/>
          </a:xfrm>
          <a:prstGeom prst="rect">
            <a:avLst/>
          </a:prstGeom>
        </p:spPr>
        <p:txBody>
          <a:bodyPr wrap="none">
            <a:spAutoFit/>
          </a:bodyPr>
          <a:lstStyle/>
          <a:p>
            <a:r>
              <a:rPr lang="en-US" sz="3200" dirty="0" smtClean="0">
                <a:latin typeface="Blackadder ITC" pitchFamily="82" charset="0"/>
              </a:rPr>
              <a:t>Alexander </a:t>
            </a:r>
            <a:r>
              <a:rPr lang="en-US" sz="3200" dirty="0" err="1" smtClean="0">
                <a:latin typeface="Blackadder ITC" pitchFamily="82" charset="0"/>
              </a:rPr>
              <a:t>Belov</a:t>
            </a:r>
            <a:endParaRPr lang="en-US" sz="3200" dirty="0">
              <a:latin typeface="Blackadder ITC" pitchFamily="82" charset="0"/>
            </a:endParaRPr>
          </a:p>
        </p:txBody>
      </p:sp>
      <p:sp>
        <p:nvSpPr>
          <p:cNvPr id="9" name="Rectangle 8"/>
          <p:cNvSpPr/>
          <p:nvPr/>
        </p:nvSpPr>
        <p:spPr>
          <a:xfrm>
            <a:off x="4648200" y="5029200"/>
            <a:ext cx="3259226" cy="584775"/>
          </a:xfrm>
          <a:prstGeom prst="rect">
            <a:avLst/>
          </a:prstGeom>
        </p:spPr>
        <p:txBody>
          <a:bodyPr wrap="none">
            <a:spAutoFit/>
          </a:bodyPr>
          <a:lstStyle/>
          <a:p>
            <a:r>
              <a:rPr lang="en-US" dirty="0" smtClean="0"/>
              <a:t> </a:t>
            </a:r>
            <a:r>
              <a:rPr lang="en-US" sz="3200" dirty="0" smtClean="0">
                <a:latin typeface="Blackadder ITC" pitchFamily="82" charset="0"/>
              </a:rPr>
              <a:t>Vladimir </a:t>
            </a:r>
            <a:r>
              <a:rPr lang="en-US" sz="3200" dirty="0" err="1" smtClean="0">
                <a:latin typeface="Blackadder ITC" pitchFamily="82" charset="0"/>
              </a:rPr>
              <a:t>Derenchuck</a:t>
            </a:r>
            <a:endParaRPr lang="en-US" sz="3200" dirty="0">
              <a:latin typeface="Blackadder ITC" pitchFamily="82" charset="0"/>
            </a:endParaRPr>
          </a:p>
        </p:txBody>
      </p:sp>
      <p:sp>
        <p:nvSpPr>
          <p:cNvPr id="11" name="Rectangle 10"/>
          <p:cNvSpPr/>
          <p:nvPr/>
        </p:nvSpPr>
        <p:spPr>
          <a:xfrm>
            <a:off x="457200" y="609600"/>
            <a:ext cx="8229600" cy="523220"/>
          </a:xfrm>
          <a:prstGeom prst="rect">
            <a:avLst/>
          </a:prstGeom>
        </p:spPr>
        <p:txBody>
          <a:bodyPr wrap="square">
            <a:spAutoFit/>
          </a:bodyPr>
          <a:lstStyle/>
          <a:p>
            <a:r>
              <a:rPr lang="en-US" sz="2800" dirty="0" smtClean="0">
                <a:solidFill>
                  <a:schemeClr val="accent5">
                    <a:lumMod val="50000"/>
                  </a:schemeClr>
                </a:solidFill>
                <a:latin typeface="Algerian" pitchFamily="82" charset="0"/>
              </a:rPr>
              <a:t>Masters of Polarized sources and beams</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lackadder ITC" pitchFamily="82" charset="0"/>
              </a:rPr>
              <a:t>Eye-witness/user</a:t>
            </a:r>
            <a:r>
              <a:rPr lang="en-US" dirty="0" smtClean="0"/>
              <a:t> of </a:t>
            </a:r>
            <a:r>
              <a:rPr lang="en-US" sz="3200" dirty="0" smtClean="0">
                <a:latin typeface="Algerian" pitchFamily="82" charset="0"/>
              </a:rPr>
              <a:t>trends</a:t>
            </a:r>
            <a:endParaRPr lang="en-US" sz="3200" dirty="0">
              <a:latin typeface="Algerian" pitchFamily="82" charset="0"/>
            </a:endParaRPr>
          </a:p>
        </p:txBody>
      </p:sp>
      <p:sp>
        <p:nvSpPr>
          <p:cNvPr id="3" name="Content Placeholder 2"/>
          <p:cNvSpPr>
            <a:spLocks noGrp="1"/>
          </p:cNvSpPr>
          <p:nvPr>
            <p:ph sz="half" idx="1"/>
          </p:nvPr>
        </p:nvSpPr>
        <p:spPr>
          <a:xfrm>
            <a:off x="304800" y="1600200"/>
            <a:ext cx="4572000" cy="4525963"/>
          </a:xfrm>
        </p:spPr>
        <p:txBody>
          <a:bodyPr>
            <a:normAutofit/>
          </a:bodyPr>
          <a:lstStyle/>
          <a:p>
            <a:r>
              <a:rPr lang="en-US" sz="2000" dirty="0" smtClean="0">
                <a:latin typeface="Algerian" pitchFamily="82" charset="0"/>
              </a:rPr>
              <a:t>Origins of </a:t>
            </a:r>
            <a:r>
              <a:rPr lang="en-US" sz="2000" dirty="0" err="1" smtClean="0">
                <a:latin typeface="Algerian" pitchFamily="82" charset="0"/>
              </a:rPr>
              <a:t>stochasticity</a:t>
            </a:r>
            <a:r>
              <a:rPr lang="en-US" sz="2000" dirty="0" smtClean="0">
                <a:latin typeface="Algerian" pitchFamily="82" charset="0"/>
              </a:rPr>
              <a:t> </a:t>
            </a:r>
          </a:p>
          <a:p>
            <a:r>
              <a:rPr lang="en-US" sz="2000" dirty="0" smtClean="0">
                <a:latin typeface="Algerian" pitchFamily="82" charset="0"/>
              </a:rPr>
              <a:t>Stripping injection/stacking</a:t>
            </a:r>
          </a:p>
          <a:p>
            <a:pPr>
              <a:buNone/>
            </a:pPr>
            <a:r>
              <a:rPr lang="en-US" sz="2000" dirty="0" smtClean="0">
                <a:latin typeface="Algerian" pitchFamily="82" charset="0"/>
              </a:rPr>
              <a:t>      Of ions</a:t>
            </a:r>
          </a:p>
          <a:p>
            <a:r>
              <a:rPr lang="en-US" sz="2000" dirty="0" smtClean="0">
                <a:latin typeface="Algerian" pitchFamily="82" charset="0"/>
              </a:rPr>
              <a:t>High gain FEL theory</a:t>
            </a:r>
          </a:p>
          <a:p>
            <a:r>
              <a:rPr lang="en-US" sz="2000" dirty="0" err="1" smtClean="0">
                <a:latin typeface="Algerian" pitchFamily="82" charset="0"/>
              </a:rPr>
              <a:t>SASe</a:t>
            </a:r>
            <a:r>
              <a:rPr lang="en-US" sz="2000" dirty="0" smtClean="0">
                <a:latin typeface="Algerian" pitchFamily="82" charset="0"/>
              </a:rPr>
              <a:t> &amp; X-ray FEL concepts</a:t>
            </a:r>
          </a:p>
          <a:p>
            <a:r>
              <a:rPr lang="en-US" sz="2000" dirty="0" smtClean="0">
                <a:latin typeface="Algerian" pitchFamily="82" charset="0"/>
              </a:rPr>
              <a:t>Gamma-gamma collider idea/FEL-based concept</a:t>
            </a:r>
          </a:p>
          <a:p>
            <a:r>
              <a:rPr lang="en-US" sz="2000" dirty="0" smtClean="0">
                <a:latin typeface="Algerian" pitchFamily="82" charset="0"/>
              </a:rPr>
              <a:t>holography on SR </a:t>
            </a:r>
            <a:r>
              <a:rPr lang="en-US" sz="1400" dirty="0" smtClean="0">
                <a:latin typeface="Algerian" pitchFamily="82" charset="0"/>
              </a:rPr>
              <a:t>Quantum theory</a:t>
            </a:r>
            <a:endParaRPr lang="en-US" sz="1400" dirty="0">
              <a:latin typeface="Algerian" pitchFamily="82" charset="0"/>
            </a:endParaRPr>
          </a:p>
        </p:txBody>
      </p:sp>
      <p:sp>
        <p:nvSpPr>
          <p:cNvPr id="4" name="Content Placeholder 3"/>
          <p:cNvSpPr>
            <a:spLocks noGrp="1"/>
          </p:cNvSpPr>
          <p:nvPr>
            <p:ph sz="half" idx="2"/>
          </p:nvPr>
        </p:nvSpPr>
        <p:spPr>
          <a:xfrm>
            <a:off x="4953000" y="1600200"/>
            <a:ext cx="3962400" cy="4525963"/>
          </a:xfrm>
        </p:spPr>
        <p:txBody>
          <a:bodyPr/>
          <a:lstStyle/>
          <a:p>
            <a:pPr>
              <a:buNone/>
            </a:pPr>
            <a:r>
              <a:rPr lang="en-US" sz="2000" dirty="0" smtClean="0"/>
              <a:t>B. </a:t>
            </a:r>
            <a:r>
              <a:rPr lang="en-US" sz="2000" dirty="0" err="1" smtClean="0"/>
              <a:t>Chirikov</a:t>
            </a:r>
            <a:endParaRPr lang="en-US" sz="2000" dirty="0" smtClean="0"/>
          </a:p>
          <a:p>
            <a:pPr>
              <a:buNone/>
            </a:pPr>
            <a:r>
              <a:rPr lang="en-US" sz="2000" dirty="0" smtClean="0"/>
              <a:t>G. </a:t>
            </a:r>
            <a:r>
              <a:rPr lang="en-US" sz="2000" dirty="0" err="1" smtClean="0"/>
              <a:t>Budker</a:t>
            </a:r>
            <a:r>
              <a:rPr lang="en-US" sz="2000" dirty="0" smtClean="0"/>
              <a:t>, G. </a:t>
            </a:r>
            <a:r>
              <a:rPr lang="en-US" sz="2000" dirty="0" err="1" smtClean="0"/>
              <a:t>Dimov</a:t>
            </a:r>
            <a:r>
              <a:rPr lang="en-US" sz="2000" dirty="0" smtClean="0"/>
              <a:t>, V. </a:t>
            </a:r>
            <a:r>
              <a:rPr lang="en-US" sz="2000" dirty="0" err="1" smtClean="0"/>
              <a:t>Dudnikov</a:t>
            </a:r>
            <a:endParaRPr lang="en-US" sz="2000" dirty="0" smtClean="0"/>
          </a:p>
          <a:p>
            <a:endParaRPr lang="en-US" sz="2000" dirty="0" smtClean="0"/>
          </a:p>
          <a:p>
            <a:pPr marL="457200" indent="-457200">
              <a:buNone/>
            </a:pPr>
            <a:r>
              <a:rPr lang="en-US" sz="2000" dirty="0" smtClean="0"/>
              <a:t>A. </a:t>
            </a:r>
            <a:r>
              <a:rPr lang="en-US" sz="2000" dirty="0" err="1" smtClean="0"/>
              <a:t>Kondratenko</a:t>
            </a:r>
            <a:r>
              <a:rPr lang="en-US" sz="2000" dirty="0" smtClean="0"/>
              <a:t>, E. </a:t>
            </a:r>
            <a:r>
              <a:rPr lang="en-US" sz="2000" dirty="0" err="1" smtClean="0"/>
              <a:t>Saldin</a:t>
            </a:r>
            <a:r>
              <a:rPr lang="en-US" sz="2000" dirty="0" smtClean="0"/>
              <a:t>,</a:t>
            </a:r>
          </a:p>
          <a:p>
            <a:pPr marL="457200" indent="-457200">
              <a:buNone/>
            </a:pPr>
            <a:r>
              <a:rPr lang="en-US" sz="2000" dirty="0" smtClean="0"/>
              <a:t>E. </a:t>
            </a:r>
            <a:r>
              <a:rPr lang="en-US" sz="2000" dirty="0" err="1" smtClean="0"/>
              <a:t>Schneidmiller</a:t>
            </a:r>
            <a:r>
              <a:rPr lang="en-US" sz="2000" dirty="0" smtClean="0"/>
              <a:t>, M. </a:t>
            </a:r>
            <a:r>
              <a:rPr lang="en-US" sz="2000" dirty="0" err="1" smtClean="0"/>
              <a:t>Yurkov</a:t>
            </a:r>
            <a:endParaRPr lang="en-US" sz="2000" dirty="0" smtClean="0"/>
          </a:p>
          <a:p>
            <a:pPr marL="457200" indent="-457200">
              <a:buNone/>
            </a:pPr>
            <a:endParaRPr lang="en-US" sz="2000" dirty="0" smtClean="0"/>
          </a:p>
          <a:p>
            <a:pPr marL="457200" indent="-457200">
              <a:buNone/>
            </a:pPr>
            <a:endParaRPr lang="en-US" sz="2000" dirty="0" smtClean="0"/>
          </a:p>
          <a:p>
            <a:pPr marL="457200" indent="-457200">
              <a:buNone/>
            </a:pPr>
            <a:r>
              <a:rPr lang="en-US" sz="2000" dirty="0" smtClean="0"/>
              <a:t>A. </a:t>
            </a:r>
            <a:r>
              <a:rPr lang="en-US" sz="2000" dirty="0" err="1" smtClean="0"/>
              <a:t>Kondratenko</a:t>
            </a:r>
            <a:r>
              <a:rPr lang="en-US" sz="2000" dirty="0" smtClean="0"/>
              <a:t> and A. </a:t>
            </a:r>
            <a:r>
              <a:rPr lang="en-US" sz="2000" dirty="0" err="1" smtClean="0"/>
              <a:t>Skrinsky</a:t>
            </a:r>
            <a:r>
              <a:rPr lang="en-US" sz="2000" dirty="0" smtClean="0"/>
              <a:t> </a:t>
            </a:r>
            <a:endParaRPr lang="en-US"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latin typeface="Algerian" pitchFamily="82" charset="0"/>
              </a:rPr>
              <a:t>G-G Collider idea  </a:t>
            </a:r>
            <a:endParaRPr lang="en-US" sz="4000" dirty="0">
              <a:latin typeface="Algerian" pitchFamily="82" charset="0"/>
            </a:endParaRPr>
          </a:p>
        </p:txBody>
      </p:sp>
      <p:sp>
        <p:nvSpPr>
          <p:cNvPr id="3" name="Content Placeholder 2"/>
          <p:cNvSpPr>
            <a:spLocks noGrp="1"/>
          </p:cNvSpPr>
          <p:nvPr>
            <p:ph idx="1"/>
          </p:nvPr>
        </p:nvSpPr>
        <p:spPr>
          <a:xfrm>
            <a:off x="457200" y="1981200"/>
            <a:ext cx="8229600" cy="4144963"/>
          </a:xfrm>
        </p:spPr>
        <p:txBody>
          <a:bodyPr/>
          <a:lstStyle/>
          <a:p>
            <a:pPr>
              <a:buNone/>
            </a:pPr>
            <a:endParaRPr lang="en-US" sz="1800" dirty="0" smtClean="0"/>
          </a:p>
          <a:p>
            <a:pPr>
              <a:buNone/>
            </a:pPr>
            <a:endParaRPr lang="en-US" sz="1800" dirty="0" smtClean="0"/>
          </a:p>
          <a:p>
            <a:pPr>
              <a:buNone/>
            </a:pPr>
            <a:endParaRPr lang="en-US" sz="1800" dirty="0" smtClean="0"/>
          </a:p>
          <a:p>
            <a:pPr>
              <a:buNone/>
            </a:pPr>
            <a:r>
              <a:rPr lang="en-US" sz="1800" dirty="0" smtClean="0"/>
              <a:t>  </a:t>
            </a:r>
            <a:r>
              <a:rPr lang="en-US" sz="1800" b="1" dirty="0" err="1" smtClean="0"/>
              <a:t>A.Kondratenko</a:t>
            </a:r>
            <a:r>
              <a:rPr lang="en-US" sz="1800" b="1" dirty="0" smtClean="0"/>
              <a:t>, E. </a:t>
            </a:r>
            <a:r>
              <a:rPr lang="en-US" sz="1800" b="1" dirty="0" err="1" smtClean="0"/>
              <a:t>Saldin</a:t>
            </a:r>
            <a:r>
              <a:rPr lang="en-US" sz="1800" b="1" dirty="0" smtClean="0"/>
              <a:t>, and E. </a:t>
            </a:r>
            <a:r>
              <a:rPr lang="en-US" sz="1800" b="1" dirty="0" err="1" smtClean="0"/>
              <a:t>Pakhtusova</a:t>
            </a:r>
            <a:r>
              <a:rPr lang="en-US" sz="1800" b="1" dirty="0" smtClean="0"/>
              <a:t>                                         </a:t>
            </a:r>
          </a:p>
          <a:p>
            <a:pPr>
              <a:buNone/>
            </a:pPr>
            <a:r>
              <a:rPr lang="en-US" sz="2400" dirty="0" smtClean="0"/>
              <a:t>  </a:t>
            </a:r>
            <a:r>
              <a:rPr lang="en-US" sz="2400" dirty="0" smtClean="0">
                <a:latin typeface="Algerian" pitchFamily="82" charset="0"/>
              </a:rPr>
              <a:t>FEL - based  g-g collider   </a:t>
            </a:r>
            <a:r>
              <a:rPr lang="en-US" sz="2400" dirty="0" smtClean="0"/>
              <a:t>                Laser - based  G-G</a:t>
            </a:r>
          </a:p>
          <a:p>
            <a:pPr>
              <a:buNone/>
            </a:pPr>
            <a:r>
              <a:rPr lang="en-US" sz="1800" dirty="0" smtClean="0"/>
              <a:t>      </a:t>
            </a:r>
            <a:endParaRPr lang="en-US" sz="2800" dirty="0" smtClean="0">
              <a:latin typeface="Algerian" pitchFamily="82" charset="0"/>
            </a:endParaRPr>
          </a:p>
          <a:p>
            <a:pPr>
              <a:buNone/>
            </a:pPr>
            <a:r>
              <a:rPr lang="en-US" dirty="0" smtClean="0"/>
              <a:t>                                  </a:t>
            </a:r>
          </a:p>
        </p:txBody>
      </p:sp>
      <p:pic>
        <p:nvPicPr>
          <p:cNvPr id="1026" name="Picture 2" descr="Илья Файвильевич Гинзбург"/>
          <p:cNvPicPr>
            <a:picLocks noChangeAspect="1" noChangeArrowheads="1"/>
          </p:cNvPicPr>
          <p:nvPr/>
        </p:nvPicPr>
        <p:blipFill>
          <a:blip r:embed="rId3" cstate="print"/>
          <a:srcRect/>
          <a:stretch>
            <a:fillRect/>
          </a:stretch>
        </p:blipFill>
        <p:spPr bwMode="auto">
          <a:xfrm>
            <a:off x="5181600" y="4038600"/>
            <a:ext cx="1753552" cy="2133600"/>
          </a:xfrm>
          <a:prstGeom prst="rect">
            <a:avLst/>
          </a:prstGeom>
          <a:noFill/>
        </p:spPr>
      </p:pic>
      <p:pic>
        <p:nvPicPr>
          <p:cNvPr id="6" name="Picture 5" descr="telnov_0176_3c.JPG"/>
          <p:cNvPicPr>
            <a:picLocks noChangeAspect="1"/>
          </p:cNvPicPr>
          <p:nvPr/>
        </p:nvPicPr>
        <p:blipFill>
          <a:blip r:embed="rId4" cstate="print"/>
          <a:stretch>
            <a:fillRect/>
          </a:stretch>
        </p:blipFill>
        <p:spPr>
          <a:xfrm>
            <a:off x="7010400" y="3962400"/>
            <a:ext cx="1757297" cy="2209800"/>
          </a:xfrm>
          <a:prstGeom prst="rect">
            <a:avLst/>
          </a:prstGeom>
        </p:spPr>
      </p:pic>
      <p:sp>
        <p:nvSpPr>
          <p:cNvPr id="7" name="Rectangle 6"/>
          <p:cNvSpPr/>
          <p:nvPr/>
        </p:nvSpPr>
        <p:spPr>
          <a:xfrm>
            <a:off x="5715000" y="2971800"/>
            <a:ext cx="2527808" cy="369332"/>
          </a:xfrm>
          <a:prstGeom prst="rect">
            <a:avLst/>
          </a:prstGeom>
        </p:spPr>
        <p:txBody>
          <a:bodyPr wrap="none">
            <a:spAutoFit/>
          </a:bodyPr>
          <a:lstStyle/>
          <a:p>
            <a:r>
              <a:rPr lang="en-US" b="1" dirty="0" smtClean="0"/>
              <a:t>I. </a:t>
            </a:r>
            <a:r>
              <a:rPr lang="en-US" b="1" dirty="0" err="1" smtClean="0"/>
              <a:t>Ginzburg</a:t>
            </a:r>
            <a:r>
              <a:rPr lang="en-US" b="1" dirty="0" smtClean="0"/>
              <a:t> and V. </a:t>
            </a:r>
            <a:r>
              <a:rPr lang="en-US" b="1" dirty="0" err="1" smtClean="0"/>
              <a:t>Telnov</a:t>
            </a:r>
            <a:endParaRPr lang="en-US" b="1" dirty="0"/>
          </a:p>
        </p:txBody>
      </p:sp>
      <p:sp>
        <p:nvSpPr>
          <p:cNvPr id="8" name="Rectangle 7"/>
          <p:cNvSpPr/>
          <p:nvPr/>
        </p:nvSpPr>
        <p:spPr>
          <a:xfrm>
            <a:off x="2667000" y="1219200"/>
            <a:ext cx="3865866" cy="369332"/>
          </a:xfrm>
          <a:prstGeom prst="rect">
            <a:avLst/>
          </a:prstGeom>
        </p:spPr>
        <p:txBody>
          <a:bodyPr wrap="none">
            <a:spAutoFit/>
          </a:bodyPr>
          <a:lstStyle/>
          <a:p>
            <a:r>
              <a:rPr lang="en-US" b="1" dirty="0" smtClean="0"/>
              <a:t> </a:t>
            </a:r>
            <a:r>
              <a:rPr lang="en-US" b="1" u="sng" dirty="0" smtClean="0"/>
              <a:t>Use back Compton  on </a:t>
            </a:r>
            <a:r>
              <a:rPr lang="en-US" b="1" u="sng" dirty="0" err="1" smtClean="0"/>
              <a:t>GeV’s</a:t>
            </a:r>
            <a:r>
              <a:rPr lang="en-US" b="1" u="sng" dirty="0" smtClean="0"/>
              <a:t> e-beam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5">
                    <a:lumMod val="75000"/>
                  </a:schemeClr>
                </a:solidFill>
                <a:latin typeface="Algerian" pitchFamily="82" charset="0"/>
              </a:rPr>
              <a:t>Friends and trends</a:t>
            </a:r>
            <a:endParaRPr lang="en-US" sz="3200" dirty="0">
              <a:solidFill>
                <a:schemeClr val="accent5">
                  <a:lumMod val="75000"/>
                </a:schemeClr>
              </a:solidFill>
              <a:latin typeface="Algerian" pitchFamily="82" charset="0"/>
            </a:endParaRPr>
          </a:p>
        </p:txBody>
      </p:sp>
      <p:pic>
        <p:nvPicPr>
          <p:cNvPr id="1025" name="Picture 1" descr="http://photos.aip.org/history/Thumbnails/krisch_alan_f1.jpg"/>
          <p:cNvPicPr>
            <a:picLocks noChangeAspect="1" noChangeArrowheads="1"/>
          </p:cNvPicPr>
          <p:nvPr/>
        </p:nvPicPr>
        <p:blipFill>
          <a:blip r:embed="rId3" cstate="print"/>
          <a:srcRect/>
          <a:stretch>
            <a:fillRect/>
          </a:stretch>
        </p:blipFill>
        <p:spPr bwMode="auto">
          <a:xfrm>
            <a:off x="2819400" y="1676400"/>
            <a:ext cx="3848100" cy="3143250"/>
          </a:xfrm>
          <a:prstGeom prst="rect">
            <a:avLst/>
          </a:prstGeom>
          <a:noFill/>
        </p:spPr>
      </p:pic>
      <p:sp>
        <p:nvSpPr>
          <p:cNvPr id="4" name="Rectangle 3"/>
          <p:cNvSpPr/>
          <p:nvPr/>
        </p:nvSpPr>
        <p:spPr>
          <a:xfrm>
            <a:off x="2514600" y="4876800"/>
            <a:ext cx="2237920" cy="584775"/>
          </a:xfrm>
          <a:prstGeom prst="rect">
            <a:avLst/>
          </a:prstGeom>
        </p:spPr>
        <p:txBody>
          <a:bodyPr wrap="none">
            <a:spAutoFit/>
          </a:bodyPr>
          <a:lstStyle/>
          <a:p>
            <a:r>
              <a:rPr lang="en-US" sz="3200" dirty="0" smtClean="0">
                <a:latin typeface="Blackadder ITC" pitchFamily="82" charset="0"/>
              </a:rPr>
              <a:t>Larry </a:t>
            </a:r>
            <a:r>
              <a:rPr lang="en-US" sz="3200" dirty="0" err="1" smtClean="0">
                <a:latin typeface="Blackadder ITC" pitchFamily="82" charset="0"/>
              </a:rPr>
              <a:t>Ratner</a:t>
            </a:r>
            <a:endParaRPr lang="en-US" sz="3200" dirty="0">
              <a:latin typeface="Blackadder ITC" pitchFamily="82" charset="0"/>
            </a:endParaRPr>
          </a:p>
        </p:txBody>
      </p:sp>
      <p:sp>
        <p:nvSpPr>
          <p:cNvPr id="5" name="Rectangle 4"/>
          <p:cNvSpPr/>
          <p:nvPr/>
        </p:nvSpPr>
        <p:spPr>
          <a:xfrm>
            <a:off x="4876800" y="4953000"/>
            <a:ext cx="2084225" cy="584775"/>
          </a:xfrm>
          <a:prstGeom prst="rect">
            <a:avLst/>
          </a:prstGeom>
        </p:spPr>
        <p:txBody>
          <a:bodyPr wrap="none">
            <a:spAutoFit/>
          </a:bodyPr>
          <a:lstStyle/>
          <a:p>
            <a:r>
              <a:rPr lang="en-US" sz="3200" dirty="0" smtClean="0">
                <a:latin typeface="Blackadder ITC" pitchFamily="82" charset="0"/>
              </a:rPr>
              <a:t>Alan </a:t>
            </a:r>
            <a:r>
              <a:rPr lang="en-US" sz="3200" dirty="0" err="1" smtClean="0">
                <a:latin typeface="Blackadder ITC" pitchFamily="82" charset="0"/>
              </a:rPr>
              <a:t>Krisch</a:t>
            </a:r>
            <a:endParaRPr lang="en-US" sz="3200" dirty="0">
              <a:latin typeface="Blackadder ITC" pitchFamily="8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792162"/>
          </a:xfrm>
        </p:spPr>
        <p:txBody>
          <a:bodyPr>
            <a:normAutofit fontScale="90000"/>
          </a:bodyPr>
          <a:lstStyle/>
          <a:p>
            <a:r>
              <a:rPr lang="en-US" dirty="0" smtClean="0">
                <a:solidFill>
                  <a:schemeClr val="accent5">
                    <a:lumMod val="50000"/>
                  </a:schemeClr>
                </a:solidFill>
                <a:latin typeface="Blackadder ITC" pitchFamily="82" charset="0"/>
              </a:rPr>
              <a:t>= Ernest Courant =</a:t>
            </a:r>
            <a:r>
              <a:rPr lang="en-US" sz="4000" dirty="0" smtClean="0">
                <a:latin typeface="Blackadder ITC" pitchFamily="82" charset="0"/>
              </a:rPr>
              <a:t/>
            </a:r>
            <a:br>
              <a:rPr lang="en-US" sz="4000" dirty="0" smtClean="0">
                <a:latin typeface="Blackadder ITC" pitchFamily="82" charset="0"/>
              </a:rPr>
            </a:br>
            <a:r>
              <a:rPr lang="en-US" sz="4000" dirty="0" smtClean="0">
                <a:latin typeface="Blackadder ITC" pitchFamily="82" charset="0"/>
              </a:rPr>
              <a:t> </a:t>
            </a:r>
            <a:endParaRPr lang="en-US" sz="4000" dirty="0">
              <a:latin typeface="Blackadder ITC" pitchFamily="82" charset="0"/>
            </a:endParaRPr>
          </a:p>
        </p:txBody>
      </p:sp>
      <p:pic>
        <p:nvPicPr>
          <p:cNvPr id="36866" name="Picture 2" descr="http://photos.aip.org/history/Thumbnails/courant_ernest_a1.jpg"/>
          <p:cNvPicPr>
            <a:picLocks noChangeAspect="1" noChangeArrowheads="1"/>
          </p:cNvPicPr>
          <p:nvPr/>
        </p:nvPicPr>
        <p:blipFill>
          <a:blip r:embed="rId3" cstate="print"/>
          <a:srcRect/>
          <a:stretch>
            <a:fillRect/>
          </a:stretch>
        </p:blipFill>
        <p:spPr bwMode="auto">
          <a:xfrm>
            <a:off x="838200" y="1600200"/>
            <a:ext cx="1962150" cy="3143250"/>
          </a:xfrm>
          <a:prstGeom prst="rect">
            <a:avLst/>
          </a:prstGeom>
          <a:noFill/>
        </p:spPr>
      </p:pic>
      <p:pic>
        <p:nvPicPr>
          <p:cNvPr id="36868" name="Picture 4" descr="http://photos.aip.org/history/Thumbnails/courant_ernest_b1.jpg"/>
          <p:cNvPicPr>
            <a:picLocks noChangeAspect="1" noChangeArrowheads="1"/>
          </p:cNvPicPr>
          <p:nvPr/>
        </p:nvPicPr>
        <p:blipFill>
          <a:blip r:embed="rId4" cstate="print"/>
          <a:srcRect/>
          <a:stretch>
            <a:fillRect/>
          </a:stretch>
        </p:blipFill>
        <p:spPr bwMode="auto">
          <a:xfrm>
            <a:off x="6172200" y="1295400"/>
            <a:ext cx="2590800" cy="3810000"/>
          </a:xfrm>
          <a:prstGeom prst="rect">
            <a:avLst/>
          </a:prstGeom>
          <a:noFill/>
        </p:spPr>
      </p:pic>
      <p:sp>
        <p:nvSpPr>
          <p:cNvPr id="6" name="Rectangle 5"/>
          <p:cNvSpPr/>
          <p:nvPr/>
        </p:nvSpPr>
        <p:spPr>
          <a:xfrm>
            <a:off x="914400" y="4876800"/>
            <a:ext cx="1762406" cy="369332"/>
          </a:xfrm>
          <a:prstGeom prst="rect">
            <a:avLst/>
          </a:prstGeom>
        </p:spPr>
        <p:txBody>
          <a:bodyPr wrap="none">
            <a:spAutoFit/>
          </a:bodyPr>
          <a:lstStyle/>
          <a:p>
            <a:r>
              <a:rPr lang="en-US" dirty="0" smtClean="0"/>
              <a:t>Young but wise…</a:t>
            </a:r>
            <a:endParaRPr lang="en-US" dirty="0"/>
          </a:p>
        </p:txBody>
      </p:sp>
      <p:sp>
        <p:nvSpPr>
          <p:cNvPr id="7" name="Rectangle 6"/>
          <p:cNvSpPr/>
          <p:nvPr/>
        </p:nvSpPr>
        <p:spPr>
          <a:xfrm>
            <a:off x="6781800" y="5181600"/>
            <a:ext cx="1382110" cy="369332"/>
          </a:xfrm>
          <a:prstGeom prst="rect">
            <a:avLst/>
          </a:prstGeom>
        </p:spPr>
        <p:txBody>
          <a:bodyPr wrap="none">
            <a:spAutoFit/>
          </a:bodyPr>
          <a:lstStyle/>
          <a:p>
            <a:r>
              <a:rPr lang="en-US" dirty="0" smtClean="0"/>
              <a:t>Super-wise…</a:t>
            </a:r>
            <a:endParaRPr lang="en-US" dirty="0"/>
          </a:p>
        </p:txBody>
      </p:sp>
      <p:sp>
        <p:nvSpPr>
          <p:cNvPr id="8" name="Rectangle 7"/>
          <p:cNvSpPr/>
          <p:nvPr/>
        </p:nvSpPr>
        <p:spPr>
          <a:xfrm>
            <a:off x="609600" y="1066800"/>
            <a:ext cx="2476960" cy="369332"/>
          </a:xfrm>
          <a:prstGeom prst="rect">
            <a:avLst/>
          </a:prstGeom>
        </p:spPr>
        <p:txBody>
          <a:bodyPr wrap="none">
            <a:spAutoFit/>
          </a:bodyPr>
          <a:lstStyle/>
          <a:p>
            <a:r>
              <a:rPr lang="en-US" dirty="0" smtClean="0"/>
              <a:t> </a:t>
            </a:r>
            <a:r>
              <a:rPr lang="en-US" dirty="0" smtClean="0">
                <a:latin typeface="Algerian" pitchFamily="82" charset="0"/>
              </a:rPr>
              <a:t>Invariant forever</a:t>
            </a:r>
            <a:endParaRPr lang="en-US" dirty="0">
              <a:latin typeface="Algerian" pitchFamily="82" charset="0"/>
            </a:endParaRPr>
          </a:p>
        </p:txBody>
      </p:sp>
      <p:sp>
        <p:nvSpPr>
          <p:cNvPr id="9" name="Rectangle 8"/>
          <p:cNvSpPr/>
          <p:nvPr/>
        </p:nvSpPr>
        <p:spPr>
          <a:xfrm>
            <a:off x="304800" y="5410200"/>
            <a:ext cx="6019800" cy="923330"/>
          </a:xfrm>
          <a:prstGeom prst="rect">
            <a:avLst/>
          </a:prstGeom>
        </p:spPr>
        <p:txBody>
          <a:bodyPr wrap="square">
            <a:spAutoFit/>
          </a:bodyPr>
          <a:lstStyle/>
          <a:p>
            <a:pPr>
              <a:buFont typeface="Arial" pitchFamily="34" charset="0"/>
              <a:buChar char="•"/>
            </a:pPr>
            <a:r>
              <a:rPr lang="en-US" dirty="0" smtClean="0"/>
              <a:t>  AGF is a relative of the Kapitsa pendulum,  but of more</a:t>
            </a:r>
          </a:p>
          <a:p>
            <a:r>
              <a:rPr lang="en-US" dirty="0" smtClean="0"/>
              <a:t>  general and fundamental nature…</a:t>
            </a:r>
          </a:p>
          <a:p>
            <a:pPr>
              <a:buFont typeface="Arial" pitchFamily="34" charset="0"/>
              <a:buChar char="•"/>
            </a:pPr>
            <a:r>
              <a:rPr lang="en-US" dirty="0" smtClean="0"/>
              <a:t>  Spin resonances and snakes…</a:t>
            </a:r>
            <a:endParaRPr lang="en-US" dirty="0"/>
          </a:p>
        </p:txBody>
      </p:sp>
      <p:sp>
        <p:nvSpPr>
          <p:cNvPr id="10" name="Rectangle 9"/>
          <p:cNvSpPr/>
          <p:nvPr/>
        </p:nvSpPr>
        <p:spPr>
          <a:xfrm>
            <a:off x="2895600" y="2133600"/>
            <a:ext cx="3276600" cy="923330"/>
          </a:xfrm>
          <a:prstGeom prst="rect">
            <a:avLst/>
          </a:prstGeom>
        </p:spPr>
        <p:txBody>
          <a:bodyPr wrap="square">
            <a:spAutoFit/>
          </a:bodyPr>
          <a:lstStyle/>
          <a:p>
            <a:r>
              <a:rPr lang="en-US" dirty="0" smtClean="0"/>
              <a:t>How this can be possible:  </a:t>
            </a:r>
          </a:p>
          <a:p>
            <a:r>
              <a:rPr lang="en-US" dirty="0" smtClean="0"/>
              <a:t>an </a:t>
            </a:r>
            <a:r>
              <a:rPr lang="en-US" b="1" i="1" dirty="0" smtClean="0"/>
              <a:t>alternated</a:t>
            </a:r>
            <a:r>
              <a:rPr lang="en-US" dirty="0" smtClean="0"/>
              <a:t> field  to focus a beam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0"/>
            <a:ext cx="3733800" cy="762000"/>
          </a:xfrm>
        </p:spPr>
        <p:txBody>
          <a:bodyPr>
            <a:normAutofit/>
          </a:bodyPr>
          <a:lstStyle/>
          <a:p>
            <a:r>
              <a:rPr lang="en-US" sz="4000" dirty="0" smtClean="0">
                <a:solidFill>
                  <a:schemeClr val="accent5">
                    <a:lumMod val="50000"/>
                  </a:schemeClr>
                </a:solidFill>
                <a:latin typeface="Blackadder ITC" pitchFamily="82" charset="0"/>
              </a:rPr>
              <a:t>Alex Chao</a:t>
            </a:r>
            <a:endParaRPr lang="en-US" sz="4000" dirty="0">
              <a:solidFill>
                <a:schemeClr val="accent5">
                  <a:lumMod val="50000"/>
                </a:schemeClr>
              </a:solidFill>
              <a:latin typeface="Blackadder ITC" pitchFamily="82" charset="0"/>
            </a:endParaRPr>
          </a:p>
        </p:txBody>
      </p:sp>
      <p:pic>
        <p:nvPicPr>
          <p:cNvPr id="47106" name="Picture 2" descr="http://www.slac.stanford.edu/~achao/Chao.jpg"/>
          <p:cNvPicPr>
            <a:picLocks noChangeAspect="1" noChangeArrowheads="1"/>
          </p:cNvPicPr>
          <p:nvPr/>
        </p:nvPicPr>
        <p:blipFill>
          <a:blip r:embed="rId3" cstate="print"/>
          <a:srcRect/>
          <a:stretch>
            <a:fillRect/>
          </a:stretch>
        </p:blipFill>
        <p:spPr bwMode="auto">
          <a:xfrm>
            <a:off x="457200" y="2209800"/>
            <a:ext cx="4038600" cy="3061259"/>
          </a:xfrm>
          <a:prstGeom prst="rect">
            <a:avLst/>
          </a:prstGeom>
          <a:noFill/>
        </p:spPr>
      </p:pic>
      <p:sp>
        <p:nvSpPr>
          <p:cNvPr id="6" name="Rectangle 5"/>
          <p:cNvSpPr/>
          <p:nvPr/>
        </p:nvSpPr>
        <p:spPr>
          <a:xfrm>
            <a:off x="4724400" y="2209800"/>
            <a:ext cx="3935693" cy="2554545"/>
          </a:xfrm>
          <a:prstGeom prst="rect">
            <a:avLst/>
          </a:prstGeom>
        </p:spPr>
        <p:txBody>
          <a:bodyPr wrap="none">
            <a:spAutoFit/>
          </a:bodyPr>
          <a:lstStyle/>
          <a:p>
            <a:pPr>
              <a:buFont typeface="Arial" pitchFamily="34" charset="0"/>
              <a:buChar char="•"/>
            </a:pPr>
            <a:r>
              <a:rPr lang="en-US" sz="2000" dirty="0" smtClean="0">
                <a:latin typeface="Algerian" pitchFamily="82" charset="0"/>
              </a:rPr>
              <a:t>  Slim program</a:t>
            </a:r>
          </a:p>
          <a:p>
            <a:pPr>
              <a:buFont typeface="Arial" pitchFamily="34" charset="0"/>
              <a:buChar char="•"/>
            </a:pPr>
            <a:r>
              <a:rPr lang="en-US" sz="2000" dirty="0" smtClean="0">
                <a:latin typeface="Algerian" pitchFamily="82" charset="0"/>
              </a:rPr>
              <a:t>  Spin quads</a:t>
            </a:r>
          </a:p>
          <a:p>
            <a:pPr>
              <a:buFont typeface="Arial" pitchFamily="34" charset="0"/>
              <a:buChar char="•"/>
            </a:pPr>
            <a:r>
              <a:rPr lang="en-US" sz="2000" dirty="0" smtClean="0">
                <a:latin typeface="Algerian" pitchFamily="82" charset="0"/>
              </a:rPr>
              <a:t>  Collective  stability</a:t>
            </a:r>
          </a:p>
          <a:p>
            <a:pPr>
              <a:buFont typeface="Arial" pitchFamily="34" charset="0"/>
              <a:buChar char="•"/>
            </a:pPr>
            <a:r>
              <a:rPr lang="en-US" sz="2000" dirty="0" smtClean="0">
                <a:latin typeface="Algerian" pitchFamily="82" charset="0"/>
              </a:rPr>
              <a:t>  More… and more</a:t>
            </a:r>
          </a:p>
          <a:p>
            <a:pPr>
              <a:buFont typeface="Arial" pitchFamily="34" charset="0"/>
              <a:buChar char="•"/>
            </a:pPr>
            <a:r>
              <a:rPr lang="en-US" sz="2000" dirty="0" smtClean="0">
                <a:latin typeface="Algerian" pitchFamily="82" charset="0"/>
              </a:rPr>
              <a:t>  Handbook of accelerator</a:t>
            </a:r>
          </a:p>
          <a:p>
            <a:r>
              <a:rPr lang="en-US" sz="2000" dirty="0" smtClean="0">
                <a:latin typeface="Algerian" pitchFamily="82" charset="0"/>
              </a:rPr>
              <a:t>   physicist</a:t>
            </a:r>
          </a:p>
          <a:p>
            <a:pPr>
              <a:buFont typeface="Arial" pitchFamily="34" charset="0"/>
              <a:buChar char="•"/>
            </a:pPr>
            <a:r>
              <a:rPr lang="en-US" sz="2000" dirty="0" smtClean="0">
                <a:latin typeface="Algerian" pitchFamily="82" charset="0"/>
              </a:rPr>
              <a:t>  To galaxies…</a:t>
            </a:r>
          </a:p>
          <a:p>
            <a:pPr>
              <a:buFont typeface="Arial" pitchFamily="34" charset="0"/>
              <a:buChar char="•"/>
            </a:pPr>
            <a:r>
              <a:rPr lang="en-US" sz="2000" dirty="0" smtClean="0">
                <a:latin typeface="Algerian" pitchFamily="82" charset="0"/>
              </a:rPr>
              <a:t>  to…?</a:t>
            </a:r>
            <a:endParaRPr lang="en-US" sz="2000" dirty="0">
              <a:latin typeface="Algerian" pitchFamily="82" charset="0"/>
            </a:endParaRPr>
          </a:p>
        </p:txBody>
      </p:sp>
      <p:sp>
        <p:nvSpPr>
          <p:cNvPr id="7" name="Rectangle 6"/>
          <p:cNvSpPr/>
          <p:nvPr/>
        </p:nvSpPr>
        <p:spPr>
          <a:xfrm>
            <a:off x="1676400" y="1143000"/>
            <a:ext cx="5500224" cy="584775"/>
          </a:xfrm>
          <a:prstGeom prst="rect">
            <a:avLst/>
          </a:prstGeom>
        </p:spPr>
        <p:txBody>
          <a:bodyPr wrap="none">
            <a:spAutoFit/>
          </a:bodyPr>
          <a:lstStyle/>
          <a:p>
            <a:r>
              <a:rPr lang="en-US" sz="3200" dirty="0" smtClean="0">
                <a:latin typeface="Algerian" pitchFamily="82" charset="0"/>
              </a:rPr>
              <a:t> </a:t>
            </a:r>
            <a:r>
              <a:rPr lang="en-US" sz="2800" dirty="0" smtClean="0">
                <a:latin typeface="Algerian" pitchFamily="82" charset="0"/>
              </a:rPr>
              <a:t>Accelerator  Encyclopedia</a:t>
            </a:r>
            <a:endParaRPr lang="en-US" sz="2800" dirty="0">
              <a:latin typeface="Algerian" pitchFamily="82"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685800"/>
            <a:ext cx="5638800" cy="1143000"/>
          </a:xfrm>
        </p:spPr>
        <p:txBody>
          <a:bodyPr>
            <a:normAutofit fontScale="90000"/>
          </a:bodyPr>
          <a:lstStyle/>
          <a:p>
            <a:r>
              <a:rPr lang="en-US" sz="2800" dirty="0" err="1" smtClean="0">
                <a:solidFill>
                  <a:schemeClr val="accent5">
                    <a:lumMod val="50000"/>
                  </a:schemeClr>
                </a:solidFill>
                <a:latin typeface="Algerian" pitchFamily="82" charset="0"/>
              </a:rPr>
              <a:t>Iucf</a:t>
            </a:r>
            <a:r>
              <a:rPr lang="en-US" sz="2800" dirty="0" smtClean="0">
                <a:solidFill>
                  <a:schemeClr val="accent5">
                    <a:lumMod val="50000"/>
                  </a:schemeClr>
                </a:solidFill>
                <a:latin typeface="Algerian" pitchFamily="82" charset="0"/>
              </a:rPr>
              <a:t>: Accelerator arboretum</a:t>
            </a:r>
            <a:br>
              <a:rPr lang="en-US" sz="2800" dirty="0" smtClean="0">
                <a:solidFill>
                  <a:schemeClr val="accent5">
                    <a:lumMod val="50000"/>
                  </a:schemeClr>
                </a:solidFill>
                <a:latin typeface="Algerian" pitchFamily="82" charset="0"/>
              </a:rPr>
            </a:br>
            <a:endParaRPr lang="en-US" sz="2800" dirty="0">
              <a:solidFill>
                <a:schemeClr val="accent5">
                  <a:lumMod val="50000"/>
                </a:schemeClr>
              </a:solidFill>
              <a:latin typeface="Algerian" pitchFamily="82" charset="0"/>
            </a:endParaRPr>
          </a:p>
        </p:txBody>
      </p:sp>
      <p:pic>
        <p:nvPicPr>
          <p:cNvPr id="46084" name="Picture 4" descr="http://newsinfo.iu.edu/pub/libs/images/usr/838_h.jpg"/>
          <p:cNvPicPr>
            <a:picLocks noChangeAspect="1" noChangeArrowheads="1"/>
          </p:cNvPicPr>
          <p:nvPr/>
        </p:nvPicPr>
        <p:blipFill>
          <a:blip r:embed="rId3" cstate="print"/>
          <a:srcRect/>
          <a:stretch>
            <a:fillRect/>
          </a:stretch>
        </p:blipFill>
        <p:spPr bwMode="auto">
          <a:xfrm>
            <a:off x="838200" y="1981200"/>
            <a:ext cx="2267639" cy="2895600"/>
          </a:xfrm>
          <a:prstGeom prst="rect">
            <a:avLst/>
          </a:prstGeom>
          <a:noFill/>
        </p:spPr>
      </p:pic>
      <p:sp>
        <p:nvSpPr>
          <p:cNvPr id="6" name="Rectangle 5"/>
          <p:cNvSpPr/>
          <p:nvPr/>
        </p:nvSpPr>
        <p:spPr>
          <a:xfrm>
            <a:off x="990600" y="4876800"/>
            <a:ext cx="1930336" cy="707886"/>
          </a:xfrm>
          <a:prstGeom prst="rect">
            <a:avLst/>
          </a:prstGeom>
        </p:spPr>
        <p:txBody>
          <a:bodyPr wrap="none">
            <a:spAutoFit/>
          </a:bodyPr>
          <a:lstStyle/>
          <a:p>
            <a:pPr lvl="0" algn="ctr">
              <a:spcBef>
                <a:spcPct val="0"/>
              </a:spcBef>
            </a:pPr>
            <a:r>
              <a:rPr lang="en-US" sz="4000" dirty="0" smtClean="0">
                <a:solidFill>
                  <a:srgbClr val="4BACC6">
                    <a:lumMod val="50000"/>
                  </a:srgbClr>
                </a:solidFill>
                <a:latin typeface="Blackadder ITC" pitchFamily="82" charset="0"/>
                <a:ea typeface="+mj-ea"/>
                <a:cs typeface="+mj-cs"/>
              </a:rPr>
              <a:t>S.Y. Lee</a:t>
            </a:r>
            <a:endParaRPr lang="en-US" sz="4000" dirty="0">
              <a:solidFill>
                <a:srgbClr val="4BACC6">
                  <a:lumMod val="50000"/>
                </a:srgbClr>
              </a:solidFill>
              <a:latin typeface="Blackadder ITC" pitchFamily="82" charset="0"/>
              <a:ea typeface="+mj-ea"/>
              <a:cs typeface="+mj-cs"/>
            </a:endParaRPr>
          </a:p>
        </p:txBody>
      </p:sp>
      <p:sp>
        <p:nvSpPr>
          <p:cNvPr id="7" name="Rectangle 6"/>
          <p:cNvSpPr/>
          <p:nvPr/>
        </p:nvSpPr>
        <p:spPr>
          <a:xfrm>
            <a:off x="3810000" y="1981200"/>
            <a:ext cx="4572000" cy="2308324"/>
          </a:xfrm>
          <a:prstGeom prst="rect">
            <a:avLst/>
          </a:prstGeom>
        </p:spPr>
        <p:txBody>
          <a:bodyPr>
            <a:spAutoFit/>
          </a:bodyPr>
          <a:lstStyle/>
          <a:p>
            <a:pPr>
              <a:buFont typeface="Arial" pitchFamily="34" charset="0"/>
              <a:buChar char="•"/>
            </a:pPr>
            <a:r>
              <a:rPr lang="en-US" sz="2400" dirty="0" smtClean="0"/>
              <a:t>Non-linear dynamics</a:t>
            </a:r>
          </a:p>
          <a:p>
            <a:pPr>
              <a:buFont typeface="Arial" pitchFamily="34" charset="0"/>
              <a:buChar char="•"/>
            </a:pPr>
            <a:r>
              <a:rPr lang="en-US" sz="2400" dirty="0" smtClean="0"/>
              <a:t>Space charge  studies</a:t>
            </a:r>
          </a:p>
          <a:p>
            <a:pPr>
              <a:buFont typeface="Arial" pitchFamily="34" charset="0"/>
              <a:buChar char="•"/>
            </a:pPr>
            <a:r>
              <a:rPr lang="en-US" sz="2400" dirty="0" smtClean="0"/>
              <a:t>Spin: Snake resonances</a:t>
            </a:r>
          </a:p>
          <a:p>
            <a:pPr>
              <a:buFont typeface="Arial" pitchFamily="34" charset="0"/>
              <a:buChar char="•"/>
            </a:pPr>
            <a:r>
              <a:rPr lang="en-US" sz="2400" dirty="0" smtClean="0"/>
              <a:t>More…</a:t>
            </a:r>
          </a:p>
          <a:p>
            <a:pPr>
              <a:buFont typeface="Arial" pitchFamily="34" charset="0"/>
              <a:buChar char="•"/>
            </a:pPr>
            <a:r>
              <a:rPr lang="en-US" sz="2400" dirty="0" smtClean="0"/>
              <a:t>“Spin dynamics and snakes”</a:t>
            </a:r>
          </a:p>
          <a:p>
            <a:pPr>
              <a:buFont typeface="Arial" pitchFamily="34" charset="0"/>
              <a:buChar char="•"/>
            </a:pPr>
            <a:r>
              <a:rPr lang="en-US" sz="2400" dirty="0" smtClean="0"/>
              <a:t>Lectures</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Algerian" pitchFamily="82" charset="0"/>
              </a:rPr>
              <a:t>U of M, Ann Arbor</a:t>
            </a:r>
            <a:endParaRPr lang="en-US" sz="3200" dirty="0">
              <a:latin typeface="Algerian" pitchFamily="82" charset="0"/>
            </a:endParaRPr>
          </a:p>
        </p:txBody>
      </p:sp>
      <p:sp>
        <p:nvSpPr>
          <p:cNvPr id="4" name="Content Placeholder 3"/>
          <p:cNvSpPr>
            <a:spLocks noGrp="1"/>
          </p:cNvSpPr>
          <p:nvPr>
            <p:ph sz="half" idx="2"/>
          </p:nvPr>
        </p:nvSpPr>
        <p:spPr/>
        <p:txBody>
          <a:bodyPr/>
          <a:lstStyle/>
          <a:p>
            <a:endParaRPr lang="en-US" dirty="0"/>
          </a:p>
        </p:txBody>
      </p:sp>
      <p:pic>
        <p:nvPicPr>
          <p:cNvPr id="1026" name="Picture 2" descr="http://feynman.physics.lsa.umich.edu/newkane.gif"/>
          <p:cNvPicPr>
            <a:picLocks noChangeAspect="1" noChangeArrowheads="1"/>
          </p:cNvPicPr>
          <p:nvPr/>
        </p:nvPicPr>
        <p:blipFill>
          <a:blip r:embed="rId3" cstate="print"/>
          <a:srcRect/>
          <a:stretch>
            <a:fillRect/>
          </a:stretch>
        </p:blipFill>
        <p:spPr bwMode="auto">
          <a:xfrm>
            <a:off x="609600" y="1295400"/>
            <a:ext cx="2209801" cy="2026872"/>
          </a:xfrm>
          <a:prstGeom prst="rect">
            <a:avLst/>
          </a:prstGeom>
          <a:noFill/>
        </p:spPr>
      </p:pic>
      <p:pic>
        <p:nvPicPr>
          <p:cNvPr id="1028" name="Picture 4" descr="http://www.lsa.umich.edu/UMICH/physics/Home/People/JonesLawrence.jpg"/>
          <p:cNvPicPr>
            <a:picLocks noChangeAspect="1" noChangeArrowheads="1"/>
          </p:cNvPicPr>
          <p:nvPr/>
        </p:nvPicPr>
        <p:blipFill>
          <a:blip r:embed="rId4" cstate="print"/>
          <a:srcRect/>
          <a:stretch>
            <a:fillRect/>
          </a:stretch>
        </p:blipFill>
        <p:spPr bwMode="auto">
          <a:xfrm>
            <a:off x="6248400" y="1371600"/>
            <a:ext cx="1600200" cy="1862633"/>
          </a:xfrm>
          <a:prstGeom prst="rect">
            <a:avLst/>
          </a:prstGeom>
          <a:noFill/>
        </p:spPr>
      </p:pic>
      <p:pic>
        <p:nvPicPr>
          <p:cNvPr id="1030" name="Picture 6" descr="http://www.lsa.umich.edu/UMICH/physics/Home/People/FordGeorge.jpg"/>
          <p:cNvPicPr>
            <a:picLocks noChangeAspect="1" noChangeArrowheads="1"/>
          </p:cNvPicPr>
          <p:nvPr/>
        </p:nvPicPr>
        <p:blipFill>
          <a:blip r:embed="rId5" cstate="print"/>
          <a:srcRect/>
          <a:stretch>
            <a:fillRect/>
          </a:stretch>
        </p:blipFill>
        <p:spPr bwMode="auto">
          <a:xfrm>
            <a:off x="3733800" y="1371600"/>
            <a:ext cx="1676400" cy="1937920"/>
          </a:xfrm>
          <a:prstGeom prst="rect">
            <a:avLst/>
          </a:prstGeom>
          <a:noFill/>
        </p:spPr>
      </p:pic>
      <p:pic>
        <p:nvPicPr>
          <p:cNvPr id="8" name="Picture 10" descr="Gilgenbach, Ronald"/>
          <p:cNvPicPr>
            <a:picLocks noGrp="1" noChangeAspect="1" noChangeArrowheads="1"/>
          </p:cNvPicPr>
          <p:nvPr>
            <p:ph sz="half" idx="1"/>
          </p:nvPr>
        </p:nvPicPr>
        <p:blipFill>
          <a:blip r:embed="rId6" cstate="print"/>
          <a:srcRect/>
          <a:stretch>
            <a:fillRect/>
          </a:stretch>
        </p:blipFill>
        <p:spPr bwMode="auto">
          <a:xfrm>
            <a:off x="2057400" y="3962400"/>
            <a:ext cx="1524000" cy="2286000"/>
          </a:xfrm>
          <a:prstGeom prst="rect">
            <a:avLst/>
          </a:prstGeom>
          <a:noFill/>
        </p:spPr>
      </p:pic>
      <p:pic>
        <p:nvPicPr>
          <p:cNvPr id="1032" name="Picture 8" descr="Lau, Yue Ying"/>
          <p:cNvPicPr>
            <a:picLocks noChangeAspect="1" noChangeArrowheads="1"/>
          </p:cNvPicPr>
          <p:nvPr/>
        </p:nvPicPr>
        <p:blipFill>
          <a:blip r:embed="rId7" cstate="print"/>
          <a:srcRect/>
          <a:stretch>
            <a:fillRect/>
          </a:stretch>
        </p:blipFill>
        <p:spPr bwMode="auto">
          <a:xfrm>
            <a:off x="4572000" y="3962400"/>
            <a:ext cx="1752600" cy="2278380"/>
          </a:xfrm>
          <a:prstGeom prst="rect">
            <a:avLst/>
          </a:prstGeom>
          <a:noFill/>
        </p:spPr>
      </p:pic>
      <p:sp>
        <p:nvSpPr>
          <p:cNvPr id="9" name="Rectangle 8"/>
          <p:cNvSpPr/>
          <p:nvPr/>
        </p:nvSpPr>
        <p:spPr>
          <a:xfrm>
            <a:off x="685800" y="3352800"/>
            <a:ext cx="1939955" cy="523220"/>
          </a:xfrm>
          <a:prstGeom prst="rect">
            <a:avLst/>
          </a:prstGeom>
        </p:spPr>
        <p:txBody>
          <a:bodyPr wrap="none">
            <a:spAutoFit/>
          </a:bodyPr>
          <a:lstStyle/>
          <a:p>
            <a:r>
              <a:rPr lang="en-US" sz="2800" dirty="0" smtClean="0">
                <a:latin typeface="Blackadder ITC" pitchFamily="82" charset="0"/>
              </a:rPr>
              <a:t>Gordon Kane</a:t>
            </a:r>
            <a:endParaRPr lang="en-US" sz="2800" dirty="0">
              <a:latin typeface="Blackadder ITC" pitchFamily="82" charset="0"/>
            </a:endParaRPr>
          </a:p>
        </p:txBody>
      </p:sp>
      <p:sp>
        <p:nvSpPr>
          <p:cNvPr id="10" name="Rectangle 9"/>
          <p:cNvSpPr/>
          <p:nvPr/>
        </p:nvSpPr>
        <p:spPr>
          <a:xfrm>
            <a:off x="6019800" y="3200400"/>
            <a:ext cx="1891865" cy="461665"/>
          </a:xfrm>
          <a:prstGeom prst="rect">
            <a:avLst/>
          </a:prstGeom>
        </p:spPr>
        <p:txBody>
          <a:bodyPr wrap="none">
            <a:spAutoFit/>
          </a:bodyPr>
          <a:lstStyle/>
          <a:p>
            <a:r>
              <a:rPr lang="en-US" dirty="0" smtClean="0"/>
              <a:t> </a:t>
            </a:r>
            <a:r>
              <a:rPr lang="en-US" sz="2400" dirty="0" smtClean="0">
                <a:latin typeface="Blackadder ITC" pitchFamily="82" charset="0"/>
              </a:rPr>
              <a:t>Lawrence Jones</a:t>
            </a:r>
            <a:endParaRPr lang="en-US" sz="2400" dirty="0">
              <a:latin typeface="Blackadder ITC" pitchFamily="82" charset="0"/>
            </a:endParaRPr>
          </a:p>
        </p:txBody>
      </p:sp>
      <p:sp>
        <p:nvSpPr>
          <p:cNvPr id="11" name="Rectangle 10"/>
          <p:cNvSpPr/>
          <p:nvPr/>
        </p:nvSpPr>
        <p:spPr>
          <a:xfrm>
            <a:off x="1676400" y="6248400"/>
            <a:ext cx="2265364" cy="461665"/>
          </a:xfrm>
          <a:prstGeom prst="rect">
            <a:avLst/>
          </a:prstGeom>
        </p:spPr>
        <p:txBody>
          <a:bodyPr wrap="none">
            <a:spAutoFit/>
          </a:bodyPr>
          <a:lstStyle/>
          <a:p>
            <a:r>
              <a:rPr lang="en-US" dirty="0" smtClean="0"/>
              <a:t> </a:t>
            </a:r>
            <a:r>
              <a:rPr lang="en-US" sz="2400" dirty="0" smtClean="0">
                <a:latin typeface="Blackadder ITC" pitchFamily="82" charset="0"/>
              </a:rPr>
              <a:t>Ronald </a:t>
            </a:r>
            <a:r>
              <a:rPr lang="en-US" sz="2400" dirty="0" err="1" smtClean="0">
                <a:latin typeface="Blackadder ITC" pitchFamily="82" charset="0"/>
              </a:rPr>
              <a:t>Gilgenbach</a:t>
            </a:r>
            <a:endParaRPr lang="en-US" sz="2400" dirty="0">
              <a:latin typeface="Blackadder ITC" pitchFamily="82" charset="0"/>
            </a:endParaRPr>
          </a:p>
        </p:txBody>
      </p:sp>
      <p:sp>
        <p:nvSpPr>
          <p:cNvPr id="12" name="Rectangle 11"/>
          <p:cNvSpPr/>
          <p:nvPr/>
        </p:nvSpPr>
        <p:spPr>
          <a:xfrm>
            <a:off x="4800600" y="6248400"/>
            <a:ext cx="1362874" cy="461665"/>
          </a:xfrm>
          <a:prstGeom prst="rect">
            <a:avLst/>
          </a:prstGeom>
        </p:spPr>
        <p:txBody>
          <a:bodyPr wrap="none">
            <a:spAutoFit/>
          </a:bodyPr>
          <a:lstStyle/>
          <a:p>
            <a:r>
              <a:rPr lang="en-US" dirty="0" smtClean="0"/>
              <a:t> </a:t>
            </a:r>
            <a:r>
              <a:rPr lang="en-US" sz="2400" dirty="0" smtClean="0">
                <a:latin typeface="Blackadder ITC" pitchFamily="82" charset="0"/>
              </a:rPr>
              <a:t>Y.Y. Lau</a:t>
            </a:r>
            <a:endParaRPr lang="en-US" sz="2400" dirty="0">
              <a:latin typeface="Blackadder ITC" pitchFamily="82" charset="0"/>
            </a:endParaRPr>
          </a:p>
        </p:txBody>
      </p:sp>
      <p:sp>
        <p:nvSpPr>
          <p:cNvPr id="13" name="Rectangle 12"/>
          <p:cNvSpPr/>
          <p:nvPr/>
        </p:nvSpPr>
        <p:spPr>
          <a:xfrm>
            <a:off x="3886200" y="3276600"/>
            <a:ext cx="1535998" cy="461665"/>
          </a:xfrm>
          <a:prstGeom prst="rect">
            <a:avLst/>
          </a:prstGeom>
        </p:spPr>
        <p:txBody>
          <a:bodyPr wrap="none">
            <a:spAutoFit/>
          </a:bodyPr>
          <a:lstStyle/>
          <a:p>
            <a:r>
              <a:rPr lang="en-US" dirty="0" smtClean="0"/>
              <a:t> </a:t>
            </a:r>
            <a:r>
              <a:rPr lang="en-US" sz="2400" dirty="0" smtClean="0">
                <a:latin typeface="Blackadder ITC" pitchFamily="82" charset="0"/>
              </a:rPr>
              <a:t>George Ford</a:t>
            </a:r>
            <a:endParaRPr lang="en-US" sz="2400" dirty="0">
              <a:latin typeface="Blackadder ITC" pitchFamily="82"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39762"/>
          </a:xfrm>
        </p:spPr>
        <p:txBody>
          <a:bodyPr>
            <a:noAutofit/>
          </a:bodyPr>
          <a:lstStyle/>
          <a:p>
            <a:r>
              <a:rPr lang="en-US" sz="4000" dirty="0" smtClean="0">
                <a:solidFill>
                  <a:schemeClr val="accent5">
                    <a:lumMod val="50000"/>
                  </a:schemeClr>
                </a:solidFill>
                <a:latin typeface="Blackadder ITC" pitchFamily="82" charset="0"/>
              </a:rPr>
              <a:t>  </a:t>
            </a:r>
            <a:r>
              <a:rPr lang="en-US" sz="3200" dirty="0" smtClean="0">
                <a:solidFill>
                  <a:schemeClr val="accent5">
                    <a:lumMod val="50000"/>
                  </a:schemeClr>
                </a:solidFill>
                <a:latin typeface="Algerian" pitchFamily="82" charset="0"/>
              </a:rPr>
              <a:t>Masers and RF </a:t>
            </a:r>
            <a:r>
              <a:rPr lang="en-US" sz="3200" dirty="0" err="1" smtClean="0">
                <a:solidFill>
                  <a:schemeClr val="accent5">
                    <a:lumMod val="50000"/>
                  </a:schemeClr>
                </a:solidFill>
                <a:latin typeface="Algerian" pitchFamily="82" charset="0"/>
              </a:rPr>
              <a:t>polarimetry</a:t>
            </a:r>
            <a:endParaRPr lang="en-US" sz="3200" dirty="0">
              <a:solidFill>
                <a:schemeClr val="accent5">
                  <a:lumMod val="50000"/>
                </a:schemeClr>
              </a:solidFill>
              <a:latin typeface="Algerian" pitchFamily="82" charset="0"/>
            </a:endParaRPr>
          </a:p>
        </p:txBody>
      </p:sp>
      <p:sp>
        <p:nvSpPr>
          <p:cNvPr id="4" name="Content Placeholder 3"/>
          <p:cNvSpPr>
            <a:spLocks noGrp="1"/>
          </p:cNvSpPr>
          <p:nvPr>
            <p:ph sz="half" idx="2"/>
          </p:nvPr>
        </p:nvSpPr>
        <p:spPr/>
        <p:txBody>
          <a:bodyPr>
            <a:normAutofit fontScale="92500" lnSpcReduction="10000"/>
          </a:bodyPr>
          <a:lstStyle/>
          <a:p>
            <a:pPr>
              <a:buNone/>
            </a:pPr>
            <a:r>
              <a:rPr lang="en-US" dirty="0" smtClean="0">
                <a:solidFill>
                  <a:schemeClr val="accent5">
                    <a:lumMod val="50000"/>
                  </a:schemeClr>
                </a:solidFill>
                <a:latin typeface="Blackadder ITC" pitchFamily="82" charset="0"/>
              </a:rPr>
              <a:t>            </a:t>
            </a: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endParaRPr lang="en-US" dirty="0" smtClean="0">
              <a:solidFill>
                <a:schemeClr val="accent5">
                  <a:lumMod val="50000"/>
                </a:schemeClr>
              </a:solidFill>
              <a:latin typeface="Blackadder ITC" pitchFamily="82" charset="0"/>
            </a:endParaRPr>
          </a:p>
          <a:p>
            <a:pPr>
              <a:buNone/>
            </a:pPr>
            <a:r>
              <a:rPr lang="en-US" sz="3500" dirty="0" smtClean="0">
                <a:solidFill>
                  <a:schemeClr val="accent5">
                    <a:lumMod val="50000"/>
                  </a:schemeClr>
                </a:solidFill>
                <a:latin typeface="Blackadder ITC" pitchFamily="82" charset="0"/>
              </a:rPr>
              <a:t>                     Daniel </a:t>
            </a:r>
            <a:r>
              <a:rPr lang="en-US" sz="3500" dirty="0" err="1" smtClean="0">
                <a:solidFill>
                  <a:schemeClr val="accent5">
                    <a:lumMod val="50000"/>
                  </a:schemeClr>
                </a:solidFill>
                <a:latin typeface="Blackadder ITC" pitchFamily="82" charset="0"/>
              </a:rPr>
              <a:t>Kleppner</a:t>
            </a:r>
            <a:r>
              <a:rPr lang="en-US" sz="3500" dirty="0" smtClean="0">
                <a:solidFill>
                  <a:schemeClr val="accent5">
                    <a:lumMod val="50000"/>
                  </a:schemeClr>
                </a:solidFill>
                <a:latin typeface="Blackadder ITC" pitchFamily="82" charset="0"/>
              </a:rPr>
              <a:t> </a:t>
            </a:r>
            <a:endParaRPr lang="en-US" sz="3500" dirty="0"/>
          </a:p>
        </p:txBody>
      </p:sp>
      <p:pic>
        <p:nvPicPr>
          <p:cNvPr id="39938" name="Picture 2" descr="http://photos.aip.org/history/Thumbnails/ramsey_norman_c13.jpg"/>
          <p:cNvPicPr>
            <a:picLocks noChangeAspect="1" noChangeArrowheads="1"/>
          </p:cNvPicPr>
          <p:nvPr/>
        </p:nvPicPr>
        <p:blipFill>
          <a:blip r:embed="rId3" cstate="print"/>
          <a:srcRect/>
          <a:stretch>
            <a:fillRect/>
          </a:stretch>
        </p:blipFill>
        <p:spPr bwMode="auto">
          <a:xfrm>
            <a:off x="3200400" y="2133600"/>
            <a:ext cx="2419697" cy="3857487"/>
          </a:xfrm>
          <a:prstGeom prst="rect">
            <a:avLst/>
          </a:prstGeom>
          <a:noFill/>
        </p:spPr>
      </p:pic>
      <p:pic>
        <p:nvPicPr>
          <p:cNvPr id="39940" name="Picture 4" descr="http://photos.aip.org/history/Thumbnails/ramsey_norman_a4.jpg"/>
          <p:cNvPicPr>
            <a:picLocks noChangeAspect="1" noChangeArrowheads="1"/>
          </p:cNvPicPr>
          <p:nvPr/>
        </p:nvPicPr>
        <p:blipFill>
          <a:blip r:embed="rId4" cstate="print"/>
          <a:srcRect/>
          <a:stretch>
            <a:fillRect/>
          </a:stretch>
        </p:blipFill>
        <p:spPr bwMode="auto">
          <a:xfrm>
            <a:off x="533400" y="2743200"/>
            <a:ext cx="1684886" cy="2686051"/>
          </a:xfrm>
          <a:prstGeom prst="rect">
            <a:avLst/>
          </a:prstGeom>
          <a:noFill/>
        </p:spPr>
      </p:pic>
      <p:pic>
        <p:nvPicPr>
          <p:cNvPr id="39942" name="Picture 6" descr="http://photos.aip.org/history/Thumbnails/kleppner_daniel_b4.jpg"/>
          <p:cNvPicPr>
            <a:picLocks noChangeAspect="1" noChangeArrowheads="1"/>
          </p:cNvPicPr>
          <p:nvPr/>
        </p:nvPicPr>
        <p:blipFill>
          <a:blip r:embed="rId5" cstate="print"/>
          <a:srcRect/>
          <a:stretch>
            <a:fillRect/>
          </a:stretch>
        </p:blipFill>
        <p:spPr bwMode="auto">
          <a:xfrm>
            <a:off x="6248400" y="2057400"/>
            <a:ext cx="2400300" cy="3295651"/>
          </a:xfrm>
          <a:prstGeom prst="rect">
            <a:avLst/>
          </a:prstGeom>
          <a:noFill/>
        </p:spPr>
      </p:pic>
      <p:sp>
        <p:nvSpPr>
          <p:cNvPr id="7" name="Rectangle 6"/>
          <p:cNvSpPr/>
          <p:nvPr/>
        </p:nvSpPr>
        <p:spPr>
          <a:xfrm>
            <a:off x="228600" y="5486400"/>
            <a:ext cx="3200400" cy="584775"/>
          </a:xfrm>
          <a:prstGeom prst="rect">
            <a:avLst/>
          </a:prstGeom>
        </p:spPr>
        <p:txBody>
          <a:bodyPr wrap="square">
            <a:spAutoFit/>
          </a:bodyPr>
          <a:lstStyle/>
          <a:p>
            <a:r>
              <a:rPr lang="en-US" sz="3200" dirty="0" smtClean="0">
                <a:solidFill>
                  <a:srgbClr val="4BACC6">
                    <a:lumMod val="50000"/>
                  </a:srgbClr>
                </a:solidFill>
                <a:latin typeface="Blackadder ITC" pitchFamily="82" charset="0"/>
                <a:ea typeface="+mj-ea"/>
                <a:cs typeface="+mj-cs"/>
              </a:rPr>
              <a:t>Norman Ramsey </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a:t>
            </a:r>
          </a:p>
          <a:p>
            <a:pPr>
              <a:buNone/>
            </a:pPr>
            <a:r>
              <a:rPr lang="en-US" dirty="0" smtClean="0"/>
              <a:t>      </a:t>
            </a:r>
            <a:r>
              <a:rPr lang="en-US" u="sng" dirty="0" smtClean="0"/>
              <a:t>Everything</a:t>
            </a:r>
            <a:r>
              <a:rPr lang="en-US" dirty="0" smtClean="0"/>
              <a:t> to learn…</a:t>
            </a:r>
          </a:p>
          <a:p>
            <a:pPr>
              <a:buNone/>
            </a:pPr>
            <a:r>
              <a:rPr lang="en-US" dirty="0" smtClean="0"/>
              <a:t>     </a:t>
            </a:r>
            <a:r>
              <a:rPr lang="en-US" sz="2400" dirty="0" smtClean="0"/>
              <a:t>in order to know and use</a:t>
            </a:r>
          </a:p>
          <a:p>
            <a:pPr>
              <a:buNone/>
            </a:pPr>
            <a:endParaRPr lang="en-US" dirty="0" smtClean="0"/>
          </a:p>
          <a:p>
            <a:pPr>
              <a:buNone/>
            </a:pPr>
            <a:endParaRPr lang="en-US" dirty="0"/>
          </a:p>
        </p:txBody>
      </p:sp>
      <p:sp>
        <p:nvSpPr>
          <p:cNvPr id="4" name="Content Placeholder 3"/>
          <p:cNvSpPr>
            <a:spLocks noGrp="1"/>
          </p:cNvSpPr>
          <p:nvPr>
            <p:ph sz="half" idx="2"/>
          </p:nvPr>
        </p:nvSpPr>
        <p:spPr>
          <a:xfrm>
            <a:off x="4572000" y="1371600"/>
            <a:ext cx="4038600" cy="4525963"/>
          </a:xfrm>
        </p:spPr>
        <p:txBody>
          <a:bodyPr>
            <a:normAutofit fontScale="85000" lnSpcReduction="20000"/>
          </a:bodyPr>
          <a:lstStyle/>
          <a:p>
            <a:pPr>
              <a:buNone/>
            </a:pPr>
            <a:r>
              <a:rPr lang="en-US" dirty="0" smtClean="0">
                <a:solidFill>
                  <a:schemeClr val="accent5">
                    <a:lumMod val="50000"/>
                  </a:schemeClr>
                </a:solidFill>
                <a:latin typeface="Blackadder ITC" pitchFamily="82" charset="0"/>
              </a:rPr>
              <a:t>     </a:t>
            </a:r>
            <a:r>
              <a:rPr lang="en-US" sz="3800" dirty="0" smtClean="0">
                <a:solidFill>
                  <a:schemeClr val="accent5">
                    <a:lumMod val="50000"/>
                  </a:schemeClr>
                </a:solidFill>
                <a:latin typeface="Blackadder ITC" pitchFamily="82" charset="0"/>
              </a:rPr>
              <a:t>Nikolai N. </a:t>
            </a:r>
            <a:r>
              <a:rPr lang="en-US" sz="3800" dirty="0" err="1" smtClean="0">
                <a:solidFill>
                  <a:schemeClr val="accent5">
                    <a:lumMod val="50000"/>
                  </a:schemeClr>
                </a:solidFill>
                <a:latin typeface="Blackadder ITC" pitchFamily="82" charset="0"/>
              </a:rPr>
              <a:t>Bogolubov</a:t>
            </a:r>
            <a:endParaRPr lang="en-US" sz="3800" dirty="0" smtClean="0">
              <a:solidFill>
                <a:schemeClr val="accent5">
                  <a:lumMod val="50000"/>
                </a:schemeClr>
              </a:solidFill>
              <a:latin typeface="Blackadder ITC" pitchFamily="82" charset="0"/>
            </a:endParaRPr>
          </a:p>
          <a:p>
            <a:endParaRPr lang="en-US" dirty="0"/>
          </a:p>
        </p:txBody>
      </p:sp>
      <p:pic>
        <p:nvPicPr>
          <p:cNvPr id="16390" name="Picture 6" descr="http://fr.academic.ru/pictures/frwiki/78/Nikolai_Bogoliubov.jpeg"/>
          <p:cNvPicPr>
            <a:picLocks noChangeAspect="1" noChangeArrowheads="1"/>
          </p:cNvPicPr>
          <p:nvPr/>
        </p:nvPicPr>
        <p:blipFill>
          <a:blip r:embed="rId3" cstate="print"/>
          <a:srcRect/>
          <a:stretch>
            <a:fillRect/>
          </a:stretch>
        </p:blipFill>
        <p:spPr bwMode="auto">
          <a:xfrm>
            <a:off x="5181600" y="1905000"/>
            <a:ext cx="2394857" cy="3276600"/>
          </a:xfrm>
          <a:prstGeom prst="rect">
            <a:avLst/>
          </a:prstGeom>
          <a:noFill/>
        </p:spPr>
      </p:pic>
      <p:pic>
        <p:nvPicPr>
          <p:cNvPr id="7" name="Picture 1" descr="http://photos.aip.org/history/Thumbnails/landau_lev_a1.jpg"/>
          <p:cNvPicPr>
            <a:picLocks noChangeAspect="1" noChangeArrowheads="1"/>
          </p:cNvPicPr>
          <p:nvPr/>
        </p:nvPicPr>
        <p:blipFill>
          <a:blip r:embed="rId4" cstate="print"/>
          <a:srcRect/>
          <a:stretch>
            <a:fillRect/>
          </a:stretch>
        </p:blipFill>
        <p:spPr bwMode="auto">
          <a:xfrm>
            <a:off x="1219201" y="1828801"/>
            <a:ext cx="1910080" cy="3352800"/>
          </a:xfrm>
          <a:prstGeom prst="rect">
            <a:avLst/>
          </a:prstGeom>
          <a:noFill/>
        </p:spPr>
      </p:pic>
      <p:sp>
        <p:nvSpPr>
          <p:cNvPr id="8" name="Rectangle 7"/>
          <p:cNvSpPr/>
          <p:nvPr/>
        </p:nvSpPr>
        <p:spPr>
          <a:xfrm>
            <a:off x="990600" y="1219200"/>
            <a:ext cx="2502830" cy="861774"/>
          </a:xfrm>
          <a:prstGeom prst="rect">
            <a:avLst/>
          </a:prstGeom>
        </p:spPr>
        <p:txBody>
          <a:bodyPr wrap="square">
            <a:spAutoFit/>
          </a:bodyPr>
          <a:lstStyle/>
          <a:p>
            <a:r>
              <a:rPr lang="en-US" sz="3200" dirty="0" smtClean="0">
                <a:solidFill>
                  <a:srgbClr val="4BACC6">
                    <a:lumMod val="50000"/>
                  </a:srgbClr>
                </a:solidFill>
                <a:latin typeface="Blackadder ITC" pitchFamily="82" charset="0"/>
              </a:rPr>
              <a:t>Lev D. </a:t>
            </a:r>
            <a:r>
              <a:rPr lang="en-US" sz="3200" dirty="0" smtClean="0">
                <a:solidFill>
                  <a:srgbClr val="4BACC6">
                    <a:lumMod val="50000"/>
                  </a:srgbClr>
                </a:solidFill>
                <a:latin typeface="Blackadder ITC" pitchFamily="82" charset="0"/>
                <a:ea typeface="+mj-ea"/>
                <a:cs typeface="+mj-cs"/>
              </a:rPr>
              <a:t>Landau</a:t>
            </a:r>
            <a:endParaRPr lang="en-US" sz="3200" dirty="0" smtClean="0"/>
          </a:p>
          <a:p>
            <a:endParaRPr lang="en-US" dirty="0"/>
          </a:p>
        </p:txBody>
      </p:sp>
      <p:sp>
        <p:nvSpPr>
          <p:cNvPr id="9" name="Title 8"/>
          <p:cNvSpPr>
            <a:spLocks noGrp="1"/>
          </p:cNvSpPr>
          <p:nvPr>
            <p:ph type="title"/>
          </p:nvPr>
        </p:nvSpPr>
        <p:spPr>
          <a:xfrm>
            <a:off x="457200" y="228600"/>
            <a:ext cx="8229600" cy="1143000"/>
          </a:xfrm>
          <a:prstGeom prst="rect">
            <a:avLst/>
          </a:prstGeom>
        </p:spPr>
        <p:txBody>
          <a:bodyPr wrap="none">
            <a:spAutoFit/>
          </a:bodyPr>
          <a:lstStyle/>
          <a:p>
            <a:r>
              <a:rPr lang="en-US" dirty="0" smtClean="0"/>
              <a:t> </a:t>
            </a:r>
            <a:r>
              <a:rPr lang="en-US" sz="3600" dirty="0" smtClean="0">
                <a:solidFill>
                  <a:srgbClr val="7030A0"/>
                </a:solidFill>
                <a:latin typeface="Algerian" pitchFamily="82" charset="0"/>
              </a:rPr>
              <a:t>Physics</a:t>
            </a:r>
            <a:endParaRPr lang="en-US" sz="3600" dirty="0">
              <a:solidFill>
                <a:srgbClr val="7030A0"/>
              </a:solidFill>
              <a:latin typeface="Algerian" pitchFamily="82" charset="0"/>
            </a:endParaRPr>
          </a:p>
        </p:txBody>
      </p:sp>
      <p:sp>
        <p:nvSpPr>
          <p:cNvPr id="10" name="Rectangle 9"/>
          <p:cNvSpPr/>
          <p:nvPr/>
        </p:nvSpPr>
        <p:spPr>
          <a:xfrm>
            <a:off x="5105400" y="5181600"/>
            <a:ext cx="3276600" cy="1846659"/>
          </a:xfrm>
          <a:prstGeom prst="rect">
            <a:avLst/>
          </a:prstGeom>
        </p:spPr>
        <p:txBody>
          <a:bodyPr wrap="square">
            <a:spAutoFit/>
          </a:bodyPr>
          <a:lstStyle/>
          <a:p>
            <a:r>
              <a:rPr lang="en-US" sz="2400" u="sng" dirty="0" smtClean="0"/>
              <a:t>Methods to work with</a:t>
            </a:r>
            <a:r>
              <a:rPr lang="en-US" sz="2000" dirty="0" smtClean="0"/>
              <a:t>:</a:t>
            </a:r>
          </a:p>
          <a:p>
            <a:pPr>
              <a:buFont typeface="Arial" pitchFamily="34" charset="0"/>
              <a:buChar char="•"/>
            </a:pPr>
            <a:r>
              <a:rPr lang="en-US" dirty="0" smtClean="0"/>
              <a:t>Non-linear mechanics</a:t>
            </a:r>
          </a:p>
          <a:p>
            <a:pPr>
              <a:buFont typeface="Arial" pitchFamily="34" charset="0"/>
              <a:buChar char="•"/>
            </a:pPr>
            <a:r>
              <a:rPr lang="en-US" dirty="0" smtClean="0"/>
              <a:t>QFT</a:t>
            </a:r>
          </a:p>
          <a:p>
            <a:pPr>
              <a:buFont typeface="Arial" pitchFamily="34" charset="0"/>
              <a:buChar char="•"/>
            </a:pPr>
            <a:r>
              <a:rPr lang="en-US" dirty="0" smtClean="0"/>
              <a:t>Statistical physics and kinetics</a:t>
            </a:r>
          </a:p>
          <a:p>
            <a:pPr>
              <a:buFont typeface="Arial" pitchFamily="34" charset="0"/>
              <a:buChar char="•"/>
            </a:pPr>
            <a:r>
              <a:rPr lang="en-US" dirty="0" smtClean="0"/>
              <a:t> Quantum liquids theory</a:t>
            </a:r>
          </a:p>
          <a:p>
            <a:pPr>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CERN</a:t>
            </a:r>
            <a:endParaRPr lang="en-US" dirty="0"/>
          </a:p>
        </p:txBody>
      </p:sp>
      <p:sp>
        <p:nvSpPr>
          <p:cNvPr id="3" name="Content Placeholder 2"/>
          <p:cNvSpPr>
            <a:spLocks noGrp="1"/>
          </p:cNvSpPr>
          <p:nvPr>
            <p:ph sz="half" idx="1"/>
          </p:nvPr>
        </p:nvSpPr>
        <p:spPr/>
        <p:txBody>
          <a:bodyPr/>
          <a:lstStyle/>
          <a:p>
            <a:pPr>
              <a:buNone/>
            </a:pPr>
            <a:r>
              <a:rPr lang="en-US" dirty="0" smtClean="0"/>
              <a:t>                   CERN</a:t>
            </a:r>
            <a:endParaRPr lang="en-US" dirty="0"/>
          </a:p>
        </p:txBody>
      </p:sp>
      <p:sp>
        <p:nvSpPr>
          <p:cNvPr id="4" name="Content Placeholder 3"/>
          <p:cNvSpPr>
            <a:spLocks noGrp="1"/>
          </p:cNvSpPr>
          <p:nvPr>
            <p:ph sz="half" idx="2"/>
          </p:nvPr>
        </p:nvSpPr>
        <p:spPr/>
        <p:txBody>
          <a:bodyPr/>
          <a:lstStyle/>
          <a:p>
            <a:pPr>
              <a:buNone/>
            </a:pPr>
            <a:r>
              <a:rPr lang="en-US" dirty="0" smtClean="0"/>
              <a:t>                   DESY</a:t>
            </a:r>
            <a:endParaRPr lang="en-US" dirty="0"/>
          </a:p>
        </p:txBody>
      </p:sp>
      <p:sp>
        <p:nvSpPr>
          <p:cNvPr id="5" name="Content Placeholder 2"/>
          <p:cNvSpPr txBox="1">
            <a:spLocks/>
          </p:cNvSpPr>
          <p:nvPr/>
        </p:nvSpPr>
        <p:spPr>
          <a:xfrm>
            <a:off x="533400" y="1752600"/>
            <a:ext cx="4038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D.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Mohl</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t>B. Montague</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F.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Sacherer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Zotter</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Keil</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Thorndal</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1" fontAlgn="auto" latinLnBrk="0" hangingPunct="1">
              <a:lnSpc>
                <a:spcPct val="100000"/>
              </a:lnSpc>
              <a:spcBef>
                <a:spcPct val="20000"/>
              </a:spcBef>
              <a:spcAft>
                <a:spcPts val="0"/>
              </a:spcAft>
              <a:buClrTx/>
              <a:buSzTx/>
              <a:tabLst/>
              <a:defRPr/>
            </a:pPr>
            <a:r>
              <a:rPr lang="en-US" sz="2400" dirty="0" smtClean="0"/>
              <a:t>I.  Hoffman</a:t>
            </a:r>
          </a:p>
          <a:p>
            <a:pPr marL="514350" marR="0" lvl="0" indent="-514350" algn="l" defTabSz="914400" rtl="0" eaLnBrk="1" fontAlgn="auto" latinLnBrk="0" hangingPunct="1">
              <a:lnSpc>
                <a:spcPct val="100000"/>
              </a:lnSpc>
              <a:spcBef>
                <a:spcPct val="20000"/>
              </a:spcBef>
              <a:spcAft>
                <a:spcPts val="0"/>
              </a:spcAft>
              <a:buClrTx/>
              <a:buSzTx/>
              <a:tabLst/>
              <a:defRPr/>
            </a:pPr>
            <a:r>
              <a:rPr lang="en-US" sz="2400" dirty="0" smtClean="0"/>
              <a:t>F. Ruggiero</a:t>
            </a:r>
          </a:p>
          <a:p>
            <a:pPr marL="514350" marR="0" lvl="0" indent="-514350" algn="l" defTabSz="914400" rtl="0" eaLnBrk="1" fontAlgn="auto" latinLnBrk="0" hangingPunct="1">
              <a:lnSpc>
                <a:spcPct val="100000"/>
              </a:lnSpc>
              <a:spcBef>
                <a:spcPct val="20000"/>
              </a:spcBef>
              <a:spcAft>
                <a:spcPts val="0"/>
              </a:spcAft>
              <a:buClrTx/>
              <a:buSzTx/>
              <a:tabLst/>
              <a:defRPr/>
            </a:pPr>
            <a:r>
              <a:rPr lang="en-US" sz="2400" dirty="0" smtClean="0"/>
              <a:t>V. </a:t>
            </a:r>
            <a:r>
              <a:rPr lang="en-US" sz="2400" dirty="0" err="1" smtClean="0"/>
              <a:t>Scandale</a:t>
            </a: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5"/>
          <p:cNvSpPr/>
          <p:nvPr/>
        </p:nvSpPr>
        <p:spPr>
          <a:xfrm>
            <a:off x="5105400" y="2133600"/>
            <a:ext cx="2133600" cy="3046988"/>
          </a:xfrm>
          <a:prstGeom prst="rect">
            <a:avLst/>
          </a:prstGeom>
        </p:spPr>
        <p:txBody>
          <a:bodyPr wrap="square">
            <a:spAutoFit/>
          </a:bodyPr>
          <a:lstStyle/>
          <a:p>
            <a:r>
              <a:rPr lang="en-US" sz="2400" dirty="0" smtClean="0"/>
              <a:t>G. Voss</a:t>
            </a:r>
          </a:p>
          <a:p>
            <a:r>
              <a:rPr lang="en-US" sz="2400" dirty="0" smtClean="0"/>
              <a:t>R. </a:t>
            </a:r>
            <a:r>
              <a:rPr lang="en-US" sz="2400" dirty="0" err="1" smtClean="0"/>
              <a:t>Brinkmann</a:t>
            </a:r>
            <a:endParaRPr lang="en-US" sz="2400" dirty="0" smtClean="0"/>
          </a:p>
          <a:p>
            <a:r>
              <a:rPr lang="en-US" sz="2400" dirty="0" smtClean="0"/>
              <a:t>D. </a:t>
            </a:r>
            <a:r>
              <a:rPr lang="en-US" sz="2400" dirty="0" err="1" smtClean="0"/>
              <a:t>Trienes</a:t>
            </a:r>
            <a:endParaRPr lang="en-US" sz="2400" dirty="0" smtClean="0"/>
          </a:p>
          <a:p>
            <a:r>
              <a:rPr lang="en-US" sz="2400" dirty="0" err="1" smtClean="0"/>
              <a:t>K.Flottmann</a:t>
            </a:r>
            <a:endParaRPr lang="en-US" sz="2400" dirty="0" smtClean="0"/>
          </a:p>
          <a:p>
            <a:r>
              <a:rPr lang="en-US" sz="2400" dirty="0" err="1" smtClean="0"/>
              <a:t>J.Rossbach</a:t>
            </a:r>
            <a:endParaRPr lang="en-US" sz="2400" dirty="0" smtClean="0"/>
          </a:p>
          <a:p>
            <a:r>
              <a:rPr lang="en-US" sz="2400" dirty="0" smtClean="0"/>
              <a:t>D. Barber</a:t>
            </a:r>
          </a:p>
          <a:p>
            <a:r>
              <a:rPr lang="en-US" sz="2400" dirty="0" smtClean="0"/>
              <a:t>P. Schuler</a:t>
            </a:r>
          </a:p>
          <a:p>
            <a:r>
              <a:rPr lang="en-US" sz="2400" dirty="0" smtClean="0"/>
              <a:t>P. </a:t>
            </a:r>
            <a:r>
              <a:rPr lang="en-US" sz="2400" dirty="0" err="1" smtClean="0"/>
              <a:t>Wesolovski</a:t>
            </a: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latin typeface="Blackadder ITC" pitchFamily="82" charset="0"/>
              </a:rPr>
              <a:t> </a:t>
            </a:r>
            <a:endParaRPr lang="en-US" dirty="0">
              <a:solidFill>
                <a:schemeClr val="accent5">
                  <a:lumMod val="50000"/>
                </a:schemeClr>
              </a:solidFill>
              <a:latin typeface="Blackadder ITC" pitchFamily="82" charset="0"/>
            </a:endParaRPr>
          </a:p>
        </p:txBody>
      </p:sp>
      <p:pic>
        <p:nvPicPr>
          <p:cNvPr id="35842" name="Picture 2" descr="http://photos.aip.org/history/Thumbnails/bjorken_james_b2.jpg"/>
          <p:cNvPicPr>
            <a:picLocks noChangeAspect="1" noChangeArrowheads="1"/>
          </p:cNvPicPr>
          <p:nvPr/>
        </p:nvPicPr>
        <p:blipFill>
          <a:blip r:embed="rId3" cstate="print"/>
          <a:srcRect/>
          <a:stretch>
            <a:fillRect/>
          </a:stretch>
        </p:blipFill>
        <p:spPr bwMode="auto">
          <a:xfrm>
            <a:off x="381000" y="1600200"/>
            <a:ext cx="3657600" cy="2833352"/>
          </a:xfrm>
          <a:prstGeom prst="rect">
            <a:avLst/>
          </a:prstGeom>
          <a:noFill/>
        </p:spPr>
      </p:pic>
      <p:pic>
        <p:nvPicPr>
          <p:cNvPr id="35844" name="Picture 4" descr="http://photos.aip.org/history/Thumbnails/bjorken_james_c4.jpg"/>
          <p:cNvPicPr>
            <a:picLocks noChangeAspect="1" noChangeArrowheads="1"/>
          </p:cNvPicPr>
          <p:nvPr/>
        </p:nvPicPr>
        <p:blipFill>
          <a:blip r:embed="rId4" cstate="print"/>
          <a:srcRect/>
          <a:stretch>
            <a:fillRect/>
          </a:stretch>
        </p:blipFill>
        <p:spPr bwMode="auto">
          <a:xfrm>
            <a:off x="4800600" y="1600200"/>
            <a:ext cx="3810000" cy="2806473"/>
          </a:xfrm>
          <a:prstGeom prst="rect">
            <a:avLst/>
          </a:prstGeom>
          <a:noFill/>
        </p:spPr>
      </p:pic>
      <p:sp>
        <p:nvSpPr>
          <p:cNvPr id="6" name="Rectangle 5"/>
          <p:cNvSpPr/>
          <p:nvPr/>
        </p:nvSpPr>
        <p:spPr>
          <a:xfrm>
            <a:off x="4876800" y="4419600"/>
            <a:ext cx="4038600" cy="307777"/>
          </a:xfrm>
          <a:prstGeom prst="rect">
            <a:avLst/>
          </a:prstGeom>
        </p:spPr>
        <p:txBody>
          <a:bodyPr wrap="square">
            <a:spAutoFit/>
          </a:bodyPr>
          <a:lstStyle/>
          <a:p>
            <a:r>
              <a:rPr lang="en-US" sz="1400" dirty="0" smtClean="0"/>
              <a:t>The </a:t>
            </a:r>
            <a:r>
              <a:rPr lang="en-US" sz="1400" dirty="0" err="1" smtClean="0"/>
              <a:t>Minimax</a:t>
            </a:r>
            <a:r>
              <a:rPr lang="en-US" sz="1400" dirty="0" smtClean="0"/>
              <a:t> experiment at the </a:t>
            </a:r>
            <a:r>
              <a:rPr lang="en-US" sz="1400" dirty="0" err="1" smtClean="0"/>
              <a:t>Fermilab</a:t>
            </a:r>
            <a:r>
              <a:rPr lang="en-US" sz="1400" dirty="0" smtClean="0"/>
              <a:t> </a:t>
            </a:r>
            <a:r>
              <a:rPr lang="en-US" sz="1400" dirty="0" err="1" smtClean="0"/>
              <a:t>Tevatron</a:t>
            </a:r>
            <a:endParaRPr lang="en-US" sz="1400" dirty="0"/>
          </a:p>
        </p:txBody>
      </p:sp>
      <p:sp>
        <p:nvSpPr>
          <p:cNvPr id="7" name="Rectangle 6"/>
          <p:cNvSpPr/>
          <p:nvPr/>
        </p:nvSpPr>
        <p:spPr>
          <a:xfrm>
            <a:off x="533400" y="4495800"/>
            <a:ext cx="3343275" cy="584775"/>
          </a:xfrm>
          <a:prstGeom prst="rect">
            <a:avLst/>
          </a:prstGeom>
        </p:spPr>
        <p:txBody>
          <a:bodyPr wrap="square">
            <a:spAutoFit/>
          </a:bodyPr>
          <a:lstStyle/>
          <a:p>
            <a:pPr lvl="0" algn="ctr">
              <a:spcBef>
                <a:spcPct val="0"/>
              </a:spcBef>
            </a:pPr>
            <a:r>
              <a:rPr lang="en-US" sz="3200" dirty="0" smtClean="0">
                <a:solidFill>
                  <a:srgbClr val="4BACC6">
                    <a:lumMod val="50000"/>
                  </a:srgbClr>
                </a:solidFill>
                <a:latin typeface="Blackadder ITC" pitchFamily="82" charset="0"/>
                <a:ea typeface="+mj-ea"/>
                <a:cs typeface="+mj-cs"/>
              </a:rPr>
              <a:t>James </a:t>
            </a:r>
            <a:r>
              <a:rPr lang="en-US" sz="3200" dirty="0" err="1" smtClean="0">
                <a:solidFill>
                  <a:srgbClr val="4BACC6">
                    <a:lumMod val="50000"/>
                  </a:srgbClr>
                </a:solidFill>
                <a:latin typeface="Blackadder ITC" pitchFamily="82" charset="0"/>
                <a:ea typeface="+mj-ea"/>
                <a:cs typeface="+mj-cs"/>
              </a:rPr>
              <a:t>Bjorken</a:t>
            </a:r>
            <a:endParaRPr lang="en-US" sz="3200" dirty="0">
              <a:solidFill>
                <a:srgbClr val="4BACC6">
                  <a:lumMod val="50000"/>
                </a:srgbClr>
              </a:solidFill>
              <a:latin typeface="Blackadder ITC" pitchFamily="82" charset="0"/>
              <a:ea typeface="+mj-ea"/>
              <a:cs typeface="+mj-cs"/>
            </a:endParaRPr>
          </a:p>
        </p:txBody>
      </p:sp>
      <p:sp>
        <p:nvSpPr>
          <p:cNvPr id="8" name="Rectangle 7"/>
          <p:cNvSpPr/>
          <p:nvPr/>
        </p:nvSpPr>
        <p:spPr>
          <a:xfrm>
            <a:off x="304800" y="533400"/>
            <a:ext cx="8149988" cy="584775"/>
          </a:xfrm>
          <a:prstGeom prst="rect">
            <a:avLst/>
          </a:prstGeom>
        </p:spPr>
        <p:txBody>
          <a:bodyPr wrap="none">
            <a:spAutoFit/>
          </a:bodyPr>
          <a:lstStyle/>
          <a:p>
            <a:r>
              <a:rPr lang="en-US" sz="3200" dirty="0" smtClean="0">
                <a:latin typeface="Algerian" pitchFamily="82" charset="0"/>
              </a:rPr>
              <a:t>Help &amp; co-operation from HEP theory</a:t>
            </a:r>
            <a:endParaRPr lang="en-US" sz="3200" dirty="0">
              <a:latin typeface="Algerian" pitchFamily="82" charset="0"/>
            </a:endParaRPr>
          </a:p>
        </p:txBody>
      </p:sp>
      <p:sp>
        <p:nvSpPr>
          <p:cNvPr id="9" name="Rectangle 8"/>
          <p:cNvSpPr/>
          <p:nvPr/>
        </p:nvSpPr>
        <p:spPr>
          <a:xfrm>
            <a:off x="304800" y="5257800"/>
            <a:ext cx="4572000" cy="1200329"/>
          </a:xfrm>
          <a:prstGeom prst="rect">
            <a:avLst/>
          </a:prstGeom>
        </p:spPr>
        <p:txBody>
          <a:bodyPr>
            <a:spAutoFit/>
          </a:bodyPr>
          <a:lstStyle/>
          <a:p>
            <a:r>
              <a:rPr lang="en-US" u="sng" dirty="0" smtClean="0"/>
              <a:t> IBS theory by </a:t>
            </a:r>
            <a:r>
              <a:rPr lang="en-US" u="sng" dirty="0" err="1" smtClean="0"/>
              <a:t>Bjorken</a:t>
            </a:r>
            <a:r>
              <a:rPr lang="en-US" u="sng" dirty="0" smtClean="0"/>
              <a:t> and </a:t>
            </a:r>
            <a:r>
              <a:rPr lang="en-US" u="sng" dirty="0" err="1" smtClean="0"/>
              <a:t>Mtingva</a:t>
            </a:r>
            <a:endParaRPr lang="en-US" u="sng" dirty="0" smtClean="0"/>
          </a:p>
          <a:p>
            <a:endParaRPr lang="en-US" u="sng" dirty="0" smtClean="0"/>
          </a:p>
          <a:p>
            <a:r>
              <a:rPr lang="en-US" dirty="0" smtClean="0"/>
              <a:t>“-James, Landau did this for plasmas in 1937…”</a:t>
            </a:r>
          </a:p>
          <a:p>
            <a:r>
              <a:rPr lang="en-US" dirty="0" smtClean="0"/>
              <a:t> “-So I’ve got in a good company!”</a:t>
            </a:r>
            <a:endParaRPr lang="en-US" dirty="0"/>
          </a:p>
        </p:txBody>
      </p:sp>
      <p:sp>
        <p:nvSpPr>
          <p:cNvPr id="10" name="Rectangle 9"/>
          <p:cNvSpPr/>
          <p:nvPr/>
        </p:nvSpPr>
        <p:spPr>
          <a:xfrm>
            <a:off x="5486400" y="4648200"/>
            <a:ext cx="2156744" cy="307777"/>
          </a:xfrm>
          <a:prstGeom prst="rect">
            <a:avLst/>
          </a:prstGeom>
        </p:spPr>
        <p:txBody>
          <a:bodyPr wrap="none">
            <a:spAutoFit/>
          </a:bodyPr>
          <a:lstStyle/>
          <a:p>
            <a:r>
              <a:rPr lang="en-US" sz="1400" dirty="0" smtClean="0"/>
              <a:t> </a:t>
            </a:r>
            <a:r>
              <a:rPr lang="en-US" sz="1400" dirty="0" err="1" smtClean="0"/>
              <a:t>J.Bjorken</a:t>
            </a:r>
            <a:r>
              <a:rPr lang="en-US" sz="1400" dirty="0" smtClean="0"/>
              <a:t> and R. Gustafson</a:t>
            </a:r>
            <a:endParaRPr lang="en-US"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photos.aip.org/history/Thumbnails/bell_john_c1.jpg"/>
          <p:cNvPicPr>
            <a:picLocks noChangeAspect="1" noChangeArrowheads="1"/>
          </p:cNvPicPr>
          <p:nvPr/>
        </p:nvPicPr>
        <p:blipFill>
          <a:blip r:embed="rId3" cstate="print"/>
          <a:srcRect/>
          <a:stretch>
            <a:fillRect/>
          </a:stretch>
        </p:blipFill>
        <p:spPr bwMode="auto">
          <a:xfrm>
            <a:off x="533400" y="2057400"/>
            <a:ext cx="3429000" cy="2733261"/>
          </a:xfrm>
          <a:prstGeom prst="rect">
            <a:avLst/>
          </a:prstGeom>
          <a:noFill/>
        </p:spPr>
      </p:pic>
      <p:sp>
        <p:nvSpPr>
          <p:cNvPr id="6" name="Title 5"/>
          <p:cNvSpPr>
            <a:spLocks noGrp="1"/>
          </p:cNvSpPr>
          <p:nvPr>
            <p:ph type="title"/>
          </p:nvPr>
        </p:nvSpPr>
        <p:spPr>
          <a:xfrm>
            <a:off x="685800" y="4648200"/>
            <a:ext cx="3048000" cy="1143000"/>
          </a:xfrm>
        </p:spPr>
        <p:txBody>
          <a:bodyPr>
            <a:normAutofit fontScale="90000"/>
          </a:bodyPr>
          <a:lstStyle/>
          <a:p>
            <a:r>
              <a:rPr lang="en-US" sz="3600" dirty="0" smtClean="0">
                <a:latin typeface="Blackadder ITC" pitchFamily="82" charset="0"/>
              </a:rPr>
              <a:t>John + Mary Bell</a:t>
            </a:r>
            <a:endParaRPr lang="en-US" sz="3600" dirty="0">
              <a:latin typeface="Blackadder ITC" pitchFamily="82" charset="0"/>
            </a:endParaRPr>
          </a:p>
        </p:txBody>
      </p:sp>
      <p:sp>
        <p:nvSpPr>
          <p:cNvPr id="8" name="Rectangle 7"/>
          <p:cNvSpPr/>
          <p:nvPr/>
        </p:nvSpPr>
        <p:spPr>
          <a:xfrm>
            <a:off x="4191000" y="1981200"/>
            <a:ext cx="4191000" cy="2123658"/>
          </a:xfrm>
          <a:prstGeom prst="rect">
            <a:avLst/>
          </a:prstGeom>
        </p:spPr>
        <p:txBody>
          <a:bodyPr wrap="square">
            <a:spAutoFit/>
          </a:bodyPr>
          <a:lstStyle/>
          <a:p>
            <a:r>
              <a:rPr lang="en-US" sz="3200" u="sng" dirty="0" smtClean="0">
                <a:latin typeface="Blackadder ITC" pitchFamily="82" charset="0"/>
              </a:rPr>
              <a:t>John</a:t>
            </a:r>
            <a:r>
              <a:rPr lang="en-US" dirty="0" smtClean="0"/>
              <a:t>:  </a:t>
            </a:r>
          </a:p>
          <a:p>
            <a:r>
              <a:rPr lang="en-US" dirty="0" smtClean="0"/>
              <a:t> </a:t>
            </a:r>
            <a:r>
              <a:rPr lang="en-US" b="1" dirty="0" smtClean="0"/>
              <a:t>--</a:t>
            </a:r>
            <a:r>
              <a:rPr lang="en-US" dirty="0" smtClean="0"/>
              <a:t> </a:t>
            </a:r>
            <a:r>
              <a:rPr lang="en-US" sz="2000" b="1" dirty="0" smtClean="0"/>
              <a:t>Closing disputes on </a:t>
            </a:r>
          </a:p>
          <a:p>
            <a:r>
              <a:rPr lang="en-US" sz="2000" b="1" dirty="0" smtClean="0"/>
              <a:t>                        hidden parameters --…</a:t>
            </a:r>
            <a:r>
              <a:rPr lang="en-US" sz="2000" dirty="0" smtClean="0"/>
              <a:t> </a:t>
            </a:r>
          </a:p>
          <a:p>
            <a:r>
              <a:rPr lang="en-US" sz="2000" dirty="0" smtClean="0"/>
              <a:t> -- </a:t>
            </a:r>
            <a:r>
              <a:rPr lang="en-US" sz="2000" b="1" dirty="0" err="1" smtClean="0"/>
              <a:t>Unrue</a:t>
            </a:r>
            <a:r>
              <a:rPr lang="en-US" sz="2000" b="1" dirty="0" smtClean="0"/>
              <a:t> radiation ↔ </a:t>
            </a:r>
            <a:r>
              <a:rPr lang="en-US" sz="2000" b="1" dirty="0" err="1" smtClean="0"/>
              <a:t>Radiative</a:t>
            </a:r>
            <a:r>
              <a:rPr lang="en-US" sz="2000" b="1" dirty="0" smtClean="0"/>
              <a:t> </a:t>
            </a:r>
          </a:p>
          <a:p>
            <a:r>
              <a:rPr lang="en-US" sz="2000" b="1" dirty="0" smtClean="0"/>
              <a:t>     polarization --...</a:t>
            </a:r>
          </a:p>
          <a:p>
            <a:endParaRPr lang="en-US" sz="2000" b="1" dirty="0"/>
          </a:p>
        </p:txBody>
      </p:sp>
      <p:sp>
        <p:nvSpPr>
          <p:cNvPr id="9" name="Rectangle 8"/>
          <p:cNvSpPr/>
          <p:nvPr/>
        </p:nvSpPr>
        <p:spPr>
          <a:xfrm>
            <a:off x="762000" y="457200"/>
            <a:ext cx="6748963" cy="646331"/>
          </a:xfrm>
          <a:prstGeom prst="rect">
            <a:avLst/>
          </a:prstGeom>
        </p:spPr>
        <p:txBody>
          <a:bodyPr wrap="none">
            <a:spAutoFit/>
          </a:bodyPr>
          <a:lstStyle/>
          <a:p>
            <a:r>
              <a:rPr lang="en-US" dirty="0" smtClean="0"/>
              <a:t> </a:t>
            </a:r>
            <a:r>
              <a:rPr lang="en-US" sz="3600" dirty="0" smtClean="0">
                <a:latin typeface="Algerian" pitchFamily="82" charset="0"/>
              </a:rPr>
              <a:t>Classics of quantum world</a:t>
            </a:r>
            <a:endParaRPr lang="en-US" sz="3600" dirty="0">
              <a:latin typeface="Algerian" pitchFamily="82" charset="0"/>
            </a:endParaRPr>
          </a:p>
        </p:txBody>
      </p:sp>
      <p:sp>
        <p:nvSpPr>
          <p:cNvPr id="13" name="Rectangle 12"/>
          <p:cNvSpPr/>
          <p:nvPr/>
        </p:nvSpPr>
        <p:spPr>
          <a:xfrm>
            <a:off x="4191000" y="3581400"/>
            <a:ext cx="3990195" cy="1508105"/>
          </a:xfrm>
          <a:prstGeom prst="rect">
            <a:avLst/>
          </a:prstGeom>
        </p:spPr>
        <p:txBody>
          <a:bodyPr wrap="none">
            <a:spAutoFit/>
          </a:bodyPr>
          <a:lstStyle/>
          <a:p>
            <a:endParaRPr lang="en-US" sz="2000" dirty="0" smtClean="0"/>
          </a:p>
          <a:p>
            <a:r>
              <a:rPr lang="en-US" sz="2000" dirty="0" smtClean="0"/>
              <a:t>  </a:t>
            </a:r>
            <a:r>
              <a:rPr lang="en-US" sz="3200" u="sng" dirty="0" smtClean="0">
                <a:latin typeface="Blackadder ITC" pitchFamily="82" charset="0"/>
              </a:rPr>
              <a:t>Mary</a:t>
            </a:r>
            <a:r>
              <a:rPr lang="en-US" sz="2000" dirty="0" smtClean="0"/>
              <a:t>:    </a:t>
            </a:r>
          </a:p>
          <a:p>
            <a:r>
              <a:rPr lang="en-US" sz="2000" dirty="0" smtClean="0"/>
              <a:t> -- </a:t>
            </a:r>
            <a:r>
              <a:rPr lang="en-US" sz="2000" b="1" dirty="0" err="1" smtClean="0"/>
              <a:t>Debay</a:t>
            </a:r>
            <a:r>
              <a:rPr lang="en-US" sz="2000" b="1" dirty="0" smtClean="0"/>
              <a:t> shielding</a:t>
            </a:r>
          </a:p>
          <a:p>
            <a:r>
              <a:rPr lang="en-US" sz="2000" b="1" dirty="0" smtClean="0"/>
              <a:t>     in Magnetized Electron Cooling --</a:t>
            </a:r>
            <a:endParaRPr lang="en-US" sz="2000" dirty="0"/>
          </a:p>
        </p:txBody>
      </p:sp>
      <p:sp>
        <p:nvSpPr>
          <p:cNvPr id="7" name="Rectangle 6"/>
          <p:cNvSpPr/>
          <p:nvPr/>
        </p:nvSpPr>
        <p:spPr>
          <a:xfrm>
            <a:off x="2286000" y="1219200"/>
            <a:ext cx="4288353" cy="523220"/>
          </a:xfrm>
          <a:prstGeom prst="rect">
            <a:avLst/>
          </a:prstGeom>
        </p:spPr>
        <p:txBody>
          <a:bodyPr wrap="none">
            <a:spAutoFit/>
          </a:bodyPr>
          <a:lstStyle/>
          <a:p>
            <a:r>
              <a:rPr lang="en-US" sz="2800" b="1" dirty="0" smtClean="0">
                <a:latin typeface="Algerian" pitchFamily="82" charset="0"/>
              </a:rPr>
              <a:t> “Hidden parameters” </a:t>
            </a:r>
            <a:endParaRPr lang="en-US" sz="2800" dirty="0">
              <a:latin typeface="Algerian" pitchFamily="82"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4000" dirty="0" smtClean="0"/>
              <a:t> </a:t>
            </a:r>
            <a:r>
              <a:rPr lang="en-US" sz="4000" dirty="0" smtClean="0">
                <a:latin typeface="Algerian" pitchFamily="82" charset="0"/>
              </a:rPr>
              <a:t>Classics of quantum world</a:t>
            </a:r>
            <a:br>
              <a:rPr lang="en-US" sz="4000" dirty="0" smtClean="0">
                <a:latin typeface="Algerian" pitchFamily="82" charset="0"/>
              </a:rPr>
            </a:br>
            <a:r>
              <a:rPr lang="en-US" sz="4000" dirty="0" smtClean="0">
                <a:solidFill>
                  <a:schemeClr val="accent5">
                    <a:lumMod val="50000"/>
                  </a:schemeClr>
                </a:solidFill>
                <a:latin typeface="Blackadder ITC" pitchFamily="82" charset="0"/>
              </a:rPr>
              <a:t> </a:t>
            </a:r>
            <a:r>
              <a:rPr lang="en-US" sz="3100" b="1" dirty="0" smtClean="0">
                <a:solidFill>
                  <a:schemeClr val="accent5">
                    <a:lumMod val="50000"/>
                  </a:schemeClr>
                </a:solidFill>
                <a:latin typeface="Algerian" pitchFamily="82" charset="0"/>
              </a:rPr>
              <a:t>Gauge principle &amp; problem</a:t>
            </a:r>
            <a:endParaRPr lang="en-US" sz="3100" b="1" dirty="0">
              <a:solidFill>
                <a:schemeClr val="accent5">
                  <a:lumMod val="50000"/>
                </a:schemeClr>
              </a:solidFill>
              <a:latin typeface="Algerian" pitchFamily="82" charset="0"/>
            </a:endParaRPr>
          </a:p>
        </p:txBody>
      </p:sp>
      <p:pic>
        <p:nvPicPr>
          <p:cNvPr id="38914" name="Picture 2" descr="http://photos.aip.org/history/Thumbnails/bell_john_c3.jpg"/>
          <p:cNvPicPr>
            <a:picLocks noChangeAspect="1" noChangeArrowheads="1"/>
          </p:cNvPicPr>
          <p:nvPr/>
        </p:nvPicPr>
        <p:blipFill>
          <a:blip r:embed="rId3" cstate="print"/>
          <a:srcRect/>
          <a:stretch>
            <a:fillRect/>
          </a:stretch>
        </p:blipFill>
        <p:spPr bwMode="auto">
          <a:xfrm>
            <a:off x="3048000" y="2362200"/>
            <a:ext cx="3124200" cy="2526927"/>
          </a:xfrm>
          <a:prstGeom prst="rect">
            <a:avLst/>
          </a:prstGeom>
          <a:noFill/>
        </p:spPr>
      </p:pic>
      <p:pic>
        <p:nvPicPr>
          <p:cNvPr id="38916" name="Picture 4" descr="http://photos.aip.org/history/Thumbnails/veltman_martinus_a3.jpg"/>
          <p:cNvPicPr>
            <a:picLocks noChangeAspect="1" noChangeArrowheads="1"/>
          </p:cNvPicPr>
          <p:nvPr/>
        </p:nvPicPr>
        <p:blipFill>
          <a:blip r:embed="rId4" cstate="print"/>
          <a:srcRect/>
          <a:stretch>
            <a:fillRect/>
          </a:stretch>
        </p:blipFill>
        <p:spPr bwMode="auto">
          <a:xfrm>
            <a:off x="6477000" y="2362200"/>
            <a:ext cx="2213264" cy="3429000"/>
          </a:xfrm>
          <a:prstGeom prst="rect">
            <a:avLst/>
          </a:prstGeom>
          <a:noFill/>
        </p:spPr>
      </p:pic>
      <p:pic>
        <p:nvPicPr>
          <p:cNvPr id="7170" name="Picture 2" descr="http://www.lsa.umich.edu/UMICH/physics/Home/People/VeltmanMartinus.jpg"/>
          <p:cNvPicPr>
            <a:picLocks noChangeAspect="1" noChangeArrowheads="1"/>
          </p:cNvPicPr>
          <p:nvPr/>
        </p:nvPicPr>
        <p:blipFill>
          <a:blip r:embed="rId5" cstate="print"/>
          <a:srcRect/>
          <a:stretch>
            <a:fillRect/>
          </a:stretch>
        </p:blipFill>
        <p:spPr bwMode="auto">
          <a:xfrm>
            <a:off x="533400" y="2133600"/>
            <a:ext cx="2133600" cy="2790750"/>
          </a:xfrm>
          <a:prstGeom prst="rect">
            <a:avLst/>
          </a:prstGeom>
          <a:noFill/>
        </p:spPr>
      </p:pic>
      <p:sp>
        <p:nvSpPr>
          <p:cNvPr id="6" name="Rectangle 5"/>
          <p:cNvSpPr/>
          <p:nvPr/>
        </p:nvSpPr>
        <p:spPr>
          <a:xfrm>
            <a:off x="152400" y="4495800"/>
            <a:ext cx="2895600" cy="1077218"/>
          </a:xfrm>
          <a:prstGeom prst="rect">
            <a:avLst/>
          </a:prstGeom>
        </p:spPr>
        <p:txBody>
          <a:bodyPr wrap="square">
            <a:spAutoFit/>
          </a:bodyPr>
          <a:lstStyle/>
          <a:p>
            <a:pPr lvl="0" algn="ctr">
              <a:spcBef>
                <a:spcPct val="0"/>
              </a:spcBef>
            </a:pPr>
            <a:r>
              <a:rPr lang="en-US" sz="3200" dirty="0" smtClean="0">
                <a:solidFill>
                  <a:srgbClr val="4BACC6">
                    <a:lumMod val="50000"/>
                  </a:srgbClr>
                </a:solidFill>
                <a:latin typeface="Blackadder ITC" pitchFamily="82" charset="0"/>
                <a:ea typeface="+mj-ea"/>
                <a:cs typeface="+mj-cs"/>
              </a:rPr>
              <a:t> </a:t>
            </a:r>
            <a:r>
              <a:rPr lang="en-US" sz="3200" dirty="0" err="1" smtClean="0">
                <a:solidFill>
                  <a:srgbClr val="4BACC6">
                    <a:lumMod val="50000"/>
                  </a:srgbClr>
                </a:solidFill>
                <a:latin typeface="Blackadder ITC" pitchFamily="82" charset="0"/>
                <a:ea typeface="+mj-ea"/>
                <a:cs typeface="+mj-cs"/>
              </a:rPr>
              <a:t>MartinusVeltman</a:t>
            </a:r>
            <a:endParaRPr lang="en-US" sz="3200" dirty="0">
              <a:solidFill>
                <a:srgbClr val="4BACC6">
                  <a:lumMod val="50000"/>
                </a:srgbClr>
              </a:solidFill>
              <a:latin typeface="Blackadder ITC" pitchFamily="82" charset="0"/>
              <a:ea typeface="+mj-ea"/>
              <a:cs typeface="+mj-cs"/>
            </a:endParaRPr>
          </a:p>
        </p:txBody>
      </p:sp>
      <p:sp>
        <p:nvSpPr>
          <p:cNvPr id="7" name="Rectangle 6"/>
          <p:cNvSpPr/>
          <p:nvPr/>
        </p:nvSpPr>
        <p:spPr>
          <a:xfrm>
            <a:off x="381000" y="5867400"/>
            <a:ext cx="6248400" cy="707886"/>
          </a:xfrm>
          <a:prstGeom prst="rect">
            <a:avLst/>
          </a:prstGeom>
        </p:spPr>
        <p:txBody>
          <a:bodyPr wrap="square">
            <a:spAutoFit/>
          </a:bodyPr>
          <a:lstStyle/>
          <a:p>
            <a:pPr>
              <a:buFont typeface="Arial" pitchFamily="34" charset="0"/>
              <a:buChar char="•"/>
            </a:pPr>
            <a:r>
              <a:rPr lang="en-US" sz="2000" dirty="0" smtClean="0"/>
              <a:t>  Unification with gravity?</a:t>
            </a:r>
          </a:p>
          <a:p>
            <a:pPr>
              <a:buFont typeface="Arial" pitchFamily="34" charset="0"/>
              <a:buChar char="•"/>
            </a:pPr>
            <a:r>
              <a:rPr lang="en-US" sz="2000" dirty="0" smtClean="0"/>
              <a:t>  Is the gravity as fundamental as other  “interactions”?</a:t>
            </a:r>
          </a:p>
        </p:txBody>
      </p:sp>
      <p:sp>
        <p:nvSpPr>
          <p:cNvPr id="8" name="Rectangle 7"/>
          <p:cNvSpPr/>
          <p:nvPr/>
        </p:nvSpPr>
        <p:spPr>
          <a:xfrm>
            <a:off x="3505200" y="4953000"/>
            <a:ext cx="2194832" cy="584775"/>
          </a:xfrm>
          <a:prstGeom prst="rect">
            <a:avLst/>
          </a:prstGeom>
        </p:spPr>
        <p:txBody>
          <a:bodyPr wrap="none">
            <a:spAutoFit/>
          </a:bodyPr>
          <a:lstStyle/>
          <a:p>
            <a:r>
              <a:rPr lang="en-US" sz="3200" dirty="0" smtClean="0">
                <a:latin typeface="Blackadder ITC" pitchFamily="82" charset="0"/>
              </a:rPr>
              <a:t>John and Tiny</a:t>
            </a:r>
            <a:endParaRPr lang="en-US" sz="3200" dirty="0">
              <a:latin typeface="Blackadder ITC" pitchFamily="82" charset="0"/>
            </a:endParaRPr>
          </a:p>
        </p:txBody>
      </p:sp>
      <p:sp>
        <p:nvSpPr>
          <p:cNvPr id="9" name="Rectangle 8"/>
          <p:cNvSpPr/>
          <p:nvPr/>
        </p:nvSpPr>
        <p:spPr>
          <a:xfrm>
            <a:off x="3733800" y="1905000"/>
            <a:ext cx="2305568" cy="369332"/>
          </a:xfrm>
          <a:prstGeom prst="rect">
            <a:avLst/>
          </a:prstGeom>
        </p:spPr>
        <p:txBody>
          <a:bodyPr wrap="none">
            <a:spAutoFit/>
          </a:bodyPr>
          <a:lstStyle/>
          <a:p>
            <a:r>
              <a:rPr lang="en-US" b="1" dirty="0" smtClean="0"/>
              <a:t>What is your gauge?...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lgerian" pitchFamily="82" charset="0"/>
              </a:rPr>
              <a:t>Classics of quantum world </a:t>
            </a:r>
            <a:r>
              <a:rPr lang="en-US" dirty="0" smtClean="0">
                <a:latin typeface="Blackadder ITC" pitchFamily="82" charset="0"/>
              </a:rPr>
              <a:t>=Questions to the fundamentalists =</a:t>
            </a:r>
            <a:endParaRPr lang="en-US" dirty="0">
              <a:latin typeface="Blackadder ITC" pitchFamily="82" charset="0"/>
            </a:endParaRPr>
          </a:p>
        </p:txBody>
      </p:sp>
      <p:sp>
        <p:nvSpPr>
          <p:cNvPr id="3" name="Content Placeholder 2"/>
          <p:cNvSpPr>
            <a:spLocks noGrp="1"/>
          </p:cNvSpPr>
          <p:nvPr>
            <p:ph sz="half" idx="1"/>
          </p:nvPr>
        </p:nvSpPr>
        <p:spPr>
          <a:xfrm>
            <a:off x="457200" y="1600201"/>
            <a:ext cx="4038600" cy="3733800"/>
          </a:xfrm>
        </p:spPr>
        <p:txBody>
          <a:bodyPr>
            <a:normAutofit fontScale="77500" lnSpcReduction="20000"/>
          </a:bodyPr>
          <a:lstStyle/>
          <a:p>
            <a:r>
              <a:rPr lang="en-US" dirty="0" smtClean="0">
                <a:latin typeface="Blackadder ITC" pitchFamily="82" charset="0"/>
              </a:rPr>
              <a:t>Gordon Kane</a:t>
            </a:r>
          </a:p>
          <a:p>
            <a:endParaRPr lang="en-US" dirty="0"/>
          </a:p>
        </p:txBody>
      </p:sp>
      <p:sp>
        <p:nvSpPr>
          <p:cNvPr id="4" name="Content Placeholder 3"/>
          <p:cNvSpPr>
            <a:spLocks noGrp="1"/>
          </p:cNvSpPr>
          <p:nvPr>
            <p:ph sz="half" idx="2"/>
          </p:nvPr>
        </p:nvSpPr>
        <p:spPr>
          <a:xfrm>
            <a:off x="3810000" y="2209800"/>
            <a:ext cx="5105400" cy="2362200"/>
          </a:xfrm>
        </p:spPr>
        <p:txBody>
          <a:bodyPr>
            <a:normAutofit fontScale="77500" lnSpcReduction="20000"/>
          </a:bodyPr>
          <a:lstStyle/>
          <a:p>
            <a:r>
              <a:rPr lang="en-US" dirty="0" smtClean="0"/>
              <a:t>Origin of quantum description ?</a:t>
            </a:r>
          </a:p>
          <a:p>
            <a:r>
              <a:rPr lang="en-US" dirty="0" smtClean="0"/>
              <a:t>Unification with gravity?</a:t>
            </a:r>
          </a:p>
          <a:p>
            <a:r>
              <a:rPr lang="en-US" dirty="0" smtClean="0"/>
              <a:t>Is the gravity as fundamental as other “interactions”?</a:t>
            </a:r>
          </a:p>
          <a:p>
            <a:r>
              <a:rPr lang="en-US" dirty="0" smtClean="0"/>
              <a:t>Space-time nature…</a:t>
            </a:r>
          </a:p>
          <a:p>
            <a:pPr>
              <a:buNone/>
            </a:pPr>
            <a:r>
              <a:rPr lang="en-US" dirty="0" smtClean="0"/>
              <a:t>    e.g. connection/relations to matter ?</a:t>
            </a:r>
          </a:p>
          <a:p>
            <a:pPr>
              <a:buNone/>
            </a:pPr>
            <a:r>
              <a:rPr lang="en-US" dirty="0" smtClean="0"/>
              <a:t>      </a:t>
            </a:r>
            <a:r>
              <a:rPr lang="en-US" u="sng" dirty="0" smtClean="0"/>
              <a:t> </a:t>
            </a:r>
            <a:endParaRPr lang="en-US" dirty="0"/>
          </a:p>
        </p:txBody>
      </p:sp>
      <p:pic>
        <p:nvPicPr>
          <p:cNvPr id="5" name="Picture 2" descr="http://feynman.physics.lsa.umich.edu/newkane.gif"/>
          <p:cNvPicPr>
            <a:picLocks noChangeAspect="1" noChangeArrowheads="1"/>
          </p:cNvPicPr>
          <p:nvPr/>
        </p:nvPicPr>
        <p:blipFill>
          <a:blip r:embed="rId3" cstate="print"/>
          <a:srcRect/>
          <a:stretch>
            <a:fillRect/>
          </a:stretch>
        </p:blipFill>
        <p:spPr bwMode="auto">
          <a:xfrm>
            <a:off x="381000" y="1676400"/>
            <a:ext cx="3156933" cy="2895600"/>
          </a:xfrm>
          <a:prstGeom prst="rect">
            <a:avLst/>
          </a:prstGeom>
          <a:noFill/>
        </p:spPr>
      </p:pic>
      <p:sp>
        <p:nvSpPr>
          <p:cNvPr id="6" name="Rectangle 5"/>
          <p:cNvSpPr/>
          <p:nvPr/>
        </p:nvSpPr>
        <p:spPr>
          <a:xfrm>
            <a:off x="762000" y="4572000"/>
            <a:ext cx="2443298" cy="646331"/>
          </a:xfrm>
          <a:prstGeom prst="rect">
            <a:avLst/>
          </a:prstGeom>
        </p:spPr>
        <p:txBody>
          <a:bodyPr wrap="none">
            <a:spAutoFit/>
          </a:bodyPr>
          <a:lstStyle/>
          <a:p>
            <a:r>
              <a:rPr lang="en-US" sz="3600" dirty="0" smtClean="0">
                <a:latin typeface="Blackadder ITC" pitchFamily="82" charset="0"/>
              </a:rPr>
              <a:t>Gordon Kane</a:t>
            </a:r>
            <a:endParaRPr lang="en-US" sz="3600" dirty="0">
              <a:latin typeface="Blackadder ITC" pitchFamily="82" charset="0"/>
            </a:endParaRPr>
          </a:p>
        </p:txBody>
      </p:sp>
      <p:sp>
        <p:nvSpPr>
          <p:cNvPr id="7" name="Rectangle 6"/>
          <p:cNvSpPr/>
          <p:nvPr/>
        </p:nvSpPr>
        <p:spPr>
          <a:xfrm>
            <a:off x="381000" y="5334000"/>
            <a:ext cx="8305800" cy="1200329"/>
          </a:xfrm>
          <a:prstGeom prst="rect">
            <a:avLst/>
          </a:prstGeom>
        </p:spPr>
        <p:txBody>
          <a:bodyPr wrap="square">
            <a:spAutoFit/>
          </a:bodyPr>
          <a:lstStyle/>
          <a:p>
            <a:pPr>
              <a:buNone/>
            </a:pPr>
            <a:r>
              <a:rPr lang="en-US" sz="2400" dirty="0" smtClean="0"/>
              <a:t> </a:t>
            </a:r>
            <a:r>
              <a:rPr lang="en-US" sz="2400" b="1" u="sng" dirty="0" smtClean="0"/>
              <a:t>A question to explore</a:t>
            </a:r>
            <a:r>
              <a:rPr lang="en-US" sz="2400" b="1" dirty="0" smtClean="0"/>
              <a:t>:</a:t>
            </a:r>
          </a:p>
          <a:p>
            <a:pPr>
              <a:buNone/>
            </a:pPr>
            <a:r>
              <a:rPr lang="en-US" sz="2400" dirty="0" smtClean="0"/>
              <a:t>Is the known background of math sufficient to  build the UFT ?...</a:t>
            </a:r>
          </a:p>
          <a:p>
            <a:pPr>
              <a:buNone/>
            </a:pPr>
            <a:r>
              <a:rPr lang="en-US" sz="2400" dirty="0" smtClean="0"/>
              <a:t>Let us  assume so…</a:t>
            </a:r>
            <a:endParaRPr lang="en-US" sz="2400" dirty="0"/>
          </a:p>
        </p:txBody>
      </p:sp>
      <p:sp>
        <p:nvSpPr>
          <p:cNvPr id="8" name="Rectangle 7"/>
          <p:cNvSpPr/>
          <p:nvPr/>
        </p:nvSpPr>
        <p:spPr>
          <a:xfrm>
            <a:off x="228600" y="5105400"/>
            <a:ext cx="8610600" cy="369332"/>
          </a:xfrm>
          <a:prstGeom prst="rect">
            <a:avLst/>
          </a:prstGeom>
        </p:spPr>
        <p:txBody>
          <a:bodyPr wrap="square">
            <a:spAutoFit/>
          </a:bodyPr>
          <a:lstStyle/>
          <a:p>
            <a:r>
              <a:rPr lang="en-US" b="1" dirty="0" smtClean="0"/>
              <a:t>------------------------------------------------------------------------------------------------------------------------ </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solidFill>
                  <a:schemeClr val="accent5">
                    <a:lumMod val="75000"/>
                  </a:schemeClr>
                </a:solidFill>
                <a:latin typeface="Comic Sans MS" pitchFamily="66" charset="0"/>
              </a:rPr>
              <a:t>Conclusion</a:t>
            </a:r>
            <a:endParaRPr lang="en-US" dirty="0">
              <a:solidFill>
                <a:schemeClr val="accent5">
                  <a:lumMod val="75000"/>
                </a:schemeClr>
              </a:solidFill>
              <a:latin typeface="Comic Sans MS" pitchFamily="66" charset="0"/>
            </a:endParaRPr>
          </a:p>
        </p:txBody>
      </p:sp>
      <p:sp>
        <p:nvSpPr>
          <p:cNvPr id="4" name="Rectangle 3"/>
          <p:cNvSpPr/>
          <p:nvPr/>
        </p:nvSpPr>
        <p:spPr>
          <a:xfrm>
            <a:off x="1066800" y="1981200"/>
            <a:ext cx="6934200" cy="1938992"/>
          </a:xfrm>
          <a:prstGeom prst="rect">
            <a:avLst/>
          </a:prstGeom>
        </p:spPr>
        <p:txBody>
          <a:bodyPr wrap="square">
            <a:spAutoFit/>
          </a:bodyPr>
          <a:lstStyle/>
          <a:p>
            <a:pPr algn="just"/>
            <a:r>
              <a:rPr lang="en-US" sz="2400" dirty="0" smtClean="0">
                <a:solidFill>
                  <a:schemeClr val="accent5">
                    <a:lumMod val="75000"/>
                  </a:schemeClr>
                </a:solidFill>
                <a:latin typeface="Comic Sans MS" pitchFamily="66" charset="0"/>
              </a:rPr>
              <a:t>"No wonder that my remembrance fails me, for </a:t>
            </a:r>
          </a:p>
          <a:p>
            <a:pPr algn="just"/>
            <a:r>
              <a:rPr lang="en-US" sz="2400" dirty="0" smtClean="0">
                <a:solidFill>
                  <a:schemeClr val="accent5">
                    <a:lumMod val="75000"/>
                  </a:schemeClr>
                </a:solidFill>
                <a:latin typeface="Comic Sans MS" pitchFamily="66" charset="0"/>
              </a:rPr>
              <a:t>I shall complete my 70 years…  — and during these 70 years I have had a happy life; which still remains happy because of hope and content.”</a:t>
            </a:r>
            <a:endParaRPr lang="en-US" sz="2400" dirty="0">
              <a:solidFill>
                <a:schemeClr val="accent5">
                  <a:lumMod val="75000"/>
                </a:schemeClr>
              </a:solidFill>
              <a:latin typeface="Comic Sans MS" pitchFamily="66" charset="0"/>
            </a:endParaRPr>
          </a:p>
        </p:txBody>
      </p:sp>
      <p:sp>
        <p:nvSpPr>
          <p:cNvPr id="5" name="Rectangle 4"/>
          <p:cNvSpPr/>
          <p:nvPr/>
        </p:nvSpPr>
        <p:spPr>
          <a:xfrm>
            <a:off x="5943600" y="3733800"/>
            <a:ext cx="1980029" cy="584775"/>
          </a:xfrm>
          <a:prstGeom prst="rect">
            <a:avLst/>
          </a:prstGeom>
        </p:spPr>
        <p:txBody>
          <a:bodyPr wrap="none">
            <a:spAutoFit/>
          </a:bodyPr>
          <a:lstStyle/>
          <a:p>
            <a:r>
              <a:rPr lang="en-US" sz="3200" dirty="0" smtClean="0">
                <a:latin typeface="Blackadder ITC" pitchFamily="82" charset="0"/>
              </a:rPr>
              <a:t>M. </a:t>
            </a:r>
            <a:r>
              <a:rPr lang="en-US" sz="3200" dirty="0" smtClean="0">
                <a:latin typeface="Blackadder ITC" pitchFamily="82" charset="0"/>
              </a:rPr>
              <a:t>Faraday</a:t>
            </a:r>
            <a:endParaRPr lang="en-US" sz="3200" dirty="0">
              <a:latin typeface="Blackadder ITC" pitchFamily="82" charset="0"/>
            </a:endParaRPr>
          </a:p>
        </p:txBody>
      </p:sp>
      <p:sp>
        <p:nvSpPr>
          <p:cNvPr id="6" name="Rectangle 5"/>
          <p:cNvSpPr/>
          <p:nvPr/>
        </p:nvSpPr>
        <p:spPr>
          <a:xfrm>
            <a:off x="5486400" y="5867400"/>
            <a:ext cx="3319883" cy="523220"/>
          </a:xfrm>
          <a:prstGeom prst="rect">
            <a:avLst/>
          </a:prstGeom>
        </p:spPr>
        <p:txBody>
          <a:bodyPr wrap="none">
            <a:spAutoFit/>
          </a:bodyPr>
          <a:lstStyle/>
          <a:p>
            <a:r>
              <a:rPr lang="en-US" i="1" dirty="0" smtClean="0"/>
              <a:t>Courtesy of </a:t>
            </a:r>
            <a:r>
              <a:rPr lang="en-US" sz="2800" b="1" dirty="0" smtClean="0">
                <a:latin typeface="Blackadder ITC" pitchFamily="82" charset="0"/>
              </a:rPr>
              <a:t>Martha Harrell</a:t>
            </a:r>
            <a:endParaRPr lang="en-US" sz="2800" b="1" dirty="0">
              <a:latin typeface="Blackadder ITC" pitchFamily="8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229600" cy="990600"/>
          </a:xfrm>
        </p:spPr>
        <p:txBody>
          <a:bodyPr>
            <a:normAutofit/>
          </a:bodyPr>
          <a:lstStyle/>
          <a:p>
            <a:r>
              <a:rPr lang="en-US" sz="4000" dirty="0" smtClean="0">
                <a:solidFill>
                  <a:schemeClr val="accent5">
                    <a:lumMod val="50000"/>
                  </a:schemeClr>
                </a:solidFill>
                <a:latin typeface="Blackadder ITC" pitchFamily="82" charset="0"/>
              </a:rPr>
              <a:t>  </a:t>
            </a:r>
            <a:endParaRPr lang="en-US" sz="4000" dirty="0">
              <a:solidFill>
                <a:schemeClr val="accent5">
                  <a:lumMod val="50000"/>
                </a:schemeClr>
              </a:solidFill>
              <a:latin typeface="Blackadder ITC" pitchFamily="82" charset="0"/>
            </a:endParaRPr>
          </a:p>
        </p:txBody>
      </p:sp>
      <p:pic>
        <p:nvPicPr>
          <p:cNvPr id="18434" name="Picture 2" descr="http://upload.wikimedia.org/wikipedia/commons/thumb/b/b3/Alexander_S._Davydov.jpg/200px-Alexander_S._Davydov.jpg"/>
          <p:cNvPicPr>
            <a:picLocks noChangeAspect="1" noChangeArrowheads="1"/>
          </p:cNvPicPr>
          <p:nvPr/>
        </p:nvPicPr>
        <p:blipFill>
          <a:blip r:embed="rId3" cstate="print"/>
          <a:srcRect/>
          <a:stretch>
            <a:fillRect/>
          </a:stretch>
        </p:blipFill>
        <p:spPr bwMode="auto">
          <a:xfrm>
            <a:off x="6172200" y="2057400"/>
            <a:ext cx="1905000" cy="2600325"/>
          </a:xfrm>
          <a:prstGeom prst="rect">
            <a:avLst/>
          </a:prstGeom>
          <a:noFill/>
        </p:spPr>
      </p:pic>
      <p:pic>
        <p:nvPicPr>
          <p:cNvPr id="10" name="Picture 1" descr="http://photos.aip.org/history/Thumbnails/leontovich_mikhail_a1.jpg"/>
          <p:cNvPicPr>
            <a:picLocks noChangeAspect="1" noChangeArrowheads="1"/>
          </p:cNvPicPr>
          <p:nvPr/>
        </p:nvPicPr>
        <p:blipFill>
          <a:blip r:embed="rId4" cstate="print"/>
          <a:srcRect/>
          <a:stretch>
            <a:fillRect/>
          </a:stretch>
        </p:blipFill>
        <p:spPr bwMode="auto">
          <a:xfrm>
            <a:off x="1143000" y="2057400"/>
            <a:ext cx="1786082" cy="2667000"/>
          </a:xfrm>
          <a:prstGeom prst="rect">
            <a:avLst/>
          </a:prstGeom>
          <a:noFill/>
        </p:spPr>
      </p:pic>
      <p:sp>
        <p:nvSpPr>
          <p:cNvPr id="11" name="Rectangle 10"/>
          <p:cNvSpPr/>
          <p:nvPr/>
        </p:nvSpPr>
        <p:spPr>
          <a:xfrm>
            <a:off x="457200" y="1295400"/>
            <a:ext cx="3124200" cy="584775"/>
          </a:xfrm>
          <a:prstGeom prst="rect">
            <a:avLst/>
          </a:prstGeom>
        </p:spPr>
        <p:txBody>
          <a:bodyPr wrap="square">
            <a:spAutoFit/>
          </a:bodyPr>
          <a:lstStyle/>
          <a:p>
            <a:r>
              <a:rPr lang="en-US" sz="3200" dirty="0" smtClean="0">
                <a:solidFill>
                  <a:srgbClr val="4BACC6">
                    <a:lumMod val="50000"/>
                  </a:srgbClr>
                </a:solidFill>
                <a:latin typeface="Blackadder ITC" pitchFamily="82" charset="0"/>
                <a:ea typeface="+mj-ea"/>
                <a:cs typeface="+mj-cs"/>
              </a:rPr>
              <a:t>  </a:t>
            </a:r>
            <a:r>
              <a:rPr lang="en-US" sz="3200" dirty="0" smtClean="0">
                <a:solidFill>
                  <a:srgbClr val="002060"/>
                </a:solidFill>
                <a:latin typeface="Blackadder ITC" pitchFamily="82" charset="0"/>
              </a:rPr>
              <a:t>Mikhail </a:t>
            </a:r>
            <a:r>
              <a:rPr lang="en-US" sz="3200" dirty="0" err="1" smtClean="0">
                <a:solidFill>
                  <a:srgbClr val="002060"/>
                </a:solidFill>
                <a:latin typeface="Blackadder ITC" pitchFamily="82" charset="0"/>
              </a:rPr>
              <a:t>Leontovich</a:t>
            </a:r>
            <a:endParaRPr lang="en-US" sz="3200" dirty="0" smtClean="0">
              <a:solidFill>
                <a:srgbClr val="002060"/>
              </a:solidFill>
              <a:latin typeface="Blackadder ITC" pitchFamily="82" charset="0"/>
            </a:endParaRPr>
          </a:p>
        </p:txBody>
      </p:sp>
      <p:sp>
        <p:nvSpPr>
          <p:cNvPr id="12" name="Rectangle 11"/>
          <p:cNvSpPr/>
          <p:nvPr/>
        </p:nvSpPr>
        <p:spPr>
          <a:xfrm>
            <a:off x="5572125" y="1447800"/>
            <a:ext cx="3571875" cy="584775"/>
          </a:xfrm>
          <a:prstGeom prst="rect">
            <a:avLst/>
          </a:prstGeom>
        </p:spPr>
        <p:txBody>
          <a:bodyPr wrap="square">
            <a:spAutoFit/>
          </a:bodyPr>
          <a:lstStyle/>
          <a:p>
            <a:r>
              <a:rPr lang="en-US" sz="3200" dirty="0" smtClean="0">
                <a:solidFill>
                  <a:srgbClr val="4BACC6">
                    <a:lumMod val="50000"/>
                  </a:srgbClr>
                </a:solidFill>
                <a:latin typeface="Blackadder ITC" pitchFamily="82" charset="0"/>
                <a:ea typeface="+mj-ea"/>
                <a:cs typeface="+mj-cs"/>
              </a:rPr>
              <a:t>Al </a:t>
            </a:r>
            <a:r>
              <a:rPr lang="en-US" sz="3200" dirty="0" err="1" smtClean="0">
                <a:solidFill>
                  <a:srgbClr val="4BACC6">
                    <a:lumMod val="50000"/>
                  </a:srgbClr>
                </a:solidFill>
                <a:latin typeface="Blackadder ITC" pitchFamily="82" charset="0"/>
                <a:ea typeface="+mj-ea"/>
                <a:cs typeface="+mj-cs"/>
              </a:rPr>
              <a:t>exander</a:t>
            </a:r>
            <a:r>
              <a:rPr lang="en-US" sz="3200" dirty="0" smtClean="0">
                <a:solidFill>
                  <a:srgbClr val="4BACC6">
                    <a:lumMod val="50000"/>
                  </a:srgbClr>
                </a:solidFill>
                <a:latin typeface="Blackadder ITC" pitchFamily="82" charset="0"/>
                <a:ea typeface="+mj-ea"/>
                <a:cs typeface="+mj-cs"/>
              </a:rPr>
              <a:t> </a:t>
            </a:r>
            <a:r>
              <a:rPr lang="en-US" sz="3200" dirty="0" err="1" smtClean="0">
                <a:solidFill>
                  <a:srgbClr val="4BACC6">
                    <a:lumMod val="50000"/>
                  </a:srgbClr>
                </a:solidFill>
                <a:latin typeface="Blackadder ITC" pitchFamily="82" charset="0"/>
                <a:ea typeface="+mj-ea"/>
                <a:cs typeface="+mj-cs"/>
              </a:rPr>
              <a:t>Davydov</a:t>
            </a:r>
            <a:r>
              <a:rPr lang="en-US" sz="3200" dirty="0" smtClean="0">
                <a:solidFill>
                  <a:srgbClr val="4BACC6">
                    <a:lumMod val="50000"/>
                  </a:srgbClr>
                </a:solidFill>
                <a:latin typeface="Blackadder ITC" pitchFamily="82" charset="0"/>
                <a:ea typeface="+mj-ea"/>
                <a:cs typeface="+mj-cs"/>
              </a:rPr>
              <a:t> </a:t>
            </a:r>
            <a:endParaRPr lang="en-US" sz="3200" dirty="0"/>
          </a:p>
        </p:txBody>
      </p:sp>
      <p:sp>
        <p:nvSpPr>
          <p:cNvPr id="14" name="Rectangle 13"/>
          <p:cNvSpPr/>
          <p:nvPr/>
        </p:nvSpPr>
        <p:spPr>
          <a:xfrm>
            <a:off x="3276600" y="609600"/>
            <a:ext cx="2020105" cy="646331"/>
          </a:xfrm>
          <a:prstGeom prst="rect">
            <a:avLst/>
          </a:prstGeom>
        </p:spPr>
        <p:txBody>
          <a:bodyPr wrap="none">
            <a:spAutoFit/>
          </a:bodyPr>
          <a:lstStyle/>
          <a:p>
            <a:r>
              <a:rPr lang="en-US" dirty="0" smtClean="0"/>
              <a:t> </a:t>
            </a:r>
            <a:r>
              <a:rPr lang="en-US" sz="3600" dirty="0" smtClean="0">
                <a:solidFill>
                  <a:srgbClr val="7030A0"/>
                </a:solidFill>
                <a:latin typeface="Algerian" pitchFamily="82" charset="0"/>
              </a:rPr>
              <a:t>Physics</a:t>
            </a:r>
            <a:endParaRPr lang="en-US" sz="3600" dirty="0">
              <a:solidFill>
                <a:srgbClr val="7030A0"/>
              </a:solidFill>
              <a:latin typeface="Algerian" pitchFamily="82" charset="0"/>
            </a:endParaRPr>
          </a:p>
        </p:txBody>
      </p:sp>
      <p:sp>
        <p:nvSpPr>
          <p:cNvPr id="15" name="Rectangle 14"/>
          <p:cNvSpPr/>
          <p:nvPr/>
        </p:nvSpPr>
        <p:spPr>
          <a:xfrm>
            <a:off x="685800" y="4953000"/>
            <a:ext cx="3248262" cy="677108"/>
          </a:xfrm>
          <a:prstGeom prst="rect">
            <a:avLst/>
          </a:prstGeom>
        </p:spPr>
        <p:txBody>
          <a:bodyPr wrap="none">
            <a:spAutoFit/>
          </a:bodyPr>
          <a:lstStyle/>
          <a:p>
            <a:r>
              <a:rPr lang="en-US" dirty="0" smtClean="0"/>
              <a:t> </a:t>
            </a:r>
            <a:r>
              <a:rPr lang="en-US" sz="2000" u="sng" dirty="0" smtClean="0"/>
              <a:t>Classical electrodynamics</a:t>
            </a:r>
            <a:endParaRPr lang="en-US" sz="2000" dirty="0" smtClean="0"/>
          </a:p>
          <a:p>
            <a:pPr>
              <a:buFont typeface="Arial" pitchFamily="34" charset="0"/>
              <a:buChar char="•"/>
            </a:pPr>
            <a:r>
              <a:rPr lang="en-US" dirty="0" err="1" smtClean="0"/>
              <a:t>Leontovich</a:t>
            </a:r>
            <a:r>
              <a:rPr lang="en-US" dirty="0" smtClean="0"/>
              <a:t>’ boundary condition</a:t>
            </a:r>
            <a:endParaRPr lang="en-US" dirty="0"/>
          </a:p>
        </p:txBody>
      </p:sp>
      <p:sp>
        <p:nvSpPr>
          <p:cNvPr id="16" name="Rectangle 15"/>
          <p:cNvSpPr/>
          <p:nvPr/>
        </p:nvSpPr>
        <p:spPr>
          <a:xfrm>
            <a:off x="6019800" y="4876800"/>
            <a:ext cx="3429000" cy="984885"/>
          </a:xfrm>
          <a:prstGeom prst="rect">
            <a:avLst/>
          </a:prstGeom>
        </p:spPr>
        <p:txBody>
          <a:bodyPr wrap="square">
            <a:spAutoFit/>
          </a:bodyPr>
          <a:lstStyle/>
          <a:p>
            <a:r>
              <a:rPr lang="en-US" dirty="0" smtClean="0"/>
              <a:t> </a:t>
            </a:r>
            <a:r>
              <a:rPr lang="en-US" sz="2000" u="sng" dirty="0" smtClean="0"/>
              <a:t>Quantum mechanics</a:t>
            </a:r>
          </a:p>
          <a:p>
            <a:pPr>
              <a:buFont typeface="Arial" pitchFamily="34" charset="0"/>
              <a:buChar char="•"/>
            </a:pPr>
            <a:r>
              <a:rPr lang="en-US" b="1" dirty="0" err="1" smtClean="0"/>
              <a:t>Excitons</a:t>
            </a:r>
            <a:r>
              <a:rPr lang="en-US" u="sng" dirty="0" smtClean="0"/>
              <a:t> </a:t>
            </a:r>
            <a:endParaRPr lang="en-US" dirty="0" smtClean="0"/>
          </a:p>
          <a:p>
            <a:r>
              <a:rPr lang="en-US" sz="2000" dirty="0" smtClean="0"/>
              <a:t> </a:t>
            </a:r>
            <a:r>
              <a:rPr lang="en-US" sz="2000" u="sng" dirty="0" smtClean="0"/>
              <a:t>Nuclear physics</a:t>
            </a:r>
            <a:endParaRPr lang="en-US" sz="2000" u="sng"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lackadder ITC" pitchFamily="82" charset="0"/>
              </a:rPr>
              <a:t>Anatoliy</a:t>
            </a:r>
            <a:r>
              <a:rPr lang="en-US" dirty="0" smtClean="0">
                <a:latin typeface="Blackadder ITC" pitchFamily="82" charset="0"/>
              </a:rPr>
              <a:t> A. </a:t>
            </a:r>
            <a:r>
              <a:rPr lang="en-US" dirty="0" err="1" smtClean="0">
                <a:latin typeface="Blackadder ITC" pitchFamily="82" charset="0"/>
              </a:rPr>
              <a:t>Vlasov</a:t>
            </a:r>
            <a:endParaRPr lang="en-US" dirty="0">
              <a:latin typeface="Blackadder ITC" pitchFamily="82" charset="0"/>
            </a:endParaRPr>
          </a:p>
        </p:txBody>
      </p:sp>
      <p:sp>
        <p:nvSpPr>
          <p:cNvPr id="3" name="Content Placeholder 2"/>
          <p:cNvSpPr>
            <a:spLocks noGrp="1"/>
          </p:cNvSpPr>
          <p:nvPr>
            <p:ph sz="half" idx="1"/>
          </p:nvPr>
        </p:nvSpPr>
        <p:spPr>
          <a:xfrm>
            <a:off x="457200" y="1600200"/>
            <a:ext cx="5257800" cy="4525963"/>
          </a:xfrm>
        </p:spPr>
        <p:txBody>
          <a:bodyPr>
            <a:normAutofit/>
          </a:bodyPr>
          <a:lstStyle/>
          <a:p>
            <a:r>
              <a:rPr lang="en-US" sz="2400" dirty="0" smtClean="0">
                <a:latin typeface="Algerian" pitchFamily="82" charset="0"/>
              </a:rPr>
              <a:t>Course of the </a:t>
            </a:r>
            <a:r>
              <a:rPr lang="en-US" sz="2400" dirty="0" err="1" smtClean="0">
                <a:latin typeface="Algerian" pitchFamily="82" charset="0"/>
              </a:rPr>
              <a:t>KineTic</a:t>
            </a:r>
            <a:r>
              <a:rPr lang="en-US" sz="2400" dirty="0" smtClean="0">
                <a:latin typeface="Algerian" pitchFamily="82" charset="0"/>
              </a:rPr>
              <a:t> </a:t>
            </a:r>
            <a:r>
              <a:rPr lang="en-US" sz="2400" dirty="0" smtClean="0">
                <a:latin typeface="Algerian" pitchFamily="82" charset="0"/>
              </a:rPr>
              <a:t>theory</a:t>
            </a:r>
          </a:p>
          <a:p>
            <a:endParaRPr lang="en-US" sz="2400" dirty="0" smtClean="0">
              <a:latin typeface="Algerian" pitchFamily="82" charset="0"/>
            </a:endParaRPr>
          </a:p>
          <a:p>
            <a:r>
              <a:rPr lang="en-US" sz="2400" dirty="0" err="1" smtClean="0">
                <a:latin typeface="Algerian" pitchFamily="82" charset="0"/>
              </a:rPr>
              <a:t>Vlasov</a:t>
            </a:r>
            <a:r>
              <a:rPr lang="en-US" sz="2400" dirty="0" smtClean="0">
                <a:latin typeface="Algerian" pitchFamily="82" charset="0"/>
              </a:rPr>
              <a:t>  equation</a:t>
            </a:r>
          </a:p>
          <a:p>
            <a:endParaRPr lang="en-US" sz="2400" dirty="0" smtClean="0">
              <a:latin typeface="Algerian" pitchFamily="82" charset="0"/>
            </a:endParaRPr>
          </a:p>
          <a:p>
            <a:r>
              <a:rPr lang="en-US" sz="2400" dirty="0" smtClean="0">
                <a:latin typeface="Algerian" pitchFamily="82" charset="0"/>
              </a:rPr>
              <a:t>Theory of </a:t>
            </a:r>
            <a:r>
              <a:rPr lang="en-US" sz="2400" dirty="0" err="1" smtClean="0">
                <a:latin typeface="Algerian" pitchFamily="82" charset="0"/>
              </a:rPr>
              <a:t>cristals</a:t>
            </a:r>
            <a:endParaRPr lang="en-US" sz="2400" dirty="0" smtClean="0">
              <a:latin typeface="Algerian" pitchFamily="82" charset="0"/>
            </a:endParaRPr>
          </a:p>
          <a:p>
            <a:pPr>
              <a:buNone/>
            </a:pPr>
            <a:endParaRPr lang="en-US" sz="2400" dirty="0" smtClean="0">
              <a:latin typeface="Algerian" pitchFamily="82" charset="0"/>
            </a:endParaRPr>
          </a:p>
          <a:p>
            <a:r>
              <a:rPr lang="en-US" sz="2400" dirty="0" smtClean="0">
                <a:latin typeface="Algerian" pitchFamily="82" charset="0"/>
              </a:rPr>
              <a:t>Nuclear theory</a:t>
            </a:r>
            <a:endParaRPr lang="en-US" sz="2400" dirty="0">
              <a:latin typeface="Algerian" pitchFamily="82" charset="0"/>
            </a:endParaRPr>
          </a:p>
        </p:txBody>
      </p:sp>
      <p:pic>
        <p:nvPicPr>
          <p:cNvPr id="5" name="Content Placeholder 4" descr="vlasov_03.GIF"/>
          <p:cNvPicPr>
            <a:picLocks noGrp="1" noChangeAspect="1"/>
          </p:cNvPicPr>
          <p:nvPr>
            <p:ph sz="half" idx="2"/>
          </p:nvPr>
        </p:nvPicPr>
        <p:blipFill>
          <a:blip r:embed="rId2" cstate="print"/>
          <a:stretch>
            <a:fillRect/>
          </a:stretch>
        </p:blipFill>
        <p:spPr>
          <a:xfrm>
            <a:off x="4114800" y="2362199"/>
            <a:ext cx="4724400" cy="345411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4000" dirty="0" smtClean="0">
                <a:solidFill>
                  <a:schemeClr val="accent5">
                    <a:lumMod val="50000"/>
                  </a:schemeClr>
                </a:solidFill>
                <a:latin typeface="Blackadder ITC" pitchFamily="82" charset="0"/>
              </a:rPr>
              <a:t> </a:t>
            </a:r>
            <a:r>
              <a:rPr lang="en-US" sz="3600" dirty="0" smtClean="0">
                <a:solidFill>
                  <a:schemeClr val="accent5">
                    <a:lumMod val="50000"/>
                  </a:schemeClr>
                </a:solidFill>
                <a:latin typeface="Algerian" pitchFamily="82" charset="0"/>
              </a:rPr>
              <a:t>Quantum mechanics</a:t>
            </a:r>
            <a:endParaRPr lang="en-US" sz="3600" dirty="0">
              <a:solidFill>
                <a:schemeClr val="accent5">
                  <a:lumMod val="50000"/>
                </a:schemeClr>
              </a:solidFill>
              <a:latin typeface="Algerian" pitchFamily="82" charset="0"/>
            </a:endParaRPr>
          </a:p>
        </p:txBody>
      </p:sp>
      <p:pic>
        <p:nvPicPr>
          <p:cNvPr id="11266" name="Picture 2" descr="http://upload.wikimedia.org/wikipedia/commons/thumb/4/40/VladimirDKrivchenkov0026.jpg/300px-VladimirDKrivchenkov0026.jpg"/>
          <p:cNvPicPr>
            <a:picLocks noChangeAspect="1" noChangeArrowheads="1"/>
          </p:cNvPicPr>
          <p:nvPr/>
        </p:nvPicPr>
        <p:blipFill>
          <a:blip r:embed="rId3" cstate="print"/>
          <a:srcRect/>
          <a:stretch>
            <a:fillRect/>
          </a:stretch>
        </p:blipFill>
        <p:spPr bwMode="auto">
          <a:xfrm>
            <a:off x="381000" y="1219200"/>
            <a:ext cx="3723577" cy="2544444"/>
          </a:xfrm>
          <a:prstGeom prst="rect">
            <a:avLst/>
          </a:prstGeom>
          <a:noFill/>
        </p:spPr>
      </p:pic>
      <p:sp>
        <p:nvSpPr>
          <p:cNvPr id="9" name="Rectangle 8"/>
          <p:cNvSpPr/>
          <p:nvPr/>
        </p:nvSpPr>
        <p:spPr>
          <a:xfrm>
            <a:off x="4267200" y="990600"/>
            <a:ext cx="4572000" cy="5924699"/>
          </a:xfrm>
          <a:prstGeom prst="rect">
            <a:avLst/>
          </a:prstGeom>
        </p:spPr>
        <p:txBody>
          <a:bodyPr wrap="square">
            <a:spAutoFit/>
          </a:bodyPr>
          <a:lstStyle/>
          <a:p>
            <a:pPr>
              <a:buNone/>
            </a:pPr>
            <a:r>
              <a:rPr lang="en-US" b="1" dirty="0" smtClean="0"/>
              <a:t> </a:t>
            </a:r>
            <a:r>
              <a:rPr lang="en-US" sz="1400" b="1" dirty="0" smtClean="0"/>
              <a:t>Interpretation of Quantum Mechanics</a:t>
            </a:r>
          </a:p>
          <a:p>
            <a:pPr algn="just">
              <a:buNone/>
            </a:pPr>
            <a:r>
              <a:rPr lang="en-US" sz="1400" dirty="0" smtClean="0"/>
              <a:t>      According to </a:t>
            </a:r>
            <a:r>
              <a:rPr lang="en-US" sz="1400" dirty="0" err="1" smtClean="0"/>
              <a:t>Krivchenkov</a:t>
            </a:r>
            <a:r>
              <a:rPr lang="en-US" sz="1400" dirty="0" smtClean="0"/>
              <a:t>, the intents to "interpret" quantum mechanics in terms of classical mechanics nave no more sense than interpretation of heliocentric cosmological system in terms of </a:t>
            </a:r>
            <a:r>
              <a:rPr lang="en-US" sz="1400" dirty="0" smtClean="0">
                <a:hlinkClick r:id="rId4" action="ppaction://hlinkfile" tooltip="Geocentric system"/>
              </a:rPr>
              <a:t>geocentric system</a:t>
            </a:r>
            <a:r>
              <a:rPr lang="en-US" sz="1400" dirty="0" smtClean="0"/>
              <a:t>. Only the old tradition forced the physicists to discuss the so-called </a:t>
            </a:r>
            <a:r>
              <a:rPr lang="en-US" sz="1400" dirty="0" smtClean="0">
                <a:hlinkClick r:id="rId5" action="ppaction://hlinkfile" tooltip="Copenhagen interpretation"/>
              </a:rPr>
              <a:t>Copenhagen interpretation</a:t>
            </a:r>
            <a:r>
              <a:rPr lang="en-US" sz="1400" dirty="0" smtClean="0"/>
              <a:t> of quantum mechanics. Quantum mechanics is completely deterministic systems, where any event always has a cause and any cause always has an effect. However, some quantum mechanical systems are complicated, so we have to describe them classically (quasi-classically, semi-classically, pseudo-classically, ..). Then, immediately, probability appears, because classical mechanics cannot interpret events in a deterministic way. An intermediate step is provided by the formalism of the </a:t>
            </a:r>
            <a:r>
              <a:rPr lang="en-US" sz="1400" dirty="0" smtClean="0">
                <a:hlinkClick r:id="rId6" action="ppaction://hlinkfile" tooltip="Density matrix"/>
              </a:rPr>
              <a:t>density matrix</a:t>
            </a:r>
            <a:r>
              <a:rPr lang="en-US" sz="1400" dirty="0" smtClean="0"/>
              <a:t>, that allows us to keep some quantum mechanical properties in the classical description; however, such a description is not complete and it is just a compromise between the deterministic description of too complicated a system and wishes to make any (at least probabilistic) predictions.</a:t>
            </a:r>
          </a:p>
          <a:p>
            <a:pPr algn="just">
              <a:buNone/>
            </a:pPr>
            <a:r>
              <a:rPr lang="en-US" sz="1400" dirty="0" smtClean="0"/>
              <a:t>       In such a way, it is classical mechanics that could in some sense be interpreted in terms of quantum mechanics (the </a:t>
            </a:r>
            <a:r>
              <a:rPr lang="en-US" sz="1400" dirty="0" smtClean="0">
                <a:hlinkClick r:id="rId7" action="ppaction://hlinkfile" tooltip="Correspondence principle"/>
              </a:rPr>
              <a:t>correspondence principle</a:t>
            </a:r>
            <a:r>
              <a:rPr lang="en-US" sz="1400" dirty="0" smtClean="0"/>
              <a:t>). By itself, quantum mechanics is a self-consistent deterministic theory that does not need any interpretation.</a:t>
            </a:r>
          </a:p>
          <a:p>
            <a:pPr algn="just">
              <a:buNone/>
            </a:pPr>
            <a:r>
              <a:rPr lang="en-US" sz="1400" b="1" dirty="0" smtClean="0"/>
              <a:t> </a:t>
            </a:r>
          </a:p>
          <a:p>
            <a:pPr>
              <a:buNone/>
            </a:pPr>
            <a:r>
              <a:rPr lang="en-US" sz="1100" dirty="0" smtClean="0"/>
              <a:t> </a:t>
            </a:r>
            <a:endParaRPr lang="en-US" dirty="0"/>
          </a:p>
        </p:txBody>
      </p:sp>
      <p:sp>
        <p:nvSpPr>
          <p:cNvPr id="10" name="Rectangle 9"/>
          <p:cNvSpPr/>
          <p:nvPr/>
        </p:nvSpPr>
        <p:spPr>
          <a:xfrm>
            <a:off x="152400" y="4800600"/>
            <a:ext cx="4114800" cy="1169551"/>
          </a:xfrm>
          <a:prstGeom prst="rect">
            <a:avLst/>
          </a:prstGeom>
        </p:spPr>
        <p:txBody>
          <a:bodyPr wrap="square">
            <a:spAutoFit/>
          </a:bodyPr>
          <a:lstStyle/>
          <a:p>
            <a:r>
              <a:rPr lang="en-US" sz="1400" dirty="0" smtClean="0"/>
              <a:t> </a:t>
            </a:r>
            <a:r>
              <a:rPr lang="en-US" sz="1400" u="sng" dirty="0" smtClean="0"/>
              <a:t>Interpretation of spin</a:t>
            </a:r>
          </a:p>
          <a:p>
            <a:r>
              <a:rPr lang="en-US" sz="1400" dirty="0" smtClean="0"/>
              <a:t>“… Answer me, finally, what is spin?...”</a:t>
            </a:r>
          </a:p>
          <a:p>
            <a:r>
              <a:rPr lang="en-US" sz="1400" dirty="0" smtClean="0"/>
              <a:t>“I   said everything I know, I don’t know more…”</a:t>
            </a:r>
          </a:p>
          <a:p>
            <a:r>
              <a:rPr lang="en-US" sz="1400" dirty="0" smtClean="0"/>
              <a:t>“Now, listening and remember for the rest of your life:</a:t>
            </a:r>
          </a:p>
          <a:p>
            <a:r>
              <a:rPr lang="en-US" sz="1400" b="1" dirty="0" smtClean="0"/>
              <a:t>Spin is (1,0) and (0,1) , and nothing else!”</a:t>
            </a:r>
            <a:endParaRPr lang="en-US" sz="1400" b="1" dirty="0"/>
          </a:p>
        </p:txBody>
      </p:sp>
      <p:sp>
        <p:nvSpPr>
          <p:cNvPr id="6" name="Rectangle 5"/>
          <p:cNvSpPr/>
          <p:nvPr/>
        </p:nvSpPr>
        <p:spPr>
          <a:xfrm>
            <a:off x="457200" y="3733800"/>
            <a:ext cx="3810000" cy="584775"/>
          </a:xfrm>
          <a:prstGeom prst="rect">
            <a:avLst/>
          </a:prstGeom>
        </p:spPr>
        <p:txBody>
          <a:bodyPr wrap="square">
            <a:spAutoFit/>
          </a:bodyPr>
          <a:lstStyle/>
          <a:p>
            <a:r>
              <a:rPr lang="en-US" sz="3200" dirty="0" smtClean="0">
                <a:solidFill>
                  <a:srgbClr val="4BACC6">
                    <a:lumMod val="50000"/>
                  </a:srgbClr>
                </a:solidFill>
                <a:latin typeface="Blackadder ITC" pitchFamily="82" charset="0"/>
                <a:ea typeface="+mj-ea"/>
                <a:cs typeface="+mj-cs"/>
              </a:rPr>
              <a:t>Vladimir </a:t>
            </a:r>
            <a:r>
              <a:rPr lang="en-US" sz="3200" dirty="0" err="1" smtClean="0">
                <a:solidFill>
                  <a:srgbClr val="4BACC6">
                    <a:lumMod val="50000"/>
                  </a:srgbClr>
                </a:solidFill>
                <a:latin typeface="Blackadder ITC" pitchFamily="82" charset="0"/>
                <a:ea typeface="+mj-ea"/>
                <a:cs typeface="+mj-cs"/>
              </a:rPr>
              <a:t>Krivchenkov</a:t>
            </a:r>
            <a:r>
              <a:rPr lang="en-US" sz="3200" dirty="0" smtClean="0">
                <a:solidFill>
                  <a:srgbClr val="4BACC6">
                    <a:lumMod val="50000"/>
                  </a:srgbClr>
                </a:solidFill>
                <a:latin typeface="Blackadder ITC" pitchFamily="82" charset="0"/>
                <a:ea typeface="+mj-ea"/>
                <a:cs typeface="+mj-cs"/>
              </a:rPr>
              <a:t> </a:t>
            </a:r>
            <a:endParaRPr lang="en-US" sz="3200" dirty="0"/>
          </a:p>
        </p:txBody>
      </p:sp>
      <p:sp>
        <p:nvSpPr>
          <p:cNvPr id="7" name="Rectangle 6"/>
          <p:cNvSpPr/>
          <p:nvPr/>
        </p:nvSpPr>
        <p:spPr>
          <a:xfrm>
            <a:off x="228600" y="4267200"/>
            <a:ext cx="3962400" cy="523220"/>
          </a:xfrm>
          <a:prstGeom prst="rect">
            <a:avLst/>
          </a:prstGeom>
        </p:spPr>
        <p:txBody>
          <a:bodyPr wrap="square">
            <a:spAutoFit/>
          </a:bodyPr>
          <a:lstStyle/>
          <a:p>
            <a:r>
              <a:rPr lang="en-US" sz="1400" dirty="0" smtClean="0"/>
              <a:t>“You have to wear through many </a:t>
            </a:r>
            <a:r>
              <a:rPr lang="en-US" sz="1400" dirty="0" smtClean="0"/>
              <a:t> trousers </a:t>
            </a:r>
            <a:r>
              <a:rPr lang="en-US" sz="1400" dirty="0" smtClean="0"/>
              <a:t>before you start understanding of quantum mechanics…”</a:t>
            </a:r>
            <a:endParaRPr lang="en-US"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solidFill>
                  <a:schemeClr val="accent5">
                    <a:lumMod val="50000"/>
                  </a:schemeClr>
                </a:solidFill>
                <a:latin typeface="Blackadder ITC" pitchFamily="82" charset="0"/>
              </a:rPr>
              <a:t> </a:t>
            </a:r>
            <a:r>
              <a:rPr lang="en-US" sz="3200" dirty="0" smtClean="0">
                <a:solidFill>
                  <a:schemeClr val="accent5">
                    <a:lumMod val="50000"/>
                  </a:schemeClr>
                </a:solidFill>
                <a:latin typeface="Algerian" pitchFamily="82" charset="0"/>
              </a:rPr>
              <a:t>From QM to QFT</a:t>
            </a:r>
            <a:endParaRPr lang="en-US" sz="3200" dirty="0">
              <a:solidFill>
                <a:schemeClr val="accent5">
                  <a:lumMod val="50000"/>
                </a:schemeClr>
              </a:solidFill>
              <a:latin typeface="Algerian" pitchFamily="82" charset="0"/>
            </a:endParaRPr>
          </a:p>
        </p:txBody>
      </p:sp>
      <p:sp>
        <p:nvSpPr>
          <p:cNvPr id="41985" name="Rectangle 1"/>
          <p:cNvSpPr>
            <a:spLocks noChangeArrowheads="1"/>
          </p:cNvSpPr>
          <p:nvPr/>
        </p:nvSpPr>
        <p:spPr bwMode="auto">
          <a:xfrm>
            <a:off x="0" y="-2746906"/>
            <a:ext cx="9144000"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hlinkClick r:id="rId3"/>
              </a:rPr>
              <a:t>  </a:t>
            </a:r>
            <a:r>
              <a:rPr kumimoji="0" lang="en-US" sz="33400" b="0" i="0" u="none" strike="noStrike" cap="none" normalizeH="0" baseline="0" dirty="0" smtClean="0">
                <a:ln>
                  <a:noFill/>
                </a:ln>
                <a:solidFill>
                  <a:schemeClr val="tx1"/>
                </a:solidFill>
                <a:effectLst/>
                <a:latin typeface="Arial" pitchFamily="34" charset="0"/>
              </a:rPr>
              <a:t> </a:t>
            </a:r>
            <a:r>
              <a:rPr kumimoji="0" lang="en-US" sz="1800" b="0" i="0" u="none" strike="noStrike" cap="none" normalizeH="0" baseline="0" dirty="0" smtClean="0">
                <a:ln>
                  <a:noFill/>
                </a:ln>
                <a:solidFill>
                  <a:schemeClr val="tx1"/>
                </a:solidFill>
                <a:effectLst/>
                <a:latin typeface="Arial" pitchFamily="34" charset="0"/>
              </a:rPr>
              <a:t>                                                                                                                       </a:t>
            </a:r>
            <a:br>
              <a:rPr kumimoji="0" lang="en-US" sz="1800" b="0" i="0" u="none" strike="noStrike" cap="none" normalizeH="0" baseline="0" dirty="0" smtClean="0">
                <a:ln>
                  <a:noFill/>
                </a:ln>
                <a:solidFill>
                  <a:schemeClr val="tx1"/>
                </a:solidFill>
                <a:effectLst/>
                <a:latin typeface="Arial" pitchFamily="34" charset="0"/>
              </a:rPr>
            </a:br>
            <a:r>
              <a:rPr kumimoji="0" lang="en-US" sz="1700" b="0" i="0" u="none" strike="noStrike" cap="none" normalizeH="0" baseline="0" dirty="0" smtClean="0">
                <a:ln>
                  <a:noFill/>
                </a:ln>
                <a:solidFill>
                  <a:schemeClr val="tx1"/>
                </a:solidFill>
                <a:effectLst/>
                <a:latin typeface="Arial" pitchFamily="34" charset="0"/>
              </a:rPr>
              <a:t> </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1986" name="Picture 2" descr="File:ShirokovKrivchenkov1954.gif">
            <a:hlinkClick r:id="rId3"/>
          </p:cNvPr>
          <p:cNvPicPr>
            <a:picLocks noChangeAspect="1" noChangeArrowheads="1"/>
          </p:cNvPicPr>
          <p:nvPr/>
        </p:nvPicPr>
        <p:blipFill>
          <a:blip r:embed="rId4" cstate="print"/>
          <a:srcRect/>
          <a:stretch>
            <a:fillRect/>
          </a:stretch>
        </p:blipFill>
        <p:spPr bwMode="auto">
          <a:xfrm>
            <a:off x="609599" y="4495800"/>
            <a:ext cx="2949677" cy="2057400"/>
          </a:xfrm>
          <a:prstGeom prst="rect">
            <a:avLst/>
          </a:prstGeom>
          <a:noFill/>
        </p:spPr>
      </p:pic>
      <p:sp>
        <p:nvSpPr>
          <p:cNvPr id="41987" name="Rectangle 3"/>
          <p:cNvSpPr>
            <a:spLocks noChangeArrowheads="1"/>
          </p:cNvSpPr>
          <p:nvPr/>
        </p:nvSpPr>
        <p:spPr bwMode="auto">
          <a:xfrm>
            <a:off x="8895214" y="-115416"/>
            <a:ext cx="248786" cy="230832"/>
          </a:xfrm>
          <a:prstGeom prst="rect">
            <a:avLst/>
          </a:prstGeom>
          <a:solidFill>
            <a:srgbClr val="F3F3F3"/>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CD0A0A"/>
                </a:solidFill>
                <a:effectLst/>
                <a:latin typeface="Arial" pitchFamily="34" charset="0"/>
                <a:hlinkClick r:id="rId5"/>
              </a:rPr>
              <a:t>  </a:t>
            </a:r>
            <a:endParaRPr kumimoji="0" lang="en-US" sz="900" b="0" i="0" u="none" strike="noStrike" cap="none" normalizeH="0" baseline="0" dirty="0" smtClean="0">
              <a:ln>
                <a:noFill/>
              </a:ln>
              <a:solidFill>
                <a:schemeClr val="tx1"/>
              </a:solidFill>
              <a:effectLst/>
              <a:latin typeface="Arial" pitchFamily="34" charset="0"/>
            </a:endParaRPr>
          </a:p>
        </p:txBody>
      </p:sp>
      <p:pic>
        <p:nvPicPr>
          <p:cNvPr id="41992" name="Picture 8" descr="05YuMShirokov.jpg">
            <a:hlinkClick r:id="rId5"/>
          </p:cNvPr>
          <p:cNvPicPr>
            <a:picLocks noChangeAspect="1" noChangeArrowheads="1"/>
          </p:cNvPicPr>
          <p:nvPr/>
        </p:nvPicPr>
        <p:blipFill>
          <a:blip r:embed="rId6" cstate="print"/>
          <a:srcRect/>
          <a:stretch>
            <a:fillRect/>
          </a:stretch>
        </p:blipFill>
        <p:spPr bwMode="auto">
          <a:xfrm>
            <a:off x="685800" y="990600"/>
            <a:ext cx="1600200" cy="2192274"/>
          </a:xfrm>
          <a:prstGeom prst="rect">
            <a:avLst/>
          </a:prstGeom>
          <a:noFill/>
        </p:spPr>
      </p:pic>
      <p:sp>
        <p:nvSpPr>
          <p:cNvPr id="13" name="Rectangle 12"/>
          <p:cNvSpPr/>
          <p:nvPr/>
        </p:nvSpPr>
        <p:spPr>
          <a:xfrm>
            <a:off x="4343400" y="2286000"/>
            <a:ext cx="4495800" cy="4370427"/>
          </a:xfrm>
          <a:prstGeom prst="rect">
            <a:avLst/>
          </a:prstGeom>
        </p:spPr>
        <p:txBody>
          <a:bodyPr wrap="square">
            <a:spAutoFit/>
          </a:bodyPr>
          <a:lstStyle/>
          <a:p>
            <a:pPr algn="just">
              <a:buNone/>
            </a:pPr>
            <a:endParaRPr lang="en-US" sz="1200" b="1" dirty="0" smtClean="0"/>
          </a:p>
          <a:p>
            <a:pPr>
              <a:buNone/>
            </a:pPr>
            <a:r>
              <a:rPr lang="en-US" sz="1400" dirty="0" smtClean="0"/>
              <a:t>                                          </a:t>
            </a:r>
            <a:r>
              <a:rPr lang="en-US" sz="1400" b="1" dirty="0" smtClean="0"/>
              <a:t>Perturbation theory</a:t>
            </a:r>
            <a:endParaRPr lang="en-US" sz="1400" dirty="0" smtClean="0"/>
          </a:p>
          <a:p>
            <a:pPr algn="just">
              <a:buNone/>
            </a:pPr>
            <a:r>
              <a:rPr lang="en-US" sz="1400" dirty="0" smtClean="0">
                <a:hlinkClick r:id="rId7" action="ppaction://hlinkfile" tooltip="Quantum field theory"/>
              </a:rPr>
              <a:t>Quantum field theory</a:t>
            </a:r>
            <a:r>
              <a:rPr lang="en-US" sz="1400" dirty="0" smtClean="0"/>
              <a:t> is a generalization of quantum mechanics. </a:t>
            </a:r>
            <a:r>
              <a:rPr lang="en-US" sz="1400" dirty="0" err="1" smtClean="0"/>
              <a:t>Krivchenkov</a:t>
            </a:r>
            <a:r>
              <a:rPr lang="en-US" sz="1400" dirty="0" smtClean="0"/>
              <a:t> believed that people need to understand at least the non–relativistic theory. He almost asked students to excuse him for the field theory, where only perturbation theory can be offered. Not only do the perturbation theory series diverge, but each perturbation term also in some sense is infinite, and a special renormalization of the interaction constant is required to give the result the physical sense.</a:t>
            </a:r>
          </a:p>
          <a:p>
            <a:pPr algn="just">
              <a:buNone/>
            </a:pPr>
            <a:r>
              <a:rPr lang="en-US" sz="1400" dirty="0" smtClean="0"/>
              <a:t>     </a:t>
            </a:r>
            <a:r>
              <a:rPr lang="en-US" sz="1400" dirty="0" err="1" smtClean="0"/>
              <a:t>Krivchenkov</a:t>
            </a:r>
            <a:r>
              <a:rPr lang="en-US" sz="1400" dirty="0" smtClean="0"/>
              <a:t> told students that they are supposed to build up a "true" theory, not just a perturbation, that always gives a divergent series. This statement (dogma) applies not only to Field Theory and quantum mechanics, but to any perturbation theory with respect to any distributed system; the perturbation series always diverges. </a:t>
            </a:r>
            <a:r>
              <a:rPr lang="en-US" sz="1400" dirty="0" err="1" smtClean="0"/>
              <a:t>Krivchenkov</a:t>
            </a:r>
            <a:r>
              <a:rPr lang="en-US" sz="1400" dirty="0" smtClean="0"/>
              <a:t> had realized this and brought this knowledge to students. Many problems in his books stress this property of perturbation theory.</a:t>
            </a:r>
          </a:p>
        </p:txBody>
      </p:sp>
      <p:sp>
        <p:nvSpPr>
          <p:cNvPr id="9" name="Rectangle 8"/>
          <p:cNvSpPr/>
          <p:nvPr/>
        </p:nvSpPr>
        <p:spPr>
          <a:xfrm>
            <a:off x="457200" y="3657600"/>
            <a:ext cx="2590800" cy="523220"/>
          </a:xfrm>
          <a:prstGeom prst="rect">
            <a:avLst/>
          </a:prstGeom>
        </p:spPr>
        <p:txBody>
          <a:bodyPr wrap="square">
            <a:spAutoFit/>
          </a:bodyPr>
          <a:lstStyle/>
          <a:p>
            <a:pPr>
              <a:buFont typeface="Arial" pitchFamily="34" charset="0"/>
              <a:buChar char="•"/>
            </a:pPr>
            <a:r>
              <a:rPr lang="en-US" sz="1400" dirty="0" smtClean="0"/>
              <a:t>Nuclear Physics course</a:t>
            </a:r>
          </a:p>
          <a:p>
            <a:pPr>
              <a:buFont typeface="Arial" pitchFamily="34" charset="0"/>
              <a:buChar char="•"/>
            </a:pPr>
            <a:r>
              <a:rPr lang="en-US" sz="1400" dirty="0" smtClean="0"/>
              <a:t>Group theory for physicists</a:t>
            </a:r>
            <a:endParaRPr lang="en-US" sz="1400" dirty="0"/>
          </a:p>
        </p:txBody>
      </p:sp>
      <p:sp>
        <p:nvSpPr>
          <p:cNvPr id="10" name="Rectangle 9"/>
          <p:cNvSpPr/>
          <p:nvPr/>
        </p:nvSpPr>
        <p:spPr>
          <a:xfrm>
            <a:off x="2438400" y="1066800"/>
            <a:ext cx="3962400" cy="1169551"/>
          </a:xfrm>
          <a:prstGeom prst="rect">
            <a:avLst/>
          </a:prstGeom>
        </p:spPr>
        <p:txBody>
          <a:bodyPr wrap="square">
            <a:spAutoFit/>
          </a:bodyPr>
          <a:lstStyle/>
          <a:p>
            <a:pPr algn="just"/>
            <a:r>
              <a:rPr lang="en-US" sz="1400" dirty="0" smtClean="0">
                <a:solidFill>
                  <a:prstClr val="black"/>
                </a:solidFill>
              </a:rPr>
              <a:t>One of the colleagues of </a:t>
            </a:r>
            <a:r>
              <a:rPr lang="en-US" sz="1400" dirty="0" err="1" smtClean="0">
                <a:solidFill>
                  <a:prstClr val="black"/>
                </a:solidFill>
              </a:rPr>
              <a:t>Krivchenkov</a:t>
            </a:r>
            <a:r>
              <a:rPr lang="en-US" sz="1400" dirty="0" smtClean="0">
                <a:solidFill>
                  <a:prstClr val="black"/>
                </a:solidFill>
              </a:rPr>
              <a:t>, </a:t>
            </a:r>
            <a:r>
              <a:rPr lang="en-US" sz="1400" dirty="0" err="1" smtClean="0">
                <a:solidFill>
                  <a:prstClr val="black"/>
                </a:solidFill>
                <a:hlinkClick r:id="rId8" action="ppaction://hlinkfile" tooltip="Yurii Shirokov"/>
              </a:rPr>
              <a:t>Yurii</a:t>
            </a:r>
            <a:r>
              <a:rPr lang="en-US" sz="1400" dirty="0" smtClean="0">
                <a:solidFill>
                  <a:prstClr val="black"/>
                </a:solidFill>
                <a:hlinkClick r:id="rId8" action="ppaction://hlinkfile" tooltip="Yurii Shirokov"/>
              </a:rPr>
              <a:t> </a:t>
            </a:r>
            <a:r>
              <a:rPr lang="en-US" sz="1400" dirty="0" err="1" smtClean="0">
                <a:solidFill>
                  <a:prstClr val="black"/>
                </a:solidFill>
                <a:hlinkClick r:id="rId8" action="ppaction://hlinkfile" tooltip="Yurii Shirokov"/>
              </a:rPr>
              <a:t>Shirokov</a:t>
            </a:r>
            <a:r>
              <a:rPr lang="en-US" sz="1400" dirty="0" smtClean="0">
                <a:solidFill>
                  <a:prstClr val="black"/>
                </a:solidFill>
              </a:rPr>
              <a:t> tried to construct </a:t>
            </a:r>
            <a:r>
              <a:rPr lang="en-US" sz="1400" dirty="0" smtClean="0">
                <a:solidFill>
                  <a:prstClr val="black"/>
                </a:solidFill>
                <a:hlinkClick r:id="rId7" action="ppaction://hlinkfile" tooltip="Quantum field theory"/>
              </a:rPr>
              <a:t>quantum field theory</a:t>
            </a:r>
            <a:r>
              <a:rPr lang="en-US" sz="1400" dirty="0" smtClean="0">
                <a:solidFill>
                  <a:prstClr val="black"/>
                </a:solidFill>
              </a:rPr>
              <a:t> in terms of wave packets, without divergences, using the </a:t>
            </a:r>
            <a:r>
              <a:rPr lang="en-US" sz="1400" dirty="0" smtClean="0">
                <a:solidFill>
                  <a:prstClr val="black"/>
                </a:solidFill>
                <a:hlinkClick r:id="rId9" action="ppaction://hlinkfile" tooltip="Algebra of generalized functions"/>
              </a:rPr>
              <a:t>algebra of generalized functions</a:t>
            </a:r>
            <a:r>
              <a:rPr lang="en-US" sz="1400" dirty="0" smtClean="0">
                <a:solidFill>
                  <a:prstClr val="black"/>
                </a:solidFill>
              </a:rPr>
              <a:t>, but even now this approach is not sufficiently developed. </a:t>
            </a:r>
            <a:endParaRPr lang="en-US" sz="1400" dirty="0"/>
          </a:p>
        </p:txBody>
      </p:sp>
      <p:sp>
        <p:nvSpPr>
          <p:cNvPr id="11" name="Rectangle 10"/>
          <p:cNvSpPr/>
          <p:nvPr/>
        </p:nvSpPr>
        <p:spPr>
          <a:xfrm>
            <a:off x="-381000" y="3200400"/>
            <a:ext cx="3733800" cy="523220"/>
          </a:xfrm>
          <a:prstGeom prst="rect">
            <a:avLst/>
          </a:prstGeom>
        </p:spPr>
        <p:txBody>
          <a:bodyPr wrap="square">
            <a:spAutoFit/>
          </a:bodyPr>
          <a:lstStyle/>
          <a:p>
            <a:pPr lvl="0" algn="ctr">
              <a:spcBef>
                <a:spcPct val="0"/>
              </a:spcBef>
            </a:pPr>
            <a:r>
              <a:rPr lang="en-US" sz="2800" dirty="0" err="1" smtClean="0">
                <a:solidFill>
                  <a:srgbClr val="4BACC6">
                    <a:lumMod val="50000"/>
                  </a:srgbClr>
                </a:solidFill>
                <a:latin typeface="Blackadder ITC" pitchFamily="82" charset="0"/>
                <a:ea typeface="+mj-ea"/>
                <a:cs typeface="+mj-cs"/>
              </a:rPr>
              <a:t>Yuriy</a:t>
            </a:r>
            <a:r>
              <a:rPr lang="en-US" sz="2800" dirty="0" smtClean="0">
                <a:solidFill>
                  <a:srgbClr val="4BACC6">
                    <a:lumMod val="50000"/>
                  </a:srgbClr>
                </a:solidFill>
                <a:latin typeface="Blackadder ITC" pitchFamily="82" charset="0"/>
                <a:ea typeface="+mj-ea"/>
                <a:cs typeface="+mj-cs"/>
              </a:rPr>
              <a:t> </a:t>
            </a:r>
            <a:r>
              <a:rPr lang="en-US" sz="2800" dirty="0" err="1" smtClean="0">
                <a:solidFill>
                  <a:srgbClr val="4BACC6">
                    <a:lumMod val="50000"/>
                  </a:srgbClr>
                </a:solidFill>
                <a:latin typeface="Blackadder ITC" pitchFamily="82" charset="0"/>
                <a:ea typeface="+mj-ea"/>
                <a:cs typeface="+mj-cs"/>
              </a:rPr>
              <a:t>Shirokov</a:t>
            </a:r>
            <a:endParaRPr lang="en-US" sz="2800" dirty="0">
              <a:solidFill>
                <a:srgbClr val="4BACC6">
                  <a:lumMod val="50000"/>
                </a:srgbClr>
              </a:solidFill>
              <a:latin typeface="Blackadder ITC" pitchFamily="82" charset="0"/>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chemeClr val="accent5">
                    <a:lumMod val="50000"/>
                  </a:schemeClr>
                </a:solidFill>
                <a:latin typeface="Blackadder ITC" pitchFamily="82" charset="0"/>
              </a:rPr>
              <a:t>= Leonid  </a:t>
            </a:r>
            <a:r>
              <a:rPr lang="en-US" b="1" dirty="0" err="1" smtClean="0">
                <a:solidFill>
                  <a:schemeClr val="accent5">
                    <a:lumMod val="50000"/>
                  </a:schemeClr>
                </a:solidFill>
                <a:latin typeface="Blackadder ITC" pitchFamily="82" charset="0"/>
              </a:rPr>
              <a:t>Ponomarev</a:t>
            </a:r>
            <a:r>
              <a:rPr lang="en-US" b="1" dirty="0" smtClean="0">
                <a:solidFill>
                  <a:schemeClr val="accent5">
                    <a:lumMod val="50000"/>
                  </a:schemeClr>
                </a:solidFill>
                <a:latin typeface="Blackadder ITC" pitchFamily="82" charset="0"/>
              </a:rPr>
              <a:t>  =</a:t>
            </a:r>
            <a:br>
              <a:rPr lang="en-US" b="1" dirty="0" smtClean="0">
                <a:solidFill>
                  <a:schemeClr val="accent5">
                    <a:lumMod val="50000"/>
                  </a:schemeClr>
                </a:solidFill>
                <a:latin typeface="Blackadder ITC" pitchFamily="82" charset="0"/>
              </a:rPr>
            </a:br>
            <a:r>
              <a:rPr lang="en-US" sz="2000" i="1" dirty="0" smtClean="0">
                <a:latin typeface="Algerian" pitchFamily="82" charset="0"/>
              </a:rPr>
              <a:t>Classmate (</a:t>
            </a:r>
            <a:r>
              <a:rPr lang="en-US" sz="2000" i="1" dirty="0" err="1" smtClean="0">
                <a:latin typeface="Algerian" pitchFamily="82" charset="0"/>
              </a:rPr>
              <a:t>msu</a:t>
            </a:r>
            <a:r>
              <a:rPr lang="en-US" sz="2000" i="1" dirty="0" smtClean="0">
                <a:latin typeface="Algerian" pitchFamily="82" charset="0"/>
              </a:rPr>
              <a:t>) , friend …</a:t>
            </a:r>
            <a:r>
              <a:rPr lang="en-US" i="1" dirty="0" smtClean="0">
                <a:latin typeface="Algerian" pitchFamily="82" charset="0"/>
              </a:rPr>
              <a:t/>
            </a:r>
            <a:br>
              <a:rPr lang="en-US" i="1" dirty="0" smtClean="0">
                <a:latin typeface="Algerian" pitchFamily="82" charset="0"/>
              </a:rPr>
            </a:br>
            <a:endParaRPr lang="en-US" dirty="0">
              <a:solidFill>
                <a:schemeClr val="accent5">
                  <a:lumMod val="50000"/>
                </a:schemeClr>
              </a:solidFill>
              <a:latin typeface="Blackadder ITC" pitchFamily="82" charset="0"/>
            </a:endParaRPr>
          </a:p>
        </p:txBody>
      </p:sp>
      <p:sp>
        <p:nvSpPr>
          <p:cNvPr id="3" name="Content Placeholder 2"/>
          <p:cNvSpPr>
            <a:spLocks noGrp="1"/>
          </p:cNvSpPr>
          <p:nvPr>
            <p:ph sz="half" idx="1"/>
          </p:nvPr>
        </p:nvSpPr>
        <p:spPr>
          <a:xfrm>
            <a:off x="457200" y="1600200"/>
            <a:ext cx="4038600" cy="4953000"/>
          </a:xfrm>
        </p:spPr>
        <p:txBody>
          <a:bodyPr>
            <a:normAutofit lnSpcReduction="10000"/>
          </a:bodyPr>
          <a:lstStyle/>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pPr>
              <a:buNone/>
            </a:pPr>
            <a:r>
              <a:rPr lang="en-US" b="1" dirty="0" smtClean="0"/>
              <a:t> </a:t>
            </a:r>
            <a:r>
              <a:rPr lang="en-US" dirty="0" smtClean="0"/>
              <a:t> </a:t>
            </a:r>
            <a:endParaRPr lang="en-US" dirty="0"/>
          </a:p>
        </p:txBody>
      </p:sp>
      <p:sp>
        <p:nvSpPr>
          <p:cNvPr id="4" name="Content Placeholder 3"/>
          <p:cNvSpPr>
            <a:spLocks noGrp="1"/>
          </p:cNvSpPr>
          <p:nvPr>
            <p:ph sz="half" idx="2"/>
          </p:nvPr>
        </p:nvSpPr>
        <p:spPr>
          <a:xfrm>
            <a:off x="4648200" y="1600200"/>
            <a:ext cx="4038600" cy="4953000"/>
          </a:xfrm>
        </p:spPr>
        <p:txBody>
          <a:bodyPr>
            <a:normAutofit lnSpcReduction="10000"/>
          </a:bodyPr>
          <a:lstStyle/>
          <a:p>
            <a:pPr>
              <a:buNone/>
            </a:pPr>
            <a:r>
              <a:rPr lang="en-US" sz="1400" dirty="0" smtClean="0"/>
              <a:t/>
            </a:r>
            <a:br>
              <a:rPr lang="en-US" sz="1400" dirty="0" smtClean="0"/>
            </a:b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endParaRPr lang="en-US" sz="1400" dirty="0" smtClean="0"/>
          </a:p>
          <a:p>
            <a:pPr>
              <a:buNone/>
            </a:pPr>
            <a:r>
              <a:rPr lang="en-US" sz="1400" b="1" dirty="0" smtClean="0"/>
              <a:t>Leonid </a:t>
            </a:r>
            <a:r>
              <a:rPr lang="en-US" sz="1400" b="1" dirty="0" err="1" smtClean="0"/>
              <a:t>Ponomarev</a:t>
            </a:r>
            <a:r>
              <a:rPr lang="en-US" sz="1400" b="1" dirty="0" smtClean="0"/>
              <a:t>; Semen </a:t>
            </a:r>
            <a:r>
              <a:rPr lang="en-US" sz="1400" b="1" dirty="0" err="1" smtClean="0"/>
              <a:t>Gershtein</a:t>
            </a:r>
            <a:r>
              <a:rPr lang="en-US" sz="1400" b="1" dirty="0" smtClean="0"/>
              <a:t>; J.D. Jackson;</a:t>
            </a:r>
          </a:p>
          <a:p>
            <a:pPr>
              <a:buNone/>
            </a:pPr>
            <a:r>
              <a:rPr lang="en-US" sz="1400" b="1" dirty="0" smtClean="0"/>
              <a:t>Yuri </a:t>
            </a:r>
            <a:r>
              <a:rPr lang="en-US" sz="1400" b="1" dirty="0" err="1" smtClean="0"/>
              <a:t>Petrov</a:t>
            </a:r>
            <a:r>
              <a:rPr lang="en-US" sz="1400" b="1" dirty="0" smtClean="0"/>
              <a:t> at Workshop on </a:t>
            </a:r>
            <a:r>
              <a:rPr lang="en-US" sz="1400" b="1" dirty="0" err="1" smtClean="0"/>
              <a:t>Muon</a:t>
            </a:r>
            <a:r>
              <a:rPr lang="en-US" sz="1400" b="1" dirty="0" smtClean="0"/>
              <a:t>-catalyzed Fusion . Uppsala, Sweden, July 1992</a:t>
            </a:r>
            <a:br>
              <a:rPr lang="en-US" sz="1400" b="1" dirty="0" smtClean="0"/>
            </a:br>
            <a:endParaRPr lang="en-US" sz="1400" b="1" dirty="0"/>
          </a:p>
        </p:txBody>
      </p:sp>
      <p:pic>
        <p:nvPicPr>
          <p:cNvPr id="12290" name="Picture 2" descr="http://photos.aip.org/history/Thumbnails/ponomarev_leonid_d1.jpg"/>
          <p:cNvPicPr>
            <a:picLocks noChangeAspect="1" noChangeArrowheads="1"/>
          </p:cNvPicPr>
          <p:nvPr/>
        </p:nvPicPr>
        <p:blipFill>
          <a:blip r:embed="rId3" cstate="print"/>
          <a:srcRect/>
          <a:stretch>
            <a:fillRect/>
          </a:stretch>
        </p:blipFill>
        <p:spPr bwMode="auto">
          <a:xfrm>
            <a:off x="4724400" y="1752600"/>
            <a:ext cx="4295775" cy="3517632"/>
          </a:xfrm>
          <a:prstGeom prst="rect">
            <a:avLst/>
          </a:prstGeom>
          <a:noFill/>
        </p:spPr>
      </p:pic>
      <p:sp>
        <p:nvSpPr>
          <p:cNvPr id="6" name="Rectangle 5"/>
          <p:cNvSpPr/>
          <p:nvPr/>
        </p:nvSpPr>
        <p:spPr>
          <a:xfrm>
            <a:off x="533400" y="1828800"/>
            <a:ext cx="4572000" cy="1600438"/>
          </a:xfrm>
          <a:prstGeom prst="rect">
            <a:avLst/>
          </a:prstGeom>
        </p:spPr>
        <p:txBody>
          <a:bodyPr>
            <a:spAutoFit/>
          </a:bodyPr>
          <a:lstStyle/>
          <a:p>
            <a:endParaRPr lang="en-US" i="1" dirty="0" smtClean="0">
              <a:latin typeface="Algerian" pitchFamily="82" charset="0"/>
            </a:endParaRPr>
          </a:p>
          <a:p>
            <a:pPr>
              <a:buFont typeface="Arial" pitchFamily="34" charset="0"/>
              <a:buChar char="•"/>
            </a:pPr>
            <a:r>
              <a:rPr lang="en-US" sz="2000" dirty="0" smtClean="0"/>
              <a:t>  </a:t>
            </a:r>
            <a:r>
              <a:rPr lang="en-US" sz="2000" dirty="0" err="1" smtClean="0"/>
              <a:t>Muon-catalized</a:t>
            </a:r>
            <a:r>
              <a:rPr lang="en-US" sz="2000" dirty="0" smtClean="0"/>
              <a:t> fusion</a:t>
            </a:r>
          </a:p>
          <a:p>
            <a:pPr>
              <a:buFont typeface="Arial" pitchFamily="34" charset="0"/>
              <a:buChar char="•"/>
            </a:pPr>
            <a:r>
              <a:rPr lang="en-US" sz="2000" dirty="0" smtClean="0"/>
              <a:t>  Resonance </a:t>
            </a:r>
            <a:r>
              <a:rPr lang="en-US" sz="2000" dirty="0" err="1" smtClean="0"/>
              <a:t>muon</a:t>
            </a:r>
            <a:r>
              <a:rPr lang="en-US" sz="2000" dirty="0" smtClean="0"/>
              <a:t> capture theory</a:t>
            </a:r>
          </a:p>
          <a:p>
            <a:pPr>
              <a:buFont typeface="Arial" pitchFamily="34" charset="0"/>
              <a:buChar char="•"/>
            </a:pPr>
            <a:r>
              <a:rPr lang="en-US" sz="2000" dirty="0" smtClean="0"/>
              <a:t>  New special functions</a:t>
            </a:r>
          </a:p>
          <a:p>
            <a:endParaRPr lang="en-US" sz="2000" dirty="0"/>
          </a:p>
        </p:txBody>
      </p:sp>
      <p:sp>
        <p:nvSpPr>
          <p:cNvPr id="7" name="Rectangle 6"/>
          <p:cNvSpPr/>
          <p:nvPr/>
        </p:nvSpPr>
        <p:spPr>
          <a:xfrm>
            <a:off x="533400" y="3352800"/>
            <a:ext cx="3387466" cy="461665"/>
          </a:xfrm>
          <a:prstGeom prst="rect">
            <a:avLst/>
          </a:prstGeom>
        </p:spPr>
        <p:txBody>
          <a:bodyPr wrap="none">
            <a:spAutoFit/>
          </a:bodyPr>
          <a:lstStyle/>
          <a:p>
            <a:pPr>
              <a:buFont typeface="Arial" pitchFamily="34" charset="0"/>
              <a:buChar char="•"/>
            </a:pPr>
            <a:r>
              <a:rPr lang="en-US" b="1" dirty="0" smtClean="0">
                <a:solidFill>
                  <a:schemeClr val="accent1">
                    <a:lumMod val="75000"/>
                  </a:schemeClr>
                </a:solidFill>
              </a:rPr>
              <a:t>   “</a:t>
            </a:r>
            <a:r>
              <a:rPr lang="en-US" sz="2400" b="1" dirty="0" smtClean="0">
                <a:solidFill>
                  <a:schemeClr val="accent1">
                    <a:lumMod val="75000"/>
                  </a:schemeClr>
                </a:solidFill>
                <a:latin typeface="Algerian" pitchFamily="82" charset="0"/>
              </a:rPr>
              <a:t>the</a:t>
            </a:r>
            <a:r>
              <a:rPr lang="en-US" b="1" dirty="0" smtClean="0">
                <a:solidFill>
                  <a:schemeClr val="accent1">
                    <a:lumMod val="75000"/>
                  </a:schemeClr>
                </a:solidFill>
              </a:rPr>
              <a:t> </a:t>
            </a:r>
            <a:r>
              <a:rPr lang="en-US" sz="2400" b="1" dirty="0" smtClean="0">
                <a:solidFill>
                  <a:schemeClr val="accent1">
                    <a:lumMod val="75000"/>
                  </a:schemeClr>
                </a:solidFill>
                <a:latin typeface="Algerian" pitchFamily="82" charset="0"/>
              </a:rPr>
              <a:t>Quantum Dice”</a:t>
            </a:r>
            <a:endParaRPr lang="en-US" sz="2400" b="1" dirty="0">
              <a:solidFill>
                <a:schemeClr val="accent1">
                  <a:lumMod val="75000"/>
                </a:schemeClr>
              </a:solidFill>
              <a:latin typeface="Algerian" pitchFamily="82" charset="0"/>
            </a:endParaRPr>
          </a:p>
        </p:txBody>
      </p:sp>
      <p:sp>
        <p:nvSpPr>
          <p:cNvPr id="8" name="Rectangle 7"/>
          <p:cNvSpPr/>
          <p:nvPr/>
        </p:nvSpPr>
        <p:spPr>
          <a:xfrm>
            <a:off x="533400" y="4572000"/>
            <a:ext cx="3935693" cy="830997"/>
          </a:xfrm>
          <a:prstGeom prst="rect">
            <a:avLst/>
          </a:prstGeom>
        </p:spPr>
        <p:txBody>
          <a:bodyPr wrap="none">
            <a:spAutoFit/>
          </a:bodyPr>
          <a:lstStyle/>
          <a:p>
            <a:r>
              <a:rPr lang="en-US" sz="2400" b="1" dirty="0" smtClean="0"/>
              <a:t>Institute of Quantum Physics </a:t>
            </a:r>
          </a:p>
          <a:p>
            <a:r>
              <a:rPr lang="en-US" sz="2400" dirty="0" smtClean="0"/>
              <a:t>   </a:t>
            </a:r>
            <a:r>
              <a:rPr lang="en-US" sz="2000" dirty="0" smtClean="0"/>
              <a:t>at IAE (Moscow), Director</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8414</TotalTime>
  <Words>2708</Words>
  <Application>Microsoft Office PowerPoint</Application>
  <PresentationFormat>On-screen Show (4:3)</PresentationFormat>
  <Paragraphs>616</Paragraphs>
  <Slides>45</Slides>
  <Notes>37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People andStimuli Sources and Resources Mathematics &amp; Physics  </vt:lpstr>
      <vt:lpstr>Mathematics-I:   how much a physicist needs? </vt:lpstr>
      <vt:lpstr>    </vt:lpstr>
      <vt:lpstr> Physics</vt:lpstr>
      <vt:lpstr>  </vt:lpstr>
      <vt:lpstr>Anatoliy A. Vlasov</vt:lpstr>
      <vt:lpstr> Quantum mechanics</vt:lpstr>
      <vt:lpstr> From QM to QFT</vt:lpstr>
      <vt:lpstr>= Leonid  Ponomarev  = Classmate (msu) , friend … </vt:lpstr>
      <vt:lpstr>  QED &amp; QFT  </vt:lpstr>
      <vt:lpstr>Accelerator physics</vt:lpstr>
      <vt:lpstr>Best place  for life and work after MSU… (Siberia,1963)</vt:lpstr>
      <vt:lpstr>Slide 13</vt:lpstr>
      <vt:lpstr>Theorists of BINP</vt:lpstr>
      <vt:lpstr>Slide 15</vt:lpstr>
      <vt:lpstr>=Spartak Belyaev =</vt:lpstr>
      <vt:lpstr>=Roald Sagdeev= </vt:lpstr>
      <vt:lpstr>= Alexander Skrinsky =</vt:lpstr>
      <vt:lpstr>-Colliding beams-</vt:lpstr>
      <vt:lpstr>= Yuriy Orlov =</vt:lpstr>
      <vt:lpstr>= Boris Chirikov =</vt:lpstr>
      <vt:lpstr>    Electron Cooling:</vt:lpstr>
      <vt:lpstr>Masters of Electron cooling</vt:lpstr>
      <vt:lpstr>  Stochastic cooling:</vt:lpstr>
      <vt:lpstr> Samuel Kheifets</vt:lpstr>
      <vt:lpstr> Electron cooling</vt:lpstr>
      <vt:lpstr>Max Zolotorev</vt:lpstr>
      <vt:lpstr>Collective stability</vt:lpstr>
      <vt:lpstr>Polarized beams</vt:lpstr>
      <vt:lpstr>  Masters of Polarized sources and beams</vt:lpstr>
      <vt:lpstr>Slide 31</vt:lpstr>
      <vt:lpstr>Eye-witness/user of trends</vt:lpstr>
      <vt:lpstr>G-G Collider idea  </vt:lpstr>
      <vt:lpstr>Friends and trends</vt:lpstr>
      <vt:lpstr>= Ernest Courant =  </vt:lpstr>
      <vt:lpstr>Alex Chao</vt:lpstr>
      <vt:lpstr>Iucf: Accelerator arboretum </vt:lpstr>
      <vt:lpstr>U of M, Ann Arbor</vt:lpstr>
      <vt:lpstr>  Masers and RF polarimetry</vt:lpstr>
      <vt:lpstr>CERN</vt:lpstr>
      <vt:lpstr> </vt:lpstr>
      <vt:lpstr>John + Mary Bell</vt:lpstr>
      <vt:lpstr> Classics of quantum world  Gauge principle &amp; problem</vt:lpstr>
      <vt:lpstr>Classics of quantum world =Questions to the fundamentalists =</vt:lpstr>
      <vt:lpstr>Conclusion</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People and Stimuli, Sources and Resources</dc:title>
  <dc:creator>derbenev</dc:creator>
  <cp:lastModifiedBy>derbenev</cp:lastModifiedBy>
  <cp:revision>165</cp:revision>
  <dcterms:created xsi:type="dcterms:W3CDTF">2010-07-17T08:26:04Z</dcterms:created>
  <dcterms:modified xsi:type="dcterms:W3CDTF">2010-08-18T19:36:44Z</dcterms:modified>
</cp:coreProperties>
</file>