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61" r:id="rId2"/>
    <p:sldId id="257" r:id="rId3"/>
    <p:sldId id="258" r:id="rId4"/>
    <p:sldId id="262"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109" d="100"/>
          <a:sy n="109" d="100"/>
        </p:scale>
        <p:origin x="-14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4984D-A71D-45A1-9D80-A7C0B14CBE4F}" type="datetimeFigureOut">
              <a:rPr lang="en-US" smtClean="0"/>
              <a:pPr/>
              <a:t>8/3/10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4984D-A71D-45A1-9D80-A7C0B14CBE4F}" type="datetimeFigureOut">
              <a:rPr lang="en-US" smtClean="0"/>
              <a:pPr/>
              <a:t>8/3/10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4984D-A71D-45A1-9D80-A7C0B14CBE4F}" type="datetimeFigureOut">
              <a:rPr lang="en-US" smtClean="0"/>
              <a:pPr/>
              <a:t>8/3/10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4984D-A71D-45A1-9D80-A7C0B14CBE4F}" type="datetimeFigureOut">
              <a:rPr lang="en-US" smtClean="0"/>
              <a:pPr/>
              <a:t>8/3/10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4984D-A71D-45A1-9D80-A7C0B14CBE4F}" type="datetimeFigureOut">
              <a:rPr lang="en-US" smtClean="0"/>
              <a:pPr/>
              <a:t>8/3/10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4984D-A71D-45A1-9D80-A7C0B14CBE4F}" type="datetimeFigureOut">
              <a:rPr lang="en-US" smtClean="0"/>
              <a:pPr/>
              <a:t>8/3/10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4984D-A71D-45A1-9D80-A7C0B14CBE4F}" type="datetimeFigureOut">
              <a:rPr lang="en-US" smtClean="0"/>
              <a:pPr/>
              <a:t>8/3/10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4984D-A71D-45A1-9D80-A7C0B14CBE4F}" type="datetimeFigureOut">
              <a:rPr lang="en-US" smtClean="0"/>
              <a:pPr/>
              <a:t>8/3/10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4984D-A71D-45A1-9D80-A7C0B14CBE4F}" type="datetimeFigureOut">
              <a:rPr lang="en-US" smtClean="0"/>
              <a:pPr/>
              <a:t>8/3/10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4984D-A71D-45A1-9D80-A7C0B14CBE4F}" type="datetimeFigureOut">
              <a:rPr lang="en-US" smtClean="0"/>
              <a:pPr/>
              <a:t>8/3/10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4984D-A71D-45A1-9D80-A7C0B14CBE4F}" type="datetimeFigureOut">
              <a:rPr lang="en-US" smtClean="0"/>
              <a:pPr/>
              <a:t>8/3/10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9EB08-9F72-4103-BC28-1EDCC2A45E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4984D-A71D-45A1-9D80-A7C0B14CBE4F}" type="datetimeFigureOut">
              <a:rPr lang="en-US" smtClean="0"/>
              <a:pPr/>
              <a:t>8/3/10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9EB08-9F72-4103-BC28-1EDCC2A45E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Closing Remarks</a:t>
            </a:r>
            <a:endParaRPr lang="en-US" dirty="0"/>
          </a:p>
        </p:txBody>
      </p:sp>
      <p:sp>
        <p:nvSpPr>
          <p:cNvPr id="7" name="Subtitle 6"/>
          <p:cNvSpPr>
            <a:spLocks noGrp="1"/>
          </p:cNvSpPr>
          <p:nvPr>
            <p:ph type="subTitle" idx="1"/>
          </p:nvPr>
        </p:nvSpPr>
        <p:spPr/>
        <p:txBody>
          <a:bodyPr/>
          <a:lstStyle/>
          <a:p>
            <a:r>
              <a:rPr lang="en-US" dirty="0" smtClean="0"/>
              <a:t>Andrew Hutton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fontScale="55000" lnSpcReduction="20000"/>
          </a:bodyPr>
          <a:lstStyle/>
          <a:p>
            <a:pPr marL="0" indent="0">
              <a:buNone/>
            </a:pPr>
            <a:r>
              <a:rPr lang="en-US" sz="3368" dirty="0" smtClean="0"/>
              <a:t>Dear </a:t>
            </a:r>
            <a:r>
              <a:rPr lang="en-US" sz="3368" dirty="0" err="1" smtClean="0"/>
              <a:t>Slava</a:t>
            </a:r>
            <a:r>
              <a:rPr lang="en-US" sz="3368" dirty="0" smtClean="0"/>
              <a:t>: </a:t>
            </a:r>
            <a:br>
              <a:rPr lang="en-US" sz="3368" dirty="0" smtClean="0"/>
            </a:br>
            <a:r>
              <a:rPr lang="en-US" sz="3368" dirty="0" smtClean="0"/>
              <a:t/>
            </a:r>
            <a:br>
              <a:rPr lang="en-US" sz="3368" dirty="0" smtClean="0"/>
            </a:br>
            <a:r>
              <a:rPr lang="en-US" sz="3368" dirty="0" smtClean="0"/>
              <a:t>     It is only appropriate that the remarks at your 70th birthday and in appreciation of your many contributions to Accelerator Science include a note of appreciation from some of the scientists who have benefited from the impact of these contributions on the field of nuclear physics. I will try to give voice to those scientists. (I would have preferred to do it first hand. but I agreed to be on a review at MIT prior to learning about this event. </a:t>
            </a:r>
          </a:p>
          <a:p>
            <a:pPr marL="0" indent="0">
              <a:buNone/>
            </a:pPr>
            <a:r>
              <a:rPr lang="en-US" sz="3368" dirty="0" smtClean="0"/>
              <a:t>Interestingly, the MIT program being reviewed includes a proposed optical cooling experiment as one of its activities.) </a:t>
            </a:r>
            <a:br>
              <a:rPr lang="en-US" sz="3368" dirty="0" smtClean="0"/>
            </a:br>
            <a:r>
              <a:rPr lang="en-US" sz="3368" dirty="0" smtClean="0"/>
              <a:t/>
            </a:r>
            <a:br>
              <a:rPr lang="en-US" sz="3368" dirty="0" smtClean="0"/>
            </a:br>
            <a:r>
              <a:rPr lang="en-US" sz="3368" dirty="0" smtClean="0"/>
              <a:t>    The impact of beam cooling in high energy physics, particularly, at CERN and FNAL is well known, well documented and has been discussed repeatedly at this meeting ..  However, in nuclear physics there are also major programs that have also produced outstanding science, enabled by beam cooling.  Places like IUCF, COSY, and TSL come immediately to mind, and upon further thought, facilities like LEAR at CERN, where experiments sat firmly on the border between High Energy and Nuclear Physics, should be added to the list. ). Of course at least as interesting to the scientists here at </a:t>
            </a:r>
            <a:r>
              <a:rPr lang="en-US" sz="3368" dirty="0" err="1" smtClean="0"/>
              <a:t>JLab</a:t>
            </a:r>
            <a:r>
              <a:rPr lang="en-US" sz="3368" dirty="0" smtClean="0"/>
              <a:t> is the progress being made toward the design of a high energy electron ion collider, where your insights into polarization preservation, beam cooling, and general accelerator physics has been an inspiration to all involved and where your focus on working through how to optimize the physics potential of the collider has been a model to be emulated.  I can only observe, as a bottom line, that the spirit of Novosibirsk, to which you contributed so greatly so many years ago, clearly lives on in your  work here and is deeply appreciated by all.  We wish you the happiest of birthdays, and many more years of outstanding science. </a:t>
            </a:r>
            <a:br>
              <a:rPr lang="en-US" sz="3368" dirty="0" smtClean="0"/>
            </a:br>
            <a:r>
              <a:rPr lang="en-US" sz="3368" dirty="0" smtClean="0"/>
              <a:t>                                                                                                                                      Larry </a:t>
            </a:r>
          </a:p>
          <a:p>
            <a:pPr marL="0" indent="0">
              <a:buNone/>
            </a:pPr>
            <a:endParaRPr lang="en-US" sz="2526" dirty="0"/>
          </a:p>
          <a:p>
            <a:pPr marL="0" indent="0">
              <a:buNone/>
            </a:pPr>
            <a:r>
              <a:rPr lang="en-US" sz="2526" dirty="0" smtClean="0"/>
              <a:t>(Larry </a:t>
            </a:r>
            <a:r>
              <a:rPr lang="en-US" sz="2526" dirty="0" err="1" smtClean="0"/>
              <a:t>Cardman</a:t>
            </a:r>
            <a:r>
              <a:rPr lang="en-US" sz="2526" dirty="0" smtClean="0"/>
              <a:t>,  </a:t>
            </a:r>
            <a:r>
              <a:rPr lang="en-US" sz="2526" dirty="0" err="1" smtClean="0"/>
              <a:t>JLab</a:t>
            </a:r>
            <a:r>
              <a:rPr lang="en-US" sz="2526" dirty="0" smtClean="0"/>
              <a:t> Associated Director of Experimental Physics)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dirty="0" smtClean="0"/>
              <a:t>Acknowledgements</a:t>
            </a:r>
            <a:endParaRPr lang="en-US" b="1" dirty="0"/>
          </a:p>
        </p:txBody>
      </p:sp>
      <p:sp>
        <p:nvSpPr>
          <p:cNvPr id="3" name="Content Placeholder 2"/>
          <p:cNvSpPr>
            <a:spLocks noGrp="1"/>
          </p:cNvSpPr>
          <p:nvPr>
            <p:ph idx="1"/>
          </p:nvPr>
        </p:nvSpPr>
        <p:spPr>
          <a:xfrm>
            <a:off x="228600" y="762000"/>
            <a:ext cx="8763000" cy="5943600"/>
          </a:xfrm>
        </p:spPr>
        <p:txBody>
          <a:bodyPr>
            <a:noAutofit/>
          </a:bodyPr>
          <a:lstStyle/>
          <a:p>
            <a:pPr marL="0" indent="0">
              <a:buNone/>
            </a:pPr>
            <a:r>
              <a:rPr lang="en-US" sz="2000" dirty="0" smtClean="0"/>
              <a:t>Administrative support</a:t>
            </a:r>
          </a:p>
          <a:p>
            <a:pPr marL="0" indent="0">
              <a:buNone/>
            </a:pPr>
            <a:r>
              <a:rPr lang="en-US" sz="2000" dirty="0" smtClean="0"/>
              <a:t>	Audrey Barron,  Erin Smith</a:t>
            </a:r>
          </a:p>
          <a:p>
            <a:pPr marL="0" indent="0">
              <a:buNone/>
            </a:pPr>
            <a:endParaRPr lang="en-US" sz="1000" dirty="0" smtClean="0"/>
          </a:p>
          <a:p>
            <a:pPr marL="0" indent="0">
              <a:buNone/>
            </a:pPr>
            <a:r>
              <a:rPr lang="en-US" sz="2000" dirty="0" smtClean="0"/>
              <a:t>Meeting support</a:t>
            </a:r>
          </a:p>
          <a:p>
            <a:pPr marL="0" indent="0">
              <a:buNone/>
            </a:pPr>
            <a:r>
              <a:rPr lang="en-US" sz="2000" dirty="0" smtClean="0"/>
              <a:t>	Marty Hightower, Ruth </a:t>
            </a:r>
            <a:r>
              <a:rPr lang="en-US" sz="2000" dirty="0" err="1" smtClean="0"/>
              <a:t>Bizot</a:t>
            </a:r>
            <a:r>
              <a:rPr lang="en-US" sz="2000" dirty="0" smtClean="0"/>
              <a:t>, Stephanie </a:t>
            </a:r>
            <a:r>
              <a:rPr lang="en-US" sz="2000" dirty="0" err="1" smtClean="0"/>
              <a:t>Vermeire</a:t>
            </a:r>
            <a:r>
              <a:rPr lang="en-US" sz="2000" dirty="0" smtClean="0"/>
              <a:t>, Cynthia Lockwood</a:t>
            </a:r>
          </a:p>
          <a:p>
            <a:pPr marL="0" indent="0">
              <a:buNone/>
            </a:pPr>
            <a:endParaRPr lang="en-US" sz="1000" dirty="0" smtClean="0"/>
          </a:p>
          <a:p>
            <a:pPr marL="0" indent="0">
              <a:buNone/>
            </a:pPr>
            <a:r>
              <a:rPr lang="en-US" sz="2000" dirty="0" smtClean="0"/>
              <a:t>	Shannon Ritter (poster </a:t>
            </a:r>
            <a:r>
              <a:rPr lang="en-US" sz="2000" dirty="0"/>
              <a:t>d</a:t>
            </a:r>
            <a:r>
              <a:rPr lang="en-US" sz="2000" dirty="0" smtClean="0"/>
              <a:t>esign)</a:t>
            </a:r>
          </a:p>
          <a:p>
            <a:pPr marL="0" indent="0">
              <a:buNone/>
            </a:pPr>
            <a:r>
              <a:rPr lang="en-US" sz="2000" dirty="0" smtClean="0"/>
              <a:t>	David </a:t>
            </a:r>
            <a:r>
              <a:rPr lang="en-US" sz="2000" dirty="0" err="1" smtClean="0"/>
              <a:t>Chopard</a:t>
            </a:r>
            <a:r>
              <a:rPr lang="en-US" sz="2000" dirty="0" smtClean="0"/>
              <a:t> (web site)</a:t>
            </a:r>
          </a:p>
          <a:p>
            <a:pPr marL="0" indent="0">
              <a:buNone/>
            </a:pPr>
            <a:r>
              <a:rPr lang="en-US" sz="2000" dirty="0" smtClean="0"/>
              <a:t>	Greg Adams (photography)</a:t>
            </a:r>
          </a:p>
          <a:p>
            <a:pPr marL="0" indent="0">
              <a:buNone/>
            </a:pPr>
            <a:r>
              <a:rPr lang="en-US" sz="2000" dirty="0" smtClean="0"/>
              <a:t>	</a:t>
            </a:r>
            <a:r>
              <a:rPr lang="en-US" sz="2000" dirty="0" err="1" smtClean="0"/>
              <a:t>Shahid</a:t>
            </a:r>
            <a:r>
              <a:rPr lang="en-US" sz="2000" dirty="0" smtClean="0"/>
              <a:t> Ahmed (video recording)</a:t>
            </a:r>
          </a:p>
          <a:p>
            <a:pPr marL="0" indent="0">
              <a:buNone/>
            </a:pPr>
            <a:endParaRPr lang="en-US" sz="1000" dirty="0" smtClean="0"/>
          </a:p>
          <a:p>
            <a:pPr marL="0" indent="0">
              <a:buNone/>
            </a:pPr>
            <a:r>
              <a:rPr lang="en-US" sz="2000" dirty="0" smtClean="0"/>
              <a:t>CEBAF tour</a:t>
            </a:r>
          </a:p>
          <a:p>
            <a:pPr marL="0" indent="0">
              <a:buNone/>
            </a:pPr>
            <a:r>
              <a:rPr lang="en-US" sz="2000" dirty="0" smtClean="0"/>
              <a:t>	Michelle </a:t>
            </a:r>
            <a:r>
              <a:rPr lang="en-US" sz="2000" dirty="0" err="1" smtClean="0"/>
              <a:t>Lechman</a:t>
            </a:r>
            <a:r>
              <a:rPr lang="en-US" sz="2000" dirty="0" smtClean="0"/>
              <a:t>, Debbie </a:t>
            </a:r>
            <a:r>
              <a:rPr lang="en-US" sz="2000" dirty="0" err="1" smtClean="0"/>
              <a:t>Magaldi</a:t>
            </a:r>
            <a:r>
              <a:rPr lang="en-US" sz="2000" dirty="0" smtClean="0"/>
              <a:t>, Dean </a:t>
            </a:r>
            <a:r>
              <a:rPr lang="en-US" sz="2000" dirty="0" err="1" smtClean="0"/>
              <a:t>Golembeski</a:t>
            </a:r>
            <a:r>
              <a:rPr lang="en-US" sz="2000" dirty="0" smtClean="0"/>
              <a:t>, Mike </a:t>
            </a:r>
            <a:r>
              <a:rPr lang="en-US" sz="2000" dirty="0" err="1" smtClean="0"/>
              <a:t>Klopf</a:t>
            </a:r>
            <a:r>
              <a:rPr lang="en-US" sz="2000" smtClean="0"/>
              <a:t>, </a:t>
            </a:r>
            <a:endParaRPr lang="en-US" sz="2000" dirty="0" smtClean="0"/>
          </a:p>
          <a:p>
            <a:pPr marL="0" indent="0">
              <a:buNone/>
            </a:pPr>
            <a:r>
              <a:rPr lang="en-US" sz="2000" dirty="0" smtClean="0"/>
              <a:t>	Balsa </a:t>
            </a:r>
            <a:r>
              <a:rPr lang="en-US" sz="2000" dirty="0" err="1" smtClean="0"/>
              <a:t>Terzic</a:t>
            </a:r>
            <a:r>
              <a:rPr lang="en-US" sz="2000" dirty="0" smtClean="0"/>
              <a:t>, Mike </a:t>
            </a:r>
            <a:r>
              <a:rPr lang="en-US" sz="2000" dirty="0" err="1" smtClean="0"/>
              <a:t>Spata</a:t>
            </a:r>
            <a:r>
              <a:rPr lang="en-US" sz="2000" dirty="0" smtClean="0"/>
              <a:t>, Jay </a:t>
            </a:r>
            <a:r>
              <a:rPr lang="en-US" sz="2000" dirty="0" err="1" smtClean="0"/>
              <a:t>Benesch</a:t>
            </a:r>
            <a:r>
              <a:rPr lang="en-US" sz="2000" dirty="0" smtClean="0"/>
              <a:t>, Douglas </a:t>
            </a:r>
            <a:r>
              <a:rPr lang="en-US" sz="2000" dirty="0" err="1" smtClean="0"/>
              <a:t>Higinbotham</a:t>
            </a:r>
            <a:r>
              <a:rPr lang="en-US" sz="2000" dirty="0" smtClean="0"/>
              <a:t>, Bob </a:t>
            </a:r>
            <a:r>
              <a:rPr lang="en-US" sz="2000" dirty="0" err="1" smtClean="0"/>
              <a:t>Rimmer</a:t>
            </a:r>
            <a:endParaRPr lang="en-US" sz="2000" dirty="0" smtClean="0"/>
          </a:p>
          <a:p>
            <a:pPr marL="0" indent="0">
              <a:buNone/>
            </a:pPr>
            <a:endParaRPr lang="en-US" sz="1000" dirty="0"/>
          </a:p>
          <a:p>
            <a:pPr marL="0" indent="0">
              <a:buNone/>
            </a:pPr>
            <a:r>
              <a:rPr lang="en-US" sz="2000" dirty="0" smtClean="0"/>
              <a:t>Student assistants</a:t>
            </a:r>
          </a:p>
          <a:p>
            <a:pPr marL="0" indent="0">
              <a:buNone/>
            </a:pPr>
            <a:r>
              <a:rPr lang="en-US" sz="2000" dirty="0" smtClean="0"/>
              <a:t>	</a:t>
            </a:r>
            <a:r>
              <a:rPr lang="en-US" sz="2000" dirty="0" err="1" smtClean="0"/>
              <a:t>Ilkyoung</a:t>
            </a:r>
            <a:r>
              <a:rPr lang="en-US" sz="2000" dirty="0" smtClean="0"/>
              <a:t> Shin, </a:t>
            </a:r>
            <a:r>
              <a:rPr lang="en-US" sz="2000" dirty="0" err="1"/>
              <a:t>Subashini</a:t>
            </a:r>
            <a:r>
              <a:rPr lang="en-US" sz="2000" dirty="0"/>
              <a:t> </a:t>
            </a:r>
            <a:r>
              <a:rPr lang="en-US" sz="2000" dirty="0" err="1" smtClean="0"/>
              <a:t>DeSilva</a:t>
            </a:r>
            <a:r>
              <a:rPr lang="en-US" sz="2000" dirty="0" smtClean="0"/>
              <a:t>, </a:t>
            </a:r>
            <a:r>
              <a:rPr lang="en-US" sz="2000" dirty="0" err="1"/>
              <a:t>Hisham</a:t>
            </a:r>
            <a:r>
              <a:rPr lang="en-US" sz="2000" dirty="0"/>
              <a:t> </a:t>
            </a:r>
            <a:r>
              <a:rPr lang="en-US" sz="2000" dirty="0" err="1" smtClean="0"/>
              <a:t>Sayed</a:t>
            </a:r>
            <a:r>
              <a:rPr lang="en-US" sz="2000" dirty="0" smtClean="0"/>
              <a:t>, </a:t>
            </a:r>
            <a:r>
              <a:rPr lang="en-US" sz="2000" dirty="0" err="1"/>
              <a:t>Mahmoud</a:t>
            </a:r>
            <a:r>
              <a:rPr lang="en-US" sz="2000" dirty="0"/>
              <a:t> </a:t>
            </a:r>
            <a:r>
              <a:rPr lang="en-US" sz="2000" dirty="0" smtClean="0"/>
              <a:t>Ahmad, </a:t>
            </a:r>
            <a:r>
              <a:rPr lang="en-US" sz="2000" dirty="0"/>
              <a:t>Ryan</a:t>
            </a:r>
            <a:r>
              <a:rPr lang="en-US" sz="2000" dirty="0" smtClean="0"/>
              <a:t> 	</a:t>
            </a:r>
            <a:r>
              <a:rPr lang="en-US" sz="2000" dirty="0" err="1" smtClean="0"/>
              <a:t>Bodenstein</a:t>
            </a:r>
            <a:r>
              <a:rPr lang="en-US" sz="2000" dirty="0" smtClean="0"/>
              <a:t>, </a:t>
            </a:r>
            <a:r>
              <a:rPr lang="en-US" sz="2000" dirty="0"/>
              <a:t>Raja </a:t>
            </a:r>
            <a:r>
              <a:rPr lang="en-US" sz="2000" dirty="0" err="1" smtClean="0"/>
              <a:t>Singaravelu</a:t>
            </a:r>
            <a:r>
              <a:rPr lang="en-US" sz="2000" dirty="0" smtClean="0"/>
              <a:t>, </a:t>
            </a:r>
            <a:r>
              <a:rPr lang="en-US" sz="2000" dirty="0"/>
              <a:t>Colin </a:t>
            </a:r>
            <a:r>
              <a:rPr lang="en-US" sz="2000" dirty="0" smtClean="0"/>
              <a:t>Jarvis, </a:t>
            </a:r>
            <a:r>
              <a:rPr lang="en-US" sz="2000" dirty="0"/>
              <a:t>James </a:t>
            </a:r>
            <a:r>
              <a:rPr lang="en-US" sz="2000" dirty="0" err="1" smtClean="0"/>
              <a:t>Kotary</a:t>
            </a:r>
            <a:r>
              <a:rPr lang="en-US" sz="2000" dirty="0" smtClean="0"/>
              <a:t>, Matthew Kramer</a:t>
            </a:r>
          </a:p>
          <a:p>
            <a:pPr marL="0" indent="0">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Acknowledgements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marL="0" indent="0" algn="ctr">
              <a:buNone/>
            </a:pPr>
            <a:r>
              <a:rPr lang="en-US" dirty="0" smtClean="0"/>
              <a:t>Most of all – a big thank you to </a:t>
            </a:r>
          </a:p>
          <a:p>
            <a:pPr marL="0" indent="0" algn="ctr">
              <a:buNone/>
            </a:pPr>
            <a:endParaRPr lang="en-US" dirty="0" smtClean="0"/>
          </a:p>
          <a:p>
            <a:pPr marL="0" indent="0" algn="ctr">
              <a:buNone/>
            </a:pPr>
            <a:r>
              <a:rPr lang="en-US" sz="4500" dirty="0" err="1" smtClean="0"/>
              <a:t>Yuhong</a:t>
            </a:r>
            <a:r>
              <a:rPr lang="en-US" sz="4500" dirty="0" smtClean="0"/>
              <a:t> Zhang and Geoff </a:t>
            </a:r>
            <a:r>
              <a:rPr lang="en-US" sz="4500" dirty="0" err="1" smtClean="0"/>
              <a:t>Krafft</a:t>
            </a:r>
            <a:endParaRPr lang="en-US" sz="4500" dirty="0" smtClean="0"/>
          </a:p>
          <a:p>
            <a:pPr marL="0" indent="0" algn="ctr">
              <a:buNone/>
            </a:pPr>
            <a:endParaRPr lang="en-US" dirty="0" smtClean="0"/>
          </a:p>
          <a:p>
            <a:pPr marL="0" indent="0" algn="ctr">
              <a:buNone/>
            </a:pPr>
            <a:r>
              <a:rPr lang="en-US" dirty="0" smtClean="0"/>
              <a:t>This wonderful event would not have happened without them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owerpointslide.jpg"/>
          <p:cNvPicPr>
            <a:picLocks noChangeAspect="1"/>
          </p:cNvPicPr>
          <p:nvPr/>
        </p:nvPicPr>
        <p:blipFill>
          <a:blip r:embed="rId2" cstate="print">
            <a:lum bright="14000" contrast="-55000"/>
          </a:blip>
          <a:srcRect l="7206" r="16923" b="24848"/>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1066800"/>
          </a:xfrm>
        </p:spPr>
        <p:txBody>
          <a:bodyPr/>
          <a:lstStyle/>
          <a:p>
            <a:r>
              <a:rPr lang="en-US" dirty="0" smtClean="0">
                <a:solidFill>
                  <a:srgbClr val="FFFF00"/>
                </a:solidFill>
                <a:latin typeface="Comic Sans MS"/>
              </a:rPr>
              <a:t>Reflections on Aging</a:t>
            </a:r>
            <a:endParaRPr lang="en-US" dirty="0">
              <a:solidFill>
                <a:srgbClr val="FFFF00"/>
              </a:solidFill>
              <a:latin typeface="Comic Sans MS"/>
            </a:endParaRPr>
          </a:p>
        </p:txBody>
      </p:sp>
      <p:sp>
        <p:nvSpPr>
          <p:cNvPr id="3" name="Content Placeholder 2"/>
          <p:cNvSpPr>
            <a:spLocks noGrp="1"/>
          </p:cNvSpPr>
          <p:nvPr>
            <p:ph idx="1"/>
          </p:nvPr>
        </p:nvSpPr>
        <p:spPr>
          <a:xfrm>
            <a:off x="152400" y="1143000"/>
            <a:ext cx="8839200" cy="5715000"/>
          </a:xfrm>
        </p:spPr>
        <p:txBody>
          <a:bodyPr>
            <a:normAutofit/>
          </a:bodyPr>
          <a:lstStyle/>
          <a:p>
            <a:r>
              <a:rPr lang="en-US" dirty="0" smtClean="0">
                <a:solidFill>
                  <a:srgbClr val="FFFF00"/>
                </a:solidFill>
                <a:latin typeface="Comic Sans MS"/>
              </a:rPr>
              <a:t>My age should not matter, but my maturity should</a:t>
            </a:r>
          </a:p>
          <a:p>
            <a:pPr lvl="1"/>
            <a:r>
              <a:rPr lang="en-US" dirty="0" smtClean="0">
                <a:solidFill>
                  <a:srgbClr val="FFFF00"/>
                </a:solidFill>
                <a:latin typeface="Comic Sans MS"/>
              </a:rPr>
              <a:t>Anon</a:t>
            </a:r>
          </a:p>
          <a:p>
            <a:r>
              <a:rPr lang="en-US" dirty="0" smtClean="0">
                <a:solidFill>
                  <a:srgbClr val="FFFF00"/>
                </a:solidFill>
                <a:latin typeface="Comic Sans MS"/>
              </a:rPr>
              <a:t>Communication is not about the number of things we say; it's about the number of things that are understood</a:t>
            </a:r>
          </a:p>
          <a:p>
            <a:pPr lvl="1"/>
            <a:r>
              <a:rPr lang="en-US" dirty="0" smtClean="0">
                <a:solidFill>
                  <a:srgbClr val="FFFF00"/>
                </a:solidFill>
                <a:latin typeface="Comic Sans MS"/>
              </a:rPr>
              <a:t>David Brinkley</a:t>
            </a:r>
          </a:p>
          <a:p>
            <a:r>
              <a:rPr lang="en-US" dirty="0" smtClean="0">
                <a:solidFill>
                  <a:srgbClr val="FFFF00"/>
                </a:solidFill>
                <a:latin typeface="Comic Sans MS"/>
              </a:rPr>
              <a:t>Teaching without words and work without doing are understood by very few</a:t>
            </a:r>
          </a:p>
          <a:p>
            <a:pPr lvl="1"/>
            <a:r>
              <a:rPr lang="en-US" dirty="0" smtClean="0">
                <a:solidFill>
                  <a:srgbClr val="FFFF00"/>
                </a:solidFill>
                <a:latin typeface="Comic Sans MS"/>
              </a:rPr>
              <a:t>Lao Tzu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powerpointslide.jpg"/>
          <p:cNvPicPr>
            <a:picLocks noChangeAspect="1"/>
          </p:cNvPicPr>
          <p:nvPr/>
        </p:nvPicPr>
        <p:blipFill>
          <a:blip r:embed="rId2" cstate="print">
            <a:lum bright="14000" contrast="-55000"/>
          </a:blip>
          <a:srcRect l="7206" r="16923" b="24848"/>
          <a:stretch>
            <a:fillRect/>
          </a:stretch>
        </p:blipFill>
        <p:spPr>
          <a:xfrm>
            <a:off x="0" y="0"/>
            <a:ext cx="9144000" cy="6858000"/>
          </a:xfrm>
          <a:prstGeom prst="rect">
            <a:avLst/>
          </a:prstGeom>
        </p:spPr>
      </p:pic>
      <p:sp>
        <p:nvSpPr>
          <p:cNvPr id="3" name="Content Placeholder 2"/>
          <p:cNvSpPr>
            <a:spLocks noGrp="1"/>
          </p:cNvSpPr>
          <p:nvPr>
            <p:ph idx="1"/>
          </p:nvPr>
        </p:nvSpPr>
        <p:spPr>
          <a:xfrm>
            <a:off x="457200" y="3657600"/>
            <a:ext cx="8229600" cy="2468563"/>
          </a:xfrm>
        </p:spPr>
        <p:txBody>
          <a:bodyPr>
            <a:normAutofit/>
          </a:bodyPr>
          <a:lstStyle/>
          <a:p>
            <a:pPr>
              <a:buNone/>
            </a:pPr>
            <a:r>
              <a:rPr lang="en-US" sz="4000" dirty="0" err="1" smtClean="0">
                <a:solidFill>
                  <a:srgbClr val="FFFF00"/>
                </a:solidFill>
                <a:latin typeface="Comic Sans MS"/>
              </a:rPr>
              <a:t>Slava</a:t>
            </a:r>
            <a:endParaRPr lang="en-US" sz="4000" dirty="0" smtClean="0">
              <a:solidFill>
                <a:srgbClr val="FFFF00"/>
              </a:solidFill>
              <a:latin typeface="Comic Sans MS"/>
            </a:endParaRPr>
          </a:p>
          <a:p>
            <a:pPr>
              <a:buNone/>
            </a:pPr>
            <a:endParaRPr lang="en-US" sz="4000" dirty="0" smtClean="0">
              <a:solidFill>
                <a:srgbClr val="FFFF00"/>
              </a:solidFill>
              <a:latin typeface="Comic Sans MS"/>
            </a:endParaRPr>
          </a:p>
          <a:p>
            <a:pPr>
              <a:buNone/>
            </a:pPr>
            <a:r>
              <a:rPr lang="en-US" sz="4000" dirty="0" smtClean="0">
                <a:solidFill>
                  <a:srgbClr val="FFFF00"/>
                </a:solidFill>
                <a:latin typeface="Comic Sans MS"/>
              </a:rPr>
              <a:t>Keep on helping us to understand</a:t>
            </a:r>
            <a:endParaRPr lang="en-US" sz="4000" dirty="0">
              <a:solidFill>
                <a:srgbClr val="FFFF00"/>
              </a:solidFill>
              <a:latin typeface="Comic Sans MS"/>
            </a:endParaRPr>
          </a:p>
        </p:txBody>
      </p:sp>
      <p:sp>
        <p:nvSpPr>
          <p:cNvPr id="4" name="TextBox 3"/>
          <p:cNvSpPr txBox="1"/>
          <p:nvPr/>
        </p:nvSpPr>
        <p:spPr>
          <a:xfrm>
            <a:off x="457200" y="762000"/>
            <a:ext cx="8229600" cy="2031325"/>
          </a:xfrm>
          <a:prstGeom prst="rect">
            <a:avLst/>
          </a:prstGeom>
          <a:noFill/>
        </p:spPr>
        <p:txBody>
          <a:bodyPr wrap="square" rtlCol="0">
            <a:spAutoFit/>
          </a:bodyPr>
          <a:lstStyle/>
          <a:p>
            <a:r>
              <a:rPr lang="en-US" sz="4200" dirty="0" smtClean="0">
                <a:solidFill>
                  <a:srgbClr val="FFFF00"/>
                </a:solidFill>
                <a:latin typeface="Comic Sans MS"/>
              </a:rPr>
              <a:t>Nothing in life is to be feared.  It is only to be understood.-- Marie Curie</a:t>
            </a:r>
            <a:endParaRPr lang="en-US" sz="4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722</Words>
  <Application>Microsoft Macintosh PowerPoint</Application>
  <PresentationFormat>On-screen Show (4:3)</PresentationFormat>
  <Paragraphs>42</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Closing Remarks</vt:lpstr>
      <vt:lpstr>Slide 2</vt:lpstr>
      <vt:lpstr>Acknowledgements</vt:lpstr>
      <vt:lpstr>Acknowledgements</vt:lpstr>
      <vt:lpstr>Reflections on Aging</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dad</dc:creator>
  <cp:lastModifiedBy>Andrew Hutton</cp:lastModifiedBy>
  <cp:revision>13</cp:revision>
  <dcterms:created xsi:type="dcterms:W3CDTF">2010-08-03T18:54:07Z</dcterms:created>
  <dcterms:modified xsi:type="dcterms:W3CDTF">2010-08-03T18:54:40Z</dcterms:modified>
</cp:coreProperties>
</file>