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80" r:id="rId2"/>
    <p:sldId id="403" r:id="rId3"/>
    <p:sldId id="386" r:id="rId4"/>
    <p:sldId id="383" r:id="rId5"/>
    <p:sldId id="384" r:id="rId6"/>
    <p:sldId id="412" r:id="rId7"/>
    <p:sldId id="374" r:id="rId8"/>
    <p:sldId id="418" r:id="rId9"/>
    <p:sldId id="401" r:id="rId10"/>
    <p:sldId id="398" r:id="rId11"/>
    <p:sldId id="395" r:id="rId12"/>
    <p:sldId id="410" r:id="rId13"/>
    <p:sldId id="407" r:id="rId14"/>
    <p:sldId id="411" r:id="rId15"/>
    <p:sldId id="409" r:id="rId16"/>
    <p:sldId id="408" r:id="rId17"/>
    <p:sldId id="396" r:id="rId18"/>
    <p:sldId id="416" r:id="rId19"/>
    <p:sldId id="419" r:id="rId20"/>
    <p:sldId id="420" r:id="rId21"/>
    <p:sldId id="415" r:id="rId22"/>
    <p:sldId id="370" r:id="rId23"/>
    <p:sldId id="371" r:id="rId24"/>
    <p:sldId id="413" r:id="rId25"/>
    <p:sldId id="387" r:id="rId26"/>
    <p:sldId id="397" r:id="rId27"/>
    <p:sldId id="404"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8FC"/>
    <a:srgbClr val="C5DFFB"/>
    <a:srgbClr val="FFFF99"/>
    <a:srgbClr val="9B7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5133" autoAdjust="0"/>
    <p:restoredTop sz="75311" autoAdjust="0"/>
  </p:normalViewPr>
  <p:slideViewPr>
    <p:cSldViewPr>
      <p:cViewPr varScale="1">
        <p:scale>
          <a:sx n="55" d="100"/>
          <a:sy n="55" d="100"/>
        </p:scale>
        <p:origin x="-55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15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DD525-91F0-4853-B5CF-5E72CEB44F9C}" type="datetimeFigureOut">
              <a:rPr lang="en-US" smtClean="0"/>
              <a:pPr/>
              <a:t>3/15/2013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31701-E63A-49EC-9265-FDEC623B7414}" type="slidenum">
              <a:rPr lang="en-US" smtClean="0"/>
              <a:pPr/>
              <a:t>‹#›</a:t>
            </a:fld>
            <a:endParaRPr lang="en-US"/>
          </a:p>
        </p:txBody>
      </p:sp>
    </p:spTree>
    <p:extLst>
      <p:ext uri="{BB962C8B-B14F-4D97-AF65-F5344CB8AC3E}">
        <p14:creationId xmlns:p14="http://schemas.microsoft.com/office/powerpoint/2010/main" val="187809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1</a:t>
            </a:fld>
            <a:endParaRPr lang="en-US"/>
          </a:p>
        </p:txBody>
      </p:sp>
    </p:spTree>
    <p:extLst>
      <p:ext uri="{BB962C8B-B14F-4D97-AF65-F5344CB8AC3E}">
        <p14:creationId xmlns:p14="http://schemas.microsoft.com/office/powerpoint/2010/main" val="3165657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Need to know the fraction of the background, but also its asymmetry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first few inelastic excited states were simulated with the appropriate strengths by using fits to form factor measurements of electron scattering from 48Ca done at MIT-Bates [40]. These measurements covered the same momentum transfer range of interest here.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Calculation of the contributing asymmetries is underway, but they are not expected to be significantly different from the measured asymmetry.</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15</a:t>
            </a:fld>
            <a:endParaRPr lang="en-US"/>
          </a:p>
        </p:txBody>
      </p:sp>
    </p:spTree>
    <p:extLst>
      <p:ext uri="{BB962C8B-B14F-4D97-AF65-F5344CB8AC3E}">
        <p14:creationId xmlns:p14="http://schemas.microsoft.com/office/powerpoint/2010/main" val="145225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17</a:t>
            </a:fld>
            <a:endParaRPr lang="en-US"/>
          </a:p>
        </p:txBody>
      </p:sp>
    </p:spTree>
    <p:extLst>
      <p:ext uri="{BB962C8B-B14F-4D97-AF65-F5344CB8AC3E}">
        <p14:creationId xmlns:p14="http://schemas.microsoft.com/office/powerpoint/2010/main" val="407036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48Ca at 2.2 </a:t>
            </a:r>
            <a:r>
              <a:rPr lang="en-US" dirty="0" err="1" smtClean="0"/>
              <a:t>GeV</a:t>
            </a:r>
            <a:r>
              <a:rPr lang="en-US" dirty="0" smtClean="0"/>
              <a:t> is a natural 12 </a:t>
            </a:r>
            <a:r>
              <a:rPr lang="en-US" dirty="0" err="1" smtClean="0"/>
              <a:t>GeV</a:t>
            </a:r>
            <a:r>
              <a:rPr lang="en-US" dirty="0" smtClean="0"/>
              <a:t> experiment… Ca is once</a:t>
            </a:r>
            <a:r>
              <a:rPr lang="en-US" baseline="0" dirty="0" smtClean="0"/>
              <a:t> of the lightest neutron rich closed shell nuclei.</a:t>
            </a:r>
            <a:endParaRPr lang="en-US" dirty="0" smtClean="0"/>
          </a:p>
          <a:p>
            <a:endParaRPr lang="en-US" dirty="0" smtClean="0"/>
          </a:p>
          <a:p>
            <a:r>
              <a:rPr lang="en-US" dirty="0" smtClean="0"/>
              <a:t>In general smaller is better (higher momentum transfers</a:t>
            </a:r>
            <a:r>
              <a:rPr lang="en-US" baseline="0" dirty="0" smtClean="0"/>
              <a:t> so APV larger) but also more neutron rich is better (larger weak charges, so APV larger)</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Digress to talk about how close the spectrometers</a:t>
            </a:r>
            <a:r>
              <a:rPr lang="en-US" baseline="0" dirty="0" smtClean="0"/>
              <a:t> were.  Relevant because we need the septum, which cause problems with vacuum, etc.</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6E0500"/>
                </a:solidFill>
                <a:latin typeface="Arial Bold" charset="0"/>
                <a:cs typeface="Arial Bold" charset="0"/>
                <a:sym typeface="Arial Bold" charset="0"/>
              </a:rPr>
              <a:t>Calcs</a:t>
            </a:r>
            <a:r>
              <a:rPr lang="en-US" sz="1200" dirty="0" smtClean="0">
                <a:solidFill>
                  <a:srgbClr val="6E0500"/>
                </a:solidFill>
                <a:latin typeface="Arial Bold" charset="0"/>
                <a:cs typeface="Arial Bold" charset="0"/>
                <a:sym typeface="Arial Bold" charset="0"/>
              </a:rPr>
              <a:t>.</a:t>
            </a:r>
            <a:r>
              <a:rPr lang="en-US" sz="1200" baseline="0" dirty="0" smtClean="0">
                <a:solidFill>
                  <a:srgbClr val="6E0500"/>
                </a:solidFill>
                <a:latin typeface="Arial Bold" charset="0"/>
                <a:cs typeface="Arial Bold" charset="0"/>
                <a:sym typeface="Arial Bold" charset="0"/>
              </a:rPr>
              <a:t> for rel. mean field theory vs. w</a:t>
            </a:r>
            <a:r>
              <a:rPr lang="en-US" sz="1200" dirty="0" smtClean="0">
                <a:solidFill>
                  <a:srgbClr val="6E0500"/>
                </a:solidFill>
                <a:latin typeface="Arial Bold" charset="0"/>
                <a:cs typeface="Arial Bold" charset="0"/>
                <a:sym typeface="Arial Bold" charset="0"/>
              </a:rPr>
              <a:t>ithin </a:t>
            </a:r>
            <a:r>
              <a:rPr lang="en-US" sz="1200" dirty="0" err="1" smtClean="0">
                <a:solidFill>
                  <a:srgbClr val="6E0500"/>
                </a:solidFill>
                <a:latin typeface="Arial Bold" charset="0"/>
                <a:cs typeface="Arial Bold" charset="0"/>
                <a:sym typeface="Arial Bold" charset="0"/>
              </a:rPr>
              <a:t>Hartree-Fock</a:t>
            </a:r>
            <a:r>
              <a:rPr lang="en-US" sz="1200" dirty="0" smtClean="0">
                <a:solidFill>
                  <a:srgbClr val="6E0500"/>
                </a:solidFill>
                <a:latin typeface="Arial Bold" charset="0"/>
                <a:cs typeface="Arial Bold" charset="0"/>
                <a:sym typeface="Arial Bold" charset="0"/>
              </a:rPr>
              <a:t> with density-dependent</a:t>
            </a:r>
            <a:r>
              <a:rPr lang="en-US" sz="1200" baseline="0" dirty="0" smtClean="0">
                <a:solidFill>
                  <a:srgbClr val="6E0500"/>
                </a:solidFill>
                <a:latin typeface="Arial Bold" charset="0"/>
                <a:cs typeface="Arial Bold" charset="0"/>
                <a:sym typeface="Arial Bold" charset="0"/>
              </a:rPr>
              <a:t> </a:t>
            </a:r>
            <a:r>
              <a:rPr lang="en-US" sz="1200" baseline="0" dirty="0" err="1" smtClean="0">
                <a:solidFill>
                  <a:srgbClr val="6E0500"/>
                </a:solidFill>
                <a:latin typeface="Arial Bold" charset="0"/>
                <a:cs typeface="Arial Bold" charset="0"/>
                <a:sym typeface="Arial Bold" charset="0"/>
              </a:rPr>
              <a:t>Skyrme</a:t>
            </a:r>
            <a:r>
              <a:rPr lang="en-US" sz="1200" baseline="0" dirty="0" smtClean="0">
                <a:solidFill>
                  <a:srgbClr val="6E0500"/>
                </a:solidFill>
                <a:latin typeface="Arial Bold" charset="0"/>
                <a:cs typeface="Arial Bold" charset="0"/>
                <a:sym typeface="Arial Bold" charset="0"/>
              </a:rPr>
              <a:t> forces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6E0500"/>
                </a:solidFill>
                <a:latin typeface="Arial Bold" charset="0"/>
                <a:cs typeface="Arial Bold" charset="0"/>
                <a:sym typeface="Arial Bold" charset="0"/>
              </a:rPr>
              <a:t>Parameter sets NL-1 and </a:t>
            </a:r>
            <a:r>
              <a:rPr lang="en-US" sz="1200" baseline="0" dirty="0" err="1" smtClean="0">
                <a:solidFill>
                  <a:srgbClr val="6E0500"/>
                </a:solidFill>
                <a:latin typeface="Arial Bold" charset="0"/>
                <a:cs typeface="Arial Bold" charset="0"/>
                <a:sym typeface="Arial Bold" charset="0"/>
              </a:rPr>
              <a:t>skiii</a:t>
            </a:r>
            <a:endParaRPr lang="en-US" sz="1200" dirty="0" smtClean="0">
              <a:solidFill>
                <a:srgbClr val="6E0500"/>
              </a:solidFill>
              <a:latin typeface="Arial Bold" charset="0"/>
              <a:cs typeface="Arial Bold" charset="0"/>
              <a:sym typeface="Arial Bold" charset="0"/>
            </a:endParaRPr>
          </a:p>
        </p:txBody>
      </p:sp>
      <p:sp>
        <p:nvSpPr>
          <p:cNvPr id="4" name="Slide Number Placeholder 3"/>
          <p:cNvSpPr>
            <a:spLocks noGrp="1"/>
          </p:cNvSpPr>
          <p:nvPr>
            <p:ph type="sldNum" sz="quarter" idx="10"/>
          </p:nvPr>
        </p:nvSpPr>
        <p:spPr/>
        <p:txBody>
          <a:bodyPr/>
          <a:lstStyle/>
          <a:p>
            <a:fld id="{50931701-E63A-49EC-9265-FDEC623B7414}" type="slidenum">
              <a:rPr lang="en-US" smtClean="0"/>
              <a:pPr/>
              <a:t>2</a:t>
            </a:fld>
            <a:endParaRPr lang="en-US"/>
          </a:p>
        </p:txBody>
      </p:sp>
    </p:spTree>
    <p:extLst>
      <p:ext uri="{BB962C8B-B14F-4D97-AF65-F5344CB8AC3E}">
        <p14:creationId xmlns:p14="http://schemas.microsoft.com/office/powerpoint/2010/main" val="425689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50931701-E63A-49EC-9265-FDEC623B7414}" type="slidenum">
              <a:rPr lang="en-US" smtClean="0"/>
              <a:pPr/>
              <a:t>3</a:t>
            </a:fld>
            <a:endParaRPr lang="en-US"/>
          </a:p>
        </p:txBody>
      </p:sp>
    </p:spTree>
    <p:extLst>
      <p:ext uri="{BB962C8B-B14F-4D97-AF65-F5344CB8AC3E}">
        <p14:creationId xmlns:p14="http://schemas.microsoft.com/office/powerpoint/2010/main" val="251104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
        <p:nvSpPr>
          <p:cNvPr id="4" name="Slide Number Placeholder 3"/>
          <p:cNvSpPr>
            <a:spLocks noGrp="1"/>
          </p:cNvSpPr>
          <p:nvPr>
            <p:ph type="sldNum" sz="quarter" idx="10"/>
          </p:nvPr>
        </p:nvSpPr>
        <p:spPr/>
        <p:txBody>
          <a:bodyPr/>
          <a:lstStyle/>
          <a:p>
            <a:fld id="{50931701-E63A-49EC-9265-FDEC623B7414}" type="slidenum">
              <a:rPr lang="en-US" smtClean="0"/>
              <a:pPr/>
              <a:t>4</a:t>
            </a:fld>
            <a:endParaRPr lang="en-US"/>
          </a:p>
        </p:txBody>
      </p:sp>
    </p:spTree>
    <p:extLst>
      <p:ext uri="{BB962C8B-B14F-4D97-AF65-F5344CB8AC3E}">
        <p14:creationId xmlns:p14="http://schemas.microsoft.com/office/powerpoint/2010/main" val="147892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5</a:t>
            </a:fld>
            <a:endParaRPr lang="en-US"/>
          </a:p>
        </p:txBody>
      </p:sp>
    </p:spTree>
    <p:extLst>
      <p:ext uri="{BB962C8B-B14F-4D97-AF65-F5344CB8AC3E}">
        <p14:creationId xmlns:p14="http://schemas.microsoft.com/office/powerpoint/2010/main" val="355339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electromagnetic (</a:t>
            </a:r>
            <a:r>
              <a:rPr lang="en-US" sz="1200" dirty="0" err="1" smtClean="0"/>
              <a:t>PhotoElectricEffect</a:t>
            </a:r>
            <a:r>
              <a:rPr lang="en-US" sz="1200" dirty="0" smtClean="0"/>
              <a:t>, </a:t>
            </a:r>
            <a:r>
              <a:rPr lang="en-US" sz="1200" dirty="0" err="1" smtClean="0"/>
              <a:t>ComptonScattering</a:t>
            </a:r>
            <a:r>
              <a:rPr lang="en-US" sz="1200" dirty="0" smtClean="0"/>
              <a:t>, </a:t>
            </a:r>
            <a:r>
              <a:rPr lang="en-US" sz="1200" dirty="0" err="1" smtClean="0"/>
              <a:t>MultipleScattering</a:t>
            </a:r>
            <a:r>
              <a:rPr lang="en-US" sz="1200" dirty="0" smtClean="0"/>
              <a:t>, </a:t>
            </a:r>
            <a:r>
              <a:rPr lang="en-US" sz="1200" dirty="0" err="1" smtClean="0"/>
              <a:t>Ionisation</a:t>
            </a:r>
            <a:r>
              <a:rPr lang="en-US" sz="1200" dirty="0" smtClean="0"/>
              <a:t>, Bremsstrahlung, etc.) neutron production (Photo- (parameterized cross-section data) and Electro-nuclear (EPA) processes) neutron transport (still trying to pin this down)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QGSP - quark gluon string model for high energy interactions of protons, neutrons, </a:t>
            </a:r>
            <a:r>
              <a:rPr lang="en-US" dirty="0" err="1" smtClean="0"/>
              <a:t>pions</a:t>
            </a:r>
            <a:r>
              <a:rPr lang="en-US" dirty="0" smtClean="0"/>
              <a:t>, and </a:t>
            </a:r>
            <a:r>
              <a:rPr lang="en-US" dirty="0" err="1" smtClean="0"/>
              <a:t>kaons</a:t>
            </a:r>
            <a:r>
              <a:rPr lang="en-US" dirty="0" smtClean="0"/>
              <a:t> and nuclei</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6</a:t>
            </a:fld>
            <a:endParaRPr lang="en-US"/>
          </a:p>
        </p:txBody>
      </p:sp>
    </p:spTree>
    <p:extLst>
      <p:ext uri="{BB962C8B-B14F-4D97-AF65-F5344CB8AC3E}">
        <p14:creationId xmlns:p14="http://schemas.microsoft.com/office/powerpoint/2010/main" val="44439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Target is 1g/cm2 </a:t>
            </a:r>
            <a:r>
              <a:rPr lang="en-US" sz="1200" b="0" i="0" u="none" strike="noStrike" kern="1200" baseline="0" dirty="0" err="1" smtClean="0">
                <a:solidFill>
                  <a:schemeClr val="tx1"/>
                </a:solidFill>
                <a:latin typeface="+mn-lt"/>
                <a:ea typeface="+mn-ea"/>
                <a:cs typeface="+mn-cs"/>
              </a:rPr>
              <a:t>isotopically</a:t>
            </a:r>
            <a:r>
              <a:rPr lang="en-US" sz="1200" b="0" i="0" u="none" strike="noStrike" kern="1200" baseline="0" dirty="0" smtClean="0">
                <a:solidFill>
                  <a:schemeClr val="tx1"/>
                </a:solidFill>
                <a:latin typeface="+mn-lt"/>
                <a:ea typeface="+mn-ea"/>
                <a:cs typeface="+mn-cs"/>
              </a:rPr>
              <a:t> pure 48-Ca - 5% radiator (PREX has ~10% radiator)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vacuum so it can be recovered in the case of the target being destroyed so 48 </a:t>
            </a:r>
            <a:r>
              <a:rPr lang="en-US" sz="1200" b="0" i="0" u="none" strike="noStrike" kern="1200" baseline="0" dirty="0" err="1" smtClean="0">
                <a:solidFill>
                  <a:schemeClr val="tx1"/>
                </a:solidFill>
                <a:latin typeface="+mn-lt"/>
                <a:ea typeface="+mn-ea"/>
                <a:cs typeface="+mn-cs"/>
              </a:rPr>
              <a:t>Ca</a:t>
            </a:r>
            <a:r>
              <a:rPr lang="en-US" sz="1200" b="0" i="0" u="none" strike="noStrike" kern="1200" baseline="0" dirty="0" smtClean="0">
                <a:solidFill>
                  <a:schemeClr val="tx1"/>
                </a:solidFill>
                <a:latin typeface="+mn-lt"/>
                <a:ea typeface="+mn-ea"/>
                <a:cs typeface="+mn-cs"/>
              </a:rPr>
              <a:t> can be recovered (very expensive!) used in x&gt;2 SRC (short range correlations) used up to 40 </a:t>
            </a:r>
            <a:r>
              <a:rPr lang="en-US" sz="1200" b="0" i="0" u="none" strike="noStrike" kern="1200" baseline="0" dirty="0" err="1" smtClean="0">
                <a:solidFill>
                  <a:schemeClr val="tx1"/>
                </a:solidFill>
                <a:latin typeface="+mn-lt"/>
                <a:ea typeface="+mn-ea"/>
                <a:cs typeface="+mn-cs"/>
              </a:rPr>
              <a:t>uA</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Thermal calculations show that with a standard raster pattern to distribute the heat from the beam, the target temperature will not exceed 120C (the melting point is 842C) if we can keep the temperature on the border of the target fixed at room temperature.  Need to carry away 360 W.</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12</a:t>
            </a:fld>
            <a:endParaRPr lang="en-US"/>
          </a:p>
        </p:txBody>
      </p:sp>
    </p:spTree>
    <p:extLst>
      <p:ext uri="{BB962C8B-B14F-4D97-AF65-F5344CB8AC3E}">
        <p14:creationId xmlns:p14="http://schemas.microsoft.com/office/powerpoint/2010/main" val="23475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smaller is better (higher momentum transfers</a:t>
            </a:r>
            <a:r>
              <a:rPr lang="en-US" baseline="0" dirty="0" smtClean="0"/>
              <a:t> so APV larger) but also more neutron rich is better (larger weak charges, so APV larger)</a:t>
            </a:r>
          </a:p>
          <a:p>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13</a:t>
            </a:fld>
            <a:endParaRPr lang="en-US"/>
          </a:p>
        </p:txBody>
      </p:sp>
    </p:spTree>
    <p:extLst>
      <p:ext uri="{BB962C8B-B14F-4D97-AF65-F5344CB8AC3E}">
        <p14:creationId xmlns:p14="http://schemas.microsoft.com/office/powerpoint/2010/main" val="333252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Plot of x vs. y at the focal plane for elastic (blue) and first excited states of </a:t>
            </a:r>
            <a:r>
              <a:rPr lang="en-US" dirty="0" err="1" smtClean="0"/>
              <a:t>Pb</a:t>
            </a:r>
            <a:r>
              <a:rPr lang="en-US" dirty="0" smtClean="0"/>
              <a:t> (red) and Ca48 (black) with two coil configuration.</a:t>
            </a:r>
          </a:p>
          <a:p>
            <a:endParaRPr lang="en-US" dirty="0" smtClean="0"/>
          </a:p>
          <a:p>
            <a:r>
              <a:rPr lang="en-US" dirty="0" err="1" smtClean="0"/>
              <a:t>deltaP</a:t>
            </a:r>
            <a:r>
              <a:rPr lang="en-US" dirty="0" smtClean="0"/>
              <a:t>/P</a:t>
            </a:r>
            <a:r>
              <a:rPr lang="en-US" baseline="0" dirty="0" smtClean="0"/>
              <a:t> – resolution of spectrometer</a:t>
            </a:r>
          </a:p>
          <a:p>
            <a:r>
              <a:rPr lang="en-US" baseline="0" dirty="0" smtClean="0"/>
              <a:t>1</a:t>
            </a:r>
            <a:r>
              <a:rPr lang="en-US" baseline="30000" dirty="0" smtClean="0"/>
              <a:t>st</a:t>
            </a:r>
            <a:r>
              <a:rPr lang="en-US" baseline="0" dirty="0" smtClean="0"/>
              <a:t> excited state - 2.6 MeV for </a:t>
            </a:r>
            <a:r>
              <a:rPr lang="en-US" baseline="0" dirty="0" err="1" smtClean="0"/>
              <a:t>Pb</a:t>
            </a:r>
            <a:r>
              <a:rPr lang="en-US" baseline="0" dirty="0" smtClean="0"/>
              <a:t> – 2.45 delta</a:t>
            </a:r>
          </a:p>
          <a:p>
            <a:r>
              <a:rPr lang="en-US" baseline="0" dirty="0" smtClean="0"/>
              <a:t>1</a:t>
            </a:r>
            <a:r>
              <a:rPr lang="en-US" baseline="30000" dirty="0" smtClean="0"/>
              <a:t>st</a:t>
            </a:r>
            <a:r>
              <a:rPr lang="en-US" baseline="0" dirty="0" smtClean="0"/>
              <a:t> excited state – 3.8 MeV for </a:t>
            </a:r>
            <a:r>
              <a:rPr lang="en-US" baseline="0" dirty="0" err="1" smtClean="0"/>
              <a:t>Ca</a:t>
            </a:r>
            <a:r>
              <a:rPr lang="en-US" baseline="0" dirty="0" smtClean="0"/>
              <a:t> – 1.72 delta (3.5 if 1 </a:t>
            </a:r>
            <a:r>
              <a:rPr lang="en-US" baseline="0" dirty="0" err="1" smtClean="0"/>
              <a:t>GeV</a:t>
            </a:r>
            <a:r>
              <a:rPr lang="en-US" baseline="0" dirty="0" smtClean="0"/>
              <a:t>)</a:t>
            </a:r>
          </a:p>
        </p:txBody>
      </p:sp>
      <p:sp>
        <p:nvSpPr>
          <p:cNvPr id="4" name="Slide Number Placeholder 3"/>
          <p:cNvSpPr>
            <a:spLocks noGrp="1"/>
          </p:cNvSpPr>
          <p:nvPr>
            <p:ph type="sldNum" sz="quarter" idx="10"/>
          </p:nvPr>
        </p:nvSpPr>
        <p:spPr/>
        <p:txBody>
          <a:bodyPr/>
          <a:lstStyle/>
          <a:p>
            <a:fld id="{50931701-E63A-49EC-9265-FDEC623B7414}" type="slidenum">
              <a:rPr lang="en-US" smtClean="0"/>
              <a:pPr/>
              <a:t>14</a:t>
            </a:fld>
            <a:endParaRPr lang="en-US"/>
          </a:p>
        </p:txBody>
      </p:sp>
    </p:spTree>
    <p:extLst>
      <p:ext uri="{BB962C8B-B14F-4D97-AF65-F5344CB8AC3E}">
        <p14:creationId xmlns:p14="http://schemas.microsoft.com/office/powerpoint/2010/main" val="555863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F061F00-7FD0-4171-B373-EFBC6EBA1F51}" type="datetimeFigureOut">
              <a:rPr lang="en-US" smtClean="0"/>
              <a:pPr/>
              <a:t>3/15/2013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ounded Rectangle 7"/>
          <p:cNvSpPr/>
          <p:nvPr userDrawn="1"/>
        </p:nvSpPr>
        <p:spPr>
          <a:xfrm>
            <a:off x="228600" y="6477000"/>
            <a:ext cx="8686800" cy="304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extBox 6"/>
          <p:cNvSpPr txBox="1"/>
          <p:nvPr userDrawn="1"/>
        </p:nvSpPr>
        <p:spPr>
          <a:xfrm>
            <a:off x="8077200" y="6477000"/>
            <a:ext cx="838200" cy="276999"/>
          </a:xfrm>
          <a:prstGeom prst="rect">
            <a:avLst/>
          </a:prstGeom>
          <a:noFill/>
        </p:spPr>
        <p:txBody>
          <a:bodyPr wrap="square" rtlCol="0">
            <a:spAutoFit/>
          </a:bodyPr>
          <a:lstStyle/>
          <a:p>
            <a:fld id="{790CAF82-9CFA-47DD-A2D9-10F3899D191F}" type="slidenum">
              <a:rPr lang="en-US" sz="1200" baseline="0" smtClean="0">
                <a:solidFill>
                  <a:schemeClr val="tx1">
                    <a:lumMod val="75000"/>
                    <a:lumOff val="25000"/>
                  </a:schemeClr>
                </a:solidFill>
              </a:rPr>
              <a:pPr/>
              <a:t>‹#›</a:t>
            </a:fld>
            <a:r>
              <a:rPr lang="en-US" sz="1200" baseline="0" dirty="0" smtClean="0">
                <a:solidFill>
                  <a:schemeClr val="tx1">
                    <a:lumMod val="75000"/>
                    <a:lumOff val="25000"/>
                  </a:schemeClr>
                </a:solidFill>
              </a:rPr>
              <a:t>/33</a:t>
            </a:r>
            <a:endParaRPr lang="en-US" sz="1200" baseline="0" dirty="0">
              <a:solidFill>
                <a:schemeClr val="tx1">
                  <a:lumMod val="75000"/>
                  <a:lumOff val="25000"/>
                </a:schemeClr>
              </a:solidFill>
            </a:endParaRPr>
          </a:p>
        </p:txBody>
      </p:sp>
      <p:sp>
        <p:nvSpPr>
          <p:cNvPr id="9" name="TextBox 8"/>
          <p:cNvSpPr txBox="1"/>
          <p:nvPr userDrawn="1"/>
        </p:nvSpPr>
        <p:spPr>
          <a:xfrm>
            <a:off x="304800" y="6477000"/>
            <a:ext cx="4765856" cy="276999"/>
          </a:xfrm>
          <a:prstGeom prst="rect">
            <a:avLst/>
          </a:prstGeom>
          <a:noFill/>
        </p:spPr>
        <p:txBody>
          <a:bodyPr wrap="none" rtlCol="0">
            <a:spAutoFit/>
          </a:bodyPr>
          <a:lstStyle/>
          <a:p>
            <a:r>
              <a:rPr lang="en-US" sz="1200" dirty="0" smtClean="0">
                <a:solidFill>
                  <a:schemeClr val="tx1">
                    <a:lumMod val="75000"/>
                    <a:lumOff val="25000"/>
                  </a:schemeClr>
                </a:solidFill>
              </a:rPr>
              <a:t>CREX Workshop</a:t>
            </a:r>
            <a:r>
              <a:rPr lang="en-US" sz="1200" baseline="0" dirty="0" smtClean="0">
                <a:solidFill>
                  <a:schemeClr val="tx1">
                    <a:lumMod val="75000"/>
                    <a:lumOff val="25000"/>
                  </a:schemeClr>
                </a:solidFill>
              </a:rPr>
              <a:t>                           Jefferson Lab                  March 16-19, 2013</a:t>
            </a:r>
            <a:endParaRPr lang="en-US" sz="120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jp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7.bin"/><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1.xml"/><Relationship Id="rId7"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0.wmf"/></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2.xml"/><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11" Type="http://schemas.openxmlformats.org/officeDocument/2006/relationships/image" Target="../media/image8.wmf"/><Relationship Id="rId5" Type="http://schemas.openxmlformats.org/officeDocument/2006/relationships/oleObject" Target="../embeddings/oleObject2.bin"/><Relationship Id="rId10" Type="http://schemas.openxmlformats.org/officeDocument/2006/relationships/oleObject" Target="../embeddings/oleObject5.bin"/><Relationship Id="rId4" Type="http://schemas.openxmlformats.org/officeDocument/2006/relationships/image" Target="../media/image9.gif"/><Relationship Id="rId9"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lac.stanford.edu/comp/physics/geant4/slac_physics_lists/ilc/LHEPlistdoc.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1.wmf"/><Relationship Id="rId3" Type="http://schemas.openxmlformats.org/officeDocument/2006/relationships/notesSlide" Target="../notesSlides/notesSlide13.xml"/><Relationship Id="rId7" Type="http://schemas.openxmlformats.org/officeDocument/2006/relationships/image" Target="../media/image17.jpeg"/><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png"/><Relationship Id="rId11" Type="http://schemas.openxmlformats.org/officeDocument/2006/relationships/image" Target="../media/image58.jpeg"/><Relationship Id="rId5" Type="http://schemas.openxmlformats.org/officeDocument/2006/relationships/image" Target="../media/image53.jpeg"/><Relationship Id="rId10" Type="http://schemas.openxmlformats.org/officeDocument/2006/relationships/image" Target="../media/image57.wmf"/><Relationship Id="rId4" Type="http://schemas.openxmlformats.org/officeDocument/2006/relationships/image" Target="../media/image52.jpe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6349" r="2296" b="7422"/>
          <a:stretch/>
        </p:blipFill>
        <p:spPr>
          <a:xfrm>
            <a:off x="0" y="0"/>
            <a:ext cx="9222909" cy="6858000"/>
          </a:xfrm>
          <a:prstGeom prst="rect">
            <a:avLst/>
          </a:prstGeom>
        </p:spPr>
      </p:pic>
      <p:sp>
        <p:nvSpPr>
          <p:cNvPr id="2" name="Title 1"/>
          <p:cNvSpPr>
            <a:spLocks noGrp="1"/>
          </p:cNvSpPr>
          <p:nvPr>
            <p:ph type="ctrTitle"/>
          </p:nvPr>
        </p:nvSpPr>
        <p:spPr>
          <a:xfrm>
            <a:off x="-1" y="2130425"/>
            <a:ext cx="9222909" cy="1470025"/>
          </a:xfrm>
          <a:noFill/>
        </p:spPr>
        <p:txBody>
          <a:bodyPr/>
          <a:lstStyle/>
          <a:p>
            <a:pPr algn="ctr"/>
            <a:r>
              <a:rPr lang="en-US" b="1" dirty="0" smtClean="0">
                <a:ln w="3175">
                  <a:solidFill>
                    <a:schemeClr val="tx1"/>
                  </a:solidFill>
                </a:ln>
                <a:solidFill>
                  <a:schemeClr val="bg1"/>
                </a:solidFill>
                <a:latin typeface="Albertus MT" pitchFamily="34" charset="0"/>
              </a:rPr>
              <a:t>P</a:t>
            </a:r>
            <a:r>
              <a:rPr lang="en-US" dirty="0" smtClean="0">
                <a:ln>
                  <a:solidFill>
                    <a:schemeClr val="tx1"/>
                  </a:solidFill>
                </a:ln>
                <a:solidFill>
                  <a:schemeClr val="bg1"/>
                </a:solidFill>
                <a:latin typeface="Albertus MT" pitchFamily="34" charset="0"/>
              </a:rPr>
              <a:t>REX II and CREX</a:t>
            </a:r>
            <a:endParaRPr lang="en-US" dirty="0">
              <a:ln>
                <a:solidFill>
                  <a:schemeClr val="tx1"/>
                </a:solidFill>
              </a:ln>
              <a:solidFill>
                <a:schemeClr val="bg1"/>
              </a:solidFill>
              <a:latin typeface="Albertus MT" pitchFamily="34" charset="0"/>
            </a:endParaRPr>
          </a:p>
        </p:txBody>
      </p:sp>
      <p:sp>
        <p:nvSpPr>
          <p:cNvPr id="3" name="Subtitle 2"/>
          <p:cNvSpPr>
            <a:spLocks noGrp="1"/>
          </p:cNvSpPr>
          <p:nvPr>
            <p:ph type="subTitle" idx="1"/>
          </p:nvPr>
        </p:nvSpPr>
        <p:spPr/>
        <p:txBody>
          <a:bodyPr/>
          <a:lstStyle/>
          <a:p>
            <a:r>
              <a:rPr lang="en-US" b="1" dirty="0" smtClean="0">
                <a:ln w="3175">
                  <a:solidFill>
                    <a:schemeClr val="tx1">
                      <a:lumMod val="50000"/>
                      <a:lumOff val="50000"/>
                    </a:schemeClr>
                  </a:solidFill>
                </a:ln>
                <a:solidFill>
                  <a:schemeClr val="tx1"/>
                </a:solidFill>
              </a:rPr>
              <a:t>Juliette </a:t>
            </a:r>
            <a:r>
              <a:rPr lang="en-US" b="1" dirty="0" err="1" smtClean="0">
                <a:ln w="3175">
                  <a:solidFill>
                    <a:schemeClr val="tx1">
                      <a:lumMod val="50000"/>
                      <a:lumOff val="50000"/>
                    </a:schemeClr>
                  </a:solidFill>
                </a:ln>
                <a:solidFill>
                  <a:schemeClr val="tx1"/>
                </a:solidFill>
              </a:rPr>
              <a:t>Mammei</a:t>
            </a:r>
            <a:endParaRPr lang="en-US" b="1" dirty="0">
              <a:ln w="3175">
                <a:solidFill>
                  <a:schemeClr val="tx1">
                    <a:lumMod val="50000"/>
                    <a:lumOff val="50000"/>
                  </a:schemeClr>
                </a:solidFill>
              </a:ln>
              <a:solidFill>
                <a:schemeClr val="tx1"/>
              </a:solidFill>
            </a:endParaRPr>
          </a:p>
        </p:txBody>
      </p:sp>
      <p:grpSp>
        <p:nvGrpSpPr>
          <p:cNvPr id="16" name="Group 15"/>
          <p:cNvGrpSpPr/>
          <p:nvPr/>
        </p:nvGrpSpPr>
        <p:grpSpPr>
          <a:xfrm>
            <a:off x="152400" y="4419600"/>
            <a:ext cx="1371600" cy="2251007"/>
            <a:chOff x="152400" y="3810000"/>
            <a:chExt cx="1866899" cy="2860607"/>
          </a:xfrm>
        </p:grpSpPr>
        <p:graphicFrame>
          <p:nvGraphicFramePr>
            <p:cNvPr id="4098" name="Object 2"/>
            <p:cNvGraphicFramePr>
              <a:graphicFrameLocks noChangeAspect="1"/>
            </p:cNvGraphicFramePr>
            <p:nvPr>
              <p:extLst>
                <p:ext uri="{D42A27DB-BD31-4B8C-83A1-F6EECF244321}">
                  <p14:modId xmlns:p14="http://schemas.microsoft.com/office/powerpoint/2010/main" val="352844430"/>
                </p:ext>
              </p:extLst>
            </p:nvPr>
          </p:nvGraphicFramePr>
          <p:xfrm>
            <a:off x="152400" y="3810000"/>
            <a:ext cx="1866899" cy="2860607"/>
          </p:xfrm>
          <a:graphic>
            <a:graphicData uri="http://schemas.openxmlformats.org/presentationml/2006/ole">
              <mc:AlternateContent xmlns:mc="http://schemas.openxmlformats.org/markup-compatibility/2006">
                <mc:Choice xmlns:v="urn:schemas-microsoft-com:vml" Requires="v">
                  <p:oleObj spid="_x0000_s325871" name="Image" r:id="rId5" imgW="5972467" imgH="9149312" progId="">
                    <p:embed/>
                  </p:oleObj>
                </mc:Choice>
                <mc:Fallback>
                  <p:oleObj name="Image" r:id="rId5" imgW="5972467" imgH="914931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810000"/>
                          <a:ext cx="1866899" cy="2860607"/>
                        </a:xfrm>
                        <a:prstGeom prst="rect">
                          <a:avLst/>
                        </a:prstGeom>
                        <a:noFill/>
                        <a:ln>
                          <a:noFill/>
                        </a:ln>
                        <a:effectLst/>
                        <a:extLst/>
                      </p:spPr>
                    </p:pic>
                  </p:oleObj>
                </mc:Fallback>
              </mc:AlternateContent>
            </a:graphicData>
          </a:graphic>
        </p:graphicFrame>
        <p:sp>
          <p:nvSpPr>
            <p:cNvPr id="7" name="Oval 6"/>
            <p:cNvSpPr/>
            <p:nvPr/>
          </p:nvSpPr>
          <p:spPr>
            <a:xfrm>
              <a:off x="762000" y="5410200"/>
              <a:ext cx="914400" cy="838200"/>
            </a:xfrm>
            <a:prstGeom prst="ellipse">
              <a:avLst/>
            </a:prstGeom>
            <a:scene3d>
              <a:camera prst="perspectiveHeroicExtremeLeftFacing"/>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 baseline="30000" dirty="0" smtClean="0">
                  <a:solidFill>
                    <a:schemeClr val="tx1">
                      <a:lumMod val="75000"/>
                      <a:lumOff val="25000"/>
                    </a:schemeClr>
                  </a:solidFill>
                </a:rPr>
                <a:t>208</a:t>
              </a:r>
              <a:r>
                <a:rPr lang="en-US" sz="1000" dirty="0">
                  <a:solidFill>
                    <a:schemeClr val="tx1">
                      <a:lumMod val="75000"/>
                      <a:lumOff val="25000"/>
                    </a:schemeClr>
                  </a:solidFill>
                </a:rPr>
                <a:t>P</a:t>
              </a:r>
              <a:r>
                <a:rPr lang="en-US" sz="1000" dirty="0" smtClean="0">
                  <a:solidFill>
                    <a:schemeClr val="tx1">
                      <a:lumMod val="75000"/>
                      <a:lumOff val="25000"/>
                    </a:schemeClr>
                  </a:solidFill>
                </a:rPr>
                <a:t>b</a:t>
              </a:r>
              <a:endParaRPr lang="en-US" sz="1000" dirty="0">
                <a:solidFill>
                  <a:schemeClr val="tx1">
                    <a:lumMod val="75000"/>
                    <a:lumOff val="25000"/>
                  </a:schemeClr>
                </a:solidFill>
              </a:endParaRPr>
            </a:p>
          </p:txBody>
        </p:sp>
        <p:sp>
          <p:nvSpPr>
            <p:cNvPr id="10" name="Moon 9"/>
            <p:cNvSpPr/>
            <p:nvPr/>
          </p:nvSpPr>
          <p:spPr>
            <a:xfrm rot="9665528">
              <a:off x="937482" y="5719950"/>
              <a:ext cx="129311" cy="163997"/>
            </a:xfrm>
            <a:prstGeom prst="moon">
              <a:avLst>
                <a:gd name="adj" fmla="val 5172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6420000">
              <a:off x="881507" y="5664533"/>
              <a:ext cx="79547" cy="137160"/>
            </a:xfrm>
            <a:prstGeom prst="trapezoid">
              <a:avLst/>
            </a:prstGeom>
            <a:gradFill>
              <a:gsLst>
                <a:gs pos="0">
                  <a:srgbClr val="9B7953"/>
                </a:gs>
                <a:gs pos="16000">
                  <a:schemeClr val="accent6">
                    <a:lumMod val="60000"/>
                    <a:lumOff val="40000"/>
                  </a:schemeClr>
                </a:gs>
                <a:gs pos="88000">
                  <a:srgbClr val="CB9D72"/>
                </a:gs>
                <a:gs pos="43000">
                  <a:srgbClr val="9B795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
          <p:cNvPicPr>
            <a:picLocks noChangeAspect="1" noChangeArrowheads="1"/>
          </p:cNvPicPr>
          <p:nvPr/>
        </p:nvPicPr>
        <p:blipFill rotWithShape="1">
          <a:blip r:embed="rId7" cstate="print"/>
          <a:srcRect l="13320" t="15954" r="83800" b="79082"/>
          <a:stretch/>
        </p:blipFill>
        <p:spPr bwMode="auto">
          <a:xfrm>
            <a:off x="8366759" y="6410632"/>
            <a:ext cx="729695" cy="393038"/>
          </a:xfrm>
          <a:prstGeom prst="rect">
            <a:avLst/>
          </a:prstGeom>
          <a:noFill/>
          <a:ln w="9525">
            <a:noFill/>
            <a:miter lim="800000"/>
            <a:headEnd/>
            <a:tailEnd/>
          </a:ln>
        </p:spPr>
      </p:pic>
      <p:sp>
        <p:nvSpPr>
          <p:cNvPr id="8" name="TextBox 7"/>
          <p:cNvSpPr txBox="1"/>
          <p:nvPr/>
        </p:nvSpPr>
        <p:spPr>
          <a:xfrm>
            <a:off x="0" y="0"/>
            <a:ext cx="997389" cy="246221"/>
          </a:xfrm>
          <a:prstGeom prst="rect">
            <a:avLst/>
          </a:prstGeom>
          <a:noFill/>
        </p:spPr>
        <p:txBody>
          <a:bodyPr wrap="none" rtlCol="0">
            <a:spAutoFit/>
          </a:bodyPr>
          <a:lstStyle/>
          <a:p>
            <a:r>
              <a:rPr lang="en-CA" sz="1000" dirty="0">
                <a:solidFill>
                  <a:schemeClr val="bg1"/>
                </a:solidFill>
              </a:rPr>
              <a:t>NASA/CXC/SAO</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0565" y="5410200"/>
            <a:ext cx="1143435" cy="87087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800" y="6308368"/>
            <a:ext cx="1752600" cy="547688"/>
          </a:xfrm>
          <a:prstGeom prst="rect">
            <a:avLst/>
          </a:prstGeom>
        </p:spPr>
      </p:pic>
    </p:spTree>
    <p:extLst>
      <p:ext uri="{BB962C8B-B14F-4D97-AF65-F5344CB8AC3E}">
        <p14:creationId xmlns:p14="http://schemas.microsoft.com/office/powerpoint/2010/main" val="2401471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descr="Dthick.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746" y="1058336"/>
            <a:ext cx="43434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98" t="43709" r="58440" b="31087"/>
          <a:stretch/>
        </p:blipFill>
        <p:spPr bwMode="auto">
          <a:xfrm>
            <a:off x="1264022" y="2143012"/>
            <a:ext cx="1815353" cy="98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dirty="0" smtClean="0"/>
              <a:t>Target Performance</a:t>
            </a:r>
            <a:endParaRPr lang="en-CA" dirty="0"/>
          </a:p>
        </p:txBody>
      </p:sp>
      <p:pic>
        <p:nvPicPr>
          <p:cNvPr id="32768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433" t="19681" r="61503" b="63207"/>
          <a:stretch/>
        </p:blipFill>
        <p:spPr bwMode="auto">
          <a:xfrm>
            <a:off x="1259540" y="2205586"/>
            <a:ext cx="1783977" cy="92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371" t="20641" r="58146" b="57746"/>
          <a:stretch/>
        </p:blipFill>
        <p:spPr bwMode="auto">
          <a:xfrm>
            <a:off x="1223682" y="2154128"/>
            <a:ext cx="1819835" cy="102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100415220903_2"/>
          <p:cNvPicPr>
            <a:picLocks noChangeAspect="1" noChangeArrowheads="1"/>
          </p:cNvPicPr>
          <p:nvPr/>
        </p:nvPicPr>
        <p:blipFill rotWithShape="1">
          <a:blip r:embed="rId6">
            <a:extLst>
              <a:ext uri="{28A0092B-C50C-407E-A947-70E740481C1C}">
                <a14:useLocalDpi xmlns:a14="http://schemas.microsoft.com/office/drawing/2010/main" val="0"/>
              </a:ext>
            </a:extLst>
          </a:blip>
          <a:srcRect l="13726" t="21496" r="62925" b="59040"/>
          <a:stretch/>
        </p:blipFill>
        <p:spPr bwMode="auto">
          <a:xfrm>
            <a:off x="1223682" y="2122752"/>
            <a:ext cx="1900517" cy="105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2011" y="1653405"/>
            <a:ext cx="3048000" cy="1996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rot="16200000">
            <a:off x="-207644" y="2467004"/>
            <a:ext cx="1958998" cy="369332"/>
          </a:xfrm>
          <a:prstGeom prst="rect">
            <a:avLst/>
          </a:prstGeom>
          <a:noFill/>
        </p:spPr>
        <p:txBody>
          <a:bodyPr wrap="none" rtlCol="0">
            <a:spAutoFit/>
          </a:bodyPr>
          <a:lstStyle/>
          <a:p>
            <a:r>
              <a:rPr lang="en-CA" dirty="0" smtClean="0"/>
              <a:t>X position of raster</a:t>
            </a:r>
          </a:p>
        </p:txBody>
      </p:sp>
      <p:sp>
        <p:nvSpPr>
          <p:cNvPr id="14" name="TextBox 13"/>
          <p:cNvSpPr txBox="1"/>
          <p:nvPr/>
        </p:nvSpPr>
        <p:spPr>
          <a:xfrm>
            <a:off x="1272987" y="3338873"/>
            <a:ext cx="1958998" cy="369332"/>
          </a:xfrm>
          <a:prstGeom prst="rect">
            <a:avLst/>
          </a:prstGeom>
          <a:noFill/>
        </p:spPr>
        <p:txBody>
          <a:bodyPr wrap="none" rtlCol="0">
            <a:spAutoFit/>
          </a:bodyPr>
          <a:lstStyle/>
          <a:p>
            <a:r>
              <a:rPr lang="en-CA" dirty="0" smtClean="0"/>
              <a:t>Y position of raster</a:t>
            </a:r>
          </a:p>
        </p:txBody>
      </p:sp>
      <p:sp>
        <p:nvSpPr>
          <p:cNvPr id="15" name="TextBox 14"/>
          <p:cNvSpPr txBox="1"/>
          <p:nvPr/>
        </p:nvSpPr>
        <p:spPr>
          <a:xfrm>
            <a:off x="1730210" y="1574605"/>
            <a:ext cx="838178" cy="369332"/>
          </a:xfrm>
          <a:prstGeom prst="rect">
            <a:avLst/>
          </a:prstGeom>
          <a:noFill/>
        </p:spPr>
        <p:txBody>
          <a:bodyPr wrap="none" rtlCol="0">
            <a:spAutoFit/>
          </a:bodyPr>
          <a:lstStyle/>
          <a:p>
            <a:r>
              <a:rPr lang="en-CA" dirty="0" smtClean="0"/>
              <a:t>Counts</a:t>
            </a:r>
          </a:p>
        </p:txBody>
      </p:sp>
      <p:sp>
        <p:nvSpPr>
          <p:cNvPr id="18" name="TextBox 10"/>
          <p:cNvSpPr txBox="1">
            <a:spLocks noChangeArrowheads="1"/>
          </p:cNvSpPr>
          <p:nvPr/>
        </p:nvSpPr>
        <p:spPr bwMode="auto">
          <a:xfrm>
            <a:off x="457200" y="4419600"/>
            <a:ext cx="799946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itchFamily="18" charset="0"/>
              </a:defRPr>
            </a:lvl1pPr>
            <a:lvl2pPr marL="742950" indent="-285750" eaLnBrk="0" hangingPunct="0">
              <a:defRPr sz="1600" b="1">
                <a:solidFill>
                  <a:schemeClr val="tx1"/>
                </a:solidFill>
                <a:latin typeface="Georgia" pitchFamily="18" charset="0"/>
              </a:defRPr>
            </a:lvl2pPr>
            <a:lvl3pPr marL="1143000" indent="-228600" eaLnBrk="0" hangingPunct="0">
              <a:defRPr sz="1600" b="1">
                <a:solidFill>
                  <a:schemeClr val="tx1"/>
                </a:solidFill>
                <a:latin typeface="Georgia" pitchFamily="18" charset="0"/>
              </a:defRPr>
            </a:lvl3pPr>
            <a:lvl4pPr marL="1600200" indent="-228600" eaLnBrk="0" hangingPunct="0">
              <a:defRPr sz="1600" b="1">
                <a:solidFill>
                  <a:schemeClr val="tx1"/>
                </a:solidFill>
                <a:latin typeface="Georgia" pitchFamily="18" charset="0"/>
              </a:defRPr>
            </a:lvl4pPr>
            <a:lvl5pPr marL="2057400" indent="-228600" eaLnBrk="0" hangingPunct="0">
              <a:defRPr sz="1600" b="1">
                <a:solidFill>
                  <a:schemeClr val="tx1"/>
                </a:solidFill>
                <a:latin typeface="Georgia" pitchFamily="18" charset="0"/>
              </a:defRPr>
            </a:lvl5pPr>
            <a:lvl6pPr marL="2514600" indent="-228600" eaLnBrk="0" fontAlgn="base" hangingPunct="0">
              <a:spcBef>
                <a:spcPct val="0"/>
              </a:spcBef>
              <a:spcAft>
                <a:spcPct val="0"/>
              </a:spcAft>
              <a:defRPr sz="1600" b="1">
                <a:solidFill>
                  <a:schemeClr val="tx1"/>
                </a:solidFill>
                <a:latin typeface="Georgia" pitchFamily="18" charset="0"/>
              </a:defRPr>
            </a:lvl6pPr>
            <a:lvl7pPr marL="2971800" indent="-228600" eaLnBrk="0" fontAlgn="base" hangingPunct="0">
              <a:spcBef>
                <a:spcPct val="0"/>
              </a:spcBef>
              <a:spcAft>
                <a:spcPct val="0"/>
              </a:spcAft>
              <a:defRPr sz="1600" b="1">
                <a:solidFill>
                  <a:schemeClr val="tx1"/>
                </a:solidFill>
                <a:latin typeface="Georgia" pitchFamily="18" charset="0"/>
              </a:defRPr>
            </a:lvl7pPr>
            <a:lvl8pPr marL="3429000" indent="-228600" eaLnBrk="0" fontAlgn="base" hangingPunct="0">
              <a:spcBef>
                <a:spcPct val="0"/>
              </a:spcBef>
              <a:spcAft>
                <a:spcPct val="0"/>
              </a:spcAft>
              <a:defRPr sz="1600" b="1">
                <a:solidFill>
                  <a:schemeClr val="tx1"/>
                </a:solidFill>
                <a:latin typeface="Georgia" pitchFamily="18" charset="0"/>
              </a:defRPr>
            </a:lvl8pPr>
            <a:lvl9pPr marL="3886200" indent="-228600" eaLnBrk="0" fontAlgn="base" hangingPunct="0">
              <a:spcBef>
                <a:spcPct val="0"/>
              </a:spcBef>
              <a:spcAft>
                <a:spcPct val="0"/>
              </a:spcAft>
              <a:defRPr sz="1600" b="1">
                <a:solidFill>
                  <a:schemeClr val="tx1"/>
                </a:solidFill>
                <a:latin typeface="Georgia" pitchFamily="18" charset="0"/>
              </a:defRPr>
            </a:lvl9pPr>
          </a:lstStyle>
          <a:p>
            <a:pPr eaLnBrk="1" hangingPunct="1"/>
            <a:r>
              <a:rPr lang="en-US" sz="1800" b="0" dirty="0">
                <a:latin typeface="+mn-lt"/>
                <a:cs typeface="Arial" charset="0"/>
              </a:rPr>
              <a:t>Targets  with  thin  diamond backing  (</a:t>
            </a:r>
            <a:r>
              <a:rPr lang="en-US" sz="1800" b="0" i="1" dirty="0" smtClean="0">
                <a:latin typeface="+mn-lt"/>
                <a:cs typeface="Arial" charset="0"/>
              </a:rPr>
              <a:t>4.5% </a:t>
            </a:r>
            <a:r>
              <a:rPr lang="en-US" sz="1800" b="0" i="1" dirty="0" err="1" smtClean="0">
                <a:latin typeface="+mn-lt"/>
                <a:cs typeface="Arial" charset="0"/>
              </a:rPr>
              <a:t>bkgd</a:t>
            </a:r>
            <a:r>
              <a:rPr lang="en-US" sz="1800" b="0" dirty="0" smtClean="0">
                <a:latin typeface="+mn-lt"/>
                <a:cs typeface="Arial" charset="0"/>
              </a:rPr>
              <a:t>) degraded fastest</a:t>
            </a:r>
            <a:endParaRPr lang="en-US" sz="1800" b="0" dirty="0">
              <a:latin typeface="+mn-lt"/>
              <a:cs typeface="Arial" charset="0"/>
            </a:endParaRPr>
          </a:p>
          <a:p>
            <a:pPr eaLnBrk="1" hangingPunct="1"/>
            <a:endParaRPr lang="en-US" sz="1800" b="0" dirty="0">
              <a:latin typeface="+mn-lt"/>
              <a:cs typeface="Arial" charset="0"/>
            </a:endParaRPr>
          </a:p>
          <a:p>
            <a:pPr eaLnBrk="1" hangingPunct="1"/>
            <a:r>
              <a:rPr lang="en-US" sz="1800" b="0" dirty="0">
                <a:latin typeface="+mn-lt"/>
                <a:cs typeface="Arial" charset="0"/>
              </a:rPr>
              <a:t>Thick diamond (</a:t>
            </a:r>
            <a:r>
              <a:rPr lang="en-US" sz="1800" b="0" i="1" dirty="0">
                <a:latin typeface="+mn-lt"/>
                <a:cs typeface="Arial" charset="0"/>
              </a:rPr>
              <a:t>8</a:t>
            </a:r>
            <a:r>
              <a:rPr lang="en-US" sz="1800" b="0" i="1" dirty="0" smtClean="0">
                <a:latin typeface="+mn-lt"/>
                <a:cs typeface="Arial" charset="0"/>
              </a:rPr>
              <a:t>% </a:t>
            </a:r>
            <a:r>
              <a:rPr lang="en-US" sz="1800" b="0" i="1" dirty="0" err="1">
                <a:latin typeface="+mn-lt"/>
                <a:cs typeface="Arial" charset="0"/>
              </a:rPr>
              <a:t>bkgd</a:t>
            </a:r>
            <a:r>
              <a:rPr lang="en-US" sz="1800" b="0" dirty="0" smtClean="0">
                <a:latin typeface="+mn-lt"/>
                <a:cs typeface="Arial" charset="0"/>
              </a:rPr>
              <a:t>) </a:t>
            </a:r>
            <a:r>
              <a:rPr lang="en-US" sz="1800" b="0" dirty="0">
                <a:latin typeface="+mn-lt"/>
                <a:cs typeface="Arial" charset="0"/>
              </a:rPr>
              <a:t>ran </a:t>
            </a:r>
            <a:r>
              <a:rPr lang="en-US" sz="1800" b="0" dirty="0" smtClean="0">
                <a:latin typeface="+mn-lt"/>
                <a:cs typeface="Arial" charset="0"/>
              </a:rPr>
              <a:t>well and </a:t>
            </a:r>
            <a:r>
              <a:rPr lang="en-US" sz="1800" b="0" dirty="0">
                <a:latin typeface="+mn-lt"/>
                <a:cs typeface="Arial" charset="0"/>
              </a:rPr>
              <a:t>did not melt </a:t>
            </a:r>
            <a:r>
              <a:rPr lang="en-US" sz="1800" b="0" dirty="0" smtClean="0">
                <a:latin typeface="+mn-lt"/>
                <a:cs typeface="Arial" charset="0"/>
              </a:rPr>
              <a:t>– </a:t>
            </a:r>
            <a:r>
              <a:rPr lang="en-US" sz="1800" b="0" i="1" dirty="0" smtClean="0">
                <a:latin typeface="+mn-lt"/>
                <a:cs typeface="Arial" charset="0"/>
              </a:rPr>
              <a:t>even at </a:t>
            </a:r>
            <a:r>
              <a:rPr lang="en-US" sz="1800" b="0" i="1" dirty="0">
                <a:latin typeface="+mn-lt"/>
                <a:cs typeface="Arial" charset="0"/>
              </a:rPr>
              <a:t>70 </a:t>
            </a:r>
            <a:r>
              <a:rPr lang="en-US" sz="1800" b="0" i="1" dirty="0" err="1" smtClean="0">
                <a:latin typeface="+mn-lt"/>
                <a:cs typeface="Arial" charset="0"/>
              </a:rPr>
              <a:t>uA</a:t>
            </a:r>
            <a:r>
              <a:rPr lang="en-US" sz="1800" b="0" i="1" dirty="0" smtClean="0">
                <a:latin typeface="+mn-lt"/>
                <a:cs typeface="Arial" charset="0"/>
              </a:rPr>
              <a:t>!</a:t>
            </a:r>
          </a:p>
          <a:p>
            <a:pPr eaLnBrk="1" hangingPunct="1"/>
            <a:endParaRPr lang="en-US" sz="1800" b="0" dirty="0">
              <a:latin typeface="+mn-lt"/>
              <a:cs typeface="Arial" charset="0"/>
            </a:endParaRPr>
          </a:p>
          <a:p>
            <a:pPr eaLnBrk="1" hangingPunct="1"/>
            <a:r>
              <a:rPr lang="en-US" sz="1800" b="0" dirty="0" smtClean="0">
                <a:latin typeface="+mn-lt"/>
                <a:cs typeface="Arial" charset="0"/>
              </a:rPr>
              <a:t>Trade-off between length of time the target can be used and the amount of </a:t>
            </a:r>
            <a:r>
              <a:rPr lang="en-US" sz="1800" b="0" dirty="0" err="1" smtClean="0">
                <a:latin typeface="+mn-lt"/>
                <a:cs typeface="Arial" charset="0"/>
              </a:rPr>
              <a:t>bkgd</a:t>
            </a:r>
            <a:endParaRPr lang="en-US" sz="1800" b="0" dirty="0">
              <a:latin typeface="+mn-lt"/>
              <a:cs typeface="Arial" charset="0"/>
            </a:endParaRPr>
          </a:p>
        </p:txBody>
      </p:sp>
      <p:sp>
        <p:nvSpPr>
          <p:cNvPr id="19" name="TextBox 14"/>
          <p:cNvSpPr txBox="1">
            <a:spLocks noChangeArrowheads="1"/>
          </p:cNvSpPr>
          <p:nvPr/>
        </p:nvSpPr>
        <p:spPr bwMode="auto">
          <a:xfrm>
            <a:off x="5631958" y="6087035"/>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itchFamily="18" charset="0"/>
              </a:defRPr>
            </a:lvl1pPr>
            <a:lvl2pPr marL="742950" indent="-285750" eaLnBrk="0" hangingPunct="0">
              <a:defRPr sz="1600" b="1">
                <a:solidFill>
                  <a:schemeClr val="tx1"/>
                </a:solidFill>
                <a:latin typeface="Georgia" pitchFamily="18" charset="0"/>
              </a:defRPr>
            </a:lvl2pPr>
            <a:lvl3pPr marL="1143000" indent="-228600" eaLnBrk="0" hangingPunct="0">
              <a:defRPr sz="1600" b="1">
                <a:solidFill>
                  <a:schemeClr val="tx1"/>
                </a:solidFill>
                <a:latin typeface="Georgia" pitchFamily="18" charset="0"/>
              </a:defRPr>
            </a:lvl3pPr>
            <a:lvl4pPr marL="1600200" indent="-228600" eaLnBrk="0" hangingPunct="0">
              <a:defRPr sz="1600" b="1">
                <a:solidFill>
                  <a:schemeClr val="tx1"/>
                </a:solidFill>
                <a:latin typeface="Georgia" pitchFamily="18" charset="0"/>
              </a:defRPr>
            </a:lvl4pPr>
            <a:lvl5pPr marL="2057400" indent="-228600" eaLnBrk="0" hangingPunct="0">
              <a:defRPr sz="1600" b="1">
                <a:solidFill>
                  <a:schemeClr val="tx1"/>
                </a:solidFill>
                <a:latin typeface="Georgia" pitchFamily="18" charset="0"/>
              </a:defRPr>
            </a:lvl5pPr>
            <a:lvl6pPr marL="2514600" indent="-228600" eaLnBrk="0" fontAlgn="base" hangingPunct="0">
              <a:spcBef>
                <a:spcPct val="0"/>
              </a:spcBef>
              <a:spcAft>
                <a:spcPct val="0"/>
              </a:spcAft>
              <a:defRPr sz="1600" b="1">
                <a:solidFill>
                  <a:schemeClr val="tx1"/>
                </a:solidFill>
                <a:latin typeface="Georgia" pitchFamily="18" charset="0"/>
              </a:defRPr>
            </a:lvl6pPr>
            <a:lvl7pPr marL="2971800" indent="-228600" eaLnBrk="0" fontAlgn="base" hangingPunct="0">
              <a:spcBef>
                <a:spcPct val="0"/>
              </a:spcBef>
              <a:spcAft>
                <a:spcPct val="0"/>
              </a:spcAft>
              <a:defRPr sz="1600" b="1">
                <a:solidFill>
                  <a:schemeClr val="tx1"/>
                </a:solidFill>
                <a:latin typeface="Georgia" pitchFamily="18" charset="0"/>
              </a:defRPr>
            </a:lvl7pPr>
            <a:lvl8pPr marL="3429000" indent="-228600" eaLnBrk="0" fontAlgn="base" hangingPunct="0">
              <a:spcBef>
                <a:spcPct val="0"/>
              </a:spcBef>
              <a:spcAft>
                <a:spcPct val="0"/>
              </a:spcAft>
              <a:defRPr sz="1600" b="1">
                <a:solidFill>
                  <a:schemeClr val="tx1"/>
                </a:solidFill>
                <a:latin typeface="Georgia" pitchFamily="18" charset="0"/>
              </a:defRPr>
            </a:lvl8pPr>
            <a:lvl9pPr marL="3886200" indent="-228600" eaLnBrk="0" fontAlgn="base" hangingPunct="0">
              <a:spcBef>
                <a:spcPct val="0"/>
              </a:spcBef>
              <a:spcAft>
                <a:spcPct val="0"/>
              </a:spcAft>
              <a:defRPr sz="1600" b="1">
                <a:solidFill>
                  <a:schemeClr val="tx1"/>
                </a:solidFill>
                <a:latin typeface="Georgia" pitchFamily="18" charset="0"/>
              </a:defRPr>
            </a:lvl9pPr>
          </a:lstStyle>
          <a:p>
            <a:pPr eaLnBrk="1" hangingPunct="1"/>
            <a:r>
              <a:rPr lang="en-US" sz="1800" dirty="0">
                <a:latin typeface="+mn-lt"/>
                <a:cs typeface="Arial" charset="0"/>
              </a:rPr>
              <a:t>Solution:   Run  with  10 </a:t>
            </a:r>
            <a:r>
              <a:rPr lang="en-US" sz="1800" dirty="0" smtClean="0">
                <a:latin typeface="+mn-lt"/>
                <a:cs typeface="Arial" charset="0"/>
              </a:rPr>
              <a:t>targets  </a:t>
            </a:r>
            <a:endParaRPr lang="en-US" sz="1800" dirty="0">
              <a:latin typeface="+mn-lt"/>
              <a:cs typeface="Arial" charset="0"/>
            </a:endParaRPr>
          </a:p>
        </p:txBody>
      </p:sp>
      <p:sp>
        <p:nvSpPr>
          <p:cNvPr id="6" name="TextBox 5"/>
          <p:cNvSpPr txBox="1"/>
          <p:nvPr/>
        </p:nvSpPr>
        <p:spPr>
          <a:xfrm>
            <a:off x="2514600" y="3649935"/>
            <a:ext cx="1507464" cy="307777"/>
          </a:xfrm>
          <a:prstGeom prst="rect">
            <a:avLst/>
          </a:prstGeom>
          <a:noFill/>
        </p:spPr>
        <p:txBody>
          <a:bodyPr wrap="none" rtlCol="0">
            <a:spAutoFit/>
          </a:bodyPr>
          <a:lstStyle/>
          <a:p>
            <a:r>
              <a:rPr lang="en-CA" sz="1400" dirty="0" smtClean="0"/>
              <a:t>(slope from </a:t>
            </a:r>
            <a:r>
              <a:rPr lang="en-CA" sz="1400" dirty="0" err="1" smtClean="0"/>
              <a:t>Pb</a:t>
            </a:r>
            <a:r>
              <a:rPr lang="en-CA" sz="1400" dirty="0" smtClean="0"/>
              <a:t> FF)</a:t>
            </a:r>
            <a:endParaRPr lang="en-CA" sz="1400" dirty="0"/>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20559" t="27492" r="19583" b="25892"/>
          <a:stretch/>
        </p:blipFill>
        <p:spPr>
          <a:xfrm>
            <a:off x="87697" y="122457"/>
            <a:ext cx="1918447" cy="1143583"/>
          </a:xfrm>
          <a:prstGeom prst="rect">
            <a:avLst/>
          </a:prstGeom>
        </p:spPr>
      </p:pic>
      <p:sp>
        <p:nvSpPr>
          <p:cNvPr id="13" name="Rectangle 12"/>
          <p:cNvSpPr/>
          <p:nvPr/>
        </p:nvSpPr>
        <p:spPr>
          <a:xfrm>
            <a:off x="849697" y="694248"/>
            <a:ext cx="304800" cy="1902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p:cNvSpPr txBox="1"/>
          <p:nvPr/>
        </p:nvSpPr>
        <p:spPr>
          <a:xfrm>
            <a:off x="2127983" y="850002"/>
            <a:ext cx="727892" cy="369332"/>
          </a:xfrm>
          <a:prstGeom prst="rect">
            <a:avLst/>
          </a:prstGeom>
          <a:noFill/>
        </p:spPr>
        <p:txBody>
          <a:bodyPr wrap="none" rtlCol="0">
            <a:spAutoFit/>
          </a:bodyPr>
          <a:lstStyle/>
          <a:p>
            <a:r>
              <a:rPr lang="en-CA" dirty="0" smtClean="0"/>
              <a:t>raster</a:t>
            </a:r>
            <a:endParaRPr lang="en-CA" dirty="0"/>
          </a:p>
        </p:txBody>
      </p:sp>
      <p:cxnSp>
        <p:nvCxnSpPr>
          <p:cNvPr id="22" name="Straight Arrow Connector 21"/>
          <p:cNvCxnSpPr>
            <a:stCxn id="26" idx="1"/>
            <a:endCxn id="13" idx="3"/>
          </p:cNvCxnSpPr>
          <p:nvPr/>
        </p:nvCxnSpPr>
        <p:spPr>
          <a:xfrm flipH="1" flipV="1">
            <a:off x="1154497" y="789353"/>
            <a:ext cx="973486" cy="245315"/>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31" name="Picture 4" descr="Dmedium.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18093" y="1059923"/>
            <a:ext cx="43434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Dthin.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30419" y="1059923"/>
            <a:ext cx="4318747" cy="292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100415220903_2"/>
          <p:cNvPicPr>
            <a:picLocks noChangeAspect="1" noChangeArrowheads="1"/>
          </p:cNvPicPr>
          <p:nvPr/>
        </p:nvPicPr>
        <p:blipFill rotWithShape="1">
          <a:blip r:embed="rId6">
            <a:extLst>
              <a:ext uri="{28A0092B-C50C-407E-A947-70E740481C1C}">
                <a14:useLocalDpi xmlns:a14="http://schemas.microsoft.com/office/drawing/2010/main" val="0"/>
              </a:ext>
            </a:extLst>
          </a:blip>
          <a:srcRect l="1446" t="5973" r="51494" b="50000"/>
          <a:stretch/>
        </p:blipFill>
        <p:spPr bwMode="auto">
          <a:xfrm>
            <a:off x="240719" y="1279487"/>
            <a:ext cx="3830583" cy="239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39057" y="4507468"/>
            <a:ext cx="687111" cy="369332"/>
          </a:xfrm>
          <a:prstGeom prst="rect">
            <a:avLst/>
          </a:prstGeom>
          <a:noFill/>
        </p:spPr>
        <p:txBody>
          <a:bodyPr wrap="none" rtlCol="0">
            <a:spAutoFit/>
          </a:bodyPr>
          <a:lstStyle/>
          <a:p>
            <a:r>
              <a:rPr lang="en-US" b="1" dirty="0" smtClean="0">
                <a:solidFill>
                  <a:srgbClr val="FF0000"/>
                </a:solidFill>
              </a:rPr>
              <a:t>MELT</a:t>
            </a:r>
            <a:endParaRPr lang="en-US" b="1" dirty="0">
              <a:solidFill>
                <a:srgbClr val="FF0000"/>
              </a:solidFill>
            </a:endParaRPr>
          </a:p>
        </p:txBody>
      </p:sp>
      <p:sp>
        <p:nvSpPr>
          <p:cNvPr id="7" name="Down Arrow 6"/>
          <p:cNvSpPr/>
          <p:nvPr/>
        </p:nvSpPr>
        <p:spPr>
          <a:xfrm>
            <a:off x="8456669" y="3154207"/>
            <a:ext cx="451889" cy="1233127"/>
          </a:xfrm>
          <a:prstGeom prst="downArrow">
            <a:avLst>
              <a:gd name="adj1" fmla="val 42365"/>
              <a:gd name="adj2" fmla="val 996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88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750"/>
                                        <p:tgtEl>
                                          <p:spTgt spid="10"/>
                                        </p:tgtEl>
                                      </p:cBhvr>
                                    </p:animEffect>
                                    <p:set>
                                      <p:cBhvr>
                                        <p:cTn id="38" dur="1" fill="hold">
                                          <p:stCondLst>
                                            <p:cond delay="74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27684"/>
                                        </p:tgtEl>
                                        <p:attrNameLst>
                                          <p:attrName>style.visibility</p:attrName>
                                        </p:attrNameLst>
                                      </p:cBhvr>
                                      <p:to>
                                        <p:strVal val="visible"/>
                                      </p:to>
                                    </p:set>
                                    <p:animEffect transition="in" filter="fade">
                                      <p:cBhvr>
                                        <p:cTn id="41" dur="750"/>
                                        <p:tgtEl>
                                          <p:spTgt spid="32768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750"/>
                                        <p:tgtEl>
                                          <p:spTgt spid="327684"/>
                                        </p:tgtEl>
                                      </p:cBhvr>
                                    </p:animEffect>
                                    <p:set>
                                      <p:cBhvr>
                                        <p:cTn id="46" dur="1" fill="hold">
                                          <p:stCondLst>
                                            <p:cond delay="749"/>
                                          </p:stCondLst>
                                        </p:cTn>
                                        <p:tgtEl>
                                          <p:spTgt spid="327684"/>
                                        </p:tgtEl>
                                        <p:attrNameLst>
                                          <p:attrName>style.visibility</p:attrName>
                                        </p:attrNameLst>
                                      </p:cBhvr>
                                      <p:to>
                                        <p:strVal val="hidden"/>
                                      </p:to>
                                    </p:set>
                                  </p:childTnLst>
                                </p:cTn>
                              </p:par>
                              <p:par>
                                <p:cTn id="47" presetID="10" presetClass="entr" presetSubtype="0" fill="hold" nodeType="withEffect">
                                  <p:stCondLst>
                                    <p:cond delay="500"/>
                                  </p:stCondLst>
                                  <p:childTnLst>
                                    <p:set>
                                      <p:cBhvr>
                                        <p:cTn id="48" dur="1" fill="hold">
                                          <p:stCondLst>
                                            <p:cond delay="0"/>
                                          </p:stCondLst>
                                        </p:cTn>
                                        <p:tgtEl>
                                          <p:spTgt spid="327685"/>
                                        </p:tgtEl>
                                        <p:attrNameLst>
                                          <p:attrName>style.visibility</p:attrName>
                                        </p:attrNameLst>
                                      </p:cBhvr>
                                      <p:to>
                                        <p:strVal val="visible"/>
                                      </p:to>
                                    </p:set>
                                    <p:animEffect transition="in" filter="fade">
                                      <p:cBhvr>
                                        <p:cTn id="49" dur="750"/>
                                        <p:tgtEl>
                                          <p:spTgt spid="32768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750"/>
                                        <p:tgtEl>
                                          <p:spTgt spid="327685"/>
                                        </p:tgtEl>
                                      </p:cBhvr>
                                    </p:animEffect>
                                    <p:set>
                                      <p:cBhvr>
                                        <p:cTn id="54" dur="1" fill="hold">
                                          <p:stCondLst>
                                            <p:cond delay="749"/>
                                          </p:stCondLst>
                                        </p:cTn>
                                        <p:tgtEl>
                                          <p:spTgt spid="327685"/>
                                        </p:tgtEl>
                                        <p:attrNameLst>
                                          <p:attrName>style.visibility</p:attrName>
                                        </p:attrNameLst>
                                      </p:cBhvr>
                                      <p:to>
                                        <p:strVal val="hidden"/>
                                      </p:to>
                                    </p:set>
                                  </p:childTnLst>
                                </p:cTn>
                              </p:par>
                              <p:par>
                                <p:cTn id="55" presetID="10" presetClass="entr" presetSubtype="0" fill="hold" nodeType="withEffect">
                                  <p:stCondLst>
                                    <p:cond delay="5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75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fade">
                                      <p:cBhvr>
                                        <p:cTn id="62" dur="500"/>
                                        <p:tgtEl>
                                          <p:spTgt spid="18">
                                            <p:txEl>
                                              <p:pRg st="0" end="0"/>
                                            </p:txEl>
                                          </p:spTgt>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xit" presetSubtype="0" fill="hold"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8">
                                            <p:txEl>
                                              <p:pRg st="2" end="2"/>
                                            </p:txEl>
                                          </p:spTgt>
                                        </p:tgtEl>
                                        <p:attrNameLst>
                                          <p:attrName>style.visibility</p:attrName>
                                        </p:attrNameLst>
                                      </p:cBhvr>
                                      <p:to>
                                        <p:strVal val="visible"/>
                                      </p:to>
                                    </p:set>
                                    <p:animEffect transition="in" filter="fade">
                                      <p:cBhvr>
                                        <p:cTn id="86" dur="500"/>
                                        <p:tgtEl>
                                          <p:spTgt spid="18">
                                            <p:txEl>
                                              <p:pRg st="2" end="2"/>
                                            </p:txEl>
                                          </p:spTgt>
                                        </p:tgtEl>
                                      </p:cBhvr>
                                    </p:animEffect>
                                  </p:childTnLst>
                                </p:cTn>
                              </p:par>
                              <p:par>
                                <p:cTn id="87" presetID="10" presetClass="exit" presetSubtype="0" fill="hold" grpId="1" nodeType="withEffect">
                                  <p:stCondLst>
                                    <p:cond delay="0"/>
                                  </p:stCondLst>
                                  <p:childTnLst>
                                    <p:animEffect transition="out" filter="fade">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par>
                                <p:cTn id="97" presetID="10" presetClass="exit" presetSubtype="0" fill="hold" nodeType="withEffect">
                                  <p:stCondLst>
                                    <p:cond delay="0"/>
                                  </p:stCondLst>
                                  <p:childTnLst>
                                    <p:animEffect transition="out" filter="fade">
                                      <p:cBhvr>
                                        <p:cTn id="98" dur="500"/>
                                        <p:tgtEl>
                                          <p:spTgt spid="31"/>
                                        </p:tgtEl>
                                      </p:cBhvr>
                                    </p:animEffect>
                                    <p:set>
                                      <p:cBhvr>
                                        <p:cTn id="99" dur="1" fill="hold">
                                          <p:stCondLst>
                                            <p:cond delay="499"/>
                                          </p:stCondLst>
                                        </p:cTn>
                                        <p:tgtEl>
                                          <p:spTgt spid="3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8">
                                            <p:txEl>
                                              <p:pRg st="4" end="4"/>
                                            </p:txEl>
                                          </p:spTgt>
                                        </p:tgtEl>
                                        <p:attrNameLst>
                                          <p:attrName>style.visibility</p:attrName>
                                        </p:attrNameLst>
                                      </p:cBhvr>
                                      <p:to>
                                        <p:strVal val="visible"/>
                                      </p:to>
                                    </p:set>
                                    <p:animEffect transition="in" filter="fade">
                                      <p:cBhvr>
                                        <p:cTn id="104" dur="500"/>
                                        <p:tgtEl>
                                          <p:spTgt spid="18">
                                            <p:txEl>
                                              <p:pRg st="4" end="4"/>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15" grpId="0"/>
      <p:bldP spid="19" grpId="0"/>
      <p:bldP spid="13" grpId="0" animBg="1"/>
      <p:bldP spid="26" grpId="0"/>
      <p:bldP spid="3" grpId="0"/>
      <p:bldP spid="3" grpId="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CREX </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r>
              <a:rPr lang="en-CA" sz="2400" dirty="0"/>
              <a:t>Target </a:t>
            </a:r>
            <a:r>
              <a:rPr lang="en-CA" sz="2400" dirty="0" smtClean="0"/>
              <a:t>design (10x more power – 360 W)</a:t>
            </a:r>
            <a:endParaRPr lang="en-CA" sz="2400" dirty="0" smtClean="0"/>
          </a:p>
          <a:p>
            <a:r>
              <a:rPr lang="en-CA" sz="2400" dirty="0" smtClean="0"/>
              <a:t>Optimization </a:t>
            </a:r>
            <a:r>
              <a:rPr lang="en-CA" sz="2400" dirty="0"/>
              <a:t>of the </a:t>
            </a:r>
            <a:r>
              <a:rPr lang="en-CA" sz="2400" dirty="0" smtClean="0"/>
              <a:t>kinematics</a:t>
            </a:r>
          </a:p>
          <a:p>
            <a:r>
              <a:rPr lang="en-CA" sz="2400" dirty="0" smtClean="0"/>
              <a:t>Septum design</a:t>
            </a:r>
          </a:p>
          <a:p>
            <a:r>
              <a:rPr lang="en-CA" sz="2400" dirty="0" smtClean="0"/>
              <a:t>Backgrounds from 1</a:t>
            </a:r>
            <a:r>
              <a:rPr lang="en-CA" sz="2400" baseline="30000" dirty="0" smtClean="0"/>
              <a:t>st</a:t>
            </a:r>
            <a:r>
              <a:rPr lang="en-CA" sz="2400" dirty="0" smtClean="0"/>
              <a:t> excited </a:t>
            </a:r>
            <a:r>
              <a:rPr lang="en-CA" sz="2400" dirty="0" smtClean="0"/>
              <a:t>state (tails larger than in PREX)</a:t>
            </a:r>
            <a:endParaRPr lang="en-CA" sz="2400" dirty="0" smtClean="0"/>
          </a:p>
          <a:p>
            <a:r>
              <a:rPr lang="en-CA" sz="2400" dirty="0" smtClean="0"/>
              <a:t>Radiation in Hall</a:t>
            </a:r>
            <a:endParaRPr lang="en-CA" sz="2400" dirty="0"/>
          </a:p>
          <a:p>
            <a:pPr marL="0" indent="0">
              <a:buNone/>
            </a:pPr>
            <a:endParaRPr lang="en-CA" sz="2400" dirty="0" smtClean="0"/>
          </a:p>
        </p:txBody>
      </p:sp>
    </p:spTree>
    <p:extLst>
      <p:ext uri="{BB962C8B-B14F-4D97-AF65-F5344CB8AC3E}">
        <p14:creationId xmlns:p14="http://schemas.microsoft.com/office/powerpoint/2010/main" val="3826702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7096"/>
          <a:stretch/>
        </p:blipFill>
        <p:spPr>
          <a:xfrm>
            <a:off x="4531659" y="2928348"/>
            <a:ext cx="4459941" cy="326937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615" t="6135" r="12915"/>
          <a:stretch/>
        </p:blipFill>
        <p:spPr>
          <a:xfrm>
            <a:off x="152400" y="762000"/>
            <a:ext cx="5334000" cy="5649159"/>
          </a:xfrm>
          <a:prstGeom prst="rect">
            <a:avLst/>
          </a:prstGeom>
        </p:spPr>
      </p:pic>
      <p:sp>
        <p:nvSpPr>
          <p:cNvPr id="2" name="Title 1"/>
          <p:cNvSpPr>
            <a:spLocks noGrp="1"/>
          </p:cNvSpPr>
          <p:nvPr>
            <p:ph type="title"/>
          </p:nvPr>
        </p:nvSpPr>
        <p:spPr/>
        <p:txBody>
          <a:bodyPr/>
          <a:lstStyle/>
          <a:p>
            <a:r>
              <a:rPr lang="en-CA" dirty="0" smtClean="0"/>
              <a:t>Target Design</a:t>
            </a:r>
            <a:endParaRPr lang="en-CA"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970" t="13946" r="6049" b="8239"/>
          <a:stretch/>
        </p:blipFill>
        <p:spPr>
          <a:xfrm>
            <a:off x="5204013" y="1143000"/>
            <a:ext cx="3482787" cy="1102559"/>
          </a:xfrm>
          <a:prstGeom prst="rect">
            <a:avLst/>
          </a:prstGeom>
        </p:spPr>
      </p:pic>
      <p:sp>
        <p:nvSpPr>
          <p:cNvPr id="3" name="Rectangle 2"/>
          <p:cNvSpPr/>
          <p:nvPr/>
        </p:nvSpPr>
        <p:spPr>
          <a:xfrm>
            <a:off x="4420251" y="3586427"/>
            <a:ext cx="3504549" cy="923330"/>
          </a:xfrm>
          <a:prstGeom prst="rect">
            <a:avLst/>
          </a:prstGeom>
          <a:noFill/>
          <a:scene3d>
            <a:camera prst="isometricOffAxis2Right"/>
            <a:lightRig rig="threePt" dir="t"/>
          </a:scene3d>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5400" b="1" dirty="0" smtClean="0">
                <a:ln/>
                <a:solidFill>
                  <a:schemeClr val="accent5">
                    <a:tint val="50000"/>
                    <a:satMod val="180000"/>
                  </a:schemeClr>
                </a:solidFill>
              </a:rPr>
              <a:t>Preliminary</a:t>
            </a:r>
            <a:endParaRPr lang="en-US" sz="5400" b="1" cap="none" spc="0" dirty="0">
              <a:ln/>
              <a:solidFill>
                <a:schemeClr val="accent5">
                  <a:tint val="50000"/>
                  <a:satMod val="180000"/>
                </a:schemeClr>
              </a:solidFill>
              <a:effectLst/>
            </a:endParaRPr>
          </a:p>
        </p:txBody>
      </p:sp>
    </p:spTree>
    <p:extLst>
      <p:ext uri="{BB962C8B-B14F-4D97-AF65-F5344CB8AC3E}">
        <p14:creationId xmlns:p14="http://schemas.microsoft.com/office/powerpoint/2010/main" val="811750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1493199"/>
              </p:ext>
            </p:extLst>
          </p:nvPr>
        </p:nvGraphicFramePr>
        <p:xfrm>
          <a:off x="5953464" y="4792885"/>
          <a:ext cx="1765300" cy="381686"/>
        </p:xfrm>
        <a:graphic>
          <a:graphicData uri="http://schemas.openxmlformats.org/presentationml/2006/ole">
            <mc:AlternateContent xmlns:mc="http://schemas.openxmlformats.org/markup-compatibility/2006">
              <mc:Choice xmlns:v="urn:schemas-microsoft-com:vml" Requires="v">
                <p:oleObj spid="_x0000_s332873" name="Equation" r:id="rId4" imgW="939600" imgH="203040" progId="Equation.3">
                  <p:embed/>
                </p:oleObj>
              </mc:Choice>
              <mc:Fallback>
                <p:oleObj name="Equation" r:id="rId4" imgW="939600" imgH="203040" progId="Equation.3">
                  <p:embed/>
                  <p:pic>
                    <p:nvPicPr>
                      <p:cNvPr id="0" name=""/>
                      <p:cNvPicPr/>
                      <p:nvPr/>
                    </p:nvPicPr>
                    <p:blipFill>
                      <a:blip r:embed="rId5"/>
                      <a:stretch>
                        <a:fillRect/>
                      </a:stretch>
                    </p:blipFill>
                    <p:spPr>
                      <a:xfrm>
                        <a:off x="5953464" y="4792885"/>
                        <a:ext cx="1765300" cy="38168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CA" dirty="0" smtClean="0"/>
              <a:t>Kinematics</a:t>
            </a:r>
            <a:endParaRPr lang="en-CA" dirty="0"/>
          </a:p>
        </p:txBody>
      </p:sp>
      <p:pic>
        <p:nvPicPr>
          <p:cNvPr id="3338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761"/>
          <a:stretch/>
        </p:blipFill>
        <p:spPr bwMode="auto">
          <a:xfrm>
            <a:off x="4833028" y="1074056"/>
            <a:ext cx="4006172" cy="256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38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937"/>
          <a:stretch/>
        </p:blipFill>
        <p:spPr bwMode="auto">
          <a:xfrm>
            <a:off x="4833028" y="3918857"/>
            <a:ext cx="3857936" cy="2558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417"/>
          <a:stretch/>
        </p:blipFill>
        <p:spPr bwMode="auto">
          <a:xfrm>
            <a:off x="357590" y="3918857"/>
            <a:ext cx="3871808" cy="251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508"/>
          <a:stretch/>
        </p:blipFill>
        <p:spPr bwMode="auto">
          <a:xfrm>
            <a:off x="304800" y="1074056"/>
            <a:ext cx="3938990" cy="253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9361" y="304800"/>
            <a:ext cx="2212593" cy="646331"/>
          </a:xfrm>
          <a:prstGeom prst="rect">
            <a:avLst/>
          </a:prstGeom>
          <a:noFill/>
        </p:spPr>
        <p:txBody>
          <a:bodyPr wrap="none" rtlCol="0">
            <a:spAutoFit/>
          </a:bodyPr>
          <a:lstStyle/>
          <a:p>
            <a:r>
              <a:rPr lang="en-US" dirty="0" smtClean="0"/>
              <a:t>Plots vs. central angle</a:t>
            </a:r>
          </a:p>
          <a:p>
            <a:r>
              <a:rPr lang="en-US" dirty="0" smtClean="0"/>
              <a:t>beam energy 2.2 </a:t>
            </a:r>
            <a:r>
              <a:rPr lang="en-US" dirty="0" err="1" smtClean="0"/>
              <a:t>GeV</a:t>
            </a:r>
            <a:endParaRPr lang="en-US" dirty="0" smtClean="0"/>
          </a:p>
        </p:txBody>
      </p:sp>
      <p:sp>
        <p:nvSpPr>
          <p:cNvPr id="10" name="TextBox 9"/>
          <p:cNvSpPr txBox="1"/>
          <p:nvPr/>
        </p:nvSpPr>
        <p:spPr>
          <a:xfrm>
            <a:off x="6408085" y="609600"/>
            <a:ext cx="2556149" cy="369332"/>
          </a:xfrm>
          <a:prstGeom prst="rect">
            <a:avLst/>
          </a:prstGeom>
          <a:noFill/>
        </p:spPr>
        <p:txBody>
          <a:bodyPr wrap="none" rtlCol="0">
            <a:spAutoFit/>
          </a:bodyPr>
          <a:lstStyle/>
          <a:p>
            <a:r>
              <a:rPr lang="en-US" dirty="0" smtClean="0"/>
              <a:t>(scaled PREX acceptance)</a:t>
            </a:r>
            <a:endParaRPr lang="en-US" dirty="0"/>
          </a:p>
        </p:txBody>
      </p:sp>
      <p:sp>
        <p:nvSpPr>
          <p:cNvPr id="11" name="TextBox 10"/>
          <p:cNvSpPr txBox="1"/>
          <p:nvPr/>
        </p:nvSpPr>
        <p:spPr>
          <a:xfrm>
            <a:off x="838200" y="1182469"/>
            <a:ext cx="1874809" cy="369332"/>
          </a:xfrm>
          <a:prstGeom prst="rect">
            <a:avLst/>
          </a:prstGeom>
          <a:solidFill>
            <a:schemeClr val="bg1"/>
          </a:solidFill>
        </p:spPr>
        <p:txBody>
          <a:bodyPr wrap="none" rtlCol="0">
            <a:spAutoFit/>
          </a:bodyPr>
          <a:lstStyle/>
          <a:p>
            <a:r>
              <a:rPr lang="en-US" dirty="0" smtClean="0"/>
              <a:t>Asymmetry (ppm)</a:t>
            </a:r>
          </a:p>
        </p:txBody>
      </p:sp>
      <p:sp>
        <p:nvSpPr>
          <p:cNvPr id="12" name="TextBox 11"/>
          <p:cNvSpPr txBox="1"/>
          <p:nvPr/>
        </p:nvSpPr>
        <p:spPr>
          <a:xfrm>
            <a:off x="2895600" y="4078069"/>
            <a:ext cx="1037656" cy="369332"/>
          </a:xfrm>
          <a:prstGeom prst="rect">
            <a:avLst/>
          </a:prstGeom>
          <a:solidFill>
            <a:schemeClr val="bg1"/>
          </a:solidFill>
        </p:spPr>
        <p:txBody>
          <a:bodyPr wrap="none" rtlCol="0">
            <a:spAutoFit/>
          </a:bodyPr>
          <a:lstStyle/>
          <a:p>
            <a:r>
              <a:rPr lang="en-US" dirty="0" smtClean="0"/>
              <a:t>Rate (Hz)</a:t>
            </a:r>
          </a:p>
        </p:txBody>
      </p:sp>
      <p:sp>
        <p:nvSpPr>
          <p:cNvPr id="13" name="TextBox 12"/>
          <p:cNvSpPr txBox="1"/>
          <p:nvPr/>
        </p:nvSpPr>
        <p:spPr>
          <a:xfrm>
            <a:off x="7579433" y="4114800"/>
            <a:ext cx="878767" cy="369332"/>
          </a:xfrm>
          <a:prstGeom prst="rect">
            <a:avLst/>
          </a:prstGeom>
          <a:solidFill>
            <a:schemeClr val="bg1"/>
          </a:solidFill>
        </p:spPr>
        <p:txBody>
          <a:bodyPr wrap="none" rtlCol="0">
            <a:spAutoFit/>
          </a:bodyPr>
          <a:lstStyle/>
          <a:p>
            <a:r>
              <a:rPr lang="el-GR" dirty="0" smtClean="0"/>
              <a:t>δ</a:t>
            </a:r>
            <a:r>
              <a:rPr lang="en-US" dirty="0" smtClean="0"/>
              <a:t>R (</a:t>
            </a:r>
            <a:r>
              <a:rPr lang="en-US" dirty="0" err="1" smtClean="0"/>
              <a:t>fm</a:t>
            </a:r>
            <a:r>
              <a:rPr lang="en-US" dirty="0" smtClean="0"/>
              <a:t>)</a:t>
            </a:r>
          </a:p>
        </p:txBody>
      </p:sp>
      <p:sp>
        <p:nvSpPr>
          <p:cNvPr id="14" name="TextBox 13"/>
          <p:cNvSpPr txBox="1"/>
          <p:nvPr/>
        </p:nvSpPr>
        <p:spPr>
          <a:xfrm>
            <a:off x="7511306" y="1295400"/>
            <a:ext cx="885179" cy="553998"/>
          </a:xfrm>
          <a:prstGeom prst="rect">
            <a:avLst/>
          </a:prstGeom>
          <a:solidFill>
            <a:schemeClr val="bg1"/>
          </a:solidFill>
        </p:spPr>
        <p:txBody>
          <a:bodyPr wrap="none" rtlCol="0">
            <a:spAutoFit/>
          </a:bodyPr>
          <a:lstStyle/>
          <a:p>
            <a:pPr algn="ctr"/>
            <a:r>
              <a:rPr lang="el-GR" dirty="0" smtClean="0"/>
              <a:t>δ</a:t>
            </a:r>
            <a:r>
              <a:rPr lang="en-US" dirty="0" smtClean="0"/>
              <a:t>A/A</a:t>
            </a:r>
          </a:p>
          <a:p>
            <a:pPr algn="ctr"/>
            <a:r>
              <a:rPr lang="en-US" sz="1200" dirty="0" smtClean="0"/>
              <a:t>(</a:t>
            </a:r>
            <a:r>
              <a:rPr lang="el-GR" sz="1200" dirty="0"/>
              <a:t>δ</a:t>
            </a:r>
            <a:r>
              <a:rPr lang="en-US" sz="1200" dirty="0" smtClean="0"/>
              <a:t>R/R ~1%)</a:t>
            </a:r>
          </a:p>
        </p:txBody>
      </p:sp>
    </p:spTree>
    <p:extLst>
      <p:ext uri="{BB962C8B-B14F-4D97-AF65-F5344CB8AC3E}">
        <p14:creationId xmlns:p14="http://schemas.microsoft.com/office/powerpoint/2010/main" val="25625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829"/>
                                        </p:tgtEl>
                                        <p:attrNameLst>
                                          <p:attrName>style.visibility</p:attrName>
                                        </p:attrNameLst>
                                      </p:cBhvr>
                                      <p:to>
                                        <p:strVal val="visible"/>
                                      </p:to>
                                    </p:set>
                                    <p:animEffect transition="in" filter="fade">
                                      <p:cBhvr>
                                        <p:cTn id="7" dur="500"/>
                                        <p:tgtEl>
                                          <p:spTgt spid="33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3879668" cy="3883800"/>
          </a:xfrm>
          <a:prstGeom prst="rect">
            <a:avLst/>
          </a:prstGeom>
        </p:spPr>
      </p:pic>
      <p:sp>
        <p:nvSpPr>
          <p:cNvPr id="2" name="Title 1"/>
          <p:cNvSpPr>
            <a:spLocks noGrp="1"/>
          </p:cNvSpPr>
          <p:nvPr>
            <p:ph type="title"/>
          </p:nvPr>
        </p:nvSpPr>
        <p:spPr/>
        <p:txBody>
          <a:bodyPr/>
          <a:lstStyle/>
          <a:p>
            <a:r>
              <a:rPr lang="en-CA" dirty="0" smtClean="0"/>
              <a:t>Septum</a:t>
            </a:r>
            <a:endParaRPr lang="en-CA"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4226"/>
          <a:stretch/>
        </p:blipFill>
        <p:spPr>
          <a:xfrm>
            <a:off x="4812219" y="3880479"/>
            <a:ext cx="4107664" cy="25203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399" y="1050554"/>
            <a:ext cx="4419601" cy="2759446"/>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85197" t="46944" r="5257" b="39411"/>
          <a:stretch/>
        </p:blipFill>
        <p:spPr>
          <a:xfrm>
            <a:off x="8104094" y="2057400"/>
            <a:ext cx="815789" cy="85658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5399" t="47819" r="2086" b="42916"/>
          <a:stretch/>
        </p:blipFill>
        <p:spPr>
          <a:xfrm>
            <a:off x="7902387" y="4278790"/>
            <a:ext cx="914399" cy="435407"/>
          </a:xfrm>
          <a:prstGeom prst="rect">
            <a:avLst/>
          </a:prstGeom>
        </p:spPr>
      </p:pic>
      <p:sp>
        <p:nvSpPr>
          <p:cNvPr id="11" name="TextBox 10"/>
          <p:cNvSpPr txBox="1"/>
          <p:nvPr/>
        </p:nvSpPr>
        <p:spPr>
          <a:xfrm>
            <a:off x="152399" y="4352591"/>
            <a:ext cx="4659820" cy="1467068"/>
          </a:xfrm>
          <a:prstGeom prst="rect">
            <a:avLst/>
          </a:prstGeom>
          <a:noFill/>
        </p:spPr>
        <p:txBody>
          <a:bodyPr wrap="square" rtlCol="0">
            <a:spAutoFit/>
          </a:bodyPr>
          <a:lstStyle/>
          <a:p>
            <a:r>
              <a:rPr lang="en-CA" sz="2000" dirty="0" smtClean="0"/>
              <a:t>Same design as for PREX II, but at a higher current density - 1350 A/cm</a:t>
            </a:r>
            <a:r>
              <a:rPr lang="en-CA" sz="2000" baseline="30000" dirty="0" smtClean="0"/>
              <a:t>2</a:t>
            </a:r>
          </a:p>
          <a:p>
            <a:endParaRPr lang="en-CA" sz="2000" baseline="30000" dirty="0"/>
          </a:p>
          <a:p>
            <a:r>
              <a:rPr lang="en-CA" sz="2000" dirty="0" smtClean="0"/>
              <a:t>With proper cooling, this is not a problem</a:t>
            </a:r>
          </a:p>
          <a:p>
            <a:r>
              <a:rPr lang="en-CA" sz="1600" dirty="0" smtClean="0"/>
              <a:t>(coils can be run at least as high as 1430 A/cm</a:t>
            </a:r>
            <a:r>
              <a:rPr lang="en-CA" sz="1600" baseline="30000" dirty="0" smtClean="0"/>
              <a:t>2</a:t>
            </a:r>
            <a:r>
              <a:rPr lang="en-CA" sz="1600" dirty="0" smtClean="0"/>
              <a:t>)</a:t>
            </a:r>
            <a:endParaRPr lang="en-CA" sz="1600" baseline="30000" dirty="0"/>
          </a:p>
        </p:txBody>
      </p:sp>
    </p:spTree>
    <p:extLst>
      <p:ext uri="{BB962C8B-B14F-4D97-AF65-F5344CB8AC3E}">
        <p14:creationId xmlns:p14="http://schemas.microsoft.com/office/powerpoint/2010/main" val="811750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Backgrounds from excited states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200"/>
            <a:ext cx="4439270" cy="3115110"/>
          </a:xfrm>
          <a:prstGeom prst="rect">
            <a:avLst/>
          </a:prstGeom>
        </p:spPr>
      </p:pic>
      <p:sp>
        <p:nvSpPr>
          <p:cNvPr id="3" name="TextBox 2"/>
          <p:cNvSpPr txBox="1"/>
          <p:nvPr/>
        </p:nvSpPr>
        <p:spPr>
          <a:xfrm>
            <a:off x="5181601" y="1676400"/>
            <a:ext cx="3864428" cy="1938992"/>
          </a:xfrm>
          <a:prstGeom prst="rect">
            <a:avLst/>
          </a:prstGeom>
          <a:noFill/>
        </p:spPr>
        <p:txBody>
          <a:bodyPr wrap="square" rtlCol="0">
            <a:spAutoFit/>
          </a:bodyPr>
          <a:lstStyle/>
          <a:p>
            <a:r>
              <a:rPr lang="en-US" sz="2000" dirty="0" smtClean="0"/>
              <a:t>We will have a 0.9% background from excited states</a:t>
            </a:r>
          </a:p>
          <a:p>
            <a:endParaRPr lang="en-US" sz="2000" dirty="0"/>
          </a:p>
          <a:p>
            <a:r>
              <a:rPr lang="en-US" sz="2000" dirty="0" smtClean="0"/>
              <a:t>Improvement in the hardware optics resolutions will reduce this amount</a:t>
            </a:r>
            <a:endParaRPr lang="en-US" sz="2000" dirty="0"/>
          </a:p>
        </p:txBody>
      </p:sp>
      <p:sp>
        <p:nvSpPr>
          <p:cNvPr id="5" name="Rectangle 4"/>
          <p:cNvSpPr/>
          <p:nvPr/>
        </p:nvSpPr>
        <p:spPr>
          <a:xfrm>
            <a:off x="1904999" y="5144869"/>
            <a:ext cx="5410201" cy="707886"/>
          </a:xfrm>
          <a:prstGeom prst="rect">
            <a:avLst/>
          </a:prstGeom>
        </p:spPr>
        <p:txBody>
          <a:bodyPr wrap="square">
            <a:spAutoFit/>
          </a:bodyPr>
          <a:lstStyle/>
          <a:p>
            <a:r>
              <a:rPr lang="en-US" sz="2000" dirty="0" smtClean="0"/>
              <a:t>Assuming calculated </a:t>
            </a:r>
            <a:r>
              <a:rPr lang="en-US" sz="2000" dirty="0" err="1" smtClean="0"/>
              <a:t>A</a:t>
            </a:r>
            <a:r>
              <a:rPr lang="en-US" sz="2000" baseline="-25000" dirty="0" err="1" smtClean="0"/>
              <a:t>ine</a:t>
            </a:r>
            <a:r>
              <a:rPr lang="en-US" sz="2000" dirty="0" smtClean="0"/>
              <a:t>~ </a:t>
            </a:r>
            <a:r>
              <a:rPr lang="en-US" sz="2000" dirty="0" err="1" smtClean="0"/>
              <a:t>A</a:t>
            </a:r>
            <a:r>
              <a:rPr lang="en-US" sz="2000" baseline="-25000" dirty="0" err="1" smtClean="0"/>
              <a:t>ela</a:t>
            </a:r>
            <a:r>
              <a:rPr lang="en-US" sz="2000" dirty="0" smtClean="0"/>
              <a:t> (with 50% error)</a:t>
            </a:r>
            <a:endParaRPr lang="en-US" sz="2000" dirty="0"/>
          </a:p>
          <a:p>
            <a:r>
              <a:rPr lang="en-US" sz="2000" dirty="0" smtClean="0">
                <a:cs typeface="Arial"/>
              </a:rPr>
              <a:t>→ systematic error contribution = </a:t>
            </a:r>
            <a:r>
              <a:rPr lang="en-US" sz="2000" dirty="0" smtClean="0"/>
              <a:t>0.5</a:t>
            </a:r>
            <a:r>
              <a:rPr lang="en-US" sz="2000" dirty="0"/>
              <a:t>% </a:t>
            </a:r>
            <a:endParaRPr lang="en-US" sz="2000" dirty="0"/>
          </a:p>
        </p:txBody>
      </p:sp>
    </p:spTree>
    <p:extLst>
      <p:ext uri="{BB962C8B-B14F-4D97-AF65-F5344CB8AC3E}">
        <p14:creationId xmlns:p14="http://schemas.microsoft.com/office/powerpoint/2010/main" val="1508295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Radiation in the Hall</a:t>
            </a:r>
            <a:endParaRPr lang="en-CA"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7" t="8075" r="1863" b="2548"/>
          <a:stretch/>
        </p:blipFill>
        <p:spPr>
          <a:xfrm>
            <a:off x="1447800" y="1295400"/>
            <a:ext cx="6584576" cy="4351604"/>
          </a:xfrm>
          <a:prstGeom prst="rect">
            <a:avLst/>
          </a:prstGeom>
        </p:spPr>
      </p:pic>
      <p:sp>
        <p:nvSpPr>
          <p:cNvPr id="5" name="Rectangle 1"/>
          <p:cNvSpPr>
            <a:spLocks noChangeArrowheads="1"/>
          </p:cNvSpPr>
          <p:nvPr/>
        </p:nvSpPr>
        <p:spPr bwMode="auto">
          <a:xfrm>
            <a:off x="3460376" y="5647004"/>
            <a:ext cx="4572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Unicode MS" pitchFamily="34" charset="-128"/>
                <a:cs typeface="Arial" pitchFamily="34" charset="0"/>
              </a:rPr>
              <a:t>Power from all particles per incident electron for 5% </a:t>
            </a:r>
            <a:r>
              <a:rPr kumimoji="0" lang="en-US" sz="1000" b="0" i="0" u="none" strike="noStrike" cap="none" normalizeH="0" baseline="0" dirty="0" err="1" smtClean="0">
                <a:ln>
                  <a:noFill/>
                </a:ln>
                <a:solidFill>
                  <a:schemeClr val="tx1"/>
                </a:solidFill>
                <a:effectLst/>
                <a:latin typeface="Arial Unicode MS" pitchFamily="34" charset="-128"/>
                <a:cs typeface="Arial" pitchFamily="34" charset="0"/>
              </a:rPr>
              <a:t>Ca</a:t>
            </a:r>
            <a:r>
              <a:rPr kumimoji="0" lang="en-US" sz="1000" b="0" i="0" u="none" strike="noStrike" cap="none" normalizeH="0" baseline="0" dirty="0" smtClean="0">
                <a:ln>
                  <a:noFill/>
                </a:ln>
                <a:solidFill>
                  <a:schemeClr val="tx1"/>
                </a:solidFill>
                <a:effectLst/>
                <a:latin typeface="Arial Unicode MS" pitchFamily="34" charset="-128"/>
                <a:cs typeface="Arial" pitchFamily="34" charset="0"/>
              </a:rPr>
              <a:t> and 8.9% </a:t>
            </a:r>
            <a:r>
              <a:rPr kumimoji="0" lang="en-US" sz="1000" b="0" i="0" u="none" strike="noStrike" cap="none" normalizeH="0" baseline="0" dirty="0" err="1" smtClean="0">
                <a:ln>
                  <a:noFill/>
                </a:ln>
                <a:solidFill>
                  <a:schemeClr val="tx1"/>
                </a:solidFill>
                <a:effectLst/>
                <a:latin typeface="Arial Unicode MS" pitchFamily="34" charset="-128"/>
                <a:cs typeface="Arial" pitchFamily="34" charset="0"/>
              </a:rPr>
              <a:t>Pb</a:t>
            </a:r>
            <a:r>
              <a:rPr kumimoji="0" lang="en-US" sz="1000" b="0" i="0" u="none" strike="noStrike" cap="none" normalizeH="0" baseline="0" dirty="0" smtClean="0">
                <a:ln>
                  <a:noFill/>
                </a:ln>
                <a:solidFill>
                  <a:schemeClr val="tx1"/>
                </a:solidFill>
                <a:effectLst/>
                <a:latin typeface="Arial Unicode MS" pitchFamily="34" charset="-128"/>
                <a:cs typeface="Arial" pitchFamily="34" charset="0"/>
              </a:rPr>
              <a:t> targets.</a:t>
            </a:r>
            <a:r>
              <a:rPr kumimoji="0" 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2286000" y="1963279"/>
            <a:ext cx="3276600" cy="646331"/>
          </a:xfrm>
          <a:prstGeom prst="rect">
            <a:avLst/>
          </a:prstGeom>
          <a:noFill/>
        </p:spPr>
        <p:txBody>
          <a:bodyPr wrap="square" rtlCol="0">
            <a:spAutoFit/>
          </a:bodyPr>
          <a:lstStyle/>
          <a:p>
            <a:r>
              <a:rPr lang="en-US" dirty="0" smtClean="0"/>
              <a:t>Backgrounds from radiation in hall are </a:t>
            </a:r>
            <a:r>
              <a:rPr lang="en-US" b="1" dirty="0" smtClean="0"/>
              <a:t>10x</a:t>
            </a:r>
            <a:r>
              <a:rPr lang="en-US" dirty="0" smtClean="0"/>
              <a:t> smaller than PREX II </a:t>
            </a:r>
            <a:endParaRPr lang="en-US" dirty="0"/>
          </a:p>
        </p:txBody>
      </p:sp>
    </p:spTree>
    <p:extLst>
      <p:ext uri="{BB962C8B-B14F-4D97-AF65-F5344CB8AC3E}">
        <p14:creationId xmlns:p14="http://schemas.microsoft.com/office/powerpoint/2010/main" val="691707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PREX II and CREX</a:t>
            </a:r>
            <a:endParaRPr lang="en-CA" dirty="0"/>
          </a:p>
        </p:txBody>
      </p:sp>
      <p:pic>
        <p:nvPicPr>
          <p:cNvPr id="6" name="Picture 878"/>
          <p:cNvPicPr>
            <a:picLocks noChangeAspect="1" noChangeArrowheads="1"/>
          </p:cNvPicPr>
          <p:nvPr/>
        </p:nvPicPr>
        <p:blipFill rotWithShape="1">
          <a:blip r:embed="rId4">
            <a:extLst>
              <a:ext uri="{28A0092B-C50C-407E-A947-70E740481C1C}">
                <a14:useLocalDpi xmlns:a14="http://schemas.microsoft.com/office/drawing/2010/main" val="0"/>
              </a:ext>
            </a:extLst>
          </a:blip>
          <a:srcRect l="2701" t="7971" b="1607"/>
          <a:stretch/>
        </p:blipFill>
        <p:spPr bwMode="auto">
          <a:xfrm>
            <a:off x="76200" y="3461921"/>
            <a:ext cx="6286769" cy="293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6969" y="3094036"/>
            <a:ext cx="4511058" cy="369332"/>
          </a:xfrm>
          <a:prstGeom prst="rect">
            <a:avLst/>
          </a:prstGeom>
          <a:noFill/>
        </p:spPr>
        <p:txBody>
          <a:bodyPr wrap="square" rtlCol="0">
            <a:spAutoFit/>
          </a:bodyPr>
          <a:lstStyle/>
          <a:p>
            <a:r>
              <a:rPr lang="en-US" dirty="0" smtClean="0">
                <a:solidFill>
                  <a:schemeClr val="bg1">
                    <a:lumMod val="50000"/>
                  </a:schemeClr>
                </a:solidFill>
                <a:cs typeface="Times New Roman" pitchFamily="18" charset="0"/>
              </a:rPr>
              <a:t>Table 1 –Proposed data for PREX II and CREX.</a:t>
            </a:r>
          </a:p>
        </p:txBody>
      </p:sp>
      <p:pic>
        <p:nvPicPr>
          <p:cNvPr id="4" name="Picture 879"/>
          <p:cNvPicPr>
            <a:picLocks noChangeAspect="1" noChangeArrowheads="1"/>
          </p:cNvPicPr>
          <p:nvPr/>
        </p:nvPicPr>
        <p:blipFill rotWithShape="1">
          <a:blip r:embed="rId5">
            <a:extLst>
              <a:ext uri="{28A0092B-C50C-407E-A947-70E740481C1C}">
                <a14:useLocalDpi xmlns:a14="http://schemas.microsoft.com/office/drawing/2010/main" val="0"/>
              </a:ext>
            </a:extLst>
          </a:blip>
          <a:srcRect l="25199" t="26594" r="26210" b="627"/>
          <a:stretch/>
        </p:blipFill>
        <p:spPr bwMode="auto">
          <a:xfrm>
            <a:off x="5247273" y="1783235"/>
            <a:ext cx="3823575" cy="18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0" y="1143000"/>
            <a:ext cx="3810000" cy="646331"/>
          </a:xfrm>
          <a:prstGeom prst="rect">
            <a:avLst/>
          </a:prstGeom>
          <a:noFill/>
        </p:spPr>
        <p:txBody>
          <a:bodyPr wrap="square" rtlCol="0">
            <a:spAutoFit/>
          </a:bodyPr>
          <a:lstStyle/>
          <a:p>
            <a:r>
              <a:rPr lang="en-US" dirty="0" smtClean="0">
                <a:solidFill>
                  <a:schemeClr val="bg1">
                    <a:lumMod val="50000"/>
                  </a:schemeClr>
                </a:solidFill>
                <a:cs typeface="Times New Roman" pitchFamily="18" charset="0"/>
              </a:rPr>
              <a:t>Table 2 –Systematic errors  for PREX II and CREX.</a:t>
            </a:r>
          </a:p>
        </p:txBody>
      </p:sp>
      <p:sp>
        <p:nvSpPr>
          <p:cNvPr id="3" name="Rectangle 1"/>
          <p:cNvSpPr>
            <a:spLocks noChangeArrowheads="1"/>
          </p:cNvSpPr>
          <p:nvPr/>
        </p:nvSpPr>
        <p:spPr bwMode="auto">
          <a:xfrm>
            <a:off x="266969" y="1066800"/>
            <a:ext cx="43812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cs typeface="Arial" pitchFamily="34" charset="0"/>
              </a:rPr>
              <a:t>These numbers are based on experience from PREX-I </a:t>
            </a:r>
          </a:p>
        </p:txBody>
      </p:sp>
      <p:sp>
        <p:nvSpPr>
          <p:cNvPr id="8" name="Rectangle 1"/>
          <p:cNvSpPr>
            <a:spLocks noChangeArrowheads="1"/>
          </p:cNvSpPr>
          <p:nvPr/>
        </p:nvSpPr>
        <p:spPr bwMode="auto">
          <a:xfrm>
            <a:off x="282784" y="1981200"/>
            <a:ext cx="41459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cs typeface="Arial" pitchFamily="34" charset="0"/>
              </a:rPr>
              <a:t>C-REX is a standard energy (2.2 </a:t>
            </a:r>
            <a:r>
              <a:rPr kumimoji="0" lang="en-US" sz="2000" b="0" i="0" u="none" strike="noStrike" cap="none" normalizeH="0" baseline="0" dirty="0" err="1" smtClean="0">
                <a:ln>
                  <a:noFill/>
                </a:ln>
                <a:solidFill>
                  <a:schemeClr val="tx1"/>
                </a:solidFill>
                <a:effectLst/>
                <a:cs typeface="Arial" pitchFamily="34" charset="0"/>
              </a:rPr>
              <a:t>GeV</a:t>
            </a:r>
            <a:r>
              <a:rPr kumimoji="0" lang="en-US" sz="20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cs typeface="Arial" pitchFamily="34" charset="0"/>
              </a:rPr>
              <a:t>1-pass beam is easy to schedule –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cs typeface="Arial" pitchFamily="34" charset="0"/>
              </a:rPr>
              <a:t>standard equipment (HRS, etc.)</a:t>
            </a:r>
            <a:r>
              <a:rPr kumimoji="0" lang="en-US" sz="2000" b="0" i="0" u="none" strike="noStrike" cap="none" normalizeH="0" dirty="0" smtClean="0">
                <a:ln>
                  <a:noFill/>
                </a:ln>
                <a:solidFill>
                  <a:schemeClr val="tx1"/>
                </a:solidFill>
                <a:effectLst/>
                <a:cs typeface="Arial" pitchFamily="34"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1602261544"/>
              </p:ext>
            </p:extLst>
          </p:nvPr>
        </p:nvGraphicFramePr>
        <p:xfrm>
          <a:off x="6854743" y="5390813"/>
          <a:ext cx="425450" cy="425450"/>
        </p:xfrm>
        <a:graphic>
          <a:graphicData uri="http://schemas.openxmlformats.org/presentationml/2006/ole">
            <mc:AlternateContent xmlns:mc="http://schemas.openxmlformats.org/markup-compatibility/2006">
              <mc:Choice xmlns:v="urn:schemas-microsoft-com:vml" Requires="v">
                <p:oleObj spid="_x0000_s326788" name="Equation" r:id="rId6" imgW="241195" imgH="241195" progId="Equation.3">
                  <p:embed/>
                </p:oleObj>
              </mc:Choice>
              <mc:Fallback>
                <p:oleObj name="Equation" r:id="rId6" imgW="241195" imgH="241195"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4743" y="5390813"/>
                        <a:ext cx="425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81215667"/>
              </p:ext>
            </p:extLst>
          </p:nvPr>
        </p:nvGraphicFramePr>
        <p:xfrm>
          <a:off x="6822714" y="4825663"/>
          <a:ext cx="515937" cy="425450"/>
        </p:xfrm>
        <a:graphic>
          <a:graphicData uri="http://schemas.openxmlformats.org/presentationml/2006/ole">
            <mc:AlternateContent xmlns:mc="http://schemas.openxmlformats.org/markup-compatibility/2006">
              <mc:Choice xmlns:v="urn:schemas-microsoft-com:vml" Requires="v">
                <p:oleObj spid="_x0000_s326789" name="Equation" r:id="rId8" imgW="291960" imgH="241200" progId="Equation.3">
                  <p:embed/>
                </p:oleObj>
              </mc:Choice>
              <mc:Fallback>
                <p:oleObj name="Equation" r:id="rId8" imgW="291960" imgH="2412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2714" y="4825663"/>
                        <a:ext cx="5159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1"/>
          <p:cNvSpPr>
            <a:spLocks noChangeArrowheads="1"/>
          </p:cNvSpPr>
          <p:nvPr/>
        </p:nvSpPr>
        <p:spPr bwMode="auto">
          <a:xfrm>
            <a:off x="7467601" y="4800600"/>
            <a:ext cx="12191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cs typeface="Arial" pitchFamily="34" charset="0"/>
              </a:rPr>
              <a:t>±0.05 </a:t>
            </a:r>
            <a:r>
              <a:rPr lang="en-US" sz="2000" dirty="0" err="1" smtClean="0">
                <a:cs typeface="Arial" pitchFamily="34" charset="0"/>
              </a:rPr>
              <a:t>fm</a:t>
            </a:r>
            <a:endParaRPr lang="en-US" sz="2000" dirty="0" smtClean="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cs typeface="Arial" pitchFamily="34" charset="0"/>
            </a:endParaRPr>
          </a:p>
          <a:p>
            <a:pPr lvl="0" fontAlgn="base">
              <a:spcBef>
                <a:spcPct val="0"/>
              </a:spcBef>
              <a:spcAft>
                <a:spcPct val="0"/>
              </a:spcAft>
            </a:pPr>
            <a:r>
              <a:rPr lang="en-US" sz="2000" dirty="0">
                <a:cs typeface="Arial" pitchFamily="34" charset="0"/>
              </a:rPr>
              <a:t>± </a:t>
            </a:r>
            <a:r>
              <a:rPr kumimoji="0" lang="en-US" sz="2000" b="0" i="0" u="none" strike="noStrike" cap="none" normalizeH="0" baseline="0" dirty="0" smtClean="0">
                <a:ln>
                  <a:noFill/>
                </a:ln>
                <a:solidFill>
                  <a:schemeClr val="tx1"/>
                </a:solidFill>
                <a:effectLst/>
                <a:cs typeface="Arial" pitchFamily="34" charset="0"/>
              </a:rPr>
              <a:t>0.03 </a:t>
            </a:r>
            <a:r>
              <a:rPr kumimoji="0" lang="en-US" sz="2000" b="0" i="0" u="none" strike="noStrike" cap="none" normalizeH="0" baseline="0" dirty="0" err="1" smtClean="0">
                <a:ln>
                  <a:noFill/>
                </a:ln>
                <a:solidFill>
                  <a:schemeClr val="tx1"/>
                </a:solidFill>
                <a:effectLst/>
                <a:cs typeface="Arial" pitchFamily="34" charset="0"/>
              </a:rPr>
              <a:t>fm</a:t>
            </a:r>
            <a:endParaRPr kumimoji="0" lang="en-US" sz="2000" b="0" i="0" u="none" strike="noStrike" cap="none" normalizeH="0" baseline="0" dirty="0" smtClean="0">
              <a:ln>
                <a:noFill/>
              </a:ln>
              <a:solidFill>
                <a:schemeClr val="tx1"/>
              </a:solidFill>
              <a:effectLst/>
              <a:cs typeface="Arial" pitchFamily="34" charset="0"/>
            </a:endParaRPr>
          </a:p>
        </p:txBody>
      </p:sp>
      <p:sp>
        <p:nvSpPr>
          <p:cNvPr id="12" name="Rectangle 1"/>
          <p:cNvSpPr>
            <a:spLocks noChangeArrowheads="1"/>
          </p:cNvSpPr>
          <p:nvPr/>
        </p:nvSpPr>
        <p:spPr bwMode="auto">
          <a:xfrm>
            <a:off x="6038490" y="4246602"/>
            <a:ext cx="21149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cs typeface="Arial" pitchFamily="34" charset="0"/>
              </a:rPr>
              <a:t>Uncertainty</a:t>
            </a:r>
            <a:r>
              <a:rPr kumimoji="0" lang="en-US" sz="2000" b="0" i="0" u="none" strike="noStrike" cap="none" normalizeH="0" dirty="0" smtClean="0">
                <a:ln>
                  <a:noFill/>
                </a:ln>
                <a:solidFill>
                  <a:schemeClr val="tx1"/>
                </a:solidFill>
                <a:effectLst/>
                <a:cs typeface="Arial" pitchFamily="34" charset="0"/>
              </a:rPr>
              <a:t> in:</a:t>
            </a:r>
            <a:endParaRPr kumimoji="0" lang="en-US" sz="20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1978611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821808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4495800" y="3048000"/>
            <a:ext cx="990600" cy="266700"/>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344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Spokespeople</a:t>
            </a:r>
            <a:endParaRPr lang="en-US" dirty="0"/>
          </a:p>
        </p:txBody>
      </p:sp>
      <p:sp>
        <p:nvSpPr>
          <p:cNvPr id="3" name="Content Placeholder 2"/>
          <p:cNvSpPr>
            <a:spLocks noGrp="1"/>
          </p:cNvSpPr>
          <p:nvPr>
            <p:ph idx="1"/>
          </p:nvPr>
        </p:nvSpPr>
        <p:spPr>
          <a:xfrm>
            <a:off x="457200" y="1600200"/>
            <a:ext cx="4038600" cy="4525963"/>
          </a:xfrm>
        </p:spPr>
        <p:txBody>
          <a:bodyPr/>
          <a:lstStyle/>
          <a:p>
            <a:pPr marL="0" indent="0">
              <a:buNone/>
            </a:pPr>
            <a:r>
              <a:rPr lang="en-US" dirty="0" smtClean="0"/>
              <a:t>PREX II</a:t>
            </a:r>
          </a:p>
          <a:p>
            <a:pPr marL="0" indent="0">
              <a:buNone/>
            </a:pPr>
            <a:r>
              <a:rPr lang="en-US" sz="2800" i="1" dirty="0" smtClean="0"/>
              <a:t>K</a:t>
            </a:r>
            <a:r>
              <a:rPr lang="en-US" sz="2800" i="1" dirty="0"/>
              <a:t>. Kumar </a:t>
            </a:r>
            <a:endParaRPr lang="en-US" sz="2800" i="1" dirty="0" smtClean="0"/>
          </a:p>
          <a:p>
            <a:pPr marL="0" indent="0">
              <a:buNone/>
            </a:pPr>
            <a:r>
              <a:rPr lang="en-US" sz="2800" i="1" dirty="0" smtClean="0"/>
              <a:t>R</a:t>
            </a:r>
            <a:r>
              <a:rPr lang="en-US" sz="2800" i="1" dirty="0"/>
              <a:t>. </a:t>
            </a:r>
            <a:r>
              <a:rPr lang="en-US" sz="2800" i="1" dirty="0" smtClean="0"/>
              <a:t>Michaels</a:t>
            </a:r>
          </a:p>
          <a:p>
            <a:pPr marL="0" indent="0">
              <a:buNone/>
            </a:pPr>
            <a:r>
              <a:rPr lang="en-US" sz="2800" i="1" dirty="0"/>
              <a:t>K. </a:t>
            </a:r>
            <a:r>
              <a:rPr lang="en-US" sz="2800" i="1" dirty="0" err="1" smtClean="0"/>
              <a:t>Paschke</a:t>
            </a:r>
            <a:endParaRPr lang="en-US" sz="2800" i="1" dirty="0" smtClean="0"/>
          </a:p>
          <a:p>
            <a:pPr marL="0" indent="0">
              <a:buNone/>
            </a:pPr>
            <a:r>
              <a:rPr lang="en-US" sz="2800" i="1" dirty="0" smtClean="0"/>
              <a:t>P.A. Souder</a:t>
            </a:r>
          </a:p>
          <a:p>
            <a:pPr marL="0" indent="0">
              <a:buNone/>
            </a:pPr>
            <a:r>
              <a:rPr lang="en-US" sz="2800" i="1" dirty="0" smtClean="0"/>
              <a:t>G.M</a:t>
            </a:r>
            <a:r>
              <a:rPr lang="en-US" sz="2800" i="1" dirty="0"/>
              <a:t>. </a:t>
            </a:r>
            <a:r>
              <a:rPr lang="en-US" sz="2800" i="1" dirty="0" err="1"/>
              <a:t>Urciuoli</a:t>
            </a:r>
            <a:endParaRPr lang="en-US" sz="2800" i="1" dirty="0"/>
          </a:p>
        </p:txBody>
      </p:sp>
      <p:sp>
        <p:nvSpPr>
          <p:cNvPr id="4" name="Content Placeholder 2"/>
          <p:cNvSpPr txBox="1">
            <a:spLocks/>
          </p:cNvSpPr>
          <p:nvPr/>
        </p:nvSpPr>
        <p:spPr>
          <a:xfrm>
            <a:off x="4648200" y="16002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CREX</a:t>
            </a:r>
          </a:p>
          <a:p>
            <a:pPr marL="0" indent="0">
              <a:buNone/>
            </a:pPr>
            <a:r>
              <a:rPr lang="de-DE" sz="2800" i="1" dirty="0"/>
              <a:t>J. </a:t>
            </a:r>
            <a:r>
              <a:rPr lang="de-DE" sz="2800" i="1" dirty="0" smtClean="0"/>
              <a:t>Mammei</a:t>
            </a:r>
          </a:p>
          <a:p>
            <a:pPr marL="0" indent="0">
              <a:buNone/>
            </a:pPr>
            <a:r>
              <a:rPr lang="de-DE" sz="2800" i="1" dirty="0" smtClean="0"/>
              <a:t>R</a:t>
            </a:r>
            <a:r>
              <a:rPr lang="de-DE" sz="2800" i="1" dirty="0"/>
              <a:t>. </a:t>
            </a:r>
            <a:r>
              <a:rPr lang="de-DE" sz="2800" i="1" dirty="0" smtClean="0"/>
              <a:t>Michaels</a:t>
            </a:r>
          </a:p>
          <a:p>
            <a:pPr marL="0" indent="0">
              <a:buNone/>
            </a:pPr>
            <a:r>
              <a:rPr lang="de-DE" sz="2800" i="1" dirty="0" smtClean="0"/>
              <a:t>K</a:t>
            </a:r>
            <a:r>
              <a:rPr lang="de-DE" sz="2800" i="1" dirty="0"/>
              <a:t>. </a:t>
            </a:r>
            <a:r>
              <a:rPr lang="de-DE" sz="2800" i="1" dirty="0" smtClean="0"/>
              <a:t>Paschke</a:t>
            </a:r>
          </a:p>
          <a:p>
            <a:pPr marL="0" indent="0">
              <a:buNone/>
            </a:pPr>
            <a:r>
              <a:rPr lang="de-DE" sz="2800" i="1" dirty="0" smtClean="0"/>
              <a:t>S</a:t>
            </a:r>
            <a:r>
              <a:rPr lang="de-DE" sz="2800" i="1" dirty="0"/>
              <a:t>. </a:t>
            </a:r>
            <a:r>
              <a:rPr lang="de-DE" sz="2800" i="1" dirty="0" smtClean="0"/>
              <a:t>Riordan</a:t>
            </a:r>
          </a:p>
          <a:p>
            <a:pPr marL="0" indent="0">
              <a:buNone/>
            </a:pPr>
            <a:r>
              <a:rPr lang="de-DE" sz="2800" i="1" dirty="0" smtClean="0"/>
              <a:t>P.A.Souder</a:t>
            </a:r>
          </a:p>
          <a:p>
            <a:pPr marL="0" indent="0">
              <a:buNone/>
            </a:pPr>
            <a:r>
              <a:rPr lang="de-DE" sz="2800" i="1" dirty="0" smtClean="0"/>
              <a:t>D. McNulty</a:t>
            </a:r>
            <a:endParaRPr lang="en-US" sz="2800" i="1" dirty="0"/>
          </a:p>
        </p:txBody>
      </p:sp>
    </p:spTree>
    <p:extLst>
      <p:ext uri="{BB962C8B-B14F-4D97-AF65-F5344CB8AC3E}">
        <p14:creationId xmlns:p14="http://schemas.microsoft.com/office/powerpoint/2010/main" val="2813212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457200" y="0"/>
            <a:ext cx="8229600" cy="1143000"/>
          </a:xfrm>
        </p:spPr>
        <p:txBody>
          <a:bodyPr/>
          <a:lstStyle/>
          <a:p>
            <a:r>
              <a:rPr lang="en-US" dirty="0" smtClean="0"/>
              <a:t>PREX II and CREX</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097" y="1371600"/>
            <a:ext cx="5112503" cy="3467100"/>
          </a:xfrm>
          <a:prstGeom prst="rect">
            <a:avLst/>
          </a:prstGeom>
        </p:spPr>
      </p:pic>
      <p:sp>
        <p:nvSpPr>
          <p:cNvPr id="6" name="Rectangle 5"/>
          <p:cNvSpPr/>
          <p:nvPr/>
        </p:nvSpPr>
        <p:spPr>
          <a:xfrm>
            <a:off x="4458102" y="4866758"/>
            <a:ext cx="4685898" cy="338554"/>
          </a:xfrm>
          <a:prstGeom prst="rect">
            <a:avLst/>
          </a:prstGeom>
        </p:spPr>
        <p:txBody>
          <a:bodyPr wrap="none">
            <a:spAutoFit/>
          </a:bodyPr>
          <a:lstStyle/>
          <a:p>
            <a:r>
              <a:rPr lang="en-US" sz="1600" dirty="0" smtClean="0"/>
              <a:t>Theory from P</a:t>
            </a:r>
            <a:r>
              <a:rPr lang="en-US" sz="1600" dirty="0"/>
              <a:t>. Ring et al. </a:t>
            </a:r>
            <a:r>
              <a:rPr lang="en-US" sz="1600" dirty="0" err="1"/>
              <a:t>Nucl</a:t>
            </a:r>
            <a:r>
              <a:rPr lang="en-US" sz="1600" dirty="0"/>
              <a:t>. Phys. A 624 (1997) 349</a:t>
            </a:r>
          </a:p>
        </p:txBody>
      </p:sp>
      <p:sp>
        <p:nvSpPr>
          <p:cNvPr id="7" name="TextBox 6"/>
          <p:cNvSpPr txBox="1"/>
          <p:nvPr/>
        </p:nvSpPr>
        <p:spPr>
          <a:xfrm>
            <a:off x="76200" y="1335881"/>
            <a:ext cx="3886200" cy="3693319"/>
          </a:xfrm>
          <a:prstGeom prst="rect">
            <a:avLst/>
          </a:prstGeom>
          <a:noFill/>
        </p:spPr>
        <p:txBody>
          <a:bodyPr wrap="square" rtlCol="0">
            <a:spAutoFit/>
          </a:bodyPr>
          <a:lstStyle/>
          <a:p>
            <a:r>
              <a:rPr lang="en-US" baseline="30000" dirty="0" smtClean="0"/>
              <a:t>208</a:t>
            </a:r>
            <a:r>
              <a:rPr lang="en-US" dirty="0" smtClean="0"/>
              <a:t>Pb more closely approximates infinite nuclear matter</a:t>
            </a:r>
          </a:p>
          <a:p>
            <a:endParaRPr lang="en-US" dirty="0"/>
          </a:p>
          <a:p>
            <a:r>
              <a:rPr lang="en-US" dirty="0" smtClean="0"/>
              <a:t>The </a:t>
            </a:r>
            <a:r>
              <a:rPr lang="en-US" baseline="30000" dirty="0" smtClean="0"/>
              <a:t>48</a:t>
            </a:r>
            <a:r>
              <a:rPr lang="en-US" dirty="0" smtClean="0"/>
              <a:t>Ca nucleus is smaller, so         can be measured at a Q</a:t>
            </a:r>
            <a:r>
              <a:rPr lang="en-US" baseline="30000" dirty="0" smtClean="0"/>
              <a:t>2</a:t>
            </a:r>
            <a:r>
              <a:rPr lang="en-US" dirty="0" smtClean="0"/>
              <a:t> where the figure of merit is higher</a:t>
            </a:r>
          </a:p>
          <a:p>
            <a:endParaRPr lang="en-US" dirty="0"/>
          </a:p>
          <a:p>
            <a:r>
              <a:rPr lang="en-US" dirty="0" smtClean="0"/>
              <a:t>          and         are expected to be correlated, but the correlation depends on the correctness of the models </a:t>
            </a:r>
          </a:p>
          <a:p>
            <a:endParaRPr lang="en-US" dirty="0"/>
          </a:p>
          <a:p>
            <a:r>
              <a:rPr lang="en-US" dirty="0" smtClean="0"/>
              <a:t>The structure of </a:t>
            </a:r>
            <a:r>
              <a:rPr lang="en-US" baseline="30000" dirty="0" smtClean="0"/>
              <a:t>48</a:t>
            </a:r>
            <a:r>
              <a:rPr lang="en-US" dirty="0" smtClean="0"/>
              <a:t>Ca can be addressed in detailed microscopic models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214337663"/>
              </p:ext>
            </p:extLst>
          </p:nvPr>
        </p:nvGraphicFramePr>
        <p:xfrm>
          <a:off x="152400" y="3232150"/>
          <a:ext cx="515938" cy="425450"/>
        </p:xfrm>
        <a:graphic>
          <a:graphicData uri="http://schemas.openxmlformats.org/presentationml/2006/ole">
            <mc:AlternateContent xmlns:mc="http://schemas.openxmlformats.org/markup-compatibility/2006">
              <mc:Choice xmlns:v="urn:schemas-microsoft-com:vml" Requires="v">
                <p:oleObj spid="_x0000_s330435" name="Equation" r:id="rId5" imgW="291960" imgH="241200" progId="Equation.3">
                  <p:embed/>
                </p:oleObj>
              </mc:Choice>
              <mc:Fallback>
                <p:oleObj name="Equation" r:id="rId5" imgW="291960" imgH="241200" progId="Equation.3">
                  <p:embed/>
                  <p:pic>
                    <p:nvPicPr>
                      <p:cNvPr id="0" name=""/>
                      <p:cNvPicPr/>
                      <p:nvPr/>
                    </p:nvPicPr>
                    <p:blipFill>
                      <a:blip r:embed="rId6"/>
                      <a:stretch>
                        <a:fillRect/>
                      </a:stretch>
                    </p:blipFill>
                    <p:spPr>
                      <a:xfrm>
                        <a:off x="152400" y="3232150"/>
                        <a:ext cx="515938" cy="4254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43501948"/>
              </p:ext>
            </p:extLst>
          </p:nvPr>
        </p:nvGraphicFramePr>
        <p:xfrm>
          <a:off x="2971800" y="2133600"/>
          <a:ext cx="425450" cy="425450"/>
        </p:xfrm>
        <a:graphic>
          <a:graphicData uri="http://schemas.openxmlformats.org/presentationml/2006/ole">
            <mc:AlternateContent xmlns:mc="http://schemas.openxmlformats.org/markup-compatibility/2006">
              <mc:Choice xmlns:v="urn:schemas-microsoft-com:vml" Requires="v">
                <p:oleObj spid="_x0000_s330436" name="Equation" r:id="rId7" imgW="241200" imgH="241200" progId="Equation.3">
                  <p:embed/>
                </p:oleObj>
              </mc:Choice>
              <mc:Fallback>
                <p:oleObj name="Equation" r:id="rId7" imgW="241200" imgH="2412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133600"/>
                        <a:ext cx="425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2310936"/>
              </p:ext>
            </p:extLst>
          </p:nvPr>
        </p:nvGraphicFramePr>
        <p:xfrm>
          <a:off x="1049338" y="3232150"/>
          <a:ext cx="425450" cy="425450"/>
        </p:xfrm>
        <a:graphic>
          <a:graphicData uri="http://schemas.openxmlformats.org/presentationml/2006/ole">
            <mc:AlternateContent xmlns:mc="http://schemas.openxmlformats.org/markup-compatibility/2006">
              <mc:Choice xmlns:v="urn:schemas-microsoft-com:vml" Requires="v">
                <p:oleObj spid="_x0000_s330437" name="Equation" r:id="rId9" imgW="241200" imgH="241200" progId="Equation.3">
                  <p:embed/>
                </p:oleObj>
              </mc:Choice>
              <mc:Fallback>
                <p:oleObj name="Equation" r:id="rId9" imgW="241200" imgH="2412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338" y="3232150"/>
                        <a:ext cx="425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TextBox 35"/>
          <p:cNvSpPr txBox="1"/>
          <p:nvPr/>
        </p:nvSpPr>
        <p:spPr>
          <a:xfrm>
            <a:off x="609600" y="5574268"/>
            <a:ext cx="8693902" cy="369332"/>
          </a:xfrm>
          <a:prstGeom prst="rect">
            <a:avLst/>
          </a:prstGeom>
          <a:noFill/>
        </p:spPr>
        <p:txBody>
          <a:bodyPr wrap="square" rtlCol="0">
            <a:spAutoFit/>
          </a:bodyPr>
          <a:lstStyle/>
          <a:p>
            <a:r>
              <a:rPr lang="en-US" dirty="0" smtClean="0"/>
              <a:t>Measure both          and          -  test nuclear structure models over a large range of A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601108589"/>
              </p:ext>
            </p:extLst>
          </p:nvPr>
        </p:nvGraphicFramePr>
        <p:xfrm>
          <a:off x="2030413" y="5518150"/>
          <a:ext cx="515937" cy="425450"/>
        </p:xfrm>
        <a:graphic>
          <a:graphicData uri="http://schemas.openxmlformats.org/presentationml/2006/ole">
            <mc:AlternateContent xmlns:mc="http://schemas.openxmlformats.org/markup-compatibility/2006">
              <mc:Choice xmlns:v="urn:schemas-microsoft-com:vml" Requires="v">
                <p:oleObj spid="_x0000_s330438" name="Equation" r:id="rId10" imgW="291960" imgH="241200" progId="Equation.3">
                  <p:embed/>
                </p:oleObj>
              </mc:Choice>
              <mc:Fallback>
                <p:oleObj name="Equation" r:id="rId10" imgW="291960" imgH="241200" progId="Equation.3">
                  <p:embed/>
                  <p:pic>
                    <p:nvPicPr>
                      <p:cNvPr id="0" name="Object 7"/>
                      <p:cNvPicPr>
                        <a:picLocks noChangeAspect="1" noChangeArrowheads="1"/>
                      </p:cNvPicPr>
                      <p:nvPr/>
                    </p:nvPicPr>
                    <p:blipFill>
                      <a:blip r:embed="rId11"/>
                      <a:srcRect/>
                      <a:stretch>
                        <a:fillRect/>
                      </a:stretch>
                    </p:blipFill>
                    <p:spPr bwMode="auto">
                      <a:xfrm>
                        <a:off x="2030413" y="5518150"/>
                        <a:ext cx="5159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2184308"/>
              </p:ext>
            </p:extLst>
          </p:nvPr>
        </p:nvGraphicFramePr>
        <p:xfrm>
          <a:off x="2927350" y="5518150"/>
          <a:ext cx="425450" cy="425450"/>
        </p:xfrm>
        <a:graphic>
          <a:graphicData uri="http://schemas.openxmlformats.org/presentationml/2006/ole">
            <mc:AlternateContent xmlns:mc="http://schemas.openxmlformats.org/markup-compatibility/2006">
              <mc:Choice xmlns:v="urn:schemas-microsoft-com:vml" Requires="v">
                <p:oleObj spid="_x0000_s330439" name="Equation" r:id="rId12" imgW="241195" imgH="241195" progId="Equation.3">
                  <p:embed/>
                </p:oleObj>
              </mc:Choice>
              <mc:Fallback>
                <p:oleObj name="Equation" r:id="rId12" imgW="241195" imgH="241195"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7350" y="5518150"/>
                        <a:ext cx="425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228991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3106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34953"/>
            <a:ext cx="6726436" cy="6189647"/>
          </a:xfrm>
        </p:spPr>
      </p:pic>
    </p:spTree>
    <p:extLst>
      <p:ext uri="{BB962C8B-B14F-4D97-AF65-F5344CB8AC3E}">
        <p14:creationId xmlns:p14="http://schemas.microsoft.com/office/powerpoint/2010/main" val="3031523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509588"/>
            <a:ext cx="702945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6096000" y="1905000"/>
            <a:ext cx="0" cy="259080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715000" y="1905000"/>
            <a:ext cx="0" cy="259080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239000" y="1905000"/>
            <a:ext cx="0" cy="259080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921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C:\Users\Juliette\AppData\Local\Temp\concrete_0.2_iron_0.8_h1comp_iron_tg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14" y="609600"/>
            <a:ext cx="7171486" cy="55586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3585" y="1905000"/>
            <a:ext cx="2086215" cy="2031325"/>
          </a:xfrm>
          <a:prstGeom prst="rect">
            <a:avLst/>
          </a:prstGeom>
          <a:noFill/>
        </p:spPr>
        <p:txBody>
          <a:bodyPr wrap="square" rtlCol="0">
            <a:spAutoFit/>
          </a:bodyPr>
          <a:lstStyle/>
          <a:p>
            <a:r>
              <a:rPr lang="en-US" dirty="0" smtClean="0"/>
              <a:t>Incident particle:</a:t>
            </a:r>
          </a:p>
          <a:p>
            <a:endParaRPr lang="en-US" dirty="0"/>
          </a:p>
          <a:p>
            <a:r>
              <a:rPr lang="en-US" dirty="0" smtClean="0"/>
              <a:t>1 </a:t>
            </a:r>
            <a:r>
              <a:rPr lang="en-US" dirty="0" err="1" smtClean="0"/>
              <a:t>GeV</a:t>
            </a:r>
            <a:r>
              <a:rPr lang="en-US" dirty="0" smtClean="0"/>
              <a:t> (p or e-)</a:t>
            </a:r>
          </a:p>
          <a:p>
            <a:endParaRPr lang="en-US" dirty="0"/>
          </a:p>
          <a:p>
            <a:endParaRPr lang="en-US" dirty="0" smtClean="0"/>
          </a:p>
          <a:p>
            <a:r>
              <a:rPr lang="en-US" dirty="0" smtClean="0"/>
              <a:t>Damage-weighted energy spectra</a:t>
            </a:r>
            <a:endParaRPr lang="en-US" dirty="0"/>
          </a:p>
        </p:txBody>
      </p:sp>
    </p:spTree>
    <p:extLst>
      <p:ext uri="{BB962C8B-B14F-4D97-AF65-F5344CB8AC3E}">
        <p14:creationId xmlns:p14="http://schemas.microsoft.com/office/powerpoint/2010/main" val="2558090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Lists</a:t>
            </a:r>
            <a:endParaRPr lang="en-US" dirty="0"/>
          </a:p>
        </p:txBody>
      </p:sp>
      <p:sp>
        <p:nvSpPr>
          <p:cNvPr id="4" name="Rectangle 3"/>
          <p:cNvSpPr/>
          <p:nvPr/>
        </p:nvSpPr>
        <p:spPr>
          <a:xfrm>
            <a:off x="228600" y="2937808"/>
            <a:ext cx="8610600" cy="1477328"/>
          </a:xfrm>
          <a:prstGeom prst="rect">
            <a:avLst/>
          </a:prstGeom>
        </p:spPr>
        <p:txBody>
          <a:bodyPr wrap="square">
            <a:spAutoFit/>
          </a:bodyPr>
          <a:lstStyle/>
          <a:p>
            <a:r>
              <a:rPr lang="en-US" i="1" dirty="0"/>
              <a:t>"Like QGSP, but using Geant4 </a:t>
            </a:r>
            <a:r>
              <a:rPr lang="en-US" i="1" dirty="0" err="1"/>
              <a:t>Bertini</a:t>
            </a:r>
            <a:r>
              <a:rPr lang="en-US" i="1" dirty="0"/>
              <a:t> cascade for primary protons, neutrons, </a:t>
            </a:r>
            <a:r>
              <a:rPr lang="en-US" i="1" dirty="0" err="1"/>
              <a:t>pions</a:t>
            </a:r>
            <a:r>
              <a:rPr lang="en-US" i="1" dirty="0"/>
              <a:t> and </a:t>
            </a:r>
            <a:r>
              <a:rPr lang="en-US" i="1" dirty="0" err="1" smtClean="0"/>
              <a:t>kaons</a:t>
            </a:r>
            <a:r>
              <a:rPr lang="en-US" i="1" dirty="0" smtClean="0"/>
              <a:t> </a:t>
            </a:r>
            <a:r>
              <a:rPr lang="en-US" i="1" dirty="0"/>
              <a:t>below ~10GeV. In </a:t>
            </a:r>
            <a:r>
              <a:rPr lang="en-US" i="1" dirty="0" smtClean="0"/>
              <a:t>comparison </a:t>
            </a:r>
            <a:r>
              <a:rPr lang="en-US" i="1" dirty="0"/>
              <a:t>to experimental data we find improved agreement to data compared to QGSP which uses the low energy </a:t>
            </a:r>
            <a:r>
              <a:rPr lang="en-US" i="1" dirty="0" smtClean="0"/>
              <a:t> </a:t>
            </a:r>
            <a:r>
              <a:rPr lang="en-US" i="1" dirty="0" err="1" smtClean="0"/>
              <a:t>parameterised</a:t>
            </a:r>
            <a:r>
              <a:rPr lang="en-US" i="1" dirty="0" smtClean="0"/>
              <a:t> </a:t>
            </a:r>
            <a:r>
              <a:rPr lang="en-US" i="1" dirty="0"/>
              <a:t>(LEP) model for all particles at these energies. The </a:t>
            </a:r>
            <a:r>
              <a:rPr lang="en-US" i="1" dirty="0" err="1"/>
              <a:t>Bertini</a:t>
            </a:r>
            <a:r>
              <a:rPr lang="en-US" i="1" dirty="0"/>
              <a:t> model produces more </a:t>
            </a:r>
            <a:r>
              <a:rPr lang="en-US" i="1" dirty="0" smtClean="0"/>
              <a:t>secondary neutrons </a:t>
            </a:r>
            <a:r>
              <a:rPr lang="en-US" i="1" dirty="0"/>
              <a:t>and </a:t>
            </a:r>
            <a:r>
              <a:rPr lang="en-US" i="1" dirty="0" smtClean="0"/>
              <a:t> protons </a:t>
            </a:r>
            <a:r>
              <a:rPr lang="en-US" i="1" dirty="0"/>
              <a:t>than the LEP model, yielding a better agreement to experimental data. "</a:t>
            </a:r>
            <a:endParaRPr lang="en-US" dirty="0"/>
          </a:p>
        </p:txBody>
      </p:sp>
      <p:sp>
        <p:nvSpPr>
          <p:cNvPr id="5" name="Rectangle 4"/>
          <p:cNvSpPr/>
          <p:nvPr/>
        </p:nvSpPr>
        <p:spPr>
          <a:xfrm>
            <a:off x="228600" y="1267361"/>
            <a:ext cx="8763000" cy="1200329"/>
          </a:xfrm>
          <a:prstGeom prst="rect">
            <a:avLst/>
          </a:prstGeom>
        </p:spPr>
        <p:txBody>
          <a:bodyPr wrap="square">
            <a:spAutoFit/>
          </a:bodyPr>
          <a:lstStyle/>
          <a:p>
            <a:r>
              <a:rPr lang="en-US" dirty="0"/>
              <a:t>QGSP is the basic physics list applying the quark gluon string model for high energy interactions of protons, neutrons, </a:t>
            </a:r>
            <a:r>
              <a:rPr lang="en-US" dirty="0" err="1"/>
              <a:t>pions</a:t>
            </a:r>
            <a:r>
              <a:rPr lang="en-US" dirty="0"/>
              <a:t>, and </a:t>
            </a:r>
            <a:r>
              <a:rPr lang="en-US" dirty="0" err="1" smtClean="0"/>
              <a:t>kaons</a:t>
            </a:r>
            <a:r>
              <a:rPr lang="en-US" dirty="0" smtClean="0"/>
              <a:t> </a:t>
            </a:r>
            <a:r>
              <a:rPr lang="en-US" dirty="0"/>
              <a:t>and nuclei. The high energy interaction creates an exited nucleus, which is passed to the </a:t>
            </a:r>
            <a:r>
              <a:rPr lang="en-US" dirty="0" err="1"/>
              <a:t>precompound</a:t>
            </a:r>
            <a:r>
              <a:rPr lang="en-US" dirty="0"/>
              <a:t> model modeling the nuclear de-excitation. </a:t>
            </a:r>
          </a:p>
        </p:txBody>
      </p:sp>
      <p:sp>
        <p:nvSpPr>
          <p:cNvPr id="6" name="Rectangle 5"/>
          <p:cNvSpPr/>
          <p:nvPr/>
        </p:nvSpPr>
        <p:spPr>
          <a:xfrm>
            <a:off x="224970" y="5159514"/>
            <a:ext cx="8004629" cy="646331"/>
          </a:xfrm>
          <a:prstGeom prst="rect">
            <a:avLst/>
          </a:prstGeom>
        </p:spPr>
        <p:txBody>
          <a:bodyPr wrap="square">
            <a:spAutoFit/>
          </a:bodyPr>
          <a:lstStyle/>
          <a:p>
            <a:r>
              <a:rPr lang="en-US" dirty="0"/>
              <a:t>data driven high precision neutron package (</a:t>
            </a:r>
            <a:r>
              <a:rPr lang="en-US" dirty="0" err="1"/>
              <a:t>NeutronHP</a:t>
            </a:r>
            <a:r>
              <a:rPr lang="en-US" dirty="0"/>
              <a:t>) to transport neutrons below 20 MeV down to thermal energies.</a:t>
            </a:r>
          </a:p>
        </p:txBody>
      </p:sp>
      <p:sp>
        <p:nvSpPr>
          <p:cNvPr id="3" name="Rectangle 2"/>
          <p:cNvSpPr/>
          <p:nvPr/>
        </p:nvSpPr>
        <p:spPr>
          <a:xfrm>
            <a:off x="224970" y="6031468"/>
            <a:ext cx="8690430" cy="369332"/>
          </a:xfrm>
          <a:prstGeom prst="rect">
            <a:avLst/>
          </a:prstGeom>
        </p:spPr>
        <p:txBody>
          <a:bodyPr wrap="square">
            <a:spAutoFit/>
          </a:bodyPr>
          <a:lstStyle/>
          <a:p>
            <a:r>
              <a:rPr lang="en-US" dirty="0">
                <a:hlinkClick r:id="rId2"/>
              </a:rPr>
              <a:t>http://www.slac.stanford.edu/comp/physics/geant4/slac_physics_lists/ilc/LHEPlistdoc.html</a:t>
            </a:r>
            <a:endParaRPr lang="en-US" dirty="0"/>
          </a:p>
        </p:txBody>
      </p:sp>
    </p:spTree>
    <p:extLst>
      <p:ext uri="{BB962C8B-B14F-4D97-AF65-F5344CB8AC3E}">
        <p14:creationId xmlns:p14="http://schemas.microsoft.com/office/powerpoint/2010/main" val="342757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pSp>
        <p:nvGrpSpPr>
          <p:cNvPr id="4" name="Group 3"/>
          <p:cNvGrpSpPr/>
          <p:nvPr/>
        </p:nvGrpSpPr>
        <p:grpSpPr>
          <a:xfrm>
            <a:off x="76200" y="304800"/>
            <a:ext cx="8991600" cy="5943600"/>
            <a:chOff x="0" y="0"/>
            <a:chExt cx="8991600" cy="5943600"/>
          </a:xfrm>
        </p:grpSpPr>
        <p:pic>
          <p:nvPicPr>
            <p:cNvPr id="5" name="Picture 4" descr="oring_region.PNG"/>
            <p:cNvPicPr>
              <a:picLocks noChangeAspect="1"/>
            </p:cNvPicPr>
            <p:nvPr/>
          </p:nvPicPr>
          <p:blipFill>
            <a:blip r:embed="rId2" cstate="print"/>
            <a:srcRect l="833" t="4049" r="834" b="1631"/>
            <a:stretch>
              <a:fillRect/>
            </a:stretch>
          </p:blipFill>
          <p:spPr>
            <a:xfrm>
              <a:off x="0" y="0"/>
              <a:ext cx="8991600" cy="5943600"/>
            </a:xfrm>
            <a:prstGeom prst="rect">
              <a:avLst/>
            </a:prstGeom>
          </p:spPr>
        </p:pic>
        <p:sp>
          <p:nvSpPr>
            <p:cNvPr id="6" name="TextBox 5"/>
            <p:cNvSpPr txBox="1"/>
            <p:nvPr/>
          </p:nvSpPr>
          <p:spPr>
            <a:xfrm>
              <a:off x="4876800" y="1981200"/>
              <a:ext cx="341760" cy="276999"/>
            </a:xfrm>
            <a:prstGeom prst="rect">
              <a:avLst/>
            </a:prstGeom>
            <a:noFill/>
          </p:spPr>
          <p:txBody>
            <a:bodyPr wrap="none" rtlCol="0">
              <a:spAutoFit/>
            </a:bodyPr>
            <a:lstStyle/>
            <a:p>
              <a:r>
                <a:rPr lang="en-US" sz="1200" dirty="0" smtClean="0">
                  <a:solidFill>
                    <a:schemeClr val="bg1"/>
                  </a:solidFill>
                </a:rPr>
                <a:t>46</a:t>
              </a:r>
              <a:endParaRPr lang="en-US" sz="1200" dirty="0">
                <a:solidFill>
                  <a:schemeClr val="bg1"/>
                </a:solidFill>
              </a:endParaRPr>
            </a:p>
          </p:txBody>
        </p:sp>
        <p:sp>
          <p:nvSpPr>
            <p:cNvPr id="7" name="TextBox 6"/>
            <p:cNvSpPr txBox="1"/>
            <p:nvPr/>
          </p:nvSpPr>
          <p:spPr>
            <a:xfrm>
              <a:off x="3810000" y="2514600"/>
              <a:ext cx="341760" cy="276999"/>
            </a:xfrm>
            <a:prstGeom prst="rect">
              <a:avLst/>
            </a:prstGeom>
            <a:noFill/>
          </p:spPr>
          <p:txBody>
            <a:bodyPr wrap="none" rtlCol="0">
              <a:spAutoFit/>
            </a:bodyPr>
            <a:lstStyle/>
            <a:p>
              <a:r>
                <a:rPr lang="en-US" sz="1200" dirty="0" smtClean="0">
                  <a:solidFill>
                    <a:schemeClr val="bg1"/>
                  </a:solidFill>
                </a:rPr>
                <a:t>25</a:t>
              </a:r>
              <a:endParaRPr lang="en-US" sz="1200" dirty="0">
                <a:solidFill>
                  <a:schemeClr val="bg1"/>
                </a:solidFill>
              </a:endParaRPr>
            </a:p>
          </p:txBody>
        </p:sp>
        <p:sp>
          <p:nvSpPr>
            <p:cNvPr id="8" name="TextBox 7"/>
            <p:cNvSpPr txBox="1"/>
            <p:nvPr/>
          </p:nvSpPr>
          <p:spPr>
            <a:xfrm>
              <a:off x="5257800" y="2313801"/>
              <a:ext cx="615874" cy="276999"/>
            </a:xfrm>
            <a:prstGeom prst="rect">
              <a:avLst/>
            </a:prstGeom>
            <a:noFill/>
          </p:spPr>
          <p:txBody>
            <a:bodyPr wrap="none" rtlCol="0">
              <a:spAutoFit/>
            </a:bodyPr>
            <a:lstStyle/>
            <a:p>
              <a:r>
                <a:rPr lang="en-US" sz="1200" dirty="0" smtClean="0">
                  <a:solidFill>
                    <a:schemeClr val="bg1"/>
                  </a:solidFill>
                </a:rPr>
                <a:t>24.638</a:t>
              </a:r>
              <a:endParaRPr lang="en-US" sz="1200" dirty="0">
                <a:solidFill>
                  <a:schemeClr val="bg1"/>
                </a:solidFill>
              </a:endParaRPr>
            </a:p>
          </p:txBody>
        </p:sp>
        <p:sp>
          <p:nvSpPr>
            <p:cNvPr id="9" name="TextBox 8"/>
            <p:cNvSpPr txBox="1"/>
            <p:nvPr/>
          </p:nvSpPr>
          <p:spPr>
            <a:xfrm>
              <a:off x="5638800" y="3276600"/>
              <a:ext cx="615874" cy="276999"/>
            </a:xfrm>
            <a:prstGeom prst="rect">
              <a:avLst/>
            </a:prstGeom>
            <a:noFill/>
          </p:spPr>
          <p:txBody>
            <a:bodyPr wrap="none" rtlCol="0">
              <a:spAutoFit/>
            </a:bodyPr>
            <a:lstStyle/>
            <a:p>
              <a:r>
                <a:rPr lang="en-US" sz="1200" dirty="0" smtClean="0">
                  <a:solidFill>
                    <a:schemeClr val="bg1"/>
                  </a:solidFill>
                </a:rPr>
                <a:t>17.018</a:t>
              </a:r>
              <a:endParaRPr lang="en-US" sz="1200" dirty="0">
                <a:solidFill>
                  <a:schemeClr val="bg1"/>
                </a:solidFill>
              </a:endParaRPr>
            </a:p>
          </p:txBody>
        </p:sp>
        <p:sp>
          <p:nvSpPr>
            <p:cNvPr id="10" name="TextBox 9"/>
            <p:cNvSpPr txBox="1"/>
            <p:nvPr/>
          </p:nvSpPr>
          <p:spPr>
            <a:xfrm>
              <a:off x="1295400" y="2438400"/>
              <a:ext cx="611065" cy="276999"/>
            </a:xfrm>
            <a:prstGeom prst="rect">
              <a:avLst/>
            </a:prstGeom>
            <a:noFill/>
          </p:spPr>
          <p:txBody>
            <a:bodyPr wrap="none" rtlCol="0">
              <a:spAutoFit/>
            </a:bodyPr>
            <a:lstStyle/>
            <a:p>
              <a:r>
                <a:rPr lang="en-US" sz="1200" dirty="0" smtClean="0">
                  <a:solidFill>
                    <a:schemeClr val="bg1"/>
                  </a:solidFill>
                </a:rPr>
                <a:t>R = 3.0</a:t>
              </a:r>
              <a:endParaRPr lang="en-US" sz="1200" dirty="0">
                <a:solidFill>
                  <a:schemeClr val="bg1"/>
                </a:solidFill>
              </a:endParaRPr>
            </a:p>
          </p:txBody>
        </p:sp>
        <p:cxnSp>
          <p:nvCxnSpPr>
            <p:cNvPr id="11" name="Straight Arrow Connector 10"/>
            <p:cNvCxnSpPr/>
            <p:nvPr/>
          </p:nvCxnSpPr>
          <p:spPr>
            <a:xfrm flipH="1">
              <a:off x="1447800" y="2715399"/>
              <a:ext cx="153133" cy="487739"/>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943600" y="3505200"/>
              <a:ext cx="734" cy="5334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962400" y="2819400"/>
              <a:ext cx="734" cy="6858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962400" y="1752600"/>
              <a:ext cx="734" cy="7620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05400" y="2209800"/>
              <a:ext cx="457200" cy="5334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495800" y="1524000"/>
              <a:ext cx="457200" cy="5334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638800" y="2590800"/>
              <a:ext cx="152400" cy="1524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257800" y="2133600"/>
              <a:ext cx="152400" cy="2286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943600" y="2819400"/>
              <a:ext cx="734" cy="5334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00801" y="1219200"/>
              <a:ext cx="2438399" cy="1015663"/>
            </a:xfrm>
            <a:prstGeom prst="rect">
              <a:avLst/>
            </a:prstGeom>
            <a:noFill/>
          </p:spPr>
          <p:txBody>
            <a:bodyPr wrap="square" rtlCol="0">
              <a:spAutoFit/>
            </a:bodyPr>
            <a:lstStyle/>
            <a:p>
              <a:r>
                <a:rPr lang="en-US" sz="1200" dirty="0" smtClean="0">
                  <a:solidFill>
                    <a:schemeClr val="bg1"/>
                  </a:solidFill>
                </a:rPr>
                <a:t>o-ring nominal dimensions shown; septum o-ring extends ±1 cm and sc o-ring extends ±0.5 cm around that in plane, and both are 2 cm thick in the z direction</a:t>
              </a:r>
              <a:endParaRPr lang="en-US" sz="1200" dirty="0">
                <a:solidFill>
                  <a:schemeClr val="bg1"/>
                </a:solidFill>
              </a:endParaRPr>
            </a:p>
          </p:txBody>
        </p:sp>
      </p:grpSp>
    </p:spTree>
    <p:extLst>
      <p:ext uri="{BB962C8B-B14F-4D97-AF65-F5344CB8AC3E}">
        <p14:creationId xmlns:p14="http://schemas.microsoft.com/office/powerpoint/2010/main" val="3950851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0" y="0"/>
            <a:ext cx="8915400" cy="5791200"/>
            <a:chOff x="0" y="0"/>
            <a:chExt cx="8915400" cy="5791200"/>
          </a:xfrm>
        </p:grpSpPr>
        <p:pic>
          <p:nvPicPr>
            <p:cNvPr id="5" name="Picture 4" descr="oring_region_side.PNG"/>
            <p:cNvPicPr>
              <a:picLocks noChangeAspect="1"/>
            </p:cNvPicPr>
            <p:nvPr/>
          </p:nvPicPr>
          <p:blipFill>
            <a:blip r:embed="rId2" cstate="print"/>
            <a:srcRect l="833" t="4837" r="1667" b="3261"/>
            <a:stretch>
              <a:fillRect/>
            </a:stretch>
          </p:blipFill>
          <p:spPr>
            <a:xfrm>
              <a:off x="0" y="0"/>
              <a:ext cx="8915400" cy="5791200"/>
            </a:xfrm>
            <a:prstGeom prst="rect">
              <a:avLst/>
            </a:prstGeom>
          </p:spPr>
        </p:pic>
        <p:sp>
          <p:nvSpPr>
            <p:cNvPr id="6" name="TextBox 5"/>
            <p:cNvSpPr txBox="1"/>
            <p:nvPr/>
          </p:nvSpPr>
          <p:spPr>
            <a:xfrm>
              <a:off x="5638800" y="5486400"/>
              <a:ext cx="615874" cy="276999"/>
            </a:xfrm>
            <a:prstGeom prst="rect">
              <a:avLst/>
            </a:prstGeom>
            <a:noFill/>
          </p:spPr>
          <p:txBody>
            <a:bodyPr wrap="none" rtlCol="0">
              <a:spAutoFit/>
            </a:bodyPr>
            <a:lstStyle/>
            <a:p>
              <a:r>
                <a:rPr lang="en-US" sz="1200" dirty="0" smtClean="0">
                  <a:solidFill>
                    <a:schemeClr val="bg1"/>
                  </a:solidFill>
                </a:rPr>
                <a:t>85.822</a:t>
              </a:r>
              <a:endParaRPr lang="en-US" sz="1200" dirty="0">
                <a:solidFill>
                  <a:schemeClr val="bg1"/>
                </a:solidFill>
              </a:endParaRPr>
            </a:p>
          </p:txBody>
        </p:sp>
        <p:cxnSp>
          <p:nvCxnSpPr>
            <p:cNvPr id="8" name="Straight Arrow Connector 7"/>
            <p:cNvCxnSpPr/>
            <p:nvPr/>
          </p:nvCxnSpPr>
          <p:spPr>
            <a:xfrm>
              <a:off x="6248400" y="5638800"/>
              <a:ext cx="23622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429000" y="5638800"/>
              <a:ext cx="22098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667000" y="5486400"/>
              <a:ext cx="615874" cy="276999"/>
            </a:xfrm>
            <a:prstGeom prst="rect">
              <a:avLst/>
            </a:prstGeom>
            <a:noFill/>
          </p:spPr>
          <p:txBody>
            <a:bodyPr wrap="none" rtlCol="0">
              <a:spAutoFit/>
            </a:bodyPr>
            <a:lstStyle/>
            <a:p>
              <a:r>
                <a:rPr lang="en-US" sz="1200" dirty="0" smtClean="0">
                  <a:solidFill>
                    <a:schemeClr val="bg1"/>
                  </a:solidFill>
                </a:rPr>
                <a:t>14.351</a:t>
              </a:r>
              <a:endParaRPr lang="en-US" sz="1200" dirty="0">
                <a:solidFill>
                  <a:schemeClr val="bg1"/>
                </a:solidFill>
              </a:endParaRPr>
            </a:p>
          </p:txBody>
        </p:sp>
        <p:cxnSp>
          <p:nvCxnSpPr>
            <p:cNvPr id="22" name="Straight Arrow Connector 21"/>
            <p:cNvCxnSpPr/>
            <p:nvPr/>
          </p:nvCxnSpPr>
          <p:spPr>
            <a:xfrm>
              <a:off x="3200400" y="5638800"/>
              <a:ext cx="2286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514600" y="5638800"/>
              <a:ext cx="2286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200400" y="1828800"/>
              <a:ext cx="816890" cy="276999"/>
            </a:xfrm>
            <a:prstGeom prst="rect">
              <a:avLst/>
            </a:prstGeom>
            <a:noFill/>
          </p:spPr>
          <p:txBody>
            <a:bodyPr wrap="none" rtlCol="0">
              <a:spAutoFit/>
            </a:bodyPr>
            <a:lstStyle/>
            <a:p>
              <a:r>
                <a:rPr lang="en-US" sz="1200" dirty="0" smtClean="0">
                  <a:solidFill>
                    <a:schemeClr val="bg1"/>
                  </a:solidFill>
                </a:rPr>
                <a:t>collimator</a:t>
              </a:r>
              <a:endParaRPr lang="en-US" sz="1200" dirty="0">
                <a:solidFill>
                  <a:schemeClr val="bg1"/>
                </a:solidFill>
              </a:endParaRPr>
            </a:p>
          </p:txBody>
        </p:sp>
        <p:sp>
          <p:nvSpPr>
            <p:cNvPr id="35" name="TextBox 34"/>
            <p:cNvSpPr txBox="1"/>
            <p:nvPr/>
          </p:nvSpPr>
          <p:spPr>
            <a:xfrm>
              <a:off x="2819400" y="1447800"/>
              <a:ext cx="1070421" cy="276999"/>
            </a:xfrm>
            <a:prstGeom prst="rect">
              <a:avLst/>
            </a:prstGeom>
            <a:noFill/>
          </p:spPr>
          <p:txBody>
            <a:bodyPr wrap="none" rtlCol="0">
              <a:spAutoFit/>
            </a:bodyPr>
            <a:lstStyle/>
            <a:p>
              <a:r>
                <a:rPr lang="en-US" sz="1200" dirty="0" smtClean="0">
                  <a:solidFill>
                    <a:schemeClr val="bg1"/>
                  </a:solidFill>
                </a:rPr>
                <a:t>septum o-ring</a:t>
              </a:r>
              <a:endParaRPr lang="en-US" sz="1200" dirty="0">
                <a:solidFill>
                  <a:schemeClr val="bg1"/>
                </a:solidFill>
              </a:endParaRPr>
            </a:p>
          </p:txBody>
        </p:sp>
        <p:sp>
          <p:nvSpPr>
            <p:cNvPr id="36" name="TextBox 35"/>
            <p:cNvSpPr txBox="1"/>
            <p:nvPr/>
          </p:nvSpPr>
          <p:spPr>
            <a:xfrm>
              <a:off x="6172200" y="1524000"/>
              <a:ext cx="1800365" cy="276999"/>
            </a:xfrm>
            <a:prstGeom prst="rect">
              <a:avLst/>
            </a:prstGeom>
            <a:noFill/>
          </p:spPr>
          <p:txBody>
            <a:bodyPr wrap="none" rtlCol="0">
              <a:spAutoFit/>
            </a:bodyPr>
            <a:lstStyle/>
            <a:p>
              <a:r>
                <a:rPr lang="en-US" sz="1200" dirty="0" smtClean="0">
                  <a:solidFill>
                    <a:schemeClr val="bg1"/>
                  </a:solidFill>
                </a:rPr>
                <a:t>scattering chamber o-ring</a:t>
              </a:r>
              <a:endParaRPr lang="en-US" sz="1200" dirty="0">
                <a:solidFill>
                  <a:schemeClr val="bg1"/>
                </a:solidFill>
              </a:endParaRPr>
            </a:p>
          </p:txBody>
        </p:sp>
        <p:sp>
          <p:nvSpPr>
            <p:cNvPr id="37" name="TextBox 36"/>
            <p:cNvSpPr txBox="1"/>
            <p:nvPr/>
          </p:nvSpPr>
          <p:spPr>
            <a:xfrm>
              <a:off x="5029200" y="533400"/>
              <a:ext cx="1842171" cy="461665"/>
            </a:xfrm>
            <a:prstGeom prst="rect">
              <a:avLst/>
            </a:prstGeom>
            <a:noFill/>
          </p:spPr>
          <p:txBody>
            <a:bodyPr wrap="none" rtlCol="0">
              <a:spAutoFit/>
            </a:bodyPr>
            <a:lstStyle/>
            <a:p>
              <a:pPr algn="ctr"/>
              <a:r>
                <a:rPr lang="en-US" sz="1200" dirty="0">
                  <a:solidFill>
                    <a:schemeClr val="bg1"/>
                  </a:solidFill>
                </a:rPr>
                <a:t>f</a:t>
              </a:r>
              <a:r>
                <a:rPr lang="en-US" sz="1200" dirty="0" smtClean="0">
                  <a:solidFill>
                    <a:schemeClr val="bg1"/>
                  </a:solidFill>
                </a:rPr>
                <a:t>lange</a:t>
              </a:r>
            </a:p>
            <a:p>
              <a:pPr algn="ctr"/>
              <a:r>
                <a:rPr lang="en-US" sz="1200" dirty="0" smtClean="0">
                  <a:solidFill>
                    <a:schemeClr val="bg1"/>
                  </a:solidFill>
                </a:rPr>
                <a:t>(Al – PREX I,  SS – PREX II  )</a:t>
              </a:r>
              <a:endParaRPr lang="en-US" sz="1200" dirty="0">
                <a:solidFill>
                  <a:schemeClr val="bg1"/>
                </a:solidFill>
              </a:endParaRPr>
            </a:p>
          </p:txBody>
        </p:sp>
        <p:sp>
          <p:nvSpPr>
            <p:cNvPr id="38" name="TextBox 37"/>
            <p:cNvSpPr txBox="1"/>
            <p:nvPr/>
          </p:nvSpPr>
          <p:spPr>
            <a:xfrm>
              <a:off x="5911188" y="1066800"/>
              <a:ext cx="1099212" cy="276999"/>
            </a:xfrm>
            <a:prstGeom prst="rect">
              <a:avLst/>
            </a:prstGeom>
            <a:noFill/>
          </p:spPr>
          <p:txBody>
            <a:bodyPr wrap="none" rtlCol="0">
              <a:spAutoFit/>
            </a:bodyPr>
            <a:lstStyle/>
            <a:p>
              <a:r>
                <a:rPr lang="en-US" sz="1200" dirty="0">
                  <a:solidFill>
                    <a:schemeClr val="bg1"/>
                  </a:solidFill>
                </a:rPr>
                <a:t>p</a:t>
              </a:r>
              <a:r>
                <a:rPr lang="en-US" sz="1200" dirty="0" smtClean="0">
                  <a:solidFill>
                    <a:schemeClr val="bg1"/>
                  </a:solidFill>
                </a:rPr>
                <a:t>lane detector</a:t>
              </a:r>
              <a:endParaRPr lang="en-US" sz="1200" dirty="0">
                <a:solidFill>
                  <a:schemeClr val="bg1"/>
                </a:solidFill>
              </a:endParaRPr>
            </a:p>
          </p:txBody>
        </p:sp>
        <p:sp>
          <p:nvSpPr>
            <p:cNvPr id="39" name="TextBox 38"/>
            <p:cNvSpPr txBox="1"/>
            <p:nvPr/>
          </p:nvSpPr>
          <p:spPr>
            <a:xfrm>
              <a:off x="2362200" y="1066800"/>
              <a:ext cx="1099212" cy="276999"/>
            </a:xfrm>
            <a:prstGeom prst="rect">
              <a:avLst/>
            </a:prstGeom>
            <a:noFill/>
          </p:spPr>
          <p:txBody>
            <a:bodyPr wrap="none" rtlCol="0">
              <a:spAutoFit/>
            </a:bodyPr>
            <a:lstStyle/>
            <a:p>
              <a:r>
                <a:rPr lang="en-US" sz="1200" dirty="0">
                  <a:solidFill>
                    <a:schemeClr val="bg1"/>
                  </a:solidFill>
                </a:rPr>
                <a:t>p</a:t>
              </a:r>
              <a:r>
                <a:rPr lang="en-US" sz="1200" dirty="0" smtClean="0">
                  <a:solidFill>
                    <a:schemeClr val="bg1"/>
                  </a:solidFill>
                </a:rPr>
                <a:t>lane detector</a:t>
              </a:r>
              <a:endParaRPr lang="en-US" sz="1200" dirty="0">
                <a:solidFill>
                  <a:schemeClr val="bg1"/>
                </a:solidFill>
              </a:endParaRPr>
            </a:p>
          </p:txBody>
        </p:sp>
        <p:sp>
          <p:nvSpPr>
            <p:cNvPr id="40" name="TextBox 39"/>
            <p:cNvSpPr txBox="1"/>
            <p:nvPr/>
          </p:nvSpPr>
          <p:spPr>
            <a:xfrm>
              <a:off x="304800" y="685800"/>
              <a:ext cx="656846" cy="276999"/>
            </a:xfrm>
            <a:prstGeom prst="rect">
              <a:avLst/>
            </a:prstGeom>
            <a:noFill/>
          </p:spPr>
          <p:txBody>
            <a:bodyPr wrap="none" rtlCol="0">
              <a:spAutoFit/>
            </a:bodyPr>
            <a:lstStyle/>
            <a:p>
              <a:r>
                <a:rPr lang="en-US" sz="1200" dirty="0" smtClean="0">
                  <a:solidFill>
                    <a:schemeClr val="bg1"/>
                  </a:solidFill>
                </a:rPr>
                <a:t>septum</a:t>
              </a:r>
              <a:endParaRPr lang="en-US" sz="1200" dirty="0">
                <a:solidFill>
                  <a:schemeClr val="bg1"/>
                </a:solidFill>
              </a:endParaRPr>
            </a:p>
          </p:txBody>
        </p:sp>
        <p:sp>
          <p:nvSpPr>
            <p:cNvPr id="41" name="TextBox 40"/>
            <p:cNvSpPr txBox="1"/>
            <p:nvPr/>
          </p:nvSpPr>
          <p:spPr>
            <a:xfrm>
              <a:off x="609600" y="1524000"/>
              <a:ext cx="1491627" cy="276999"/>
            </a:xfrm>
            <a:prstGeom prst="rect">
              <a:avLst/>
            </a:prstGeom>
            <a:noFill/>
          </p:spPr>
          <p:txBody>
            <a:bodyPr wrap="none" rtlCol="0">
              <a:spAutoFit/>
            </a:bodyPr>
            <a:lstStyle/>
            <a:p>
              <a:r>
                <a:rPr lang="en-US" sz="1200" dirty="0">
                  <a:solidFill>
                    <a:schemeClr val="bg1"/>
                  </a:solidFill>
                </a:rPr>
                <a:t>v</a:t>
              </a:r>
              <a:r>
                <a:rPr lang="en-US" sz="1200" dirty="0" smtClean="0">
                  <a:solidFill>
                    <a:schemeClr val="bg1"/>
                  </a:solidFill>
                </a:rPr>
                <a:t>acuum attachments</a:t>
              </a:r>
              <a:endParaRPr lang="en-US" sz="1200" dirty="0">
                <a:solidFill>
                  <a:schemeClr val="bg1"/>
                </a:solidFill>
              </a:endParaRPr>
            </a:p>
          </p:txBody>
        </p:sp>
        <p:sp>
          <p:nvSpPr>
            <p:cNvPr id="42" name="TextBox 41"/>
            <p:cNvSpPr txBox="1"/>
            <p:nvPr/>
          </p:nvSpPr>
          <p:spPr>
            <a:xfrm>
              <a:off x="4114800" y="4724400"/>
              <a:ext cx="1084784" cy="461665"/>
            </a:xfrm>
            <a:prstGeom prst="rect">
              <a:avLst/>
            </a:prstGeom>
            <a:noFill/>
          </p:spPr>
          <p:txBody>
            <a:bodyPr wrap="none" rtlCol="0">
              <a:spAutoFit/>
            </a:bodyPr>
            <a:lstStyle/>
            <a:p>
              <a:pPr algn="ctr"/>
              <a:r>
                <a:rPr lang="en-US" sz="1200" dirty="0" smtClean="0">
                  <a:solidFill>
                    <a:schemeClr val="bg1"/>
                  </a:solidFill>
                </a:rPr>
                <a:t>hut</a:t>
              </a:r>
            </a:p>
            <a:p>
              <a:pPr algn="ctr"/>
              <a:r>
                <a:rPr lang="en-US" sz="1200" dirty="0" smtClean="0">
                  <a:solidFill>
                    <a:schemeClr val="bg1"/>
                  </a:solidFill>
                </a:rPr>
                <a:t>(polyethylene)</a:t>
              </a:r>
              <a:endParaRPr lang="en-US" sz="1200" dirty="0">
                <a:solidFill>
                  <a:schemeClr val="bg1"/>
                </a:solidFill>
              </a:endParaRPr>
            </a:p>
          </p:txBody>
        </p:sp>
        <p:sp>
          <p:nvSpPr>
            <p:cNvPr id="43" name="TextBox 42"/>
            <p:cNvSpPr txBox="1"/>
            <p:nvPr/>
          </p:nvSpPr>
          <p:spPr>
            <a:xfrm>
              <a:off x="5392218" y="4724400"/>
              <a:ext cx="1084784" cy="461665"/>
            </a:xfrm>
            <a:prstGeom prst="rect">
              <a:avLst/>
            </a:prstGeom>
            <a:noFill/>
          </p:spPr>
          <p:txBody>
            <a:bodyPr wrap="none" rtlCol="0">
              <a:spAutoFit/>
            </a:bodyPr>
            <a:lstStyle/>
            <a:p>
              <a:pPr algn="ctr"/>
              <a:r>
                <a:rPr lang="en-US" sz="1200" dirty="0" smtClean="0">
                  <a:solidFill>
                    <a:schemeClr val="bg1"/>
                  </a:solidFill>
                </a:rPr>
                <a:t>cylinder</a:t>
              </a:r>
            </a:p>
            <a:p>
              <a:pPr algn="ctr"/>
              <a:r>
                <a:rPr lang="en-US" sz="1200" dirty="0" smtClean="0">
                  <a:solidFill>
                    <a:schemeClr val="bg1"/>
                  </a:solidFill>
                </a:rPr>
                <a:t>(polyethylene)</a:t>
              </a:r>
              <a:endParaRPr lang="en-US" sz="1200" dirty="0">
                <a:solidFill>
                  <a:schemeClr val="bg1"/>
                </a:solidFill>
              </a:endParaRPr>
            </a:p>
          </p:txBody>
        </p:sp>
        <p:sp>
          <p:nvSpPr>
            <p:cNvPr id="44" name="TextBox 43"/>
            <p:cNvSpPr txBox="1"/>
            <p:nvPr/>
          </p:nvSpPr>
          <p:spPr>
            <a:xfrm>
              <a:off x="8001000" y="3581400"/>
              <a:ext cx="556884" cy="276999"/>
            </a:xfrm>
            <a:prstGeom prst="rect">
              <a:avLst/>
            </a:prstGeom>
            <a:noFill/>
          </p:spPr>
          <p:txBody>
            <a:bodyPr wrap="none" rtlCol="0">
              <a:spAutoFit/>
            </a:bodyPr>
            <a:lstStyle/>
            <a:p>
              <a:r>
                <a:rPr lang="en-US" sz="1200" dirty="0" smtClean="0">
                  <a:solidFill>
                    <a:schemeClr val="bg1"/>
                  </a:solidFill>
                </a:rPr>
                <a:t>target</a:t>
              </a:r>
              <a:endParaRPr lang="en-US" sz="1200" dirty="0">
                <a:solidFill>
                  <a:schemeClr val="bg1"/>
                </a:solidFill>
              </a:endParaRPr>
            </a:p>
          </p:txBody>
        </p:sp>
        <p:sp>
          <p:nvSpPr>
            <p:cNvPr id="45" name="TextBox 44"/>
            <p:cNvSpPr txBox="1"/>
            <p:nvPr/>
          </p:nvSpPr>
          <p:spPr>
            <a:xfrm>
              <a:off x="5715000" y="3962400"/>
              <a:ext cx="2079287" cy="276999"/>
            </a:xfrm>
            <a:prstGeom prst="rect">
              <a:avLst/>
            </a:prstGeom>
            <a:noFill/>
          </p:spPr>
          <p:txBody>
            <a:bodyPr wrap="none" rtlCol="0">
              <a:spAutoFit/>
            </a:bodyPr>
            <a:lstStyle/>
            <a:p>
              <a:r>
                <a:rPr lang="en-US" sz="1200" dirty="0" smtClean="0">
                  <a:solidFill>
                    <a:schemeClr val="bg1"/>
                  </a:solidFill>
                </a:rPr>
                <a:t>opening in scattering chamber</a:t>
              </a:r>
            </a:p>
          </p:txBody>
        </p:sp>
        <p:cxnSp>
          <p:nvCxnSpPr>
            <p:cNvPr id="46" name="Straight Arrow Connector 45"/>
            <p:cNvCxnSpPr>
              <a:stCxn id="34" idx="2"/>
            </p:cNvCxnSpPr>
            <p:nvPr/>
          </p:nvCxnSpPr>
          <p:spPr>
            <a:xfrm flipH="1">
              <a:off x="3124200" y="2105799"/>
              <a:ext cx="484645" cy="332601"/>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5" idx="2"/>
            </p:cNvCxnSpPr>
            <p:nvPr/>
          </p:nvCxnSpPr>
          <p:spPr>
            <a:xfrm flipH="1">
              <a:off x="2438401" y="1724799"/>
              <a:ext cx="916210" cy="970002"/>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9" idx="2"/>
            </p:cNvCxnSpPr>
            <p:nvPr/>
          </p:nvCxnSpPr>
          <p:spPr>
            <a:xfrm flipH="1">
              <a:off x="2362200" y="1343799"/>
              <a:ext cx="549606" cy="845403"/>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1143000" y="1752600"/>
              <a:ext cx="168606" cy="8382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0" idx="2"/>
            </p:cNvCxnSpPr>
            <p:nvPr/>
          </p:nvCxnSpPr>
          <p:spPr>
            <a:xfrm flipH="1">
              <a:off x="152400" y="962799"/>
              <a:ext cx="480823" cy="561201"/>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7" idx="2"/>
            </p:cNvCxnSpPr>
            <p:nvPr/>
          </p:nvCxnSpPr>
          <p:spPr>
            <a:xfrm flipH="1">
              <a:off x="4953001" y="995065"/>
              <a:ext cx="997285" cy="1166336"/>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38" idx="2"/>
            </p:cNvCxnSpPr>
            <p:nvPr/>
          </p:nvCxnSpPr>
          <p:spPr>
            <a:xfrm flipH="1">
              <a:off x="5257801" y="1343799"/>
              <a:ext cx="1202993" cy="736937"/>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6" idx="2"/>
            </p:cNvCxnSpPr>
            <p:nvPr/>
          </p:nvCxnSpPr>
          <p:spPr>
            <a:xfrm flipH="1">
              <a:off x="5334001" y="1800999"/>
              <a:ext cx="1738382" cy="840938"/>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5" idx="0"/>
            </p:cNvCxnSpPr>
            <p:nvPr/>
          </p:nvCxnSpPr>
          <p:spPr>
            <a:xfrm flipH="1" flipV="1">
              <a:off x="5562600" y="3431738"/>
              <a:ext cx="1192044" cy="530662"/>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44" idx="0"/>
            </p:cNvCxnSpPr>
            <p:nvPr/>
          </p:nvCxnSpPr>
          <p:spPr>
            <a:xfrm flipV="1">
              <a:off x="8279442" y="3048000"/>
              <a:ext cx="331158" cy="5334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85800" y="3657600"/>
              <a:ext cx="974241" cy="276999"/>
            </a:xfrm>
            <a:prstGeom prst="rect">
              <a:avLst/>
            </a:prstGeom>
            <a:noFill/>
          </p:spPr>
          <p:txBody>
            <a:bodyPr wrap="none" rtlCol="0">
              <a:spAutoFit/>
            </a:bodyPr>
            <a:lstStyle/>
            <a:p>
              <a:r>
                <a:rPr lang="en-US" sz="1200" dirty="0" smtClean="0">
                  <a:solidFill>
                    <a:schemeClr val="bg1"/>
                  </a:solidFill>
                </a:rPr>
                <a:t>septum pipe</a:t>
              </a:r>
              <a:endParaRPr lang="en-US" sz="1200" dirty="0">
                <a:solidFill>
                  <a:schemeClr val="bg1"/>
                </a:solidFill>
              </a:endParaRPr>
            </a:p>
          </p:txBody>
        </p:sp>
        <p:cxnSp>
          <p:nvCxnSpPr>
            <p:cNvPr id="68" name="Straight Arrow Connector 67"/>
            <p:cNvCxnSpPr>
              <a:stCxn id="67" idx="0"/>
            </p:cNvCxnSpPr>
            <p:nvPr/>
          </p:nvCxnSpPr>
          <p:spPr>
            <a:xfrm flipV="1">
              <a:off x="1172921" y="2971800"/>
              <a:ext cx="198679" cy="68580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010400" y="5181600"/>
              <a:ext cx="537327" cy="276999"/>
            </a:xfrm>
            <a:prstGeom prst="rect">
              <a:avLst/>
            </a:prstGeom>
            <a:noFill/>
          </p:spPr>
          <p:txBody>
            <a:bodyPr wrap="none" rtlCol="0">
              <a:spAutoFit/>
            </a:bodyPr>
            <a:lstStyle/>
            <a:p>
              <a:r>
                <a:rPr lang="en-US" sz="1200" dirty="0" smtClean="0">
                  <a:solidFill>
                    <a:schemeClr val="bg1"/>
                  </a:solidFill>
                </a:rPr>
                <a:t>52.07</a:t>
              </a:r>
              <a:endParaRPr lang="en-US" sz="1200" dirty="0">
                <a:solidFill>
                  <a:schemeClr val="bg1"/>
                </a:solidFill>
              </a:endParaRPr>
            </a:p>
          </p:txBody>
        </p:sp>
        <p:sp>
          <p:nvSpPr>
            <p:cNvPr id="73" name="TextBox 72"/>
            <p:cNvSpPr txBox="1"/>
            <p:nvPr/>
          </p:nvSpPr>
          <p:spPr>
            <a:xfrm>
              <a:off x="5334000" y="5181600"/>
              <a:ext cx="458780" cy="276999"/>
            </a:xfrm>
            <a:prstGeom prst="rect">
              <a:avLst/>
            </a:prstGeom>
            <a:noFill/>
          </p:spPr>
          <p:txBody>
            <a:bodyPr wrap="none" rtlCol="0">
              <a:spAutoFit/>
            </a:bodyPr>
            <a:lstStyle/>
            <a:p>
              <a:r>
                <a:rPr lang="en-US" sz="1200" dirty="0" smtClean="0">
                  <a:solidFill>
                    <a:schemeClr val="bg1"/>
                  </a:solidFill>
                </a:rPr>
                <a:t>5.08</a:t>
              </a:r>
              <a:endParaRPr lang="en-US" sz="1200" dirty="0">
                <a:solidFill>
                  <a:schemeClr val="bg1"/>
                </a:solidFill>
              </a:endParaRPr>
            </a:p>
          </p:txBody>
        </p:sp>
        <p:cxnSp>
          <p:nvCxnSpPr>
            <p:cNvPr id="74" name="Straight Arrow Connector 73"/>
            <p:cNvCxnSpPr/>
            <p:nvPr/>
          </p:nvCxnSpPr>
          <p:spPr>
            <a:xfrm flipH="1">
              <a:off x="5715000" y="5334000"/>
              <a:ext cx="2286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5105400" y="5334000"/>
              <a:ext cx="2286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543800" y="5334000"/>
              <a:ext cx="10668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5715000" y="5334000"/>
              <a:ext cx="1295400" cy="0"/>
            </a:xfrm>
            <a:prstGeom prst="straightConnector1">
              <a:avLst/>
            </a:prstGeom>
            <a:ln w="127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327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Future Program</a:t>
            </a:r>
            <a:endParaRPr lang="en-US" dirty="0"/>
          </a:p>
        </p:txBody>
      </p:sp>
      <p:graphicFrame>
        <p:nvGraphicFramePr>
          <p:cNvPr id="5" name="Table 4"/>
          <p:cNvGraphicFramePr>
            <a:graphicFrameLocks noGrp="1"/>
          </p:cNvGraphicFramePr>
          <p:nvPr/>
        </p:nvGraphicFramePr>
        <p:xfrm>
          <a:off x="152400" y="2743200"/>
          <a:ext cx="3733800" cy="3364924"/>
        </p:xfrm>
        <a:graphic>
          <a:graphicData uri="http://schemas.openxmlformats.org/drawingml/2006/table">
            <a:tbl>
              <a:tblPr firstRow="1" bandRow="1">
                <a:tableStyleId>{00A15C55-8517-42AA-B614-E9B94910E393}</a:tableStyleId>
              </a:tblPr>
              <a:tblGrid>
                <a:gridCol w="1284909"/>
                <a:gridCol w="1117670"/>
                <a:gridCol w="1331221"/>
              </a:tblGrid>
              <a:tr h="317185">
                <a:tc>
                  <a:txBody>
                    <a:bodyPr/>
                    <a:lstStyle/>
                    <a:p>
                      <a:r>
                        <a:rPr lang="en-US" sz="1800" dirty="0" smtClean="0"/>
                        <a:t>  Nucleus</a:t>
                      </a:r>
                      <a:endParaRPr lang="en-US" sz="1800" dirty="0"/>
                    </a:p>
                  </a:txBody>
                  <a:tcPr marT="45724" marB="45724"/>
                </a:tc>
                <a:tc>
                  <a:txBody>
                    <a:bodyPr/>
                    <a:lstStyle/>
                    <a:p>
                      <a:r>
                        <a:rPr lang="en-US" sz="1800" dirty="0" smtClean="0"/>
                        <a:t>  E  (</a:t>
                      </a:r>
                      <a:r>
                        <a:rPr lang="en-US" sz="1800" dirty="0" err="1" smtClean="0"/>
                        <a:t>GeV</a:t>
                      </a:r>
                      <a:r>
                        <a:rPr lang="en-US" sz="1800" dirty="0" smtClean="0"/>
                        <a:t>)</a:t>
                      </a:r>
                      <a:endParaRPr lang="en-US" sz="1800" dirty="0"/>
                    </a:p>
                  </a:txBody>
                  <a:tcPr marT="45724" marB="45724"/>
                </a:tc>
                <a:tc>
                  <a:txBody>
                    <a:bodyPr/>
                    <a:lstStyle/>
                    <a:p>
                      <a:r>
                        <a:rPr lang="en-US" sz="1800" dirty="0" smtClean="0"/>
                        <a:t>  </a:t>
                      </a:r>
                      <a:r>
                        <a:rPr lang="en-US" sz="1800" dirty="0" err="1" smtClean="0"/>
                        <a:t>dR</a:t>
                      </a:r>
                      <a:r>
                        <a:rPr lang="en-US" sz="1800" baseline="-25000" dirty="0" err="1" smtClean="0"/>
                        <a:t>N</a:t>
                      </a:r>
                      <a:r>
                        <a:rPr lang="en-US" sz="1800" dirty="0" smtClean="0"/>
                        <a:t>  / R</a:t>
                      </a:r>
                      <a:r>
                        <a:rPr lang="en-US" sz="1800" baseline="-25000" dirty="0" smtClean="0"/>
                        <a:t>N</a:t>
                      </a:r>
                      <a:endParaRPr lang="en-US" sz="1800" baseline="-25000" dirty="0"/>
                    </a:p>
                  </a:txBody>
                  <a:tcPr marT="45724" marB="45724"/>
                </a:tc>
              </a:tr>
              <a:tr h="475465">
                <a:tc>
                  <a:txBody>
                    <a:bodyPr/>
                    <a:lstStyle/>
                    <a:p>
                      <a:pPr algn="ctr"/>
                      <a:r>
                        <a:rPr lang="en-US" sz="1600" dirty="0" smtClean="0"/>
                        <a:t>   </a:t>
                      </a:r>
                      <a:r>
                        <a:rPr lang="en-US" sz="1600" baseline="30000" dirty="0" smtClean="0"/>
                        <a:t>208</a:t>
                      </a:r>
                      <a:r>
                        <a:rPr lang="en-US" sz="1600" dirty="0" smtClean="0"/>
                        <a:t>Pb</a:t>
                      </a:r>
                      <a:endParaRPr lang="en-US" sz="1600" dirty="0"/>
                    </a:p>
                  </a:txBody>
                  <a:tcPr marT="45724" marB="45724" anchor="ctr"/>
                </a:tc>
                <a:tc>
                  <a:txBody>
                    <a:bodyPr/>
                    <a:lstStyle/>
                    <a:p>
                      <a:pPr algn="ctr"/>
                      <a:r>
                        <a:rPr lang="en-US" sz="1600" dirty="0" smtClean="0"/>
                        <a:t> </a:t>
                      </a:r>
                      <a:r>
                        <a:rPr lang="en-US" sz="1600" baseline="0" dirty="0" smtClean="0"/>
                        <a:t>  1</a:t>
                      </a:r>
                      <a:endParaRPr lang="en-US" sz="1600" dirty="0"/>
                    </a:p>
                  </a:txBody>
                  <a:tcPr marT="45724" marB="45724" anchor="ctr"/>
                </a:tc>
                <a:tc>
                  <a:txBody>
                    <a:bodyPr/>
                    <a:lstStyle/>
                    <a:p>
                      <a:pPr algn="ctr"/>
                      <a:r>
                        <a:rPr lang="en-US" sz="1600" dirty="0" smtClean="0"/>
                        <a:t>  1 %</a:t>
                      </a:r>
                      <a:endParaRPr lang="en-US" sz="1600" dirty="0"/>
                    </a:p>
                  </a:txBody>
                  <a:tcPr marT="45724" marB="45724" anchor="ctr"/>
                </a:tc>
              </a:tr>
              <a:tr h="475465">
                <a:tc>
                  <a:txBody>
                    <a:bodyPr/>
                    <a:lstStyle/>
                    <a:p>
                      <a:pPr algn="ctr"/>
                      <a:r>
                        <a:rPr lang="en-US" sz="1600" dirty="0" smtClean="0"/>
                        <a:t>   </a:t>
                      </a:r>
                      <a:r>
                        <a:rPr lang="en-US" sz="1600" baseline="30000" dirty="0" smtClean="0"/>
                        <a:t>48</a:t>
                      </a:r>
                      <a:r>
                        <a:rPr lang="en-US" sz="1600" dirty="0" smtClean="0"/>
                        <a:t>Ca</a:t>
                      </a:r>
                      <a:endParaRPr lang="en-US" sz="1600" dirty="0"/>
                    </a:p>
                  </a:txBody>
                  <a:tcPr marT="45724" marB="45724" anchor="ctr"/>
                </a:tc>
                <a:tc>
                  <a:txBody>
                    <a:bodyPr/>
                    <a:lstStyle/>
                    <a:p>
                      <a:pPr algn="ctr"/>
                      <a:r>
                        <a:rPr lang="en-US" sz="1600" dirty="0" smtClean="0"/>
                        <a:t> 2.2  </a:t>
                      </a:r>
                    </a:p>
                    <a:p>
                      <a:pPr algn="ctr"/>
                      <a:r>
                        <a:rPr lang="en-US" sz="1400" dirty="0" smtClean="0"/>
                        <a:t>(1-pass)</a:t>
                      </a:r>
                      <a:endParaRPr lang="en-US" sz="1400" dirty="0"/>
                    </a:p>
                  </a:txBody>
                  <a:tcPr marT="45724" marB="45724" anchor="ctr"/>
                </a:tc>
                <a:tc>
                  <a:txBody>
                    <a:bodyPr/>
                    <a:lstStyle/>
                    <a:p>
                      <a:pPr algn="ctr"/>
                      <a:r>
                        <a:rPr lang="en-US" sz="1600" dirty="0" smtClean="0"/>
                        <a:t>  0.4 %</a:t>
                      </a:r>
                      <a:endParaRPr lang="en-US" sz="1600" dirty="0"/>
                    </a:p>
                  </a:txBody>
                  <a:tcPr marT="45724" marB="45724" anchor="ctr"/>
                </a:tc>
              </a:tr>
              <a:tr h="475465">
                <a:tc>
                  <a:txBody>
                    <a:bodyPr/>
                    <a:lstStyle/>
                    <a:p>
                      <a:pPr algn="ctr"/>
                      <a:r>
                        <a:rPr lang="en-US" sz="1600" dirty="0" smtClean="0"/>
                        <a:t>   </a:t>
                      </a:r>
                      <a:r>
                        <a:rPr lang="en-US" sz="1600" baseline="30000" dirty="0" smtClean="0"/>
                        <a:t>48</a:t>
                      </a:r>
                      <a:r>
                        <a:rPr lang="en-US" sz="1600" dirty="0" smtClean="0"/>
                        <a:t>Ca</a:t>
                      </a:r>
                      <a:endParaRPr lang="en-US" sz="1600" dirty="0"/>
                    </a:p>
                  </a:txBody>
                  <a:tcPr marT="45724" marB="45724" anchor="ctr"/>
                </a:tc>
                <a:tc>
                  <a:txBody>
                    <a:bodyPr/>
                    <a:lstStyle/>
                    <a:p>
                      <a:pPr algn="ctr"/>
                      <a:r>
                        <a:rPr lang="en-US" sz="1600" dirty="0" smtClean="0"/>
                        <a:t> 2.6</a:t>
                      </a:r>
                      <a:endParaRPr lang="en-US" sz="1600" dirty="0"/>
                    </a:p>
                  </a:txBody>
                  <a:tcPr marT="45724" marB="45724" anchor="ctr"/>
                </a:tc>
                <a:tc>
                  <a:txBody>
                    <a:bodyPr/>
                    <a:lstStyle/>
                    <a:p>
                      <a:pPr algn="ctr"/>
                      <a:r>
                        <a:rPr lang="en-US" sz="1600" dirty="0" smtClean="0"/>
                        <a:t>  2 %</a:t>
                      </a:r>
                      <a:endParaRPr lang="en-US" sz="1600" dirty="0"/>
                    </a:p>
                  </a:txBody>
                  <a:tcPr marT="45724" marB="45724" anchor="ctr"/>
                </a:tc>
              </a:tr>
              <a:tr h="475465">
                <a:tc>
                  <a:txBody>
                    <a:bodyPr/>
                    <a:lstStyle/>
                    <a:p>
                      <a:pPr algn="ctr"/>
                      <a:r>
                        <a:rPr lang="en-US" sz="1600" dirty="0" smtClean="0"/>
                        <a:t>   </a:t>
                      </a:r>
                      <a:r>
                        <a:rPr lang="en-US" sz="1600" baseline="30000" dirty="0" smtClean="0"/>
                        <a:t>40</a:t>
                      </a:r>
                      <a:r>
                        <a:rPr lang="en-US" sz="1600" dirty="0" smtClean="0"/>
                        <a:t>Ca</a:t>
                      </a:r>
                      <a:endParaRPr lang="en-US" sz="1600" dirty="0"/>
                    </a:p>
                  </a:txBody>
                  <a:tcPr marT="45724" marB="45724" anchor="ctr"/>
                </a:tc>
                <a:tc>
                  <a:txBody>
                    <a:bodyPr/>
                    <a:lstStyle/>
                    <a:p>
                      <a:pPr algn="ctr"/>
                      <a:r>
                        <a:rPr lang="en-US" sz="1600" dirty="0" smtClean="0"/>
                        <a:t> 2.2  </a:t>
                      </a:r>
                    </a:p>
                    <a:p>
                      <a:pPr algn="ctr"/>
                      <a:r>
                        <a:rPr lang="en-US" sz="1400" dirty="0" smtClean="0"/>
                        <a:t>(1-pass)</a:t>
                      </a:r>
                      <a:endParaRPr lang="en-US" sz="1400" dirty="0"/>
                    </a:p>
                  </a:txBody>
                  <a:tcPr marT="45724" marB="45724" anchor="ctr"/>
                </a:tc>
                <a:tc>
                  <a:txBody>
                    <a:bodyPr/>
                    <a:lstStyle/>
                    <a:p>
                      <a:pPr algn="ctr"/>
                      <a:r>
                        <a:rPr lang="en-US" sz="1600" dirty="0" smtClean="0"/>
                        <a:t>  0.6 %</a:t>
                      </a:r>
                      <a:endParaRPr lang="en-US" sz="1600" dirty="0"/>
                    </a:p>
                  </a:txBody>
                  <a:tcPr marT="45724" marB="45724" anchor="ctr"/>
                </a:tc>
              </a:tr>
              <a:tr h="475465">
                <a:tc>
                  <a:txBody>
                    <a:bodyPr/>
                    <a:lstStyle/>
                    <a:p>
                      <a:pPr algn="ctr"/>
                      <a:r>
                        <a:rPr lang="en-US" sz="1600" dirty="0" smtClean="0"/>
                        <a:t>  tin  isotope</a:t>
                      </a:r>
                      <a:endParaRPr lang="en-US" sz="1600" dirty="0"/>
                    </a:p>
                  </a:txBody>
                  <a:tcPr marT="45724" marB="45724" anchor="ctr"/>
                </a:tc>
                <a:tc>
                  <a:txBody>
                    <a:bodyPr/>
                    <a:lstStyle/>
                    <a:p>
                      <a:pPr algn="ctr"/>
                      <a:r>
                        <a:rPr lang="en-US" sz="1600" dirty="0" smtClean="0"/>
                        <a:t> 1.8</a:t>
                      </a:r>
                      <a:endParaRPr lang="en-US" sz="1600" dirty="0"/>
                    </a:p>
                  </a:txBody>
                  <a:tcPr marT="45724" marB="45724" anchor="ctr"/>
                </a:tc>
                <a:tc>
                  <a:txBody>
                    <a:bodyPr/>
                    <a:lstStyle/>
                    <a:p>
                      <a:pPr algn="ctr"/>
                      <a:r>
                        <a:rPr lang="en-US" sz="1600" dirty="0" smtClean="0"/>
                        <a:t>  0.6 %</a:t>
                      </a:r>
                      <a:endParaRPr lang="en-US" sz="1600" dirty="0"/>
                    </a:p>
                  </a:txBody>
                  <a:tcPr marT="45724" marB="45724" anchor="ctr"/>
                </a:tc>
              </a:tr>
              <a:tr h="475465">
                <a:tc>
                  <a:txBody>
                    <a:bodyPr/>
                    <a:lstStyle/>
                    <a:p>
                      <a:pPr algn="ctr"/>
                      <a:r>
                        <a:rPr lang="en-US" sz="1600" dirty="0" smtClean="0"/>
                        <a:t>  tin </a:t>
                      </a:r>
                      <a:r>
                        <a:rPr lang="en-US" sz="1600" baseline="0" dirty="0" smtClean="0"/>
                        <a:t> isotope</a:t>
                      </a:r>
                      <a:endParaRPr lang="en-US" sz="1600" dirty="0"/>
                    </a:p>
                  </a:txBody>
                  <a:tcPr marT="45724" marB="45724" anchor="ctr"/>
                </a:tc>
                <a:tc>
                  <a:txBody>
                    <a:bodyPr/>
                    <a:lstStyle/>
                    <a:p>
                      <a:pPr algn="ctr"/>
                      <a:r>
                        <a:rPr lang="en-US" sz="1600" dirty="0" smtClean="0"/>
                        <a:t> 2.6</a:t>
                      </a:r>
                      <a:endParaRPr lang="en-US" sz="1600" dirty="0"/>
                    </a:p>
                  </a:txBody>
                  <a:tcPr marT="45724" marB="45724" anchor="ctr"/>
                </a:tc>
                <a:tc>
                  <a:txBody>
                    <a:bodyPr/>
                    <a:lstStyle/>
                    <a:p>
                      <a:pPr algn="ctr"/>
                      <a:r>
                        <a:rPr lang="en-US" sz="1600" dirty="0" smtClean="0"/>
                        <a:t>  1.6 %</a:t>
                      </a:r>
                      <a:endParaRPr lang="en-US" sz="1600" dirty="0"/>
                    </a:p>
                  </a:txBody>
                  <a:tcPr marT="45724" marB="45724" anchor="ctr"/>
                </a:tc>
              </a:tr>
            </a:tbl>
          </a:graphicData>
        </a:graphic>
      </p:graphicFrame>
      <p:sp>
        <p:nvSpPr>
          <p:cNvPr id="8" name="TextBox 8"/>
          <p:cNvSpPr txBox="1">
            <a:spLocks noChangeArrowheads="1"/>
          </p:cNvSpPr>
          <p:nvPr/>
        </p:nvSpPr>
        <p:spPr bwMode="auto">
          <a:xfrm>
            <a:off x="0" y="6096000"/>
            <a:ext cx="419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r>
              <a:rPr lang="en-US" sz="1800" b="0" dirty="0">
                <a:latin typeface="+mn-lt"/>
                <a:cs typeface="Arial" charset="0"/>
              </a:rPr>
              <a:t>Each  point  30 </a:t>
            </a:r>
            <a:r>
              <a:rPr lang="en-US" sz="1800" b="0" dirty="0" smtClean="0">
                <a:latin typeface="+mn-lt"/>
                <a:cs typeface="Arial" charset="0"/>
              </a:rPr>
              <a:t>days, </a:t>
            </a:r>
            <a:r>
              <a:rPr lang="en-US" sz="1800" b="0" dirty="0" smtClean="0">
                <a:latin typeface="+mn-lt"/>
              </a:rPr>
              <a:t>statistical error only</a:t>
            </a:r>
            <a:endParaRPr lang="en-US" sz="1800" b="0" dirty="0">
              <a:latin typeface="+mn-lt"/>
            </a:endParaRPr>
          </a:p>
        </p:txBody>
      </p:sp>
      <p:sp>
        <p:nvSpPr>
          <p:cNvPr id="11" name="Right Brace 10"/>
          <p:cNvSpPr/>
          <p:nvPr/>
        </p:nvSpPr>
        <p:spPr>
          <a:xfrm>
            <a:off x="3886200" y="4191000"/>
            <a:ext cx="304800" cy="1905000"/>
          </a:xfrm>
          <a:prstGeom prst="rightBrace">
            <a:avLst>
              <a:gd name="adj1" fmla="val 74267"/>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TextBox 13"/>
          <p:cNvSpPr txBox="1">
            <a:spLocks noChangeArrowheads="1"/>
          </p:cNvSpPr>
          <p:nvPr/>
        </p:nvSpPr>
        <p:spPr bwMode="auto">
          <a:xfrm>
            <a:off x="4191000" y="4876800"/>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r>
              <a:rPr lang="en-US" sz="1400" b="0" dirty="0" smtClean="0">
                <a:latin typeface="+mn-lt"/>
              </a:rPr>
              <a:t>Not yet </a:t>
            </a:r>
            <a:r>
              <a:rPr lang="en-US" sz="1400" b="0" dirty="0">
                <a:latin typeface="+mn-lt"/>
              </a:rPr>
              <a:t>proposed</a:t>
            </a:r>
          </a:p>
        </p:txBody>
      </p:sp>
      <p:sp>
        <p:nvSpPr>
          <p:cNvPr id="13" name="Rectangle 18"/>
          <p:cNvSpPr>
            <a:spLocks noChangeArrowheads="1"/>
          </p:cNvSpPr>
          <p:nvPr/>
        </p:nvSpPr>
        <p:spPr bwMode="auto">
          <a:xfrm>
            <a:off x="5029200" y="6230779"/>
            <a:ext cx="3962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0" dirty="0" err="1" smtClean="0"/>
              <a:t>Shufang</a:t>
            </a:r>
            <a:r>
              <a:rPr lang="en-US" sz="1000" b="0" dirty="0" smtClean="0"/>
              <a:t> </a:t>
            </a:r>
            <a:r>
              <a:rPr lang="en-US" sz="1000" b="0" dirty="0"/>
              <a:t>Ban,  C.J. Horowitz,  R. </a:t>
            </a:r>
            <a:r>
              <a:rPr lang="en-US" sz="1000" b="0" dirty="0" smtClean="0"/>
              <a:t>Michaels </a:t>
            </a:r>
            <a:r>
              <a:rPr lang="en-US" sz="1000" dirty="0">
                <a:cs typeface="Arial" charset="0"/>
              </a:rPr>
              <a:t>J. Phys. G39 014104 (2012) </a:t>
            </a:r>
          </a:p>
        </p:txBody>
      </p:sp>
      <p:pic>
        <p:nvPicPr>
          <p:cNvPr id="18" name="Picture 17" descr="calcium.png"/>
          <p:cNvPicPr>
            <a:picLocks noChangeAspect="1"/>
          </p:cNvPicPr>
          <p:nvPr/>
        </p:nvPicPr>
        <p:blipFill>
          <a:blip r:embed="rId3" cstate="print"/>
          <a:srcRect r="-1686"/>
          <a:stretch>
            <a:fillRect/>
          </a:stretch>
        </p:blipFill>
        <p:spPr>
          <a:xfrm>
            <a:off x="5105400" y="914400"/>
            <a:ext cx="3810000" cy="2514534"/>
          </a:xfrm>
          <a:prstGeom prst="rect">
            <a:avLst/>
          </a:prstGeom>
          <a:ln>
            <a:noFill/>
          </a:ln>
          <a:effectLst>
            <a:outerShdw blurRad="292100" dist="139700" dir="2700000" algn="tl" rotWithShape="0">
              <a:srgbClr val="333333">
                <a:alpha val="65000"/>
              </a:srgbClr>
            </a:outerShdw>
          </a:effectLst>
        </p:spPr>
      </p:pic>
      <p:pic>
        <p:nvPicPr>
          <p:cNvPr id="19" name="Picture 18" descr="tin.png"/>
          <p:cNvPicPr>
            <a:picLocks noChangeAspect="1"/>
          </p:cNvPicPr>
          <p:nvPr/>
        </p:nvPicPr>
        <p:blipFill>
          <a:blip r:embed="rId4" cstate="print"/>
          <a:stretch>
            <a:fillRect/>
          </a:stretch>
        </p:blipFill>
        <p:spPr>
          <a:xfrm>
            <a:off x="5067375" y="3609768"/>
            <a:ext cx="3771825" cy="2562432"/>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228600" y="990600"/>
            <a:ext cx="4572000" cy="1631216"/>
          </a:xfrm>
          <a:prstGeom prst="rect">
            <a:avLst/>
          </a:prstGeom>
          <a:noFill/>
        </p:spPr>
        <p:txBody>
          <a:bodyPr wrap="square" rtlCol="0">
            <a:spAutoFit/>
          </a:bodyPr>
          <a:lstStyle/>
          <a:p>
            <a:endParaRPr lang="en-US" dirty="0" smtClean="0"/>
          </a:p>
          <a:p>
            <a:pPr>
              <a:spcBef>
                <a:spcPts val="600"/>
              </a:spcBef>
              <a:buFont typeface="Arial" pitchFamily="34" charset="0"/>
              <a:buChar char="•"/>
            </a:pPr>
            <a:r>
              <a:rPr lang="en-US" dirty="0" smtClean="0"/>
              <a:t> relate the measurement to 3-nucleon forces    </a:t>
            </a:r>
          </a:p>
          <a:p>
            <a:r>
              <a:rPr lang="en-US" dirty="0" smtClean="0"/>
              <a:t>  (other nuclei)</a:t>
            </a:r>
          </a:p>
          <a:p>
            <a:pPr>
              <a:spcBef>
                <a:spcPts val="600"/>
              </a:spcBef>
              <a:buFont typeface="Arial" pitchFamily="34" charset="0"/>
              <a:buChar char="•"/>
            </a:pPr>
            <a:r>
              <a:rPr lang="en-US" dirty="0" smtClean="0"/>
              <a:t> and constrain the surface thickness </a:t>
            </a:r>
          </a:p>
          <a:p>
            <a:r>
              <a:rPr lang="en-US" dirty="0" smtClean="0"/>
              <a:t>  (</a:t>
            </a:r>
            <a:r>
              <a:rPr lang="en-US" dirty="0" err="1" smtClean="0"/>
              <a:t>add’l</a:t>
            </a:r>
            <a:r>
              <a:rPr lang="en-US" dirty="0" smtClean="0"/>
              <a:t> higher energy point)</a:t>
            </a:r>
          </a:p>
        </p:txBody>
      </p:sp>
      <p:sp>
        <p:nvSpPr>
          <p:cNvPr id="22" name="TextBox 21"/>
          <p:cNvSpPr txBox="1"/>
          <p:nvPr/>
        </p:nvSpPr>
        <p:spPr>
          <a:xfrm>
            <a:off x="76200" y="914400"/>
            <a:ext cx="4572000" cy="369332"/>
          </a:xfrm>
          <a:prstGeom prst="rect">
            <a:avLst/>
          </a:prstGeom>
          <a:noFill/>
        </p:spPr>
        <p:txBody>
          <a:bodyPr wrap="square" rtlCol="0">
            <a:spAutoFit/>
          </a:bodyPr>
          <a:lstStyle/>
          <a:p>
            <a:r>
              <a:rPr lang="en-US" dirty="0" smtClean="0"/>
              <a:t>Additional measurements would allow us to:</a:t>
            </a:r>
          </a:p>
        </p:txBody>
      </p:sp>
      <p:sp>
        <p:nvSpPr>
          <p:cNvPr id="23" name="TextBox 13"/>
          <p:cNvSpPr txBox="1">
            <a:spLocks noChangeArrowheads="1"/>
          </p:cNvSpPr>
          <p:nvPr/>
        </p:nvSpPr>
        <p:spPr bwMode="auto">
          <a:xfrm>
            <a:off x="4191000" y="3581400"/>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r>
              <a:rPr lang="en-US" sz="1400" b="0" dirty="0" smtClean="0">
                <a:latin typeface="+mn-lt"/>
              </a:rPr>
              <a:t>To be proposed</a:t>
            </a:r>
            <a:endParaRPr lang="en-US" sz="1400" b="0" dirty="0">
              <a:latin typeface="+mn-lt"/>
            </a:endParaRPr>
          </a:p>
        </p:txBody>
      </p:sp>
      <p:sp>
        <p:nvSpPr>
          <p:cNvPr id="24" name="TextBox 13"/>
          <p:cNvSpPr txBox="1">
            <a:spLocks noChangeArrowheads="1"/>
          </p:cNvSpPr>
          <p:nvPr/>
        </p:nvSpPr>
        <p:spPr bwMode="auto">
          <a:xfrm>
            <a:off x="4191000" y="319742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r>
              <a:rPr lang="en-US" sz="1400" b="0" dirty="0" smtClean="0">
                <a:latin typeface="+mn-lt"/>
              </a:rPr>
              <a:t>Approved</a:t>
            </a:r>
            <a:endParaRPr lang="en-US" sz="1400" b="0" dirty="0">
              <a:latin typeface="+mn-lt"/>
            </a:endParaRPr>
          </a:p>
        </p:txBody>
      </p:sp>
      <p:sp>
        <p:nvSpPr>
          <p:cNvPr id="25" name="Right Brace 24"/>
          <p:cNvSpPr/>
          <p:nvPr/>
        </p:nvSpPr>
        <p:spPr>
          <a:xfrm>
            <a:off x="3886200" y="3657600"/>
            <a:ext cx="304800" cy="457200"/>
          </a:xfrm>
          <a:prstGeom prst="rightBrace">
            <a:avLst>
              <a:gd name="adj1" fmla="val 18218"/>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Right Brace 26"/>
          <p:cNvSpPr/>
          <p:nvPr/>
        </p:nvSpPr>
        <p:spPr>
          <a:xfrm>
            <a:off x="3886200" y="3124200"/>
            <a:ext cx="304800" cy="457200"/>
          </a:xfrm>
          <a:prstGeom prst="rightBrace">
            <a:avLst>
              <a:gd name="adj1" fmla="val 18218"/>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1352215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PREx</a:t>
            </a:r>
            <a:r>
              <a:rPr lang="en-US" dirty="0" smtClean="0"/>
              <a:t> Apparatus</a:t>
            </a:r>
            <a:endParaRPr lang="en-US" dirty="0"/>
          </a:p>
        </p:txBody>
      </p:sp>
      <p:pic>
        <p:nvPicPr>
          <p:cNvPr id="6" name="Picture 5" descr="IMAG0518.jpg"/>
          <p:cNvPicPr>
            <a:picLocks noChangeAspect="1"/>
          </p:cNvPicPr>
          <p:nvPr/>
        </p:nvPicPr>
        <p:blipFill>
          <a:blip r:embed="rId4" cstate="print"/>
          <a:stretch>
            <a:fillRect/>
          </a:stretch>
        </p:blipFill>
        <p:spPr>
          <a:xfrm rot="10800000">
            <a:off x="3798849" y="3536164"/>
            <a:ext cx="4419600" cy="2643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IMAG0519.jpg"/>
          <p:cNvPicPr>
            <a:picLocks noChangeAspect="1"/>
          </p:cNvPicPr>
          <p:nvPr/>
        </p:nvPicPr>
        <p:blipFill>
          <a:blip r:embed="rId5" cstate="print"/>
          <a:stretch>
            <a:fillRect/>
          </a:stretch>
        </p:blipFill>
        <p:spPr>
          <a:xfrm>
            <a:off x="624840" y="1424514"/>
            <a:ext cx="4114800" cy="2460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SEPT_top"/>
          <p:cNvPicPr>
            <a:picLocks noChangeAspect="1" noChangeArrowheads="1"/>
          </p:cNvPicPr>
          <p:nvPr/>
        </p:nvPicPr>
        <p:blipFill>
          <a:blip r:embed="rId6" cstate="print"/>
          <a:srcRect t="4570" b="6197"/>
          <a:stretch>
            <a:fillRect/>
          </a:stretch>
        </p:blipFill>
        <p:spPr bwMode="auto">
          <a:xfrm>
            <a:off x="152400" y="1981200"/>
            <a:ext cx="4583906" cy="3109929"/>
          </a:xfrm>
          <a:prstGeom prst="rect">
            <a:avLst/>
          </a:prstGeom>
          <a:ln>
            <a:noFill/>
          </a:ln>
          <a:effectLst>
            <a:outerShdw blurRad="190500" algn="tl" rotWithShape="0">
              <a:srgbClr val="000000">
                <a:alpha val="70000"/>
              </a:srgbClr>
            </a:outerShdw>
          </a:effectLst>
        </p:spPr>
      </p:pic>
      <p:pic>
        <p:nvPicPr>
          <p:cNvPr id="8" name="Picture 4" descr="prex_feb10 021"/>
          <p:cNvPicPr>
            <a:picLocks noChangeAspect="1" noChangeArrowheads="1"/>
          </p:cNvPicPr>
          <p:nvPr/>
        </p:nvPicPr>
        <p:blipFill>
          <a:blip r:embed="rId7" cstate="print"/>
          <a:srcRect l="15418" t="12332" r="6467" b="9563"/>
          <a:stretch>
            <a:fillRect/>
          </a:stretch>
        </p:blipFill>
        <p:spPr bwMode="auto">
          <a:xfrm>
            <a:off x="228600" y="4953000"/>
            <a:ext cx="1930400" cy="1447800"/>
          </a:xfrm>
          <a:prstGeom prst="rect">
            <a:avLst/>
          </a:prstGeom>
          <a:ln>
            <a:noFill/>
          </a:ln>
          <a:effectLst>
            <a:softEdge rad="112500"/>
          </a:effectLst>
        </p:spPr>
      </p:pic>
      <p:pic>
        <p:nvPicPr>
          <p:cNvPr id="9" name="Picture 8" descr="prex_At_colls.jpg"/>
          <p:cNvPicPr>
            <a:picLocks noChangeAspect="1"/>
          </p:cNvPicPr>
          <p:nvPr/>
        </p:nvPicPr>
        <p:blipFill>
          <a:blip r:embed="rId8" cstate="print"/>
          <a:srcRect l="15217" t="17391" r="15217" b="21739"/>
          <a:stretch>
            <a:fillRect/>
          </a:stretch>
        </p:blipFill>
        <p:spPr>
          <a:xfrm>
            <a:off x="3124200" y="762000"/>
            <a:ext cx="2884449" cy="1892920"/>
          </a:xfrm>
          <a:prstGeom prst="rect">
            <a:avLst/>
          </a:prstGeom>
          <a:ln>
            <a:noFill/>
          </a:ln>
          <a:effectLst>
            <a:softEdge rad="112500"/>
          </a:effectLst>
        </p:spPr>
      </p:pic>
      <p:pic>
        <p:nvPicPr>
          <p:cNvPr id="10" name="Picture 9" descr="picture_of_septum_in_situ.JPG"/>
          <p:cNvPicPr>
            <a:picLocks noChangeAspect="1"/>
          </p:cNvPicPr>
          <p:nvPr/>
        </p:nvPicPr>
        <p:blipFill>
          <a:blip r:embed="rId9" cstate="print"/>
          <a:stretch>
            <a:fillRect/>
          </a:stretch>
        </p:blipFill>
        <p:spPr>
          <a:xfrm>
            <a:off x="2286000" y="4038600"/>
            <a:ext cx="2463800" cy="1847850"/>
          </a:xfrm>
          <a:prstGeom prst="rect">
            <a:avLst/>
          </a:prstGeom>
          <a:ln>
            <a:noFill/>
          </a:ln>
          <a:effectLst>
            <a:softEdge rad="112500"/>
          </a:effectLst>
        </p:spPr>
      </p:pic>
      <p:pic>
        <p:nvPicPr>
          <p:cNvPr id="20" name="Picture 15"/>
          <p:cNvPicPr>
            <a:picLocks noChangeAspect="1" noChangeArrowheads="1"/>
          </p:cNvPicPr>
          <p:nvPr/>
        </p:nvPicPr>
        <p:blipFill>
          <a:blip r:embed="rId10" cstate="print"/>
          <a:srcRect/>
          <a:stretch>
            <a:fillRect/>
          </a:stretch>
        </p:blipFill>
        <p:spPr bwMode="auto">
          <a:xfrm>
            <a:off x="5257800" y="3352800"/>
            <a:ext cx="3200400" cy="2472901"/>
          </a:xfrm>
          <a:prstGeom prst="rect">
            <a:avLst/>
          </a:prstGeom>
          <a:ln>
            <a:noFill/>
          </a:ln>
          <a:effectLst>
            <a:softEdge rad="112500"/>
          </a:effectLst>
        </p:spPr>
      </p:pic>
      <p:pic>
        <p:nvPicPr>
          <p:cNvPr id="11" name="Picture 1029" descr="IMG_0760"/>
          <p:cNvPicPr>
            <a:picLocks noChangeAspect="1" noChangeArrowheads="1"/>
          </p:cNvPicPr>
          <p:nvPr/>
        </p:nvPicPr>
        <p:blipFill>
          <a:blip r:embed="rId11" cstate="print"/>
          <a:srcRect l="15385" t="23077" r="15385" b="41026"/>
          <a:stretch>
            <a:fillRect/>
          </a:stretch>
        </p:blipFill>
        <p:spPr bwMode="auto">
          <a:xfrm>
            <a:off x="6400800" y="2441799"/>
            <a:ext cx="2743200" cy="1066800"/>
          </a:xfrm>
          <a:prstGeom prst="rect">
            <a:avLst/>
          </a:prstGeom>
          <a:ln>
            <a:noFill/>
          </a:ln>
          <a:effectLst>
            <a:softEdge rad="112500"/>
          </a:effectLst>
        </p:spPr>
      </p:pic>
      <p:graphicFrame>
        <p:nvGraphicFramePr>
          <p:cNvPr id="190465" name="Object 1"/>
          <p:cNvGraphicFramePr>
            <a:graphicFrameLocks noChangeAspect="1"/>
          </p:cNvGraphicFramePr>
          <p:nvPr/>
        </p:nvGraphicFramePr>
        <p:xfrm>
          <a:off x="6553200" y="914400"/>
          <a:ext cx="2001837" cy="931862"/>
        </p:xfrm>
        <a:graphic>
          <a:graphicData uri="http://schemas.openxmlformats.org/presentationml/2006/ole">
            <mc:AlternateContent xmlns:mc="http://schemas.openxmlformats.org/markup-compatibility/2006">
              <mc:Choice xmlns:v="urn:schemas-microsoft-com:vml" Requires="v">
                <p:oleObj spid="_x0000_s190787" name="Equation" r:id="rId12" imgW="927000" imgH="431640" progId="Equation.3">
                  <p:embed/>
                </p:oleObj>
              </mc:Choice>
              <mc:Fallback>
                <p:oleObj name="Equation" r:id="rId12" imgW="927000" imgH="431640" progId="Equation.3">
                  <p:embed/>
                  <p:pic>
                    <p:nvPicPr>
                      <p:cNvPr id="0" name="Picture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914400"/>
                        <a:ext cx="2001837" cy="9318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Problems during PREX I</a:t>
            </a:r>
            <a:endParaRPr lang="en-CA" dirty="0"/>
          </a:p>
        </p:txBody>
      </p:sp>
      <p:sp>
        <p:nvSpPr>
          <p:cNvPr id="3" name="Content Placeholder 2"/>
          <p:cNvSpPr>
            <a:spLocks noGrp="1"/>
          </p:cNvSpPr>
          <p:nvPr>
            <p:ph idx="1"/>
          </p:nvPr>
        </p:nvSpPr>
        <p:spPr>
          <a:xfrm>
            <a:off x="457200" y="1600200"/>
            <a:ext cx="7848600" cy="4525963"/>
          </a:xfrm>
        </p:spPr>
        <p:txBody>
          <a:bodyPr>
            <a:normAutofit/>
          </a:bodyPr>
          <a:lstStyle/>
          <a:p>
            <a:r>
              <a:rPr lang="en-CA" sz="2200" dirty="0" smtClean="0"/>
              <a:t>Repeated </a:t>
            </a:r>
            <a:r>
              <a:rPr lang="en-CA" sz="2200" dirty="0" smtClean="0"/>
              <a:t>failures of scattering chamber attachment </a:t>
            </a:r>
            <a:r>
              <a:rPr lang="en-CA" sz="2200" dirty="0" err="1" smtClean="0"/>
              <a:t>o-ring</a:t>
            </a:r>
            <a:r>
              <a:rPr lang="en-CA" sz="2200" dirty="0" smtClean="0"/>
              <a:t> </a:t>
            </a:r>
            <a:endParaRPr lang="en-CA" sz="2200" dirty="0" smtClean="0"/>
          </a:p>
          <a:p>
            <a:pPr lvl="1"/>
            <a:r>
              <a:rPr lang="en-CA" sz="2200" dirty="0" smtClean="0"/>
              <a:t>Solution: </a:t>
            </a:r>
            <a:r>
              <a:rPr lang="en-CA" sz="2200" i="1" dirty="0" smtClean="0"/>
              <a:t>all metal seals</a:t>
            </a:r>
          </a:p>
          <a:p>
            <a:pPr lvl="1"/>
            <a:endParaRPr lang="en-CA" sz="2200" dirty="0" smtClean="0"/>
          </a:p>
          <a:p>
            <a:r>
              <a:rPr lang="en-CA" sz="2200" dirty="0" smtClean="0"/>
              <a:t>Damage to electronics from radiation in </a:t>
            </a:r>
            <a:r>
              <a:rPr lang="en-CA" sz="2200" dirty="0" smtClean="0"/>
              <a:t>Hall</a:t>
            </a:r>
          </a:p>
          <a:p>
            <a:pPr lvl="1"/>
            <a:r>
              <a:rPr lang="en-CA" sz="2200" dirty="0" smtClean="0"/>
              <a:t>Solution: </a:t>
            </a:r>
            <a:r>
              <a:rPr lang="en-CA" sz="2200" i="1" dirty="0" smtClean="0"/>
              <a:t>More rad-hard electronics, better locations</a:t>
            </a:r>
          </a:p>
          <a:p>
            <a:pPr marL="457200" lvl="1" indent="0">
              <a:buNone/>
            </a:pPr>
            <a:r>
              <a:rPr lang="en-CA" sz="2200" i="1" dirty="0"/>
              <a:t> </a:t>
            </a:r>
            <a:r>
              <a:rPr lang="en-CA" sz="2200" i="1" dirty="0" smtClean="0"/>
              <a:t>                    Improved shielding design</a:t>
            </a:r>
          </a:p>
          <a:p>
            <a:pPr marL="457200" lvl="1" indent="0">
              <a:buNone/>
            </a:pPr>
            <a:endParaRPr lang="en-CA" sz="2200" dirty="0" smtClean="0"/>
          </a:p>
          <a:p>
            <a:r>
              <a:rPr lang="en-CA" sz="2200" dirty="0" smtClean="0"/>
              <a:t>Eventual failures of the individual lead </a:t>
            </a:r>
            <a:r>
              <a:rPr lang="en-CA" sz="2200" dirty="0" smtClean="0"/>
              <a:t>targets</a:t>
            </a:r>
          </a:p>
          <a:p>
            <a:pPr lvl="1"/>
            <a:r>
              <a:rPr lang="en-CA" sz="2200" dirty="0" smtClean="0"/>
              <a:t>Solution: </a:t>
            </a:r>
            <a:r>
              <a:rPr lang="en-CA" sz="2200" i="1" dirty="0" smtClean="0"/>
              <a:t>Run with 10 targets!</a:t>
            </a:r>
            <a:endParaRPr lang="en-CA" sz="2200" i="1" dirty="0"/>
          </a:p>
        </p:txBody>
      </p:sp>
    </p:spTree>
    <p:extLst>
      <p:ext uri="{BB962C8B-B14F-4D97-AF65-F5344CB8AC3E}">
        <p14:creationId xmlns:p14="http://schemas.microsoft.com/office/powerpoint/2010/main" val="6000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left)">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terprise.jpeg"/>
          <p:cNvPicPr>
            <a:picLocks noChangeAspect="1"/>
          </p:cNvPicPr>
          <p:nvPr/>
        </p:nvPicPr>
        <p:blipFill>
          <a:blip r:embed="rId3" cstate="print"/>
          <a:srcRect l="6667" b="1764"/>
          <a:stretch>
            <a:fillRect/>
          </a:stretch>
        </p:blipFill>
        <p:spPr>
          <a:xfrm>
            <a:off x="304800" y="980410"/>
            <a:ext cx="8534400" cy="4810790"/>
          </a:xfrm>
          <a:prstGeom prst="rect">
            <a:avLst/>
          </a:prstGeom>
        </p:spPr>
      </p:pic>
      <p:grpSp>
        <p:nvGrpSpPr>
          <p:cNvPr id="2" name="Group 8"/>
          <p:cNvGrpSpPr/>
          <p:nvPr/>
        </p:nvGrpSpPr>
        <p:grpSpPr>
          <a:xfrm>
            <a:off x="4419600" y="3352800"/>
            <a:ext cx="381000" cy="283464"/>
            <a:chOff x="4419600" y="3352800"/>
            <a:chExt cx="381000" cy="283464"/>
          </a:xfrm>
        </p:grpSpPr>
        <p:sp>
          <p:nvSpPr>
            <p:cNvPr id="5" name="Rectangle 4"/>
            <p:cNvSpPr/>
            <p:nvPr/>
          </p:nvSpPr>
          <p:spPr>
            <a:xfrm>
              <a:off x="4419600" y="3410712"/>
              <a:ext cx="381000" cy="164592"/>
            </a:xfrm>
            <a:prstGeom prst="rect">
              <a:avLst/>
            </a:prstGeom>
            <a:solidFill>
              <a:srgbClr val="FFFF00">
                <a:alpha val="49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89704" y="3352800"/>
              <a:ext cx="146304" cy="283464"/>
            </a:xfrm>
            <a:prstGeom prst="rect">
              <a:avLst/>
            </a:prstGeom>
            <a:solidFill>
              <a:srgbClr val="FFFF00">
                <a:alpha val="49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16200000">
              <a:off x="4352544" y="3438144"/>
              <a:ext cx="219456" cy="85344"/>
            </a:xfrm>
            <a:prstGeom prst="trapezoid">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PREXII.JPG"/>
          <p:cNvPicPr>
            <a:picLocks noChangeAspect="1"/>
          </p:cNvPicPr>
          <p:nvPr/>
        </p:nvPicPr>
        <p:blipFill>
          <a:blip r:embed="rId4" cstate="print">
            <a:clrChange>
              <a:clrFrom>
                <a:srgbClr val="000000"/>
              </a:clrFrom>
              <a:clrTo>
                <a:srgbClr val="000000">
                  <a:alpha val="0"/>
                </a:srgbClr>
              </a:clrTo>
            </a:clrChange>
          </a:blip>
          <a:srcRect l="41372" t="55660" r="9167" b="38109"/>
          <a:stretch>
            <a:fillRect/>
          </a:stretch>
        </p:blipFill>
        <p:spPr>
          <a:xfrm>
            <a:off x="4876800" y="3352800"/>
            <a:ext cx="3922776" cy="304800"/>
          </a:xfrm>
          <a:prstGeom prst="rect">
            <a:avLst/>
          </a:prstGeom>
        </p:spPr>
      </p:pic>
      <p:grpSp>
        <p:nvGrpSpPr>
          <p:cNvPr id="17" name="Group 16"/>
          <p:cNvGrpSpPr/>
          <p:nvPr/>
        </p:nvGrpSpPr>
        <p:grpSpPr>
          <a:xfrm>
            <a:off x="4626864" y="2745172"/>
            <a:ext cx="219456" cy="1488500"/>
            <a:chOff x="4626864" y="2745172"/>
            <a:chExt cx="219456" cy="1488500"/>
          </a:xfrm>
        </p:grpSpPr>
        <p:sp>
          <p:nvSpPr>
            <p:cNvPr id="10" name="Rectangle 9"/>
            <p:cNvSpPr/>
            <p:nvPr/>
          </p:nvSpPr>
          <p:spPr>
            <a:xfrm rot="-480000">
              <a:off x="4800600" y="2745172"/>
              <a:ext cx="45720" cy="640080"/>
            </a:xfrm>
            <a:prstGeom prst="rec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480000" flipV="1">
              <a:off x="4800600" y="3593592"/>
              <a:ext cx="45720" cy="640080"/>
            </a:xfrm>
            <a:prstGeom prst="rec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p:cNvSpPr/>
            <p:nvPr/>
          </p:nvSpPr>
          <p:spPr>
            <a:xfrm>
              <a:off x="4626864" y="3310128"/>
              <a:ext cx="201168" cy="109728"/>
            </a:xfrm>
            <a:prstGeom prst="flowChartManualInpu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Input 15"/>
            <p:cNvSpPr/>
            <p:nvPr/>
          </p:nvSpPr>
          <p:spPr>
            <a:xfrm flipV="1">
              <a:off x="4626864" y="3566160"/>
              <a:ext cx="201168" cy="109728"/>
            </a:xfrm>
            <a:prstGeom prst="flowChartManualInpu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2819400" y="5181600"/>
            <a:ext cx="1676399" cy="369332"/>
          </a:xfrm>
          <a:prstGeom prst="rect">
            <a:avLst/>
          </a:prstGeom>
          <a:noFill/>
        </p:spPr>
        <p:txBody>
          <a:bodyPr wrap="square" rtlCol="0">
            <a:spAutoFit/>
          </a:bodyPr>
          <a:lstStyle/>
          <a:p>
            <a:r>
              <a:rPr lang="en-US" dirty="0" smtClean="0"/>
              <a:t>collimator</a:t>
            </a:r>
          </a:p>
        </p:txBody>
      </p:sp>
      <p:cxnSp>
        <p:nvCxnSpPr>
          <p:cNvPr id="19" name="Straight Arrow Connector 18"/>
          <p:cNvCxnSpPr/>
          <p:nvPr/>
        </p:nvCxnSpPr>
        <p:spPr>
          <a:xfrm flipV="1">
            <a:off x="3505200" y="3494532"/>
            <a:ext cx="1130808" cy="1772412"/>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38400" y="5867400"/>
            <a:ext cx="3200400" cy="646331"/>
          </a:xfrm>
          <a:prstGeom prst="rect">
            <a:avLst/>
          </a:prstGeom>
          <a:noFill/>
        </p:spPr>
        <p:txBody>
          <a:bodyPr wrap="square" rtlCol="0">
            <a:spAutoFit/>
          </a:bodyPr>
          <a:lstStyle/>
          <a:p>
            <a:r>
              <a:rPr lang="en-US" dirty="0" smtClean="0"/>
              <a:t>Downstream face of scattering chamber attachment</a:t>
            </a:r>
          </a:p>
        </p:txBody>
      </p:sp>
      <p:cxnSp>
        <p:nvCxnSpPr>
          <p:cNvPr id="21" name="Straight Arrow Connector 20"/>
          <p:cNvCxnSpPr/>
          <p:nvPr/>
        </p:nvCxnSpPr>
        <p:spPr>
          <a:xfrm flipV="1">
            <a:off x="4267200" y="3723132"/>
            <a:ext cx="597408" cy="2220468"/>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38800" y="5867400"/>
            <a:ext cx="1828800" cy="646331"/>
          </a:xfrm>
          <a:prstGeom prst="rect">
            <a:avLst/>
          </a:prstGeom>
          <a:noFill/>
        </p:spPr>
        <p:txBody>
          <a:bodyPr wrap="square" rtlCol="0">
            <a:spAutoFit/>
          </a:bodyPr>
          <a:lstStyle/>
          <a:p>
            <a:r>
              <a:rPr lang="en-US" dirty="0" smtClean="0"/>
              <a:t>Beam pipe through septum</a:t>
            </a:r>
          </a:p>
        </p:txBody>
      </p:sp>
      <p:cxnSp>
        <p:nvCxnSpPr>
          <p:cNvPr id="25" name="Straight Arrow Connector 24"/>
          <p:cNvCxnSpPr/>
          <p:nvPr/>
        </p:nvCxnSpPr>
        <p:spPr>
          <a:xfrm flipH="1" flipV="1">
            <a:off x="5702808" y="3581400"/>
            <a:ext cx="545592" cy="2362200"/>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96200" y="5867400"/>
            <a:ext cx="1295400" cy="646331"/>
          </a:xfrm>
          <a:prstGeom prst="rect">
            <a:avLst/>
          </a:prstGeom>
          <a:noFill/>
        </p:spPr>
        <p:txBody>
          <a:bodyPr wrap="square" rtlCol="0">
            <a:spAutoFit/>
          </a:bodyPr>
          <a:lstStyle/>
          <a:p>
            <a:r>
              <a:rPr lang="en-US" dirty="0" smtClean="0"/>
              <a:t>Magnetic shield</a:t>
            </a:r>
          </a:p>
        </p:txBody>
      </p:sp>
      <p:cxnSp>
        <p:nvCxnSpPr>
          <p:cNvPr id="28" name="Straight Arrow Connector 27"/>
          <p:cNvCxnSpPr/>
          <p:nvPr/>
        </p:nvCxnSpPr>
        <p:spPr>
          <a:xfrm flipH="1" flipV="1">
            <a:off x="6922008" y="3581400"/>
            <a:ext cx="1155192" cy="2362200"/>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Collimator region</a:t>
            </a:r>
            <a:endParaRPr lang="en-US" dirty="0"/>
          </a:p>
        </p:txBody>
      </p:sp>
      <p:sp>
        <p:nvSpPr>
          <p:cNvPr id="23" name="Title 1"/>
          <p:cNvSpPr txBox="1">
            <a:spLocks/>
          </p:cNvSpPr>
          <p:nvPr/>
        </p:nvSpPr>
        <p:spPr>
          <a:xfrm>
            <a:off x="381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smtClean="0"/>
              <a:t>The Enterprise</a:t>
            </a:r>
            <a:endParaRPr lang="en-US" i="1" dirty="0"/>
          </a:p>
        </p:txBody>
      </p:sp>
      <p:pic>
        <p:nvPicPr>
          <p:cNvPr id="3338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245" y="1400175"/>
            <a:ext cx="580072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16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33826"/>
                                        </p:tgtEl>
                                        <p:attrNameLst>
                                          <p:attrName>style.visibility</p:attrName>
                                        </p:attrNameLst>
                                      </p:cBhvr>
                                      <p:to>
                                        <p:strVal val="visible"/>
                                      </p:to>
                                    </p:set>
                                  </p:childTnLst>
                                </p:cTn>
                              </p:par>
                            </p:childTnLst>
                          </p:cTn>
                        </p:par>
                        <p:par>
                          <p:cTn id="12" fill="hold">
                            <p:stCondLst>
                              <p:cond delay="0"/>
                            </p:stCondLst>
                            <p:childTnLst>
                              <p:par>
                                <p:cTn id="13" presetID="10" presetClass="exit" presetSubtype="0" fill="hold" nodeType="afterEffect">
                                  <p:stCondLst>
                                    <p:cond delay="1500"/>
                                  </p:stCondLst>
                                  <p:childTnLst>
                                    <p:animEffect transition="out" filter="fade">
                                      <p:cBhvr>
                                        <p:cTn id="14" dur="750"/>
                                        <p:tgtEl>
                                          <p:spTgt spid="333826"/>
                                        </p:tgtEl>
                                      </p:cBhvr>
                                    </p:animEffect>
                                    <p:set>
                                      <p:cBhvr>
                                        <p:cTn id="15" dur="1" fill="hold">
                                          <p:stCondLst>
                                            <p:cond delay="749"/>
                                          </p:stCondLst>
                                        </p:cTn>
                                        <p:tgtEl>
                                          <p:spTgt spid="3338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terprise.jpeg"/>
          <p:cNvPicPr>
            <a:picLocks noChangeAspect="1"/>
          </p:cNvPicPr>
          <p:nvPr/>
        </p:nvPicPr>
        <p:blipFill>
          <a:blip r:embed="rId3" cstate="print"/>
          <a:srcRect l="6667" b="1764"/>
          <a:stretch>
            <a:fillRect/>
          </a:stretch>
        </p:blipFill>
        <p:spPr>
          <a:xfrm>
            <a:off x="304800" y="980410"/>
            <a:ext cx="8534400" cy="4810790"/>
          </a:xfrm>
          <a:prstGeom prst="rect">
            <a:avLst/>
          </a:prstGeom>
        </p:spPr>
      </p:pic>
      <p:grpSp>
        <p:nvGrpSpPr>
          <p:cNvPr id="2" name="Group 8"/>
          <p:cNvGrpSpPr/>
          <p:nvPr/>
        </p:nvGrpSpPr>
        <p:grpSpPr>
          <a:xfrm>
            <a:off x="4419600" y="3352800"/>
            <a:ext cx="381000" cy="283464"/>
            <a:chOff x="4419600" y="3352800"/>
            <a:chExt cx="381000" cy="283464"/>
          </a:xfrm>
        </p:grpSpPr>
        <p:sp>
          <p:nvSpPr>
            <p:cNvPr id="5" name="Rectangle 4"/>
            <p:cNvSpPr/>
            <p:nvPr/>
          </p:nvSpPr>
          <p:spPr>
            <a:xfrm>
              <a:off x="4419600" y="3410712"/>
              <a:ext cx="381000" cy="164592"/>
            </a:xfrm>
            <a:prstGeom prst="rect">
              <a:avLst/>
            </a:prstGeom>
            <a:solidFill>
              <a:srgbClr val="FFFF00">
                <a:alpha val="49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89704" y="3352800"/>
              <a:ext cx="146304" cy="283464"/>
            </a:xfrm>
            <a:prstGeom prst="rect">
              <a:avLst/>
            </a:prstGeom>
            <a:solidFill>
              <a:srgbClr val="FFFF00">
                <a:alpha val="49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16200000">
              <a:off x="4352544" y="3438144"/>
              <a:ext cx="219456" cy="85344"/>
            </a:xfrm>
            <a:prstGeom prst="trapezoid">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4"/>
          <p:cNvGrpSpPr/>
          <p:nvPr/>
        </p:nvGrpSpPr>
        <p:grpSpPr>
          <a:xfrm>
            <a:off x="4416552" y="3447288"/>
            <a:ext cx="393192" cy="76200"/>
            <a:chOff x="4416552" y="3447288"/>
            <a:chExt cx="393192" cy="76200"/>
          </a:xfrm>
        </p:grpSpPr>
        <p:cxnSp>
          <p:nvCxnSpPr>
            <p:cNvPr id="11" name="Straight Connector 10"/>
            <p:cNvCxnSpPr/>
            <p:nvPr/>
          </p:nvCxnSpPr>
          <p:spPr>
            <a:xfrm flipV="1">
              <a:off x="4416552" y="3447288"/>
              <a:ext cx="393192" cy="18288"/>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19600" y="3505200"/>
              <a:ext cx="384048" cy="18288"/>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4800600" y="2745172"/>
            <a:ext cx="45720" cy="1488500"/>
            <a:chOff x="4800600" y="2745172"/>
            <a:chExt cx="45720" cy="1488500"/>
          </a:xfrm>
        </p:grpSpPr>
        <p:sp>
          <p:nvSpPr>
            <p:cNvPr id="16" name="Rectangle 15"/>
            <p:cNvSpPr/>
            <p:nvPr/>
          </p:nvSpPr>
          <p:spPr>
            <a:xfrm rot="-480000">
              <a:off x="4800600" y="2745172"/>
              <a:ext cx="45720" cy="640080"/>
            </a:xfrm>
            <a:prstGeom prst="rec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0000" flipV="1">
              <a:off x="4800600" y="3593592"/>
              <a:ext cx="45720" cy="640080"/>
            </a:xfrm>
            <a:prstGeom prst="rec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flipH="1">
            <a:off x="5029198" y="3352801"/>
            <a:ext cx="76201" cy="304800"/>
          </a:xfrm>
          <a:prstGeom prst="rect">
            <a:avLst/>
          </a:prstGeom>
          <a:solidFill>
            <a:schemeClr val="tx2">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PREXII.JPG"/>
          <p:cNvPicPr>
            <a:picLocks noChangeAspect="1"/>
          </p:cNvPicPr>
          <p:nvPr/>
        </p:nvPicPr>
        <p:blipFill>
          <a:blip r:embed="rId4" cstate="print">
            <a:clrChange>
              <a:clrFrom>
                <a:srgbClr val="000000"/>
              </a:clrFrom>
              <a:clrTo>
                <a:srgbClr val="000000">
                  <a:alpha val="0"/>
                </a:srgbClr>
              </a:clrTo>
            </a:clrChange>
          </a:blip>
          <a:srcRect l="68274" t="55660" r="21157" b="38109"/>
          <a:stretch>
            <a:fillRect/>
          </a:stretch>
        </p:blipFill>
        <p:spPr>
          <a:xfrm>
            <a:off x="7315200" y="3352800"/>
            <a:ext cx="838200" cy="304800"/>
          </a:xfrm>
          <a:prstGeom prst="rect">
            <a:avLst/>
          </a:prstGeom>
        </p:spPr>
      </p:pic>
      <p:grpSp>
        <p:nvGrpSpPr>
          <p:cNvPr id="32" name="Group 31"/>
          <p:cNvGrpSpPr/>
          <p:nvPr/>
        </p:nvGrpSpPr>
        <p:grpSpPr>
          <a:xfrm>
            <a:off x="4876800" y="3276600"/>
            <a:ext cx="3922776" cy="390144"/>
            <a:chOff x="4876800" y="3276600"/>
            <a:chExt cx="3922776" cy="390144"/>
          </a:xfrm>
        </p:grpSpPr>
        <p:pic>
          <p:nvPicPr>
            <p:cNvPr id="13" name="Picture 12" descr="PREXII.JPG"/>
            <p:cNvPicPr>
              <a:picLocks noChangeAspect="1"/>
            </p:cNvPicPr>
            <p:nvPr/>
          </p:nvPicPr>
          <p:blipFill>
            <a:blip r:embed="rId4" cstate="print">
              <a:clrChange>
                <a:clrFrom>
                  <a:srgbClr val="000000"/>
                </a:clrFrom>
                <a:clrTo>
                  <a:srgbClr val="000000">
                    <a:alpha val="0"/>
                  </a:srgbClr>
                </a:clrTo>
              </a:clrChange>
            </a:blip>
            <a:srcRect l="41372" t="55660" r="9167" b="38109"/>
            <a:stretch>
              <a:fillRect/>
            </a:stretch>
          </p:blipFill>
          <p:spPr>
            <a:xfrm>
              <a:off x="4876800" y="3352800"/>
              <a:ext cx="3922776" cy="304800"/>
            </a:xfrm>
            <a:prstGeom prst="rect">
              <a:avLst/>
            </a:prstGeom>
          </p:spPr>
        </p:pic>
        <p:pic>
          <p:nvPicPr>
            <p:cNvPr id="23" name="Picture 22" descr="PREXII.JPG"/>
            <p:cNvPicPr>
              <a:picLocks noChangeAspect="1"/>
            </p:cNvPicPr>
            <p:nvPr/>
          </p:nvPicPr>
          <p:blipFill>
            <a:blip r:embed="rId4" cstate="print">
              <a:clrChange>
                <a:clrFrom>
                  <a:srgbClr val="000000"/>
                </a:clrFrom>
                <a:clrTo>
                  <a:srgbClr val="000000">
                    <a:alpha val="0"/>
                  </a:srgbClr>
                </a:clrTo>
              </a:clrChange>
            </a:blip>
            <a:srcRect l="52901" t="55660" r="34608" b="38109"/>
            <a:stretch>
              <a:fillRect/>
            </a:stretch>
          </p:blipFill>
          <p:spPr>
            <a:xfrm>
              <a:off x="5486400" y="3352800"/>
              <a:ext cx="990600" cy="304800"/>
            </a:xfrm>
            <a:prstGeom prst="rect">
              <a:avLst/>
            </a:prstGeom>
          </p:spPr>
        </p:pic>
        <p:grpSp>
          <p:nvGrpSpPr>
            <p:cNvPr id="28" name="Group 27"/>
            <p:cNvGrpSpPr/>
            <p:nvPr/>
          </p:nvGrpSpPr>
          <p:grpSpPr>
            <a:xfrm>
              <a:off x="5257800" y="3285744"/>
              <a:ext cx="304800" cy="381000"/>
              <a:chOff x="5257800" y="3285744"/>
              <a:chExt cx="304800" cy="381000"/>
            </a:xfrm>
          </p:grpSpPr>
          <p:pic>
            <p:nvPicPr>
              <p:cNvPr id="25" name="Picture 24" descr="PREXII.JPG"/>
              <p:cNvPicPr>
                <a:picLocks noChangeAspect="1"/>
              </p:cNvPicPr>
              <p:nvPr/>
            </p:nvPicPr>
            <p:blipFill>
              <a:blip r:embed="rId4" cstate="print">
                <a:clrChange>
                  <a:clrFrom>
                    <a:srgbClr val="000000"/>
                  </a:clrFrom>
                  <a:clrTo>
                    <a:srgbClr val="000000">
                      <a:alpha val="0"/>
                    </a:srgbClr>
                  </a:clrTo>
                </a:clrChange>
              </a:blip>
              <a:srcRect l="52901" t="58775" r="43256" b="38109"/>
              <a:stretch>
                <a:fillRect/>
              </a:stretch>
            </p:blipFill>
            <p:spPr>
              <a:xfrm>
                <a:off x="5257800" y="3514344"/>
                <a:ext cx="304800" cy="152400"/>
              </a:xfrm>
              <a:prstGeom prst="rect">
                <a:avLst/>
              </a:prstGeom>
            </p:spPr>
          </p:pic>
          <p:pic>
            <p:nvPicPr>
              <p:cNvPr id="26" name="Picture 25" descr="PREXII.JPG"/>
              <p:cNvPicPr>
                <a:picLocks noChangeAspect="1"/>
              </p:cNvPicPr>
              <p:nvPr/>
            </p:nvPicPr>
            <p:blipFill>
              <a:blip r:embed="rId4" cstate="print">
                <a:clrChange>
                  <a:clrFrom>
                    <a:srgbClr val="000000"/>
                  </a:clrFrom>
                  <a:clrTo>
                    <a:srgbClr val="000000">
                      <a:alpha val="0"/>
                    </a:srgbClr>
                  </a:clrTo>
                </a:clrChange>
              </a:blip>
              <a:srcRect l="52901" t="58775" r="43256" b="38109"/>
              <a:stretch>
                <a:fillRect/>
              </a:stretch>
            </p:blipFill>
            <p:spPr>
              <a:xfrm flipV="1">
                <a:off x="5257800" y="3285744"/>
                <a:ext cx="304800" cy="152400"/>
              </a:xfrm>
              <a:prstGeom prst="rect">
                <a:avLst/>
              </a:prstGeom>
            </p:spPr>
          </p:pic>
        </p:grpSp>
        <p:grpSp>
          <p:nvGrpSpPr>
            <p:cNvPr id="29" name="Group 28"/>
            <p:cNvGrpSpPr/>
            <p:nvPr/>
          </p:nvGrpSpPr>
          <p:grpSpPr>
            <a:xfrm flipH="1">
              <a:off x="8153400" y="3276600"/>
              <a:ext cx="304800" cy="381000"/>
              <a:chOff x="5257800" y="3285744"/>
              <a:chExt cx="304800" cy="381000"/>
            </a:xfrm>
          </p:grpSpPr>
          <p:pic>
            <p:nvPicPr>
              <p:cNvPr id="30" name="Picture 29" descr="PREXII.JPG"/>
              <p:cNvPicPr>
                <a:picLocks noChangeAspect="1"/>
              </p:cNvPicPr>
              <p:nvPr/>
            </p:nvPicPr>
            <p:blipFill>
              <a:blip r:embed="rId4" cstate="print">
                <a:clrChange>
                  <a:clrFrom>
                    <a:srgbClr val="000000"/>
                  </a:clrFrom>
                  <a:clrTo>
                    <a:srgbClr val="000000">
                      <a:alpha val="0"/>
                    </a:srgbClr>
                  </a:clrTo>
                </a:clrChange>
              </a:blip>
              <a:srcRect l="52901" t="58775" r="43256" b="38109"/>
              <a:stretch>
                <a:fillRect/>
              </a:stretch>
            </p:blipFill>
            <p:spPr>
              <a:xfrm>
                <a:off x="5257800" y="3514344"/>
                <a:ext cx="304800" cy="152400"/>
              </a:xfrm>
              <a:prstGeom prst="rect">
                <a:avLst/>
              </a:prstGeom>
            </p:spPr>
          </p:pic>
          <p:pic>
            <p:nvPicPr>
              <p:cNvPr id="31" name="Picture 30" descr="PREXII.JPG"/>
              <p:cNvPicPr>
                <a:picLocks noChangeAspect="1"/>
              </p:cNvPicPr>
              <p:nvPr/>
            </p:nvPicPr>
            <p:blipFill>
              <a:blip r:embed="rId4" cstate="print">
                <a:clrChange>
                  <a:clrFrom>
                    <a:srgbClr val="000000"/>
                  </a:clrFrom>
                  <a:clrTo>
                    <a:srgbClr val="000000">
                      <a:alpha val="0"/>
                    </a:srgbClr>
                  </a:clrTo>
                </a:clrChange>
              </a:blip>
              <a:srcRect l="52901" t="58775" r="43256" b="38109"/>
              <a:stretch>
                <a:fillRect/>
              </a:stretch>
            </p:blipFill>
            <p:spPr>
              <a:xfrm flipV="1">
                <a:off x="5257800" y="3285744"/>
                <a:ext cx="304800" cy="152400"/>
              </a:xfrm>
              <a:prstGeom prst="rect">
                <a:avLst/>
              </a:prstGeom>
            </p:spPr>
          </p:pic>
        </p:grpSp>
      </p:grpSp>
      <p:sp>
        <p:nvSpPr>
          <p:cNvPr id="34" name="TextBox 33"/>
          <p:cNvSpPr txBox="1"/>
          <p:nvPr/>
        </p:nvSpPr>
        <p:spPr>
          <a:xfrm>
            <a:off x="5105400" y="5867400"/>
            <a:ext cx="3694176" cy="646331"/>
          </a:xfrm>
          <a:prstGeom prst="rect">
            <a:avLst/>
          </a:prstGeom>
          <a:noFill/>
        </p:spPr>
        <p:txBody>
          <a:bodyPr wrap="square" rtlCol="0">
            <a:spAutoFit/>
          </a:bodyPr>
          <a:lstStyle/>
          <a:p>
            <a:r>
              <a:rPr lang="en-US" dirty="0" smtClean="0">
                <a:solidFill>
                  <a:srgbClr val="FF0000"/>
                </a:solidFill>
              </a:rPr>
              <a:t>Extend magnetic shield as far upstream and downstream as we can</a:t>
            </a:r>
          </a:p>
        </p:txBody>
      </p:sp>
      <p:sp>
        <p:nvSpPr>
          <p:cNvPr id="35" name="TextBox 34"/>
          <p:cNvSpPr txBox="1"/>
          <p:nvPr/>
        </p:nvSpPr>
        <p:spPr>
          <a:xfrm>
            <a:off x="3133343" y="243254"/>
            <a:ext cx="1283209" cy="369332"/>
          </a:xfrm>
          <a:prstGeom prst="rect">
            <a:avLst/>
          </a:prstGeom>
          <a:noFill/>
        </p:spPr>
        <p:txBody>
          <a:bodyPr wrap="square" rtlCol="0">
            <a:spAutoFit/>
          </a:bodyPr>
          <a:lstStyle/>
          <a:p>
            <a:r>
              <a:rPr lang="en-US" dirty="0" smtClean="0">
                <a:solidFill>
                  <a:schemeClr val="tx2">
                    <a:lumMod val="60000"/>
                    <a:lumOff val="40000"/>
                  </a:schemeClr>
                </a:solidFill>
              </a:rPr>
              <a:t>Metal seals</a:t>
            </a:r>
            <a:endParaRPr lang="en-US" dirty="0" smtClean="0">
              <a:solidFill>
                <a:schemeClr val="tx2">
                  <a:lumMod val="60000"/>
                  <a:lumOff val="40000"/>
                </a:schemeClr>
              </a:solidFill>
            </a:endParaRPr>
          </a:p>
        </p:txBody>
      </p:sp>
      <p:sp>
        <p:nvSpPr>
          <p:cNvPr id="37" name="TextBox 36"/>
          <p:cNvSpPr txBox="1"/>
          <p:nvPr/>
        </p:nvSpPr>
        <p:spPr>
          <a:xfrm>
            <a:off x="1828800" y="5602069"/>
            <a:ext cx="3047999" cy="646331"/>
          </a:xfrm>
          <a:prstGeom prst="rect">
            <a:avLst/>
          </a:prstGeom>
          <a:noFill/>
        </p:spPr>
        <p:txBody>
          <a:bodyPr wrap="square" rtlCol="0">
            <a:spAutoFit/>
          </a:bodyPr>
          <a:lstStyle/>
          <a:p>
            <a:r>
              <a:rPr lang="en-US" dirty="0" smtClean="0">
                <a:solidFill>
                  <a:srgbClr val="FF0000"/>
                </a:solidFill>
              </a:rPr>
              <a:t>Decrease the collimator inner diameter and water cool it</a:t>
            </a:r>
          </a:p>
        </p:txBody>
      </p:sp>
      <p:cxnSp>
        <p:nvCxnSpPr>
          <p:cNvPr id="39" name="Straight Arrow Connector 38"/>
          <p:cNvCxnSpPr>
            <a:endCxn id="30" idx="2"/>
          </p:cNvCxnSpPr>
          <p:nvPr/>
        </p:nvCxnSpPr>
        <p:spPr>
          <a:xfrm flipV="1">
            <a:off x="7772400" y="3657600"/>
            <a:ext cx="533400" cy="2142744"/>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25" idx="2"/>
          </p:cNvCxnSpPr>
          <p:nvPr/>
        </p:nvCxnSpPr>
        <p:spPr>
          <a:xfrm flipH="1" flipV="1">
            <a:off x="5410200" y="3666744"/>
            <a:ext cx="457200" cy="2209800"/>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43" name="Picture 42" descr="PREXII.JPG"/>
          <p:cNvPicPr>
            <a:picLocks noChangeAspect="1"/>
          </p:cNvPicPr>
          <p:nvPr/>
        </p:nvPicPr>
        <p:blipFill>
          <a:blip r:embed="rId4" cstate="print">
            <a:clrChange>
              <a:clrFrom>
                <a:srgbClr val="000000"/>
              </a:clrFrom>
              <a:clrTo>
                <a:srgbClr val="000000">
                  <a:alpha val="0"/>
                </a:srgbClr>
              </a:clrTo>
            </a:clrChange>
          </a:blip>
          <a:srcRect l="54823" t="55660" r="20197" b="38109"/>
          <a:stretch>
            <a:fillRect/>
          </a:stretch>
        </p:blipFill>
        <p:spPr>
          <a:xfrm>
            <a:off x="6324600" y="3352800"/>
            <a:ext cx="1981200" cy="304800"/>
          </a:xfrm>
          <a:prstGeom prst="rect">
            <a:avLst/>
          </a:prstGeom>
        </p:spPr>
      </p:pic>
      <p:cxnSp>
        <p:nvCxnSpPr>
          <p:cNvPr id="46" name="Straight Arrow Connector 45"/>
          <p:cNvCxnSpPr>
            <a:endCxn id="6" idx="3"/>
          </p:cNvCxnSpPr>
          <p:nvPr/>
        </p:nvCxnSpPr>
        <p:spPr>
          <a:xfrm flipV="1">
            <a:off x="3352799" y="3494532"/>
            <a:ext cx="1283209" cy="2107537"/>
          </a:xfrm>
          <a:prstGeom prst="straightConnector1">
            <a:avLst/>
          </a:prstGeom>
          <a:ln w="285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796720" y="787541"/>
            <a:ext cx="1232478" cy="2498203"/>
          </a:xfrm>
          <a:prstGeom prst="straightConnector1">
            <a:avLst/>
          </a:prstGeom>
          <a:ln w="28575">
            <a:solidFill>
              <a:schemeClr val="tx2">
                <a:lumMod val="60000"/>
                <a:lumOff val="40000"/>
              </a:schemeClr>
            </a:solidFill>
            <a:tailEnd type="stealth" w="med"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62600" y="210988"/>
            <a:ext cx="3236976" cy="646331"/>
          </a:xfrm>
          <a:prstGeom prst="rect">
            <a:avLst/>
          </a:prstGeom>
          <a:noFill/>
        </p:spPr>
        <p:txBody>
          <a:bodyPr wrap="square" rtlCol="0">
            <a:spAutoFit/>
          </a:bodyPr>
          <a:lstStyle/>
          <a:p>
            <a:r>
              <a:rPr lang="en-US" dirty="0" smtClean="0">
                <a:solidFill>
                  <a:schemeClr val="tx2">
                    <a:lumMod val="60000"/>
                    <a:lumOff val="40000"/>
                  </a:schemeClr>
                </a:solidFill>
              </a:rPr>
              <a:t>Electronics throughout hall replaced and/or moved</a:t>
            </a:r>
            <a:endParaRPr lang="en-US" dirty="0" smtClean="0">
              <a:solidFill>
                <a:schemeClr val="tx2">
                  <a:lumMod val="60000"/>
                  <a:lumOff val="40000"/>
                </a:schemeClr>
              </a:solidFill>
            </a:endParaRPr>
          </a:p>
        </p:txBody>
      </p:sp>
    </p:spTree>
    <p:extLst>
      <p:ext uri="{BB962C8B-B14F-4D97-AF65-F5344CB8AC3E}">
        <p14:creationId xmlns:p14="http://schemas.microsoft.com/office/powerpoint/2010/main" val="187866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simulations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143000"/>
            <a:ext cx="4339771" cy="2850674"/>
          </a:xfrm>
          <a:prstGeom prst="rect">
            <a:avLst/>
          </a:prstGeom>
        </p:spPr>
      </p:pic>
      <p:sp>
        <p:nvSpPr>
          <p:cNvPr id="5" name="TextBox 4"/>
          <p:cNvSpPr txBox="1"/>
          <p:nvPr/>
        </p:nvSpPr>
        <p:spPr>
          <a:xfrm>
            <a:off x="304800" y="1447799"/>
            <a:ext cx="4191000" cy="1015663"/>
          </a:xfrm>
          <a:prstGeom prst="rect">
            <a:avLst/>
          </a:prstGeom>
          <a:noFill/>
        </p:spPr>
        <p:txBody>
          <a:bodyPr wrap="square" rtlCol="0">
            <a:spAutoFit/>
          </a:bodyPr>
          <a:lstStyle/>
          <a:p>
            <a:r>
              <a:rPr lang="en-CA" sz="2000" dirty="0" smtClean="0"/>
              <a:t>Geometry in modelled in GEANT4</a:t>
            </a:r>
            <a:endParaRPr lang="en-CA" sz="2000" dirty="0"/>
          </a:p>
          <a:p>
            <a:endParaRPr lang="en-CA" sz="2000" dirty="0"/>
          </a:p>
          <a:p>
            <a:r>
              <a:rPr lang="en-CA" sz="2000" dirty="0" smtClean="0"/>
              <a:t>Physics lists:</a:t>
            </a:r>
            <a:endParaRPr lang="en-CA" sz="2000" dirty="0" smtClean="0"/>
          </a:p>
        </p:txBody>
      </p:sp>
      <p:sp>
        <p:nvSpPr>
          <p:cNvPr id="7" name="Rectangle 6"/>
          <p:cNvSpPr/>
          <p:nvPr/>
        </p:nvSpPr>
        <p:spPr>
          <a:xfrm>
            <a:off x="264886" y="4367750"/>
            <a:ext cx="8574314" cy="1938992"/>
          </a:xfrm>
          <a:prstGeom prst="rect">
            <a:avLst/>
          </a:prstGeom>
        </p:spPr>
        <p:txBody>
          <a:bodyPr wrap="square">
            <a:spAutoFit/>
          </a:bodyPr>
          <a:lstStyle/>
          <a:p>
            <a:pPr marL="285750" indent="-285750">
              <a:buFont typeface="Arial" pitchFamily="34" charset="0"/>
              <a:buChar char="•"/>
            </a:pPr>
            <a:r>
              <a:rPr lang="en-CA" sz="2000" b="1" dirty="0" smtClean="0"/>
              <a:t>QGSP_BERT_HP</a:t>
            </a:r>
            <a:endParaRPr lang="en-US" sz="2000" b="1" dirty="0" smtClean="0"/>
          </a:p>
          <a:p>
            <a:endParaRPr lang="en-US" sz="2000" dirty="0"/>
          </a:p>
          <a:p>
            <a:r>
              <a:rPr lang="en-US" sz="2000" dirty="0" smtClean="0"/>
              <a:t>      </a:t>
            </a:r>
            <a:r>
              <a:rPr lang="en-US" sz="2000" dirty="0" err="1" smtClean="0"/>
              <a:t>Bertini</a:t>
            </a:r>
            <a:r>
              <a:rPr lang="en-US" sz="2000" dirty="0" smtClean="0"/>
              <a:t> cascade model for </a:t>
            </a:r>
            <a:r>
              <a:rPr lang="en-US" sz="2000" dirty="0"/>
              <a:t>protons, neutrons, </a:t>
            </a:r>
            <a:r>
              <a:rPr lang="en-US" sz="2000" dirty="0" err="1"/>
              <a:t>pions</a:t>
            </a:r>
            <a:r>
              <a:rPr lang="en-US" sz="2000" dirty="0"/>
              <a:t> and </a:t>
            </a:r>
            <a:r>
              <a:rPr lang="en-US" sz="2000" dirty="0" err="1" smtClean="0"/>
              <a:t>kaons</a:t>
            </a:r>
            <a:r>
              <a:rPr lang="en-US" sz="2000" dirty="0" smtClean="0"/>
              <a:t> (below 10 </a:t>
            </a:r>
            <a:r>
              <a:rPr lang="en-US" sz="2000" dirty="0" err="1" smtClean="0"/>
              <a:t>GeV</a:t>
            </a:r>
            <a:r>
              <a:rPr lang="en-US" sz="2000" dirty="0" smtClean="0"/>
              <a:t>)</a:t>
            </a:r>
          </a:p>
          <a:p>
            <a:endParaRPr lang="en-US" sz="2000" dirty="0" smtClean="0"/>
          </a:p>
          <a:p>
            <a:r>
              <a:rPr lang="en-US" sz="2000" dirty="0" smtClean="0"/>
              <a:t>      Data </a:t>
            </a:r>
            <a:r>
              <a:rPr lang="en-US" sz="2000" dirty="0"/>
              <a:t>driven high precision neutron </a:t>
            </a:r>
            <a:r>
              <a:rPr lang="en-US" sz="2000" dirty="0" smtClean="0"/>
              <a:t>package to transport neutrons </a:t>
            </a:r>
            <a:r>
              <a:rPr lang="en-US" sz="2000" dirty="0"/>
              <a:t>below </a:t>
            </a:r>
            <a:endParaRPr lang="en-US" sz="2000" dirty="0" smtClean="0"/>
          </a:p>
          <a:p>
            <a:r>
              <a:rPr lang="en-US" sz="2000" dirty="0"/>
              <a:t> </a:t>
            </a:r>
            <a:r>
              <a:rPr lang="en-US" sz="2000" dirty="0" smtClean="0"/>
              <a:t>     20 </a:t>
            </a:r>
            <a:r>
              <a:rPr lang="en-US" sz="2000" dirty="0"/>
              <a:t>MeV down to thermal </a:t>
            </a:r>
            <a:r>
              <a:rPr lang="en-US" sz="2000" dirty="0" smtClean="0"/>
              <a:t>energies</a:t>
            </a:r>
            <a:endParaRPr lang="en-US" sz="2000" dirty="0"/>
          </a:p>
        </p:txBody>
      </p:sp>
      <p:sp>
        <p:nvSpPr>
          <p:cNvPr id="10" name="Rectangle 9"/>
          <p:cNvSpPr/>
          <p:nvPr/>
        </p:nvSpPr>
        <p:spPr>
          <a:xfrm>
            <a:off x="304800" y="2514600"/>
            <a:ext cx="4343400" cy="1631216"/>
          </a:xfrm>
          <a:prstGeom prst="rect">
            <a:avLst/>
          </a:prstGeom>
        </p:spPr>
        <p:txBody>
          <a:bodyPr wrap="square">
            <a:spAutoFit/>
          </a:bodyPr>
          <a:lstStyle/>
          <a:p>
            <a:pPr marL="285750" indent="-285750">
              <a:buFont typeface="Arial" pitchFamily="34" charset="0"/>
              <a:buChar char="•"/>
            </a:pPr>
            <a:r>
              <a:rPr lang="en-US" sz="2000" b="1" dirty="0" smtClean="0"/>
              <a:t>Standard EM Physics</a:t>
            </a:r>
            <a:endParaRPr lang="en-US" sz="2000" dirty="0" smtClean="0"/>
          </a:p>
          <a:p>
            <a:r>
              <a:rPr lang="en-US" sz="2000" dirty="0" smtClean="0"/>
              <a:t>      </a:t>
            </a:r>
          </a:p>
          <a:p>
            <a:r>
              <a:rPr lang="en-US" sz="2000" dirty="0"/>
              <a:t> </a:t>
            </a:r>
            <a:r>
              <a:rPr lang="en-US" sz="2000" dirty="0" smtClean="0"/>
              <a:t>   photo- and electro-nuclear     </a:t>
            </a:r>
          </a:p>
          <a:p>
            <a:r>
              <a:rPr lang="en-US" sz="2000" dirty="0"/>
              <a:t> </a:t>
            </a:r>
            <a:r>
              <a:rPr lang="en-US" sz="2000" dirty="0" smtClean="0"/>
              <a:t>   (equivalent </a:t>
            </a:r>
            <a:r>
              <a:rPr lang="en-US" sz="2000" dirty="0"/>
              <a:t>photon </a:t>
            </a:r>
            <a:r>
              <a:rPr lang="en-US" sz="2000" dirty="0" smtClean="0"/>
              <a:t>approximation for    </a:t>
            </a:r>
          </a:p>
          <a:p>
            <a:r>
              <a:rPr lang="en-US" sz="2000" dirty="0"/>
              <a:t> </a:t>
            </a:r>
            <a:r>
              <a:rPr lang="en-US" sz="2000" dirty="0" smtClean="0"/>
              <a:t>    the latter)</a:t>
            </a:r>
            <a:endParaRPr lang="en-US" sz="2000" dirty="0"/>
          </a:p>
        </p:txBody>
      </p:sp>
    </p:spTree>
    <p:extLst>
      <p:ext uri="{BB962C8B-B14F-4D97-AF65-F5344CB8AC3E}">
        <p14:creationId xmlns:p14="http://schemas.microsoft.com/office/powerpoint/2010/main" val="2517352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eamline_overlay_PRExII.png"/>
          <p:cNvPicPr>
            <a:picLocks noChangeAspect="1"/>
          </p:cNvPicPr>
          <p:nvPr/>
        </p:nvPicPr>
        <p:blipFill rotWithShape="1">
          <a:blip r:embed="rId2" cstate="print">
            <a:clrChange>
              <a:clrFrom>
                <a:srgbClr val="FFFFFF"/>
              </a:clrFrom>
              <a:clrTo>
                <a:srgbClr val="FFFFFF">
                  <a:alpha val="0"/>
                </a:srgbClr>
              </a:clrTo>
            </a:clrChange>
          </a:blip>
          <a:srcRect t="8114"/>
          <a:stretch/>
        </p:blipFill>
        <p:spPr>
          <a:xfrm>
            <a:off x="199238" y="1166262"/>
            <a:ext cx="9067854" cy="4396338"/>
          </a:xfrm>
          <a:prstGeom prst="rect">
            <a:avLst/>
          </a:prstGeom>
        </p:spPr>
      </p:pic>
      <p:pic>
        <p:nvPicPr>
          <p:cNvPr id="33" name="Picture 32" descr="beamline_overlay.png"/>
          <p:cNvPicPr>
            <a:picLocks noChangeAspect="1"/>
          </p:cNvPicPr>
          <p:nvPr/>
        </p:nvPicPr>
        <p:blipFill rotWithShape="1">
          <a:blip r:embed="rId3" cstate="print"/>
          <a:srcRect t="10652"/>
          <a:stretch/>
        </p:blipFill>
        <p:spPr>
          <a:xfrm>
            <a:off x="264438" y="1271037"/>
            <a:ext cx="8929510" cy="4089185"/>
          </a:xfrm>
          <a:prstGeom prst="rect">
            <a:avLst/>
          </a:prstGeom>
        </p:spPr>
      </p:pic>
      <p:pic>
        <p:nvPicPr>
          <p:cNvPr id="10" name="Picture 9" descr="eneterprise.jpeg"/>
          <p:cNvPicPr>
            <a:picLocks/>
          </p:cNvPicPr>
          <p:nvPr/>
        </p:nvPicPr>
        <p:blipFill rotWithShape="1">
          <a:blip r:embed="rId4" cstate="print">
            <a:clrChange>
              <a:clrFrom>
                <a:srgbClr val="FFFFFF"/>
              </a:clrFrom>
              <a:clrTo>
                <a:srgbClr val="FFFFFF">
                  <a:alpha val="0"/>
                </a:srgbClr>
              </a:clrTo>
            </a:clrChange>
          </a:blip>
          <a:srcRect l="18975" t="37167" r="-1" b="34435"/>
          <a:stretch/>
        </p:blipFill>
        <p:spPr>
          <a:xfrm>
            <a:off x="0" y="1271037"/>
            <a:ext cx="6019799" cy="3806461"/>
          </a:xfrm>
          <a:prstGeom prst="rect">
            <a:avLst/>
          </a:prstGeom>
        </p:spPr>
      </p:pic>
      <p:sp>
        <p:nvSpPr>
          <p:cNvPr id="8" name="TextBox 7"/>
          <p:cNvSpPr txBox="1"/>
          <p:nvPr/>
        </p:nvSpPr>
        <p:spPr>
          <a:xfrm>
            <a:off x="2364977" y="950824"/>
            <a:ext cx="6858000" cy="369332"/>
          </a:xfrm>
          <a:prstGeom prst="rect">
            <a:avLst/>
          </a:prstGeom>
          <a:noFill/>
        </p:spPr>
        <p:txBody>
          <a:bodyPr wrap="square" rtlCol="0">
            <a:spAutoFit/>
          </a:bodyPr>
          <a:lstStyle/>
          <a:p>
            <a:r>
              <a:rPr lang="en-CA" dirty="0" smtClean="0"/>
              <a:t>Origin of photons hitting a “plane” detector downstream of the </a:t>
            </a:r>
            <a:r>
              <a:rPr lang="en-CA" dirty="0" smtClean="0"/>
              <a:t>septum </a:t>
            </a:r>
            <a:endParaRPr lang="en-CA" dirty="0"/>
          </a:p>
        </p:txBody>
      </p:sp>
      <p:sp>
        <p:nvSpPr>
          <p:cNvPr id="2" name="Title 1"/>
          <p:cNvSpPr>
            <a:spLocks noGrp="1"/>
          </p:cNvSpPr>
          <p:nvPr>
            <p:ph type="title"/>
          </p:nvPr>
        </p:nvSpPr>
        <p:spPr/>
        <p:txBody>
          <a:bodyPr/>
          <a:lstStyle/>
          <a:p>
            <a:r>
              <a:rPr lang="en-US" dirty="0" smtClean="0"/>
              <a:t>Qualitative improvement</a:t>
            </a:r>
            <a:endParaRPr lang="en-US" dirty="0"/>
          </a:p>
        </p:txBody>
      </p:sp>
      <p:sp>
        <p:nvSpPr>
          <p:cNvPr id="6" name="TextBox 5"/>
          <p:cNvSpPr txBox="1"/>
          <p:nvPr/>
        </p:nvSpPr>
        <p:spPr>
          <a:xfrm>
            <a:off x="7315200" y="1307068"/>
            <a:ext cx="838200" cy="369332"/>
          </a:xfrm>
          <a:prstGeom prst="rect">
            <a:avLst/>
          </a:prstGeom>
          <a:noFill/>
        </p:spPr>
        <p:txBody>
          <a:bodyPr wrap="square" rtlCol="0">
            <a:spAutoFit/>
          </a:bodyPr>
          <a:lstStyle/>
          <a:p>
            <a:r>
              <a:rPr lang="en-CA" dirty="0" smtClean="0"/>
              <a:t>PREX I</a:t>
            </a:r>
            <a:endParaRPr lang="en-CA" dirty="0"/>
          </a:p>
        </p:txBody>
      </p:sp>
      <p:sp>
        <p:nvSpPr>
          <p:cNvPr id="7" name="TextBox 6"/>
          <p:cNvSpPr txBox="1"/>
          <p:nvPr/>
        </p:nvSpPr>
        <p:spPr>
          <a:xfrm>
            <a:off x="7315200" y="1307068"/>
            <a:ext cx="838200" cy="369332"/>
          </a:xfrm>
          <a:prstGeom prst="rect">
            <a:avLst/>
          </a:prstGeom>
          <a:noFill/>
        </p:spPr>
        <p:txBody>
          <a:bodyPr wrap="square" rtlCol="0">
            <a:spAutoFit/>
          </a:bodyPr>
          <a:lstStyle/>
          <a:p>
            <a:r>
              <a:rPr lang="en-CA" dirty="0" smtClean="0"/>
              <a:t>PREX II</a:t>
            </a:r>
            <a:endParaRPr lang="en-CA" dirty="0"/>
          </a:p>
        </p:txBody>
      </p:sp>
      <p:sp>
        <p:nvSpPr>
          <p:cNvPr id="9" name="TextBox 8"/>
          <p:cNvSpPr txBox="1"/>
          <p:nvPr/>
        </p:nvSpPr>
        <p:spPr>
          <a:xfrm>
            <a:off x="381000" y="5276671"/>
            <a:ext cx="8839200" cy="1200329"/>
          </a:xfrm>
          <a:prstGeom prst="rect">
            <a:avLst/>
          </a:prstGeom>
          <a:noFill/>
        </p:spPr>
        <p:txBody>
          <a:bodyPr wrap="square" rtlCol="0">
            <a:spAutoFit/>
          </a:bodyPr>
          <a:lstStyle/>
          <a:p>
            <a:r>
              <a:rPr lang="en-CA" dirty="0" smtClean="0"/>
              <a:t>Collimator bore </a:t>
            </a:r>
            <a:r>
              <a:rPr lang="en-CA" dirty="0" smtClean="0"/>
              <a:t>was </a:t>
            </a:r>
            <a:r>
              <a:rPr lang="en-CA" dirty="0" smtClean="0"/>
              <a:t>not small enough </a:t>
            </a:r>
            <a:r>
              <a:rPr lang="en-CA" dirty="0" smtClean="0"/>
              <a:t>in PREX I </a:t>
            </a:r>
            <a:r>
              <a:rPr lang="en-CA" dirty="0" smtClean="0"/>
              <a:t>to </a:t>
            </a:r>
            <a:r>
              <a:rPr lang="en-CA" dirty="0" smtClean="0"/>
              <a:t>eliminate sources at the end of </a:t>
            </a:r>
            <a:r>
              <a:rPr lang="en-CA" dirty="0" err="1" smtClean="0"/>
              <a:t>beampipes</a:t>
            </a:r>
            <a:r>
              <a:rPr lang="en-CA" dirty="0" smtClean="0"/>
              <a:t>; </a:t>
            </a:r>
            <a:r>
              <a:rPr lang="en-CA" dirty="0" err="1" smtClean="0"/>
              <a:t>q</a:t>
            </a:r>
            <a:r>
              <a:rPr lang="en-CA" dirty="0" err="1" smtClean="0"/>
              <a:t>uadrupole</a:t>
            </a:r>
            <a:r>
              <a:rPr lang="en-CA" dirty="0" smtClean="0"/>
              <a:t> </a:t>
            </a:r>
            <a:r>
              <a:rPr lang="en-CA" dirty="0" smtClean="0"/>
              <a:t>field in </a:t>
            </a:r>
            <a:r>
              <a:rPr lang="en-CA" dirty="0" err="1" smtClean="0"/>
              <a:t>beampipe</a:t>
            </a:r>
            <a:r>
              <a:rPr lang="en-CA" dirty="0" smtClean="0"/>
              <a:t> exacerbates the </a:t>
            </a:r>
            <a:r>
              <a:rPr lang="en-CA" dirty="0" smtClean="0"/>
              <a:t>problem</a:t>
            </a:r>
          </a:p>
          <a:p>
            <a:endParaRPr lang="en-CA" dirty="0"/>
          </a:p>
          <a:p>
            <a:r>
              <a:rPr lang="en-CA" dirty="0" smtClean="0"/>
              <a:t>decreasing the bore eliminates sources downstream</a:t>
            </a:r>
          </a:p>
        </p:txBody>
      </p:sp>
    </p:spTree>
    <p:extLst>
      <p:ext uri="{BB962C8B-B14F-4D97-AF65-F5344CB8AC3E}">
        <p14:creationId xmlns:p14="http://schemas.microsoft.com/office/powerpoint/2010/main" val="314542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33"/>
                                        </p:tgtEl>
                                      </p:cBhvr>
                                    </p:animEffect>
                                    <p:set>
                                      <p:cBhvr>
                                        <p:cTn id="26" dur="1" fill="hold">
                                          <p:stCondLst>
                                            <p:cond delay="999"/>
                                          </p:stCondLst>
                                        </p:cTn>
                                        <p:tgtEl>
                                          <p:spTgt spid="3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xit" presetSubtype="0" fill="hold" grpId="1" nodeType="withEffect">
                                  <p:stCondLst>
                                    <p:cond delay="0"/>
                                  </p:stCondLst>
                                  <p:childTnLst>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par>
                                <p:cTn id="33" presetID="10" presetClass="entr" presetSubtype="0" fill="hold" grpId="0" nodeType="with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cTn>
                              </p:par>
                              <p:par>
                                <p:cTn id="36" presetID="10" presetClass="entr" presetSubtype="0" fill="hold" nodeType="withEffect">
                                  <p:stCondLst>
                                    <p:cond delay="50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fade">
                                      <p:cBhvr>
                                        <p:cTn id="3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1"/>
      <p:bldP spid="6" grpId="2"/>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Energy Spectra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6206156" cy="5410200"/>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65" t="4299" r="25629" b="90071"/>
          <a:stretch/>
        </p:blipFill>
        <p:spPr>
          <a:xfrm>
            <a:off x="6858000" y="1066800"/>
            <a:ext cx="1953951" cy="904283"/>
          </a:xfrm>
          <a:prstGeom prst="rect">
            <a:avLst/>
          </a:prstGeom>
        </p:spPr>
      </p:pic>
      <p:sp>
        <p:nvSpPr>
          <p:cNvPr id="5" name="Rectangle 4"/>
          <p:cNvSpPr/>
          <p:nvPr/>
        </p:nvSpPr>
        <p:spPr>
          <a:xfrm>
            <a:off x="685800" y="914400"/>
            <a:ext cx="29718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2000" y="2712720"/>
            <a:ext cx="29718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62000" y="4526280"/>
            <a:ext cx="29718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71800" y="2920425"/>
            <a:ext cx="1600200" cy="584775"/>
          </a:xfrm>
          <a:prstGeom prst="rect">
            <a:avLst/>
          </a:prstGeom>
          <a:noFill/>
        </p:spPr>
        <p:txBody>
          <a:bodyPr wrap="square" rtlCol="0">
            <a:spAutoFit/>
          </a:bodyPr>
          <a:lstStyle/>
          <a:p>
            <a:pPr algn="ctr"/>
            <a:r>
              <a:rPr lang="en-US" sz="1600" dirty="0" smtClean="0"/>
              <a:t>1&lt;E&lt;10 MeV </a:t>
            </a:r>
          </a:p>
          <a:p>
            <a:pPr algn="ctr"/>
            <a:r>
              <a:rPr lang="en-US" sz="1600" dirty="0" smtClean="0"/>
              <a:t>(0.1 MeV bins)</a:t>
            </a:r>
            <a:endParaRPr lang="en-US" sz="1600" dirty="0"/>
          </a:p>
        </p:txBody>
      </p:sp>
      <p:sp>
        <p:nvSpPr>
          <p:cNvPr id="14" name="TextBox 13"/>
          <p:cNvSpPr txBox="1"/>
          <p:nvPr/>
        </p:nvSpPr>
        <p:spPr>
          <a:xfrm>
            <a:off x="2743200" y="4689203"/>
            <a:ext cx="1752600" cy="584775"/>
          </a:xfrm>
          <a:prstGeom prst="rect">
            <a:avLst/>
          </a:prstGeom>
          <a:noFill/>
        </p:spPr>
        <p:txBody>
          <a:bodyPr wrap="square" rtlCol="0">
            <a:spAutoFit/>
          </a:bodyPr>
          <a:lstStyle/>
          <a:p>
            <a:pPr algn="ctr"/>
            <a:r>
              <a:rPr lang="en-US" sz="1600" dirty="0" smtClean="0"/>
              <a:t>10&lt;E&lt;1050 MeV </a:t>
            </a:r>
          </a:p>
          <a:p>
            <a:pPr algn="ctr"/>
            <a:r>
              <a:rPr lang="en-US" sz="1600" dirty="0" smtClean="0"/>
              <a:t>(10 MeV bins)</a:t>
            </a:r>
            <a:endParaRPr lang="en-US" sz="1600" dirty="0"/>
          </a:p>
        </p:txBody>
      </p:sp>
      <p:sp>
        <p:nvSpPr>
          <p:cNvPr id="15" name="TextBox 14"/>
          <p:cNvSpPr txBox="1"/>
          <p:nvPr/>
        </p:nvSpPr>
        <p:spPr>
          <a:xfrm>
            <a:off x="2819400" y="1091625"/>
            <a:ext cx="1828800" cy="584775"/>
          </a:xfrm>
          <a:prstGeom prst="rect">
            <a:avLst/>
          </a:prstGeom>
          <a:noFill/>
        </p:spPr>
        <p:txBody>
          <a:bodyPr wrap="square" rtlCol="0">
            <a:spAutoFit/>
          </a:bodyPr>
          <a:lstStyle/>
          <a:p>
            <a:pPr algn="ctr"/>
            <a:r>
              <a:rPr lang="en-US" sz="1600" dirty="0" smtClean="0"/>
              <a:t>0&lt;E&lt;1 MeV </a:t>
            </a:r>
          </a:p>
          <a:p>
            <a:pPr algn="ctr"/>
            <a:r>
              <a:rPr lang="en-US" sz="1600" dirty="0" smtClean="0"/>
              <a:t>(0.01 MeV bins)</a:t>
            </a:r>
            <a:endParaRPr lang="en-US" sz="1600" dirty="0"/>
          </a:p>
        </p:txBody>
      </p:sp>
      <p:sp>
        <p:nvSpPr>
          <p:cNvPr id="19" name="TextBox 18"/>
          <p:cNvSpPr txBox="1"/>
          <p:nvPr/>
        </p:nvSpPr>
        <p:spPr>
          <a:xfrm>
            <a:off x="6477000" y="2819400"/>
            <a:ext cx="2637971" cy="2862322"/>
          </a:xfrm>
          <a:prstGeom prst="rect">
            <a:avLst/>
          </a:prstGeom>
          <a:noFill/>
        </p:spPr>
        <p:txBody>
          <a:bodyPr wrap="square" rtlCol="0">
            <a:spAutoFit/>
          </a:bodyPr>
          <a:lstStyle/>
          <a:p>
            <a:r>
              <a:rPr lang="en-US" dirty="0" smtClean="0"/>
              <a:t>“unshielded” neutron rates go up  a bit with new bore</a:t>
            </a:r>
          </a:p>
          <a:p>
            <a:endParaRPr lang="en-US" dirty="0"/>
          </a:p>
          <a:p>
            <a:r>
              <a:rPr lang="en-US" dirty="0" smtClean="0"/>
              <a:t>Source is localized …</a:t>
            </a:r>
          </a:p>
          <a:p>
            <a:endParaRPr lang="en-US" dirty="0"/>
          </a:p>
          <a:p>
            <a:pPr algn="ctr"/>
            <a:r>
              <a:rPr lang="en-US" b="1" dirty="0" smtClean="0"/>
              <a:t>Shield it!</a:t>
            </a:r>
          </a:p>
          <a:p>
            <a:endParaRPr lang="en-US" dirty="0"/>
          </a:p>
          <a:p>
            <a:r>
              <a:rPr lang="en-US" dirty="0" smtClean="0"/>
              <a:t>PREX II neutron rates </a:t>
            </a:r>
            <a:r>
              <a:rPr lang="en-US" b="1" dirty="0" smtClean="0"/>
              <a:t>10x</a:t>
            </a:r>
            <a:r>
              <a:rPr lang="en-US" dirty="0" smtClean="0"/>
              <a:t> smaller than PREX I</a:t>
            </a:r>
          </a:p>
        </p:txBody>
      </p:sp>
      <p:sp>
        <p:nvSpPr>
          <p:cNvPr id="20" name="Rectangle 19"/>
          <p:cNvSpPr/>
          <p:nvPr/>
        </p:nvSpPr>
        <p:spPr>
          <a:xfrm rot="16200000">
            <a:off x="-1858772" y="3372920"/>
            <a:ext cx="5557119"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278719" y="2661986"/>
            <a:ext cx="4169304" cy="369332"/>
          </a:xfrm>
          <a:prstGeom prst="rect">
            <a:avLst/>
          </a:prstGeom>
          <a:noFill/>
        </p:spPr>
        <p:txBody>
          <a:bodyPr wrap="square" rtlCol="0">
            <a:spAutoFit/>
          </a:bodyPr>
          <a:lstStyle/>
          <a:p>
            <a:r>
              <a:rPr lang="en-US" dirty="0" smtClean="0"/>
              <a:t>Neutrons </a:t>
            </a:r>
            <a:r>
              <a:rPr lang="en-US" dirty="0"/>
              <a:t>p</a:t>
            </a:r>
            <a:r>
              <a:rPr lang="en-US" dirty="0" smtClean="0"/>
              <a:t>er incident electron</a:t>
            </a:r>
            <a:endParaRPr lang="en-US" dirty="0"/>
          </a:p>
        </p:txBody>
      </p:sp>
    </p:spTree>
    <p:extLst>
      <p:ext uri="{BB962C8B-B14F-4D97-AF65-F5344CB8AC3E}">
        <p14:creationId xmlns:p14="http://schemas.microsoft.com/office/powerpoint/2010/main" val="1312527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Target Performance</a:t>
            </a:r>
            <a:endParaRPr lang="en-CA" dirty="0"/>
          </a:p>
        </p:txBody>
      </p:sp>
      <p:pic>
        <p:nvPicPr>
          <p:cNvPr id="17" name="Picture 16" descr="prex_feb10 021"/>
          <p:cNvPicPr>
            <a:picLocks noChangeAspect="1" noChangeArrowheads="1"/>
          </p:cNvPicPr>
          <p:nvPr/>
        </p:nvPicPr>
        <p:blipFill>
          <a:blip r:embed="rId2" cstate="print"/>
          <a:srcRect l="15418" t="12332" r="6467" b="9563"/>
          <a:stretch>
            <a:fillRect/>
          </a:stretch>
        </p:blipFill>
        <p:spPr bwMode="auto">
          <a:xfrm>
            <a:off x="152400" y="1126760"/>
            <a:ext cx="2929822" cy="2197367"/>
          </a:xfrm>
          <a:prstGeom prst="rect">
            <a:avLst/>
          </a:prstGeom>
          <a:ln>
            <a:noFill/>
          </a:ln>
          <a:effectLst>
            <a:softEdge rad="112500"/>
          </a:effectLst>
        </p:spPr>
      </p:pic>
      <p:sp>
        <p:nvSpPr>
          <p:cNvPr id="18" name="TextBox 10"/>
          <p:cNvSpPr txBox="1">
            <a:spLocks noChangeArrowheads="1"/>
          </p:cNvSpPr>
          <p:nvPr/>
        </p:nvSpPr>
        <p:spPr bwMode="auto">
          <a:xfrm>
            <a:off x="3200400" y="990600"/>
            <a:ext cx="5638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itchFamily="18" charset="0"/>
              </a:defRPr>
            </a:lvl1pPr>
            <a:lvl2pPr marL="742950" indent="-285750" eaLnBrk="0" hangingPunct="0">
              <a:defRPr sz="1600" b="1">
                <a:solidFill>
                  <a:schemeClr val="tx1"/>
                </a:solidFill>
                <a:latin typeface="Georgia" pitchFamily="18" charset="0"/>
              </a:defRPr>
            </a:lvl2pPr>
            <a:lvl3pPr marL="1143000" indent="-228600" eaLnBrk="0" hangingPunct="0">
              <a:defRPr sz="1600" b="1">
                <a:solidFill>
                  <a:schemeClr val="tx1"/>
                </a:solidFill>
                <a:latin typeface="Georgia" pitchFamily="18" charset="0"/>
              </a:defRPr>
            </a:lvl3pPr>
            <a:lvl4pPr marL="1600200" indent="-228600" eaLnBrk="0" hangingPunct="0">
              <a:defRPr sz="1600" b="1">
                <a:solidFill>
                  <a:schemeClr val="tx1"/>
                </a:solidFill>
                <a:latin typeface="Georgia" pitchFamily="18" charset="0"/>
              </a:defRPr>
            </a:lvl4pPr>
            <a:lvl5pPr marL="2057400" indent="-228600" eaLnBrk="0" hangingPunct="0">
              <a:defRPr sz="1600" b="1">
                <a:solidFill>
                  <a:schemeClr val="tx1"/>
                </a:solidFill>
                <a:latin typeface="Georgia" pitchFamily="18" charset="0"/>
              </a:defRPr>
            </a:lvl5pPr>
            <a:lvl6pPr marL="2514600" indent="-228600" eaLnBrk="0" fontAlgn="base" hangingPunct="0">
              <a:spcBef>
                <a:spcPct val="0"/>
              </a:spcBef>
              <a:spcAft>
                <a:spcPct val="0"/>
              </a:spcAft>
              <a:defRPr sz="1600" b="1">
                <a:solidFill>
                  <a:schemeClr val="tx1"/>
                </a:solidFill>
                <a:latin typeface="Georgia" pitchFamily="18" charset="0"/>
              </a:defRPr>
            </a:lvl6pPr>
            <a:lvl7pPr marL="2971800" indent="-228600" eaLnBrk="0" fontAlgn="base" hangingPunct="0">
              <a:spcBef>
                <a:spcPct val="0"/>
              </a:spcBef>
              <a:spcAft>
                <a:spcPct val="0"/>
              </a:spcAft>
              <a:defRPr sz="1600" b="1">
                <a:solidFill>
                  <a:schemeClr val="tx1"/>
                </a:solidFill>
                <a:latin typeface="Georgia" pitchFamily="18" charset="0"/>
              </a:defRPr>
            </a:lvl7pPr>
            <a:lvl8pPr marL="3429000" indent="-228600" eaLnBrk="0" fontAlgn="base" hangingPunct="0">
              <a:spcBef>
                <a:spcPct val="0"/>
              </a:spcBef>
              <a:spcAft>
                <a:spcPct val="0"/>
              </a:spcAft>
              <a:defRPr sz="1600" b="1">
                <a:solidFill>
                  <a:schemeClr val="tx1"/>
                </a:solidFill>
                <a:latin typeface="Georgia" pitchFamily="18" charset="0"/>
              </a:defRPr>
            </a:lvl8pPr>
            <a:lvl9pPr marL="3886200" indent="-228600" eaLnBrk="0" fontAlgn="base" hangingPunct="0">
              <a:spcBef>
                <a:spcPct val="0"/>
              </a:spcBef>
              <a:spcAft>
                <a:spcPct val="0"/>
              </a:spcAft>
              <a:defRPr sz="1600" b="1">
                <a:solidFill>
                  <a:schemeClr val="tx1"/>
                </a:solidFill>
                <a:latin typeface="Georgia" pitchFamily="18" charset="0"/>
              </a:defRPr>
            </a:lvl9pPr>
          </a:lstStyle>
          <a:p>
            <a:pPr eaLnBrk="1" hangingPunct="1"/>
            <a:r>
              <a:rPr lang="en-US" sz="2000" b="0" dirty="0">
                <a:latin typeface="+mn-lt"/>
                <a:cs typeface="Arial" charset="0"/>
              </a:rPr>
              <a:t>T</a:t>
            </a:r>
            <a:r>
              <a:rPr lang="en-US" sz="2000" b="0" dirty="0" smtClean="0">
                <a:latin typeface="+mn-lt"/>
                <a:cs typeface="Arial" charset="0"/>
              </a:rPr>
              <a:t>hree targets, with thin, medium and thick </a:t>
            </a:r>
            <a:r>
              <a:rPr lang="en-US" sz="2000" b="0" dirty="0">
                <a:latin typeface="+mn-lt"/>
                <a:cs typeface="Arial" charset="0"/>
              </a:rPr>
              <a:t>diamond </a:t>
            </a:r>
            <a:r>
              <a:rPr lang="en-US" sz="2000" b="0" dirty="0" smtClean="0">
                <a:latin typeface="+mn-lt"/>
                <a:cs typeface="Arial" charset="0"/>
              </a:rPr>
              <a:t>(~0.15 mm) backing on a 0.5 mm thick </a:t>
            </a:r>
            <a:r>
              <a:rPr lang="en-US" sz="2000" b="0" dirty="0" err="1" smtClean="0">
                <a:latin typeface="+mn-lt"/>
                <a:cs typeface="Arial" charset="0"/>
              </a:rPr>
              <a:t>Pb</a:t>
            </a:r>
            <a:r>
              <a:rPr lang="en-US" sz="2000" b="0" dirty="0" smtClean="0">
                <a:latin typeface="+mn-lt"/>
                <a:cs typeface="Arial" charset="0"/>
              </a:rPr>
              <a:t> sheet</a:t>
            </a:r>
          </a:p>
          <a:p>
            <a:pPr eaLnBrk="1" hangingPunct="1"/>
            <a:endParaRPr lang="en-US" sz="2000" b="0" dirty="0">
              <a:latin typeface="+mn-lt"/>
              <a:cs typeface="Arial" charset="0"/>
            </a:endParaRPr>
          </a:p>
          <a:p>
            <a:pPr eaLnBrk="1" hangingPunct="1"/>
            <a:r>
              <a:rPr lang="en-US" sz="2000" b="0" dirty="0" smtClean="0">
                <a:latin typeface="+mn-lt"/>
                <a:cs typeface="Arial" charset="0"/>
              </a:rPr>
              <a:t>Cooled with liquid He (30 W) </a:t>
            </a:r>
          </a:p>
          <a:p>
            <a:pPr eaLnBrk="1" hangingPunct="1"/>
            <a:endParaRPr lang="en-US" sz="2000" b="0" dirty="0">
              <a:latin typeface="+mn-lt"/>
              <a:cs typeface="Arial" charset="0"/>
            </a:endParaRPr>
          </a:p>
          <a:p>
            <a:pPr eaLnBrk="1" hangingPunct="1"/>
            <a:r>
              <a:rPr lang="en-US" sz="2000" b="0" dirty="0" smtClean="0">
                <a:latin typeface="+mn-lt"/>
                <a:cs typeface="Arial" charset="0"/>
              </a:rPr>
              <a:t>Over time, the targets developed thickness non-uniformities which resulted in correlated noise between detectors </a:t>
            </a:r>
          </a:p>
          <a:p>
            <a:pPr eaLnBrk="1" hangingPunct="1"/>
            <a:endParaRPr lang="en-US" sz="2000" b="0" dirty="0" smtClean="0">
              <a:latin typeface="+mn-lt"/>
              <a:cs typeface="Arial" charset="0"/>
            </a:endParaRPr>
          </a:p>
          <a:p>
            <a:pPr eaLnBrk="1" hangingPunct="1"/>
            <a:endParaRPr lang="en-US" sz="2000" b="0" dirty="0">
              <a:latin typeface="+mn-lt"/>
              <a:cs typeface="Arial" charset="0"/>
            </a:endParaRPr>
          </a:p>
          <a:p>
            <a:pPr algn="r" eaLnBrk="1" hangingPunct="1"/>
            <a:r>
              <a:rPr lang="en-US" sz="2000" b="0" dirty="0" smtClean="0">
                <a:latin typeface="+mn-lt"/>
                <a:cs typeface="Arial" charset="0"/>
              </a:rPr>
              <a:t>→ Synchronize raster </a:t>
            </a:r>
          </a:p>
          <a:p>
            <a:pPr eaLnBrk="1" hangingPunct="1"/>
            <a:r>
              <a:rPr lang="en-US" sz="2000" b="0" dirty="0" smtClean="0">
                <a:latin typeface="+mn-lt"/>
                <a:cs typeface="Arial" charset="0"/>
              </a:rPr>
              <a:t>                                                              to the </a:t>
            </a:r>
            <a:r>
              <a:rPr lang="en-US" sz="2000" b="0" dirty="0" err="1" smtClean="0">
                <a:latin typeface="+mn-lt"/>
                <a:cs typeface="Arial" charset="0"/>
              </a:rPr>
              <a:t>helicity</a:t>
            </a:r>
            <a:r>
              <a:rPr lang="en-US" sz="2000" b="0" dirty="0" smtClean="0">
                <a:latin typeface="+mn-lt"/>
                <a:cs typeface="Arial" charset="0"/>
              </a:rPr>
              <a:t> </a:t>
            </a:r>
          </a:p>
          <a:p>
            <a:pPr eaLnBrk="1" hangingPunct="1"/>
            <a:r>
              <a:rPr lang="en-US" sz="2000" b="0" dirty="0" smtClean="0">
                <a:latin typeface="+mn-lt"/>
                <a:cs typeface="Arial" charset="0"/>
              </a:rPr>
              <a:t>                                                              frequency!</a:t>
            </a:r>
          </a:p>
        </p:txBody>
      </p:sp>
      <p:pic>
        <p:nvPicPr>
          <p:cNvPr id="3266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28600" y="3733800"/>
            <a:ext cx="300602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48"/>
          <a:stretch/>
        </p:blipFill>
        <p:spPr bwMode="auto">
          <a:xfrm>
            <a:off x="3124200" y="3726038"/>
            <a:ext cx="318952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4038600"/>
            <a:ext cx="1353897" cy="369332"/>
          </a:xfrm>
          <a:prstGeom prst="rect">
            <a:avLst/>
          </a:prstGeom>
          <a:noFill/>
        </p:spPr>
        <p:txBody>
          <a:bodyPr wrap="none" rtlCol="0">
            <a:spAutoFit/>
          </a:bodyPr>
          <a:lstStyle/>
          <a:p>
            <a:r>
              <a:rPr lang="en-US" dirty="0" smtClean="0"/>
              <a:t>Not synched</a:t>
            </a:r>
            <a:endParaRPr lang="en-US" dirty="0"/>
          </a:p>
        </p:txBody>
      </p:sp>
      <p:sp>
        <p:nvSpPr>
          <p:cNvPr id="8" name="TextBox 7"/>
          <p:cNvSpPr txBox="1"/>
          <p:nvPr/>
        </p:nvSpPr>
        <p:spPr>
          <a:xfrm>
            <a:off x="3830078" y="4038600"/>
            <a:ext cx="970522" cy="369332"/>
          </a:xfrm>
          <a:prstGeom prst="rect">
            <a:avLst/>
          </a:prstGeom>
          <a:noFill/>
        </p:spPr>
        <p:txBody>
          <a:bodyPr wrap="none" rtlCol="0">
            <a:spAutoFit/>
          </a:bodyPr>
          <a:lstStyle/>
          <a:p>
            <a:r>
              <a:rPr lang="en-US" dirty="0"/>
              <a:t>S</a:t>
            </a:r>
            <a:r>
              <a:rPr lang="en-US" dirty="0" smtClean="0"/>
              <a:t>ynched</a:t>
            </a:r>
            <a:endParaRPr lang="en-US" dirty="0"/>
          </a:p>
        </p:txBody>
      </p:sp>
    </p:spTree>
    <p:extLst>
      <p:ext uri="{BB962C8B-B14F-4D97-AF65-F5344CB8AC3E}">
        <p14:creationId xmlns:p14="http://schemas.microsoft.com/office/powerpoint/2010/main" val="56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animEffect transition="in" filter="fade">
                                      <p:cBhvr>
                                        <p:cTn id="7" dur="500"/>
                                        <p:tgtEl>
                                          <p:spTgt spid="18">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6658"/>
                                        </p:tgtEl>
                                        <p:attrNameLst>
                                          <p:attrName>style.visibility</p:attrName>
                                        </p:attrNameLst>
                                      </p:cBhvr>
                                      <p:to>
                                        <p:strVal val="visible"/>
                                      </p:to>
                                    </p:set>
                                    <p:animEffect transition="in" filter="fade">
                                      <p:cBhvr>
                                        <p:cTn id="11" dur="500"/>
                                        <p:tgtEl>
                                          <p:spTgt spid="3266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7" end="7"/>
                                            </p:txEl>
                                          </p:spTgt>
                                        </p:tgtEl>
                                        <p:attrNameLst>
                                          <p:attrName>style.visibility</p:attrName>
                                        </p:attrNameLst>
                                      </p:cBhvr>
                                      <p:to>
                                        <p:strVal val="visible"/>
                                      </p:to>
                                    </p:set>
                                    <p:animEffect transition="in" filter="fade">
                                      <p:cBhvr>
                                        <p:cTn id="16" dur="500"/>
                                        <p:tgtEl>
                                          <p:spTgt spid="1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xEl>
                                              <p:pRg st="8" end="8"/>
                                            </p:txEl>
                                          </p:spTgt>
                                        </p:tgtEl>
                                        <p:attrNameLst>
                                          <p:attrName>style.visibility</p:attrName>
                                        </p:attrNameLst>
                                      </p:cBhvr>
                                      <p:to>
                                        <p:strVal val="visible"/>
                                      </p:to>
                                    </p:set>
                                    <p:animEffect transition="in" filter="fade">
                                      <p:cBhvr>
                                        <p:cTn id="19" dur="500"/>
                                        <p:tgtEl>
                                          <p:spTgt spid="18">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xEl>
                                              <p:pRg st="9" end="9"/>
                                            </p:txEl>
                                          </p:spTgt>
                                        </p:tgtEl>
                                        <p:attrNameLst>
                                          <p:attrName>style.visibility</p:attrName>
                                        </p:attrNameLst>
                                      </p:cBhvr>
                                      <p:to>
                                        <p:strVal val="visible"/>
                                      </p:to>
                                    </p:set>
                                    <p:animEffect transition="in" filter="fade">
                                      <p:cBhvr>
                                        <p:cTn id="22" dur="500"/>
                                        <p:tgtEl>
                                          <p:spTgt spid="18">
                                            <p:txEl>
                                              <p:pRg st="9" end="9"/>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6059</TotalTime>
  <Words>1619</Words>
  <Application>Microsoft Office PowerPoint</Application>
  <PresentationFormat>On-screen Show (4:3)</PresentationFormat>
  <Paragraphs>267</Paragraphs>
  <Slides>28</Slides>
  <Notes>13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28</vt:i4>
      </vt:variant>
    </vt:vector>
  </HeadingPairs>
  <TitlesOfParts>
    <vt:vector size="32" baseType="lpstr">
      <vt:lpstr>Office Theme</vt:lpstr>
      <vt:lpstr>Image</vt:lpstr>
      <vt:lpstr>Equation</vt:lpstr>
      <vt:lpstr>Microsoft Equation 3.0</vt:lpstr>
      <vt:lpstr>PREX II and CREX</vt:lpstr>
      <vt:lpstr>PREX II and CREX</vt:lpstr>
      <vt:lpstr>Problems during PREX I</vt:lpstr>
      <vt:lpstr>PowerPoint Presentation</vt:lpstr>
      <vt:lpstr>PowerPoint Presentation</vt:lpstr>
      <vt:lpstr>Background simulations</vt:lpstr>
      <vt:lpstr>Qualitative improvement</vt:lpstr>
      <vt:lpstr>Neutron Energy Spectra</vt:lpstr>
      <vt:lpstr>Target Performance</vt:lpstr>
      <vt:lpstr>Target Performance</vt:lpstr>
      <vt:lpstr>CREX </vt:lpstr>
      <vt:lpstr>Target Design</vt:lpstr>
      <vt:lpstr>Kinematics</vt:lpstr>
      <vt:lpstr>Septum</vt:lpstr>
      <vt:lpstr>Backgrounds from excited states</vt:lpstr>
      <vt:lpstr>Radiation in the Hall</vt:lpstr>
      <vt:lpstr>PREX II and CREX</vt:lpstr>
      <vt:lpstr>PowerPoint Presentation</vt:lpstr>
      <vt:lpstr>Spokespeople</vt:lpstr>
      <vt:lpstr>Extra Slides</vt:lpstr>
      <vt:lpstr>PowerPoint Presentation</vt:lpstr>
      <vt:lpstr>PowerPoint Presentation</vt:lpstr>
      <vt:lpstr>PowerPoint Presentation</vt:lpstr>
      <vt:lpstr>Physics Lists</vt:lpstr>
      <vt:lpstr>PowerPoint Presentation</vt:lpstr>
      <vt:lpstr>PowerPoint Presentation</vt:lpstr>
      <vt:lpstr>Possible Future Program</vt:lpstr>
      <vt:lpstr>PREx Apparatus</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Pb Radius Experiment</dc:title>
  <dc:creator>crowder</dc:creator>
  <cp:lastModifiedBy>Juliette</cp:lastModifiedBy>
  <cp:revision>352</cp:revision>
  <dcterms:created xsi:type="dcterms:W3CDTF">2012-01-03T15:13:08Z</dcterms:created>
  <dcterms:modified xsi:type="dcterms:W3CDTF">2013-03-17T19:26:54Z</dcterms:modified>
</cp:coreProperties>
</file>