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61" r:id="rId3"/>
    <p:sldId id="257" r:id="rId4"/>
    <p:sldId id="269" r:id="rId5"/>
    <p:sldId id="272" r:id="rId6"/>
    <p:sldId id="259" r:id="rId7"/>
    <p:sldId id="278" r:id="rId8"/>
    <p:sldId id="282" r:id="rId9"/>
    <p:sldId id="264" r:id="rId10"/>
    <p:sldId id="265" r:id="rId11"/>
    <p:sldId id="273" r:id="rId12"/>
    <p:sldId id="274" r:id="rId13"/>
    <p:sldId id="279" r:id="rId14"/>
    <p:sldId id="276" r:id="rId15"/>
    <p:sldId id="281" r:id="rId16"/>
    <p:sldId id="267" r:id="rId17"/>
    <p:sldId id="258" r:id="rId18"/>
    <p:sldId id="266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132" autoAdjust="0"/>
    <p:restoredTop sz="83126" autoAdjust="0"/>
  </p:normalViewPr>
  <p:slideViewPr>
    <p:cSldViewPr>
      <p:cViewPr varScale="1">
        <p:scale>
          <a:sx n="61" d="100"/>
          <a:sy n="61" d="100"/>
        </p:scale>
        <p:origin x="-3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84"/>
    </p:cViewPr>
  </p:sorterViewPr>
  <p:notesViewPr>
    <p:cSldViewPr>
      <p:cViewPr varScale="1">
        <p:scale>
          <a:sx n="56" d="100"/>
          <a:sy n="56" d="100"/>
        </p:scale>
        <p:origin x="-180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9D9CC-ED79-47BE-9045-E3CE08051BBC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F951B-39E6-41A7-BEF6-04552849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951B-39E6-41A7-BEF6-045528495D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2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64AE-BBAD-4852-863A-4DD4A7892702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6D94-4284-49DD-84C7-18C29FD6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3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64AE-BBAD-4852-863A-4DD4A7892702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6D94-4284-49DD-84C7-18C29FD6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6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64AE-BBAD-4852-863A-4DD4A7892702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6D94-4284-49DD-84C7-18C29FD6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64AE-BBAD-4852-863A-4DD4A7892702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6D94-4284-49DD-84C7-18C29FD6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64AE-BBAD-4852-863A-4DD4A7892702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6D94-4284-49DD-84C7-18C29FD6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2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64AE-BBAD-4852-863A-4DD4A7892702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6D94-4284-49DD-84C7-18C29FD6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64AE-BBAD-4852-863A-4DD4A7892702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6D94-4284-49DD-84C7-18C29FD6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7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64AE-BBAD-4852-863A-4DD4A7892702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6D94-4284-49DD-84C7-18C29FD6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2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64AE-BBAD-4852-863A-4DD4A7892702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6D94-4284-49DD-84C7-18C29FD6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0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64AE-BBAD-4852-863A-4DD4A7892702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6D94-4284-49DD-84C7-18C29FD6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5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64AE-BBAD-4852-863A-4DD4A7892702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6D94-4284-49DD-84C7-18C29FD6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8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164AE-BBAD-4852-863A-4DD4A7892702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36D94-4284-49DD-84C7-18C29FD6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6553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BE and charge radii well described (mostly </a:t>
            </a:r>
            <a:r>
              <a:rPr lang="en-US" sz="2400" dirty="0" err="1" smtClean="0"/>
              <a:t>isoscalar</a:t>
            </a:r>
            <a:r>
              <a:rPr lang="en-US" sz="2400" dirty="0" smtClean="0"/>
              <a:t>) </a:t>
            </a:r>
          </a:p>
          <a:p>
            <a:r>
              <a:rPr lang="en-US" sz="2400" dirty="0" err="1" smtClean="0"/>
              <a:t>Isovector</a:t>
            </a:r>
            <a:r>
              <a:rPr lang="en-US" sz="2400" dirty="0" smtClean="0"/>
              <a:t> sector unconstrained by real data</a:t>
            </a:r>
          </a:p>
          <a:p>
            <a:r>
              <a:rPr lang="en-US" sz="2400" dirty="0" smtClean="0"/>
              <a:t>Slope of asymmetry energy with density, L,  is primarily </a:t>
            </a:r>
            <a:r>
              <a:rPr lang="en-US" sz="2400" dirty="0" err="1" smtClean="0"/>
              <a:t>isovector</a:t>
            </a:r>
            <a:endParaRPr lang="en-US" sz="2400" dirty="0"/>
          </a:p>
          <a:p>
            <a:r>
              <a:rPr lang="en-US" sz="2400" dirty="0" smtClean="0"/>
              <a:t>The things we know the best are unaffected by wildly different values of L</a:t>
            </a:r>
          </a:p>
          <a:p>
            <a:r>
              <a:rPr lang="en-US" sz="2400" dirty="0" smtClean="0"/>
              <a:t>You need neutron-rich matter (</a:t>
            </a:r>
            <a:r>
              <a:rPr lang="en-US" sz="2400" dirty="0" err="1" smtClean="0"/>
              <a:t>isovector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baseline="30000" dirty="0" smtClean="0"/>
              <a:t>208</a:t>
            </a:r>
            <a:r>
              <a:rPr lang="en-US" sz="2400" dirty="0" smtClean="0"/>
              <a:t>Pb is uniform nuclear matter – addresses L (but do we know everything we need from this?)</a:t>
            </a:r>
          </a:p>
          <a:p>
            <a:pPr lvl="1"/>
            <a:r>
              <a:rPr lang="en-US" sz="2400" baseline="30000" dirty="0" smtClean="0"/>
              <a:t>48</a:t>
            </a:r>
            <a:r>
              <a:rPr lang="en-US" sz="2400" dirty="0" smtClean="0"/>
              <a:t>Ca interpolate to intermediate A (big lever arm)</a:t>
            </a:r>
          </a:p>
          <a:p>
            <a:pPr lvl="1"/>
            <a:r>
              <a:rPr lang="en-US" sz="2400" dirty="0" smtClean="0"/>
              <a:t>Anchor FRIB radioactive program </a:t>
            </a:r>
          </a:p>
          <a:p>
            <a:endParaRPr lang="en-US" sz="2400" dirty="0" smtClean="0"/>
          </a:p>
          <a:p>
            <a:r>
              <a:rPr lang="en-US" sz="2400" dirty="0" smtClean="0"/>
              <a:t>Need </a:t>
            </a:r>
            <a:r>
              <a:rPr lang="en-US" sz="2400" baseline="30000" dirty="0" smtClean="0"/>
              <a:t>48</a:t>
            </a:r>
            <a:r>
              <a:rPr lang="en-US" sz="2400" dirty="0" smtClean="0"/>
              <a:t>Ca to address in </a:t>
            </a:r>
            <a:r>
              <a:rPr lang="en-US" sz="2400" dirty="0" err="1" smtClean="0"/>
              <a:t>ab</a:t>
            </a:r>
            <a:r>
              <a:rPr lang="en-US" sz="2400" dirty="0" smtClean="0"/>
              <a:t> initio and DFT (bridge between the two)</a:t>
            </a:r>
          </a:p>
          <a:p>
            <a:pPr lvl="1"/>
            <a:r>
              <a:rPr lang="en-US" sz="2000" dirty="0" err="1"/>
              <a:t>a</a:t>
            </a:r>
            <a:r>
              <a:rPr lang="en-US" sz="2000" dirty="0" err="1" smtClean="0"/>
              <a:t>b</a:t>
            </a:r>
            <a:r>
              <a:rPr lang="en-US" sz="2000" dirty="0" smtClean="0"/>
              <a:t> initio calculations can’t be done in </a:t>
            </a:r>
            <a:r>
              <a:rPr lang="en-US" sz="2000" baseline="30000" dirty="0" smtClean="0"/>
              <a:t>208</a:t>
            </a:r>
            <a:r>
              <a:rPr lang="en-US" sz="2000" dirty="0" smtClean="0"/>
              <a:t>Pb</a:t>
            </a:r>
          </a:p>
          <a:p>
            <a:pPr lvl="1"/>
            <a:r>
              <a:rPr lang="en-US" sz="2000" dirty="0" smtClean="0"/>
              <a:t>3N forces 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881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752600"/>
            <a:ext cx="4298167" cy="4627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5146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3N forces needed for Ca48 to </a:t>
            </a:r>
            <a:r>
              <a:rPr lang="en-US" i="1" dirty="0" smtClean="0"/>
              <a:t>be</a:t>
            </a:r>
            <a:r>
              <a:rPr lang="en-US" dirty="0" smtClean="0"/>
              <a:t> </a:t>
            </a:r>
            <a:r>
              <a:rPr lang="en-US" dirty="0" smtClean="0"/>
              <a:t>doubly-magic</a:t>
            </a:r>
          </a:p>
          <a:p>
            <a:endParaRPr lang="en-US" dirty="0"/>
          </a:p>
          <a:p>
            <a:r>
              <a:rPr lang="en-US" dirty="0" smtClean="0"/>
              <a:t>Can do microscopic calculations for C48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02051" y="6529561"/>
            <a:ext cx="104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Hagen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4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6172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057400"/>
            <a:ext cx="4648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dirty="0"/>
              <a:t>Other nuclei: DP, PDR, spin-M1 (data analysis in progress)</a:t>
            </a:r>
            <a:br>
              <a:rPr lang="en-US" altLang="ja-JP" dirty="0"/>
            </a:br>
            <a:r>
              <a:rPr lang="en-US" altLang="ja-JP" dirty="0"/>
              <a:t>  </a:t>
            </a:r>
            <a:r>
              <a:rPr lang="en-US" altLang="ja-JP" baseline="30000" dirty="0"/>
              <a:t>96</a:t>
            </a:r>
            <a:r>
              <a:rPr lang="en-US" altLang="ja-JP" dirty="0"/>
              <a:t>Mo (DCS and PT): Dirk Martin </a:t>
            </a:r>
            <a:br>
              <a:rPr lang="en-US" altLang="ja-JP" dirty="0"/>
            </a:br>
            <a:r>
              <a:rPr lang="en-US" altLang="ja-JP" dirty="0"/>
              <a:t>  </a:t>
            </a:r>
            <a:r>
              <a:rPr lang="en-US" altLang="ja-JP" baseline="30000" dirty="0"/>
              <a:t>48</a:t>
            </a:r>
            <a:r>
              <a:rPr lang="en-US" altLang="ja-JP" dirty="0"/>
              <a:t>Ca (DCS): Jonny </a:t>
            </a:r>
            <a:r>
              <a:rPr lang="en-US" altLang="ja-JP" dirty="0" err="1"/>
              <a:t>Birkhan</a:t>
            </a:r>
            <a:r>
              <a:rPr lang="en-US" altLang="ja-JP" dirty="0"/>
              <a:t> </a:t>
            </a:r>
            <a:br>
              <a:rPr lang="en-US" altLang="ja-JP" dirty="0"/>
            </a:br>
            <a:r>
              <a:rPr lang="en-US" altLang="ja-JP" dirty="0"/>
              <a:t>  </a:t>
            </a:r>
            <a:r>
              <a:rPr lang="en-US" altLang="ja-JP" baseline="30000" dirty="0"/>
              <a:t>90</a:t>
            </a:r>
            <a:r>
              <a:rPr lang="en-US" altLang="ja-JP" dirty="0"/>
              <a:t>Zr (DCS): C. Iwamoto</a:t>
            </a:r>
            <a:br>
              <a:rPr lang="en-US" altLang="ja-JP" dirty="0"/>
            </a:br>
            <a:r>
              <a:rPr lang="en-US" altLang="ja-JP" dirty="0"/>
              <a:t>                      </a:t>
            </a:r>
            <a:r>
              <a:rPr lang="en-US" altLang="ja-JP" sz="2000" dirty="0"/>
              <a:t>(PDR-region, published  in PRL</a:t>
            </a:r>
            <a:r>
              <a:rPr lang="en-US" altLang="ja-JP" sz="2000" b="1" dirty="0"/>
              <a:t>108</a:t>
            </a:r>
            <a:r>
              <a:rPr lang="en-US" altLang="ja-JP" sz="2000" dirty="0"/>
              <a:t>, 262501 (2012))</a:t>
            </a:r>
            <a:br>
              <a:rPr lang="en-US" altLang="ja-JP" sz="2000" dirty="0"/>
            </a:br>
            <a:r>
              <a:rPr lang="en-US" altLang="ja-JP" dirty="0"/>
              <a:t>  </a:t>
            </a:r>
            <a:r>
              <a:rPr lang="en-US" altLang="ja-JP" baseline="30000" dirty="0"/>
              <a:t>120</a:t>
            </a:r>
            <a:r>
              <a:rPr lang="en-US" altLang="ja-JP" dirty="0"/>
              <a:t>Sn (DCS and PT): A.M. </a:t>
            </a:r>
            <a:r>
              <a:rPr lang="en-US" altLang="ja-JP" dirty="0" err="1"/>
              <a:t>Krumbholtz</a:t>
            </a:r>
            <a:r>
              <a:rPr lang="en-US" altLang="ja-JP" dirty="0"/>
              <a:t>, T. Hashimoto</a:t>
            </a:r>
            <a:br>
              <a:rPr lang="en-US" altLang="ja-JP" dirty="0"/>
            </a:br>
            <a:r>
              <a:rPr lang="ja-JP" altLang="en-US" dirty="0"/>
              <a:t>  </a:t>
            </a:r>
            <a:r>
              <a:rPr lang="en-US" altLang="ja-JP" baseline="30000" dirty="0"/>
              <a:t>154</a:t>
            </a:r>
            <a:r>
              <a:rPr lang="en-US" altLang="ja-JP" dirty="0"/>
              <a:t>Sm (DCS and PT): A. </a:t>
            </a:r>
            <a:r>
              <a:rPr lang="en-US" altLang="ja-JP" dirty="0" err="1"/>
              <a:t>Krugmann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  </a:t>
            </a:r>
            <a:r>
              <a:rPr lang="en-US" altLang="ja-JP" baseline="30000" dirty="0"/>
              <a:t>88</a:t>
            </a:r>
            <a:r>
              <a:rPr lang="en-US" altLang="ja-JP" dirty="0"/>
              <a:t>Sr, </a:t>
            </a:r>
            <a:r>
              <a:rPr lang="en-US" altLang="ja-JP" baseline="30000" dirty="0"/>
              <a:t>92</a:t>
            </a:r>
            <a:r>
              <a:rPr lang="en-US" altLang="ja-JP" dirty="0"/>
              <a:t>Mo (DCS): C. Iwamoto</a:t>
            </a:r>
            <a:br>
              <a:rPr lang="en-US" altLang="ja-JP" dirty="0"/>
            </a:br>
            <a:r>
              <a:rPr lang="en-US" altLang="ja-JP" dirty="0"/>
              <a:t>  </a:t>
            </a:r>
            <a:r>
              <a:rPr lang="en-US" altLang="ja-JP" baseline="30000" dirty="0"/>
              <a:t>70</a:t>
            </a:r>
            <a:r>
              <a:rPr lang="en-US" altLang="ja-JP" dirty="0"/>
              <a:t>Zn (DCS):</a:t>
            </a:r>
          </a:p>
        </p:txBody>
      </p:sp>
    </p:spTree>
    <p:extLst>
      <p:ext uri="{BB962C8B-B14F-4D97-AF65-F5344CB8AC3E}">
        <p14:creationId xmlns:p14="http://schemas.microsoft.com/office/powerpoint/2010/main" val="36431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533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42428" y="1676400"/>
            <a:ext cx="1363602" cy="3429000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2057400"/>
            <a:ext cx="3581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dirty="0"/>
              <a:t>Other nuclei: DP, PDR, spin-M1 (data analysis in progress)</a:t>
            </a:r>
            <a:br>
              <a:rPr lang="en-US" altLang="ja-JP" dirty="0"/>
            </a:br>
            <a:r>
              <a:rPr lang="en-US" altLang="ja-JP" dirty="0"/>
              <a:t>  </a:t>
            </a:r>
            <a:r>
              <a:rPr lang="en-US" altLang="ja-JP" baseline="30000" dirty="0"/>
              <a:t>96</a:t>
            </a:r>
            <a:r>
              <a:rPr lang="en-US" altLang="ja-JP" dirty="0"/>
              <a:t>Mo (DCS and PT): Dirk Martin </a:t>
            </a:r>
            <a:br>
              <a:rPr lang="en-US" altLang="ja-JP" dirty="0"/>
            </a:br>
            <a:r>
              <a:rPr lang="en-US" altLang="ja-JP" dirty="0"/>
              <a:t>  </a:t>
            </a:r>
            <a:r>
              <a:rPr lang="en-US" altLang="ja-JP" baseline="30000" dirty="0"/>
              <a:t>48</a:t>
            </a:r>
            <a:r>
              <a:rPr lang="en-US" altLang="ja-JP" dirty="0"/>
              <a:t>Ca (DCS): Jonny </a:t>
            </a:r>
            <a:r>
              <a:rPr lang="en-US" altLang="ja-JP" dirty="0" err="1"/>
              <a:t>Birkhan</a:t>
            </a:r>
            <a:r>
              <a:rPr lang="en-US" altLang="ja-JP" dirty="0"/>
              <a:t> </a:t>
            </a:r>
            <a:br>
              <a:rPr lang="en-US" altLang="ja-JP" dirty="0"/>
            </a:br>
            <a:r>
              <a:rPr lang="en-US" altLang="ja-JP" dirty="0"/>
              <a:t>  </a:t>
            </a:r>
            <a:r>
              <a:rPr lang="en-US" altLang="ja-JP" baseline="30000" dirty="0"/>
              <a:t>90</a:t>
            </a:r>
            <a:r>
              <a:rPr lang="en-US" altLang="ja-JP" dirty="0"/>
              <a:t>Zr (DCS): C. Iwamoto</a:t>
            </a:r>
            <a:br>
              <a:rPr lang="en-US" altLang="ja-JP" dirty="0"/>
            </a:br>
            <a:r>
              <a:rPr lang="en-US" altLang="ja-JP" sz="2000" dirty="0" smtClean="0"/>
              <a:t>(</a:t>
            </a:r>
            <a:r>
              <a:rPr lang="en-US" altLang="ja-JP" sz="2000" dirty="0"/>
              <a:t>PDR-region, published  in PRL</a:t>
            </a:r>
            <a:r>
              <a:rPr lang="en-US" altLang="ja-JP" sz="2000" b="1" dirty="0"/>
              <a:t>108</a:t>
            </a:r>
            <a:r>
              <a:rPr lang="en-US" altLang="ja-JP" sz="2000" dirty="0"/>
              <a:t>, 262501 (2012))</a:t>
            </a:r>
            <a:br>
              <a:rPr lang="en-US" altLang="ja-JP" sz="2000" dirty="0"/>
            </a:br>
            <a:r>
              <a:rPr lang="en-US" altLang="ja-JP" dirty="0"/>
              <a:t>  </a:t>
            </a:r>
            <a:r>
              <a:rPr lang="en-US" altLang="ja-JP" baseline="30000" dirty="0"/>
              <a:t>120</a:t>
            </a:r>
            <a:r>
              <a:rPr lang="en-US" altLang="ja-JP" dirty="0"/>
              <a:t>Sn (DCS and PT): A.M. </a:t>
            </a:r>
            <a:r>
              <a:rPr lang="en-US" altLang="ja-JP" dirty="0" err="1"/>
              <a:t>Krumbholtz</a:t>
            </a:r>
            <a:r>
              <a:rPr lang="en-US" altLang="ja-JP" dirty="0"/>
              <a:t>, T. Hashimoto</a:t>
            </a:r>
            <a:br>
              <a:rPr lang="en-US" altLang="ja-JP" dirty="0"/>
            </a:br>
            <a:r>
              <a:rPr lang="ja-JP" altLang="en-US" dirty="0"/>
              <a:t>  </a:t>
            </a:r>
            <a:r>
              <a:rPr lang="en-US" altLang="ja-JP" baseline="30000" dirty="0"/>
              <a:t>154</a:t>
            </a:r>
            <a:r>
              <a:rPr lang="en-US" altLang="ja-JP" dirty="0"/>
              <a:t>Sm (DCS and PT): A. </a:t>
            </a:r>
            <a:r>
              <a:rPr lang="en-US" altLang="ja-JP" dirty="0" err="1"/>
              <a:t>Krugmann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  </a:t>
            </a:r>
            <a:r>
              <a:rPr lang="en-US" altLang="ja-JP" baseline="30000" dirty="0"/>
              <a:t>88</a:t>
            </a:r>
            <a:r>
              <a:rPr lang="en-US" altLang="ja-JP" dirty="0"/>
              <a:t>Sr, </a:t>
            </a:r>
            <a:r>
              <a:rPr lang="en-US" altLang="ja-JP" baseline="30000" dirty="0"/>
              <a:t>92</a:t>
            </a:r>
            <a:r>
              <a:rPr lang="en-US" altLang="ja-JP" dirty="0"/>
              <a:t>Mo (DCS): C. Iwamoto</a:t>
            </a:r>
            <a:br>
              <a:rPr lang="en-US" altLang="ja-JP" dirty="0"/>
            </a:br>
            <a:r>
              <a:rPr lang="en-US" altLang="ja-JP" dirty="0"/>
              <a:t>  </a:t>
            </a:r>
            <a:r>
              <a:rPr lang="en-US" altLang="ja-JP" baseline="30000" dirty="0"/>
              <a:t>70</a:t>
            </a:r>
            <a:r>
              <a:rPr lang="en-US" altLang="ja-JP" dirty="0"/>
              <a:t>Zn (DCS):</a:t>
            </a:r>
          </a:p>
        </p:txBody>
      </p:sp>
    </p:spTree>
    <p:extLst>
      <p:ext uri="{BB962C8B-B14F-4D97-AF65-F5344CB8AC3E}">
        <p14:creationId xmlns:p14="http://schemas.microsoft.com/office/powerpoint/2010/main" val="146163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08236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962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70580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86000"/>
            <a:ext cx="12952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</a:t>
            </a:r>
          </a:p>
          <a:p>
            <a:r>
              <a:rPr lang="en-US" dirty="0" err="1" smtClean="0"/>
              <a:t>BeO</a:t>
            </a:r>
            <a:endParaRPr lang="en-US" dirty="0" smtClean="0"/>
          </a:p>
          <a:p>
            <a:r>
              <a:rPr lang="en-US" dirty="0" err="1" smtClean="0"/>
              <a:t>Ca</a:t>
            </a:r>
            <a:endParaRPr lang="en-US" dirty="0" smtClean="0"/>
          </a:p>
          <a:p>
            <a:r>
              <a:rPr lang="en-US" dirty="0" smtClean="0"/>
              <a:t>Ta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Energy 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3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Which nuclei?</a:t>
            </a:r>
          </a:p>
          <a:p>
            <a:endParaRPr lang="en-US" sz="2400" dirty="0"/>
          </a:p>
          <a:p>
            <a:r>
              <a:rPr lang="en-US" sz="2400" dirty="0" smtClean="0"/>
              <a:t>Stable </a:t>
            </a:r>
          </a:p>
          <a:p>
            <a:r>
              <a:rPr lang="en-US" sz="2400" dirty="0" smtClean="0"/>
              <a:t>Spin-0</a:t>
            </a:r>
          </a:p>
          <a:p>
            <a:r>
              <a:rPr lang="en-US" sz="2400" dirty="0" smtClean="0"/>
              <a:t>Doubly magic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Have first excited states far from </a:t>
            </a:r>
            <a:r>
              <a:rPr lang="en-US" sz="2400" dirty="0" smtClean="0"/>
              <a:t>elastic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No deformations</a:t>
            </a:r>
            <a:endParaRPr lang="en-US" sz="2400" dirty="0"/>
          </a:p>
          <a:p>
            <a:pPr lvl="1"/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818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5" y="1530927"/>
            <a:ext cx="7391400" cy="503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1418" y="644236"/>
            <a:ext cx="2829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Claimed errors are too small</a:t>
            </a:r>
          </a:p>
          <a:p>
            <a:endParaRPr lang="en-US" dirty="0"/>
          </a:p>
          <a:p>
            <a:r>
              <a:rPr lang="en-US" dirty="0" smtClean="0"/>
              <a:t>From re-normalized chi2?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41592" y="6235331"/>
            <a:ext cx="130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Danielewicz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41898"/>
            <a:ext cx="401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theorists believe this?  NO!  But why?</a:t>
            </a:r>
          </a:p>
        </p:txBody>
      </p:sp>
      <p:sp>
        <p:nvSpPr>
          <p:cNvPr id="5" name="Oval 4"/>
          <p:cNvSpPr/>
          <p:nvPr/>
        </p:nvSpPr>
        <p:spPr>
          <a:xfrm>
            <a:off x="4648200" y="3733800"/>
            <a:ext cx="1219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1200" y="3733800"/>
            <a:ext cx="1219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7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r="12749" b="12728"/>
          <a:stretch/>
        </p:blipFill>
        <p:spPr bwMode="auto">
          <a:xfrm>
            <a:off x="4495801" y="3153646"/>
            <a:ext cx="4662054" cy="373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St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6" y="162006"/>
            <a:ext cx="4658156" cy="3284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877" y="-64532"/>
            <a:ext cx="404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aseline="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Gandolfi</a:t>
            </a:r>
            <a:r>
              <a:rPr lang="en-US" baseline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baseline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et al. PRC85, 032801 (2012)</a:t>
            </a:r>
          </a:p>
        </p:txBody>
      </p:sp>
      <p:pic>
        <p:nvPicPr>
          <p:cNvPr id="7" name="Picture 6" descr="MR-uncert-v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51293"/>
            <a:ext cx="4634579" cy="3261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54" y="3153646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Nazarewicz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355" y="652330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Nazarewicz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8729" y="5982968"/>
            <a:ext cx="85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Steiner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457200"/>
            <a:ext cx="3861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can PREX II and/or CREX say about neutrons stars?</a:t>
            </a:r>
          </a:p>
          <a:p>
            <a:endParaRPr lang="en-US" dirty="0"/>
          </a:p>
          <a:p>
            <a:r>
              <a:rPr lang="en-US" dirty="0" smtClean="0"/>
              <a:t>“hard” to get mass and radius of same star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24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029816"/>
            <a:ext cx="6667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052" y="0"/>
            <a:ext cx="35718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41592" y="6235331"/>
            <a:ext cx="130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Danielewicz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4324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47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fig1.eps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3832514"/>
            <a:ext cx="5715000" cy="3025486"/>
          </a:xfrm>
        </p:spPr>
      </p:pic>
      <p:pic>
        <p:nvPicPr>
          <p:cNvPr id="7" name="Picture 4" descr="Graph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8839200" cy="399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197106"/>
              </p:ext>
            </p:extLst>
          </p:nvPr>
        </p:nvGraphicFramePr>
        <p:xfrm>
          <a:off x="1751527" y="2971799"/>
          <a:ext cx="5664558" cy="43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5" imgW="3200400" imgH="253800" progId="Equation.DSMT4">
                  <p:embed/>
                </p:oleObj>
              </mc:Choice>
              <mc:Fallback>
                <p:oleObj name="Equation" r:id="rId5" imgW="3200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527" y="2971799"/>
                        <a:ext cx="5664558" cy="435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24800" y="632460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Bao</a:t>
            </a:r>
            <a:r>
              <a:rPr lang="en-US" dirty="0" smtClean="0"/>
              <a:t>-An Li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34636" y="3200400"/>
            <a:ext cx="3952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model dependent</a:t>
            </a:r>
          </a:p>
          <a:p>
            <a:endParaRPr lang="en-US" dirty="0"/>
          </a:p>
          <a:p>
            <a:r>
              <a:rPr lang="en-US" dirty="0" err="1" smtClean="0"/>
              <a:t>Isospin</a:t>
            </a:r>
            <a:r>
              <a:rPr lang="en-US" dirty="0" smtClean="0"/>
              <a:t> dependence of effective masses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6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are the fundamental parameters?</a:t>
            </a:r>
          </a:p>
          <a:p>
            <a:pPr lvl="1"/>
            <a:r>
              <a:rPr lang="en-US" sz="2000" dirty="0" smtClean="0"/>
              <a:t>F</a:t>
            </a:r>
            <a:r>
              <a:rPr lang="en-US" sz="2000" baseline="-25000" dirty="0" smtClean="0"/>
              <a:t>W</a:t>
            </a:r>
            <a:r>
              <a:rPr lang="en-US" sz="2000" dirty="0" smtClean="0"/>
              <a:t>, </a:t>
            </a:r>
            <a:r>
              <a:rPr lang="el-GR" sz="2000" dirty="0" smtClean="0"/>
              <a:t>α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? Surface thickness</a:t>
            </a:r>
            <a:r>
              <a:rPr lang="en-US" sz="2000" dirty="0" smtClean="0"/>
              <a:t>? L?</a:t>
            </a:r>
            <a:endParaRPr lang="en-US" sz="2000" dirty="0" smtClean="0"/>
          </a:p>
          <a:p>
            <a:pPr lvl="1"/>
            <a:r>
              <a:rPr lang="en-US" sz="2000" dirty="0" smtClean="0"/>
              <a:t>If surface thickness important, second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point?</a:t>
            </a:r>
            <a:endParaRPr lang="en-US" sz="2000" dirty="0"/>
          </a:p>
          <a:p>
            <a:r>
              <a:rPr lang="en-US" sz="2000" dirty="0" smtClean="0"/>
              <a:t>What if central value of PREX holds up in PREX II</a:t>
            </a:r>
            <a:r>
              <a:rPr lang="en-US" sz="2000" dirty="0"/>
              <a:t>? second Q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point?</a:t>
            </a:r>
          </a:p>
          <a:p>
            <a:r>
              <a:rPr lang="en-US" sz="2000" dirty="0" smtClean="0"/>
              <a:t>Correlations between values in models – how do they change with 3N effects? (hard to do)</a:t>
            </a:r>
          </a:p>
          <a:p>
            <a:r>
              <a:rPr lang="en-US" sz="2000" dirty="0" smtClean="0"/>
              <a:t>For example - L = 3</a:t>
            </a:r>
            <a:r>
              <a:rPr lang="el-GR" sz="2000" dirty="0" smtClean="0"/>
              <a:t>ρ</a:t>
            </a:r>
            <a:r>
              <a:rPr lang="en-US" sz="2000" baseline="-25000" dirty="0" err="1" smtClean="0"/>
              <a:t>eq</a:t>
            </a:r>
            <a:r>
              <a:rPr lang="en-US" sz="2000" dirty="0" err="1" smtClean="0"/>
              <a:t>a’</a:t>
            </a:r>
            <a:r>
              <a:rPr lang="en-US" sz="2000" baseline="-25000" dirty="0" err="1" smtClean="0"/>
              <a:t>sym</a:t>
            </a:r>
            <a:r>
              <a:rPr lang="en-US" sz="2000" dirty="0" smtClean="0"/>
              <a:t> is unconstrained (</a:t>
            </a:r>
            <a:r>
              <a:rPr lang="en-US" sz="2000" dirty="0" err="1" smtClean="0"/>
              <a:t>isoscalar</a:t>
            </a:r>
            <a:r>
              <a:rPr lang="en-US" sz="2000" dirty="0" smtClean="0"/>
              <a:t> properties unaffected, even with L~180 – why is this “ridiculous”?)</a:t>
            </a:r>
          </a:p>
          <a:p>
            <a:pPr lvl="1"/>
            <a:r>
              <a:rPr lang="en-US" sz="2000" dirty="0" smtClean="0"/>
              <a:t>Ground state – doesn’t</a:t>
            </a:r>
          </a:p>
          <a:p>
            <a:pPr lvl="1"/>
            <a:r>
              <a:rPr lang="en-US" sz="2000" dirty="0" smtClean="0"/>
              <a:t>Excitations?</a:t>
            </a:r>
          </a:p>
          <a:p>
            <a:pPr lvl="1"/>
            <a:r>
              <a:rPr lang="el-GR" sz="2000" dirty="0"/>
              <a:t>α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?</a:t>
            </a:r>
            <a:endParaRPr lang="en-US" sz="2000" dirty="0"/>
          </a:p>
          <a:p>
            <a:pPr lvl="1"/>
            <a:r>
              <a:rPr lang="en-US" sz="2000" dirty="0" smtClean="0"/>
              <a:t>R</a:t>
            </a:r>
            <a:r>
              <a:rPr lang="en-US" sz="2000" baseline="-25000" dirty="0" smtClean="0"/>
              <a:t>NS</a:t>
            </a:r>
            <a:r>
              <a:rPr lang="en-US" sz="2000" dirty="0" smtClean="0"/>
              <a:t>?</a:t>
            </a:r>
          </a:p>
          <a:p>
            <a:endParaRPr lang="en-US" sz="2000" baseline="-25000" dirty="0"/>
          </a:p>
          <a:p>
            <a:r>
              <a:rPr lang="en-US" sz="2000" dirty="0" smtClean="0"/>
              <a:t>What are the “real” errors on R</a:t>
            </a:r>
            <a:r>
              <a:rPr lang="en-US" sz="2000" baseline="-25000" dirty="0" smtClean="0"/>
              <a:t>NS</a:t>
            </a:r>
            <a:r>
              <a:rPr lang="en-US" sz="2000" dirty="0"/>
              <a:t>, or </a:t>
            </a:r>
            <a:r>
              <a:rPr lang="el-GR" sz="2000" dirty="0"/>
              <a:t>α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, and the </a:t>
            </a:r>
            <a:r>
              <a:rPr lang="en-US" sz="2000" dirty="0" smtClean="0"/>
              <a:t>theory?</a:t>
            </a:r>
          </a:p>
          <a:p>
            <a:endParaRPr lang="en-US" sz="2000" dirty="0"/>
          </a:p>
          <a:p>
            <a:r>
              <a:rPr lang="en-US" sz="2000" dirty="0" smtClean="0"/>
              <a:t>What is the model dependence of each of the measurements (or type of measurement)?  How to compare?</a:t>
            </a:r>
            <a:endParaRPr lang="en-US" sz="2000" dirty="0"/>
          </a:p>
          <a:p>
            <a:pPr marL="0" indent="0">
              <a:buNone/>
            </a:pPr>
            <a:endParaRPr lang="en-US" sz="2000" baseline="-25000" dirty="0"/>
          </a:p>
          <a:p>
            <a:r>
              <a:rPr lang="en-US" sz="2000" dirty="0" smtClean="0"/>
              <a:t>What kind of plots would we like to be able to show?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509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0" y="2971800"/>
            <a:ext cx="84296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28593" y="4876800"/>
            <a:ext cx="14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Piekarewizc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188" y="6172200"/>
            <a:ext cx="213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liked these plots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685800" y="1295400"/>
            <a:ext cx="1066800" cy="15044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kinPbvsSkinCa_Models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621867" cy="67133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4673601" y="2810935"/>
            <a:ext cx="2353733" cy="1845734"/>
          </a:xfrm>
          <a:prstGeom prst="rect">
            <a:avLst/>
          </a:prstGeom>
          <a:solidFill>
            <a:schemeClr val="accent1">
              <a:alpha val="5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67867" y="2810960"/>
            <a:ext cx="965200" cy="1540935"/>
            <a:chOff x="5638800" y="3115731"/>
            <a:chExt cx="965200" cy="154093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638800" y="3471303"/>
              <a:ext cx="965200" cy="1185363"/>
            </a:xfrm>
            <a:prstGeom prst="rect">
              <a:avLst/>
            </a:prstGeom>
            <a:solidFill>
              <a:srgbClr val="FFFF00">
                <a:alpha val="5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74266" y="3115731"/>
              <a:ext cx="69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baseline="0" dirty="0" smtClean="0">
                  <a:solidFill>
                    <a:srgbClr val="FF0000"/>
                  </a:solidFill>
                </a:rPr>
                <a:t>2013</a:t>
              </a:r>
              <a:endParaRPr lang="en-US" b="1" baseline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6434665" y="3894668"/>
            <a:ext cx="2353733" cy="1845734"/>
          </a:xfrm>
          <a:prstGeom prst="rect">
            <a:avLst/>
          </a:prstGeom>
          <a:solidFill>
            <a:srgbClr val="FFFAD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316135" y="1337732"/>
            <a:ext cx="2353733" cy="1845734"/>
          </a:xfrm>
          <a:prstGeom prst="rect">
            <a:avLst/>
          </a:prstGeom>
          <a:solidFill>
            <a:srgbClr val="AEFFE6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1" y="983673"/>
            <a:ext cx="304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Bigger axes</a:t>
            </a:r>
          </a:p>
          <a:p>
            <a:endParaRPr lang="en-US" dirty="0"/>
          </a:p>
          <a:p>
            <a:r>
              <a:rPr lang="en-US" dirty="0" smtClean="0"/>
              <a:t>Fit our data point and our error bar</a:t>
            </a:r>
          </a:p>
          <a:p>
            <a:endParaRPr lang="en-US" dirty="0" smtClean="0"/>
          </a:p>
          <a:p>
            <a:r>
              <a:rPr lang="en-US" dirty="0" smtClean="0"/>
              <a:t>We are not trying to distinguish between models</a:t>
            </a:r>
          </a:p>
          <a:p>
            <a:endParaRPr lang="en-US" dirty="0"/>
          </a:p>
          <a:p>
            <a:r>
              <a:rPr lang="en-US" dirty="0" smtClean="0"/>
              <a:t>There is no </a:t>
            </a:r>
            <a:r>
              <a:rPr lang="en-US" dirty="0" err="1" smtClean="0"/>
              <a:t>isovector</a:t>
            </a:r>
            <a:r>
              <a:rPr lang="en-US" dirty="0" smtClean="0"/>
              <a:t> data used in these fits</a:t>
            </a:r>
          </a:p>
          <a:p>
            <a:endParaRPr lang="en-US" dirty="0"/>
          </a:p>
          <a:p>
            <a:r>
              <a:rPr lang="en-US" dirty="0" smtClean="0"/>
              <a:t>HW: if you take our data point, does it rule out other data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1143001" y="4736832"/>
            <a:ext cx="1066800" cy="15044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landscap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523875"/>
            <a:ext cx="7415212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97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970520"/>
            <a:ext cx="584835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6200" y="6345382"/>
            <a:ext cx="98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Fattoyev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0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PREX I value gives large L value</a:t>
            </a:r>
          </a:p>
          <a:p>
            <a:endParaRPr lang="en-US" dirty="0"/>
          </a:p>
          <a:p>
            <a:r>
              <a:rPr lang="en-US" dirty="0" smtClean="0"/>
              <a:t>EOS unreasonably stiff</a:t>
            </a:r>
          </a:p>
          <a:p>
            <a:endParaRPr lang="en-US" dirty="0"/>
          </a:p>
          <a:p>
            <a:r>
              <a:rPr lang="en-US" dirty="0" smtClean="0"/>
              <a:t>OR – model not correct!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97752" y="276998"/>
            <a:ext cx="4453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/>
              <a:t>Far from </a:t>
            </a:r>
            <a:r>
              <a:rPr lang="el-GR" dirty="0" smtClean="0"/>
              <a:t>χ</a:t>
            </a:r>
            <a:r>
              <a:rPr lang="en-US" baseline="30000" dirty="0" smtClean="0"/>
              <a:t>2 </a:t>
            </a:r>
            <a:r>
              <a:rPr lang="en-US" dirty="0" smtClean="0"/>
              <a:t>minimum, but doesn’t affect BE or </a:t>
            </a:r>
            <a:r>
              <a:rPr lang="el-GR" dirty="0" smtClean="0"/>
              <a:t>ρ</a:t>
            </a:r>
            <a:r>
              <a:rPr lang="en-US" baseline="-25000" dirty="0" err="1" smtClean="0"/>
              <a:t>ch</a:t>
            </a:r>
            <a:r>
              <a:rPr lang="en-US" dirty="0" smtClean="0"/>
              <a:t> – what about </a:t>
            </a:r>
            <a:r>
              <a:rPr lang="el-GR" dirty="0" smtClean="0"/>
              <a:t>α</a:t>
            </a:r>
            <a:r>
              <a:rPr lang="en-US" baseline="-25000" dirty="0" smtClean="0"/>
              <a:t>D</a:t>
            </a:r>
            <a:r>
              <a:rPr lang="en-US" dirty="0" smtClean="0"/>
              <a:t> or R</a:t>
            </a:r>
            <a:r>
              <a:rPr lang="en-US" baseline="-25000" dirty="0" smtClean="0"/>
              <a:t>NS</a:t>
            </a:r>
            <a:r>
              <a:rPr lang="en-US" dirty="0" smtClean="0"/>
              <a:t>?)</a:t>
            </a:r>
          </a:p>
          <a:p>
            <a:endParaRPr lang="en-US" baseline="-25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9032"/>
            <a:ext cx="3390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9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 descr="correl-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82563"/>
            <a:ext cx="5756275" cy="653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6778625" y="396875"/>
            <a:ext cx="357188" cy="29273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778625" y="3781425"/>
            <a:ext cx="357188" cy="22256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7250" y="1546225"/>
            <a:ext cx="1601788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>
                <a:solidFill>
                  <a:prstClr val="black"/>
                </a:solidFill>
                <a:latin typeface="Calibri"/>
              </a:rPr>
              <a:t>Good </a:t>
            </a:r>
            <a:r>
              <a:rPr lang="en-US" baseline="0" dirty="0" err="1">
                <a:solidFill>
                  <a:prstClr val="black"/>
                </a:solidFill>
                <a:latin typeface="Calibri"/>
              </a:rPr>
              <a:t>isovector</a:t>
            </a:r>
            <a:endParaRPr lang="en-US" baseline="0" dirty="0">
              <a:solidFill>
                <a:prstClr val="black"/>
              </a:solidFill>
              <a:latin typeface="Calibri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>
                <a:solidFill>
                  <a:prstClr val="black"/>
                </a:solidFill>
                <a:latin typeface="Calibri"/>
              </a:rPr>
              <a:t>indicators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7250" y="4576763"/>
            <a:ext cx="1530350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>
                <a:solidFill>
                  <a:prstClr val="black"/>
                </a:solidFill>
                <a:latin typeface="Calibri"/>
              </a:rPr>
              <a:t>Poor </a:t>
            </a:r>
            <a:r>
              <a:rPr lang="en-US" baseline="0" dirty="0" err="1">
                <a:solidFill>
                  <a:prstClr val="black"/>
                </a:solidFill>
                <a:latin typeface="Calibri"/>
              </a:rPr>
              <a:t>isovector</a:t>
            </a:r>
            <a:endParaRPr lang="en-US" baseline="0" dirty="0">
              <a:solidFill>
                <a:prstClr val="black"/>
              </a:solidFill>
              <a:latin typeface="Calibri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>
                <a:solidFill>
                  <a:prstClr val="black"/>
                </a:solidFill>
                <a:latin typeface="Calibri"/>
              </a:rPr>
              <a:t>indicators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9173" y="6376601"/>
            <a:ext cx="3240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aseline="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more in talk by Jorge </a:t>
            </a:r>
            <a:r>
              <a:rPr lang="en-US" sz="1600" baseline="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Piekarewicz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6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ipline-error-final-TOV-refi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51226"/>
            <a:ext cx="6845300" cy="3225374"/>
          </a:xfrm>
          <a:prstGeom prst="rect">
            <a:avLst/>
          </a:prstGeom>
        </p:spPr>
      </p:pic>
      <p:pic>
        <p:nvPicPr>
          <p:cNvPr id="5" name="Picture 4" descr="MR-uncert-v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354178"/>
            <a:ext cx="3962399" cy="3458140"/>
          </a:xfrm>
          <a:prstGeom prst="rect">
            <a:avLst/>
          </a:prstGeom>
        </p:spPr>
      </p:pic>
      <p:pic>
        <p:nvPicPr>
          <p:cNvPr id="6" name="Picture 5" descr="NSta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50" y="3559925"/>
            <a:ext cx="4658156" cy="32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2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436810"/>
            <a:ext cx="4546600" cy="442119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20519507">
            <a:off x="2155207" y="3831798"/>
            <a:ext cx="6934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0" dirty="0">
                <a:solidFill>
                  <a:schemeClr val="accent2"/>
                </a:solidFill>
              </a:rPr>
              <a:t>Preliminary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2051" y="6529561"/>
            <a:ext cx="104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Hagen</a:t>
            </a:r>
            <a:endParaRPr lang="en-US" dirty="0"/>
          </a:p>
        </p:txBody>
      </p:sp>
      <p:sp>
        <p:nvSpPr>
          <p:cNvPr id="2" name="5-Point Star 1"/>
          <p:cNvSpPr/>
          <p:nvPr/>
        </p:nvSpPr>
        <p:spPr>
          <a:xfrm>
            <a:off x="685800" y="1295400"/>
            <a:ext cx="1066800" cy="15044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" y="9701"/>
            <a:ext cx="5023989" cy="387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1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493</Words>
  <Application>Microsoft Office PowerPoint</Application>
  <PresentationFormat>On-screen Show (4:3)</PresentationFormat>
  <Paragraphs>96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Juliette</dc:creator>
  <cp:lastModifiedBy>Juliette</cp:lastModifiedBy>
  <cp:revision>63</cp:revision>
  <dcterms:created xsi:type="dcterms:W3CDTF">2013-03-19T13:27:19Z</dcterms:created>
  <dcterms:modified xsi:type="dcterms:W3CDTF">2013-03-19T20:06:48Z</dcterms:modified>
</cp:coreProperties>
</file>