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7" r:id="rId2"/>
    <p:sldId id="448" r:id="rId3"/>
    <p:sldId id="428" r:id="rId4"/>
    <p:sldId id="451" r:id="rId5"/>
    <p:sldId id="449" r:id="rId6"/>
    <p:sldId id="450" r:id="rId7"/>
    <p:sldId id="417" r:id="rId8"/>
    <p:sldId id="452" r:id="rId9"/>
    <p:sldId id="444" r:id="rId10"/>
    <p:sldId id="408" r:id="rId11"/>
    <p:sldId id="418" r:id="rId12"/>
    <p:sldId id="398" r:id="rId13"/>
    <p:sldId id="419" r:id="rId14"/>
    <p:sldId id="435" r:id="rId15"/>
    <p:sldId id="440" r:id="rId16"/>
    <p:sldId id="441" r:id="rId17"/>
    <p:sldId id="399" r:id="rId18"/>
    <p:sldId id="442" r:id="rId19"/>
    <p:sldId id="409" r:id="rId20"/>
    <p:sldId id="425" r:id="rId21"/>
    <p:sldId id="426" r:id="rId22"/>
    <p:sldId id="427" r:id="rId23"/>
    <p:sldId id="423" r:id="rId24"/>
    <p:sldId id="431" r:id="rId25"/>
    <p:sldId id="429" r:id="rId26"/>
    <p:sldId id="430" r:id="rId27"/>
    <p:sldId id="384" r:id="rId28"/>
    <p:sldId id="395" r:id="rId29"/>
    <p:sldId id="446" r:id="rId30"/>
    <p:sldId id="397" r:id="rId31"/>
    <p:sldId id="447" r:id="rId32"/>
    <p:sldId id="400" r:id="rId33"/>
    <p:sldId id="413" r:id="rId34"/>
    <p:sldId id="43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2C2D0"/>
    <a:srgbClr val="FF33CC"/>
    <a:srgbClr val="190DB3"/>
    <a:srgbClr val="009900"/>
    <a:srgbClr val="3B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392" autoAdjust="0"/>
  </p:normalViewPr>
  <p:slideViewPr>
    <p:cSldViewPr>
      <p:cViewPr varScale="1">
        <p:scale>
          <a:sx n="53" d="100"/>
          <a:sy n="53" d="100"/>
        </p:scale>
        <p:origin x="6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32.xml"/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12" Type="http://schemas.openxmlformats.org/officeDocument/2006/relationships/slide" Target="slides/slide30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11" Type="http://schemas.openxmlformats.org/officeDocument/2006/relationships/slide" Target="slides/slide23.xml"/><Relationship Id="rId5" Type="http://schemas.openxmlformats.org/officeDocument/2006/relationships/slide" Target="slides/slide11.xml"/><Relationship Id="rId10" Type="http://schemas.openxmlformats.org/officeDocument/2006/relationships/slide" Target="slides/slide19.xml"/><Relationship Id="rId4" Type="http://schemas.openxmlformats.org/officeDocument/2006/relationships/slide" Target="slides/slide10.xml"/><Relationship Id="rId9" Type="http://schemas.openxmlformats.org/officeDocument/2006/relationships/slide" Target="slides/slide17.xml"/><Relationship Id="rId14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CB498-CBB1-42B0-827E-793382115EE2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D0203-4B91-4912-832F-F11AEEFD2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74542-E18F-40CC-93FB-FD7320F9A543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0FF92-861E-4A9F-9CD0-9EF0006609F5}" type="slidenum">
              <a:rPr lang="de-DE" smtClean="0">
                <a:latin typeface="Arial" charset="0"/>
              </a:rPr>
              <a:pPr/>
              <a:t>4</a:t>
            </a:fld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0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D41EC-6F75-4A5C-AEBC-D5E6DB4C87FD}" type="slidenum">
              <a:rPr lang="de-DE" smtClean="0">
                <a:latin typeface="Arial" charset="0"/>
              </a:rPr>
              <a:pPr/>
              <a:t>5</a:t>
            </a:fld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D41EC-6F75-4A5C-AEBC-D5E6DB4C87FD}" type="slidenum">
              <a:rPr lang="de-DE" smtClean="0">
                <a:latin typeface="Arial" charset="0"/>
              </a:rPr>
              <a:pPr/>
              <a:t>6</a:t>
            </a:fld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1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FC51-C391-417F-A6C8-A0F1E52F1E1E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Photoproduction of vector mesons off nuclei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9CBE-E7D3-42B3-BA35-E5FB81F236D2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Photoproduction of vector mesons off nuclei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7399-3C97-4F33-ACE1-27C179C32955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Photoproduction of vector mesons off nuclei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9EB4-976A-42F8-81F0-DE8590937721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Photoproduction of vector mesons off nuclei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60B-F608-4A57-A4B5-B9CFD476E2DD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Photoproduction of vector mesons off nuclei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B2B-63E5-4F1B-91B2-8BCB304D2BEF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Photoproduction of vector mesons off nuclei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5AF7-8FE8-4940-B698-7F175F1DC8AE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Photoproduction of vector mesons off nuclei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652-F7A3-49D2-BBCA-2ED4591CEFF3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Photoproduction of vector mesons off nuclei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339-4862-4BC5-9A89-80290AE27024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Photoproduction of vector mesons off nuclei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8A3A-5085-4175-B713-5E1ADEC23F69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Photoproduction of vector mesons off nuclei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CA87-3AE2-4FF0-84A0-540824C35073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Photoproduction of vector mesons off nuclei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E436-3737-4FA7-908F-53D35B82E419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Photoproduction of vector mesons off nuclei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38200" y="1970782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vector mesons off nuclei</a:t>
            </a:r>
          </a:p>
          <a:p>
            <a:pPr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                with the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 detector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914400" y="304800"/>
            <a:ext cx="4038600" cy="1600200"/>
            <a:chOff x="144" y="2352"/>
            <a:chExt cx="2976" cy="1443"/>
          </a:xfrm>
        </p:grpSpPr>
        <p:pic>
          <p:nvPicPr>
            <p:cNvPr id="205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7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76600" y="3242846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r>
              <a:rPr 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(Jefferson Lab)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9800" y="4492585"/>
            <a:ext cx="5891356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detector and physics program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Photoproduction</a:t>
            </a:r>
            <a:r>
              <a:rPr lang="en-US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of vector mesons off nuclei</a:t>
            </a:r>
          </a:p>
          <a:p>
            <a:r>
              <a:rPr lang="en-US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- Physics motivation </a:t>
            </a:r>
            <a:endParaRPr lang="en-US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- Theoretical predictions</a:t>
            </a:r>
          </a:p>
          <a:p>
            <a:r>
              <a:rPr lang="en-US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- Run conditions </a:t>
            </a:r>
          </a:p>
          <a:p>
            <a:r>
              <a:rPr lang="en-US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- Reconstruction of vector mesons and projected errors  </a:t>
            </a:r>
            <a:endParaRPr lang="en-US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12" name="Picture 26" descr="JLab_logo_whit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33400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3733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Exploring Hadrons with Electromagnetic Probes: Structure, Excitations, Interactions</a:t>
            </a:r>
          </a:p>
          <a:p>
            <a:r>
              <a:rPr lang="en-US" b="1" dirty="0"/>
              <a:t>                                                         November 2 , 2017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62580"/>
            <a:ext cx="6636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 of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on Color Transparency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7" name="Picture 3" descr="C:\Users\somov\Desktop\Documents\sergey\clas_f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23701"/>
            <a:ext cx="4124877" cy="4315099"/>
          </a:xfrm>
          <a:prstGeom prst="rect">
            <a:avLst/>
          </a:prstGeom>
          <a:noFill/>
        </p:spPr>
      </p:pic>
      <p:pic>
        <p:nvPicPr>
          <p:cNvPr id="1029" name="Picture 5" descr="C:\Users\somov\Desktop\Documents\sergey\herme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94213"/>
            <a:ext cx="4038600" cy="36159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4400" y="990600"/>
            <a:ext cx="4229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</a:t>
            </a:r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 dependence of the longitudinal-to-</a:t>
            </a:r>
          </a:p>
          <a:p>
            <a:r>
              <a:rPr lang="en-US" dirty="0"/>
              <a:t> transverse cross section ratio for </a:t>
            </a:r>
            <a:r>
              <a:rPr lang="en-US" dirty="0">
                <a:sym typeface="Symbol"/>
              </a:rPr>
              <a:t> mesons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971490"/>
            <a:ext cx="29990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CT measurements at CLAS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638800"/>
            <a:ext cx="432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Nuclei become more transparent at large Q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</a:p>
          <a:p>
            <a:r>
              <a:rPr lang="en-US" dirty="0">
                <a:solidFill>
                  <a:srgbClr val="0000FF"/>
                </a:solidFill>
              </a:rPr>
              <a:t>              (color transparency effect)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5334000"/>
            <a:ext cx="416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dirty="0">
                <a:solidFill>
                  <a:srgbClr val="0000FF"/>
                </a:solidFill>
              </a:rPr>
              <a:t>Larger fraction of longitudinally polarized</a:t>
            </a:r>
          </a:p>
          <a:p>
            <a:r>
              <a:rPr lang="en-US" dirty="0">
                <a:solidFill>
                  <a:srgbClr val="0000FF"/>
                </a:solidFill>
              </a:rPr>
              <a:t>   mesons produced at  larger Q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</a:p>
          <a:p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77428" y="6019800"/>
            <a:ext cx="3661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screen CT  if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 &gt;&gt;  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9424" y="238780"/>
            <a:ext cx="636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Distribution of Quarks in Vector Meson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627" y="1219200"/>
            <a:ext cx="822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Different distributions of quarks in the transversely and longitudinally polarized  </a:t>
            </a:r>
          </a:p>
          <a:p>
            <a:r>
              <a:rPr lang="en-US" b="1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mesons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2057400"/>
            <a:ext cx="8801100" cy="2590801"/>
            <a:chOff x="0" y="3251335"/>
            <a:chExt cx="9264317" cy="2546555"/>
          </a:xfrm>
        </p:grpSpPr>
        <p:pic>
          <p:nvPicPr>
            <p:cNvPr id="10" name="Picture 9" descr="light_con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05199"/>
              <a:ext cx="5486400" cy="22926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74106" y="3528988"/>
              <a:ext cx="3890211" cy="2268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AdS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/QCD (Brodsky &amp;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G.Teramond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)  </a:t>
              </a: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light-cone wave functions  depend on </a:t>
              </a: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meson polarization</a:t>
              </a:r>
            </a:p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Light-cone wave functions for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/>
                </a:rPr>
                <a:t> mesons: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J.Forshaw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R.Sandapen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Phys.Rev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Lett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. 109,081601,2012</a:t>
              </a:r>
            </a:p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Color dipole model of strong interaction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0200" y="3327535"/>
              <a:ext cx="396212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</a:t>
              </a:r>
              <a:r>
                <a:rPr lang="en-US" baseline="-25000" dirty="0">
                  <a:sym typeface="Symbol"/>
                </a:rPr>
                <a:t>L</a:t>
              </a:r>
              <a:endParaRPr lang="en-US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40147" y="3251335"/>
              <a:ext cx="40805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</a:t>
              </a:r>
              <a:r>
                <a:rPr lang="en-US" baseline="-25000" dirty="0">
                  <a:sym typeface="Symbol"/>
                </a:rPr>
                <a:t>T</a:t>
              </a:r>
              <a:endParaRPr lang="en-US" baseline="-25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8200" y="5257800"/>
            <a:ext cx="7696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different cross sections for interactions of transversely and longitudinally   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polarized mesons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228600"/>
            <a:ext cx="5075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Recent Theoretical Calculations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5544" y="152400"/>
            <a:ext cx="2216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S. </a:t>
            </a:r>
            <a:r>
              <a:rPr lang="en-US" sz="1600" dirty="0" err="1"/>
              <a:t>Gevorkyan</a:t>
            </a:r>
            <a:r>
              <a:rPr lang="en-US" sz="1600" dirty="0"/>
              <a:t>,  paper in </a:t>
            </a:r>
          </a:p>
          <a:p>
            <a:r>
              <a:rPr lang="en-US" sz="1600" dirty="0"/>
              <a:t>            preparation</a:t>
            </a:r>
          </a:p>
        </p:txBody>
      </p:sp>
      <p:pic>
        <p:nvPicPr>
          <p:cNvPr id="38914" name="Picture 2" descr="C:\Users\somov\Desktop\Documents\omega_proposal\sergey_comp_sect\cross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7744952" cy="36195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1197114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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L,T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( N)  cross sections predicted in a color dipole model using  different 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parameterizations of wave functions: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429000"/>
            <a:ext cx="104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FS 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800" y="3352800"/>
            <a:ext cx="1104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BG 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21336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Symbol"/>
              </a:rPr>
              <a:t>AdS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 / QCD holographic wave function  (FS)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Symbol"/>
              </a:rPr>
              <a:t>J.Forshaw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 and R.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Symbol"/>
              </a:rPr>
              <a:t>Sandopen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    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Symbol"/>
              </a:rPr>
              <a:t>Phys.Rev.Let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. 109, 2012                                                                                             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2127647"/>
            <a:ext cx="4114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    Boosted Gaussian  (BG)  wave function                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Symbol"/>
              </a:rPr>
              <a:t>B.Kopeliovich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 et al.,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Symbol"/>
              </a:rPr>
              <a:t>Phys.Rev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. C65, 2002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044" y="300335"/>
            <a:ext cx="877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Polarization-Dependent Interactions: Experimental Observations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5647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Hints from the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electroproduction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of vector mesons: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where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                    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  mesons:  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 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~  0.7     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  <a:sym typeface="Symbol"/>
              </a:rPr>
              <a:t>Nucl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Symbol"/>
              </a:rPr>
              <a:t>. Phys. B113, 53  (1976)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  mesons:  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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~ 0.33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Symbol"/>
              </a:rPr>
              <a:t>             Phys. Rev. Let. 39, 516 (1977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1371600"/>
          <a:ext cx="229011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765080" imgH="469800" progId="Equation.3">
                  <p:embed/>
                </p:oleObj>
              </mc:Choice>
              <mc:Fallback>
                <p:oleObj name="Equation" r:id="rId3" imgW="176508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2290119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886200" y="1447800"/>
          <a:ext cx="9715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749160" imgH="431640" progId="Equation.3">
                  <p:embed/>
                </p:oleObj>
              </mc:Choice>
              <mc:Fallback>
                <p:oleObj name="Equation" r:id="rId5" imgW="7491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97155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327737"/>
            <a:ext cx="5718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Similar observations of the polarization-dependent  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interactions of deuterons with Carbon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targer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- measured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Juelich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78" y="4572000"/>
            <a:ext cx="6467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Measurements in the charge exchange process at Argonne: 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</a:t>
            </a:r>
            <a:r>
              <a:rPr lang="en-US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Ne   + Ne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8800" y="33528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Phys. Part.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7, 27, 2010                                                                                     Phys. Rev.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104, 2010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410200"/>
            <a:ext cx="800700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Propose to measure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using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nuclei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5922" y="4614446"/>
            <a:ext cx="2539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Phys. B67, 333 (1973)</a:t>
            </a:r>
            <a:endParaRPr lang="en-US" sz="1600" dirty="0"/>
          </a:p>
        </p:txBody>
      </p:sp>
      <p:pic>
        <p:nvPicPr>
          <p:cNvPr id="2052" name="Picture 4" descr="C:\Users\somov\Desktop\Documents\omega_proposal\plots_proposal\ksi_epro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990600"/>
            <a:ext cx="3200400" cy="2011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5051" y="162580"/>
            <a:ext cx="474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Photoproduction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of  Mesons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849" y="914400"/>
            <a:ext cx="808375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In the coherent  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 + A   + A production at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  <a:sym typeface="Symbol"/>
              </a:rPr>
              <a:t>JLab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 energies the essential </a:t>
            </a:r>
          </a:p>
          <a:p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  contribution of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  <a:sym typeface="Symbol"/>
              </a:rPr>
              <a:t>pion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 exchange cancels out. From the absorption of ’s one </a:t>
            </a:r>
          </a:p>
          <a:p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  can extract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T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 ( N)</a:t>
            </a:r>
          </a:p>
          <a:p>
            <a:pPr>
              <a:lnSpc>
                <a:spcPts val="600"/>
              </a:lnSpc>
            </a:pPr>
            <a:endParaRPr lang="en-US" dirty="0">
              <a:cs typeface="Times New Roman" pitchFamily="18" charset="0"/>
              <a:sym typeface="Symbol"/>
            </a:endParaRPr>
          </a:p>
          <a:p>
            <a:r>
              <a:rPr lang="en-US" dirty="0">
                <a:cs typeface="Times New Roman" pitchFamily="18" charset="0"/>
                <a:sym typeface="Symbol"/>
              </a:rPr>
              <a:t>                 - it has been measured by several experiments (</a:t>
            </a:r>
            <a:r>
              <a:rPr lang="en-US" baseline="-25000" dirty="0">
                <a:cs typeface="Times New Roman" pitchFamily="18" charset="0"/>
                <a:sym typeface="Symbol"/>
              </a:rPr>
              <a:t>T  </a:t>
            </a:r>
            <a:r>
              <a:rPr lang="en-US" dirty="0">
                <a:cs typeface="Times New Roman" pitchFamily="18" charset="0"/>
                <a:sym typeface="Symbol"/>
              </a:rPr>
              <a:t>~ 26 </a:t>
            </a:r>
            <a:r>
              <a:rPr lang="en-US" dirty="0" err="1">
                <a:cs typeface="Times New Roman" pitchFamily="18" charset="0"/>
                <a:sym typeface="Symbol"/>
              </a:rPr>
              <a:t>mb</a:t>
            </a:r>
            <a:r>
              <a:rPr lang="en-US" dirty="0">
                <a:cs typeface="Times New Roman" pitchFamily="18" charset="0"/>
                <a:sym typeface="Symbol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 In the incoherent process  + A   + A the cross section can be written as</a:t>
            </a:r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1066800" y="3048000"/>
          <a:ext cx="5486400" cy="64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3" imgW="3365280" imgH="393480" progId="Equation.3">
                  <p:embed/>
                </p:oleObj>
              </mc:Choice>
              <mc:Fallback>
                <p:oleObj name="Equation" r:id="rId3" imgW="336528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48000"/>
                        <a:ext cx="5486400" cy="6403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838200" y="3886200"/>
            <a:ext cx="76962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- N (0, </a:t>
            </a:r>
            <a:r>
              <a:rPr lang="en-US" i="1" dirty="0">
                <a:sym typeface="Symbol"/>
              </a:rPr>
              <a:t></a:t>
            </a:r>
            <a:r>
              <a:rPr lang="en-US" i="1" baseline="-25000" dirty="0">
                <a:sym typeface="Symbol"/>
              </a:rPr>
              <a:t>L</a:t>
            </a:r>
            <a:r>
              <a:rPr lang="en-US" i="1" dirty="0">
                <a:sym typeface="Symbol"/>
              </a:rPr>
              <a:t>)  </a:t>
            </a:r>
            <a:r>
              <a:rPr lang="en-US" dirty="0">
                <a:sym typeface="Symbol"/>
              </a:rPr>
              <a:t>and</a:t>
            </a:r>
            <a:r>
              <a:rPr lang="en-US" i="1" dirty="0">
                <a:sym typeface="Symbol"/>
              </a:rPr>
              <a:t> </a:t>
            </a:r>
            <a:r>
              <a:rPr lang="en-US" i="1" dirty="0"/>
              <a:t>N (E, </a:t>
            </a:r>
            <a:r>
              <a:rPr lang="en-US" i="1" dirty="0">
                <a:sym typeface="Symbol"/>
              </a:rPr>
              <a:t></a:t>
            </a:r>
            <a:r>
              <a:rPr lang="en-US" i="1" baseline="-25000" dirty="0">
                <a:sym typeface="Symbol"/>
              </a:rPr>
              <a:t>T</a:t>
            </a:r>
            <a:r>
              <a:rPr lang="en-US" i="1" dirty="0">
                <a:sym typeface="Symbol"/>
              </a:rPr>
              <a:t>) </a:t>
            </a:r>
            <a:r>
              <a:rPr lang="en-US" dirty="0"/>
              <a:t>are absorptions of the longitudinally and transversely </a:t>
            </a:r>
          </a:p>
          <a:p>
            <a:r>
              <a:rPr lang="en-US" dirty="0"/>
              <a:t>  polarized mesons predicted by theoretical models</a:t>
            </a:r>
          </a:p>
          <a:p>
            <a:pPr>
              <a:lnSpc>
                <a:spcPts val="600"/>
              </a:lnSpc>
            </a:pPr>
            <a:endParaRPr lang="en-US" dirty="0"/>
          </a:p>
          <a:p>
            <a:r>
              <a:rPr lang="en-US" dirty="0">
                <a:sym typeface="Symbol"/>
              </a:rPr>
              <a:t>- </a:t>
            </a:r>
            <a:r>
              <a:rPr lang="en-US" baseline="-25000" dirty="0">
                <a:sym typeface="Symbol"/>
              </a:rPr>
              <a:t>00 </a:t>
            </a:r>
            <a:r>
              <a:rPr lang="en-US" dirty="0">
                <a:sym typeface="Symbol"/>
              </a:rPr>
              <a:t> is the spin density matrix element measured in  p   p reaction</a:t>
            </a:r>
            <a:endParaRPr lang="en-US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6858000" y="2971800"/>
          <a:ext cx="9874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5" imgW="622080" imgH="431640" progId="Equation.3">
                  <p:embed/>
                </p:oleObj>
              </mc:Choice>
              <mc:Fallback>
                <p:oleObj name="Equation" r:id="rId5" imgW="622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971800"/>
                        <a:ext cx="98742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09600" y="5105400"/>
            <a:ext cx="8229600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Why </a:t>
            </a:r>
            <a:r>
              <a:rPr lang="en-US" sz="2000" b="1" dirty="0">
                <a:solidFill>
                  <a:srgbClr val="C00000"/>
                </a:solidFill>
                <a:sym typeface="Symbol"/>
              </a:rPr>
              <a:t> </a:t>
            </a:r>
            <a:r>
              <a:rPr lang="en-US" sz="2000" b="1" dirty="0" err="1">
                <a:solidFill>
                  <a:srgbClr val="C00000"/>
                </a:solidFill>
                <a:sym typeface="Symbol"/>
              </a:rPr>
              <a:t>measons</a:t>
            </a:r>
            <a:r>
              <a:rPr lang="en-US" sz="2000" b="1" dirty="0">
                <a:solidFill>
                  <a:srgbClr val="C00000"/>
                </a:solidFill>
                <a:sym typeface="Symbol"/>
              </a:rPr>
              <a:t> ? </a:t>
            </a:r>
          </a:p>
          <a:p>
            <a:pPr>
              <a:lnSpc>
                <a:spcPts val="1000"/>
              </a:lnSpc>
            </a:pPr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    - </a:t>
            </a:r>
            <a:r>
              <a:rPr lang="en-US" dirty="0"/>
              <a:t>Some fraction of </a:t>
            </a:r>
            <a:r>
              <a:rPr lang="en-US" dirty="0">
                <a:sym typeface="Symbol"/>
              </a:rPr>
              <a:t> mesons is longitudinally polarized at </a:t>
            </a:r>
            <a:r>
              <a:rPr lang="en-US" dirty="0" err="1">
                <a:sym typeface="Symbol"/>
              </a:rPr>
              <a:t>GlueX</a:t>
            </a:r>
            <a:r>
              <a:rPr lang="en-US" dirty="0">
                <a:sym typeface="Symbol"/>
              </a:rPr>
              <a:t> energies, </a:t>
            </a:r>
          </a:p>
          <a:p>
            <a:r>
              <a:rPr lang="en-US" dirty="0">
                <a:sym typeface="Symbol"/>
              </a:rPr>
              <a:t>                                  </a:t>
            </a:r>
            <a:r>
              <a:rPr lang="en-US" baseline="-25000" dirty="0">
                <a:sym typeface="Symbol"/>
              </a:rPr>
              <a:t>00</a:t>
            </a:r>
            <a:r>
              <a:rPr lang="en-US" dirty="0">
                <a:sym typeface="Symbol"/>
              </a:rPr>
              <a:t> measured  by SLAC  is 0.2  0.07   </a:t>
            </a:r>
          </a:p>
          <a:p>
            <a:r>
              <a:rPr lang="en-US" dirty="0">
                <a:sym typeface="Symbol"/>
              </a:rPr>
              <a:t>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390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How to Extract 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 (N) 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832" y="838200"/>
            <a:ext cx="6251968" cy="1272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sym typeface="Symbol"/>
              </a:rPr>
              <a:t></a:t>
            </a:r>
            <a:r>
              <a:rPr lang="en-US" sz="2000" baseline="-25000" dirty="0">
                <a:solidFill>
                  <a:srgbClr val="002060"/>
                </a:solidFill>
                <a:sym typeface="Symbol"/>
              </a:rPr>
              <a:t>L </a:t>
            </a:r>
            <a:r>
              <a:rPr lang="en-US" sz="2000" dirty="0">
                <a:solidFill>
                  <a:srgbClr val="002060"/>
                </a:solidFill>
                <a:sym typeface="Symbol"/>
              </a:rPr>
              <a:t>(N) can be extracted from the measurements of: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  <a:sym typeface="Symbol"/>
            </a:endParaRPr>
          </a:p>
          <a:p>
            <a:r>
              <a:rPr lang="en-US" sz="2000" b="1" dirty="0">
                <a:solidFill>
                  <a:srgbClr val="C00000"/>
                </a:solidFill>
                <a:sym typeface="Symbol"/>
              </a:rPr>
              <a:t>                  Method 1:    Nuclear transparency  ( </a:t>
            </a:r>
            <a:r>
              <a:rPr lang="en-US" sz="2000" b="1" dirty="0" err="1">
                <a:solidFill>
                  <a:srgbClr val="C00000"/>
                </a:solidFill>
                <a:sym typeface="Symbol"/>
              </a:rPr>
              <a:t>A</a:t>
            </a:r>
            <a:r>
              <a:rPr lang="en-US" sz="2000" b="1" baseline="-25000" dirty="0" err="1">
                <a:solidFill>
                  <a:srgbClr val="C00000"/>
                </a:solidFill>
                <a:sym typeface="Symbol"/>
              </a:rPr>
              <a:t>eff</a:t>
            </a:r>
            <a:r>
              <a:rPr lang="en-US" sz="2000" b="1" dirty="0">
                <a:solidFill>
                  <a:srgbClr val="C00000"/>
                </a:solidFill>
                <a:sym typeface="Symbol"/>
              </a:rPr>
              <a:t> ) </a:t>
            </a:r>
          </a:p>
          <a:p>
            <a:pPr>
              <a:lnSpc>
                <a:spcPts val="1000"/>
              </a:lnSpc>
            </a:pPr>
            <a:r>
              <a:rPr lang="en-US" sz="2000" b="1" dirty="0">
                <a:solidFill>
                  <a:srgbClr val="C00000"/>
                </a:solidFill>
                <a:sym typeface="Symbol"/>
              </a:rPr>
              <a:t> </a:t>
            </a:r>
          </a:p>
          <a:p>
            <a:r>
              <a:rPr lang="en-US" sz="2000" b="1" dirty="0">
                <a:solidFill>
                  <a:srgbClr val="C00000"/>
                </a:solidFill>
                <a:sym typeface="Symbol"/>
              </a:rPr>
              <a:t>                  Method 2:    Spin density matrix element  (</a:t>
            </a:r>
            <a:r>
              <a:rPr lang="en-US" sz="2000" b="1" baseline="30000" dirty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000" b="1" baseline="-25000" dirty="0">
                <a:solidFill>
                  <a:srgbClr val="C00000"/>
                </a:solidFill>
                <a:sym typeface="Symbol"/>
              </a:rPr>
              <a:t>00</a:t>
            </a:r>
            <a:r>
              <a:rPr lang="en-US" sz="2000" b="1" dirty="0">
                <a:solidFill>
                  <a:srgbClr val="C00000"/>
                </a:solidFill>
                <a:sym typeface="Symbol"/>
              </a:rPr>
              <a:t>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362200"/>
            <a:ext cx="15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Method 1</a:t>
            </a:r>
          </a:p>
        </p:txBody>
      </p:sp>
      <p:pic>
        <p:nvPicPr>
          <p:cNvPr id="7" name="Picture 2" descr="C:\Users\somov\Desktop\Documents\omega_proposal\plots_proposal\a_e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95600"/>
            <a:ext cx="5580035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29526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 Measure </a:t>
            </a:r>
            <a:r>
              <a:rPr lang="en-US" sz="2000" dirty="0" err="1">
                <a:solidFill>
                  <a:srgbClr val="0000FF"/>
                </a:solidFill>
              </a:rPr>
              <a:t>A</a:t>
            </a:r>
            <a:r>
              <a:rPr lang="en-US" sz="2000" baseline="-25000" dirty="0" err="1">
                <a:solidFill>
                  <a:srgbClr val="0000FF"/>
                </a:solidFill>
              </a:rPr>
              <a:t>eff</a:t>
            </a:r>
            <a:r>
              <a:rPr lang="en-US" sz="2000" baseline="-25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for each target                                                     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3429000"/>
            <a:ext cx="3421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A</a:t>
            </a:r>
            <a:r>
              <a:rPr lang="en-US" sz="2000" baseline="-25000" dirty="0" err="1">
                <a:solidFill>
                  <a:srgbClr val="0000FF"/>
                </a:solidFill>
              </a:rPr>
              <a:t>eff</a:t>
            </a:r>
            <a:r>
              <a:rPr lang="en-US" sz="2000" baseline="-25000" dirty="0">
                <a:solidFill>
                  <a:srgbClr val="0000FF"/>
                </a:solidFill>
              </a:rPr>
              <a:t>   </a:t>
            </a:r>
            <a:r>
              <a:rPr lang="en-US" sz="2000" dirty="0">
                <a:solidFill>
                  <a:srgbClr val="0000FF"/>
                </a:solidFill>
              </a:rPr>
              <a:t>depends on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aseline="-25000" dirty="0">
                <a:solidFill>
                  <a:srgbClr val="0000FF"/>
                </a:solidFill>
                <a:sym typeface="Symbol"/>
              </a:rPr>
              <a:t>L  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(see plot</a:t>
            </a:r>
            <a:r>
              <a:rPr lang="en-US" dirty="0">
                <a:solidFill>
                  <a:srgbClr val="0000FF"/>
                </a:solidFill>
                <a:sym typeface="Symbol"/>
              </a:rPr>
              <a:t>)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 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228600" y="3962400"/>
          <a:ext cx="3429000" cy="331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Equation" r:id="rId4" imgW="2489040" imgH="241200" progId="Equation.3">
                  <p:embed/>
                </p:oleObj>
              </mc:Choice>
              <mc:Fallback>
                <p:oleObj name="Equation" r:id="rId4" imgW="24890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62400"/>
                        <a:ext cx="3429000" cy="3318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" y="4495800"/>
            <a:ext cx="327660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N (0, </a:t>
            </a:r>
            <a:r>
              <a:rPr lang="en-US" i="1" dirty="0">
                <a:sym typeface="Symbol"/>
              </a:rPr>
              <a:t></a:t>
            </a:r>
            <a:r>
              <a:rPr lang="en-US" i="1" baseline="-25000" dirty="0">
                <a:sym typeface="Symbol"/>
              </a:rPr>
              <a:t>L</a:t>
            </a:r>
            <a:r>
              <a:rPr lang="en-US" i="1" dirty="0">
                <a:sym typeface="Symbol"/>
              </a:rPr>
              <a:t>)  </a:t>
            </a:r>
            <a:r>
              <a:rPr lang="en-US" dirty="0">
                <a:sym typeface="Symbol"/>
              </a:rPr>
              <a:t>and</a:t>
            </a:r>
            <a:r>
              <a:rPr lang="en-US" i="1" dirty="0">
                <a:sym typeface="Symbol"/>
              </a:rPr>
              <a:t> </a:t>
            </a:r>
            <a:r>
              <a:rPr lang="en-US" i="1" dirty="0"/>
              <a:t>N (E, </a:t>
            </a:r>
            <a:r>
              <a:rPr lang="en-US" i="1" dirty="0">
                <a:sym typeface="Symbol"/>
              </a:rPr>
              <a:t></a:t>
            </a:r>
            <a:r>
              <a:rPr lang="en-US" i="1" baseline="-25000" dirty="0">
                <a:sym typeface="Symbol"/>
              </a:rPr>
              <a:t>T</a:t>
            </a:r>
            <a:r>
              <a:rPr lang="en-US" i="1" dirty="0">
                <a:sym typeface="Symbol"/>
              </a:rPr>
              <a:t>) </a:t>
            </a:r>
            <a:r>
              <a:rPr lang="en-US" dirty="0"/>
              <a:t>are </a:t>
            </a:r>
          </a:p>
          <a:p>
            <a:r>
              <a:rPr lang="en-US" dirty="0"/>
              <a:t> predicted by theoretical models. </a:t>
            </a:r>
          </a:p>
          <a:p>
            <a:pPr>
              <a:lnSpc>
                <a:spcPts val="1000"/>
              </a:lnSpc>
            </a:pPr>
            <a:endParaRPr lang="en-US" i="1" dirty="0"/>
          </a:p>
          <a:p>
            <a:r>
              <a:rPr lang="en-US" i="1" dirty="0">
                <a:solidFill>
                  <a:srgbClr val="0000FF"/>
                </a:solidFill>
              </a:rPr>
              <a:t>N (E, 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</a:t>
            </a:r>
            <a:r>
              <a:rPr lang="en-US" i="1" baseline="-25000" dirty="0">
                <a:solidFill>
                  <a:srgbClr val="0000FF"/>
                </a:solidFill>
                <a:sym typeface="Symbol"/>
              </a:rPr>
              <a:t>T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)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will be independently </a:t>
            </a:r>
          </a:p>
          <a:p>
            <a:r>
              <a:rPr lang="en-US" dirty="0">
                <a:solidFill>
                  <a:srgbClr val="0000FF"/>
                </a:solidFill>
                <a:sym typeface="Symbol"/>
              </a:rPr>
              <a:t>measured for  mesons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943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</a:t>
            </a:r>
            <a:r>
              <a:rPr lang="en-US" dirty="0" err="1"/>
              <a:t>A</a:t>
            </a:r>
            <a:r>
              <a:rPr lang="en-US" baseline="-25000" dirty="0" err="1"/>
              <a:t>eff</a:t>
            </a:r>
            <a:r>
              <a:rPr lang="en-US" dirty="0"/>
              <a:t> will be normalized to Carbon data:  some systematic uncertainties will cancel out </a:t>
            </a:r>
          </a:p>
          <a:p>
            <a:r>
              <a:rPr lang="en-US" dirty="0"/>
              <a:t>                                                                              (</a:t>
            </a:r>
            <a:r>
              <a:rPr lang="en-US" dirty="0">
                <a:sym typeface="Symbol"/>
              </a:rPr>
              <a:t></a:t>
            </a:r>
            <a:r>
              <a:rPr lang="en-US" baseline="-25000" dirty="0">
                <a:sym typeface="Symbol"/>
              </a:rPr>
              <a:t>N,</a:t>
            </a:r>
            <a:r>
              <a:rPr lang="en-US" dirty="0">
                <a:sym typeface="Symbol"/>
              </a:rPr>
              <a:t> Br,  some reconstruction efficiencies, 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2743200"/>
            <a:ext cx="216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Predictions for </a:t>
            </a:r>
            <a:r>
              <a:rPr lang="en-US" dirty="0" err="1">
                <a:sym typeface="Symbol"/>
              </a:rPr>
              <a:t>A</a:t>
            </a:r>
            <a:r>
              <a:rPr lang="en-US" baseline="-25000" dirty="0" err="1">
                <a:sym typeface="Symbol"/>
              </a:rPr>
              <a:t>eff</a:t>
            </a:r>
            <a:r>
              <a:rPr lang="en-US" dirty="0"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24200" y="2362200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Calculations by S. </a:t>
            </a:r>
            <a:r>
              <a:rPr lang="en-US" sz="1600" dirty="0" err="1"/>
              <a:t>Gevorkyan</a:t>
            </a:r>
            <a:r>
              <a:rPr lang="en-US" sz="1600" dirty="0"/>
              <a:t> for </a:t>
            </a:r>
            <a:r>
              <a:rPr lang="en-US" sz="1600" dirty="0" err="1"/>
              <a:t>GlueX</a:t>
            </a:r>
            <a:r>
              <a:rPr lang="en-US" sz="1600" dirty="0"/>
              <a:t>  </a:t>
            </a:r>
            <a:r>
              <a:rPr lang="en-US" sz="1400" dirty="0"/>
              <a:t>Phys. Rev. C 93, 015203 (2016)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86380"/>
            <a:ext cx="390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How to Extract 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 (N) 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762000"/>
            <a:ext cx="15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Method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4182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 Measure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baseline="30000" dirty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baseline="-25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for each target from the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fit to  the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 </a:t>
            </a:r>
            <a:r>
              <a:rPr lang="en-US" sz="2000" dirty="0">
                <a:solidFill>
                  <a:srgbClr val="0000FF"/>
                </a:solidFill>
              </a:rPr>
              <a:t>decay angular distribution 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baseline="30000" dirty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>
                <a:solidFill>
                  <a:srgbClr val="0000FF"/>
                </a:solidFill>
              </a:rPr>
              <a:t> depends on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aseline="-25000" dirty="0">
                <a:solidFill>
                  <a:srgbClr val="0000FF"/>
                </a:solidFill>
                <a:sym typeface="Symbol"/>
              </a:rPr>
              <a:t>L  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baseline="-25000" dirty="0">
              <a:sym typeface="Symbol"/>
            </a:endParaRPr>
          </a:p>
          <a:p>
            <a:r>
              <a:rPr lang="en-US" sz="2000" baseline="-25000" dirty="0">
                <a:sym typeface="Symbol"/>
              </a:rPr>
              <a:t> </a:t>
            </a:r>
            <a:r>
              <a:rPr lang="en-US" sz="2000" dirty="0">
                <a:sym typeface="Symbol"/>
              </a:rPr>
              <a:t>       - extract </a:t>
            </a:r>
            <a:r>
              <a:rPr lang="en-US" sz="2000" baseline="-25000" dirty="0">
                <a:sym typeface="Symbol"/>
              </a:rPr>
              <a:t>L </a:t>
            </a:r>
            <a:endParaRPr lang="en-US" sz="2000" dirty="0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4724400" y="1393825"/>
          <a:ext cx="4191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Equation" r:id="rId3" imgW="2730240" imgH="431640" progId="Equation.3">
                  <p:embed/>
                </p:oleObj>
              </mc:Choice>
              <mc:Fallback>
                <p:oleObj name="Equation" r:id="rId3" imgW="2730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93825"/>
                        <a:ext cx="41910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rho_lim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3304847"/>
            <a:ext cx="6248400" cy="29435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66825" y="4343400"/>
            <a:ext cx="2924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A-dependence of the spin </a:t>
            </a:r>
          </a:p>
          <a:p>
            <a:r>
              <a:rPr lang="en-US" dirty="0"/>
              <a:t>density matrix elements </a:t>
            </a:r>
            <a:r>
              <a:rPr lang="en-US" dirty="0">
                <a:sym typeface="Symbol"/>
              </a:rPr>
              <a:t></a:t>
            </a:r>
            <a:r>
              <a:rPr lang="en-US" baseline="30000" dirty="0">
                <a:sym typeface="Symbol"/>
              </a:rPr>
              <a:t>A</a:t>
            </a:r>
            <a:r>
              <a:rPr lang="en-US" baseline="-25000" dirty="0">
                <a:sym typeface="Symbol"/>
              </a:rPr>
              <a:t>00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032" y="3135868"/>
            <a:ext cx="451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Predictions for </a:t>
            </a:r>
            <a:r>
              <a:rPr lang="en-US" dirty="0">
                <a:sym typeface="Symbol"/>
              </a:rPr>
              <a:t></a:t>
            </a:r>
            <a:r>
              <a:rPr lang="en-US" baseline="30000" dirty="0">
                <a:sym typeface="Symbol"/>
              </a:rPr>
              <a:t>A</a:t>
            </a:r>
            <a:r>
              <a:rPr lang="en-US" baseline="-25000" dirty="0">
                <a:sym typeface="Symbol"/>
              </a:rPr>
              <a:t>00</a:t>
            </a:r>
            <a:r>
              <a:rPr lang="en-US" dirty="0">
                <a:sym typeface="Symbol"/>
              </a:rPr>
              <a:t>  </a:t>
            </a:r>
            <a:r>
              <a:rPr lang="en-US" sz="1400" dirty="0"/>
              <a:t>Phys. Rev. C 93, 015203 (2016)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0" y="2249269"/>
            <a:ext cx="2300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</a:t>
            </a:r>
            <a:r>
              <a:rPr lang="en-US" baseline="-25000" dirty="0">
                <a:sym typeface="Symbol"/>
              </a:rPr>
              <a:t>00</a:t>
            </a:r>
            <a:r>
              <a:rPr lang="en-US" dirty="0"/>
              <a:t> is measured in the </a:t>
            </a:r>
          </a:p>
          <a:p>
            <a:r>
              <a:rPr lang="en-US" dirty="0">
                <a:sym typeface="Symbol"/>
              </a:rPr>
              <a:t>     p   p reaction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0360" y="152400"/>
            <a:ext cx="722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Dependence of Nuclear Transparency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pic>
        <p:nvPicPr>
          <p:cNvPr id="1026" name="Picture 2" descr="C:\Users\somov\Desktop\Documents\omega_proposal\plots_proposal\cornel_inc69_pag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513" y="2895601"/>
            <a:ext cx="4426486" cy="31241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76800" y="5986046"/>
            <a:ext cx="4079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G. McClellan, et al. Phys. Rev. Let.  23, 10, 1969</a:t>
            </a:r>
          </a:p>
        </p:txBody>
      </p:sp>
      <p:pic>
        <p:nvPicPr>
          <p:cNvPr id="6" name="Picture 5" descr="herm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015459"/>
            <a:ext cx="4876800" cy="3232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943" y="961072"/>
            <a:ext cx="84520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 Energy dependence of the nuclear transparency due to the interference of amplitudes </a:t>
            </a:r>
          </a:p>
          <a:p>
            <a:r>
              <a:rPr lang="en-US" dirty="0">
                <a:solidFill>
                  <a:srgbClr val="0000FF"/>
                </a:solidFill>
              </a:rPr>
              <a:t>  in the production  of mesons on nuclei</a:t>
            </a:r>
          </a:p>
          <a:p>
            <a:r>
              <a:rPr lang="en-US" dirty="0"/>
              <a:t>   - dependence of the incoherent cross section on energy </a:t>
            </a:r>
            <a:r>
              <a:rPr lang="en-US" dirty="0">
                <a:sym typeface="Symbol"/>
              </a:rPr>
              <a:t> via the </a:t>
            </a:r>
          </a:p>
          <a:p>
            <a:r>
              <a:rPr lang="en-US" dirty="0">
                <a:sym typeface="Symbol"/>
              </a:rPr>
              <a:t>                                       coherence length 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 Predicted for both </a:t>
            </a:r>
            <a:r>
              <a:rPr lang="en-US" dirty="0" err="1">
                <a:solidFill>
                  <a:srgbClr val="0000FF"/>
                </a:solidFill>
              </a:rPr>
              <a:t>electroproduction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dirty="0" err="1">
                <a:solidFill>
                  <a:srgbClr val="0000FF"/>
                </a:solidFill>
              </a:rPr>
              <a:t>photoproduction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48986" y="2590800"/>
            <a:ext cx="3640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not observed in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 </a:t>
            </a:r>
            <a:r>
              <a:rPr lang="en-US" b="1" dirty="0" err="1">
                <a:solidFill>
                  <a:srgbClr val="FF0000"/>
                </a:solidFill>
                <a:sym typeface="Symbol"/>
              </a:rPr>
              <a:t>photoproduction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0" y="2590800"/>
            <a:ext cx="352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Measured in the </a:t>
            </a:r>
            <a:r>
              <a:rPr lang="en-US" dirty="0" err="1"/>
              <a:t>electroptoduction</a:t>
            </a:r>
            <a:endParaRPr lang="en-US" dirty="0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7010400" y="1524000"/>
          <a:ext cx="1143000" cy="55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Equation" r:id="rId5" imgW="863280" imgH="419040" progId="Equation.3">
                  <p:embed/>
                </p:oleObj>
              </mc:Choice>
              <mc:Fallback>
                <p:oleObj name="Equation" r:id="rId5" imgW="863280" imgH="41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524000"/>
                        <a:ext cx="1143000" cy="553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4742860" y="4248740"/>
            <a:ext cx="4848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baseline="-25000" dirty="0" err="1"/>
              <a:t>eff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41148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A </a:t>
            </a:r>
            <a:r>
              <a:rPr lang="en-US" dirty="0"/>
              <a:t>=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A</a:t>
            </a:r>
            <a:r>
              <a:rPr lang="en-US" baseline="-25000" dirty="0" err="1">
                <a:sym typeface="Symbol"/>
              </a:rPr>
              <a:t>eff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/ 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28600"/>
            <a:ext cx="643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Energy Dependence Predicted for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25603" name="Picture 3" descr="C:\Users\somov\Desktop\Documents\omega_proposal\plots_proposal\rho_rho_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486400" cy="45089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1123890"/>
            <a:ext cx="7662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Predicted energy dependence of the nuclear transparency for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 mesons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32766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GeV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397406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</a:t>
            </a:r>
            <a:r>
              <a:rPr lang="en-US" dirty="0" err="1"/>
              <a:t>GeV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15516" y="2096869"/>
            <a:ext cx="254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 similar dependence for </a:t>
            </a:r>
          </a:p>
          <a:p>
            <a:r>
              <a:rPr lang="en-US" dirty="0">
                <a:sym typeface="Symbol"/>
              </a:rPr>
              <a:t>      -mesons  ( </a:t>
            </a:r>
            <a:r>
              <a:rPr lang="en-US" i="1" dirty="0">
                <a:sym typeface="Symbol"/>
              </a:rPr>
              <a:t></a:t>
            </a:r>
            <a:r>
              <a:rPr lang="en-US" i="1" baseline="-25000" dirty="0">
                <a:sym typeface="Symbol"/>
              </a:rPr>
              <a:t>00</a:t>
            </a:r>
            <a:r>
              <a:rPr lang="en-US" i="1" dirty="0">
                <a:sym typeface="Symbol"/>
              </a:rPr>
              <a:t> </a:t>
            </a:r>
            <a:r>
              <a:rPr lang="en-US" dirty="0">
                <a:sym typeface="Symbol"/>
              </a:rPr>
              <a:t>= 0 )</a:t>
            </a:r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28600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Run Conditions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2" name="Picture 4" descr="C:\Users\somov\Desktop\Documents\omega_proposal\plots_proposal\beamline_condi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8010144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791" y="914400"/>
            <a:ext cx="8923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Use amorphous radiator (incoherent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bremsstrahlung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Decrease the flux of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uncollimated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photons by a factor of 12 compared with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2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- rate of accidental hits in the tagging detectors is about 20 %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791" y="5181600"/>
            <a:ext cx="89232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Beam request:  28 days in total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use four nuclear targets:  C, SI,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with the thickness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of 7 % R.L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Experiment in Hall D at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147" name="Picture 3" descr="Acc_ae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219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838200" y="2057400"/>
            <a:ext cx="825500" cy="39211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Hall D</a:t>
            </a: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1981200" y="3886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2700338" y="3886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153" name="Text Box 20"/>
          <p:cNvSpPr txBox="1">
            <a:spLocks noChangeArrowheads="1"/>
          </p:cNvSpPr>
          <p:nvPr/>
        </p:nvSpPr>
        <p:spPr bwMode="auto">
          <a:xfrm>
            <a:off x="3309938" y="3886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155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E7201-4156-4A8E-8922-F40985A5F041}" type="slidenum">
              <a:rPr lang="de-DE" smtClean="0">
                <a:latin typeface="Arial" charset="0"/>
              </a:rPr>
              <a:pPr/>
              <a:t>2</a:t>
            </a:fld>
            <a:endParaRPr lang="de-DE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8350" y="2209800"/>
            <a:ext cx="47156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 Newly constructed experimental Hall D </a:t>
            </a:r>
          </a:p>
          <a:p>
            <a:r>
              <a:rPr lang="en-US" dirty="0">
                <a:solidFill>
                  <a:srgbClr val="0000FF"/>
                </a:solidFill>
              </a:rPr>
              <a:t>   with the </a:t>
            </a:r>
            <a:r>
              <a:rPr lang="en-US" dirty="0" err="1">
                <a:solidFill>
                  <a:srgbClr val="0000FF"/>
                </a:solidFill>
              </a:rPr>
              <a:t>GlueX</a:t>
            </a:r>
            <a:r>
              <a:rPr lang="en-US" dirty="0">
                <a:solidFill>
                  <a:srgbClr val="0000FF"/>
                </a:solidFill>
              </a:rPr>
              <a:t> detector</a:t>
            </a:r>
          </a:p>
          <a:p>
            <a:endParaRPr lang="en-US" dirty="0"/>
          </a:p>
          <a:p>
            <a:r>
              <a:rPr lang="en-US" dirty="0"/>
              <a:t>    - Photon beam produced by CEBAF 12 </a:t>
            </a:r>
            <a:r>
              <a:rPr lang="en-US" dirty="0" err="1"/>
              <a:t>GeV</a:t>
            </a:r>
            <a:r>
              <a:rPr lang="en-US" dirty="0"/>
              <a:t> </a:t>
            </a:r>
          </a:p>
          <a:p>
            <a:r>
              <a:rPr lang="en-US" dirty="0"/>
              <a:t>      electrons in thin radiator via </a:t>
            </a:r>
            <a:r>
              <a:rPr lang="en-US" dirty="0" err="1"/>
              <a:t>bremsstrahlung</a:t>
            </a:r>
            <a:r>
              <a:rPr lang="en-US" dirty="0"/>
              <a:t> </a:t>
            </a:r>
          </a:p>
          <a:p>
            <a:r>
              <a:rPr lang="en-US" dirty="0"/>
              <a:t>       process</a:t>
            </a:r>
          </a:p>
          <a:p>
            <a:r>
              <a:rPr lang="en-US" dirty="0"/>
              <a:t>     - Linear polarization of beam photons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 Collaboration of  100+ people from 26 </a:t>
            </a:r>
          </a:p>
          <a:p>
            <a:r>
              <a:rPr lang="en-US" dirty="0">
                <a:solidFill>
                  <a:srgbClr val="0000FF"/>
                </a:solidFill>
              </a:rPr>
              <a:t>   institutions </a:t>
            </a:r>
          </a:p>
        </p:txBody>
      </p:sp>
    </p:spTree>
    <p:extLst>
      <p:ext uri="{BB962C8B-B14F-4D97-AF65-F5344CB8AC3E}">
        <p14:creationId xmlns:p14="http://schemas.microsoft.com/office/powerpoint/2010/main" val="414026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76200"/>
            <a:ext cx="83058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/>
              </a:rPr>
              <a:t>Reconstruction of Vector Mesons:  Monte Carlo Simulation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0300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We studied reconstruction capabilities  for 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, , and  mesons in the beam energy range 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between 6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12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using  detailed 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2400" y="1905000"/>
            <a:ext cx="6097636" cy="4226479"/>
            <a:chOff x="150764" y="2286000"/>
            <a:chExt cx="6097636" cy="4226479"/>
          </a:xfrm>
        </p:grpSpPr>
        <p:pic>
          <p:nvPicPr>
            <p:cNvPr id="24578" name="Picture 2" descr="C:\Users\somov\Desktop\Documents\omega_proposal\plots_proposal\omega_ki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2286000"/>
              <a:ext cx="5961228" cy="422647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066800" y="2702479"/>
              <a:ext cx="18288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  <a:sym typeface="Symbol"/>
                </a:rPr>
                <a:t>Momentum transfer t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2699502"/>
              <a:ext cx="10668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  <a:sym typeface="Symbol"/>
                </a:rPr>
                <a:t> t  = 0.017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0764" y="4531279"/>
              <a:ext cx="1484702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  <a:sym typeface="Symbol"/>
                </a:rPr>
                <a:t>   invariant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  <a:sym typeface="Symbol"/>
                </a:rPr>
                <a:t>mas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0" y="4531279"/>
              <a:ext cx="1455848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  <a:sym typeface="Symbol"/>
                </a:rPr>
                <a:t> 3 invariant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  <a:sym typeface="Symbol"/>
                </a:rPr>
                <a:t>mas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0" y="4912279"/>
              <a:ext cx="13292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sym typeface="Symbol"/>
                </a:rPr>
                <a:t> (m)  -  7.7  </a:t>
              </a:r>
              <a:r>
                <a:rPr lang="en-US" sz="1200" b="1" dirty="0" err="1">
                  <a:solidFill>
                    <a:srgbClr val="C00000"/>
                  </a:solidFill>
                  <a:sym typeface="Symbol"/>
                </a:rPr>
                <a:t>MeV</a:t>
              </a:r>
              <a:r>
                <a:rPr lang="en-US" sz="1200" b="1" dirty="0">
                  <a:solidFill>
                    <a:srgbClr val="C00000"/>
                  </a:solidFill>
                  <a:sym typeface="Symbol"/>
                </a:rPr>
                <a:t> </a:t>
              </a:r>
              <a:endParaRPr lang="en-US" sz="12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60868" y="4912279"/>
              <a:ext cx="12875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sym typeface="Symbol"/>
                </a:rPr>
                <a:t> (m)  -  33  </a:t>
              </a:r>
              <a:r>
                <a:rPr lang="en-US" sz="1200" b="1" dirty="0" err="1">
                  <a:solidFill>
                    <a:srgbClr val="C00000"/>
                  </a:solidFill>
                  <a:sym typeface="Symbol"/>
                </a:rPr>
                <a:t>MeV</a:t>
              </a:r>
              <a:r>
                <a:rPr lang="en-US" sz="1200" b="1" dirty="0">
                  <a:solidFill>
                    <a:srgbClr val="C00000"/>
                  </a:solidFill>
                  <a:sym typeface="Symbol"/>
                </a:rPr>
                <a:t> </a:t>
              </a:r>
              <a:endParaRPr lang="en-US" sz="1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600" y="4912279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324601" y="3868554"/>
          <a:ext cx="2666999" cy="138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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+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 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-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en-US" sz="1400" baseline="-250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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(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MeV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7.7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en-US" sz="1400" baseline="-250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 (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MeV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33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33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 t    (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GeV</a:t>
                      </a:r>
                      <a:r>
                        <a:rPr lang="en-US" sz="1400" baseline="30000" dirty="0" err="1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0.017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705600" y="2438400"/>
            <a:ext cx="132760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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>
          <a:xfrm rot="10800000" flipV="1">
            <a:off x="6172200" y="2667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53200" y="55626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 (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mis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)  ~  190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/>
              </a:rPr>
              <a:t>MeV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981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Uniform angular acceptance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- important for polarization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measurements</a:t>
            </a:r>
          </a:p>
        </p:txBody>
      </p:sp>
      <p:pic>
        <p:nvPicPr>
          <p:cNvPr id="22530" name="Picture 2" descr="C:\Users\somov\Desktop\Documents\omega_proposal\plots_proposal\accept_omega_c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70679"/>
            <a:ext cx="3581400" cy="2539321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061242" y="801469"/>
            <a:ext cx="3940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Angular acceptance for   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 decays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                   (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/>
              </a:rPr>
              <a:t>helicity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frame)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10400" y="4800600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 (t)  ~  0.02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1600" baseline="30000" dirty="0" err="1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733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Reconstruction of 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 </a:t>
            </a:r>
            <a:r>
              <a:rPr lang="en-US" sz="20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0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and   K</a:t>
            </a:r>
            <a:r>
              <a:rPr lang="en-US" sz="20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K</a:t>
            </a:r>
            <a:r>
              <a:rPr lang="en-US" sz="20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2532" name="Picture 4" descr="C:\Users\somov\Desktop\Documents\omega_proposal\plots_proposal\rho_m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4216485"/>
            <a:ext cx="3295650" cy="2336715"/>
          </a:xfrm>
          <a:prstGeom prst="rect">
            <a:avLst/>
          </a:prstGeom>
          <a:noFill/>
        </p:spPr>
      </p:pic>
      <p:pic>
        <p:nvPicPr>
          <p:cNvPr id="22531" name="Picture 3" descr="C:\Users\somov\Desktop\Documents\omega_proposal\plots_proposal\phi_ma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3429000" cy="2431264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905000" y="4724400"/>
            <a:ext cx="13708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sym typeface="Symbol"/>
              </a:rPr>
              <a:t> (m)  -  7  </a:t>
            </a:r>
            <a:r>
              <a:rPr lang="en-US" sz="1400" b="1" dirty="0" err="1">
                <a:solidFill>
                  <a:srgbClr val="C00000"/>
                </a:solidFill>
                <a:sym typeface="Symbol"/>
              </a:rPr>
              <a:t>MeV</a:t>
            </a:r>
            <a:r>
              <a:rPr lang="en-US" sz="1400" b="1" dirty="0">
                <a:solidFill>
                  <a:srgbClr val="C00000"/>
                </a:solidFill>
                <a:sym typeface="Symbol"/>
              </a:rPr>
              <a:t> 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40164" y="5334000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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mis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) =  180-200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Symbol"/>
              </a:rPr>
              <a:t>MeV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762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  <a:sym typeface="Symbol"/>
              </a:rPr>
              <a:t>Reconstruction of Vector Mesons:  Monte Carlo Simulation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71600"/>
          <a:ext cx="8397240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/>
                        </a:rPr>
                        <a:t>  </a:t>
                      </a:r>
                      <a:r>
                        <a:rPr lang="en-US" baseline="30000" dirty="0">
                          <a:sym typeface="Symbol"/>
                        </a:rPr>
                        <a:t>0</a:t>
                      </a:r>
                      <a:r>
                        <a:rPr lang="en-US" dirty="0">
                          <a:sym typeface="Symbol"/>
                        </a:rPr>
                        <a:t>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/>
                        </a:rPr>
                        <a:t>  </a:t>
                      </a:r>
                      <a:r>
                        <a:rPr lang="en-US" baseline="30000" dirty="0">
                          <a:sym typeface="Symbol"/>
                        </a:rPr>
                        <a:t>+ </a:t>
                      </a:r>
                      <a:r>
                        <a:rPr lang="en-US" dirty="0">
                          <a:sym typeface="Symbol"/>
                        </a:rPr>
                        <a:t></a:t>
                      </a:r>
                      <a:r>
                        <a:rPr lang="en-US" baseline="30000" dirty="0">
                          <a:sym typeface="Symbol"/>
                        </a:rPr>
                        <a:t> </a:t>
                      </a:r>
                      <a:r>
                        <a:rPr lang="en-US" dirty="0">
                          <a:sym typeface="Symbol"/>
                        </a:rPr>
                        <a:t></a:t>
                      </a:r>
                      <a:r>
                        <a:rPr lang="en-US" baseline="30000" dirty="0">
                          <a:sym typeface="Symbol"/>
                        </a:rPr>
                        <a:t>0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/>
                        </a:rPr>
                        <a:t>  </a:t>
                      </a:r>
                      <a:r>
                        <a:rPr lang="en-US" baseline="30000" dirty="0">
                          <a:sym typeface="Symbol"/>
                        </a:rPr>
                        <a:t>+ </a:t>
                      </a:r>
                      <a:r>
                        <a:rPr lang="en-US" dirty="0">
                          <a:sym typeface="Symbol"/>
                        </a:rPr>
                        <a:t></a:t>
                      </a:r>
                      <a:r>
                        <a:rPr lang="en-US" baseline="30000" dirty="0">
                          <a:sym typeface="Symbol"/>
                        </a:rPr>
                        <a:t>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/>
                        </a:rPr>
                        <a:t>  K</a:t>
                      </a:r>
                      <a:r>
                        <a:rPr lang="en-US" baseline="30000" dirty="0">
                          <a:sym typeface="Symbol"/>
                        </a:rPr>
                        <a:t>+ </a:t>
                      </a:r>
                      <a:r>
                        <a:rPr lang="en-US" baseline="0" dirty="0">
                          <a:sym typeface="Symbol"/>
                        </a:rPr>
                        <a:t>K</a:t>
                      </a:r>
                      <a:r>
                        <a:rPr lang="en-US" baseline="30000" dirty="0">
                          <a:sym typeface="Symbol"/>
                        </a:rPr>
                        <a:t>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Efficiency</a:t>
                      </a:r>
                      <a:r>
                        <a:rPr lang="en-US" baseline="0" dirty="0"/>
                        <a:t>  (%)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r>
                        <a:rPr lang="en-US" dirty="0"/>
                        <a:t>Incoherent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cross</a:t>
                      </a:r>
                      <a:r>
                        <a:rPr lang="en-US" baseline="0" dirty="0"/>
                        <a:t> section, </a:t>
                      </a:r>
                      <a:r>
                        <a:rPr lang="en-US" baseline="0" dirty="0" err="1"/>
                        <a:t>Pb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>
                          <a:sym typeface="Symbol"/>
                        </a:rPr>
                        <a:t>b)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</a:t>
                      </a:r>
                      <a:r>
                        <a:rPr lang="en-US" dirty="0" err="1"/>
                        <a:t>GeV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</a:t>
                      </a:r>
                      <a:r>
                        <a:rPr lang="en-US" dirty="0" err="1"/>
                        <a:t>GeV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Reconstructed</a:t>
                      </a:r>
                      <a:r>
                        <a:rPr lang="en-US" baseline="0" dirty="0"/>
                        <a:t> events  </a:t>
                      </a:r>
                      <a:r>
                        <a:rPr lang="en-US" dirty="0"/>
                        <a:t>( k )</a:t>
                      </a:r>
                    </a:p>
                    <a:p>
                      <a:r>
                        <a:rPr lang="en-US" baseline="0" dirty="0"/>
                        <a:t>     </a:t>
                      </a:r>
                      <a:r>
                        <a:rPr lang="en-US" dirty="0"/>
                        <a:t>0.1</a:t>
                      </a:r>
                      <a:r>
                        <a:rPr lang="en-US" baseline="0" dirty="0"/>
                        <a:t> &lt; t &lt; 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– 9  </a:t>
                      </a:r>
                      <a:r>
                        <a:rPr lang="en-US" dirty="0" err="1"/>
                        <a:t>GeV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– 12 </a:t>
                      </a:r>
                      <a:r>
                        <a:rPr lang="en-US" dirty="0" err="1"/>
                        <a:t>GeV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228600"/>
            <a:ext cx="6050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Reconstruction Efficiencies and Yields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1012" y="86380"/>
            <a:ext cx="50071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Runs with Empty Target: Data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somov\Desktop\Documents\linux\proposal_new\plots\omega_pi_gg_propos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13" y="3962400"/>
            <a:ext cx="5949687" cy="2788450"/>
          </a:xfrm>
          <a:prstGeom prst="rect">
            <a:avLst/>
          </a:prstGeom>
          <a:noFill/>
        </p:spPr>
      </p:pic>
      <p:pic>
        <p:nvPicPr>
          <p:cNvPr id="22530" name="Picture 2" descr="C:\Users\somov\Desktop\Documents\linux\proposal_new\plots\omega_3pi_propos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447800"/>
            <a:ext cx="5943600" cy="278559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693003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 (p, A)    (X)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(require to reconstruct only )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0" y="1686580"/>
            <a:ext cx="218361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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274589" y="4191000"/>
            <a:ext cx="151996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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914400" y="4267200"/>
            <a:ext cx="186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  <a:sym typeface="Symbol"/>
              </a:rPr>
              <a:t> Z vertex is unknown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  <a:sym typeface="Symbol"/>
              </a:rPr>
              <a:t>(no shift for real target)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685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 (p, A)   p 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6939" y="5029200"/>
            <a:ext cx="2802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Relatively small BG for both</a:t>
            </a:r>
          </a:p>
          <a:p>
            <a:r>
              <a:rPr lang="en-US" dirty="0">
                <a:sym typeface="Symbol"/>
              </a:rPr>
              <a:t>           decay channels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3581400"/>
            <a:ext cx="41765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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is computed according to the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predicted  dependence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on 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5297269"/>
            <a:ext cx="1334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Measued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SLAC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447800" y="5562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785257"/>
            <a:ext cx="83058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Systematic uncertainties dominate  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 -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smallest data sample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of   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 reconstructed decays (16 K per target)</a:t>
            </a:r>
          </a:p>
          <a:p>
            <a:pPr>
              <a:lnSpc>
                <a:spcPts val="1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 - conservatively assume that S/B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152400"/>
            <a:ext cx="796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Errors on Measurements of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 Extraction of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953000" y="2133600"/>
          <a:ext cx="39624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thickness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Photon flux determination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Signal yield (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bg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subtraction) and</a:t>
                      </a:r>
                    </a:p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event selection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Dependence on </a:t>
                      </a:r>
                      <a:r>
                        <a:rPr lang="en-US" sz="1600" baseline="-250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1.2 %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Reconstruction efficiencies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3.0</a:t>
                      </a:r>
                      <a:r>
                        <a:rPr lang="en-US" sz="1600" baseline="0" dirty="0"/>
                        <a:t>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4.7 %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304800" y="2257961"/>
            <a:ext cx="441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Statistical errors on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 (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/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=  1.4 %   (6 – 9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=  1.8 %   (9 -12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057400" y="4724400"/>
          <a:ext cx="61721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Polarization 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 on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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L  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(26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mb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        (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mb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mesons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9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 – 12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= 0.2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1.1 (stat) 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3.5 (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1.1(stat)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2.7 (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= 0.1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2.1 (stat)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6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.6 (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syst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(stat)  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5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.0 (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= 0.3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0.9 (stat) 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2.5 (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(stat)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2.0 (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410200" y="1676400"/>
            <a:ext cx="330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systematic uncertainties on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9800" y="314980"/>
            <a:ext cx="4916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Errors: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and 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somov\Desktop\Documents\omega_proposal\plots_proposal\project_mea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58" y="2171700"/>
            <a:ext cx="3869342" cy="3619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114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sym typeface="Symbol"/>
              </a:rPr>
              <a:t> Projected errors on measurements of </a:t>
            </a:r>
            <a:r>
              <a:rPr lang="en-US" dirty="0" err="1">
                <a:solidFill>
                  <a:srgbClr val="002060"/>
                </a:solidFill>
              </a:rPr>
              <a:t>A</a:t>
            </a:r>
            <a:r>
              <a:rPr lang="en-US" baseline="-25000" dirty="0" err="1">
                <a:solidFill>
                  <a:srgbClr val="002060"/>
                </a:solidFill>
              </a:rPr>
              <a:t>eff</a:t>
            </a:r>
            <a:r>
              <a:rPr lang="en-US" baseline="-250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and  </a:t>
            </a:r>
            <a:r>
              <a:rPr lang="en-US" dirty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>
                <a:solidFill>
                  <a:srgbClr val="002060"/>
                </a:solidFill>
                <a:sym typeface="Symbol"/>
              </a:rPr>
              <a:t>for   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 decays</a:t>
            </a:r>
          </a:p>
          <a:p>
            <a:r>
              <a:rPr lang="en-US" dirty="0">
                <a:solidFill>
                  <a:srgbClr val="002060"/>
                </a:solidFill>
                <a:sym typeface="Symbol"/>
              </a:rPr>
              <a:t>                             (input values:  </a:t>
            </a:r>
            <a:r>
              <a:rPr lang="en-US" baseline="-25000" dirty="0">
                <a:solidFill>
                  <a:srgbClr val="002060"/>
                </a:solidFill>
                <a:sym typeface="Symbol"/>
              </a:rPr>
              <a:t>T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= 26 </a:t>
            </a:r>
            <a:r>
              <a:rPr lang="en-US" dirty="0" err="1">
                <a:solidFill>
                  <a:srgbClr val="002060"/>
                </a:solidFill>
                <a:sym typeface="Symbol"/>
              </a:rPr>
              <a:t>mb</a:t>
            </a:r>
            <a:r>
              <a:rPr lang="en-US" dirty="0">
                <a:solidFill>
                  <a:srgbClr val="002060"/>
                </a:solidFill>
                <a:sym typeface="Symbol"/>
              </a:rPr>
              <a:t>,  </a:t>
            </a:r>
            <a:r>
              <a:rPr lang="en-US" baseline="-25000" dirty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>
                <a:solidFill>
                  <a:srgbClr val="002060"/>
                </a:solidFill>
                <a:sym typeface="Symbol"/>
              </a:rPr>
              <a:t>= 0.2)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981200"/>
            <a:ext cx="48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baseline="-25000" dirty="0" err="1"/>
              <a:t>eff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2286000" y="266700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9 </a:t>
            </a:r>
            <a:r>
              <a:rPr lang="en-US" dirty="0" err="1">
                <a:sym typeface="Symbol"/>
              </a:rPr>
              <a:t>GeV</a:t>
            </a:r>
            <a:endParaRPr lang="en-US" dirty="0"/>
          </a:p>
        </p:txBody>
      </p:sp>
      <p:pic>
        <p:nvPicPr>
          <p:cNvPr id="23556" name="Picture 4" descr="C:\Users\somov\Desktop\Documents\omega_proposal\plots_proposal\proj_rh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01873"/>
            <a:ext cx="4513162" cy="35893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3634" y="19812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</a:t>
            </a:r>
            <a:r>
              <a:rPr lang="en-US" baseline="30000" dirty="0">
                <a:sym typeface="Symbol"/>
              </a:rPr>
              <a:t>A</a:t>
            </a:r>
            <a:r>
              <a:rPr lang="en-US" baseline="-25000" dirty="0">
                <a:sym typeface="Symbol"/>
              </a:rPr>
              <a:t>00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7025080" y="274320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9 </a:t>
            </a:r>
            <a:r>
              <a:rPr lang="en-US" dirty="0" err="1">
                <a:sym typeface="Symbol"/>
              </a:rPr>
              <a:t>GeV</a:t>
            </a:r>
            <a:endParaRPr lang="en-US" dirty="0"/>
          </a:p>
        </p:txBody>
      </p:sp>
      <p:sp>
        <p:nvSpPr>
          <p:cNvPr id="13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mov\Desktop\Documents\omega_proposal\sergey_comp_sect\cross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8001000" cy="37391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0" y="76200"/>
            <a:ext cx="47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 errors on 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 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895" y="725269"/>
            <a:ext cx="8383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sym typeface="Symbol"/>
              </a:rPr>
              <a:t> </a:t>
            </a:r>
            <a:r>
              <a:rPr lang="en-US" baseline="-25000" dirty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will be extracted  for  mesons using two measurements:   </a:t>
            </a:r>
            <a:r>
              <a:rPr lang="en-US" dirty="0" err="1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 err="1">
                <a:solidFill>
                  <a:srgbClr val="002060"/>
                </a:solidFill>
                <a:sym typeface="Symbol"/>
              </a:rPr>
              <a:t>eff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 and  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>
                <a:solidFill>
                  <a:srgbClr val="002060"/>
                </a:solidFill>
                <a:sym typeface="Symbol"/>
              </a:rPr>
              <a:t>00</a:t>
            </a:r>
          </a:p>
          <a:p>
            <a:pPr>
              <a:buFont typeface="Arial" pitchFamily="34" charset="0"/>
              <a:buChar char="•"/>
            </a:pPr>
            <a:r>
              <a:rPr lang="en-US" baseline="-25000" dirty="0">
                <a:solidFill>
                  <a:srgbClr val="002060"/>
                </a:solidFill>
                <a:sym typeface="Symbol"/>
              </a:rPr>
              <a:t>  </a:t>
            </a:r>
            <a:r>
              <a:rPr lang="en-US" dirty="0">
                <a:solidFill>
                  <a:srgbClr val="002060"/>
                </a:solidFill>
                <a:sym typeface="Symbol"/>
              </a:rPr>
              <a:t>Expected errors on </a:t>
            </a:r>
            <a:r>
              <a:rPr lang="en-US" baseline="-25000" dirty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for 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>
                <a:solidFill>
                  <a:srgbClr val="002060"/>
                </a:solidFill>
                <a:sym typeface="Symbol"/>
              </a:rPr>
              <a:t> decays obtained from measurements on a </a:t>
            </a:r>
            <a:r>
              <a:rPr lang="en-US" dirty="0" err="1">
                <a:solidFill>
                  <a:srgbClr val="002060"/>
                </a:solidFill>
                <a:sym typeface="Symbol"/>
              </a:rPr>
              <a:t>Pb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target: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6096000"/>
            <a:ext cx="595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sym typeface="Symbol"/>
              </a:rPr>
              <a:t> </a:t>
            </a:r>
            <a:r>
              <a:rPr lang="en-US" baseline="-25000" dirty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will be independently measured using   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+</a:t>
            </a:r>
            <a:r>
              <a:rPr lang="en-US" dirty="0">
                <a:solidFill>
                  <a:srgbClr val="002060"/>
                </a:solidFill>
                <a:sym typeface="Symbol"/>
              </a:rPr>
              <a:t>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-</a:t>
            </a:r>
            <a:r>
              <a:rPr lang="en-US" dirty="0">
                <a:solidFill>
                  <a:srgbClr val="002060"/>
                </a:solidFill>
                <a:sym typeface="Symbol"/>
              </a:rPr>
              <a:t>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decays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        ( </a:t>
            </a:r>
            <a:r>
              <a:rPr lang="en-US" baseline="-25000" dirty="0">
                <a:sym typeface="Symbol"/>
              </a:rPr>
              <a:t>L </a:t>
            </a:r>
            <a:r>
              <a:rPr lang="en-US" dirty="0">
                <a:sym typeface="Symbol"/>
              </a:rPr>
              <a:t>)</a:t>
            </a:r>
            <a:r>
              <a:rPr lang="en-US" baseline="-25000" dirty="0">
                <a:sym typeface="Symbol"/>
              </a:rPr>
              <a:t>  </a:t>
            </a:r>
            <a:r>
              <a:rPr lang="en-US" dirty="0">
                <a:sym typeface="Symbol"/>
              </a:rPr>
              <a:t>  =    3.7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  (6 – 9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) ;        2.9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   (9 – 12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)      extracted from   </a:t>
            </a:r>
            <a:r>
              <a:rPr lang="en-US" dirty="0" err="1">
                <a:sym typeface="Symbol"/>
              </a:rPr>
              <a:t>A</a:t>
            </a:r>
            <a:r>
              <a:rPr lang="en-US" baseline="-25000" dirty="0" err="1">
                <a:sym typeface="Symbol"/>
              </a:rPr>
              <a:t>eff</a:t>
            </a:r>
            <a:r>
              <a:rPr lang="en-US" dirty="0">
                <a:sym typeface="Symbol"/>
              </a:rPr>
              <a:t> </a:t>
            </a:r>
          </a:p>
          <a:p>
            <a:r>
              <a:rPr lang="en-US" dirty="0">
                <a:sym typeface="Symbol"/>
              </a:rPr>
              <a:t>        ( </a:t>
            </a:r>
            <a:r>
              <a:rPr lang="en-US" baseline="-25000" dirty="0">
                <a:sym typeface="Symbol"/>
              </a:rPr>
              <a:t>L </a:t>
            </a:r>
            <a:r>
              <a:rPr lang="en-US" dirty="0">
                <a:sym typeface="Symbol"/>
              </a:rPr>
              <a:t>)</a:t>
            </a:r>
            <a:r>
              <a:rPr lang="en-US" baseline="-25000" dirty="0">
                <a:sym typeface="Symbol"/>
              </a:rPr>
              <a:t>    </a:t>
            </a:r>
            <a:r>
              <a:rPr lang="en-US" dirty="0">
                <a:sym typeface="Symbol"/>
              </a:rPr>
              <a:t> =    2.6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  (6 – 9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) ;        2.8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   (9 – 12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)      extracted from   </a:t>
            </a:r>
            <a:r>
              <a:rPr lang="en-US" baseline="30000" dirty="0">
                <a:sym typeface="Symbol"/>
              </a:rPr>
              <a:t>A</a:t>
            </a:r>
            <a:r>
              <a:rPr lang="en-US" baseline="-25000" dirty="0">
                <a:sym typeface="Symbol"/>
              </a:rPr>
              <a:t>00  </a:t>
            </a:r>
            <a:r>
              <a:rPr lang="en-US" dirty="0">
                <a:sym typeface="Symbol"/>
              </a:rPr>
              <a:t>           Combined:         2.3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                                2.0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    </a:t>
            </a:r>
          </a:p>
          <a:p>
            <a:r>
              <a:rPr lang="en-US" baseline="-25000" dirty="0">
                <a:sym typeface="Symbol"/>
              </a:rPr>
              <a:t> </a:t>
            </a:r>
          </a:p>
        </p:txBody>
      </p:sp>
      <p:grpSp>
        <p:nvGrpSpPr>
          <p:cNvPr id="2" name="Group 37"/>
          <p:cNvGrpSpPr/>
          <p:nvPr/>
        </p:nvGrpSpPr>
        <p:grpSpPr>
          <a:xfrm>
            <a:off x="1752600" y="3785616"/>
            <a:ext cx="76200" cy="329184"/>
            <a:chOff x="1719072" y="3581400"/>
            <a:chExt cx="76200" cy="4572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752600" y="3581400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/>
          <p:nvPr/>
        </p:nvGrpSpPr>
        <p:grpSpPr>
          <a:xfrm>
            <a:off x="5715000" y="3675888"/>
            <a:ext cx="76200" cy="329186"/>
            <a:chOff x="1719072" y="3581400"/>
            <a:chExt cx="76200" cy="457203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752600" y="3581403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5"/>
          <p:cNvGrpSpPr/>
          <p:nvPr/>
        </p:nvGrpSpPr>
        <p:grpSpPr>
          <a:xfrm>
            <a:off x="1981200" y="3785616"/>
            <a:ext cx="76200" cy="304800"/>
            <a:chOff x="1719072" y="3581400"/>
            <a:chExt cx="76200" cy="45720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752600" y="3581400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9"/>
          <p:cNvGrpSpPr/>
          <p:nvPr/>
        </p:nvGrpSpPr>
        <p:grpSpPr>
          <a:xfrm>
            <a:off x="6019800" y="3657600"/>
            <a:ext cx="76200" cy="304800"/>
            <a:chOff x="1719072" y="3581400"/>
            <a:chExt cx="76200" cy="4572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752600" y="3581400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>
            <a:off x="7010400" y="3200400"/>
            <a:ext cx="195072" cy="0"/>
          </a:xfrm>
          <a:prstGeom prst="line">
            <a:avLst/>
          </a:prstGeom>
          <a:ln w="190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39000" y="2971800"/>
            <a:ext cx="1040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 proposed 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experiment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52600" y="3014246"/>
            <a:ext cx="10005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FS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000" y="3048000"/>
            <a:ext cx="10567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BG Model</a:t>
            </a:r>
          </a:p>
        </p:txBody>
      </p:sp>
      <p:sp>
        <p:nvSpPr>
          <p:cNvPr id="2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Summary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12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04617" y="914400"/>
            <a:ext cx="55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90DB3"/>
                </a:solidFill>
              </a:rPr>
              <a:t>       </a:t>
            </a:r>
          </a:p>
          <a:p>
            <a:endParaRPr 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2400" y="762000"/>
            <a:ext cx="8833059" cy="51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We propose to use the </a:t>
            </a:r>
            <a:r>
              <a:rPr lang="en-US" sz="2000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detector to study </a:t>
            </a:r>
            <a:r>
              <a:rPr lang="en-US" sz="2000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of light mesons </a:t>
            </a:r>
          </a:p>
          <a:p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on nuclear targets: C, Si, </a:t>
            </a:r>
            <a:r>
              <a:rPr lang="en-US" sz="2000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in the large beam energy range between </a:t>
            </a:r>
          </a:p>
          <a:p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6 </a:t>
            </a:r>
            <a:r>
              <a:rPr lang="en-US" sz="2000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and 12 </a:t>
            </a:r>
            <a:r>
              <a:rPr lang="en-US" sz="2000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. The primary goal  is:</a:t>
            </a:r>
          </a:p>
          <a:p>
            <a:pPr>
              <a:lnSpc>
                <a:spcPts val="800"/>
              </a:lnSpc>
              <a:buFont typeface="Wingdings" pitchFamily="2" charset="2"/>
              <a:buChar char="Ø"/>
            </a:pPr>
            <a:endParaRPr lang="en-US" sz="2000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Measure nuclear transparency and the SDME for omega mesons in incoherent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extract the total cross section of the longitudinally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polarized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 mesons with nucleon. Measurements are important in interpreting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color transparency effects.</a:t>
            </a:r>
          </a:p>
          <a:p>
            <a:pPr>
              <a:lnSpc>
                <a:spcPts val="8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Measure nuclear transparency of light mesons such as , , . Study the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dependency of the nuclear transparency on the beam energy, predicted by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theoretical models.</a:t>
            </a:r>
          </a:p>
          <a:p>
            <a:pPr>
              <a:lnSpc>
                <a:spcPts val="800"/>
              </a:lnSpc>
            </a:pPr>
            <a:endParaRPr lang="en-US" sz="2000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Data sample acquired on nuclear target will allow to study other physics topics,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like production of mesons at larger t, etc. </a:t>
            </a:r>
          </a:p>
          <a:p>
            <a:pPr>
              <a:lnSpc>
                <a:spcPts val="800"/>
              </a:lnSpc>
            </a:pPr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000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The expected length of the experiment is 28 days of taking data. The detector</a:t>
            </a:r>
          </a:p>
          <a:p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will be operated at small luminosity. No modifications of the </a:t>
            </a:r>
            <a:r>
              <a:rPr lang="en-US" sz="2000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detector</a:t>
            </a:r>
          </a:p>
          <a:p>
            <a:r>
              <a:rPr lang="en-US" sz="20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is required    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514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Backup Slides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12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04617" y="914400"/>
            <a:ext cx="55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90DB3"/>
                </a:solidFill>
              </a:rPr>
              <a:t>      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0" y="76200"/>
            <a:ext cx="47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 errors on 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 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832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sym typeface="Symbol"/>
              </a:rPr>
              <a:t> </a:t>
            </a:r>
            <a:r>
              <a:rPr lang="en-US" baseline="-25000" dirty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will be extracted  for  mesons using two measurements:   </a:t>
            </a:r>
            <a:r>
              <a:rPr lang="en-US" dirty="0" err="1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 err="1">
                <a:solidFill>
                  <a:srgbClr val="002060"/>
                </a:solidFill>
                <a:sym typeface="Symbol"/>
              </a:rPr>
              <a:t>eff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 and  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>
                <a:solidFill>
                  <a:srgbClr val="002060"/>
                </a:solidFill>
                <a:sym typeface="Symbol"/>
              </a:rPr>
              <a:t>00</a:t>
            </a:r>
          </a:p>
          <a:p>
            <a:pPr>
              <a:buFont typeface="Arial" pitchFamily="34" charset="0"/>
              <a:buChar char="•"/>
            </a:pPr>
            <a:r>
              <a:rPr lang="en-US" baseline="-25000" dirty="0">
                <a:solidFill>
                  <a:srgbClr val="002060"/>
                </a:solidFill>
                <a:sym typeface="Symbol"/>
              </a:rPr>
              <a:t>  </a:t>
            </a:r>
            <a:r>
              <a:rPr lang="en-US" dirty="0">
                <a:solidFill>
                  <a:srgbClr val="002060"/>
                </a:solidFill>
                <a:sym typeface="Symbol"/>
              </a:rPr>
              <a:t>Expected errors on </a:t>
            </a:r>
            <a:r>
              <a:rPr lang="en-US" baseline="-25000" dirty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for 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>
                <a:solidFill>
                  <a:srgbClr val="002060"/>
                </a:solidFill>
                <a:sym typeface="Symbol"/>
              </a:rPr>
              <a:t> decays obtained from measurements on a </a:t>
            </a:r>
            <a:r>
              <a:rPr lang="en-US" dirty="0" err="1">
                <a:solidFill>
                  <a:srgbClr val="002060"/>
                </a:solidFill>
                <a:sym typeface="Symbol"/>
              </a:rPr>
              <a:t>Pb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target: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  <a:sym typeface="Symbo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096000"/>
            <a:ext cx="595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sym typeface="Symbol"/>
              </a:rPr>
              <a:t> </a:t>
            </a:r>
            <a:r>
              <a:rPr lang="en-US" baseline="-25000" dirty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will be independently measured using   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+</a:t>
            </a:r>
            <a:r>
              <a:rPr lang="en-US" dirty="0">
                <a:solidFill>
                  <a:srgbClr val="002060"/>
                </a:solidFill>
                <a:sym typeface="Symbol"/>
              </a:rPr>
              <a:t>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-</a:t>
            </a:r>
            <a:r>
              <a:rPr lang="en-US" dirty="0">
                <a:solidFill>
                  <a:srgbClr val="002060"/>
                </a:solidFill>
                <a:sym typeface="Symbol"/>
              </a:rPr>
              <a:t></a:t>
            </a:r>
            <a:r>
              <a:rPr lang="en-US" baseline="30000" dirty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decays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somov\Desktop\Documents\omega_proposal\sergey_comp_sect\cross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8001000" cy="3739161"/>
          </a:xfrm>
          <a:prstGeom prst="rect">
            <a:avLst/>
          </a:prstGeom>
          <a:noFill/>
        </p:spPr>
      </p:pic>
      <p:grpSp>
        <p:nvGrpSpPr>
          <p:cNvPr id="2" name="Group 37"/>
          <p:cNvGrpSpPr/>
          <p:nvPr/>
        </p:nvGrpSpPr>
        <p:grpSpPr>
          <a:xfrm>
            <a:off x="1737360" y="3218688"/>
            <a:ext cx="76200" cy="685800"/>
            <a:chOff x="1719072" y="3581400"/>
            <a:chExt cx="76200" cy="4572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752600" y="3581400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>
            <a:off x="7010400" y="2819400"/>
            <a:ext cx="195072" cy="0"/>
          </a:xfrm>
          <a:prstGeom prst="line">
            <a:avLst/>
          </a:prstGeom>
          <a:ln w="190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39000" y="2590800"/>
            <a:ext cx="1040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 proposed 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experiment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52600" y="2633246"/>
            <a:ext cx="10005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FS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000" y="2667000"/>
            <a:ext cx="10567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BG Model</a:t>
            </a:r>
          </a:p>
        </p:txBody>
      </p:sp>
      <p:sp>
        <p:nvSpPr>
          <p:cNvPr id="2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34" name="Group 45"/>
          <p:cNvGrpSpPr/>
          <p:nvPr/>
        </p:nvGrpSpPr>
        <p:grpSpPr>
          <a:xfrm>
            <a:off x="2057400" y="3218688"/>
            <a:ext cx="76200" cy="640080"/>
            <a:chOff x="1719072" y="3581397"/>
            <a:chExt cx="76200" cy="45720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752600" y="3581397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715000" y="3124200"/>
            <a:ext cx="76200" cy="685800"/>
            <a:chOff x="1719072" y="3581400"/>
            <a:chExt cx="76200" cy="4572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752600" y="3581400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45"/>
          <p:cNvGrpSpPr/>
          <p:nvPr/>
        </p:nvGrpSpPr>
        <p:grpSpPr>
          <a:xfrm>
            <a:off x="6096000" y="3124200"/>
            <a:ext cx="76200" cy="640080"/>
            <a:chOff x="1719072" y="3581397"/>
            <a:chExt cx="76200" cy="457203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752600" y="3581397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524000" y="18404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        ( </a:t>
            </a:r>
            <a:r>
              <a:rPr lang="en-US" baseline="-25000" dirty="0">
                <a:sym typeface="Symbol"/>
              </a:rPr>
              <a:t>L </a:t>
            </a:r>
            <a:r>
              <a:rPr lang="en-US" dirty="0">
                <a:sym typeface="Symbol"/>
              </a:rPr>
              <a:t>)</a:t>
            </a:r>
            <a:r>
              <a:rPr lang="en-US" baseline="-25000" dirty="0">
                <a:sym typeface="Symbol"/>
              </a:rPr>
              <a:t>  </a:t>
            </a:r>
            <a:r>
              <a:rPr lang="en-US" dirty="0">
                <a:sym typeface="Symbol"/>
              </a:rPr>
              <a:t>  =    5.0 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  (6 – 9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) ;       4.6 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   (9 – 12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)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73352" y="1371600"/>
            <a:ext cx="294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 Input values of  </a:t>
            </a:r>
            <a:r>
              <a:rPr lang="en-US" dirty="0">
                <a:sym typeface="Symbol"/>
              </a:rPr>
              <a:t></a:t>
            </a:r>
            <a:r>
              <a:rPr lang="en-US" baseline="-25000" dirty="0">
                <a:sym typeface="Symbol"/>
              </a:rPr>
              <a:t>00</a:t>
            </a:r>
            <a:r>
              <a:rPr lang="en-US" dirty="0">
                <a:sym typeface="Symbol"/>
              </a:rPr>
              <a:t>  =  0.14 )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522255" cy="5328077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0"/>
            <a:ext cx="8686800" cy="6673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Detector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52400" y="823238"/>
            <a:ext cx="4343400" cy="2318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B02BE"/>
                </a:solidFill>
              </a:rPr>
              <a:t>• Optimized to detect multi-particle final states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>
                <a:solidFill>
                  <a:srgbClr val="0B02BE"/>
                </a:solidFill>
              </a:rPr>
              <a:t>• Hermetic,  large/uniform acceptance for   </a:t>
            </a:r>
          </a:p>
          <a:p>
            <a:r>
              <a:rPr lang="en-US" sz="1600" dirty="0">
                <a:solidFill>
                  <a:srgbClr val="0B02BE"/>
                </a:solidFill>
              </a:rPr>
              <a:t>  charged and neutral particles, good  energy </a:t>
            </a:r>
          </a:p>
          <a:p>
            <a:r>
              <a:rPr lang="en-US" sz="1600" dirty="0">
                <a:solidFill>
                  <a:srgbClr val="0B02BE"/>
                </a:solidFill>
              </a:rPr>
              <a:t>  and momentum  resolution </a:t>
            </a:r>
          </a:p>
          <a:p>
            <a:pPr>
              <a:lnSpc>
                <a:spcPts val="1000"/>
              </a:lnSpc>
            </a:pPr>
            <a:endParaRPr lang="en-US" sz="1600" b="1" dirty="0"/>
          </a:p>
          <a:p>
            <a:r>
              <a:rPr lang="en-US" sz="1600" dirty="0"/>
              <a:t>    Tracks:  </a:t>
            </a:r>
            <a:r>
              <a:rPr lang="en-US" sz="1600" dirty="0">
                <a:sym typeface="Symbol" pitchFamily="18" charset="2"/>
              </a:rPr>
              <a:t>          </a:t>
            </a:r>
            <a:r>
              <a:rPr lang="en-US" sz="1600" baseline="-25000" dirty="0">
                <a:sym typeface="Symbol" pitchFamily="18" charset="2"/>
              </a:rPr>
              <a:t>p </a:t>
            </a:r>
            <a:r>
              <a:rPr lang="en-US" sz="1600" dirty="0">
                <a:sym typeface="Symbol" pitchFamily="18" charset="2"/>
              </a:rPr>
              <a:t>/ p    ~ 2 – 5 %</a:t>
            </a:r>
          </a:p>
          <a:p>
            <a:r>
              <a:rPr lang="en-US" sz="1600" dirty="0">
                <a:sym typeface="Symbol" pitchFamily="18" charset="2"/>
              </a:rPr>
              <a:t>    Photons:         </a:t>
            </a:r>
            <a:r>
              <a:rPr lang="en-US" sz="1600" baseline="-25000" dirty="0">
                <a:sym typeface="Symbol" pitchFamily="18" charset="2"/>
              </a:rPr>
              <a:t>E</a:t>
            </a:r>
            <a:r>
              <a:rPr lang="en-US" sz="1600" dirty="0">
                <a:sym typeface="Symbol" pitchFamily="18" charset="2"/>
              </a:rPr>
              <a:t> / E   =  6 % /E    1.6 %</a:t>
            </a:r>
          </a:p>
          <a:p>
            <a:r>
              <a:rPr lang="en-US" sz="1600" dirty="0">
                <a:sym typeface="Symbol" pitchFamily="18" charset="2"/>
              </a:rPr>
              <a:t>    Acceptance:    1 &lt;  &lt; 120</a:t>
            </a:r>
          </a:p>
          <a:p>
            <a:r>
              <a:rPr lang="en-US" sz="1600" dirty="0">
                <a:sym typeface="Symbol" pitchFamily="18" charset="2"/>
              </a:rPr>
              <a:t>    Target:              liquid hydrogen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200400"/>
            <a:ext cx="2997103" cy="1200329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Newly proposed experiments:</a:t>
            </a:r>
          </a:p>
          <a:p>
            <a:r>
              <a:rPr lang="en-US" dirty="0"/>
              <a:t>    - install nuclear targets</a:t>
            </a:r>
          </a:p>
          <a:p>
            <a:r>
              <a:rPr lang="en-US" dirty="0"/>
              <a:t>    - no modifications to the</a:t>
            </a:r>
          </a:p>
          <a:p>
            <a:r>
              <a:rPr lang="en-US" dirty="0"/>
              <a:t>      existing detector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705600" y="1371600"/>
            <a:ext cx="1219200" cy="914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77152" y="990600"/>
            <a:ext cx="136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new PID (k/</a:t>
            </a:r>
            <a:r>
              <a:rPr lang="en-US" sz="1600" b="1" dirty="0">
                <a:sym typeface="Symbol"/>
              </a:rPr>
              <a:t>)</a:t>
            </a:r>
            <a:endParaRPr lang="en-US" sz="16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46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77473" y="304800"/>
            <a:ext cx="153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Timeline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205" y="1146750"/>
            <a:ext cx="879439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190DB3"/>
                </a:solidFill>
              </a:rPr>
              <a:t> Nuclear </a:t>
            </a:r>
            <a:r>
              <a:rPr lang="en-US" sz="2000" dirty="0" err="1">
                <a:solidFill>
                  <a:srgbClr val="190DB3"/>
                </a:solidFill>
              </a:rPr>
              <a:t>Photoproduction</a:t>
            </a:r>
            <a:r>
              <a:rPr lang="en-US" sz="2000" dirty="0">
                <a:solidFill>
                  <a:srgbClr val="190DB3"/>
                </a:solidFill>
              </a:rPr>
              <a:t> with </a:t>
            </a:r>
            <a:r>
              <a:rPr lang="en-US" sz="2000" dirty="0" err="1">
                <a:solidFill>
                  <a:srgbClr val="190DB3"/>
                </a:solidFill>
              </a:rPr>
              <a:t>GlueX</a:t>
            </a:r>
            <a:r>
              <a:rPr lang="en-US" sz="2000" dirty="0">
                <a:solidFill>
                  <a:srgbClr val="190DB3"/>
                </a:solidFill>
              </a:rPr>
              <a:t> Workshop, Jefferson Lab, April 28 - 29, 2016</a:t>
            </a:r>
          </a:p>
          <a:p>
            <a:r>
              <a:rPr lang="en-US" sz="2000" dirty="0"/>
              <a:t>                     https://www.jlab.org/conferences/photoproduction16/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- interesting discussions, motivated further theoretical studies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190DB3"/>
                </a:solidFill>
              </a:rPr>
              <a:t> </a:t>
            </a:r>
            <a:r>
              <a:rPr lang="en-US" sz="2000" dirty="0" err="1">
                <a:solidFill>
                  <a:srgbClr val="190DB3"/>
                </a:solidFill>
              </a:rPr>
              <a:t>Photoprodiction</a:t>
            </a:r>
            <a:r>
              <a:rPr lang="en-US" sz="2000" dirty="0">
                <a:solidFill>
                  <a:srgbClr val="190DB3"/>
                </a:solidFill>
              </a:rPr>
              <a:t> of </a:t>
            </a:r>
            <a:r>
              <a:rPr lang="en-US" sz="2000" dirty="0">
                <a:solidFill>
                  <a:srgbClr val="190DB3"/>
                </a:solidFill>
                <a:sym typeface="Symbol"/>
              </a:rPr>
              <a:t> mesons of nuclei and impact of polarization on the </a:t>
            </a:r>
          </a:p>
          <a:p>
            <a:r>
              <a:rPr lang="en-US" sz="2000" dirty="0">
                <a:solidFill>
                  <a:srgbClr val="190DB3"/>
                </a:solidFill>
                <a:sym typeface="Symbol"/>
              </a:rPr>
              <a:t>    meson-nucleon interactions, Phys. Rev. C93, 1, 015203, 2016</a:t>
            </a:r>
          </a:p>
          <a:p>
            <a:endParaRPr lang="en-US" sz="2000" dirty="0">
              <a:solidFill>
                <a:srgbClr val="190DB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190DB3"/>
                </a:solidFill>
              </a:rPr>
              <a:t> Topic presented at several conferences / workshops</a:t>
            </a:r>
            <a:endParaRPr lang="en-US" sz="2000" dirty="0">
              <a:solidFill>
                <a:srgbClr val="190DB3"/>
              </a:solidFill>
              <a:sym typeface="Symbol"/>
            </a:endParaRPr>
          </a:p>
          <a:p>
            <a:endParaRPr lang="en-US" sz="2000" b="1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1000"/>
            <a:ext cx="523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Sensitivity of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to 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2057400"/>
            <a:ext cx="51116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uncertainties of  </a:t>
            </a:r>
            <a:r>
              <a:rPr lang="en-US" baseline="-25000" dirty="0">
                <a:sym typeface="Symbol"/>
              </a:rPr>
              <a:t>00  </a:t>
            </a:r>
            <a:r>
              <a:rPr lang="en-US" dirty="0">
                <a:sym typeface="Symbol"/>
              </a:rPr>
              <a:t>of   4 % affect </a:t>
            </a:r>
            <a:r>
              <a:rPr lang="en-US" dirty="0" err="1">
                <a:sym typeface="Symbol"/>
              </a:rPr>
              <a:t>A</a:t>
            </a:r>
            <a:r>
              <a:rPr lang="en-US" baseline="-25000" dirty="0" err="1">
                <a:sym typeface="Symbol"/>
              </a:rPr>
              <a:t>eff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 by  1.2 % 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total systematic error on </a:t>
            </a:r>
            <a:r>
              <a:rPr lang="en-US" dirty="0" err="1">
                <a:sym typeface="Symbol"/>
              </a:rPr>
              <a:t>A</a:t>
            </a:r>
            <a:r>
              <a:rPr lang="en-US" baseline="-25000" dirty="0" err="1">
                <a:sym typeface="Symbol"/>
              </a:rPr>
              <a:t>eff</a:t>
            </a:r>
            <a:r>
              <a:rPr lang="en-US" baseline="-25000" dirty="0">
                <a:sym typeface="Symbol"/>
              </a:rPr>
              <a:t>  </a:t>
            </a:r>
            <a:r>
              <a:rPr lang="en-US" dirty="0">
                <a:sym typeface="Symbol"/>
              </a:rPr>
              <a:t>=  4.7 %</a:t>
            </a:r>
            <a:endParaRPr lang="en-US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2390775" y="1419225"/>
          <a:ext cx="40576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Equation" r:id="rId3" imgW="2489040" imgH="241200" progId="Equation.3">
                  <p:embed/>
                </p:oleObj>
              </mc:Choice>
              <mc:Fallback>
                <p:oleObj name="Equation" r:id="rId3" imgW="24890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1419225"/>
                        <a:ext cx="40576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14478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3276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</a:t>
            </a:r>
            <a:r>
              <a:rPr lang="en-US" dirty="0" err="1"/>
              <a:t>I</a:t>
            </a:r>
            <a:r>
              <a:rPr lang="en-US" dirty="0"/>
              <a:t> )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209800" y="3200400"/>
          <a:ext cx="4191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Equation" r:id="rId5" imgW="2730240" imgH="431640" progId="Equation.3">
                  <p:embed/>
                </p:oleObj>
              </mc:Choice>
              <mc:Fallback>
                <p:oleObj name="Equation" r:id="rId5" imgW="2730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41910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412793" y="4114800"/>
            <a:ext cx="4978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uncertainties of  </a:t>
            </a:r>
            <a:r>
              <a:rPr lang="en-US" baseline="-25000" dirty="0">
                <a:sym typeface="Symbol"/>
              </a:rPr>
              <a:t>00  </a:t>
            </a:r>
            <a:r>
              <a:rPr lang="en-US" dirty="0">
                <a:sym typeface="Symbol"/>
              </a:rPr>
              <a:t>of   4 % affect </a:t>
            </a:r>
            <a:r>
              <a:rPr lang="en-US" dirty="0" err="1">
                <a:sym typeface="Symbol"/>
              </a:rPr>
              <a:t>A</a:t>
            </a:r>
            <a:r>
              <a:rPr lang="en-US" baseline="-25000" dirty="0" err="1">
                <a:sym typeface="Symbol"/>
              </a:rPr>
              <a:t>eff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 by  3.7 % 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total systematic error on </a:t>
            </a:r>
            <a:r>
              <a:rPr lang="en-US" dirty="0" err="1">
                <a:sym typeface="Symbol"/>
              </a:rPr>
              <a:t>A</a:t>
            </a:r>
            <a:r>
              <a:rPr lang="en-US" baseline="-25000" dirty="0" err="1">
                <a:sym typeface="Symbol"/>
              </a:rPr>
              <a:t>eff</a:t>
            </a:r>
            <a:r>
              <a:rPr lang="en-US" baseline="-25000" dirty="0">
                <a:sym typeface="Symbol"/>
              </a:rPr>
              <a:t>  </a:t>
            </a:r>
            <a:r>
              <a:rPr lang="en-US" dirty="0">
                <a:sym typeface="Symbol"/>
              </a:rPr>
              <a:t>=  5.6 %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879068"/>
            <a:ext cx="383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</a:t>
            </a:r>
            <a:r>
              <a:rPr lang="en-US" baseline="-25000" dirty="0">
                <a:sym typeface="Symbol"/>
              </a:rPr>
              <a:t>L</a:t>
            </a:r>
            <a:r>
              <a:rPr lang="en-US" dirty="0">
                <a:sym typeface="Symbol"/>
              </a:rPr>
              <a:t> (26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)   1.4 (stat) 2.1 (</a:t>
            </a:r>
            <a:r>
              <a:rPr lang="en-US" dirty="0" err="1">
                <a:sym typeface="Symbol"/>
              </a:rPr>
              <a:t>syst</a:t>
            </a:r>
            <a:r>
              <a:rPr lang="en-US" dirty="0">
                <a:sym typeface="Symbol"/>
              </a:rPr>
              <a:t>) 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4528" y="5867400"/>
            <a:ext cx="377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</a:t>
            </a:r>
            <a:r>
              <a:rPr lang="en-US" baseline="-25000" dirty="0">
                <a:sym typeface="Symbol"/>
              </a:rPr>
              <a:t>L</a:t>
            </a:r>
            <a:r>
              <a:rPr lang="en-US" dirty="0">
                <a:sym typeface="Symbol"/>
              </a:rPr>
              <a:t> (26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)   1.1 (stat) 3.5 (</a:t>
            </a:r>
            <a:r>
              <a:rPr lang="en-US" dirty="0" err="1">
                <a:sym typeface="Symbol"/>
              </a:rPr>
              <a:t>syst</a:t>
            </a:r>
            <a:r>
              <a:rPr lang="en-US" dirty="0">
                <a:sym typeface="Symbol"/>
              </a:rPr>
              <a:t>)  </a:t>
            </a:r>
            <a:r>
              <a:rPr lang="en-US" dirty="0" err="1">
                <a:sym typeface="Symbol"/>
              </a:rPr>
              <a:t>mb</a:t>
            </a:r>
            <a:r>
              <a:rPr lang="en-US" dirty="0">
                <a:sym typeface="Symbol"/>
              </a:rPr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5410200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from </a:t>
            </a:r>
            <a:r>
              <a:rPr lang="en-US" dirty="0" err="1"/>
              <a:t>A</a:t>
            </a:r>
            <a:r>
              <a:rPr lang="en-US" baseline="-25000" dirty="0" err="1"/>
              <a:t>eff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5410200"/>
            <a:ext cx="183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from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00</a:t>
            </a:r>
            <a:r>
              <a:rPr lang="en-US" dirty="0"/>
              <a:t> </a:t>
            </a:r>
            <a:endParaRPr lang="en-US" baseline="-25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152400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S/B   Estimates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200" y="2057400"/>
            <a:ext cx="8886675" cy="4286310"/>
            <a:chOff x="76200" y="1581090"/>
            <a:chExt cx="8886675" cy="4286310"/>
          </a:xfrm>
        </p:grpSpPr>
        <p:grpSp>
          <p:nvGrpSpPr>
            <p:cNvPr id="34" name="Group 33"/>
            <p:cNvGrpSpPr/>
            <p:nvPr/>
          </p:nvGrpSpPr>
          <p:grpSpPr>
            <a:xfrm>
              <a:off x="76200" y="1581090"/>
              <a:ext cx="6705600" cy="4286310"/>
              <a:chOff x="0" y="1959440"/>
              <a:chExt cx="6858000" cy="4201092"/>
            </a:xfrm>
          </p:grpSpPr>
          <p:pic>
            <p:nvPicPr>
              <p:cNvPr id="23554" name="Picture 2" descr="C:\Users\somov\Desktop\Documents\linux\proposal_new\plots\omega_3pi_vert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133600"/>
                <a:ext cx="6858000" cy="3142294"/>
              </a:xfrm>
              <a:prstGeom prst="rect">
                <a:avLst/>
              </a:prstGeom>
              <a:noFill/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762000" y="1959440"/>
                <a:ext cx="5567442" cy="4201092"/>
                <a:chOff x="762000" y="1959440"/>
                <a:chExt cx="5567442" cy="420109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876800" y="5178623"/>
                  <a:ext cx="145264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Times New Roman" pitchFamily="18" charset="0"/>
                      <a:cs typeface="Times New Roman" pitchFamily="18" charset="0"/>
                    </a:rPr>
                    <a:t>Z   (</a:t>
                  </a:r>
                  <a:r>
                    <a:rPr lang="en-US" sz="1400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en-US" sz="1400" b="1" baseline="30000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en-US" sz="1400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</a:t>
                  </a:r>
                  <a:r>
                    <a:rPr lang="en-US" sz="1400" b="1" baseline="30000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</a:t>
                  </a:r>
                  <a:r>
                    <a:rPr lang="en-US" sz="1400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)    (cm)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324841" y="1959440"/>
                  <a:ext cx="3981925" cy="3921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Production vertex for 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  </a:t>
                  </a:r>
                  <a:r>
                    <a:rPr lang="en-US" sz="2000" baseline="30000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</a:t>
                  </a:r>
                  <a:r>
                    <a:rPr lang="en-US" sz="2000" baseline="30000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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en-US" sz="2000" baseline="30000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0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:endParaRPr lang="en-US" sz="20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62000" y="2590800"/>
                  <a:ext cx="18250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Target cell walls</a:t>
                  </a:r>
                </a:p>
              </p:txBody>
            </p:sp>
            <p:cxnSp>
              <p:nvCxnSpPr>
                <p:cNvPr id="15" name="Straight Arrow Connector 14"/>
                <p:cNvCxnSpPr>
                  <a:stCxn id="13" idx="2"/>
                </p:cNvCxnSpPr>
                <p:nvPr/>
              </p:nvCxnSpPr>
              <p:spPr>
                <a:xfrm>
                  <a:off x="1674526" y="2990910"/>
                  <a:ext cx="1874" cy="8190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828800" y="2971800"/>
                  <a:ext cx="7620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3124200" y="2514600"/>
                  <a:ext cx="19085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Vacuum window</a:t>
                  </a: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3124200" y="2971800"/>
                  <a:ext cx="533400" cy="762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676400" y="4572000"/>
                  <a:ext cx="10534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Times New Roman" pitchFamily="18" charset="0"/>
                      <a:cs typeface="Times New Roman" pitchFamily="18" charset="0"/>
                    </a:rPr>
                    <a:t>Cold H</a:t>
                  </a:r>
                  <a:r>
                    <a:rPr lang="en-US" sz="14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400" dirty="0">
                      <a:latin typeface="Times New Roman" pitchFamily="18" charset="0"/>
                      <a:cs typeface="Times New Roman" pitchFamily="18" charset="0"/>
                    </a:rPr>
                    <a:t> gas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962400" y="4114800"/>
                  <a:ext cx="4828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Air</a:t>
                  </a: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1524000" y="5638800"/>
                  <a:ext cx="5334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2362200" y="5638800"/>
                  <a:ext cx="6858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3124200" y="5638800"/>
                  <a:ext cx="25908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1295400" y="5791200"/>
                  <a:ext cx="903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Kapton</a:t>
                  </a:r>
                  <a:r>
                    <a:rPr lang="en-US" dirty="0"/>
                    <a:t> 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362200" y="5791200"/>
                  <a:ext cx="903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Kapton</a:t>
                  </a:r>
                  <a:r>
                    <a:rPr lang="en-US" dirty="0"/>
                    <a:t> 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038600" y="5791200"/>
                  <a:ext cx="450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Air</a:t>
                  </a:r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6381014" y="1981200"/>
              <a:ext cx="2581861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Vacuum cell and window:</a:t>
              </a:r>
            </a:p>
            <a:p>
              <a:r>
                <a:rPr lang="en-US" dirty="0"/>
                <a:t>    75 , 100 </a:t>
              </a:r>
              <a:r>
                <a:rPr lang="en-US" dirty="0">
                  <a:sym typeface="Symbol"/>
                </a:rPr>
                <a:t>m </a:t>
              </a:r>
              <a:r>
                <a:rPr lang="en-US" dirty="0" err="1">
                  <a:sym typeface="Symbol"/>
                </a:rPr>
                <a:t>Kapton</a:t>
              </a:r>
              <a:endParaRPr lang="en-US" dirty="0">
                <a:sym typeface="Symbol"/>
              </a:endParaRPr>
            </a:p>
            <a:p>
              <a:endParaRPr lang="en-US" dirty="0">
                <a:sym typeface="Symbol"/>
              </a:endParaRPr>
            </a:p>
            <a:p>
              <a:r>
                <a:rPr lang="en-US" dirty="0">
                  <a:sym typeface="Symbol"/>
                </a:rPr>
                <a:t>Cold H</a:t>
              </a:r>
              <a:r>
                <a:rPr lang="en-US" baseline="-25000" dirty="0">
                  <a:sym typeface="Symbol"/>
                </a:rPr>
                <a:t>2</a:t>
              </a:r>
              <a:r>
                <a:rPr lang="en-US" dirty="0">
                  <a:sym typeface="Symbol"/>
                </a:rPr>
                <a:t> gas: </a:t>
              </a:r>
            </a:p>
            <a:p>
              <a:r>
                <a:rPr lang="en-US" dirty="0">
                  <a:sym typeface="Symbol"/>
                </a:rPr>
                <a:t>     = 1.8 10</a:t>
              </a:r>
              <a:r>
                <a:rPr lang="en-US" baseline="30000" dirty="0">
                  <a:sym typeface="Symbol"/>
                </a:rPr>
                <a:t>-3</a:t>
              </a:r>
              <a:r>
                <a:rPr lang="en-US" dirty="0">
                  <a:sym typeface="Symbol"/>
                </a:rPr>
                <a:t> g /</a:t>
              </a:r>
              <a:r>
                <a:rPr lang="en-US" dirty="0" err="1">
                  <a:sym typeface="Symbol"/>
                </a:rPr>
                <a:t>cm</a:t>
              </a:r>
              <a:r>
                <a:rPr lang="en-US" baseline="30000" dirty="0" err="1">
                  <a:sym typeface="Symbol"/>
                </a:rPr>
                <a:t>3</a:t>
              </a:r>
              <a:endParaRPr lang="en-US" baseline="30000" dirty="0">
                <a:sym typeface="Symbol"/>
              </a:endParaRPr>
            </a:p>
            <a:p>
              <a:endParaRPr lang="en-US" baseline="30000" dirty="0">
                <a:sym typeface="Symbol"/>
              </a:endParaRPr>
            </a:p>
            <a:p>
              <a:r>
                <a:rPr lang="en-US" dirty="0">
                  <a:sym typeface="Symbol"/>
                </a:rPr>
                <a:t>Air: </a:t>
              </a:r>
            </a:p>
            <a:p>
              <a:r>
                <a:rPr lang="en-US" dirty="0">
                  <a:sym typeface="Symbol"/>
                </a:rPr>
                <a:t>     = 1.2  10</a:t>
              </a:r>
              <a:r>
                <a:rPr lang="en-US" baseline="30000" dirty="0">
                  <a:sym typeface="Symbol"/>
                </a:rPr>
                <a:t>-3</a:t>
              </a:r>
              <a:r>
                <a:rPr lang="en-US" dirty="0">
                  <a:sym typeface="Symbol"/>
                </a:rPr>
                <a:t> g /</a:t>
              </a:r>
              <a:r>
                <a:rPr lang="en-US" dirty="0" err="1">
                  <a:sym typeface="Symbol"/>
                </a:rPr>
                <a:t>cm</a:t>
              </a:r>
              <a:r>
                <a:rPr lang="en-US" baseline="30000" dirty="0" err="1">
                  <a:sym typeface="Symbol"/>
                </a:rPr>
                <a:t>3</a:t>
              </a:r>
              <a:endParaRPr lang="en-US" baseline="30000" dirty="0">
                <a:sym typeface="Symbol"/>
              </a:endParaRPr>
            </a:p>
            <a:p>
              <a:endParaRPr lang="en-US" baseline="30000" dirty="0">
                <a:sym typeface="Symbol"/>
              </a:endParaRPr>
            </a:p>
            <a:p>
              <a:endParaRPr lang="en-US" baseline="30000" dirty="0">
                <a:sym typeface="Symbol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9922" y="921603"/>
            <a:ext cx="7860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Estimate background using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on target walls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and air  ( runs with empty target ) 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28600"/>
            <a:ext cx="2708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Nuclear Targets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5" name="Picture 3" descr="C:\Users\somov\Desktop\Documents\omega_proposal\plots_proposal\nuclear_targe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62100"/>
            <a:ext cx="8454376" cy="30861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104769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Use four nuclear targets:  C, SI,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with the thickness of 7 % R.L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581400"/>
            <a:ext cx="7696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4191000"/>
            <a:ext cx="65950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small electromagnetic background compared with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neutron background will not exceed the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(JLAB-TN-11-005, 2011)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228600"/>
            <a:ext cx="802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Errors on Measurements of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</a:t>
            </a:r>
            <a:r>
              <a:rPr lang="en-US" sz="2400" b="1" baseline="30000" dirty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sym typeface="Symbol"/>
              </a:rPr>
              <a:t>00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 Extraction of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914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ym typeface="Symbol"/>
              </a:rPr>
              <a:t> </a:t>
            </a:r>
            <a:r>
              <a:rPr lang="en-US" dirty="0"/>
              <a:t>Obtain  </a:t>
            </a:r>
            <a:r>
              <a:rPr lang="en-US" dirty="0">
                <a:sym typeface="Symbol"/>
              </a:rPr>
              <a:t></a:t>
            </a:r>
            <a:r>
              <a:rPr lang="en-US" baseline="30000" dirty="0">
                <a:sym typeface="Symbol"/>
              </a:rPr>
              <a:t>A</a:t>
            </a:r>
            <a:r>
              <a:rPr lang="en-US" baseline="-25000" dirty="0">
                <a:sym typeface="Symbol"/>
              </a:rPr>
              <a:t>00 </a:t>
            </a:r>
            <a:r>
              <a:rPr lang="en-US" dirty="0">
                <a:sym typeface="Symbol"/>
              </a:rPr>
              <a:t>from the fit to the decay angular distribution</a:t>
            </a:r>
            <a:r>
              <a:rPr lang="en-US" dirty="0"/>
              <a:t>  in the </a:t>
            </a:r>
            <a:r>
              <a:rPr lang="en-US" dirty="0" err="1"/>
              <a:t>helicity</a:t>
            </a:r>
            <a:r>
              <a:rPr lang="en-US" dirty="0"/>
              <a:t> frame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lnSpc>
                <a:spcPts val="600"/>
              </a:lnSpc>
            </a:pPr>
            <a:endParaRPr lang="en-US" dirty="0">
              <a:sym typeface="Symbol"/>
            </a:endParaRPr>
          </a:p>
          <a:p>
            <a:pPr>
              <a:lnSpc>
                <a:spcPts val="600"/>
              </a:lnSpc>
            </a:pPr>
            <a:endParaRPr lang="en-US" dirty="0">
              <a:solidFill>
                <a:srgbClr val="C00000"/>
              </a:solidFill>
              <a:sym typeface="Symbol"/>
            </a:endParaRP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sym typeface="Symbol"/>
              </a:rPr>
              <a:t>  Statistical  errors :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         (</a:t>
            </a:r>
            <a:r>
              <a:rPr lang="en-US" baseline="30000" dirty="0">
                <a:solidFill>
                  <a:srgbClr val="C00000"/>
                </a:solidFill>
                <a:sym typeface="Symbol"/>
              </a:rPr>
              <a:t>A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00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)    =   0.011     (6 – 9 </a:t>
            </a:r>
            <a:r>
              <a:rPr lang="en-US" dirty="0" err="1">
                <a:solidFill>
                  <a:srgbClr val="C00000"/>
                </a:solidFill>
                <a:sym typeface="Symbol"/>
              </a:rPr>
              <a:t>GeV</a:t>
            </a:r>
            <a:r>
              <a:rPr lang="en-US" dirty="0">
                <a:solidFill>
                  <a:srgbClr val="C00000"/>
                </a:solidFill>
                <a:sym typeface="Symbol"/>
              </a:rPr>
              <a:t>)</a:t>
            </a:r>
          </a:p>
          <a:p>
            <a:r>
              <a:rPr lang="en-US" dirty="0">
                <a:solidFill>
                  <a:srgbClr val="C00000"/>
                </a:solidFill>
                <a:sym typeface="Symbol"/>
              </a:rPr>
              <a:t>      (from the fit)                                 =   0.014     (9 -12 </a:t>
            </a:r>
            <a:r>
              <a:rPr lang="en-US" dirty="0" err="1">
                <a:solidFill>
                  <a:srgbClr val="C00000"/>
                </a:solidFill>
                <a:sym typeface="Symbol"/>
              </a:rPr>
              <a:t>GeV</a:t>
            </a:r>
            <a:r>
              <a:rPr lang="en-US" dirty="0">
                <a:solidFill>
                  <a:srgbClr val="C00000"/>
                </a:solidFill>
                <a:sym typeface="Symbol"/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4" name="Group 18"/>
          <p:cNvGrpSpPr>
            <a:grpSpLocks noChangeAspect="1"/>
          </p:cNvGrpSpPr>
          <p:nvPr/>
        </p:nvGrpSpPr>
        <p:grpSpPr>
          <a:xfrm>
            <a:off x="762000" y="1890023"/>
            <a:ext cx="3200400" cy="2377177"/>
            <a:chOff x="685800" y="2888002"/>
            <a:chExt cx="3581400" cy="2660175"/>
          </a:xfrm>
        </p:grpSpPr>
        <p:pic>
          <p:nvPicPr>
            <p:cNvPr id="15" name="Picture 4" descr="C:\Users\somov\Desktop\Documents\omega_proposal\plots_proposal\helisity_fi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2888002"/>
              <a:ext cx="3581400" cy="2428767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371450" y="5209623"/>
              <a:ext cx="612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cos</a:t>
              </a:r>
              <a:r>
                <a:rPr lang="en-US" sz="1600" dirty="0"/>
                <a:t> </a:t>
              </a:r>
              <a:r>
                <a:rPr lang="en-US" sz="1600" dirty="0">
                  <a:sym typeface="Symbol"/>
                </a:rPr>
                <a:t></a:t>
              </a:r>
              <a:endParaRPr lang="en-US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2353270"/>
            <a:ext cx="323216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 typeface="Symbol"/>
              <a:buChar char="w"/>
            </a:pPr>
            <a:r>
              <a:rPr lang="en-US" dirty="0">
                <a:sym typeface="Symbol"/>
              </a:rPr>
              <a:t> </a:t>
            </a:r>
            <a:r>
              <a:rPr lang="en-US" baseline="30000" dirty="0">
                <a:sym typeface="Symbol"/>
              </a:rPr>
              <a:t>0 </a:t>
            </a:r>
            <a:r>
              <a:rPr lang="en-US" dirty="0">
                <a:sym typeface="Symbol"/>
              </a:rPr>
              <a:t>  ( 6 – 9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 )</a:t>
            </a:r>
          </a:p>
          <a:p>
            <a:r>
              <a:rPr lang="en-US" dirty="0">
                <a:sym typeface="Symbol"/>
              </a:rPr>
              <a:t>Signal + BG, realistic acceptance </a:t>
            </a:r>
          </a:p>
          <a:p>
            <a:r>
              <a:rPr lang="en-US" dirty="0">
                <a:sym typeface="Symbol"/>
              </a:rPr>
              <a:t>              (input </a:t>
            </a:r>
            <a:r>
              <a:rPr lang="en-US" baseline="-25000" dirty="0">
                <a:sym typeface="Symbol"/>
              </a:rPr>
              <a:t>00  </a:t>
            </a:r>
            <a:r>
              <a:rPr lang="en-US" dirty="0">
                <a:sym typeface="Symbol"/>
              </a:rPr>
              <a:t>= 0.2 )</a:t>
            </a:r>
            <a:r>
              <a:rPr lang="en-US" baseline="-25000" dirty="0">
                <a:sym typeface="Symbol"/>
              </a:rPr>
              <a:t> </a:t>
            </a:r>
            <a:endParaRPr lang="en-US" dirty="0">
              <a:sym typeface="Symbol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343400" y="3429000"/>
          <a:ext cx="39624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4" imgW="2628720" imgH="393480" progId="Equation.3">
                  <p:embed/>
                </p:oleObj>
              </mc:Choice>
              <mc:Fallback>
                <p:oleObj name="Equation" r:id="rId4" imgW="26287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39624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105400" y="4587240"/>
          <a:ext cx="3962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Signal yield 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bg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subtraction) and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event selection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Dependence on </a:t>
                      </a:r>
                      <a:r>
                        <a:rPr lang="en-US" sz="1600" baseline="-250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3.7 %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Acceptance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determination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5.6 %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92827" y="5421868"/>
            <a:ext cx="4936373" cy="826532"/>
            <a:chOff x="76200" y="5269468"/>
            <a:chExt cx="4936373" cy="826532"/>
          </a:xfrm>
        </p:grpSpPr>
        <p:sp>
          <p:nvSpPr>
            <p:cNvPr id="24" name="TextBox 23"/>
            <p:cNvSpPr txBox="1"/>
            <p:nvPr/>
          </p:nvSpPr>
          <p:spPr>
            <a:xfrm>
              <a:off x="76200" y="5269468"/>
              <a:ext cx="3837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</a:t>
              </a:r>
              <a:r>
                <a:rPr lang="en-US" baseline="-25000" dirty="0">
                  <a:sym typeface="Symbol"/>
                </a:rPr>
                <a:t>L</a:t>
              </a:r>
              <a:r>
                <a:rPr lang="en-US" dirty="0">
                  <a:sym typeface="Symbol"/>
                </a:rPr>
                <a:t> (26 </a:t>
              </a:r>
              <a:r>
                <a:rPr lang="en-US" dirty="0" err="1">
                  <a:sym typeface="Symbol"/>
                </a:rPr>
                <a:t>mb</a:t>
              </a:r>
              <a:r>
                <a:rPr lang="en-US" dirty="0">
                  <a:sym typeface="Symbol"/>
                </a:rPr>
                <a:t>)   1.4 (stat) 2.1 (</a:t>
              </a:r>
              <a:r>
                <a:rPr lang="en-US" dirty="0" err="1">
                  <a:sym typeface="Symbol"/>
                </a:rPr>
                <a:t>syst</a:t>
              </a:r>
              <a:r>
                <a:rPr lang="en-US" dirty="0">
                  <a:sym typeface="Symbol"/>
                </a:rPr>
                <a:t>)  </a:t>
              </a:r>
              <a:r>
                <a:rPr lang="en-US" dirty="0" err="1">
                  <a:sym typeface="Symbol"/>
                </a:rPr>
                <a:t>mb</a:t>
              </a:r>
              <a:r>
                <a:rPr lang="en-US" dirty="0">
                  <a:sym typeface="Symbol"/>
                </a:rPr>
                <a:t> 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" y="5715000"/>
              <a:ext cx="3819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</a:t>
              </a:r>
              <a:r>
                <a:rPr lang="en-US" baseline="-25000" dirty="0">
                  <a:sym typeface="Symbol"/>
                </a:rPr>
                <a:t>L </a:t>
              </a:r>
              <a:r>
                <a:rPr lang="en-US" dirty="0">
                  <a:sym typeface="Symbol"/>
                </a:rPr>
                <a:t>(26 </a:t>
              </a:r>
              <a:r>
                <a:rPr lang="en-US" dirty="0" err="1">
                  <a:sym typeface="Symbol"/>
                </a:rPr>
                <a:t>mb</a:t>
              </a:r>
              <a:r>
                <a:rPr lang="en-US" dirty="0">
                  <a:sym typeface="Symbol"/>
                </a:rPr>
                <a:t>)   1.6 (stat) 2.3 (</a:t>
              </a:r>
              <a:r>
                <a:rPr lang="en-US" dirty="0" err="1">
                  <a:sym typeface="Symbol"/>
                </a:rPr>
                <a:t>syst</a:t>
              </a:r>
              <a:r>
                <a:rPr lang="en-US" dirty="0">
                  <a:sym typeface="Symbol"/>
                </a:rPr>
                <a:t>)  </a:t>
              </a:r>
              <a:r>
                <a:rPr lang="en-US" dirty="0" err="1">
                  <a:sym typeface="Symbol"/>
                </a:rPr>
                <a:t>mb</a:t>
              </a:r>
              <a:r>
                <a:rPr lang="en-US" dirty="0">
                  <a:sym typeface="Symbol"/>
                </a:rPr>
                <a:t>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67446" y="5269468"/>
              <a:ext cx="1085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 – 9 </a:t>
              </a:r>
              <a:r>
                <a:rPr lang="en-US" dirty="0" err="1"/>
                <a:t>GeV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10000" y="5726668"/>
              <a:ext cx="1202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9 – 12 </a:t>
              </a:r>
              <a:r>
                <a:rPr lang="en-US" dirty="0" err="1"/>
                <a:t>GeV</a:t>
              </a:r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558302" y="4114800"/>
            <a:ext cx="328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systematic uncertainties on </a:t>
            </a:r>
            <a:r>
              <a:rPr lang="en-US" b="1" dirty="0">
                <a:solidFill>
                  <a:srgbClr val="0070C0"/>
                </a:solidFill>
                <a:sym typeface="Symbol"/>
              </a:rPr>
              <a:t></a:t>
            </a:r>
            <a:r>
              <a:rPr lang="en-US" b="1" baseline="30000" dirty="0">
                <a:solidFill>
                  <a:srgbClr val="0070C0"/>
                </a:solidFill>
                <a:sym typeface="Symbol"/>
              </a:rPr>
              <a:t>A</a:t>
            </a:r>
            <a:r>
              <a:rPr lang="en-US" b="1" baseline="-25000" dirty="0">
                <a:solidFill>
                  <a:srgbClr val="0070C0"/>
                </a:solidFill>
                <a:sym typeface="Symbol"/>
              </a:rPr>
              <a:t>00</a:t>
            </a:r>
            <a:r>
              <a:rPr lang="en-US" b="1" dirty="0">
                <a:solidFill>
                  <a:srgbClr val="0070C0"/>
                </a:solidFill>
                <a:sym typeface="Symbol"/>
              </a:rPr>
              <a:t>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57200" y="449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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is computed according to the  predicted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               dependence of </a:t>
            </a:r>
            <a:r>
              <a:rPr lang="en-US" dirty="0">
                <a:sym typeface="Symbol"/>
              </a:rPr>
              <a:t></a:t>
            </a:r>
            <a:r>
              <a:rPr lang="en-US" baseline="30000" dirty="0">
                <a:sym typeface="Symbol"/>
              </a:rPr>
              <a:t>A</a:t>
            </a:r>
            <a:r>
              <a:rPr lang="en-US" baseline="-25000" dirty="0">
                <a:sym typeface="Symbol"/>
              </a:rPr>
              <a:t>00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on 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0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Detector</a:t>
            </a:r>
          </a:p>
        </p:txBody>
      </p:sp>
      <p:pic>
        <p:nvPicPr>
          <p:cNvPr id="15363" name="Picture 33" descr="20140801_Hall_D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Hall D  Physics Program:  Approved Experiments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472897"/>
              </p:ext>
            </p:extLst>
          </p:nvPr>
        </p:nvGraphicFramePr>
        <p:xfrm>
          <a:off x="152402" y="990600"/>
          <a:ext cx="883919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3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33FF"/>
                          </a:solidFill>
                        </a:rPr>
                        <a:t>Experiment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33FF"/>
                          </a:solidFill>
                        </a:rPr>
                        <a:t>Name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33FF"/>
                          </a:solidFill>
                        </a:rPr>
                        <a:t>Days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33FF"/>
                          </a:solidFill>
                        </a:rPr>
                        <a:t>Condition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33FF"/>
                          </a:solidFill>
                        </a:rPr>
                        <a:t>Target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549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E12-06-102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 the spectrum of light quark mesons and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gluonic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excitations with Linearly polarized photons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LH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E12-12-002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E12-13-003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study of meson and baryon decays to strange final states with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Hall 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220</a:t>
                      </a:r>
                    </a:p>
                    <a:p>
                      <a:pPr algn="ctr"/>
                      <a:r>
                        <a:rPr lang="en-US" dirty="0"/>
                        <a:t>(200)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PID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LH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6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E12-10-011</a:t>
                      </a:r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precision measurement of the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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radiative decay width via the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Primakoff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effect</a:t>
                      </a:r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 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LH</a:t>
                      </a:r>
                      <a:r>
                        <a:rPr lang="en-US" baseline="-25000" dirty="0"/>
                        <a:t>2</a:t>
                      </a:r>
                    </a:p>
                    <a:p>
                      <a:r>
                        <a:rPr lang="en-US" baseline="0" dirty="0"/>
                        <a:t>LHe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E12-13-008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Measuring the charged pion polarizability in the 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  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+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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-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reaction</a:t>
                      </a:r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C12-14-004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 decays with emphasis on rare neutral modes: The </a:t>
                      </a:r>
                      <a:r>
                        <a:rPr lang="en-US" sz="18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JLab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Factory experiment (JEF)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Upgrade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Forward</a:t>
                      </a:r>
                    </a:p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calorim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LH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96070"/>
              </p:ext>
            </p:extLst>
          </p:nvPr>
        </p:nvGraphicFramePr>
        <p:xfrm>
          <a:off x="533400" y="1905000"/>
          <a:ext cx="8229600" cy="214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3333FF"/>
                          </a:solidFill>
                        </a:rPr>
                        <a:t>Proposal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33FF"/>
                          </a:solidFill>
                        </a:rPr>
                        <a:t>Name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33FF"/>
                          </a:solidFill>
                        </a:rPr>
                        <a:t>Target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033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PR12-17-001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 with secondary K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beam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PR12-17-007</a:t>
                      </a:r>
                    </a:p>
                    <a:p>
                      <a:endParaRPr lang="en-US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Probing QCD in the nuclear medium </a:t>
                      </a:r>
                      <a:r>
                        <a:rPr lang="en-US" sz="18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withreal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photons and nuclear targets at </a:t>
                      </a:r>
                      <a:r>
                        <a:rPr lang="en-US" sz="18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(Color Transparency and SRC)</a:t>
                      </a:r>
                      <a:endParaRPr lang="en-US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A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PR12-17-010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Production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of vector mesons on nuclei with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GlueX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144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Hall D  Physics Program: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New Proposals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228600"/>
            <a:ext cx="6274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 of Vector Mesons of Nuclei: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Physics Goal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2057400"/>
            <a:ext cx="8184100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  Measure cross section of  longitudinally polarized omega mesons with  </a:t>
            </a:r>
          </a:p>
          <a:p>
            <a:r>
              <a:rPr lang="en-US" sz="2000" dirty="0">
                <a:cs typeface="Times New Roman" pitchFamily="18" charset="0"/>
              </a:rPr>
              <a:t>    nuclei,  </a:t>
            </a:r>
            <a:r>
              <a:rPr lang="en-US" sz="2000" dirty="0"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>
                <a:cs typeface="Times New Roman" pitchFamily="18" charset="0"/>
                <a:sym typeface="Symbol"/>
              </a:rPr>
              <a:t>L</a:t>
            </a:r>
            <a:r>
              <a:rPr lang="en-US" sz="2000" dirty="0">
                <a:cs typeface="Times New Roman" pitchFamily="18" charset="0"/>
                <a:sym typeface="Symbol"/>
              </a:rPr>
              <a:t> ( N)</a:t>
            </a:r>
          </a:p>
          <a:p>
            <a:endParaRPr lang="en-US" sz="2000" dirty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>
                <a:cs typeface="Times New Roman" pitchFamily="18" charset="0"/>
                <a:sym typeface="Symbol"/>
              </a:rPr>
              <a:t>Measure energy dependence of the nuclear transparency  T = </a:t>
            </a:r>
            <a:r>
              <a:rPr lang="en-US" sz="2000" baseline="-25000" dirty="0">
                <a:cs typeface="Times New Roman" pitchFamily="18" charset="0"/>
                <a:sym typeface="Symbol"/>
              </a:rPr>
              <a:t>A</a:t>
            </a:r>
            <a:r>
              <a:rPr lang="en-US" sz="2000" dirty="0">
                <a:cs typeface="Times New Roman" pitchFamily="18" charset="0"/>
                <a:sym typeface="Symbol"/>
              </a:rPr>
              <a:t>  / A   </a:t>
            </a:r>
            <a:r>
              <a:rPr lang="en-US" sz="2000" baseline="-25000" dirty="0">
                <a:cs typeface="Times New Roman" pitchFamily="18" charset="0"/>
                <a:sym typeface="Symbol"/>
              </a:rPr>
              <a:t>N    </a:t>
            </a:r>
          </a:p>
          <a:p>
            <a:r>
              <a:rPr lang="en-US" sz="2000" baseline="-25000" dirty="0">
                <a:cs typeface="Times New Roman" pitchFamily="18" charset="0"/>
                <a:sym typeface="Symbol"/>
              </a:rPr>
              <a:t> </a:t>
            </a:r>
            <a:r>
              <a:rPr lang="en-US" sz="2000" dirty="0">
                <a:cs typeface="Times New Roman" pitchFamily="18" charset="0"/>
                <a:sym typeface="Symbol"/>
              </a:rPr>
              <a:t>  </a:t>
            </a:r>
            <a:r>
              <a:rPr lang="en-US" sz="2000" baseline="-25000" dirty="0">
                <a:cs typeface="Times New Roman" pitchFamily="18" charset="0"/>
                <a:sym typeface="Symbol"/>
              </a:rPr>
              <a:t> </a:t>
            </a:r>
            <a:r>
              <a:rPr lang="en-US" sz="2000" dirty="0">
                <a:cs typeface="Times New Roman" pitchFamily="18" charset="0"/>
                <a:sym typeface="Symbol"/>
              </a:rPr>
              <a:t>of vector mesons ,  ,  and    on different  targets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381000"/>
            <a:ext cx="5806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Proposed Measurements with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1270337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Measure 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  <a:sym typeface="Symbol"/>
              </a:rPr>
              <a:t>photoproduction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  cross sections  of vector mesons  ,  ,  and   </a:t>
            </a:r>
          </a:p>
          <a:p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on  C,  Si,  </a:t>
            </a:r>
            <a:r>
              <a:rPr lang="en-US" sz="2000" dirty="0" err="1">
                <a:solidFill>
                  <a:srgbClr val="0000FF"/>
                </a:solidFill>
                <a:sym typeface="Symbol"/>
              </a:rPr>
              <a:t>Sn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and </a:t>
            </a:r>
            <a:r>
              <a:rPr lang="en-US" sz="2000" baseline="300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err="1">
                <a:solidFill>
                  <a:srgbClr val="0000FF"/>
                </a:solidFill>
                <a:sym typeface="Symbol"/>
              </a:rPr>
              <a:t>Pb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  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targets  in the energy  range  of  6 - 9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GeV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with  the </a:t>
            </a:r>
          </a:p>
          <a:p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GlueX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  detector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2438400"/>
            <a:ext cx="7598683" cy="3344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 Extract nuclear transparency at different energies 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  Extract spin density matrix elements </a:t>
            </a:r>
            <a:endParaRPr lang="en-US" sz="2000" dirty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  Extract  cross section of  longitudinally polarized omega mesons with </a:t>
            </a:r>
          </a:p>
          <a:p>
            <a:r>
              <a:rPr lang="en-US" sz="2000" dirty="0">
                <a:cs typeface="Times New Roman" pitchFamily="18" charset="0"/>
              </a:rPr>
              <a:t>   nuclei  </a:t>
            </a:r>
            <a:r>
              <a:rPr lang="en-US" sz="2000" dirty="0"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>
                <a:cs typeface="Times New Roman" pitchFamily="18" charset="0"/>
                <a:sym typeface="Symbol"/>
              </a:rPr>
              <a:t>L</a:t>
            </a:r>
            <a:r>
              <a:rPr lang="en-US" sz="2000" dirty="0">
                <a:cs typeface="Times New Roman" pitchFamily="18" charset="0"/>
                <a:sym typeface="Symbol"/>
              </a:rPr>
              <a:t> ( N) with two methods</a:t>
            </a:r>
          </a:p>
          <a:p>
            <a:pPr>
              <a:buFontTx/>
              <a:buChar char="-"/>
            </a:pPr>
            <a:endParaRPr lang="en-US" sz="2000" dirty="0">
              <a:cs typeface="Times New Roman" pitchFamily="18" charset="0"/>
              <a:sym typeface="Symbol"/>
            </a:endParaRPr>
          </a:p>
          <a:p>
            <a:r>
              <a:rPr lang="en-US" sz="2000" dirty="0">
                <a:cs typeface="Times New Roman" pitchFamily="18" charset="0"/>
                <a:sym typeface="Symbol"/>
              </a:rPr>
              <a:t>             - </a:t>
            </a:r>
            <a:r>
              <a:rPr lang="en-US" sz="2000" dirty="0">
                <a:cs typeface="Times New Roman" pitchFamily="18" charset="0"/>
              </a:rPr>
              <a:t>nuclear  transparency </a:t>
            </a:r>
            <a:endParaRPr lang="en-US" sz="2000" baseline="-25000" dirty="0">
              <a:cs typeface="Times New Roman" pitchFamily="18" charset="0"/>
            </a:endParaRPr>
          </a:p>
          <a:p>
            <a:endParaRPr lang="en-US" sz="2000" baseline="-25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             - spin density matrix element  </a:t>
            </a:r>
            <a:r>
              <a:rPr lang="en-US" sz="2000" dirty="0">
                <a:cs typeface="Times New Roman" pitchFamily="18" charset="0"/>
                <a:sym typeface="Symbol"/>
              </a:rPr>
              <a:t></a:t>
            </a:r>
            <a:r>
              <a:rPr lang="en-US" sz="2000" baseline="30000" dirty="0"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>
                <a:cs typeface="Times New Roman" pitchFamily="18" charset="0"/>
                <a:sym typeface="Symbol"/>
              </a:rPr>
              <a:t>00</a:t>
            </a:r>
            <a:endParaRPr lang="en-US" sz="2000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387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/>
              <a:t>Photoproduction</a:t>
            </a:r>
            <a:r>
              <a:rPr lang="en-US" dirty="0"/>
              <a:t> of vector mesons off nuclei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381000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is it Important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41148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Disagreement between existing experimental data and  theoretical    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predictions  for nuclear transparency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1905000"/>
            <a:ext cx="769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There are experimental indications that 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(VN)  &lt; 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T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(VN), but there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have been  no direct measurements of 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(VN) so far.  Measurements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of 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are important  for the  interpretation of the  color transparency in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vector meson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Symbol"/>
              </a:rPr>
              <a:t>electroproduction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and  comparison  between   different 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theoretical  approaches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12380</TotalTime>
  <Words>3227</Words>
  <Application>Microsoft Office PowerPoint</Application>
  <PresentationFormat>On-screen Show (4:3)</PresentationFormat>
  <Paragraphs>551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PowerPoint Presentation</vt:lpstr>
      <vt:lpstr>The GlueX Experiment in Hall D at JLab </vt:lpstr>
      <vt:lpstr>GlueX  Detector</vt:lpstr>
      <vt:lpstr>GlueX  Detector</vt:lpstr>
      <vt:lpstr>Hall D  Physics Program:  Approved Experiments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Reconstruction of Vector Mesons:  Monte Carlo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Volcada Tango</cp:lastModifiedBy>
  <cp:revision>918</cp:revision>
  <dcterms:created xsi:type="dcterms:W3CDTF">2006-08-16T00:00:00Z</dcterms:created>
  <dcterms:modified xsi:type="dcterms:W3CDTF">2017-11-02T08:43:36Z</dcterms:modified>
</cp:coreProperties>
</file>