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7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B7B1-9BBF-BC49-95E6-54354336585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641A-C667-7849-9486-C63AE1F8D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641A-C667-7849-9486-C63AE1F8D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C30FDD-EF18-2D49-988E-099AE279D0F9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lab.org/conferences/hyp201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jectory-Resonance-Pole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3" y="3359256"/>
            <a:ext cx="4587497" cy="3175959"/>
          </a:xfrm>
          <a:prstGeom prst="rect">
            <a:avLst/>
          </a:prstGeom>
        </p:spPr>
      </p:pic>
      <p:pic>
        <p:nvPicPr>
          <p:cNvPr id="7" name="Picture 6" descr="Fiiting_10PAC_Days.png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53365"/>
            <a:ext cx="4556504" cy="31818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463" y="3819963"/>
            <a:ext cx="5637010" cy="147594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L. Tang</a:t>
            </a:r>
          </a:p>
          <a:p>
            <a:pPr algn="ctr"/>
            <a:r>
              <a:rPr lang="en-US" b="1" dirty="0"/>
              <a:t>Hampton University / JLAB</a:t>
            </a:r>
          </a:p>
          <a:p>
            <a:pPr algn="ctr"/>
            <a:r>
              <a:rPr lang="en-US" b="1" dirty="0"/>
              <a:t>On behalf of Hall A collaboration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99607"/>
            <a:ext cx="9143999" cy="1742786"/>
          </a:xfrm>
        </p:spPr>
        <p:txBody>
          <a:bodyPr/>
          <a:lstStyle/>
          <a:p>
            <a:pPr marL="182880" indent="0" algn="ctr">
              <a:spcAft>
                <a:spcPts val="600"/>
              </a:spcAft>
              <a:buNone/>
            </a:pPr>
            <a:r>
              <a:rPr lang="en-US" sz="3600" i="1" dirty="0">
                <a:effectLst/>
                <a:latin typeface="Calibri"/>
                <a:cs typeface="Calibri"/>
              </a:rPr>
              <a:t>Determining the Unknown </a:t>
            </a:r>
            <a:r>
              <a:rPr lang="en-US" sz="3600" i="1" dirty="0" err="1">
                <a:effectLst/>
                <a:latin typeface="Calibri"/>
                <a:cs typeface="Calibri"/>
              </a:rPr>
              <a:t>Λn</a:t>
            </a:r>
            <a:r>
              <a:rPr lang="en-US" sz="3600" i="1" dirty="0">
                <a:effectLst/>
                <a:latin typeface="Calibri"/>
                <a:cs typeface="Calibri"/>
              </a:rPr>
              <a:t> Interaction by Investigating the </a:t>
            </a:r>
            <a:r>
              <a:rPr lang="en-US" sz="3600" i="1" dirty="0" err="1">
                <a:effectLst/>
                <a:latin typeface="Calibri"/>
                <a:cs typeface="Calibri"/>
              </a:rPr>
              <a:t>Λnn</a:t>
            </a:r>
            <a:r>
              <a:rPr lang="en-US" sz="3600" i="1" dirty="0">
                <a:effectLst/>
                <a:latin typeface="Calibri"/>
                <a:cs typeface="Calibri"/>
              </a:rPr>
              <a:t> Resonance </a:t>
            </a:r>
            <a:br>
              <a:rPr lang="en-US" sz="3600" dirty="0">
                <a:effectLst/>
                <a:latin typeface="Calibri"/>
                <a:cs typeface="Calibri"/>
              </a:rPr>
            </a:br>
            <a:r>
              <a:rPr lang="en-US" sz="3600" dirty="0">
                <a:effectLst/>
                <a:latin typeface="Calibri"/>
                <a:cs typeface="Calibri"/>
              </a:rPr>
              <a:t>(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E12-17-003 to be done in fall of 2018)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3999" cy="135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90"/>
                </a:solidFill>
              </a:rPr>
              <a:t>Production of </a:t>
            </a:r>
            <a:r>
              <a:rPr lang="en-US" sz="4000" b="1" dirty="0" err="1">
                <a:solidFill>
                  <a:srgbClr val="000090"/>
                </a:solidFill>
              </a:rPr>
              <a:t>Hypernuclei</a:t>
            </a:r>
            <a:r>
              <a:rPr lang="en-US" sz="4000" b="1" dirty="0">
                <a:solidFill>
                  <a:srgbClr val="000090"/>
                </a:solidFill>
              </a:rPr>
              <a:t> at </a:t>
            </a:r>
            <a:r>
              <a:rPr lang="en-US" sz="4000" b="1" dirty="0" err="1">
                <a:solidFill>
                  <a:srgbClr val="000090"/>
                </a:solidFill>
              </a:rPr>
              <a:t>JLab</a:t>
            </a:r>
            <a:r>
              <a:rPr lang="en-US" sz="4000" b="1" dirty="0">
                <a:solidFill>
                  <a:srgbClr val="000090"/>
                </a:solidFill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90"/>
                </a:solidFill>
              </a:rPr>
              <a:t>with CW Electron Beam</a:t>
            </a:r>
          </a:p>
        </p:txBody>
      </p:sp>
    </p:spTree>
    <p:extLst>
      <p:ext uri="{BB962C8B-B14F-4D97-AF65-F5344CB8AC3E}">
        <p14:creationId xmlns:p14="http://schemas.microsoft.com/office/powerpoint/2010/main" val="209781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EXPECTED RESULT - SIMULATIONS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5451418"/>
            <a:ext cx="8877146" cy="1251360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000" dirty="0">
                <a:latin typeface="Calibri"/>
                <a:cs typeface="Calibri"/>
              </a:rPr>
              <a:t>With about 60 counts, a peak should be observed - </a:t>
            </a:r>
            <a:r>
              <a:rPr lang="en-US" sz="2000" b="1" i="1" dirty="0">
                <a:solidFill>
                  <a:srgbClr val="FF0000"/>
                </a:solidFill>
                <a:latin typeface="Century"/>
                <a:cs typeface="Century"/>
              </a:rPr>
              <a:t>Minimum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>
                <a:latin typeface="Calibri"/>
                <a:cs typeface="Calibri"/>
              </a:rPr>
              <a:t>With 120 counts, a solid determination on </a:t>
            </a:r>
            <a:r>
              <a:rPr lang="en-US" sz="2000" b="1" i="1" dirty="0">
                <a:solidFill>
                  <a:srgbClr val="FF0000"/>
                </a:solidFill>
                <a:latin typeface="Century"/>
                <a:cs typeface="Century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Century"/>
                <a:cs typeface="Century"/>
              </a:rPr>
              <a:t>Λ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b="1" i="1" dirty="0" err="1">
                <a:solidFill>
                  <a:srgbClr val="FF0000"/>
                </a:solidFill>
                <a:latin typeface="Century"/>
                <a:cs typeface="Century"/>
              </a:rPr>
              <a:t>Γ</a:t>
            </a:r>
            <a:r>
              <a:rPr lang="en-US" sz="2000" dirty="0">
                <a:latin typeface="Calibri"/>
                <a:cs typeface="Calibri"/>
              </a:rPr>
              <a:t>  can be achieved with reasonable statistical uncertainty.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770067"/>
            <a:ext cx="9144000" cy="4462855"/>
            <a:chOff x="0" y="661987"/>
            <a:chExt cx="9144000" cy="4462855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61987"/>
              <a:ext cx="9144000" cy="4107033"/>
              <a:chOff x="0" y="851127"/>
              <a:chExt cx="9144000" cy="4107033"/>
            </a:xfrm>
          </p:grpSpPr>
          <p:pic>
            <p:nvPicPr>
              <p:cNvPr id="5" name="Picture 4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9407"/>
                <a:ext cx="9144000" cy="37287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51127"/>
                <a:ext cx="4472351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At the level of ~ 60 counts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37236" y="854917"/>
                <a:ext cx="4806764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At the level of ~ 120 counts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4755510"/>
              <a:ext cx="91440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latin typeface="Calibri"/>
                  <a:cs typeface="Calibri"/>
                </a:rPr>
                <a:t>Assumptions:</a:t>
              </a:r>
              <a:r>
                <a:rPr lang="en-US" dirty="0">
                  <a:latin typeface="Calibri"/>
                  <a:cs typeface="Calibri"/>
                </a:rPr>
                <a:t>  Gaussian peak @ </a:t>
              </a:r>
              <a:r>
                <a:rPr lang="en-US" b="1" i="1" dirty="0">
                  <a:solidFill>
                    <a:srgbClr val="FF0000"/>
                  </a:solidFill>
                  <a:latin typeface="Century"/>
                  <a:cs typeface="Century"/>
                </a:rPr>
                <a:t>B</a:t>
              </a:r>
              <a:r>
                <a:rPr lang="en-US" b="1" i="1" baseline="-25000" dirty="0">
                  <a:solidFill>
                    <a:srgbClr val="FF0000"/>
                  </a:solidFill>
                  <a:latin typeface="Century"/>
                  <a:cs typeface="Century"/>
                </a:rPr>
                <a:t>Λ</a:t>
              </a:r>
              <a:r>
                <a:rPr lang="en-US" dirty="0">
                  <a:latin typeface="Calibri"/>
                  <a:cs typeface="Calibri"/>
                </a:rPr>
                <a:t> = 0.5 MeV, </a:t>
              </a:r>
              <a:r>
                <a:rPr lang="en-US" b="1" i="1" dirty="0" err="1">
                  <a:solidFill>
                    <a:srgbClr val="FF0000"/>
                  </a:solidFill>
                  <a:latin typeface="Century"/>
                  <a:cs typeface="Century"/>
                </a:rPr>
                <a:t>Γ</a:t>
              </a:r>
              <a:r>
                <a:rPr lang="en-US" dirty="0">
                  <a:latin typeface="Century"/>
                  <a:cs typeface="Century"/>
                </a:rPr>
                <a:t> </a:t>
              </a:r>
              <a:r>
                <a:rPr lang="en-US" dirty="0">
                  <a:latin typeface="Calibri"/>
                  <a:cs typeface="Calibri"/>
                </a:rPr>
                <a:t>= 0.5 MeV, energy resolution 2 MeV FWHM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7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UNCERTAINTIES – SIMULATIONS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893" y="729537"/>
            <a:ext cx="8626741" cy="4147562"/>
            <a:chOff x="263917" y="864637"/>
            <a:chExt cx="8626741" cy="4147562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7" y="1200736"/>
              <a:ext cx="8626739" cy="3811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0233" y="864637"/>
              <a:ext cx="447235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  <a:cs typeface="Calibri"/>
                </a:rPr>
                <a:t>At the level of ~ 60 counts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7237" y="868427"/>
              <a:ext cx="455342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  <a:cs typeface="Calibri"/>
                </a:rPr>
                <a:t>At the level of ~ 120 counts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69586"/>
              </p:ext>
            </p:extLst>
          </p:nvPr>
        </p:nvGraphicFramePr>
        <p:xfrm>
          <a:off x="121605" y="5106771"/>
          <a:ext cx="8904168" cy="156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385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Century"/>
                          <a:cs typeface="Century"/>
                        </a:rPr>
                        <a:t>Statistics</a:t>
                      </a:r>
                      <a:r>
                        <a:rPr lang="en-US" sz="2400" b="0" baseline="0" dirty="0">
                          <a:latin typeface="Century"/>
                          <a:cs typeface="Century"/>
                        </a:rPr>
                        <a:t> / Uncertainty</a:t>
                      </a:r>
                      <a:endParaRPr lang="en-US" sz="24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>
                          <a:latin typeface="Century"/>
                          <a:cs typeface="Century"/>
                        </a:rPr>
                        <a:t>δB</a:t>
                      </a:r>
                      <a:r>
                        <a:rPr lang="en-US" sz="2400" b="0" i="1" baseline="-25000" dirty="0" err="1">
                          <a:latin typeface="Century"/>
                          <a:cs typeface="Century"/>
                        </a:rPr>
                        <a:t>Λ</a:t>
                      </a:r>
                      <a:endParaRPr lang="en-US" sz="2400" b="0" i="1" baseline="-250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>
                          <a:latin typeface="Century"/>
                          <a:cs typeface="Century"/>
                        </a:rPr>
                        <a:t>δΓ</a:t>
                      </a:r>
                      <a:endParaRPr lang="en-US" sz="2400" b="0" i="1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85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Century"/>
                          <a:cs typeface="Century"/>
                        </a:rPr>
                        <a:t>60 counts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"/>
                          <a:cs typeface="Century"/>
                        </a:rPr>
                        <a:t>± 0.18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"/>
                          <a:cs typeface="Century"/>
                        </a:rPr>
                        <a:t>± 0.20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Century"/>
                          <a:cs typeface="Century"/>
                        </a:rPr>
                        <a:t>120 counts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"/>
                          <a:cs typeface="Century"/>
                        </a:rPr>
                        <a:t>± 0.09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"/>
                          <a:cs typeface="Century"/>
                        </a:rPr>
                        <a:t>± 0.07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UNCERTAINTY VS IMPACT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8" y="760857"/>
            <a:ext cx="6809865" cy="40757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4971671"/>
            <a:ext cx="8877146" cy="1769805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>
                <a:latin typeface="Calibri"/>
                <a:cs typeface="Calibri"/>
              </a:rPr>
              <a:t>Uncertainty size is </a:t>
            </a:r>
            <a:r>
              <a:rPr lang="en-US" b="1" i="1" u="sng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lang="en-US" dirty="0">
                <a:latin typeface="Calibri"/>
                <a:cs typeface="Calibri"/>
              </a:rPr>
              <a:t> for judging the correctness of baryonic models.</a:t>
            </a:r>
            <a:endParaRPr lang="en-US" b="1" i="1" dirty="0">
              <a:solidFill>
                <a:srgbClr val="FF0000"/>
              </a:solidFill>
              <a:latin typeface="Century"/>
              <a:cs typeface="Century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>
                <a:latin typeface="Calibri"/>
                <a:cs typeface="Calibri"/>
              </a:rPr>
              <a:t>It marks a </a:t>
            </a:r>
            <a:r>
              <a:rPr lang="en-US" b="1" i="1" u="sng" dirty="0">
                <a:solidFill>
                  <a:srgbClr val="FF0000"/>
                </a:solidFill>
                <a:latin typeface="Calibri"/>
                <a:cs typeface="Calibri"/>
              </a:rPr>
              <a:t>REGION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that determines the strength and low energy property of the </a:t>
            </a:r>
            <a:r>
              <a:rPr lang="en-US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>
                <a:latin typeface="Calibri"/>
                <a:cs typeface="Calibri"/>
              </a:rPr>
              <a:t>Further significant reduction comes from improving </a:t>
            </a:r>
            <a:r>
              <a:rPr lang="en-US" b="1" i="1" u="sng" dirty="0">
                <a:solidFill>
                  <a:srgbClr val="FF0000"/>
                </a:solidFill>
                <a:latin typeface="Calibri"/>
                <a:cs typeface="Calibri"/>
              </a:rPr>
              <a:t>Energy Resolution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9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9143999" cy="7196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SUMMARY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211667" y="762002"/>
            <a:ext cx="8791221" cy="3922887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i="1" dirty="0" err="1">
                <a:solidFill>
                  <a:schemeClr val="tx1"/>
                </a:solidFill>
                <a:latin typeface="Calibri"/>
                <a:cs typeface="Calibri"/>
              </a:rPr>
              <a:t>Λnn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resonance can be a unique tool to determine the unknown </a:t>
            </a:r>
            <a:r>
              <a:rPr lang="en-US" sz="2800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sz="2800" dirty="0" err="1">
                <a:solidFill>
                  <a:schemeClr val="tx1"/>
                </a:solidFill>
                <a:latin typeface="Calibri"/>
                <a:cs typeface="Calibri"/>
              </a:rPr>
              <a:t>JLab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experiment using the (</a:t>
            </a:r>
            <a:r>
              <a:rPr lang="en-US" sz="2800" dirty="0" err="1">
                <a:solidFill>
                  <a:schemeClr val="tx1"/>
                </a:solidFill>
                <a:latin typeface="Calibri"/>
                <a:cs typeface="Calibri"/>
              </a:rPr>
              <a:t>e,e’K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) reaction may provide experimental date to investigate the </a:t>
            </a:r>
            <a:r>
              <a:rPr lang="en-US" sz="2800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interaction for the first time and the result may be the only experimental source for long time.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en-US" sz="2800" i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experiment will be carried out in December of 2018.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43778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90"/>
                </a:solidFill>
                <a:latin typeface="Calibri"/>
                <a:cs typeface="Calibri"/>
              </a:rPr>
              <a:t>Welcome to HYP2018, June 24 – 29, 2018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https://www.jlab.org/conferences/hyp2018/</a:t>
            </a:r>
            <a:endParaRPr lang="en-US"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3200" dirty="0">
                <a:solidFill>
                  <a:srgbClr val="000090"/>
                </a:solidFill>
                <a:latin typeface="Calibri"/>
                <a:cs typeface="Calibri"/>
              </a:rPr>
              <a:t>Portsmouth, Virginia, U.S.A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Abstract submission already started on Oct. 16, 2017</a:t>
            </a:r>
          </a:p>
        </p:txBody>
      </p:sp>
    </p:spTree>
    <p:extLst>
      <p:ext uri="{BB962C8B-B14F-4D97-AF65-F5344CB8AC3E}">
        <p14:creationId xmlns:p14="http://schemas.microsoft.com/office/powerpoint/2010/main" val="9504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dirty="0">
                <a:effectLst/>
                <a:latin typeface="Calibri"/>
                <a:cs typeface="Calibri"/>
              </a:rPr>
              <a:t>EFFECT FROM 15% </a:t>
            </a:r>
            <a:r>
              <a:rPr lang="en-US" sz="3600" i="1" baseline="30000" dirty="0">
                <a:effectLst/>
                <a:latin typeface="Calibri"/>
                <a:cs typeface="Calibri"/>
              </a:rPr>
              <a:t>3</a:t>
            </a:r>
            <a:r>
              <a:rPr lang="en-US" sz="3600" i="1" dirty="0">
                <a:effectLst/>
                <a:latin typeface="Calibri"/>
                <a:cs typeface="Calibri"/>
              </a:rPr>
              <a:t>He</a:t>
            </a:r>
            <a:r>
              <a:rPr lang="en-US" sz="3600" dirty="0">
                <a:effectLst/>
                <a:latin typeface="Calibri"/>
                <a:cs typeface="Calibri"/>
              </a:rPr>
              <a:t> CONTEMINATION </a:t>
            </a:r>
            <a:endParaRPr lang="en-US" sz="36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72838" y="944430"/>
            <a:ext cx="7363842" cy="5517753"/>
            <a:chOff x="972838" y="863370"/>
            <a:chExt cx="7363842" cy="5517753"/>
          </a:xfrm>
        </p:grpSpPr>
        <p:grpSp>
          <p:nvGrpSpPr>
            <p:cNvPr id="15" name="Group 14"/>
            <p:cNvGrpSpPr/>
            <p:nvPr/>
          </p:nvGrpSpPr>
          <p:grpSpPr>
            <a:xfrm>
              <a:off x="972838" y="863370"/>
              <a:ext cx="7363842" cy="5517753"/>
              <a:chOff x="972838" y="863370"/>
              <a:chExt cx="7363842" cy="551775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72838" y="863370"/>
                <a:ext cx="7363842" cy="5517753"/>
                <a:chOff x="972838" y="863370"/>
                <a:chExt cx="7363842" cy="551775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2838" y="863370"/>
                  <a:ext cx="7363842" cy="551775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alphaModFix amt="50000"/>
                </a:blip>
                <a:stretch>
                  <a:fillRect/>
                </a:stretch>
              </p:blipFill>
              <p:spPr>
                <a:xfrm>
                  <a:off x="2202398" y="3580143"/>
                  <a:ext cx="5364118" cy="150280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4242654" y="5903858"/>
                <a:ext cx="11890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91628" y="1868166"/>
              <a:ext cx="16078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baseline="30000" dirty="0"/>
                <a:t>3</a:t>
              </a:r>
              <a:r>
                <a:rPr lang="en-US" sz="2000" i="1" baseline="-25000" dirty="0"/>
                <a:t>Λ</a:t>
              </a:r>
              <a:r>
                <a:rPr lang="en-US" sz="2000" i="1" dirty="0"/>
                <a:t>H </a:t>
              </a:r>
              <a:r>
                <a:rPr lang="en-US" sz="2000" i="1" dirty="0" err="1"/>
                <a:t>g.s</a:t>
              </a:r>
              <a:r>
                <a:rPr lang="en-US" sz="2000" i="1" dirty="0"/>
                <a:t>. </a:t>
              </a:r>
            </a:p>
            <a:p>
              <a:pPr algn="ctr"/>
              <a:r>
                <a:rPr lang="en-US" sz="2000" i="1" dirty="0"/>
                <a:t>or FSI</a:t>
              </a:r>
            </a:p>
            <a:p>
              <a:pPr algn="ctr"/>
              <a:r>
                <a:rPr lang="en-US" sz="1600" i="1" dirty="0"/>
                <a:t>(T</a:t>
              </a:r>
              <a:r>
                <a:rPr lang="en-US" sz="1600" i="1" baseline="-25000" dirty="0"/>
                <a:t>2</a:t>
              </a:r>
              <a:r>
                <a:rPr lang="en-US" sz="1600" i="1" dirty="0"/>
                <a:t> kinematics)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364257" y="1661727"/>
              <a:ext cx="1918654" cy="432319"/>
              <a:chOff x="4512885" y="1675237"/>
              <a:chExt cx="1918654" cy="4323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26398" y="1675237"/>
                <a:ext cx="1905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/>
                  <a:t>Λnn</a:t>
                </a:r>
                <a:r>
                  <a:rPr lang="en-US" sz="2000" i="1" dirty="0"/>
                  <a:t> Resonance</a:t>
                </a:r>
              </a:p>
            </p:txBody>
          </p:sp>
          <p:sp>
            <p:nvSpPr>
              <p:cNvPr id="18" name="Line Callout 1 17"/>
              <p:cNvSpPr/>
              <p:nvPr/>
            </p:nvSpPr>
            <p:spPr>
              <a:xfrm>
                <a:off x="4512885" y="1702257"/>
                <a:ext cx="1891631" cy="405299"/>
              </a:xfrm>
              <a:prstGeom prst="borderCallout1">
                <a:avLst>
                  <a:gd name="adj1" fmla="val 54436"/>
                  <a:gd name="adj2" fmla="val -614"/>
                  <a:gd name="adj3" fmla="val 186029"/>
                  <a:gd name="adj4" fmla="val -3712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Line Callout 1 18"/>
            <p:cNvSpPr/>
            <p:nvPr/>
          </p:nvSpPr>
          <p:spPr>
            <a:xfrm>
              <a:off x="1972699" y="1922208"/>
              <a:ext cx="1459257" cy="901376"/>
            </a:xfrm>
            <a:prstGeom prst="borderCallout1">
              <a:avLst>
                <a:gd name="adj1" fmla="val 101103"/>
                <a:gd name="adj2" fmla="val 49286"/>
                <a:gd name="adj3" fmla="val 256851"/>
                <a:gd name="adj4" fmla="val 84715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678797" y="2962475"/>
              <a:ext cx="1698696" cy="469058"/>
              <a:chOff x="4512885" y="1675237"/>
              <a:chExt cx="1698696" cy="43231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26399" y="1675237"/>
                <a:ext cx="1685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/>
                  <a:t>Λ</a:t>
                </a:r>
                <a:r>
                  <a:rPr lang="en-US" sz="2000" i="1" dirty="0"/>
                  <a:t> quasi-free</a:t>
                </a:r>
              </a:p>
            </p:txBody>
          </p:sp>
          <p:sp>
            <p:nvSpPr>
              <p:cNvPr id="23" name="Line Callout 1 22"/>
              <p:cNvSpPr/>
              <p:nvPr/>
            </p:nvSpPr>
            <p:spPr>
              <a:xfrm>
                <a:off x="4512885" y="1702257"/>
                <a:ext cx="1658161" cy="405299"/>
              </a:xfrm>
              <a:prstGeom prst="borderCallout1">
                <a:avLst>
                  <a:gd name="adj1" fmla="val 101886"/>
                  <a:gd name="adj2" fmla="val 50814"/>
                  <a:gd name="adj3" fmla="val 292295"/>
                  <a:gd name="adj4" fmla="val 6716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87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6" y="932188"/>
            <a:ext cx="6876913" cy="4674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838" y="634969"/>
            <a:ext cx="351302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/>
              <a:t>3</a:t>
            </a:r>
            <a:r>
              <a:rPr lang="en-US" sz="1600" dirty="0"/>
              <a:t>He(</a:t>
            </a:r>
            <a:r>
              <a:rPr lang="en-US" sz="1600" dirty="0" err="1"/>
              <a:t>e,e’K</a:t>
            </a:r>
            <a:r>
              <a:rPr lang="en-US" sz="1600" baseline="30000" dirty="0"/>
              <a:t>+</a:t>
            </a:r>
            <a:r>
              <a:rPr lang="en-US" sz="1600" dirty="0"/>
              <a:t>)(</a:t>
            </a:r>
            <a:r>
              <a:rPr lang="en-US" sz="1600" baseline="30000" dirty="0"/>
              <a:t>3</a:t>
            </a:r>
            <a:r>
              <a:rPr lang="en-US" sz="1600" baseline="-25000" dirty="0"/>
              <a:t>Λ</a:t>
            </a:r>
            <a:r>
              <a:rPr lang="en-US" sz="1600" dirty="0"/>
              <a:t>H, </a:t>
            </a:r>
            <a:r>
              <a:rPr lang="en-US" sz="1600" dirty="0" err="1"/>
              <a:t>Λd</a:t>
            </a:r>
            <a:r>
              <a:rPr lang="en-US" sz="1600" dirty="0"/>
              <a:t> &amp; </a:t>
            </a:r>
            <a:r>
              <a:rPr lang="en-US" sz="1600" dirty="0" err="1"/>
              <a:t>Λpn</a:t>
            </a:r>
            <a:r>
              <a:rPr lang="en-US" sz="16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124" y="638760"/>
            <a:ext cx="337413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/>
              <a:t>4</a:t>
            </a:r>
            <a:r>
              <a:rPr lang="en-US" sz="1600" dirty="0"/>
              <a:t>He(</a:t>
            </a:r>
            <a:r>
              <a:rPr lang="en-US" sz="1600" dirty="0" err="1"/>
              <a:t>e,e’K</a:t>
            </a:r>
            <a:r>
              <a:rPr lang="en-US" sz="1600" baseline="30000" dirty="0"/>
              <a:t>+</a:t>
            </a:r>
            <a:r>
              <a:rPr lang="en-US" sz="1600" dirty="0"/>
              <a:t>)</a:t>
            </a:r>
            <a:r>
              <a:rPr lang="en-US" sz="1600" baseline="30000" dirty="0"/>
              <a:t> 4</a:t>
            </a:r>
            <a:r>
              <a:rPr lang="en-US" sz="1600" baseline="-25000" dirty="0"/>
              <a:t>Λ</a:t>
            </a:r>
            <a:r>
              <a:rPr lang="en-US" sz="1600" dirty="0"/>
              <a:t>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>
                <a:effectLst/>
                <a:latin typeface="Calibri"/>
                <a:cs typeface="Calibri"/>
              </a:rPr>
              <a:t>PUBLISHED E91-016 RESULT ON PRL (2004)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256" y="5647169"/>
            <a:ext cx="7553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Red vertical line:	Threshold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Red solid line:		Simulation on </a:t>
            </a:r>
            <a:r>
              <a:rPr lang="en-US" dirty="0" err="1"/>
              <a:t>Λ</a:t>
            </a:r>
            <a:r>
              <a:rPr lang="en-US" dirty="0"/>
              <a:t> quasi-free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Cross points:		Data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Blue solid line:		Quasi-free plus a suggested fitted Gaussian peak</a:t>
            </a:r>
          </a:p>
        </p:txBody>
      </p:sp>
    </p:spTree>
    <p:extLst>
      <p:ext uri="{BB962C8B-B14F-4D97-AF65-F5344CB8AC3E}">
        <p14:creationId xmlns:p14="http://schemas.microsoft.com/office/powerpoint/2010/main" val="59193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8133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INTRODUCTION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35116" y="891658"/>
            <a:ext cx="8836611" cy="5966342"/>
          </a:xfrm>
        </p:spPr>
        <p:txBody>
          <a:bodyPr>
            <a:normAutofit/>
          </a:bodyPr>
          <a:lstStyle/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/>
              <a:t>Understanding the </a:t>
            </a:r>
            <a:r>
              <a:rPr lang="en-US" sz="2400" dirty="0" err="1"/>
              <a:t>bayronic</a:t>
            </a:r>
            <a:r>
              <a:rPr lang="en-US" sz="2400" dirty="0"/>
              <a:t> interaction with all flavors is one of the essential goals of nuclear physics.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/>
              <a:t>For</a:t>
            </a:r>
            <a:r>
              <a:rPr lang="en-US" sz="2400" i="1" dirty="0"/>
              <a:t> NN</a:t>
            </a:r>
            <a:r>
              <a:rPr lang="en-US" sz="2400" dirty="0"/>
              <a:t> interaction, there are plenty of scattering data, while for the </a:t>
            </a:r>
            <a:r>
              <a:rPr lang="en-US" sz="2400" i="1" dirty="0"/>
              <a:t>YN</a:t>
            </a:r>
            <a:r>
              <a:rPr lang="en-US" sz="2400" dirty="0"/>
              <a:t> and </a:t>
            </a:r>
            <a:r>
              <a:rPr lang="en-US" sz="2400" i="1" dirty="0"/>
              <a:t>YY</a:t>
            </a:r>
            <a:r>
              <a:rPr lang="en-US" sz="2400" dirty="0"/>
              <a:t> interactions scattering data are extremely limited or none.  </a:t>
            </a:r>
            <a:r>
              <a:rPr lang="en-US" sz="2400" i="1" dirty="0">
                <a:solidFill>
                  <a:srgbClr val="FF0000"/>
                </a:solidFill>
              </a:rPr>
              <a:t>For the </a:t>
            </a:r>
            <a:r>
              <a:rPr lang="en-US" sz="2400" i="1" dirty="0" err="1">
                <a:solidFill>
                  <a:srgbClr val="FF0000"/>
                </a:solidFill>
              </a:rPr>
              <a:t>JLab</a:t>
            </a:r>
            <a:r>
              <a:rPr lang="en-US" sz="2400" i="1" dirty="0">
                <a:solidFill>
                  <a:srgbClr val="FF0000"/>
                </a:solidFill>
              </a:rPr>
              <a:t> program on </a:t>
            </a:r>
            <a:r>
              <a:rPr lang="en-US" sz="2400" i="1" dirty="0" err="1">
                <a:solidFill>
                  <a:srgbClr val="FF0000"/>
                </a:solidFill>
              </a:rPr>
              <a:t>hypernuclei</a:t>
            </a:r>
            <a:r>
              <a:rPr lang="en-US" sz="2400" i="1" dirty="0">
                <a:solidFill>
                  <a:srgbClr val="FF0000"/>
                </a:solidFill>
              </a:rPr>
              <a:t> we focus on the </a:t>
            </a:r>
            <a:r>
              <a:rPr lang="en-US" sz="2400" b="1" i="1" u="sng" dirty="0">
                <a:solidFill>
                  <a:srgbClr val="FF0000"/>
                </a:solidFill>
              </a:rPr>
              <a:t>ΛN</a:t>
            </a:r>
            <a:r>
              <a:rPr lang="en-US" sz="2400" i="1" u="sng" dirty="0">
                <a:solidFill>
                  <a:srgbClr val="FF0000"/>
                </a:solidFill>
              </a:rPr>
              <a:t> interaction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/>
              <a:t>Experimental data from study of </a:t>
            </a:r>
            <a:r>
              <a:rPr lang="en-US" sz="2400" dirty="0" err="1"/>
              <a:t>hypernuclei</a:t>
            </a:r>
            <a:r>
              <a:rPr lang="en-US" sz="2400" dirty="0"/>
              <a:t> have so far made significant contribution in acquiring indirect or supplemental information on the </a:t>
            </a:r>
            <a:r>
              <a:rPr lang="en-US" sz="2400" i="1" dirty="0"/>
              <a:t>ΛN</a:t>
            </a:r>
            <a:r>
              <a:rPr lang="en-US" sz="2400" dirty="0"/>
              <a:t> interact.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/>
              <a:t>However, the standing puzzles (</a:t>
            </a:r>
            <a:r>
              <a:rPr lang="en-US" sz="2400" i="1" dirty="0">
                <a:solidFill>
                  <a:srgbClr val="0000FF"/>
                </a:solidFill>
              </a:rPr>
              <a:t>such as Charge-Symmetry-Breaking and “Hyperon Puzzle” on neutron star’s mass</a:t>
            </a:r>
            <a:r>
              <a:rPr lang="en-US" sz="2400" dirty="0"/>
              <a:t>) may still be better resolved by </a:t>
            </a:r>
            <a:r>
              <a:rPr lang="en-US" sz="2400" dirty="0">
                <a:solidFill>
                  <a:srgbClr val="FF0000"/>
                </a:solidFill>
              </a:rPr>
              <a:t>direct </a:t>
            </a:r>
            <a:r>
              <a:rPr lang="en-US" sz="2400" b="1" i="1" dirty="0">
                <a:solidFill>
                  <a:srgbClr val="FF0000"/>
                </a:solidFill>
              </a:rPr>
              <a:t>ΛN</a:t>
            </a:r>
            <a:r>
              <a:rPr lang="en-US" sz="2400" dirty="0">
                <a:solidFill>
                  <a:srgbClr val="FF0000"/>
                </a:solidFill>
              </a:rPr>
              <a:t> interaction data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9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39276" y="1810335"/>
            <a:ext cx="4904724" cy="4093523"/>
            <a:chOff x="0" y="905168"/>
            <a:chExt cx="4904724" cy="42286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6957"/>
              <a:ext cx="4904724" cy="383683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905168"/>
              <a:ext cx="490472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u="sng" dirty="0" err="1">
                  <a:latin typeface="Calibri"/>
                  <a:cs typeface="Calibri"/>
                </a:rPr>
                <a:t>Λ</a:t>
              </a:r>
              <a:r>
                <a:rPr lang="en-US" sz="2400" i="1" u="sng" dirty="0">
                  <a:latin typeface="Calibri"/>
                  <a:cs typeface="Calibri"/>
                </a:rPr>
                <a:t>-p Scattering</a:t>
              </a:r>
              <a:r>
                <a:rPr lang="en-US" sz="2400" i="1" dirty="0"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3304" y="2401654"/>
              <a:ext cx="3296839" cy="953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~ A few hundred events</a:t>
              </a:r>
            </a:p>
            <a:p>
              <a:r>
                <a:rPr lang="en-US" dirty="0">
                  <a:latin typeface="Calibri"/>
                  <a:cs typeface="Calibri"/>
                </a:rPr>
                <a:t>Uncertainty &gt;20% at low energy</a:t>
              </a:r>
            </a:p>
            <a:p>
              <a:r>
                <a:rPr lang="en-US" dirty="0">
                  <a:latin typeface="Calibri"/>
                  <a:cs typeface="Calibri"/>
                </a:rPr>
                <a:t>(</a:t>
              </a:r>
              <a:r>
                <a:rPr lang="en-US" i="1" dirty="0">
                  <a:latin typeface="Calibri"/>
                  <a:cs typeface="Calibri"/>
                </a:rPr>
                <a:t>Need further improve</a:t>
              </a:r>
              <a:r>
                <a:rPr lang="en-US" dirty="0">
                  <a:latin typeface="Calibri"/>
                  <a:cs typeface="Calibri"/>
                </a:rPr>
                <a:t>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205393"/>
            <a:ext cx="4212252" cy="166199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Calibri"/>
              <a:cs typeface="Calibri"/>
            </a:endParaRPr>
          </a:p>
          <a:p>
            <a:pPr algn="ctr"/>
            <a:r>
              <a:rPr lang="en-US" sz="2400" i="1" u="sng" dirty="0" err="1">
                <a:latin typeface="Calibri"/>
                <a:cs typeface="Calibri"/>
              </a:rPr>
              <a:t>Λ</a:t>
            </a:r>
            <a:r>
              <a:rPr lang="en-US" sz="2400" i="1" u="sng" dirty="0">
                <a:latin typeface="Calibri"/>
                <a:cs typeface="Calibri"/>
              </a:rPr>
              <a:t>-n Scattering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libri"/>
                <a:cs typeface="Calibri"/>
              </a:rPr>
              <a:t>None!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17916"/>
            <a:ext cx="4212253" cy="236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latin typeface="Calibri"/>
                <a:cs typeface="Calibri"/>
              </a:rPr>
              <a:t>N-N Scattering</a:t>
            </a:r>
          </a:p>
          <a:p>
            <a:pPr algn="ctr"/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&gt; 4000 events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+ low energy part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rgbClr val="0000FF"/>
                </a:solidFill>
                <a:latin typeface="Calibri"/>
                <a:cs typeface="Calibri"/>
              </a:rPr>
              <a:t>This made NN interaction much better understood</a:t>
            </a:r>
          </a:p>
          <a:p>
            <a:pPr algn="ctr"/>
            <a:r>
              <a:rPr lang="en-US" sz="1000" dirty="0">
                <a:latin typeface="Calibri"/>
                <a:cs typeface="Calibri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MODELING THE </a:t>
            </a:r>
            <a:r>
              <a:rPr lang="en-US" sz="4000" i="1" dirty="0">
                <a:effectLst/>
                <a:latin typeface="Calibri"/>
                <a:cs typeface="Calibri"/>
              </a:rPr>
              <a:t>B-B</a:t>
            </a:r>
            <a:r>
              <a:rPr lang="en-US" sz="4000" dirty="0">
                <a:effectLst/>
                <a:latin typeface="Calibri"/>
                <a:cs typeface="Calibri"/>
              </a:rPr>
              <a:t> INTERACTION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627" y="689008"/>
            <a:ext cx="8890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APPROACH</a:t>
            </a:r>
            <a:r>
              <a:rPr lang="en-US" sz="2000" dirty="0">
                <a:solidFill>
                  <a:srgbClr val="FF0000"/>
                </a:solidFill>
              </a:rPr>
              <a:t>:  Combined analysis with input from available </a:t>
            </a:r>
            <a:r>
              <a:rPr lang="en-US" sz="2000" b="1" i="1" dirty="0">
                <a:solidFill>
                  <a:srgbClr val="FF0000"/>
                </a:solidFill>
              </a:rPr>
              <a:t>NN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YN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YY</a:t>
            </a:r>
            <a:r>
              <a:rPr lang="en-US" sz="2000" dirty="0">
                <a:solidFill>
                  <a:srgbClr val="FF0000"/>
                </a:solidFill>
              </a:rPr>
              <a:t> scattering data, </a:t>
            </a:r>
            <a:r>
              <a:rPr lang="en-US" sz="2000" b="1" i="1" dirty="0">
                <a:solidFill>
                  <a:srgbClr val="FF0000"/>
                </a:solidFill>
              </a:rPr>
              <a:t>nuclear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b="1" i="1" dirty="0" err="1">
                <a:solidFill>
                  <a:srgbClr val="FF0000"/>
                </a:solidFill>
              </a:rPr>
              <a:t>hypernuclear</a:t>
            </a:r>
            <a:r>
              <a:rPr lang="en-US" sz="2000" dirty="0">
                <a:solidFill>
                  <a:srgbClr val="FF0000"/>
                </a:solidFill>
              </a:rPr>
              <a:t> data on </a:t>
            </a:r>
            <a:r>
              <a:rPr lang="en-US" sz="2000" i="1" dirty="0">
                <a:solidFill>
                  <a:srgbClr val="FF0000"/>
                </a:solidFill>
              </a:rPr>
              <a:t>BE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i="1" dirty="0">
                <a:solidFill>
                  <a:srgbClr val="FF0000"/>
                </a:solidFill>
              </a:rPr>
              <a:t>U</a:t>
            </a:r>
            <a:r>
              <a:rPr lang="en-US" sz="2000" i="1" baseline="-25000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, plus hadron physics (</a:t>
            </a:r>
            <a:r>
              <a:rPr lang="en-US" sz="2000" i="1" dirty="0">
                <a:solidFill>
                  <a:srgbClr val="FF0000"/>
                </a:solidFill>
              </a:rPr>
              <a:t>Experiments and Theory on flavors, quarks, QCD dynamics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791" y="6027003"/>
            <a:ext cx="856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Based on the </a:t>
            </a:r>
            <a:r>
              <a:rPr lang="en-US" sz="2400" b="1" i="1" dirty="0">
                <a:solidFill>
                  <a:srgbClr val="FF0000"/>
                </a:solidFill>
              </a:rPr>
              <a:t>NN</a:t>
            </a:r>
            <a:r>
              <a:rPr lang="en-US" sz="2400" dirty="0">
                <a:solidFill>
                  <a:srgbClr val="FF0000"/>
                </a:solidFill>
              </a:rPr>
              <a:t> interaction, the </a:t>
            </a:r>
            <a:r>
              <a:rPr lang="en-US" sz="2400" b="1" i="1" dirty="0" err="1">
                <a:solidFill>
                  <a:srgbClr val="FF0000"/>
                </a:solidFill>
              </a:rPr>
              <a:t>Λn</a:t>
            </a:r>
            <a:r>
              <a:rPr lang="en-US" sz="2400" dirty="0">
                <a:solidFill>
                  <a:srgbClr val="FF0000"/>
                </a:solidFill>
              </a:rPr>
              <a:t> interaction is treated to have the same properties as that of </a:t>
            </a:r>
            <a:r>
              <a:rPr lang="en-US" sz="2400" b="1" i="1" dirty="0" err="1">
                <a:solidFill>
                  <a:srgbClr val="FF0000"/>
                </a:solidFill>
              </a:rPr>
              <a:t>Λp</a:t>
            </a:r>
            <a:r>
              <a:rPr lang="en-US" sz="2400" dirty="0">
                <a:solidFill>
                  <a:srgbClr val="FF0000"/>
                </a:solidFill>
              </a:rPr>
              <a:t> interaction </a:t>
            </a:r>
          </a:p>
        </p:txBody>
      </p:sp>
    </p:spTree>
    <p:extLst>
      <p:ext uri="{BB962C8B-B14F-4D97-AF65-F5344CB8AC3E}">
        <p14:creationId xmlns:p14="http://schemas.microsoft.com/office/powerpoint/2010/main" val="11615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CHARGE SYMMETRY BREAKING (CSB)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53491" y="725627"/>
            <a:ext cx="5105897" cy="3642927"/>
            <a:chOff x="4206223" y="793176"/>
            <a:chExt cx="4953165" cy="3642927"/>
          </a:xfrm>
        </p:grpSpPr>
        <p:grpSp>
          <p:nvGrpSpPr>
            <p:cNvPr id="17" name="Group 16"/>
            <p:cNvGrpSpPr/>
            <p:nvPr/>
          </p:nvGrpSpPr>
          <p:grpSpPr>
            <a:xfrm>
              <a:off x="4206223" y="793176"/>
              <a:ext cx="4953165" cy="3642927"/>
              <a:chOff x="4206223" y="793176"/>
              <a:chExt cx="4953165" cy="3642927"/>
            </a:xfrm>
          </p:grpSpPr>
          <p:sp>
            <p:nvSpPr>
              <p:cNvPr id="15" name="TextBox 14"/>
              <p:cNvSpPr txBox="1"/>
              <p:nvPr/>
            </p:nvSpPr>
            <p:spPr>
              <a:xfrm rot="5400000">
                <a:off x="7121935" y="1880445"/>
                <a:ext cx="3120800" cy="9541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dirty="0">
                  <a:latin typeface="Calibri"/>
                  <a:cs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11308" y="3897494"/>
                <a:ext cx="4932692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>
                    <a:latin typeface="Calibri"/>
                    <a:cs typeface="Calibri"/>
                  </a:rPr>
                  <a:t>*3)  T.O. Yamamoto </a:t>
                </a:r>
                <a:r>
                  <a:rPr lang="en-US" sz="1450" i="1" dirty="0">
                    <a:latin typeface="Calibri"/>
                    <a:cs typeface="Calibri"/>
                  </a:rPr>
                  <a:t>et al</a:t>
                </a:r>
                <a:r>
                  <a:rPr lang="en-US" sz="1450" dirty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>
                    <a:latin typeface="Calibri"/>
                    <a:cs typeface="Calibri"/>
                  </a:rPr>
                  <a:t>Lett</a:t>
                </a:r>
                <a:r>
                  <a:rPr lang="en-US" sz="1450" dirty="0">
                    <a:latin typeface="Calibri"/>
                    <a:cs typeface="Calibri"/>
                  </a:rPr>
                  <a:t>. </a:t>
                </a:r>
                <a:r>
                  <a:rPr lang="en-US" sz="1450" b="1" dirty="0">
                    <a:latin typeface="Calibri"/>
                    <a:cs typeface="Calibri"/>
                  </a:rPr>
                  <a:t>115</a:t>
                </a:r>
                <a:r>
                  <a:rPr lang="en-US" sz="1450" dirty="0">
                    <a:latin typeface="Calibri"/>
                    <a:cs typeface="Calibri"/>
                  </a:rPr>
                  <a:t>, 222501 (2015).</a:t>
                </a:r>
              </a:p>
              <a:p>
                <a:r>
                  <a:rPr lang="en-US" sz="1450" dirty="0">
                    <a:latin typeface="Calibri"/>
                    <a:cs typeface="Calibri"/>
                  </a:rPr>
                  <a:t>*4)  A. </a:t>
                </a:r>
                <a:r>
                  <a:rPr lang="en-US" sz="1450" dirty="0" err="1">
                    <a:latin typeface="Calibri"/>
                    <a:cs typeface="Calibri"/>
                  </a:rPr>
                  <a:t>Esser</a:t>
                </a:r>
                <a:r>
                  <a:rPr lang="en-US" sz="1450" dirty="0">
                    <a:latin typeface="Calibri"/>
                    <a:cs typeface="Calibri"/>
                  </a:rPr>
                  <a:t> </a:t>
                </a:r>
                <a:r>
                  <a:rPr lang="en-US" sz="1450" i="1" dirty="0">
                    <a:latin typeface="Calibri"/>
                    <a:cs typeface="Calibri"/>
                  </a:rPr>
                  <a:t>et al</a:t>
                </a:r>
                <a:r>
                  <a:rPr lang="en-US" sz="1450" dirty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>
                    <a:latin typeface="Calibri"/>
                    <a:cs typeface="Calibri"/>
                  </a:rPr>
                  <a:t>Lett</a:t>
                </a:r>
                <a:r>
                  <a:rPr lang="en-US" sz="1450" dirty="0">
                    <a:latin typeface="Calibri"/>
                    <a:cs typeface="Calibri"/>
                  </a:rPr>
                  <a:t>. </a:t>
                </a:r>
                <a:r>
                  <a:rPr lang="en-US" sz="1450" b="1" dirty="0">
                    <a:latin typeface="Calibri"/>
                    <a:cs typeface="Calibri"/>
                  </a:rPr>
                  <a:t>114</a:t>
                </a:r>
                <a:r>
                  <a:rPr lang="en-US" sz="1450" dirty="0">
                    <a:latin typeface="Calibri"/>
                    <a:cs typeface="Calibri"/>
                  </a:rPr>
                  <a:t> 232501 (2015).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7453" y="1270122"/>
                <a:ext cx="3457621" cy="264504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08826" y="793176"/>
                <a:ext cx="3993441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>
                    <a:latin typeface="Calibri"/>
                    <a:cs typeface="Calibri"/>
                  </a:rPr>
                  <a:t>Λ-N Interaction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2931456" y="2071859"/>
                <a:ext cx="3134310" cy="58477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70566" y="2840884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800000"/>
                  </a:solidFill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7724" y="3542127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800000"/>
                  </a:solidFill>
                </a:rPr>
                <a:t>-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1" y="4471801"/>
            <a:ext cx="41075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  <a:t>This leads to: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Good approximation w/o CSB.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Common for B-B interactions,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i.e. </a:t>
            </a:r>
            <a:r>
              <a:rPr lang="en-US" sz="2000" b="1" i="1" dirty="0" err="1">
                <a:solidFill>
                  <a:srgbClr val="800000"/>
                </a:solidFill>
                <a:latin typeface="Calibri"/>
                <a:cs typeface="Calibri"/>
              </a:rPr>
              <a:t>Λp</a:t>
            </a:r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 and </a:t>
            </a:r>
            <a:r>
              <a:rPr lang="en-US" sz="2000" b="1" i="1" dirty="0" err="1">
                <a:solidFill>
                  <a:srgbClr val="800000"/>
                </a:solidFill>
                <a:latin typeface="Calibri"/>
                <a:cs typeface="Calibri"/>
              </a:rPr>
              <a:t>Λn</a:t>
            </a:r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 interactions are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treated basically identical.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64259" y="4493787"/>
            <a:ext cx="4779741" cy="1707292"/>
            <a:chOff x="4229141" y="4926105"/>
            <a:chExt cx="4914859" cy="18373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41" y="4926105"/>
              <a:ext cx="2796909" cy="18373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25500" y="4928042"/>
              <a:ext cx="2118500" cy="18312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450" dirty="0">
                <a:latin typeface="Calibri"/>
                <a:cs typeface="Calibri"/>
              </a:endParaRPr>
            </a:p>
            <a:p>
              <a:endParaRPr lang="en-US" sz="1000" dirty="0">
                <a:latin typeface="Calibri"/>
                <a:cs typeface="Calibri"/>
              </a:endParaRPr>
            </a:p>
            <a:p>
              <a:r>
                <a:rPr lang="en-US" sz="1450" dirty="0">
                  <a:latin typeface="Calibri"/>
                  <a:cs typeface="Calibri"/>
                </a:rPr>
                <a:t>D. </a:t>
              </a:r>
              <a:r>
                <a:rPr lang="en-US" sz="1450" dirty="0" err="1">
                  <a:latin typeface="Calibri"/>
                  <a:cs typeface="Calibri"/>
                </a:rPr>
                <a:t>Gazda</a:t>
              </a:r>
              <a:r>
                <a:rPr lang="en-US" sz="1450" dirty="0">
                  <a:latin typeface="Calibri"/>
                  <a:cs typeface="Calibri"/>
                </a:rPr>
                <a:t>, A. Gal, </a:t>
              </a:r>
              <a:r>
                <a:rPr lang="en-US" sz="1450" dirty="0" err="1">
                  <a:latin typeface="Calibri"/>
                  <a:cs typeface="Calibri"/>
                </a:rPr>
                <a:t>Nucl</a:t>
              </a:r>
              <a:r>
                <a:rPr lang="en-US" sz="1450" dirty="0">
                  <a:latin typeface="Calibri"/>
                  <a:cs typeface="Calibri"/>
                </a:rPr>
                <a:t>. Phys. A </a:t>
              </a:r>
              <a:r>
                <a:rPr lang="en-US" sz="1450" b="1" dirty="0">
                  <a:latin typeface="Calibri"/>
                  <a:cs typeface="Calibri"/>
                </a:rPr>
                <a:t>954</a:t>
              </a:r>
              <a:r>
                <a:rPr lang="en-US" sz="1450" dirty="0">
                  <a:latin typeface="Calibri"/>
                  <a:cs typeface="Calibri"/>
                </a:rPr>
                <a:t>, 161 (2016).</a:t>
              </a:r>
            </a:p>
            <a:p>
              <a:endParaRPr lang="en-US" sz="800" dirty="0">
                <a:latin typeface="Calibri"/>
                <a:cs typeface="Calibri"/>
              </a:endParaRPr>
            </a:p>
            <a:p>
              <a:r>
                <a:rPr lang="en-US" sz="1450" dirty="0">
                  <a:latin typeface="Calibri"/>
                  <a:cs typeface="Calibri"/>
                </a:rPr>
                <a:t>A. Gal, Phys. </a:t>
              </a:r>
              <a:r>
                <a:rPr lang="en-US" sz="1450" dirty="0" err="1">
                  <a:latin typeface="Calibri"/>
                  <a:cs typeface="Calibri"/>
                </a:rPr>
                <a:t>Lett</a:t>
              </a:r>
              <a:r>
                <a:rPr lang="en-US" sz="1450" dirty="0">
                  <a:latin typeface="Calibri"/>
                  <a:cs typeface="Calibri"/>
                </a:rPr>
                <a:t>. B </a:t>
              </a:r>
              <a:r>
                <a:rPr lang="en-US" sz="1450" b="1" dirty="0">
                  <a:latin typeface="Calibri"/>
                  <a:cs typeface="Calibri"/>
                </a:rPr>
                <a:t>744</a:t>
              </a:r>
              <a:r>
                <a:rPr lang="en-US" sz="1450" dirty="0">
                  <a:latin typeface="Calibri"/>
                  <a:cs typeface="Calibri"/>
                </a:rPr>
                <a:t> 352 (2015).</a:t>
              </a:r>
            </a:p>
            <a:p>
              <a:endParaRPr lang="en-US" sz="1450" dirty="0">
                <a:latin typeface="Calibri"/>
                <a:cs typeface="Calibri"/>
              </a:endParaRPr>
            </a:p>
            <a:p>
              <a:endParaRPr lang="en-US" sz="800" dirty="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729538"/>
            <a:ext cx="4174000" cy="3656838"/>
            <a:chOff x="0" y="797088"/>
            <a:chExt cx="4174000" cy="365683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797088"/>
              <a:ext cx="4161584" cy="3656838"/>
              <a:chOff x="0" y="824924"/>
              <a:chExt cx="4019628" cy="36561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320" y="1258195"/>
                <a:ext cx="3523700" cy="269643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24924"/>
                <a:ext cx="4019628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>
                    <a:latin typeface="Calibri"/>
                    <a:cs typeface="Calibri"/>
                  </a:rPr>
                  <a:t>N-N Interaction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3942416"/>
                <a:ext cx="4019628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>
                    <a:latin typeface="Calibri"/>
                    <a:cs typeface="Calibri"/>
                  </a:rPr>
                  <a:t>*1)  J.H.E. </a:t>
                </a:r>
                <a:r>
                  <a:rPr lang="en-US" sz="1450" dirty="0" err="1">
                    <a:latin typeface="Calibri"/>
                    <a:cs typeface="Calibri"/>
                  </a:rPr>
                  <a:t>Mattauch</a:t>
                </a:r>
                <a:r>
                  <a:rPr lang="en-US" sz="1450" dirty="0">
                    <a:latin typeface="Calibri"/>
                    <a:cs typeface="Calibri"/>
                  </a:rPr>
                  <a:t> </a:t>
                </a:r>
                <a:r>
                  <a:rPr lang="en-US" sz="1450" i="1" dirty="0">
                    <a:latin typeface="Calibri"/>
                    <a:cs typeface="Calibri"/>
                  </a:rPr>
                  <a:t>et al</a:t>
                </a:r>
                <a:r>
                  <a:rPr lang="en-US" sz="1450" dirty="0">
                    <a:latin typeface="Calibri"/>
                    <a:cs typeface="Calibri"/>
                  </a:rPr>
                  <a:t>., </a:t>
                </a:r>
                <a:r>
                  <a:rPr lang="en-US" sz="1450" dirty="0" err="1">
                    <a:latin typeface="Calibri"/>
                    <a:cs typeface="Calibri"/>
                  </a:rPr>
                  <a:t>Nucl</a:t>
                </a:r>
                <a:r>
                  <a:rPr lang="en-US" sz="1450" dirty="0">
                    <a:latin typeface="Calibri"/>
                    <a:cs typeface="Calibri"/>
                  </a:rPr>
                  <a:t>. Phys. </a:t>
                </a:r>
                <a:r>
                  <a:rPr lang="en-US" sz="1450" b="1" dirty="0">
                    <a:latin typeface="Calibri"/>
                    <a:cs typeface="Calibri"/>
                  </a:rPr>
                  <a:t>67</a:t>
                </a:r>
                <a:r>
                  <a:rPr lang="en-US" sz="1450" dirty="0">
                    <a:latin typeface="Calibri"/>
                    <a:cs typeface="Calibri"/>
                  </a:rPr>
                  <a:t>, 1 (1965).</a:t>
                </a:r>
              </a:p>
              <a:p>
                <a:r>
                  <a:rPr lang="en-US" sz="1450" dirty="0">
                    <a:latin typeface="Calibri"/>
                    <a:cs typeface="Calibri"/>
                  </a:rPr>
                  <a:t>*2)  R.A. Brandenburg </a:t>
                </a:r>
                <a:r>
                  <a:rPr lang="en-US" sz="1450" i="1" dirty="0">
                    <a:latin typeface="Calibri"/>
                    <a:cs typeface="Calibri"/>
                  </a:rPr>
                  <a:t>et al</a:t>
                </a:r>
                <a:r>
                  <a:rPr lang="en-US" sz="1450" dirty="0">
                    <a:latin typeface="Calibri"/>
                    <a:cs typeface="Calibri"/>
                  </a:rPr>
                  <a:t>., NPA </a:t>
                </a:r>
                <a:r>
                  <a:rPr lang="en-US" sz="1450" b="1" dirty="0">
                    <a:latin typeface="Calibri"/>
                    <a:cs typeface="Calibri"/>
                  </a:rPr>
                  <a:t>294</a:t>
                </a:r>
                <a:r>
                  <a:rPr lang="en-US" sz="1450" dirty="0">
                    <a:latin typeface="Calibri"/>
                    <a:cs typeface="Calibri"/>
                  </a:rPr>
                  <a:t>, 305 (1978).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5400000">
              <a:off x="-1159593" y="2375490"/>
              <a:ext cx="27192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2665014" y="2422416"/>
              <a:ext cx="283330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>
                <a:latin typeface="Calibri"/>
                <a:cs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63287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Experimental data of </a:t>
            </a:r>
            <a:r>
              <a:rPr lang="en-US" sz="2200" b="1" i="1" dirty="0" err="1">
                <a:solidFill>
                  <a:srgbClr val="FF0000"/>
                </a:solidFill>
              </a:rPr>
              <a:t>Λn</a:t>
            </a:r>
            <a:r>
              <a:rPr lang="en-US" sz="2200" b="1" dirty="0">
                <a:solidFill>
                  <a:srgbClr val="FF0000"/>
                </a:solidFill>
              </a:rPr>
              <a:t> interaction becomes extremely valuable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4306" y="791664"/>
            <a:ext cx="8398257" cy="3738003"/>
            <a:chOff x="384306" y="791664"/>
            <a:chExt cx="8398257" cy="4098946"/>
          </a:xfrm>
        </p:grpSpPr>
        <p:grpSp>
          <p:nvGrpSpPr>
            <p:cNvPr id="7" name="Group 6"/>
            <p:cNvGrpSpPr/>
            <p:nvPr/>
          </p:nvGrpSpPr>
          <p:grpSpPr>
            <a:xfrm>
              <a:off x="600493" y="1129081"/>
              <a:ext cx="7983182" cy="3761529"/>
              <a:chOff x="235678" y="1358901"/>
              <a:chExt cx="8787960" cy="42769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678" y="1358901"/>
                <a:ext cx="8787960" cy="395727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35678" y="5266504"/>
                <a:ext cx="878796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C. </a:t>
                </a:r>
                <a:r>
                  <a:rPr lang="en-US" i="1" dirty="0" err="1"/>
                  <a:t>Rappold</a:t>
                </a:r>
                <a:r>
                  <a:rPr lang="en-US" i="1" dirty="0"/>
                  <a:t> et al., Phys. Rev. C </a:t>
                </a:r>
                <a:r>
                  <a:rPr lang="en-US" b="1" i="1" dirty="0"/>
                  <a:t>88</a:t>
                </a:r>
                <a:r>
                  <a:rPr lang="en-US" i="1" dirty="0"/>
                  <a:t>, 041001(R) (2013)</a:t>
                </a:r>
                <a:r>
                  <a:rPr lang="en-US" i="1" dirty="0">
                    <a:effectLst/>
                  </a:rPr>
                  <a:t> </a:t>
                </a:r>
                <a:endParaRPr lang="en-US" i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4306" y="791664"/>
              <a:ext cx="839825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i="1" baseline="30000" dirty="0"/>
                <a:t>6</a:t>
              </a:r>
              <a:r>
                <a:rPr lang="en-US" i="1" dirty="0"/>
                <a:t>Li (2A </a:t>
              </a:r>
              <a:r>
                <a:rPr lang="en-US" i="1" dirty="0" err="1"/>
                <a:t>GeV</a:t>
              </a:r>
              <a:r>
                <a:rPr lang="en-US" i="1" dirty="0"/>
                <a:t>) on </a:t>
              </a:r>
              <a:r>
                <a:rPr lang="en-US" i="1" baseline="30000" dirty="0"/>
                <a:t>12</a:t>
              </a:r>
              <a:r>
                <a:rPr lang="en-US" i="1" dirty="0"/>
                <a:t>C target and study the invariant mass of final state particles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DISCOVERY OF A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4000" dirty="0">
                <a:effectLst/>
                <a:latin typeface="Calibri"/>
                <a:cs typeface="Calibri"/>
              </a:rPr>
              <a:t> SYSTEM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920543" y="2671105"/>
            <a:ext cx="3440129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-1204679" y="2673003"/>
            <a:ext cx="343633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JJ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000" y="4616488"/>
            <a:ext cx="891822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/>
              <a:t>It was claimed to a bound state.</a:t>
            </a:r>
          </a:p>
          <a:p>
            <a:endParaRPr lang="en-US" sz="600" dirty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/>
              <a:t>All theoretical analyses applying the current </a:t>
            </a:r>
            <a:r>
              <a:rPr lang="en-US" i="1" dirty="0"/>
              <a:t>YN</a:t>
            </a:r>
            <a:r>
              <a:rPr lang="en-US" dirty="0"/>
              <a:t> interaction modes ruled it out.</a:t>
            </a:r>
          </a:p>
          <a:p>
            <a:pPr marL="338138" indent="-338138">
              <a:buFont typeface="Wingdings" charset="2"/>
              <a:buChar char="Ø"/>
            </a:pPr>
            <a:r>
              <a:rPr lang="en-US" dirty="0"/>
              <a:t>Question 1:  </a:t>
            </a:r>
            <a:r>
              <a:rPr lang="en-US" dirty="0">
                <a:solidFill>
                  <a:srgbClr val="FF0000"/>
                </a:solidFill>
              </a:rPr>
              <a:t>Can it be a physical resonance? 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</a:rPr>
              <a:t>			    [</a:t>
            </a:r>
            <a:r>
              <a:rPr lang="en-US" dirty="0"/>
              <a:t>H. </a:t>
            </a:r>
            <a:r>
              <a:rPr lang="en-US" dirty="0" err="1"/>
              <a:t>Kamada</a:t>
            </a:r>
            <a:r>
              <a:rPr lang="en-US" dirty="0"/>
              <a:t>, </a:t>
            </a:r>
            <a:r>
              <a:rPr lang="en-US" i="1" dirty="0"/>
              <a:t>EPJ Web of Conferences </a:t>
            </a:r>
            <a:r>
              <a:rPr lang="en-US" b="1" i="1" dirty="0"/>
              <a:t>113</a:t>
            </a:r>
            <a:r>
              <a:rPr lang="en-US" i="1" dirty="0"/>
              <a:t>, 07004 (2016)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US" i="1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/>
              <a:t>Question 2:  </a:t>
            </a:r>
            <a:r>
              <a:rPr lang="en-US" dirty="0">
                <a:solidFill>
                  <a:srgbClr val="FF0000"/>
                </a:solidFill>
              </a:rPr>
              <a:t>If it is a resonance, does it provide us for the first time the </a:t>
            </a:r>
          </a:p>
          <a:p>
            <a:r>
              <a:rPr lang="en-US" dirty="0">
                <a:solidFill>
                  <a:srgbClr val="FF0000"/>
                </a:solidFill>
              </a:rPr>
              <a:t>			    experimental information about </a:t>
            </a:r>
            <a:r>
              <a:rPr lang="en-US" b="1" i="1" dirty="0" err="1">
                <a:solidFill>
                  <a:srgbClr val="FF0000"/>
                </a:solidFill>
              </a:rPr>
              <a:t>Λn</a:t>
            </a:r>
            <a:r>
              <a:rPr lang="en-US" dirty="0">
                <a:solidFill>
                  <a:srgbClr val="FF0000"/>
                </a:solidFill>
              </a:rPr>
              <a:t> interaction?</a:t>
            </a:r>
          </a:p>
        </p:txBody>
      </p:sp>
    </p:spTree>
    <p:extLst>
      <p:ext uri="{BB962C8B-B14F-4D97-AF65-F5344CB8AC3E}">
        <p14:creationId xmlns:p14="http://schemas.microsoft.com/office/powerpoint/2010/main" val="33195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9143999" cy="10267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>
                <a:effectLst/>
                <a:latin typeface="Calibri"/>
                <a:cs typeface="Calibri"/>
              </a:rPr>
              <a:t>THEORY INVESTIGATION ON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3200" dirty="0">
                <a:effectLst/>
                <a:latin typeface="Calibri"/>
                <a:cs typeface="Calibri"/>
              </a:rPr>
              <a:t> RESONANCE</a:t>
            </a:r>
          </a:p>
          <a:p>
            <a:pPr marL="182880" indent="0" algn="ctr">
              <a:buFont typeface="Georgia" pitchFamily="18" charset="0"/>
              <a:buNone/>
            </a:pPr>
            <a:endParaRPr lang="en-US" sz="200" b="0" dirty="0">
              <a:effectLst/>
              <a:latin typeface="Calibri"/>
              <a:cs typeface="Calibri"/>
            </a:endParaRPr>
          </a:p>
          <a:p>
            <a:pPr marL="182880" indent="0" algn="ctr">
              <a:buNone/>
            </a:pPr>
            <a:r>
              <a:rPr lang="en-US" sz="2000" b="0" dirty="0" err="1">
                <a:effectLst/>
              </a:rPr>
              <a:t>Iraj</a:t>
            </a:r>
            <a:r>
              <a:rPr lang="en-US" sz="2000" b="0" dirty="0">
                <a:effectLst/>
              </a:rPr>
              <a:t> R. </a:t>
            </a:r>
            <a:r>
              <a:rPr lang="en-US" sz="2000" b="0" dirty="0" err="1">
                <a:effectLst/>
              </a:rPr>
              <a:t>Afnan</a:t>
            </a:r>
            <a:r>
              <a:rPr lang="en-US" sz="2000" b="0" dirty="0">
                <a:effectLst/>
              </a:rPr>
              <a:t> and Benjamin F. Gibson, Phys. Rev. C 92, 054608 (2015) </a:t>
            </a:r>
            <a:endParaRPr lang="en-US" sz="2000" b="0" dirty="0">
              <a:effectLst/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1514" y="999739"/>
            <a:ext cx="4482487" cy="4215111"/>
            <a:chOff x="-1" y="1107818"/>
            <a:chExt cx="4310213" cy="421511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405037"/>
              <a:ext cx="4310212" cy="3917892"/>
              <a:chOff x="0" y="1053778"/>
              <a:chExt cx="5053352" cy="4363722"/>
            </a:xfrm>
          </p:grpSpPr>
          <p:pic>
            <p:nvPicPr>
              <p:cNvPr id="7" name="Picture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53778"/>
                <a:ext cx="5053352" cy="43637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94163" y="5025711"/>
                <a:ext cx="1024556" cy="37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-229317" y="2205916"/>
                <a:ext cx="797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-1" y="1107818"/>
              <a:ext cx="431021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A </a:t>
              </a:r>
              <a:r>
                <a:rPr lang="en-US" sz="2000" i="1" dirty="0" err="1"/>
                <a:t>Λnn</a:t>
              </a:r>
              <a:r>
                <a:rPr lang="en-US" sz="2000" dirty="0"/>
                <a:t> </a:t>
              </a:r>
              <a:r>
                <a:rPr lang="en-US" sz="2000" i="1" dirty="0"/>
                <a:t>3-body system</a:t>
              </a: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13248"/>
            <a:ext cx="4833788" cy="4282661"/>
          </a:xfrm>
        </p:spPr>
        <p:txBody>
          <a:bodyPr>
            <a:normAutofit lnSpcReduction="10000"/>
          </a:bodyPr>
          <a:lstStyle/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Pairwise interactions of rank one, </a:t>
            </a:r>
            <a:r>
              <a:rPr lang="en-US" sz="2000" i="1" dirty="0">
                <a:latin typeface="Calibri"/>
                <a:cs typeface="Calibri"/>
              </a:rPr>
              <a:t>i.e.</a:t>
            </a:r>
            <a:r>
              <a:rPr lang="en-US" sz="2000" dirty="0">
                <a:latin typeface="Calibri"/>
                <a:cs typeface="Calibri"/>
              </a:rPr>
              <a:t> separated potentials for </a:t>
            </a:r>
            <a:r>
              <a:rPr lang="en-US" sz="2000" i="1" dirty="0" err="1">
                <a:latin typeface="Calibri"/>
                <a:cs typeface="Calibri"/>
              </a:rPr>
              <a:t>nn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interactions.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Four different baryonic potential models were used to fit for the effective range parameters of the </a:t>
            </a:r>
            <a:r>
              <a:rPr lang="en-US" sz="2000" i="1" dirty="0" err="1">
                <a:latin typeface="Calibri"/>
                <a:cs typeface="Calibri"/>
              </a:rPr>
              <a:t>nn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cs typeface="Calibri"/>
              </a:rPr>
              <a:t>Λp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interactions from the existing scattering data.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Solving the 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Faddeev</a:t>
            </a:r>
            <a:r>
              <a:rPr lang="en-US" sz="2000" dirty="0">
                <a:latin typeface="Calibri"/>
                <a:cs typeface="Calibri"/>
              </a:rPr>
              <a:t> equations into the second complex energy (</a:t>
            </a:r>
            <a:r>
              <a:rPr lang="en-US" sz="2000" i="1" dirty="0">
                <a:latin typeface="Calibri"/>
                <a:cs typeface="Calibri"/>
              </a:rPr>
              <a:t>E</a:t>
            </a:r>
            <a:r>
              <a:rPr lang="en-US" sz="2000" dirty="0">
                <a:latin typeface="Calibri"/>
                <a:cs typeface="Calibri"/>
              </a:rPr>
              <a:t>) plane and examining the eigenvalue.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Assume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cs typeface="Calibri"/>
              </a:rPr>
              <a:t>Λp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interactions are the same to begin</a:t>
            </a:r>
            <a:r>
              <a:rPr lang="en-US" sz="2000" i="1" dirty="0"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  <a:cs typeface="Calibri"/>
              </a:rPr>
              <a:t> Continuously scaling up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strength, 2.5% per step, to obtain an eigenvalue spectrum.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39772" y="3269413"/>
            <a:ext cx="1080932" cy="729540"/>
            <a:chOff x="5539772" y="3269413"/>
            <a:chExt cx="1080932" cy="729540"/>
          </a:xfrm>
        </p:grpSpPr>
        <p:sp>
          <p:nvSpPr>
            <p:cNvPr id="14" name="Oval 13"/>
            <p:cNvSpPr/>
            <p:nvPr/>
          </p:nvSpPr>
          <p:spPr>
            <a:xfrm>
              <a:off x="5945122" y="3674713"/>
              <a:ext cx="675582" cy="324240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9772" y="3269413"/>
              <a:ext cx="78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</a:rPr>
                <a:t>Start</a:t>
              </a:r>
            </a:p>
          </p:txBody>
        </p:sp>
        <p:cxnSp>
          <p:nvCxnSpPr>
            <p:cNvPr id="17" name="Straight Arrow Connector 16"/>
            <p:cNvCxnSpPr>
              <a:stCxn id="15" idx="2"/>
              <a:endCxn id="14" idx="1"/>
            </p:cNvCxnSpPr>
            <p:nvPr/>
          </p:nvCxnSpPr>
          <p:spPr>
            <a:xfrm>
              <a:off x="5931610" y="3607967"/>
              <a:ext cx="112449" cy="114230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323585" y="3971932"/>
            <a:ext cx="170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Sub-threshold</a:t>
            </a:r>
          </a:p>
          <a:p>
            <a:pPr algn="ctr"/>
            <a:r>
              <a:rPr lang="en-US" sz="1400" i="1" dirty="0"/>
              <a:t>resonance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962265" y="2030285"/>
            <a:ext cx="1198764" cy="2017550"/>
            <a:chOff x="6962265" y="2030285"/>
            <a:chExt cx="1198764" cy="2017550"/>
          </a:xfrm>
        </p:grpSpPr>
        <p:sp>
          <p:nvSpPr>
            <p:cNvPr id="27" name="Freeform 26"/>
            <p:cNvSpPr/>
            <p:nvPr/>
          </p:nvSpPr>
          <p:spPr>
            <a:xfrm>
              <a:off x="7188191" y="2972194"/>
              <a:ext cx="229697" cy="743049"/>
            </a:xfrm>
            <a:custGeom>
              <a:avLst/>
              <a:gdLst>
                <a:gd name="connsiteX0" fmla="*/ 13511 w 229697"/>
                <a:gd name="connsiteY0" fmla="*/ 743049 h 743049"/>
                <a:gd name="connsiteX1" fmla="*/ 0 w 229697"/>
                <a:gd name="connsiteY1" fmla="*/ 121590 h 743049"/>
                <a:gd name="connsiteX2" fmla="*/ 229697 w 229697"/>
                <a:gd name="connsiteY2" fmla="*/ 0 h 74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697" h="743049">
                  <a:moveTo>
                    <a:pt x="13511" y="743049"/>
                  </a:moveTo>
                  <a:lnTo>
                    <a:pt x="0" y="121590"/>
                  </a:lnTo>
                  <a:lnTo>
                    <a:pt x="229697" y="0"/>
                  </a:lnTo>
                </a:path>
              </a:pathLst>
            </a:custGeom>
            <a:ln w="28575" cmpd="sng">
              <a:solidFill>
                <a:srgbClr val="8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9824" y="2030285"/>
              <a:ext cx="1131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Real</a:t>
              </a:r>
            </a:p>
            <a:p>
              <a:pPr algn="ctr"/>
              <a:r>
                <a:rPr lang="en-US" sz="1400" i="1" dirty="0"/>
                <a:t>resonance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62265" y="3678503"/>
              <a:ext cx="590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800000"/>
                  </a:solidFill>
                </a:rPr>
                <a:t>5%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55957" y="1567158"/>
            <a:ext cx="1229559" cy="750684"/>
            <a:chOff x="5755957" y="1567158"/>
            <a:chExt cx="1229559" cy="750684"/>
          </a:xfrm>
        </p:grpSpPr>
        <p:sp>
          <p:nvSpPr>
            <p:cNvPr id="34" name="TextBox 33"/>
            <p:cNvSpPr txBox="1"/>
            <p:nvPr/>
          </p:nvSpPr>
          <p:spPr>
            <a:xfrm>
              <a:off x="5755957" y="1733066"/>
              <a:ext cx="9998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800000"/>
                  </a:solidFill>
                </a:rPr>
                <a:t>&gt;25%</a:t>
              </a:r>
            </a:p>
            <a:p>
              <a:pPr algn="ctr"/>
              <a:r>
                <a:rPr lang="en-US" sz="1600" b="1" dirty="0">
                  <a:solidFill>
                    <a:srgbClr val="800000"/>
                  </a:solidFill>
                </a:rPr>
                <a:t>(Bound)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593679" y="1567158"/>
              <a:ext cx="391837" cy="310728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0" y="5336438"/>
            <a:ext cx="9143999" cy="152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The observed </a:t>
            </a:r>
            <a:r>
              <a:rPr lang="en-US" sz="2000" i="1" dirty="0" err="1">
                <a:solidFill>
                  <a:srgbClr val="FF0000"/>
                </a:solidFill>
              </a:rPr>
              <a:t>Λnn</a:t>
            </a:r>
            <a:r>
              <a:rPr lang="en-US" sz="2000" dirty="0">
                <a:solidFill>
                  <a:srgbClr val="FF0000"/>
                </a:solidFill>
              </a:rPr>
              <a:t> system is likely to be pure </a:t>
            </a:r>
            <a:r>
              <a:rPr lang="en-US" sz="2000" i="1" dirty="0">
                <a:solidFill>
                  <a:srgbClr val="FF0000"/>
                </a:solidFill>
              </a:rPr>
              <a:t>T=1</a:t>
            </a:r>
            <a:r>
              <a:rPr lang="en-US" sz="2000" dirty="0">
                <a:solidFill>
                  <a:srgbClr val="FF0000"/>
                </a:solidFill>
              </a:rPr>
              <a:t> 3-body resonance</a:t>
            </a:r>
          </a:p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By measuring the </a:t>
            </a:r>
            <a:r>
              <a:rPr lang="en-US" sz="2000" b="1" i="1" u="sng" dirty="0">
                <a:solidFill>
                  <a:srgbClr val="FF0000"/>
                </a:solidFill>
              </a:rPr>
              <a:t>BE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b="1" i="1" u="sng" dirty="0">
                <a:solidFill>
                  <a:srgbClr val="FF0000"/>
                </a:solidFill>
              </a:rPr>
              <a:t>Width</a:t>
            </a:r>
            <a:r>
              <a:rPr lang="en-US" sz="2000" dirty="0">
                <a:solidFill>
                  <a:srgbClr val="FF0000"/>
                </a:solidFill>
              </a:rPr>
              <a:t> of the resonance peak, the </a:t>
            </a:r>
            <a:r>
              <a:rPr lang="en-US" sz="2000" i="1" dirty="0" err="1">
                <a:solidFill>
                  <a:srgbClr val="FF0000"/>
                </a:solidFill>
              </a:rPr>
              <a:t>Λn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interaction strength relative to </a:t>
            </a:r>
            <a:r>
              <a:rPr lang="en-US" sz="2000" i="1" dirty="0" err="1">
                <a:solidFill>
                  <a:srgbClr val="FF0000"/>
                </a:solidFill>
              </a:rPr>
              <a:t>Λp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interaction can be determined for the first time by an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7835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51128"/>
            <a:ext cx="9144000" cy="6006872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dirty="0">
                <a:latin typeface="Calibri"/>
                <a:cs typeface="Calibri"/>
              </a:rPr>
              <a:t>Production:  </a:t>
            </a:r>
            <a:r>
              <a:rPr lang="en-US" sz="2800" i="1" baseline="30000" dirty="0">
                <a:latin typeface="Calibri"/>
                <a:cs typeface="Calibri"/>
              </a:rPr>
              <a:t>3</a:t>
            </a:r>
            <a:r>
              <a:rPr lang="en-US" sz="2800" i="1" dirty="0">
                <a:latin typeface="Calibri"/>
                <a:cs typeface="Calibri"/>
              </a:rPr>
              <a:t>H</a:t>
            </a:r>
            <a:r>
              <a:rPr lang="en-US" sz="2800" dirty="0">
                <a:latin typeface="Calibri"/>
                <a:cs typeface="Calibri"/>
              </a:rPr>
              <a:t>(</a:t>
            </a:r>
            <a:r>
              <a:rPr lang="en-US" sz="2800" i="1" dirty="0">
                <a:latin typeface="Calibri"/>
                <a:cs typeface="Calibri"/>
              </a:rPr>
              <a:t>e, </a:t>
            </a:r>
            <a:r>
              <a:rPr lang="en-US" sz="2800" i="1" dirty="0" err="1">
                <a:latin typeface="Calibri"/>
                <a:cs typeface="Calibri"/>
              </a:rPr>
              <a:t>e’K</a:t>
            </a:r>
            <a:r>
              <a:rPr lang="en-US" sz="2800" i="1" baseline="30000" dirty="0">
                <a:latin typeface="Calibri"/>
                <a:cs typeface="Calibri"/>
              </a:rPr>
              <a:t>+</a:t>
            </a:r>
            <a:r>
              <a:rPr lang="en-US" sz="2800" dirty="0">
                <a:latin typeface="Calibri"/>
                <a:cs typeface="Calibri"/>
              </a:rPr>
              <a:t>)(</a:t>
            </a:r>
            <a:r>
              <a:rPr lang="en-US" sz="2800" i="1" dirty="0" err="1">
                <a:latin typeface="Calibri"/>
                <a:cs typeface="Calibri"/>
              </a:rPr>
              <a:t>Λnn</a:t>
            </a:r>
            <a:r>
              <a:rPr lang="en-US" sz="2800" dirty="0">
                <a:latin typeface="Calibri"/>
                <a:cs typeface="Calibri"/>
              </a:rPr>
              <a:t>)</a:t>
            </a:r>
            <a:r>
              <a:rPr lang="en-US" sz="2800" i="1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reaction.</a:t>
            </a:r>
          </a:p>
          <a:p>
            <a:pPr marL="458788" indent="-458788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2800" dirty="0">
                <a:latin typeface="Calibri"/>
                <a:cs typeface="Calibri"/>
              </a:rPr>
              <a:t>With good CEBAF beam quality (</a:t>
            </a:r>
            <a:r>
              <a:rPr lang="en-US" sz="2800" i="1" dirty="0" err="1">
                <a:latin typeface="Calibri"/>
                <a:cs typeface="Calibri"/>
              </a:rPr>
              <a:t>δE</a:t>
            </a:r>
            <a:r>
              <a:rPr lang="en-US" sz="2800" i="1" dirty="0">
                <a:latin typeface="Calibri"/>
                <a:cs typeface="Calibri"/>
              </a:rPr>
              <a:t>/E ≈ 10</a:t>
            </a:r>
            <a:r>
              <a:rPr lang="en-US" sz="2800" i="1" baseline="30000" dirty="0">
                <a:latin typeface="Calibri"/>
                <a:cs typeface="Calibri"/>
              </a:rPr>
              <a:t>-4</a:t>
            </a:r>
            <a:r>
              <a:rPr lang="en-US" sz="2800" dirty="0">
                <a:latin typeface="Calibri"/>
                <a:cs typeface="Calibri"/>
              </a:rPr>
              <a:t>), excellent HRS spectrometer resolutions (</a:t>
            </a:r>
            <a:r>
              <a:rPr lang="en-US" sz="2800" i="1" dirty="0" err="1">
                <a:latin typeface="Calibri"/>
                <a:cs typeface="Calibri"/>
              </a:rPr>
              <a:t>δp</a:t>
            </a:r>
            <a:r>
              <a:rPr lang="en-US" sz="2800" i="1" dirty="0">
                <a:latin typeface="Calibri"/>
                <a:cs typeface="Calibri"/>
              </a:rPr>
              <a:t>/p ≈ 10</a:t>
            </a:r>
            <a:r>
              <a:rPr lang="en-US" sz="2800" i="1" baseline="30000" dirty="0">
                <a:latin typeface="Calibri"/>
                <a:cs typeface="Calibri"/>
              </a:rPr>
              <a:t>-4</a:t>
            </a:r>
            <a:r>
              <a:rPr lang="en-US" sz="2800" dirty="0">
                <a:latin typeface="Calibri"/>
                <a:cs typeface="Calibri"/>
              </a:rPr>
              <a:t> and </a:t>
            </a:r>
            <a:r>
              <a:rPr lang="en-US" sz="2800" i="1" dirty="0" err="1">
                <a:latin typeface="Calibri"/>
                <a:cs typeface="Calibri"/>
              </a:rPr>
              <a:t>δϑ</a:t>
            </a:r>
            <a:r>
              <a:rPr lang="en-US" sz="2800" i="1" dirty="0">
                <a:latin typeface="Calibri"/>
                <a:cs typeface="Calibri"/>
              </a:rPr>
              <a:t> ≤ 5</a:t>
            </a:r>
            <a:r>
              <a:rPr lang="en-US" sz="2800" i="1" baseline="30000" dirty="0">
                <a:latin typeface="Calibri"/>
                <a:cs typeface="Calibri"/>
              </a:rPr>
              <a:t> </a:t>
            </a:r>
            <a:r>
              <a:rPr lang="en-US" sz="2800" i="1" dirty="0" err="1">
                <a:latin typeface="Calibri"/>
                <a:cs typeface="Calibri"/>
              </a:rPr>
              <a:t>mr</a:t>
            </a:r>
            <a:r>
              <a:rPr lang="en-US" sz="2800" dirty="0">
                <a:latin typeface="Calibri"/>
                <a:cs typeface="Calibri"/>
              </a:rPr>
              <a:t>), and simultaneous production of </a:t>
            </a:r>
            <a:r>
              <a:rPr lang="en-US" sz="2800" i="1" dirty="0" err="1">
                <a:latin typeface="Calibri"/>
                <a:cs typeface="Calibri"/>
              </a:rPr>
              <a:t>Λ</a:t>
            </a:r>
            <a:r>
              <a:rPr lang="en-US" sz="2800" dirty="0">
                <a:latin typeface="Calibri"/>
                <a:cs typeface="Calibri"/>
              </a:rPr>
              <a:t> and </a:t>
            </a:r>
            <a:r>
              <a:rPr lang="en-US" sz="2800" i="1" dirty="0">
                <a:latin typeface="Calibri"/>
                <a:cs typeface="Calibri"/>
              </a:rPr>
              <a:t>Σ</a:t>
            </a:r>
            <a:r>
              <a:rPr lang="en-US" sz="2800" i="1" baseline="30000" dirty="0">
                <a:latin typeface="Calibri"/>
                <a:cs typeface="Calibri"/>
              </a:rPr>
              <a:t>0</a:t>
            </a:r>
            <a:r>
              <a:rPr lang="en-US" sz="2800" dirty="0">
                <a:latin typeface="Calibri"/>
                <a:cs typeface="Calibri"/>
              </a:rPr>
              <a:t> from a </a:t>
            </a:r>
            <a:r>
              <a:rPr lang="en-US" sz="2800" i="1" dirty="0">
                <a:latin typeface="Calibri"/>
                <a:cs typeface="Calibri"/>
              </a:rPr>
              <a:t>H</a:t>
            </a:r>
            <a:r>
              <a:rPr lang="en-US" sz="2800" i="1" baseline="-25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 target, </a:t>
            </a:r>
          </a:p>
          <a:p>
            <a:pPr marL="742950" indent="0">
              <a:spcBef>
                <a:spcPts val="0"/>
              </a:spcBef>
              <a:spcAft>
                <a:spcPts val="0"/>
              </a:spcAft>
              <a:buNone/>
              <a:tabLst>
                <a:tab pos="458788" algn="l"/>
                <a:tab pos="566738" algn="l"/>
              </a:tabLst>
            </a:pP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     </a:t>
            </a:r>
            <a:r>
              <a:rPr lang="en-US" sz="2800" i="1" dirty="0" err="1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800" i="1" baseline="-25000" dirty="0">
                <a:solidFill>
                  <a:srgbClr val="FF0000"/>
                </a:solidFill>
                <a:latin typeface="Calibri"/>
                <a:cs typeface="Calibri"/>
              </a:rPr>
              <a:t>sys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&lt; ±0.1 MeV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(absolute mass)</a:t>
            </a:r>
          </a:p>
          <a:p>
            <a:pPr marL="742950" indent="0">
              <a:spcBef>
                <a:spcPts val="0"/>
              </a:spcBef>
              <a:spcAft>
                <a:spcPts val="1400"/>
              </a:spcAft>
              <a:buNone/>
              <a:tabLst>
                <a:tab pos="458788" algn="l"/>
                <a:tab pos="566738" algn="l"/>
              </a:tabLst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    Energy resolution (peak width) &lt; 2.0 MeV FWHM</a:t>
            </a:r>
            <a:r>
              <a:rPr lang="en-US" sz="2800" dirty="0">
                <a:latin typeface="Calibri"/>
                <a:cs typeface="Calibri"/>
              </a:rPr>
              <a:t>.</a:t>
            </a:r>
          </a:p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b="1" i="1" dirty="0">
                <a:latin typeface="Calibri"/>
                <a:cs typeface="Calibri"/>
              </a:rPr>
              <a:t>The opportunity is unique </a:t>
            </a:r>
          </a:p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dirty="0">
                <a:latin typeface="Calibri"/>
                <a:cs typeface="Calibri"/>
              </a:rPr>
              <a:t>A </a:t>
            </a:r>
            <a:r>
              <a:rPr lang="en-US" sz="2800" i="1" dirty="0">
                <a:latin typeface="Calibri"/>
                <a:cs typeface="Calibri"/>
              </a:rPr>
              <a:t>T</a:t>
            </a:r>
            <a:r>
              <a:rPr lang="en-US" sz="2800" i="1" baseline="-25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 target will be available for the four approved experiments in Hall A:              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5878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E12-10-103 and E12-11-112 (single arm)</a:t>
            </a:r>
          </a:p>
          <a:p>
            <a:pPr marL="45878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E12-14-011 and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E12-17-003 (coincidence)</a:t>
            </a:r>
          </a:p>
          <a:p>
            <a:pPr marL="45878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To be completed from December of 2017 to December of 2018</a:t>
            </a:r>
            <a:endParaRPr lang="en-US" sz="2400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47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A UNIQUE EXPERIMENT AT JLAB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7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97662"/>
              </p:ext>
            </p:extLst>
          </p:nvPr>
        </p:nvGraphicFramePr>
        <p:xfrm>
          <a:off x="268111" y="4628445"/>
          <a:ext cx="8579556" cy="213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4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  <a:cs typeface="Calibri"/>
                        </a:rPr>
                        <a:t>Beam energy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(2-passes, 2.2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pass)/Current</a:t>
                      </a:r>
                      <a:endParaRPr lang="en-US" sz="1800" b="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4.3 </a:t>
                      </a:r>
                      <a:r>
                        <a:rPr lang="en-US" sz="1800" b="0" dirty="0" err="1"/>
                        <a:t>GeV</a:t>
                      </a:r>
                      <a:r>
                        <a:rPr lang="en-US" sz="1800" b="0" dirty="0"/>
                        <a:t>/20 </a:t>
                      </a:r>
                      <a:r>
                        <a:rPr lang="en-US" sz="1800" b="0" dirty="0" err="1"/>
                        <a:t>μA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momentum (acceptance)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2.224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angle (acceptance)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12.5° (6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momentum (acceptance)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</a:t>
                      </a:r>
                      <a:r>
                        <a:rPr lang="en-US" sz="1800" kern="1200" dirty="0" err="1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angle (acceptance)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12.75° (6 </a:t>
                      </a:r>
                      <a:r>
                        <a:rPr lang="en-US" sz="1800" kern="1200" dirty="0" err="1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556" y="4079695"/>
            <a:ext cx="83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Calibri"/>
                <a:cs typeface="Calibri"/>
              </a:rPr>
              <a:t>Kinematics configuration (</a:t>
            </a:r>
            <a:r>
              <a:rPr lang="en-US" sz="2800" b="1" i="1" dirty="0">
                <a:solidFill>
                  <a:srgbClr val="000090"/>
                </a:solidFill>
                <a:latin typeface="Calibri"/>
                <a:cs typeface="Calibri"/>
              </a:rPr>
              <a:t>q</a:t>
            </a:r>
            <a:r>
              <a:rPr lang="en-US" sz="2800" b="1" dirty="0">
                <a:solidFill>
                  <a:srgbClr val="000090"/>
                </a:solidFill>
                <a:latin typeface="Calibri"/>
                <a:cs typeface="Calibri"/>
              </a:rPr>
              <a:t> ≈ 383 MeV/c)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t="12834"/>
          <a:stretch>
            <a:fillRect/>
          </a:stretch>
        </p:blipFill>
        <p:spPr bwMode="auto">
          <a:xfrm>
            <a:off x="4565506" y="1425223"/>
            <a:ext cx="4578494" cy="24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1" y="874811"/>
            <a:ext cx="4577066" cy="3048078"/>
            <a:chOff x="4566933" y="3809922"/>
            <a:chExt cx="4577066" cy="3048078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4566933" y="3809922"/>
              <a:ext cx="4577066" cy="3048078"/>
              <a:chOff x="1927" y="1327"/>
              <a:chExt cx="12095" cy="10482"/>
            </a:xfrm>
          </p:grpSpPr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2012" y="1327"/>
                <a:ext cx="12010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ontinuous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E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lectron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B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eam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A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ccelerator 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F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acility (</a:t>
                </a:r>
                <a:r>
                  <a:rPr lang="en-US" sz="14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CEBAF</a:t>
                </a: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)</a:t>
                </a:r>
              </a:p>
            </p:txBody>
          </p:sp>
          <p:grpSp>
            <p:nvGrpSpPr>
              <p:cNvPr id="12" name="Group 4"/>
              <p:cNvGrpSpPr>
                <a:grpSpLocks/>
              </p:cNvGrpSpPr>
              <p:nvPr/>
            </p:nvGrpSpPr>
            <p:grpSpPr bwMode="auto">
              <a:xfrm>
                <a:off x="1927" y="2306"/>
                <a:ext cx="12095" cy="9503"/>
                <a:chOff x="463" y="432"/>
                <a:chExt cx="4838" cy="3801"/>
              </a:xfrm>
            </p:grpSpPr>
            <p:pic>
              <p:nvPicPr>
                <p:cNvPr id="13" name="Picture 5" descr="aeria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3" y="432"/>
                  <a:ext cx="4838" cy="3801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88" y="2900"/>
                  <a:ext cx="392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32" y="3072"/>
                  <a:ext cx="385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04" y="2865"/>
                  <a:ext cx="360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05" y="1893"/>
                  <a:ext cx="645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MCC</a:t>
                  </a:r>
                </a:p>
              </p:txBody>
            </p:sp>
            <p:sp>
              <p:nvSpPr>
                <p:cNvPr id="1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775" y="1104"/>
                  <a:ext cx="192" cy="10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9" y="1056"/>
                  <a:ext cx="240" cy="110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48" y="2688"/>
                  <a:ext cx="1036" cy="10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3359" y="2160"/>
                  <a:ext cx="433" cy="172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2688"/>
                  <a:ext cx="1344" cy="86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88" y="1183"/>
                  <a:ext cx="656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North</a:t>
                  </a:r>
                </a:p>
                <a:p>
                  <a:pPr algn="ctr" eaLnBrk="0" hangingPunct="0"/>
                  <a:r>
                    <a:rPr lang="en-US" sz="1400" dirty="0" err="1">
                      <a:solidFill>
                        <a:srgbClr val="FF0000"/>
                      </a:solidFill>
                      <a:latin typeface="Times New Roman" pitchFamily="18" charset="0"/>
                    </a:rPr>
                    <a:t>Linac</a:t>
                  </a:r>
                  <a:endParaRPr lang="en-US" sz="14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17" y="1227"/>
                  <a:ext cx="643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South</a:t>
                  </a:r>
                </a:p>
                <a:p>
                  <a:pPr algn="ctr" eaLnBrk="0" hangingPunct="0"/>
                  <a:r>
                    <a:rPr lang="en-US" sz="1400" dirty="0" err="1">
                      <a:solidFill>
                        <a:srgbClr val="FF0000"/>
                      </a:solidFill>
                      <a:latin typeface="Times New Roman" pitchFamily="18" charset="0"/>
                    </a:rPr>
                    <a:t>Linac</a:t>
                  </a:r>
                  <a:endParaRPr lang="en-US" sz="14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25" name="AutoShape 18"/>
                <p:cNvCxnSpPr>
                  <a:cxnSpLocks noChangeShapeType="1"/>
                  <a:stCxn id="18" idx="0"/>
                  <a:endCxn id="19" idx="0"/>
                </p:cNvCxnSpPr>
                <p:nvPr/>
              </p:nvCxnSpPr>
              <p:spPr bwMode="auto">
                <a:xfrm rot="16200000" flipH="1">
                  <a:off x="2566" y="1381"/>
                  <a:ext cx="1" cy="1584"/>
                </a:xfrm>
                <a:prstGeom prst="curvedConnector3">
                  <a:avLst>
                    <a:gd name="adj1" fmla="val 47299995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679" y="2160"/>
                  <a:ext cx="96" cy="62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96" y="2832"/>
                  <a:ext cx="781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Injector</a:t>
                  </a:r>
                </a:p>
              </p:txBody>
            </p:sp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22" y="1008"/>
                  <a:ext cx="562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FEL</a:t>
                  </a:r>
                </a:p>
              </p:txBody>
            </p: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183" y="497"/>
                  <a:ext cx="1027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East Arc</a:t>
                  </a:r>
                </a:p>
              </p:txBody>
            </p:sp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07" y="2618"/>
                  <a:ext cx="974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West Arc</a:t>
                  </a:r>
                </a:p>
              </p:txBody>
            </p:sp>
            <p:cxnSp>
              <p:nvCxnSpPr>
                <p:cNvPr id="31" name="AutoShape 24"/>
                <p:cNvCxnSpPr>
                  <a:cxnSpLocks noChangeShapeType="1"/>
                  <a:stCxn id="18" idx="1"/>
                  <a:endCxn id="19" idx="1"/>
                </p:cNvCxnSpPr>
                <p:nvPr/>
              </p:nvCxnSpPr>
              <p:spPr bwMode="auto">
                <a:xfrm rot="16200000">
                  <a:off x="2519" y="491"/>
                  <a:ext cx="48" cy="1153"/>
                </a:xfrm>
                <a:prstGeom prst="curvedConnector3">
                  <a:avLst>
                    <a:gd name="adj1" fmla="val 46875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9" name="Straight Arrow Connector 8"/>
            <p:cNvCxnSpPr/>
            <p:nvPr/>
          </p:nvCxnSpPr>
          <p:spPr>
            <a:xfrm flipV="1">
              <a:off x="6003340" y="4279157"/>
              <a:ext cx="45905" cy="239717"/>
            </a:xfrm>
            <a:prstGeom prst="straightConnector1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cmpd="sng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927616" y="4016520"/>
              <a:ext cx="3405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14332" y="944207"/>
            <a:ext cx="452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Hall A and HRS spectrometers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3999" cy="747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effectLst/>
                <a:latin typeface="Calibri"/>
                <a:cs typeface="Calibri"/>
              </a:rPr>
              <a:t>EXPERIMENT E12-17-003 IN HALL A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0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>
                <a:effectLst/>
                <a:latin typeface="Calibri"/>
                <a:cs typeface="Calibri"/>
              </a:rPr>
              <a:t>HALL C E91-016: PROVIDED KNOWN INFOMATION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604" y="756558"/>
            <a:ext cx="4563633" cy="3850343"/>
            <a:chOff x="121604" y="756558"/>
            <a:chExt cx="4563633" cy="3850343"/>
          </a:xfrm>
        </p:grpSpPr>
        <p:grpSp>
          <p:nvGrpSpPr>
            <p:cNvPr id="4" name="Group 3"/>
            <p:cNvGrpSpPr/>
            <p:nvPr/>
          </p:nvGrpSpPr>
          <p:grpSpPr>
            <a:xfrm>
              <a:off x="121604" y="756558"/>
              <a:ext cx="4563633" cy="3850343"/>
              <a:chOff x="-1" y="-65484"/>
              <a:chExt cx="5889000" cy="588899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65484"/>
                <a:ext cx="5889000" cy="5888999"/>
              </a:xfrm>
              <a:prstGeom prst="rect">
                <a:avLst/>
              </a:prstGeom>
            </p:spPr>
          </p:pic>
          <p:sp>
            <p:nvSpPr>
              <p:cNvPr id="6" name="Text Box 4"/>
              <p:cNvSpPr txBox="1"/>
              <p:nvPr/>
            </p:nvSpPr>
            <p:spPr>
              <a:xfrm>
                <a:off x="1708159" y="2565849"/>
                <a:ext cx="466235" cy="5352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Λ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7" name="Text Box 5"/>
              <p:cNvSpPr txBox="1"/>
              <p:nvPr/>
            </p:nvSpPr>
            <p:spPr>
              <a:xfrm>
                <a:off x="2697214" y="4230007"/>
                <a:ext cx="514577" cy="5257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0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8" name="Text Box 6"/>
              <p:cNvSpPr txBox="1"/>
              <p:nvPr/>
            </p:nvSpPr>
            <p:spPr>
              <a:xfrm>
                <a:off x="2936712" y="4680922"/>
                <a:ext cx="542736" cy="561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-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53908" y="797087"/>
              <a:ext cx="249965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baseline="30000" dirty="0">
                  <a:latin typeface="Calibri"/>
                  <a:cs typeface="Calibri"/>
                </a:rPr>
                <a:t>3</a:t>
              </a:r>
              <a:r>
                <a:rPr lang="en-US" sz="1600" i="1" dirty="0">
                  <a:latin typeface="Calibri"/>
                  <a:cs typeface="Calibri"/>
                </a:rPr>
                <a:t>He(</a:t>
              </a:r>
              <a:r>
                <a:rPr lang="en-US" sz="1600" i="1" dirty="0" err="1">
                  <a:latin typeface="Calibri"/>
                  <a:cs typeface="Calibri"/>
                </a:rPr>
                <a:t>e,e’K</a:t>
              </a:r>
              <a:r>
                <a:rPr lang="en-US" sz="1600" i="1" baseline="30000" dirty="0">
                  <a:latin typeface="Calibri"/>
                  <a:cs typeface="Calibri"/>
                </a:rPr>
                <a:t>+</a:t>
              </a:r>
              <a:r>
                <a:rPr lang="en-US" sz="1600" i="1" dirty="0">
                  <a:latin typeface="Calibri"/>
                  <a:cs typeface="Calibri"/>
                </a:rPr>
                <a:t>) Reaction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768" y="4309682"/>
              <a:ext cx="4161584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/>
                  <a:cs typeface="Calibri"/>
                </a:rPr>
                <a:t>Missing Mass (</a:t>
              </a:r>
              <a:r>
                <a:rPr lang="en-US" sz="1100" dirty="0" err="1">
                  <a:latin typeface="Calibri"/>
                  <a:cs typeface="Calibri"/>
                </a:rPr>
                <a:t>GeV</a:t>
              </a:r>
              <a:r>
                <a:rPr lang="en-US" sz="1100" dirty="0">
                  <a:latin typeface="Calibri"/>
                  <a:cs typeface="Calibri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8187" y="1783315"/>
            <a:ext cx="2675303" cy="1445568"/>
            <a:chOff x="1783537" y="1715766"/>
            <a:chExt cx="2675303" cy="1445568"/>
          </a:xfrm>
        </p:grpSpPr>
        <p:sp>
          <p:nvSpPr>
            <p:cNvPr id="13" name="TextBox 12"/>
            <p:cNvSpPr txBox="1"/>
            <p:nvPr/>
          </p:nvSpPr>
          <p:spPr>
            <a:xfrm>
              <a:off x="2472629" y="1715766"/>
              <a:ext cx="198621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FF0000"/>
                  </a:solidFill>
                </a:rPr>
                <a:t>Λd</a:t>
              </a:r>
              <a:r>
                <a:rPr lang="en-US" i="1" dirty="0">
                  <a:solidFill>
                    <a:srgbClr val="FF0000"/>
                  </a:solidFill>
                </a:rPr>
                <a:t>,  T = 0 and 1</a:t>
              </a:r>
            </a:p>
            <a:p>
              <a:r>
                <a:rPr lang="en-US" i="1" dirty="0" err="1">
                  <a:solidFill>
                    <a:srgbClr val="FF0000"/>
                  </a:solidFill>
                </a:rPr>
                <a:t>Λpn</a:t>
              </a:r>
              <a:r>
                <a:rPr lang="en-US" i="1" dirty="0">
                  <a:solidFill>
                    <a:srgbClr val="FF0000"/>
                  </a:solidFill>
                </a:rPr>
                <a:t>, T = 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783537" y="2350735"/>
              <a:ext cx="689092" cy="810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4702050" y="756558"/>
            <a:ext cx="4441950" cy="3850343"/>
          </a:xfrm>
        </p:spPr>
        <p:txBody>
          <a:bodyPr>
            <a:normAutofit lnSpcReduction="10000"/>
          </a:bodyPr>
          <a:lstStyle/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>
                <a:latin typeface="Calibri"/>
                <a:cs typeface="Calibri"/>
              </a:rPr>
              <a:t>Q</a:t>
            </a:r>
            <a:r>
              <a:rPr lang="en-US" sz="2000" i="1" baseline="30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b="1" i="1" dirty="0">
                <a:latin typeface="Calibri"/>
                <a:cs typeface="Calibri"/>
              </a:rPr>
              <a:t>q</a:t>
            </a:r>
            <a:r>
              <a:rPr lang="en-US" sz="2000" dirty="0">
                <a:latin typeface="Calibri"/>
                <a:cs typeface="Calibri"/>
              </a:rPr>
              <a:t> to </a:t>
            </a:r>
            <a:r>
              <a:rPr lang="en-US" sz="2000" dirty="0" err="1">
                <a:latin typeface="Calibri"/>
                <a:cs typeface="Calibri"/>
              </a:rPr>
              <a:t>Λ</a:t>
            </a:r>
            <a:r>
              <a:rPr lang="en-US" sz="2000" dirty="0">
                <a:latin typeface="Calibri"/>
                <a:cs typeface="Calibri"/>
              </a:rPr>
              <a:t> are identical to the proposed experiment.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>
                <a:latin typeface="Calibri"/>
                <a:cs typeface="Calibri"/>
              </a:rPr>
              <a:t>T = 1 </a:t>
            </a:r>
            <a:r>
              <a:rPr lang="en-US" sz="2000" i="1" dirty="0" err="1">
                <a:latin typeface="Calibri"/>
                <a:cs typeface="Calibri"/>
              </a:rPr>
              <a:t>Λpn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systems are identical.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>
                <a:latin typeface="Calibri"/>
                <a:cs typeface="Calibri"/>
              </a:rPr>
              <a:t>T</a:t>
            </a:r>
            <a:r>
              <a:rPr lang="en-US" sz="2000" i="1" baseline="-25000" dirty="0">
                <a:latin typeface="Calibri"/>
                <a:cs typeface="Calibri"/>
              </a:rPr>
              <a:t>2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target: </a:t>
            </a:r>
            <a:r>
              <a:rPr lang="en-US" sz="2000" i="1" dirty="0" err="1">
                <a:latin typeface="Calibri"/>
                <a:cs typeface="Calibri"/>
              </a:rPr>
              <a:t>Λ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 Σ</a:t>
            </a:r>
            <a:r>
              <a:rPr lang="en-US" sz="2000" i="1" baseline="30000" dirty="0">
                <a:latin typeface="Calibri"/>
                <a:cs typeface="Calibri"/>
              </a:rPr>
              <a:t>0</a:t>
            </a:r>
            <a:r>
              <a:rPr lang="en-US" sz="2000" dirty="0">
                <a:latin typeface="Calibri"/>
                <a:cs typeface="Calibri"/>
              </a:rPr>
              <a:t> productions are reduced by 2 while </a:t>
            </a:r>
            <a:r>
              <a:rPr lang="en-US" sz="2000" dirty="0" err="1">
                <a:latin typeface="Calibri"/>
                <a:cs typeface="Calibri"/>
              </a:rPr>
              <a:t>Σ</a:t>
            </a:r>
            <a:r>
              <a:rPr lang="en-US" sz="2000" i="1" baseline="30000" dirty="0">
                <a:latin typeface="Calibri"/>
                <a:cs typeface="Calibri"/>
              </a:rPr>
              <a:t>-</a:t>
            </a:r>
            <a:r>
              <a:rPr lang="en-US" sz="2000" dirty="0">
                <a:latin typeface="Calibri"/>
                <a:cs typeface="Calibri"/>
              </a:rPr>
              <a:t> increases by 2.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 resonance is expected to locate within ~1 MeV above threshold, no quasi-free distribution influence.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dirty="0">
                <a:latin typeface="Calibri"/>
                <a:cs typeface="Calibri"/>
              </a:rPr>
              <a:t>The known information from E91-016 helped to a reliable estimate on yield, singles rate, and ACC rate.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5116" y="4998690"/>
            <a:ext cx="8904169" cy="185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0090"/>
                </a:solidFill>
                <a:latin typeface="Calibri"/>
                <a:cs typeface="Calibri"/>
              </a:rPr>
              <a:t>Expected Resonance Yield Rate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Ratio of </a:t>
            </a:r>
            <a:r>
              <a:rPr lang="en-US" sz="2000" b="1" i="1" dirty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 events over the entire </a:t>
            </a:r>
            <a:r>
              <a:rPr lang="en-US" sz="2000" b="1" i="1" dirty="0" err="1">
                <a:solidFill>
                  <a:srgbClr val="000090"/>
                </a:solidFill>
                <a:latin typeface="Calibri"/>
                <a:cs typeface="Calibri"/>
              </a:rPr>
              <a:t>Λ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 production:  ≥ 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%  (excluding 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>
                <a:solidFill>
                  <a:srgbClr val="00009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 and </a:t>
            </a:r>
            <a:r>
              <a:rPr lang="en-US" sz="2000" b="1" dirty="0" err="1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>
                <a:solidFill>
                  <a:srgbClr val="000090"/>
                </a:solidFill>
                <a:latin typeface="Calibri"/>
                <a:cs typeface="Calibri"/>
              </a:rPr>
              <a:t>-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).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The entire </a:t>
            </a:r>
            <a:r>
              <a:rPr lang="en-US" sz="2000" b="1" i="1" dirty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  should be pulled into the expected resonance.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Taking 3% as the minimum, ~</a:t>
            </a:r>
            <a:r>
              <a:rPr lang="en-US" sz="2000" b="1" u="sng" dirty="0">
                <a:solidFill>
                  <a:srgbClr val="000090"/>
                </a:solidFill>
                <a:latin typeface="Calibri"/>
                <a:cs typeface="Calibri"/>
              </a:rPr>
              <a:t>120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 counts from </a:t>
            </a:r>
            <a:r>
              <a:rPr lang="en-US" sz="2000" b="1" u="sng" dirty="0">
                <a:solidFill>
                  <a:srgbClr val="000090"/>
                </a:solidFill>
                <a:latin typeface="Calibri"/>
                <a:cs typeface="Calibri"/>
              </a:rPr>
              <a:t>10 approved PAC days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595331"/>
            <a:ext cx="479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A. </a:t>
            </a:r>
            <a:r>
              <a:rPr lang="en-US" sz="1200" dirty="0" err="1">
                <a:latin typeface="Calibri"/>
                <a:cs typeface="Calibri"/>
              </a:rPr>
              <a:t>Uzzle</a:t>
            </a:r>
            <a:r>
              <a:rPr lang="en-US" sz="1200" dirty="0">
                <a:latin typeface="Calibri"/>
                <a:cs typeface="Calibri"/>
              </a:rPr>
              <a:t>, Ph.D. dissertation and F. </a:t>
            </a:r>
            <a:r>
              <a:rPr lang="en-US" sz="1200" dirty="0" err="1">
                <a:latin typeface="Calibri"/>
                <a:cs typeface="Calibri"/>
              </a:rPr>
              <a:t>Dohrmann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lang="en-US" sz="1200" i="1" dirty="0">
                <a:latin typeface="Calibri"/>
                <a:cs typeface="Calibri"/>
              </a:rPr>
              <a:t>et al.</a:t>
            </a:r>
            <a:r>
              <a:rPr lang="en-US" sz="1200" dirty="0">
                <a:latin typeface="Calibri"/>
                <a:cs typeface="Calibri"/>
              </a:rPr>
              <a:t>, PRL </a:t>
            </a:r>
            <a:r>
              <a:rPr lang="en-US" sz="1200" b="1" dirty="0">
                <a:latin typeface="Calibri"/>
                <a:cs typeface="Calibri"/>
              </a:rPr>
              <a:t>93</a:t>
            </a:r>
            <a:r>
              <a:rPr lang="en-US" sz="1200" dirty="0">
                <a:latin typeface="Calibri"/>
                <a:cs typeface="Calibri"/>
              </a:rPr>
              <a:t>, 242501 (2004).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9325" y="1175368"/>
            <a:ext cx="162141" cy="301299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7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16566</TotalTime>
  <Words>1393</Words>
  <Application>Microsoft Office PowerPoint</Application>
  <PresentationFormat>On-screen Show (4:3)</PresentationFormat>
  <Paragraphs>182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明朝</vt:lpstr>
      <vt:lpstr>Arial</vt:lpstr>
      <vt:lpstr>Calibri</vt:lpstr>
      <vt:lpstr>Cambria</vt:lpstr>
      <vt:lpstr>Century</vt:lpstr>
      <vt:lpstr>Courier New</vt:lpstr>
      <vt:lpstr>Georgia</vt:lpstr>
      <vt:lpstr>Times</vt:lpstr>
      <vt:lpstr>Times New Roman</vt:lpstr>
      <vt:lpstr>Trebuchet MS</vt:lpstr>
      <vt:lpstr>Wingdings</vt:lpstr>
      <vt:lpstr>Slipstream</vt:lpstr>
      <vt:lpstr>Determining the Unknown Λn Interaction by Investigating the Λnn Resonance  (E12-17-003 to be done in fall of 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Unknown Λn Interaction by Investigating the Λnn Resonance</dc:title>
  <dc:creator>tangl</dc:creator>
  <cp:lastModifiedBy>Volcada Tango</cp:lastModifiedBy>
  <cp:revision>146</cp:revision>
  <cp:lastPrinted>2017-08-26T03:34:28Z</cp:lastPrinted>
  <dcterms:created xsi:type="dcterms:W3CDTF">2017-06-09T18:16:16Z</dcterms:created>
  <dcterms:modified xsi:type="dcterms:W3CDTF">2017-11-02T16:24:19Z</dcterms:modified>
</cp:coreProperties>
</file>