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tiff" ContentType="image/tiff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notesSlides/notesSlide1.xml" ContentType="application/vnd.openxmlformats-officedocument.presentationml.notesSlide+xml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notesSlides/notesSlide2.xml" ContentType="application/vnd.openxmlformats-officedocument.presentationml.notesSlide+xml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embeddings/oleObject47.bin" ContentType="application/vnd.openxmlformats-officedocument.oleObject"/>
  <Override PartName="/ppt/embeddings/oleObject48.bin" ContentType="application/vnd.openxmlformats-officedocument.oleObject"/>
  <Override PartName="/ppt/embeddings/oleObject49.bin" ContentType="application/vnd.openxmlformats-officedocument.oleObject"/>
  <Override PartName="/ppt/embeddings/oleObject50.bin" ContentType="application/vnd.openxmlformats-officedocument.oleObject"/>
  <Override PartName="/ppt/embeddings/oleObject51.bin" ContentType="application/vnd.openxmlformats-officedocument.oleObject"/>
  <Override PartName="/ppt/embeddings/oleObject52.bin" ContentType="application/vnd.openxmlformats-officedocument.oleObject"/>
  <Override PartName="/ppt/embeddings/oleObject53.bin" ContentType="application/vnd.openxmlformats-officedocument.oleObject"/>
  <Override PartName="/ppt/embeddings/oleObject54.bin" ContentType="application/vnd.openxmlformats-officedocument.oleObject"/>
  <Override PartName="/ppt/embeddings/oleObject55.bin" ContentType="application/vnd.openxmlformats-officedocument.oleObject"/>
  <Override PartName="/ppt/embeddings/oleObject56.bin" ContentType="application/vnd.openxmlformats-officedocument.oleObject"/>
  <Override PartName="/ppt/embeddings/oleObject57.bin" ContentType="application/vnd.openxmlformats-officedocument.oleObject"/>
  <Override PartName="/ppt/embeddings/oleObject58.bin" ContentType="application/vnd.openxmlformats-officedocument.oleObject"/>
  <Override PartName="/ppt/embeddings/oleObject59.bin" ContentType="application/vnd.openxmlformats-officedocument.oleObject"/>
  <Override PartName="/ppt/embeddings/oleObject60.bin" ContentType="application/vnd.openxmlformats-officedocument.oleObject"/>
  <Override PartName="/ppt/embeddings/oleObject6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71"/>
  </p:notesMasterIdLst>
  <p:handoutMasterIdLst>
    <p:handoutMasterId r:id="rId72"/>
  </p:handoutMasterIdLst>
  <p:sldIdLst>
    <p:sldId id="591" r:id="rId2"/>
    <p:sldId id="458" r:id="rId3"/>
    <p:sldId id="592" r:id="rId4"/>
    <p:sldId id="554" r:id="rId5"/>
    <p:sldId id="552" r:id="rId6"/>
    <p:sldId id="583" r:id="rId7"/>
    <p:sldId id="559" r:id="rId8"/>
    <p:sldId id="609" r:id="rId9"/>
    <p:sldId id="602" r:id="rId10"/>
    <p:sldId id="598" r:id="rId11"/>
    <p:sldId id="605" r:id="rId12"/>
    <p:sldId id="363" r:id="rId13"/>
    <p:sldId id="364" r:id="rId14"/>
    <p:sldId id="566" r:id="rId15"/>
    <p:sldId id="593" r:id="rId16"/>
    <p:sldId id="606" r:id="rId17"/>
    <p:sldId id="610" r:id="rId18"/>
    <p:sldId id="611" r:id="rId19"/>
    <p:sldId id="567" r:id="rId20"/>
    <p:sldId id="595" r:id="rId21"/>
    <p:sldId id="607" r:id="rId22"/>
    <p:sldId id="604" r:id="rId23"/>
    <p:sldId id="603" r:id="rId24"/>
    <p:sldId id="555" r:id="rId25"/>
    <p:sldId id="534" r:id="rId26"/>
    <p:sldId id="556" r:id="rId27"/>
    <p:sldId id="561" r:id="rId28"/>
    <p:sldId id="398" r:id="rId29"/>
    <p:sldId id="492" r:id="rId30"/>
    <p:sldId id="523" r:id="rId31"/>
    <p:sldId id="597" r:id="rId32"/>
    <p:sldId id="572" r:id="rId33"/>
    <p:sldId id="574" r:id="rId34"/>
    <p:sldId id="562" r:id="rId35"/>
    <p:sldId id="560" r:id="rId36"/>
    <p:sldId id="573" r:id="rId37"/>
    <p:sldId id="449" r:id="rId38"/>
    <p:sldId id="558" r:id="rId39"/>
    <p:sldId id="594" r:id="rId40"/>
    <p:sldId id="542" r:id="rId41"/>
    <p:sldId id="613" r:id="rId42"/>
    <p:sldId id="600" r:id="rId43"/>
    <p:sldId id="608" r:id="rId44"/>
    <p:sldId id="601" r:id="rId45"/>
    <p:sldId id="599" r:id="rId46"/>
    <p:sldId id="538" r:id="rId47"/>
    <p:sldId id="451" r:id="rId48"/>
    <p:sldId id="553" r:id="rId49"/>
    <p:sldId id="548" r:id="rId50"/>
    <p:sldId id="549" r:id="rId51"/>
    <p:sldId id="563" r:id="rId52"/>
    <p:sldId id="518" r:id="rId53"/>
    <p:sldId id="521" r:id="rId54"/>
    <p:sldId id="576" r:id="rId55"/>
    <p:sldId id="522" r:id="rId56"/>
    <p:sldId id="472" r:id="rId57"/>
    <p:sldId id="516" r:id="rId58"/>
    <p:sldId id="614" r:id="rId59"/>
    <p:sldId id="520" r:id="rId60"/>
    <p:sldId id="577" r:id="rId61"/>
    <p:sldId id="578" r:id="rId62"/>
    <p:sldId id="612" r:id="rId63"/>
    <p:sldId id="579" r:id="rId64"/>
    <p:sldId id="615" r:id="rId65"/>
    <p:sldId id="580" r:id="rId66"/>
    <p:sldId id="616" r:id="rId67"/>
    <p:sldId id="540" r:id="rId68"/>
    <p:sldId id="543" r:id="rId69"/>
    <p:sldId id="539" r:id="rId7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5pPr>
    <a:lvl6pPr marL="2286000" algn="l" defTabSz="457200" rtl="0" eaLnBrk="1" latinLnBrk="0" hangingPunct="1">
      <a:defRPr sz="24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6pPr>
    <a:lvl7pPr marL="2743200" algn="l" defTabSz="457200" rtl="0" eaLnBrk="1" latinLnBrk="0" hangingPunct="1">
      <a:defRPr sz="24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7pPr>
    <a:lvl8pPr marL="3200400" algn="l" defTabSz="457200" rtl="0" eaLnBrk="1" latinLnBrk="0" hangingPunct="1">
      <a:defRPr sz="24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8pPr>
    <a:lvl9pPr marL="3657600" algn="l" defTabSz="457200" rtl="0" eaLnBrk="1" latinLnBrk="0" hangingPunct="1">
      <a:defRPr sz="24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58A30D"/>
    <a:srgbClr val="71193E"/>
    <a:srgbClr val="D62DB3"/>
    <a:srgbClr val="0DA308"/>
    <a:srgbClr val="D6171A"/>
    <a:srgbClr val="B82A67"/>
    <a:srgbClr val="282C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33" autoAdjust="0"/>
    <p:restoredTop sz="99820" autoAdjust="0"/>
  </p:normalViewPr>
  <p:slideViewPr>
    <p:cSldViewPr>
      <p:cViewPr>
        <p:scale>
          <a:sx n="108" d="100"/>
          <a:sy n="108" d="100"/>
        </p:scale>
        <p:origin x="-6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7" d="100"/>
        <a:sy n="37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slide" Target="slides/slide69.xml"/><Relationship Id="rId71" Type="http://schemas.openxmlformats.org/officeDocument/2006/relationships/notesMaster" Target="notesMasters/notesMaster1.xml"/><Relationship Id="rId72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printerSettings" Target="printerSettings/printerSettings1.bin"/><Relationship Id="rId74" Type="http://schemas.openxmlformats.org/officeDocument/2006/relationships/presProps" Target="presProps.xml"/><Relationship Id="rId75" Type="http://schemas.openxmlformats.org/officeDocument/2006/relationships/viewProps" Target="viewProps.xml"/><Relationship Id="rId76" Type="http://schemas.openxmlformats.org/officeDocument/2006/relationships/theme" Target="theme/theme1.xml"/><Relationship Id="rId77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Relationship Id="rId2" Type="http://schemas.openxmlformats.org/officeDocument/2006/relationships/image" Target="../media/image6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4" Type="http://schemas.openxmlformats.org/officeDocument/2006/relationships/image" Target="../media/image34.emf"/><Relationship Id="rId5" Type="http://schemas.openxmlformats.org/officeDocument/2006/relationships/image" Target="../media/image35.emf"/><Relationship Id="rId1" Type="http://schemas.openxmlformats.org/officeDocument/2006/relationships/image" Target="../media/image31.emf"/><Relationship Id="rId2" Type="http://schemas.openxmlformats.org/officeDocument/2006/relationships/image" Target="../media/image32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4" Type="http://schemas.openxmlformats.org/officeDocument/2006/relationships/image" Target="../media/image39.emf"/><Relationship Id="rId5" Type="http://schemas.openxmlformats.org/officeDocument/2006/relationships/image" Target="../media/image40.emf"/><Relationship Id="rId1" Type="http://schemas.openxmlformats.org/officeDocument/2006/relationships/image" Target="../media/image36.emf"/><Relationship Id="rId2" Type="http://schemas.openxmlformats.org/officeDocument/2006/relationships/image" Target="../media/image37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4" Type="http://schemas.openxmlformats.org/officeDocument/2006/relationships/image" Target="../media/image39.emf"/><Relationship Id="rId5" Type="http://schemas.openxmlformats.org/officeDocument/2006/relationships/image" Target="../media/image40.emf"/><Relationship Id="rId1" Type="http://schemas.openxmlformats.org/officeDocument/2006/relationships/image" Target="../media/image36.emf"/><Relationship Id="rId2" Type="http://schemas.openxmlformats.org/officeDocument/2006/relationships/image" Target="../media/image37.e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4" Type="http://schemas.openxmlformats.org/officeDocument/2006/relationships/image" Target="../media/image39.emf"/><Relationship Id="rId5" Type="http://schemas.openxmlformats.org/officeDocument/2006/relationships/image" Target="../media/image40.emf"/><Relationship Id="rId1" Type="http://schemas.openxmlformats.org/officeDocument/2006/relationships/image" Target="../media/image36.emf"/><Relationship Id="rId2" Type="http://schemas.openxmlformats.org/officeDocument/2006/relationships/image" Target="../media/image37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Relationship Id="rId2" Type="http://schemas.openxmlformats.org/officeDocument/2006/relationships/image" Target="../media/image49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emf"/><Relationship Id="rId2" Type="http://schemas.openxmlformats.org/officeDocument/2006/relationships/image" Target="../media/image6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Relationship Id="rId2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Relationship Id="rId2" Type="http://schemas.openxmlformats.org/officeDocument/2006/relationships/image" Target="../media/image15.emf"/><Relationship Id="rId3" Type="http://schemas.openxmlformats.org/officeDocument/2006/relationships/image" Target="../media/image1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Relationship Id="rId2" Type="http://schemas.openxmlformats.org/officeDocument/2006/relationships/image" Target="../media/image15.emf"/><Relationship Id="rId3" Type="http://schemas.openxmlformats.org/officeDocument/2006/relationships/image" Target="../media/image1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Relationship Id="rId2" Type="http://schemas.openxmlformats.org/officeDocument/2006/relationships/image" Target="../media/image1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Relationship Id="rId2" Type="http://schemas.openxmlformats.org/officeDocument/2006/relationships/image" Target="../media/image22.emf"/><Relationship Id="rId3" Type="http://schemas.openxmlformats.org/officeDocument/2006/relationships/image" Target="../media/image2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Relationship Id="rId2" Type="http://schemas.openxmlformats.org/officeDocument/2006/relationships/image" Target="../media/image5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4" Type="http://schemas.openxmlformats.org/officeDocument/2006/relationships/image" Target="../media/image30.emf"/><Relationship Id="rId1" Type="http://schemas.openxmlformats.org/officeDocument/2006/relationships/image" Target="../media/image27.emf"/><Relationship Id="rId2" Type="http://schemas.openxmlformats.org/officeDocument/2006/relationships/image" Target="../media/image2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-110" charset="0"/>
                <a:ea typeface="ヒラギノ角ゴ ProN W3" pitchFamily="-110" charset="-128"/>
                <a:cs typeface="ヒラギノ角ゴ ProN W3" pitchFamily="-110" charset="-128"/>
                <a:sym typeface="Arial" pitchFamily="-110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2C0DAFF1-6DBA-B448-A2CB-DFCE50CADF1F}" type="datetime1">
              <a:rPr lang="en-US"/>
              <a:pPr>
                <a:defRPr/>
              </a:pPr>
              <a:t>1/7/15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-110" charset="0"/>
                <a:ea typeface="ヒラギノ角ゴ ProN W3" pitchFamily="-110" charset="-128"/>
                <a:cs typeface="ヒラギノ角ゴ ProN W3" pitchFamily="-110" charset="-128"/>
                <a:sym typeface="Arial" pitchFamily="-110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9E06E28A-E392-3F4C-8E9B-0393A935B4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20952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5" charset="0"/>
                <a:ea typeface="ヒラギノ角ゴ ProN W3" pitchFamily="-105" charset="-128"/>
                <a:cs typeface="ヒラギノ角ゴ ProN W3" pitchFamily="-105" charset="-128"/>
                <a:sym typeface="Arial" pitchFamily="-105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A1E9CBEB-50A8-554C-9FBF-F4C7623CB60C}" type="datetime1">
              <a:rPr lang="en-US"/>
              <a:pPr>
                <a:defRPr/>
              </a:pPr>
              <a:t>1/7/15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5" charset="0"/>
                <a:ea typeface="ヒラギノ角ゴ ProN W3" pitchFamily="-105" charset="-128"/>
                <a:cs typeface="ヒラギノ角ゴ ProN W3" pitchFamily="-105" charset="-128"/>
                <a:sym typeface="Arial" pitchFamily="-105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7D081DD0-E977-3B4B-AE84-40A42F80E6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67905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9FF5307-3F35-7448-B295-8588D0FDB8FA}" type="slidenum">
              <a:rPr lang="en-US" sz="1200"/>
              <a:pPr/>
              <a:t>14</a:t>
            </a:fld>
            <a:endParaRPr lang="en-US" sz="1200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9FF5307-3F35-7448-B295-8588D0FDB8FA}" type="slidenum">
              <a:rPr lang="en-US" sz="1200"/>
              <a:pPr/>
              <a:t>15</a:t>
            </a:fld>
            <a:endParaRPr lang="en-US" sz="1200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50E966-F93A-ED4B-AFB7-1CFB120128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116294"/>
      </p:ext>
    </p:extLst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A82983-DF78-3D48-A351-016501610F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069022"/>
      </p:ext>
    </p:extLst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52400"/>
            <a:ext cx="1943100" cy="6705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76900" cy="6705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FFB488-C008-354F-A033-689D3B00E8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858623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F2E761-FEEF-B043-8517-6CB478C829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701801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0595A8-3B2D-7C45-A54A-3136412A63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242784"/>
      </p:ext>
    </p:extLst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BBB295-D982-5B4B-950E-C5D2048783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733021"/>
      </p:ext>
    </p:extLst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536A1E-98EB-FE47-9387-8B6614B7F5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72240"/>
      </p:ext>
    </p:extLst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CB3D5C-3FD0-B04C-861E-4EAD42F0F6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177784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FD1CCE-B45C-2443-91AC-0CE7034C14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439390"/>
      </p:ext>
    </p:extLst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01B778-DA2F-5C48-AC8D-87DD3649E7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630123"/>
      </p:ext>
    </p:extLst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eneva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383E59-BDAB-7A40-BD6C-CAC1F6F857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572554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77724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9144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eneva" charset="0"/>
              </a:rPr>
              <a:t>Click to edit Master text styles</a:t>
            </a:r>
          </a:p>
          <a:p>
            <a:pPr lvl="1"/>
            <a:r>
              <a:rPr lang="en-US">
                <a:sym typeface="Geneva" charset="0"/>
              </a:rPr>
              <a:t>Second level</a:t>
            </a:r>
          </a:p>
          <a:p>
            <a:pPr lvl="2"/>
            <a:r>
              <a:rPr lang="en-US">
                <a:sym typeface="Geneva" charset="0"/>
              </a:rPr>
              <a:t>Third level</a:t>
            </a:r>
          </a:p>
          <a:p>
            <a:pPr lvl="3"/>
            <a:r>
              <a:rPr lang="en-US">
                <a:sym typeface="Geneva" charset="0"/>
              </a:rPr>
              <a:t>Fourth level</a:t>
            </a:r>
          </a:p>
          <a:p>
            <a:pPr lvl="4"/>
            <a:r>
              <a:rPr lang="en-US">
                <a:sym typeface="Geneva" charset="0"/>
              </a:rPr>
              <a:t>Fifth level</a:t>
            </a:r>
          </a:p>
        </p:txBody>
      </p:sp>
      <p:sp>
        <p:nvSpPr>
          <p:cNvPr id="2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7348538" y="6248400"/>
            <a:ext cx="312737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chemeClr val="tx1"/>
                </a:solidFill>
                <a:cs typeface="Arial" charset="0"/>
              </a:defRPr>
            </a:lvl1pPr>
          </a:lstStyle>
          <a:p>
            <a:pPr>
              <a:defRPr/>
            </a:pPr>
            <a:fld id="{7C537686-2A0A-ED41-BC06-CC0F2285DF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5" name="Picture 8"/>
          <p:cNvPicPr>
            <a:picLocks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xmlns:p14="http://schemas.microsoft.com/office/powerpoint/2010/main"/>
  <p:hf hdr="0"/>
  <p:txStyles>
    <p:titleStyle>
      <a:lvl1pPr marL="39688" indent="-39688"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442CA2"/>
          </a:solidFill>
          <a:latin typeface="+mj-lt"/>
          <a:ea typeface="+mj-ea"/>
          <a:cs typeface="+mj-cs"/>
          <a:sym typeface="Arial" charset="0"/>
        </a:defRPr>
      </a:lvl1pPr>
      <a:lvl2pPr marL="39688" indent="-39688"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442CA2"/>
          </a:solidFill>
          <a:latin typeface="Arial" charset="0"/>
          <a:ea typeface="ヒラギノ角ゴ ProN W3" charset="-128"/>
          <a:cs typeface="ヒラギノ角ゴ ProN W3" charset="-128"/>
          <a:sym typeface="Arial" charset="0"/>
        </a:defRPr>
      </a:lvl2pPr>
      <a:lvl3pPr marL="39688" indent="-39688"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442CA2"/>
          </a:solidFill>
          <a:latin typeface="Arial" charset="0"/>
          <a:ea typeface="ヒラギノ角ゴ ProN W3" charset="-128"/>
          <a:cs typeface="ヒラギノ角ゴ ProN W3" charset="-128"/>
          <a:sym typeface="Arial" charset="0"/>
        </a:defRPr>
      </a:lvl3pPr>
      <a:lvl4pPr marL="39688" indent="-39688"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442CA2"/>
          </a:solidFill>
          <a:latin typeface="Arial" charset="0"/>
          <a:ea typeface="ヒラギノ角ゴ ProN W3" charset="-128"/>
          <a:cs typeface="ヒラギノ角ゴ ProN W3" charset="-128"/>
          <a:sym typeface="Arial" charset="0"/>
        </a:defRPr>
      </a:lvl4pPr>
      <a:lvl5pPr marL="39688" indent="-39688"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442CA2"/>
          </a:solidFill>
          <a:latin typeface="Arial" charset="0"/>
          <a:ea typeface="ヒラギノ角ゴ ProN W3" charset="-128"/>
          <a:cs typeface="ヒラギノ角ゴ ProN W3" charset="-128"/>
          <a:sym typeface="Arial" charset="0"/>
        </a:defRPr>
      </a:lvl5pPr>
      <a:lvl6pPr marL="496888" algn="ctr" rtl="0" fontAlgn="base">
        <a:spcBef>
          <a:spcPct val="0"/>
        </a:spcBef>
        <a:spcAft>
          <a:spcPct val="0"/>
        </a:spcAft>
        <a:defRPr sz="4000">
          <a:solidFill>
            <a:srgbClr val="442CA2"/>
          </a:solidFill>
          <a:latin typeface="Arial" charset="0"/>
          <a:ea typeface="ヒラギノ角ゴ ProN W3" charset="-128"/>
          <a:cs typeface="ヒラギノ角ゴ ProN W3" charset="-128"/>
          <a:sym typeface="Arial" charset="0"/>
        </a:defRPr>
      </a:lvl6pPr>
      <a:lvl7pPr marL="954088" algn="ctr" rtl="0" fontAlgn="base">
        <a:spcBef>
          <a:spcPct val="0"/>
        </a:spcBef>
        <a:spcAft>
          <a:spcPct val="0"/>
        </a:spcAft>
        <a:defRPr sz="4000">
          <a:solidFill>
            <a:srgbClr val="442CA2"/>
          </a:solidFill>
          <a:latin typeface="Arial" charset="0"/>
          <a:ea typeface="ヒラギノ角ゴ ProN W3" charset="-128"/>
          <a:cs typeface="ヒラギノ角ゴ ProN W3" charset="-128"/>
          <a:sym typeface="Arial" charset="0"/>
        </a:defRPr>
      </a:lvl7pPr>
      <a:lvl8pPr marL="1411288" algn="ctr" rtl="0" fontAlgn="base">
        <a:spcBef>
          <a:spcPct val="0"/>
        </a:spcBef>
        <a:spcAft>
          <a:spcPct val="0"/>
        </a:spcAft>
        <a:defRPr sz="4000">
          <a:solidFill>
            <a:srgbClr val="442CA2"/>
          </a:solidFill>
          <a:latin typeface="Arial" charset="0"/>
          <a:ea typeface="ヒラギノ角ゴ ProN W3" charset="-128"/>
          <a:cs typeface="ヒラギノ角ゴ ProN W3" charset="-128"/>
          <a:sym typeface="Arial" charset="0"/>
        </a:defRPr>
      </a:lvl8pPr>
      <a:lvl9pPr marL="1868488" algn="ctr" rtl="0" fontAlgn="base">
        <a:spcBef>
          <a:spcPct val="0"/>
        </a:spcBef>
        <a:spcAft>
          <a:spcPct val="0"/>
        </a:spcAft>
        <a:defRPr sz="4000">
          <a:solidFill>
            <a:srgbClr val="442CA2"/>
          </a:solidFill>
          <a:latin typeface="Arial" charset="0"/>
          <a:ea typeface="ヒラギノ角ゴ ProN W3" charset="-128"/>
          <a:cs typeface="ヒラギノ角ゴ ProN W3" charset="-128"/>
          <a:sym typeface="Arial" charset="0"/>
        </a:defRPr>
      </a:lvl9pPr>
    </p:titleStyle>
    <p:bodyStyle>
      <a:lvl1pPr marL="382588" indent="-342900" algn="l" rtl="0" eaLnBrk="0" fontAlgn="base" hangingPunct="0">
        <a:spcBef>
          <a:spcPts val="700"/>
        </a:spcBef>
        <a:spcAft>
          <a:spcPct val="0"/>
        </a:spcAft>
        <a:buSzPct val="100000"/>
        <a:buFont typeface="Geneva" charset="0"/>
        <a:buChar char="•"/>
        <a:defRPr sz="2800">
          <a:solidFill>
            <a:srgbClr val="BA28AF"/>
          </a:solidFill>
          <a:latin typeface="+mn-lt"/>
          <a:ea typeface="+mn-ea"/>
          <a:cs typeface="+mn-cs"/>
          <a:sym typeface="Geneva" charset="0"/>
        </a:defRPr>
      </a:lvl1pPr>
      <a:lvl2pPr marL="731838" indent="-285750" algn="l" rtl="0" eaLnBrk="0" fontAlgn="base" hangingPunct="0">
        <a:spcBef>
          <a:spcPts val="600"/>
        </a:spcBef>
        <a:spcAft>
          <a:spcPct val="0"/>
        </a:spcAft>
        <a:buClr>
          <a:srgbClr val="442CA2"/>
        </a:buClr>
        <a:buSzPct val="100000"/>
        <a:buFont typeface="Wingdings" charset="0"/>
        <a:buChar char="§"/>
        <a:defRPr sz="2400">
          <a:solidFill>
            <a:srgbClr val="442CA2"/>
          </a:solidFill>
          <a:latin typeface="+mn-lt"/>
          <a:ea typeface="+mn-ea"/>
          <a:cs typeface="+mn-cs"/>
          <a:sym typeface="Geneva" charset="0"/>
        </a:defRPr>
      </a:lvl2pPr>
      <a:lvl3pPr marL="1131888" indent="-228600" algn="l" rtl="0" eaLnBrk="0" fontAlgn="base" hangingPunct="0">
        <a:spcBef>
          <a:spcPts val="500"/>
        </a:spcBef>
        <a:spcAft>
          <a:spcPct val="0"/>
        </a:spcAft>
        <a:buSzPct val="100000"/>
        <a:buFont typeface="Geneva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eneva" charset="0"/>
        </a:defRPr>
      </a:lvl3pPr>
      <a:lvl4pPr marL="1589088" indent="-228600" algn="l" rtl="0" eaLnBrk="0" fontAlgn="base" hangingPunct="0">
        <a:spcBef>
          <a:spcPts val="500"/>
        </a:spcBef>
        <a:spcAft>
          <a:spcPct val="0"/>
        </a:spcAft>
        <a:buSzPct val="100000"/>
        <a:buFont typeface="Geneva" charset="0"/>
        <a:buChar char="–"/>
        <a:defRPr>
          <a:solidFill>
            <a:schemeClr val="tx1"/>
          </a:solidFill>
          <a:latin typeface="+mn-lt"/>
          <a:ea typeface="+mn-ea"/>
          <a:cs typeface="+mn-cs"/>
          <a:sym typeface="Geneva" charset="0"/>
        </a:defRPr>
      </a:lvl4pPr>
      <a:lvl5pPr marL="2046288" indent="-228600" algn="l" rtl="0" eaLnBrk="0" fontAlgn="base" hangingPunct="0">
        <a:spcBef>
          <a:spcPts val="500"/>
        </a:spcBef>
        <a:spcAft>
          <a:spcPct val="0"/>
        </a:spcAft>
        <a:buSzPct val="100000"/>
        <a:buFont typeface="Geneva" charset="0"/>
        <a:buChar char="»"/>
        <a:defRPr>
          <a:solidFill>
            <a:schemeClr val="tx1"/>
          </a:solidFill>
          <a:latin typeface="+mn-lt"/>
          <a:ea typeface="+mn-ea"/>
          <a:cs typeface="+mn-cs"/>
          <a:sym typeface="Geneva" charset="0"/>
        </a:defRPr>
      </a:lvl5pPr>
      <a:lvl6pPr marL="2503488" indent="-228600" algn="l" rtl="0" fontAlgn="base">
        <a:spcBef>
          <a:spcPts val="500"/>
        </a:spcBef>
        <a:spcAft>
          <a:spcPct val="0"/>
        </a:spcAft>
        <a:buSzPct val="100000"/>
        <a:buFont typeface="Geneva" charset="0"/>
        <a:buChar char="»"/>
        <a:defRPr>
          <a:solidFill>
            <a:schemeClr val="tx1"/>
          </a:solidFill>
          <a:latin typeface="+mn-lt"/>
          <a:ea typeface="+mn-ea"/>
          <a:cs typeface="+mn-cs"/>
          <a:sym typeface="Geneva" charset="0"/>
        </a:defRPr>
      </a:lvl6pPr>
      <a:lvl7pPr marL="2960688" indent="-228600" algn="l" rtl="0" fontAlgn="base">
        <a:spcBef>
          <a:spcPts val="500"/>
        </a:spcBef>
        <a:spcAft>
          <a:spcPct val="0"/>
        </a:spcAft>
        <a:buSzPct val="100000"/>
        <a:buFont typeface="Geneva" charset="0"/>
        <a:buChar char="»"/>
        <a:defRPr>
          <a:solidFill>
            <a:schemeClr val="tx1"/>
          </a:solidFill>
          <a:latin typeface="+mn-lt"/>
          <a:ea typeface="+mn-ea"/>
          <a:cs typeface="+mn-cs"/>
          <a:sym typeface="Geneva" charset="0"/>
        </a:defRPr>
      </a:lvl7pPr>
      <a:lvl8pPr marL="3417888" indent="-228600" algn="l" rtl="0" fontAlgn="base">
        <a:spcBef>
          <a:spcPts val="500"/>
        </a:spcBef>
        <a:spcAft>
          <a:spcPct val="0"/>
        </a:spcAft>
        <a:buSzPct val="100000"/>
        <a:buFont typeface="Geneva" charset="0"/>
        <a:buChar char="»"/>
        <a:defRPr>
          <a:solidFill>
            <a:schemeClr val="tx1"/>
          </a:solidFill>
          <a:latin typeface="+mn-lt"/>
          <a:ea typeface="+mn-ea"/>
          <a:cs typeface="+mn-cs"/>
          <a:sym typeface="Geneva" charset="0"/>
        </a:defRPr>
      </a:lvl8pPr>
      <a:lvl9pPr marL="3875088" indent="-228600" algn="l" rtl="0" fontAlgn="base">
        <a:spcBef>
          <a:spcPts val="500"/>
        </a:spcBef>
        <a:spcAft>
          <a:spcPct val="0"/>
        </a:spcAft>
        <a:buSzPct val="100000"/>
        <a:buFont typeface="Geneva" charset="0"/>
        <a:buChar char="»"/>
        <a:defRPr>
          <a:solidFill>
            <a:schemeClr val="tx1"/>
          </a:solidFill>
          <a:latin typeface="+mn-lt"/>
          <a:ea typeface="+mn-ea"/>
          <a:cs typeface="+mn-cs"/>
          <a:sym typeface="Geneva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.png"/><Relationship Id="rId6" Type="http://schemas.openxmlformats.org/officeDocument/2006/relationships/oleObject" Target="../embeddings/oleObject3.bin"/><Relationship Id="rId7" Type="http://schemas.openxmlformats.org/officeDocument/2006/relationships/image" Target="../media/image11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7.bin"/><Relationship Id="rId12" Type="http://schemas.openxmlformats.org/officeDocument/2006/relationships/oleObject" Target="../embeddings/oleObject8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7.png"/><Relationship Id="rId5" Type="http://schemas.openxmlformats.org/officeDocument/2006/relationships/oleObject" Target="../embeddings/oleObject4.bin"/><Relationship Id="rId6" Type="http://schemas.openxmlformats.org/officeDocument/2006/relationships/image" Target="../media/image14.emf"/><Relationship Id="rId7" Type="http://schemas.openxmlformats.org/officeDocument/2006/relationships/oleObject" Target="../embeddings/oleObject5.bin"/><Relationship Id="rId8" Type="http://schemas.openxmlformats.org/officeDocument/2006/relationships/image" Target="../media/image15.emf"/><Relationship Id="rId9" Type="http://schemas.openxmlformats.org/officeDocument/2006/relationships/oleObject" Target="../embeddings/oleObject6.bin"/><Relationship Id="rId10" Type="http://schemas.openxmlformats.org/officeDocument/2006/relationships/image" Target="../media/image16.emf"/></Relationships>
</file>

<file path=ppt/slides/_rels/slide15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2.bin"/><Relationship Id="rId12" Type="http://schemas.openxmlformats.org/officeDocument/2006/relationships/oleObject" Target="../embeddings/oleObject13.bin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2.xml"/><Relationship Id="rId4" Type="http://schemas.openxmlformats.org/officeDocument/2006/relationships/image" Target="../media/image17.png"/><Relationship Id="rId5" Type="http://schemas.openxmlformats.org/officeDocument/2006/relationships/oleObject" Target="../embeddings/oleObject9.bin"/><Relationship Id="rId6" Type="http://schemas.openxmlformats.org/officeDocument/2006/relationships/image" Target="../media/image14.emf"/><Relationship Id="rId7" Type="http://schemas.openxmlformats.org/officeDocument/2006/relationships/oleObject" Target="../embeddings/oleObject10.bin"/><Relationship Id="rId8" Type="http://schemas.openxmlformats.org/officeDocument/2006/relationships/image" Target="../media/image15.emf"/><Relationship Id="rId9" Type="http://schemas.openxmlformats.org/officeDocument/2006/relationships/oleObject" Target="../embeddings/oleObject11.bin"/><Relationship Id="rId10" Type="http://schemas.openxmlformats.org/officeDocument/2006/relationships/image" Target="../media/image16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oleObject" Target="../embeddings/oleObject14.bin"/><Relationship Id="rId5" Type="http://schemas.openxmlformats.org/officeDocument/2006/relationships/image" Target="../media/image14.emf"/><Relationship Id="rId6" Type="http://schemas.openxmlformats.org/officeDocument/2006/relationships/oleObject" Target="../embeddings/oleObject15.bin"/><Relationship Id="rId7" Type="http://schemas.openxmlformats.org/officeDocument/2006/relationships/oleObject" Target="../embeddings/oleObject16.bin"/><Relationship Id="rId8" Type="http://schemas.openxmlformats.org/officeDocument/2006/relationships/image" Target="../media/image18.emf"/><Relationship Id="rId9" Type="http://schemas.openxmlformats.org/officeDocument/2006/relationships/image" Target="../media/image10.png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oleObject" Target="../embeddings/oleObject17.bin"/><Relationship Id="rId5" Type="http://schemas.openxmlformats.org/officeDocument/2006/relationships/image" Target="../media/image6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4" Type="http://schemas.openxmlformats.org/officeDocument/2006/relationships/image" Target="../media/image21.emf"/><Relationship Id="rId5" Type="http://schemas.openxmlformats.org/officeDocument/2006/relationships/oleObject" Target="../embeddings/oleObject19.bin"/><Relationship Id="rId6" Type="http://schemas.openxmlformats.org/officeDocument/2006/relationships/image" Target="../media/image22.emf"/><Relationship Id="rId7" Type="http://schemas.openxmlformats.org/officeDocument/2006/relationships/oleObject" Target="../embeddings/oleObject20.bin"/><Relationship Id="rId8" Type="http://schemas.openxmlformats.org/officeDocument/2006/relationships/image" Target="../media/image23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5.tif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4" Type="http://schemas.openxmlformats.org/officeDocument/2006/relationships/image" Target="../media/image26.emf"/><Relationship Id="rId5" Type="http://schemas.openxmlformats.org/officeDocument/2006/relationships/oleObject" Target="../embeddings/oleObject22.bin"/><Relationship Id="rId6" Type="http://schemas.openxmlformats.org/officeDocument/2006/relationships/image" Target="../media/image5.emf"/><Relationship Id="rId7" Type="http://schemas.openxmlformats.org/officeDocument/2006/relationships/oleObject" Target="../embeddings/oleObject23.bin"/><Relationship Id="rId8" Type="http://schemas.openxmlformats.org/officeDocument/2006/relationships/oleObject" Target="../embeddings/oleObject24.bin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4" Type="http://schemas.openxmlformats.org/officeDocument/2006/relationships/image" Target="../media/image27.emf"/><Relationship Id="rId5" Type="http://schemas.openxmlformats.org/officeDocument/2006/relationships/oleObject" Target="../embeddings/oleObject26.bin"/><Relationship Id="rId6" Type="http://schemas.openxmlformats.org/officeDocument/2006/relationships/image" Target="../media/image28.emf"/><Relationship Id="rId7" Type="http://schemas.openxmlformats.org/officeDocument/2006/relationships/oleObject" Target="../embeddings/oleObject27.bin"/><Relationship Id="rId8" Type="http://schemas.openxmlformats.org/officeDocument/2006/relationships/image" Target="../media/image29.emf"/><Relationship Id="rId9" Type="http://schemas.openxmlformats.org/officeDocument/2006/relationships/oleObject" Target="../embeddings/oleObject28.bin"/><Relationship Id="rId10" Type="http://schemas.openxmlformats.org/officeDocument/2006/relationships/image" Target="../media/image30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33.bin"/><Relationship Id="rId12" Type="http://schemas.openxmlformats.org/officeDocument/2006/relationships/image" Target="../media/image35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oleObject29.bin"/><Relationship Id="rId4" Type="http://schemas.openxmlformats.org/officeDocument/2006/relationships/image" Target="../media/image31.emf"/><Relationship Id="rId5" Type="http://schemas.openxmlformats.org/officeDocument/2006/relationships/oleObject" Target="../embeddings/oleObject30.bin"/><Relationship Id="rId6" Type="http://schemas.openxmlformats.org/officeDocument/2006/relationships/image" Target="../media/image32.emf"/><Relationship Id="rId7" Type="http://schemas.openxmlformats.org/officeDocument/2006/relationships/oleObject" Target="../embeddings/oleObject31.bin"/><Relationship Id="rId8" Type="http://schemas.openxmlformats.org/officeDocument/2006/relationships/image" Target="../media/image33.emf"/><Relationship Id="rId9" Type="http://schemas.openxmlformats.org/officeDocument/2006/relationships/oleObject" Target="../embeddings/oleObject32.bin"/><Relationship Id="rId10" Type="http://schemas.openxmlformats.org/officeDocument/2006/relationships/image" Target="../media/image34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.png"/><Relationship Id="rId12" Type="http://schemas.openxmlformats.org/officeDocument/2006/relationships/oleObject" Target="../embeddings/oleObject38.bin"/><Relationship Id="rId13" Type="http://schemas.openxmlformats.org/officeDocument/2006/relationships/image" Target="../media/image39.emf"/><Relationship Id="rId14" Type="http://schemas.openxmlformats.org/officeDocument/2006/relationships/oleObject" Target="../embeddings/oleObject39.bin"/><Relationship Id="rId15" Type="http://schemas.openxmlformats.org/officeDocument/2006/relationships/image" Target="../media/image40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oleObject34.bin"/><Relationship Id="rId4" Type="http://schemas.openxmlformats.org/officeDocument/2006/relationships/image" Target="../media/image36.emf"/><Relationship Id="rId5" Type="http://schemas.openxmlformats.org/officeDocument/2006/relationships/oleObject" Target="../embeddings/oleObject35.bin"/><Relationship Id="rId6" Type="http://schemas.openxmlformats.org/officeDocument/2006/relationships/image" Target="../media/image37.emf"/><Relationship Id="rId7" Type="http://schemas.openxmlformats.org/officeDocument/2006/relationships/oleObject" Target="../embeddings/oleObject36.bin"/><Relationship Id="rId8" Type="http://schemas.openxmlformats.org/officeDocument/2006/relationships/image" Target="../media/image38.emf"/><Relationship Id="rId9" Type="http://schemas.openxmlformats.org/officeDocument/2006/relationships/oleObject" Target="../embeddings/oleObject37.bin"/><Relationship Id="rId10" Type="http://schemas.openxmlformats.org/officeDocument/2006/relationships/image" Target="../media/image4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4" Type="http://schemas.openxmlformats.org/officeDocument/2006/relationships/image" Target="../media/image15.emf"/><Relationship Id="rId5" Type="http://schemas.openxmlformats.org/officeDocument/2006/relationships/image" Target="../media/image42.png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3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4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5.e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.png"/><Relationship Id="rId12" Type="http://schemas.openxmlformats.org/officeDocument/2006/relationships/oleObject" Target="../embeddings/oleObject45.bin"/><Relationship Id="rId13" Type="http://schemas.openxmlformats.org/officeDocument/2006/relationships/image" Target="../media/image39.emf"/><Relationship Id="rId14" Type="http://schemas.openxmlformats.org/officeDocument/2006/relationships/oleObject" Target="../embeddings/oleObject46.bin"/><Relationship Id="rId15" Type="http://schemas.openxmlformats.org/officeDocument/2006/relationships/image" Target="../media/image40.e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oleObject41.bin"/><Relationship Id="rId4" Type="http://schemas.openxmlformats.org/officeDocument/2006/relationships/image" Target="../media/image36.emf"/><Relationship Id="rId5" Type="http://schemas.openxmlformats.org/officeDocument/2006/relationships/oleObject" Target="../embeddings/oleObject42.bin"/><Relationship Id="rId6" Type="http://schemas.openxmlformats.org/officeDocument/2006/relationships/image" Target="../media/image37.emf"/><Relationship Id="rId7" Type="http://schemas.openxmlformats.org/officeDocument/2006/relationships/oleObject" Target="../embeddings/oleObject43.bin"/><Relationship Id="rId8" Type="http://schemas.openxmlformats.org/officeDocument/2006/relationships/image" Target="../media/image38.emf"/><Relationship Id="rId9" Type="http://schemas.openxmlformats.org/officeDocument/2006/relationships/oleObject" Target="../embeddings/oleObject44.bin"/><Relationship Id="rId10" Type="http://schemas.openxmlformats.org/officeDocument/2006/relationships/image" Target="../media/image41.png"/></Relationships>
</file>

<file path=ppt/slides/_rels/slide3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.png"/><Relationship Id="rId12" Type="http://schemas.openxmlformats.org/officeDocument/2006/relationships/oleObject" Target="../embeddings/oleObject51.bin"/><Relationship Id="rId13" Type="http://schemas.openxmlformats.org/officeDocument/2006/relationships/image" Target="../media/image39.emf"/><Relationship Id="rId14" Type="http://schemas.openxmlformats.org/officeDocument/2006/relationships/oleObject" Target="../embeddings/oleObject52.bin"/><Relationship Id="rId15" Type="http://schemas.openxmlformats.org/officeDocument/2006/relationships/image" Target="../media/image40.e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oleObject47.bin"/><Relationship Id="rId4" Type="http://schemas.openxmlformats.org/officeDocument/2006/relationships/image" Target="../media/image36.emf"/><Relationship Id="rId5" Type="http://schemas.openxmlformats.org/officeDocument/2006/relationships/oleObject" Target="../embeddings/oleObject48.bin"/><Relationship Id="rId6" Type="http://schemas.openxmlformats.org/officeDocument/2006/relationships/image" Target="../media/image37.emf"/><Relationship Id="rId7" Type="http://schemas.openxmlformats.org/officeDocument/2006/relationships/oleObject" Target="../embeddings/oleObject49.bin"/><Relationship Id="rId8" Type="http://schemas.openxmlformats.org/officeDocument/2006/relationships/image" Target="../media/image38.emf"/><Relationship Id="rId9" Type="http://schemas.openxmlformats.org/officeDocument/2006/relationships/oleObject" Target="../embeddings/oleObject50.bin"/><Relationship Id="rId10" Type="http://schemas.openxmlformats.org/officeDocument/2006/relationships/image" Target="../media/image4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tiff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6.tif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4" Type="http://schemas.openxmlformats.org/officeDocument/2006/relationships/image" Target="../media/image51.png"/><Relationship Id="rId5" Type="http://schemas.openxmlformats.org/officeDocument/2006/relationships/oleObject" Target="../embeddings/oleObject53.bin"/><Relationship Id="rId6" Type="http://schemas.openxmlformats.org/officeDocument/2006/relationships/image" Target="../media/image48.emf"/><Relationship Id="rId7" Type="http://schemas.openxmlformats.org/officeDocument/2006/relationships/oleObject" Target="../embeddings/oleObject54.bin"/><Relationship Id="rId8" Type="http://schemas.openxmlformats.org/officeDocument/2006/relationships/oleObject" Target="../embeddings/oleObject55.bin"/><Relationship Id="rId9" Type="http://schemas.openxmlformats.org/officeDocument/2006/relationships/image" Target="../media/image49.emf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2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tiff"/><Relationship Id="rId4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png"/><Relationship Id="rId3" Type="http://schemas.openxmlformats.org/officeDocument/2006/relationships/image" Target="../media/image5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6.bin"/><Relationship Id="rId4" Type="http://schemas.openxmlformats.org/officeDocument/2006/relationships/image" Target="../media/image57.emf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png"/><Relationship Id="rId3" Type="http://schemas.openxmlformats.org/officeDocument/2006/relationships/image" Target="../media/image59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tiff"/><Relationship Id="rId3" Type="http://schemas.openxmlformats.org/officeDocument/2006/relationships/image" Target="../media/image53.tif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4" Type="http://schemas.openxmlformats.org/officeDocument/2006/relationships/oleObject" Target="../embeddings/oleObject57.bin"/><Relationship Id="rId5" Type="http://schemas.openxmlformats.org/officeDocument/2006/relationships/image" Target="../media/image61.emf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3.emf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4.emf"/><Relationship Id="rId3" Type="http://schemas.openxmlformats.org/officeDocument/2006/relationships/image" Target="../media/image65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oleObject" Target="../embeddings/oleObject1.bin"/><Relationship Id="rId5" Type="http://schemas.openxmlformats.org/officeDocument/2006/relationships/image" Target="../media/image5.e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6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4.emf"/><Relationship Id="rId3" Type="http://schemas.openxmlformats.org/officeDocument/2006/relationships/image" Target="../media/image66.tiff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7.emf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8.emf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9.emf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0.tif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8.bin"/><Relationship Id="rId4" Type="http://schemas.openxmlformats.org/officeDocument/2006/relationships/image" Target="../media/image71.emf"/><Relationship Id="rId5" Type="http://schemas.openxmlformats.org/officeDocument/2006/relationships/oleObject" Target="../embeddings/oleObject59.bin"/><Relationship Id="rId6" Type="http://schemas.openxmlformats.org/officeDocument/2006/relationships/image" Target="../media/image6.emf"/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4" Type="http://schemas.openxmlformats.org/officeDocument/2006/relationships/image" Target="../media/image73.png"/><Relationship Id="rId5" Type="http://schemas.openxmlformats.org/officeDocument/2006/relationships/image" Target="../media/image74.png"/><Relationship Id="rId6" Type="http://schemas.openxmlformats.org/officeDocument/2006/relationships/oleObject" Target="../embeddings/oleObject60.bin"/><Relationship Id="rId7" Type="http://schemas.openxmlformats.org/officeDocument/2006/relationships/image" Target="../media/image48.emf"/><Relationship Id="rId8" Type="http://schemas.openxmlformats.org/officeDocument/2006/relationships/oleObject" Target="../embeddings/oleObject61.bin"/><Relationship Id="rId9" Type="http://schemas.openxmlformats.org/officeDocument/2006/relationships/image" Target="../media/image6.emf"/><Relationship Id="rId1" Type="http://schemas.openxmlformats.org/officeDocument/2006/relationships/vmlDrawing" Target="../drawings/vmlDrawing19.vml"/><Relationship Id="rId2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5.tiff"/><Relationship Id="rId3" Type="http://schemas.openxmlformats.org/officeDocument/2006/relationships/image" Target="../media/image76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emf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7.emf"/><Relationship Id="rId3" Type="http://schemas.openxmlformats.org/officeDocument/2006/relationships/image" Target="../media/image78.emf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9.emf"/><Relationship Id="rId3" Type="http://schemas.openxmlformats.org/officeDocument/2006/relationships/image" Target="../media/image80.emf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1.png"/><Relationship Id="rId3" Type="http://schemas.openxmlformats.org/officeDocument/2006/relationships/image" Target="../media/image82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3.emf"/><Relationship Id="rId3" Type="http://schemas.openxmlformats.org/officeDocument/2006/relationships/image" Target="../media/image84.emf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3.emf"/><Relationship Id="rId3" Type="http://schemas.openxmlformats.org/officeDocument/2006/relationships/image" Target="../media/image84.emf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4" Type="http://schemas.openxmlformats.org/officeDocument/2006/relationships/image" Target="../media/image8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emf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7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8.emf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9.tiff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F2E761-FEEF-B043-8517-6CB478C8294F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pic>
        <p:nvPicPr>
          <p:cNvPr id="5" name="Picture 4" descr="11kl05be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52400"/>
            <a:ext cx="6324600" cy="6502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1828800"/>
          </a:xfrm>
        </p:spPr>
        <p:txBody>
          <a:bodyPr/>
          <a:lstStyle/>
          <a:p>
            <a:r>
              <a:rPr lang="en-US" sz="3600" b="1" dirty="0" smtClean="0">
                <a:solidFill>
                  <a:srgbClr val="D6171A"/>
                </a:solidFill>
              </a:rPr>
              <a:t>Exclusive 𝜋</a:t>
            </a:r>
            <a:r>
              <a:rPr lang="en-US" sz="3600" b="1" baseline="30000" dirty="0" smtClean="0">
                <a:solidFill>
                  <a:srgbClr val="D6171A"/>
                </a:solidFill>
              </a:rPr>
              <a:t>0</a:t>
            </a:r>
            <a:r>
              <a:rPr lang="en-US" sz="3600" b="1" dirty="0" smtClean="0">
                <a:solidFill>
                  <a:srgbClr val="D6171A"/>
                </a:solidFill>
              </a:rPr>
              <a:t> &amp; 𝜂 </a:t>
            </a:r>
            <a:r>
              <a:rPr lang="en-US" sz="3600" b="1" dirty="0" err="1" smtClean="0">
                <a:solidFill>
                  <a:srgbClr val="D6171A"/>
                </a:solidFill>
              </a:rPr>
              <a:t>Electroproduction</a:t>
            </a:r>
            <a:r>
              <a:rPr lang="en-US" sz="3600" b="1" dirty="0" smtClean="0">
                <a:solidFill>
                  <a:srgbClr val="D6171A"/>
                </a:solidFill>
              </a:rPr>
              <a:t> and </a:t>
            </a:r>
            <a:r>
              <a:rPr lang="en-US" sz="3600" b="1" dirty="0" err="1" smtClean="0">
                <a:solidFill>
                  <a:srgbClr val="D6171A"/>
                </a:solidFill>
              </a:rPr>
              <a:t>Transversity</a:t>
            </a:r>
            <a:r>
              <a:rPr lang="en-US" sz="3600" b="1" dirty="0" smtClean="0">
                <a:solidFill>
                  <a:srgbClr val="D6171A"/>
                </a:solidFill>
              </a:rPr>
              <a:t> - </a:t>
            </a:r>
            <a:r>
              <a:rPr lang="en-US" sz="3600" b="1" u="sng" dirty="0" smtClean="0">
                <a:solidFill>
                  <a:srgbClr val="D6171A"/>
                </a:solidFill>
              </a:rPr>
              <a:t>Observables</a:t>
            </a:r>
            <a:endParaRPr lang="en-US" sz="3600" b="1" u="sng" dirty="0">
              <a:solidFill>
                <a:srgbClr val="D6171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9688" indent="0" algn="ctr">
              <a:spcBef>
                <a:spcPts val="1700"/>
              </a:spcBef>
              <a:buNone/>
            </a:pP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cs typeface="Helvetica" charset="0"/>
                <a:sym typeface="Helvetica" charset="0"/>
              </a:rPr>
              <a:t>Gary R. Goldstein</a:t>
            </a:r>
          </a:p>
          <a:p>
            <a:pPr marL="39688" indent="0" algn="ctr">
              <a:spcBef>
                <a:spcPts val="1700"/>
              </a:spcBef>
              <a:buNone/>
            </a:pPr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  <a:cs typeface="Helvetica" charset="0"/>
                <a:sym typeface="Helvetica" charset="0"/>
              </a:rPr>
              <a:t>Tufts 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cs typeface="Helvetica" charset="0"/>
                <a:sym typeface="Helvetica" charset="0"/>
              </a:rPr>
              <a:t>University</a:t>
            </a:r>
          </a:p>
          <a:p>
            <a:pPr marL="39688" indent="0" algn="ctr">
              <a:spcBef>
                <a:spcPts val="1700"/>
              </a:spcBef>
              <a:buNone/>
            </a:pP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cs typeface="Helvetica" charset="0"/>
                <a:sym typeface="Helvetica" charset="0"/>
              </a:rPr>
              <a:t>Simonetta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cs typeface="Helvetica" charset="0"/>
                <a:sym typeface="Helvetica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cs typeface="Helvetica" charset="0"/>
                <a:sym typeface="Helvetica" charset="0"/>
              </a:rPr>
              <a:t>Liuti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cs typeface="Helvetica" charset="0"/>
                <a:sym typeface="Helvetica" charset="0"/>
              </a:rPr>
              <a:t>,</a:t>
            </a:r>
            <a:endParaRPr lang="en-US" sz="2000" b="1" dirty="0">
              <a:solidFill>
                <a:schemeClr val="accent2">
                  <a:lumMod val="50000"/>
                </a:schemeClr>
              </a:solidFill>
              <a:cs typeface="Helvetica" charset="0"/>
              <a:sym typeface="Helvetica" charset="0"/>
            </a:endParaRPr>
          </a:p>
          <a:p>
            <a:pPr marL="39688" indent="0" algn="ctr">
              <a:spcBef>
                <a:spcPts val="1700"/>
              </a:spcBef>
              <a:buNone/>
            </a:pP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cs typeface="Helvetica" charset="0"/>
                <a:sym typeface="Helvetica" charset="0"/>
              </a:rPr>
              <a:t>University of Virginia</a:t>
            </a:r>
          </a:p>
          <a:p>
            <a:pPr marL="39688" indent="0" algn="ctr">
              <a:spcBef>
                <a:spcPts val="1700"/>
              </a:spcBef>
              <a:buNone/>
            </a:pP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cs typeface="Helvetica" charset="0"/>
              </a:rPr>
              <a:t>Osvaldo Gonzalez-Hernandez</a:t>
            </a:r>
          </a:p>
          <a:p>
            <a:pPr marL="39688" indent="0" algn="ctr">
              <a:spcBef>
                <a:spcPts val="1700"/>
              </a:spcBef>
              <a:buNone/>
            </a:pPr>
            <a:r>
              <a:rPr lang="en-US" sz="1800" b="1" dirty="0" smtClean="0">
                <a:solidFill>
                  <a:schemeClr val="accent2">
                    <a:lumMod val="50000"/>
                  </a:schemeClr>
                </a:solidFill>
                <a:cs typeface="Helvetica" charset="0"/>
                <a:sym typeface="Helvetica" charset="0"/>
              </a:rPr>
              <a:t>Torino</a:t>
            </a:r>
          </a:p>
          <a:p>
            <a:pPr marL="39688" indent="0" algn="ctr">
              <a:spcBef>
                <a:spcPts val="1700"/>
              </a:spcBef>
              <a:buNone/>
            </a:pPr>
            <a:endParaRPr lang="en-US" sz="1800" dirty="0">
              <a:solidFill>
                <a:srgbClr val="B82A67"/>
              </a:solidFill>
              <a:cs typeface="Helvetica" charset="0"/>
              <a:sym typeface="Helvetica" charset="0"/>
            </a:endParaRPr>
          </a:p>
          <a:p>
            <a:pPr marL="39688" indent="0" algn="ctr">
              <a:buNone/>
            </a:pPr>
            <a:r>
              <a:rPr lang="en-US" sz="1800" b="1" dirty="0" smtClean="0">
                <a:solidFill>
                  <a:schemeClr val="tx1"/>
                </a:solidFill>
              </a:rPr>
              <a:t>Presentation for Exclusive Meson Production Workshop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endParaRPr lang="en-US" sz="1800" b="1" dirty="0" smtClean="0">
              <a:solidFill>
                <a:schemeClr val="tx1"/>
              </a:solidFill>
            </a:endParaRPr>
          </a:p>
          <a:p>
            <a:pPr marL="39688" indent="0" algn="ctr">
              <a:buNone/>
            </a:pPr>
            <a:r>
              <a:rPr lang="en-US" sz="1800" b="1" dirty="0" smtClean="0">
                <a:solidFill>
                  <a:schemeClr val="tx1"/>
                </a:solidFill>
              </a:rPr>
              <a:t>Jefferson Lab, Jan.22-24, 2015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5000" y="6400800"/>
            <a:ext cx="17235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King-Lincoln </a:t>
            </a:r>
            <a:r>
              <a:rPr lang="en-US" sz="1400" b="1" dirty="0" smtClean="0"/>
              <a:t>Park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22833496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D1CCE-B45C-2443-91AC-0CE7034C14A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28600" y="1143000"/>
            <a:ext cx="8893732" cy="41549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0000FF"/>
                </a:solidFill>
              </a:rPr>
              <a:t>f</a:t>
            </a:r>
            <a:r>
              <a:rPr lang="en-US" b="1" baseline="-25000" dirty="0" smtClean="0">
                <a:solidFill>
                  <a:srgbClr val="0000FF"/>
                </a:solidFill>
              </a:rPr>
              <a:t>𝞚𝛾 ,𝞚N ; 0, 𝞚N’</a:t>
            </a:r>
            <a:r>
              <a:rPr lang="en-US" b="1" dirty="0" smtClean="0">
                <a:solidFill>
                  <a:srgbClr val="0000FF"/>
                </a:solidFill>
              </a:rPr>
              <a:t> are related to spin dependent observables</a:t>
            </a:r>
          </a:p>
          <a:p>
            <a:endParaRPr lang="en-US" dirty="0" smtClean="0"/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They are </a:t>
            </a:r>
            <a:r>
              <a:rPr lang="en-US" u="sng" dirty="0" smtClean="0"/>
              <a:t>linear</a:t>
            </a:r>
            <a:r>
              <a:rPr lang="en-US" dirty="0" smtClean="0"/>
              <a:t> in convoluted </a:t>
            </a:r>
            <a:r>
              <a:rPr lang="en-US" b="1" dirty="0" smtClean="0">
                <a:solidFill>
                  <a:srgbClr val="0000FF"/>
                </a:solidFill>
              </a:rPr>
              <a:t>GPDs</a:t>
            </a:r>
            <a:r>
              <a:rPr lang="en-US" dirty="0" smtClean="0"/>
              <a:t> or Compton form factors. 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Observables are </a:t>
            </a:r>
            <a:r>
              <a:rPr lang="en-US" u="sng" dirty="0" smtClean="0"/>
              <a:t>bilinear</a:t>
            </a:r>
            <a:r>
              <a:rPr lang="en-US" dirty="0" smtClean="0"/>
              <a:t> in </a:t>
            </a:r>
            <a:r>
              <a:rPr lang="en-US" dirty="0" err="1" smtClean="0"/>
              <a:t>helicity</a:t>
            </a:r>
            <a:r>
              <a:rPr lang="en-US" dirty="0" smtClean="0"/>
              <a:t> amps.</a:t>
            </a:r>
          </a:p>
          <a:p>
            <a:pPr marL="342900" indent="-342900">
              <a:buFont typeface="Arial"/>
              <a:buChar char="•"/>
            </a:pPr>
            <a:endParaRPr lang="en-US" dirty="0" smtClean="0"/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Are there enough measureable observables in order to </a:t>
            </a:r>
          </a:p>
          <a:p>
            <a:r>
              <a:rPr lang="en-US" b="1" dirty="0">
                <a:solidFill>
                  <a:srgbClr val="FF0000"/>
                </a:solidFill>
              </a:rPr>
              <a:t>u</a:t>
            </a:r>
            <a:r>
              <a:rPr lang="en-US" b="1" dirty="0" smtClean="0">
                <a:solidFill>
                  <a:srgbClr val="FF0000"/>
                </a:solidFill>
              </a:rPr>
              <a:t>niquely</a:t>
            </a:r>
            <a:r>
              <a:rPr lang="en-US" dirty="0" smtClean="0"/>
              <a:t> determine each GPD? Flavor separation? </a:t>
            </a:r>
          </a:p>
          <a:p>
            <a:r>
              <a:rPr lang="en-US" dirty="0" smtClean="0"/>
              <a:t>Not within one reaction. SSA, double, triple polarization? KΛ?</a:t>
            </a:r>
          </a:p>
          <a:p>
            <a:endParaRPr lang="en-US" dirty="0" smtClean="0"/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Are the GPDs universal? factorization?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Footer Placeholder 15"/>
          <p:cNvSpPr txBox="1">
            <a:spLocks noGrp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en-US" sz="1300" dirty="0" smtClean="0"/>
              <a:t>Exclusives2015  </a:t>
            </a:r>
            <a:r>
              <a:rPr lang="en-US" sz="1300" dirty="0" err="1"/>
              <a:t>GR.Goldstein</a:t>
            </a:r>
            <a:r>
              <a:rPr lang="en-US" sz="1300" dirty="0"/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19400" y="609600"/>
            <a:ext cx="29511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  <a:latin typeface="Comic Sans MS"/>
                <a:cs typeface="Comic Sans MS"/>
              </a:rPr>
              <a:t>Helicity</a:t>
            </a:r>
            <a:r>
              <a:rPr lang="en-US" dirty="0">
                <a:solidFill>
                  <a:srgbClr val="0000FF"/>
                </a:solidFill>
                <a:latin typeface="Comic Sans MS"/>
                <a:cs typeface="Comic Sans MS"/>
              </a:rPr>
              <a:t> amplitudes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65872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057400"/>
            <a:ext cx="6858000" cy="1676400"/>
          </a:xfrm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>
                <a:solidFill>
                  <a:srgbClr val="0000FF"/>
                </a:solidFill>
              </a:rPr>
              <a:t>q</a:t>
            </a:r>
            <a:r>
              <a:rPr lang="en-US" dirty="0" smtClean="0">
                <a:solidFill>
                  <a:srgbClr val="0000FF"/>
                </a:solidFill>
              </a:rPr>
              <a:t>uark GPDs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F2E761-FEEF-B043-8517-6CB478C8294F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5" name="Footer Placeholder 15"/>
          <p:cNvSpPr txBox="1">
            <a:spLocks noGrp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en-US" sz="1300" dirty="0" smtClean="0"/>
              <a:t>Exclusives2015  </a:t>
            </a:r>
            <a:r>
              <a:rPr lang="en-US" sz="1300" dirty="0" err="1"/>
              <a:t>GR.Goldstein</a:t>
            </a:r>
            <a:r>
              <a:rPr lang="en-US" sz="13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2396058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pPr>
              <a:defRPr/>
            </a:pPr>
            <a:fld id="{DB3D7E61-55E0-0043-AF7F-12BC9999E18B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18433" name="Slide Number Placeholder 3"/>
          <p:cNvSpPr txBox="1">
            <a:spLocks noGrp="1"/>
          </p:cNvSpPr>
          <p:nvPr/>
        </p:nvSpPr>
        <p:spPr bwMode="auto">
          <a:xfrm>
            <a:off x="7348538" y="6248400"/>
            <a:ext cx="3127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algn="ctr" eaLnBrk="1" hangingPunct="1"/>
            <a:fld id="{E3E8B4BC-7FE6-AC4A-84BC-19A6CF9751CA}" type="slidenum">
              <a:rPr lang="en-US" sz="1400">
                <a:solidFill>
                  <a:schemeClr val="tx1"/>
                </a:solidFill>
                <a:cs typeface="Arial" charset="0"/>
              </a:rPr>
              <a:pPr algn="ctr" eaLnBrk="1" hangingPunct="1"/>
              <a:t>12</a:t>
            </a:fld>
            <a:endParaRPr lang="en-US" sz="140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18434" name="Rectangle 2"/>
          <p:cNvSpPr>
            <a:spLocks/>
          </p:cNvSpPr>
          <p:nvPr/>
        </p:nvSpPr>
        <p:spPr bwMode="auto">
          <a:xfrm>
            <a:off x="3429000" y="6248400"/>
            <a:ext cx="29083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 algn="ctr"/>
            <a:endParaRPr lang="en-US" sz="1400">
              <a:solidFill>
                <a:schemeClr val="tx1"/>
              </a:solidFill>
              <a:cs typeface="Arial" charset="0"/>
            </a:endParaRPr>
          </a:p>
        </p:txBody>
      </p:sp>
      <p:pic>
        <p:nvPicPr>
          <p:cNvPr id="18435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478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Rectangle 4"/>
          <p:cNvSpPr>
            <a:spLocks/>
          </p:cNvSpPr>
          <p:nvPr/>
        </p:nvSpPr>
        <p:spPr bwMode="auto">
          <a:xfrm>
            <a:off x="3567113" y="3844925"/>
            <a:ext cx="104775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116000"/>
              </a:lnSpc>
            </a:pPr>
            <a:r>
              <a:rPr lang="en-US" sz="2200">
                <a:solidFill>
                  <a:schemeClr val="tx1"/>
                </a:solidFill>
                <a:latin typeface="Lucida Grande" charset="0"/>
                <a:cs typeface="Lucida Grande" charset="0"/>
                <a:sym typeface="Lucida Grande" charset="0"/>
              </a:rPr>
              <a:t>t</a:t>
            </a: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title"/>
          </p:nvPr>
        </p:nvSpPr>
        <p:spPr>
          <a:xfrm>
            <a:off x="1219200" y="0"/>
            <a:ext cx="7156450" cy="781050"/>
          </a:xfrm>
        </p:spPr>
        <p:txBody>
          <a:bodyPr lIns="0" tIns="0" rIns="0" bIns="0"/>
          <a:lstStyle/>
          <a:p>
            <a:pPr marL="0" indent="0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229600" algn="l"/>
              </a:tabLst>
            </a:pPr>
            <a:r>
              <a:rPr lang="en-US" sz="2200" dirty="0">
                <a:solidFill>
                  <a:srgbClr val="FF0000"/>
                </a:solidFill>
                <a:latin typeface="Lucida Grande" charset="0"/>
                <a:ea typeface="ヒラギノ角ゴ ProN W3" charset="0"/>
                <a:cs typeface="Lucida Grande" charset="0"/>
                <a:sym typeface="Lucida Grande" charset="0"/>
              </a:rPr>
              <a:t>DVCS &amp; DVMP      </a:t>
            </a:r>
            <a:r>
              <a:rPr lang="en-US" sz="2200" dirty="0" err="1">
                <a:solidFill>
                  <a:srgbClr val="FF0000"/>
                </a:solidFill>
                <a:latin typeface="Lucida Grande" charset="0"/>
                <a:ea typeface="ヒラギノ角ゴ ProN W3" charset="0"/>
                <a:cs typeface="Lucida Grande" charset="0"/>
                <a:sym typeface="Lucida Grande" charset="0"/>
              </a:rPr>
              <a:t>γ</a:t>
            </a:r>
            <a:r>
              <a:rPr lang="en-US" sz="2200" dirty="0">
                <a:solidFill>
                  <a:srgbClr val="FF0000"/>
                </a:solidFill>
                <a:latin typeface="Lucida Grande" charset="0"/>
                <a:ea typeface="ヒラギノ角ゴ ProN W3" charset="0"/>
                <a:cs typeface="Lucida Grande" charset="0"/>
                <a:sym typeface="Lucida Grande" charset="0"/>
              </a:rPr>
              <a:t>*(Q</a:t>
            </a:r>
            <a:r>
              <a:rPr lang="en-US" sz="2200" baseline="30000" dirty="0">
                <a:solidFill>
                  <a:srgbClr val="FF0000"/>
                </a:solidFill>
                <a:latin typeface="Lucida Grande" charset="0"/>
                <a:ea typeface="ヒラギノ角ゴ ProN W3" charset="0"/>
                <a:cs typeface="Lucida Grande" charset="0"/>
                <a:sym typeface="Lucida Grande" charset="0"/>
              </a:rPr>
              <a:t>2</a:t>
            </a:r>
            <a:r>
              <a:rPr lang="en-US" sz="2200" dirty="0">
                <a:solidFill>
                  <a:srgbClr val="FF0000"/>
                </a:solidFill>
                <a:latin typeface="Lucida Grande" charset="0"/>
                <a:ea typeface="ヒラギノ角ゴ ProN W3" charset="0"/>
                <a:cs typeface="Lucida Grande" charset="0"/>
                <a:sym typeface="Lucida Grande" charset="0"/>
              </a:rPr>
              <a:t>)+P→(</a:t>
            </a:r>
            <a:r>
              <a:rPr lang="en-US" sz="2200" dirty="0" err="1">
                <a:solidFill>
                  <a:srgbClr val="FF0000"/>
                </a:solidFill>
                <a:latin typeface="Lucida Grande" charset="0"/>
                <a:ea typeface="ヒラギノ角ゴ ProN W3" charset="0"/>
                <a:cs typeface="Lucida Grande" charset="0"/>
                <a:sym typeface="Lucida Grande" charset="0"/>
              </a:rPr>
              <a:t>γ</a:t>
            </a:r>
            <a:r>
              <a:rPr lang="en-US" sz="2200" dirty="0">
                <a:solidFill>
                  <a:srgbClr val="FF0000"/>
                </a:solidFill>
                <a:latin typeface="Lucida Grande" charset="0"/>
                <a:ea typeface="ヒラギノ角ゴ ProN W3" charset="0"/>
                <a:cs typeface="Lucida Grande" charset="0"/>
                <a:sym typeface="Lucida Grande" charset="0"/>
              </a:rPr>
              <a:t> or meson)+P</a:t>
            </a:r>
            <a:r>
              <a:rPr lang="ja-JP" altLang="en-US" sz="2200" dirty="0">
                <a:solidFill>
                  <a:srgbClr val="280099"/>
                </a:solidFill>
                <a:latin typeface="Lucida Grande" charset="0"/>
                <a:ea typeface="ヒラギノ角ゴ ProN W3" charset="0"/>
                <a:cs typeface="Lucida Grande" charset="0"/>
                <a:sym typeface="Lucida Grande" charset="0"/>
              </a:rPr>
              <a:t>’</a:t>
            </a:r>
            <a:r>
              <a:rPr lang="en-US" altLang="ja-JP" sz="2200" dirty="0">
                <a:solidFill>
                  <a:srgbClr val="FF0000"/>
                </a:solidFill>
                <a:latin typeface="Lucida Grande" charset="0"/>
                <a:ea typeface="ヒラギノ角ゴ ProN W3" charset="0"/>
                <a:cs typeface="Lucida Grande" charset="0"/>
                <a:sym typeface="Lucida Grande" charset="0"/>
              </a:rPr>
              <a:t>  </a:t>
            </a:r>
            <a:br>
              <a:rPr lang="en-US" altLang="ja-JP" sz="2200" dirty="0">
                <a:solidFill>
                  <a:srgbClr val="FF0000"/>
                </a:solidFill>
                <a:latin typeface="Lucida Grande" charset="0"/>
                <a:ea typeface="ヒラギノ角ゴ ProN W3" charset="0"/>
                <a:cs typeface="Lucida Grande" charset="0"/>
                <a:sym typeface="Lucida Grande" charset="0"/>
              </a:rPr>
            </a:br>
            <a:r>
              <a:rPr lang="en-US" altLang="ja-JP" sz="2200" dirty="0" err="1">
                <a:solidFill>
                  <a:srgbClr val="FF0000"/>
                </a:solidFill>
                <a:latin typeface="Lucida Grande" charset="0"/>
                <a:ea typeface="ヒラギノ角ゴ ProN W3" charset="0"/>
                <a:cs typeface="Lucida Grande" charset="0"/>
                <a:sym typeface="Lucida Grande" charset="0"/>
              </a:rPr>
              <a:t>partonic</a:t>
            </a:r>
            <a:r>
              <a:rPr lang="en-US" altLang="ja-JP" sz="2200" dirty="0">
                <a:solidFill>
                  <a:srgbClr val="FF0000"/>
                </a:solidFill>
                <a:latin typeface="Lucida Grande" charset="0"/>
                <a:ea typeface="ヒラギノ角ゴ ProN W3" charset="0"/>
                <a:cs typeface="Lucida Grande" charset="0"/>
                <a:sym typeface="Lucida Grande" charset="0"/>
              </a:rPr>
              <a:t> </a:t>
            </a:r>
            <a:r>
              <a:rPr lang="en-US" altLang="ja-JP" sz="2200" dirty="0" smtClean="0">
                <a:solidFill>
                  <a:srgbClr val="FF0000"/>
                </a:solidFill>
                <a:latin typeface="Lucida Grande" charset="0"/>
                <a:ea typeface="ヒラギノ角ゴ ProN W3" charset="0"/>
                <a:cs typeface="Lucida Grande" charset="0"/>
                <a:sym typeface="Lucida Grande" charset="0"/>
              </a:rPr>
              <a:t>picture – leading twist</a:t>
            </a:r>
            <a:endParaRPr lang="en-US" sz="2000" dirty="0">
              <a:solidFill>
                <a:schemeClr val="tx1"/>
              </a:solidFill>
              <a:latin typeface="Lucida Grande" charset="0"/>
              <a:ea typeface="ヒラギノ角ゴ ProN W3" charset="0"/>
              <a:cs typeface="ヒラギノ角ゴ ProN W3" charset="0"/>
              <a:sym typeface="Lucida Grande" charset="0"/>
            </a:endParaRPr>
          </a:p>
        </p:txBody>
      </p:sp>
      <p:pic>
        <p:nvPicPr>
          <p:cNvPr id="18438" name="Picture 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175" y="1027113"/>
            <a:ext cx="255270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8439" name="Rectangle 8"/>
          <p:cNvSpPr>
            <a:spLocks/>
          </p:cNvSpPr>
          <p:nvPr/>
        </p:nvSpPr>
        <p:spPr bwMode="auto">
          <a:xfrm>
            <a:off x="5486400" y="2590800"/>
            <a:ext cx="161766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116000"/>
              </a:lnSpc>
              <a:tabLst>
                <a:tab pos="660400" algn="l"/>
                <a:tab pos="825500" algn="l"/>
              </a:tabLst>
            </a:pPr>
            <a:r>
              <a:rPr lang="en-US" sz="2200">
                <a:solidFill>
                  <a:srgbClr val="280099"/>
                </a:solidFill>
                <a:latin typeface="Lucida Grande" charset="0"/>
                <a:cs typeface="Lucida Grande" charset="0"/>
                <a:sym typeface="Lucida Grande" charset="0"/>
              </a:rPr>
              <a:t>P'</a:t>
            </a:r>
            <a:r>
              <a:rPr lang="en-US" sz="2200" baseline="33000">
                <a:solidFill>
                  <a:srgbClr val="280099"/>
                </a:solidFill>
                <a:latin typeface="Lucida Grande" charset="0"/>
                <a:cs typeface="Lucida Grande" charset="0"/>
                <a:sym typeface="Lucida Grande" charset="0"/>
              </a:rPr>
              <a:t>+</a:t>
            </a:r>
            <a:r>
              <a:rPr lang="en-US" sz="2200">
                <a:solidFill>
                  <a:srgbClr val="280099"/>
                </a:solidFill>
                <a:latin typeface="Lucida Grande" charset="0"/>
                <a:cs typeface="Lucida Grande" charset="0"/>
                <a:sym typeface="Lucida Grande" charset="0"/>
              </a:rPr>
              <a:t>=(1-</a:t>
            </a:r>
            <a:r>
              <a:rPr lang="en-US" sz="2500">
                <a:solidFill>
                  <a:srgbClr val="280099"/>
                </a:solidFill>
                <a:latin typeface="Lucida Grande" charset="0"/>
                <a:cs typeface="Lucida Grande" charset="0"/>
                <a:sym typeface="Lucida Grande" charset="0"/>
              </a:rPr>
              <a:t>ζ</a:t>
            </a:r>
            <a:r>
              <a:rPr lang="en-US" sz="2200">
                <a:solidFill>
                  <a:srgbClr val="280099"/>
                </a:solidFill>
                <a:latin typeface="Lucida Grande" charset="0"/>
                <a:cs typeface="Lucida Grande" charset="0"/>
                <a:sym typeface="Lucida Grande" charset="0"/>
              </a:rPr>
              <a:t>)P</a:t>
            </a:r>
            <a:r>
              <a:rPr lang="en-US" sz="2200" baseline="33000">
                <a:solidFill>
                  <a:srgbClr val="280099"/>
                </a:solidFill>
                <a:latin typeface="Lucida Grande" charset="0"/>
                <a:cs typeface="Lucida Grande" charset="0"/>
                <a:sym typeface="Lucida Grande" charset="0"/>
              </a:rPr>
              <a:t>+</a:t>
            </a:r>
          </a:p>
          <a:p>
            <a:pPr>
              <a:lnSpc>
                <a:spcPct val="116000"/>
              </a:lnSpc>
              <a:tabLst>
                <a:tab pos="660400" algn="l"/>
                <a:tab pos="825500" algn="l"/>
              </a:tabLst>
            </a:pPr>
            <a:r>
              <a:rPr lang="en-US" sz="2200">
                <a:solidFill>
                  <a:srgbClr val="280099"/>
                </a:solidFill>
                <a:latin typeface="Lucida Grande" charset="0"/>
                <a:cs typeface="Lucida Grande" charset="0"/>
                <a:sym typeface="Lucida Grande" charset="0"/>
              </a:rPr>
              <a:t>P</a:t>
            </a:r>
            <a:r>
              <a:rPr lang="ja-JP" altLang="en-US" sz="2200">
                <a:solidFill>
                  <a:srgbClr val="280099"/>
                </a:solidFill>
                <a:latin typeface="Lucida Grande" charset="0"/>
                <a:cs typeface="Lucida Grande" charset="0"/>
                <a:sym typeface="Lucida Grande" charset="0"/>
              </a:rPr>
              <a:t>’</a:t>
            </a:r>
            <a:r>
              <a:rPr lang="en-US" altLang="ja-JP" sz="2200" baseline="-25000">
                <a:solidFill>
                  <a:srgbClr val="280099"/>
                </a:solidFill>
                <a:latin typeface="Lucida Grande" charset="0"/>
                <a:cs typeface="Lucida Grande" charset="0"/>
                <a:sym typeface="Lucida Grande" charset="0"/>
              </a:rPr>
              <a:t>T</a:t>
            </a:r>
            <a:r>
              <a:rPr lang="en-US" altLang="ja-JP" sz="2200">
                <a:solidFill>
                  <a:srgbClr val="280099"/>
                </a:solidFill>
                <a:latin typeface="Lucida Grande" charset="0"/>
                <a:cs typeface="Lucida Grande" charset="0"/>
                <a:sym typeface="Lucida Grande" charset="0"/>
              </a:rPr>
              <a:t>=-Δ</a:t>
            </a:r>
            <a:endParaRPr lang="en-US" sz="2200">
              <a:solidFill>
                <a:srgbClr val="280099"/>
              </a:solidFill>
              <a:latin typeface="Lucida Grande" charset="0"/>
              <a:cs typeface="Lucida Grande" charset="0"/>
              <a:sym typeface="Lucida Grande" charset="0"/>
            </a:endParaRPr>
          </a:p>
        </p:txBody>
      </p:sp>
      <p:sp>
        <p:nvSpPr>
          <p:cNvPr id="18440" name="Rectangle 9"/>
          <p:cNvSpPr>
            <a:spLocks/>
          </p:cNvSpPr>
          <p:nvPr/>
        </p:nvSpPr>
        <p:spPr bwMode="auto">
          <a:xfrm>
            <a:off x="2584450" y="1865313"/>
            <a:ext cx="1017588" cy="38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116000"/>
              </a:lnSpc>
              <a:tabLst>
                <a:tab pos="660400" algn="l"/>
                <a:tab pos="825500" algn="l"/>
              </a:tabLst>
            </a:pPr>
            <a:r>
              <a:rPr lang="en-US" sz="2200">
                <a:solidFill>
                  <a:srgbClr val="280099"/>
                </a:solidFill>
                <a:latin typeface="Lucida Grande" charset="0"/>
                <a:cs typeface="Lucida Grande" charset="0"/>
                <a:sym typeface="Lucida Grande" charset="0"/>
              </a:rPr>
              <a:t>k</a:t>
            </a:r>
            <a:r>
              <a:rPr lang="en-US" sz="2200" baseline="33000">
                <a:solidFill>
                  <a:srgbClr val="280099"/>
                </a:solidFill>
                <a:latin typeface="Lucida Grande" charset="0"/>
                <a:cs typeface="Lucida Grande" charset="0"/>
                <a:sym typeface="Lucida Grande" charset="0"/>
              </a:rPr>
              <a:t>+</a:t>
            </a:r>
            <a:r>
              <a:rPr lang="en-US" sz="2200">
                <a:solidFill>
                  <a:srgbClr val="280099"/>
                </a:solidFill>
                <a:latin typeface="Lucida Grande" charset="0"/>
                <a:cs typeface="Lucida Grande" charset="0"/>
                <a:sym typeface="Lucida Grande" charset="0"/>
              </a:rPr>
              <a:t>=XP</a:t>
            </a:r>
            <a:r>
              <a:rPr lang="en-US" sz="2200" baseline="33000">
                <a:solidFill>
                  <a:srgbClr val="280099"/>
                </a:solidFill>
                <a:latin typeface="Lucida Grande" charset="0"/>
                <a:cs typeface="Lucida Grande" charset="0"/>
                <a:sym typeface="Lucida Grande" charset="0"/>
              </a:rPr>
              <a:t>+</a:t>
            </a:r>
          </a:p>
        </p:txBody>
      </p:sp>
      <p:sp>
        <p:nvSpPr>
          <p:cNvPr id="18441" name="Rectangle 10"/>
          <p:cNvSpPr>
            <a:spLocks/>
          </p:cNvSpPr>
          <p:nvPr/>
        </p:nvSpPr>
        <p:spPr bwMode="auto">
          <a:xfrm>
            <a:off x="5094288" y="1924050"/>
            <a:ext cx="1900237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16000"/>
              </a:lnSpc>
              <a:tabLst>
                <a:tab pos="660400" algn="l"/>
                <a:tab pos="1308100" algn="l"/>
                <a:tab pos="1663700" algn="l"/>
              </a:tabLst>
            </a:pPr>
            <a:r>
              <a:rPr lang="en-US" sz="2200">
                <a:solidFill>
                  <a:srgbClr val="280099"/>
                </a:solidFill>
                <a:latin typeface="Lucida Grande" charset="0"/>
                <a:cs typeface="Lucida Grande" charset="0"/>
                <a:sym typeface="Lucida Grande" charset="0"/>
              </a:rPr>
              <a:t> k'</a:t>
            </a:r>
            <a:r>
              <a:rPr lang="en-US" sz="2200" baseline="33000">
                <a:solidFill>
                  <a:srgbClr val="280099"/>
                </a:solidFill>
                <a:latin typeface="Lucida Grande" charset="0"/>
                <a:cs typeface="Lucida Grande" charset="0"/>
                <a:sym typeface="Lucida Grande" charset="0"/>
              </a:rPr>
              <a:t>+</a:t>
            </a:r>
            <a:r>
              <a:rPr lang="en-US" sz="2200">
                <a:solidFill>
                  <a:srgbClr val="280099"/>
                </a:solidFill>
                <a:latin typeface="Lucida Grande" charset="0"/>
                <a:cs typeface="Lucida Grande" charset="0"/>
                <a:sym typeface="Lucida Grande" charset="0"/>
              </a:rPr>
              <a:t>=(X-</a:t>
            </a:r>
            <a:r>
              <a:rPr lang="en-US" sz="2500">
                <a:solidFill>
                  <a:srgbClr val="280099"/>
                </a:solidFill>
                <a:latin typeface="Lucida Grande" charset="0"/>
                <a:cs typeface="Lucida Grande" charset="0"/>
                <a:sym typeface="Lucida Grande" charset="0"/>
              </a:rPr>
              <a:t>ζ</a:t>
            </a:r>
            <a:r>
              <a:rPr lang="en-US" sz="2200">
                <a:solidFill>
                  <a:srgbClr val="280099"/>
                </a:solidFill>
                <a:latin typeface="Lucida Grande" charset="0"/>
                <a:cs typeface="Lucida Grande" charset="0"/>
                <a:sym typeface="Lucida Grande" charset="0"/>
              </a:rPr>
              <a:t>)P</a:t>
            </a:r>
            <a:r>
              <a:rPr lang="en-US" sz="2200" baseline="33000">
                <a:solidFill>
                  <a:srgbClr val="280099"/>
                </a:solidFill>
                <a:latin typeface="Lucida Grande" charset="0"/>
                <a:cs typeface="Lucida Grande" charset="0"/>
                <a:sym typeface="Lucida Grande" charset="0"/>
              </a:rPr>
              <a:t>+</a:t>
            </a:r>
          </a:p>
        </p:txBody>
      </p:sp>
      <p:sp>
        <p:nvSpPr>
          <p:cNvPr id="18442" name="Rectangle 11"/>
          <p:cNvSpPr>
            <a:spLocks/>
          </p:cNvSpPr>
          <p:nvPr/>
        </p:nvSpPr>
        <p:spPr bwMode="auto">
          <a:xfrm>
            <a:off x="3228975" y="831850"/>
            <a:ext cx="176213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116000"/>
              </a:lnSpc>
            </a:pPr>
            <a:r>
              <a:rPr lang="en-US" sz="2200">
                <a:solidFill>
                  <a:srgbClr val="280099"/>
                </a:solidFill>
                <a:latin typeface="Lucida Grande" charset="0"/>
                <a:cs typeface="Lucida Grande" charset="0"/>
                <a:sym typeface="Lucida Grande" charset="0"/>
              </a:rPr>
              <a:t>q</a:t>
            </a:r>
          </a:p>
        </p:txBody>
      </p:sp>
      <p:sp>
        <p:nvSpPr>
          <p:cNvPr id="18443" name="Rectangle 12"/>
          <p:cNvSpPr>
            <a:spLocks/>
          </p:cNvSpPr>
          <p:nvPr/>
        </p:nvSpPr>
        <p:spPr bwMode="auto">
          <a:xfrm>
            <a:off x="5024438" y="885825"/>
            <a:ext cx="620712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116000"/>
              </a:lnSpc>
            </a:pPr>
            <a:r>
              <a:rPr lang="en-US" sz="2200" dirty="0" err="1">
                <a:solidFill>
                  <a:srgbClr val="280099"/>
                </a:solidFill>
                <a:latin typeface="Lucida Grande" charset="0"/>
                <a:cs typeface="Lucida Grande" charset="0"/>
                <a:sym typeface="Lucida Grande" charset="0"/>
              </a:rPr>
              <a:t>q+</a:t>
            </a:r>
            <a:r>
              <a:rPr lang="en-US" sz="2500" dirty="0" err="1">
                <a:solidFill>
                  <a:srgbClr val="280099"/>
                </a:solidFill>
                <a:latin typeface="Lucida Grande" charset="0"/>
                <a:cs typeface="Lucida Grande" charset="0"/>
                <a:sym typeface="Lucida Grande" charset="0"/>
              </a:rPr>
              <a:t>Δ</a:t>
            </a:r>
            <a:endParaRPr lang="en-US" sz="2500" dirty="0">
              <a:solidFill>
                <a:srgbClr val="280099"/>
              </a:solidFill>
              <a:latin typeface="Lucida Grande" charset="0"/>
              <a:cs typeface="Lucida Grande" charset="0"/>
              <a:sym typeface="Lucida Grande" charset="0"/>
            </a:endParaRPr>
          </a:p>
        </p:txBody>
      </p:sp>
      <p:sp>
        <p:nvSpPr>
          <p:cNvPr id="18444" name="Rectangle 13"/>
          <p:cNvSpPr>
            <a:spLocks/>
          </p:cNvSpPr>
          <p:nvPr/>
        </p:nvSpPr>
        <p:spPr bwMode="auto">
          <a:xfrm>
            <a:off x="5364163" y="1457325"/>
            <a:ext cx="1270000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116000"/>
              </a:lnSpc>
              <a:tabLst>
                <a:tab pos="660400" algn="l"/>
                <a:tab pos="825500" algn="l"/>
              </a:tabLst>
            </a:pPr>
            <a:r>
              <a:rPr lang="en-US" sz="2200">
                <a:solidFill>
                  <a:srgbClr val="280099"/>
                </a:solidFill>
                <a:latin typeface="Lucida Grande" charset="0"/>
                <a:cs typeface="Lucida Grande" charset="0"/>
                <a:sym typeface="Lucida Grande" charset="0"/>
              </a:rPr>
              <a:t>k'</a:t>
            </a:r>
            <a:r>
              <a:rPr lang="en-US" sz="2500" baseline="-33000">
                <a:solidFill>
                  <a:srgbClr val="280099"/>
                </a:solidFill>
                <a:latin typeface="Lucida Grande" charset="0"/>
                <a:cs typeface="Lucida Grande" charset="0"/>
                <a:sym typeface="Lucida Grande" charset="0"/>
              </a:rPr>
              <a:t>T</a:t>
            </a:r>
            <a:r>
              <a:rPr lang="en-US" sz="2200">
                <a:solidFill>
                  <a:srgbClr val="280099"/>
                </a:solidFill>
                <a:latin typeface="Lucida Grande" charset="0"/>
                <a:cs typeface="Lucida Grande" charset="0"/>
                <a:sym typeface="Lucida Grande" charset="0"/>
              </a:rPr>
              <a:t>=k</a:t>
            </a:r>
            <a:r>
              <a:rPr lang="en-US" sz="2500" baseline="-33000">
                <a:solidFill>
                  <a:srgbClr val="280099"/>
                </a:solidFill>
                <a:latin typeface="Lucida Grande" charset="0"/>
                <a:cs typeface="Lucida Grande" charset="0"/>
                <a:sym typeface="Lucida Grande" charset="0"/>
              </a:rPr>
              <a:t>T</a:t>
            </a:r>
            <a:r>
              <a:rPr lang="en-US" sz="2200">
                <a:solidFill>
                  <a:srgbClr val="280099"/>
                </a:solidFill>
                <a:latin typeface="Lucida Grande" charset="0"/>
                <a:cs typeface="Lucida Grande" charset="0"/>
                <a:sym typeface="Lucida Grande" charset="0"/>
              </a:rPr>
              <a:t>-</a:t>
            </a:r>
            <a:r>
              <a:rPr lang="en-US" sz="2500">
                <a:solidFill>
                  <a:srgbClr val="280099"/>
                </a:solidFill>
                <a:latin typeface="Lucida Grande" charset="0"/>
                <a:cs typeface="Lucida Grande" charset="0"/>
                <a:sym typeface="Lucida Grande" charset="0"/>
              </a:rPr>
              <a:t>Δ</a:t>
            </a:r>
          </a:p>
        </p:txBody>
      </p:sp>
      <p:sp>
        <p:nvSpPr>
          <p:cNvPr id="18445" name="Rectangle 14"/>
          <p:cNvSpPr>
            <a:spLocks/>
          </p:cNvSpPr>
          <p:nvPr/>
        </p:nvSpPr>
        <p:spPr bwMode="auto">
          <a:xfrm>
            <a:off x="2570163" y="1466850"/>
            <a:ext cx="342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lnSpc>
                <a:spcPct val="116000"/>
              </a:lnSpc>
            </a:pPr>
            <a:r>
              <a:rPr lang="en-US" sz="2200">
                <a:solidFill>
                  <a:srgbClr val="280099"/>
                </a:solidFill>
                <a:latin typeface="Lucida Grande" charset="0"/>
                <a:cs typeface="Lucida Grande" charset="0"/>
                <a:sym typeface="Lucida Grande" charset="0"/>
              </a:rPr>
              <a:t>k</a:t>
            </a:r>
            <a:r>
              <a:rPr lang="en-US" sz="2500" baseline="-33000">
                <a:solidFill>
                  <a:srgbClr val="280099"/>
                </a:solidFill>
                <a:latin typeface="Lucida Grande" charset="0"/>
                <a:cs typeface="Lucida Grande" charset="0"/>
                <a:sym typeface="Lucida Grande" charset="0"/>
              </a:rPr>
              <a:t>T</a:t>
            </a:r>
          </a:p>
        </p:txBody>
      </p:sp>
      <p:sp>
        <p:nvSpPr>
          <p:cNvPr id="18446" name="Rectangle 15"/>
          <p:cNvSpPr>
            <a:spLocks/>
          </p:cNvSpPr>
          <p:nvPr/>
        </p:nvSpPr>
        <p:spPr bwMode="auto">
          <a:xfrm>
            <a:off x="2514600" y="2514600"/>
            <a:ext cx="579438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lnSpc>
                <a:spcPct val="116000"/>
              </a:lnSpc>
            </a:pPr>
            <a:r>
              <a:rPr lang="en-US" sz="2200">
                <a:solidFill>
                  <a:srgbClr val="280099"/>
                </a:solidFill>
                <a:latin typeface="Lucida Grande" charset="0"/>
                <a:cs typeface="Lucida Grande" charset="0"/>
                <a:sym typeface="Lucida Grande" charset="0"/>
              </a:rPr>
              <a:t>P</a:t>
            </a:r>
            <a:r>
              <a:rPr lang="en-US" sz="2200" baseline="33000">
                <a:solidFill>
                  <a:srgbClr val="280099"/>
                </a:solidFill>
                <a:latin typeface="Lucida Grande" charset="0"/>
                <a:cs typeface="Lucida Grande" charset="0"/>
                <a:sym typeface="Lucida Grande" charset="0"/>
              </a:rPr>
              <a:t>+</a:t>
            </a:r>
          </a:p>
        </p:txBody>
      </p:sp>
      <p:sp>
        <p:nvSpPr>
          <p:cNvPr id="18447" name="Rectangle 17"/>
          <p:cNvSpPr>
            <a:spLocks/>
          </p:cNvSpPr>
          <p:nvPr/>
        </p:nvSpPr>
        <p:spPr bwMode="auto">
          <a:xfrm>
            <a:off x="6780213" y="1355725"/>
            <a:ext cx="247650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6000">
                <a:solidFill>
                  <a:srgbClr val="FF0000"/>
                </a:solidFill>
                <a:latin typeface="Lucida Grande" charset="0"/>
                <a:cs typeface="Lucida Grande" charset="0"/>
                <a:sym typeface="Lucida Grande" charset="0"/>
              </a:rPr>
              <a:t>}</a:t>
            </a:r>
          </a:p>
        </p:txBody>
      </p:sp>
      <p:sp>
        <p:nvSpPr>
          <p:cNvPr id="18448" name="Rectangle 18"/>
          <p:cNvSpPr>
            <a:spLocks/>
          </p:cNvSpPr>
          <p:nvPr/>
        </p:nvSpPr>
        <p:spPr bwMode="auto">
          <a:xfrm>
            <a:off x="2316163" y="1422400"/>
            <a:ext cx="26670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lnSpc>
                <a:spcPct val="95000"/>
              </a:lnSpc>
            </a:pPr>
            <a:r>
              <a:rPr lang="en-US" sz="6000">
                <a:solidFill>
                  <a:srgbClr val="FF0000"/>
                </a:solidFill>
                <a:latin typeface="Lucida Grande" charset="0"/>
                <a:cs typeface="Lucida Grande" charset="0"/>
                <a:sym typeface="Lucida Grande" charset="0"/>
              </a:rPr>
              <a:t>{</a:t>
            </a:r>
          </a:p>
        </p:txBody>
      </p:sp>
      <p:sp>
        <p:nvSpPr>
          <p:cNvPr id="18449" name="Line 21"/>
          <p:cNvSpPr>
            <a:spLocks noChangeShapeType="1"/>
          </p:cNvSpPr>
          <p:nvPr/>
        </p:nvSpPr>
        <p:spPr bwMode="auto">
          <a:xfrm flipH="1">
            <a:off x="2209800" y="3124200"/>
            <a:ext cx="822325" cy="500063"/>
          </a:xfrm>
          <a:prstGeom prst="line">
            <a:avLst/>
          </a:prstGeom>
          <a:noFill/>
          <a:ln w="5472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8450" name="Line 22"/>
          <p:cNvSpPr>
            <a:spLocks noChangeShapeType="1"/>
          </p:cNvSpPr>
          <p:nvPr/>
        </p:nvSpPr>
        <p:spPr bwMode="auto">
          <a:xfrm>
            <a:off x="5094288" y="3173413"/>
            <a:ext cx="773112" cy="1017587"/>
          </a:xfrm>
          <a:prstGeom prst="line">
            <a:avLst/>
          </a:prstGeom>
          <a:noFill/>
          <a:ln w="5472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8451" name="AutoShape 23"/>
          <p:cNvSpPr>
            <a:spLocks/>
          </p:cNvSpPr>
          <p:nvPr/>
        </p:nvSpPr>
        <p:spPr bwMode="auto">
          <a:xfrm>
            <a:off x="3282950" y="3716338"/>
            <a:ext cx="173038" cy="219075"/>
          </a:xfrm>
          <a:prstGeom prst="roundRect">
            <a:avLst>
              <a:gd name="adj" fmla="val 833"/>
            </a:avLst>
          </a:prstGeom>
          <a:solidFill>
            <a:srgbClr val="FFFFFF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8452" name="AutoShape 24"/>
          <p:cNvSpPr>
            <a:spLocks/>
          </p:cNvSpPr>
          <p:nvPr/>
        </p:nvSpPr>
        <p:spPr bwMode="auto">
          <a:xfrm>
            <a:off x="3597275" y="3984625"/>
            <a:ext cx="188913" cy="204788"/>
          </a:xfrm>
          <a:prstGeom prst="roundRect">
            <a:avLst>
              <a:gd name="adj" fmla="val 50000"/>
            </a:avLst>
          </a:prstGeom>
          <a:noFill/>
          <a:ln w="5472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8453" name="Rectangle 25"/>
          <p:cNvSpPr>
            <a:spLocks/>
          </p:cNvSpPr>
          <p:nvPr/>
        </p:nvSpPr>
        <p:spPr bwMode="auto">
          <a:xfrm>
            <a:off x="1066800" y="3733800"/>
            <a:ext cx="1066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472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lnSpc>
                <a:spcPct val="116000"/>
              </a:lnSpc>
              <a:tabLst>
                <a:tab pos="660400" algn="l"/>
                <a:tab pos="825500" algn="l"/>
              </a:tabLst>
            </a:pPr>
            <a:r>
              <a:rPr lang="en-US" sz="2200">
                <a:solidFill>
                  <a:schemeClr val="tx1"/>
                </a:solidFill>
                <a:latin typeface="Lucida Grande" charset="0"/>
                <a:cs typeface="Lucida Grande" charset="0"/>
                <a:sym typeface="Lucida Grande" charset="0"/>
              </a:rPr>
              <a:t>ζ→0 Regge</a:t>
            </a:r>
          </a:p>
        </p:txBody>
      </p:sp>
      <p:sp>
        <p:nvSpPr>
          <p:cNvPr id="18454" name="Rectangle 26"/>
          <p:cNvSpPr>
            <a:spLocks/>
          </p:cNvSpPr>
          <p:nvPr/>
        </p:nvSpPr>
        <p:spPr bwMode="auto">
          <a:xfrm>
            <a:off x="5562600" y="4191000"/>
            <a:ext cx="21256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472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116000"/>
              </a:lnSpc>
              <a:tabLst>
                <a:tab pos="660400" algn="l"/>
                <a:tab pos="1308100" algn="l"/>
                <a:tab pos="1968500" algn="l"/>
                <a:tab pos="2070100" algn="l"/>
              </a:tabLst>
            </a:pPr>
            <a:r>
              <a:rPr lang="en-US" sz="2000" dirty="0">
                <a:solidFill>
                  <a:schemeClr val="tx1"/>
                </a:solidFill>
                <a:latin typeface="Lucida Grande" charset="0"/>
                <a:cs typeface="Lucida Grande" charset="0"/>
                <a:sym typeface="Lucida Grande" charset="0"/>
              </a:rPr>
              <a:t>Quark-spectator </a:t>
            </a:r>
          </a:p>
          <a:p>
            <a:pPr>
              <a:lnSpc>
                <a:spcPct val="116000"/>
              </a:lnSpc>
              <a:tabLst>
                <a:tab pos="660400" algn="l"/>
                <a:tab pos="1308100" algn="l"/>
                <a:tab pos="1968500" algn="l"/>
                <a:tab pos="2070100" algn="l"/>
              </a:tabLst>
            </a:pPr>
            <a:r>
              <a:rPr lang="en-US" sz="2000" dirty="0">
                <a:solidFill>
                  <a:schemeClr val="tx1"/>
                </a:solidFill>
                <a:latin typeface="Lucida Grande" charset="0"/>
                <a:cs typeface="Lucida Grande" charset="0"/>
                <a:sym typeface="Lucida Grande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Lucida Grande" charset="0"/>
                <a:cs typeface="Lucida Grande" charset="0"/>
                <a:sym typeface="Lucida Grande" charset="0"/>
              </a:rPr>
              <a:t>quark+diquark</a:t>
            </a:r>
            <a:endParaRPr lang="en-US" sz="2000" dirty="0">
              <a:solidFill>
                <a:schemeClr val="tx1"/>
              </a:solidFill>
              <a:latin typeface="Lucida Grande" charset="0"/>
              <a:cs typeface="Lucida Grande" charset="0"/>
              <a:sym typeface="Lucida Grande" charset="0"/>
            </a:endParaRPr>
          </a:p>
        </p:txBody>
      </p:sp>
      <p:sp>
        <p:nvSpPr>
          <p:cNvPr id="18455" name="TextBox 28"/>
          <p:cNvSpPr txBox="1">
            <a:spLocks noChangeArrowheads="1"/>
          </p:cNvSpPr>
          <p:nvPr/>
        </p:nvSpPr>
        <p:spPr bwMode="auto">
          <a:xfrm>
            <a:off x="3505200" y="3276600"/>
            <a:ext cx="160655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en-US" b="1" i="1"/>
              <a:t>Factorized</a:t>
            </a:r>
          </a:p>
          <a:p>
            <a:pPr eaLnBrk="1" hangingPunct="1"/>
            <a:r>
              <a:rPr lang="ja-JP" altLang="en-US"/>
              <a:t>“</a:t>
            </a:r>
            <a:r>
              <a:rPr lang="en-US" altLang="ja-JP"/>
              <a:t>handbag</a:t>
            </a:r>
            <a:r>
              <a:rPr lang="ja-JP" altLang="en-US"/>
              <a:t>”</a:t>
            </a:r>
            <a:endParaRPr lang="en-US" altLang="ja-JP"/>
          </a:p>
          <a:p>
            <a:pPr eaLnBrk="1" hangingPunct="1"/>
            <a:r>
              <a:rPr lang="en-US"/>
              <a:t>picture</a:t>
            </a:r>
          </a:p>
        </p:txBody>
      </p:sp>
      <p:sp>
        <p:nvSpPr>
          <p:cNvPr id="18456" name="Rectangle 17"/>
          <p:cNvSpPr>
            <a:spLocks/>
          </p:cNvSpPr>
          <p:nvPr/>
        </p:nvSpPr>
        <p:spPr bwMode="auto">
          <a:xfrm>
            <a:off x="7086600" y="2667000"/>
            <a:ext cx="247650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6000">
                <a:solidFill>
                  <a:srgbClr val="FF0000"/>
                </a:solidFill>
                <a:latin typeface="Lucida Grande" charset="0"/>
                <a:cs typeface="Lucida Grande" charset="0"/>
                <a:sym typeface="Lucida Grande" charset="0"/>
              </a:rPr>
              <a:t>}</a:t>
            </a:r>
          </a:p>
        </p:txBody>
      </p:sp>
      <p:sp>
        <p:nvSpPr>
          <p:cNvPr id="18457" name="TextBox 25"/>
          <p:cNvSpPr txBox="1">
            <a:spLocks noChangeArrowheads="1"/>
          </p:cNvSpPr>
          <p:nvPr/>
        </p:nvSpPr>
        <p:spPr bwMode="auto">
          <a:xfrm>
            <a:off x="533400" y="4953000"/>
            <a:ext cx="7455787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000090"/>
                </a:solidFill>
              </a:rPr>
              <a:t>X</a:t>
            </a:r>
            <a:r>
              <a:rPr lang="en-US" dirty="0">
                <a:solidFill>
                  <a:srgbClr val="282CBA"/>
                </a:solidFill>
              </a:rPr>
              <a:t>&gt;</a:t>
            </a:r>
            <a:r>
              <a:rPr lang="en-US" dirty="0" err="1">
                <a:solidFill>
                  <a:srgbClr val="000090"/>
                </a:solidFill>
                <a:latin typeface="Lucida Grande" charset="0"/>
                <a:cs typeface="Lucida Grande" charset="0"/>
                <a:sym typeface="Lucida Grande" charset="0"/>
              </a:rPr>
              <a:t>ζ</a:t>
            </a:r>
            <a:r>
              <a:rPr lang="en-US" dirty="0">
                <a:solidFill>
                  <a:srgbClr val="280099"/>
                </a:solidFill>
                <a:latin typeface="Lucida Grande" charset="0"/>
                <a:cs typeface="Lucida Grande" charset="0"/>
                <a:sym typeface="Lucida Grande" charset="0"/>
              </a:rPr>
              <a:t>  DGLAP     </a:t>
            </a:r>
            <a:r>
              <a:rPr lang="en-US" dirty="0" smtClean="0">
                <a:solidFill>
                  <a:srgbClr val="280099"/>
                </a:solidFill>
                <a:latin typeface="Lucida Grande" charset="0"/>
                <a:cs typeface="Lucida Grande" charset="0"/>
                <a:sym typeface="Lucida Grande" charset="0"/>
              </a:rPr>
              <a:t>Δ</a:t>
            </a:r>
            <a:r>
              <a:rPr lang="en-US" baseline="-25000" dirty="0" smtClean="0">
                <a:solidFill>
                  <a:srgbClr val="280099"/>
                </a:solidFill>
                <a:latin typeface="Lucida Grande" charset="0"/>
                <a:cs typeface="Lucida Grande" charset="0"/>
                <a:sym typeface="Lucida Grande" charset="0"/>
              </a:rPr>
              <a:t>T</a:t>
            </a:r>
            <a:r>
              <a:rPr lang="en-US" dirty="0" smtClean="0">
                <a:solidFill>
                  <a:srgbClr val="280099"/>
                </a:solidFill>
                <a:latin typeface="Lucida Grande" charset="0"/>
                <a:cs typeface="Lucida Grande" charset="0"/>
                <a:sym typeface="Lucida Grande" charset="0"/>
              </a:rPr>
              <a:t> -&gt; </a:t>
            </a:r>
            <a:r>
              <a:rPr lang="en-US" i="1" dirty="0" err="1" smtClean="0">
                <a:solidFill>
                  <a:srgbClr val="280099"/>
                </a:solidFill>
                <a:latin typeface="Lucida Grande" charset="0"/>
                <a:cs typeface="Lucida Grande" charset="0"/>
                <a:sym typeface="Lucida Grande" charset="0"/>
              </a:rPr>
              <a:t>b</a:t>
            </a:r>
            <a:r>
              <a:rPr lang="en-US" baseline="-25000" dirty="0" err="1" smtClean="0">
                <a:solidFill>
                  <a:srgbClr val="280099"/>
                </a:solidFill>
                <a:latin typeface="Lucida Grande" charset="0"/>
                <a:cs typeface="Lucida Grande" charset="0"/>
                <a:sym typeface="Lucida Grande" charset="0"/>
              </a:rPr>
              <a:t>T</a:t>
            </a:r>
            <a:r>
              <a:rPr lang="en-US" dirty="0" smtClean="0">
                <a:solidFill>
                  <a:srgbClr val="280099"/>
                </a:solidFill>
                <a:latin typeface="Lucida Grande" charset="0"/>
                <a:cs typeface="Lucida Grande" charset="0"/>
                <a:sym typeface="Lucida Grande" charset="0"/>
              </a:rPr>
              <a:t> transverse spatial</a:t>
            </a:r>
            <a:endParaRPr lang="en-US" i="1" dirty="0">
              <a:solidFill>
                <a:srgbClr val="280099"/>
              </a:solidFill>
              <a:latin typeface="Lucida Grande" charset="0"/>
              <a:cs typeface="Lucida Grande" charset="0"/>
              <a:sym typeface="Lucida Grande" charset="0"/>
            </a:endParaRPr>
          </a:p>
          <a:p>
            <a:pPr eaLnBrk="1" hangingPunct="1"/>
            <a:r>
              <a:rPr lang="en-US" dirty="0">
                <a:solidFill>
                  <a:srgbClr val="280099"/>
                </a:solidFill>
                <a:latin typeface="Lucida Grande" charset="0"/>
                <a:cs typeface="Lucida Grande" charset="0"/>
                <a:sym typeface="Lucida Grande" charset="0"/>
              </a:rPr>
              <a:t>X&lt;</a:t>
            </a:r>
            <a:r>
              <a:rPr lang="en-US" dirty="0" err="1">
                <a:solidFill>
                  <a:srgbClr val="280099"/>
                </a:solidFill>
                <a:latin typeface="Lucida Grande" charset="0"/>
                <a:cs typeface="Lucida Grande" charset="0"/>
                <a:sym typeface="Lucida Grande" charset="0"/>
              </a:rPr>
              <a:t>ζ</a:t>
            </a:r>
            <a:r>
              <a:rPr lang="en-US" dirty="0">
                <a:solidFill>
                  <a:srgbClr val="280099"/>
                </a:solidFill>
                <a:latin typeface="Lucida Grande" charset="0"/>
                <a:cs typeface="Lucida Grande" charset="0"/>
                <a:sym typeface="Lucida Grande" charset="0"/>
              </a:rPr>
              <a:t>  </a:t>
            </a:r>
            <a:r>
              <a:rPr lang="en-US" dirty="0" smtClean="0">
                <a:solidFill>
                  <a:srgbClr val="280099"/>
                </a:solidFill>
                <a:latin typeface="Lucida Grande" charset="0"/>
                <a:cs typeface="Lucida Grande" charset="0"/>
                <a:sym typeface="Lucida Grande" charset="0"/>
              </a:rPr>
              <a:t>ERBL        x=(</a:t>
            </a:r>
            <a:r>
              <a:rPr lang="en-US" dirty="0">
                <a:solidFill>
                  <a:srgbClr val="280099"/>
                </a:solidFill>
                <a:latin typeface="Lucida Grande" charset="0"/>
                <a:cs typeface="Lucida Grande" charset="0"/>
                <a:sym typeface="Lucida Grande" charset="0"/>
              </a:rPr>
              <a:t>X-</a:t>
            </a:r>
            <a:r>
              <a:rPr lang="en-US" dirty="0" err="1" smtClean="0">
                <a:solidFill>
                  <a:srgbClr val="280099"/>
                </a:solidFill>
                <a:latin typeface="Lucida Grande" charset="0"/>
                <a:cs typeface="Lucida Grande" charset="0"/>
                <a:sym typeface="Lucida Grande" charset="0"/>
              </a:rPr>
              <a:t>ζ</a:t>
            </a:r>
            <a:r>
              <a:rPr lang="en-US" dirty="0" smtClean="0">
                <a:solidFill>
                  <a:srgbClr val="280099"/>
                </a:solidFill>
                <a:latin typeface="Lucida Grande" charset="0"/>
                <a:cs typeface="Lucida Grande" charset="0"/>
                <a:sym typeface="Lucida Grande" charset="0"/>
              </a:rPr>
              <a:t>/2)/(1-ζ/2); </a:t>
            </a:r>
            <a:r>
              <a:rPr lang="en-US" dirty="0" smtClean="0">
                <a:solidFill>
                  <a:srgbClr val="280099"/>
                </a:solidFill>
                <a:latin typeface="Symbol" charset="2"/>
                <a:cs typeface="Symbol" charset="2"/>
                <a:sym typeface="Lucida Grande" charset="0"/>
              </a:rPr>
              <a:t>x</a:t>
            </a:r>
            <a:r>
              <a:rPr lang="en-US" dirty="0" smtClean="0">
                <a:solidFill>
                  <a:srgbClr val="280099"/>
                </a:solidFill>
                <a:latin typeface="+mj-lt"/>
                <a:cs typeface="Symbol" charset="2"/>
                <a:sym typeface="Lucida Grande" charset="0"/>
              </a:rPr>
              <a:t>=</a:t>
            </a:r>
            <a:r>
              <a:rPr lang="en-US" dirty="0" err="1" smtClean="0">
                <a:solidFill>
                  <a:srgbClr val="280099"/>
                </a:solidFill>
                <a:latin typeface="Lucida Grande" charset="0"/>
                <a:cs typeface="Lucida Grande" charset="0"/>
                <a:sym typeface="Lucida Grande" charset="0"/>
              </a:rPr>
              <a:t>ζ</a:t>
            </a:r>
            <a:r>
              <a:rPr lang="en-US" dirty="0" smtClean="0">
                <a:solidFill>
                  <a:srgbClr val="280099"/>
                </a:solidFill>
                <a:latin typeface="Lucida Grande" charset="0"/>
                <a:cs typeface="Lucida Grande" charset="0"/>
                <a:sym typeface="Lucida Grande" charset="0"/>
              </a:rPr>
              <a:t>/(2-ζ) </a:t>
            </a:r>
            <a:endParaRPr lang="en-US" dirty="0">
              <a:solidFill>
                <a:srgbClr val="280099"/>
              </a:solidFill>
              <a:latin typeface="Lucida Grande" charset="0"/>
              <a:cs typeface="Lucida Grande" charset="0"/>
              <a:sym typeface="Lucida Grande" charset="0"/>
            </a:endParaRPr>
          </a:p>
          <a:p>
            <a:pPr eaLnBrk="1" hangingPunct="1"/>
            <a:r>
              <a:rPr lang="en-US" dirty="0">
                <a:solidFill>
                  <a:srgbClr val="280099"/>
                </a:solidFill>
                <a:latin typeface="Lucida Grande" charset="0"/>
                <a:cs typeface="Lucida Grande" charset="0"/>
                <a:sym typeface="Lucida Grande" charset="0"/>
              </a:rPr>
              <a:t>    </a:t>
            </a:r>
            <a:r>
              <a:rPr lang="en-US" sz="1600" dirty="0">
                <a:solidFill>
                  <a:srgbClr val="280099"/>
                </a:solidFill>
                <a:latin typeface="Lucida Grande" charset="0"/>
                <a:cs typeface="Lucida Grande" charset="0"/>
                <a:sym typeface="Lucida Grande" charset="0"/>
              </a:rPr>
              <a:t>see </a:t>
            </a:r>
            <a:r>
              <a:rPr lang="en-US" sz="1600" dirty="0">
                <a:solidFill>
                  <a:srgbClr val="0000FF"/>
                </a:solidFill>
                <a:latin typeface="Comic Sans MS" charset="0"/>
                <a:cs typeface="Comic Sans MS" charset="0"/>
              </a:rPr>
              <a:t>Ahmad, GG, </a:t>
            </a:r>
            <a:r>
              <a:rPr lang="en-US" sz="1600" dirty="0" err="1">
                <a:solidFill>
                  <a:srgbClr val="0000FF"/>
                </a:solidFill>
                <a:latin typeface="Comic Sans MS" charset="0"/>
                <a:cs typeface="Comic Sans MS" charset="0"/>
              </a:rPr>
              <a:t>Liuti</a:t>
            </a:r>
            <a:r>
              <a:rPr lang="en-US" sz="1600" dirty="0">
                <a:solidFill>
                  <a:srgbClr val="0000FF"/>
                </a:solidFill>
                <a:latin typeface="Comic Sans MS" charset="0"/>
                <a:cs typeface="Comic Sans MS" charset="0"/>
              </a:rPr>
              <a:t>, PRD79, 054014, (2009) </a:t>
            </a:r>
            <a:r>
              <a:rPr lang="en-US" sz="1600" dirty="0">
                <a:solidFill>
                  <a:srgbClr val="FF0000"/>
                </a:solidFill>
                <a:latin typeface="Lucida Grande" charset="0"/>
                <a:cs typeface="Lucida Grande" charset="0"/>
                <a:sym typeface="Lucida Grande" charset="0"/>
              </a:rPr>
              <a:t>for first chiral odd GPD</a:t>
            </a:r>
          </a:p>
          <a:p>
            <a:pPr eaLnBrk="1" hangingPunct="1"/>
            <a:r>
              <a:rPr lang="en-US" sz="1600" dirty="0">
                <a:solidFill>
                  <a:srgbClr val="FF0000"/>
                </a:solidFill>
                <a:latin typeface="Lucida Grande" charset="0"/>
                <a:cs typeface="Lucida Grande" charset="0"/>
                <a:sym typeface="Lucida Grande" charset="0"/>
              </a:rPr>
              <a:t>      parameterization </a:t>
            </a:r>
            <a:r>
              <a:rPr lang="en-US" sz="1600" dirty="0" smtClean="0">
                <a:solidFill>
                  <a:srgbClr val="0000FF"/>
                </a:solidFill>
                <a:latin typeface="Comic Sans MS"/>
                <a:cs typeface="Comic Sans MS"/>
                <a:sym typeface="Lucida Grande" charset="0"/>
              </a:rPr>
              <a:t>Gonzalez, GG, </a:t>
            </a:r>
            <a:r>
              <a:rPr lang="en-US" sz="1600" dirty="0" err="1" smtClean="0">
                <a:solidFill>
                  <a:srgbClr val="0000FF"/>
                </a:solidFill>
                <a:latin typeface="Comic Sans MS"/>
                <a:cs typeface="Comic Sans MS"/>
                <a:sym typeface="Lucida Grande" charset="0"/>
              </a:rPr>
              <a:t>Liuti</a:t>
            </a:r>
            <a:r>
              <a:rPr lang="en-US" sz="1600" dirty="0" smtClean="0">
                <a:solidFill>
                  <a:srgbClr val="0000FF"/>
                </a:solidFill>
                <a:latin typeface="Comic Sans MS"/>
                <a:cs typeface="Comic Sans MS"/>
                <a:sym typeface="Lucida Grande" charset="0"/>
              </a:rPr>
              <a:t> PRD84, 034007 (2011</a:t>
            </a:r>
            <a:r>
              <a:rPr lang="en-US" sz="1600" dirty="0" smtClean="0">
                <a:solidFill>
                  <a:srgbClr val="0000FF"/>
                </a:solidFill>
                <a:latin typeface="Comic Sans MS"/>
                <a:cs typeface="Comic Sans MS"/>
                <a:sym typeface="Lucida Grande" charset="0"/>
              </a:rPr>
              <a:t>) </a:t>
            </a:r>
            <a:r>
              <a:rPr lang="en-US" sz="1600" dirty="0" smtClean="0">
                <a:solidFill>
                  <a:srgbClr val="FF0000"/>
                </a:solidFill>
                <a:latin typeface="Comic Sans MS"/>
                <a:cs typeface="Comic Sans MS"/>
                <a:sym typeface="Lucida Grande" charset="0"/>
              </a:rPr>
              <a:t>chiral even</a:t>
            </a:r>
            <a:endParaRPr lang="en-US" sz="1600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18459" name="Rectangle 11"/>
          <p:cNvSpPr>
            <a:spLocks/>
          </p:cNvSpPr>
          <p:nvPr/>
        </p:nvSpPr>
        <p:spPr bwMode="auto">
          <a:xfrm>
            <a:off x="3962400" y="2209800"/>
            <a:ext cx="565150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116000"/>
              </a:lnSpc>
            </a:pPr>
            <a:r>
              <a:rPr lang="en-US" sz="2200">
                <a:solidFill>
                  <a:srgbClr val="280099"/>
                </a:solidFill>
                <a:latin typeface="Lucida Grande" charset="0"/>
                <a:cs typeface="Lucida Grande" charset="0"/>
                <a:sym typeface="Lucida Grande" charset="0"/>
              </a:rPr>
              <a:t>GPD</a:t>
            </a:r>
          </a:p>
        </p:txBody>
      </p:sp>
      <p:sp>
        <p:nvSpPr>
          <p:cNvPr id="18460" name="Footer Placeholder 15"/>
          <p:cNvSpPr txBox="1">
            <a:spLocks noGrp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en-US" sz="1300" dirty="0" smtClean="0"/>
              <a:t>Exclusives2015  </a:t>
            </a:r>
            <a:r>
              <a:rPr lang="en-US" sz="1300" dirty="0" err="1"/>
              <a:t>GR.Goldstein</a:t>
            </a:r>
            <a:r>
              <a:rPr lang="en-US" sz="1300" dirty="0"/>
              <a:t> 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52400"/>
            <a:ext cx="7772400" cy="1066800"/>
          </a:xfrm>
          <a:ln w="12700">
            <a:miter lim="800000"/>
            <a:headEnd/>
            <a:tailEnd/>
          </a:ln>
          <a:extLst/>
        </p:spPr>
        <p:txBody>
          <a:bodyPr/>
          <a:lstStyle/>
          <a:p>
            <a:pPr>
              <a:defRPr/>
            </a:pPr>
            <a:r>
              <a:rPr lang="en-US" sz="3200" dirty="0" smtClean="0">
                <a:ln>
                  <a:solidFill>
                    <a:srgbClr val="800000"/>
                  </a:solidFill>
                </a:ln>
                <a:sym typeface="Arial" pitchFamily="-111" charset="0"/>
              </a:rPr>
              <a:t>GPD definitions – 8 quark + 8 gluon</a:t>
            </a:r>
            <a:endParaRPr lang="en-US" sz="3200" dirty="0">
              <a:ln>
                <a:solidFill>
                  <a:srgbClr val="800000"/>
                </a:solidFill>
              </a:ln>
              <a:sym typeface="Arial" pitchFamily="-111" charset="0"/>
            </a:endParaRPr>
          </a:p>
        </p:txBody>
      </p:sp>
      <p:sp>
        <p:nvSpPr>
          <p:cNvPr id="19459" name="Slide Number Placeholder 5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algn="ctr" eaLnBrk="1" hangingPunct="1"/>
            <a:fld id="{C99FAB6D-6CC2-F14A-85C3-5D7FA9B0BB6B}" type="slidenum">
              <a:rPr lang="en-US" sz="1400">
                <a:solidFill>
                  <a:schemeClr val="tx1"/>
                </a:solidFill>
                <a:cs typeface="Arial" charset="0"/>
              </a:rPr>
              <a:pPr algn="ctr" eaLnBrk="1" hangingPunct="1"/>
              <a:t>13</a:t>
            </a:fld>
            <a:endParaRPr lang="en-US" sz="1400">
              <a:solidFill>
                <a:schemeClr val="tx1"/>
              </a:solidFill>
              <a:cs typeface="Arial" charset="0"/>
            </a:endParaRPr>
          </a:p>
        </p:txBody>
      </p:sp>
      <p:pic>
        <p:nvPicPr>
          <p:cNvPr id="19460" name="Picture 7" descr="GPD_defns_Diehl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76400"/>
            <a:ext cx="5791200" cy="250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TextBox 8"/>
          <p:cNvSpPr txBox="1">
            <a:spLocks noChangeArrowheads="1"/>
          </p:cNvSpPr>
          <p:nvPr/>
        </p:nvSpPr>
        <p:spPr bwMode="auto">
          <a:xfrm>
            <a:off x="1447800" y="990600"/>
            <a:ext cx="6735763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en-US" sz="1700" dirty="0"/>
              <a:t>Momentum space nucleon matrix elements of quark field </a:t>
            </a:r>
            <a:r>
              <a:rPr lang="en-US" sz="1700" dirty="0" err="1"/>
              <a:t>correlators</a:t>
            </a:r>
            <a:r>
              <a:rPr lang="en-US" sz="1700" dirty="0"/>
              <a:t> </a:t>
            </a:r>
          </a:p>
        </p:txBody>
      </p:sp>
      <p:sp>
        <p:nvSpPr>
          <p:cNvPr id="19462" name="TextBox 9"/>
          <p:cNvSpPr txBox="1">
            <a:spLocks noChangeArrowheads="1"/>
          </p:cNvSpPr>
          <p:nvPr/>
        </p:nvSpPr>
        <p:spPr bwMode="auto">
          <a:xfrm>
            <a:off x="4999037" y="1371600"/>
            <a:ext cx="41068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en-US" sz="1400" dirty="0"/>
              <a:t>see, e.g. M. Diehl, Eur. Phys. J. C 19, 485 (2001).</a:t>
            </a:r>
          </a:p>
        </p:txBody>
      </p:sp>
      <p:pic>
        <p:nvPicPr>
          <p:cNvPr id="19463" name="Picture 11" descr="GPD_defns2_Diehl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343400"/>
            <a:ext cx="6705600" cy="207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3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478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5" name="TextBox 9"/>
          <p:cNvSpPr txBox="1">
            <a:spLocks noChangeArrowheads="1"/>
          </p:cNvSpPr>
          <p:nvPr/>
        </p:nvSpPr>
        <p:spPr bwMode="auto">
          <a:xfrm>
            <a:off x="6629400" y="2971800"/>
            <a:ext cx="1906592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en-US" sz="1600" b="1" dirty="0">
                <a:solidFill>
                  <a:srgbClr val="0000FF"/>
                </a:solidFill>
              </a:rPr>
              <a:t>Chiral even </a:t>
            </a:r>
            <a:r>
              <a:rPr lang="en-US" sz="1600" b="1" dirty="0" smtClean="0">
                <a:solidFill>
                  <a:srgbClr val="0000FF"/>
                </a:solidFill>
              </a:rPr>
              <a:t>GPDs</a:t>
            </a:r>
          </a:p>
          <a:p>
            <a:pPr eaLnBrk="1" hangingPunct="1"/>
            <a:r>
              <a:rPr lang="en-US" sz="1600" b="1" dirty="0" smtClean="0">
                <a:solidFill>
                  <a:srgbClr val="0000FF"/>
                </a:solidFill>
              </a:rPr>
              <a:t>-&gt; </a:t>
            </a:r>
            <a:r>
              <a:rPr lang="en-US" sz="1600" b="1" dirty="0" err="1" smtClean="0">
                <a:solidFill>
                  <a:srgbClr val="0000FF"/>
                </a:solidFill>
              </a:rPr>
              <a:t>Ji</a:t>
            </a:r>
            <a:r>
              <a:rPr lang="en-US" sz="1600" b="1" dirty="0" smtClean="0">
                <a:solidFill>
                  <a:srgbClr val="0000FF"/>
                </a:solidFill>
              </a:rPr>
              <a:t> sum rule</a:t>
            </a:r>
            <a:endParaRPr lang="en-US" sz="1600" b="1" dirty="0">
              <a:solidFill>
                <a:srgbClr val="0000FF"/>
              </a:solidFill>
            </a:endParaRPr>
          </a:p>
        </p:txBody>
      </p:sp>
      <p:sp>
        <p:nvSpPr>
          <p:cNvPr id="19466" name="TextBox 10"/>
          <p:cNvSpPr txBox="1">
            <a:spLocks noChangeArrowheads="1"/>
          </p:cNvSpPr>
          <p:nvPr/>
        </p:nvSpPr>
        <p:spPr bwMode="auto">
          <a:xfrm>
            <a:off x="7036973" y="4724400"/>
            <a:ext cx="210702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en-US" sz="1600" b="1" dirty="0">
                <a:solidFill>
                  <a:srgbClr val="FF0000"/>
                </a:solidFill>
              </a:rPr>
              <a:t>Chiral odd </a:t>
            </a:r>
            <a:r>
              <a:rPr lang="en-US" sz="1600" b="1" dirty="0" smtClean="0">
                <a:solidFill>
                  <a:srgbClr val="FF0000"/>
                </a:solidFill>
              </a:rPr>
              <a:t>GPDs </a:t>
            </a:r>
          </a:p>
          <a:p>
            <a:pPr eaLnBrk="1" hangingPunct="1"/>
            <a:r>
              <a:rPr lang="en-US" sz="1600" b="1" dirty="0" smtClean="0">
                <a:solidFill>
                  <a:srgbClr val="FF0000"/>
                </a:solidFill>
              </a:rPr>
              <a:t>-&gt; </a:t>
            </a:r>
            <a:r>
              <a:rPr lang="en-US" sz="1600" b="1" dirty="0" err="1" smtClean="0">
                <a:solidFill>
                  <a:srgbClr val="FF0000"/>
                </a:solidFill>
              </a:rPr>
              <a:t>transversity</a:t>
            </a:r>
            <a:endParaRPr lang="en-US" sz="1600" b="1" dirty="0" smtClean="0">
              <a:solidFill>
                <a:srgbClr val="FF0000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rgbClr val="FF0000"/>
                </a:solidFill>
              </a:rPr>
              <a:t>How to measure </a:t>
            </a:r>
          </a:p>
          <a:p>
            <a:pPr eaLnBrk="1" hangingPunct="1"/>
            <a:r>
              <a:rPr lang="en-US" sz="1600" b="1" dirty="0">
                <a:solidFill>
                  <a:srgbClr val="FF0000"/>
                </a:solidFill>
              </a:rPr>
              <a:t>a</a:t>
            </a:r>
            <a:r>
              <a:rPr lang="en-US" sz="1600" b="1" dirty="0" smtClean="0">
                <a:solidFill>
                  <a:srgbClr val="FF0000"/>
                </a:solidFill>
              </a:rPr>
              <a:t>nd/or </a:t>
            </a:r>
          </a:p>
          <a:p>
            <a:pPr eaLnBrk="1" hangingPunct="1"/>
            <a:r>
              <a:rPr lang="en-US" sz="1600" b="1" dirty="0">
                <a:solidFill>
                  <a:srgbClr val="FF0000"/>
                </a:solidFill>
              </a:rPr>
              <a:t>p</a:t>
            </a:r>
            <a:r>
              <a:rPr lang="en-US" sz="1600" b="1" dirty="0" smtClean="0">
                <a:solidFill>
                  <a:srgbClr val="FF0000"/>
                </a:solidFill>
              </a:rPr>
              <a:t>arameterize them? 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19467" name="Right Brace 11"/>
          <p:cNvSpPr>
            <a:spLocks/>
          </p:cNvSpPr>
          <p:nvPr/>
        </p:nvSpPr>
        <p:spPr bwMode="auto">
          <a:xfrm>
            <a:off x="5943600" y="1828800"/>
            <a:ext cx="228600" cy="2057400"/>
          </a:xfrm>
          <a:prstGeom prst="rightBrace">
            <a:avLst>
              <a:gd name="adj1" fmla="val 8324"/>
              <a:gd name="adj2" fmla="val 50000"/>
            </a:avLst>
          </a:prstGeom>
          <a:solidFill>
            <a:srgbClr val="BBE0E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8" name="Right Brace 12"/>
          <p:cNvSpPr>
            <a:spLocks/>
          </p:cNvSpPr>
          <p:nvPr/>
        </p:nvSpPr>
        <p:spPr bwMode="auto">
          <a:xfrm>
            <a:off x="6705600" y="4495800"/>
            <a:ext cx="304800" cy="1752600"/>
          </a:xfrm>
          <a:prstGeom prst="rightBrace">
            <a:avLst>
              <a:gd name="adj1" fmla="val 8332"/>
              <a:gd name="adj2" fmla="val 50000"/>
            </a:avLst>
          </a:prstGeom>
          <a:solidFill>
            <a:srgbClr val="BBE0E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9" name="Footer Placeholder 15"/>
          <p:cNvSpPr txBox="1">
            <a:spLocks noGrp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en-US" sz="1300" dirty="0" smtClean="0"/>
              <a:t>Exclusives2015  </a:t>
            </a:r>
            <a:r>
              <a:rPr lang="en-US" sz="1300" dirty="0" err="1"/>
              <a:t>GR.Goldstein</a:t>
            </a:r>
            <a:r>
              <a:rPr lang="en-US" sz="1300" dirty="0"/>
              <a:t> 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6901985"/>
              </p:ext>
            </p:extLst>
          </p:nvPr>
        </p:nvGraphicFramePr>
        <p:xfrm>
          <a:off x="5740400" y="3886200"/>
          <a:ext cx="33909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438" name="Equation" r:id="rId6" imgW="2260600" imgH="304800" progId="Equation.3">
                  <p:embed/>
                </p:oleObj>
              </mc:Choice>
              <mc:Fallback>
                <p:oleObj name="Equation" r:id="rId6" imgW="2260600" imgH="304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740400" y="3886200"/>
                        <a:ext cx="33909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F2E761-FEEF-B043-8517-6CB478C8294F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5" name="Frame 4"/>
          <p:cNvSpPr/>
          <p:nvPr/>
        </p:nvSpPr>
        <p:spPr bwMode="auto">
          <a:xfrm>
            <a:off x="2286000" y="2438400"/>
            <a:ext cx="304800" cy="381000"/>
          </a:xfrm>
          <a:prstGeom prst="frame">
            <a:avLst>
              <a:gd name="adj1" fmla="val 2696"/>
            </a:avLst>
          </a:prstGeom>
          <a:solidFill>
            <a:srgbClr val="BBE0E3"/>
          </a:solidFill>
          <a:ln w="9525" cap="flat" cmpd="sng" algn="ctr">
            <a:solidFill>
              <a:srgbClr val="D62DB3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-128"/>
              <a:cs typeface="ヒラギノ角ゴ ProN W3" charset="-128"/>
              <a:sym typeface="Arial" charset="0"/>
            </a:endParaRPr>
          </a:p>
        </p:txBody>
      </p:sp>
      <p:sp>
        <p:nvSpPr>
          <p:cNvPr id="17" name="Frame 16"/>
          <p:cNvSpPr/>
          <p:nvPr/>
        </p:nvSpPr>
        <p:spPr bwMode="auto">
          <a:xfrm>
            <a:off x="3124200" y="2438400"/>
            <a:ext cx="304800" cy="381000"/>
          </a:xfrm>
          <a:prstGeom prst="frame">
            <a:avLst>
              <a:gd name="adj1" fmla="val 2696"/>
            </a:avLst>
          </a:prstGeom>
          <a:solidFill>
            <a:srgbClr val="BBE0E3"/>
          </a:solidFill>
          <a:ln w="9525" cap="flat" cmpd="sng" algn="ctr">
            <a:solidFill>
              <a:srgbClr val="D62DB3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-128"/>
              <a:cs typeface="ヒラギノ角ゴ ProN W3" charset="-128"/>
              <a:sym typeface="Arial" charset="0"/>
            </a:endParaRPr>
          </a:p>
        </p:txBody>
      </p:sp>
      <p:sp>
        <p:nvSpPr>
          <p:cNvPr id="18" name="Frame 17"/>
          <p:cNvSpPr/>
          <p:nvPr/>
        </p:nvSpPr>
        <p:spPr bwMode="auto">
          <a:xfrm>
            <a:off x="2286000" y="3581400"/>
            <a:ext cx="304800" cy="381000"/>
          </a:xfrm>
          <a:prstGeom prst="frame">
            <a:avLst>
              <a:gd name="adj1" fmla="val 2696"/>
            </a:avLst>
          </a:prstGeom>
          <a:solidFill>
            <a:srgbClr val="BBE0E3"/>
          </a:solidFill>
          <a:ln w="9525" cap="flat" cmpd="sng" algn="ctr">
            <a:solidFill>
              <a:srgbClr val="D62DB3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-128"/>
              <a:cs typeface="ヒラギノ角ゴ ProN W3" charset="-128"/>
              <a:sym typeface="Arial" charset="0"/>
            </a:endParaRPr>
          </a:p>
        </p:txBody>
      </p:sp>
      <p:sp>
        <p:nvSpPr>
          <p:cNvPr id="19" name="Frame 18"/>
          <p:cNvSpPr/>
          <p:nvPr/>
        </p:nvSpPr>
        <p:spPr bwMode="auto">
          <a:xfrm>
            <a:off x="3276600" y="3581400"/>
            <a:ext cx="304800" cy="381000"/>
          </a:xfrm>
          <a:prstGeom prst="frame">
            <a:avLst>
              <a:gd name="adj1" fmla="val 2696"/>
            </a:avLst>
          </a:prstGeom>
          <a:solidFill>
            <a:srgbClr val="BBE0E3"/>
          </a:solidFill>
          <a:ln w="9525" cap="flat" cmpd="sng" algn="ctr">
            <a:solidFill>
              <a:srgbClr val="D62DB3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-128"/>
              <a:cs typeface="ヒラギノ角ゴ ProN W3" charset="-128"/>
              <a:sym typeface="Arial" charset="0"/>
            </a:endParaRPr>
          </a:p>
        </p:txBody>
      </p:sp>
      <p:sp>
        <p:nvSpPr>
          <p:cNvPr id="20" name="Frame 19"/>
          <p:cNvSpPr/>
          <p:nvPr/>
        </p:nvSpPr>
        <p:spPr bwMode="auto">
          <a:xfrm>
            <a:off x="2209800" y="5105400"/>
            <a:ext cx="304800" cy="381000"/>
          </a:xfrm>
          <a:prstGeom prst="frame">
            <a:avLst>
              <a:gd name="adj1" fmla="val 2696"/>
            </a:avLst>
          </a:prstGeom>
          <a:solidFill>
            <a:srgbClr val="BBE0E3"/>
          </a:solidFill>
          <a:ln w="9525" cap="flat" cmpd="sng" algn="ctr">
            <a:solidFill>
              <a:srgbClr val="D62DB3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-128"/>
              <a:cs typeface="ヒラギノ角ゴ ProN W3" charset="-128"/>
              <a:sym typeface="Arial" charset="0"/>
            </a:endParaRPr>
          </a:p>
        </p:txBody>
      </p:sp>
      <p:sp>
        <p:nvSpPr>
          <p:cNvPr id="21" name="Frame 20"/>
          <p:cNvSpPr/>
          <p:nvPr/>
        </p:nvSpPr>
        <p:spPr bwMode="auto">
          <a:xfrm>
            <a:off x="3276600" y="5105400"/>
            <a:ext cx="304800" cy="381000"/>
          </a:xfrm>
          <a:prstGeom prst="frame">
            <a:avLst>
              <a:gd name="adj1" fmla="val 2696"/>
            </a:avLst>
          </a:prstGeom>
          <a:solidFill>
            <a:srgbClr val="BBE0E3"/>
          </a:solidFill>
          <a:ln w="9525" cap="flat" cmpd="sng" algn="ctr">
            <a:solidFill>
              <a:srgbClr val="D62DB3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-128"/>
              <a:cs typeface="ヒラギノ角ゴ ProN W3" charset="-128"/>
              <a:sym typeface="Arial" charset="0"/>
            </a:endParaRPr>
          </a:p>
        </p:txBody>
      </p:sp>
      <p:sp>
        <p:nvSpPr>
          <p:cNvPr id="22" name="Frame 21"/>
          <p:cNvSpPr/>
          <p:nvPr/>
        </p:nvSpPr>
        <p:spPr bwMode="auto">
          <a:xfrm>
            <a:off x="2209800" y="5791200"/>
            <a:ext cx="304800" cy="381000"/>
          </a:xfrm>
          <a:prstGeom prst="frame">
            <a:avLst>
              <a:gd name="adj1" fmla="val 2696"/>
            </a:avLst>
          </a:prstGeom>
          <a:solidFill>
            <a:srgbClr val="BBE0E3"/>
          </a:solidFill>
          <a:ln w="9525" cap="flat" cmpd="sng" algn="ctr">
            <a:solidFill>
              <a:srgbClr val="D62DB3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-128"/>
              <a:cs typeface="ヒラギノ角ゴ ProN W3" charset="-128"/>
              <a:sym typeface="Arial" charset="0"/>
            </a:endParaRPr>
          </a:p>
        </p:txBody>
      </p:sp>
      <p:sp>
        <p:nvSpPr>
          <p:cNvPr id="23" name="Frame 22"/>
          <p:cNvSpPr/>
          <p:nvPr/>
        </p:nvSpPr>
        <p:spPr bwMode="auto">
          <a:xfrm>
            <a:off x="4267200" y="5791200"/>
            <a:ext cx="304800" cy="381000"/>
          </a:xfrm>
          <a:prstGeom prst="frame">
            <a:avLst>
              <a:gd name="adj1" fmla="val 2696"/>
            </a:avLst>
          </a:prstGeom>
          <a:solidFill>
            <a:srgbClr val="BBE0E3"/>
          </a:solidFill>
          <a:ln w="9525" cap="flat" cmpd="sng" algn="ctr">
            <a:solidFill>
              <a:srgbClr val="D62DB3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-128"/>
              <a:cs typeface="ヒラギノ角ゴ ProN W3" charset="-128"/>
              <a:sym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eft Arrow Callout 7"/>
          <p:cNvSpPr/>
          <p:nvPr/>
        </p:nvSpPr>
        <p:spPr>
          <a:xfrm>
            <a:off x="7620000" y="2286000"/>
            <a:ext cx="838200" cy="762000"/>
          </a:xfrm>
          <a:prstGeom prst="leftArrowCallout">
            <a:avLst/>
          </a:prstGeom>
          <a:solidFill>
            <a:srgbClr val="FFFF00"/>
          </a:solidFill>
          <a:ln>
            <a:solidFill>
              <a:srgbClr val="008000">
                <a:alpha val="70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A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8" name="Left Arrow Callout 47"/>
          <p:cNvSpPr/>
          <p:nvPr/>
        </p:nvSpPr>
        <p:spPr>
          <a:xfrm>
            <a:off x="7620000" y="1447800"/>
            <a:ext cx="838200" cy="762000"/>
          </a:xfrm>
          <a:prstGeom prst="leftArrowCallout">
            <a:avLst/>
          </a:prstGeom>
          <a:solidFill>
            <a:srgbClr val="FFFF00"/>
          </a:solidFill>
          <a:ln>
            <a:solidFill>
              <a:srgbClr val="FF0000">
                <a:alpha val="70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g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4813300"/>
            <a:ext cx="7492642" cy="977900"/>
          </a:xfrm>
          <a:prstGeom prst="rect">
            <a:avLst/>
          </a:prstGeom>
        </p:spPr>
      </p:pic>
      <p:graphicFrame>
        <p:nvGraphicFramePr>
          <p:cNvPr id="717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6525954"/>
              </p:ext>
            </p:extLst>
          </p:nvPr>
        </p:nvGraphicFramePr>
        <p:xfrm>
          <a:off x="6044842" y="3733800"/>
          <a:ext cx="765175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206" name="Equation" r:id="rId5" imgW="114300" imgH="165100" progId="Equation.DSMT4">
                  <p:embed/>
                </p:oleObj>
              </mc:Choice>
              <mc:Fallback>
                <p:oleObj name="Equation" r:id="rId5" imgW="1143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4842" y="3733800"/>
                        <a:ext cx="765175" cy="1104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7" name="Straight Connector 56"/>
          <p:cNvCxnSpPr/>
          <p:nvPr/>
        </p:nvCxnSpPr>
        <p:spPr>
          <a:xfrm flipV="1">
            <a:off x="5080014" y="1558715"/>
            <a:ext cx="576373" cy="543769"/>
          </a:xfrm>
          <a:prstGeom prst="line">
            <a:avLst/>
          </a:prstGeom>
          <a:ln w="38100" cmpd="sng">
            <a:solidFill>
              <a:srgbClr val="00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Line 2"/>
          <p:cNvSpPr>
            <a:spLocks noChangeShapeType="1"/>
          </p:cNvSpPr>
          <p:nvPr/>
        </p:nvSpPr>
        <p:spPr bwMode="auto">
          <a:xfrm flipH="1">
            <a:off x="3706132" y="2132013"/>
            <a:ext cx="1371600" cy="0"/>
          </a:xfrm>
          <a:prstGeom prst="line">
            <a:avLst/>
          </a:prstGeom>
          <a:noFill/>
          <a:ln w="38100">
            <a:solidFill>
              <a:srgbClr val="63252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" name="Line 3"/>
          <p:cNvSpPr>
            <a:spLocks noChangeShapeType="1"/>
          </p:cNvSpPr>
          <p:nvPr/>
        </p:nvSpPr>
        <p:spPr bwMode="auto">
          <a:xfrm flipV="1">
            <a:off x="3477532" y="2362200"/>
            <a:ext cx="103868" cy="119063"/>
          </a:xfrm>
          <a:prstGeom prst="line">
            <a:avLst/>
          </a:prstGeom>
          <a:noFill/>
          <a:ln w="28575">
            <a:solidFill>
              <a:srgbClr val="63252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" name="Text Box 4"/>
          <p:cNvSpPr txBox="1">
            <a:spLocks noChangeArrowheads="1"/>
          </p:cNvSpPr>
          <p:nvPr/>
        </p:nvSpPr>
        <p:spPr bwMode="auto">
          <a:xfrm>
            <a:off x="2209800" y="1295400"/>
            <a:ext cx="781336" cy="477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4" rIns="91430" bIns="45714">
            <a:spAutoFit/>
          </a:bodyPr>
          <a:lstStyle>
            <a:lvl1pPr defTabSz="9159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59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59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59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59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500" dirty="0" err="1">
                <a:latin typeface="Times" charset="0"/>
              </a:rPr>
              <a:t>q</a:t>
            </a:r>
            <a:r>
              <a:rPr lang="en-US" sz="2500" dirty="0" err="1" smtClean="0">
                <a:latin typeface="Times" charset="0"/>
              </a:rPr>
              <a:t>,</a:t>
            </a:r>
            <a:r>
              <a:rPr lang="en-US" sz="2500" dirty="0" err="1" smtClean="0">
                <a:solidFill>
                  <a:srgbClr val="FF0000"/>
                </a:solidFill>
                <a:latin typeface="Times" charset="0"/>
              </a:rPr>
              <a:t>Λ</a:t>
            </a:r>
            <a:r>
              <a:rPr lang="en-US" sz="2500" baseline="-25000" dirty="0" err="1" smtClean="0">
                <a:solidFill>
                  <a:srgbClr val="FF0000"/>
                </a:solidFill>
                <a:latin typeface="Times" charset="0"/>
              </a:rPr>
              <a:t>γ</a:t>
            </a:r>
            <a:endParaRPr lang="en-US" sz="2500" baseline="-25000" dirty="0">
              <a:solidFill>
                <a:srgbClr val="FF0000"/>
              </a:solidFill>
              <a:latin typeface="Times" charset="0"/>
            </a:endParaRPr>
          </a:p>
        </p:txBody>
      </p:sp>
      <p:sp>
        <p:nvSpPr>
          <p:cNvPr id="61" name="Line 5"/>
          <p:cNvSpPr>
            <a:spLocks noChangeShapeType="1"/>
          </p:cNvSpPr>
          <p:nvPr/>
        </p:nvSpPr>
        <p:spPr bwMode="auto">
          <a:xfrm flipV="1">
            <a:off x="2105932" y="2774950"/>
            <a:ext cx="1371600" cy="608013"/>
          </a:xfrm>
          <a:prstGeom prst="line">
            <a:avLst/>
          </a:prstGeom>
          <a:noFill/>
          <a:ln w="79375" cmpd="tri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" name="Line 6"/>
          <p:cNvSpPr>
            <a:spLocks noChangeShapeType="1"/>
          </p:cNvSpPr>
          <p:nvPr/>
        </p:nvSpPr>
        <p:spPr bwMode="auto">
          <a:xfrm flipV="1">
            <a:off x="2639332" y="3017838"/>
            <a:ext cx="228600" cy="15240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" name="Text Box 8"/>
          <p:cNvSpPr txBox="1">
            <a:spLocks noChangeArrowheads="1"/>
          </p:cNvSpPr>
          <p:nvPr/>
        </p:nvSpPr>
        <p:spPr bwMode="auto">
          <a:xfrm>
            <a:off x="-76200" y="3114675"/>
            <a:ext cx="18415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0" tIns="45714" rIns="91430" bIns="45714">
            <a:spAutoFit/>
          </a:bodyPr>
          <a:lstStyle>
            <a:lvl1pPr defTabSz="9159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5613" defTabSz="9159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15988" defTabSz="9159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defTabSz="9159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827213" defTabSz="9159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284413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741613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198813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56013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116000"/>
              </a:lnSpc>
              <a:buClr>
                <a:srgbClr val="000000"/>
              </a:buClr>
              <a:buSzPct val="45000"/>
              <a:buFont typeface="StarSymbol" charset="0"/>
              <a:buNone/>
              <a:defRPr/>
            </a:pPr>
            <a:endParaRPr lang="en-US" sz="2500" smtClean="0">
              <a:latin typeface="Nimbus Roman No9 L" charset="0"/>
            </a:endParaRPr>
          </a:p>
        </p:txBody>
      </p:sp>
      <p:sp>
        <p:nvSpPr>
          <p:cNvPr id="65" name="Text Box 9"/>
          <p:cNvSpPr txBox="1">
            <a:spLocks noChangeArrowheads="1"/>
          </p:cNvSpPr>
          <p:nvPr/>
        </p:nvSpPr>
        <p:spPr bwMode="auto">
          <a:xfrm>
            <a:off x="2404382" y="1630363"/>
            <a:ext cx="18415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0" tIns="45714" rIns="91430" bIns="45714">
            <a:spAutoFit/>
          </a:bodyPr>
          <a:lstStyle>
            <a:lvl1pPr defTabSz="9159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5613" defTabSz="9159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15988" defTabSz="9159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defTabSz="9159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827213" defTabSz="9159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284413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741613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198813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56013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116000"/>
              </a:lnSpc>
              <a:buClr>
                <a:srgbClr val="000000"/>
              </a:buClr>
              <a:buSzPct val="45000"/>
              <a:buFont typeface="StarSymbol" charset="0"/>
              <a:buNone/>
              <a:defRPr/>
            </a:pPr>
            <a:endParaRPr lang="en-US" sz="2500" smtClean="0">
              <a:latin typeface="Nimbus Roman No9 L" charset="0"/>
            </a:endParaRPr>
          </a:p>
        </p:txBody>
      </p:sp>
      <p:sp>
        <p:nvSpPr>
          <p:cNvPr id="66" name="Line 10"/>
          <p:cNvSpPr>
            <a:spLocks noChangeShapeType="1"/>
          </p:cNvSpPr>
          <p:nvPr/>
        </p:nvSpPr>
        <p:spPr bwMode="auto">
          <a:xfrm flipH="1" flipV="1">
            <a:off x="5373007" y="2787650"/>
            <a:ext cx="1219200" cy="531813"/>
          </a:xfrm>
          <a:prstGeom prst="line">
            <a:avLst/>
          </a:prstGeom>
          <a:noFill/>
          <a:ln w="79375" cmpd="tri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" name="Line 11"/>
          <p:cNvSpPr>
            <a:spLocks noChangeShapeType="1"/>
          </p:cNvSpPr>
          <p:nvPr/>
        </p:nvSpPr>
        <p:spPr bwMode="auto">
          <a:xfrm rot="14522146" flipH="1">
            <a:off x="5867513" y="2978944"/>
            <a:ext cx="230188" cy="1524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tx1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" name="Line 12"/>
          <p:cNvSpPr>
            <a:spLocks noChangeShapeType="1"/>
          </p:cNvSpPr>
          <p:nvPr/>
        </p:nvSpPr>
        <p:spPr bwMode="auto">
          <a:xfrm>
            <a:off x="5068207" y="2103438"/>
            <a:ext cx="457200" cy="608012"/>
          </a:xfrm>
          <a:prstGeom prst="line">
            <a:avLst/>
          </a:prstGeom>
          <a:noFill/>
          <a:ln w="38100">
            <a:solidFill>
              <a:srgbClr val="63252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" name="Line 13"/>
          <p:cNvSpPr>
            <a:spLocks noChangeShapeType="1"/>
          </p:cNvSpPr>
          <p:nvPr/>
        </p:nvSpPr>
        <p:spPr bwMode="auto">
          <a:xfrm rot="5400000" flipV="1">
            <a:off x="5107894" y="2216151"/>
            <a:ext cx="263525" cy="190500"/>
          </a:xfrm>
          <a:prstGeom prst="line">
            <a:avLst/>
          </a:prstGeom>
          <a:noFill/>
          <a:ln w="28575">
            <a:solidFill>
              <a:srgbClr val="63252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" name="Rectangle 14"/>
          <p:cNvSpPr>
            <a:spLocks noChangeArrowheads="1"/>
          </p:cNvSpPr>
          <p:nvPr/>
        </p:nvSpPr>
        <p:spPr bwMode="auto">
          <a:xfrm>
            <a:off x="5542893" y="2414838"/>
            <a:ext cx="1772307" cy="86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4" rIns="91430" bIns="45714">
            <a:spAutoFit/>
          </a:bodyPr>
          <a:lstStyle/>
          <a:p>
            <a:pPr defTabSz="915988"/>
            <a:r>
              <a:rPr lang="en-US" sz="2500" dirty="0">
                <a:solidFill>
                  <a:srgbClr val="000000"/>
                </a:solidFill>
                <a:latin typeface="Times" charset="0"/>
              </a:rPr>
              <a:t>k</a:t>
            </a:r>
            <a:r>
              <a:rPr lang="en-US" sz="2500" dirty="0" smtClean="0">
                <a:solidFill>
                  <a:srgbClr val="000000"/>
                </a:solidFill>
                <a:latin typeface="Times" charset="0"/>
              </a:rPr>
              <a:t>’= k –</a:t>
            </a:r>
            <a:r>
              <a:rPr lang="en-US" sz="2500" dirty="0" err="1" smtClean="0">
                <a:solidFill>
                  <a:srgbClr val="000000"/>
                </a:solidFill>
                <a:latin typeface="Times" charset="0"/>
              </a:rPr>
              <a:t>Δ</a:t>
            </a:r>
            <a:r>
              <a:rPr lang="en-US" sz="2500" dirty="0">
                <a:solidFill>
                  <a:srgbClr val="FF0000"/>
                </a:solidFill>
                <a:latin typeface="Times" charset="0"/>
              </a:rPr>
              <a:t>. </a:t>
            </a:r>
            <a:r>
              <a:rPr lang="el-GR" sz="2500" dirty="0" smtClean="0">
                <a:solidFill>
                  <a:srgbClr val="FF0000"/>
                </a:solidFill>
                <a:latin typeface="Times" charset="0"/>
              </a:rPr>
              <a:t>λ</a:t>
            </a:r>
            <a:r>
              <a:rPr lang="en-US" sz="2500" dirty="0" smtClean="0">
                <a:solidFill>
                  <a:srgbClr val="FF0000"/>
                </a:solidFill>
                <a:latin typeface="Times" charset="0"/>
              </a:rPr>
              <a:t>’</a:t>
            </a:r>
          </a:p>
          <a:p>
            <a:pPr defTabSz="915988"/>
            <a:r>
              <a:rPr lang="en-US" sz="2500" dirty="0" smtClean="0">
                <a:solidFill>
                  <a:srgbClr val="FF0000"/>
                </a:solidFill>
                <a:latin typeface="Times" charset="0"/>
              </a:rPr>
              <a:t> </a:t>
            </a:r>
            <a:endParaRPr lang="en-US" sz="2500" baseline="-25000" dirty="0">
              <a:solidFill>
                <a:srgbClr val="FF0000"/>
              </a:solidFill>
              <a:latin typeface="Times" charset="0"/>
            </a:endParaRPr>
          </a:p>
        </p:txBody>
      </p:sp>
      <p:sp>
        <p:nvSpPr>
          <p:cNvPr id="71" name="Freeform 15"/>
          <p:cNvSpPr>
            <a:spLocks/>
          </p:cNvSpPr>
          <p:nvPr/>
        </p:nvSpPr>
        <p:spPr bwMode="auto">
          <a:xfrm rot="17476761" flipV="1">
            <a:off x="3249725" y="1447007"/>
            <a:ext cx="531813" cy="685800"/>
          </a:xfrm>
          <a:custGeom>
            <a:avLst/>
            <a:gdLst>
              <a:gd name="T0" fmla="*/ 2147483647 w 456"/>
              <a:gd name="T1" fmla="*/ 0 h 672"/>
              <a:gd name="T2" fmla="*/ 2147483647 w 456"/>
              <a:gd name="T3" fmla="*/ 2147483647 h 672"/>
              <a:gd name="T4" fmla="*/ 2147483647 w 456"/>
              <a:gd name="T5" fmla="*/ 2147483647 h 672"/>
              <a:gd name="T6" fmla="*/ 2147483647 w 456"/>
              <a:gd name="T7" fmla="*/ 2147483647 h 672"/>
              <a:gd name="T8" fmla="*/ 2147483647 w 456"/>
              <a:gd name="T9" fmla="*/ 2147483647 h 672"/>
              <a:gd name="T10" fmla="*/ 2147483647 w 456"/>
              <a:gd name="T11" fmla="*/ 2147483647 h 672"/>
              <a:gd name="T12" fmla="*/ 2147483647 w 456"/>
              <a:gd name="T13" fmla="*/ 2147483647 h 672"/>
              <a:gd name="T14" fmla="*/ 2147483647 w 456"/>
              <a:gd name="T15" fmla="*/ 2147483647 h 672"/>
              <a:gd name="T16" fmla="*/ 2147483647 w 456"/>
              <a:gd name="T17" fmla="*/ 2147483647 h 672"/>
              <a:gd name="T18" fmla="*/ 2147483647 w 456"/>
              <a:gd name="T19" fmla="*/ 2147483647 h 67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56" h="672">
                <a:moveTo>
                  <a:pt x="72" y="0"/>
                </a:moveTo>
                <a:cubicBezTo>
                  <a:pt x="36" y="60"/>
                  <a:pt x="0" y="120"/>
                  <a:pt x="24" y="144"/>
                </a:cubicBezTo>
                <a:cubicBezTo>
                  <a:pt x="48" y="168"/>
                  <a:pt x="208" y="120"/>
                  <a:pt x="216" y="144"/>
                </a:cubicBezTo>
                <a:cubicBezTo>
                  <a:pt x="224" y="168"/>
                  <a:pt x="64" y="264"/>
                  <a:pt x="72" y="288"/>
                </a:cubicBezTo>
                <a:cubicBezTo>
                  <a:pt x="80" y="312"/>
                  <a:pt x="256" y="264"/>
                  <a:pt x="264" y="288"/>
                </a:cubicBezTo>
                <a:cubicBezTo>
                  <a:pt x="272" y="312"/>
                  <a:pt x="104" y="408"/>
                  <a:pt x="120" y="432"/>
                </a:cubicBezTo>
                <a:cubicBezTo>
                  <a:pt x="136" y="456"/>
                  <a:pt x="320" y="424"/>
                  <a:pt x="360" y="432"/>
                </a:cubicBezTo>
                <a:cubicBezTo>
                  <a:pt x="400" y="440"/>
                  <a:pt x="392" y="448"/>
                  <a:pt x="360" y="480"/>
                </a:cubicBezTo>
                <a:cubicBezTo>
                  <a:pt x="328" y="512"/>
                  <a:pt x="152" y="592"/>
                  <a:pt x="168" y="624"/>
                </a:cubicBezTo>
                <a:cubicBezTo>
                  <a:pt x="184" y="656"/>
                  <a:pt x="408" y="664"/>
                  <a:pt x="456" y="672"/>
                </a:cubicBezTo>
              </a:path>
            </a:pathLst>
          </a:custGeom>
          <a:noFill/>
          <a:ln w="38100" cmpd="sng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800080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" name="Line 17"/>
          <p:cNvSpPr>
            <a:spLocks noChangeShapeType="1"/>
          </p:cNvSpPr>
          <p:nvPr/>
        </p:nvSpPr>
        <p:spPr bwMode="auto">
          <a:xfrm flipH="1">
            <a:off x="3276600" y="2130425"/>
            <a:ext cx="457200" cy="612775"/>
          </a:xfrm>
          <a:prstGeom prst="line">
            <a:avLst/>
          </a:prstGeom>
          <a:noFill/>
          <a:ln w="38100">
            <a:solidFill>
              <a:schemeClr val="accent2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" name="Oval 18" descr="Light upward diagonal"/>
          <p:cNvSpPr>
            <a:spLocks noChangeArrowheads="1"/>
          </p:cNvSpPr>
          <p:nvPr/>
        </p:nvSpPr>
        <p:spPr bwMode="auto">
          <a:xfrm>
            <a:off x="3172732" y="2592388"/>
            <a:ext cx="2438400" cy="377825"/>
          </a:xfrm>
          <a:prstGeom prst="ellipse">
            <a:avLst/>
          </a:prstGeom>
          <a:solidFill>
            <a:schemeClr val="accent6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4" name="Text Box 19"/>
          <p:cNvSpPr txBox="1">
            <a:spLocks noChangeArrowheads="1"/>
          </p:cNvSpPr>
          <p:nvPr/>
        </p:nvSpPr>
        <p:spPr bwMode="auto">
          <a:xfrm>
            <a:off x="5656800" y="1219200"/>
            <a:ext cx="1779456" cy="86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4" rIns="91430" bIns="45714">
            <a:spAutoFit/>
          </a:bodyPr>
          <a:lstStyle>
            <a:lvl1pPr defTabSz="9159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59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59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59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59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500" dirty="0">
                <a:solidFill>
                  <a:srgbClr val="000000"/>
                </a:solidFill>
                <a:latin typeface="Times" charset="0"/>
              </a:rPr>
              <a:t>q'=</a:t>
            </a:r>
            <a:r>
              <a:rPr lang="en-US" sz="2500" dirty="0" err="1">
                <a:solidFill>
                  <a:srgbClr val="000000"/>
                </a:solidFill>
                <a:latin typeface="Times" charset="0"/>
              </a:rPr>
              <a:t>q+</a:t>
            </a:r>
            <a:r>
              <a:rPr lang="en-US" sz="2500" dirty="0" err="1" smtClean="0">
                <a:solidFill>
                  <a:srgbClr val="000000"/>
                </a:solidFill>
                <a:latin typeface="Times" charset="0"/>
              </a:rPr>
              <a:t>Δ</a:t>
            </a:r>
            <a:r>
              <a:rPr lang="en-US" sz="2500" dirty="0">
                <a:solidFill>
                  <a:srgbClr val="FF0000"/>
                </a:solidFill>
                <a:latin typeface="Times" charset="0"/>
              </a:rPr>
              <a:t>, </a:t>
            </a:r>
            <a:r>
              <a:rPr lang="en-US" sz="2500" dirty="0" err="1" smtClean="0">
                <a:solidFill>
                  <a:srgbClr val="FF0000"/>
                </a:solidFill>
                <a:latin typeface="Times" charset="0"/>
              </a:rPr>
              <a:t>Λ</a:t>
            </a:r>
            <a:r>
              <a:rPr lang="en-US" sz="2500" baseline="-25000" dirty="0" err="1" smtClean="0">
                <a:solidFill>
                  <a:srgbClr val="FF0000"/>
                </a:solidFill>
                <a:latin typeface="Times" charset="0"/>
              </a:rPr>
              <a:t>γ</a:t>
            </a:r>
            <a:r>
              <a:rPr lang="en-US" sz="2500" dirty="0" smtClean="0">
                <a:solidFill>
                  <a:srgbClr val="FF0000"/>
                </a:solidFill>
                <a:latin typeface="Times" charset="0"/>
              </a:rPr>
              <a:t>’</a:t>
            </a:r>
            <a:endParaRPr lang="en-US" sz="2500" dirty="0">
              <a:solidFill>
                <a:srgbClr val="FF0000"/>
              </a:solidFill>
              <a:latin typeface="Times" charset="0"/>
            </a:endParaRPr>
          </a:p>
          <a:p>
            <a:endParaRPr lang="en-US" sz="2500" dirty="0">
              <a:solidFill>
                <a:srgbClr val="FF0000"/>
              </a:solidFill>
              <a:latin typeface="Times" charset="0"/>
            </a:endParaRPr>
          </a:p>
        </p:txBody>
      </p:sp>
      <p:sp>
        <p:nvSpPr>
          <p:cNvPr id="75" name="Oval 20"/>
          <p:cNvSpPr>
            <a:spLocks noChangeArrowheads="1"/>
          </p:cNvSpPr>
          <p:nvPr/>
        </p:nvSpPr>
        <p:spPr bwMode="auto">
          <a:xfrm>
            <a:off x="4917204" y="1967775"/>
            <a:ext cx="318131" cy="274585"/>
          </a:xfrm>
          <a:prstGeom prst="ellipse">
            <a:avLst/>
          </a:prstGeom>
          <a:pattFill prst="dkDnDiag">
            <a:fgClr>
              <a:srgbClr val="800000"/>
            </a:fgClr>
            <a:bgClr>
              <a:prstClr val="white"/>
            </a:bgClr>
          </a:patt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76" name="Oval 21"/>
          <p:cNvSpPr>
            <a:spLocks noChangeArrowheads="1"/>
          </p:cNvSpPr>
          <p:nvPr/>
        </p:nvSpPr>
        <p:spPr bwMode="auto">
          <a:xfrm>
            <a:off x="3629932" y="2055813"/>
            <a:ext cx="152400" cy="1539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" name="Rectangle 22"/>
          <p:cNvSpPr>
            <a:spLocks noChangeArrowheads="1"/>
          </p:cNvSpPr>
          <p:nvPr/>
        </p:nvSpPr>
        <p:spPr bwMode="auto">
          <a:xfrm>
            <a:off x="2209800" y="2266158"/>
            <a:ext cx="671959" cy="477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4" rIns="91430" bIns="45714">
            <a:spAutoFit/>
          </a:bodyPr>
          <a:lstStyle/>
          <a:p>
            <a:pPr defTabSz="915988"/>
            <a:r>
              <a:rPr lang="en-US" sz="2500" dirty="0">
                <a:solidFill>
                  <a:srgbClr val="000000"/>
                </a:solidFill>
                <a:latin typeface="Times" charset="0"/>
              </a:rPr>
              <a:t>k</a:t>
            </a:r>
            <a:r>
              <a:rPr lang="en-US" sz="2500" dirty="0" smtClean="0">
                <a:solidFill>
                  <a:srgbClr val="FF0000"/>
                </a:solidFill>
                <a:latin typeface="Times" charset="0"/>
              </a:rPr>
              <a:t>, </a:t>
            </a:r>
            <a:r>
              <a:rPr lang="en-US" sz="2500" dirty="0" err="1" smtClean="0">
                <a:solidFill>
                  <a:srgbClr val="FF0000"/>
                </a:solidFill>
                <a:latin typeface="Times" charset="0"/>
              </a:rPr>
              <a:t>λ</a:t>
            </a:r>
            <a:endParaRPr lang="en-US" sz="2500" baseline="30000" dirty="0">
              <a:solidFill>
                <a:srgbClr val="FF0000"/>
              </a:solidFill>
              <a:latin typeface="Times" charset="0"/>
            </a:endParaRPr>
          </a:p>
        </p:txBody>
      </p:sp>
      <p:sp>
        <p:nvSpPr>
          <p:cNvPr id="78" name="Rectangle 23"/>
          <p:cNvSpPr>
            <a:spLocks noChangeArrowheads="1"/>
          </p:cNvSpPr>
          <p:nvPr/>
        </p:nvSpPr>
        <p:spPr bwMode="auto">
          <a:xfrm>
            <a:off x="6019800" y="3276600"/>
            <a:ext cx="1843848" cy="86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4" rIns="91430" bIns="45714">
            <a:spAutoFit/>
          </a:bodyPr>
          <a:lstStyle/>
          <a:p>
            <a:pPr defTabSz="915988"/>
            <a:r>
              <a:rPr lang="en-US" sz="2500" dirty="0" smtClean="0">
                <a:solidFill>
                  <a:srgbClr val="000000"/>
                </a:solidFill>
                <a:latin typeface="Times" charset="0"/>
              </a:rPr>
              <a:t>P’= P-Δ</a:t>
            </a:r>
            <a:r>
              <a:rPr lang="en-US" sz="2500" dirty="0" smtClean="0">
                <a:solidFill>
                  <a:srgbClr val="FF0000"/>
                </a:solidFill>
                <a:latin typeface="Times" charset="0"/>
              </a:rPr>
              <a:t>,  </a:t>
            </a:r>
            <a:r>
              <a:rPr lang="en-US" sz="2500" dirty="0" err="1" smtClean="0">
                <a:solidFill>
                  <a:srgbClr val="FF0000"/>
                </a:solidFill>
                <a:latin typeface="Times" charset="0"/>
              </a:rPr>
              <a:t>Λ</a:t>
            </a:r>
            <a:r>
              <a:rPr lang="en-US" sz="2500" dirty="0" smtClean="0">
                <a:solidFill>
                  <a:srgbClr val="FF0000"/>
                </a:solidFill>
                <a:latin typeface="Times" charset="0"/>
              </a:rPr>
              <a:t>’</a:t>
            </a:r>
          </a:p>
          <a:p>
            <a:pPr defTabSz="915988"/>
            <a:r>
              <a:rPr lang="en-US" sz="2500" dirty="0" smtClean="0">
                <a:solidFill>
                  <a:srgbClr val="FF0000"/>
                </a:solidFill>
                <a:latin typeface="Times" charset="0"/>
              </a:rPr>
              <a:t> </a:t>
            </a:r>
            <a:endParaRPr lang="en-US" sz="2500" baseline="-25000" dirty="0">
              <a:solidFill>
                <a:srgbClr val="FF0000"/>
              </a:solidFill>
              <a:latin typeface="Times" charset="0"/>
            </a:endParaRPr>
          </a:p>
        </p:txBody>
      </p:sp>
      <p:sp>
        <p:nvSpPr>
          <p:cNvPr id="79" name="Rectangle 24"/>
          <p:cNvSpPr>
            <a:spLocks noChangeArrowheads="1"/>
          </p:cNvSpPr>
          <p:nvPr/>
        </p:nvSpPr>
        <p:spPr bwMode="auto">
          <a:xfrm>
            <a:off x="1371600" y="3180558"/>
            <a:ext cx="914400" cy="477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0" tIns="45714" rIns="91430" bIns="45714">
            <a:spAutoFit/>
          </a:bodyPr>
          <a:lstStyle/>
          <a:p>
            <a:pPr defTabSz="915988"/>
            <a:r>
              <a:rPr lang="en-US" sz="2500" dirty="0" smtClean="0">
                <a:solidFill>
                  <a:srgbClr val="000000"/>
                </a:solidFill>
                <a:latin typeface="Times" charset="0"/>
              </a:rPr>
              <a:t>P</a:t>
            </a:r>
            <a:r>
              <a:rPr lang="en-US" sz="2500" dirty="0" smtClean="0">
                <a:solidFill>
                  <a:srgbClr val="FF0000"/>
                </a:solidFill>
                <a:latin typeface="Times" charset="0"/>
              </a:rPr>
              <a:t>, </a:t>
            </a:r>
            <a:r>
              <a:rPr lang="en-US" sz="2500" dirty="0" err="1" smtClean="0">
                <a:solidFill>
                  <a:srgbClr val="FF0000"/>
                </a:solidFill>
                <a:latin typeface="Times" charset="0"/>
              </a:rPr>
              <a:t>Λ</a:t>
            </a:r>
            <a:endParaRPr lang="en-US" sz="2500" baseline="30000" dirty="0">
              <a:solidFill>
                <a:srgbClr val="FF0000"/>
              </a:solidFill>
              <a:latin typeface="Times" charset="0"/>
            </a:endParaRPr>
          </a:p>
        </p:txBody>
      </p:sp>
      <p:sp>
        <p:nvSpPr>
          <p:cNvPr id="80" name="Line 25"/>
          <p:cNvSpPr>
            <a:spLocks noChangeShapeType="1"/>
          </p:cNvSpPr>
          <p:nvPr/>
        </p:nvSpPr>
        <p:spPr bwMode="auto">
          <a:xfrm>
            <a:off x="5944507" y="3046413"/>
            <a:ext cx="228600" cy="7620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7042862"/>
              </p:ext>
            </p:extLst>
          </p:nvPr>
        </p:nvGraphicFramePr>
        <p:xfrm>
          <a:off x="5109858" y="3146425"/>
          <a:ext cx="1270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207" name="Equation" r:id="rId7" imgW="127000" imgH="190500" progId="Equation.3">
                  <p:embed/>
                </p:oleObj>
              </mc:Choice>
              <mc:Fallback>
                <p:oleObj name="Equation" r:id="rId7" imgW="127000" imgH="190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109858" y="3146425"/>
                        <a:ext cx="127000" cy="190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905000" y="152400"/>
            <a:ext cx="670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Comic Sans MS"/>
                <a:cs typeface="Comic Sans MS"/>
              </a:rPr>
              <a:t>Factorization in exclusive processes (DVCS, DVMP…)  </a:t>
            </a:r>
            <a:endParaRPr lang="en-US" sz="2000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graphicFrame>
        <p:nvGraphicFramePr>
          <p:cNvPr id="39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1296756"/>
              </p:ext>
            </p:extLst>
          </p:nvPr>
        </p:nvGraphicFramePr>
        <p:xfrm>
          <a:off x="1441755" y="762000"/>
          <a:ext cx="2368245" cy="5444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208" name="Equation" r:id="rId9" imgW="990600" imgH="228600" progId="Equation.3">
                  <p:embed/>
                </p:oleObj>
              </mc:Choice>
              <mc:Fallback>
                <p:oleObj name="Equation" r:id="rId9" imgW="9906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1755" y="762000"/>
                        <a:ext cx="2368245" cy="5444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898903"/>
              </p:ext>
            </p:extLst>
          </p:nvPr>
        </p:nvGraphicFramePr>
        <p:xfrm>
          <a:off x="6999856" y="5456237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209" name="Equation" r:id="rId11" imgW="114300" imgH="165100" progId="Equation.DSMT4">
                  <p:embed/>
                </p:oleObj>
              </mc:Choice>
              <mc:Fallback>
                <p:oleObj name="Equation" r:id="rId11" imgW="1143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99856" y="5456237"/>
                        <a:ext cx="114300" cy="16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6110406"/>
              </p:ext>
            </p:extLst>
          </p:nvPr>
        </p:nvGraphicFramePr>
        <p:xfrm>
          <a:off x="6044842" y="3746500"/>
          <a:ext cx="765175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210" name="Equation" r:id="rId12" imgW="114300" imgH="165100" progId="Equation.DSMT4">
                  <p:embed/>
                </p:oleObj>
              </mc:Choice>
              <mc:Fallback>
                <p:oleObj name="Equation" r:id="rId12" imgW="1143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4842" y="3746500"/>
                        <a:ext cx="765175" cy="1104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Rectangle 43"/>
          <p:cNvSpPr/>
          <p:nvPr/>
        </p:nvSpPr>
        <p:spPr>
          <a:xfrm>
            <a:off x="5968642" y="4889500"/>
            <a:ext cx="2362200" cy="7620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2920642" y="4889500"/>
            <a:ext cx="2743200" cy="762000"/>
          </a:xfrm>
          <a:prstGeom prst="rect">
            <a:avLst/>
          </a:prstGeom>
          <a:noFill/>
          <a:ln>
            <a:solidFill>
              <a:srgbClr val="FF0000">
                <a:alpha val="70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685800" y="2286000"/>
            <a:ext cx="7239000" cy="76200"/>
          </a:xfrm>
          <a:prstGeom prst="line">
            <a:avLst/>
          </a:prstGeom>
          <a:ln>
            <a:solidFill>
              <a:srgbClr val="660066">
                <a:alpha val="50000"/>
              </a:srgb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Rectangle 22"/>
          <p:cNvSpPr>
            <a:spLocks noChangeArrowheads="1"/>
          </p:cNvSpPr>
          <p:nvPr/>
        </p:nvSpPr>
        <p:spPr bwMode="auto">
          <a:xfrm>
            <a:off x="2209800" y="1828800"/>
            <a:ext cx="671959" cy="477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4" rIns="91430" bIns="45714">
            <a:spAutoFit/>
          </a:bodyPr>
          <a:lstStyle/>
          <a:p>
            <a:pPr defTabSz="915988"/>
            <a:r>
              <a:rPr lang="en-US" sz="2500" dirty="0">
                <a:solidFill>
                  <a:srgbClr val="000000"/>
                </a:solidFill>
                <a:latin typeface="Times" charset="0"/>
              </a:rPr>
              <a:t>k</a:t>
            </a:r>
            <a:r>
              <a:rPr lang="en-US" sz="2500" dirty="0" smtClean="0">
                <a:solidFill>
                  <a:srgbClr val="FF0000"/>
                </a:solidFill>
                <a:latin typeface="Times" charset="0"/>
              </a:rPr>
              <a:t>, </a:t>
            </a:r>
            <a:r>
              <a:rPr lang="en-US" sz="2500" dirty="0" err="1" smtClean="0">
                <a:solidFill>
                  <a:srgbClr val="FF0000"/>
                </a:solidFill>
                <a:latin typeface="Times" charset="0"/>
              </a:rPr>
              <a:t>λ</a:t>
            </a:r>
            <a:endParaRPr lang="en-US" sz="2500" baseline="30000" dirty="0">
              <a:solidFill>
                <a:srgbClr val="FF0000"/>
              </a:solidFill>
              <a:latin typeface="Times" charset="0"/>
            </a:endParaRPr>
          </a:p>
        </p:txBody>
      </p:sp>
      <p:sp>
        <p:nvSpPr>
          <p:cNvPr id="47" name="Rectangle 14"/>
          <p:cNvSpPr>
            <a:spLocks noChangeArrowheads="1"/>
          </p:cNvSpPr>
          <p:nvPr/>
        </p:nvSpPr>
        <p:spPr bwMode="auto">
          <a:xfrm>
            <a:off x="5562600" y="1857278"/>
            <a:ext cx="1772307" cy="733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4" rIns="91430" bIns="45714">
            <a:spAutoFit/>
          </a:bodyPr>
          <a:lstStyle/>
          <a:p>
            <a:pPr defTabSz="915988"/>
            <a:r>
              <a:rPr lang="en-US" sz="2500" dirty="0">
                <a:solidFill>
                  <a:srgbClr val="000000"/>
                </a:solidFill>
                <a:latin typeface="Times" charset="0"/>
              </a:rPr>
              <a:t>k</a:t>
            </a:r>
            <a:r>
              <a:rPr lang="en-US" sz="2500" dirty="0" smtClean="0">
                <a:solidFill>
                  <a:srgbClr val="000000"/>
                </a:solidFill>
                <a:latin typeface="Times" charset="0"/>
              </a:rPr>
              <a:t>’= k –</a:t>
            </a:r>
            <a:r>
              <a:rPr lang="en-US" sz="2500" dirty="0" err="1" smtClean="0">
                <a:solidFill>
                  <a:srgbClr val="000000"/>
                </a:solidFill>
                <a:latin typeface="Times" charset="0"/>
              </a:rPr>
              <a:t>Δ</a:t>
            </a:r>
            <a:r>
              <a:rPr lang="en-US" sz="2500" dirty="0">
                <a:solidFill>
                  <a:srgbClr val="FF0000"/>
                </a:solidFill>
                <a:latin typeface="Times" charset="0"/>
              </a:rPr>
              <a:t>. </a:t>
            </a:r>
            <a:r>
              <a:rPr lang="el-GR" sz="2500" dirty="0" smtClean="0">
                <a:solidFill>
                  <a:srgbClr val="FF0000"/>
                </a:solidFill>
                <a:latin typeface="Times" charset="0"/>
              </a:rPr>
              <a:t>λ</a:t>
            </a:r>
            <a:r>
              <a:rPr lang="en-US" sz="2500" dirty="0" smtClean="0">
                <a:solidFill>
                  <a:srgbClr val="FF0000"/>
                </a:solidFill>
                <a:latin typeface="Times" charset="0"/>
              </a:rPr>
              <a:t>’</a:t>
            </a:r>
          </a:p>
          <a:p>
            <a:pPr defTabSz="915988"/>
            <a:endParaRPr lang="en-US" sz="2500" baseline="-25000" dirty="0">
              <a:solidFill>
                <a:srgbClr val="FF0000"/>
              </a:solidFill>
              <a:latin typeface="Times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3962400"/>
            <a:ext cx="78997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Comic Sans MS"/>
                <a:cs typeface="Comic Sans MS"/>
              </a:rPr>
              <a:t>Convolution of “hard part” with quark-proton </a:t>
            </a:r>
            <a:r>
              <a:rPr lang="en-US" sz="2000" b="1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Helicity</a:t>
            </a:r>
            <a:r>
              <a:rPr lang="en-US" sz="2000" dirty="0" smtClean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Comic Sans MS"/>
                <a:cs typeface="Comic Sans MS"/>
              </a:rPr>
              <a:t>amplitudes</a:t>
            </a:r>
          </a:p>
          <a:p>
            <a:r>
              <a:rPr lang="en-US" sz="2000" dirty="0" smtClean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Comic Sans MS"/>
                <a:cs typeface="Comic Sans MS"/>
              </a:rPr>
              <a:t> most direct connection to </a:t>
            </a:r>
            <a:r>
              <a:rPr lang="en-US" sz="2000" dirty="0" smtClean="0">
                <a:solidFill>
                  <a:srgbClr val="FF0000"/>
                </a:solidFill>
                <a:latin typeface="Comic Sans MS"/>
                <a:cs typeface="Comic Sans MS"/>
              </a:rPr>
              <a:t>observables</a:t>
            </a:r>
            <a:endParaRPr lang="en-US" sz="20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4343400" y="1143000"/>
            <a:ext cx="0" cy="685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495800" y="11430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9" name="Freeform 15"/>
          <p:cNvSpPr>
            <a:spLocks/>
          </p:cNvSpPr>
          <p:nvPr/>
        </p:nvSpPr>
        <p:spPr bwMode="auto">
          <a:xfrm rot="17476761" flipV="1">
            <a:off x="3274318" y="1477122"/>
            <a:ext cx="531813" cy="685800"/>
          </a:xfrm>
          <a:custGeom>
            <a:avLst/>
            <a:gdLst>
              <a:gd name="T0" fmla="*/ 2147483647 w 456"/>
              <a:gd name="T1" fmla="*/ 0 h 672"/>
              <a:gd name="T2" fmla="*/ 2147483647 w 456"/>
              <a:gd name="T3" fmla="*/ 2147483647 h 672"/>
              <a:gd name="T4" fmla="*/ 2147483647 w 456"/>
              <a:gd name="T5" fmla="*/ 2147483647 h 672"/>
              <a:gd name="T6" fmla="*/ 2147483647 w 456"/>
              <a:gd name="T7" fmla="*/ 2147483647 h 672"/>
              <a:gd name="T8" fmla="*/ 2147483647 w 456"/>
              <a:gd name="T9" fmla="*/ 2147483647 h 672"/>
              <a:gd name="T10" fmla="*/ 2147483647 w 456"/>
              <a:gd name="T11" fmla="*/ 2147483647 h 672"/>
              <a:gd name="T12" fmla="*/ 2147483647 w 456"/>
              <a:gd name="T13" fmla="*/ 2147483647 h 672"/>
              <a:gd name="T14" fmla="*/ 2147483647 w 456"/>
              <a:gd name="T15" fmla="*/ 2147483647 h 672"/>
              <a:gd name="T16" fmla="*/ 2147483647 w 456"/>
              <a:gd name="T17" fmla="*/ 2147483647 h 672"/>
              <a:gd name="T18" fmla="*/ 2147483647 w 456"/>
              <a:gd name="T19" fmla="*/ 2147483647 h 67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56" h="672">
                <a:moveTo>
                  <a:pt x="72" y="0"/>
                </a:moveTo>
                <a:cubicBezTo>
                  <a:pt x="36" y="60"/>
                  <a:pt x="0" y="120"/>
                  <a:pt x="24" y="144"/>
                </a:cubicBezTo>
                <a:cubicBezTo>
                  <a:pt x="48" y="168"/>
                  <a:pt x="208" y="120"/>
                  <a:pt x="216" y="144"/>
                </a:cubicBezTo>
                <a:cubicBezTo>
                  <a:pt x="224" y="168"/>
                  <a:pt x="64" y="264"/>
                  <a:pt x="72" y="288"/>
                </a:cubicBezTo>
                <a:cubicBezTo>
                  <a:pt x="80" y="312"/>
                  <a:pt x="256" y="264"/>
                  <a:pt x="264" y="288"/>
                </a:cubicBezTo>
                <a:cubicBezTo>
                  <a:pt x="272" y="312"/>
                  <a:pt x="104" y="408"/>
                  <a:pt x="120" y="432"/>
                </a:cubicBezTo>
                <a:cubicBezTo>
                  <a:pt x="136" y="456"/>
                  <a:pt x="320" y="424"/>
                  <a:pt x="360" y="432"/>
                </a:cubicBezTo>
                <a:cubicBezTo>
                  <a:pt x="400" y="440"/>
                  <a:pt x="392" y="448"/>
                  <a:pt x="360" y="480"/>
                </a:cubicBezTo>
                <a:cubicBezTo>
                  <a:pt x="328" y="512"/>
                  <a:pt x="152" y="592"/>
                  <a:pt x="168" y="624"/>
                </a:cubicBezTo>
                <a:cubicBezTo>
                  <a:pt x="184" y="656"/>
                  <a:pt x="408" y="664"/>
                  <a:pt x="456" y="672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800080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Line 5"/>
          <p:cNvSpPr>
            <a:spLocks noChangeShapeType="1"/>
          </p:cNvSpPr>
          <p:nvPr/>
        </p:nvSpPr>
        <p:spPr bwMode="auto">
          <a:xfrm flipV="1">
            <a:off x="2258332" y="2927350"/>
            <a:ext cx="1371600" cy="608013"/>
          </a:xfrm>
          <a:prstGeom prst="line">
            <a:avLst/>
          </a:prstGeom>
          <a:noFill/>
          <a:ln w="79375" cmpd="tri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Line 5"/>
          <p:cNvSpPr>
            <a:spLocks noChangeShapeType="1"/>
          </p:cNvSpPr>
          <p:nvPr/>
        </p:nvSpPr>
        <p:spPr bwMode="auto">
          <a:xfrm flipV="1">
            <a:off x="1981200" y="2819400"/>
            <a:ext cx="1371600" cy="608013"/>
          </a:xfrm>
          <a:prstGeom prst="line">
            <a:avLst/>
          </a:prstGeom>
          <a:noFill/>
          <a:ln w="79375" cmpd="tri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Footer Placeholder 15"/>
          <p:cNvSpPr txBox="1">
            <a:spLocks noGrp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en-US" sz="1300" dirty="0" smtClean="0"/>
              <a:t>Exclusives2015  </a:t>
            </a:r>
            <a:r>
              <a:rPr lang="en-US" sz="1300" dirty="0" err="1"/>
              <a:t>GR.Goldstein</a:t>
            </a:r>
            <a:r>
              <a:rPr lang="en-US" sz="13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91142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eft Arrow Callout 7"/>
          <p:cNvSpPr/>
          <p:nvPr/>
        </p:nvSpPr>
        <p:spPr>
          <a:xfrm>
            <a:off x="7620000" y="2286000"/>
            <a:ext cx="838200" cy="762000"/>
          </a:xfrm>
          <a:prstGeom prst="leftArrowCallout">
            <a:avLst/>
          </a:prstGeom>
          <a:solidFill>
            <a:srgbClr val="FFFF00"/>
          </a:solidFill>
          <a:ln>
            <a:solidFill>
              <a:srgbClr val="008000">
                <a:alpha val="70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A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8" name="Left Arrow Callout 47"/>
          <p:cNvSpPr/>
          <p:nvPr/>
        </p:nvSpPr>
        <p:spPr>
          <a:xfrm>
            <a:off x="7620000" y="1447800"/>
            <a:ext cx="838200" cy="762000"/>
          </a:xfrm>
          <a:prstGeom prst="leftArrowCallout">
            <a:avLst/>
          </a:prstGeom>
          <a:solidFill>
            <a:srgbClr val="FFFF00"/>
          </a:solidFill>
          <a:ln>
            <a:solidFill>
              <a:srgbClr val="FF0000">
                <a:alpha val="70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g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4813300"/>
            <a:ext cx="7492642" cy="977900"/>
          </a:xfrm>
          <a:prstGeom prst="rect">
            <a:avLst/>
          </a:prstGeom>
          <a:ln>
            <a:solidFill>
              <a:srgbClr val="000090"/>
            </a:solidFill>
          </a:ln>
        </p:spPr>
      </p:pic>
      <p:graphicFrame>
        <p:nvGraphicFramePr>
          <p:cNvPr id="717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5571515"/>
              </p:ext>
            </p:extLst>
          </p:nvPr>
        </p:nvGraphicFramePr>
        <p:xfrm>
          <a:off x="6044842" y="3733800"/>
          <a:ext cx="765175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106" name="Equation" r:id="rId5" imgW="114300" imgH="165100" progId="Equation.DSMT4">
                  <p:embed/>
                </p:oleObj>
              </mc:Choice>
              <mc:Fallback>
                <p:oleObj name="Equation" r:id="rId5" imgW="1143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4842" y="3733800"/>
                        <a:ext cx="765175" cy="1104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7" name="Straight Connector 56"/>
          <p:cNvCxnSpPr/>
          <p:nvPr/>
        </p:nvCxnSpPr>
        <p:spPr>
          <a:xfrm flipV="1">
            <a:off x="5080014" y="1558715"/>
            <a:ext cx="576373" cy="543769"/>
          </a:xfrm>
          <a:prstGeom prst="line">
            <a:avLst/>
          </a:prstGeom>
          <a:ln w="38100" cmpd="sng">
            <a:solidFill>
              <a:srgbClr val="00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Line 2"/>
          <p:cNvSpPr>
            <a:spLocks noChangeShapeType="1"/>
          </p:cNvSpPr>
          <p:nvPr/>
        </p:nvSpPr>
        <p:spPr bwMode="auto">
          <a:xfrm flipH="1">
            <a:off x="3706132" y="2132013"/>
            <a:ext cx="1371600" cy="0"/>
          </a:xfrm>
          <a:prstGeom prst="line">
            <a:avLst/>
          </a:prstGeom>
          <a:noFill/>
          <a:ln w="38100">
            <a:solidFill>
              <a:srgbClr val="63252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" name="Line 3"/>
          <p:cNvSpPr>
            <a:spLocks noChangeShapeType="1"/>
          </p:cNvSpPr>
          <p:nvPr/>
        </p:nvSpPr>
        <p:spPr bwMode="auto">
          <a:xfrm flipV="1">
            <a:off x="3477532" y="2362200"/>
            <a:ext cx="103868" cy="119063"/>
          </a:xfrm>
          <a:prstGeom prst="line">
            <a:avLst/>
          </a:prstGeom>
          <a:noFill/>
          <a:ln w="28575">
            <a:solidFill>
              <a:srgbClr val="63252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" name="Text Box 4"/>
          <p:cNvSpPr txBox="1">
            <a:spLocks noChangeArrowheads="1"/>
          </p:cNvSpPr>
          <p:nvPr/>
        </p:nvSpPr>
        <p:spPr bwMode="auto">
          <a:xfrm>
            <a:off x="2209800" y="1295400"/>
            <a:ext cx="781336" cy="477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4" rIns="91430" bIns="45714">
            <a:spAutoFit/>
          </a:bodyPr>
          <a:lstStyle>
            <a:lvl1pPr defTabSz="9159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59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59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59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59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500" dirty="0" err="1">
                <a:latin typeface="Times" charset="0"/>
              </a:rPr>
              <a:t>q</a:t>
            </a:r>
            <a:r>
              <a:rPr lang="en-US" sz="2500" dirty="0" err="1" smtClean="0">
                <a:latin typeface="Times" charset="0"/>
              </a:rPr>
              <a:t>,</a:t>
            </a:r>
            <a:r>
              <a:rPr lang="en-US" sz="2500" dirty="0" err="1" smtClean="0">
                <a:solidFill>
                  <a:srgbClr val="FF0000"/>
                </a:solidFill>
                <a:latin typeface="Times" charset="0"/>
              </a:rPr>
              <a:t>Λ</a:t>
            </a:r>
            <a:r>
              <a:rPr lang="en-US" sz="2500" baseline="-25000" dirty="0" err="1" smtClean="0">
                <a:solidFill>
                  <a:srgbClr val="FF0000"/>
                </a:solidFill>
                <a:latin typeface="Times" charset="0"/>
              </a:rPr>
              <a:t>γ</a:t>
            </a:r>
            <a:endParaRPr lang="en-US" sz="2500" baseline="-25000" dirty="0">
              <a:solidFill>
                <a:srgbClr val="FF0000"/>
              </a:solidFill>
              <a:latin typeface="Times" charset="0"/>
            </a:endParaRPr>
          </a:p>
        </p:txBody>
      </p:sp>
      <p:sp>
        <p:nvSpPr>
          <p:cNvPr id="61" name="Line 5"/>
          <p:cNvSpPr>
            <a:spLocks noChangeShapeType="1"/>
          </p:cNvSpPr>
          <p:nvPr/>
        </p:nvSpPr>
        <p:spPr bwMode="auto">
          <a:xfrm flipV="1">
            <a:off x="2105932" y="2774950"/>
            <a:ext cx="1371600" cy="608013"/>
          </a:xfrm>
          <a:prstGeom prst="line">
            <a:avLst/>
          </a:prstGeom>
          <a:noFill/>
          <a:ln w="79375" cmpd="tri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" name="Line 6"/>
          <p:cNvSpPr>
            <a:spLocks noChangeShapeType="1"/>
          </p:cNvSpPr>
          <p:nvPr/>
        </p:nvSpPr>
        <p:spPr bwMode="auto">
          <a:xfrm flipV="1">
            <a:off x="2639332" y="3017838"/>
            <a:ext cx="228600" cy="15240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" name="Text Box 8"/>
          <p:cNvSpPr txBox="1">
            <a:spLocks noChangeArrowheads="1"/>
          </p:cNvSpPr>
          <p:nvPr/>
        </p:nvSpPr>
        <p:spPr bwMode="auto">
          <a:xfrm>
            <a:off x="-76200" y="3114675"/>
            <a:ext cx="18415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0" tIns="45714" rIns="91430" bIns="45714">
            <a:spAutoFit/>
          </a:bodyPr>
          <a:lstStyle>
            <a:lvl1pPr defTabSz="9159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5613" defTabSz="9159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15988" defTabSz="9159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defTabSz="9159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827213" defTabSz="9159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284413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741613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198813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56013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116000"/>
              </a:lnSpc>
              <a:buClr>
                <a:srgbClr val="000000"/>
              </a:buClr>
              <a:buSzPct val="45000"/>
              <a:buFont typeface="StarSymbol" charset="0"/>
              <a:buNone/>
              <a:defRPr/>
            </a:pPr>
            <a:endParaRPr lang="en-US" sz="2500" smtClean="0">
              <a:latin typeface="Nimbus Roman No9 L" charset="0"/>
            </a:endParaRPr>
          </a:p>
        </p:txBody>
      </p:sp>
      <p:sp>
        <p:nvSpPr>
          <p:cNvPr id="65" name="Text Box 9"/>
          <p:cNvSpPr txBox="1">
            <a:spLocks noChangeArrowheads="1"/>
          </p:cNvSpPr>
          <p:nvPr/>
        </p:nvSpPr>
        <p:spPr bwMode="auto">
          <a:xfrm>
            <a:off x="2404382" y="1630363"/>
            <a:ext cx="18415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0" tIns="45714" rIns="91430" bIns="45714">
            <a:spAutoFit/>
          </a:bodyPr>
          <a:lstStyle>
            <a:lvl1pPr defTabSz="9159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5613" defTabSz="9159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15988" defTabSz="9159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defTabSz="9159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827213" defTabSz="9159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284413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741613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198813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56013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116000"/>
              </a:lnSpc>
              <a:buClr>
                <a:srgbClr val="000000"/>
              </a:buClr>
              <a:buSzPct val="45000"/>
              <a:buFont typeface="StarSymbol" charset="0"/>
              <a:buNone/>
              <a:defRPr/>
            </a:pPr>
            <a:endParaRPr lang="en-US" sz="2500" smtClean="0">
              <a:latin typeface="Nimbus Roman No9 L" charset="0"/>
            </a:endParaRPr>
          </a:p>
        </p:txBody>
      </p:sp>
      <p:sp>
        <p:nvSpPr>
          <p:cNvPr id="66" name="Line 10"/>
          <p:cNvSpPr>
            <a:spLocks noChangeShapeType="1"/>
          </p:cNvSpPr>
          <p:nvPr/>
        </p:nvSpPr>
        <p:spPr bwMode="auto">
          <a:xfrm flipH="1" flipV="1">
            <a:off x="5373007" y="2787650"/>
            <a:ext cx="1219200" cy="531813"/>
          </a:xfrm>
          <a:prstGeom prst="line">
            <a:avLst/>
          </a:prstGeom>
          <a:noFill/>
          <a:ln w="79375" cmpd="tri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" name="Line 11"/>
          <p:cNvSpPr>
            <a:spLocks noChangeShapeType="1"/>
          </p:cNvSpPr>
          <p:nvPr/>
        </p:nvSpPr>
        <p:spPr bwMode="auto">
          <a:xfrm rot="14522146" flipH="1">
            <a:off x="5867513" y="2978944"/>
            <a:ext cx="230188" cy="1524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tx1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" name="Line 12"/>
          <p:cNvSpPr>
            <a:spLocks noChangeShapeType="1"/>
          </p:cNvSpPr>
          <p:nvPr/>
        </p:nvSpPr>
        <p:spPr bwMode="auto">
          <a:xfrm>
            <a:off x="5068207" y="2103438"/>
            <a:ext cx="457200" cy="608012"/>
          </a:xfrm>
          <a:prstGeom prst="line">
            <a:avLst/>
          </a:prstGeom>
          <a:noFill/>
          <a:ln w="38100">
            <a:solidFill>
              <a:srgbClr val="63252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" name="Line 13"/>
          <p:cNvSpPr>
            <a:spLocks noChangeShapeType="1"/>
          </p:cNvSpPr>
          <p:nvPr/>
        </p:nvSpPr>
        <p:spPr bwMode="auto">
          <a:xfrm rot="5400000" flipV="1">
            <a:off x="5107894" y="2216151"/>
            <a:ext cx="263525" cy="190500"/>
          </a:xfrm>
          <a:prstGeom prst="line">
            <a:avLst/>
          </a:prstGeom>
          <a:noFill/>
          <a:ln w="28575">
            <a:solidFill>
              <a:srgbClr val="63252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" name="Rectangle 14"/>
          <p:cNvSpPr>
            <a:spLocks noChangeArrowheads="1"/>
          </p:cNvSpPr>
          <p:nvPr/>
        </p:nvSpPr>
        <p:spPr bwMode="auto">
          <a:xfrm>
            <a:off x="5542893" y="2414838"/>
            <a:ext cx="1772307" cy="86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4" rIns="91430" bIns="45714">
            <a:spAutoFit/>
          </a:bodyPr>
          <a:lstStyle/>
          <a:p>
            <a:pPr defTabSz="915988"/>
            <a:r>
              <a:rPr lang="en-US" sz="2500" dirty="0">
                <a:solidFill>
                  <a:srgbClr val="000000"/>
                </a:solidFill>
                <a:latin typeface="Times" charset="0"/>
              </a:rPr>
              <a:t>k</a:t>
            </a:r>
            <a:r>
              <a:rPr lang="en-US" sz="2500" dirty="0" smtClean="0">
                <a:solidFill>
                  <a:srgbClr val="000000"/>
                </a:solidFill>
                <a:latin typeface="Times" charset="0"/>
              </a:rPr>
              <a:t>’= k –</a:t>
            </a:r>
            <a:r>
              <a:rPr lang="en-US" sz="2500" dirty="0" err="1" smtClean="0">
                <a:solidFill>
                  <a:srgbClr val="000000"/>
                </a:solidFill>
                <a:latin typeface="Times" charset="0"/>
              </a:rPr>
              <a:t>Δ</a:t>
            </a:r>
            <a:r>
              <a:rPr lang="en-US" sz="2500" dirty="0">
                <a:solidFill>
                  <a:srgbClr val="FF0000"/>
                </a:solidFill>
                <a:latin typeface="Times" charset="0"/>
              </a:rPr>
              <a:t>. </a:t>
            </a:r>
            <a:r>
              <a:rPr lang="el-GR" sz="2500" dirty="0" smtClean="0">
                <a:solidFill>
                  <a:srgbClr val="FF0000"/>
                </a:solidFill>
                <a:latin typeface="Times" charset="0"/>
              </a:rPr>
              <a:t>λ</a:t>
            </a:r>
            <a:r>
              <a:rPr lang="en-US" sz="2500" dirty="0" smtClean="0">
                <a:solidFill>
                  <a:srgbClr val="FF0000"/>
                </a:solidFill>
                <a:latin typeface="Times" charset="0"/>
              </a:rPr>
              <a:t>’</a:t>
            </a:r>
          </a:p>
          <a:p>
            <a:pPr defTabSz="915988"/>
            <a:r>
              <a:rPr lang="en-US" sz="2500" dirty="0" smtClean="0">
                <a:solidFill>
                  <a:srgbClr val="FF0000"/>
                </a:solidFill>
                <a:latin typeface="Times" charset="0"/>
              </a:rPr>
              <a:t> </a:t>
            </a:r>
            <a:endParaRPr lang="en-US" sz="2500" baseline="-25000" dirty="0">
              <a:solidFill>
                <a:srgbClr val="FF0000"/>
              </a:solidFill>
              <a:latin typeface="Times" charset="0"/>
            </a:endParaRPr>
          </a:p>
        </p:txBody>
      </p:sp>
      <p:sp>
        <p:nvSpPr>
          <p:cNvPr id="71" name="Freeform 15"/>
          <p:cNvSpPr>
            <a:spLocks/>
          </p:cNvSpPr>
          <p:nvPr/>
        </p:nvSpPr>
        <p:spPr bwMode="auto">
          <a:xfrm rot="17476761" flipV="1">
            <a:off x="3249725" y="1447007"/>
            <a:ext cx="531813" cy="685800"/>
          </a:xfrm>
          <a:custGeom>
            <a:avLst/>
            <a:gdLst>
              <a:gd name="T0" fmla="*/ 2147483647 w 456"/>
              <a:gd name="T1" fmla="*/ 0 h 672"/>
              <a:gd name="T2" fmla="*/ 2147483647 w 456"/>
              <a:gd name="T3" fmla="*/ 2147483647 h 672"/>
              <a:gd name="T4" fmla="*/ 2147483647 w 456"/>
              <a:gd name="T5" fmla="*/ 2147483647 h 672"/>
              <a:gd name="T6" fmla="*/ 2147483647 w 456"/>
              <a:gd name="T7" fmla="*/ 2147483647 h 672"/>
              <a:gd name="T8" fmla="*/ 2147483647 w 456"/>
              <a:gd name="T9" fmla="*/ 2147483647 h 672"/>
              <a:gd name="T10" fmla="*/ 2147483647 w 456"/>
              <a:gd name="T11" fmla="*/ 2147483647 h 672"/>
              <a:gd name="T12" fmla="*/ 2147483647 w 456"/>
              <a:gd name="T13" fmla="*/ 2147483647 h 672"/>
              <a:gd name="T14" fmla="*/ 2147483647 w 456"/>
              <a:gd name="T15" fmla="*/ 2147483647 h 672"/>
              <a:gd name="T16" fmla="*/ 2147483647 w 456"/>
              <a:gd name="T17" fmla="*/ 2147483647 h 672"/>
              <a:gd name="T18" fmla="*/ 2147483647 w 456"/>
              <a:gd name="T19" fmla="*/ 2147483647 h 67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56" h="672">
                <a:moveTo>
                  <a:pt x="72" y="0"/>
                </a:moveTo>
                <a:cubicBezTo>
                  <a:pt x="36" y="60"/>
                  <a:pt x="0" y="120"/>
                  <a:pt x="24" y="144"/>
                </a:cubicBezTo>
                <a:cubicBezTo>
                  <a:pt x="48" y="168"/>
                  <a:pt x="208" y="120"/>
                  <a:pt x="216" y="144"/>
                </a:cubicBezTo>
                <a:cubicBezTo>
                  <a:pt x="224" y="168"/>
                  <a:pt x="64" y="264"/>
                  <a:pt x="72" y="288"/>
                </a:cubicBezTo>
                <a:cubicBezTo>
                  <a:pt x="80" y="312"/>
                  <a:pt x="256" y="264"/>
                  <a:pt x="264" y="288"/>
                </a:cubicBezTo>
                <a:cubicBezTo>
                  <a:pt x="272" y="312"/>
                  <a:pt x="104" y="408"/>
                  <a:pt x="120" y="432"/>
                </a:cubicBezTo>
                <a:cubicBezTo>
                  <a:pt x="136" y="456"/>
                  <a:pt x="320" y="424"/>
                  <a:pt x="360" y="432"/>
                </a:cubicBezTo>
                <a:cubicBezTo>
                  <a:pt x="400" y="440"/>
                  <a:pt x="392" y="448"/>
                  <a:pt x="360" y="480"/>
                </a:cubicBezTo>
                <a:cubicBezTo>
                  <a:pt x="328" y="512"/>
                  <a:pt x="152" y="592"/>
                  <a:pt x="168" y="624"/>
                </a:cubicBezTo>
                <a:cubicBezTo>
                  <a:pt x="184" y="656"/>
                  <a:pt x="408" y="664"/>
                  <a:pt x="456" y="672"/>
                </a:cubicBezTo>
              </a:path>
            </a:pathLst>
          </a:custGeom>
          <a:noFill/>
          <a:ln w="38100" cmpd="sng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800080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" name="Line 17"/>
          <p:cNvSpPr>
            <a:spLocks noChangeShapeType="1"/>
          </p:cNvSpPr>
          <p:nvPr/>
        </p:nvSpPr>
        <p:spPr bwMode="auto">
          <a:xfrm flipH="1">
            <a:off x="3276600" y="2130425"/>
            <a:ext cx="457200" cy="612775"/>
          </a:xfrm>
          <a:prstGeom prst="line">
            <a:avLst/>
          </a:prstGeom>
          <a:noFill/>
          <a:ln w="38100">
            <a:solidFill>
              <a:schemeClr val="accent2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" name="Oval 18" descr="Light upward diagonal"/>
          <p:cNvSpPr>
            <a:spLocks noChangeArrowheads="1"/>
          </p:cNvSpPr>
          <p:nvPr/>
        </p:nvSpPr>
        <p:spPr bwMode="auto">
          <a:xfrm>
            <a:off x="3172732" y="2592388"/>
            <a:ext cx="2438400" cy="377825"/>
          </a:xfrm>
          <a:prstGeom prst="ellipse">
            <a:avLst/>
          </a:prstGeom>
          <a:solidFill>
            <a:schemeClr val="accent6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4" name="Text Box 19"/>
          <p:cNvSpPr txBox="1">
            <a:spLocks noChangeArrowheads="1"/>
          </p:cNvSpPr>
          <p:nvPr/>
        </p:nvSpPr>
        <p:spPr bwMode="auto">
          <a:xfrm>
            <a:off x="5656800" y="1219200"/>
            <a:ext cx="2040153" cy="86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4" rIns="91430" bIns="45714">
            <a:spAutoFit/>
          </a:bodyPr>
          <a:lstStyle>
            <a:lvl1pPr defTabSz="9159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59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59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59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59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500" dirty="0">
                <a:solidFill>
                  <a:srgbClr val="000000"/>
                </a:solidFill>
                <a:latin typeface="Times" charset="0"/>
              </a:rPr>
              <a:t>q'=</a:t>
            </a:r>
            <a:r>
              <a:rPr lang="en-US" sz="2500" dirty="0" err="1">
                <a:solidFill>
                  <a:srgbClr val="000000"/>
                </a:solidFill>
                <a:latin typeface="Times" charset="0"/>
              </a:rPr>
              <a:t>q+</a:t>
            </a:r>
            <a:r>
              <a:rPr lang="en-US" sz="2500" dirty="0" err="1" smtClean="0">
                <a:solidFill>
                  <a:srgbClr val="000000"/>
                </a:solidFill>
                <a:latin typeface="Times" charset="0"/>
              </a:rPr>
              <a:t>Δ</a:t>
            </a:r>
            <a:r>
              <a:rPr lang="en-US" sz="2500" dirty="0">
                <a:solidFill>
                  <a:srgbClr val="FF0000"/>
                </a:solidFill>
                <a:latin typeface="Times" charset="0"/>
              </a:rPr>
              <a:t>, </a:t>
            </a:r>
            <a:r>
              <a:rPr lang="en-US" sz="2500" dirty="0" smtClean="0">
                <a:solidFill>
                  <a:srgbClr val="FF0000"/>
                </a:solidFill>
                <a:latin typeface="Times" charset="0"/>
              </a:rPr>
              <a:t>Λ</a:t>
            </a:r>
            <a:r>
              <a:rPr lang="en-US" sz="2500" dirty="0" smtClean="0">
                <a:solidFill>
                  <a:srgbClr val="FF0000"/>
                </a:solidFill>
                <a:latin typeface="Times" charset="0"/>
                <a:sym typeface="Wingdings"/>
              </a:rPr>
              <a:t>0</a:t>
            </a:r>
            <a:endParaRPr lang="en-US" sz="2500" dirty="0">
              <a:solidFill>
                <a:srgbClr val="FF0000"/>
              </a:solidFill>
              <a:latin typeface="Times" charset="0"/>
            </a:endParaRPr>
          </a:p>
          <a:p>
            <a:endParaRPr lang="en-US" sz="2500" dirty="0">
              <a:solidFill>
                <a:srgbClr val="FF0000"/>
              </a:solidFill>
              <a:latin typeface="Times" charset="0"/>
            </a:endParaRPr>
          </a:p>
        </p:txBody>
      </p:sp>
      <p:sp>
        <p:nvSpPr>
          <p:cNvPr id="75" name="Oval 20"/>
          <p:cNvSpPr>
            <a:spLocks noChangeArrowheads="1"/>
          </p:cNvSpPr>
          <p:nvPr/>
        </p:nvSpPr>
        <p:spPr bwMode="auto">
          <a:xfrm>
            <a:off x="4917204" y="1967775"/>
            <a:ext cx="318131" cy="274585"/>
          </a:xfrm>
          <a:prstGeom prst="ellipse">
            <a:avLst/>
          </a:prstGeom>
          <a:pattFill prst="dkDnDiag">
            <a:fgClr>
              <a:srgbClr val="800000"/>
            </a:fgClr>
            <a:bgClr>
              <a:prstClr val="white"/>
            </a:bgClr>
          </a:patt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76" name="Oval 21"/>
          <p:cNvSpPr>
            <a:spLocks noChangeArrowheads="1"/>
          </p:cNvSpPr>
          <p:nvPr/>
        </p:nvSpPr>
        <p:spPr bwMode="auto">
          <a:xfrm>
            <a:off x="3629932" y="2055813"/>
            <a:ext cx="152400" cy="1539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" name="Rectangle 22"/>
          <p:cNvSpPr>
            <a:spLocks noChangeArrowheads="1"/>
          </p:cNvSpPr>
          <p:nvPr/>
        </p:nvSpPr>
        <p:spPr bwMode="auto">
          <a:xfrm>
            <a:off x="2209800" y="2266158"/>
            <a:ext cx="671959" cy="477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4" rIns="91430" bIns="45714">
            <a:spAutoFit/>
          </a:bodyPr>
          <a:lstStyle/>
          <a:p>
            <a:pPr defTabSz="915988"/>
            <a:r>
              <a:rPr lang="en-US" sz="2500" dirty="0">
                <a:solidFill>
                  <a:srgbClr val="000000"/>
                </a:solidFill>
                <a:latin typeface="Times" charset="0"/>
              </a:rPr>
              <a:t>k</a:t>
            </a:r>
            <a:r>
              <a:rPr lang="en-US" sz="2500" dirty="0" smtClean="0">
                <a:solidFill>
                  <a:srgbClr val="FF0000"/>
                </a:solidFill>
                <a:latin typeface="Times" charset="0"/>
              </a:rPr>
              <a:t>, </a:t>
            </a:r>
            <a:r>
              <a:rPr lang="en-US" sz="2500" dirty="0" err="1" smtClean="0">
                <a:solidFill>
                  <a:srgbClr val="FF0000"/>
                </a:solidFill>
                <a:latin typeface="Times" charset="0"/>
              </a:rPr>
              <a:t>λ</a:t>
            </a:r>
            <a:endParaRPr lang="en-US" sz="2500" baseline="30000" dirty="0">
              <a:solidFill>
                <a:srgbClr val="FF0000"/>
              </a:solidFill>
              <a:latin typeface="Times" charset="0"/>
            </a:endParaRPr>
          </a:p>
        </p:txBody>
      </p:sp>
      <p:sp>
        <p:nvSpPr>
          <p:cNvPr id="78" name="Rectangle 23"/>
          <p:cNvSpPr>
            <a:spLocks noChangeArrowheads="1"/>
          </p:cNvSpPr>
          <p:nvPr/>
        </p:nvSpPr>
        <p:spPr bwMode="auto">
          <a:xfrm>
            <a:off x="6019800" y="3276600"/>
            <a:ext cx="1843848" cy="86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4" rIns="91430" bIns="45714">
            <a:spAutoFit/>
          </a:bodyPr>
          <a:lstStyle/>
          <a:p>
            <a:pPr defTabSz="915988"/>
            <a:r>
              <a:rPr lang="en-US" sz="2500" dirty="0" smtClean="0">
                <a:solidFill>
                  <a:srgbClr val="000000"/>
                </a:solidFill>
                <a:latin typeface="Times" charset="0"/>
              </a:rPr>
              <a:t>P’= P-Δ</a:t>
            </a:r>
            <a:r>
              <a:rPr lang="en-US" sz="2500" dirty="0" smtClean="0">
                <a:solidFill>
                  <a:srgbClr val="FF0000"/>
                </a:solidFill>
                <a:latin typeface="Times" charset="0"/>
              </a:rPr>
              <a:t>,  </a:t>
            </a:r>
            <a:r>
              <a:rPr lang="en-US" sz="2500" dirty="0" err="1" smtClean="0">
                <a:solidFill>
                  <a:srgbClr val="FF0000"/>
                </a:solidFill>
                <a:latin typeface="Times" charset="0"/>
              </a:rPr>
              <a:t>Λ</a:t>
            </a:r>
            <a:r>
              <a:rPr lang="en-US" sz="2500" dirty="0" smtClean="0">
                <a:solidFill>
                  <a:srgbClr val="FF0000"/>
                </a:solidFill>
                <a:latin typeface="Times" charset="0"/>
              </a:rPr>
              <a:t>’</a:t>
            </a:r>
          </a:p>
          <a:p>
            <a:pPr defTabSz="915988"/>
            <a:r>
              <a:rPr lang="en-US" sz="2500" dirty="0" smtClean="0">
                <a:solidFill>
                  <a:srgbClr val="FF0000"/>
                </a:solidFill>
                <a:latin typeface="Times" charset="0"/>
              </a:rPr>
              <a:t> </a:t>
            </a:r>
            <a:endParaRPr lang="en-US" sz="2500" baseline="-25000" dirty="0">
              <a:solidFill>
                <a:srgbClr val="FF0000"/>
              </a:solidFill>
              <a:latin typeface="Times" charset="0"/>
            </a:endParaRPr>
          </a:p>
        </p:txBody>
      </p:sp>
      <p:sp>
        <p:nvSpPr>
          <p:cNvPr id="79" name="Rectangle 24"/>
          <p:cNvSpPr>
            <a:spLocks noChangeArrowheads="1"/>
          </p:cNvSpPr>
          <p:nvPr/>
        </p:nvSpPr>
        <p:spPr bwMode="auto">
          <a:xfrm>
            <a:off x="1371600" y="3180558"/>
            <a:ext cx="914400" cy="477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0" tIns="45714" rIns="91430" bIns="45714">
            <a:spAutoFit/>
          </a:bodyPr>
          <a:lstStyle/>
          <a:p>
            <a:pPr defTabSz="915988"/>
            <a:r>
              <a:rPr lang="en-US" sz="2500" dirty="0" smtClean="0">
                <a:solidFill>
                  <a:srgbClr val="000000"/>
                </a:solidFill>
                <a:latin typeface="Times" charset="0"/>
              </a:rPr>
              <a:t>P</a:t>
            </a:r>
            <a:r>
              <a:rPr lang="en-US" sz="2500" dirty="0" smtClean="0">
                <a:solidFill>
                  <a:srgbClr val="FF0000"/>
                </a:solidFill>
                <a:latin typeface="Times" charset="0"/>
              </a:rPr>
              <a:t>, </a:t>
            </a:r>
            <a:r>
              <a:rPr lang="en-US" sz="2500" dirty="0" err="1" smtClean="0">
                <a:solidFill>
                  <a:srgbClr val="FF0000"/>
                </a:solidFill>
                <a:latin typeface="Times" charset="0"/>
              </a:rPr>
              <a:t>Λ</a:t>
            </a:r>
            <a:endParaRPr lang="en-US" sz="2500" baseline="30000" dirty="0">
              <a:solidFill>
                <a:srgbClr val="FF0000"/>
              </a:solidFill>
              <a:latin typeface="Times" charset="0"/>
            </a:endParaRPr>
          </a:p>
        </p:txBody>
      </p:sp>
      <p:sp>
        <p:nvSpPr>
          <p:cNvPr id="80" name="Line 25"/>
          <p:cNvSpPr>
            <a:spLocks noChangeShapeType="1"/>
          </p:cNvSpPr>
          <p:nvPr/>
        </p:nvSpPr>
        <p:spPr bwMode="auto">
          <a:xfrm>
            <a:off x="5944507" y="3046413"/>
            <a:ext cx="228600" cy="7620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245413"/>
              </p:ext>
            </p:extLst>
          </p:nvPr>
        </p:nvGraphicFramePr>
        <p:xfrm>
          <a:off x="5109858" y="3146425"/>
          <a:ext cx="1270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107" name="Equation" r:id="rId7" imgW="127000" imgH="190500" progId="Equation.3">
                  <p:embed/>
                </p:oleObj>
              </mc:Choice>
              <mc:Fallback>
                <p:oleObj name="Equation" r:id="rId7" imgW="127000" imgH="190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109858" y="3146425"/>
                        <a:ext cx="127000" cy="190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905000" y="152400"/>
            <a:ext cx="670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Comic Sans MS"/>
                <a:cs typeface="Comic Sans MS"/>
              </a:rPr>
              <a:t>Factorization in </a:t>
            </a:r>
            <a:r>
              <a:rPr lang="en-US" sz="2000" u="sng" dirty="0" smtClean="0">
                <a:solidFill>
                  <a:srgbClr val="660066"/>
                </a:solidFill>
                <a:latin typeface="Comic Sans MS"/>
                <a:cs typeface="Comic Sans MS"/>
              </a:rPr>
              <a:t>exclusive </a:t>
            </a:r>
            <a:r>
              <a:rPr lang="en-US" sz="2000" u="sng" dirty="0" smtClean="0">
                <a:solidFill>
                  <a:srgbClr val="660066"/>
                </a:solidFill>
                <a:latin typeface="Comic Sans MS"/>
                <a:cs typeface="Comic Sans MS"/>
              </a:rPr>
              <a:t>𝜋,𝜂 </a:t>
            </a:r>
            <a:r>
              <a:rPr lang="en-US" sz="2000" dirty="0" smtClean="0">
                <a:solidFill>
                  <a:srgbClr val="0000FF"/>
                </a:solidFill>
                <a:latin typeface="Comic Sans MS"/>
                <a:cs typeface="Comic Sans MS"/>
              </a:rPr>
              <a:t>(DVMP)  </a:t>
            </a:r>
            <a:endParaRPr lang="en-US" sz="2000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graphicFrame>
        <p:nvGraphicFramePr>
          <p:cNvPr id="39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1039528"/>
              </p:ext>
            </p:extLst>
          </p:nvPr>
        </p:nvGraphicFramePr>
        <p:xfrm>
          <a:off x="1441755" y="762000"/>
          <a:ext cx="2368245" cy="5444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108" name="Equation" r:id="rId9" imgW="990600" imgH="228600" progId="Equation.3">
                  <p:embed/>
                </p:oleObj>
              </mc:Choice>
              <mc:Fallback>
                <p:oleObj name="Equation" r:id="rId9" imgW="9906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1755" y="762000"/>
                        <a:ext cx="2368245" cy="5444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3945561"/>
              </p:ext>
            </p:extLst>
          </p:nvPr>
        </p:nvGraphicFramePr>
        <p:xfrm>
          <a:off x="6999856" y="5456237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109" name="Equation" r:id="rId11" imgW="114300" imgH="165100" progId="Equation.DSMT4">
                  <p:embed/>
                </p:oleObj>
              </mc:Choice>
              <mc:Fallback>
                <p:oleObj name="Equation" r:id="rId11" imgW="1143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99856" y="5456237"/>
                        <a:ext cx="114300" cy="16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2549696"/>
              </p:ext>
            </p:extLst>
          </p:nvPr>
        </p:nvGraphicFramePr>
        <p:xfrm>
          <a:off x="6044842" y="3746500"/>
          <a:ext cx="765175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110" name="Equation" r:id="rId12" imgW="114300" imgH="165100" progId="Equation.DSMT4">
                  <p:embed/>
                </p:oleObj>
              </mc:Choice>
              <mc:Fallback>
                <p:oleObj name="Equation" r:id="rId12" imgW="1143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4842" y="3746500"/>
                        <a:ext cx="765175" cy="1104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Rectangle 43"/>
          <p:cNvSpPr/>
          <p:nvPr/>
        </p:nvSpPr>
        <p:spPr>
          <a:xfrm>
            <a:off x="5968642" y="4889500"/>
            <a:ext cx="2362200" cy="7620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2920642" y="4889500"/>
            <a:ext cx="2743200" cy="762000"/>
          </a:xfrm>
          <a:prstGeom prst="rect">
            <a:avLst/>
          </a:prstGeom>
          <a:noFill/>
          <a:ln>
            <a:solidFill>
              <a:srgbClr val="FF0000">
                <a:alpha val="70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685800" y="2286000"/>
            <a:ext cx="7239000" cy="76200"/>
          </a:xfrm>
          <a:prstGeom prst="line">
            <a:avLst/>
          </a:prstGeom>
          <a:ln>
            <a:solidFill>
              <a:srgbClr val="660066">
                <a:alpha val="50000"/>
              </a:srgb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Rectangle 22"/>
          <p:cNvSpPr>
            <a:spLocks noChangeArrowheads="1"/>
          </p:cNvSpPr>
          <p:nvPr/>
        </p:nvSpPr>
        <p:spPr bwMode="auto">
          <a:xfrm>
            <a:off x="2209800" y="1828800"/>
            <a:ext cx="671959" cy="477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4" rIns="91430" bIns="45714">
            <a:spAutoFit/>
          </a:bodyPr>
          <a:lstStyle/>
          <a:p>
            <a:pPr defTabSz="915988"/>
            <a:r>
              <a:rPr lang="en-US" sz="2500" dirty="0">
                <a:solidFill>
                  <a:srgbClr val="000000"/>
                </a:solidFill>
                <a:latin typeface="Times" charset="0"/>
              </a:rPr>
              <a:t>k</a:t>
            </a:r>
            <a:r>
              <a:rPr lang="en-US" sz="2500" dirty="0" smtClean="0">
                <a:solidFill>
                  <a:srgbClr val="FF0000"/>
                </a:solidFill>
                <a:latin typeface="Times" charset="0"/>
              </a:rPr>
              <a:t>, </a:t>
            </a:r>
            <a:r>
              <a:rPr lang="en-US" sz="2500" dirty="0" err="1" smtClean="0">
                <a:solidFill>
                  <a:srgbClr val="FF0000"/>
                </a:solidFill>
                <a:latin typeface="Times" charset="0"/>
              </a:rPr>
              <a:t>λ</a:t>
            </a:r>
            <a:endParaRPr lang="en-US" sz="2500" baseline="30000" dirty="0">
              <a:solidFill>
                <a:srgbClr val="FF0000"/>
              </a:solidFill>
              <a:latin typeface="Times" charset="0"/>
            </a:endParaRPr>
          </a:p>
        </p:txBody>
      </p:sp>
      <p:sp>
        <p:nvSpPr>
          <p:cNvPr id="47" name="Rectangle 14"/>
          <p:cNvSpPr>
            <a:spLocks noChangeArrowheads="1"/>
          </p:cNvSpPr>
          <p:nvPr/>
        </p:nvSpPr>
        <p:spPr bwMode="auto">
          <a:xfrm>
            <a:off x="5562600" y="1857278"/>
            <a:ext cx="1772307" cy="733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4" rIns="91430" bIns="45714">
            <a:spAutoFit/>
          </a:bodyPr>
          <a:lstStyle/>
          <a:p>
            <a:pPr defTabSz="915988"/>
            <a:r>
              <a:rPr lang="en-US" sz="2500" dirty="0">
                <a:solidFill>
                  <a:srgbClr val="000000"/>
                </a:solidFill>
                <a:latin typeface="Times" charset="0"/>
              </a:rPr>
              <a:t>k</a:t>
            </a:r>
            <a:r>
              <a:rPr lang="en-US" sz="2500" dirty="0" smtClean="0">
                <a:solidFill>
                  <a:srgbClr val="000000"/>
                </a:solidFill>
                <a:latin typeface="Times" charset="0"/>
              </a:rPr>
              <a:t>’= k –</a:t>
            </a:r>
            <a:r>
              <a:rPr lang="en-US" sz="2500" dirty="0" err="1" smtClean="0">
                <a:solidFill>
                  <a:srgbClr val="000000"/>
                </a:solidFill>
                <a:latin typeface="Times" charset="0"/>
              </a:rPr>
              <a:t>Δ</a:t>
            </a:r>
            <a:r>
              <a:rPr lang="en-US" sz="2500" dirty="0">
                <a:solidFill>
                  <a:srgbClr val="FF0000"/>
                </a:solidFill>
                <a:latin typeface="Times" charset="0"/>
              </a:rPr>
              <a:t>. </a:t>
            </a:r>
            <a:r>
              <a:rPr lang="el-GR" sz="2500" dirty="0" smtClean="0">
                <a:solidFill>
                  <a:srgbClr val="FF0000"/>
                </a:solidFill>
                <a:latin typeface="Times" charset="0"/>
              </a:rPr>
              <a:t>λ</a:t>
            </a:r>
            <a:r>
              <a:rPr lang="en-US" sz="2500" dirty="0" smtClean="0">
                <a:solidFill>
                  <a:srgbClr val="FF0000"/>
                </a:solidFill>
                <a:latin typeface="Times" charset="0"/>
              </a:rPr>
              <a:t>’</a:t>
            </a:r>
          </a:p>
          <a:p>
            <a:pPr defTabSz="915988"/>
            <a:endParaRPr lang="en-US" sz="2500" baseline="-25000" dirty="0">
              <a:solidFill>
                <a:srgbClr val="FF0000"/>
              </a:solidFill>
              <a:latin typeface="Times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3962400"/>
            <a:ext cx="78997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Comic Sans MS"/>
                <a:cs typeface="Comic Sans MS"/>
              </a:rPr>
              <a:t>Convolution of “hard part” with quark-proton </a:t>
            </a:r>
            <a:r>
              <a:rPr lang="en-US" sz="2000" b="1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Helicity</a:t>
            </a:r>
            <a:r>
              <a:rPr lang="en-US" sz="2000" dirty="0" smtClean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Comic Sans MS"/>
                <a:cs typeface="Comic Sans MS"/>
              </a:rPr>
              <a:t>amplitudes</a:t>
            </a:r>
          </a:p>
          <a:p>
            <a:r>
              <a:rPr lang="en-US" sz="2000" dirty="0" smtClean="0">
                <a:solidFill>
                  <a:srgbClr val="0000FF"/>
                </a:solidFill>
                <a:latin typeface="Comic Sans MS"/>
                <a:cs typeface="Comic Sans MS"/>
              </a:rPr>
              <a:t> most direct connection to </a:t>
            </a:r>
            <a:r>
              <a:rPr lang="en-US" sz="2000" dirty="0" smtClean="0">
                <a:solidFill>
                  <a:srgbClr val="FF0000"/>
                </a:solidFill>
                <a:latin typeface="Comic Sans MS"/>
                <a:cs typeface="Comic Sans MS"/>
              </a:rPr>
              <a:t>observables</a:t>
            </a:r>
            <a:endParaRPr lang="en-US" sz="20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4343400" y="1143000"/>
            <a:ext cx="0" cy="685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495800" y="11430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9" name="Freeform 15"/>
          <p:cNvSpPr>
            <a:spLocks/>
          </p:cNvSpPr>
          <p:nvPr/>
        </p:nvSpPr>
        <p:spPr bwMode="auto">
          <a:xfrm rot="17476761" flipV="1">
            <a:off x="3274318" y="1477122"/>
            <a:ext cx="531813" cy="685800"/>
          </a:xfrm>
          <a:custGeom>
            <a:avLst/>
            <a:gdLst>
              <a:gd name="T0" fmla="*/ 2147483647 w 456"/>
              <a:gd name="T1" fmla="*/ 0 h 672"/>
              <a:gd name="T2" fmla="*/ 2147483647 w 456"/>
              <a:gd name="T3" fmla="*/ 2147483647 h 672"/>
              <a:gd name="T4" fmla="*/ 2147483647 w 456"/>
              <a:gd name="T5" fmla="*/ 2147483647 h 672"/>
              <a:gd name="T6" fmla="*/ 2147483647 w 456"/>
              <a:gd name="T7" fmla="*/ 2147483647 h 672"/>
              <a:gd name="T8" fmla="*/ 2147483647 w 456"/>
              <a:gd name="T9" fmla="*/ 2147483647 h 672"/>
              <a:gd name="T10" fmla="*/ 2147483647 w 456"/>
              <a:gd name="T11" fmla="*/ 2147483647 h 672"/>
              <a:gd name="T12" fmla="*/ 2147483647 w 456"/>
              <a:gd name="T13" fmla="*/ 2147483647 h 672"/>
              <a:gd name="T14" fmla="*/ 2147483647 w 456"/>
              <a:gd name="T15" fmla="*/ 2147483647 h 672"/>
              <a:gd name="T16" fmla="*/ 2147483647 w 456"/>
              <a:gd name="T17" fmla="*/ 2147483647 h 672"/>
              <a:gd name="T18" fmla="*/ 2147483647 w 456"/>
              <a:gd name="T19" fmla="*/ 2147483647 h 67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56" h="672">
                <a:moveTo>
                  <a:pt x="72" y="0"/>
                </a:moveTo>
                <a:cubicBezTo>
                  <a:pt x="36" y="60"/>
                  <a:pt x="0" y="120"/>
                  <a:pt x="24" y="144"/>
                </a:cubicBezTo>
                <a:cubicBezTo>
                  <a:pt x="48" y="168"/>
                  <a:pt x="208" y="120"/>
                  <a:pt x="216" y="144"/>
                </a:cubicBezTo>
                <a:cubicBezTo>
                  <a:pt x="224" y="168"/>
                  <a:pt x="64" y="264"/>
                  <a:pt x="72" y="288"/>
                </a:cubicBezTo>
                <a:cubicBezTo>
                  <a:pt x="80" y="312"/>
                  <a:pt x="256" y="264"/>
                  <a:pt x="264" y="288"/>
                </a:cubicBezTo>
                <a:cubicBezTo>
                  <a:pt x="272" y="312"/>
                  <a:pt x="104" y="408"/>
                  <a:pt x="120" y="432"/>
                </a:cubicBezTo>
                <a:cubicBezTo>
                  <a:pt x="136" y="456"/>
                  <a:pt x="320" y="424"/>
                  <a:pt x="360" y="432"/>
                </a:cubicBezTo>
                <a:cubicBezTo>
                  <a:pt x="400" y="440"/>
                  <a:pt x="392" y="448"/>
                  <a:pt x="360" y="480"/>
                </a:cubicBezTo>
                <a:cubicBezTo>
                  <a:pt x="328" y="512"/>
                  <a:pt x="152" y="592"/>
                  <a:pt x="168" y="624"/>
                </a:cubicBezTo>
                <a:cubicBezTo>
                  <a:pt x="184" y="656"/>
                  <a:pt x="408" y="664"/>
                  <a:pt x="456" y="672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800080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Line 5"/>
          <p:cNvSpPr>
            <a:spLocks noChangeShapeType="1"/>
          </p:cNvSpPr>
          <p:nvPr/>
        </p:nvSpPr>
        <p:spPr bwMode="auto">
          <a:xfrm flipV="1">
            <a:off x="2258332" y="2927350"/>
            <a:ext cx="1371600" cy="608013"/>
          </a:xfrm>
          <a:prstGeom prst="line">
            <a:avLst/>
          </a:prstGeom>
          <a:noFill/>
          <a:ln w="79375" cmpd="tri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Line 5"/>
          <p:cNvSpPr>
            <a:spLocks noChangeShapeType="1"/>
          </p:cNvSpPr>
          <p:nvPr/>
        </p:nvSpPr>
        <p:spPr bwMode="auto">
          <a:xfrm flipV="1">
            <a:off x="1981200" y="2819400"/>
            <a:ext cx="1371600" cy="608013"/>
          </a:xfrm>
          <a:prstGeom prst="line">
            <a:avLst/>
          </a:prstGeom>
          <a:noFill/>
          <a:ln w="79375" cmpd="tri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Footer Placeholder 15"/>
          <p:cNvSpPr txBox="1">
            <a:spLocks noGrp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en-US" sz="1300" dirty="0" smtClean="0"/>
              <a:t>Exclusives2015  </a:t>
            </a:r>
            <a:r>
              <a:rPr lang="en-US" sz="1300" dirty="0" err="1"/>
              <a:t>GR.Goldstein</a:t>
            </a:r>
            <a:r>
              <a:rPr lang="en-US" sz="1300" dirty="0"/>
              <a:t> </a:t>
            </a:r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5791200" y="685800"/>
            <a:ext cx="1143000" cy="609600"/>
          </a:xfrm>
          <a:prstGeom prst="straightConnector1">
            <a:avLst/>
          </a:prstGeom>
          <a:solidFill>
            <a:srgbClr val="BBE0E3"/>
          </a:solidFill>
          <a:ln w="38100" cap="flat" cmpd="sng" algn="ctr">
            <a:solidFill>
              <a:srgbClr val="282CBA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3" name="TextBox 52"/>
          <p:cNvSpPr txBox="1"/>
          <p:nvPr/>
        </p:nvSpPr>
        <p:spPr>
          <a:xfrm>
            <a:off x="1600200" y="5181600"/>
            <a:ext cx="313044" cy="369332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</a:rPr>
              <a:t>0</a:t>
            </a:r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29000" y="4953000"/>
            <a:ext cx="313044" cy="369332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</a:rPr>
              <a:t>0</a:t>
            </a:r>
            <a:endParaRPr lang="en-US" sz="1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593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D1CCE-B45C-2443-91AC-0CE7034C14A2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828800"/>
            <a:ext cx="7492642" cy="977900"/>
          </a:xfrm>
          <a:prstGeom prst="rect">
            <a:avLst/>
          </a:prstGeom>
          <a:ln>
            <a:solidFill>
              <a:srgbClr val="000090"/>
            </a:solidFill>
          </a:ln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1973339"/>
              </p:ext>
            </p:extLst>
          </p:nvPr>
        </p:nvGraphicFramePr>
        <p:xfrm>
          <a:off x="6923656" y="2471737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002" name="Equation" r:id="rId4" imgW="114300" imgH="165100" progId="Equation.DSMT4">
                  <p:embed/>
                </p:oleObj>
              </mc:Choice>
              <mc:Fallback>
                <p:oleObj name="Equation" r:id="rId4" imgW="1143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23656" y="2471737"/>
                        <a:ext cx="114300" cy="16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5892442" y="1905000"/>
            <a:ext cx="2362200" cy="7620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844442" y="1905000"/>
            <a:ext cx="2743200" cy="762000"/>
          </a:xfrm>
          <a:prstGeom prst="rect">
            <a:avLst/>
          </a:prstGeom>
          <a:noFill/>
          <a:ln>
            <a:solidFill>
              <a:srgbClr val="FF0000">
                <a:alpha val="70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524000" y="2197100"/>
            <a:ext cx="313044" cy="369332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</a:rPr>
              <a:t>0</a:t>
            </a:r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52800" y="1968500"/>
            <a:ext cx="313044" cy="369332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</a:rPr>
              <a:t>0</a:t>
            </a:r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838200"/>
            <a:ext cx="853493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>
                <a:solidFill>
                  <a:srgbClr val="0000FF"/>
                </a:solidFill>
              </a:rPr>
              <a:t>𝜋 </a:t>
            </a:r>
            <a:r>
              <a:rPr lang="en-US" sz="2600" dirty="0" err="1" smtClean="0">
                <a:solidFill>
                  <a:srgbClr val="0000FF"/>
                </a:solidFill>
              </a:rPr>
              <a:t>electroproduction</a:t>
            </a:r>
            <a:r>
              <a:rPr lang="en-US" sz="2600" dirty="0" smtClean="0">
                <a:solidFill>
                  <a:srgbClr val="0000FF"/>
                </a:solidFill>
              </a:rPr>
              <a:t> amps ⊃ DV𝜋P </a:t>
            </a:r>
            <a:r>
              <a:rPr lang="en-US" sz="2600" dirty="0" err="1" smtClean="0">
                <a:solidFill>
                  <a:srgbClr val="0000FF"/>
                </a:solidFill>
              </a:rPr>
              <a:t>helicity</a:t>
            </a:r>
            <a:r>
              <a:rPr lang="en-US" sz="2600" dirty="0" smtClean="0">
                <a:solidFill>
                  <a:srgbClr val="0000FF"/>
                </a:solidFill>
              </a:rPr>
              <a:t> amps ⊃ GPDs</a:t>
            </a:r>
            <a:endParaRPr lang="en-US" sz="2600" dirty="0">
              <a:solidFill>
                <a:srgbClr val="0000FF"/>
              </a:solidFill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0325451"/>
              </p:ext>
            </p:extLst>
          </p:nvPr>
        </p:nvGraphicFramePr>
        <p:xfrm>
          <a:off x="6822414" y="4148137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003" name="Equation" r:id="rId6" imgW="114300" imgH="165100" progId="Equation.DSMT4">
                  <p:embed/>
                </p:oleObj>
              </mc:Choice>
              <mc:Fallback>
                <p:oleObj name="Equation" r:id="rId6" imgW="1143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22414" y="4148137"/>
                        <a:ext cx="114300" cy="16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/>
          <p:cNvSpPr/>
          <p:nvPr/>
        </p:nvSpPr>
        <p:spPr>
          <a:xfrm>
            <a:off x="990600" y="4800600"/>
            <a:ext cx="6705600" cy="762000"/>
          </a:xfrm>
          <a:prstGeom prst="rect">
            <a:avLst/>
          </a:prstGeom>
          <a:noFill/>
          <a:ln>
            <a:solidFill>
              <a:srgbClr val="FF0000">
                <a:alpha val="70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9201640"/>
              </p:ext>
            </p:extLst>
          </p:nvPr>
        </p:nvGraphicFramePr>
        <p:xfrm>
          <a:off x="1143000" y="4953000"/>
          <a:ext cx="6320118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004" name="Equation" r:id="rId7" imgW="2984500" imgH="215900" progId="Equation.DSMT4">
                  <p:embed/>
                </p:oleObj>
              </mc:Choice>
              <mc:Fallback>
                <p:oleObj name="Equation" r:id="rId7" imgW="2984500" imgH="215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143000" y="4953000"/>
                        <a:ext cx="6320118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Picture 6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895600"/>
            <a:ext cx="255270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cxnSp>
        <p:nvCxnSpPr>
          <p:cNvPr id="19" name="Straight Arrow Connector 18"/>
          <p:cNvCxnSpPr/>
          <p:nvPr/>
        </p:nvCxnSpPr>
        <p:spPr bwMode="auto">
          <a:xfrm flipV="1">
            <a:off x="4495800" y="3048000"/>
            <a:ext cx="533400" cy="533400"/>
          </a:xfrm>
          <a:prstGeom prst="straightConnector1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dash"/>
            <a:round/>
            <a:headEnd type="none" w="med" len="med"/>
            <a:tailEnd type="arrow"/>
          </a:ln>
          <a:effectLst/>
        </p:spPr>
      </p:cxnSp>
      <p:sp>
        <p:nvSpPr>
          <p:cNvPr id="20" name="Footer Placeholder 15"/>
          <p:cNvSpPr txBox="1">
            <a:spLocks noGrp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en-US" sz="1300" dirty="0" smtClean="0"/>
              <a:t>Exclusives2015  </a:t>
            </a:r>
            <a:r>
              <a:rPr lang="en-US" sz="1300" dirty="0" err="1"/>
              <a:t>GR.Goldstein</a:t>
            </a:r>
            <a:r>
              <a:rPr lang="en-US" sz="13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1203593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D1CCE-B45C-2443-91AC-0CE7034C14A2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3" name="Picture 2" descr="Chiral_even_A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143000"/>
            <a:ext cx="4837762" cy="27432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81000" y="609600"/>
            <a:ext cx="8229600" cy="563562"/>
          </a:xfrm>
          <a:prstGeom prst="rect">
            <a:avLst/>
          </a:prstGeom>
        </p:spPr>
        <p:txBody>
          <a:bodyPr/>
          <a:lstStyle>
            <a:lvl1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442CA2"/>
                </a:solidFill>
                <a:latin typeface="+mj-lt"/>
                <a:ea typeface="+mj-ea"/>
                <a:cs typeface="+mj-cs"/>
                <a:sym typeface="Arial" charset="0"/>
              </a:defRPr>
            </a:lvl1pPr>
            <a:lvl2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442CA2"/>
                </a:solidFill>
                <a:latin typeface="Arial" charset="0"/>
                <a:ea typeface="ヒラギノ角ゴ ProN W3" charset="-128"/>
                <a:cs typeface="ヒラギノ角ゴ ProN W3" charset="-128"/>
                <a:sym typeface="Arial" charset="0"/>
              </a:defRPr>
            </a:lvl2pPr>
            <a:lvl3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442CA2"/>
                </a:solidFill>
                <a:latin typeface="Arial" charset="0"/>
                <a:ea typeface="ヒラギノ角ゴ ProN W3" charset="-128"/>
                <a:cs typeface="ヒラギノ角ゴ ProN W3" charset="-128"/>
                <a:sym typeface="Arial" charset="0"/>
              </a:defRPr>
            </a:lvl3pPr>
            <a:lvl4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442CA2"/>
                </a:solidFill>
                <a:latin typeface="Arial" charset="0"/>
                <a:ea typeface="ヒラギノ角ゴ ProN W3" charset="-128"/>
                <a:cs typeface="ヒラギノ角ゴ ProN W3" charset="-128"/>
                <a:sym typeface="Arial" charset="0"/>
              </a:defRPr>
            </a:lvl4pPr>
            <a:lvl5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442CA2"/>
                </a:solidFill>
                <a:latin typeface="Arial" charset="0"/>
                <a:ea typeface="ヒラギノ角ゴ ProN W3" charset="-128"/>
                <a:cs typeface="ヒラギノ角ゴ ProN W3" charset="-128"/>
                <a:sym typeface="Arial" charset="0"/>
              </a:defRPr>
            </a:lvl5pPr>
            <a:lvl6pPr marL="496888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442CA2"/>
                </a:solidFill>
                <a:latin typeface="Arial" charset="0"/>
                <a:ea typeface="ヒラギノ角ゴ ProN W3" charset="-128"/>
                <a:cs typeface="ヒラギノ角ゴ ProN W3" charset="-128"/>
                <a:sym typeface="Arial" charset="0"/>
              </a:defRPr>
            </a:lvl6pPr>
            <a:lvl7pPr marL="954088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442CA2"/>
                </a:solidFill>
                <a:latin typeface="Arial" charset="0"/>
                <a:ea typeface="ヒラギノ角ゴ ProN W3" charset="-128"/>
                <a:cs typeface="ヒラギノ角ゴ ProN W3" charset="-128"/>
                <a:sym typeface="Arial" charset="0"/>
              </a:defRPr>
            </a:lvl7pPr>
            <a:lvl8pPr marL="1411288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442CA2"/>
                </a:solidFill>
                <a:latin typeface="Arial" charset="0"/>
                <a:ea typeface="ヒラギノ角ゴ ProN W3" charset="-128"/>
                <a:cs typeface="ヒラギノ角ゴ ProN W3" charset="-128"/>
                <a:sym typeface="Arial" charset="0"/>
              </a:defRPr>
            </a:lvl8pPr>
            <a:lvl9pPr marL="1868488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442CA2"/>
                </a:solidFill>
                <a:latin typeface="Arial" charset="0"/>
                <a:ea typeface="ヒラギノ角ゴ ProN W3" charset="-128"/>
                <a:cs typeface="ヒラギノ角ゴ ProN W3" charset="-128"/>
                <a:sym typeface="Arial" charset="0"/>
              </a:defRPr>
            </a:lvl9pPr>
          </a:lstStyle>
          <a:p>
            <a:pPr algn="l"/>
            <a:r>
              <a:rPr lang="en-US" sz="2400" b="1" smtClean="0">
                <a:latin typeface="Arial" charset="0"/>
                <a:ea typeface="ヒラギノ角ゴ ProN W3" charset="0"/>
                <a:cs typeface="ヒラギノ角ゴ ProN W3" charset="0"/>
              </a:rPr>
              <a:t>Helicity amps </a:t>
            </a:r>
            <a:r>
              <a:rPr lang="en-US" sz="2000" smtClean="0">
                <a:latin typeface="Arial" charset="0"/>
                <a:ea typeface="ヒラギノ角ゴ ProN W3" charset="0"/>
                <a:cs typeface="ヒラギノ角ゴ ProN W3" charset="0"/>
              </a:rPr>
              <a:t>(q’+N-&gt;q+N’)</a:t>
            </a:r>
            <a:r>
              <a:rPr lang="en-US" sz="2400" smtClean="0">
                <a:latin typeface="Arial" charset="0"/>
                <a:ea typeface="ヒラギノ角ゴ ProN W3" charset="0"/>
                <a:cs typeface="ヒラギノ角ゴ ProN W3" charset="0"/>
              </a:rPr>
              <a:t> are linear combinations of GPDs</a:t>
            </a:r>
            <a:endParaRPr lang="en-US" sz="2400" dirty="0">
              <a:latin typeface="Arial" charset="0"/>
              <a:ea typeface="ヒラギノ角ゴ ProN W3" charset="0"/>
              <a:cs typeface="ヒラギノ角ゴ ProN W3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2600" y="4495800"/>
            <a:ext cx="36058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Chiral even </a:t>
            </a:r>
            <a:r>
              <a:rPr lang="en-US" dirty="0" err="1" smtClean="0"/>
              <a:t>helicity</a:t>
            </a:r>
            <a:r>
              <a:rPr lang="en-US" dirty="0" smtClean="0"/>
              <a:t> amps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 bwMode="auto">
          <a:xfrm flipH="1" flipV="1">
            <a:off x="6248400" y="3048000"/>
            <a:ext cx="1295400" cy="76200"/>
          </a:xfrm>
          <a:prstGeom prst="straightConnector1">
            <a:avLst/>
          </a:prstGeom>
          <a:solidFill>
            <a:srgbClr val="BBE0E3"/>
          </a:solidFill>
          <a:ln w="9525" cap="flat" cmpd="sng" algn="ctr">
            <a:solidFill>
              <a:srgbClr val="D6171A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 flipH="1">
            <a:off x="6248400" y="3429000"/>
            <a:ext cx="1295400" cy="152400"/>
          </a:xfrm>
          <a:prstGeom prst="straightConnector1">
            <a:avLst/>
          </a:prstGeom>
          <a:solidFill>
            <a:srgbClr val="BBE0E3"/>
          </a:solidFill>
          <a:ln w="9525" cap="flat" cmpd="sng" algn="ctr">
            <a:solidFill>
              <a:srgbClr val="D6171A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7086600" y="3733800"/>
            <a:ext cx="109677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T-reversal</a:t>
            </a:r>
          </a:p>
          <a:p>
            <a:r>
              <a:rPr lang="en-US" sz="1600" dirty="0" smtClean="0"/>
              <a:t>at </a:t>
            </a:r>
            <a:r>
              <a:rPr lang="en-US" sz="1600" dirty="0" err="1" smtClean="0"/>
              <a:t>ξ</a:t>
            </a:r>
            <a:r>
              <a:rPr lang="en-US" sz="1600" dirty="0" smtClean="0"/>
              <a:t> =0 </a:t>
            </a:r>
            <a:endParaRPr lang="en-US" sz="1600" dirty="0"/>
          </a:p>
        </p:txBody>
      </p:sp>
      <p:sp>
        <p:nvSpPr>
          <p:cNvPr id="10" name="Footer Placeholder 15"/>
          <p:cNvSpPr txBox="1">
            <a:spLocks noGrp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en-US" sz="1300" dirty="0" smtClean="0"/>
              <a:t>Exclusives2015  </a:t>
            </a:r>
            <a:r>
              <a:rPr lang="en-US" sz="1300" dirty="0" err="1"/>
              <a:t>GR.Goldstein</a:t>
            </a:r>
            <a:r>
              <a:rPr lang="en-US" sz="1300" dirty="0"/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560367" y="5181600"/>
            <a:ext cx="35836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See Diehl, </a:t>
            </a:r>
            <a:r>
              <a:rPr lang="en-US" sz="1600" dirty="0" err="1" smtClean="0"/>
              <a:t>Phys.Rept</a:t>
            </a:r>
            <a:r>
              <a:rPr lang="en-US" sz="1600" dirty="0" smtClean="0"/>
              <a:t>. 388, 41 (2003) 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6248400" y="1295400"/>
            <a:ext cx="249411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                              </a:t>
            </a:r>
            <a:r>
              <a:rPr lang="en-US" sz="2800" baseline="-25000" dirty="0" smtClean="0">
                <a:solidFill>
                  <a:srgbClr val="FF0000"/>
                </a:solidFill>
              </a:rPr>
              <a:t>~</a:t>
            </a:r>
            <a:endParaRPr lang="en-US" sz="2000" dirty="0" smtClean="0">
              <a:solidFill>
                <a:srgbClr val="FF0000"/>
              </a:solidFill>
            </a:endParaRPr>
          </a:p>
          <a:p>
            <a:r>
              <a:rPr lang="en-US" sz="2000" dirty="0" smtClean="0">
                <a:solidFill>
                  <a:srgbClr val="FF0000"/>
                </a:solidFill>
              </a:rPr>
              <a:t>Subtract to isolate H</a:t>
            </a:r>
          </a:p>
          <a:p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4" name="Right Brace 13"/>
          <p:cNvSpPr/>
          <p:nvPr/>
        </p:nvSpPr>
        <p:spPr bwMode="auto">
          <a:xfrm>
            <a:off x="6096000" y="1219200"/>
            <a:ext cx="304800" cy="1219200"/>
          </a:xfrm>
          <a:prstGeom prst="rightBrace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-128"/>
              <a:cs typeface="ヒラギノ角ゴ ProN W3" charset="-128"/>
              <a:sym typeface="Arial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77000" y="2743200"/>
            <a:ext cx="204748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                       </a:t>
            </a:r>
            <a:r>
              <a:rPr lang="en-US" sz="2800" baseline="-25000" dirty="0" smtClean="0">
                <a:solidFill>
                  <a:srgbClr val="FF0000"/>
                </a:solidFill>
              </a:rPr>
              <a:t>~</a:t>
            </a:r>
            <a:endParaRPr lang="en-US" sz="2000" dirty="0" smtClean="0">
              <a:solidFill>
                <a:srgbClr val="FF0000"/>
              </a:solidFill>
            </a:endParaRPr>
          </a:p>
          <a:p>
            <a:r>
              <a:rPr lang="en-US" sz="2000" dirty="0" smtClean="0">
                <a:solidFill>
                  <a:srgbClr val="FF0000"/>
                </a:solidFill>
              </a:rPr>
              <a:t>Add to isolate E</a:t>
            </a:r>
          </a:p>
          <a:p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16588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D1CCE-B45C-2443-91AC-0CE7034C14A2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4" name="Picture 3" descr="Chiral_odd_A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219200"/>
            <a:ext cx="5842845" cy="3924299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81000" y="609600"/>
            <a:ext cx="8229600" cy="563562"/>
          </a:xfrm>
          <a:prstGeom prst="rect">
            <a:avLst/>
          </a:prstGeom>
        </p:spPr>
        <p:txBody>
          <a:bodyPr/>
          <a:lstStyle>
            <a:lvl1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442CA2"/>
                </a:solidFill>
                <a:latin typeface="+mj-lt"/>
                <a:ea typeface="+mj-ea"/>
                <a:cs typeface="+mj-cs"/>
                <a:sym typeface="Arial" charset="0"/>
              </a:defRPr>
            </a:lvl1pPr>
            <a:lvl2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442CA2"/>
                </a:solidFill>
                <a:latin typeface="Arial" charset="0"/>
                <a:ea typeface="ヒラギノ角ゴ ProN W3" charset="-128"/>
                <a:cs typeface="ヒラギノ角ゴ ProN W3" charset="-128"/>
                <a:sym typeface="Arial" charset="0"/>
              </a:defRPr>
            </a:lvl2pPr>
            <a:lvl3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442CA2"/>
                </a:solidFill>
                <a:latin typeface="Arial" charset="0"/>
                <a:ea typeface="ヒラギノ角ゴ ProN W3" charset="-128"/>
                <a:cs typeface="ヒラギノ角ゴ ProN W3" charset="-128"/>
                <a:sym typeface="Arial" charset="0"/>
              </a:defRPr>
            </a:lvl3pPr>
            <a:lvl4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442CA2"/>
                </a:solidFill>
                <a:latin typeface="Arial" charset="0"/>
                <a:ea typeface="ヒラギノ角ゴ ProN W3" charset="-128"/>
                <a:cs typeface="ヒラギノ角ゴ ProN W3" charset="-128"/>
                <a:sym typeface="Arial" charset="0"/>
              </a:defRPr>
            </a:lvl4pPr>
            <a:lvl5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442CA2"/>
                </a:solidFill>
                <a:latin typeface="Arial" charset="0"/>
                <a:ea typeface="ヒラギノ角ゴ ProN W3" charset="-128"/>
                <a:cs typeface="ヒラギノ角ゴ ProN W3" charset="-128"/>
                <a:sym typeface="Arial" charset="0"/>
              </a:defRPr>
            </a:lvl5pPr>
            <a:lvl6pPr marL="496888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442CA2"/>
                </a:solidFill>
                <a:latin typeface="Arial" charset="0"/>
                <a:ea typeface="ヒラギノ角ゴ ProN W3" charset="-128"/>
                <a:cs typeface="ヒラギノ角ゴ ProN W3" charset="-128"/>
                <a:sym typeface="Arial" charset="0"/>
              </a:defRPr>
            </a:lvl6pPr>
            <a:lvl7pPr marL="954088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442CA2"/>
                </a:solidFill>
                <a:latin typeface="Arial" charset="0"/>
                <a:ea typeface="ヒラギノ角ゴ ProN W3" charset="-128"/>
                <a:cs typeface="ヒラギノ角ゴ ProN W3" charset="-128"/>
                <a:sym typeface="Arial" charset="0"/>
              </a:defRPr>
            </a:lvl7pPr>
            <a:lvl8pPr marL="1411288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442CA2"/>
                </a:solidFill>
                <a:latin typeface="Arial" charset="0"/>
                <a:ea typeface="ヒラギノ角ゴ ProN W3" charset="-128"/>
                <a:cs typeface="ヒラギノ角ゴ ProN W3" charset="-128"/>
                <a:sym typeface="Arial" charset="0"/>
              </a:defRPr>
            </a:lvl8pPr>
            <a:lvl9pPr marL="1868488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442CA2"/>
                </a:solidFill>
                <a:latin typeface="Arial" charset="0"/>
                <a:ea typeface="ヒラギノ角ゴ ProN W3" charset="-128"/>
                <a:cs typeface="ヒラギノ角ゴ ProN W3" charset="-128"/>
                <a:sym typeface="Arial" charset="0"/>
              </a:defRPr>
            </a:lvl9pPr>
          </a:lstStyle>
          <a:p>
            <a:pPr algn="l"/>
            <a:r>
              <a:rPr lang="en-US" sz="2400" b="1" smtClean="0">
                <a:latin typeface="Arial" charset="0"/>
                <a:ea typeface="ヒラギノ角ゴ ProN W3" charset="0"/>
                <a:cs typeface="ヒラギノ角ゴ ProN W3" charset="0"/>
              </a:rPr>
              <a:t>Helicity amps </a:t>
            </a:r>
            <a:r>
              <a:rPr lang="en-US" sz="2000" smtClean="0">
                <a:latin typeface="Arial" charset="0"/>
                <a:ea typeface="ヒラギノ角ゴ ProN W3" charset="0"/>
                <a:cs typeface="ヒラギノ角ゴ ProN W3" charset="0"/>
              </a:rPr>
              <a:t>(q’+N-&gt;q+N’)</a:t>
            </a:r>
            <a:r>
              <a:rPr lang="en-US" sz="2400" smtClean="0">
                <a:latin typeface="Arial" charset="0"/>
                <a:ea typeface="ヒラギノ角ゴ ProN W3" charset="0"/>
                <a:cs typeface="ヒラギノ角ゴ ProN W3" charset="0"/>
              </a:rPr>
              <a:t> are linear combinations of GPDs</a:t>
            </a:r>
            <a:endParaRPr lang="en-US" sz="2400" dirty="0">
              <a:latin typeface="Arial" charset="0"/>
              <a:ea typeface="ヒラギノ角ゴ ProN W3" charset="0"/>
              <a:cs typeface="ヒラギノ角ゴ ProN W3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5000" y="5029200"/>
            <a:ext cx="34519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Chiral odd </a:t>
            </a:r>
            <a:r>
              <a:rPr lang="en-US" dirty="0" err="1" smtClean="0"/>
              <a:t>helicity</a:t>
            </a:r>
            <a:r>
              <a:rPr lang="en-US" dirty="0" smtClean="0"/>
              <a:t> amps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 bwMode="auto">
          <a:xfrm flipH="1" flipV="1">
            <a:off x="6248400" y="3733800"/>
            <a:ext cx="1295400" cy="76200"/>
          </a:xfrm>
          <a:prstGeom prst="straightConnector1">
            <a:avLst/>
          </a:prstGeom>
          <a:solidFill>
            <a:srgbClr val="BBE0E3"/>
          </a:solidFill>
          <a:ln w="9525" cap="flat" cmpd="sng" algn="ctr">
            <a:solidFill>
              <a:srgbClr val="D6171A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 flipH="1">
            <a:off x="6096000" y="4191000"/>
            <a:ext cx="1447800" cy="457200"/>
          </a:xfrm>
          <a:prstGeom prst="straightConnector1">
            <a:avLst/>
          </a:prstGeom>
          <a:solidFill>
            <a:srgbClr val="BBE0E3"/>
          </a:solidFill>
          <a:ln w="9525" cap="flat" cmpd="sng" algn="ctr">
            <a:solidFill>
              <a:srgbClr val="D6171A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7620000" y="3733800"/>
            <a:ext cx="109677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T-reversal</a:t>
            </a:r>
          </a:p>
          <a:p>
            <a:r>
              <a:rPr lang="en-US" sz="1600" dirty="0" smtClean="0"/>
              <a:t>at </a:t>
            </a:r>
            <a:r>
              <a:rPr lang="en-US" sz="1600" dirty="0" err="1" smtClean="0"/>
              <a:t>ξ</a:t>
            </a:r>
            <a:r>
              <a:rPr lang="en-US" sz="1600" dirty="0" smtClean="0"/>
              <a:t> =0 </a:t>
            </a:r>
            <a:endParaRPr lang="en-US" sz="1600" dirty="0"/>
          </a:p>
        </p:txBody>
      </p:sp>
      <p:sp>
        <p:nvSpPr>
          <p:cNvPr id="12" name="TextBox 7"/>
          <p:cNvSpPr txBox="1">
            <a:spLocks noChangeArrowheads="1"/>
          </p:cNvSpPr>
          <p:nvPr/>
        </p:nvSpPr>
        <p:spPr bwMode="auto">
          <a:xfrm>
            <a:off x="609600" y="5562600"/>
            <a:ext cx="771089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en-US" sz="2000" b="1" dirty="0">
                <a:solidFill>
                  <a:srgbClr val="0000FF"/>
                </a:solidFill>
              </a:rPr>
              <a:t>In </a:t>
            </a:r>
            <a:r>
              <a:rPr lang="en-US" sz="2000" b="1" dirty="0" err="1">
                <a:solidFill>
                  <a:srgbClr val="0000FF"/>
                </a:solidFill>
              </a:rPr>
              <a:t>diquark</a:t>
            </a:r>
            <a:r>
              <a:rPr lang="en-US" sz="2000" b="1" dirty="0">
                <a:solidFill>
                  <a:srgbClr val="0000FF"/>
                </a:solidFill>
              </a:rPr>
              <a:t> spectator models A</a:t>
            </a:r>
            <a:r>
              <a:rPr lang="en-US" sz="2000" b="1" baseline="-25000" dirty="0">
                <a:solidFill>
                  <a:srgbClr val="0000FF"/>
                </a:solidFill>
              </a:rPr>
              <a:t>++;++</a:t>
            </a:r>
            <a:r>
              <a:rPr lang="en-US" sz="2000" b="1" dirty="0">
                <a:solidFill>
                  <a:srgbClr val="0000FF"/>
                </a:solidFill>
              </a:rPr>
              <a:t>, etc. are calculated directly. </a:t>
            </a:r>
            <a:endParaRPr lang="en-US" sz="2000" b="1" dirty="0" smtClean="0">
              <a:solidFill>
                <a:srgbClr val="0000FF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rgbClr val="0000FF"/>
                </a:solidFill>
              </a:rPr>
              <a:t>Inverted </a:t>
            </a:r>
            <a:r>
              <a:rPr lang="en-US" sz="2000" b="1" dirty="0">
                <a:solidFill>
                  <a:srgbClr val="0000FF"/>
                </a:solidFill>
              </a:rPr>
              <a:t>-&gt; GPDs</a:t>
            </a:r>
          </a:p>
        </p:txBody>
      </p:sp>
      <p:sp>
        <p:nvSpPr>
          <p:cNvPr id="13" name="Footer Placeholder 15"/>
          <p:cNvSpPr txBox="1">
            <a:spLocks noGrp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en-US" sz="1300" dirty="0" smtClean="0"/>
              <a:t>Exclusives2015  </a:t>
            </a:r>
            <a:r>
              <a:rPr lang="en-US" sz="1300" dirty="0" err="1"/>
              <a:t>GR.Goldstein</a:t>
            </a:r>
            <a:r>
              <a:rPr lang="en-US" sz="1300" dirty="0"/>
              <a:t>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560367" y="5181600"/>
            <a:ext cx="35836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See Diehl, </a:t>
            </a:r>
            <a:r>
              <a:rPr lang="en-US" sz="1600" dirty="0" err="1" smtClean="0"/>
              <a:t>Phys.Rept</a:t>
            </a:r>
            <a:r>
              <a:rPr lang="en-US" sz="1600" dirty="0" smtClean="0"/>
              <a:t>. 388, 41 (2003) </a:t>
            </a:r>
            <a:endParaRPr lang="en-US" sz="1600" dirty="0"/>
          </a:p>
        </p:txBody>
      </p:sp>
      <p:sp>
        <p:nvSpPr>
          <p:cNvPr id="15" name="Donut 14"/>
          <p:cNvSpPr/>
          <p:nvPr/>
        </p:nvSpPr>
        <p:spPr bwMode="auto">
          <a:xfrm>
            <a:off x="2971800" y="1295400"/>
            <a:ext cx="533400" cy="457200"/>
          </a:xfrm>
          <a:prstGeom prst="donut">
            <a:avLst>
              <a:gd name="adj" fmla="val 7026"/>
            </a:avLst>
          </a:prstGeom>
          <a:solidFill>
            <a:srgbClr val="BBE0E3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-128"/>
              <a:cs typeface="ヒラギノ角ゴ ProN W3" charset="-128"/>
              <a:sym typeface="Arial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60000" y="1295400"/>
            <a:ext cx="2366839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H</a:t>
            </a:r>
            <a:r>
              <a:rPr lang="en-US" b="1" baseline="-25000" dirty="0" smtClean="0">
                <a:solidFill>
                  <a:srgbClr val="FF0000"/>
                </a:solidFill>
              </a:rPr>
              <a:t>T</a:t>
            </a:r>
            <a:r>
              <a:rPr lang="en-US" b="1" dirty="0" smtClean="0">
                <a:solidFill>
                  <a:srgbClr val="FF0000"/>
                </a:solidFill>
              </a:rPr>
              <a:t>(</a:t>
            </a:r>
            <a:r>
              <a:rPr lang="en-US" b="1" dirty="0" err="1" smtClean="0">
                <a:solidFill>
                  <a:srgbClr val="FF0000"/>
                </a:solidFill>
              </a:rPr>
              <a:t>x,ξ,t</a:t>
            </a:r>
            <a:r>
              <a:rPr lang="en-US" b="1" dirty="0" smtClean="0">
                <a:solidFill>
                  <a:srgbClr val="FF0000"/>
                </a:solidFill>
              </a:rPr>
              <a:t>)</a:t>
            </a:r>
          </a:p>
          <a:p>
            <a:r>
              <a:rPr lang="en-US" b="1" i="1" dirty="0" err="1" smtClean="0">
                <a:solidFill>
                  <a:srgbClr val="FF0000"/>
                </a:solidFill>
              </a:rPr>
              <a:t>Transversity</a:t>
            </a:r>
            <a:endParaRPr lang="en-US" b="1" i="1" dirty="0" smtClean="0">
              <a:solidFill>
                <a:srgbClr val="FF0000"/>
              </a:solidFill>
            </a:endParaRPr>
          </a:p>
          <a:p>
            <a:r>
              <a:rPr lang="en-US" b="1" i="1" dirty="0" smtClean="0">
                <a:solidFill>
                  <a:srgbClr val="FF0000"/>
                </a:solidFill>
              </a:rPr>
              <a:t>H</a:t>
            </a:r>
            <a:r>
              <a:rPr lang="en-US" b="1" baseline="-25000" dirty="0" smtClean="0">
                <a:solidFill>
                  <a:srgbClr val="FF0000"/>
                </a:solidFill>
              </a:rPr>
              <a:t>T</a:t>
            </a:r>
            <a:r>
              <a:rPr lang="en-US" b="1" dirty="0" smtClean="0">
                <a:solidFill>
                  <a:srgbClr val="FF0000"/>
                </a:solidFill>
              </a:rPr>
              <a:t>(x,0,0)=</a:t>
            </a:r>
            <a:r>
              <a:rPr lang="en-US" b="1" i="1" dirty="0" smtClean="0">
                <a:solidFill>
                  <a:srgbClr val="FF0000"/>
                </a:solidFill>
              </a:rPr>
              <a:t>h</a:t>
            </a:r>
            <a:r>
              <a:rPr lang="en-US" b="1" baseline="-25000" dirty="0" smtClean="0">
                <a:solidFill>
                  <a:srgbClr val="FF0000"/>
                </a:solidFill>
              </a:rPr>
              <a:t>1</a:t>
            </a:r>
            <a:r>
              <a:rPr lang="en-US" b="1" dirty="0" smtClean="0">
                <a:solidFill>
                  <a:srgbClr val="FF0000"/>
                </a:solidFill>
              </a:rPr>
              <a:t>(x)</a:t>
            </a:r>
            <a:endParaRPr lang="en-US" b="1" i="1" dirty="0">
              <a:solidFill>
                <a:srgbClr val="FF0000"/>
              </a:solidFill>
            </a:endParaRP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8043363"/>
              </p:ext>
            </p:extLst>
          </p:nvPr>
        </p:nvGraphicFramePr>
        <p:xfrm>
          <a:off x="7086600" y="4419600"/>
          <a:ext cx="1905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917" name="Equation" r:id="rId4" imgW="952500" imgH="228600" progId="Equation.DSMT4">
                  <p:embed/>
                </p:oleObj>
              </mc:Choice>
              <mc:Fallback>
                <p:oleObj name="Equation" r:id="rId4" imgW="9525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086600" y="4419600"/>
                        <a:ext cx="19050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Frame 19"/>
          <p:cNvSpPr/>
          <p:nvPr/>
        </p:nvSpPr>
        <p:spPr bwMode="auto">
          <a:xfrm>
            <a:off x="6934200" y="4343400"/>
            <a:ext cx="2133600" cy="609600"/>
          </a:xfrm>
          <a:prstGeom prst="frame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-128"/>
              <a:cs typeface="ヒラギノ角ゴ ProN W3" charset="-128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648609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533400" y="2819400"/>
            <a:ext cx="7620000" cy="2209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52400" y="1143000"/>
            <a:ext cx="3200400" cy="762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800600" y="1143000"/>
            <a:ext cx="3429000" cy="762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A94A18-66C2-A54B-A167-329473CCEBB7}" type="datetime1">
              <a:rPr lang="en-US" smtClean="0"/>
              <a:t>1/7/15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650D0AE-FB45-374D-A9AF-DF9429BBE748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24000" y="0"/>
            <a:ext cx="69489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mic Sans MS"/>
                <a:cs typeface="Comic Sans MS"/>
              </a:rPr>
              <a:t>Observables are determined from </a:t>
            </a:r>
            <a:r>
              <a:rPr lang="en-US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helicty</a:t>
            </a:r>
            <a:r>
              <a:rPr lang="en-US" dirty="0" smtClean="0">
                <a:solidFill>
                  <a:srgbClr val="0000FF"/>
                </a:solidFill>
                <a:latin typeface="Comic Sans MS"/>
                <a:cs typeface="Comic Sans MS"/>
              </a:rPr>
              <a:t> amps</a:t>
            </a:r>
            <a:endParaRPr lang="en-US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8240223"/>
              </p:ext>
            </p:extLst>
          </p:nvPr>
        </p:nvGraphicFramePr>
        <p:xfrm>
          <a:off x="4724400" y="1219200"/>
          <a:ext cx="3478213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899" name="Equation" r:id="rId3" imgW="1536700" imgH="241300" progId="Equation.3">
                  <p:embed/>
                </p:oleObj>
              </mc:Choice>
              <mc:Fallback>
                <p:oleObj name="Equation" r:id="rId3" imgW="15367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24400" y="1219200"/>
                        <a:ext cx="3478213" cy="546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4844294"/>
              </p:ext>
            </p:extLst>
          </p:nvPr>
        </p:nvGraphicFramePr>
        <p:xfrm>
          <a:off x="304800" y="1143000"/>
          <a:ext cx="2931695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900" name="Equation" r:id="rId5" imgW="1295400" imgH="241300" progId="Equation.3">
                  <p:embed/>
                </p:oleObj>
              </mc:Choice>
              <mc:Fallback>
                <p:oleObj name="Equation" r:id="rId5" imgW="12954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04800" y="1143000"/>
                        <a:ext cx="2931695" cy="546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638800" y="533400"/>
            <a:ext cx="14666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omic Sans MS"/>
                <a:cs typeface="Comic Sans MS"/>
              </a:rPr>
              <a:t>Chiral Odd</a:t>
            </a:r>
            <a:endParaRPr lang="en-US" sz="2000" dirty="0">
              <a:latin typeface="Comic Sans MS"/>
              <a:cs typeface="Comic Sans M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19200" y="609600"/>
            <a:ext cx="15103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omic Sans MS"/>
                <a:cs typeface="Comic Sans MS"/>
              </a:rPr>
              <a:t>Chiral Even</a:t>
            </a:r>
            <a:endParaRPr lang="en-US" sz="2000" dirty="0">
              <a:latin typeface="Comic Sans MS"/>
              <a:cs typeface="Comic Sans MS"/>
            </a:endParaRP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6572868"/>
              </p:ext>
            </p:extLst>
          </p:nvPr>
        </p:nvGraphicFramePr>
        <p:xfrm>
          <a:off x="882650" y="2781300"/>
          <a:ext cx="7118350" cy="186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901" name="Equation" r:id="rId7" imgW="3632200" imgH="952500" progId="Equation.DSMT4">
                  <p:embed/>
                </p:oleObj>
              </mc:Choice>
              <mc:Fallback>
                <p:oleObj name="Equation" r:id="rId7" imgW="3632200" imgH="952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82650" y="2781300"/>
                        <a:ext cx="7118350" cy="1866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381000" y="2438400"/>
            <a:ext cx="28892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Comic Sans MS"/>
                <a:cs typeface="Comic Sans MS"/>
              </a:rPr>
              <a:t>Compton Form Factors</a:t>
            </a:r>
            <a:endParaRPr lang="en-US" sz="2000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3200400" y="1752600"/>
            <a:ext cx="3124200" cy="1143000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6553200" y="1828800"/>
            <a:ext cx="609600" cy="1143000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4495800" y="3810000"/>
            <a:ext cx="1524000" cy="838200"/>
          </a:xfrm>
          <a:prstGeom prst="rect">
            <a:avLst/>
          </a:prstGeom>
          <a:noFill/>
          <a:ln w="57150" cmpd="sng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295400" y="3733800"/>
            <a:ext cx="2743200" cy="914400"/>
          </a:xfrm>
          <a:prstGeom prst="rect">
            <a:avLst/>
          </a:prstGeom>
          <a:noFill/>
          <a:ln w="57150" cmpd="sng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874821" y="5329535"/>
            <a:ext cx="9412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Im</a:t>
            </a:r>
            <a:r>
              <a:rPr lang="en-US" dirty="0" smtClean="0"/>
              <a:t> </a:t>
            </a:r>
            <a:r>
              <a:rPr lang="en-US" dirty="0" smtClean="0">
                <a:latin typeface="Apple Chancery"/>
                <a:cs typeface="Apple Chancery"/>
              </a:rPr>
              <a:t>H</a:t>
            </a:r>
            <a:endParaRPr lang="en-US" dirty="0">
              <a:latin typeface="Apple Chancery"/>
              <a:cs typeface="Apple Chancery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362200" y="5329535"/>
            <a:ext cx="9925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 </a:t>
            </a:r>
            <a:r>
              <a:rPr lang="en-US" dirty="0" smtClean="0">
                <a:latin typeface="Apple Chancery"/>
                <a:cs typeface="Apple Chancery"/>
              </a:rPr>
              <a:t>H</a:t>
            </a:r>
            <a:endParaRPr lang="en-US" dirty="0">
              <a:latin typeface="Apple Chancery"/>
              <a:cs typeface="Apple Chancery"/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5296890" y="4724400"/>
            <a:ext cx="37110" cy="605135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2858490" y="4724400"/>
            <a:ext cx="37110" cy="605135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ectangle 2"/>
          <p:cNvSpPr>
            <a:spLocks/>
          </p:cNvSpPr>
          <p:nvPr/>
        </p:nvSpPr>
        <p:spPr bwMode="auto">
          <a:xfrm>
            <a:off x="3276600" y="6400800"/>
            <a:ext cx="29083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 algn="ctr"/>
            <a:r>
              <a:rPr lang="en-US" sz="1400" dirty="0" smtClean="0">
                <a:solidFill>
                  <a:schemeClr val="tx1"/>
                </a:solidFill>
                <a:cs typeface="Arial" charset="0"/>
              </a:rPr>
              <a:t>Exclusives2015  </a:t>
            </a:r>
            <a:r>
              <a:rPr lang="en-US" sz="1400" dirty="0" err="1">
                <a:solidFill>
                  <a:schemeClr val="tx1"/>
                </a:solidFill>
                <a:cs typeface="Arial" charset="0"/>
              </a:rPr>
              <a:t>GR.Goldstein</a:t>
            </a:r>
            <a:endParaRPr lang="en-US" sz="1400" dirty="0">
              <a:solidFill>
                <a:schemeClr val="tx1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4925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pPr>
              <a:defRPr/>
            </a:pPr>
            <a:fld id="{C5AD34B8-ABA8-E54F-A6C5-372934F09836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533400"/>
          </a:xfrm>
        </p:spPr>
        <p:txBody>
          <a:bodyPr/>
          <a:lstStyle/>
          <a:p>
            <a:r>
              <a:rPr lang="en-US" sz="2800" dirty="0" smtClean="0">
                <a:latin typeface="Arial" charset="0"/>
                <a:ea typeface="ヒラギノ角ゴ ProN W3" charset="0"/>
                <a:cs typeface="ヒラギノ角ゴ ProN W3" charset="0"/>
              </a:rPr>
              <a:t>Outline</a:t>
            </a:r>
            <a:br>
              <a:rPr lang="en-US" sz="2800" dirty="0" smtClean="0">
                <a:latin typeface="Arial" charset="0"/>
                <a:ea typeface="ヒラギノ角ゴ ProN W3" charset="0"/>
                <a:cs typeface="ヒラギノ角ゴ ProN W3" charset="0"/>
              </a:rPr>
            </a:br>
            <a:r>
              <a:rPr lang="en-US" sz="2800" dirty="0" smtClean="0">
                <a:latin typeface="Arial" charset="0"/>
                <a:ea typeface="ヒラギノ角ゴ ProN W3" charset="0"/>
                <a:cs typeface="ヒラギノ角ゴ ProN W3" charset="0"/>
              </a:rPr>
              <a:t>    How to </a:t>
            </a:r>
            <a:r>
              <a:rPr lang="en-US" sz="2800" i="1" dirty="0" smtClean="0">
                <a:latin typeface="Arial" charset="0"/>
                <a:ea typeface="ヒラギノ角ゴ ProN W3" charset="0"/>
                <a:cs typeface="ヒラギノ角ゴ ProN W3" charset="0"/>
              </a:rPr>
              <a:t>measure</a:t>
            </a:r>
            <a:r>
              <a:rPr lang="en-US" sz="2800" dirty="0" smtClean="0">
                <a:latin typeface="Arial" charset="0"/>
                <a:ea typeface="ヒラギノ角ゴ ProN W3" charset="0"/>
                <a:cs typeface="ヒラギノ角ゴ ProN W3" charset="0"/>
              </a:rPr>
              <a:t> </a:t>
            </a:r>
            <a:r>
              <a:rPr lang="en-US" sz="2800" dirty="0" err="1" smtClean="0">
                <a:latin typeface="Arial" charset="0"/>
                <a:ea typeface="ヒラギノ角ゴ ProN W3" charset="0"/>
                <a:cs typeface="ヒラギノ角ゴ ProN W3" charset="0"/>
              </a:rPr>
              <a:t>transversity</a:t>
            </a:r>
            <a:r>
              <a:rPr lang="en-US" sz="2800" dirty="0" smtClean="0">
                <a:latin typeface="Arial" charset="0"/>
                <a:ea typeface="ヒラギノ角ゴ ProN W3" charset="0"/>
                <a:cs typeface="ヒラギノ角ゴ ProN W3" charset="0"/>
              </a:rPr>
              <a:t> &amp; tensor charge</a:t>
            </a:r>
            <a:endParaRPr lang="en-US" sz="2800" dirty="0">
              <a:latin typeface="Arial" charset="0"/>
              <a:ea typeface="ヒラギノ角ゴ ProN W3" charset="0"/>
              <a:cs typeface="ヒラギノ角ゴ ProN W3" charset="0"/>
            </a:endParaRP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1219200" y="1219200"/>
            <a:ext cx="7620000" cy="5105400"/>
          </a:xfrm>
        </p:spPr>
        <p:txBody>
          <a:bodyPr/>
          <a:lstStyle/>
          <a:p>
            <a:pPr>
              <a:buSzPct val="91000"/>
              <a:buFont typeface="Geneva" charset="0"/>
              <a:buBlip>
                <a:blip r:embed="rId2"/>
              </a:buBlip>
            </a:pPr>
            <a:r>
              <a:rPr lang="en-US" sz="1800" dirty="0" smtClean="0">
                <a:latin typeface="Geneva" charset="0"/>
                <a:ea typeface="ヒラギノ角ゴ ProN W3" charset="0"/>
                <a:cs typeface="ヒラギノ角ゴ ProN W3" charset="0"/>
              </a:rPr>
              <a:t>Hadron Spin Structure from GPDs </a:t>
            </a:r>
            <a:r>
              <a:rPr lang="en-US" sz="1800" dirty="0" smtClean="0">
                <a:latin typeface="Geneva" charset="0"/>
                <a:ea typeface="ヒラギノ角ゴ ProN W3" charset="0"/>
                <a:cs typeface="ヒラギノ角ゴ ProN W3" charset="0"/>
                <a:sym typeface="Wingdings"/>
              </a:rPr>
              <a:t> </a:t>
            </a:r>
          </a:p>
          <a:p>
            <a:pPr>
              <a:buSzPct val="91000"/>
              <a:buFont typeface="Geneva" charset="0"/>
              <a:buBlip>
                <a:blip r:embed="rId2"/>
              </a:buBlip>
            </a:pPr>
            <a:r>
              <a:rPr lang="en-US" sz="1800" dirty="0" smtClean="0">
                <a:latin typeface="Geneva" charset="0"/>
                <a:ea typeface="ヒラギノ角ゴ ProN W3" charset="0"/>
                <a:cs typeface="ヒラギノ角ゴ ProN W3" charset="0"/>
              </a:rPr>
              <a:t>Our </a:t>
            </a:r>
            <a:r>
              <a:rPr lang="ja-JP" altLang="en-US" sz="1800" dirty="0">
                <a:latin typeface="Geneva" charset="0"/>
                <a:ea typeface="ヒラギノ角ゴ ProN W3" charset="0"/>
                <a:cs typeface="ヒラギノ角ゴ ProN W3" charset="0"/>
              </a:rPr>
              <a:t>“</a:t>
            </a:r>
            <a:r>
              <a:rPr lang="en-US" altLang="ja-JP" sz="1800" dirty="0">
                <a:latin typeface="Geneva" charset="0"/>
                <a:ea typeface="ヒラギノ角ゴ ProN W3" charset="0"/>
                <a:cs typeface="ヒラギノ角ゴ ProN W3" charset="0"/>
              </a:rPr>
              <a:t>Flexible</a:t>
            </a:r>
            <a:r>
              <a:rPr lang="ja-JP" altLang="en-US" sz="1800" dirty="0">
                <a:latin typeface="Geneva" charset="0"/>
                <a:ea typeface="ヒラギノ角ゴ ProN W3" charset="0"/>
                <a:cs typeface="ヒラギノ角ゴ ProN W3" charset="0"/>
              </a:rPr>
              <a:t>”</a:t>
            </a:r>
            <a:r>
              <a:rPr lang="en-US" altLang="ja-JP" sz="1800" dirty="0">
                <a:latin typeface="Geneva" charset="0"/>
                <a:ea typeface="ヒラギノ角ゴ ProN W3" charset="0"/>
                <a:cs typeface="ヒラギノ角ゴ ProN W3" charset="0"/>
              </a:rPr>
              <a:t> </a:t>
            </a:r>
            <a:r>
              <a:rPr lang="en-US" altLang="ja-JP" sz="1800" dirty="0">
                <a:solidFill>
                  <a:srgbClr val="0000FF"/>
                </a:solidFill>
                <a:latin typeface="Geneva" charset="0"/>
                <a:ea typeface="ヒラギノ角ゴ ProN W3" charset="0"/>
                <a:cs typeface="ヒラギノ角ゴ ProN W3" charset="0"/>
              </a:rPr>
              <a:t>parameterization</a:t>
            </a:r>
            <a:r>
              <a:rPr lang="en-US" altLang="ja-JP" sz="1800" dirty="0">
                <a:latin typeface="Geneva" charset="0"/>
                <a:ea typeface="ヒラギノ角ゴ ProN W3" charset="0"/>
                <a:cs typeface="ヒラギノ角ゴ ProN W3" charset="0"/>
              </a:rPr>
              <a:t> for Chiral Even GPDs</a:t>
            </a:r>
          </a:p>
          <a:p>
            <a:pPr lvl="1">
              <a:buSzPct val="91000"/>
              <a:buBlip>
                <a:blip r:embed="rId2"/>
              </a:buBlip>
            </a:pPr>
            <a:r>
              <a:rPr lang="en-US" sz="1400" dirty="0" err="1">
                <a:latin typeface="Geneva" charset="0"/>
                <a:ea typeface="ヒラギノ角ゴ ProN W3" charset="0"/>
                <a:cs typeface="ヒラギノ角ゴ ProN W3" charset="0"/>
              </a:rPr>
              <a:t>Regge</a:t>
            </a:r>
            <a:r>
              <a:rPr lang="en-US" sz="1400" dirty="0">
                <a:latin typeface="Geneva" charset="0"/>
                <a:ea typeface="ヒラギノ角ゴ ProN W3" charset="0"/>
                <a:cs typeface="ヒラギノ角ゴ ProN W3" charset="0"/>
              </a:rPr>
              <a:t> </a:t>
            </a:r>
            <a:r>
              <a:rPr lang="en-US" sz="1400" dirty="0">
                <a:latin typeface="Zapf Dingbats" charset="0"/>
                <a:cs typeface="ＭＳ Ｐゴシック" charset="0"/>
              </a:rPr>
              <a:t>✖</a:t>
            </a:r>
            <a:r>
              <a:rPr lang="en-US" sz="1400" dirty="0">
                <a:latin typeface="Geneva" charset="0"/>
                <a:ea typeface="ヒラギノ角ゴ ProN W3" charset="0"/>
                <a:cs typeface="ヒラギノ角ゴ ProN W3" charset="0"/>
              </a:rPr>
              <a:t> </a:t>
            </a:r>
            <a:r>
              <a:rPr lang="en-US" sz="1400" dirty="0" err="1">
                <a:latin typeface="Geneva" charset="0"/>
                <a:ea typeface="ヒラギノ角ゴ ProN W3" charset="0"/>
                <a:cs typeface="ヒラギノ角ゴ ProN W3" charset="0"/>
              </a:rPr>
              <a:t>diquark</a:t>
            </a:r>
            <a:r>
              <a:rPr lang="en-US" sz="1400" dirty="0">
                <a:latin typeface="Geneva" charset="0"/>
                <a:ea typeface="ヒラギノ角ゴ ProN W3" charset="0"/>
                <a:cs typeface="ヒラギノ角ゴ ProN W3" charset="0"/>
              </a:rPr>
              <a:t> spectator </a:t>
            </a:r>
            <a:r>
              <a:rPr lang="en-US" sz="1400" dirty="0" smtClean="0">
                <a:latin typeface="Geneva" charset="0"/>
                <a:ea typeface="ヒラギノ角ゴ ProN W3" charset="0"/>
                <a:cs typeface="ヒラギノ角ゴ ProN W3" charset="0"/>
              </a:rPr>
              <a:t>model: </a:t>
            </a:r>
            <a:r>
              <a:rPr lang="en-US" sz="1800" b="1" dirty="0" err="1" smtClean="0">
                <a:solidFill>
                  <a:srgbClr val="FF0000"/>
                </a:solidFill>
                <a:latin typeface="Geneva" charset="0"/>
                <a:ea typeface="ヒラギノ角ゴ ProN W3" charset="0"/>
                <a:cs typeface="ヒラギノ角ゴ ProN W3" charset="0"/>
              </a:rPr>
              <a:t>R</a:t>
            </a:r>
            <a:r>
              <a:rPr lang="en-US" sz="1800" dirty="0" err="1" smtClean="0">
                <a:solidFill>
                  <a:srgbClr val="FF0000"/>
                </a:solidFill>
                <a:latin typeface="Zapf Dingbats" charset="0"/>
                <a:cs typeface="ＭＳ Ｐゴシック" charset="0"/>
              </a:rPr>
              <a:t>✖</a:t>
            </a:r>
            <a:r>
              <a:rPr lang="en-US" sz="1800" dirty="0" err="1" smtClean="0">
                <a:solidFill>
                  <a:srgbClr val="FF0000"/>
                </a:solidFill>
                <a:latin typeface="Geneva" charset="0"/>
                <a:ea typeface="ヒラギノ角ゴ ProN W3" charset="0"/>
                <a:cs typeface="ヒラギノ角ゴ ProN W3" charset="0"/>
              </a:rPr>
              <a:t>Dq</a:t>
            </a:r>
            <a:endParaRPr lang="en-US" sz="1400" dirty="0">
              <a:latin typeface="Geneva" charset="0"/>
              <a:ea typeface="ヒラギノ角ゴ ProN W3" charset="0"/>
              <a:cs typeface="ヒラギノ角ゴ ProN W3" charset="0"/>
            </a:endParaRPr>
          </a:p>
          <a:p>
            <a:pPr lvl="1">
              <a:buSzPct val="91000"/>
              <a:buFont typeface="Geneva" charset="0"/>
              <a:buBlip>
                <a:blip r:embed="rId2"/>
              </a:buBlip>
            </a:pPr>
            <a:r>
              <a:rPr lang="en-US" sz="1400" dirty="0" err="1" smtClean="0">
                <a:latin typeface="Geneva" charset="0"/>
                <a:ea typeface="ヒラギノ角ゴ ProN W3" charset="0"/>
                <a:cs typeface="ヒラギノ角ゴ ProN W3" charset="0"/>
              </a:rPr>
              <a:t>Constrainted</a:t>
            </a:r>
            <a:r>
              <a:rPr lang="en-US" sz="1400" dirty="0" smtClean="0">
                <a:latin typeface="Geneva" charset="0"/>
                <a:ea typeface="ヒラギノ角ゴ ProN W3" charset="0"/>
                <a:cs typeface="ヒラギノ角ゴ ProN W3" charset="0"/>
              </a:rPr>
              <a:t> by results </a:t>
            </a:r>
            <a:r>
              <a:rPr lang="en-US" sz="1400" dirty="0">
                <a:latin typeface="Geneva" charset="0"/>
                <a:ea typeface="ヒラギノ角ゴ ProN W3" charset="0"/>
                <a:cs typeface="ヒラギノ角ゴ ProN W3" charset="0"/>
              </a:rPr>
              <a:t>for </a:t>
            </a:r>
            <a:r>
              <a:rPr lang="en-US" sz="1400" dirty="0">
                <a:solidFill>
                  <a:srgbClr val="0000FF"/>
                </a:solidFill>
                <a:latin typeface="Geneva" charset="0"/>
                <a:ea typeface="ヒラギノ角ゴ ProN W3" charset="0"/>
                <a:cs typeface="ヒラギノ角ゴ ProN W3" charset="0"/>
              </a:rPr>
              <a:t>DVCS</a:t>
            </a:r>
            <a:r>
              <a:rPr lang="en-US" sz="1400" dirty="0">
                <a:latin typeface="Geneva" charset="0"/>
                <a:ea typeface="ヒラギノ角ゴ ProN W3" charset="0"/>
                <a:cs typeface="ヒラギノ角ゴ ProN W3" charset="0"/>
              </a:rPr>
              <a:t> (transverse </a:t>
            </a:r>
            <a:r>
              <a:rPr lang="en-US" sz="1400" dirty="0" err="1">
                <a:latin typeface="Lucida Grande" charset="0"/>
                <a:ea typeface="ヒラギノ角ゴ ProN W3" charset="0"/>
                <a:cs typeface="ヒラギノ角ゴ ProN W3" charset="0"/>
              </a:rPr>
              <a:t>γ</a:t>
            </a:r>
            <a:r>
              <a:rPr lang="en-US" sz="1400" baseline="30000" dirty="0">
                <a:latin typeface="Geneva" charset="0"/>
                <a:ea typeface="ヒラギノ角ゴ ProN W3" charset="0"/>
                <a:cs typeface="ヒラギノ角ゴ ProN W3" charset="0"/>
              </a:rPr>
              <a:t>*</a:t>
            </a:r>
            <a:r>
              <a:rPr lang="en-US" sz="1400" dirty="0">
                <a:latin typeface="Geneva" charset="0"/>
                <a:ea typeface="ヒラギノ角ゴ ProN W3" charset="0"/>
                <a:cs typeface="ヒラギノ角ゴ ProN W3" charset="0"/>
              </a:rPr>
              <a:t> </a:t>
            </a:r>
            <a:r>
              <a:rPr lang="en-US" sz="1400" dirty="0">
                <a:latin typeface="Geneva" charset="0"/>
                <a:ea typeface="ヒラギノ角ゴ ProN W3" charset="0"/>
                <a:cs typeface="ヒラギノ角ゴ ProN W3" charset="0"/>
                <a:sym typeface="Wingdings" charset="0"/>
              </a:rPr>
              <a:t> transverse </a:t>
            </a:r>
            <a:r>
              <a:rPr lang="en-US" sz="1400" dirty="0" err="1">
                <a:latin typeface="Lucida Grande" charset="0"/>
                <a:ea typeface="ヒラギノ角ゴ ProN W3" charset="0"/>
                <a:cs typeface="ヒラギノ角ゴ ProN W3" charset="0"/>
              </a:rPr>
              <a:t>γ</a:t>
            </a:r>
            <a:r>
              <a:rPr lang="en-US" sz="1400" dirty="0" smtClean="0">
                <a:latin typeface="Geneva" charset="0"/>
                <a:ea typeface="ヒラギノ角ゴ ProN W3" charset="0"/>
                <a:cs typeface="ヒラギノ角ゴ ProN W3" charset="0"/>
              </a:rPr>
              <a:t>) </a:t>
            </a:r>
          </a:p>
          <a:p>
            <a:pPr lvl="1">
              <a:buSzPct val="91000"/>
              <a:buFont typeface="Geneva" charset="0"/>
              <a:buBlip>
                <a:blip r:embed="rId2"/>
              </a:buBlip>
            </a:pPr>
            <a:r>
              <a:rPr lang="en-US" sz="1400" dirty="0" smtClean="0">
                <a:latin typeface="Geneva" charset="0"/>
                <a:ea typeface="ヒラギノ角ゴ ProN W3" charset="0"/>
                <a:cs typeface="ヒラギノ角ゴ ProN W3" charset="0"/>
              </a:rPr>
              <a:t>                                     &amp;  EM </a:t>
            </a:r>
            <a:r>
              <a:rPr lang="en-US" sz="1400" dirty="0" smtClean="0">
                <a:latin typeface="Geneva" charset="0"/>
                <a:ea typeface="ヒラギノ角ゴ ProN W3" charset="0"/>
                <a:cs typeface="ヒラギノ角ゴ ProN W3" charset="0"/>
              </a:rPr>
              <a:t>Form factors</a:t>
            </a:r>
          </a:p>
          <a:p>
            <a:pPr>
              <a:buSzPct val="91000"/>
              <a:buFont typeface="Geneva" charset="0"/>
              <a:buBlip>
                <a:blip r:embed="rId2"/>
              </a:buBlip>
            </a:pPr>
            <a:r>
              <a:rPr lang="en-US" sz="1800" b="1" u="sng" dirty="0" smtClean="0">
                <a:solidFill>
                  <a:srgbClr val="0000FF"/>
                </a:solidFill>
                <a:latin typeface="Geneva" charset="0"/>
                <a:ea typeface="ヒラギノ角ゴ ProN W3" charset="0"/>
                <a:cs typeface="ヒラギノ角ゴ ProN W3" charset="0"/>
              </a:rPr>
              <a:t>Extend </a:t>
            </a:r>
            <a:r>
              <a:rPr lang="en-US" sz="1800" b="1" u="sng" dirty="0">
                <a:solidFill>
                  <a:srgbClr val="0000FF"/>
                </a:solidFill>
                <a:latin typeface="Geneva" charset="0"/>
                <a:ea typeface="ヒラギノ角ゴ ProN W3" charset="0"/>
                <a:cs typeface="ヒラギノ角ゴ ProN W3" charset="0"/>
              </a:rPr>
              <a:t>to Chiral Odd GPDs </a:t>
            </a:r>
            <a:r>
              <a:rPr lang="en-US" sz="1800" dirty="0">
                <a:latin typeface="Geneva" charset="0"/>
                <a:ea typeface="ヒラギノ角ゴ ProN W3" charset="0"/>
                <a:cs typeface="ヒラギノ角ゴ ProN W3" charset="0"/>
              </a:rPr>
              <a:t>via </a:t>
            </a:r>
            <a:r>
              <a:rPr lang="en-US" sz="1800" dirty="0" err="1">
                <a:latin typeface="Geneva" charset="0"/>
                <a:ea typeface="ヒラギノ角ゴ ProN W3" charset="0"/>
                <a:cs typeface="ヒラギノ角ゴ ProN W3" charset="0"/>
              </a:rPr>
              <a:t>diquark</a:t>
            </a:r>
            <a:r>
              <a:rPr lang="en-US" sz="1800" dirty="0">
                <a:latin typeface="Geneva" charset="0"/>
                <a:ea typeface="ヒラギノ角ゴ ProN W3" charset="0"/>
                <a:cs typeface="ヒラギノ角ゴ ProN W3" charset="0"/>
              </a:rPr>
              <a:t> </a:t>
            </a:r>
            <a:r>
              <a:rPr lang="en-US" sz="1800" dirty="0">
                <a:solidFill>
                  <a:srgbClr val="0000FF"/>
                </a:solidFill>
                <a:latin typeface="Geneva" charset="0"/>
                <a:ea typeface="ヒラギノ角ゴ ProN W3" charset="0"/>
                <a:cs typeface="ヒラギノ角ゴ ProN W3" charset="0"/>
              </a:rPr>
              <a:t>spin </a:t>
            </a:r>
            <a:r>
              <a:rPr lang="en-US" sz="1800" dirty="0" smtClean="0">
                <a:solidFill>
                  <a:srgbClr val="0000FF"/>
                </a:solidFill>
                <a:latin typeface="Geneva" charset="0"/>
                <a:ea typeface="ヒラギノ角ゴ ProN W3" charset="0"/>
                <a:cs typeface="ヒラギノ角ゴ ProN W3" charset="0"/>
              </a:rPr>
              <a:t>relations</a:t>
            </a:r>
          </a:p>
          <a:p>
            <a:pPr marL="39688" indent="0">
              <a:buSzPct val="91000"/>
              <a:buNone/>
            </a:pPr>
            <a:r>
              <a:rPr lang="en-US" sz="1800" dirty="0" smtClean="0">
                <a:solidFill>
                  <a:srgbClr val="0000FF"/>
                </a:solidFill>
                <a:latin typeface="Geneva" charset="0"/>
                <a:ea typeface="ヒラギノ角ゴ ProN W3" charset="0"/>
                <a:cs typeface="ヒラギノ角ゴ ProN W3" charset="0"/>
              </a:rPr>
              <a:t>       </a:t>
            </a:r>
            <a:r>
              <a:rPr lang="en-US" sz="1800" dirty="0" smtClean="0">
                <a:solidFill>
                  <a:srgbClr val="0000FF"/>
                </a:solidFill>
                <a:latin typeface="Geneva" charset="0"/>
                <a:ea typeface="ヒラギノ角ゴ ProN W3" charset="0"/>
                <a:cs typeface="ヒラギノ角ゴ ProN W3" charset="0"/>
                <a:sym typeface="Wingdings"/>
              </a:rPr>
              <a:t> </a:t>
            </a:r>
            <a:r>
              <a:rPr lang="en-US" sz="1800" dirty="0" err="1" smtClean="0">
                <a:solidFill>
                  <a:srgbClr val="0000FF"/>
                </a:solidFill>
                <a:latin typeface="Geneva" charset="0"/>
                <a:ea typeface="ヒラギノ角ゴ ProN W3" charset="0"/>
                <a:cs typeface="ヒラギノ角ゴ ProN W3" charset="0"/>
              </a:rPr>
              <a:t>Transversity</a:t>
            </a:r>
            <a:endParaRPr lang="en-US" sz="1800" dirty="0">
              <a:solidFill>
                <a:srgbClr val="0000FF"/>
              </a:solidFill>
              <a:latin typeface="Geneva" charset="0"/>
              <a:ea typeface="ヒラギノ角ゴ ProN W3" charset="0"/>
              <a:cs typeface="ヒラギノ角ゴ ProN W3" charset="0"/>
            </a:endParaRPr>
          </a:p>
          <a:p>
            <a:pPr lvl="1">
              <a:buSzPct val="91000"/>
              <a:buFont typeface="Wingdings" charset="0"/>
              <a:buBlip>
                <a:blip r:embed="rId2"/>
              </a:buBlip>
            </a:pPr>
            <a:r>
              <a:rPr lang="en-US" sz="1400" dirty="0" smtClean="0">
                <a:latin typeface="Geneva" charset="0"/>
                <a:ea typeface="ヒラギノ角ゴ ProN W3" charset="0"/>
                <a:cs typeface="ヒラギノ角ゴ ProN W3" charset="0"/>
              </a:rPr>
              <a:t>Model relations </a:t>
            </a:r>
            <a:r>
              <a:rPr lang="en-US" sz="1400" dirty="0">
                <a:latin typeface="Geneva" charset="0"/>
                <a:ea typeface="ヒラギノ角ゴ ProN W3" charset="0"/>
                <a:cs typeface="ヒラギノ角ゴ ProN W3" charset="0"/>
              </a:rPr>
              <a:t>between Chiral even &amp; odd </a:t>
            </a:r>
            <a:r>
              <a:rPr lang="en-US" sz="1400" b="1" dirty="0" err="1">
                <a:solidFill>
                  <a:srgbClr val="FF0000"/>
                </a:solidFill>
                <a:latin typeface="Geneva" charset="0"/>
                <a:ea typeface="ヒラギノ角ゴ ProN W3" charset="0"/>
                <a:cs typeface="ヒラギノ角ゴ ProN W3" charset="0"/>
              </a:rPr>
              <a:t>helicity</a:t>
            </a:r>
            <a:r>
              <a:rPr lang="en-US" sz="1400" b="1" dirty="0">
                <a:solidFill>
                  <a:srgbClr val="FF0000"/>
                </a:solidFill>
                <a:latin typeface="Geneva" charset="0"/>
                <a:ea typeface="ヒラギノ角ゴ ProN W3" charset="0"/>
                <a:cs typeface="ヒラギノ角ゴ ProN W3" charset="0"/>
              </a:rPr>
              <a:t> amps</a:t>
            </a:r>
          </a:p>
          <a:p>
            <a:pPr lvl="1">
              <a:buSzPct val="91000"/>
              <a:buFont typeface="Geneva" charset="0"/>
              <a:buBlip>
                <a:blip r:embed="rId2"/>
              </a:buBlip>
            </a:pPr>
            <a:r>
              <a:rPr lang="en-US" sz="1400" dirty="0" smtClean="0">
                <a:latin typeface="Geneva" charset="0"/>
                <a:ea typeface="ヒラギノ角ゴ ProN W3" charset="0"/>
                <a:cs typeface="ヒラギノ角ゴ ProN W3" charset="0"/>
              </a:rPr>
              <a:t> π</a:t>
            </a:r>
            <a:r>
              <a:rPr lang="en-US" sz="1400" baseline="30000" dirty="0" smtClean="0">
                <a:latin typeface="Geneva" charset="0"/>
                <a:ea typeface="ヒラギノ角ゴ ProN W3" charset="0"/>
                <a:cs typeface="ヒラギノ角ゴ ProN W3" charset="0"/>
              </a:rPr>
              <a:t>0</a:t>
            </a:r>
            <a:r>
              <a:rPr lang="en-US" sz="1400" dirty="0" smtClean="0">
                <a:latin typeface="Geneva" charset="0"/>
                <a:ea typeface="ヒラギノ角ゴ ProN W3" charset="0"/>
                <a:cs typeface="ヒラギノ角ゴ ProN W3" charset="0"/>
              </a:rPr>
              <a:t>  &amp; </a:t>
            </a:r>
            <a:r>
              <a:rPr lang="en-US" sz="1400" dirty="0" err="1" smtClean="0">
                <a:solidFill>
                  <a:srgbClr val="0000FF"/>
                </a:solidFill>
                <a:latin typeface="Geneva" charset="0"/>
                <a:ea typeface="ヒラギノ角ゴ ProN W3" charset="0"/>
                <a:cs typeface="ヒラギノ角ゴ ProN W3" charset="0"/>
              </a:rPr>
              <a:t>η</a:t>
            </a:r>
            <a:r>
              <a:rPr lang="en-US" sz="1400" dirty="0" smtClean="0">
                <a:solidFill>
                  <a:srgbClr val="0000FF"/>
                </a:solidFill>
                <a:latin typeface="Geneva" charset="0"/>
                <a:ea typeface="ヒラギノ角ゴ ProN W3" charset="0"/>
                <a:cs typeface="ヒラギノ角ゴ ProN W3" charset="0"/>
              </a:rPr>
              <a:t>  production &amp; flavor separation</a:t>
            </a:r>
          </a:p>
          <a:p>
            <a:pPr lvl="1">
              <a:buSzPct val="91000"/>
              <a:buFont typeface="Geneva" charset="0"/>
              <a:buBlip>
                <a:blip r:embed="rId2"/>
              </a:buBlip>
            </a:pPr>
            <a:r>
              <a:rPr lang="en-US" sz="1400" dirty="0" smtClean="0">
                <a:latin typeface="Geneva" charset="0"/>
                <a:ea typeface="ヒラギノ角ゴ ProN W3" charset="0"/>
                <a:cs typeface="ヒラギノ角ゴ ProN W3" charset="0"/>
              </a:rPr>
              <a:t>Tensor </a:t>
            </a:r>
            <a:r>
              <a:rPr lang="en-US" sz="1400" dirty="0">
                <a:latin typeface="Geneva" charset="0"/>
                <a:ea typeface="ヒラギノ角ゴ ProN W3" charset="0"/>
                <a:cs typeface="ヒラギノ角ゴ ProN W3" charset="0"/>
              </a:rPr>
              <a:t>charge 𝛿</a:t>
            </a:r>
            <a:r>
              <a:rPr lang="en-US" sz="1400" baseline="-25000" dirty="0">
                <a:latin typeface="Geneva" charset="0"/>
                <a:ea typeface="ヒラギノ角ゴ ProN W3" charset="0"/>
                <a:cs typeface="ヒラギノ角ゴ ProN W3" charset="0"/>
              </a:rPr>
              <a:t>q</a:t>
            </a:r>
            <a:endParaRPr lang="en-US" sz="1400" dirty="0">
              <a:latin typeface="Geneva" charset="0"/>
              <a:ea typeface="ヒラギノ角ゴ ProN W3" charset="0"/>
              <a:cs typeface="ヒラギノ角ゴ ProN W3" charset="0"/>
            </a:endParaRPr>
          </a:p>
          <a:p>
            <a:pPr lvl="1">
              <a:buSzPct val="91000"/>
              <a:buFont typeface="Geneva" charset="0"/>
              <a:buBlip>
                <a:blip r:embed="rId2"/>
              </a:buBlip>
            </a:pPr>
            <a:r>
              <a:rPr lang="en-US" sz="1400" dirty="0">
                <a:latin typeface="Geneva" charset="0"/>
                <a:ea typeface="ヒラギノ角ゴ ProN W3" charset="0"/>
                <a:cs typeface="ヒラギノ角ゴ ProN W3" charset="0"/>
              </a:rPr>
              <a:t>Transverse spin-flavor dipole moments 𝞳</a:t>
            </a:r>
            <a:r>
              <a:rPr lang="en-US" sz="1400" baseline="-25000" dirty="0" err="1">
                <a:latin typeface="Geneva" charset="0"/>
                <a:ea typeface="ヒラギノ角ゴ ProN W3" charset="0"/>
                <a:cs typeface="ヒラギノ角ゴ ProN W3" charset="0"/>
              </a:rPr>
              <a:t>T</a:t>
            </a:r>
            <a:r>
              <a:rPr lang="en-US" sz="1400" baseline="30000" dirty="0" err="1">
                <a:latin typeface="Geneva" charset="0"/>
                <a:ea typeface="ヒラギノ角ゴ ProN W3" charset="0"/>
                <a:cs typeface="ヒラギノ角ゴ ProN W3" charset="0"/>
              </a:rPr>
              <a:t>q</a:t>
            </a:r>
            <a:endParaRPr lang="en-US" sz="1400" dirty="0">
              <a:latin typeface="Geneva" charset="0"/>
              <a:ea typeface="ヒラギノ角ゴ ProN W3" charset="0"/>
              <a:cs typeface="ヒラギノ角ゴ ProN W3" charset="0"/>
            </a:endParaRPr>
          </a:p>
          <a:p>
            <a:pPr lvl="1">
              <a:buSzPct val="91000"/>
              <a:buFont typeface="Geneva" charset="0"/>
              <a:buBlip>
                <a:blip r:embed="rId2"/>
              </a:buBlip>
            </a:pPr>
            <a:endParaRPr lang="en-US" sz="1400" dirty="0" smtClean="0">
              <a:latin typeface="Geneva" charset="0"/>
              <a:ea typeface="ヒラギノ角ゴ ProN W3" charset="0"/>
              <a:cs typeface="ヒラギノ角ゴ ProN W3" charset="0"/>
            </a:endParaRPr>
          </a:p>
          <a:p>
            <a:pPr>
              <a:buSzPct val="91000"/>
              <a:buFont typeface="Wingdings" charset="0"/>
              <a:buBlip>
                <a:blip r:embed="rId2"/>
              </a:buBlip>
            </a:pPr>
            <a:r>
              <a:rPr lang="en-US" sz="1800" dirty="0" smtClean="0">
                <a:latin typeface="Geneva" charset="0"/>
                <a:ea typeface="ヒラギノ角ゴ ProN W3" charset="0"/>
                <a:cs typeface="ヒラギノ角ゴ ProN W3" charset="0"/>
              </a:rPr>
              <a:t>Observables: Cross sections &amp; </a:t>
            </a:r>
            <a:r>
              <a:rPr lang="en-US" sz="1800" dirty="0" smtClean="0">
                <a:latin typeface="Geneva" charset="0"/>
                <a:ea typeface="ヒラギノ角ゴ ProN W3" charset="0"/>
                <a:cs typeface="ヒラギノ角ゴ ProN W3" charset="0"/>
              </a:rPr>
              <a:t>Asymmetries</a:t>
            </a:r>
          </a:p>
          <a:p>
            <a:pPr lvl="1">
              <a:buSzPct val="91000"/>
              <a:buFont typeface="Wingdings" charset="0"/>
              <a:buBlip>
                <a:blip r:embed="rId2"/>
              </a:buBlip>
            </a:pPr>
            <a:r>
              <a:rPr lang="en-US" sz="1400" dirty="0" smtClean="0">
                <a:latin typeface="Geneva" charset="0"/>
                <a:ea typeface="ヒラギノ角ゴ ProN W3" charset="0"/>
                <a:cs typeface="ヒラギノ角ゴ ProN W3" charset="0"/>
              </a:rPr>
              <a:t>Beam </a:t>
            </a:r>
            <a:r>
              <a:rPr lang="en-US" sz="1400" dirty="0" err="1" smtClean="0">
                <a:latin typeface="Geneva" charset="0"/>
                <a:ea typeface="ヒラギノ角ゴ ProN W3" charset="0"/>
                <a:cs typeface="ヒラギノ角ゴ ProN W3" charset="0"/>
              </a:rPr>
              <a:t>helicity</a:t>
            </a:r>
            <a:endParaRPr lang="en-US" sz="1400" dirty="0" smtClean="0">
              <a:latin typeface="Geneva" charset="0"/>
              <a:ea typeface="ヒラギノ角ゴ ProN W3" charset="0"/>
              <a:cs typeface="ヒラギノ角ゴ ProN W3" charset="0"/>
            </a:endParaRPr>
          </a:p>
          <a:p>
            <a:pPr lvl="1">
              <a:buSzPct val="91000"/>
              <a:buFont typeface="Wingdings" charset="0"/>
              <a:buBlip>
                <a:blip r:embed="rId2"/>
              </a:buBlip>
            </a:pPr>
            <a:r>
              <a:rPr lang="en-US" sz="1400" dirty="0" smtClean="0">
                <a:latin typeface="Geneva" charset="0"/>
                <a:ea typeface="ヒラギノ角ゴ ProN W3" charset="0"/>
                <a:cs typeface="ヒラギノ角ゴ ProN W3" charset="0"/>
              </a:rPr>
              <a:t>Target – longitudinal</a:t>
            </a:r>
          </a:p>
          <a:p>
            <a:pPr lvl="1">
              <a:buSzPct val="91000"/>
              <a:buFont typeface="Wingdings" charset="0"/>
              <a:buBlip>
                <a:blip r:embed="rId2"/>
              </a:buBlip>
            </a:pPr>
            <a:r>
              <a:rPr lang="en-US" sz="1400" dirty="0" smtClean="0">
                <a:latin typeface="Geneva" charset="0"/>
                <a:ea typeface="ヒラギノ角ゴ ProN W3" charset="0"/>
                <a:cs typeface="ヒラギノ角ゴ ProN W3" charset="0"/>
              </a:rPr>
              <a:t>Target - transverse</a:t>
            </a:r>
            <a:endParaRPr lang="en-US" sz="1400" dirty="0">
              <a:latin typeface="Geneva" charset="0"/>
              <a:ea typeface="ヒラギノ角ゴ ProN W3" charset="0"/>
              <a:cs typeface="ヒラギノ角ゴ ProN W3" charset="0"/>
            </a:endParaRPr>
          </a:p>
        </p:txBody>
      </p:sp>
      <p:pic>
        <p:nvPicPr>
          <p:cNvPr id="17411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Footer Placeholder 15"/>
          <p:cNvSpPr txBox="1">
            <a:spLocks noGrp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en-US" sz="1300" dirty="0" smtClean="0"/>
              <a:t>Exclusives2015  </a:t>
            </a:r>
            <a:r>
              <a:rPr lang="en-US" sz="1300" dirty="0" err="1"/>
              <a:t>GR.Goldstein</a:t>
            </a:r>
            <a:r>
              <a:rPr lang="en-US" sz="13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667723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D1CCE-B45C-2443-91AC-0CE7034C14A2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3" name="Picture 2" descr="Screen Shot 2015-01-08 at 10.16.5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981200"/>
            <a:ext cx="7256033" cy="1447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905000" y="1219200"/>
            <a:ext cx="59791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rgbClr val="660066"/>
                </a:solidFill>
              </a:rPr>
              <a:t>Relations between GPDs &amp; TMDs ?</a:t>
            </a:r>
            <a:endParaRPr lang="en-US" sz="2800" i="1" dirty="0">
              <a:solidFill>
                <a:srgbClr val="66006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1600" y="3962400"/>
            <a:ext cx="6233496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1193E"/>
                </a:solidFill>
              </a:rPr>
              <a:t>Model dependent relations with </a:t>
            </a:r>
            <a:r>
              <a:rPr lang="en-US" i="1" dirty="0" smtClean="0">
                <a:solidFill>
                  <a:srgbClr val="71193E"/>
                </a:solidFill>
              </a:rPr>
              <a:t>h</a:t>
            </a:r>
            <a:r>
              <a:rPr lang="en-US" baseline="-25000" dirty="0" smtClean="0">
                <a:solidFill>
                  <a:srgbClr val="71193E"/>
                </a:solidFill>
              </a:rPr>
              <a:t>1</a:t>
            </a:r>
            <a:r>
              <a:rPr lang="en-US" baseline="30000" dirty="0" smtClean="0">
                <a:solidFill>
                  <a:srgbClr val="71193E"/>
                </a:solidFill>
              </a:rPr>
              <a:t>⊥</a:t>
            </a:r>
            <a:r>
              <a:rPr lang="en-US" dirty="0" smtClean="0">
                <a:solidFill>
                  <a:srgbClr val="71193E"/>
                </a:solidFill>
              </a:rPr>
              <a:t> requiring </a:t>
            </a:r>
          </a:p>
          <a:p>
            <a:r>
              <a:rPr lang="en-US" dirty="0">
                <a:solidFill>
                  <a:srgbClr val="71193E"/>
                </a:solidFill>
              </a:rPr>
              <a:t>f</a:t>
            </a:r>
            <a:r>
              <a:rPr lang="en-US" dirty="0" smtClean="0">
                <a:solidFill>
                  <a:srgbClr val="71193E"/>
                </a:solidFill>
              </a:rPr>
              <a:t>inal state interactions, but not </a:t>
            </a:r>
            <a:r>
              <a:rPr lang="en-US" dirty="0" err="1" smtClean="0">
                <a:solidFill>
                  <a:srgbClr val="71193E"/>
                </a:solidFill>
              </a:rPr>
              <a:t>l.h.s</a:t>
            </a:r>
            <a:r>
              <a:rPr lang="en-US" dirty="0" smtClean="0">
                <a:solidFill>
                  <a:srgbClr val="71193E"/>
                </a:solidFill>
              </a:rPr>
              <a:t>. GPDs.</a:t>
            </a:r>
          </a:p>
          <a:p>
            <a:endParaRPr lang="en-US" dirty="0">
              <a:solidFill>
                <a:srgbClr val="71193E"/>
              </a:solidFill>
            </a:endParaRPr>
          </a:p>
        </p:txBody>
      </p:sp>
      <p:sp>
        <p:nvSpPr>
          <p:cNvPr id="6" name="Footer Placeholder 15"/>
          <p:cNvSpPr txBox="1">
            <a:spLocks noGrp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en-US" sz="1300" dirty="0" smtClean="0"/>
              <a:t>Exclusives2015  </a:t>
            </a:r>
            <a:r>
              <a:rPr lang="en-US" sz="1300" dirty="0" err="1"/>
              <a:t>GR.Goldstein</a:t>
            </a:r>
            <a:r>
              <a:rPr lang="en-US" sz="13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2974269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pPr>
              <a:defRPr/>
            </a:pPr>
            <a:fld id="{86C96FB5-2E44-B44A-829D-71DDA5B524C7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34817" name="Slide Number Placeholder 3"/>
          <p:cNvSpPr txBox="1">
            <a:spLocks noGrp="1"/>
          </p:cNvSpPr>
          <p:nvPr/>
        </p:nvSpPr>
        <p:spPr bwMode="auto">
          <a:xfrm>
            <a:off x="7348538" y="6248400"/>
            <a:ext cx="3127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algn="ctr" eaLnBrk="1" hangingPunct="1"/>
            <a:fld id="{C1D92360-14C5-084E-BA04-6A32876D311C}" type="slidenum">
              <a:rPr lang="en-US" sz="1400">
                <a:solidFill>
                  <a:schemeClr val="tx1"/>
                </a:solidFill>
                <a:cs typeface="Arial" charset="0"/>
              </a:rPr>
              <a:pPr algn="ctr" eaLnBrk="1" hangingPunct="1"/>
              <a:t>21</a:t>
            </a:fld>
            <a:endParaRPr lang="en-US" sz="1400">
              <a:solidFill>
                <a:schemeClr val="tx1"/>
              </a:solidFill>
              <a:cs typeface="Arial" charset="0"/>
            </a:endParaRPr>
          </a:p>
        </p:txBody>
      </p:sp>
      <p:pic>
        <p:nvPicPr>
          <p:cNvPr id="34818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478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Freeform 4"/>
          <p:cNvSpPr>
            <a:spLocks/>
          </p:cNvSpPr>
          <p:nvPr/>
        </p:nvSpPr>
        <p:spPr bwMode="auto">
          <a:xfrm rot="360000">
            <a:off x="1614488" y="1633538"/>
            <a:ext cx="449262" cy="473075"/>
          </a:xfrm>
          <a:custGeom>
            <a:avLst/>
            <a:gdLst>
              <a:gd name="T0" fmla="*/ 0 w 21304"/>
              <a:gd name="T1" fmla="*/ 0 h 21600"/>
              <a:gd name="T2" fmla="*/ 2147483647 w 21304"/>
              <a:gd name="T3" fmla="*/ 2147483647 h 21600"/>
              <a:gd name="T4" fmla="*/ 2147483647 w 21304"/>
              <a:gd name="T5" fmla="*/ 2147483647 h 21600"/>
              <a:gd name="T6" fmla="*/ 2147483647 w 21304"/>
              <a:gd name="T7" fmla="*/ 2147483647 h 21600"/>
              <a:gd name="T8" fmla="*/ 2147483647 w 21304"/>
              <a:gd name="T9" fmla="*/ 2147483647 h 21600"/>
              <a:gd name="T10" fmla="*/ 2147483647 w 21304"/>
              <a:gd name="T11" fmla="*/ 2147483647 h 21600"/>
              <a:gd name="T12" fmla="*/ 2147483647 w 21304"/>
              <a:gd name="T13" fmla="*/ 2147483647 h 21600"/>
              <a:gd name="T14" fmla="*/ 2147483647 w 21304"/>
              <a:gd name="T15" fmla="*/ 2147483647 h 21600"/>
              <a:gd name="T16" fmla="*/ 2147483647 w 21304"/>
              <a:gd name="T17" fmla="*/ 2147483647 h 21600"/>
              <a:gd name="T18" fmla="*/ 2147483647 w 21304"/>
              <a:gd name="T19" fmla="*/ 2147483647 h 21600"/>
              <a:gd name="T20" fmla="*/ 2147483647 w 21304"/>
              <a:gd name="T21" fmla="*/ 2147483647 h 216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1304"/>
              <a:gd name="T34" fmla="*/ 0 h 21600"/>
              <a:gd name="T35" fmla="*/ 21304 w 21304"/>
              <a:gd name="T36" fmla="*/ 21600 h 2160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1304" h="21600">
                <a:moveTo>
                  <a:pt x="0" y="0"/>
                </a:moveTo>
                <a:cubicBezTo>
                  <a:pt x="978" y="145"/>
                  <a:pt x="2107" y="0"/>
                  <a:pt x="2935" y="580"/>
                </a:cubicBezTo>
                <a:cubicBezTo>
                  <a:pt x="3387" y="870"/>
                  <a:pt x="3161" y="1812"/>
                  <a:pt x="3537" y="2319"/>
                </a:cubicBezTo>
                <a:cubicBezTo>
                  <a:pt x="4741" y="3987"/>
                  <a:pt x="5268" y="3914"/>
                  <a:pt x="7075" y="4566"/>
                </a:cubicBezTo>
                <a:cubicBezTo>
                  <a:pt x="7451" y="5146"/>
                  <a:pt x="7902" y="5654"/>
                  <a:pt x="8279" y="6306"/>
                </a:cubicBezTo>
                <a:cubicBezTo>
                  <a:pt x="8505" y="6813"/>
                  <a:pt x="8429" y="7538"/>
                  <a:pt x="8881" y="7973"/>
                </a:cubicBezTo>
                <a:cubicBezTo>
                  <a:pt x="9257" y="8336"/>
                  <a:pt x="10010" y="8263"/>
                  <a:pt x="10612" y="8553"/>
                </a:cubicBezTo>
                <a:cubicBezTo>
                  <a:pt x="11214" y="8843"/>
                  <a:pt x="11816" y="9278"/>
                  <a:pt x="12418" y="9713"/>
                </a:cubicBezTo>
                <a:cubicBezTo>
                  <a:pt x="13095" y="14352"/>
                  <a:pt x="12644" y="13627"/>
                  <a:pt x="16557" y="14787"/>
                </a:cubicBezTo>
                <a:cubicBezTo>
                  <a:pt x="16934" y="15874"/>
                  <a:pt x="16708" y="17468"/>
                  <a:pt x="17762" y="18193"/>
                </a:cubicBezTo>
                <a:cubicBezTo>
                  <a:pt x="21600" y="20658"/>
                  <a:pt x="21299" y="19136"/>
                  <a:pt x="21299" y="2160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4820" name="Line 5"/>
          <p:cNvSpPr>
            <a:spLocks noChangeShapeType="1"/>
          </p:cNvSpPr>
          <p:nvPr/>
        </p:nvSpPr>
        <p:spPr bwMode="auto">
          <a:xfrm rot="10800000" flipH="1">
            <a:off x="1692275" y="1254125"/>
            <a:ext cx="381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4821" name="Line 6"/>
          <p:cNvSpPr>
            <a:spLocks noChangeShapeType="1"/>
          </p:cNvSpPr>
          <p:nvPr/>
        </p:nvSpPr>
        <p:spPr bwMode="auto">
          <a:xfrm>
            <a:off x="1158875" y="1635125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4822" name="Oval 7"/>
          <p:cNvSpPr>
            <a:spLocks/>
          </p:cNvSpPr>
          <p:nvPr/>
        </p:nvSpPr>
        <p:spPr bwMode="auto">
          <a:xfrm>
            <a:off x="1997075" y="2016125"/>
            <a:ext cx="9144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4823" name="Line 8"/>
          <p:cNvSpPr>
            <a:spLocks noChangeShapeType="1"/>
          </p:cNvSpPr>
          <p:nvPr/>
        </p:nvSpPr>
        <p:spPr bwMode="auto">
          <a:xfrm rot="10800000" flipH="1">
            <a:off x="1616075" y="2320925"/>
            <a:ext cx="4572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4824" name="Line 9"/>
          <p:cNvSpPr>
            <a:spLocks noChangeShapeType="1"/>
          </p:cNvSpPr>
          <p:nvPr/>
        </p:nvSpPr>
        <p:spPr bwMode="auto">
          <a:xfrm>
            <a:off x="2835275" y="2320925"/>
            <a:ext cx="4572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4825" name="Line 10"/>
          <p:cNvSpPr>
            <a:spLocks noChangeShapeType="1"/>
          </p:cNvSpPr>
          <p:nvPr/>
        </p:nvSpPr>
        <p:spPr bwMode="auto">
          <a:xfrm rot="10800000" flipH="1">
            <a:off x="2835275" y="1635125"/>
            <a:ext cx="457200" cy="4572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4826" name="Rectangle 11"/>
          <p:cNvSpPr>
            <a:spLocks/>
          </p:cNvSpPr>
          <p:nvPr/>
        </p:nvSpPr>
        <p:spPr bwMode="auto">
          <a:xfrm>
            <a:off x="1143000" y="2673350"/>
            <a:ext cx="3016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i="1">
                <a:solidFill>
                  <a:schemeClr val="tx1"/>
                </a:solidFill>
                <a:cs typeface="Arial" charset="0"/>
              </a:rPr>
              <a:t>N</a:t>
            </a:r>
          </a:p>
        </p:txBody>
      </p:sp>
      <p:sp>
        <p:nvSpPr>
          <p:cNvPr id="34827" name="Rectangle 12"/>
          <p:cNvSpPr>
            <a:spLocks/>
          </p:cNvSpPr>
          <p:nvPr/>
        </p:nvSpPr>
        <p:spPr bwMode="auto">
          <a:xfrm>
            <a:off x="3292475" y="2778125"/>
            <a:ext cx="3016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i="1">
                <a:solidFill>
                  <a:schemeClr val="tx1"/>
                </a:solidFill>
                <a:cs typeface="Arial" charset="0"/>
              </a:rPr>
              <a:t>N</a:t>
            </a:r>
          </a:p>
        </p:txBody>
      </p:sp>
      <p:sp>
        <p:nvSpPr>
          <p:cNvPr id="34828" name="Rectangle 13"/>
          <p:cNvSpPr>
            <a:spLocks/>
          </p:cNvSpPr>
          <p:nvPr/>
        </p:nvSpPr>
        <p:spPr bwMode="auto">
          <a:xfrm>
            <a:off x="3352800" y="1295400"/>
            <a:ext cx="36353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2500">
                <a:solidFill>
                  <a:schemeClr val="tx1"/>
                </a:solidFill>
                <a:latin typeface="Symbol" charset="0"/>
                <a:cs typeface="Symbol" charset="0"/>
                <a:sym typeface="Symbol" charset="0"/>
              </a:rPr>
              <a:t>π</a:t>
            </a:r>
            <a:r>
              <a:rPr lang="en-US" sz="2500" baseline="33000">
                <a:solidFill>
                  <a:schemeClr val="tx1"/>
                </a:solidFill>
                <a:latin typeface="Times New Roman" charset="0"/>
                <a:cs typeface="Times New Roman" charset="0"/>
                <a:sym typeface="Times New Roman" charset="0"/>
              </a:rPr>
              <a:t>o</a:t>
            </a:r>
          </a:p>
        </p:txBody>
      </p:sp>
      <p:sp>
        <p:nvSpPr>
          <p:cNvPr id="34829" name="Rectangle 14"/>
          <p:cNvSpPr>
            <a:spLocks/>
          </p:cNvSpPr>
          <p:nvPr/>
        </p:nvSpPr>
        <p:spPr bwMode="auto">
          <a:xfrm>
            <a:off x="1387475" y="1776413"/>
            <a:ext cx="53181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800">
                <a:solidFill>
                  <a:schemeClr val="tx1"/>
                </a:solidFill>
                <a:cs typeface="Arial" charset="0"/>
              </a:rPr>
              <a:t>+1,0</a:t>
            </a:r>
          </a:p>
        </p:txBody>
      </p:sp>
      <p:sp>
        <p:nvSpPr>
          <p:cNvPr id="34830" name="Rectangle 15"/>
          <p:cNvSpPr>
            <a:spLocks/>
          </p:cNvSpPr>
          <p:nvPr/>
        </p:nvSpPr>
        <p:spPr bwMode="auto">
          <a:xfrm>
            <a:off x="1844675" y="2544763"/>
            <a:ext cx="49688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800">
                <a:solidFill>
                  <a:schemeClr val="tx1"/>
                </a:solidFill>
                <a:cs typeface="Arial" charset="0"/>
              </a:rPr>
              <a:t>+</a:t>
            </a:r>
            <a:r>
              <a:rPr lang="en-US" sz="1600">
                <a:solidFill>
                  <a:schemeClr val="tx1"/>
                </a:solidFill>
                <a:cs typeface="Arial" charset="0"/>
              </a:rPr>
              <a:t>1/2</a:t>
            </a:r>
          </a:p>
        </p:txBody>
      </p:sp>
      <p:sp>
        <p:nvSpPr>
          <p:cNvPr id="34831" name="Rectangle 16"/>
          <p:cNvSpPr>
            <a:spLocks/>
          </p:cNvSpPr>
          <p:nvPr/>
        </p:nvSpPr>
        <p:spPr bwMode="auto">
          <a:xfrm>
            <a:off x="3140075" y="2392363"/>
            <a:ext cx="43973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800">
                <a:solidFill>
                  <a:schemeClr val="tx1"/>
                </a:solidFill>
                <a:cs typeface="Arial" charset="0"/>
              </a:rPr>
              <a:t>-</a:t>
            </a:r>
            <a:r>
              <a:rPr lang="en-US" sz="1600">
                <a:solidFill>
                  <a:schemeClr val="tx1"/>
                </a:solidFill>
                <a:cs typeface="Arial" charset="0"/>
              </a:rPr>
              <a:t>1/2</a:t>
            </a:r>
          </a:p>
        </p:txBody>
      </p:sp>
      <p:sp>
        <p:nvSpPr>
          <p:cNvPr id="34832" name="Freeform 17"/>
          <p:cNvSpPr>
            <a:spLocks/>
          </p:cNvSpPr>
          <p:nvPr/>
        </p:nvSpPr>
        <p:spPr bwMode="auto">
          <a:xfrm rot="360000">
            <a:off x="4646613" y="1446213"/>
            <a:ext cx="449262" cy="473075"/>
          </a:xfrm>
          <a:custGeom>
            <a:avLst/>
            <a:gdLst>
              <a:gd name="T0" fmla="*/ 0 w 21304"/>
              <a:gd name="T1" fmla="*/ 0 h 21600"/>
              <a:gd name="T2" fmla="*/ 2147483647 w 21304"/>
              <a:gd name="T3" fmla="*/ 2147483647 h 21600"/>
              <a:gd name="T4" fmla="*/ 2147483647 w 21304"/>
              <a:gd name="T5" fmla="*/ 2147483647 h 21600"/>
              <a:gd name="T6" fmla="*/ 2147483647 w 21304"/>
              <a:gd name="T7" fmla="*/ 2147483647 h 21600"/>
              <a:gd name="T8" fmla="*/ 2147483647 w 21304"/>
              <a:gd name="T9" fmla="*/ 2147483647 h 21600"/>
              <a:gd name="T10" fmla="*/ 2147483647 w 21304"/>
              <a:gd name="T11" fmla="*/ 2147483647 h 21600"/>
              <a:gd name="T12" fmla="*/ 2147483647 w 21304"/>
              <a:gd name="T13" fmla="*/ 2147483647 h 21600"/>
              <a:gd name="T14" fmla="*/ 2147483647 w 21304"/>
              <a:gd name="T15" fmla="*/ 2147483647 h 21600"/>
              <a:gd name="T16" fmla="*/ 2147483647 w 21304"/>
              <a:gd name="T17" fmla="*/ 2147483647 h 21600"/>
              <a:gd name="T18" fmla="*/ 2147483647 w 21304"/>
              <a:gd name="T19" fmla="*/ 2147483647 h 21600"/>
              <a:gd name="T20" fmla="*/ 2147483647 w 21304"/>
              <a:gd name="T21" fmla="*/ 2147483647 h 216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1304"/>
              <a:gd name="T34" fmla="*/ 0 h 21600"/>
              <a:gd name="T35" fmla="*/ 21304 w 21304"/>
              <a:gd name="T36" fmla="*/ 21600 h 2160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1304" h="21600">
                <a:moveTo>
                  <a:pt x="0" y="0"/>
                </a:moveTo>
                <a:cubicBezTo>
                  <a:pt x="978" y="145"/>
                  <a:pt x="2107" y="0"/>
                  <a:pt x="2935" y="580"/>
                </a:cubicBezTo>
                <a:cubicBezTo>
                  <a:pt x="3387" y="870"/>
                  <a:pt x="3161" y="1812"/>
                  <a:pt x="3537" y="2319"/>
                </a:cubicBezTo>
                <a:cubicBezTo>
                  <a:pt x="4741" y="3987"/>
                  <a:pt x="5268" y="3914"/>
                  <a:pt x="7075" y="4566"/>
                </a:cubicBezTo>
                <a:cubicBezTo>
                  <a:pt x="7451" y="5146"/>
                  <a:pt x="7902" y="5654"/>
                  <a:pt x="8279" y="6306"/>
                </a:cubicBezTo>
                <a:cubicBezTo>
                  <a:pt x="8505" y="6813"/>
                  <a:pt x="8429" y="7538"/>
                  <a:pt x="8881" y="7973"/>
                </a:cubicBezTo>
                <a:cubicBezTo>
                  <a:pt x="9257" y="8336"/>
                  <a:pt x="10010" y="8263"/>
                  <a:pt x="10612" y="8553"/>
                </a:cubicBezTo>
                <a:cubicBezTo>
                  <a:pt x="11214" y="8843"/>
                  <a:pt x="11816" y="9278"/>
                  <a:pt x="12418" y="9713"/>
                </a:cubicBezTo>
                <a:cubicBezTo>
                  <a:pt x="13095" y="14352"/>
                  <a:pt x="12644" y="13627"/>
                  <a:pt x="16557" y="14787"/>
                </a:cubicBezTo>
                <a:cubicBezTo>
                  <a:pt x="16934" y="15874"/>
                  <a:pt x="16708" y="17468"/>
                  <a:pt x="17762" y="18193"/>
                </a:cubicBezTo>
                <a:cubicBezTo>
                  <a:pt x="21600" y="20658"/>
                  <a:pt x="21299" y="19136"/>
                  <a:pt x="21299" y="2160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4833" name="Line 18"/>
          <p:cNvSpPr>
            <a:spLocks noChangeShapeType="1"/>
          </p:cNvSpPr>
          <p:nvPr/>
        </p:nvSpPr>
        <p:spPr bwMode="auto">
          <a:xfrm rot="10800000" flipH="1">
            <a:off x="6096000" y="1295400"/>
            <a:ext cx="457200" cy="4572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4834" name="Line 19"/>
          <p:cNvSpPr>
            <a:spLocks noChangeShapeType="1"/>
          </p:cNvSpPr>
          <p:nvPr/>
        </p:nvSpPr>
        <p:spPr bwMode="auto">
          <a:xfrm rot="10800000" flipH="1">
            <a:off x="4953000" y="1905000"/>
            <a:ext cx="152400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4835" name="Line 20"/>
          <p:cNvSpPr>
            <a:spLocks noChangeShapeType="1"/>
          </p:cNvSpPr>
          <p:nvPr/>
        </p:nvSpPr>
        <p:spPr bwMode="auto">
          <a:xfrm>
            <a:off x="5105400" y="1905000"/>
            <a:ext cx="762000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4836" name="Line 21"/>
          <p:cNvSpPr>
            <a:spLocks noChangeShapeType="1"/>
          </p:cNvSpPr>
          <p:nvPr/>
        </p:nvSpPr>
        <p:spPr bwMode="auto">
          <a:xfrm>
            <a:off x="5943600" y="1981200"/>
            <a:ext cx="762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4837" name="Oval 22"/>
          <p:cNvSpPr>
            <a:spLocks/>
          </p:cNvSpPr>
          <p:nvPr/>
        </p:nvSpPr>
        <p:spPr bwMode="auto">
          <a:xfrm>
            <a:off x="4876800" y="2590800"/>
            <a:ext cx="1295400" cy="381000"/>
          </a:xfrm>
          <a:prstGeom prst="ellipse">
            <a:avLst/>
          </a:prstGeom>
          <a:solidFill>
            <a:srgbClr val="E393A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4838" name="Line 23"/>
          <p:cNvSpPr>
            <a:spLocks noChangeShapeType="1"/>
          </p:cNvSpPr>
          <p:nvPr/>
        </p:nvSpPr>
        <p:spPr bwMode="auto">
          <a:xfrm rot="10800000" flipH="1">
            <a:off x="4419600" y="2819400"/>
            <a:ext cx="4572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4839" name="Line 24"/>
          <p:cNvSpPr>
            <a:spLocks noChangeShapeType="1"/>
          </p:cNvSpPr>
          <p:nvPr/>
        </p:nvSpPr>
        <p:spPr bwMode="auto">
          <a:xfrm>
            <a:off x="6096000" y="2895600"/>
            <a:ext cx="4572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4840" name="Rectangle 25"/>
          <p:cNvSpPr>
            <a:spLocks/>
          </p:cNvSpPr>
          <p:nvPr/>
        </p:nvSpPr>
        <p:spPr bwMode="auto">
          <a:xfrm>
            <a:off x="4495800" y="3048000"/>
            <a:ext cx="4968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800">
                <a:solidFill>
                  <a:schemeClr val="tx1"/>
                </a:solidFill>
                <a:cs typeface="Arial" charset="0"/>
              </a:rPr>
              <a:t>+</a:t>
            </a:r>
            <a:r>
              <a:rPr lang="en-US" sz="1600">
                <a:solidFill>
                  <a:schemeClr val="tx1"/>
                </a:solidFill>
                <a:cs typeface="Arial" charset="0"/>
              </a:rPr>
              <a:t>1/2</a:t>
            </a:r>
          </a:p>
        </p:txBody>
      </p:sp>
      <p:sp>
        <p:nvSpPr>
          <p:cNvPr id="34841" name="Rectangle 26"/>
          <p:cNvSpPr>
            <a:spLocks/>
          </p:cNvSpPr>
          <p:nvPr/>
        </p:nvSpPr>
        <p:spPr bwMode="auto">
          <a:xfrm>
            <a:off x="4495800" y="2133600"/>
            <a:ext cx="4968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800">
                <a:solidFill>
                  <a:schemeClr val="tx1"/>
                </a:solidFill>
                <a:cs typeface="Arial" charset="0"/>
              </a:rPr>
              <a:t>+</a:t>
            </a:r>
            <a:r>
              <a:rPr lang="en-US" sz="1600">
                <a:solidFill>
                  <a:schemeClr val="tx1"/>
                </a:solidFill>
                <a:cs typeface="Arial" charset="0"/>
              </a:rPr>
              <a:t>1/2</a:t>
            </a:r>
          </a:p>
        </p:txBody>
      </p:sp>
      <p:sp>
        <p:nvSpPr>
          <p:cNvPr id="34842" name="Rectangle 27"/>
          <p:cNvSpPr>
            <a:spLocks/>
          </p:cNvSpPr>
          <p:nvPr/>
        </p:nvSpPr>
        <p:spPr bwMode="auto">
          <a:xfrm>
            <a:off x="5181600" y="1600200"/>
            <a:ext cx="4968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800">
                <a:solidFill>
                  <a:schemeClr val="tx1"/>
                </a:solidFill>
                <a:cs typeface="Arial" charset="0"/>
              </a:rPr>
              <a:t>+</a:t>
            </a:r>
            <a:r>
              <a:rPr lang="en-US" sz="1600">
                <a:solidFill>
                  <a:schemeClr val="tx1"/>
                </a:solidFill>
                <a:cs typeface="Arial" charset="0"/>
              </a:rPr>
              <a:t>1/2</a:t>
            </a:r>
          </a:p>
        </p:txBody>
      </p:sp>
      <p:sp>
        <p:nvSpPr>
          <p:cNvPr id="34843" name="Rectangle 28"/>
          <p:cNvSpPr>
            <a:spLocks/>
          </p:cNvSpPr>
          <p:nvPr/>
        </p:nvSpPr>
        <p:spPr bwMode="auto">
          <a:xfrm>
            <a:off x="5943600" y="2057400"/>
            <a:ext cx="4397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800">
                <a:solidFill>
                  <a:schemeClr val="tx1"/>
                </a:solidFill>
                <a:cs typeface="Arial" charset="0"/>
              </a:rPr>
              <a:t>-</a:t>
            </a:r>
            <a:r>
              <a:rPr lang="en-US" sz="1600">
                <a:solidFill>
                  <a:schemeClr val="tx1"/>
                </a:solidFill>
                <a:cs typeface="Arial" charset="0"/>
              </a:rPr>
              <a:t>1/2</a:t>
            </a:r>
          </a:p>
        </p:txBody>
      </p:sp>
      <p:sp>
        <p:nvSpPr>
          <p:cNvPr id="34844" name="Rectangle 29"/>
          <p:cNvSpPr>
            <a:spLocks/>
          </p:cNvSpPr>
          <p:nvPr/>
        </p:nvSpPr>
        <p:spPr bwMode="auto">
          <a:xfrm>
            <a:off x="6246813" y="2895600"/>
            <a:ext cx="4397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800">
                <a:solidFill>
                  <a:schemeClr val="tx1"/>
                </a:solidFill>
                <a:cs typeface="Arial" charset="0"/>
              </a:rPr>
              <a:t>-</a:t>
            </a:r>
            <a:r>
              <a:rPr lang="en-US" sz="1600">
                <a:solidFill>
                  <a:schemeClr val="tx1"/>
                </a:solidFill>
                <a:cs typeface="Arial" charset="0"/>
              </a:rPr>
              <a:t>1/2</a:t>
            </a:r>
          </a:p>
        </p:txBody>
      </p:sp>
      <p:sp>
        <p:nvSpPr>
          <p:cNvPr id="34845" name="AutoShape 30"/>
          <p:cNvSpPr>
            <a:spLocks/>
          </p:cNvSpPr>
          <p:nvPr/>
        </p:nvSpPr>
        <p:spPr bwMode="auto">
          <a:xfrm>
            <a:off x="5867400" y="1752600"/>
            <a:ext cx="304800" cy="304800"/>
          </a:xfrm>
          <a:custGeom>
            <a:avLst/>
            <a:gdLst>
              <a:gd name="T0" fmla="*/ 6326 w 21600"/>
              <a:gd name="T1" fmla="*/ 0 h 21600"/>
              <a:gd name="T2" fmla="*/ 0 w 21600"/>
              <a:gd name="T3" fmla="*/ 6326 h 21600"/>
              <a:gd name="T4" fmla="*/ 0 w 21600"/>
              <a:gd name="T5" fmla="*/ 15274 h 21600"/>
              <a:gd name="T6" fmla="*/ 6326 w 21600"/>
              <a:gd name="T7" fmla="*/ 21600 h 21600"/>
              <a:gd name="T8" fmla="*/ 15274 w 21600"/>
              <a:gd name="T9" fmla="*/ 21600 h 21600"/>
              <a:gd name="T10" fmla="*/ 21600 w 21600"/>
              <a:gd name="T11" fmla="*/ 15274 h 21600"/>
              <a:gd name="T12" fmla="*/ 21600 w 21600"/>
              <a:gd name="T13" fmla="*/ 6326 h 21600"/>
              <a:gd name="T14" fmla="*/ 15274 w 21600"/>
              <a:gd name="T15" fmla="*/ 0 h 21600"/>
              <a:gd name="T16" fmla="*/ 6326 w 21600"/>
              <a:gd name="T17" fmla="*/ 0 h 21600"/>
              <a:gd name="T18" fmla="*/ 6326 w 21600"/>
              <a:gd name="T19" fmla="*/ 0 h 21600"/>
              <a:gd name="T20" fmla="*/ 0 w 21600"/>
              <a:gd name="T21" fmla="*/ 0 h 21600"/>
              <a:gd name="T22" fmla="*/ 21600 w 21600"/>
              <a:gd name="T23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6326" y="0"/>
                </a:moveTo>
                <a:lnTo>
                  <a:pt x="0" y="6326"/>
                </a:lnTo>
                <a:lnTo>
                  <a:pt x="0" y="15274"/>
                </a:lnTo>
                <a:lnTo>
                  <a:pt x="6326" y="21600"/>
                </a:lnTo>
                <a:lnTo>
                  <a:pt x="15274" y="21600"/>
                </a:lnTo>
                <a:lnTo>
                  <a:pt x="21600" y="15274"/>
                </a:lnTo>
                <a:lnTo>
                  <a:pt x="21600" y="6326"/>
                </a:lnTo>
                <a:lnTo>
                  <a:pt x="15274" y="0"/>
                </a:lnTo>
                <a:lnTo>
                  <a:pt x="6326" y="0"/>
                </a:lnTo>
                <a:close/>
                <a:moveTo>
                  <a:pt x="6326" y="0"/>
                </a:moveTo>
              </a:path>
            </a:pathLst>
          </a:custGeom>
          <a:solidFill>
            <a:srgbClr val="99CC00"/>
          </a:solidFill>
          <a:ln w="9525">
            <a:solidFill>
              <a:schemeClr val="tx1">
                <a:alpha val="30980"/>
              </a:schemeClr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4846" name="Rectangle 31"/>
          <p:cNvSpPr>
            <a:spLocks/>
          </p:cNvSpPr>
          <p:nvPr/>
        </p:nvSpPr>
        <p:spPr bwMode="auto">
          <a:xfrm>
            <a:off x="1447800" y="3352800"/>
            <a:ext cx="23050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i="1">
                <a:solidFill>
                  <a:schemeClr val="tx1"/>
                </a:solidFill>
                <a:cs typeface="Arial" charset="0"/>
              </a:rPr>
              <a:t>e.g. f</a:t>
            </a:r>
            <a:r>
              <a:rPr lang="en-US" baseline="-25000">
                <a:solidFill>
                  <a:schemeClr val="tx1"/>
                </a:solidFill>
                <a:cs typeface="Arial" charset="0"/>
              </a:rPr>
              <a:t>+1+,0-</a:t>
            </a:r>
            <a:r>
              <a:rPr lang="en-US">
                <a:solidFill>
                  <a:schemeClr val="tx1"/>
                </a:solidFill>
                <a:cs typeface="Arial" charset="0"/>
              </a:rPr>
              <a:t>(s,t,Q</a:t>
            </a:r>
            <a:r>
              <a:rPr lang="en-US" baseline="30000">
                <a:solidFill>
                  <a:schemeClr val="tx1"/>
                </a:solidFill>
                <a:cs typeface="Arial" charset="0"/>
              </a:rPr>
              <a:t>2</a:t>
            </a:r>
            <a:r>
              <a:rPr lang="en-US">
                <a:solidFill>
                  <a:schemeClr val="tx1"/>
                </a:solidFill>
                <a:cs typeface="Arial" charset="0"/>
              </a:rPr>
              <a:t>)</a:t>
            </a:r>
          </a:p>
        </p:txBody>
      </p:sp>
      <p:sp>
        <p:nvSpPr>
          <p:cNvPr id="34847" name="Rectangle 32"/>
          <p:cNvSpPr>
            <a:spLocks/>
          </p:cNvSpPr>
          <p:nvPr/>
        </p:nvSpPr>
        <p:spPr bwMode="auto">
          <a:xfrm>
            <a:off x="4191000" y="1295400"/>
            <a:ext cx="531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800">
                <a:solidFill>
                  <a:schemeClr val="tx1"/>
                </a:solidFill>
                <a:cs typeface="Arial" charset="0"/>
              </a:rPr>
              <a:t>+1,0</a:t>
            </a:r>
          </a:p>
        </p:txBody>
      </p:sp>
      <p:sp>
        <p:nvSpPr>
          <p:cNvPr id="34848" name="Rectangle 33"/>
          <p:cNvSpPr>
            <a:spLocks/>
          </p:cNvSpPr>
          <p:nvPr/>
        </p:nvSpPr>
        <p:spPr bwMode="auto">
          <a:xfrm>
            <a:off x="4419600" y="3505200"/>
            <a:ext cx="20066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/>
            <a:r>
              <a:rPr lang="en-US" i="1" dirty="0">
                <a:solidFill>
                  <a:schemeClr val="tx1"/>
                </a:solidFill>
                <a:cs typeface="Arial" charset="0"/>
              </a:rPr>
              <a:t>g</a:t>
            </a:r>
            <a:r>
              <a:rPr lang="en-US" baseline="-25000" dirty="0">
                <a:solidFill>
                  <a:schemeClr val="tx1"/>
                </a:solidFill>
                <a:cs typeface="Arial" charset="0"/>
              </a:rPr>
              <a:t>+1+,0-</a:t>
            </a:r>
            <a:r>
              <a:rPr lang="en-US" dirty="0">
                <a:solidFill>
                  <a:schemeClr val="tx1"/>
                </a:solidFill>
                <a:cs typeface="Arial" charset="0"/>
              </a:rPr>
              <a:t> A</a:t>
            </a:r>
            <a:r>
              <a:rPr lang="en-US" baseline="-25000" dirty="0">
                <a:solidFill>
                  <a:schemeClr val="tx1"/>
                </a:solidFill>
                <a:cs typeface="Arial" charset="0"/>
              </a:rPr>
              <a:t>++,- -</a:t>
            </a:r>
          </a:p>
        </p:txBody>
      </p:sp>
      <p:sp>
        <p:nvSpPr>
          <p:cNvPr id="34849" name="Line 34"/>
          <p:cNvSpPr>
            <a:spLocks noChangeShapeType="1"/>
          </p:cNvSpPr>
          <p:nvPr/>
        </p:nvSpPr>
        <p:spPr bwMode="auto">
          <a:xfrm>
            <a:off x="5562600" y="3962400"/>
            <a:ext cx="0" cy="304800"/>
          </a:xfrm>
          <a:prstGeom prst="line">
            <a:avLst/>
          </a:prstGeom>
          <a:noFill/>
          <a:ln w="28575">
            <a:solidFill>
              <a:srgbClr val="EB1308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4850" name="Rectangle 35"/>
          <p:cNvSpPr>
            <a:spLocks/>
          </p:cNvSpPr>
          <p:nvPr/>
        </p:nvSpPr>
        <p:spPr bwMode="auto">
          <a:xfrm>
            <a:off x="5410200" y="4191000"/>
            <a:ext cx="4254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i="1">
                <a:solidFill>
                  <a:schemeClr val="tx1"/>
                </a:solidFill>
                <a:cs typeface="Arial" charset="0"/>
              </a:rPr>
              <a:t>H</a:t>
            </a:r>
            <a:r>
              <a:rPr lang="en-US" baseline="-25000">
                <a:solidFill>
                  <a:schemeClr val="tx1"/>
                </a:solidFill>
                <a:cs typeface="Arial" charset="0"/>
              </a:rPr>
              <a:t>T</a:t>
            </a:r>
          </a:p>
        </p:txBody>
      </p:sp>
      <p:sp>
        <p:nvSpPr>
          <p:cNvPr id="34851" name="Line 36"/>
          <p:cNvSpPr>
            <a:spLocks noChangeShapeType="1"/>
          </p:cNvSpPr>
          <p:nvPr/>
        </p:nvSpPr>
        <p:spPr bwMode="auto">
          <a:xfrm>
            <a:off x="4572000" y="2133600"/>
            <a:ext cx="2362200" cy="1588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8471" name="Rectangle 37"/>
          <p:cNvSpPr>
            <a:spLocks/>
          </p:cNvSpPr>
          <p:nvPr/>
        </p:nvSpPr>
        <p:spPr bwMode="auto">
          <a:xfrm>
            <a:off x="6781800" y="1752600"/>
            <a:ext cx="1981200" cy="1219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>
              <a:defRPr/>
            </a:pPr>
            <a:r>
              <a:rPr lang="en-US" sz="1700" dirty="0" err="1">
                <a:solidFill>
                  <a:schemeClr val="tx1"/>
                </a:solidFill>
                <a:latin typeface="Arial" pitchFamily="-111" charset="0"/>
                <a:ea typeface="Arial" pitchFamily="-110" charset="0"/>
                <a:cs typeface="Arial" pitchFamily="-110" charset="0"/>
                <a:sym typeface="Arial" pitchFamily="-111" charset="0"/>
              </a:rPr>
              <a:t>q</a:t>
            </a:r>
            <a:r>
              <a:rPr lang="en-US" sz="1700" dirty="0">
                <a:solidFill>
                  <a:schemeClr val="tx1"/>
                </a:solidFill>
                <a:latin typeface="Arial" pitchFamily="-111" charset="0"/>
                <a:ea typeface="Arial" pitchFamily="-110" charset="0"/>
                <a:cs typeface="Arial" pitchFamily="-110" charset="0"/>
                <a:sym typeface="Arial" pitchFamily="-111" charset="0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Arial" pitchFamily="-111" charset="0"/>
                <a:ea typeface="Arial" pitchFamily="-110" charset="0"/>
                <a:cs typeface="Arial" pitchFamily="-110" charset="0"/>
                <a:sym typeface="Arial" pitchFamily="-111" charset="0"/>
              </a:rPr>
              <a:t>nos</a:t>
            </a:r>
            <a:r>
              <a:rPr lang="en-US" sz="1700" dirty="0">
                <a:solidFill>
                  <a:schemeClr val="tx1"/>
                </a:solidFill>
                <a:latin typeface="Arial" pitchFamily="-111" charset="0"/>
                <a:ea typeface="Arial" pitchFamily="-110" charset="0"/>
                <a:cs typeface="Arial" pitchFamily="-110" charset="0"/>
                <a:sym typeface="Arial" pitchFamily="-111" charset="0"/>
              </a:rPr>
              <a:t> of C-odd</a:t>
            </a:r>
          </a:p>
          <a:p>
            <a:pPr marL="39688">
              <a:defRPr/>
            </a:pPr>
            <a:r>
              <a:rPr lang="en-US" sz="1700" i="1" dirty="0">
                <a:latin typeface="Arial" pitchFamily="-111" charset="0"/>
                <a:ea typeface="Arial" pitchFamily="-110" charset="0"/>
                <a:cs typeface="Arial" pitchFamily="-110" charset="0"/>
                <a:sym typeface="Arial" pitchFamily="-111" charset="0"/>
              </a:rPr>
              <a:t>1</a:t>
            </a:r>
            <a:r>
              <a:rPr lang="en-US" sz="1700" i="1" baseline="30000" dirty="0">
                <a:latin typeface="Arial" pitchFamily="-111" charset="0"/>
                <a:ea typeface="Arial" pitchFamily="-110" charset="0"/>
                <a:cs typeface="Arial" pitchFamily="-110" charset="0"/>
                <a:sym typeface="Arial" pitchFamily="-111" charset="0"/>
              </a:rPr>
              <a:t>-</a:t>
            </a:r>
            <a:r>
              <a:rPr lang="en-US" sz="1700" i="1" dirty="0">
                <a:latin typeface="Arial" pitchFamily="-111" charset="0"/>
                <a:ea typeface="Arial" pitchFamily="-110" charset="0"/>
                <a:cs typeface="Arial" pitchFamily="-110" charset="0"/>
                <a:sym typeface="Arial" pitchFamily="-111" charset="0"/>
              </a:rPr>
              <a:t> </a:t>
            </a:r>
            <a:r>
              <a:rPr lang="en-US" sz="1700" i="1" baseline="30000" dirty="0">
                <a:latin typeface="Arial" pitchFamily="-111" charset="0"/>
                <a:ea typeface="Arial" pitchFamily="-110" charset="0"/>
                <a:cs typeface="Arial" pitchFamily="-110" charset="0"/>
                <a:sym typeface="Arial" pitchFamily="-111" charset="0"/>
              </a:rPr>
              <a:t>-  </a:t>
            </a:r>
            <a:r>
              <a:rPr lang="en-US" sz="1700" dirty="0">
                <a:latin typeface="Arial" pitchFamily="-111" charset="0"/>
                <a:ea typeface="Arial" pitchFamily="-110" charset="0"/>
                <a:cs typeface="Arial" pitchFamily="-110" charset="0"/>
                <a:sym typeface="Arial" pitchFamily="-111" charset="0"/>
              </a:rPr>
              <a:t>exchange</a:t>
            </a:r>
          </a:p>
          <a:p>
            <a:pPr marL="39688">
              <a:defRPr/>
            </a:pPr>
            <a:r>
              <a:rPr lang="en-US" sz="1700" i="1" dirty="0" err="1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Arial" pitchFamily="-111" charset="0"/>
                <a:ea typeface="Arial" pitchFamily="-110" charset="0"/>
                <a:cs typeface="Arial" pitchFamily="-110" charset="0"/>
                <a:sym typeface="Arial" pitchFamily="-111" charset="0"/>
              </a:rPr>
              <a:t>ρ</a:t>
            </a:r>
            <a:r>
              <a:rPr lang="en-US" sz="1700" i="1" dirty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Arial" pitchFamily="-111" charset="0"/>
                <a:ea typeface="Arial" pitchFamily="-110" charset="0"/>
                <a:cs typeface="Arial" pitchFamily="-110" charset="0"/>
                <a:sym typeface="Arial" pitchFamily="-111" charset="0"/>
              </a:rPr>
              <a:t> &amp; </a:t>
            </a:r>
            <a:r>
              <a:rPr lang="en-US" sz="1700" i="1" dirty="0" err="1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Arial" pitchFamily="-111" charset="0"/>
                <a:ea typeface="Arial" pitchFamily="-110" charset="0"/>
                <a:cs typeface="Arial" pitchFamily="-110" charset="0"/>
                <a:sym typeface="Arial" pitchFamily="-111" charset="0"/>
              </a:rPr>
              <a:t>ω</a:t>
            </a:r>
            <a:endParaRPr lang="en-US" sz="1700" i="1" dirty="0">
              <a:ln>
                <a:solidFill>
                  <a:srgbClr val="FF0000"/>
                </a:solidFill>
              </a:ln>
              <a:solidFill>
                <a:schemeClr val="tx1"/>
              </a:solidFill>
              <a:latin typeface="Arial" pitchFamily="-111" charset="0"/>
              <a:ea typeface="Arial" pitchFamily="-110" charset="0"/>
              <a:cs typeface="Arial" pitchFamily="-110" charset="0"/>
              <a:sym typeface="Arial" pitchFamily="-111" charset="0"/>
            </a:endParaRPr>
          </a:p>
          <a:p>
            <a:pPr marL="39688">
              <a:defRPr/>
            </a:pPr>
            <a:r>
              <a:rPr lang="en-US" sz="1700" i="1" dirty="0">
                <a:solidFill>
                  <a:schemeClr val="tx1"/>
                </a:solidFill>
                <a:latin typeface="Arial" pitchFamily="-111" charset="0"/>
                <a:ea typeface="Arial" pitchFamily="-110" charset="0"/>
                <a:cs typeface="Arial" pitchFamily="-110" charset="0"/>
                <a:sym typeface="Arial" pitchFamily="-111" charset="0"/>
              </a:rPr>
              <a:t>1</a:t>
            </a:r>
            <a:r>
              <a:rPr lang="en-US" sz="1700" i="1" baseline="30000" dirty="0">
                <a:solidFill>
                  <a:schemeClr val="tx1"/>
                </a:solidFill>
                <a:latin typeface="Arial" pitchFamily="-111" charset="0"/>
                <a:ea typeface="Arial" pitchFamily="-110" charset="0"/>
                <a:cs typeface="Arial" pitchFamily="-110" charset="0"/>
                <a:sym typeface="Arial" pitchFamily="-111" charset="0"/>
              </a:rPr>
              <a:t>+-  </a:t>
            </a:r>
            <a:r>
              <a:rPr lang="en-US" sz="1700" dirty="0">
                <a:solidFill>
                  <a:schemeClr val="tx1"/>
                </a:solidFill>
                <a:latin typeface="Arial" pitchFamily="-111" charset="0"/>
                <a:ea typeface="Arial" pitchFamily="-110" charset="0"/>
                <a:cs typeface="Arial" pitchFamily="-110" charset="0"/>
                <a:sym typeface="Arial" pitchFamily="-111" charset="0"/>
              </a:rPr>
              <a:t>exchange</a:t>
            </a:r>
          </a:p>
          <a:p>
            <a:pPr marL="39688">
              <a:defRPr/>
            </a:pPr>
            <a:r>
              <a:rPr lang="en-US" sz="1700" b="1" i="1" dirty="0">
                <a:solidFill>
                  <a:srgbClr val="EB1308"/>
                </a:solidFill>
                <a:latin typeface="Arial" pitchFamily="-111" charset="0"/>
                <a:ea typeface="Arial" pitchFamily="-110" charset="0"/>
                <a:cs typeface="Arial" pitchFamily="-110" charset="0"/>
                <a:sym typeface="Arial" pitchFamily="-111" charset="0"/>
              </a:rPr>
              <a:t>b</a:t>
            </a:r>
            <a:r>
              <a:rPr lang="en-US" sz="1700" b="1" i="1" baseline="-25000" dirty="0">
                <a:solidFill>
                  <a:srgbClr val="EB1308"/>
                </a:solidFill>
                <a:latin typeface="Arial" pitchFamily="-111" charset="0"/>
                <a:ea typeface="Arial" pitchFamily="-110" charset="0"/>
                <a:cs typeface="Arial" pitchFamily="-110" charset="0"/>
                <a:sym typeface="Arial" pitchFamily="-111" charset="0"/>
              </a:rPr>
              <a:t>1</a:t>
            </a:r>
            <a:r>
              <a:rPr lang="en-US" sz="1700" b="1" i="1" dirty="0">
                <a:solidFill>
                  <a:srgbClr val="EB1308"/>
                </a:solidFill>
                <a:latin typeface="Arial" pitchFamily="-111" charset="0"/>
                <a:ea typeface="Arial" pitchFamily="-110" charset="0"/>
                <a:cs typeface="Arial" pitchFamily="-110" charset="0"/>
                <a:sym typeface="Arial" pitchFamily="-111" charset="0"/>
              </a:rPr>
              <a:t> &amp; h</a:t>
            </a:r>
            <a:r>
              <a:rPr lang="en-US" sz="1700" b="1" i="1" baseline="-25000" dirty="0">
                <a:solidFill>
                  <a:srgbClr val="EB1308"/>
                </a:solidFill>
                <a:latin typeface="Arial" pitchFamily="-111" charset="0"/>
                <a:ea typeface="Arial" pitchFamily="-110" charset="0"/>
                <a:cs typeface="Arial" pitchFamily="-110" charset="0"/>
                <a:sym typeface="Arial" pitchFamily="-111" charset="0"/>
              </a:rPr>
              <a:t>1</a:t>
            </a:r>
          </a:p>
        </p:txBody>
      </p:sp>
      <p:sp>
        <p:nvSpPr>
          <p:cNvPr id="34854" name="Line 39"/>
          <p:cNvSpPr>
            <a:spLocks noChangeShapeType="1"/>
          </p:cNvSpPr>
          <p:nvPr/>
        </p:nvSpPr>
        <p:spPr bwMode="auto">
          <a:xfrm rot="10800000" flipH="1">
            <a:off x="5257800" y="2057400"/>
            <a:ext cx="609600" cy="2514600"/>
          </a:xfrm>
          <a:prstGeom prst="line">
            <a:avLst/>
          </a:prstGeom>
          <a:noFill/>
          <a:ln w="28575">
            <a:solidFill>
              <a:srgbClr val="0099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4855" name="Freeform 40"/>
          <p:cNvSpPr>
            <a:spLocks/>
          </p:cNvSpPr>
          <p:nvPr/>
        </p:nvSpPr>
        <p:spPr bwMode="auto">
          <a:xfrm rot="360000">
            <a:off x="7161213" y="3960813"/>
            <a:ext cx="449262" cy="473075"/>
          </a:xfrm>
          <a:custGeom>
            <a:avLst/>
            <a:gdLst>
              <a:gd name="T0" fmla="*/ 0 w 21304"/>
              <a:gd name="T1" fmla="*/ 0 h 21600"/>
              <a:gd name="T2" fmla="*/ 2147483647 w 21304"/>
              <a:gd name="T3" fmla="*/ 2147483647 h 21600"/>
              <a:gd name="T4" fmla="*/ 2147483647 w 21304"/>
              <a:gd name="T5" fmla="*/ 2147483647 h 21600"/>
              <a:gd name="T6" fmla="*/ 2147483647 w 21304"/>
              <a:gd name="T7" fmla="*/ 2147483647 h 21600"/>
              <a:gd name="T8" fmla="*/ 2147483647 w 21304"/>
              <a:gd name="T9" fmla="*/ 2147483647 h 21600"/>
              <a:gd name="T10" fmla="*/ 2147483647 w 21304"/>
              <a:gd name="T11" fmla="*/ 2147483647 h 21600"/>
              <a:gd name="T12" fmla="*/ 2147483647 w 21304"/>
              <a:gd name="T13" fmla="*/ 2147483647 h 21600"/>
              <a:gd name="T14" fmla="*/ 2147483647 w 21304"/>
              <a:gd name="T15" fmla="*/ 2147483647 h 21600"/>
              <a:gd name="T16" fmla="*/ 2147483647 w 21304"/>
              <a:gd name="T17" fmla="*/ 2147483647 h 21600"/>
              <a:gd name="T18" fmla="*/ 2147483647 w 21304"/>
              <a:gd name="T19" fmla="*/ 2147483647 h 21600"/>
              <a:gd name="T20" fmla="*/ 2147483647 w 21304"/>
              <a:gd name="T21" fmla="*/ 2147483647 h 216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1304"/>
              <a:gd name="T34" fmla="*/ 0 h 21600"/>
              <a:gd name="T35" fmla="*/ 21304 w 21304"/>
              <a:gd name="T36" fmla="*/ 21600 h 2160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1304" h="21600">
                <a:moveTo>
                  <a:pt x="0" y="0"/>
                </a:moveTo>
                <a:cubicBezTo>
                  <a:pt x="978" y="145"/>
                  <a:pt x="2107" y="0"/>
                  <a:pt x="2935" y="580"/>
                </a:cubicBezTo>
                <a:cubicBezTo>
                  <a:pt x="3387" y="870"/>
                  <a:pt x="3161" y="1812"/>
                  <a:pt x="3537" y="2319"/>
                </a:cubicBezTo>
                <a:cubicBezTo>
                  <a:pt x="4741" y="3987"/>
                  <a:pt x="5268" y="3914"/>
                  <a:pt x="7075" y="4566"/>
                </a:cubicBezTo>
                <a:cubicBezTo>
                  <a:pt x="7451" y="5146"/>
                  <a:pt x="7902" y="5654"/>
                  <a:pt x="8279" y="6306"/>
                </a:cubicBezTo>
                <a:cubicBezTo>
                  <a:pt x="8505" y="6813"/>
                  <a:pt x="8429" y="7538"/>
                  <a:pt x="8881" y="7973"/>
                </a:cubicBezTo>
                <a:cubicBezTo>
                  <a:pt x="9257" y="8336"/>
                  <a:pt x="10010" y="8263"/>
                  <a:pt x="10612" y="8553"/>
                </a:cubicBezTo>
                <a:cubicBezTo>
                  <a:pt x="11214" y="8843"/>
                  <a:pt x="11816" y="9278"/>
                  <a:pt x="12418" y="9713"/>
                </a:cubicBezTo>
                <a:cubicBezTo>
                  <a:pt x="13095" y="14352"/>
                  <a:pt x="12644" y="13627"/>
                  <a:pt x="16557" y="14787"/>
                </a:cubicBezTo>
                <a:cubicBezTo>
                  <a:pt x="16934" y="15874"/>
                  <a:pt x="16708" y="17468"/>
                  <a:pt x="17762" y="18193"/>
                </a:cubicBezTo>
                <a:cubicBezTo>
                  <a:pt x="21600" y="20658"/>
                  <a:pt x="21299" y="19136"/>
                  <a:pt x="21299" y="2160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4856" name="Line 41"/>
          <p:cNvSpPr>
            <a:spLocks noChangeShapeType="1"/>
          </p:cNvSpPr>
          <p:nvPr/>
        </p:nvSpPr>
        <p:spPr bwMode="auto">
          <a:xfrm>
            <a:off x="7604125" y="3546475"/>
            <a:ext cx="15875" cy="34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4857" name="Line 42"/>
          <p:cNvSpPr>
            <a:spLocks noChangeShapeType="1"/>
          </p:cNvSpPr>
          <p:nvPr/>
        </p:nvSpPr>
        <p:spPr bwMode="auto">
          <a:xfrm>
            <a:off x="6705600" y="3962400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4858" name="Oval 43"/>
          <p:cNvSpPr>
            <a:spLocks/>
          </p:cNvSpPr>
          <p:nvPr/>
        </p:nvSpPr>
        <p:spPr bwMode="auto">
          <a:xfrm rot="-5340000">
            <a:off x="7416800" y="4622800"/>
            <a:ext cx="609600" cy="203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4859" name="Line 44"/>
          <p:cNvSpPr>
            <a:spLocks noChangeShapeType="1"/>
          </p:cNvSpPr>
          <p:nvPr/>
        </p:nvSpPr>
        <p:spPr bwMode="auto">
          <a:xfrm rot="10800000" flipH="1">
            <a:off x="7239000" y="4876800"/>
            <a:ext cx="4572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4860" name="Line 45"/>
          <p:cNvSpPr>
            <a:spLocks noChangeShapeType="1"/>
          </p:cNvSpPr>
          <p:nvPr/>
        </p:nvSpPr>
        <p:spPr bwMode="auto">
          <a:xfrm>
            <a:off x="7772400" y="4953000"/>
            <a:ext cx="4572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4861" name="Line 46"/>
          <p:cNvSpPr>
            <a:spLocks noChangeShapeType="1"/>
          </p:cNvSpPr>
          <p:nvPr/>
        </p:nvSpPr>
        <p:spPr bwMode="auto">
          <a:xfrm rot="10800000" flipH="1">
            <a:off x="7848600" y="3962400"/>
            <a:ext cx="457200" cy="4572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4862" name="Rectangle 47"/>
          <p:cNvSpPr>
            <a:spLocks/>
          </p:cNvSpPr>
          <p:nvPr/>
        </p:nvSpPr>
        <p:spPr bwMode="auto">
          <a:xfrm>
            <a:off x="8382000" y="5257800"/>
            <a:ext cx="3016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i="1" dirty="0">
                <a:solidFill>
                  <a:schemeClr val="tx1"/>
                </a:solidFill>
                <a:cs typeface="Arial" charset="0"/>
              </a:rPr>
              <a:t>N</a:t>
            </a:r>
          </a:p>
        </p:txBody>
      </p:sp>
      <p:sp>
        <p:nvSpPr>
          <p:cNvPr id="34863" name="Rectangle 48"/>
          <p:cNvSpPr>
            <a:spLocks/>
          </p:cNvSpPr>
          <p:nvPr/>
        </p:nvSpPr>
        <p:spPr bwMode="auto">
          <a:xfrm>
            <a:off x="6858000" y="5181600"/>
            <a:ext cx="3016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i="1" dirty="0">
                <a:solidFill>
                  <a:schemeClr val="tx1"/>
                </a:solidFill>
                <a:cs typeface="Arial" charset="0"/>
              </a:rPr>
              <a:t>N</a:t>
            </a:r>
          </a:p>
        </p:txBody>
      </p:sp>
      <p:sp>
        <p:nvSpPr>
          <p:cNvPr id="34864" name="Rectangle 49"/>
          <p:cNvSpPr>
            <a:spLocks/>
          </p:cNvSpPr>
          <p:nvPr/>
        </p:nvSpPr>
        <p:spPr bwMode="auto">
          <a:xfrm>
            <a:off x="8229600" y="3429000"/>
            <a:ext cx="36353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2500">
                <a:solidFill>
                  <a:schemeClr val="tx1"/>
                </a:solidFill>
                <a:latin typeface="Symbol" charset="0"/>
                <a:cs typeface="Symbol" charset="0"/>
                <a:sym typeface="Symbol" charset="0"/>
              </a:rPr>
              <a:t>π</a:t>
            </a:r>
            <a:r>
              <a:rPr lang="en-US" sz="2500" baseline="33000">
                <a:solidFill>
                  <a:schemeClr val="tx1"/>
                </a:solidFill>
                <a:latin typeface="Times New Roman" charset="0"/>
                <a:cs typeface="Times New Roman" charset="0"/>
                <a:sym typeface="Times New Roman" charset="0"/>
              </a:rPr>
              <a:t>o</a:t>
            </a:r>
          </a:p>
        </p:txBody>
      </p:sp>
      <p:sp>
        <p:nvSpPr>
          <p:cNvPr id="34865" name="Rectangle 50"/>
          <p:cNvSpPr>
            <a:spLocks/>
          </p:cNvSpPr>
          <p:nvPr/>
        </p:nvSpPr>
        <p:spPr bwMode="auto">
          <a:xfrm>
            <a:off x="7391400" y="5181600"/>
            <a:ext cx="4968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800">
                <a:solidFill>
                  <a:schemeClr val="tx1"/>
                </a:solidFill>
                <a:cs typeface="Arial" charset="0"/>
              </a:rPr>
              <a:t>+</a:t>
            </a:r>
            <a:r>
              <a:rPr lang="en-US" sz="1600">
                <a:solidFill>
                  <a:schemeClr val="tx1"/>
                </a:solidFill>
                <a:cs typeface="Arial" charset="0"/>
              </a:rPr>
              <a:t>1/2</a:t>
            </a:r>
          </a:p>
        </p:txBody>
      </p:sp>
      <p:sp>
        <p:nvSpPr>
          <p:cNvPr id="34866" name="Rectangle 51"/>
          <p:cNvSpPr>
            <a:spLocks/>
          </p:cNvSpPr>
          <p:nvPr/>
        </p:nvSpPr>
        <p:spPr bwMode="auto">
          <a:xfrm>
            <a:off x="8153400" y="5029200"/>
            <a:ext cx="4397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800">
                <a:solidFill>
                  <a:schemeClr val="tx1"/>
                </a:solidFill>
                <a:cs typeface="Arial" charset="0"/>
              </a:rPr>
              <a:t>-</a:t>
            </a:r>
            <a:r>
              <a:rPr lang="en-US" sz="1600">
                <a:solidFill>
                  <a:schemeClr val="tx1"/>
                </a:solidFill>
                <a:cs typeface="Arial" charset="0"/>
              </a:rPr>
              <a:t>1/2</a:t>
            </a:r>
          </a:p>
        </p:txBody>
      </p:sp>
      <p:sp>
        <p:nvSpPr>
          <p:cNvPr id="34867" name="Line 52"/>
          <p:cNvSpPr>
            <a:spLocks noChangeShapeType="1"/>
          </p:cNvSpPr>
          <p:nvPr/>
        </p:nvSpPr>
        <p:spPr bwMode="auto">
          <a:xfrm rot="10800000" flipH="1">
            <a:off x="7239000" y="3505200"/>
            <a:ext cx="3810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4868" name="Rectangle 53"/>
          <p:cNvSpPr>
            <a:spLocks/>
          </p:cNvSpPr>
          <p:nvPr/>
        </p:nvSpPr>
        <p:spPr bwMode="auto">
          <a:xfrm>
            <a:off x="6934200" y="4267200"/>
            <a:ext cx="531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800">
                <a:solidFill>
                  <a:schemeClr val="tx1"/>
                </a:solidFill>
                <a:cs typeface="Arial" charset="0"/>
              </a:rPr>
              <a:t>+1,0</a:t>
            </a:r>
          </a:p>
        </p:txBody>
      </p:sp>
      <p:sp>
        <p:nvSpPr>
          <p:cNvPr id="34869" name="Rectangle 54"/>
          <p:cNvSpPr>
            <a:spLocks/>
          </p:cNvSpPr>
          <p:nvPr/>
        </p:nvSpPr>
        <p:spPr bwMode="auto">
          <a:xfrm>
            <a:off x="7772400" y="4543425"/>
            <a:ext cx="8572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2000" b="1" i="1">
                <a:solidFill>
                  <a:srgbClr val="EB1308"/>
                </a:solidFill>
                <a:cs typeface="Arial" charset="0"/>
              </a:rPr>
              <a:t>b</a:t>
            </a:r>
            <a:r>
              <a:rPr lang="en-US" sz="2000" b="1" i="1" baseline="-25000">
                <a:solidFill>
                  <a:srgbClr val="EB1308"/>
                </a:solidFill>
                <a:cs typeface="Arial" charset="0"/>
              </a:rPr>
              <a:t>1</a:t>
            </a:r>
            <a:r>
              <a:rPr lang="en-US" sz="2000" b="1" i="1">
                <a:solidFill>
                  <a:srgbClr val="EB1308"/>
                </a:solidFill>
                <a:cs typeface="Arial" charset="0"/>
              </a:rPr>
              <a:t> &amp; h</a:t>
            </a:r>
            <a:r>
              <a:rPr lang="en-US" sz="2000" b="1" i="1" baseline="-25000">
                <a:solidFill>
                  <a:srgbClr val="EB1308"/>
                </a:solidFill>
                <a:cs typeface="Arial" charset="0"/>
              </a:rPr>
              <a:t>1</a:t>
            </a:r>
          </a:p>
        </p:txBody>
      </p:sp>
      <p:sp>
        <p:nvSpPr>
          <p:cNvPr id="34870" name="Rectangle 13"/>
          <p:cNvSpPr>
            <a:spLocks/>
          </p:cNvSpPr>
          <p:nvPr/>
        </p:nvSpPr>
        <p:spPr bwMode="auto">
          <a:xfrm>
            <a:off x="1905000" y="20918"/>
            <a:ext cx="6439773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i="1" u="sng" dirty="0" smtClean="0">
                <a:solidFill>
                  <a:schemeClr val="tx1"/>
                </a:solidFill>
                <a:latin typeface="Comic Sans MS"/>
                <a:cs typeface="Comic Sans MS"/>
                <a:sym typeface="Symbol" charset="0"/>
              </a:rPr>
              <a:t>How to single out </a:t>
            </a:r>
            <a:r>
              <a:rPr lang="en-US" b="1" i="1" u="sng" dirty="0" smtClean="0">
                <a:solidFill>
                  <a:srgbClr val="0000FF"/>
                </a:solidFill>
                <a:latin typeface="Comic Sans MS"/>
                <a:cs typeface="Comic Sans MS"/>
                <a:sym typeface="Symbol" charset="0"/>
              </a:rPr>
              <a:t>chiral odd GPDs</a:t>
            </a:r>
            <a:r>
              <a:rPr lang="en-US" i="1" u="sng" dirty="0" smtClean="0">
                <a:solidFill>
                  <a:schemeClr val="tx1"/>
                </a:solidFill>
                <a:latin typeface="Comic Sans MS"/>
                <a:cs typeface="Comic Sans MS"/>
                <a:sym typeface="Symbol" charset="0"/>
              </a:rPr>
              <a:t>?</a:t>
            </a:r>
          </a:p>
          <a:p>
            <a:pPr marL="39688"/>
            <a:r>
              <a:rPr lang="en-US" dirty="0" smtClean="0">
                <a:solidFill>
                  <a:schemeClr val="tx1"/>
                </a:solidFill>
                <a:latin typeface="Comic Sans MS"/>
                <a:cs typeface="Comic Sans MS"/>
                <a:sym typeface="Symbol" charset="0"/>
              </a:rPr>
              <a:t>Exclusive </a:t>
            </a:r>
            <a:r>
              <a:rPr lang="en-US" dirty="0" err="1">
                <a:solidFill>
                  <a:schemeClr val="tx1"/>
                </a:solidFill>
                <a:latin typeface="Comic Sans MS"/>
                <a:cs typeface="Comic Sans MS"/>
                <a:sym typeface="Symbol" charset="0"/>
              </a:rPr>
              <a:t>Lepto</a:t>
            </a:r>
            <a:r>
              <a:rPr lang="en-US" dirty="0">
                <a:solidFill>
                  <a:schemeClr val="tx1"/>
                </a:solidFill>
                <a:latin typeface="Comic Sans MS"/>
                <a:cs typeface="Comic Sans MS"/>
                <a:sym typeface="Symbol" charset="0"/>
              </a:rPr>
              <a:t>-production of  </a:t>
            </a:r>
            <a:r>
              <a:rPr lang="en-US" sz="2800" dirty="0">
                <a:solidFill>
                  <a:schemeClr val="tx1"/>
                </a:solidFill>
                <a:latin typeface="Comic Sans MS"/>
                <a:cs typeface="Comic Sans MS"/>
                <a:sym typeface="Symbol" charset="0"/>
              </a:rPr>
              <a:t>π</a:t>
            </a:r>
            <a:r>
              <a:rPr lang="en-US" sz="2800" baseline="33000" dirty="0">
                <a:solidFill>
                  <a:schemeClr val="tx1"/>
                </a:solidFill>
                <a:latin typeface="Comic Sans MS"/>
                <a:cs typeface="Comic Sans MS"/>
                <a:sym typeface="Times New Roman" charset="0"/>
              </a:rPr>
              <a:t>o </a:t>
            </a:r>
            <a:r>
              <a:rPr lang="en-US" sz="2800" dirty="0">
                <a:latin typeface="Comic Sans MS"/>
                <a:cs typeface="Comic Sans MS"/>
                <a:sym typeface="Times New Roman" charset="0"/>
              </a:rPr>
              <a:t> or  </a:t>
            </a:r>
            <a:r>
              <a:rPr lang="en-US" sz="2800" dirty="0" err="1">
                <a:latin typeface="Comic Sans MS"/>
                <a:cs typeface="Comic Sans MS"/>
                <a:sym typeface="Times New Roman" charset="0"/>
              </a:rPr>
              <a:t>η</a:t>
            </a:r>
            <a:r>
              <a:rPr lang="en-US" sz="2800" dirty="0">
                <a:latin typeface="Comic Sans MS"/>
                <a:cs typeface="Comic Sans MS"/>
                <a:sym typeface="Times New Roman" charset="0"/>
              </a:rPr>
              <a:t>, </a:t>
            </a:r>
            <a:r>
              <a:rPr lang="en-US" sz="2800" dirty="0" err="1">
                <a:latin typeface="Comic Sans MS"/>
                <a:cs typeface="Comic Sans MS"/>
                <a:sym typeface="Times New Roman" charset="0"/>
              </a:rPr>
              <a:t>η</a:t>
            </a:r>
            <a:r>
              <a:rPr lang="ja-JP" altLang="en-US" sz="2800" baseline="30000" dirty="0">
                <a:latin typeface="Comic Sans MS"/>
                <a:cs typeface="Comic Sans MS"/>
                <a:sym typeface="Times New Roman" charset="0"/>
              </a:rPr>
              <a:t>’</a:t>
            </a:r>
            <a:endParaRPr lang="en-US" altLang="ja-JP" sz="2800" baseline="30000" dirty="0">
              <a:latin typeface="Comic Sans MS"/>
              <a:cs typeface="Comic Sans MS"/>
              <a:sym typeface="Times New Roman" charset="0"/>
            </a:endParaRPr>
          </a:p>
          <a:p>
            <a:pPr marL="39688"/>
            <a:r>
              <a:rPr lang="en-US" dirty="0">
                <a:latin typeface="Comic Sans MS"/>
                <a:cs typeface="Comic Sans MS"/>
                <a:sym typeface="Times New Roman" charset="0"/>
              </a:rPr>
              <a:t>to measure </a:t>
            </a:r>
            <a:r>
              <a:rPr lang="en-US" b="1" dirty="0">
                <a:solidFill>
                  <a:srgbClr val="FF0000"/>
                </a:solidFill>
                <a:latin typeface="Comic Sans MS"/>
                <a:cs typeface="Comic Sans MS"/>
                <a:sym typeface="Times New Roman" charset="0"/>
              </a:rPr>
              <a:t>chiral odd </a:t>
            </a:r>
            <a:r>
              <a:rPr lang="en-US" b="1" dirty="0" smtClean="0">
                <a:solidFill>
                  <a:srgbClr val="FF0000"/>
                </a:solidFill>
                <a:latin typeface="Comic Sans MS"/>
                <a:cs typeface="Comic Sans MS"/>
                <a:sym typeface="Times New Roman" charset="0"/>
              </a:rPr>
              <a:t>GPDs &amp; </a:t>
            </a:r>
            <a:r>
              <a:rPr lang="en-US" b="1" dirty="0" err="1" smtClean="0">
                <a:solidFill>
                  <a:srgbClr val="FF0000"/>
                </a:solidFill>
                <a:latin typeface="Comic Sans MS"/>
                <a:cs typeface="Comic Sans MS"/>
                <a:sym typeface="Times New Roman" charset="0"/>
              </a:rPr>
              <a:t>Transversity</a:t>
            </a:r>
            <a:endParaRPr lang="en-US" b="1" dirty="0">
              <a:solidFill>
                <a:srgbClr val="FF0000"/>
              </a:solidFill>
              <a:latin typeface="Comic Sans MS"/>
              <a:cs typeface="Comic Sans MS"/>
              <a:sym typeface="Times New Roman" charset="0"/>
            </a:endParaRPr>
          </a:p>
        </p:txBody>
      </p:sp>
      <p:sp>
        <p:nvSpPr>
          <p:cNvPr id="34872" name="Footer Placeholder 15"/>
          <p:cNvSpPr txBox="1">
            <a:spLocks noGrp="1"/>
          </p:cNvSpPr>
          <p:nvPr/>
        </p:nvSpPr>
        <p:spPr bwMode="auto">
          <a:xfrm>
            <a:off x="3124200" y="6492875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en-US" sz="1300" dirty="0" smtClean="0"/>
              <a:t>Exclusives2015  </a:t>
            </a:r>
            <a:r>
              <a:rPr lang="en-US" sz="1300" dirty="0" err="1"/>
              <a:t>GR.Goldstein</a:t>
            </a:r>
            <a:r>
              <a:rPr lang="en-US" sz="1300" dirty="0"/>
              <a:t> </a:t>
            </a:r>
          </a:p>
        </p:txBody>
      </p:sp>
      <p:pic>
        <p:nvPicPr>
          <p:cNvPr id="2" name="Picture 1" descr="coupling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4495800"/>
            <a:ext cx="4826000" cy="584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" y="5638800"/>
            <a:ext cx="79453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  <a:latin typeface="Comic Sans MS"/>
                <a:cs typeface="Comic Sans MS"/>
              </a:rPr>
              <a:t>t</a:t>
            </a:r>
            <a:r>
              <a:rPr lang="en-US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-channel </a:t>
            </a:r>
            <a:r>
              <a:rPr lang="en-US" b="1" i="1" dirty="0" smtClean="0">
                <a:solidFill>
                  <a:srgbClr val="0000FF"/>
                </a:solidFill>
                <a:latin typeface="Comic Sans MS"/>
                <a:cs typeface="Comic Sans MS"/>
              </a:rPr>
              <a:t>J </a:t>
            </a:r>
            <a:r>
              <a:rPr lang="en-US" b="1" baseline="30000" dirty="0" smtClean="0">
                <a:solidFill>
                  <a:srgbClr val="0000FF"/>
                </a:solidFill>
                <a:latin typeface="Comic Sans MS"/>
                <a:cs typeface="Comic Sans MS"/>
              </a:rPr>
              <a:t>PC</a:t>
            </a:r>
            <a:r>
              <a:rPr lang="en-US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 quantum numbers enhance chiral </a:t>
            </a:r>
            <a:r>
              <a:rPr lang="en-US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odd</a:t>
            </a:r>
          </a:p>
          <a:p>
            <a:r>
              <a:rPr lang="en-US" b="1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en-US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   </a:t>
            </a:r>
            <a:r>
              <a:rPr lang="en-US" sz="2000" dirty="0" smtClean="0">
                <a:solidFill>
                  <a:schemeClr val="tx1"/>
                </a:solidFill>
                <a:latin typeface="Comic Sans MS"/>
                <a:cs typeface="Comic Sans MS"/>
              </a:rPr>
              <a:t>see GG, Gonzalez Hernandez, </a:t>
            </a:r>
            <a:r>
              <a:rPr lang="en-US" sz="2000" dirty="0" err="1" smtClean="0">
                <a:solidFill>
                  <a:schemeClr val="tx1"/>
                </a:solidFill>
                <a:latin typeface="Comic Sans MS"/>
                <a:cs typeface="Comic Sans MS"/>
              </a:rPr>
              <a:t>Liuti</a:t>
            </a:r>
            <a:r>
              <a:rPr lang="en-US" sz="2000" dirty="0" smtClean="0">
                <a:solidFill>
                  <a:schemeClr val="tx1"/>
                </a:solidFill>
                <a:latin typeface="Comic Sans MS"/>
                <a:cs typeface="Comic Sans MS"/>
              </a:rPr>
              <a:t>, J.Phys.G39,115001(2012)</a:t>
            </a:r>
            <a:endParaRPr lang="en-US" dirty="0">
              <a:solidFill>
                <a:schemeClr val="tx1"/>
              </a:solidFill>
              <a:latin typeface="Comic Sans MS"/>
              <a:cs typeface="Comic Sans MS"/>
            </a:endParaRPr>
          </a:p>
        </p:txBody>
      </p:sp>
      <p:sp>
        <p:nvSpPr>
          <p:cNvPr id="4" name="Frame 3"/>
          <p:cNvSpPr/>
          <p:nvPr/>
        </p:nvSpPr>
        <p:spPr bwMode="auto">
          <a:xfrm>
            <a:off x="1371600" y="4495800"/>
            <a:ext cx="5029200" cy="609600"/>
          </a:xfrm>
          <a:prstGeom prst="frame">
            <a:avLst>
              <a:gd name="adj1" fmla="val 3241"/>
            </a:avLst>
          </a:prstGeom>
          <a:solidFill>
            <a:srgbClr val="BBE0E3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-128"/>
              <a:cs typeface="ヒラギノ角ゴ ProN W3" charset="-128"/>
              <a:sym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19400" y="5105400"/>
            <a:ext cx="2988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000090"/>
                </a:solidFill>
              </a:rPr>
              <a:t>q</a:t>
            </a:r>
            <a:r>
              <a:rPr lang="en-US" sz="1600" b="1" dirty="0" smtClean="0">
                <a:solidFill>
                  <a:srgbClr val="000090"/>
                </a:solidFill>
              </a:rPr>
              <a:t>uark non-flip         quark flip</a:t>
            </a:r>
            <a:endParaRPr lang="en-US" sz="1600" b="1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21761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D1CCE-B45C-2443-91AC-0CE7034C14A2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31" name="Freeform 15"/>
          <p:cNvSpPr>
            <a:spLocks/>
          </p:cNvSpPr>
          <p:nvPr/>
        </p:nvSpPr>
        <p:spPr bwMode="auto">
          <a:xfrm rot="17476761" flipV="1">
            <a:off x="1746241" y="938985"/>
            <a:ext cx="556689" cy="976263"/>
          </a:xfrm>
          <a:custGeom>
            <a:avLst/>
            <a:gdLst>
              <a:gd name="T0" fmla="*/ 2147483647 w 456"/>
              <a:gd name="T1" fmla="*/ 0 h 672"/>
              <a:gd name="T2" fmla="*/ 2147483647 w 456"/>
              <a:gd name="T3" fmla="*/ 2147483647 h 672"/>
              <a:gd name="T4" fmla="*/ 2147483647 w 456"/>
              <a:gd name="T5" fmla="*/ 2147483647 h 672"/>
              <a:gd name="T6" fmla="*/ 2147483647 w 456"/>
              <a:gd name="T7" fmla="*/ 2147483647 h 672"/>
              <a:gd name="T8" fmla="*/ 2147483647 w 456"/>
              <a:gd name="T9" fmla="*/ 2147483647 h 672"/>
              <a:gd name="T10" fmla="*/ 2147483647 w 456"/>
              <a:gd name="T11" fmla="*/ 2147483647 h 672"/>
              <a:gd name="T12" fmla="*/ 2147483647 w 456"/>
              <a:gd name="T13" fmla="*/ 2147483647 h 672"/>
              <a:gd name="T14" fmla="*/ 2147483647 w 456"/>
              <a:gd name="T15" fmla="*/ 2147483647 h 672"/>
              <a:gd name="T16" fmla="*/ 2147483647 w 456"/>
              <a:gd name="T17" fmla="*/ 2147483647 h 672"/>
              <a:gd name="T18" fmla="*/ 2147483647 w 456"/>
              <a:gd name="T19" fmla="*/ 2147483647 h 67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56" h="672">
                <a:moveTo>
                  <a:pt x="72" y="0"/>
                </a:moveTo>
                <a:cubicBezTo>
                  <a:pt x="36" y="60"/>
                  <a:pt x="0" y="120"/>
                  <a:pt x="24" y="144"/>
                </a:cubicBezTo>
                <a:cubicBezTo>
                  <a:pt x="48" y="168"/>
                  <a:pt x="208" y="120"/>
                  <a:pt x="216" y="144"/>
                </a:cubicBezTo>
                <a:cubicBezTo>
                  <a:pt x="224" y="168"/>
                  <a:pt x="64" y="264"/>
                  <a:pt x="72" y="288"/>
                </a:cubicBezTo>
                <a:cubicBezTo>
                  <a:pt x="80" y="312"/>
                  <a:pt x="256" y="264"/>
                  <a:pt x="264" y="288"/>
                </a:cubicBezTo>
                <a:cubicBezTo>
                  <a:pt x="272" y="312"/>
                  <a:pt x="104" y="408"/>
                  <a:pt x="120" y="432"/>
                </a:cubicBezTo>
                <a:cubicBezTo>
                  <a:pt x="136" y="456"/>
                  <a:pt x="320" y="424"/>
                  <a:pt x="360" y="432"/>
                </a:cubicBezTo>
                <a:cubicBezTo>
                  <a:pt x="400" y="440"/>
                  <a:pt x="392" y="448"/>
                  <a:pt x="360" y="480"/>
                </a:cubicBezTo>
                <a:cubicBezTo>
                  <a:pt x="328" y="512"/>
                  <a:pt x="152" y="592"/>
                  <a:pt x="168" y="624"/>
                </a:cubicBezTo>
                <a:cubicBezTo>
                  <a:pt x="184" y="656"/>
                  <a:pt x="408" y="664"/>
                  <a:pt x="456" y="672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800080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9" name="Straight Arrow Connector 38"/>
          <p:cNvCxnSpPr/>
          <p:nvPr/>
        </p:nvCxnSpPr>
        <p:spPr bwMode="auto">
          <a:xfrm flipV="1">
            <a:off x="554318" y="1066800"/>
            <a:ext cx="990600" cy="304800"/>
          </a:xfrm>
          <a:prstGeom prst="straightConnector1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0" name="Straight Arrow Connector 39"/>
          <p:cNvCxnSpPr/>
          <p:nvPr/>
        </p:nvCxnSpPr>
        <p:spPr bwMode="auto">
          <a:xfrm flipV="1">
            <a:off x="1697318" y="304800"/>
            <a:ext cx="457200" cy="685800"/>
          </a:xfrm>
          <a:prstGeom prst="straightConnector1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3" name="Oval 42" descr="Light upward diagonal"/>
          <p:cNvSpPr>
            <a:spLocks noChangeArrowheads="1"/>
          </p:cNvSpPr>
          <p:nvPr/>
        </p:nvSpPr>
        <p:spPr bwMode="auto">
          <a:xfrm>
            <a:off x="2383118" y="1524000"/>
            <a:ext cx="1752600" cy="762000"/>
          </a:xfrm>
          <a:prstGeom prst="ellipse">
            <a:avLst/>
          </a:prstGeom>
          <a:solidFill>
            <a:schemeClr val="accent6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cxnSp>
        <p:nvCxnSpPr>
          <p:cNvPr id="44" name="Straight Connector 43"/>
          <p:cNvCxnSpPr/>
          <p:nvPr/>
        </p:nvCxnSpPr>
        <p:spPr>
          <a:xfrm flipV="1">
            <a:off x="4059518" y="1143000"/>
            <a:ext cx="576373" cy="543769"/>
          </a:xfrm>
          <a:prstGeom prst="line">
            <a:avLst/>
          </a:prstGeom>
          <a:ln w="38100" cmpd="sng">
            <a:solidFill>
              <a:srgbClr val="00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Line 10"/>
          <p:cNvSpPr>
            <a:spLocks noChangeShapeType="1"/>
          </p:cNvSpPr>
          <p:nvPr/>
        </p:nvSpPr>
        <p:spPr bwMode="auto">
          <a:xfrm flipH="1" flipV="1">
            <a:off x="3907118" y="2133600"/>
            <a:ext cx="1219200" cy="531813"/>
          </a:xfrm>
          <a:prstGeom prst="line">
            <a:avLst/>
          </a:prstGeom>
          <a:noFill/>
          <a:ln w="79375" cmpd="tri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Line 25"/>
          <p:cNvSpPr>
            <a:spLocks noChangeShapeType="1"/>
          </p:cNvSpPr>
          <p:nvPr/>
        </p:nvSpPr>
        <p:spPr bwMode="auto">
          <a:xfrm>
            <a:off x="4592918" y="2438400"/>
            <a:ext cx="228600" cy="7620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Line 5"/>
          <p:cNvSpPr>
            <a:spLocks noChangeShapeType="1"/>
          </p:cNvSpPr>
          <p:nvPr/>
        </p:nvSpPr>
        <p:spPr bwMode="auto">
          <a:xfrm flipV="1">
            <a:off x="1240118" y="2133600"/>
            <a:ext cx="1371600" cy="608013"/>
          </a:xfrm>
          <a:prstGeom prst="line">
            <a:avLst/>
          </a:prstGeom>
          <a:noFill/>
          <a:ln w="79375" cmpd="tri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Line 25"/>
          <p:cNvSpPr>
            <a:spLocks noChangeShapeType="1"/>
          </p:cNvSpPr>
          <p:nvPr/>
        </p:nvSpPr>
        <p:spPr bwMode="auto">
          <a:xfrm flipV="1">
            <a:off x="1925918" y="2286000"/>
            <a:ext cx="304800" cy="15240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Left Arrow Callout 51"/>
          <p:cNvSpPr/>
          <p:nvPr/>
        </p:nvSpPr>
        <p:spPr>
          <a:xfrm>
            <a:off x="2916518" y="1600200"/>
            <a:ext cx="609600" cy="609600"/>
          </a:xfrm>
          <a:prstGeom prst="leftArrowCallout">
            <a:avLst/>
          </a:prstGeom>
          <a:solidFill>
            <a:srgbClr val="FFFF00"/>
          </a:solidFill>
          <a:ln>
            <a:solidFill>
              <a:srgbClr val="FF0000">
                <a:alpha val="70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f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3" name="Text Box 4"/>
          <p:cNvSpPr txBox="1">
            <a:spLocks noChangeArrowheads="1"/>
          </p:cNvSpPr>
          <p:nvPr/>
        </p:nvSpPr>
        <p:spPr bwMode="auto">
          <a:xfrm>
            <a:off x="1925918" y="762000"/>
            <a:ext cx="781336" cy="477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4" rIns="91430" bIns="45714">
            <a:spAutoFit/>
          </a:bodyPr>
          <a:lstStyle>
            <a:lvl1pPr defTabSz="9159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59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59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59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59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500" dirty="0" err="1">
                <a:latin typeface="Times" charset="0"/>
              </a:rPr>
              <a:t>q</a:t>
            </a:r>
            <a:r>
              <a:rPr lang="en-US" sz="2500" dirty="0" err="1" smtClean="0">
                <a:latin typeface="Times" charset="0"/>
              </a:rPr>
              <a:t>,</a:t>
            </a:r>
            <a:r>
              <a:rPr lang="en-US" sz="2500" dirty="0" err="1" smtClean="0">
                <a:solidFill>
                  <a:srgbClr val="FF0000"/>
                </a:solidFill>
                <a:latin typeface="Times" charset="0"/>
              </a:rPr>
              <a:t>Λ</a:t>
            </a:r>
            <a:r>
              <a:rPr lang="en-US" sz="2500" baseline="-25000" dirty="0" err="1" smtClean="0">
                <a:solidFill>
                  <a:srgbClr val="FF0000"/>
                </a:solidFill>
                <a:latin typeface="Times" charset="0"/>
              </a:rPr>
              <a:t>γ</a:t>
            </a:r>
            <a:endParaRPr lang="en-US" sz="2500" baseline="-25000" dirty="0">
              <a:solidFill>
                <a:srgbClr val="FF0000"/>
              </a:solidFill>
              <a:latin typeface="Times" charset="0"/>
            </a:endParaRPr>
          </a:p>
        </p:txBody>
      </p:sp>
      <p:sp>
        <p:nvSpPr>
          <p:cNvPr id="54" name="Rectangle 22"/>
          <p:cNvSpPr>
            <a:spLocks noChangeArrowheads="1"/>
          </p:cNvSpPr>
          <p:nvPr/>
        </p:nvSpPr>
        <p:spPr bwMode="auto">
          <a:xfrm>
            <a:off x="20918" y="1143000"/>
            <a:ext cx="761727" cy="477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4" rIns="91430" bIns="45714">
            <a:spAutoFit/>
          </a:bodyPr>
          <a:lstStyle/>
          <a:p>
            <a:pPr defTabSz="915988"/>
            <a:r>
              <a:rPr lang="en-US" sz="2500" dirty="0" err="1" smtClean="0">
                <a:solidFill>
                  <a:srgbClr val="000000"/>
                </a:solidFill>
                <a:latin typeface="Times" charset="0"/>
              </a:rPr>
              <a:t>k</a:t>
            </a:r>
            <a:r>
              <a:rPr lang="en-US" sz="2500" baseline="-25000" dirty="0" err="1" smtClean="0">
                <a:solidFill>
                  <a:srgbClr val="000000"/>
                </a:solidFill>
                <a:latin typeface="Times" charset="0"/>
              </a:rPr>
              <a:t>e</a:t>
            </a:r>
            <a:r>
              <a:rPr lang="en-US" sz="2500" dirty="0" smtClean="0">
                <a:solidFill>
                  <a:srgbClr val="FF0000"/>
                </a:solidFill>
                <a:latin typeface="Times" charset="0"/>
              </a:rPr>
              <a:t>, </a:t>
            </a:r>
            <a:r>
              <a:rPr lang="en-US" sz="2500" dirty="0">
                <a:solidFill>
                  <a:srgbClr val="FF0000"/>
                </a:solidFill>
                <a:latin typeface="Times" charset="0"/>
              </a:rPr>
              <a:t>h</a:t>
            </a:r>
            <a:endParaRPr lang="en-US" sz="2500" baseline="30000" dirty="0">
              <a:solidFill>
                <a:srgbClr val="FF0000"/>
              </a:solidFill>
              <a:latin typeface="Times" charset="0"/>
            </a:endParaRPr>
          </a:p>
        </p:txBody>
      </p:sp>
      <p:sp>
        <p:nvSpPr>
          <p:cNvPr id="55" name="Rectangle 22"/>
          <p:cNvSpPr>
            <a:spLocks noChangeArrowheads="1"/>
          </p:cNvSpPr>
          <p:nvPr/>
        </p:nvSpPr>
        <p:spPr bwMode="auto">
          <a:xfrm>
            <a:off x="2002118" y="304800"/>
            <a:ext cx="877143" cy="477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4" rIns="91430" bIns="45714">
            <a:spAutoFit/>
          </a:bodyPr>
          <a:lstStyle/>
          <a:p>
            <a:pPr defTabSz="915988"/>
            <a:r>
              <a:rPr lang="en-US" sz="2500" dirty="0" err="1">
                <a:latin typeface="Times" charset="0"/>
              </a:rPr>
              <a:t>k</a:t>
            </a:r>
            <a:r>
              <a:rPr lang="en-US" sz="2500" dirty="0" err="1" smtClean="0">
                <a:solidFill>
                  <a:srgbClr val="000000"/>
                </a:solidFill>
                <a:latin typeface="Times" charset="0"/>
              </a:rPr>
              <a:t>´</a:t>
            </a:r>
            <a:r>
              <a:rPr lang="en-US" sz="2500" baseline="-25000" dirty="0" err="1" smtClean="0">
                <a:solidFill>
                  <a:srgbClr val="000000"/>
                </a:solidFill>
                <a:latin typeface="Times" charset="0"/>
              </a:rPr>
              <a:t>e</a:t>
            </a:r>
            <a:r>
              <a:rPr lang="en-US" sz="2500" dirty="0" smtClean="0">
                <a:solidFill>
                  <a:srgbClr val="FF0000"/>
                </a:solidFill>
                <a:latin typeface="Times" charset="0"/>
              </a:rPr>
              <a:t>, </a:t>
            </a:r>
            <a:r>
              <a:rPr lang="en-US" sz="2500" dirty="0">
                <a:solidFill>
                  <a:srgbClr val="FF0000"/>
                </a:solidFill>
                <a:latin typeface="Times" charset="0"/>
              </a:rPr>
              <a:t>h</a:t>
            </a:r>
            <a:endParaRPr lang="en-US" sz="2500" baseline="30000" dirty="0">
              <a:solidFill>
                <a:srgbClr val="FF0000"/>
              </a:solidFill>
              <a:latin typeface="Times" charset="0"/>
            </a:endParaRPr>
          </a:p>
        </p:txBody>
      </p:sp>
      <p:sp>
        <p:nvSpPr>
          <p:cNvPr id="57" name="Rectangle 24"/>
          <p:cNvSpPr>
            <a:spLocks noChangeArrowheads="1"/>
          </p:cNvSpPr>
          <p:nvPr/>
        </p:nvSpPr>
        <p:spPr bwMode="auto">
          <a:xfrm>
            <a:off x="401918" y="2590800"/>
            <a:ext cx="914400" cy="477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0" tIns="45714" rIns="91430" bIns="45714">
            <a:spAutoFit/>
          </a:bodyPr>
          <a:lstStyle/>
          <a:p>
            <a:pPr defTabSz="915988"/>
            <a:r>
              <a:rPr lang="en-US" sz="2500" dirty="0">
                <a:latin typeface="Times" charset="0"/>
              </a:rPr>
              <a:t>p</a:t>
            </a:r>
            <a:r>
              <a:rPr lang="en-US" sz="2500" dirty="0" smtClean="0">
                <a:solidFill>
                  <a:srgbClr val="FF0000"/>
                </a:solidFill>
                <a:latin typeface="Times" charset="0"/>
              </a:rPr>
              <a:t>, </a:t>
            </a:r>
            <a:r>
              <a:rPr lang="en-US" sz="2500" dirty="0" err="1" smtClean="0">
                <a:solidFill>
                  <a:srgbClr val="FF0000"/>
                </a:solidFill>
                <a:latin typeface="Times" charset="0"/>
              </a:rPr>
              <a:t>Λ</a:t>
            </a:r>
            <a:endParaRPr lang="en-US" sz="2500" baseline="30000" dirty="0">
              <a:solidFill>
                <a:srgbClr val="FF0000"/>
              </a:solidFill>
              <a:latin typeface="Times" charset="0"/>
            </a:endParaRPr>
          </a:p>
        </p:txBody>
      </p:sp>
      <p:sp>
        <p:nvSpPr>
          <p:cNvPr id="59" name="Rectangle 24"/>
          <p:cNvSpPr>
            <a:spLocks noChangeArrowheads="1"/>
          </p:cNvSpPr>
          <p:nvPr/>
        </p:nvSpPr>
        <p:spPr bwMode="auto">
          <a:xfrm>
            <a:off x="4973918" y="2667000"/>
            <a:ext cx="914400" cy="477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0" tIns="45714" rIns="91430" bIns="45714">
            <a:spAutoFit/>
          </a:bodyPr>
          <a:lstStyle/>
          <a:p>
            <a:pPr defTabSz="915988"/>
            <a:r>
              <a:rPr lang="en-US" sz="2500" dirty="0">
                <a:latin typeface="Times" charset="0"/>
              </a:rPr>
              <a:t>p</a:t>
            </a:r>
            <a:r>
              <a:rPr lang="en-US" sz="2500" dirty="0" smtClean="0">
                <a:latin typeface="Times" charset="0"/>
              </a:rPr>
              <a:t>´</a:t>
            </a:r>
            <a:r>
              <a:rPr lang="en-US" sz="2500" dirty="0" smtClean="0">
                <a:solidFill>
                  <a:srgbClr val="FF0000"/>
                </a:solidFill>
                <a:latin typeface="Times" charset="0"/>
              </a:rPr>
              <a:t>, </a:t>
            </a:r>
            <a:r>
              <a:rPr lang="en-US" sz="2500" dirty="0" err="1" smtClean="0">
                <a:solidFill>
                  <a:srgbClr val="FF0000"/>
                </a:solidFill>
                <a:latin typeface="Times" charset="0"/>
              </a:rPr>
              <a:t>Λ</a:t>
            </a:r>
            <a:endParaRPr lang="en-US" sz="2500" baseline="30000" dirty="0">
              <a:solidFill>
                <a:srgbClr val="FF0000"/>
              </a:solidFill>
              <a:latin typeface="Times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821518" y="838200"/>
            <a:ext cx="402731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" charset="0"/>
              </a:rPr>
              <a:t>q'</a:t>
            </a:r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381000" y="3200400"/>
            <a:ext cx="83820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000090"/>
                </a:solidFill>
              </a:rPr>
              <a:t>T</a:t>
            </a:r>
            <a:r>
              <a:rPr lang="en-US" dirty="0" smtClean="0">
                <a:solidFill>
                  <a:srgbClr val="000090"/>
                </a:solidFill>
              </a:rPr>
              <a:t> </a:t>
            </a:r>
            <a:r>
              <a:rPr lang="en-US" baseline="-25000" dirty="0" smtClean="0">
                <a:solidFill>
                  <a:srgbClr val="000090"/>
                </a:solidFill>
              </a:rPr>
              <a:t>h </a:t>
            </a:r>
            <a:r>
              <a:rPr lang="en-US" baseline="-25000" dirty="0" err="1" smtClean="0">
                <a:solidFill>
                  <a:srgbClr val="000090"/>
                </a:solidFill>
                <a:latin typeface="Times" charset="0"/>
              </a:rPr>
              <a:t>Λ</a:t>
            </a:r>
            <a:r>
              <a:rPr lang="en-US" baseline="-25000" dirty="0">
                <a:solidFill>
                  <a:srgbClr val="000090"/>
                </a:solidFill>
                <a:latin typeface="Times" charset="0"/>
              </a:rPr>
              <a:t>; 0 </a:t>
            </a:r>
            <a:r>
              <a:rPr lang="en-US" baseline="-25000" dirty="0" err="1">
                <a:solidFill>
                  <a:srgbClr val="000090"/>
                </a:solidFill>
                <a:latin typeface="Times" charset="0"/>
              </a:rPr>
              <a:t>Λ</a:t>
            </a:r>
            <a:r>
              <a:rPr lang="en-US" baseline="-25000" dirty="0" smtClean="0">
                <a:solidFill>
                  <a:srgbClr val="000090"/>
                </a:solidFill>
                <a:latin typeface="Times" charset="0"/>
              </a:rPr>
              <a:t>´</a:t>
            </a:r>
            <a:r>
              <a:rPr lang="en-US" dirty="0" smtClean="0">
                <a:solidFill>
                  <a:srgbClr val="000090"/>
                </a:solidFill>
                <a:latin typeface="Times" charset="0"/>
              </a:rPr>
              <a:t>(</a:t>
            </a:r>
            <a:r>
              <a:rPr lang="en-US" dirty="0" err="1" smtClean="0">
                <a:solidFill>
                  <a:srgbClr val="000090"/>
                </a:solidFill>
                <a:latin typeface="Times" charset="0"/>
              </a:rPr>
              <a:t>k</a:t>
            </a:r>
            <a:r>
              <a:rPr lang="en-US" baseline="-25000" dirty="0" err="1" smtClean="0">
                <a:solidFill>
                  <a:srgbClr val="000090"/>
                </a:solidFill>
                <a:latin typeface="Times" charset="0"/>
              </a:rPr>
              <a:t>e</a:t>
            </a:r>
            <a:r>
              <a:rPr lang="en-US" dirty="0" smtClean="0">
                <a:solidFill>
                  <a:srgbClr val="000090"/>
                </a:solidFill>
                <a:latin typeface="Times" charset="0"/>
              </a:rPr>
              <a:t>, </a:t>
            </a:r>
            <a:r>
              <a:rPr lang="en-US" dirty="0" err="1" smtClean="0">
                <a:solidFill>
                  <a:srgbClr val="000090"/>
                </a:solidFill>
                <a:latin typeface="Times" charset="0"/>
              </a:rPr>
              <a:t>k</a:t>
            </a:r>
            <a:r>
              <a:rPr lang="en-US" baseline="-25000" dirty="0" err="1" smtClean="0">
                <a:solidFill>
                  <a:srgbClr val="000090"/>
                </a:solidFill>
                <a:latin typeface="Times" charset="0"/>
              </a:rPr>
              <a:t>e</a:t>
            </a:r>
            <a:r>
              <a:rPr lang="en-US" dirty="0" smtClean="0">
                <a:solidFill>
                  <a:srgbClr val="000090"/>
                </a:solidFill>
                <a:latin typeface="Times" charset="0"/>
              </a:rPr>
              <a:t>´, p, q´, p´) =</a:t>
            </a:r>
            <a:r>
              <a:rPr lang="en-US" dirty="0" smtClean="0">
                <a:solidFill>
                  <a:srgbClr val="000090"/>
                </a:solidFill>
              </a:rPr>
              <a:t> ∑ </a:t>
            </a:r>
            <a:r>
              <a:rPr lang="en-US" baseline="-25000" dirty="0" err="1" smtClean="0">
                <a:solidFill>
                  <a:srgbClr val="000090"/>
                </a:solidFill>
                <a:latin typeface="Times" charset="0"/>
              </a:rPr>
              <a:t>Λγ</a:t>
            </a:r>
            <a:r>
              <a:rPr lang="en-US" dirty="0" smtClean="0">
                <a:solidFill>
                  <a:srgbClr val="000090"/>
                </a:solidFill>
              </a:rPr>
              <a:t> A</a:t>
            </a:r>
            <a:r>
              <a:rPr lang="en-US" baseline="-25000" dirty="0" smtClean="0">
                <a:solidFill>
                  <a:srgbClr val="000090"/>
                </a:solidFill>
              </a:rPr>
              <a:t>h </a:t>
            </a:r>
            <a:r>
              <a:rPr lang="en-US" baseline="30000" dirty="0" err="1" smtClean="0">
                <a:solidFill>
                  <a:srgbClr val="000090"/>
                </a:solidFill>
                <a:latin typeface="Times" charset="0"/>
              </a:rPr>
              <a:t>Λγ</a:t>
            </a:r>
            <a:r>
              <a:rPr lang="en-US" dirty="0" smtClean="0">
                <a:solidFill>
                  <a:srgbClr val="000090"/>
                </a:solidFill>
                <a:latin typeface="Times" charset="0"/>
              </a:rPr>
              <a:t>(</a:t>
            </a:r>
            <a:r>
              <a:rPr lang="en-US" dirty="0" err="1" smtClean="0">
                <a:solidFill>
                  <a:srgbClr val="000090"/>
                </a:solidFill>
                <a:latin typeface="Times" charset="0"/>
              </a:rPr>
              <a:t>k</a:t>
            </a:r>
            <a:r>
              <a:rPr lang="en-US" baseline="-25000" dirty="0" err="1" smtClean="0">
                <a:solidFill>
                  <a:srgbClr val="000090"/>
                </a:solidFill>
                <a:latin typeface="Times" charset="0"/>
              </a:rPr>
              <a:t>e</a:t>
            </a:r>
            <a:r>
              <a:rPr lang="en-US" dirty="0" smtClean="0">
                <a:solidFill>
                  <a:srgbClr val="000090"/>
                </a:solidFill>
                <a:latin typeface="Times" charset="0"/>
              </a:rPr>
              <a:t>, q, 𝜑)</a:t>
            </a:r>
            <a:r>
              <a:rPr lang="en-US" dirty="0" smtClean="0">
                <a:solidFill>
                  <a:srgbClr val="000090"/>
                </a:solidFill>
              </a:rPr>
              <a:t> </a:t>
            </a:r>
            <a:r>
              <a:rPr lang="en-US" i="1" dirty="0" smtClean="0">
                <a:solidFill>
                  <a:srgbClr val="000090"/>
                </a:solidFill>
              </a:rPr>
              <a:t>f </a:t>
            </a:r>
            <a:r>
              <a:rPr lang="en-US" baseline="-25000" dirty="0" err="1" smtClean="0">
                <a:solidFill>
                  <a:srgbClr val="000090"/>
                </a:solidFill>
                <a:latin typeface="Times" charset="0"/>
              </a:rPr>
              <a:t>Λγ</a:t>
            </a:r>
            <a:r>
              <a:rPr lang="en-US" baseline="-25000" dirty="0" smtClean="0">
                <a:solidFill>
                  <a:srgbClr val="000090"/>
                </a:solidFill>
                <a:latin typeface="Times" charset="0"/>
              </a:rPr>
              <a:t> </a:t>
            </a:r>
            <a:r>
              <a:rPr lang="en-US" baseline="-25000" dirty="0" err="1" smtClean="0">
                <a:solidFill>
                  <a:srgbClr val="000090"/>
                </a:solidFill>
                <a:latin typeface="Times" charset="0"/>
              </a:rPr>
              <a:t>Λ</a:t>
            </a:r>
            <a:r>
              <a:rPr lang="en-US" baseline="-25000" dirty="0" smtClean="0">
                <a:solidFill>
                  <a:srgbClr val="000090"/>
                </a:solidFill>
                <a:latin typeface="Times" charset="0"/>
              </a:rPr>
              <a:t>; 0 </a:t>
            </a:r>
            <a:r>
              <a:rPr lang="en-US" baseline="-25000" dirty="0" err="1" smtClean="0">
                <a:solidFill>
                  <a:srgbClr val="000090"/>
                </a:solidFill>
                <a:latin typeface="Times" charset="0"/>
              </a:rPr>
              <a:t>Λ</a:t>
            </a:r>
            <a:r>
              <a:rPr lang="en-US" baseline="-25000" dirty="0" smtClean="0">
                <a:solidFill>
                  <a:srgbClr val="000090"/>
                </a:solidFill>
                <a:latin typeface="Times" charset="0"/>
              </a:rPr>
              <a:t>´</a:t>
            </a:r>
            <a:r>
              <a:rPr lang="en-US" dirty="0" smtClean="0">
                <a:solidFill>
                  <a:srgbClr val="000090"/>
                </a:solidFill>
                <a:latin typeface="Times" charset="0"/>
              </a:rPr>
              <a:t>(</a:t>
            </a:r>
            <a:r>
              <a:rPr lang="en-US" dirty="0" err="1" smtClean="0">
                <a:solidFill>
                  <a:srgbClr val="000090"/>
                </a:solidFill>
                <a:latin typeface="Times" charset="0"/>
              </a:rPr>
              <a:t>x,t</a:t>
            </a:r>
            <a:r>
              <a:rPr lang="en-US" dirty="0" smtClean="0">
                <a:solidFill>
                  <a:srgbClr val="000090"/>
                </a:solidFill>
                <a:latin typeface="Times" charset="0"/>
              </a:rPr>
              <a:t>) </a:t>
            </a:r>
          </a:p>
          <a:p>
            <a:endParaRPr lang="en-US" dirty="0">
              <a:solidFill>
                <a:srgbClr val="000090"/>
              </a:solidFill>
              <a:latin typeface="Times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Times" charset="0"/>
              </a:rPr>
              <a:t>d𝜎 ∝ </a:t>
            </a:r>
            <a:r>
              <a:rPr lang="en-US" dirty="0" smtClean="0"/>
              <a:t>∑</a:t>
            </a:r>
            <a:r>
              <a:rPr lang="en-US" baseline="-25000" dirty="0" smtClean="0"/>
              <a:t>unmeasured spins</a:t>
            </a:r>
            <a:r>
              <a:rPr lang="en-US" dirty="0" smtClean="0"/>
              <a:t> (</a:t>
            </a:r>
            <a:r>
              <a:rPr lang="en-US" i="1" dirty="0" smtClean="0"/>
              <a:t>T</a:t>
            </a:r>
            <a:r>
              <a:rPr lang="en-US" dirty="0" smtClean="0"/>
              <a:t> </a:t>
            </a:r>
            <a:r>
              <a:rPr lang="en-US" baseline="-25000" dirty="0"/>
              <a:t>h </a:t>
            </a:r>
            <a:r>
              <a:rPr lang="en-US" baseline="-25000" dirty="0" err="1">
                <a:solidFill>
                  <a:schemeClr val="tx1"/>
                </a:solidFill>
                <a:latin typeface="Times" charset="0"/>
              </a:rPr>
              <a:t>Λ</a:t>
            </a:r>
            <a:r>
              <a:rPr lang="en-US" baseline="-25000" dirty="0">
                <a:solidFill>
                  <a:schemeClr val="tx1"/>
                </a:solidFill>
                <a:latin typeface="Times" charset="0"/>
              </a:rPr>
              <a:t>; 0 </a:t>
            </a:r>
            <a:r>
              <a:rPr lang="en-US" baseline="-25000" dirty="0" err="1">
                <a:solidFill>
                  <a:schemeClr val="tx1"/>
                </a:solidFill>
                <a:latin typeface="Times" charset="0"/>
              </a:rPr>
              <a:t>Λ</a:t>
            </a:r>
            <a:r>
              <a:rPr lang="en-US" baseline="-25000" dirty="0" smtClean="0">
                <a:solidFill>
                  <a:schemeClr val="tx1"/>
                </a:solidFill>
                <a:latin typeface="Times" charset="0"/>
              </a:rPr>
              <a:t>´</a:t>
            </a:r>
            <a:r>
              <a:rPr lang="en-US" baseline="30000" dirty="0" smtClean="0">
                <a:solidFill>
                  <a:schemeClr val="tx1"/>
                </a:solidFill>
                <a:latin typeface="Times" charset="0"/>
              </a:rPr>
              <a:t>*</a:t>
            </a:r>
            <a:r>
              <a:rPr lang="en-US" dirty="0" smtClean="0">
                <a:solidFill>
                  <a:schemeClr val="tx1"/>
                </a:solidFill>
                <a:latin typeface="Times" charset="0"/>
              </a:rPr>
              <a:t> </a:t>
            </a:r>
            <a:r>
              <a:rPr lang="en-US" i="1" dirty="0"/>
              <a:t>T</a:t>
            </a:r>
            <a:r>
              <a:rPr lang="en-US" dirty="0"/>
              <a:t> </a:t>
            </a:r>
            <a:r>
              <a:rPr lang="en-US" baseline="-25000" dirty="0"/>
              <a:t>h </a:t>
            </a:r>
            <a:r>
              <a:rPr lang="en-US" baseline="-25000" dirty="0" err="1" smtClean="0">
                <a:solidFill>
                  <a:schemeClr val="tx1"/>
                </a:solidFill>
                <a:latin typeface="Times" charset="0"/>
              </a:rPr>
              <a:t>Λ</a:t>
            </a:r>
            <a:r>
              <a:rPr lang="en-US" baseline="-25000" dirty="0" smtClean="0">
                <a:solidFill>
                  <a:schemeClr val="tx1"/>
                </a:solidFill>
                <a:latin typeface="Times" charset="0"/>
              </a:rPr>
              <a:t>´ ´; </a:t>
            </a:r>
            <a:r>
              <a:rPr lang="en-US" baseline="-25000" dirty="0">
                <a:solidFill>
                  <a:schemeClr val="tx1"/>
                </a:solidFill>
                <a:latin typeface="Times" charset="0"/>
              </a:rPr>
              <a:t>0 </a:t>
            </a:r>
            <a:r>
              <a:rPr lang="en-US" baseline="-25000" dirty="0" err="1">
                <a:solidFill>
                  <a:schemeClr val="tx1"/>
                </a:solidFill>
                <a:latin typeface="Times" charset="0"/>
              </a:rPr>
              <a:t>Λ</a:t>
            </a:r>
            <a:r>
              <a:rPr lang="en-US" baseline="-25000" dirty="0" smtClean="0">
                <a:solidFill>
                  <a:schemeClr val="tx1"/>
                </a:solidFill>
                <a:latin typeface="Times" charset="0"/>
              </a:rPr>
              <a:t>´</a:t>
            </a:r>
            <a:r>
              <a:rPr lang="en-US" dirty="0" smtClean="0">
                <a:solidFill>
                  <a:schemeClr val="tx1"/>
                </a:solidFill>
                <a:latin typeface="Times" charset="0"/>
              </a:rPr>
              <a:t> + c.c. </a:t>
            </a:r>
            <a:r>
              <a:rPr lang="en-US" sz="2800" dirty="0" smtClean="0">
                <a:solidFill>
                  <a:schemeClr val="tx1"/>
                </a:solidFill>
                <a:latin typeface="Times" charset="0"/>
              </a:rPr>
              <a:t>) </a:t>
            </a:r>
            <a:r>
              <a:rPr lang="en-US" sz="2000" dirty="0" smtClean="0">
                <a:solidFill>
                  <a:schemeClr val="tx1"/>
                </a:solidFill>
                <a:latin typeface="Times" charset="0"/>
              </a:rPr>
              <a:t>16 independent </a:t>
            </a:r>
            <a:endParaRPr lang="en-US" sz="1800" dirty="0" smtClean="0">
              <a:solidFill>
                <a:schemeClr val="tx1"/>
              </a:solidFill>
              <a:latin typeface="Times" charset="0"/>
            </a:endParaRPr>
          </a:p>
          <a:p>
            <a:endParaRPr lang="en-US" dirty="0">
              <a:solidFill>
                <a:schemeClr val="tx1"/>
              </a:solidFill>
              <a:latin typeface="Times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Times" charset="0"/>
              </a:rPr>
              <a:t>Note: </a:t>
            </a:r>
            <a:r>
              <a:rPr lang="en-US" b="1" dirty="0">
                <a:solidFill>
                  <a:srgbClr val="FF0000"/>
                </a:solidFill>
              </a:rPr>
              <a:t>A</a:t>
            </a:r>
            <a:r>
              <a:rPr lang="en-US" b="1" baseline="-25000" dirty="0">
                <a:solidFill>
                  <a:srgbClr val="FF0000"/>
                </a:solidFill>
              </a:rPr>
              <a:t>h </a:t>
            </a:r>
            <a:r>
              <a:rPr lang="en-US" b="1" baseline="30000" dirty="0" err="1">
                <a:solidFill>
                  <a:srgbClr val="FF0000"/>
                </a:solidFill>
                <a:latin typeface="Times" charset="0"/>
              </a:rPr>
              <a:t>Λγ</a:t>
            </a:r>
            <a:r>
              <a:rPr lang="en-US" b="1" dirty="0">
                <a:solidFill>
                  <a:srgbClr val="FF0000"/>
                </a:solidFill>
                <a:latin typeface="Times" charset="0"/>
              </a:rPr>
              <a:t>(q, 𝜑)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∝ e</a:t>
            </a:r>
            <a:r>
              <a:rPr lang="en-US" b="1" baseline="-25000" dirty="0" smtClean="0">
                <a:solidFill>
                  <a:srgbClr val="FF0000"/>
                </a:solidFill>
              </a:rPr>
              <a:t> </a:t>
            </a:r>
            <a:r>
              <a:rPr lang="en-US" b="1" baseline="30000" dirty="0" err="1" smtClean="0">
                <a:solidFill>
                  <a:srgbClr val="FF0000"/>
                </a:solidFill>
              </a:rPr>
              <a:t>i</a:t>
            </a:r>
            <a:r>
              <a:rPr lang="en-US" b="1" baseline="30000" dirty="0" err="1" smtClean="0">
                <a:solidFill>
                  <a:srgbClr val="FF0000"/>
                </a:solidFill>
                <a:latin typeface="Times" charset="0"/>
              </a:rPr>
              <a:t>Λγ</a:t>
            </a:r>
            <a:r>
              <a:rPr lang="en-US" b="1" baseline="30000" dirty="0" smtClean="0">
                <a:solidFill>
                  <a:srgbClr val="FF0000"/>
                </a:solidFill>
                <a:latin typeface="Times" charset="0"/>
              </a:rPr>
              <a:t> 𝜑</a:t>
            </a:r>
            <a:r>
              <a:rPr lang="en-US" b="1" dirty="0" smtClean="0">
                <a:solidFill>
                  <a:srgbClr val="FF0000"/>
                </a:solidFill>
                <a:latin typeface="Times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Times" charset="0"/>
              </a:rPr>
              <a:t>so in summation there are terms</a:t>
            </a:r>
          </a:p>
          <a:p>
            <a:endParaRPr lang="en-US" dirty="0">
              <a:solidFill>
                <a:schemeClr val="tx1"/>
              </a:solidFill>
              <a:latin typeface="Times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Times" charset="0"/>
              </a:rPr>
              <a:t> </a:t>
            </a:r>
            <a:r>
              <a:rPr lang="en-US" dirty="0"/>
              <a:t>e</a:t>
            </a:r>
            <a:r>
              <a:rPr lang="en-US" baseline="-25000" dirty="0"/>
              <a:t> </a:t>
            </a:r>
            <a:r>
              <a:rPr lang="en-US" baseline="30000" dirty="0" smtClean="0"/>
              <a:t>-</a:t>
            </a:r>
            <a:r>
              <a:rPr lang="en-US" baseline="30000" dirty="0" err="1" smtClean="0"/>
              <a:t>i</a:t>
            </a:r>
            <a:r>
              <a:rPr lang="en-US" baseline="30000" dirty="0" err="1" smtClean="0">
                <a:solidFill>
                  <a:schemeClr val="tx1"/>
                </a:solidFill>
                <a:latin typeface="Times" charset="0"/>
              </a:rPr>
              <a:t>Λγ</a:t>
            </a:r>
            <a:r>
              <a:rPr lang="en-US" baseline="30000" dirty="0" smtClean="0">
                <a:solidFill>
                  <a:schemeClr val="tx1"/>
                </a:solidFill>
                <a:latin typeface="Times" charset="0"/>
              </a:rPr>
              <a:t> </a:t>
            </a:r>
            <a:r>
              <a:rPr lang="en-US" baseline="30000" dirty="0">
                <a:solidFill>
                  <a:schemeClr val="tx1"/>
                </a:solidFill>
                <a:latin typeface="Times" charset="0"/>
              </a:rPr>
              <a:t>𝜑</a:t>
            </a:r>
            <a:r>
              <a:rPr lang="en-US" dirty="0">
                <a:solidFill>
                  <a:schemeClr val="tx1"/>
                </a:solidFill>
                <a:latin typeface="Times" charset="0"/>
              </a:rPr>
              <a:t> </a:t>
            </a:r>
            <a:r>
              <a:rPr lang="en-US" i="1" dirty="0"/>
              <a:t>f </a:t>
            </a:r>
            <a:r>
              <a:rPr lang="en-US" baseline="-25000" dirty="0" err="1">
                <a:solidFill>
                  <a:schemeClr val="tx1"/>
                </a:solidFill>
                <a:latin typeface="Times" charset="0"/>
              </a:rPr>
              <a:t>Λγ</a:t>
            </a:r>
            <a:r>
              <a:rPr lang="en-US" baseline="-25000" dirty="0">
                <a:solidFill>
                  <a:schemeClr val="tx1"/>
                </a:solidFill>
                <a:latin typeface="Times" charset="0"/>
              </a:rPr>
              <a:t> </a:t>
            </a:r>
            <a:r>
              <a:rPr lang="en-US" baseline="-25000" dirty="0" err="1">
                <a:solidFill>
                  <a:schemeClr val="tx1"/>
                </a:solidFill>
                <a:latin typeface="Times" charset="0"/>
              </a:rPr>
              <a:t>Λ</a:t>
            </a:r>
            <a:r>
              <a:rPr lang="en-US" baseline="-25000" dirty="0">
                <a:solidFill>
                  <a:schemeClr val="tx1"/>
                </a:solidFill>
                <a:latin typeface="Times" charset="0"/>
              </a:rPr>
              <a:t>; 0 </a:t>
            </a:r>
            <a:r>
              <a:rPr lang="en-US" baseline="-25000" dirty="0" err="1">
                <a:solidFill>
                  <a:schemeClr val="tx1"/>
                </a:solidFill>
                <a:latin typeface="Times" charset="0"/>
              </a:rPr>
              <a:t>Λ</a:t>
            </a:r>
            <a:r>
              <a:rPr lang="en-US" baseline="-25000" dirty="0" smtClean="0">
                <a:solidFill>
                  <a:schemeClr val="tx1"/>
                </a:solidFill>
                <a:latin typeface="Times" charset="0"/>
              </a:rPr>
              <a:t>´</a:t>
            </a:r>
            <a:r>
              <a:rPr lang="en-US" baseline="30000" dirty="0" smtClean="0">
                <a:solidFill>
                  <a:schemeClr val="tx1"/>
                </a:solidFill>
                <a:latin typeface="Times" charset="0"/>
              </a:rPr>
              <a:t>*</a:t>
            </a:r>
            <a:r>
              <a:rPr lang="en-US" dirty="0" smtClean="0">
                <a:solidFill>
                  <a:schemeClr val="tx1"/>
                </a:solidFill>
                <a:latin typeface="Times" charset="0"/>
              </a:rPr>
              <a:t> </a:t>
            </a:r>
            <a:r>
              <a:rPr lang="en-US" dirty="0"/>
              <a:t>e</a:t>
            </a:r>
            <a:r>
              <a:rPr lang="en-US" baseline="-25000" dirty="0"/>
              <a:t> </a:t>
            </a:r>
            <a:r>
              <a:rPr lang="en-US" baseline="30000" dirty="0" err="1" smtClean="0"/>
              <a:t>i</a:t>
            </a:r>
            <a:r>
              <a:rPr lang="en-US" baseline="30000" dirty="0" err="1" smtClean="0">
                <a:solidFill>
                  <a:schemeClr val="tx1"/>
                </a:solidFill>
                <a:latin typeface="Times" charset="0"/>
              </a:rPr>
              <a:t>Λγ</a:t>
            </a:r>
            <a:r>
              <a:rPr lang="en-US" baseline="30000" dirty="0" smtClean="0">
                <a:solidFill>
                  <a:schemeClr val="tx1"/>
                </a:solidFill>
                <a:latin typeface="Times" charset="0"/>
              </a:rPr>
              <a:t>´ </a:t>
            </a:r>
            <a:r>
              <a:rPr lang="en-US" baseline="30000" dirty="0">
                <a:solidFill>
                  <a:schemeClr val="tx1"/>
                </a:solidFill>
                <a:latin typeface="Times" charset="0"/>
              </a:rPr>
              <a:t>𝜑</a:t>
            </a:r>
            <a:r>
              <a:rPr lang="en-US" dirty="0">
                <a:solidFill>
                  <a:schemeClr val="tx1"/>
                </a:solidFill>
                <a:latin typeface="Times" charset="0"/>
              </a:rPr>
              <a:t> </a:t>
            </a:r>
            <a:r>
              <a:rPr lang="en-US" i="1" dirty="0"/>
              <a:t>f </a:t>
            </a:r>
            <a:r>
              <a:rPr lang="en-US" baseline="-25000" dirty="0" err="1" smtClean="0">
                <a:solidFill>
                  <a:schemeClr val="tx1"/>
                </a:solidFill>
                <a:latin typeface="Times" charset="0"/>
              </a:rPr>
              <a:t>Λγ</a:t>
            </a:r>
            <a:r>
              <a:rPr lang="en-US" baseline="-25000" dirty="0" smtClean="0">
                <a:solidFill>
                  <a:schemeClr val="tx1"/>
                </a:solidFill>
                <a:latin typeface="Times" charset="0"/>
              </a:rPr>
              <a:t>´ </a:t>
            </a:r>
            <a:r>
              <a:rPr lang="en-US" baseline="-25000" dirty="0" err="1" smtClean="0">
                <a:solidFill>
                  <a:schemeClr val="tx1"/>
                </a:solidFill>
                <a:latin typeface="Times" charset="0"/>
              </a:rPr>
              <a:t>Λ</a:t>
            </a:r>
            <a:r>
              <a:rPr lang="en-US" baseline="-25000" dirty="0" smtClean="0">
                <a:solidFill>
                  <a:schemeClr val="tx1"/>
                </a:solidFill>
                <a:latin typeface="Times" charset="0"/>
              </a:rPr>
              <a:t> ´ ´ ; </a:t>
            </a:r>
            <a:r>
              <a:rPr lang="en-US" baseline="-25000" dirty="0">
                <a:solidFill>
                  <a:schemeClr val="tx1"/>
                </a:solidFill>
                <a:latin typeface="Times" charset="0"/>
              </a:rPr>
              <a:t>0 </a:t>
            </a:r>
            <a:r>
              <a:rPr lang="en-US" baseline="-25000" dirty="0" err="1">
                <a:solidFill>
                  <a:schemeClr val="tx1"/>
                </a:solidFill>
                <a:latin typeface="Times" charset="0"/>
              </a:rPr>
              <a:t>Λ</a:t>
            </a:r>
            <a:r>
              <a:rPr lang="en-US" baseline="-25000" dirty="0" smtClean="0">
                <a:solidFill>
                  <a:schemeClr val="tx1"/>
                </a:solidFill>
                <a:latin typeface="Times" charset="0"/>
              </a:rPr>
              <a:t>´</a:t>
            </a:r>
            <a:r>
              <a:rPr lang="en-US" dirty="0" smtClean="0">
                <a:solidFill>
                  <a:schemeClr val="tx1"/>
                </a:solidFill>
                <a:latin typeface="Times" charset="0"/>
              </a:rPr>
              <a:t>  </a:t>
            </a:r>
          </a:p>
          <a:p>
            <a:r>
              <a:rPr lang="en-US" dirty="0">
                <a:solidFill>
                  <a:schemeClr val="tx1"/>
                </a:solidFill>
                <a:latin typeface="Times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Times" charset="0"/>
              </a:rPr>
              <a:t>                                               </a:t>
            </a:r>
            <a:r>
              <a:rPr lang="en-US" b="1" dirty="0" smtClean="0">
                <a:solidFill>
                  <a:srgbClr val="FF0000"/>
                </a:solidFill>
                <a:latin typeface="Times" charset="0"/>
              </a:rPr>
              <a:t> 𝜑-azimuth helps discriminate</a:t>
            </a:r>
            <a:endParaRPr lang="en-US" b="1" dirty="0">
              <a:solidFill>
                <a:srgbClr val="FF0000"/>
              </a:solidFill>
              <a:latin typeface="Times" charset="0"/>
            </a:endParaRPr>
          </a:p>
          <a:p>
            <a:endParaRPr lang="en-US" i="1" dirty="0"/>
          </a:p>
        </p:txBody>
      </p:sp>
      <p:pic>
        <p:nvPicPr>
          <p:cNvPr id="62" name="Picture 6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304800"/>
            <a:ext cx="3781612" cy="2247958"/>
          </a:xfrm>
          <a:prstGeom prst="rect">
            <a:avLst/>
          </a:prstGeom>
        </p:spPr>
      </p:pic>
      <p:cxnSp>
        <p:nvCxnSpPr>
          <p:cNvPr id="64" name="Straight Arrow Connector 63"/>
          <p:cNvCxnSpPr/>
          <p:nvPr/>
        </p:nvCxnSpPr>
        <p:spPr bwMode="auto">
          <a:xfrm flipV="1">
            <a:off x="5867400" y="1219200"/>
            <a:ext cx="685800" cy="2057400"/>
          </a:xfrm>
          <a:prstGeom prst="straightConnector1">
            <a:avLst/>
          </a:prstGeom>
          <a:solidFill>
            <a:srgbClr val="BBE0E3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5" name="Straight Arrow Connector 64"/>
          <p:cNvCxnSpPr/>
          <p:nvPr/>
        </p:nvCxnSpPr>
        <p:spPr bwMode="auto">
          <a:xfrm flipV="1">
            <a:off x="7010400" y="2209800"/>
            <a:ext cx="228600" cy="1066800"/>
          </a:xfrm>
          <a:prstGeom prst="straightConnector1">
            <a:avLst/>
          </a:prstGeom>
          <a:solidFill>
            <a:srgbClr val="BBE0E3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1" name="Footer Placeholder 15"/>
          <p:cNvSpPr txBox="1">
            <a:spLocks noGrp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en-US" sz="1300" dirty="0" smtClean="0"/>
              <a:t>Exclusives2015  </a:t>
            </a:r>
            <a:r>
              <a:rPr lang="en-US" sz="1300" dirty="0" err="1"/>
              <a:t>GR.Goldstein</a:t>
            </a:r>
            <a:r>
              <a:rPr lang="en-US" sz="1300" dirty="0"/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43200" y="152400"/>
            <a:ext cx="3981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Constructing observables</a:t>
            </a:r>
            <a:endParaRPr lang="en-US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94173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D1CCE-B45C-2443-91AC-0CE7034C14A2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57200" y="762000"/>
            <a:ext cx="83820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Times" charset="0"/>
              </a:rPr>
              <a:t>d𝜎 ∝ </a:t>
            </a:r>
            <a:r>
              <a:rPr lang="en-US" dirty="0"/>
              <a:t>∑</a:t>
            </a:r>
            <a:r>
              <a:rPr lang="en-US" baseline="-25000" dirty="0"/>
              <a:t>unmeasured spins</a:t>
            </a:r>
            <a:r>
              <a:rPr lang="en-US" dirty="0"/>
              <a:t> (</a:t>
            </a:r>
            <a:r>
              <a:rPr lang="en-US" i="1" dirty="0"/>
              <a:t>T</a:t>
            </a:r>
            <a:r>
              <a:rPr lang="en-US" dirty="0"/>
              <a:t> </a:t>
            </a:r>
            <a:r>
              <a:rPr lang="en-US" baseline="-25000" dirty="0"/>
              <a:t>h </a:t>
            </a:r>
            <a:r>
              <a:rPr lang="en-US" baseline="-25000" dirty="0" err="1">
                <a:solidFill>
                  <a:schemeClr val="tx1"/>
                </a:solidFill>
                <a:latin typeface="Times" charset="0"/>
              </a:rPr>
              <a:t>Λ</a:t>
            </a:r>
            <a:r>
              <a:rPr lang="en-US" baseline="-25000" dirty="0">
                <a:solidFill>
                  <a:schemeClr val="tx1"/>
                </a:solidFill>
                <a:latin typeface="Times" charset="0"/>
              </a:rPr>
              <a:t>; 0 </a:t>
            </a:r>
            <a:r>
              <a:rPr lang="en-US" baseline="-25000" dirty="0" err="1">
                <a:solidFill>
                  <a:schemeClr val="tx1"/>
                </a:solidFill>
                <a:latin typeface="Times" charset="0"/>
              </a:rPr>
              <a:t>Λ</a:t>
            </a:r>
            <a:r>
              <a:rPr lang="en-US" baseline="-25000" dirty="0">
                <a:solidFill>
                  <a:schemeClr val="tx1"/>
                </a:solidFill>
                <a:latin typeface="Times" charset="0"/>
              </a:rPr>
              <a:t>´</a:t>
            </a:r>
            <a:r>
              <a:rPr lang="en-US" baseline="30000" dirty="0">
                <a:solidFill>
                  <a:schemeClr val="tx1"/>
                </a:solidFill>
                <a:latin typeface="Times" charset="0"/>
              </a:rPr>
              <a:t>*</a:t>
            </a:r>
            <a:r>
              <a:rPr lang="en-US" dirty="0">
                <a:solidFill>
                  <a:schemeClr val="tx1"/>
                </a:solidFill>
                <a:latin typeface="Times" charset="0"/>
              </a:rPr>
              <a:t> </a:t>
            </a:r>
            <a:r>
              <a:rPr lang="en-US" i="1" dirty="0"/>
              <a:t>T</a:t>
            </a:r>
            <a:r>
              <a:rPr lang="en-US" dirty="0"/>
              <a:t> </a:t>
            </a:r>
            <a:r>
              <a:rPr lang="en-US" baseline="-25000" dirty="0"/>
              <a:t>h </a:t>
            </a:r>
            <a:r>
              <a:rPr lang="en-US" baseline="-25000" dirty="0" err="1">
                <a:solidFill>
                  <a:schemeClr val="tx1"/>
                </a:solidFill>
                <a:latin typeface="Times" charset="0"/>
              </a:rPr>
              <a:t>Λ</a:t>
            </a:r>
            <a:r>
              <a:rPr lang="en-US" baseline="-25000" dirty="0">
                <a:solidFill>
                  <a:schemeClr val="tx1"/>
                </a:solidFill>
                <a:latin typeface="Times" charset="0"/>
              </a:rPr>
              <a:t>´ ´; 0 </a:t>
            </a:r>
            <a:r>
              <a:rPr lang="en-US" baseline="-25000" dirty="0" err="1">
                <a:solidFill>
                  <a:schemeClr val="tx1"/>
                </a:solidFill>
                <a:latin typeface="Times" charset="0"/>
              </a:rPr>
              <a:t>Λ</a:t>
            </a:r>
            <a:r>
              <a:rPr lang="en-US" baseline="-25000" dirty="0">
                <a:solidFill>
                  <a:schemeClr val="tx1"/>
                </a:solidFill>
                <a:latin typeface="Times" charset="0"/>
              </a:rPr>
              <a:t>´</a:t>
            </a:r>
            <a:r>
              <a:rPr lang="en-US" dirty="0">
                <a:solidFill>
                  <a:schemeClr val="tx1"/>
                </a:solidFill>
                <a:latin typeface="Times" charset="0"/>
              </a:rPr>
              <a:t> + c.c. </a:t>
            </a:r>
            <a:r>
              <a:rPr lang="en-US" sz="2800" dirty="0" smtClean="0">
                <a:solidFill>
                  <a:schemeClr val="tx1"/>
                </a:solidFill>
                <a:latin typeface="Times" charset="0"/>
              </a:rPr>
              <a:t>)</a:t>
            </a:r>
          </a:p>
          <a:p>
            <a:endParaRPr lang="en-US" sz="2800" dirty="0" smtClean="0">
              <a:solidFill>
                <a:schemeClr val="tx1"/>
              </a:solidFill>
              <a:latin typeface="Times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Times" charset="0"/>
              </a:rPr>
              <a:t>For </a:t>
            </a:r>
            <a:r>
              <a:rPr lang="en-US" b="1" dirty="0" err="1" smtClean="0">
                <a:solidFill>
                  <a:srgbClr val="FF0000"/>
                </a:solidFill>
                <a:latin typeface="Times" charset="0"/>
              </a:rPr>
              <a:t>unpolarized</a:t>
            </a:r>
            <a:r>
              <a:rPr lang="en-US" dirty="0" smtClean="0">
                <a:solidFill>
                  <a:schemeClr val="tx1"/>
                </a:solidFill>
                <a:latin typeface="Times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Times" charset="0"/>
              </a:rPr>
              <a:t>d𝜎 ∝ </a:t>
            </a:r>
            <a:r>
              <a:rPr lang="en-US" dirty="0" smtClean="0"/>
              <a:t>∑</a:t>
            </a:r>
            <a:r>
              <a:rPr lang="en-US" baseline="-25000" dirty="0" smtClean="0"/>
              <a:t>all </a:t>
            </a:r>
            <a:r>
              <a:rPr lang="en-US" baseline="-25000" dirty="0"/>
              <a:t>spins</a:t>
            </a:r>
            <a:r>
              <a:rPr lang="en-US" dirty="0"/>
              <a:t> |</a:t>
            </a:r>
            <a:r>
              <a:rPr lang="en-US" i="1" dirty="0" smtClean="0"/>
              <a:t>T</a:t>
            </a:r>
            <a:r>
              <a:rPr lang="en-US" dirty="0" smtClean="0"/>
              <a:t> </a:t>
            </a:r>
            <a:r>
              <a:rPr lang="en-US" baseline="-25000" dirty="0"/>
              <a:t>h </a:t>
            </a:r>
            <a:r>
              <a:rPr lang="en-US" baseline="-25000" dirty="0" err="1">
                <a:solidFill>
                  <a:schemeClr val="tx1"/>
                </a:solidFill>
                <a:latin typeface="Times" charset="0"/>
              </a:rPr>
              <a:t>Λ</a:t>
            </a:r>
            <a:r>
              <a:rPr lang="en-US" baseline="-25000" dirty="0">
                <a:solidFill>
                  <a:schemeClr val="tx1"/>
                </a:solidFill>
                <a:latin typeface="Times" charset="0"/>
              </a:rPr>
              <a:t>; 0 </a:t>
            </a:r>
            <a:r>
              <a:rPr lang="en-US" baseline="-25000" dirty="0" err="1">
                <a:solidFill>
                  <a:schemeClr val="tx1"/>
                </a:solidFill>
                <a:latin typeface="Times" charset="0"/>
              </a:rPr>
              <a:t>Λ</a:t>
            </a:r>
            <a:r>
              <a:rPr lang="en-US" baseline="-25000" dirty="0" smtClean="0">
                <a:solidFill>
                  <a:schemeClr val="tx1"/>
                </a:solidFill>
                <a:latin typeface="Times" charset="0"/>
              </a:rPr>
              <a:t>´</a:t>
            </a:r>
            <a:r>
              <a:rPr lang="en-US" dirty="0" smtClean="0">
                <a:solidFill>
                  <a:schemeClr val="tx1"/>
                </a:solidFill>
                <a:latin typeface="Times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|</a:t>
            </a:r>
            <a:r>
              <a:rPr lang="en-US" baseline="30000" dirty="0" smtClean="0">
                <a:solidFill>
                  <a:schemeClr val="tx1"/>
                </a:solidFill>
                <a:latin typeface="+mj-lt"/>
              </a:rPr>
              <a:t>2</a:t>
            </a:r>
          </a:p>
          <a:p>
            <a:endParaRPr lang="en-US" dirty="0">
              <a:solidFill>
                <a:schemeClr val="tx1"/>
              </a:solidFill>
              <a:latin typeface="Times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Times" charset="0"/>
              </a:rPr>
              <a:t>For </a:t>
            </a:r>
            <a:r>
              <a:rPr lang="en-US" b="1" dirty="0" smtClean="0">
                <a:solidFill>
                  <a:srgbClr val="FF0000"/>
                </a:solidFill>
                <a:latin typeface="Times" charset="0"/>
              </a:rPr>
              <a:t>beam polarization </a:t>
            </a:r>
            <a:r>
              <a:rPr lang="en-US" dirty="0" smtClean="0">
                <a:solidFill>
                  <a:schemeClr val="tx1"/>
                </a:solidFill>
                <a:latin typeface="Times" charset="0"/>
              </a:rPr>
              <a:t>take h=+1/2 and subtract h=-1/2</a:t>
            </a:r>
          </a:p>
          <a:p>
            <a:r>
              <a:rPr lang="en-US" dirty="0" smtClean="0">
                <a:solidFill>
                  <a:schemeClr val="tx1"/>
                </a:solidFill>
                <a:latin typeface="Times" charset="0"/>
              </a:rPr>
              <a:t>d𝜎</a:t>
            </a:r>
            <a:r>
              <a:rPr lang="en-US" baseline="-25000" dirty="0" smtClean="0">
                <a:solidFill>
                  <a:schemeClr val="tx1"/>
                </a:solidFill>
                <a:latin typeface="Times" charset="0"/>
              </a:rPr>
              <a:t>h=+1/2</a:t>
            </a:r>
            <a:r>
              <a:rPr lang="en-US" dirty="0" smtClean="0">
                <a:solidFill>
                  <a:schemeClr val="tx1"/>
                </a:solidFill>
                <a:latin typeface="Times" charset="0"/>
              </a:rPr>
              <a:t> - </a:t>
            </a:r>
            <a:r>
              <a:rPr lang="en-US" dirty="0">
                <a:solidFill>
                  <a:schemeClr val="tx1"/>
                </a:solidFill>
                <a:latin typeface="Times" charset="0"/>
              </a:rPr>
              <a:t>d𝜎</a:t>
            </a:r>
            <a:r>
              <a:rPr lang="en-US" baseline="-25000" dirty="0">
                <a:solidFill>
                  <a:schemeClr val="tx1"/>
                </a:solidFill>
                <a:latin typeface="Times" charset="0"/>
              </a:rPr>
              <a:t>h=+1/</a:t>
            </a:r>
            <a:r>
              <a:rPr lang="en-US" baseline="-25000" dirty="0" smtClean="0">
                <a:solidFill>
                  <a:schemeClr val="tx1"/>
                </a:solidFill>
                <a:latin typeface="Times" charset="0"/>
              </a:rPr>
              <a:t>2 </a:t>
            </a:r>
            <a:r>
              <a:rPr lang="en-US" dirty="0" smtClean="0">
                <a:solidFill>
                  <a:schemeClr val="tx1"/>
                </a:solidFill>
                <a:latin typeface="Times" charset="0"/>
              </a:rPr>
              <a:t> = </a:t>
            </a:r>
            <a:r>
              <a:rPr lang="en-US" i="1" dirty="0" err="1" smtClean="0">
                <a:solidFill>
                  <a:schemeClr val="tx1"/>
                </a:solidFill>
                <a:latin typeface="Times" charset="0"/>
              </a:rPr>
              <a:t>P</a:t>
            </a:r>
            <a:r>
              <a:rPr lang="en-US" baseline="-25000" dirty="0" err="1" smtClean="0">
                <a:solidFill>
                  <a:schemeClr val="tx1"/>
                </a:solidFill>
                <a:latin typeface="Times" charset="0"/>
              </a:rPr>
              <a:t>beam</a:t>
            </a:r>
            <a:r>
              <a:rPr lang="en-US" dirty="0" smtClean="0">
                <a:solidFill>
                  <a:schemeClr val="tx1"/>
                </a:solidFill>
                <a:latin typeface="Times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Times" charset="0"/>
              </a:rPr>
              <a:t>d𝜎</a:t>
            </a:r>
          </a:p>
          <a:p>
            <a:endParaRPr lang="en-US" dirty="0">
              <a:solidFill>
                <a:schemeClr val="tx1"/>
              </a:solidFill>
              <a:latin typeface="Times" charset="0"/>
            </a:endParaRPr>
          </a:p>
        </p:txBody>
      </p:sp>
      <p:sp>
        <p:nvSpPr>
          <p:cNvPr id="4" name="Footer Placeholder 15"/>
          <p:cNvSpPr txBox="1">
            <a:spLocks noGrp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en-US" sz="1300" dirty="0" smtClean="0"/>
              <a:t>Exclusives2015  </a:t>
            </a:r>
            <a:r>
              <a:rPr lang="en-US" sz="1300" dirty="0" err="1"/>
              <a:t>GR.Goldstein</a:t>
            </a:r>
            <a:r>
              <a:rPr lang="en-US" sz="1300" dirty="0"/>
              <a:t> 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7799982"/>
              </p:ext>
            </p:extLst>
          </p:nvPr>
        </p:nvGraphicFramePr>
        <p:xfrm>
          <a:off x="457200" y="3352800"/>
          <a:ext cx="6258859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035" name="Equation" r:id="rId3" imgW="2997200" imgH="431800" progId="Equation.DSMT4">
                  <p:embed/>
                </p:oleObj>
              </mc:Choice>
              <mc:Fallback>
                <p:oleObj name="Equation" r:id="rId3" imgW="2997200" imgH="431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200" y="3352800"/>
                        <a:ext cx="6258859" cy="901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57200" y="4495800"/>
            <a:ext cx="7479181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"/>
                <a:cs typeface="Times"/>
              </a:rPr>
              <a:t>For </a:t>
            </a:r>
            <a:r>
              <a:rPr lang="en-US" b="1" dirty="0" smtClean="0">
                <a:solidFill>
                  <a:srgbClr val="FF0000"/>
                </a:solidFill>
                <a:latin typeface="Times"/>
                <a:cs typeface="Times"/>
              </a:rPr>
              <a:t>target polarization </a:t>
            </a:r>
            <a:r>
              <a:rPr lang="en-US" dirty="0" smtClean="0">
                <a:latin typeface="Times"/>
                <a:cs typeface="Times"/>
              </a:rPr>
              <a:t>first select frame – rest frame –</a:t>
            </a:r>
          </a:p>
          <a:p>
            <a:r>
              <a:rPr lang="en-US" dirty="0">
                <a:latin typeface="Times"/>
                <a:cs typeface="Times"/>
              </a:rPr>
              <a:t> </a:t>
            </a:r>
            <a:r>
              <a:rPr lang="en-US" dirty="0" smtClean="0">
                <a:latin typeface="Times"/>
                <a:cs typeface="Times"/>
              </a:rPr>
              <a:t> then direction of polarization: </a:t>
            </a:r>
            <a:r>
              <a:rPr lang="en-US" b="1" dirty="0" smtClean="0">
                <a:solidFill>
                  <a:srgbClr val="FF0000"/>
                </a:solidFill>
                <a:latin typeface="Times"/>
                <a:cs typeface="Times"/>
              </a:rPr>
              <a:t>longitudinal or transverse</a:t>
            </a:r>
          </a:p>
          <a:p>
            <a:r>
              <a:rPr lang="en-US" dirty="0" smtClean="0">
                <a:latin typeface="Times"/>
                <a:cs typeface="Times"/>
              </a:rPr>
              <a:t>First consider Deeply Virtual limit</a:t>
            </a:r>
            <a:endParaRPr lang="en-US" dirty="0">
              <a:latin typeface="Times"/>
              <a:cs typeface="Times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0700237"/>
              </p:ext>
            </p:extLst>
          </p:nvPr>
        </p:nvGraphicFramePr>
        <p:xfrm>
          <a:off x="4514850" y="334645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036" name="Equation" r:id="rId5" imgW="114300" imgH="165100" progId="Equation.DSMT4">
                  <p:embed/>
                </p:oleObj>
              </mc:Choice>
              <mc:Fallback>
                <p:oleObj name="Equation" r:id="rId5" imgW="114300" imgH="165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14850" y="334645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3787806"/>
              </p:ext>
            </p:extLst>
          </p:nvPr>
        </p:nvGraphicFramePr>
        <p:xfrm>
          <a:off x="4514850" y="334645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037" name="Equation" r:id="rId7" imgW="114300" imgH="165100" progId="Equation.DSMT4">
                  <p:embed/>
                </p:oleObj>
              </mc:Choice>
              <mc:Fallback>
                <p:oleObj name="Equation" r:id="rId7" imgW="114300" imgH="165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14850" y="334645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7105401"/>
              </p:ext>
            </p:extLst>
          </p:nvPr>
        </p:nvGraphicFramePr>
        <p:xfrm>
          <a:off x="4514850" y="3346450"/>
          <a:ext cx="114300" cy="92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038" name="Equation" r:id="rId8" imgW="114300" imgH="165100" progId="Equation.DSMT4">
                  <p:embed/>
                </p:oleObj>
              </mc:Choice>
              <mc:Fallback>
                <p:oleObj name="Equation" r:id="rId8" imgW="114300" imgH="165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14850" y="3346450"/>
                        <a:ext cx="114300" cy="920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9190596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F2E761-FEEF-B043-8517-6CB478C8294F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4596708"/>
              </p:ext>
            </p:extLst>
          </p:nvPr>
        </p:nvGraphicFramePr>
        <p:xfrm>
          <a:off x="604838" y="1524000"/>
          <a:ext cx="5915025" cy="107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828" name="Equation" r:id="rId3" imgW="2590800" imgH="469900" progId="Equation.DSMT4">
                  <p:embed/>
                </p:oleObj>
              </mc:Choice>
              <mc:Fallback>
                <p:oleObj name="Equation" r:id="rId3" imgW="2590800" imgH="469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4838" y="1524000"/>
                        <a:ext cx="5915025" cy="1073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2300943"/>
              </p:ext>
            </p:extLst>
          </p:nvPr>
        </p:nvGraphicFramePr>
        <p:xfrm>
          <a:off x="1981200" y="2667000"/>
          <a:ext cx="3056236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829" name="Equation" r:id="rId5" imgW="1346200" imgH="469900" progId="Equation.DSMT4">
                  <p:embed/>
                </p:oleObj>
              </mc:Choice>
              <mc:Fallback>
                <p:oleObj name="Equation" r:id="rId5" imgW="1346200" imgH="469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81200" y="2667000"/>
                        <a:ext cx="3056236" cy="1066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3207824"/>
              </p:ext>
            </p:extLst>
          </p:nvPr>
        </p:nvGraphicFramePr>
        <p:xfrm>
          <a:off x="2057400" y="4952999"/>
          <a:ext cx="3048000" cy="10740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830" name="Equation" r:id="rId7" imgW="1333500" imgH="469900" progId="Equation.DSMT4">
                  <p:embed/>
                </p:oleObj>
              </mc:Choice>
              <mc:Fallback>
                <p:oleObj name="Equation" r:id="rId7" imgW="1333500" imgH="469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057400" y="4952999"/>
                        <a:ext cx="3048000" cy="10740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371600" y="376535"/>
            <a:ext cx="76362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mic Sans MS"/>
                <a:cs typeface="Comic Sans MS"/>
              </a:rPr>
              <a:t>How to model GPDs? Normalizing </a:t>
            </a:r>
            <a:r>
              <a:rPr lang="en-US" dirty="0" smtClean="0">
                <a:solidFill>
                  <a:srgbClr val="0000FF"/>
                </a:solidFill>
                <a:latin typeface="Comic Sans MS"/>
                <a:cs typeface="Comic Sans MS"/>
              </a:rPr>
              <a:t>GPDs – Chiral even</a:t>
            </a:r>
            <a:endParaRPr lang="en-US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00200" y="1143000"/>
            <a:ext cx="45490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Comic Sans MS"/>
                <a:cs typeface="Comic Sans MS"/>
              </a:rPr>
              <a:t>Form factor,                Forward limit</a:t>
            </a:r>
            <a:endParaRPr lang="en-US" sz="2000" dirty="0">
              <a:solidFill>
                <a:schemeClr val="accent6">
                  <a:lumMod val="75000"/>
                </a:schemeClr>
              </a:solidFill>
              <a:latin typeface="Comic Sans MS"/>
              <a:cs typeface="Comic Sans MS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9797650"/>
              </p:ext>
            </p:extLst>
          </p:nvPr>
        </p:nvGraphicFramePr>
        <p:xfrm>
          <a:off x="533400" y="3886200"/>
          <a:ext cx="7737389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831" name="Equation" r:id="rId9" imgW="3670300" imgH="469900" progId="Equation.DSMT4">
                  <p:embed/>
                </p:oleObj>
              </mc:Choice>
              <mc:Fallback>
                <p:oleObj name="Equation" r:id="rId9" imgW="3670300" imgH="469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33400" y="3886200"/>
                        <a:ext cx="7737389" cy="99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679976" y="1981200"/>
            <a:ext cx="2464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D62DB3"/>
                </a:solidFill>
                <a:latin typeface="Comic Sans MS"/>
                <a:cs typeface="Comic Sans MS"/>
              </a:rPr>
              <a:t>Integrates to charge</a:t>
            </a:r>
            <a:endParaRPr lang="en-US" sz="1800" dirty="0">
              <a:solidFill>
                <a:srgbClr val="D62DB3"/>
              </a:solidFill>
              <a:latin typeface="Comic Sans MS"/>
              <a:cs typeface="Comic Sans M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67400" y="4724400"/>
            <a:ext cx="3033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D62DB3"/>
                </a:solidFill>
                <a:latin typeface="Comic Sans MS"/>
                <a:cs typeface="Comic Sans MS"/>
              </a:rPr>
              <a:t>Integrates to axial charge</a:t>
            </a:r>
            <a:endParaRPr lang="en-US" sz="1800" dirty="0">
              <a:solidFill>
                <a:srgbClr val="D62DB3"/>
              </a:solidFill>
              <a:latin typeface="Comic Sans MS"/>
              <a:cs typeface="Comic Sans MS"/>
            </a:endParaRPr>
          </a:p>
        </p:txBody>
      </p:sp>
      <p:sp>
        <p:nvSpPr>
          <p:cNvPr id="13" name="Footer Placeholder 15"/>
          <p:cNvSpPr txBox="1">
            <a:spLocks noGrp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en-US" sz="1300" dirty="0" smtClean="0"/>
              <a:t>Exclusives2015  </a:t>
            </a:r>
            <a:r>
              <a:rPr lang="en-US" sz="1300" dirty="0" err="1"/>
              <a:t>GR.Goldstein</a:t>
            </a:r>
            <a:r>
              <a:rPr lang="en-US" sz="13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4910216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295400" y="2438400"/>
            <a:ext cx="5562600" cy="2895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120445" y="152400"/>
            <a:ext cx="739379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mic Sans MS"/>
                <a:cs typeface="Comic Sans MS"/>
              </a:rPr>
              <a:t>How </a:t>
            </a:r>
            <a:r>
              <a:rPr lang="en-US" dirty="0" smtClean="0">
                <a:solidFill>
                  <a:srgbClr val="0000FF"/>
                </a:solidFill>
                <a:latin typeface="Comic Sans MS"/>
                <a:cs typeface="Comic Sans MS"/>
              </a:rPr>
              <a:t>do </a:t>
            </a:r>
            <a:r>
              <a:rPr lang="en-US" dirty="0" smtClean="0">
                <a:solidFill>
                  <a:srgbClr val="0000FF"/>
                </a:solidFill>
                <a:latin typeface="Comic Sans MS"/>
                <a:cs typeface="Comic Sans MS"/>
              </a:rPr>
              <a:t>we normalize chiral-odd GPDs? </a:t>
            </a:r>
          </a:p>
          <a:p>
            <a:endParaRPr lang="en-US" sz="2000" dirty="0" smtClean="0">
              <a:solidFill>
                <a:srgbClr val="0000FF"/>
              </a:solidFill>
              <a:latin typeface="Comic Sans MS"/>
              <a:cs typeface="Comic Sans MS"/>
            </a:endParaRPr>
          </a:p>
          <a:p>
            <a:r>
              <a:rPr lang="en-US" sz="2000" dirty="0" smtClean="0">
                <a:solidFill>
                  <a:srgbClr val="0000FF"/>
                </a:solidFill>
                <a:latin typeface="Comic Sans MS"/>
                <a:cs typeface="Comic Sans MS"/>
              </a:rPr>
              <a:t>Only Physical constraints on the various chiral-odd GPDs are</a:t>
            </a:r>
            <a:endParaRPr lang="en-US" sz="2000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graphicFrame>
        <p:nvGraphicFramePr>
          <p:cNvPr id="4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0203059"/>
              </p:ext>
            </p:extLst>
          </p:nvPr>
        </p:nvGraphicFramePr>
        <p:xfrm>
          <a:off x="1600200" y="1524000"/>
          <a:ext cx="4647102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096" name="Equation" r:id="rId3" imgW="2159000" imgH="266700" progId="Equation.3">
                  <p:embed/>
                </p:oleObj>
              </mc:Choice>
              <mc:Fallback>
                <p:oleObj name="Equation" r:id="rId3" imgW="2159000" imgH="266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1524000"/>
                        <a:ext cx="4647102" cy="57150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81000" y="1219200"/>
            <a:ext cx="17897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Comic Sans MS"/>
                <a:cs typeface="Comic Sans MS"/>
              </a:rPr>
              <a:t>Forward limit</a:t>
            </a:r>
            <a:endParaRPr lang="en-US" sz="2000" dirty="0">
              <a:solidFill>
                <a:schemeClr val="accent6">
                  <a:lumMod val="75000"/>
                </a:schemeClr>
              </a:solidFill>
              <a:latin typeface="Comic Sans MS"/>
              <a:cs typeface="Comic Sans MS"/>
            </a:endParaRPr>
          </a:p>
        </p:txBody>
      </p:sp>
      <p:graphicFrame>
        <p:nvGraphicFramePr>
          <p:cNvPr id="6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1925709"/>
              </p:ext>
            </p:extLst>
          </p:nvPr>
        </p:nvGraphicFramePr>
        <p:xfrm>
          <a:off x="1371600" y="4232275"/>
          <a:ext cx="2536825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097" name="Equation" r:id="rId5" imgW="1193800" imgH="304800" progId="Equation.3">
                  <p:embed/>
                </p:oleObj>
              </mc:Choice>
              <mc:Fallback>
                <p:oleObj name="Equation" r:id="rId5" imgW="1193800" imgH="304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4232275"/>
                        <a:ext cx="2536825" cy="644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3852605"/>
              </p:ext>
            </p:extLst>
          </p:nvPr>
        </p:nvGraphicFramePr>
        <p:xfrm>
          <a:off x="1465263" y="2568575"/>
          <a:ext cx="2968625" cy="617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098" name="Equation" r:id="rId7" imgW="1397000" imgH="292100" progId="Equation.DSMT4">
                  <p:embed/>
                </p:oleObj>
              </mc:Choice>
              <mc:Fallback>
                <p:oleObj name="Equation" r:id="rId7" imgW="1397000" imgH="292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5263" y="2568575"/>
                        <a:ext cx="2968625" cy="617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9503811"/>
              </p:ext>
            </p:extLst>
          </p:nvPr>
        </p:nvGraphicFramePr>
        <p:xfrm>
          <a:off x="1374775" y="3352800"/>
          <a:ext cx="5586413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099" name="Equation" r:id="rId9" imgW="2628900" imgH="304800" progId="Equation.DSMT4">
                  <p:embed/>
                </p:oleObj>
              </mc:Choice>
              <mc:Fallback>
                <p:oleObj name="Equation" r:id="rId9" imgW="2628900" imgH="304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4775" y="3352800"/>
                        <a:ext cx="5586413" cy="644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752600" y="4953000"/>
            <a:ext cx="721220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omic Sans MS"/>
                <a:cs typeface="Comic Sans MS"/>
              </a:rPr>
              <a:t>                                            </a:t>
            </a:r>
            <a:r>
              <a:rPr lang="en-US" sz="3600" baseline="-25000" dirty="0" smtClean="0">
                <a:latin typeface="Comic Sans MS"/>
                <a:cs typeface="Comic Sans MS"/>
              </a:rPr>
              <a:t>~</a:t>
            </a:r>
            <a:endParaRPr lang="en-US" sz="2000" dirty="0" smtClean="0">
              <a:latin typeface="Comic Sans MS"/>
              <a:cs typeface="Comic Sans MS"/>
            </a:endParaRPr>
          </a:p>
          <a:p>
            <a:r>
              <a:rPr lang="en-US" sz="2000" dirty="0" smtClean="0">
                <a:latin typeface="Comic Sans MS"/>
                <a:cs typeface="Comic Sans MS"/>
              </a:rPr>
              <a:t>No </a:t>
            </a:r>
            <a:r>
              <a:rPr lang="en-US" sz="2000" dirty="0" smtClean="0">
                <a:latin typeface="Comic Sans MS"/>
                <a:cs typeface="Comic Sans MS"/>
              </a:rPr>
              <a:t>direct interpretation of </a:t>
            </a:r>
            <a:r>
              <a:rPr lang="en-US" sz="2000" dirty="0" smtClean="0">
                <a:latin typeface="Comic Sans MS"/>
                <a:cs typeface="Comic Sans MS"/>
              </a:rPr>
              <a:t>E</a:t>
            </a:r>
            <a:r>
              <a:rPr lang="en-US" sz="2000" baseline="-25000" dirty="0" smtClean="0">
                <a:latin typeface="Comic Sans MS"/>
                <a:cs typeface="Comic Sans MS"/>
              </a:rPr>
              <a:t>T </a:t>
            </a:r>
            <a:r>
              <a:rPr lang="en-US" sz="2000" dirty="0" smtClean="0">
                <a:latin typeface="Comic Sans MS"/>
                <a:cs typeface="Comic Sans MS"/>
              </a:rPr>
              <a:t> - separates single flip amps</a:t>
            </a:r>
            <a:endParaRPr lang="en-US" sz="2000" dirty="0">
              <a:latin typeface="Comic Sans MS"/>
              <a:cs typeface="Comic Sans M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43000" y="2209800"/>
            <a:ext cx="17968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Comic Sans MS"/>
                <a:cs typeface="Comic Sans MS"/>
              </a:rPr>
              <a:t>Form Factors</a:t>
            </a:r>
            <a:endParaRPr lang="en-US" sz="2000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C0F53C-5966-4A42-B4F8-9372096D7CA0}" type="datetime1">
              <a:rPr lang="en-US" smtClean="0"/>
              <a:t>1/7/15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4294967295"/>
          </p:nvPr>
        </p:nvSpPr>
        <p:spPr>
          <a:xfrm>
            <a:off x="6172200" y="6248400"/>
            <a:ext cx="609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650D0AE-FB45-374D-A9AF-DF9429BBE748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3218450"/>
              </p:ext>
            </p:extLst>
          </p:nvPr>
        </p:nvGraphicFramePr>
        <p:xfrm>
          <a:off x="8458200" y="4191000"/>
          <a:ext cx="1143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100" name="Equation" r:id="rId11" imgW="114300" imgH="165100" progId="Equation.DSMT4">
                  <p:embed/>
                </p:oleObj>
              </mc:Choice>
              <mc:Fallback>
                <p:oleObj name="Equation" r:id="rId11" imgW="114300" imgH="165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8458200" y="4191000"/>
                        <a:ext cx="114300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5334000" y="2057400"/>
            <a:ext cx="35295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D62DB3"/>
                </a:solidFill>
                <a:latin typeface="Comic Sans MS"/>
                <a:cs typeface="Comic Sans MS"/>
              </a:rPr>
              <a:t>Integrates to tensor charge </a:t>
            </a:r>
            <a:r>
              <a:rPr lang="en-US" sz="2000" dirty="0" smtClean="0">
                <a:solidFill>
                  <a:srgbClr val="D62DB3"/>
                </a:solidFill>
                <a:latin typeface="Comic Sans MS"/>
                <a:cs typeface="Comic Sans MS"/>
              </a:rPr>
              <a:t>𝛿</a:t>
            </a:r>
            <a:r>
              <a:rPr lang="en-US" sz="2000" baseline="-25000" dirty="0" smtClean="0">
                <a:solidFill>
                  <a:srgbClr val="D62DB3"/>
                </a:solidFill>
                <a:latin typeface="Comic Sans MS"/>
                <a:cs typeface="Comic Sans MS"/>
              </a:rPr>
              <a:t>q</a:t>
            </a:r>
            <a:endParaRPr lang="en-US" sz="2000" dirty="0">
              <a:solidFill>
                <a:srgbClr val="D62DB3"/>
              </a:solidFill>
              <a:latin typeface="Comic Sans MS"/>
              <a:cs typeface="Comic Sans M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10200" y="3962400"/>
            <a:ext cx="2984411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D62DB3"/>
                </a:solidFill>
                <a:latin typeface="Comic Sans MS"/>
                <a:cs typeface="Comic Sans MS"/>
              </a:rPr>
              <a:t>Integrates to “transverse </a:t>
            </a:r>
            <a:endParaRPr lang="en-US" sz="1800" dirty="0" smtClean="0">
              <a:solidFill>
                <a:srgbClr val="D62DB3"/>
              </a:solidFill>
              <a:latin typeface="Comic Sans MS"/>
              <a:cs typeface="Comic Sans MS"/>
            </a:endParaRPr>
          </a:p>
          <a:p>
            <a:r>
              <a:rPr lang="en-US" sz="1800" dirty="0">
                <a:solidFill>
                  <a:srgbClr val="D62DB3"/>
                </a:solidFill>
                <a:latin typeface="Comic Sans MS"/>
                <a:cs typeface="Comic Sans MS"/>
              </a:rPr>
              <a:t> </a:t>
            </a:r>
            <a:r>
              <a:rPr lang="en-US" sz="1800" dirty="0" smtClean="0">
                <a:solidFill>
                  <a:srgbClr val="D62DB3"/>
                </a:solidFill>
                <a:latin typeface="Comic Sans MS"/>
                <a:cs typeface="Comic Sans MS"/>
              </a:rPr>
              <a:t>  </a:t>
            </a:r>
            <a:r>
              <a:rPr lang="en-US" sz="1800" dirty="0" smtClean="0">
                <a:solidFill>
                  <a:srgbClr val="D62DB3"/>
                </a:solidFill>
                <a:latin typeface="Comic Sans MS"/>
                <a:cs typeface="Comic Sans MS"/>
              </a:rPr>
              <a:t>anomalous moment</a:t>
            </a:r>
            <a:r>
              <a:rPr lang="en-US" sz="1800" dirty="0" smtClean="0">
                <a:solidFill>
                  <a:srgbClr val="D62DB3"/>
                </a:solidFill>
                <a:latin typeface="Comic Sans MS"/>
                <a:cs typeface="Comic Sans MS"/>
              </a:rPr>
              <a:t>” </a:t>
            </a:r>
            <a:r>
              <a:rPr lang="en-US" sz="2000" b="1" dirty="0">
                <a:solidFill>
                  <a:srgbClr val="D62DB3"/>
                </a:solidFill>
                <a:sym typeface="Wingdings"/>
              </a:rPr>
              <a:t>𝞳</a:t>
            </a:r>
            <a:r>
              <a:rPr lang="en-US" sz="2000" b="1" baseline="-25000" dirty="0" err="1">
                <a:solidFill>
                  <a:srgbClr val="D62DB3"/>
                </a:solidFill>
                <a:sym typeface="Wingdings"/>
              </a:rPr>
              <a:t>T</a:t>
            </a:r>
            <a:r>
              <a:rPr lang="en-US" sz="2000" b="1" baseline="30000" dirty="0" err="1">
                <a:solidFill>
                  <a:srgbClr val="D62DB3"/>
                </a:solidFill>
                <a:sym typeface="Wingdings"/>
              </a:rPr>
              <a:t>q</a:t>
            </a:r>
            <a:endParaRPr lang="en-US" sz="2000" b="1" dirty="0">
              <a:solidFill>
                <a:srgbClr val="D62DB3"/>
              </a:solidFill>
              <a:sym typeface="Wingdings"/>
            </a:endParaRPr>
          </a:p>
        </p:txBody>
      </p:sp>
      <p:sp>
        <p:nvSpPr>
          <p:cNvPr id="16" name="Footer Placeholder 15"/>
          <p:cNvSpPr txBox="1">
            <a:spLocks noGrp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en-US" sz="1300" dirty="0" smtClean="0"/>
              <a:t>Exclusives2015  </a:t>
            </a:r>
            <a:r>
              <a:rPr lang="en-US" sz="1300" dirty="0" err="1"/>
              <a:t>GR.Goldstein</a:t>
            </a:r>
            <a:r>
              <a:rPr lang="en-US" sz="1300" dirty="0"/>
              <a:t>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629400" y="1600200"/>
            <a:ext cx="228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D62DB3"/>
                </a:solidFill>
                <a:latin typeface="Comic Sans MS"/>
                <a:cs typeface="Comic Sans MS"/>
              </a:rPr>
              <a:t>Transversity</a:t>
            </a:r>
            <a:endParaRPr lang="en-US" dirty="0">
              <a:solidFill>
                <a:srgbClr val="D62DB3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12216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F2E761-FEEF-B043-8517-6CB478C8294F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438400" y="2667000"/>
            <a:ext cx="4957006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The Model – </a:t>
            </a:r>
            <a:r>
              <a:rPr lang="en-US" dirty="0" err="1">
                <a:solidFill>
                  <a:srgbClr val="0000FF"/>
                </a:solidFill>
              </a:rPr>
              <a:t>R</a:t>
            </a:r>
            <a:r>
              <a:rPr lang="en-US" dirty="0" err="1" smtClean="0">
                <a:solidFill>
                  <a:srgbClr val="0000FF"/>
                </a:solidFill>
              </a:rPr>
              <a:t>eggeized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D</a:t>
            </a:r>
            <a:r>
              <a:rPr lang="en-US" dirty="0" err="1" smtClean="0">
                <a:solidFill>
                  <a:srgbClr val="0000FF"/>
                </a:solidFill>
              </a:rPr>
              <a:t>iquarks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5" name="Footer Placeholder 15"/>
          <p:cNvSpPr txBox="1">
            <a:spLocks noGrp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en-US" sz="1300" dirty="0" smtClean="0"/>
              <a:t>Exclusives2015  </a:t>
            </a:r>
            <a:r>
              <a:rPr lang="en-US" sz="1300" dirty="0" err="1"/>
              <a:t>GR.Goldstein</a:t>
            </a:r>
            <a:r>
              <a:rPr lang="en-US" sz="13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6079723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F2E761-FEEF-B043-8517-6CB478C8294F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33400" y="2590800"/>
            <a:ext cx="8130050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The Model – first for Chiral Even – </a:t>
            </a:r>
            <a:r>
              <a:rPr lang="en-US" dirty="0" err="1">
                <a:solidFill>
                  <a:srgbClr val="0000FF"/>
                </a:solidFill>
              </a:rPr>
              <a:t>R</a:t>
            </a:r>
            <a:r>
              <a:rPr lang="en-US" dirty="0" err="1" smtClean="0">
                <a:solidFill>
                  <a:srgbClr val="0000FF"/>
                </a:solidFill>
              </a:rPr>
              <a:t>eggeized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D</a:t>
            </a:r>
            <a:r>
              <a:rPr lang="en-US" dirty="0" err="1" smtClean="0">
                <a:solidFill>
                  <a:srgbClr val="0000FF"/>
                </a:solidFill>
              </a:rPr>
              <a:t>iquarks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5" name="Footer Placeholder 15"/>
          <p:cNvSpPr txBox="1">
            <a:spLocks noGrp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en-US" sz="1300" dirty="0" smtClean="0"/>
              <a:t>Exclusives2015  </a:t>
            </a:r>
            <a:r>
              <a:rPr lang="en-US" sz="1300" dirty="0" err="1"/>
              <a:t>GR.Goldstein</a:t>
            </a:r>
            <a:r>
              <a:rPr lang="en-US" sz="13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0893202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pPr>
              <a:defRPr/>
            </a:pPr>
            <a:fld id="{5EF581F9-F3B8-A640-A69D-3EA3A423827E}" type="slidenum">
              <a:rPr lang="en-US"/>
              <a:pPr>
                <a:defRPr/>
              </a:pPr>
              <a:t>28</a:t>
            </a:fld>
            <a:endParaRPr lang="en-US"/>
          </a:p>
        </p:txBody>
      </p:sp>
      <p:sp>
        <p:nvSpPr>
          <p:cNvPr id="24577" name="Line 4"/>
          <p:cNvSpPr>
            <a:spLocks noChangeShapeType="1"/>
          </p:cNvSpPr>
          <p:nvPr/>
        </p:nvSpPr>
        <p:spPr bwMode="auto">
          <a:xfrm flipV="1">
            <a:off x="2362200" y="1506538"/>
            <a:ext cx="838200" cy="0"/>
          </a:xfrm>
          <a:prstGeom prst="line">
            <a:avLst/>
          </a:prstGeom>
          <a:noFill/>
          <a:ln w="79375" cmpd="tri">
            <a:solidFill>
              <a:srgbClr val="FF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78" name="Line 5"/>
          <p:cNvSpPr>
            <a:spLocks noChangeShapeType="1"/>
          </p:cNvSpPr>
          <p:nvPr/>
        </p:nvSpPr>
        <p:spPr bwMode="auto">
          <a:xfrm flipH="1" flipV="1">
            <a:off x="6088063" y="1520825"/>
            <a:ext cx="1219200" cy="533400"/>
          </a:xfrm>
          <a:prstGeom prst="line">
            <a:avLst/>
          </a:prstGeom>
          <a:noFill/>
          <a:ln w="79375" cmpd="tri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79" name="Line 6"/>
          <p:cNvSpPr>
            <a:spLocks noChangeShapeType="1"/>
          </p:cNvSpPr>
          <p:nvPr/>
        </p:nvSpPr>
        <p:spPr bwMode="auto">
          <a:xfrm rot="14522146" flipH="1">
            <a:off x="6583363" y="1711325"/>
            <a:ext cx="228600" cy="152400"/>
          </a:xfrm>
          <a:prstGeom prst="line">
            <a:avLst/>
          </a:prstGeom>
          <a:noFill/>
          <a:ln w="76200">
            <a:solidFill>
              <a:srgbClr val="80008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0" name="Line 7"/>
          <p:cNvSpPr>
            <a:spLocks noChangeShapeType="1"/>
          </p:cNvSpPr>
          <p:nvPr/>
        </p:nvSpPr>
        <p:spPr bwMode="auto">
          <a:xfrm>
            <a:off x="5783263" y="835025"/>
            <a:ext cx="457200" cy="60960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1" name="Line 8"/>
          <p:cNvSpPr>
            <a:spLocks noChangeShapeType="1"/>
          </p:cNvSpPr>
          <p:nvPr/>
        </p:nvSpPr>
        <p:spPr bwMode="auto">
          <a:xfrm flipH="1">
            <a:off x="2133600" y="911225"/>
            <a:ext cx="457200" cy="60960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2" name="Line 9"/>
          <p:cNvSpPr>
            <a:spLocks noChangeShapeType="1"/>
          </p:cNvSpPr>
          <p:nvPr/>
        </p:nvSpPr>
        <p:spPr bwMode="auto">
          <a:xfrm flipV="1">
            <a:off x="5257800" y="1506538"/>
            <a:ext cx="838200" cy="0"/>
          </a:xfrm>
          <a:prstGeom prst="line">
            <a:avLst/>
          </a:prstGeom>
          <a:noFill/>
          <a:ln w="79375" cmpd="tri">
            <a:solidFill>
              <a:srgbClr val="FF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3" name="Line 10"/>
          <p:cNvSpPr>
            <a:spLocks noChangeShapeType="1"/>
          </p:cNvSpPr>
          <p:nvPr/>
        </p:nvSpPr>
        <p:spPr bwMode="auto">
          <a:xfrm flipV="1">
            <a:off x="5745163" y="1506538"/>
            <a:ext cx="46037" cy="0"/>
          </a:xfrm>
          <a:prstGeom prst="line">
            <a:avLst/>
          </a:prstGeom>
          <a:noFill/>
          <a:ln w="76200">
            <a:solidFill>
              <a:srgbClr val="FF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4" name="Line 11"/>
          <p:cNvSpPr>
            <a:spLocks noChangeShapeType="1"/>
          </p:cNvSpPr>
          <p:nvPr/>
        </p:nvSpPr>
        <p:spPr bwMode="auto">
          <a:xfrm rot="5400000" flipV="1">
            <a:off x="5821363" y="949325"/>
            <a:ext cx="266700" cy="19050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5" name="Line 12"/>
          <p:cNvSpPr>
            <a:spLocks noChangeShapeType="1"/>
          </p:cNvSpPr>
          <p:nvPr/>
        </p:nvSpPr>
        <p:spPr bwMode="auto">
          <a:xfrm flipV="1">
            <a:off x="2286000" y="1063625"/>
            <a:ext cx="152400" cy="22860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6" name="Text Box 13"/>
          <p:cNvSpPr txBox="1">
            <a:spLocks noChangeArrowheads="1"/>
          </p:cNvSpPr>
          <p:nvPr/>
        </p:nvSpPr>
        <p:spPr bwMode="auto">
          <a:xfrm>
            <a:off x="1355725" y="928688"/>
            <a:ext cx="9255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en-US" sz="2000">
                <a:latin typeface="Comic Sans MS" charset="0"/>
              </a:rPr>
              <a:t>k</a:t>
            </a:r>
            <a:r>
              <a:rPr lang="en-US" sz="2000" baseline="30000">
                <a:latin typeface="Comic Sans MS" charset="0"/>
              </a:rPr>
              <a:t>+</a:t>
            </a:r>
            <a:r>
              <a:rPr lang="en-US" sz="2000">
                <a:latin typeface="Comic Sans MS" charset="0"/>
              </a:rPr>
              <a:t>=XP</a:t>
            </a:r>
            <a:r>
              <a:rPr lang="en-US" sz="2000" baseline="30000">
                <a:latin typeface="Comic Sans MS" charset="0"/>
              </a:rPr>
              <a:t>+</a:t>
            </a:r>
            <a:endParaRPr lang="en-US"/>
          </a:p>
        </p:txBody>
      </p:sp>
      <p:sp>
        <p:nvSpPr>
          <p:cNvPr id="24587" name="Rectangle 14"/>
          <p:cNvSpPr>
            <a:spLocks noChangeArrowheads="1"/>
          </p:cNvSpPr>
          <p:nvPr/>
        </p:nvSpPr>
        <p:spPr bwMode="auto">
          <a:xfrm>
            <a:off x="6240463" y="820738"/>
            <a:ext cx="142042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 dirty="0">
                <a:latin typeface="Comic Sans MS" charset="0"/>
              </a:rPr>
              <a:t>k</a:t>
            </a:r>
            <a:r>
              <a:rPr lang="ja-JP" altLang="en-US" sz="2000" dirty="0">
                <a:latin typeface="Comic Sans MS" charset="0"/>
              </a:rPr>
              <a:t>’</a:t>
            </a:r>
            <a:r>
              <a:rPr lang="en-US" altLang="ja-JP" sz="2000" baseline="30000" dirty="0">
                <a:latin typeface="Comic Sans MS" charset="0"/>
              </a:rPr>
              <a:t>+</a:t>
            </a:r>
            <a:r>
              <a:rPr lang="en-US" altLang="ja-JP" sz="2000" dirty="0">
                <a:latin typeface="Comic Sans MS" charset="0"/>
              </a:rPr>
              <a:t>=(X</a:t>
            </a:r>
            <a:r>
              <a:rPr lang="en-US" altLang="ja-JP" sz="2000" dirty="0" smtClean="0">
                <a:latin typeface="Comic Sans MS" charset="0"/>
              </a:rPr>
              <a:t>-</a:t>
            </a:r>
            <a:r>
              <a:rPr lang="en-US" altLang="ja-JP" sz="2000" dirty="0" err="1">
                <a:latin typeface="Symbol" charset="2"/>
                <a:cs typeface="Symbol" charset="2"/>
                <a:sym typeface="Symbol" charset="0"/>
              </a:rPr>
              <a:t>ζ</a:t>
            </a:r>
            <a:r>
              <a:rPr lang="en-US" altLang="ja-JP" sz="2000" dirty="0" smtClean="0">
                <a:latin typeface="Comic Sans MS" charset="0"/>
                <a:sym typeface="Symbol" charset="0"/>
              </a:rPr>
              <a:t>)</a:t>
            </a:r>
            <a:r>
              <a:rPr lang="en-US" altLang="ja-JP" sz="2000" dirty="0">
                <a:latin typeface="Comic Sans MS" charset="0"/>
                <a:sym typeface="Symbol" charset="0"/>
              </a:rPr>
              <a:t>P</a:t>
            </a:r>
            <a:r>
              <a:rPr lang="en-US" altLang="ja-JP" sz="2000" baseline="30000" dirty="0">
                <a:latin typeface="Comic Sans MS" charset="0"/>
                <a:sym typeface="Symbol" charset="0"/>
              </a:rPr>
              <a:t>+</a:t>
            </a:r>
            <a:endParaRPr lang="en-US" sz="2000" dirty="0">
              <a:latin typeface="Comic Sans MS" charset="0"/>
            </a:endParaRPr>
          </a:p>
        </p:txBody>
      </p:sp>
      <p:sp>
        <p:nvSpPr>
          <p:cNvPr id="24588" name="Rectangle 15"/>
          <p:cNvSpPr>
            <a:spLocks noChangeArrowheads="1"/>
          </p:cNvSpPr>
          <p:nvPr/>
        </p:nvSpPr>
        <p:spPr bwMode="auto">
          <a:xfrm>
            <a:off x="7219950" y="1658938"/>
            <a:ext cx="142192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 dirty="0">
                <a:latin typeface="Comic Sans MS" charset="0"/>
              </a:rPr>
              <a:t>P</a:t>
            </a:r>
            <a:r>
              <a:rPr lang="ja-JP" altLang="en-US" sz="2000" dirty="0">
                <a:latin typeface="Comic Sans MS" charset="0"/>
              </a:rPr>
              <a:t>’</a:t>
            </a:r>
            <a:r>
              <a:rPr lang="en-US" altLang="ja-JP" sz="2000" baseline="30000" dirty="0">
                <a:latin typeface="Comic Sans MS" charset="0"/>
              </a:rPr>
              <a:t>+</a:t>
            </a:r>
            <a:r>
              <a:rPr lang="en-US" altLang="ja-JP" sz="2000" dirty="0">
                <a:latin typeface="Comic Sans MS" charset="0"/>
              </a:rPr>
              <a:t>=(1- </a:t>
            </a:r>
            <a:r>
              <a:rPr lang="en-US" altLang="ja-JP" sz="2000" dirty="0" err="1">
                <a:latin typeface="Symbol" charset="2"/>
                <a:cs typeface="Symbol" charset="2"/>
                <a:sym typeface="Symbol" charset="0"/>
              </a:rPr>
              <a:t>ζ</a:t>
            </a:r>
            <a:r>
              <a:rPr lang="en-US" altLang="ja-JP" sz="2000" dirty="0" smtClean="0">
                <a:latin typeface="Comic Sans MS" charset="0"/>
                <a:sym typeface="Symbol" charset="0"/>
              </a:rPr>
              <a:t>)</a:t>
            </a:r>
            <a:r>
              <a:rPr lang="en-US" altLang="ja-JP" sz="2000" dirty="0">
                <a:latin typeface="Comic Sans MS" charset="0"/>
                <a:sym typeface="Symbol" charset="0"/>
              </a:rPr>
              <a:t>P</a:t>
            </a:r>
            <a:r>
              <a:rPr lang="en-US" altLang="ja-JP" sz="2000" baseline="30000" dirty="0">
                <a:latin typeface="Comic Sans MS" charset="0"/>
                <a:sym typeface="Symbol" charset="0"/>
              </a:rPr>
              <a:t>+</a:t>
            </a:r>
            <a:endParaRPr lang="en-US" sz="2000" dirty="0">
              <a:latin typeface="Comic Sans MS" charset="0"/>
              <a:sym typeface="Symbol" charset="0"/>
            </a:endParaRPr>
          </a:p>
        </p:txBody>
      </p:sp>
      <p:sp>
        <p:nvSpPr>
          <p:cNvPr id="24589" name="Rectangle 16"/>
          <p:cNvSpPr>
            <a:spLocks noChangeArrowheads="1"/>
          </p:cNvSpPr>
          <p:nvPr/>
        </p:nvSpPr>
        <p:spPr bwMode="auto">
          <a:xfrm>
            <a:off x="2362200" y="1735138"/>
            <a:ext cx="14462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latin typeface="Comic Sans MS" charset="0"/>
              </a:rPr>
              <a:t>P</a:t>
            </a:r>
            <a:r>
              <a:rPr lang="en-US" sz="2000" baseline="-25000">
                <a:latin typeface="Comic Sans MS" charset="0"/>
              </a:rPr>
              <a:t>X</a:t>
            </a:r>
            <a:r>
              <a:rPr lang="en-US" sz="2000" baseline="30000">
                <a:latin typeface="Comic Sans MS" charset="0"/>
              </a:rPr>
              <a:t>+</a:t>
            </a:r>
            <a:r>
              <a:rPr lang="en-US" sz="2000">
                <a:latin typeface="Comic Sans MS" charset="0"/>
              </a:rPr>
              <a:t>=(1-X)P</a:t>
            </a:r>
            <a:r>
              <a:rPr lang="en-US" sz="2000" baseline="30000">
                <a:latin typeface="Comic Sans MS" charset="0"/>
              </a:rPr>
              <a:t>+</a:t>
            </a:r>
            <a:endParaRPr lang="en-US" sz="2000">
              <a:latin typeface="Comic Sans MS" charset="0"/>
            </a:endParaRPr>
          </a:p>
        </p:txBody>
      </p:sp>
      <p:sp>
        <p:nvSpPr>
          <p:cNvPr id="24590" name="Text Box 17"/>
          <p:cNvSpPr txBox="1">
            <a:spLocks noChangeArrowheads="1"/>
          </p:cNvSpPr>
          <p:nvPr/>
        </p:nvSpPr>
        <p:spPr bwMode="auto">
          <a:xfrm>
            <a:off x="1752600" y="25400"/>
            <a:ext cx="6341850" cy="510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>
              <a:lnSpc>
                <a:spcPct val="116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US" dirty="0">
                <a:solidFill>
                  <a:srgbClr val="CF0507"/>
                </a:solidFill>
                <a:latin typeface="Comic Sans MS" charset="0"/>
              </a:rPr>
              <a:t>Vertex </a:t>
            </a:r>
            <a:r>
              <a:rPr lang="en-US" dirty="0" smtClean="0">
                <a:solidFill>
                  <a:srgbClr val="CF0507"/>
                </a:solidFill>
                <a:latin typeface="Comic Sans MS" charset="0"/>
              </a:rPr>
              <a:t>Structures with </a:t>
            </a:r>
            <a:r>
              <a:rPr lang="en-US" dirty="0" err="1" smtClean="0">
                <a:solidFill>
                  <a:srgbClr val="CF0507"/>
                </a:solidFill>
                <a:latin typeface="Comic Sans MS" charset="0"/>
              </a:rPr>
              <a:t>Diquark</a:t>
            </a:r>
            <a:r>
              <a:rPr lang="en-US" dirty="0" smtClean="0">
                <a:solidFill>
                  <a:srgbClr val="CF0507"/>
                </a:solidFill>
                <a:latin typeface="Comic Sans MS" charset="0"/>
              </a:rPr>
              <a:t> Spectator  </a:t>
            </a:r>
            <a:endParaRPr lang="en-US" dirty="0">
              <a:latin typeface="Nimbus Roman No9 L" charset="0"/>
            </a:endParaRPr>
          </a:p>
        </p:txBody>
      </p:sp>
      <p:sp>
        <p:nvSpPr>
          <p:cNvPr id="24591" name="Oval 18"/>
          <p:cNvSpPr>
            <a:spLocks noChangeArrowheads="1"/>
          </p:cNvSpPr>
          <p:nvPr/>
        </p:nvSpPr>
        <p:spPr bwMode="auto">
          <a:xfrm>
            <a:off x="5935663" y="1277938"/>
            <a:ext cx="457200" cy="381000"/>
          </a:xfrm>
          <a:prstGeom prst="ellipse">
            <a:avLst/>
          </a:prstGeom>
          <a:solidFill>
            <a:srgbClr val="800080"/>
          </a:solidFill>
          <a:ln w="9525">
            <a:solidFill>
              <a:srgbClr val="8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2" name="Oval 19"/>
          <p:cNvSpPr>
            <a:spLocks noChangeArrowheads="1"/>
          </p:cNvSpPr>
          <p:nvPr/>
        </p:nvSpPr>
        <p:spPr bwMode="auto">
          <a:xfrm>
            <a:off x="2057400" y="1354138"/>
            <a:ext cx="457200" cy="381000"/>
          </a:xfrm>
          <a:prstGeom prst="ellipse">
            <a:avLst/>
          </a:prstGeom>
          <a:solidFill>
            <a:srgbClr val="800080"/>
          </a:solidFill>
          <a:ln w="9525">
            <a:solidFill>
              <a:srgbClr val="8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3" name="Line 20"/>
          <p:cNvSpPr>
            <a:spLocks noChangeShapeType="1"/>
          </p:cNvSpPr>
          <p:nvPr/>
        </p:nvSpPr>
        <p:spPr bwMode="auto">
          <a:xfrm flipV="1">
            <a:off x="990600" y="1506538"/>
            <a:ext cx="1371600" cy="609600"/>
          </a:xfrm>
          <a:prstGeom prst="line">
            <a:avLst/>
          </a:prstGeom>
          <a:noFill/>
          <a:ln w="79375" cmpd="tri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94" name="Rectangle 21"/>
          <p:cNvSpPr>
            <a:spLocks noChangeArrowheads="1"/>
          </p:cNvSpPr>
          <p:nvPr/>
        </p:nvSpPr>
        <p:spPr bwMode="auto">
          <a:xfrm>
            <a:off x="762000" y="1735138"/>
            <a:ext cx="3952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latin typeface="Comic Sans MS" charset="0"/>
              </a:rPr>
              <a:t>P</a:t>
            </a:r>
            <a:r>
              <a:rPr lang="en-US" sz="2000" baseline="30000">
                <a:latin typeface="Comic Sans MS" charset="0"/>
              </a:rPr>
              <a:t>+</a:t>
            </a:r>
            <a:endParaRPr lang="en-US" sz="2000">
              <a:latin typeface="Comic Sans MS" charset="0"/>
            </a:endParaRPr>
          </a:p>
        </p:txBody>
      </p:sp>
      <p:sp>
        <p:nvSpPr>
          <p:cNvPr id="24595" name="Line 22"/>
          <p:cNvSpPr>
            <a:spLocks noChangeShapeType="1"/>
          </p:cNvSpPr>
          <p:nvPr/>
        </p:nvSpPr>
        <p:spPr bwMode="auto">
          <a:xfrm flipV="1">
            <a:off x="1524000" y="1749425"/>
            <a:ext cx="228600" cy="152400"/>
          </a:xfrm>
          <a:prstGeom prst="line">
            <a:avLst/>
          </a:prstGeom>
          <a:noFill/>
          <a:ln w="76200">
            <a:solidFill>
              <a:srgbClr val="80008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96" name="Line 23"/>
          <p:cNvSpPr>
            <a:spLocks noChangeShapeType="1"/>
          </p:cNvSpPr>
          <p:nvPr/>
        </p:nvSpPr>
        <p:spPr bwMode="auto">
          <a:xfrm flipV="1">
            <a:off x="2925763" y="1506538"/>
            <a:ext cx="46037" cy="0"/>
          </a:xfrm>
          <a:prstGeom prst="line">
            <a:avLst/>
          </a:prstGeom>
          <a:noFill/>
          <a:ln w="76200">
            <a:solidFill>
              <a:srgbClr val="FF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97" name="Rectangle 24"/>
          <p:cNvSpPr>
            <a:spLocks noChangeArrowheads="1"/>
          </p:cNvSpPr>
          <p:nvPr/>
        </p:nvSpPr>
        <p:spPr bwMode="auto">
          <a:xfrm>
            <a:off x="4878388" y="1735138"/>
            <a:ext cx="14462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latin typeface="Comic Sans MS" charset="0"/>
              </a:rPr>
              <a:t>P</a:t>
            </a:r>
            <a:r>
              <a:rPr lang="en-US" sz="2000" baseline="-25000">
                <a:latin typeface="Comic Sans MS" charset="0"/>
              </a:rPr>
              <a:t>X</a:t>
            </a:r>
            <a:r>
              <a:rPr lang="en-US" sz="2000" baseline="30000">
                <a:latin typeface="Comic Sans MS" charset="0"/>
              </a:rPr>
              <a:t>+</a:t>
            </a:r>
            <a:r>
              <a:rPr lang="en-US" sz="2000">
                <a:latin typeface="Comic Sans MS" charset="0"/>
              </a:rPr>
              <a:t>=(1-X)P</a:t>
            </a:r>
            <a:r>
              <a:rPr lang="en-US" sz="2000" baseline="30000">
                <a:latin typeface="Comic Sans MS" charset="0"/>
              </a:rPr>
              <a:t>+</a:t>
            </a:r>
            <a:endParaRPr lang="en-US" sz="2000">
              <a:latin typeface="Comic Sans MS" charset="0"/>
            </a:endParaRPr>
          </a:p>
        </p:txBody>
      </p:sp>
      <p:sp>
        <p:nvSpPr>
          <p:cNvPr id="24598" name="Text Box 25"/>
          <p:cNvSpPr txBox="1">
            <a:spLocks noChangeArrowheads="1"/>
          </p:cNvSpPr>
          <p:nvPr/>
        </p:nvSpPr>
        <p:spPr bwMode="auto">
          <a:xfrm>
            <a:off x="457200" y="1506538"/>
            <a:ext cx="184150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>
              <a:lnSpc>
                <a:spcPct val="116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endParaRPr lang="en-US">
              <a:latin typeface="Nimbus Roman No9 L" charset="0"/>
            </a:endParaRPr>
          </a:p>
        </p:txBody>
      </p:sp>
      <p:sp>
        <p:nvSpPr>
          <p:cNvPr id="24599" name="Text Box 26"/>
          <p:cNvSpPr txBox="1">
            <a:spLocks noChangeArrowheads="1"/>
          </p:cNvSpPr>
          <p:nvPr/>
        </p:nvSpPr>
        <p:spPr bwMode="auto">
          <a:xfrm>
            <a:off x="1279525" y="1295400"/>
            <a:ext cx="184150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>
              <a:lnSpc>
                <a:spcPct val="116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endParaRPr lang="en-US">
              <a:latin typeface="Nimbus Roman No9 L" charset="0"/>
            </a:endParaRPr>
          </a:p>
        </p:txBody>
      </p:sp>
      <p:sp>
        <p:nvSpPr>
          <p:cNvPr id="24600" name="Text Box 27"/>
          <p:cNvSpPr txBox="1">
            <a:spLocks noChangeArrowheads="1"/>
          </p:cNvSpPr>
          <p:nvPr/>
        </p:nvSpPr>
        <p:spPr bwMode="auto">
          <a:xfrm>
            <a:off x="457200" y="1524000"/>
            <a:ext cx="184150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>
              <a:lnSpc>
                <a:spcPct val="116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endParaRPr lang="en-US">
              <a:latin typeface="Nimbus Roman No9 L" charset="0"/>
            </a:endParaRPr>
          </a:p>
        </p:txBody>
      </p:sp>
      <p:sp>
        <p:nvSpPr>
          <p:cNvPr id="24601" name="Text Box 28"/>
          <p:cNvSpPr txBox="1">
            <a:spLocks noChangeArrowheads="1"/>
          </p:cNvSpPr>
          <p:nvPr/>
        </p:nvSpPr>
        <p:spPr bwMode="auto">
          <a:xfrm>
            <a:off x="609600" y="1658938"/>
            <a:ext cx="184150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>
              <a:lnSpc>
                <a:spcPct val="116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endParaRPr lang="en-US">
              <a:latin typeface="Nimbus Roman No9 L" charset="0"/>
            </a:endParaRPr>
          </a:p>
        </p:txBody>
      </p:sp>
      <p:sp>
        <p:nvSpPr>
          <p:cNvPr id="24602" name="Text Box 29"/>
          <p:cNvSpPr txBox="1">
            <a:spLocks noChangeArrowheads="1"/>
          </p:cNvSpPr>
          <p:nvPr/>
        </p:nvSpPr>
        <p:spPr bwMode="auto">
          <a:xfrm>
            <a:off x="1295400" y="363538"/>
            <a:ext cx="184150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>
              <a:lnSpc>
                <a:spcPct val="116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endParaRPr lang="en-US">
              <a:solidFill>
                <a:srgbClr val="CF0507"/>
              </a:solidFill>
              <a:latin typeface="Nimbus Roman No9 L" charset="0"/>
            </a:endParaRPr>
          </a:p>
        </p:txBody>
      </p:sp>
      <p:sp>
        <p:nvSpPr>
          <p:cNvPr id="24604" name="Text Box 31"/>
          <p:cNvSpPr txBox="1">
            <a:spLocks noChangeArrowheads="1"/>
          </p:cNvSpPr>
          <p:nvPr/>
        </p:nvSpPr>
        <p:spPr bwMode="auto">
          <a:xfrm>
            <a:off x="304800" y="1447800"/>
            <a:ext cx="395811" cy="510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>
              <a:lnSpc>
                <a:spcPct val="116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US" dirty="0" err="1">
                <a:solidFill>
                  <a:srgbClr val="CF0507"/>
                </a:solidFill>
                <a:latin typeface="Symbol" charset="2"/>
                <a:cs typeface="Symbol" charset="2"/>
                <a:sym typeface="Symbol" charset="0"/>
              </a:rPr>
              <a:t>Λ</a:t>
            </a:r>
            <a:endParaRPr lang="en-US" dirty="0">
              <a:latin typeface="Symbol" charset="2"/>
              <a:cs typeface="Symbol" charset="2"/>
            </a:endParaRPr>
          </a:p>
        </p:txBody>
      </p:sp>
      <p:sp>
        <p:nvSpPr>
          <p:cNvPr id="24605" name="Text Box 32"/>
          <p:cNvSpPr txBox="1">
            <a:spLocks noChangeArrowheads="1"/>
          </p:cNvSpPr>
          <p:nvPr/>
        </p:nvSpPr>
        <p:spPr bwMode="auto">
          <a:xfrm>
            <a:off x="2286000" y="2051050"/>
            <a:ext cx="1150938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>
              <a:lnSpc>
                <a:spcPct val="116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US" sz="2000">
                <a:solidFill>
                  <a:srgbClr val="CF0507"/>
                </a:solidFill>
                <a:latin typeface="Nimbus Roman No9 L" charset="0"/>
              </a:rPr>
              <a:t>S=0 or 1</a:t>
            </a:r>
            <a:endParaRPr lang="en-US">
              <a:latin typeface="Nimbus Roman No9 L" charset="0"/>
            </a:endParaRPr>
          </a:p>
        </p:txBody>
      </p:sp>
      <p:graphicFrame>
        <p:nvGraphicFramePr>
          <p:cNvPr id="24606" name="Object 2"/>
          <p:cNvGraphicFramePr>
            <a:graphicFrameLocks noChangeAspect="1"/>
          </p:cNvGraphicFramePr>
          <p:nvPr/>
        </p:nvGraphicFramePr>
        <p:xfrm>
          <a:off x="152400" y="3733800"/>
          <a:ext cx="5815013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331" name="Equation" r:id="rId3" imgW="2862072" imgH="237744" progId="">
                  <p:embed/>
                </p:oleObj>
              </mc:Choice>
              <mc:Fallback>
                <p:oleObj name="Equation" r:id="rId3" imgW="2862072" imgH="237744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3733800"/>
                        <a:ext cx="5815013" cy="500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B8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607" name="Text Box 34"/>
          <p:cNvSpPr txBox="1">
            <a:spLocks noChangeArrowheads="1"/>
          </p:cNvSpPr>
          <p:nvPr/>
        </p:nvSpPr>
        <p:spPr bwMode="auto">
          <a:xfrm>
            <a:off x="228600" y="2590800"/>
            <a:ext cx="609600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>
              <a:lnSpc>
                <a:spcPct val="116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US" sz="2000" dirty="0">
                <a:solidFill>
                  <a:srgbClr val="CF0507"/>
                </a:solidFill>
                <a:latin typeface="Comic Sans MS" charset="0"/>
              </a:rPr>
              <a:t>First </a:t>
            </a:r>
            <a:r>
              <a:rPr lang="en-US" sz="2000" dirty="0" smtClean="0">
                <a:solidFill>
                  <a:srgbClr val="CF0507"/>
                </a:solidFill>
                <a:latin typeface="Comic Sans MS" charset="0"/>
              </a:rPr>
              <a:t>focus </a:t>
            </a:r>
            <a:r>
              <a:rPr lang="en-US" sz="2000" dirty="0">
                <a:solidFill>
                  <a:srgbClr val="CF0507"/>
                </a:solidFill>
                <a:latin typeface="Comic Sans MS" charset="0"/>
              </a:rPr>
              <a:t>on S=0 </a:t>
            </a:r>
            <a:r>
              <a:rPr lang="en-US" sz="2000" dirty="0" smtClean="0">
                <a:solidFill>
                  <a:srgbClr val="CF0507"/>
                </a:solidFill>
                <a:latin typeface="Comic Sans MS" charset="0"/>
              </a:rPr>
              <a:t> </a:t>
            </a:r>
            <a:r>
              <a:rPr lang="en-US" sz="2000" dirty="0">
                <a:solidFill>
                  <a:srgbClr val="CF0507"/>
                </a:solidFill>
                <a:latin typeface="Comic Sans MS" charset="0"/>
              </a:rPr>
              <a:t>pure </a:t>
            </a:r>
            <a:r>
              <a:rPr lang="en-US" sz="2000" dirty="0" smtClean="0">
                <a:solidFill>
                  <a:srgbClr val="CF0507"/>
                </a:solidFill>
                <a:latin typeface="Comic Sans MS" charset="0"/>
              </a:rPr>
              <a:t>spectator – beginning </a:t>
            </a:r>
            <a:endParaRPr lang="en-US" sz="2000" dirty="0">
              <a:latin typeface="Comic Sans MS" charset="0"/>
            </a:endParaRPr>
          </a:p>
        </p:txBody>
      </p:sp>
      <p:graphicFrame>
        <p:nvGraphicFramePr>
          <p:cNvPr id="2461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9836584"/>
              </p:ext>
            </p:extLst>
          </p:nvPr>
        </p:nvGraphicFramePr>
        <p:xfrm>
          <a:off x="304800" y="3200400"/>
          <a:ext cx="5638800" cy="493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332" name="Equation" r:id="rId5" imgW="2889504" imgH="237744" progId="">
                  <p:embed/>
                </p:oleObj>
              </mc:Choice>
              <mc:Fallback>
                <p:oleObj name="Equation" r:id="rId5" imgW="2889504" imgH="237744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3200400"/>
                        <a:ext cx="5638800" cy="493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613" name="Text Box 40"/>
          <p:cNvSpPr txBox="1">
            <a:spLocks noChangeArrowheads="1"/>
          </p:cNvSpPr>
          <p:nvPr/>
        </p:nvSpPr>
        <p:spPr bwMode="auto">
          <a:xfrm>
            <a:off x="76200" y="5373688"/>
            <a:ext cx="2096122" cy="441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>
              <a:lnSpc>
                <a:spcPct val="116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US" sz="2000" dirty="0">
                <a:solidFill>
                  <a:srgbClr val="CF0507"/>
                </a:solidFill>
                <a:latin typeface="Comic Sans MS" charset="0"/>
              </a:rPr>
              <a:t>Vertex function </a:t>
            </a:r>
            <a:endParaRPr lang="en-US" dirty="0">
              <a:latin typeface="Comic Sans MS" charset="0"/>
            </a:endParaRPr>
          </a:p>
        </p:txBody>
      </p:sp>
      <p:graphicFrame>
        <p:nvGraphicFramePr>
          <p:cNvPr id="24614" name="Object 6"/>
          <p:cNvGraphicFramePr>
            <a:graphicFrameLocks noChangeAspect="1"/>
          </p:cNvGraphicFramePr>
          <p:nvPr/>
        </p:nvGraphicFramePr>
        <p:xfrm>
          <a:off x="4991100" y="3271838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333" name="Equation" r:id="rId7" imgW="100584" imgH="155448" progId="">
                  <p:embed/>
                </p:oleObj>
              </mc:Choice>
              <mc:Fallback>
                <p:oleObj name="Equation" r:id="rId7" imgW="100584" imgH="155448" progId="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91100" y="3271838"/>
                        <a:ext cx="114300" cy="16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B8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615" name="Object 7"/>
          <p:cNvGraphicFramePr>
            <a:graphicFrameLocks noChangeAspect="1"/>
          </p:cNvGraphicFramePr>
          <p:nvPr/>
        </p:nvGraphicFramePr>
        <p:xfrm>
          <a:off x="4991100" y="3271838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334" name="Equation" r:id="rId9" imgW="100584" imgH="155448" progId="">
                  <p:embed/>
                </p:oleObj>
              </mc:Choice>
              <mc:Fallback>
                <p:oleObj name="Equation" r:id="rId9" imgW="100584" imgH="155448" progId="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91100" y="3271838"/>
                        <a:ext cx="114300" cy="16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B8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4616" name="Picture 4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5334000"/>
            <a:ext cx="35814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620" name="Text Box 30"/>
          <p:cNvSpPr txBox="1">
            <a:spLocks noChangeArrowheads="1"/>
          </p:cNvSpPr>
          <p:nvPr/>
        </p:nvSpPr>
        <p:spPr bwMode="auto">
          <a:xfrm>
            <a:off x="5334000" y="609600"/>
            <a:ext cx="427449" cy="510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>
              <a:lnSpc>
                <a:spcPct val="116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US" altLang="ja-JP" dirty="0" err="1">
                <a:solidFill>
                  <a:srgbClr val="CF0507"/>
                </a:solidFill>
                <a:latin typeface="Symbol" charset="2"/>
                <a:cs typeface="Symbol" charset="2"/>
                <a:sym typeface="Symbol" charset="0"/>
              </a:rPr>
              <a:t>λ</a:t>
            </a:r>
            <a:r>
              <a:rPr lang="ja-JP" altLang="en-US" dirty="0" smtClean="0">
                <a:solidFill>
                  <a:srgbClr val="CF0507"/>
                </a:solidFill>
                <a:latin typeface="Nimbus Roman No9 L" charset="0"/>
                <a:sym typeface="Symbol" charset="0"/>
              </a:rPr>
              <a:t>’</a:t>
            </a:r>
            <a:endParaRPr lang="en-US" dirty="0">
              <a:latin typeface="Nimbus Roman No9 L" charset="0"/>
            </a:endParaRPr>
          </a:p>
        </p:txBody>
      </p:sp>
      <p:sp>
        <p:nvSpPr>
          <p:cNvPr id="24621" name="Text Box 31"/>
          <p:cNvSpPr txBox="1">
            <a:spLocks noChangeArrowheads="1"/>
          </p:cNvSpPr>
          <p:nvPr/>
        </p:nvSpPr>
        <p:spPr bwMode="auto">
          <a:xfrm>
            <a:off x="6629400" y="1905000"/>
            <a:ext cx="469678" cy="510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>
              <a:lnSpc>
                <a:spcPct val="116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US" altLang="ja-JP" dirty="0" err="1">
                <a:solidFill>
                  <a:srgbClr val="CF0507"/>
                </a:solidFill>
                <a:latin typeface="Symbol" charset="2"/>
                <a:cs typeface="Symbol" charset="2"/>
                <a:sym typeface="Symbol" charset="0"/>
              </a:rPr>
              <a:t>Λ</a:t>
            </a:r>
            <a:r>
              <a:rPr lang="ja-JP" altLang="en-US" dirty="0" smtClean="0">
                <a:solidFill>
                  <a:srgbClr val="CF0507"/>
                </a:solidFill>
                <a:latin typeface="Nimbus Roman No9 L" charset="0"/>
                <a:sym typeface="Symbol" charset="0"/>
              </a:rPr>
              <a:t>’</a:t>
            </a:r>
            <a:endParaRPr lang="en-US" dirty="0">
              <a:latin typeface="Nimbus Roman No9 L" charset="0"/>
            </a:endParaRPr>
          </a:p>
        </p:txBody>
      </p:sp>
      <p:pic>
        <p:nvPicPr>
          <p:cNvPr id="24622" name="Picture 46"/>
          <p:cNvPicPr>
            <a:picLocks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623" name="Footer Placeholder 15"/>
          <p:cNvSpPr txBox="1">
            <a:spLocks noGrp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en-US" sz="1300" dirty="0" smtClean="0"/>
              <a:t>Exclusives2015  </a:t>
            </a:r>
            <a:r>
              <a:rPr lang="en-US" sz="1300" dirty="0" err="1"/>
              <a:t>GR.Goldstein</a:t>
            </a:r>
            <a:r>
              <a:rPr lang="en-US" sz="1300" dirty="0"/>
              <a:t> </a:t>
            </a:r>
          </a:p>
        </p:txBody>
      </p:sp>
      <p:graphicFrame>
        <p:nvGraphicFramePr>
          <p:cNvPr id="50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8250610"/>
              </p:ext>
            </p:extLst>
          </p:nvPr>
        </p:nvGraphicFramePr>
        <p:xfrm>
          <a:off x="228600" y="4191000"/>
          <a:ext cx="5741988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335" name="Equation" r:id="rId12" imgW="2895600" imgH="254000" progId="Equation.DSMT4">
                  <p:embed/>
                </p:oleObj>
              </mc:Choice>
              <mc:Fallback>
                <p:oleObj name="Equation" r:id="rId12" imgW="28956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4191000"/>
                        <a:ext cx="5741988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8470201"/>
              </p:ext>
            </p:extLst>
          </p:nvPr>
        </p:nvGraphicFramePr>
        <p:xfrm>
          <a:off x="228600" y="4724400"/>
          <a:ext cx="5815013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336" name="Equation" r:id="rId14" imgW="2870200" imgH="254000" progId="Equation.DSMT4">
                  <p:embed/>
                </p:oleObj>
              </mc:Choice>
              <mc:Fallback>
                <p:oleObj name="Equation" r:id="rId14" imgW="28702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4724400"/>
                        <a:ext cx="5815013" cy="500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B8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Text Box 30"/>
          <p:cNvSpPr txBox="1">
            <a:spLocks noChangeArrowheads="1"/>
          </p:cNvSpPr>
          <p:nvPr/>
        </p:nvSpPr>
        <p:spPr bwMode="auto">
          <a:xfrm>
            <a:off x="2011363" y="533400"/>
            <a:ext cx="353582" cy="510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>
              <a:lnSpc>
                <a:spcPct val="116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US" dirty="0" err="1">
                <a:solidFill>
                  <a:srgbClr val="CF0507"/>
                </a:solidFill>
                <a:latin typeface="Symbol" charset="2"/>
                <a:cs typeface="Symbol" charset="2"/>
                <a:sym typeface="Symbol" charset="0"/>
              </a:rPr>
              <a:t>λ</a:t>
            </a:r>
            <a:endParaRPr lang="en-US" dirty="0">
              <a:latin typeface="Symbol" charset="2"/>
              <a:cs typeface="Symbol" charset="2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hangingPunct="1"/>
            <a:fld id="{DEF7BAB1-A574-1E41-BDA9-646005BA5B1E}" type="datetime1">
              <a:rPr lang="en-US" smtClean="0"/>
              <a:t>1/7/15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4267200" y="6356350"/>
            <a:ext cx="609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650D0AE-FB45-374D-A9AF-DF9429BBE748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428918" y="224135"/>
            <a:ext cx="19812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Reggeization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107682" y="1179302"/>
            <a:ext cx="576373" cy="543769"/>
          </a:xfrm>
          <a:prstGeom prst="line">
            <a:avLst/>
          </a:prstGeom>
          <a:ln w="38100" cmpd="sng">
            <a:solidFill>
              <a:srgbClr val="00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Line 2"/>
          <p:cNvSpPr>
            <a:spLocks noChangeShapeType="1"/>
          </p:cNvSpPr>
          <p:nvPr/>
        </p:nvSpPr>
        <p:spPr bwMode="auto">
          <a:xfrm flipH="1">
            <a:off x="3733800" y="1752600"/>
            <a:ext cx="1371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Line 3"/>
          <p:cNvSpPr>
            <a:spLocks noChangeShapeType="1"/>
          </p:cNvSpPr>
          <p:nvPr/>
        </p:nvSpPr>
        <p:spPr bwMode="auto">
          <a:xfrm flipV="1">
            <a:off x="3429000" y="1949450"/>
            <a:ext cx="15240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2229226" y="881062"/>
            <a:ext cx="861487" cy="477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4" rIns="91430" bIns="45714">
            <a:spAutoFit/>
          </a:bodyPr>
          <a:lstStyle>
            <a:lvl1pPr defTabSz="9159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59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59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59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59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500" dirty="0">
                <a:latin typeface="Times" charset="0"/>
              </a:rPr>
              <a:t>q</a:t>
            </a:r>
            <a:r>
              <a:rPr lang="en-US" sz="2500" dirty="0" smtClean="0">
                <a:latin typeface="Times" charset="0"/>
              </a:rPr>
              <a:t>, </a:t>
            </a:r>
            <a:r>
              <a:rPr lang="en-US" sz="2500" dirty="0" err="1" smtClean="0">
                <a:solidFill>
                  <a:srgbClr val="FF0000"/>
                </a:solidFill>
                <a:latin typeface="Times" charset="0"/>
              </a:rPr>
              <a:t>Λ</a:t>
            </a:r>
            <a:r>
              <a:rPr lang="en-US" sz="2500" baseline="-25000" dirty="0" err="1" smtClean="0">
                <a:solidFill>
                  <a:srgbClr val="FF0000"/>
                </a:solidFill>
                <a:latin typeface="Times" charset="0"/>
              </a:rPr>
              <a:t>γ</a:t>
            </a:r>
            <a:endParaRPr lang="en-US" sz="2500" baseline="-25000" dirty="0">
              <a:solidFill>
                <a:srgbClr val="FF0000"/>
              </a:solidFill>
              <a:latin typeface="Times" charset="0"/>
            </a:endParaRPr>
          </a:p>
        </p:txBody>
      </p:sp>
      <p:sp>
        <p:nvSpPr>
          <p:cNvPr id="11" name="Line 5"/>
          <p:cNvSpPr>
            <a:spLocks noChangeShapeType="1"/>
          </p:cNvSpPr>
          <p:nvPr/>
        </p:nvSpPr>
        <p:spPr bwMode="auto">
          <a:xfrm flipV="1">
            <a:off x="2133600" y="2395537"/>
            <a:ext cx="1371600" cy="608013"/>
          </a:xfrm>
          <a:prstGeom prst="line">
            <a:avLst/>
          </a:prstGeom>
          <a:noFill/>
          <a:ln w="79375" cmpd="tri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Line 6"/>
          <p:cNvSpPr>
            <a:spLocks noChangeShapeType="1"/>
          </p:cNvSpPr>
          <p:nvPr/>
        </p:nvSpPr>
        <p:spPr bwMode="auto">
          <a:xfrm flipV="1">
            <a:off x="2667000" y="2638425"/>
            <a:ext cx="228600" cy="152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2432050" y="1250950"/>
            <a:ext cx="18415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0" tIns="45714" rIns="91430" bIns="45714">
            <a:spAutoFit/>
          </a:bodyPr>
          <a:lstStyle>
            <a:lvl1pPr defTabSz="9159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5613" defTabSz="9159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15988" defTabSz="9159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defTabSz="9159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827213" defTabSz="9159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284413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741613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198813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56013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116000"/>
              </a:lnSpc>
              <a:buClr>
                <a:srgbClr val="000000"/>
              </a:buClr>
              <a:buSzPct val="45000"/>
              <a:buFont typeface="StarSymbol" charset="0"/>
              <a:buNone/>
              <a:defRPr/>
            </a:pPr>
            <a:endParaRPr lang="en-US" sz="2500" smtClean="0">
              <a:latin typeface="Nimbus Roman No9 L" charset="0"/>
            </a:endParaRPr>
          </a:p>
        </p:txBody>
      </p:sp>
      <p:sp>
        <p:nvSpPr>
          <p:cNvPr id="14" name="Line 10"/>
          <p:cNvSpPr>
            <a:spLocks noChangeShapeType="1"/>
          </p:cNvSpPr>
          <p:nvPr/>
        </p:nvSpPr>
        <p:spPr bwMode="auto">
          <a:xfrm flipH="1" flipV="1">
            <a:off x="5400675" y="2408237"/>
            <a:ext cx="1219200" cy="531813"/>
          </a:xfrm>
          <a:prstGeom prst="line">
            <a:avLst/>
          </a:prstGeom>
          <a:noFill/>
          <a:ln w="79375" cmpd="tri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Line 11"/>
          <p:cNvSpPr>
            <a:spLocks noChangeShapeType="1"/>
          </p:cNvSpPr>
          <p:nvPr/>
        </p:nvSpPr>
        <p:spPr bwMode="auto">
          <a:xfrm rot="14522146" flipH="1">
            <a:off x="5895181" y="2599531"/>
            <a:ext cx="230188" cy="1524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tx1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Line 12"/>
          <p:cNvSpPr>
            <a:spLocks noChangeShapeType="1"/>
          </p:cNvSpPr>
          <p:nvPr/>
        </p:nvSpPr>
        <p:spPr bwMode="auto">
          <a:xfrm>
            <a:off x="5095875" y="1724025"/>
            <a:ext cx="457200" cy="6080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Line 13"/>
          <p:cNvSpPr>
            <a:spLocks noChangeShapeType="1"/>
          </p:cNvSpPr>
          <p:nvPr/>
        </p:nvSpPr>
        <p:spPr bwMode="auto">
          <a:xfrm rot="5400000" flipV="1">
            <a:off x="5135562" y="1836738"/>
            <a:ext cx="263525" cy="1905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Rectangle 14"/>
          <p:cNvSpPr>
            <a:spLocks noChangeArrowheads="1"/>
          </p:cNvSpPr>
          <p:nvPr/>
        </p:nvSpPr>
        <p:spPr bwMode="auto">
          <a:xfrm>
            <a:off x="5521245" y="1809825"/>
            <a:ext cx="1772307" cy="86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4" rIns="91430" bIns="45714">
            <a:spAutoFit/>
          </a:bodyPr>
          <a:lstStyle/>
          <a:p>
            <a:pPr defTabSz="915988"/>
            <a:r>
              <a:rPr lang="en-US" sz="2500" dirty="0">
                <a:latin typeface="Times" charset="0"/>
              </a:rPr>
              <a:t>k</a:t>
            </a:r>
            <a:r>
              <a:rPr lang="en-US" sz="2500" dirty="0" smtClean="0">
                <a:latin typeface="Times" charset="0"/>
              </a:rPr>
              <a:t>’= p –</a:t>
            </a:r>
            <a:r>
              <a:rPr lang="en-US" sz="2500" dirty="0" err="1" smtClean="0">
                <a:latin typeface="Times" charset="0"/>
              </a:rPr>
              <a:t>Δ</a:t>
            </a:r>
            <a:r>
              <a:rPr lang="en-US" sz="2500" dirty="0">
                <a:latin typeface="Times" charset="0"/>
              </a:rPr>
              <a:t>. </a:t>
            </a:r>
            <a:r>
              <a:rPr lang="el-GR" sz="2500" dirty="0" smtClean="0">
                <a:solidFill>
                  <a:srgbClr val="FF0000"/>
                </a:solidFill>
                <a:latin typeface="Times" charset="0"/>
              </a:rPr>
              <a:t>λ</a:t>
            </a:r>
            <a:r>
              <a:rPr lang="en-US" sz="2500" dirty="0" smtClean="0">
                <a:solidFill>
                  <a:srgbClr val="FF0000"/>
                </a:solidFill>
                <a:latin typeface="Times" charset="0"/>
              </a:rPr>
              <a:t>’</a:t>
            </a:r>
          </a:p>
          <a:p>
            <a:pPr defTabSz="915988"/>
            <a:r>
              <a:rPr lang="en-US" sz="2500" dirty="0" smtClean="0">
                <a:latin typeface="Times" charset="0"/>
              </a:rPr>
              <a:t> </a:t>
            </a:r>
            <a:endParaRPr lang="en-US" sz="2500" baseline="-25000" dirty="0">
              <a:latin typeface="Times" charset="0"/>
            </a:endParaRPr>
          </a:p>
        </p:txBody>
      </p:sp>
      <p:sp>
        <p:nvSpPr>
          <p:cNvPr id="19" name="Freeform 15"/>
          <p:cNvSpPr>
            <a:spLocks/>
          </p:cNvSpPr>
          <p:nvPr/>
        </p:nvSpPr>
        <p:spPr bwMode="auto">
          <a:xfrm rot="17476761" flipV="1">
            <a:off x="3277393" y="1067594"/>
            <a:ext cx="531813" cy="685800"/>
          </a:xfrm>
          <a:custGeom>
            <a:avLst/>
            <a:gdLst>
              <a:gd name="T0" fmla="*/ 2147483647 w 456"/>
              <a:gd name="T1" fmla="*/ 0 h 672"/>
              <a:gd name="T2" fmla="*/ 2147483647 w 456"/>
              <a:gd name="T3" fmla="*/ 2147483647 h 672"/>
              <a:gd name="T4" fmla="*/ 2147483647 w 456"/>
              <a:gd name="T5" fmla="*/ 2147483647 h 672"/>
              <a:gd name="T6" fmla="*/ 2147483647 w 456"/>
              <a:gd name="T7" fmla="*/ 2147483647 h 672"/>
              <a:gd name="T8" fmla="*/ 2147483647 w 456"/>
              <a:gd name="T9" fmla="*/ 2147483647 h 672"/>
              <a:gd name="T10" fmla="*/ 2147483647 w 456"/>
              <a:gd name="T11" fmla="*/ 2147483647 h 672"/>
              <a:gd name="T12" fmla="*/ 2147483647 w 456"/>
              <a:gd name="T13" fmla="*/ 2147483647 h 672"/>
              <a:gd name="T14" fmla="*/ 2147483647 w 456"/>
              <a:gd name="T15" fmla="*/ 2147483647 h 672"/>
              <a:gd name="T16" fmla="*/ 2147483647 w 456"/>
              <a:gd name="T17" fmla="*/ 2147483647 h 672"/>
              <a:gd name="T18" fmla="*/ 2147483647 w 456"/>
              <a:gd name="T19" fmla="*/ 2147483647 h 67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56" h="672">
                <a:moveTo>
                  <a:pt x="72" y="0"/>
                </a:moveTo>
                <a:cubicBezTo>
                  <a:pt x="36" y="60"/>
                  <a:pt x="0" y="120"/>
                  <a:pt x="24" y="144"/>
                </a:cubicBezTo>
                <a:cubicBezTo>
                  <a:pt x="48" y="168"/>
                  <a:pt x="208" y="120"/>
                  <a:pt x="216" y="144"/>
                </a:cubicBezTo>
                <a:cubicBezTo>
                  <a:pt x="224" y="168"/>
                  <a:pt x="64" y="264"/>
                  <a:pt x="72" y="288"/>
                </a:cubicBezTo>
                <a:cubicBezTo>
                  <a:pt x="80" y="312"/>
                  <a:pt x="256" y="264"/>
                  <a:pt x="264" y="288"/>
                </a:cubicBezTo>
                <a:cubicBezTo>
                  <a:pt x="272" y="312"/>
                  <a:pt x="104" y="408"/>
                  <a:pt x="120" y="432"/>
                </a:cubicBezTo>
                <a:cubicBezTo>
                  <a:pt x="136" y="456"/>
                  <a:pt x="320" y="424"/>
                  <a:pt x="360" y="432"/>
                </a:cubicBezTo>
                <a:cubicBezTo>
                  <a:pt x="400" y="440"/>
                  <a:pt x="392" y="448"/>
                  <a:pt x="360" y="480"/>
                </a:cubicBezTo>
                <a:cubicBezTo>
                  <a:pt x="328" y="512"/>
                  <a:pt x="152" y="592"/>
                  <a:pt x="168" y="624"/>
                </a:cubicBezTo>
                <a:cubicBezTo>
                  <a:pt x="184" y="656"/>
                  <a:pt x="408" y="664"/>
                  <a:pt x="456" y="672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800080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Line 17"/>
          <p:cNvSpPr>
            <a:spLocks noChangeShapeType="1"/>
          </p:cNvSpPr>
          <p:nvPr/>
        </p:nvSpPr>
        <p:spPr bwMode="auto">
          <a:xfrm flipH="1">
            <a:off x="3276600" y="1752600"/>
            <a:ext cx="457200" cy="6127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Oval 18" descr="Light upward diagonal"/>
          <p:cNvSpPr>
            <a:spLocks noChangeArrowheads="1"/>
          </p:cNvSpPr>
          <p:nvPr/>
        </p:nvSpPr>
        <p:spPr bwMode="auto">
          <a:xfrm>
            <a:off x="3200400" y="2212975"/>
            <a:ext cx="2438400" cy="377825"/>
          </a:xfrm>
          <a:prstGeom prst="ellipse">
            <a:avLst/>
          </a:prstGeom>
          <a:pattFill prst="ltUpDiag">
            <a:fgClr>
              <a:schemeClr val="tx1"/>
            </a:fgClr>
            <a:bgClr>
              <a:srgbClr val="FFFFFF"/>
            </a:bgClr>
          </a:patt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2" name="Text Box 19"/>
          <p:cNvSpPr txBox="1">
            <a:spLocks noChangeArrowheads="1"/>
          </p:cNvSpPr>
          <p:nvPr/>
        </p:nvSpPr>
        <p:spPr bwMode="auto">
          <a:xfrm>
            <a:off x="5684468" y="839787"/>
            <a:ext cx="1779456" cy="86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4" rIns="91430" bIns="45714">
            <a:spAutoFit/>
          </a:bodyPr>
          <a:lstStyle>
            <a:lvl1pPr defTabSz="9159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59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59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59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59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500" dirty="0">
                <a:latin typeface="Times" charset="0"/>
              </a:rPr>
              <a:t>q'=</a:t>
            </a:r>
            <a:r>
              <a:rPr lang="en-US" sz="2500" dirty="0" err="1">
                <a:latin typeface="Times" charset="0"/>
              </a:rPr>
              <a:t>q+</a:t>
            </a:r>
            <a:r>
              <a:rPr lang="en-US" sz="2500" dirty="0" err="1" smtClean="0">
                <a:latin typeface="Times" charset="0"/>
              </a:rPr>
              <a:t>Δ</a:t>
            </a:r>
            <a:r>
              <a:rPr lang="en-US" sz="2500" dirty="0">
                <a:latin typeface="Times" charset="0"/>
              </a:rPr>
              <a:t>, </a:t>
            </a:r>
            <a:r>
              <a:rPr lang="en-US" sz="2500" dirty="0" err="1" smtClean="0">
                <a:solidFill>
                  <a:srgbClr val="FF0000"/>
                </a:solidFill>
                <a:latin typeface="Times" charset="0"/>
              </a:rPr>
              <a:t>Λ</a:t>
            </a:r>
            <a:r>
              <a:rPr lang="en-US" sz="2500" baseline="-25000" dirty="0" err="1" smtClean="0">
                <a:solidFill>
                  <a:srgbClr val="FF0000"/>
                </a:solidFill>
                <a:latin typeface="Times" charset="0"/>
              </a:rPr>
              <a:t>γ</a:t>
            </a:r>
            <a:r>
              <a:rPr lang="en-US" sz="2500" dirty="0" smtClean="0">
                <a:solidFill>
                  <a:srgbClr val="FF0000"/>
                </a:solidFill>
                <a:latin typeface="Times" charset="0"/>
              </a:rPr>
              <a:t>’</a:t>
            </a:r>
            <a:endParaRPr lang="en-US" sz="2500" dirty="0">
              <a:solidFill>
                <a:srgbClr val="FF0000"/>
              </a:solidFill>
              <a:latin typeface="Times" charset="0"/>
            </a:endParaRPr>
          </a:p>
          <a:p>
            <a:endParaRPr lang="en-US" sz="2500" dirty="0">
              <a:latin typeface="Times" charset="0"/>
            </a:endParaRPr>
          </a:p>
        </p:txBody>
      </p:sp>
      <p:sp>
        <p:nvSpPr>
          <p:cNvPr id="23" name="Oval 20"/>
          <p:cNvSpPr>
            <a:spLocks noChangeArrowheads="1"/>
          </p:cNvSpPr>
          <p:nvPr/>
        </p:nvSpPr>
        <p:spPr bwMode="auto">
          <a:xfrm>
            <a:off x="4944872" y="1588362"/>
            <a:ext cx="318131" cy="274585"/>
          </a:xfrm>
          <a:prstGeom prst="ellipse">
            <a:avLst/>
          </a:prstGeom>
          <a:pattFill prst="dkDnDiag">
            <a:fgClr>
              <a:srgbClr val="800000"/>
            </a:fgClr>
            <a:bgClr>
              <a:prstClr val="white"/>
            </a:bgClr>
          </a:patt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24" name="Oval 21"/>
          <p:cNvSpPr>
            <a:spLocks noChangeArrowheads="1"/>
          </p:cNvSpPr>
          <p:nvPr/>
        </p:nvSpPr>
        <p:spPr bwMode="auto">
          <a:xfrm>
            <a:off x="3657600" y="1676400"/>
            <a:ext cx="152400" cy="1539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Rectangle 22"/>
          <p:cNvSpPr>
            <a:spLocks noChangeArrowheads="1"/>
          </p:cNvSpPr>
          <p:nvPr/>
        </p:nvSpPr>
        <p:spPr bwMode="auto">
          <a:xfrm>
            <a:off x="2457826" y="1699420"/>
            <a:ext cx="671959" cy="477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4" rIns="91430" bIns="45714">
            <a:spAutoFit/>
          </a:bodyPr>
          <a:lstStyle/>
          <a:p>
            <a:pPr defTabSz="915988"/>
            <a:r>
              <a:rPr lang="en-US" sz="2500" dirty="0">
                <a:latin typeface="Times" charset="0"/>
              </a:rPr>
              <a:t>k</a:t>
            </a:r>
            <a:r>
              <a:rPr lang="en-US" sz="2500" dirty="0" smtClean="0">
                <a:latin typeface="Times" charset="0"/>
              </a:rPr>
              <a:t>, </a:t>
            </a:r>
            <a:r>
              <a:rPr lang="en-US" sz="2500" dirty="0" err="1" smtClean="0">
                <a:solidFill>
                  <a:srgbClr val="FF0000"/>
                </a:solidFill>
                <a:latin typeface="Times" charset="0"/>
              </a:rPr>
              <a:t>λ</a:t>
            </a:r>
            <a:endParaRPr lang="en-US" sz="2500" baseline="30000" dirty="0">
              <a:solidFill>
                <a:srgbClr val="FF0000"/>
              </a:solidFill>
              <a:latin typeface="Times" charset="0"/>
            </a:endParaRPr>
          </a:p>
        </p:txBody>
      </p:sp>
      <p:sp>
        <p:nvSpPr>
          <p:cNvPr id="26" name="Rectangle 23"/>
          <p:cNvSpPr>
            <a:spLocks noChangeArrowheads="1"/>
          </p:cNvSpPr>
          <p:nvPr/>
        </p:nvSpPr>
        <p:spPr bwMode="auto">
          <a:xfrm>
            <a:off x="6489620" y="2421905"/>
            <a:ext cx="1843848" cy="86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4" rIns="91430" bIns="45714">
            <a:spAutoFit/>
          </a:bodyPr>
          <a:lstStyle/>
          <a:p>
            <a:pPr defTabSz="915988"/>
            <a:r>
              <a:rPr lang="en-US" sz="2500" dirty="0" smtClean="0">
                <a:latin typeface="Times" charset="0"/>
              </a:rPr>
              <a:t>P’= P-Δ,  </a:t>
            </a:r>
            <a:r>
              <a:rPr lang="en-US" sz="2500" dirty="0" err="1" smtClean="0">
                <a:solidFill>
                  <a:srgbClr val="FF0000"/>
                </a:solidFill>
                <a:latin typeface="Times" charset="0"/>
              </a:rPr>
              <a:t>Λ</a:t>
            </a:r>
            <a:r>
              <a:rPr lang="en-US" sz="2500" dirty="0" smtClean="0">
                <a:solidFill>
                  <a:srgbClr val="FF0000"/>
                </a:solidFill>
                <a:latin typeface="Times" charset="0"/>
              </a:rPr>
              <a:t>’</a:t>
            </a:r>
          </a:p>
          <a:p>
            <a:pPr defTabSz="915988"/>
            <a:r>
              <a:rPr lang="en-US" sz="2500" dirty="0" smtClean="0">
                <a:latin typeface="Times" charset="0"/>
              </a:rPr>
              <a:t> </a:t>
            </a:r>
            <a:endParaRPr lang="en-US" sz="2500" baseline="-25000" dirty="0">
              <a:latin typeface="Times" charset="0"/>
            </a:endParaRPr>
          </a:p>
        </p:txBody>
      </p:sp>
      <p:sp>
        <p:nvSpPr>
          <p:cNvPr id="27" name="Rectangle 24"/>
          <p:cNvSpPr>
            <a:spLocks noChangeArrowheads="1"/>
          </p:cNvSpPr>
          <p:nvPr/>
        </p:nvSpPr>
        <p:spPr bwMode="auto">
          <a:xfrm>
            <a:off x="1515758" y="2840833"/>
            <a:ext cx="914400" cy="477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0" tIns="45714" rIns="91430" bIns="45714">
            <a:spAutoFit/>
          </a:bodyPr>
          <a:lstStyle/>
          <a:p>
            <a:pPr defTabSz="915988"/>
            <a:r>
              <a:rPr lang="en-US" sz="2500" dirty="0" smtClean="0">
                <a:latin typeface="Times" charset="0"/>
              </a:rPr>
              <a:t>P, </a:t>
            </a:r>
            <a:r>
              <a:rPr lang="en-US" sz="2500" dirty="0" err="1" smtClean="0">
                <a:solidFill>
                  <a:srgbClr val="FF0000"/>
                </a:solidFill>
                <a:latin typeface="Times" charset="0"/>
              </a:rPr>
              <a:t>Λ</a:t>
            </a:r>
            <a:endParaRPr lang="en-US" sz="2500" baseline="30000" dirty="0">
              <a:solidFill>
                <a:srgbClr val="FF0000"/>
              </a:solidFill>
              <a:latin typeface="Times" charset="0"/>
            </a:endParaRPr>
          </a:p>
        </p:txBody>
      </p:sp>
      <p:sp>
        <p:nvSpPr>
          <p:cNvPr id="28" name="Line 25"/>
          <p:cNvSpPr>
            <a:spLocks noChangeShapeType="1"/>
          </p:cNvSpPr>
          <p:nvPr/>
        </p:nvSpPr>
        <p:spPr bwMode="auto">
          <a:xfrm>
            <a:off x="5972175" y="2667000"/>
            <a:ext cx="228600" cy="76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8305762"/>
              </p:ext>
            </p:extLst>
          </p:nvPr>
        </p:nvGraphicFramePr>
        <p:xfrm>
          <a:off x="5137526" y="2767012"/>
          <a:ext cx="1270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68" name="Equation" r:id="rId3" imgW="127000" imgH="190500" progId="Equation.DSMT4">
                  <p:embed/>
                </p:oleObj>
              </mc:Choice>
              <mc:Fallback>
                <p:oleObj name="Equation" r:id="rId3" imgW="127000" imgH="190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137526" y="2767012"/>
                        <a:ext cx="127000" cy="190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4272450" y="2516187"/>
            <a:ext cx="16147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M</a:t>
            </a:r>
            <a:r>
              <a:rPr lang="en-US" baseline="-25000" dirty="0" smtClean="0">
                <a:solidFill>
                  <a:srgbClr val="800000"/>
                </a:solidFill>
              </a:rPr>
              <a:t>X</a:t>
            </a:r>
            <a:r>
              <a:rPr lang="en-US" dirty="0" smtClean="0">
                <a:solidFill>
                  <a:srgbClr val="800000"/>
                </a:solidFill>
                <a:sym typeface="Wingdings"/>
              </a:rPr>
              <a:t></a:t>
            </a:r>
            <a:r>
              <a:rPr lang="en-US" dirty="0" smtClean="0">
                <a:solidFill>
                  <a:srgbClr val="800000"/>
                </a:solidFill>
              </a:rPr>
              <a:t> </a:t>
            </a:r>
            <a:r>
              <a:rPr lang="en-US" dirty="0" err="1" smtClean="0">
                <a:solidFill>
                  <a:srgbClr val="800000"/>
                </a:solidFill>
              </a:rPr>
              <a:t>k</a:t>
            </a:r>
            <a:r>
              <a:rPr lang="en-US" baseline="-25000" dirty="0" err="1" smtClean="0">
                <a:solidFill>
                  <a:srgbClr val="800000"/>
                </a:solidFill>
              </a:rPr>
              <a:t>X</a:t>
            </a:r>
            <a:r>
              <a:rPr lang="en-US" dirty="0" err="1" smtClean="0">
                <a:solidFill>
                  <a:srgbClr val="800000"/>
                </a:solidFill>
              </a:rPr>
              <a:t>,λ</a:t>
            </a:r>
            <a:r>
              <a:rPr lang="en-US" dirty="0" smtClean="0">
                <a:solidFill>
                  <a:srgbClr val="800000"/>
                </a:solidFill>
              </a:rPr>
              <a:t>’’</a:t>
            </a:r>
            <a:endParaRPr lang="en-US" dirty="0">
              <a:solidFill>
                <a:srgbClr val="800000"/>
              </a:solidFill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3276600"/>
            <a:ext cx="8305800" cy="1000719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4267200" y="4191000"/>
            <a:ext cx="3374767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srgbClr val="660066"/>
                </a:solidFill>
              </a:rPr>
              <a:t>Landshoff</a:t>
            </a:r>
            <a:r>
              <a:rPr lang="en-US" sz="1400" dirty="0" smtClean="0">
                <a:solidFill>
                  <a:srgbClr val="660066"/>
                </a:solidFill>
              </a:rPr>
              <a:t>, </a:t>
            </a:r>
            <a:r>
              <a:rPr lang="en-US" sz="1400" dirty="0" err="1" smtClean="0">
                <a:solidFill>
                  <a:srgbClr val="660066"/>
                </a:solidFill>
              </a:rPr>
              <a:t>Polkinghorn</a:t>
            </a:r>
            <a:r>
              <a:rPr lang="en-US" sz="1400" dirty="0" smtClean="0">
                <a:solidFill>
                  <a:srgbClr val="660066"/>
                </a:solidFill>
              </a:rPr>
              <a:t>, Short ‘71</a:t>
            </a:r>
          </a:p>
          <a:p>
            <a:r>
              <a:rPr lang="en-US" sz="1400" dirty="0" smtClean="0">
                <a:solidFill>
                  <a:srgbClr val="660066"/>
                </a:solidFill>
              </a:rPr>
              <a:t>Brodsky, Close, </a:t>
            </a:r>
            <a:r>
              <a:rPr lang="en-US" sz="1400" dirty="0" err="1" smtClean="0">
                <a:solidFill>
                  <a:srgbClr val="660066"/>
                </a:solidFill>
              </a:rPr>
              <a:t>Gunion</a:t>
            </a:r>
            <a:r>
              <a:rPr lang="en-US" sz="1400" dirty="0" smtClean="0">
                <a:solidFill>
                  <a:srgbClr val="660066"/>
                </a:solidFill>
              </a:rPr>
              <a:t> ’71 </a:t>
            </a:r>
            <a:r>
              <a:rPr lang="en-US" sz="1400" dirty="0" err="1" smtClean="0">
                <a:solidFill>
                  <a:srgbClr val="660066"/>
                </a:solidFill>
              </a:rPr>
              <a:t>Regge</a:t>
            </a:r>
            <a:endParaRPr lang="en-US" sz="1400" dirty="0" smtClean="0">
              <a:solidFill>
                <a:srgbClr val="660066"/>
              </a:solidFill>
            </a:endParaRPr>
          </a:p>
          <a:p>
            <a:r>
              <a:rPr lang="en-US" sz="1400" dirty="0">
                <a:solidFill>
                  <a:srgbClr val="660066"/>
                </a:solidFill>
              </a:rPr>
              <a:t>b</a:t>
            </a:r>
            <a:r>
              <a:rPr lang="en-US" sz="1400" dirty="0" smtClean="0">
                <a:solidFill>
                  <a:srgbClr val="660066"/>
                </a:solidFill>
              </a:rPr>
              <a:t>ehavior required for Compton</a:t>
            </a:r>
          </a:p>
          <a:p>
            <a:r>
              <a:rPr lang="en-US" sz="1400" dirty="0" smtClean="0">
                <a:solidFill>
                  <a:srgbClr val="660066"/>
                </a:solidFill>
              </a:rPr>
              <a:t>Ahmad, </a:t>
            </a:r>
            <a:r>
              <a:rPr lang="en-US" sz="1400" dirty="0" err="1" smtClean="0">
                <a:solidFill>
                  <a:srgbClr val="660066"/>
                </a:solidFill>
              </a:rPr>
              <a:t>Honkanen,Liuti,Taneja</a:t>
            </a:r>
            <a:r>
              <a:rPr lang="en-US" sz="1400" dirty="0" smtClean="0">
                <a:solidFill>
                  <a:srgbClr val="660066"/>
                </a:solidFill>
              </a:rPr>
              <a:t> </a:t>
            </a:r>
            <a:r>
              <a:rPr lang="fr-FR" sz="1400" dirty="0" smtClean="0">
                <a:solidFill>
                  <a:srgbClr val="660066"/>
                </a:solidFill>
              </a:rPr>
              <a:t>’</a:t>
            </a:r>
            <a:r>
              <a:rPr lang="en-US" sz="1400" dirty="0" smtClean="0">
                <a:solidFill>
                  <a:srgbClr val="660066"/>
                </a:solidFill>
              </a:rPr>
              <a:t>07, </a:t>
            </a:r>
            <a:r>
              <a:rPr lang="fr-FR" sz="1400" dirty="0" smtClean="0">
                <a:solidFill>
                  <a:srgbClr val="660066"/>
                </a:solidFill>
              </a:rPr>
              <a:t>’</a:t>
            </a:r>
            <a:r>
              <a:rPr lang="en-US" sz="1400" dirty="0" smtClean="0">
                <a:solidFill>
                  <a:srgbClr val="660066"/>
                </a:solidFill>
              </a:rPr>
              <a:t>09</a:t>
            </a:r>
          </a:p>
          <a:p>
            <a:r>
              <a:rPr lang="en-US" sz="1400" dirty="0" err="1"/>
              <a:t>Gorshteyn</a:t>
            </a:r>
            <a:r>
              <a:rPr lang="en-US" sz="1400" dirty="0"/>
              <a:t> &amp; </a:t>
            </a:r>
            <a:r>
              <a:rPr lang="en-US" sz="1400" dirty="0" err="1"/>
              <a:t>Szczepaniak</a:t>
            </a:r>
            <a:r>
              <a:rPr lang="en-US" sz="1400" dirty="0"/>
              <a:t> (PRD, 2010)</a:t>
            </a:r>
          </a:p>
          <a:p>
            <a:r>
              <a:rPr lang="en-US" sz="1400" dirty="0">
                <a:solidFill>
                  <a:srgbClr val="660066"/>
                </a:solidFill>
              </a:rPr>
              <a:t>Brodsky, </a:t>
            </a:r>
            <a:r>
              <a:rPr lang="en-US" sz="1400" dirty="0" err="1">
                <a:solidFill>
                  <a:srgbClr val="660066"/>
                </a:solidFill>
              </a:rPr>
              <a:t>Llanes</a:t>
            </a:r>
            <a:r>
              <a:rPr lang="en-US" sz="1400" dirty="0">
                <a:solidFill>
                  <a:srgbClr val="660066"/>
                </a:solidFill>
              </a:rPr>
              <a:t>-Estrada ‘07 </a:t>
            </a:r>
          </a:p>
          <a:p>
            <a:r>
              <a:rPr lang="en-US" sz="1400" dirty="0" smtClean="0"/>
              <a:t>Brodsky</a:t>
            </a:r>
            <a:r>
              <a:rPr lang="en-US" sz="1400" dirty="0"/>
              <a:t>, </a:t>
            </a:r>
            <a:r>
              <a:rPr lang="en-US" sz="1400" dirty="0" err="1"/>
              <a:t>Llanes</a:t>
            </a:r>
            <a:r>
              <a:rPr lang="en-US" sz="1400" dirty="0"/>
              <a:t>, </a:t>
            </a:r>
            <a:r>
              <a:rPr lang="en-US" sz="1400" dirty="0" err="1"/>
              <a:t>Szczepaniak</a:t>
            </a:r>
            <a:r>
              <a:rPr lang="en-US" sz="1400" dirty="0"/>
              <a:t> </a:t>
            </a:r>
            <a:r>
              <a:rPr lang="en-US" sz="1400" dirty="0" smtClean="0"/>
              <a:t>‘08 </a:t>
            </a:r>
            <a:endParaRPr lang="en-US" sz="1400" dirty="0"/>
          </a:p>
          <a:p>
            <a:endParaRPr lang="en-US" sz="1400" dirty="0" smtClean="0">
              <a:solidFill>
                <a:srgbClr val="660066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6019800"/>
            <a:ext cx="78359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2"/>
            <a:r>
              <a:rPr lang="en-US" sz="1400" dirty="0">
                <a:latin typeface="Geneva" charset="0"/>
              </a:rPr>
              <a:t>Gonzalez, GG, </a:t>
            </a:r>
            <a:r>
              <a:rPr lang="en-US" sz="1400" dirty="0" err="1">
                <a:latin typeface="Geneva" charset="0"/>
              </a:rPr>
              <a:t>Liuti</a:t>
            </a:r>
            <a:r>
              <a:rPr lang="en-US" sz="1400" dirty="0">
                <a:latin typeface="Geneva" charset="0"/>
              </a:rPr>
              <a:t>, </a:t>
            </a:r>
            <a:r>
              <a:rPr lang="en-US" sz="1400" b="1" dirty="0"/>
              <a:t>arXiv:1201.6088 [</a:t>
            </a:r>
            <a:r>
              <a:rPr lang="en-US" sz="1400" b="1" dirty="0" err="1"/>
              <a:t>hep-ph</a:t>
            </a:r>
            <a:r>
              <a:rPr lang="en-US" sz="1400" b="1" dirty="0"/>
              <a:t>]</a:t>
            </a:r>
            <a:r>
              <a:rPr lang="en-US" sz="1400" dirty="0">
                <a:latin typeface="Geneva" charset="0"/>
              </a:rPr>
              <a:t> </a:t>
            </a:r>
            <a:r>
              <a:rPr lang="en-US" sz="1400" i="1" dirty="0"/>
              <a:t>J. Phys. G: </a:t>
            </a:r>
            <a:r>
              <a:rPr lang="en-US" sz="1400" i="1" dirty="0" err="1"/>
              <a:t>Nucl</a:t>
            </a:r>
            <a:r>
              <a:rPr lang="en-US" sz="1400" i="1" dirty="0"/>
              <a:t>. Part. Phys.</a:t>
            </a:r>
            <a:r>
              <a:rPr lang="en-US" sz="1400" dirty="0"/>
              <a:t> </a:t>
            </a:r>
            <a:r>
              <a:rPr lang="en-US" sz="1400" b="1" dirty="0"/>
              <a:t>39</a:t>
            </a:r>
            <a:r>
              <a:rPr lang="en-US" sz="1400" dirty="0"/>
              <a:t> 115001 (2012</a:t>
            </a:r>
            <a:r>
              <a:rPr lang="en-US" sz="1400" dirty="0" smtClean="0">
                <a:latin typeface="Geneva" charset="0"/>
              </a:rPr>
              <a:t>)</a:t>
            </a:r>
            <a:endParaRPr lang="en-US" sz="1800" dirty="0">
              <a:latin typeface="Geneva" charset="0"/>
            </a:endParaRPr>
          </a:p>
        </p:txBody>
      </p:sp>
      <p:sp>
        <p:nvSpPr>
          <p:cNvPr id="34" name="Footer Placeholder 15"/>
          <p:cNvSpPr txBox="1">
            <a:spLocks noGrp="1"/>
          </p:cNvSpPr>
          <p:nvPr/>
        </p:nvSpPr>
        <p:spPr bwMode="auto">
          <a:xfrm>
            <a:off x="3124200" y="6477000"/>
            <a:ext cx="2895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en-US" sz="1300" dirty="0" smtClean="0"/>
              <a:t>Exclusives2015  </a:t>
            </a:r>
            <a:r>
              <a:rPr lang="en-US" sz="1300" dirty="0" err="1"/>
              <a:t>GR.Goldstein</a:t>
            </a:r>
            <a:r>
              <a:rPr lang="en-US" sz="13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524929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r>
              <a:rPr lang="en-US" dirty="0" smtClean="0"/>
              <a:t>Why observables?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838200"/>
            <a:ext cx="8077200" cy="5105400"/>
          </a:xfrm>
        </p:spPr>
        <p:txBody>
          <a:bodyPr/>
          <a:lstStyle/>
          <a:p>
            <a:r>
              <a:rPr lang="en-US" sz="2000" dirty="0" smtClean="0"/>
              <a:t>Long history of choosing observables in scattering processes to probe theoretical notions and vice versa</a:t>
            </a:r>
          </a:p>
          <a:p>
            <a:r>
              <a:rPr lang="en-US" sz="2000" dirty="0" smtClean="0"/>
              <a:t>Resonances– how to isolate? Plethora of new hadrons – quantum numbers? Study partial </a:t>
            </a:r>
            <a:r>
              <a:rPr lang="en-US" sz="2000" dirty="0"/>
              <a:t>waves </a:t>
            </a:r>
            <a:r>
              <a:rPr lang="en-US" sz="2000" dirty="0" smtClean="0"/>
              <a:t>– spin isolated in different polarization asymmetries</a:t>
            </a:r>
          </a:p>
          <a:p>
            <a:r>
              <a:rPr lang="en-US" sz="2000" dirty="0" smtClean="0"/>
              <a:t>Strong Dynamics – exchange models &amp; </a:t>
            </a:r>
            <a:r>
              <a:rPr lang="en-US" sz="2000" dirty="0" err="1" smtClean="0"/>
              <a:t>Regge</a:t>
            </a:r>
            <a:r>
              <a:rPr lang="en-US" sz="2000" dirty="0" smtClean="0"/>
              <a:t> – then </a:t>
            </a:r>
            <a:r>
              <a:rPr lang="en-US" sz="2000" dirty="0" err="1" smtClean="0"/>
              <a:t>Regge</a:t>
            </a:r>
            <a:r>
              <a:rPr lang="en-US" sz="2000" dirty="0" smtClean="0"/>
              <a:t> cuts -  . . .</a:t>
            </a:r>
            <a:r>
              <a:rPr lang="en-US" sz="1600" dirty="0" smtClean="0"/>
              <a:t> (see e.g. 𝜋</a:t>
            </a:r>
            <a:r>
              <a:rPr lang="en-US" sz="1600" baseline="30000" dirty="0" smtClean="0"/>
              <a:t>0</a:t>
            </a:r>
            <a:r>
              <a:rPr lang="en-US" sz="1600" dirty="0" smtClean="0"/>
              <a:t> </a:t>
            </a:r>
            <a:r>
              <a:rPr lang="en-US" sz="1600" dirty="0" err="1" smtClean="0"/>
              <a:t>photoproduction</a:t>
            </a:r>
            <a:r>
              <a:rPr lang="en-US" sz="1600" dirty="0" smtClean="0"/>
              <a:t> GG &amp; J. Owens PRD7, 865 (73) )</a:t>
            </a:r>
          </a:p>
          <a:p>
            <a:r>
              <a:rPr lang="en-US" sz="2000" dirty="0" smtClean="0"/>
              <a:t>SSA &amp; surprises (that continue!)</a:t>
            </a:r>
          </a:p>
          <a:p>
            <a:r>
              <a:rPr lang="en-US" sz="2000" dirty="0" err="1" smtClean="0"/>
              <a:t>electroproduction</a:t>
            </a:r>
            <a:r>
              <a:rPr lang="en-US" sz="2000" dirty="0" smtClean="0"/>
              <a:t> – beautiful verification of scaling and scaling violation </a:t>
            </a:r>
            <a:r>
              <a:rPr lang="en-US" sz="2000" dirty="0" err="1" smtClean="0"/>
              <a:t>ala</a:t>
            </a:r>
            <a:r>
              <a:rPr lang="en-US" sz="2000" dirty="0" smtClean="0"/>
              <a:t> QCD! NLO, NNLO, . . . . </a:t>
            </a:r>
            <a:r>
              <a:rPr lang="en-US" sz="2000" dirty="0"/>
              <a:t>f</a:t>
            </a:r>
            <a:r>
              <a:rPr lang="en-US" sz="2000" dirty="0" smtClean="0"/>
              <a:t>1, g1, add h1. </a:t>
            </a:r>
          </a:p>
          <a:p>
            <a:r>
              <a:rPr lang="en-US" sz="2000" dirty="0" smtClean="0"/>
              <a:t>Double polarization asymmetry: g1(x) ? Began “spin crisis” </a:t>
            </a:r>
            <a:r>
              <a:rPr lang="en-US" sz="2000" dirty="0" smtClean="0">
                <a:sym typeface="Wingdings"/>
              </a:rPr>
              <a:t>  OAM? Transverse momenta, TMDs &amp; GPDs.</a:t>
            </a:r>
          </a:p>
          <a:p>
            <a:r>
              <a:rPr lang="en-US" sz="2000" dirty="0" smtClean="0">
                <a:sym typeface="Wingdings"/>
              </a:rPr>
              <a:t>How to isolate critical contributions? Need right observables. Then extracting theoretical structures is hard &amp; sometimes reveals discrepancies. Back to the drawing board! </a:t>
            </a:r>
            <a:r>
              <a:rPr lang="en-US" sz="2000" dirty="0" smtClean="0">
                <a:solidFill>
                  <a:srgbClr val="000090"/>
                </a:solidFill>
                <a:sym typeface="Wingdings"/>
              </a:rPr>
              <a:t>Maybe seeing this now in DVMP!</a:t>
            </a:r>
            <a:endParaRPr lang="en-US" sz="2000" dirty="0" smtClean="0">
              <a:solidFill>
                <a:srgbClr val="00009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F2E761-FEEF-B043-8517-6CB478C8294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5" name="Footer Placeholder 15"/>
          <p:cNvSpPr txBox="1">
            <a:spLocks noGrp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en-US" sz="1300" dirty="0" smtClean="0"/>
              <a:t>Exclusives2015  </a:t>
            </a:r>
            <a:r>
              <a:rPr lang="en-US" sz="1300" dirty="0" err="1"/>
              <a:t>GR.Goldstein</a:t>
            </a:r>
            <a:r>
              <a:rPr lang="en-US" sz="13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6774331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2300" y="1905000"/>
            <a:ext cx="5270500" cy="762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auto">
          <a:xfrm>
            <a:off x="2895600" y="1018940"/>
            <a:ext cx="3276600" cy="5050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Parametric Form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Comic Sans MS"/>
              <a:cs typeface="Comic Sans MS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550212" y="6271683"/>
            <a:ext cx="2133600" cy="365125"/>
          </a:xfrm>
        </p:spPr>
        <p:txBody>
          <a:bodyPr/>
          <a:lstStyle/>
          <a:p>
            <a:pPr>
              <a:defRPr/>
            </a:pPr>
            <a:fld id="{EB66448B-6373-6548-A125-B436614D9374}" type="datetime1">
              <a:rPr lang="en-US" smtClean="0"/>
              <a:t>1/7/15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294967295"/>
          </p:nvPr>
        </p:nvSpPr>
        <p:spPr>
          <a:xfrm>
            <a:off x="4165600" y="6271683"/>
            <a:ext cx="609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650D0AE-FB45-374D-A9AF-DF9429BBE748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733800" y="2819400"/>
            <a:ext cx="10064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  <a:latin typeface="Geneva" charset="0"/>
              </a:rPr>
              <a:t>R</a:t>
            </a:r>
            <a:r>
              <a:rPr lang="en-US" dirty="0" err="1">
                <a:solidFill>
                  <a:srgbClr val="FF0000"/>
                </a:solidFill>
                <a:latin typeface="Zapf Dingbats" charset="0"/>
                <a:cs typeface="ＭＳ Ｐゴシック" charset="0"/>
              </a:rPr>
              <a:t>✖</a:t>
            </a:r>
            <a:r>
              <a:rPr lang="en-US" dirty="0" err="1">
                <a:solidFill>
                  <a:srgbClr val="FF0000"/>
                </a:solidFill>
                <a:latin typeface="Geneva" charset="0"/>
              </a:rPr>
              <a:t>Dq</a:t>
            </a:r>
            <a:r>
              <a:rPr lang="en-US" dirty="0">
                <a:solidFill>
                  <a:srgbClr val="FF0000"/>
                </a:solidFill>
                <a:latin typeface="Geneva" charset="0"/>
              </a:rPr>
              <a:t> </a:t>
            </a:r>
            <a:endParaRPr lang="en-US" dirty="0"/>
          </a:p>
        </p:txBody>
      </p:sp>
      <p:sp>
        <p:nvSpPr>
          <p:cNvPr id="8" name="Footer Placeholder 15"/>
          <p:cNvSpPr txBox="1">
            <a:spLocks noGrp="1"/>
          </p:cNvSpPr>
          <p:nvPr/>
        </p:nvSpPr>
        <p:spPr bwMode="auto">
          <a:xfrm>
            <a:off x="3124200" y="6477000"/>
            <a:ext cx="2895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en-US" sz="1300" dirty="0" smtClean="0"/>
              <a:t>Exclusives2015  </a:t>
            </a:r>
            <a:r>
              <a:rPr lang="en-US" sz="1300" dirty="0" err="1"/>
              <a:t>GR.Goldstein</a:t>
            </a:r>
            <a:r>
              <a:rPr lang="en-US" sz="1300" dirty="0"/>
              <a:t> 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1676400" y="3657600"/>
            <a:ext cx="4876800" cy="1295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Fit via DVCS </a:t>
            </a:r>
            <a:r>
              <a:rPr lang="en-US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dσ</a:t>
            </a:r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 &amp; asymmetries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/>
                <a:cs typeface="Comic Sans MS"/>
              </a:rPr>
              <a:t>  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/>
                <a:cs typeface="Comic Sans MS"/>
              </a:rPr>
              <a:t>see GRG, Gonzalez Hernandez,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omic Sans MS"/>
                <a:cs typeface="Comic Sans MS"/>
              </a:rPr>
              <a:t>Liuti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/>
                <a:cs typeface="Comic Sans MS"/>
              </a:rPr>
              <a:t>, 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en-US" sz="1800" dirty="0" smtClean="0">
                <a:solidFill>
                  <a:srgbClr val="FF0000"/>
                </a:solidFill>
                <a:latin typeface="Comic Sans MS"/>
                <a:cs typeface="Comic Sans MS"/>
              </a:rPr>
              <a:t>                       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/>
                <a:cs typeface="Comic Sans MS"/>
              </a:rPr>
              <a:t>PRD84, 034007 (2011)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701919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2895600"/>
            <a:ext cx="5270500" cy="762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auto">
          <a:xfrm>
            <a:off x="152400" y="762000"/>
            <a:ext cx="8763000" cy="2057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/>
                <a:cs typeface="Comic Sans MS"/>
              </a:rPr>
              <a:t>			How to measure?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omic Sans MS"/>
                <a:cs typeface="Comic Sans MS"/>
              </a:rPr>
              <a:t>Helicity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/>
                <a:cs typeface="Comic Sans MS"/>
              </a:rPr>
              <a:t> amps </a:t>
            </a:r>
          </a:p>
          <a:p>
            <a:pPr marL="457200" marR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/>
                <a:cs typeface="Comic Sans MS"/>
              </a:rPr>
              <a:t>are straightforwardly related to participating particle polarizations.</a:t>
            </a:r>
          </a:p>
          <a:p>
            <a:pPr marL="457200" marR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</a:pPr>
            <a:r>
              <a:rPr lang="en-US" dirty="0">
                <a:solidFill>
                  <a:srgbClr val="FF0000"/>
                </a:solidFill>
                <a:latin typeface="Comic Sans MS"/>
                <a:cs typeface="Comic Sans MS"/>
              </a:rPr>
              <a:t>a</a:t>
            </a:r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re directly constructed in QCD-based models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/>
                <a:cs typeface="Comic Sans MS"/>
              </a:rPr>
              <a:t>  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Comic Sans MS"/>
              <a:cs typeface="Comic Sans MS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550212" y="6271683"/>
            <a:ext cx="2133600" cy="365125"/>
          </a:xfrm>
        </p:spPr>
        <p:txBody>
          <a:bodyPr/>
          <a:lstStyle/>
          <a:p>
            <a:pPr>
              <a:defRPr/>
            </a:pPr>
            <a:fld id="{EB66448B-6373-6548-A125-B436614D9374}" type="datetime1">
              <a:rPr lang="en-US" smtClean="0"/>
              <a:t>1/11/15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294967295"/>
          </p:nvPr>
        </p:nvSpPr>
        <p:spPr>
          <a:xfrm>
            <a:off x="4165600" y="6271683"/>
            <a:ext cx="609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650D0AE-FB45-374D-A9AF-DF9429BBE748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733800" y="3657600"/>
            <a:ext cx="10064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  <a:latin typeface="Geneva" charset="0"/>
              </a:rPr>
              <a:t>R</a:t>
            </a:r>
            <a:r>
              <a:rPr lang="en-US" dirty="0" err="1">
                <a:solidFill>
                  <a:srgbClr val="FF0000"/>
                </a:solidFill>
                <a:latin typeface="Zapf Dingbats" charset="0"/>
                <a:cs typeface="ＭＳ Ｐゴシック" charset="0"/>
              </a:rPr>
              <a:t>✖</a:t>
            </a:r>
            <a:r>
              <a:rPr lang="en-US" dirty="0" err="1">
                <a:solidFill>
                  <a:srgbClr val="FF0000"/>
                </a:solidFill>
                <a:latin typeface="Geneva" charset="0"/>
              </a:rPr>
              <a:t>Dq</a:t>
            </a:r>
            <a:r>
              <a:rPr lang="en-US" dirty="0">
                <a:solidFill>
                  <a:srgbClr val="FF0000"/>
                </a:solidFill>
                <a:latin typeface="Geneva" charset="0"/>
              </a:rPr>
              <a:t> </a:t>
            </a:r>
            <a:endParaRPr lang="en-US" dirty="0"/>
          </a:p>
        </p:txBody>
      </p:sp>
      <p:sp>
        <p:nvSpPr>
          <p:cNvPr id="8" name="Footer Placeholder 15"/>
          <p:cNvSpPr txBox="1">
            <a:spLocks noGrp="1"/>
          </p:cNvSpPr>
          <p:nvPr/>
        </p:nvSpPr>
        <p:spPr bwMode="auto">
          <a:xfrm>
            <a:off x="3124200" y="6477000"/>
            <a:ext cx="2895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en-US" sz="1300" dirty="0" smtClean="0"/>
              <a:t>Exclusives2015  </a:t>
            </a:r>
            <a:r>
              <a:rPr lang="en-US" sz="1300" dirty="0" err="1"/>
              <a:t>GR.Goldstein</a:t>
            </a:r>
            <a:r>
              <a:rPr lang="en-US" sz="1300" dirty="0"/>
              <a:t> 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1676400" y="4648200"/>
            <a:ext cx="4876800" cy="1295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Fit via DVCS </a:t>
            </a:r>
            <a:r>
              <a:rPr lang="en-US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dσ</a:t>
            </a:r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 &amp; asymmetries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/>
                <a:cs typeface="Comic Sans MS"/>
              </a:rPr>
              <a:t>  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/>
                <a:cs typeface="Comic Sans MS"/>
              </a:rPr>
              <a:t>see GRG, Gonzalez Hernandez,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omic Sans MS"/>
                <a:cs typeface="Comic Sans MS"/>
              </a:rPr>
              <a:t>Liuti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/>
                <a:cs typeface="Comic Sans MS"/>
              </a:rPr>
              <a:t>, 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en-US" sz="1800" dirty="0" smtClean="0">
                <a:solidFill>
                  <a:srgbClr val="FF0000"/>
                </a:solidFill>
                <a:latin typeface="Comic Sans MS"/>
                <a:cs typeface="Comic Sans MS"/>
              </a:rPr>
              <a:t>                       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/>
                <a:cs typeface="Comic Sans MS"/>
              </a:rPr>
              <a:t>PRD84, 034007 (2011)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917444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A94A18-66C2-A54B-A167-329473CCEBB7}" type="datetime1">
              <a:rPr lang="en-US" smtClean="0"/>
              <a:t>1/7/15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650D0AE-FB45-374D-A9AF-DF9429BBE748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pic>
        <p:nvPicPr>
          <p:cNvPr id="4" name="Picture 3" descr="gpd_even_new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0"/>
            <a:ext cx="6172200" cy="6172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00200" y="0"/>
            <a:ext cx="60463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RESULT: determined the chiral even GPDs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19400" y="685800"/>
            <a:ext cx="2744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124200" y="990600"/>
            <a:ext cx="0" cy="533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15"/>
          <p:cNvSpPr txBox="1">
            <a:spLocks noGrp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en-US" sz="1300" dirty="0" smtClean="0"/>
              <a:t>Exclusives2015  </a:t>
            </a:r>
            <a:r>
              <a:rPr lang="en-US" sz="1300" dirty="0" err="1"/>
              <a:t>GR.Goldstein</a:t>
            </a:r>
            <a:r>
              <a:rPr lang="en-US" sz="13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56441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A94A18-66C2-A54B-A167-329473CCEBB7}" type="datetime1">
              <a:rPr lang="en-US" smtClean="0"/>
              <a:t>1/22/15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650D0AE-FB45-374D-A9AF-DF9429BBE748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pic>
        <p:nvPicPr>
          <p:cNvPr id="4" name="Picture 3" descr="gpd_odd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0"/>
            <a:ext cx="6324600" cy="6324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90800" y="152400"/>
            <a:ext cx="32482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Comic Sans MS"/>
                <a:cs typeface="Comic Sans MS"/>
              </a:rPr>
              <a:t>RESULT: Chiral odd GPDs</a:t>
            </a:r>
            <a:endParaRPr lang="en-US" sz="20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6" name="Footer Placeholder 15"/>
          <p:cNvSpPr txBox="1">
            <a:spLocks noGrp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en-US" sz="1300" dirty="0" smtClean="0"/>
              <a:t>Exclusives2015  </a:t>
            </a:r>
            <a:r>
              <a:rPr lang="en-US" sz="1300" dirty="0" err="1"/>
              <a:t>GR.Goldstein</a:t>
            </a:r>
            <a:r>
              <a:rPr lang="en-US" sz="13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81227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F2E761-FEEF-B043-8517-6CB478C8294F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33400" y="2590800"/>
            <a:ext cx="7271191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The Model for Chiral Odd – </a:t>
            </a:r>
            <a:r>
              <a:rPr lang="en-US" dirty="0" err="1">
                <a:solidFill>
                  <a:srgbClr val="0000FF"/>
                </a:solidFill>
              </a:rPr>
              <a:t>R</a:t>
            </a:r>
            <a:r>
              <a:rPr lang="en-US" dirty="0" err="1" smtClean="0">
                <a:solidFill>
                  <a:srgbClr val="0000FF"/>
                </a:solidFill>
              </a:rPr>
              <a:t>eggeized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D</a:t>
            </a:r>
            <a:r>
              <a:rPr lang="en-US" dirty="0" err="1" smtClean="0">
                <a:solidFill>
                  <a:srgbClr val="0000FF"/>
                </a:solidFill>
              </a:rPr>
              <a:t>iquarks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5" name="Footer Placeholder 15"/>
          <p:cNvSpPr txBox="1">
            <a:spLocks noGrp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en-US" sz="1300" dirty="0" smtClean="0"/>
              <a:t>Exclusives2015  </a:t>
            </a:r>
            <a:r>
              <a:rPr lang="en-US" sz="1300" dirty="0" err="1"/>
              <a:t>GR.Goldstein</a:t>
            </a:r>
            <a:r>
              <a:rPr lang="en-US" sz="13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0731878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pPr>
              <a:defRPr/>
            </a:pPr>
            <a:fld id="{5EF581F9-F3B8-A640-A69D-3EA3A423827E}" type="slidenum">
              <a:rPr lang="en-US"/>
              <a:pPr>
                <a:defRPr/>
              </a:pPr>
              <a:t>35</a:t>
            </a:fld>
            <a:endParaRPr lang="en-US"/>
          </a:p>
        </p:txBody>
      </p:sp>
      <p:sp>
        <p:nvSpPr>
          <p:cNvPr id="24577" name="Line 4"/>
          <p:cNvSpPr>
            <a:spLocks noChangeShapeType="1"/>
          </p:cNvSpPr>
          <p:nvPr/>
        </p:nvSpPr>
        <p:spPr bwMode="auto">
          <a:xfrm flipV="1">
            <a:off x="2362200" y="1506538"/>
            <a:ext cx="838200" cy="0"/>
          </a:xfrm>
          <a:prstGeom prst="line">
            <a:avLst/>
          </a:prstGeom>
          <a:noFill/>
          <a:ln w="79375" cmpd="tri">
            <a:solidFill>
              <a:srgbClr val="FF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78" name="Line 5"/>
          <p:cNvSpPr>
            <a:spLocks noChangeShapeType="1"/>
          </p:cNvSpPr>
          <p:nvPr/>
        </p:nvSpPr>
        <p:spPr bwMode="auto">
          <a:xfrm flipH="1" flipV="1">
            <a:off x="6088063" y="1520825"/>
            <a:ext cx="1219200" cy="533400"/>
          </a:xfrm>
          <a:prstGeom prst="line">
            <a:avLst/>
          </a:prstGeom>
          <a:noFill/>
          <a:ln w="79375" cmpd="tri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79" name="Line 6"/>
          <p:cNvSpPr>
            <a:spLocks noChangeShapeType="1"/>
          </p:cNvSpPr>
          <p:nvPr/>
        </p:nvSpPr>
        <p:spPr bwMode="auto">
          <a:xfrm rot="14522146" flipH="1">
            <a:off x="6583363" y="1711325"/>
            <a:ext cx="228600" cy="152400"/>
          </a:xfrm>
          <a:prstGeom prst="line">
            <a:avLst/>
          </a:prstGeom>
          <a:noFill/>
          <a:ln w="76200">
            <a:solidFill>
              <a:srgbClr val="80008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0" name="Line 7"/>
          <p:cNvSpPr>
            <a:spLocks noChangeShapeType="1"/>
          </p:cNvSpPr>
          <p:nvPr/>
        </p:nvSpPr>
        <p:spPr bwMode="auto">
          <a:xfrm>
            <a:off x="5783263" y="835025"/>
            <a:ext cx="457200" cy="60960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1" name="Line 8"/>
          <p:cNvSpPr>
            <a:spLocks noChangeShapeType="1"/>
          </p:cNvSpPr>
          <p:nvPr/>
        </p:nvSpPr>
        <p:spPr bwMode="auto">
          <a:xfrm flipH="1">
            <a:off x="2133600" y="911225"/>
            <a:ext cx="457200" cy="60960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2" name="Line 9"/>
          <p:cNvSpPr>
            <a:spLocks noChangeShapeType="1"/>
          </p:cNvSpPr>
          <p:nvPr/>
        </p:nvSpPr>
        <p:spPr bwMode="auto">
          <a:xfrm flipV="1">
            <a:off x="5257800" y="1506538"/>
            <a:ext cx="838200" cy="0"/>
          </a:xfrm>
          <a:prstGeom prst="line">
            <a:avLst/>
          </a:prstGeom>
          <a:noFill/>
          <a:ln w="79375" cmpd="tri">
            <a:solidFill>
              <a:srgbClr val="FF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3" name="Line 10"/>
          <p:cNvSpPr>
            <a:spLocks noChangeShapeType="1"/>
          </p:cNvSpPr>
          <p:nvPr/>
        </p:nvSpPr>
        <p:spPr bwMode="auto">
          <a:xfrm flipV="1">
            <a:off x="5745163" y="1506538"/>
            <a:ext cx="46037" cy="0"/>
          </a:xfrm>
          <a:prstGeom prst="line">
            <a:avLst/>
          </a:prstGeom>
          <a:noFill/>
          <a:ln w="76200">
            <a:solidFill>
              <a:srgbClr val="FF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4" name="Line 11"/>
          <p:cNvSpPr>
            <a:spLocks noChangeShapeType="1"/>
          </p:cNvSpPr>
          <p:nvPr/>
        </p:nvSpPr>
        <p:spPr bwMode="auto">
          <a:xfrm rot="5400000" flipV="1">
            <a:off x="5821363" y="949325"/>
            <a:ext cx="266700" cy="19050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5" name="Line 12"/>
          <p:cNvSpPr>
            <a:spLocks noChangeShapeType="1"/>
          </p:cNvSpPr>
          <p:nvPr/>
        </p:nvSpPr>
        <p:spPr bwMode="auto">
          <a:xfrm flipV="1">
            <a:off x="2286000" y="1063625"/>
            <a:ext cx="152400" cy="22860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6" name="Text Box 13"/>
          <p:cNvSpPr txBox="1">
            <a:spLocks noChangeArrowheads="1"/>
          </p:cNvSpPr>
          <p:nvPr/>
        </p:nvSpPr>
        <p:spPr bwMode="auto">
          <a:xfrm>
            <a:off x="1355725" y="928688"/>
            <a:ext cx="9255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en-US" sz="2000">
                <a:latin typeface="Comic Sans MS" charset="0"/>
              </a:rPr>
              <a:t>k</a:t>
            </a:r>
            <a:r>
              <a:rPr lang="en-US" sz="2000" baseline="30000">
                <a:latin typeface="Comic Sans MS" charset="0"/>
              </a:rPr>
              <a:t>+</a:t>
            </a:r>
            <a:r>
              <a:rPr lang="en-US" sz="2000">
                <a:latin typeface="Comic Sans MS" charset="0"/>
              </a:rPr>
              <a:t>=XP</a:t>
            </a:r>
            <a:r>
              <a:rPr lang="en-US" sz="2000" baseline="30000">
                <a:latin typeface="Comic Sans MS" charset="0"/>
              </a:rPr>
              <a:t>+</a:t>
            </a:r>
            <a:endParaRPr lang="en-US"/>
          </a:p>
        </p:txBody>
      </p:sp>
      <p:sp>
        <p:nvSpPr>
          <p:cNvPr id="24587" name="Rectangle 14"/>
          <p:cNvSpPr>
            <a:spLocks noChangeArrowheads="1"/>
          </p:cNvSpPr>
          <p:nvPr/>
        </p:nvSpPr>
        <p:spPr bwMode="auto">
          <a:xfrm>
            <a:off x="6240463" y="820738"/>
            <a:ext cx="142042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 dirty="0">
                <a:latin typeface="Comic Sans MS" charset="0"/>
              </a:rPr>
              <a:t>k</a:t>
            </a:r>
            <a:r>
              <a:rPr lang="ja-JP" altLang="en-US" sz="2000" dirty="0">
                <a:latin typeface="Comic Sans MS" charset="0"/>
              </a:rPr>
              <a:t>’</a:t>
            </a:r>
            <a:r>
              <a:rPr lang="en-US" altLang="ja-JP" sz="2000" baseline="30000" dirty="0">
                <a:latin typeface="Comic Sans MS" charset="0"/>
              </a:rPr>
              <a:t>+</a:t>
            </a:r>
            <a:r>
              <a:rPr lang="en-US" altLang="ja-JP" sz="2000" dirty="0">
                <a:latin typeface="Comic Sans MS" charset="0"/>
              </a:rPr>
              <a:t>=(X</a:t>
            </a:r>
            <a:r>
              <a:rPr lang="en-US" altLang="ja-JP" sz="2000" dirty="0" smtClean="0">
                <a:latin typeface="Comic Sans MS" charset="0"/>
              </a:rPr>
              <a:t>-</a:t>
            </a:r>
            <a:r>
              <a:rPr lang="en-US" altLang="ja-JP" sz="2000" dirty="0" err="1">
                <a:latin typeface="Symbol" charset="2"/>
                <a:cs typeface="Symbol" charset="2"/>
                <a:sym typeface="Symbol" charset="0"/>
              </a:rPr>
              <a:t>ζ</a:t>
            </a:r>
            <a:r>
              <a:rPr lang="en-US" altLang="ja-JP" sz="2000" dirty="0" smtClean="0">
                <a:latin typeface="Comic Sans MS" charset="0"/>
                <a:sym typeface="Symbol" charset="0"/>
              </a:rPr>
              <a:t>)</a:t>
            </a:r>
            <a:r>
              <a:rPr lang="en-US" altLang="ja-JP" sz="2000" dirty="0">
                <a:latin typeface="Comic Sans MS" charset="0"/>
                <a:sym typeface="Symbol" charset="0"/>
              </a:rPr>
              <a:t>P</a:t>
            </a:r>
            <a:r>
              <a:rPr lang="en-US" altLang="ja-JP" sz="2000" baseline="30000" dirty="0">
                <a:latin typeface="Comic Sans MS" charset="0"/>
                <a:sym typeface="Symbol" charset="0"/>
              </a:rPr>
              <a:t>+</a:t>
            </a:r>
            <a:endParaRPr lang="en-US" sz="2000" dirty="0">
              <a:latin typeface="Comic Sans MS" charset="0"/>
            </a:endParaRPr>
          </a:p>
        </p:txBody>
      </p:sp>
      <p:sp>
        <p:nvSpPr>
          <p:cNvPr id="24588" name="Rectangle 15"/>
          <p:cNvSpPr>
            <a:spLocks noChangeArrowheads="1"/>
          </p:cNvSpPr>
          <p:nvPr/>
        </p:nvSpPr>
        <p:spPr bwMode="auto">
          <a:xfrm>
            <a:off x="7219950" y="1658938"/>
            <a:ext cx="142192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 dirty="0">
                <a:latin typeface="Comic Sans MS" charset="0"/>
              </a:rPr>
              <a:t>P</a:t>
            </a:r>
            <a:r>
              <a:rPr lang="ja-JP" altLang="en-US" sz="2000" dirty="0">
                <a:latin typeface="Comic Sans MS" charset="0"/>
              </a:rPr>
              <a:t>’</a:t>
            </a:r>
            <a:r>
              <a:rPr lang="en-US" altLang="ja-JP" sz="2000" baseline="30000" dirty="0">
                <a:latin typeface="Comic Sans MS" charset="0"/>
              </a:rPr>
              <a:t>+</a:t>
            </a:r>
            <a:r>
              <a:rPr lang="en-US" altLang="ja-JP" sz="2000" dirty="0">
                <a:latin typeface="Comic Sans MS" charset="0"/>
              </a:rPr>
              <a:t>=(1- </a:t>
            </a:r>
            <a:r>
              <a:rPr lang="en-US" altLang="ja-JP" sz="2000" dirty="0" err="1">
                <a:latin typeface="Symbol" charset="2"/>
                <a:cs typeface="Symbol" charset="2"/>
                <a:sym typeface="Symbol" charset="0"/>
              </a:rPr>
              <a:t>ζ</a:t>
            </a:r>
            <a:r>
              <a:rPr lang="en-US" altLang="ja-JP" sz="2000" dirty="0" smtClean="0">
                <a:latin typeface="Comic Sans MS" charset="0"/>
                <a:sym typeface="Symbol" charset="0"/>
              </a:rPr>
              <a:t>)</a:t>
            </a:r>
            <a:r>
              <a:rPr lang="en-US" altLang="ja-JP" sz="2000" dirty="0">
                <a:latin typeface="Comic Sans MS" charset="0"/>
                <a:sym typeface="Symbol" charset="0"/>
              </a:rPr>
              <a:t>P</a:t>
            </a:r>
            <a:r>
              <a:rPr lang="en-US" altLang="ja-JP" sz="2000" baseline="30000" dirty="0">
                <a:latin typeface="Comic Sans MS" charset="0"/>
                <a:sym typeface="Symbol" charset="0"/>
              </a:rPr>
              <a:t>+</a:t>
            </a:r>
            <a:endParaRPr lang="en-US" sz="2000" dirty="0">
              <a:latin typeface="Comic Sans MS" charset="0"/>
              <a:sym typeface="Symbol" charset="0"/>
            </a:endParaRPr>
          </a:p>
        </p:txBody>
      </p:sp>
      <p:sp>
        <p:nvSpPr>
          <p:cNvPr id="24589" name="Rectangle 16"/>
          <p:cNvSpPr>
            <a:spLocks noChangeArrowheads="1"/>
          </p:cNvSpPr>
          <p:nvPr/>
        </p:nvSpPr>
        <p:spPr bwMode="auto">
          <a:xfrm>
            <a:off x="2362200" y="1735138"/>
            <a:ext cx="14462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latin typeface="Comic Sans MS" charset="0"/>
              </a:rPr>
              <a:t>P</a:t>
            </a:r>
            <a:r>
              <a:rPr lang="en-US" sz="2000" baseline="-25000">
                <a:latin typeface="Comic Sans MS" charset="0"/>
              </a:rPr>
              <a:t>X</a:t>
            </a:r>
            <a:r>
              <a:rPr lang="en-US" sz="2000" baseline="30000">
                <a:latin typeface="Comic Sans MS" charset="0"/>
              </a:rPr>
              <a:t>+</a:t>
            </a:r>
            <a:r>
              <a:rPr lang="en-US" sz="2000">
                <a:latin typeface="Comic Sans MS" charset="0"/>
              </a:rPr>
              <a:t>=(1-X)P</a:t>
            </a:r>
            <a:r>
              <a:rPr lang="en-US" sz="2000" baseline="30000">
                <a:latin typeface="Comic Sans MS" charset="0"/>
              </a:rPr>
              <a:t>+</a:t>
            </a:r>
            <a:endParaRPr lang="en-US" sz="2000">
              <a:latin typeface="Comic Sans MS" charset="0"/>
            </a:endParaRPr>
          </a:p>
        </p:txBody>
      </p:sp>
      <p:sp>
        <p:nvSpPr>
          <p:cNvPr id="24590" name="Text Box 17"/>
          <p:cNvSpPr txBox="1">
            <a:spLocks noChangeArrowheads="1"/>
          </p:cNvSpPr>
          <p:nvPr/>
        </p:nvSpPr>
        <p:spPr bwMode="auto">
          <a:xfrm>
            <a:off x="1752600" y="25400"/>
            <a:ext cx="6341850" cy="510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>
              <a:lnSpc>
                <a:spcPct val="116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US" dirty="0">
                <a:solidFill>
                  <a:srgbClr val="CF0507"/>
                </a:solidFill>
                <a:latin typeface="Comic Sans MS" charset="0"/>
              </a:rPr>
              <a:t>Vertex </a:t>
            </a:r>
            <a:r>
              <a:rPr lang="en-US" dirty="0" smtClean="0">
                <a:solidFill>
                  <a:srgbClr val="CF0507"/>
                </a:solidFill>
                <a:latin typeface="Comic Sans MS" charset="0"/>
              </a:rPr>
              <a:t>Structures with </a:t>
            </a:r>
            <a:r>
              <a:rPr lang="en-US" dirty="0" err="1" smtClean="0">
                <a:solidFill>
                  <a:srgbClr val="CF0507"/>
                </a:solidFill>
                <a:latin typeface="Comic Sans MS" charset="0"/>
              </a:rPr>
              <a:t>Diquark</a:t>
            </a:r>
            <a:r>
              <a:rPr lang="en-US" dirty="0" smtClean="0">
                <a:solidFill>
                  <a:srgbClr val="CF0507"/>
                </a:solidFill>
                <a:latin typeface="Comic Sans MS" charset="0"/>
              </a:rPr>
              <a:t> Spectator  </a:t>
            </a:r>
            <a:endParaRPr lang="en-US" dirty="0">
              <a:latin typeface="Nimbus Roman No9 L" charset="0"/>
            </a:endParaRPr>
          </a:p>
        </p:txBody>
      </p:sp>
      <p:sp>
        <p:nvSpPr>
          <p:cNvPr id="24591" name="Oval 18"/>
          <p:cNvSpPr>
            <a:spLocks noChangeArrowheads="1"/>
          </p:cNvSpPr>
          <p:nvPr/>
        </p:nvSpPr>
        <p:spPr bwMode="auto">
          <a:xfrm>
            <a:off x="5935663" y="1277938"/>
            <a:ext cx="457200" cy="381000"/>
          </a:xfrm>
          <a:prstGeom prst="ellipse">
            <a:avLst/>
          </a:prstGeom>
          <a:solidFill>
            <a:srgbClr val="800080"/>
          </a:solidFill>
          <a:ln w="9525">
            <a:solidFill>
              <a:srgbClr val="8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2" name="Oval 19"/>
          <p:cNvSpPr>
            <a:spLocks noChangeArrowheads="1"/>
          </p:cNvSpPr>
          <p:nvPr/>
        </p:nvSpPr>
        <p:spPr bwMode="auto">
          <a:xfrm>
            <a:off x="2057400" y="1354138"/>
            <a:ext cx="457200" cy="381000"/>
          </a:xfrm>
          <a:prstGeom prst="ellipse">
            <a:avLst/>
          </a:prstGeom>
          <a:solidFill>
            <a:srgbClr val="800080"/>
          </a:solidFill>
          <a:ln w="9525">
            <a:solidFill>
              <a:srgbClr val="8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3" name="Line 20"/>
          <p:cNvSpPr>
            <a:spLocks noChangeShapeType="1"/>
          </p:cNvSpPr>
          <p:nvPr/>
        </p:nvSpPr>
        <p:spPr bwMode="auto">
          <a:xfrm flipV="1">
            <a:off x="990600" y="1506538"/>
            <a:ext cx="1371600" cy="609600"/>
          </a:xfrm>
          <a:prstGeom prst="line">
            <a:avLst/>
          </a:prstGeom>
          <a:noFill/>
          <a:ln w="79375" cmpd="tri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94" name="Rectangle 21"/>
          <p:cNvSpPr>
            <a:spLocks noChangeArrowheads="1"/>
          </p:cNvSpPr>
          <p:nvPr/>
        </p:nvSpPr>
        <p:spPr bwMode="auto">
          <a:xfrm>
            <a:off x="762000" y="1735138"/>
            <a:ext cx="3952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latin typeface="Comic Sans MS" charset="0"/>
              </a:rPr>
              <a:t>P</a:t>
            </a:r>
            <a:r>
              <a:rPr lang="en-US" sz="2000" baseline="30000">
                <a:latin typeface="Comic Sans MS" charset="0"/>
              </a:rPr>
              <a:t>+</a:t>
            </a:r>
            <a:endParaRPr lang="en-US" sz="2000">
              <a:latin typeface="Comic Sans MS" charset="0"/>
            </a:endParaRPr>
          </a:p>
        </p:txBody>
      </p:sp>
      <p:sp>
        <p:nvSpPr>
          <p:cNvPr id="24595" name="Line 22"/>
          <p:cNvSpPr>
            <a:spLocks noChangeShapeType="1"/>
          </p:cNvSpPr>
          <p:nvPr/>
        </p:nvSpPr>
        <p:spPr bwMode="auto">
          <a:xfrm flipV="1">
            <a:off x="1524000" y="1749425"/>
            <a:ext cx="228600" cy="152400"/>
          </a:xfrm>
          <a:prstGeom prst="line">
            <a:avLst/>
          </a:prstGeom>
          <a:noFill/>
          <a:ln w="76200">
            <a:solidFill>
              <a:srgbClr val="80008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96" name="Line 23"/>
          <p:cNvSpPr>
            <a:spLocks noChangeShapeType="1"/>
          </p:cNvSpPr>
          <p:nvPr/>
        </p:nvSpPr>
        <p:spPr bwMode="auto">
          <a:xfrm flipV="1">
            <a:off x="2925763" y="1506538"/>
            <a:ext cx="46037" cy="0"/>
          </a:xfrm>
          <a:prstGeom prst="line">
            <a:avLst/>
          </a:prstGeom>
          <a:noFill/>
          <a:ln w="76200">
            <a:solidFill>
              <a:srgbClr val="FF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97" name="Rectangle 24"/>
          <p:cNvSpPr>
            <a:spLocks noChangeArrowheads="1"/>
          </p:cNvSpPr>
          <p:nvPr/>
        </p:nvSpPr>
        <p:spPr bwMode="auto">
          <a:xfrm>
            <a:off x="4878388" y="1735138"/>
            <a:ext cx="14462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latin typeface="Comic Sans MS" charset="0"/>
              </a:rPr>
              <a:t>P</a:t>
            </a:r>
            <a:r>
              <a:rPr lang="en-US" sz="2000" baseline="-25000">
                <a:latin typeface="Comic Sans MS" charset="0"/>
              </a:rPr>
              <a:t>X</a:t>
            </a:r>
            <a:r>
              <a:rPr lang="en-US" sz="2000" baseline="30000">
                <a:latin typeface="Comic Sans MS" charset="0"/>
              </a:rPr>
              <a:t>+</a:t>
            </a:r>
            <a:r>
              <a:rPr lang="en-US" sz="2000">
                <a:latin typeface="Comic Sans MS" charset="0"/>
              </a:rPr>
              <a:t>=(1-X)P</a:t>
            </a:r>
            <a:r>
              <a:rPr lang="en-US" sz="2000" baseline="30000">
                <a:latin typeface="Comic Sans MS" charset="0"/>
              </a:rPr>
              <a:t>+</a:t>
            </a:r>
            <a:endParaRPr lang="en-US" sz="2000">
              <a:latin typeface="Comic Sans MS" charset="0"/>
            </a:endParaRPr>
          </a:p>
        </p:txBody>
      </p:sp>
      <p:sp>
        <p:nvSpPr>
          <p:cNvPr id="24598" name="Text Box 25"/>
          <p:cNvSpPr txBox="1">
            <a:spLocks noChangeArrowheads="1"/>
          </p:cNvSpPr>
          <p:nvPr/>
        </p:nvSpPr>
        <p:spPr bwMode="auto">
          <a:xfrm>
            <a:off x="457200" y="1506538"/>
            <a:ext cx="184150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>
              <a:lnSpc>
                <a:spcPct val="116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endParaRPr lang="en-US">
              <a:latin typeface="Nimbus Roman No9 L" charset="0"/>
            </a:endParaRPr>
          </a:p>
        </p:txBody>
      </p:sp>
      <p:sp>
        <p:nvSpPr>
          <p:cNvPr id="24599" name="Text Box 26"/>
          <p:cNvSpPr txBox="1">
            <a:spLocks noChangeArrowheads="1"/>
          </p:cNvSpPr>
          <p:nvPr/>
        </p:nvSpPr>
        <p:spPr bwMode="auto">
          <a:xfrm>
            <a:off x="1279525" y="1295400"/>
            <a:ext cx="184150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>
              <a:lnSpc>
                <a:spcPct val="116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endParaRPr lang="en-US">
              <a:latin typeface="Nimbus Roman No9 L" charset="0"/>
            </a:endParaRPr>
          </a:p>
        </p:txBody>
      </p:sp>
      <p:sp>
        <p:nvSpPr>
          <p:cNvPr id="24600" name="Text Box 27"/>
          <p:cNvSpPr txBox="1">
            <a:spLocks noChangeArrowheads="1"/>
          </p:cNvSpPr>
          <p:nvPr/>
        </p:nvSpPr>
        <p:spPr bwMode="auto">
          <a:xfrm>
            <a:off x="457200" y="1524000"/>
            <a:ext cx="184150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>
              <a:lnSpc>
                <a:spcPct val="116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endParaRPr lang="en-US">
              <a:latin typeface="Nimbus Roman No9 L" charset="0"/>
            </a:endParaRPr>
          </a:p>
        </p:txBody>
      </p:sp>
      <p:sp>
        <p:nvSpPr>
          <p:cNvPr id="24601" name="Text Box 28"/>
          <p:cNvSpPr txBox="1">
            <a:spLocks noChangeArrowheads="1"/>
          </p:cNvSpPr>
          <p:nvPr/>
        </p:nvSpPr>
        <p:spPr bwMode="auto">
          <a:xfrm>
            <a:off x="609600" y="1658938"/>
            <a:ext cx="184150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>
              <a:lnSpc>
                <a:spcPct val="116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endParaRPr lang="en-US">
              <a:latin typeface="Nimbus Roman No9 L" charset="0"/>
            </a:endParaRPr>
          </a:p>
        </p:txBody>
      </p:sp>
      <p:sp>
        <p:nvSpPr>
          <p:cNvPr id="24602" name="Text Box 29"/>
          <p:cNvSpPr txBox="1">
            <a:spLocks noChangeArrowheads="1"/>
          </p:cNvSpPr>
          <p:nvPr/>
        </p:nvSpPr>
        <p:spPr bwMode="auto">
          <a:xfrm>
            <a:off x="1295400" y="363538"/>
            <a:ext cx="184150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>
              <a:lnSpc>
                <a:spcPct val="116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endParaRPr lang="en-US">
              <a:solidFill>
                <a:srgbClr val="CF0507"/>
              </a:solidFill>
              <a:latin typeface="Nimbus Roman No9 L" charset="0"/>
            </a:endParaRPr>
          </a:p>
        </p:txBody>
      </p:sp>
      <p:sp>
        <p:nvSpPr>
          <p:cNvPr id="24604" name="Text Box 31"/>
          <p:cNvSpPr txBox="1">
            <a:spLocks noChangeArrowheads="1"/>
          </p:cNvSpPr>
          <p:nvPr/>
        </p:nvSpPr>
        <p:spPr bwMode="auto">
          <a:xfrm>
            <a:off x="304800" y="1447800"/>
            <a:ext cx="395811" cy="510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>
              <a:lnSpc>
                <a:spcPct val="116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US" dirty="0" err="1">
                <a:solidFill>
                  <a:srgbClr val="CF0507"/>
                </a:solidFill>
                <a:latin typeface="Symbol" charset="2"/>
                <a:cs typeface="Symbol" charset="2"/>
                <a:sym typeface="Symbol" charset="0"/>
              </a:rPr>
              <a:t>Λ</a:t>
            </a:r>
            <a:endParaRPr lang="en-US" dirty="0">
              <a:latin typeface="Symbol" charset="2"/>
              <a:cs typeface="Symbol" charset="2"/>
            </a:endParaRPr>
          </a:p>
        </p:txBody>
      </p:sp>
      <p:sp>
        <p:nvSpPr>
          <p:cNvPr id="24605" name="Text Box 32"/>
          <p:cNvSpPr txBox="1">
            <a:spLocks noChangeArrowheads="1"/>
          </p:cNvSpPr>
          <p:nvPr/>
        </p:nvSpPr>
        <p:spPr bwMode="auto">
          <a:xfrm>
            <a:off x="2286000" y="2051050"/>
            <a:ext cx="1150938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>
              <a:lnSpc>
                <a:spcPct val="116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US" sz="2000">
                <a:solidFill>
                  <a:srgbClr val="CF0507"/>
                </a:solidFill>
                <a:latin typeface="Nimbus Roman No9 L" charset="0"/>
              </a:rPr>
              <a:t>S=0 or 1</a:t>
            </a:r>
            <a:endParaRPr lang="en-US">
              <a:latin typeface="Nimbus Roman No9 L" charset="0"/>
            </a:endParaRPr>
          </a:p>
        </p:txBody>
      </p:sp>
      <p:graphicFrame>
        <p:nvGraphicFramePr>
          <p:cNvPr id="24606" name="Object 2"/>
          <p:cNvGraphicFramePr>
            <a:graphicFrameLocks noChangeAspect="1"/>
          </p:cNvGraphicFramePr>
          <p:nvPr/>
        </p:nvGraphicFramePr>
        <p:xfrm>
          <a:off x="152400" y="3733800"/>
          <a:ext cx="5815013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043" name="Equation" r:id="rId3" imgW="2862072" imgH="237744" progId="">
                  <p:embed/>
                </p:oleObj>
              </mc:Choice>
              <mc:Fallback>
                <p:oleObj name="Equation" r:id="rId3" imgW="2862072" imgH="237744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3733800"/>
                        <a:ext cx="5815013" cy="500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B8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607" name="Text Box 34"/>
          <p:cNvSpPr txBox="1">
            <a:spLocks noChangeArrowheads="1"/>
          </p:cNvSpPr>
          <p:nvPr/>
        </p:nvSpPr>
        <p:spPr bwMode="auto">
          <a:xfrm>
            <a:off x="228600" y="2590800"/>
            <a:ext cx="609600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>
              <a:lnSpc>
                <a:spcPct val="116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US" sz="2000" dirty="0">
                <a:solidFill>
                  <a:srgbClr val="CF0507"/>
                </a:solidFill>
                <a:latin typeface="Comic Sans MS" charset="0"/>
              </a:rPr>
              <a:t>First </a:t>
            </a:r>
            <a:r>
              <a:rPr lang="en-US" sz="2000" dirty="0" smtClean="0">
                <a:solidFill>
                  <a:srgbClr val="CF0507"/>
                </a:solidFill>
                <a:latin typeface="Comic Sans MS" charset="0"/>
              </a:rPr>
              <a:t>focus </a:t>
            </a:r>
            <a:r>
              <a:rPr lang="en-US" sz="2000" dirty="0">
                <a:solidFill>
                  <a:srgbClr val="CF0507"/>
                </a:solidFill>
                <a:latin typeface="Comic Sans MS" charset="0"/>
              </a:rPr>
              <a:t>on S=0 </a:t>
            </a:r>
            <a:r>
              <a:rPr lang="en-US" sz="2000" dirty="0" smtClean="0">
                <a:solidFill>
                  <a:srgbClr val="CF0507"/>
                </a:solidFill>
                <a:latin typeface="Comic Sans MS" charset="0"/>
              </a:rPr>
              <a:t> </a:t>
            </a:r>
            <a:r>
              <a:rPr lang="en-US" sz="2000" dirty="0">
                <a:solidFill>
                  <a:srgbClr val="CF0507"/>
                </a:solidFill>
                <a:latin typeface="Comic Sans MS" charset="0"/>
              </a:rPr>
              <a:t>pure </a:t>
            </a:r>
            <a:r>
              <a:rPr lang="en-US" sz="2000" dirty="0" smtClean="0">
                <a:solidFill>
                  <a:srgbClr val="CF0507"/>
                </a:solidFill>
                <a:latin typeface="Comic Sans MS" charset="0"/>
              </a:rPr>
              <a:t>spectator – beginning </a:t>
            </a:r>
            <a:endParaRPr lang="en-US" sz="2000" dirty="0">
              <a:latin typeface="Comic Sans MS" charset="0"/>
            </a:endParaRPr>
          </a:p>
        </p:txBody>
      </p:sp>
      <p:graphicFrame>
        <p:nvGraphicFramePr>
          <p:cNvPr id="24611" name="Object 4"/>
          <p:cNvGraphicFramePr>
            <a:graphicFrameLocks noChangeAspect="1"/>
          </p:cNvGraphicFramePr>
          <p:nvPr/>
        </p:nvGraphicFramePr>
        <p:xfrm>
          <a:off x="304800" y="3182938"/>
          <a:ext cx="5638800" cy="493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044" name="Equation" r:id="rId5" imgW="2889504" imgH="237744" progId="">
                  <p:embed/>
                </p:oleObj>
              </mc:Choice>
              <mc:Fallback>
                <p:oleObj name="Equation" r:id="rId5" imgW="2889504" imgH="237744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3182938"/>
                        <a:ext cx="5638800" cy="493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613" name="Text Box 40"/>
          <p:cNvSpPr txBox="1">
            <a:spLocks noChangeArrowheads="1"/>
          </p:cNvSpPr>
          <p:nvPr/>
        </p:nvSpPr>
        <p:spPr bwMode="auto">
          <a:xfrm>
            <a:off x="76200" y="5373688"/>
            <a:ext cx="2096122" cy="441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>
              <a:lnSpc>
                <a:spcPct val="116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US" sz="2000" dirty="0">
                <a:solidFill>
                  <a:srgbClr val="CF0507"/>
                </a:solidFill>
                <a:latin typeface="Comic Sans MS" charset="0"/>
              </a:rPr>
              <a:t>Vertex function </a:t>
            </a:r>
            <a:endParaRPr lang="en-US" dirty="0">
              <a:latin typeface="Comic Sans MS" charset="0"/>
            </a:endParaRPr>
          </a:p>
        </p:txBody>
      </p:sp>
      <p:graphicFrame>
        <p:nvGraphicFramePr>
          <p:cNvPr id="24614" name="Object 6"/>
          <p:cNvGraphicFramePr>
            <a:graphicFrameLocks noChangeAspect="1"/>
          </p:cNvGraphicFramePr>
          <p:nvPr/>
        </p:nvGraphicFramePr>
        <p:xfrm>
          <a:off x="4991100" y="3271838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045" name="Equation" r:id="rId7" imgW="100584" imgH="155448" progId="">
                  <p:embed/>
                </p:oleObj>
              </mc:Choice>
              <mc:Fallback>
                <p:oleObj name="Equation" r:id="rId7" imgW="100584" imgH="15544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91100" y="3271838"/>
                        <a:ext cx="114300" cy="16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B8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615" name="Object 7"/>
          <p:cNvGraphicFramePr>
            <a:graphicFrameLocks noChangeAspect="1"/>
          </p:cNvGraphicFramePr>
          <p:nvPr/>
        </p:nvGraphicFramePr>
        <p:xfrm>
          <a:off x="4991100" y="3271838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046" name="Equation" r:id="rId9" imgW="100584" imgH="155448" progId="">
                  <p:embed/>
                </p:oleObj>
              </mc:Choice>
              <mc:Fallback>
                <p:oleObj name="Equation" r:id="rId9" imgW="100584" imgH="15544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91100" y="3271838"/>
                        <a:ext cx="114300" cy="16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B8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4616" name="Picture 4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5334000"/>
            <a:ext cx="35814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620" name="Text Box 30"/>
          <p:cNvSpPr txBox="1">
            <a:spLocks noChangeArrowheads="1"/>
          </p:cNvSpPr>
          <p:nvPr/>
        </p:nvSpPr>
        <p:spPr bwMode="auto">
          <a:xfrm>
            <a:off x="5334000" y="609600"/>
            <a:ext cx="427449" cy="510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>
              <a:lnSpc>
                <a:spcPct val="116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US" altLang="ja-JP" dirty="0" err="1">
                <a:solidFill>
                  <a:srgbClr val="CF0507"/>
                </a:solidFill>
                <a:latin typeface="Symbol" charset="2"/>
                <a:cs typeface="Symbol" charset="2"/>
                <a:sym typeface="Symbol" charset="0"/>
              </a:rPr>
              <a:t>λ</a:t>
            </a:r>
            <a:r>
              <a:rPr lang="ja-JP" altLang="en-US" dirty="0" smtClean="0">
                <a:solidFill>
                  <a:srgbClr val="CF0507"/>
                </a:solidFill>
                <a:latin typeface="Nimbus Roman No9 L" charset="0"/>
                <a:sym typeface="Symbol" charset="0"/>
              </a:rPr>
              <a:t>’</a:t>
            </a:r>
            <a:endParaRPr lang="en-US" dirty="0">
              <a:latin typeface="Nimbus Roman No9 L" charset="0"/>
            </a:endParaRPr>
          </a:p>
        </p:txBody>
      </p:sp>
      <p:sp>
        <p:nvSpPr>
          <p:cNvPr id="24621" name="Text Box 31"/>
          <p:cNvSpPr txBox="1">
            <a:spLocks noChangeArrowheads="1"/>
          </p:cNvSpPr>
          <p:nvPr/>
        </p:nvSpPr>
        <p:spPr bwMode="auto">
          <a:xfrm>
            <a:off x="6629400" y="1905000"/>
            <a:ext cx="469678" cy="510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>
              <a:lnSpc>
                <a:spcPct val="116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US" altLang="ja-JP" dirty="0" err="1">
                <a:solidFill>
                  <a:srgbClr val="CF0507"/>
                </a:solidFill>
                <a:latin typeface="Symbol" charset="2"/>
                <a:cs typeface="Symbol" charset="2"/>
                <a:sym typeface="Symbol" charset="0"/>
              </a:rPr>
              <a:t>Λ</a:t>
            </a:r>
            <a:r>
              <a:rPr lang="ja-JP" altLang="en-US" dirty="0" smtClean="0">
                <a:solidFill>
                  <a:srgbClr val="CF0507"/>
                </a:solidFill>
                <a:latin typeface="Nimbus Roman No9 L" charset="0"/>
                <a:sym typeface="Symbol" charset="0"/>
              </a:rPr>
              <a:t>’</a:t>
            </a:r>
            <a:endParaRPr lang="en-US" dirty="0">
              <a:latin typeface="Nimbus Roman No9 L" charset="0"/>
            </a:endParaRPr>
          </a:p>
        </p:txBody>
      </p:sp>
      <p:pic>
        <p:nvPicPr>
          <p:cNvPr id="24622" name="Picture 46"/>
          <p:cNvPicPr>
            <a:picLocks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623" name="Footer Placeholder 15"/>
          <p:cNvSpPr txBox="1">
            <a:spLocks noGrp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en-US" sz="1300" dirty="0" smtClean="0"/>
              <a:t>Exclusives2015  </a:t>
            </a:r>
            <a:r>
              <a:rPr lang="en-US" sz="1300" dirty="0" err="1"/>
              <a:t>GR.Goldstein</a:t>
            </a:r>
            <a:r>
              <a:rPr lang="en-US" sz="1300" dirty="0"/>
              <a:t> </a:t>
            </a:r>
          </a:p>
        </p:txBody>
      </p:sp>
      <p:graphicFrame>
        <p:nvGraphicFramePr>
          <p:cNvPr id="50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0759646"/>
              </p:ext>
            </p:extLst>
          </p:nvPr>
        </p:nvGraphicFramePr>
        <p:xfrm>
          <a:off x="228600" y="4191000"/>
          <a:ext cx="5741988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047" name="Equation" r:id="rId12" imgW="2895600" imgH="254000" progId="Equation.DSMT4">
                  <p:embed/>
                </p:oleObj>
              </mc:Choice>
              <mc:Fallback>
                <p:oleObj name="Equation" r:id="rId12" imgW="28956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4191000"/>
                        <a:ext cx="5741988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5680124"/>
              </p:ext>
            </p:extLst>
          </p:nvPr>
        </p:nvGraphicFramePr>
        <p:xfrm>
          <a:off x="228600" y="4724400"/>
          <a:ext cx="5815013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048" name="Equation" r:id="rId14" imgW="2870200" imgH="254000" progId="Equation.DSMT4">
                  <p:embed/>
                </p:oleObj>
              </mc:Choice>
              <mc:Fallback>
                <p:oleObj name="Equation" r:id="rId14" imgW="28702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4724400"/>
                        <a:ext cx="5815013" cy="500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B8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Text Box 30"/>
          <p:cNvSpPr txBox="1">
            <a:spLocks noChangeArrowheads="1"/>
          </p:cNvSpPr>
          <p:nvPr/>
        </p:nvSpPr>
        <p:spPr bwMode="auto">
          <a:xfrm>
            <a:off x="2011363" y="533400"/>
            <a:ext cx="353582" cy="510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>
              <a:lnSpc>
                <a:spcPct val="116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US" dirty="0" err="1">
                <a:solidFill>
                  <a:srgbClr val="CF0507"/>
                </a:solidFill>
                <a:latin typeface="Symbol" charset="2"/>
                <a:cs typeface="Symbol" charset="2"/>
                <a:sym typeface="Symbol" charset="0"/>
              </a:rPr>
              <a:t>λ</a:t>
            </a:r>
            <a:endParaRPr lang="en-US" dirty="0">
              <a:latin typeface="Symbol" charset="2"/>
              <a:cs typeface="Symbol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6365029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pPr>
              <a:defRPr/>
            </a:pPr>
            <a:fld id="{5EF581F9-F3B8-A640-A69D-3EA3A423827E}" type="slidenum">
              <a:rPr lang="en-US"/>
              <a:pPr>
                <a:defRPr/>
              </a:pPr>
              <a:t>36</a:t>
            </a:fld>
            <a:endParaRPr lang="en-US"/>
          </a:p>
        </p:txBody>
      </p:sp>
      <p:sp>
        <p:nvSpPr>
          <p:cNvPr id="24577" name="Line 4"/>
          <p:cNvSpPr>
            <a:spLocks noChangeShapeType="1"/>
          </p:cNvSpPr>
          <p:nvPr/>
        </p:nvSpPr>
        <p:spPr bwMode="auto">
          <a:xfrm flipV="1">
            <a:off x="2362200" y="1506538"/>
            <a:ext cx="838200" cy="0"/>
          </a:xfrm>
          <a:prstGeom prst="line">
            <a:avLst/>
          </a:prstGeom>
          <a:noFill/>
          <a:ln w="79375" cmpd="tri">
            <a:solidFill>
              <a:srgbClr val="FF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78" name="Line 5"/>
          <p:cNvSpPr>
            <a:spLocks noChangeShapeType="1"/>
          </p:cNvSpPr>
          <p:nvPr/>
        </p:nvSpPr>
        <p:spPr bwMode="auto">
          <a:xfrm flipH="1" flipV="1">
            <a:off x="6088063" y="1520825"/>
            <a:ext cx="1219200" cy="533400"/>
          </a:xfrm>
          <a:prstGeom prst="line">
            <a:avLst/>
          </a:prstGeom>
          <a:noFill/>
          <a:ln w="79375" cmpd="tri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79" name="Line 6"/>
          <p:cNvSpPr>
            <a:spLocks noChangeShapeType="1"/>
          </p:cNvSpPr>
          <p:nvPr/>
        </p:nvSpPr>
        <p:spPr bwMode="auto">
          <a:xfrm rot="14522146" flipH="1">
            <a:off x="6583363" y="1711325"/>
            <a:ext cx="228600" cy="152400"/>
          </a:xfrm>
          <a:prstGeom prst="line">
            <a:avLst/>
          </a:prstGeom>
          <a:noFill/>
          <a:ln w="76200">
            <a:solidFill>
              <a:srgbClr val="80008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0" name="Line 7"/>
          <p:cNvSpPr>
            <a:spLocks noChangeShapeType="1"/>
          </p:cNvSpPr>
          <p:nvPr/>
        </p:nvSpPr>
        <p:spPr bwMode="auto">
          <a:xfrm>
            <a:off x="5783263" y="835025"/>
            <a:ext cx="457200" cy="60960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1" name="Line 8"/>
          <p:cNvSpPr>
            <a:spLocks noChangeShapeType="1"/>
          </p:cNvSpPr>
          <p:nvPr/>
        </p:nvSpPr>
        <p:spPr bwMode="auto">
          <a:xfrm flipH="1">
            <a:off x="2133600" y="911225"/>
            <a:ext cx="457200" cy="60960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2" name="Line 9"/>
          <p:cNvSpPr>
            <a:spLocks noChangeShapeType="1"/>
          </p:cNvSpPr>
          <p:nvPr/>
        </p:nvSpPr>
        <p:spPr bwMode="auto">
          <a:xfrm flipV="1">
            <a:off x="5257800" y="1506538"/>
            <a:ext cx="838200" cy="0"/>
          </a:xfrm>
          <a:prstGeom prst="line">
            <a:avLst/>
          </a:prstGeom>
          <a:noFill/>
          <a:ln w="79375" cmpd="tri">
            <a:solidFill>
              <a:srgbClr val="FF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3" name="Line 10"/>
          <p:cNvSpPr>
            <a:spLocks noChangeShapeType="1"/>
          </p:cNvSpPr>
          <p:nvPr/>
        </p:nvSpPr>
        <p:spPr bwMode="auto">
          <a:xfrm flipV="1">
            <a:off x="5745163" y="1506538"/>
            <a:ext cx="46037" cy="0"/>
          </a:xfrm>
          <a:prstGeom prst="line">
            <a:avLst/>
          </a:prstGeom>
          <a:noFill/>
          <a:ln w="76200">
            <a:solidFill>
              <a:srgbClr val="FF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4" name="Line 11"/>
          <p:cNvSpPr>
            <a:spLocks noChangeShapeType="1"/>
          </p:cNvSpPr>
          <p:nvPr/>
        </p:nvSpPr>
        <p:spPr bwMode="auto">
          <a:xfrm rot="5400000" flipV="1">
            <a:off x="5821363" y="949325"/>
            <a:ext cx="266700" cy="19050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5" name="Line 12"/>
          <p:cNvSpPr>
            <a:spLocks noChangeShapeType="1"/>
          </p:cNvSpPr>
          <p:nvPr/>
        </p:nvSpPr>
        <p:spPr bwMode="auto">
          <a:xfrm flipV="1">
            <a:off x="2286000" y="1063625"/>
            <a:ext cx="152400" cy="22860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6" name="Text Box 13"/>
          <p:cNvSpPr txBox="1">
            <a:spLocks noChangeArrowheads="1"/>
          </p:cNvSpPr>
          <p:nvPr/>
        </p:nvSpPr>
        <p:spPr bwMode="auto">
          <a:xfrm>
            <a:off x="1355725" y="928688"/>
            <a:ext cx="9255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en-US" sz="2000">
                <a:latin typeface="Comic Sans MS" charset="0"/>
              </a:rPr>
              <a:t>k</a:t>
            </a:r>
            <a:r>
              <a:rPr lang="en-US" sz="2000" baseline="30000">
                <a:latin typeface="Comic Sans MS" charset="0"/>
              </a:rPr>
              <a:t>+</a:t>
            </a:r>
            <a:r>
              <a:rPr lang="en-US" sz="2000">
                <a:latin typeface="Comic Sans MS" charset="0"/>
              </a:rPr>
              <a:t>=XP</a:t>
            </a:r>
            <a:r>
              <a:rPr lang="en-US" sz="2000" baseline="30000">
                <a:latin typeface="Comic Sans MS" charset="0"/>
              </a:rPr>
              <a:t>+</a:t>
            </a:r>
            <a:endParaRPr lang="en-US"/>
          </a:p>
        </p:txBody>
      </p:sp>
      <p:sp>
        <p:nvSpPr>
          <p:cNvPr id="24587" name="Rectangle 14"/>
          <p:cNvSpPr>
            <a:spLocks noChangeArrowheads="1"/>
          </p:cNvSpPr>
          <p:nvPr/>
        </p:nvSpPr>
        <p:spPr bwMode="auto">
          <a:xfrm>
            <a:off x="6240463" y="820738"/>
            <a:ext cx="142042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 dirty="0">
                <a:latin typeface="Comic Sans MS" charset="0"/>
              </a:rPr>
              <a:t>k</a:t>
            </a:r>
            <a:r>
              <a:rPr lang="ja-JP" altLang="en-US" sz="2000" dirty="0">
                <a:latin typeface="Comic Sans MS" charset="0"/>
              </a:rPr>
              <a:t>’</a:t>
            </a:r>
            <a:r>
              <a:rPr lang="en-US" altLang="ja-JP" sz="2000" baseline="30000" dirty="0">
                <a:latin typeface="Comic Sans MS" charset="0"/>
              </a:rPr>
              <a:t>+</a:t>
            </a:r>
            <a:r>
              <a:rPr lang="en-US" altLang="ja-JP" sz="2000" dirty="0">
                <a:latin typeface="Comic Sans MS" charset="0"/>
              </a:rPr>
              <a:t>=(X</a:t>
            </a:r>
            <a:r>
              <a:rPr lang="en-US" altLang="ja-JP" sz="2000" dirty="0" smtClean="0">
                <a:latin typeface="Comic Sans MS" charset="0"/>
              </a:rPr>
              <a:t>-</a:t>
            </a:r>
            <a:r>
              <a:rPr lang="en-US" altLang="ja-JP" sz="2000" dirty="0" err="1">
                <a:latin typeface="Symbol" charset="2"/>
                <a:cs typeface="Symbol" charset="2"/>
                <a:sym typeface="Symbol" charset="0"/>
              </a:rPr>
              <a:t>ζ</a:t>
            </a:r>
            <a:r>
              <a:rPr lang="en-US" altLang="ja-JP" sz="2000" dirty="0" smtClean="0">
                <a:latin typeface="Comic Sans MS" charset="0"/>
                <a:sym typeface="Symbol" charset="0"/>
              </a:rPr>
              <a:t>)</a:t>
            </a:r>
            <a:r>
              <a:rPr lang="en-US" altLang="ja-JP" sz="2000" dirty="0">
                <a:latin typeface="Comic Sans MS" charset="0"/>
                <a:sym typeface="Symbol" charset="0"/>
              </a:rPr>
              <a:t>P</a:t>
            </a:r>
            <a:r>
              <a:rPr lang="en-US" altLang="ja-JP" sz="2000" baseline="30000" dirty="0">
                <a:latin typeface="Comic Sans MS" charset="0"/>
                <a:sym typeface="Symbol" charset="0"/>
              </a:rPr>
              <a:t>+</a:t>
            </a:r>
            <a:endParaRPr lang="en-US" sz="2000" dirty="0">
              <a:latin typeface="Comic Sans MS" charset="0"/>
            </a:endParaRPr>
          </a:p>
        </p:txBody>
      </p:sp>
      <p:sp>
        <p:nvSpPr>
          <p:cNvPr id="24588" name="Rectangle 15"/>
          <p:cNvSpPr>
            <a:spLocks noChangeArrowheads="1"/>
          </p:cNvSpPr>
          <p:nvPr/>
        </p:nvSpPr>
        <p:spPr bwMode="auto">
          <a:xfrm>
            <a:off x="7219950" y="1658938"/>
            <a:ext cx="142192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 dirty="0">
                <a:latin typeface="Comic Sans MS" charset="0"/>
              </a:rPr>
              <a:t>P</a:t>
            </a:r>
            <a:r>
              <a:rPr lang="ja-JP" altLang="en-US" sz="2000" dirty="0">
                <a:latin typeface="Comic Sans MS" charset="0"/>
              </a:rPr>
              <a:t>’</a:t>
            </a:r>
            <a:r>
              <a:rPr lang="en-US" altLang="ja-JP" sz="2000" baseline="30000" dirty="0">
                <a:latin typeface="Comic Sans MS" charset="0"/>
              </a:rPr>
              <a:t>+</a:t>
            </a:r>
            <a:r>
              <a:rPr lang="en-US" altLang="ja-JP" sz="2000" dirty="0">
                <a:latin typeface="Comic Sans MS" charset="0"/>
              </a:rPr>
              <a:t>=(1- </a:t>
            </a:r>
            <a:r>
              <a:rPr lang="en-US" altLang="ja-JP" sz="2000" dirty="0" err="1">
                <a:latin typeface="Symbol" charset="2"/>
                <a:cs typeface="Symbol" charset="2"/>
                <a:sym typeface="Symbol" charset="0"/>
              </a:rPr>
              <a:t>ζ</a:t>
            </a:r>
            <a:r>
              <a:rPr lang="en-US" altLang="ja-JP" sz="2000" dirty="0" smtClean="0">
                <a:latin typeface="Comic Sans MS" charset="0"/>
                <a:sym typeface="Symbol" charset="0"/>
              </a:rPr>
              <a:t>)</a:t>
            </a:r>
            <a:r>
              <a:rPr lang="en-US" altLang="ja-JP" sz="2000" dirty="0">
                <a:latin typeface="Comic Sans MS" charset="0"/>
                <a:sym typeface="Symbol" charset="0"/>
              </a:rPr>
              <a:t>P</a:t>
            </a:r>
            <a:r>
              <a:rPr lang="en-US" altLang="ja-JP" sz="2000" baseline="30000" dirty="0">
                <a:latin typeface="Comic Sans MS" charset="0"/>
                <a:sym typeface="Symbol" charset="0"/>
              </a:rPr>
              <a:t>+</a:t>
            </a:r>
            <a:endParaRPr lang="en-US" sz="2000" dirty="0">
              <a:latin typeface="Comic Sans MS" charset="0"/>
              <a:sym typeface="Symbol" charset="0"/>
            </a:endParaRPr>
          </a:p>
        </p:txBody>
      </p:sp>
      <p:sp>
        <p:nvSpPr>
          <p:cNvPr id="24589" name="Rectangle 16"/>
          <p:cNvSpPr>
            <a:spLocks noChangeArrowheads="1"/>
          </p:cNvSpPr>
          <p:nvPr/>
        </p:nvSpPr>
        <p:spPr bwMode="auto">
          <a:xfrm>
            <a:off x="2362200" y="1735138"/>
            <a:ext cx="14462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latin typeface="Comic Sans MS" charset="0"/>
              </a:rPr>
              <a:t>P</a:t>
            </a:r>
            <a:r>
              <a:rPr lang="en-US" sz="2000" baseline="-25000">
                <a:latin typeface="Comic Sans MS" charset="0"/>
              </a:rPr>
              <a:t>X</a:t>
            </a:r>
            <a:r>
              <a:rPr lang="en-US" sz="2000" baseline="30000">
                <a:latin typeface="Comic Sans MS" charset="0"/>
              </a:rPr>
              <a:t>+</a:t>
            </a:r>
            <a:r>
              <a:rPr lang="en-US" sz="2000">
                <a:latin typeface="Comic Sans MS" charset="0"/>
              </a:rPr>
              <a:t>=(1-X)P</a:t>
            </a:r>
            <a:r>
              <a:rPr lang="en-US" sz="2000" baseline="30000">
                <a:latin typeface="Comic Sans MS" charset="0"/>
              </a:rPr>
              <a:t>+</a:t>
            </a:r>
            <a:endParaRPr lang="en-US" sz="2000">
              <a:latin typeface="Comic Sans MS" charset="0"/>
            </a:endParaRPr>
          </a:p>
        </p:txBody>
      </p:sp>
      <p:sp>
        <p:nvSpPr>
          <p:cNvPr id="24590" name="Text Box 17"/>
          <p:cNvSpPr txBox="1">
            <a:spLocks noChangeArrowheads="1"/>
          </p:cNvSpPr>
          <p:nvPr/>
        </p:nvSpPr>
        <p:spPr bwMode="auto">
          <a:xfrm>
            <a:off x="1752600" y="25400"/>
            <a:ext cx="6341850" cy="510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>
              <a:lnSpc>
                <a:spcPct val="116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US" dirty="0">
                <a:solidFill>
                  <a:srgbClr val="CF0507"/>
                </a:solidFill>
                <a:latin typeface="Comic Sans MS" charset="0"/>
              </a:rPr>
              <a:t>Vertex </a:t>
            </a:r>
            <a:r>
              <a:rPr lang="en-US" dirty="0" smtClean="0">
                <a:solidFill>
                  <a:srgbClr val="CF0507"/>
                </a:solidFill>
                <a:latin typeface="Comic Sans MS" charset="0"/>
              </a:rPr>
              <a:t>Structures with </a:t>
            </a:r>
            <a:r>
              <a:rPr lang="en-US" dirty="0" err="1" smtClean="0">
                <a:solidFill>
                  <a:srgbClr val="CF0507"/>
                </a:solidFill>
                <a:latin typeface="Comic Sans MS" charset="0"/>
              </a:rPr>
              <a:t>Diquark</a:t>
            </a:r>
            <a:r>
              <a:rPr lang="en-US" dirty="0" smtClean="0">
                <a:solidFill>
                  <a:srgbClr val="CF0507"/>
                </a:solidFill>
                <a:latin typeface="Comic Sans MS" charset="0"/>
              </a:rPr>
              <a:t> Spectator  </a:t>
            </a:r>
            <a:endParaRPr lang="en-US" dirty="0">
              <a:latin typeface="Nimbus Roman No9 L" charset="0"/>
            </a:endParaRPr>
          </a:p>
        </p:txBody>
      </p:sp>
      <p:sp>
        <p:nvSpPr>
          <p:cNvPr id="24591" name="Oval 18"/>
          <p:cNvSpPr>
            <a:spLocks noChangeArrowheads="1"/>
          </p:cNvSpPr>
          <p:nvPr/>
        </p:nvSpPr>
        <p:spPr bwMode="auto">
          <a:xfrm>
            <a:off x="5935663" y="1277938"/>
            <a:ext cx="457200" cy="381000"/>
          </a:xfrm>
          <a:prstGeom prst="ellipse">
            <a:avLst/>
          </a:prstGeom>
          <a:solidFill>
            <a:srgbClr val="800080"/>
          </a:solidFill>
          <a:ln w="9525">
            <a:solidFill>
              <a:srgbClr val="8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2" name="Oval 19"/>
          <p:cNvSpPr>
            <a:spLocks noChangeArrowheads="1"/>
          </p:cNvSpPr>
          <p:nvPr/>
        </p:nvSpPr>
        <p:spPr bwMode="auto">
          <a:xfrm>
            <a:off x="2057400" y="1354138"/>
            <a:ext cx="457200" cy="381000"/>
          </a:xfrm>
          <a:prstGeom prst="ellipse">
            <a:avLst/>
          </a:prstGeom>
          <a:solidFill>
            <a:srgbClr val="800080"/>
          </a:solidFill>
          <a:ln w="9525">
            <a:solidFill>
              <a:srgbClr val="8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3" name="Line 20"/>
          <p:cNvSpPr>
            <a:spLocks noChangeShapeType="1"/>
          </p:cNvSpPr>
          <p:nvPr/>
        </p:nvSpPr>
        <p:spPr bwMode="auto">
          <a:xfrm flipV="1">
            <a:off x="990600" y="1506538"/>
            <a:ext cx="1371600" cy="609600"/>
          </a:xfrm>
          <a:prstGeom prst="line">
            <a:avLst/>
          </a:prstGeom>
          <a:noFill/>
          <a:ln w="79375" cmpd="tri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94" name="Rectangle 21"/>
          <p:cNvSpPr>
            <a:spLocks noChangeArrowheads="1"/>
          </p:cNvSpPr>
          <p:nvPr/>
        </p:nvSpPr>
        <p:spPr bwMode="auto">
          <a:xfrm>
            <a:off x="762000" y="1735138"/>
            <a:ext cx="3952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latin typeface="Comic Sans MS" charset="0"/>
              </a:rPr>
              <a:t>P</a:t>
            </a:r>
            <a:r>
              <a:rPr lang="en-US" sz="2000" baseline="30000">
                <a:latin typeface="Comic Sans MS" charset="0"/>
              </a:rPr>
              <a:t>+</a:t>
            </a:r>
            <a:endParaRPr lang="en-US" sz="2000">
              <a:latin typeface="Comic Sans MS" charset="0"/>
            </a:endParaRPr>
          </a:p>
        </p:txBody>
      </p:sp>
      <p:sp>
        <p:nvSpPr>
          <p:cNvPr id="24595" name="Line 22"/>
          <p:cNvSpPr>
            <a:spLocks noChangeShapeType="1"/>
          </p:cNvSpPr>
          <p:nvPr/>
        </p:nvSpPr>
        <p:spPr bwMode="auto">
          <a:xfrm flipV="1">
            <a:off x="1524000" y="1749425"/>
            <a:ext cx="228600" cy="152400"/>
          </a:xfrm>
          <a:prstGeom prst="line">
            <a:avLst/>
          </a:prstGeom>
          <a:noFill/>
          <a:ln w="76200">
            <a:solidFill>
              <a:srgbClr val="80008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96" name="Line 23"/>
          <p:cNvSpPr>
            <a:spLocks noChangeShapeType="1"/>
          </p:cNvSpPr>
          <p:nvPr/>
        </p:nvSpPr>
        <p:spPr bwMode="auto">
          <a:xfrm flipV="1">
            <a:off x="2925763" y="1506538"/>
            <a:ext cx="46037" cy="0"/>
          </a:xfrm>
          <a:prstGeom prst="line">
            <a:avLst/>
          </a:prstGeom>
          <a:noFill/>
          <a:ln w="76200">
            <a:solidFill>
              <a:srgbClr val="FF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97" name="Rectangle 24"/>
          <p:cNvSpPr>
            <a:spLocks noChangeArrowheads="1"/>
          </p:cNvSpPr>
          <p:nvPr/>
        </p:nvSpPr>
        <p:spPr bwMode="auto">
          <a:xfrm>
            <a:off x="4878388" y="1735138"/>
            <a:ext cx="14462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latin typeface="Comic Sans MS" charset="0"/>
              </a:rPr>
              <a:t>P</a:t>
            </a:r>
            <a:r>
              <a:rPr lang="en-US" sz="2000" baseline="-25000">
                <a:latin typeface="Comic Sans MS" charset="0"/>
              </a:rPr>
              <a:t>X</a:t>
            </a:r>
            <a:r>
              <a:rPr lang="en-US" sz="2000" baseline="30000">
                <a:latin typeface="Comic Sans MS" charset="0"/>
              </a:rPr>
              <a:t>+</a:t>
            </a:r>
            <a:r>
              <a:rPr lang="en-US" sz="2000">
                <a:latin typeface="Comic Sans MS" charset="0"/>
              </a:rPr>
              <a:t>=(1-X)P</a:t>
            </a:r>
            <a:r>
              <a:rPr lang="en-US" sz="2000" baseline="30000">
                <a:latin typeface="Comic Sans MS" charset="0"/>
              </a:rPr>
              <a:t>+</a:t>
            </a:r>
            <a:endParaRPr lang="en-US" sz="2000">
              <a:latin typeface="Comic Sans MS" charset="0"/>
            </a:endParaRPr>
          </a:p>
        </p:txBody>
      </p:sp>
      <p:sp>
        <p:nvSpPr>
          <p:cNvPr id="24598" name="Text Box 25"/>
          <p:cNvSpPr txBox="1">
            <a:spLocks noChangeArrowheads="1"/>
          </p:cNvSpPr>
          <p:nvPr/>
        </p:nvSpPr>
        <p:spPr bwMode="auto">
          <a:xfrm>
            <a:off x="457200" y="1506538"/>
            <a:ext cx="184150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>
              <a:lnSpc>
                <a:spcPct val="116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endParaRPr lang="en-US">
              <a:latin typeface="Nimbus Roman No9 L" charset="0"/>
            </a:endParaRPr>
          </a:p>
        </p:txBody>
      </p:sp>
      <p:sp>
        <p:nvSpPr>
          <p:cNvPr id="24599" name="Text Box 26"/>
          <p:cNvSpPr txBox="1">
            <a:spLocks noChangeArrowheads="1"/>
          </p:cNvSpPr>
          <p:nvPr/>
        </p:nvSpPr>
        <p:spPr bwMode="auto">
          <a:xfrm>
            <a:off x="1279525" y="1295400"/>
            <a:ext cx="184150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>
              <a:lnSpc>
                <a:spcPct val="116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endParaRPr lang="en-US">
              <a:latin typeface="Nimbus Roman No9 L" charset="0"/>
            </a:endParaRPr>
          </a:p>
        </p:txBody>
      </p:sp>
      <p:sp>
        <p:nvSpPr>
          <p:cNvPr id="24600" name="Text Box 27"/>
          <p:cNvSpPr txBox="1">
            <a:spLocks noChangeArrowheads="1"/>
          </p:cNvSpPr>
          <p:nvPr/>
        </p:nvSpPr>
        <p:spPr bwMode="auto">
          <a:xfrm>
            <a:off x="457200" y="1524000"/>
            <a:ext cx="184150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>
              <a:lnSpc>
                <a:spcPct val="116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endParaRPr lang="en-US">
              <a:latin typeface="Nimbus Roman No9 L" charset="0"/>
            </a:endParaRPr>
          </a:p>
        </p:txBody>
      </p:sp>
      <p:sp>
        <p:nvSpPr>
          <p:cNvPr id="24601" name="Text Box 28"/>
          <p:cNvSpPr txBox="1">
            <a:spLocks noChangeArrowheads="1"/>
          </p:cNvSpPr>
          <p:nvPr/>
        </p:nvSpPr>
        <p:spPr bwMode="auto">
          <a:xfrm>
            <a:off x="609600" y="1658938"/>
            <a:ext cx="184150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>
              <a:lnSpc>
                <a:spcPct val="116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endParaRPr lang="en-US">
              <a:latin typeface="Nimbus Roman No9 L" charset="0"/>
            </a:endParaRPr>
          </a:p>
        </p:txBody>
      </p:sp>
      <p:sp>
        <p:nvSpPr>
          <p:cNvPr id="24602" name="Text Box 29"/>
          <p:cNvSpPr txBox="1">
            <a:spLocks noChangeArrowheads="1"/>
          </p:cNvSpPr>
          <p:nvPr/>
        </p:nvSpPr>
        <p:spPr bwMode="auto">
          <a:xfrm>
            <a:off x="1295400" y="363538"/>
            <a:ext cx="184150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>
              <a:lnSpc>
                <a:spcPct val="116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endParaRPr lang="en-US">
              <a:solidFill>
                <a:srgbClr val="CF0507"/>
              </a:solidFill>
              <a:latin typeface="Nimbus Roman No9 L" charset="0"/>
            </a:endParaRPr>
          </a:p>
        </p:txBody>
      </p:sp>
      <p:sp>
        <p:nvSpPr>
          <p:cNvPr id="24604" name="Text Box 31"/>
          <p:cNvSpPr txBox="1">
            <a:spLocks noChangeArrowheads="1"/>
          </p:cNvSpPr>
          <p:nvPr/>
        </p:nvSpPr>
        <p:spPr bwMode="auto">
          <a:xfrm>
            <a:off x="304800" y="1447800"/>
            <a:ext cx="395811" cy="510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>
              <a:lnSpc>
                <a:spcPct val="116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US" dirty="0" err="1">
                <a:solidFill>
                  <a:srgbClr val="CF0507"/>
                </a:solidFill>
                <a:latin typeface="Symbol" charset="2"/>
                <a:cs typeface="Symbol" charset="2"/>
                <a:sym typeface="Symbol" charset="0"/>
              </a:rPr>
              <a:t>Λ</a:t>
            </a:r>
            <a:endParaRPr lang="en-US" dirty="0">
              <a:latin typeface="Symbol" charset="2"/>
              <a:cs typeface="Symbol" charset="2"/>
            </a:endParaRPr>
          </a:p>
        </p:txBody>
      </p:sp>
      <p:sp>
        <p:nvSpPr>
          <p:cNvPr id="24605" name="Text Box 32"/>
          <p:cNvSpPr txBox="1">
            <a:spLocks noChangeArrowheads="1"/>
          </p:cNvSpPr>
          <p:nvPr/>
        </p:nvSpPr>
        <p:spPr bwMode="auto">
          <a:xfrm>
            <a:off x="2286000" y="2051050"/>
            <a:ext cx="1150938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>
              <a:lnSpc>
                <a:spcPct val="116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US" sz="2000">
                <a:solidFill>
                  <a:srgbClr val="CF0507"/>
                </a:solidFill>
                <a:latin typeface="Nimbus Roman No9 L" charset="0"/>
              </a:rPr>
              <a:t>S=0 or 1</a:t>
            </a:r>
            <a:endParaRPr lang="en-US">
              <a:latin typeface="Nimbus Roman No9 L" charset="0"/>
            </a:endParaRPr>
          </a:p>
        </p:txBody>
      </p:sp>
      <p:graphicFrame>
        <p:nvGraphicFramePr>
          <p:cNvPr id="24606" name="Object 2"/>
          <p:cNvGraphicFramePr>
            <a:graphicFrameLocks noChangeAspect="1"/>
          </p:cNvGraphicFramePr>
          <p:nvPr/>
        </p:nvGraphicFramePr>
        <p:xfrm>
          <a:off x="152400" y="3733800"/>
          <a:ext cx="5815013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436" name="Equation" r:id="rId3" imgW="2862072" imgH="237744" progId="">
                  <p:embed/>
                </p:oleObj>
              </mc:Choice>
              <mc:Fallback>
                <p:oleObj name="Equation" r:id="rId3" imgW="2862072" imgH="237744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3733800"/>
                        <a:ext cx="5815013" cy="500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B8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607" name="Text Box 34"/>
          <p:cNvSpPr txBox="1">
            <a:spLocks noChangeArrowheads="1"/>
          </p:cNvSpPr>
          <p:nvPr/>
        </p:nvSpPr>
        <p:spPr bwMode="auto">
          <a:xfrm>
            <a:off x="228600" y="2590800"/>
            <a:ext cx="609600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>
              <a:lnSpc>
                <a:spcPct val="116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US" sz="2000" dirty="0">
                <a:solidFill>
                  <a:srgbClr val="CF0507"/>
                </a:solidFill>
                <a:latin typeface="Comic Sans MS" charset="0"/>
              </a:rPr>
              <a:t>First </a:t>
            </a:r>
            <a:r>
              <a:rPr lang="en-US" sz="2000" dirty="0" smtClean="0">
                <a:solidFill>
                  <a:srgbClr val="CF0507"/>
                </a:solidFill>
                <a:latin typeface="Comic Sans MS" charset="0"/>
              </a:rPr>
              <a:t>focus </a:t>
            </a:r>
            <a:r>
              <a:rPr lang="en-US" sz="2000" dirty="0">
                <a:solidFill>
                  <a:srgbClr val="CF0507"/>
                </a:solidFill>
                <a:latin typeface="Comic Sans MS" charset="0"/>
              </a:rPr>
              <a:t>on S=0 </a:t>
            </a:r>
            <a:r>
              <a:rPr lang="en-US" sz="2000" dirty="0" smtClean="0">
                <a:solidFill>
                  <a:srgbClr val="CF0507"/>
                </a:solidFill>
                <a:latin typeface="Comic Sans MS" charset="0"/>
              </a:rPr>
              <a:t> </a:t>
            </a:r>
            <a:r>
              <a:rPr lang="en-US" sz="2000" dirty="0">
                <a:solidFill>
                  <a:srgbClr val="CF0507"/>
                </a:solidFill>
                <a:latin typeface="Comic Sans MS" charset="0"/>
              </a:rPr>
              <a:t>pure </a:t>
            </a:r>
            <a:r>
              <a:rPr lang="en-US" sz="2000" dirty="0" smtClean="0">
                <a:solidFill>
                  <a:srgbClr val="CF0507"/>
                </a:solidFill>
                <a:latin typeface="Comic Sans MS" charset="0"/>
              </a:rPr>
              <a:t>spectator – beginning </a:t>
            </a:r>
            <a:endParaRPr lang="en-US" sz="2000" dirty="0">
              <a:latin typeface="Comic Sans MS" charset="0"/>
            </a:endParaRPr>
          </a:p>
        </p:txBody>
      </p:sp>
      <p:graphicFrame>
        <p:nvGraphicFramePr>
          <p:cNvPr id="24611" name="Object 4"/>
          <p:cNvGraphicFramePr>
            <a:graphicFrameLocks noChangeAspect="1"/>
          </p:cNvGraphicFramePr>
          <p:nvPr/>
        </p:nvGraphicFramePr>
        <p:xfrm>
          <a:off x="304800" y="3182938"/>
          <a:ext cx="5638800" cy="493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437" name="Equation" r:id="rId5" imgW="2889504" imgH="237744" progId="">
                  <p:embed/>
                </p:oleObj>
              </mc:Choice>
              <mc:Fallback>
                <p:oleObj name="Equation" r:id="rId5" imgW="2889504" imgH="237744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3182938"/>
                        <a:ext cx="5638800" cy="493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613" name="Text Box 40"/>
          <p:cNvSpPr txBox="1">
            <a:spLocks noChangeArrowheads="1"/>
          </p:cNvSpPr>
          <p:nvPr/>
        </p:nvSpPr>
        <p:spPr bwMode="auto">
          <a:xfrm>
            <a:off x="76200" y="5373688"/>
            <a:ext cx="2096122" cy="441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>
              <a:lnSpc>
                <a:spcPct val="116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US" sz="2000" dirty="0">
                <a:solidFill>
                  <a:srgbClr val="CF0507"/>
                </a:solidFill>
                <a:latin typeface="Comic Sans MS" charset="0"/>
              </a:rPr>
              <a:t>Vertex function </a:t>
            </a:r>
            <a:endParaRPr lang="en-US" dirty="0">
              <a:latin typeface="Comic Sans MS" charset="0"/>
            </a:endParaRPr>
          </a:p>
        </p:txBody>
      </p:sp>
      <p:graphicFrame>
        <p:nvGraphicFramePr>
          <p:cNvPr id="24614" name="Object 6"/>
          <p:cNvGraphicFramePr>
            <a:graphicFrameLocks noChangeAspect="1"/>
          </p:cNvGraphicFramePr>
          <p:nvPr/>
        </p:nvGraphicFramePr>
        <p:xfrm>
          <a:off x="4991100" y="3271838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438" name="Equation" r:id="rId7" imgW="100584" imgH="155448" progId="">
                  <p:embed/>
                </p:oleObj>
              </mc:Choice>
              <mc:Fallback>
                <p:oleObj name="Equation" r:id="rId7" imgW="100584" imgH="15544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91100" y="3271838"/>
                        <a:ext cx="114300" cy="16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B8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615" name="Object 7"/>
          <p:cNvGraphicFramePr>
            <a:graphicFrameLocks noChangeAspect="1"/>
          </p:cNvGraphicFramePr>
          <p:nvPr/>
        </p:nvGraphicFramePr>
        <p:xfrm>
          <a:off x="4991100" y="3271838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439" name="Equation" r:id="rId9" imgW="100584" imgH="155448" progId="">
                  <p:embed/>
                </p:oleObj>
              </mc:Choice>
              <mc:Fallback>
                <p:oleObj name="Equation" r:id="rId9" imgW="100584" imgH="15544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91100" y="3271838"/>
                        <a:ext cx="114300" cy="16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B8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4616" name="Picture 4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5334000"/>
            <a:ext cx="35814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617" name="TextBox 41"/>
          <p:cNvSpPr txBox="1">
            <a:spLocks noChangeArrowheads="1"/>
          </p:cNvSpPr>
          <p:nvPr/>
        </p:nvSpPr>
        <p:spPr bwMode="auto">
          <a:xfrm>
            <a:off x="6019800" y="2514600"/>
            <a:ext cx="31242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en-US" sz="2000" b="1" dirty="0" smtClean="0">
                <a:solidFill>
                  <a:srgbClr val="0000FF"/>
                </a:solidFill>
              </a:rPr>
              <a:t>Parity at vertices</a:t>
            </a:r>
            <a:r>
              <a:rPr lang="en-US" sz="2000" dirty="0" smtClean="0">
                <a:solidFill>
                  <a:srgbClr val="B82A67"/>
                </a:solidFill>
              </a:rPr>
              <a:t>:</a:t>
            </a:r>
          </a:p>
          <a:p>
            <a:pPr eaLnBrk="1" hangingPunct="1"/>
            <a:r>
              <a:rPr lang="en-US" sz="2000" dirty="0" smtClean="0">
                <a:solidFill>
                  <a:srgbClr val="B82A67"/>
                </a:solidFill>
              </a:rPr>
              <a:t>Note </a:t>
            </a:r>
            <a:r>
              <a:rPr lang="en-US" sz="2000" dirty="0">
                <a:solidFill>
                  <a:srgbClr val="B82A67"/>
                </a:solidFill>
              </a:rPr>
              <a:t>that by switching</a:t>
            </a:r>
          </a:p>
          <a:p>
            <a:pPr eaLnBrk="1" hangingPunct="1"/>
            <a:r>
              <a:rPr lang="en-US" sz="2000" dirty="0" err="1">
                <a:solidFill>
                  <a:srgbClr val="B82A67"/>
                </a:solidFill>
              </a:rPr>
              <a:t>λ</a:t>
            </a:r>
            <a:r>
              <a:rPr lang="en-US" sz="2000" dirty="0">
                <a:solidFill>
                  <a:srgbClr val="B82A67"/>
                </a:solidFill>
                <a:latin typeface="Wingdings" charset="0"/>
                <a:cs typeface="Wingdings" charset="0"/>
              </a:rPr>
              <a:t></a:t>
            </a:r>
            <a:r>
              <a:rPr lang="en-US" sz="2000" dirty="0">
                <a:solidFill>
                  <a:srgbClr val="B82A67"/>
                </a:solidFill>
              </a:rPr>
              <a:t>- </a:t>
            </a:r>
            <a:r>
              <a:rPr lang="en-US" sz="2000" dirty="0" err="1">
                <a:solidFill>
                  <a:srgbClr val="B82A67"/>
                </a:solidFill>
              </a:rPr>
              <a:t>λ</a:t>
            </a:r>
            <a:r>
              <a:rPr lang="en-US" sz="2000" dirty="0">
                <a:solidFill>
                  <a:srgbClr val="B82A67"/>
                </a:solidFill>
              </a:rPr>
              <a:t> &amp;  </a:t>
            </a:r>
            <a:r>
              <a:rPr lang="en-US" sz="2000" dirty="0" err="1">
                <a:solidFill>
                  <a:srgbClr val="B82A67"/>
                </a:solidFill>
              </a:rPr>
              <a:t>Λ</a:t>
            </a:r>
            <a:r>
              <a:rPr lang="en-US" sz="2000" dirty="0">
                <a:solidFill>
                  <a:srgbClr val="B82A67"/>
                </a:solidFill>
              </a:rPr>
              <a:t> </a:t>
            </a:r>
            <a:r>
              <a:rPr lang="en-US" sz="2000" dirty="0">
                <a:solidFill>
                  <a:srgbClr val="B82A67"/>
                </a:solidFill>
                <a:latin typeface="Wingdings" charset="0"/>
                <a:cs typeface="Wingdings" charset="0"/>
              </a:rPr>
              <a:t></a:t>
            </a:r>
            <a:r>
              <a:rPr lang="en-US" sz="2000" dirty="0">
                <a:solidFill>
                  <a:srgbClr val="B82A67"/>
                </a:solidFill>
              </a:rPr>
              <a:t> -</a:t>
            </a:r>
            <a:r>
              <a:rPr lang="en-US" sz="2000" dirty="0" err="1">
                <a:solidFill>
                  <a:srgbClr val="B82A67"/>
                </a:solidFill>
              </a:rPr>
              <a:t>Λ</a:t>
            </a:r>
            <a:r>
              <a:rPr lang="en-US" sz="2000" dirty="0">
                <a:solidFill>
                  <a:srgbClr val="B82A67"/>
                </a:solidFill>
              </a:rPr>
              <a:t> (Parity)</a:t>
            </a:r>
          </a:p>
          <a:p>
            <a:pPr eaLnBrk="1" hangingPunct="1"/>
            <a:r>
              <a:rPr lang="en-US" sz="2000" dirty="0">
                <a:solidFill>
                  <a:srgbClr val="B82A67"/>
                </a:solidFill>
              </a:rPr>
              <a:t>will have  chiral evens</a:t>
            </a:r>
          </a:p>
          <a:p>
            <a:pPr eaLnBrk="1" hangingPunct="1"/>
            <a:r>
              <a:rPr lang="en-US" sz="2000" dirty="0">
                <a:solidFill>
                  <a:srgbClr val="B82A67"/>
                </a:solidFill>
              </a:rPr>
              <a:t>go to ± chiral odds</a:t>
            </a:r>
          </a:p>
          <a:p>
            <a:pPr eaLnBrk="1" hangingPunct="1"/>
            <a:r>
              <a:rPr lang="en-US" sz="2000" dirty="0">
                <a:solidFill>
                  <a:srgbClr val="B82A67"/>
                </a:solidFill>
              </a:rPr>
              <a:t>giving relations – </a:t>
            </a:r>
          </a:p>
          <a:p>
            <a:pPr eaLnBrk="1" hangingPunct="1"/>
            <a:r>
              <a:rPr lang="en-US" sz="2000" u="sng" dirty="0">
                <a:solidFill>
                  <a:srgbClr val="B82A67"/>
                </a:solidFill>
              </a:rPr>
              <a:t>before k integrations</a:t>
            </a:r>
          </a:p>
          <a:p>
            <a:pPr eaLnBrk="1" hangingPunct="1"/>
            <a:r>
              <a:rPr lang="en-US" sz="2000" dirty="0">
                <a:solidFill>
                  <a:srgbClr val="B82A67"/>
                </a:solidFill>
              </a:rPr>
              <a:t>A(</a:t>
            </a:r>
            <a:r>
              <a:rPr lang="en-US" sz="2000" dirty="0" err="1">
                <a:solidFill>
                  <a:srgbClr val="B82A67"/>
                </a:solidFill>
              </a:rPr>
              <a:t>Λ</a:t>
            </a:r>
            <a:r>
              <a:rPr lang="ja-JP" altLang="en-US" sz="2000" dirty="0">
                <a:solidFill>
                  <a:srgbClr val="B82A67"/>
                </a:solidFill>
              </a:rPr>
              <a:t>’</a:t>
            </a:r>
            <a:r>
              <a:rPr lang="en-US" altLang="ja-JP" sz="2000" dirty="0" err="1">
                <a:solidFill>
                  <a:srgbClr val="B82A67"/>
                </a:solidFill>
              </a:rPr>
              <a:t>λ</a:t>
            </a:r>
            <a:r>
              <a:rPr lang="ja-JP" altLang="en-US" sz="2000" dirty="0">
                <a:solidFill>
                  <a:srgbClr val="B82A67"/>
                </a:solidFill>
              </a:rPr>
              <a:t>’</a:t>
            </a:r>
            <a:r>
              <a:rPr lang="en-US" altLang="ja-JP" sz="2000" dirty="0">
                <a:solidFill>
                  <a:srgbClr val="B82A67"/>
                </a:solidFill>
              </a:rPr>
              <a:t>;</a:t>
            </a:r>
            <a:r>
              <a:rPr lang="en-US" altLang="ja-JP" sz="2000" dirty="0" err="1">
                <a:solidFill>
                  <a:srgbClr val="B82A67"/>
                </a:solidFill>
              </a:rPr>
              <a:t>Λλ</a:t>
            </a:r>
            <a:r>
              <a:rPr lang="en-US" altLang="ja-JP" sz="2000" dirty="0">
                <a:solidFill>
                  <a:srgbClr val="B82A67"/>
                </a:solidFill>
              </a:rPr>
              <a:t>)</a:t>
            </a:r>
            <a:r>
              <a:rPr lang="en-US" altLang="ja-JP" sz="2000" dirty="0">
                <a:solidFill>
                  <a:srgbClr val="B82A67"/>
                </a:solidFill>
                <a:latin typeface="Wingdings" charset="0"/>
                <a:cs typeface="Wingdings" charset="0"/>
              </a:rPr>
              <a:t></a:t>
            </a:r>
          </a:p>
          <a:p>
            <a:pPr eaLnBrk="1" hangingPunct="1"/>
            <a:r>
              <a:rPr lang="en-US" sz="2000" dirty="0">
                <a:solidFill>
                  <a:srgbClr val="B82A67"/>
                </a:solidFill>
                <a:latin typeface="Wingdings" charset="0"/>
                <a:cs typeface="Wingdings" charset="0"/>
              </a:rPr>
              <a:t>   </a:t>
            </a:r>
            <a:r>
              <a:rPr lang="en-US" sz="2000" dirty="0">
                <a:solidFill>
                  <a:srgbClr val="B82A67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±</a:t>
            </a:r>
            <a:r>
              <a:rPr lang="en-US" sz="2000" dirty="0">
                <a:solidFill>
                  <a:srgbClr val="B82A67"/>
                </a:solidFill>
              </a:rPr>
              <a:t>A(</a:t>
            </a:r>
            <a:r>
              <a:rPr lang="en-US" sz="2000" dirty="0" err="1">
                <a:solidFill>
                  <a:srgbClr val="B82A67"/>
                </a:solidFill>
              </a:rPr>
              <a:t>Λ</a:t>
            </a:r>
            <a:r>
              <a:rPr lang="ja-JP" altLang="en-US" sz="2000" dirty="0">
                <a:solidFill>
                  <a:srgbClr val="B82A67"/>
                </a:solidFill>
              </a:rPr>
              <a:t>’</a:t>
            </a:r>
            <a:r>
              <a:rPr lang="en-US" altLang="ja-JP" sz="2000" dirty="0">
                <a:solidFill>
                  <a:srgbClr val="B82A67"/>
                </a:solidFill>
              </a:rPr>
              <a:t>,</a:t>
            </a:r>
            <a:r>
              <a:rPr lang="en-US" altLang="ja-JP" sz="2000" dirty="0" err="1">
                <a:solidFill>
                  <a:srgbClr val="B82A67"/>
                </a:solidFill>
              </a:rPr>
              <a:t>λ</a:t>
            </a:r>
            <a:r>
              <a:rPr lang="ja-JP" altLang="en-US" sz="2000" dirty="0">
                <a:solidFill>
                  <a:srgbClr val="B82A67"/>
                </a:solidFill>
              </a:rPr>
              <a:t>’</a:t>
            </a:r>
            <a:r>
              <a:rPr lang="en-US" altLang="ja-JP" sz="2000" dirty="0">
                <a:solidFill>
                  <a:srgbClr val="B82A67"/>
                </a:solidFill>
              </a:rPr>
              <a:t>;-</a:t>
            </a:r>
            <a:r>
              <a:rPr lang="en-US" altLang="ja-JP" sz="2000" dirty="0" err="1">
                <a:solidFill>
                  <a:srgbClr val="B82A67"/>
                </a:solidFill>
              </a:rPr>
              <a:t>Λ</a:t>
            </a:r>
            <a:r>
              <a:rPr lang="en-US" altLang="ja-JP" sz="2000" dirty="0">
                <a:solidFill>
                  <a:srgbClr val="B82A67"/>
                </a:solidFill>
              </a:rPr>
              <a:t>,-</a:t>
            </a:r>
            <a:r>
              <a:rPr lang="en-US" altLang="ja-JP" sz="2000" dirty="0" err="1">
                <a:solidFill>
                  <a:srgbClr val="B82A67"/>
                </a:solidFill>
              </a:rPr>
              <a:t>λ</a:t>
            </a:r>
            <a:r>
              <a:rPr lang="en-US" altLang="ja-JP" sz="2000" dirty="0" smtClean="0">
                <a:solidFill>
                  <a:srgbClr val="B82A67"/>
                </a:solidFill>
              </a:rPr>
              <a:t>)</a:t>
            </a:r>
            <a:r>
              <a:rPr lang="en-US" altLang="ja-JP" sz="2000" baseline="30000" dirty="0" smtClean="0">
                <a:solidFill>
                  <a:srgbClr val="B82A67"/>
                </a:solidFill>
              </a:rPr>
              <a:t>*</a:t>
            </a:r>
            <a:endParaRPr lang="en-US" altLang="ja-JP" sz="2000" dirty="0">
              <a:solidFill>
                <a:srgbClr val="B82A67"/>
              </a:solidFill>
            </a:endParaRPr>
          </a:p>
          <a:p>
            <a:pPr eaLnBrk="1" hangingPunct="1"/>
            <a:endParaRPr lang="en-US" sz="2000" dirty="0">
              <a:solidFill>
                <a:srgbClr val="B82A67"/>
              </a:solidFill>
            </a:endParaRPr>
          </a:p>
          <a:p>
            <a:pPr eaLnBrk="1" hangingPunct="1"/>
            <a:r>
              <a:rPr lang="en-US" sz="2000" dirty="0">
                <a:solidFill>
                  <a:srgbClr val="B82A67"/>
                </a:solidFill>
              </a:rPr>
              <a:t>but then (</a:t>
            </a:r>
            <a:r>
              <a:rPr lang="en-US" sz="2000" dirty="0" err="1">
                <a:solidFill>
                  <a:srgbClr val="B82A67"/>
                </a:solidFill>
              </a:rPr>
              <a:t>Λ</a:t>
            </a:r>
            <a:r>
              <a:rPr lang="ja-JP" altLang="en-US" sz="2000" dirty="0">
                <a:solidFill>
                  <a:srgbClr val="B82A67"/>
                </a:solidFill>
              </a:rPr>
              <a:t>’</a:t>
            </a:r>
            <a:r>
              <a:rPr lang="en-US" altLang="ja-JP" sz="2000" dirty="0">
                <a:solidFill>
                  <a:srgbClr val="B82A67"/>
                </a:solidFill>
              </a:rPr>
              <a:t>-</a:t>
            </a:r>
            <a:r>
              <a:rPr lang="en-US" altLang="ja-JP" sz="2000" dirty="0" err="1">
                <a:solidFill>
                  <a:srgbClr val="B82A67"/>
                </a:solidFill>
              </a:rPr>
              <a:t>λ</a:t>
            </a:r>
            <a:r>
              <a:rPr lang="ja-JP" altLang="en-US" sz="2000" dirty="0">
                <a:solidFill>
                  <a:srgbClr val="B82A67"/>
                </a:solidFill>
              </a:rPr>
              <a:t>’</a:t>
            </a:r>
            <a:r>
              <a:rPr lang="en-US" altLang="ja-JP" sz="2000" dirty="0">
                <a:solidFill>
                  <a:srgbClr val="B82A67"/>
                </a:solidFill>
              </a:rPr>
              <a:t>)-(</a:t>
            </a:r>
            <a:r>
              <a:rPr lang="en-US" altLang="ja-JP" sz="2000" dirty="0" err="1">
                <a:solidFill>
                  <a:srgbClr val="B82A67"/>
                </a:solidFill>
              </a:rPr>
              <a:t>Λ-λ</a:t>
            </a:r>
            <a:r>
              <a:rPr lang="en-US" altLang="ja-JP" sz="2000" dirty="0">
                <a:solidFill>
                  <a:srgbClr val="B82A67"/>
                </a:solidFill>
              </a:rPr>
              <a:t>)</a:t>
            </a:r>
          </a:p>
          <a:p>
            <a:pPr eaLnBrk="1" hangingPunct="1"/>
            <a:r>
              <a:rPr lang="en-US" sz="2000" dirty="0">
                <a:solidFill>
                  <a:srgbClr val="B82A67"/>
                </a:solidFill>
              </a:rPr>
              <a:t>≠(</a:t>
            </a:r>
            <a:r>
              <a:rPr lang="en-US" sz="2000" dirty="0" err="1">
                <a:solidFill>
                  <a:srgbClr val="B82A67"/>
                </a:solidFill>
              </a:rPr>
              <a:t>Λ</a:t>
            </a:r>
            <a:r>
              <a:rPr lang="ja-JP" altLang="en-US" sz="2000" dirty="0">
                <a:solidFill>
                  <a:srgbClr val="B82A67"/>
                </a:solidFill>
              </a:rPr>
              <a:t>’</a:t>
            </a:r>
            <a:r>
              <a:rPr lang="en-US" altLang="ja-JP" sz="2000" dirty="0">
                <a:solidFill>
                  <a:srgbClr val="B82A67"/>
                </a:solidFill>
              </a:rPr>
              <a:t>-</a:t>
            </a:r>
            <a:r>
              <a:rPr lang="en-US" altLang="ja-JP" sz="2000" dirty="0" err="1">
                <a:solidFill>
                  <a:srgbClr val="B82A67"/>
                </a:solidFill>
              </a:rPr>
              <a:t>λ</a:t>
            </a:r>
            <a:r>
              <a:rPr lang="ja-JP" altLang="en-US" sz="2000" dirty="0">
                <a:solidFill>
                  <a:srgbClr val="B82A67"/>
                </a:solidFill>
              </a:rPr>
              <a:t>’</a:t>
            </a:r>
            <a:r>
              <a:rPr lang="en-US" altLang="ja-JP" sz="2000" dirty="0">
                <a:solidFill>
                  <a:srgbClr val="B82A67"/>
                </a:solidFill>
              </a:rPr>
              <a:t>)+(</a:t>
            </a:r>
            <a:r>
              <a:rPr lang="en-US" altLang="ja-JP" sz="2000" dirty="0" err="1">
                <a:solidFill>
                  <a:srgbClr val="B82A67"/>
                </a:solidFill>
              </a:rPr>
              <a:t>Λ-λ</a:t>
            </a:r>
            <a:r>
              <a:rPr lang="en-US" altLang="ja-JP" sz="2000" dirty="0">
                <a:solidFill>
                  <a:srgbClr val="B82A67"/>
                </a:solidFill>
              </a:rPr>
              <a:t>) unless </a:t>
            </a:r>
            <a:r>
              <a:rPr lang="en-US" altLang="ja-JP" sz="2000" dirty="0" err="1">
                <a:solidFill>
                  <a:srgbClr val="B82A67"/>
                </a:solidFill>
              </a:rPr>
              <a:t>Λ</a:t>
            </a:r>
            <a:r>
              <a:rPr lang="en-US" altLang="ja-JP" sz="2000" dirty="0">
                <a:solidFill>
                  <a:srgbClr val="B82A67"/>
                </a:solidFill>
              </a:rPr>
              <a:t>=</a:t>
            </a:r>
            <a:r>
              <a:rPr lang="en-US" altLang="ja-JP" sz="2000" dirty="0" err="1">
                <a:solidFill>
                  <a:srgbClr val="B82A67"/>
                </a:solidFill>
              </a:rPr>
              <a:t>λ</a:t>
            </a:r>
            <a:endParaRPr lang="en-US" sz="2000" dirty="0">
              <a:solidFill>
                <a:srgbClr val="B82A67"/>
              </a:solidFill>
            </a:endParaRPr>
          </a:p>
        </p:txBody>
      </p:sp>
      <p:sp>
        <p:nvSpPr>
          <p:cNvPr id="24620" name="Text Box 30"/>
          <p:cNvSpPr txBox="1">
            <a:spLocks noChangeArrowheads="1"/>
          </p:cNvSpPr>
          <p:nvPr/>
        </p:nvSpPr>
        <p:spPr bwMode="auto">
          <a:xfrm>
            <a:off x="5334000" y="609600"/>
            <a:ext cx="427449" cy="510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>
              <a:lnSpc>
                <a:spcPct val="116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US" altLang="ja-JP" dirty="0" err="1">
                <a:solidFill>
                  <a:srgbClr val="CF0507"/>
                </a:solidFill>
                <a:latin typeface="Symbol" charset="2"/>
                <a:cs typeface="Symbol" charset="2"/>
                <a:sym typeface="Symbol" charset="0"/>
              </a:rPr>
              <a:t>λ</a:t>
            </a:r>
            <a:r>
              <a:rPr lang="ja-JP" altLang="en-US" dirty="0" smtClean="0">
                <a:solidFill>
                  <a:srgbClr val="CF0507"/>
                </a:solidFill>
                <a:latin typeface="Nimbus Roman No9 L" charset="0"/>
                <a:sym typeface="Symbol" charset="0"/>
              </a:rPr>
              <a:t>’</a:t>
            </a:r>
            <a:endParaRPr lang="en-US" dirty="0">
              <a:latin typeface="Nimbus Roman No9 L" charset="0"/>
            </a:endParaRPr>
          </a:p>
        </p:txBody>
      </p:sp>
      <p:sp>
        <p:nvSpPr>
          <p:cNvPr id="24621" name="Text Box 31"/>
          <p:cNvSpPr txBox="1">
            <a:spLocks noChangeArrowheads="1"/>
          </p:cNvSpPr>
          <p:nvPr/>
        </p:nvSpPr>
        <p:spPr bwMode="auto">
          <a:xfrm>
            <a:off x="6629400" y="1905000"/>
            <a:ext cx="469678" cy="510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>
              <a:lnSpc>
                <a:spcPct val="116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US" altLang="ja-JP" dirty="0" err="1">
                <a:solidFill>
                  <a:srgbClr val="CF0507"/>
                </a:solidFill>
                <a:latin typeface="Symbol" charset="2"/>
                <a:cs typeface="Symbol" charset="2"/>
                <a:sym typeface="Symbol" charset="0"/>
              </a:rPr>
              <a:t>Λ</a:t>
            </a:r>
            <a:r>
              <a:rPr lang="ja-JP" altLang="en-US" dirty="0" smtClean="0">
                <a:solidFill>
                  <a:srgbClr val="CF0507"/>
                </a:solidFill>
                <a:latin typeface="Nimbus Roman No9 L" charset="0"/>
                <a:sym typeface="Symbol" charset="0"/>
              </a:rPr>
              <a:t>’</a:t>
            </a:r>
            <a:endParaRPr lang="en-US" dirty="0">
              <a:latin typeface="Nimbus Roman No9 L" charset="0"/>
            </a:endParaRPr>
          </a:p>
        </p:txBody>
      </p:sp>
      <p:pic>
        <p:nvPicPr>
          <p:cNvPr id="24622" name="Picture 46"/>
          <p:cNvPicPr>
            <a:picLocks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623" name="Footer Placeholder 15"/>
          <p:cNvSpPr txBox="1">
            <a:spLocks noGrp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en-US" sz="1300" dirty="0" smtClean="0"/>
              <a:t>Exclusives2015  </a:t>
            </a:r>
            <a:r>
              <a:rPr lang="en-US" sz="1300" dirty="0" err="1"/>
              <a:t>GR.Goldstein</a:t>
            </a:r>
            <a:r>
              <a:rPr lang="en-US" sz="1300" dirty="0"/>
              <a:t> </a:t>
            </a:r>
          </a:p>
        </p:txBody>
      </p:sp>
      <p:graphicFrame>
        <p:nvGraphicFramePr>
          <p:cNvPr id="50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0661934"/>
              </p:ext>
            </p:extLst>
          </p:nvPr>
        </p:nvGraphicFramePr>
        <p:xfrm>
          <a:off x="228600" y="4191000"/>
          <a:ext cx="5741988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440" name="Equation" r:id="rId12" imgW="2895600" imgH="254000" progId="Equation.DSMT4">
                  <p:embed/>
                </p:oleObj>
              </mc:Choice>
              <mc:Fallback>
                <p:oleObj name="Equation" r:id="rId12" imgW="28956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4191000"/>
                        <a:ext cx="5741988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2903446"/>
              </p:ext>
            </p:extLst>
          </p:nvPr>
        </p:nvGraphicFramePr>
        <p:xfrm>
          <a:off x="228600" y="4724400"/>
          <a:ext cx="5815013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441" name="Equation" r:id="rId14" imgW="2870200" imgH="254000" progId="Equation.DSMT4">
                  <p:embed/>
                </p:oleObj>
              </mc:Choice>
              <mc:Fallback>
                <p:oleObj name="Equation" r:id="rId14" imgW="28702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4724400"/>
                        <a:ext cx="5815013" cy="500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B8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Text Box 30"/>
          <p:cNvSpPr txBox="1">
            <a:spLocks noChangeArrowheads="1"/>
          </p:cNvSpPr>
          <p:nvPr/>
        </p:nvSpPr>
        <p:spPr bwMode="auto">
          <a:xfrm>
            <a:off x="2011363" y="533400"/>
            <a:ext cx="353582" cy="510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>
              <a:lnSpc>
                <a:spcPct val="116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US" dirty="0" err="1">
                <a:solidFill>
                  <a:srgbClr val="CF0507"/>
                </a:solidFill>
                <a:latin typeface="Symbol" charset="2"/>
                <a:cs typeface="Symbol" charset="2"/>
                <a:sym typeface="Symbol" charset="0"/>
              </a:rPr>
              <a:t>λ</a:t>
            </a:r>
            <a:endParaRPr lang="en-US" dirty="0">
              <a:latin typeface="Symbol" charset="2"/>
              <a:cs typeface="Symbol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3921445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1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D1CCE-B45C-2443-91AC-0CE7034C14A2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pic>
        <p:nvPicPr>
          <p:cNvPr id="4" name="Picture 3" descr="A0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838200"/>
            <a:ext cx="2273300" cy="1295400"/>
          </a:xfrm>
          <a:prstGeom prst="rect">
            <a:avLst/>
          </a:prstGeom>
        </p:spPr>
      </p:pic>
      <p:pic>
        <p:nvPicPr>
          <p:cNvPr id="5" name="Picture 4" descr="GPD0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514600"/>
            <a:ext cx="8280400" cy="3810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71800" y="381000"/>
            <a:ext cx="53940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D62DB3"/>
                </a:solidFill>
              </a:rPr>
              <a:t>S=0 Chiral even &lt;-&gt; odd </a:t>
            </a:r>
            <a:r>
              <a:rPr lang="en-US" dirty="0" err="1" smtClean="0">
                <a:solidFill>
                  <a:srgbClr val="D62DB3"/>
                </a:solidFill>
              </a:rPr>
              <a:t>helicity</a:t>
            </a:r>
            <a:r>
              <a:rPr lang="en-US" dirty="0" smtClean="0">
                <a:solidFill>
                  <a:srgbClr val="D62DB3"/>
                </a:solidFill>
              </a:rPr>
              <a:t> amps</a:t>
            </a:r>
          </a:p>
          <a:p>
            <a:r>
              <a:rPr lang="en-US" dirty="0">
                <a:solidFill>
                  <a:srgbClr val="D62DB3"/>
                </a:solidFill>
              </a:rPr>
              <a:t> </a:t>
            </a:r>
            <a:r>
              <a:rPr lang="en-US" dirty="0" smtClean="0">
                <a:solidFill>
                  <a:srgbClr val="D62DB3"/>
                </a:solidFill>
              </a:rPr>
              <a:t>                     (+ S=1)</a:t>
            </a:r>
            <a:endParaRPr lang="en-US" dirty="0">
              <a:solidFill>
                <a:srgbClr val="D62DB3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05000" y="2057400"/>
            <a:ext cx="61715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Invert to get GPDs – same </a:t>
            </a:r>
            <a:r>
              <a:rPr lang="en-US" dirty="0" err="1" smtClean="0"/>
              <a:t>helicity</a:t>
            </a:r>
            <a:r>
              <a:rPr lang="en-US" dirty="0" smtClean="0"/>
              <a:t> amp sets</a:t>
            </a:r>
            <a:endParaRPr lang="en-US" dirty="0"/>
          </a:p>
        </p:txBody>
      </p:sp>
      <p:pic>
        <p:nvPicPr>
          <p:cNvPr id="8" name="Picture 46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>
            <a:spLocks/>
          </p:cNvSpPr>
          <p:nvPr/>
        </p:nvSpPr>
        <p:spPr bwMode="auto">
          <a:xfrm>
            <a:off x="3276600" y="6400800"/>
            <a:ext cx="29083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 algn="ctr"/>
            <a:r>
              <a:rPr lang="en-US" sz="1400" dirty="0" smtClean="0">
                <a:solidFill>
                  <a:schemeClr val="tx1"/>
                </a:solidFill>
                <a:cs typeface="Arial" charset="0"/>
              </a:rPr>
              <a:t>Exclusives2015  </a:t>
            </a:r>
            <a:r>
              <a:rPr lang="en-US" sz="1400" dirty="0" err="1">
                <a:solidFill>
                  <a:schemeClr val="tx1"/>
                </a:solidFill>
                <a:cs typeface="Arial" charset="0"/>
              </a:rPr>
              <a:t>GR.Goldstein</a:t>
            </a:r>
            <a:endParaRPr lang="en-US" sz="1400" dirty="0">
              <a:solidFill>
                <a:schemeClr val="tx1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97579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2400"/>
            <a:ext cx="7772400" cy="914400"/>
          </a:xfrm>
        </p:spPr>
        <p:txBody>
          <a:bodyPr/>
          <a:lstStyle/>
          <a:p>
            <a:r>
              <a:rPr lang="en-US" sz="3200" dirty="0"/>
              <a:t>6 </a:t>
            </a:r>
            <a:r>
              <a:rPr lang="en-US" sz="3200" dirty="0" err="1"/>
              <a:t>helicity</a:t>
            </a:r>
            <a:r>
              <a:rPr lang="en-US" sz="3200" dirty="0"/>
              <a:t> amps for </a:t>
            </a:r>
            <a:r>
              <a:rPr lang="en-US" sz="3200" i="1" dirty="0" smtClean="0"/>
              <a:t>π</a:t>
            </a:r>
            <a:r>
              <a:rPr lang="en-US" sz="3200" baseline="30000" dirty="0" smtClean="0"/>
              <a:t>0</a:t>
            </a:r>
            <a:r>
              <a:rPr lang="en-US" sz="3200" dirty="0" smtClean="0"/>
              <a:t> with chiral odds</a:t>
            </a:r>
            <a:r>
              <a:rPr lang="en-US" sz="3200" i="1" dirty="0"/>
              <a:t/>
            </a:r>
            <a:br>
              <a:rPr lang="en-US" sz="3200" i="1" dirty="0"/>
            </a:b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F2E761-FEEF-B043-8517-6CB478C8294F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762000"/>
            <a:ext cx="7150100" cy="4521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5105400"/>
            <a:ext cx="5041900" cy="1270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800" y="914400"/>
            <a:ext cx="451389" cy="5632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f</a:t>
            </a:r>
            <a:r>
              <a:rPr lang="en-US" baseline="-25000" dirty="0" smtClean="0"/>
              <a:t>1</a:t>
            </a:r>
            <a:endParaRPr lang="en-US" dirty="0" smtClean="0"/>
          </a:p>
          <a:p>
            <a:endParaRPr lang="en-US" i="1" dirty="0" smtClean="0"/>
          </a:p>
          <a:p>
            <a:endParaRPr lang="en-US" i="1" dirty="0" smtClean="0"/>
          </a:p>
          <a:p>
            <a:r>
              <a:rPr lang="en-US" i="1" dirty="0"/>
              <a:t>f</a:t>
            </a:r>
            <a:r>
              <a:rPr lang="en-US" baseline="-25000" dirty="0" smtClean="0"/>
              <a:t>2</a:t>
            </a:r>
            <a:endParaRPr lang="en-US" dirty="0" smtClean="0"/>
          </a:p>
          <a:p>
            <a:endParaRPr lang="en-US" i="1" dirty="0" smtClean="0"/>
          </a:p>
          <a:p>
            <a:endParaRPr lang="en-US" i="1" dirty="0"/>
          </a:p>
          <a:p>
            <a:r>
              <a:rPr lang="en-US" i="1" dirty="0" smtClean="0"/>
              <a:t>f</a:t>
            </a:r>
            <a:r>
              <a:rPr lang="en-US" baseline="-25000" dirty="0" smtClean="0"/>
              <a:t>3</a:t>
            </a:r>
            <a:endParaRPr lang="en-US" dirty="0"/>
          </a:p>
          <a:p>
            <a:endParaRPr lang="en-US" i="1" dirty="0" smtClean="0"/>
          </a:p>
          <a:p>
            <a:endParaRPr lang="en-US" i="1" dirty="0" smtClean="0"/>
          </a:p>
          <a:p>
            <a:r>
              <a:rPr lang="en-US" i="1" dirty="0" smtClean="0"/>
              <a:t>f</a:t>
            </a:r>
            <a:r>
              <a:rPr lang="en-US" baseline="-25000" dirty="0" smtClean="0"/>
              <a:t>4</a:t>
            </a:r>
            <a:endParaRPr lang="en-US" dirty="0"/>
          </a:p>
          <a:p>
            <a:endParaRPr lang="en-US" i="1" dirty="0" smtClean="0"/>
          </a:p>
          <a:p>
            <a:endParaRPr lang="en-US" i="1" dirty="0" smtClean="0"/>
          </a:p>
          <a:p>
            <a:r>
              <a:rPr lang="en-US" i="1" dirty="0" smtClean="0"/>
              <a:t>f</a:t>
            </a:r>
            <a:r>
              <a:rPr lang="en-US" baseline="-25000" dirty="0" smtClean="0"/>
              <a:t>5</a:t>
            </a:r>
            <a:endParaRPr lang="en-US" i="1" dirty="0" smtClean="0"/>
          </a:p>
          <a:p>
            <a:r>
              <a:rPr lang="en-US" i="1" dirty="0" smtClean="0"/>
              <a:t>f</a:t>
            </a:r>
            <a:r>
              <a:rPr lang="en-US" baseline="-25000" dirty="0" smtClean="0"/>
              <a:t>6</a:t>
            </a:r>
            <a:endParaRPr lang="en-US" dirty="0"/>
          </a:p>
          <a:p>
            <a:endParaRPr lang="en-US" i="1" dirty="0"/>
          </a:p>
        </p:txBody>
      </p:sp>
      <p:sp>
        <p:nvSpPr>
          <p:cNvPr id="10" name="Frame 9"/>
          <p:cNvSpPr/>
          <p:nvPr/>
        </p:nvSpPr>
        <p:spPr bwMode="auto">
          <a:xfrm>
            <a:off x="4572000" y="1981200"/>
            <a:ext cx="304800" cy="381000"/>
          </a:xfrm>
          <a:prstGeom prst="frame">
            <a:avLst>
              <a:gd name="adj1" fmla="val 2696"/>
            </a:avLst>
          </a:prstGeom>
          <a:solidFill>
            <a:srgbClr val="BBE0E3"/>
          </a:solidFill>
          <a:ln w="9525" cap="flat" cmpd="sng" algn="ctr">
            <a:solidFill>
              <a:srgbClr val="D62DB3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-128"/>
              <a:cs typeface="ヒラギノ角ゴ ProN W3" charset="-128"/>
              <a:sym typeface="Arial" charset="0"/>
            </a:endParaRPr>
          </a:p>
        </p:txBody>
      </p:sp>
      <p:sp>
        <p:nvSpPr>
          <p:cNvPr id="11" name="Frame 10"/>
          <p:cNvSpPr/>
          <p:nvPr/>
        </p:nvSpPr>
        <p:spPr bwMode="auto">
          <a:xfrm>
            <a:off x="3352800" y="914400"/>
            <a:ext cx="1676400" cy="381000"/>
          </a:xfrm>
          <a:prstGeom prst="frame">
            <a:avLst>
              <a:gd name="adj1" fmla="val 2696"/>
            </a:avLst>
          </a:prstGeom>
          <a:solidFill>
            <a:srgbClr val="BBE0E3"/>
          </a:solidFill>
          <a:ln w="9525" cap="flat" cmpd="sng" algn="ctr">
            <a:solidFill>
              <a:srgbClr val="D62DB3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-128"/>
              <a:cs typeface="ヒラギノ角ゴ ProN W3" charset="-128"/>
              <a:sym typeface="Arial" charset="0"/>
            </a:endParaRPr>
          </a:p>
        </p:txBody>
      </p:sp>
      <p:sp>
        <p:nvSpPr>
          <p:cNvPr id="12" name="Frame 11"/>
          <p:cNvSpPr/>
          <p:nvPr/>
        </p:nvSpPr>
        <p:spPr bwMode="auto">
          <a:xfrm>
            <a:off x="3352800" y="4114800"/>
            <a:ext cx="1676400" cy="381000"/>
          </a:xfrm>
          <a:prstGeom prst="frame">
            <a:avLst>
              <a:gd name="adj1" fmla="val 2696"/>
            </a:avLst>
          </a:prstGeom>
          <a:solidFill>
            <a:srgbClr val="BBE0E3"/>
          </a:solidFill>
          <a:ln w="9525" cap="flat" cmpd="sng" algn="ctr">
            <a:solidFill>
              <a:srgbClr val="D62DB3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-128"/>
              <a:cs typeface="ヒラギノ角ゴ ProN W3" charset="-128"/>
              <a:sym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0" y="3276600"/>
            <a:ext cx="2075810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 amps</a:t>
            </a:r>
          </a:p>
          <a:p>
            <a:r>
              <a:rPr lang="en-US" dirty="0" smtClean="0"/>
              <a:t>&amp; 8 quark</a:t>
            </a:r>
          </a:p>
          <a:p>
            <a:r>
              <a:rPr lang="en-US" dirty="0" smtClean="0"/>
              <a:t>GPDs (flavor)</a:t>
            </a:r>
          </a:p>
          <a:p>
            <a:r>
              <a:rPr lang="en-US" dirty="0" smtClean="0"/>
              <a:t>Also 8 gluon</a:t>
            </a:r>
          </a:p>
          <a:p>
            <a:r>
              <a:rPr lang="en-US" dirty="0" smtClean="0"/>
              <a:t>GPDs</a:t>
            </a:r>
          </a:p>
          <a:p>
            <a:r>
              <a:rPr lang="en-US" dirty="0" smtClean="0"/>
              <a:t>(at twist 2)</a:t>
            </a:r>
          </a:p>
          <a:p>
            <a:r>
              <a:rPr lang="en-US" dirty="0"/>
              <a:t> </a:t>
            </a:r>
            <a:r>
              <a:rPr lang="en-US" dirty="0" smtClean="0">
                <a:solidFill>
                  <a:srgbClr val="FF0000"/>
                </a:solidFill>
              </a:rPr>
              <a:t>        _  </a:t>
            </a:r>
          </a:p>
          <a:p>
            <a:r>
              <a:rPr lang="en-US" i="1" dirty="0" smtClean="0">
                <a:solidFill>
                  <a:srgbClr val="FF0000"/>
                </a:solidFill>
              </a:rPr>
              <a:t>H</a:t>
            </a:r>
            <a:r>
              <a:rPr lang="en-US" baseline="-25000" dirty="0" smtClean="0">
                <a:solidFill>
                  <a:srgbClr val="FF0000"/>
                </a:solidFill>
              </a:rPr>
              <a:t>T</a:t>
            </a:r>
            <a:r>
              <a:rPr lang="en-US" dirty="0" smtClean="0">
                <a:solidFill>
                  <a:srgbClr val="FF0000"/>
                </a:solidFill>
              </a:rPr>
              <a:t> &amp; </a:t>
            </a:r>
            <a:r>
              <a:rPr lang="en-US" i="1" dirty="0" smtClean="0">
                <a:solidFill>
                  <a:srgbClr val="FF0000"/>
                </a:solidFill>
              </a:rPr>
              <a:t>E</a:t>
            </a:r>
            <a:r>
              <a:rPr lang="en-US" baseline="-25000" dirty="0" smtClean="0">
                <a:solidFill>
                  <a:srgbClr val="FF0000"/>
                </a:solidFill>
              </a:rPr>
              <a:t>T</a:t>
            </a:r>
            <a:endParaRPr lang="en-US" i="1" dirty="0">
              <a:solidFill>
                <a:srgbClr val="FF0000"/>
              </a:solidFill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920718"/>
              </p:ext>
            </p:extLst>
          </p:nvPr>
        </p:nvGraphicFramePr>
        <p:xfrm>
          <a:off x="5943600" y="5181600"/>
          <a:ext cx="685800" cy="6316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591" name="Equation" r:id="rId5" imgW="482600" imgH="444500" progId="Equation.DSMT4">
                  <p:embed/>
                </p:oleObj>
              </mc:Choice>
              <mc:Fallback>
                <p:oleObj name="Equation" r:id="rId5" imgW="482600" imgH="444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943600" y="5181600"/>
                        <a:ext cx="685800" cy="6316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9739539"/>
              </p:ext>
            </p:extLst>
          </p:nvPr>
        </p:nvGraphicFramePr>
        <p:xfrm>
          <a:off x="4495800" y="5715000"/>
          <a:ext cx="685800" cy="6316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592" name="Equation" r:id="rId7" imgW="482600" imgH="444500" progId="Equation.DSMT4">
                  <p:embed/>
                </p:oleObj>
              </mc:Choice>
              <mc:Fallback>
                <p:oleObj name="Equation" r:id="rId7" imgW="482600" imgH="444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495800" y="5715000"/>
                        <a:ext cx="685800" cy="6316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Footer Placeholder 15"/>
          <p:cNvSpPr txBox="1">
            <a:spLocks noGrp="1"/>
          </p:cNvSpPr>
          <p:nvPr/>
        </p:nvSpPr>
        <p:spPr bwMode="auto">
          <a:xfrm>
            <a:off x="3124200" y="6492875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en-US" sz="1300" dirty="0" smtClean="0"/>
              <a:t>Exclusives2015  </a:t>
            </a:r>
            <a:r>
              <a:rPr lang="en-US" sz="1300" dirty="0" err="1"/>
              <a:t>GR.Goldstein</a:t>
            </a:r>
            <a:r>
              <a:rPr lang="en-US" sz="1300" dirty="0"/>
              <a:t>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867400" y="1905000"/>
            <a:ext cx="287158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029200" y="838201"/>
            <a:ext cx="228600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724400" y="1371600"/>
            <a:ext cx="287158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791200" y="2438400"/>
            <a:ext cx="287158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953000" y="4191000"/>
            <a:ext cx="304800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800" dirty="0"/>
              <a:t>+</a:t>
            </a:r>
            <a:endParaRPr lang="en-US" sz="1800" dirty="0"/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9798010"/>
              </p:ext>
            </p:extLst>
          </p:nvPr>
        </p:nvGraphicFramePr>
        <p:xfrm>
          <a:off x="6553200" y="990600"/>
          <a:ext cx="15875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593" name="Equation" r:id="rId8" imgW="952500" imgH="228600" progId="Equation.DSMT4">
                  <p:embed/>
                </p:oleObj>
              </mc:Choice>
              <mc:Fallback>
                <p:oleObj name="Equation" r:id="rId8" imgW="9525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553200" y="990600"/>
                        <a:ext cx="1587500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Frame 21"/>
          <p:cNvSpPr/>
          <p:nvPr/>
        </p:nvSpPr>
        <p:spPr bwMode="auto">
          <a:xfrm>
            <a:off x="6477000" y="990600"/>
            <a:ext cx="1676400" cy="381000"/>
          </a:xfrm>
          <a:prstGeom prst="frame">
            <a:avLst>
              <a:gd name="adj1" fmla="val 2696"/>
            </a:avLst>
          </a:prstGeom>
          <a:solidFill>
            <a:srgbClr val="BBE0E3"/>
          </a:solidFill>
          <a:ln w="9525" cap="flat" cmpd="sng" algn="ctr">
            <a:solidFill>
              <a:srgbClr val="D62DB3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-128"/>
              <a:cs typeface="ヒラギノ角ゴ ProN W3" charset="-128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93470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 notations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f</a:t>
            </a:r>
            <a:r>
              <a:rPr lang="en-US" baseline="-25000" dirty="0" smtClean="0"/>
              <a:t>𝜦𝛾,𝜦</a:t>
            </a:r>
            <a:r>
              <a:rPr lang="en-US" sz="2000" baseline="-25000" dirty="0" smtClean="0"/>
              <a:t>N</a:t>
            </a:r>
            <a:r>
              <a:rPr lang="en-US" baseline="-25000" dirty="0" smtClean="0"/>
              <a:t> ; 0 ,</a:t>
            </a:r>
            <a:r>
              <a:rPr lang="en-US" baseline="-25000" dirty="0"/>
              <a:t> </a:t>
            </a:r>
            <a:r>
              <a:rPr lang="en-US" baseline="-25000" dirty="0" smtClean="0"/>
              <a:t>𝜦</a:t>
            </a:r>
            <a:r>
              <a:rPr lang="en-US" sz="2000" baseline="-25000" dirty="0" smtClean="0"/>
              <a:t>N´ </a:t>
            </a:r>
            <a:r>
              <a:rPr lang="en-US" dirty="0" smtClean="0"/>
              <a:t>= </a:t>
            </a:r>
            <a:r>
              <a:rPr lang="en-US" i="1" dirty="0" smtClean="0"/>
              <a:t>M</a:t>
            </a:r>
            <a:r>
              <a:rPr lang="en-US" dirty="0" smtClean="0"/>
              <a:t> </a:t>
            </a:r>
            <a:r>
              <a:rPr lang="en-US" baseline="-25000" dirty="0"/>
              <a:t>0 , </a:t>
            </a:r>
            <a:r>
              <a:rPr lang="en-US" baseline="-25000" dirty="0" smtClean="0"/>
              <a:t>𝜦</a:t>
            </a:r>
            <a:r>
              <a:rPr lang="en-US" sz="2000" baseline="-25000" dirty="0" smtClean="0"/>
              <a:t>N´ </a:t>
            </a:r>
            <a:r>
              <a:rPr lang="en-US" baseline="-25000" dirty="0" smtClean="0"/>
              <a:t>;𝜦𝛾</a:t>
            </a:r>
            <a:r>
              <a:rPr lang="en-US" baseline="-25000" dirty="0"/>
              <a:t>,𝜦</a:t>
            </a:r>
            <a:r>
              <a:rPr lang="en-US" sz="2000" baseline="-25000" dirty="0"/>
              <a:t>N</a:t>
            </a:r>
            <a:r>
              <a:rPr lang="en-US" baseline="-25000" dirty="0"/>
              <a:t> </a:t>
            </a:r>
            <a:r>
              <a:rPr lang="en-US" dirty="0" smtClean="0"/>
              <a:t> =</a:t>
            </a:r>
            <a:r>
              <a:rPr lang="en-US" i="1" dirty="0"/>
              <a:t>f</a:t>
            </a:r>
            <a:r>
              <a:rPr lang="en-US" baseline="-25000" dirty="0"/>
              <a:t>𝜦𝛾</a:t>
            </a:r>
            <a:r>
              <a:rPr lang="en-US" baseline="-25000" dirty="0" smtClean="0"/>
              <a:t>,0 </a:t>
            </a:r>
            <a:r>
              <a:rPr lang="en-US" baseline="30000" dirty="0" smtClean="0"/>
              <a:t>𝜦</a:t>
            </a:r>
            <a:r>
              <a:rPr lang="en-US" sz="2000" baseline="30000" dirty="0" smtClean="0"/>
              <a:t>N,</a:t>
            </a:r>
            <a:r>
              <a:rPr lang="en-US" baseline="30000" dirty="0" smtClean="0"/>
              <a:t>𝜦</a:t>
            </a:r>
            <a:r>
              <a:rPr lang="en-US" sz="2000" baseline="30000" dirty="0" smtClean="0"/>
              <a:t>N´</a:t>
            </a:r>
            <a:endParaRPr lang="en-US" sz="2000" dirty="0" smtClean="0"/>
          </a:p>
          <a:p>
            <a:pPr marL="39688" indent="0">
              <a:buNone/>
            </a:pPr>
            <a:r>
              <a:rPr lang="en-US" sz="2000" i="1" baseline="30000" dirty="0"/>
              <a:t>	</a:t>
            </a:r>
            <a:r>
              <a:rPr lang="en-US" sz="2000" i="1" baseline="30000" dirty="0" smtClean="0"/>
              <a:t>	</a:t>
            </a:r>
            <a:r>
              <a:rPr lang="en-US" dirty="0" smtClean="0"/>
              <a:t>   = -(-1)</a:t>
            </a:r>
            <a:r>
              <a:rPr lang="en-US" baseline="30000" dirty="0"/>
              <a:t> </a:t>
            </a:r>
            <a:r>
              <a:rPr lang="en-US" baseline="30000" dirty="0" smtClean="0"/>
              <a:t>𝜦</a:t>
            </a:r>
            <a:r>
              <a:rPr lang="en-US" sz="2000" baseline="30000" dirty="0" smtClean="0"/>
              <a:t>𝛾</a:t>
            </a:r>
            <a:r>
              <a:rPr lang="en-US" sz="2000" dirty="0" smtClean="0"/>
              <a:t> </a:t>
            </a:r>
            <a:r>
              <a:rPr lang="en-US" sz="2000" baseline="30000" dirty="0" smtClean="0"/>
              <a:t>-</a:t>
            </a:r>
            <a:r>
              <a:rPr lang="en-US" sz="2000" dirty="0" smtClean="0"/>
              <a:t> </a:t>
            </a:r>
            <a:r>
              <a:rPr lang="en-US" baseline="30000" dirty="0" smtClean="0"/>
              <a:t>𝜦</a:t>
            </a:r>
            <a:r>
              <a:rPr lang="en-US" sz="2000" baseline="30000" dirty="0" smtClean="0"/>
              <a:t>N</a:t>
            </a:r>
            <a:r>
              <a:rPr lang="en-US" sz="2000" baseline="30000" dirty="0"/>
              <a:t> </a:t>
            </a:r>
            <a:r>
              <a:rPr lang="en-US" sz="2000" baseline="30000" dirty="0" smtClean="0"/>
              <a:t>+</a:t>
            </a:r>
            <a:r>
              <a:rPr lang="en-US" sz="2000" dirty="0" smtClean="0"/>
              <a:t> </a:t>
            </a:r>
            <a:r>
              <a:rPr lang="en-US" baseline="30000" dirty="0" smtClean="0"/>
              <a:t>𝜦</a:t>
            </a:r>
            <a:r>
              <a:rPr lang="en-US" sz="2000" baseline="30000" dirty="0" err="1" smtClean="0"/>
              <a:t>N´</a:t>
            </a:r>
            <a:r>
              <a:rPr lang="en-US" i="1" dirty="0" err="1" smtClean="0"/>
              <a:t>f</a:t>
            </a:r>
            <a:r>
              <a:rPr lang="en-US" sz="2000" baseline="-25000" dirty="0" smtClean="0"/>
              <a:t>-𝜦𝛾,-𝜦</a:t>
            </a:r>
            <a:r>
              <a:rPr lang="en-US" sz="1600" baseline="-25000" dirty="0" smtClean="0"/>
              <a:t>N</a:t>
            </a:r>
            <a:r>
              <a:rPr lang="en-US" sz="2000" baseline="-25000" dirty="0" smtClean="0"/>
              <a:t> </a:t>
            </a:r>
            <a:r>
              <a:rPr lang="en-US" sz="2000" baseline="-25000" dirty="0"/>
              <a:t>; 0 , </a:t>
            </a:r>
            <a:r>
              <a:rPr lang="en-US" sz="2000" baseline="-25000" dirty="0" smtClean="0"/>
              <a:t>-𝜦</a:t>
            </a:r>
            <a:r>
              <a:rPr lang="en-US" sz="1600" baseline="-25000" dirty="0" smtClean="0"/>
              <a:t>N</a:t>
            </a:r>
            <a:endParaRPr lang="en-US" sz="2000" dirty="0"/>
          </a:p>
          <a:p>
            <a:pPr marL="39688" indent="0">
              <a:buNone/>
            </a:pPr>
            <a:endParaRPr lang="en-US" i="1" baseline="30000" dirty="0"/>
          </a:p>
          <a:p>
            <a:endParaRPr lang="en-US" i="1" baseline="30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F2E761-FEEF-B043-8517-6CB478C8294F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85800" y="3200400"/>
            <a:ext cx="7685074" cy="26161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/>
              <a:t>f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 = </a:t>
            </a:r>
            <a:r>
              <a:rPr lang="en-US" sz="2000" i="1" dirty="0" smtClean="0"/>
              <a:t>f </a:t>
            </a:r>
            <a:r>
              <a:rPr lang="en-US" sz="2000" baseline="-25000" dirty="0" smtClean="0"/>
              <a:t>1,+1/2; </a:t>
            </a:r>
            <a:r>
              <a:rPr lang="en-US" sz="2000" baseline="-25000" dirty="0" smtClean="0"/>
              <a:t>0,+1/2</a:t>
            </a:r>
            <a:r>
              <a:rPr lang="en-US" sz="2000" dirty="0" smtClean="0"/>
              <a:t> = </a:t>
            </a:r>
            <a:r>
              <a:rPr lang="en-US" sz="2000" i="1" dirty="0" smtClean="0"/>
              <a:t>f</a:t>
            </a:r>
            <a:r>
              <a:rPr lang="en-US" sz="2000" baseline="-25000" dirty="0" smtClean="0"/>
              <a:t>10</a:t>
            </a:r>
            <a:r>
              <a:rPr lang="en-US" sz="2000" baseline="30000" dirty="0" smtClean="0"/>
              <a:t>++</a:t>
            </a:r>
            <a:r>
              <a:rPr lang="en-US" sz="2000" baseline="-25000" dirty="0" smtClean="0"/>
              <a:t> </a:t>
            </a:r>
            <a:r>
              <a:rPr lang="en-US" sz="2000" dirty="0" smtClean="0"/>
              <a:t>= </a:t>
            </a:r>
            <a:r>
              <a:rPr lang="en-US" sz="2000" i="1" dirty="0" smtClean="0"/>
              <a:t>M </a:t>
            </a:r>
            <a:r>
              <a:rPr lang="en-US" sz="2000" baseline="-25000" dirty="0" smtClean="0"/>
              <a:t>0,</a:t>
            </a:r>
            <a:r>
              <a:rPr lang="en-US" sz="2000" baseline="-25000" dirty="0"/>
              <a:t>+1/2; </a:t>
            </a:r>
            <a:r>
              <a:rPr lang="en-US" sz="2000" baseline="-25000" dirty="0" smtClean="0"/>
              <a:t>+1,</a:t>
            </a:r>
            <a:r>
              <a:rPr lang="en-US" sz="2000" baseline="-25000" dirty="0"/>
              <a:t>+1/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or </a:t>
            </a:r>
            <a:r>
              <a:rPr lang="en-US" sz="2000" i="1" dirty="0" smtClean="0"/>
              <a:t>M</a:t>
            </a:r>
            <a:r>
              <a:rPr lang="en-US" sz="2000" baseline="-25000" dirty="0" smtClean="0"/>
              <a:t> 0 +, + +</a:t>
            </a:r>
            <a:r>
              <a:rPr lang="en-US" sz="2000" dirty="0" smtClean="0"/>
              <a:t> : single </a:t>
            </a:r>
            <a:r>
              <a:rPr lang="en-US" sz="2000" dirty="0" err="1" smtClean="0"/>
              <a:t>helicity</a:t>
            </a:r>
            <a:r>
              <a:rPr lang="en-US" sz="2000" dirty="0" smtClean="0"/>
              <a:t> flip</a:t>
            </a:r>
            <a:r>
              <a:rPr lang="en-US" sz="2000" baseline="-25000" dirty="0" smtClean="0"/>
              <a:t> </a:t>
            </a:r>
            <a:r>
              <a:rPr lang="en-US" sz="2000" dirty="0" smtClean="0"/>
              <a:t> </a:t>
            </a:r>
            <a:r>
              <a:rPr lang="en-US" sz="2000" baseline="-25000" dirty="0" smtClean="0"/>
              <a:t> </a:t>
            </a:r>
            <a:endParaRPr lang="en-US" sz="2000" i="1" dirty="0" smtClean="0"/>
          </a:p>
          <a:p>
            <a:r>
              <a:rPr lang="en-US" sz="2000" i="1" dirty="0"/>
              <a:t>f</a:t>
            </a:r>
            <a:r>
              <a:rPr lang="en-US" sz="2000" baseline="-25000" dirty="0" smtClean="0"/>
              <a:t>2 </a:t>
            </a:r>
            <a:r>
              <a:rPr lang="en-US" sz="2000" dirty="0"/>
              <a:t> = </a:t>
            </a:r>
            <a:r>
              <a:rPr lang="en-US" sz="2000" i="1" dirty="0"/>
              <a:t>f </a:t>
            </a:r>
            <a:r>
              <a:rPr lang="en-US" sz="2000" baseline="-25000" dirty="0"/>
              <a:t>1,+1/2; </a:t>
            </a:r>
            <a:r>
              <a:rPr lang="en-US" sz="2000" baseline="-25000" dirty="0" smtClean="0"/>
              <a:t>0,-1</a:t>
            </a:r>
            <a:r>
              <a:rPr lang="en-US" sz="2000" baseline="-25000" dirty="0"/>
              <a:t>/2 </a:t>
            </a:r>
            <a:r>
              <a:rPr lang="en-US" sz="2000" dirty="0"/>
              <a:t>= </a:t>
            </a:r>
            <a:r>
              <a:rPr lang="en-US" sz="2000" i="1" dirty="0"/>
              <a:t>f</a:t>
            </a:r>
            <a:r>
              <a:rPr lang="en-US" sz="2000" baseline="-25000" dirty="0"/>
              <a:t>10</a:t>
            </a:r>
            <a:r>
              <a:rPr lang="en-US" sz="2000" baseline="30000" dirty="0" smtClean="0"/>
              <a:t>+ -</a:t>
            </a:r>
            <a:r>
              <a:rPr lang="en-US" sz="2000" baseline="-25000" dirty="0" smtClean="0"/>
              <a:t> </a:t>
            </a:r>
            <a:r>
              <a:rPr lang="en-US" sz="2000" dirty="0" smtClean="0"/>
              <a:t>= </a:t>
            </a:r>
            <a:r>
              <a:rPr lang="en-US" sz="2000" i="1" dirty="0"/>
              <a:t>M</a:t>
            </a:r>
            <a:r>
              <a:rPr lang="en-US" sz="2000" baseline="-25000" dirty="0"/>
              <a:t> 0 </a:t>
            </a:r>
            <a:r>
              <a:rPr lang="en-US" sz="2000" baseline="-25000" dirty="0" smtClean="0"/>
              <a:t>-, </a:t>
            </a:r>
            <a:r>
              <a:rPr lang="en-US" sz="2000" baseline="-25000" dirty="0"/>
              <a:t>+ </a:t>
            </a:r>
            <a:r>
              <a:rPr lang="en-US" sz="2000" baseline="-25000" dirty="0" smtClean="0"/>
              <a:t>+</a:t>
            </a:r>
            <a:r>
              <a:rPr lang="en-US" sz="2000" dirty="0" smtClean="0"/>
              <a:t>  </a:t>
            </a:r>
            <a:r>
              <a:rPr lang="en-US" sz="2000" dirty="0"/>
              <a:t>: </a:t>
            </a:r>
            <a:r>
              <a:rPr lang="en-US" sz="2000" dirty="0" smtClean="0"/>
              <a:t>non-flip</a:t>
            </a:r>
            <a:r>
              <a:rPr lang="en-US" sz="2000" baseline="-25000" dirty="0" smtClean="0"/>
              <a:t> </a:t>
            </a:r>
            <a:endParaRPr lang="en-US" sz="2000" i="1" dirty="0"/>
          </a:p>
          <a:p>
            <a:r>
              <a:rPr lang="en-US" sz="2000" i="1" dirty="0"/>
              <a:t>f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 </a:t>
            </a:r>
            <a:r>
              <a:rPr lang="en-US" sz="2000" dirty="0"/>
              <a:t>= </a:t>
            </a:r>
            <a:r>
              <a:rPr lang="en-US" sz="2000" i="1" dirty="0"/>
              <a:t>f </a:t>
            </a:r>
            <a:r>
              <a:rPr lang="en-US" sz="2000" baseline="-25000" dirty="0" smtClean="0"/>
              <a:t>1,-1</a:t>
            </a:r>
            <a:r>
              <a:rPr lang="en-US" sz="2000" baseline="-25000" dirty="0"/>
              <a:t>/2; 0,+1/2 </a:t>
            </a:r>
            <a:r>
              <a:rPr lang="en-US" sz="2000" dirty="0" smtClean="0"/>
              <a:t> </a:t>
            </a:r>
            <a:r>
              <a:rPr lang="en-US" sz="2000" dirty="0"/>
              <a:t>= </a:t>
            </a:r>
            <a:r>
              <a:rPr lang="en-US" sz="2000" i="1" dirty="0" smtClean="0"/>
              <a:t>f</a:t>
            </a:r>
            <a:r>
              <a:rPr lang="en-US" sz="2000" baseline="-25000" dirty="0" smtClean="0"/>
              <a:t>10</a:t>
            </a:r>
            <a:r>
              <a:rPr lang="en-US" sz="2000" baseline="30000" dirty="0" smtClean="0"/>
              <a:t>- +</a:t>
            </a:r>
            <a:r>
              <a:rPr lang="en-US" sz="2000" baseline="-25000" dirty="0" smtClean="0"/>
              <a:t> </a:t>
            </a:r>
            <a:r>
              <a:rPr lang="en-US" sz="2000" dirty="0" smtClean="0"/>
              <a:t>= </a:t>
            </a:r>
            <a:r>
              <a:rPr lang="en-US" sz="2000" i="1" dirty="0"/>
              <a:t>M</a:t>
            </a:r>
            <a:r>
              <a:rPr lang="en-US" sz="2000" baseline="-25000" dirty="0"/>
              <a:t> 0 </a:t>
            </a:r>
            <a:r>
              <a:rPr lang="en-US" sz="2000" baseline="-25000" dirty="0" smtClean="0"/>
              <a:t>+, </a:t>
            </a:r>
            <a:r>
              <a:rPr lang="en-US" sz="2000" baseline="-25000" dirty="0"/>
              <a:t>+ </a:t>
            </a:r>
            <a:r>
              <a:rPr lang="en-US" sz="2000" baseline="-25000" dirty="0" smtClean="0"/>
              <a:t>-</a:t>
            </a:r>
            <a:r>
              <a:rPr lang="en-US" sz="2000" dirty="0" smtClean="0"/>
              <a:t> </a:t>
            </a:r>
            <a:r>
              <a:rPr lang="en-US" sz="2000" dirty="0"/>
              <a:t>: </a:t>
            </a:r>
            <a:r>
              <a:rPr lang="en-US" sz="2000" dirty="0" smtClean="0"/>
              <a:t>double flip</a:t>
            </a:r>
            <a:r>
              <a:rPr lang="en-US" sz="2000" baseline="-25000" dirty="0" smtClean="0"/>
              <a:t> </a:t>
            </a:r>
            <a:endParaRPr lang="en-US" sz="2000" i="1" dirty="0" smtClean="0"/>
          </a:p>
          <a:p>
            <a:r>
              <a:rPr lang="en-US" sz="2000" i="1" dirty="0"/>
              <a:t>f</a:t>
            </a:r>
            <a:r>
              <a:rPr lang="en-US" sz="2000" baseline="-25000" dirty="0" smtClean="0"/>
              <a:t>4 </a:t>
            </a:r>
            <a:r>
              <a:rPr lang="en-US" sz="2000" dirty="0"/>
              <a:t>= </a:t>
            </a:r>
            <a:r>
              <a:rPr lang="en-US" sz="2000" i="1" dirty="0"/>
              <a:t>f </a:t>
            </a:r>
            <a:r>
              <a:rPr lang="en-US" sz="2000" baseline="-25000" dirty="0" smtClean="0"/>
              <a:t>1,-1</a:t>
            </a:r>
            <a:r>
              <a:rPr lang="en-US" sz="2000" baseline="-25000" dirty="0"/>
              <a:t>/2; </a:t>
            </a:r>
            <a:r>
              <a:rPr lang="en-US" sz="2000" baseline="-25000" dirty="0" smtClean="0"/>
              <a:t>0,-1</a:t>
            </a:r>
            <a:r>
              <a:rPr lang="en-US" sz="2000" baseline="-25000" dirty="0"/>
              <a:t>/2 </a:t>
            </a:r>
            <a:r>
              <a:rPr lang="en-US" sz="2000" dirty="0"/>
              <a:t>= </a:t>
            </a:r>
            <a:r>
              <a:rPr lang="en-US" sz="2000" i="1" dirty="0" smtClean="0"/>
              <a:t>f</a:t>
            </a:r>
            <a:r>
              <a:rPr lang="en-US" sz="2000" baseline="-25000" dirty="0" smtClean="0"/>
              <a:t>10</a:t>
            </a:r>
            <a:r>
              <a:rPr lang="en-US" sz="2000" baseline="30000" dirty="0" smtClean="0"/>
              <a:t>- -</a:t>
            </a:r>
            <a:r>
              <a:rPr lang="en-US" sz="2000" baseline="-25000" dirty="0" smtClean="0"/>
              <a:t> </a:t>
            </a:r>
            <a:r>
              <a:rPr lang="en-US" sz="2000" dirty="0" smtClean="0"/>
              <a:t> = </a:t>
            </a:r>
            <a:r>
              <a:rPr lang="en-US" sz="2000" i="1" dirty="0"/>
              <a:t>M</a:t>
            </a:r>
            <a:r>
              <a:rPr lang="en-US" sz="2000" baseline="-25000" dirty="0"/>
              <a:t> 0 -, + </a:t>
            </a:r>
            <a:r>
              <a:rPr lang="en-US" sz="2000" baseline="-25000" dirty="0" smtClean="0"/>
              <a:t>-</a:t>
            </a:r>
            <a:r>
              <a:rPr lang="en-US" sz="2000" dirty="0" smtClean="0"/>
              <a:t>   : single </a:t>
            </a:r>
            <a:r>
              <a:rPr lang="en-US" sz="2000" dirty="0"/>
              <a:t>flip</a:t>
            </a:r>
            <a:r>
              <a:rPr lang="en-US" sz="2000" baseline="-25000" dirty="0"/>
              <a:t> </a:t>
            </a:r>
            <a:endParaRPr lang="en-US" sz="2000" i="1" dirty="0" smtClean="0"/>
          </a:p>
          <a:p>
            <a:r>
              <a:rPr lang="en-US" sz="2000" i="1" dirty="0"/>
              <a:t>f</a:t>
            </a:r>
            <a:r>
              <a:rPr lang="en-US" sz="2000" baseline="-25000" dirty="0" smtClean="0"/>
              <a:t>5</a:t>
            </a:r>
            <a:r>
              <a:rPr lang="en-US" sz="2000" dirty="0" smtClean="0"/>
              <a:t> </a:t>
            </a:r>
            <a:r>
              <a:rPr lang="en-US" sz="2000" dirty="0"/>
              <a:t>= </a:t>
            </a:r>
            <a:r>
              <a:rPr lang="en-US" sz="2000" i="1" dirty="0"/>
              <a:t>f </a:t>
            </a:r>
            <a:r>
              <a:rPr lang="en-US" sz="2000" baseline="-25000" dirty="0" smtClean="0"/>
              <a:t>0,</a:t>
            </a:r>
            <a:r>
              <a:rPr lang="en-US" sz="2000" baseline="-25000" dirty="0"/>
              <a:t>+1/2; </a:t>
            </a:r>
            <a:r>
              <a:rPr lang="en-US" sz="2000" baseline="-25000" dirty="0" smtClean="0"/>
              <a:t>0,-1</a:t>
            </a:r>
            <a:r>
              <a:rPr lang="en-US" sz="2000" baseline="-25000" dirty="0"/>
              <a:t>/2 </a:t>
            </a:r>
            <a:r>
              <a:rPr lang="en-US" sz="2000" dirty="0" smtClean="0"/>
              <a:t> </a:t>
            </a:r>
            <a:r>
              <a:rPr lang="en-US" sz="2000" dirty="0"/>
              <a:t>= </a:t>
            </a:r>
            <a:r>
              <a:rPr lang="en-US" sz="2000" i="1" dirty="0" smtClean="0"/>
              <a:t>f</a:t>
            </a:r>
            <a:r>
              <a:rPr lang="en-US" sz="2000" baseline="-25000" dirty="0" smtClean="0"/>
              <a:t>00</a:t>
            </a:r>
            <a:r>
              <a:rPr lang="en-US" sz="2000" baseline="30000" dirty="0" smtClean="0"/>
              <a:t>+ -</a:t>
            </a:r>
            <a:r>
              <a:rPr lang="en-US" sz="2000" dirty="0" smtClean="0"/>
              <a:t> </a:t>
            </a:r>
            <a:r>
              <a:rPr lang="en-US" sz="2000" baseline="-25000" dirty="0" smtClean="0"/>
              <a:t> </a:t>
            </a:r>
            <a:r>
              <a:rPr lang="en-US" sz="2000" dirty="0" smtClean="0"/>
              <a:t>= </a:t>
            </a:r>
            <a:r>
              <a:rPr lang="en-US" sz="2000" i="1" dirty="0"/>
              <a:t>M</a:t>
            </a:r>
            <a:r>
              <a:rPr lang="en-US" sz="2000" baseline="-25000" dirty="0"/>
              <a:t> 0 -, </a:t>
            </a:r>
            <a:r>
              <a:rPr lang="en-US" sz="2000" baseline="-25000" dirty="0" smtClean="0"/>
              <a:t>0 +</a:t>
            </a:r>
            <a:r>
              <a:rPr lang="en-US" sz="2000" dirty="0" smtClean="0"/>
              <a:t>  : single </a:t>
            </a:r>
            <a:r>
              <a:rPr lang="en-US" sz="2000" dirty="0"/>
              <a:t>flip</a:t>
            </a:r>
            <a:r>
              <a:rPr lang="en-US" sz="2000" baseline="-25000" dirty="0"/>
              <a:t> </a:t>
            </a:r>
            <a:endParaRPr lang="en-US" sz="2000" i="1" dirty="0" smtClean="0"/>
          </a:p>
          <a:p>
            <a:r>
              <a:rPr lang="en-US" sz="2000" i="1" dirty="0"/>
              <a:t>f</a:t>
            </a:r>
            <a:r>
              <a:rPr lang="en-US" sz="2000" baseline="-25000" dirty="0" smtClean="0"/>
              <a:t>6</a:t>
            </a:r>
            <a:r>
              <a:rPr lang="en-US" sz="2000" dirty="0" smtClean="0"/>
              <a:t> </a:t>
            </a:r>
            <a:r>
              <a:rPr lang="en-US" sz="2000" dirty="0"/>
              <a:t>= </a:t>
            </a:r>
            <a:r>
              <a:rPr lang="en-US" sz="2000" i="1" dirty="0"/>
              <a:t>f </a:t>
            </a:r>
            <a:r>
              <a:rPr lang="en-US" sz="2000" baseline="-25000" dirty="0" smtClean="0"/>
              <a:t>0,</a:t>
            </a:r>
            <a:r>
              <a:rPr lang="en-US" sz="2000" baseline="-25000" dirty="0"/>
              <a:t>+1/2; 0,+1/2 </a:t>
            </a:r>
            <a:r>
              <a:rPr lang="en-US" sz="2000" dirty="0"/>
              <a:t>= </a:t>
            </a:r>
            <a:r>
              <a:rPr lang="en-US" sz="2000" i="1" dirty="0" smtClean="0"/>
              <a:t>f</a:t>
            </a:r>
            <a:r>
              <a:rPr lang="en-US" sz="2000" baseline="-25000" dirty="0" smtClean="0"/>
              <a:t>00</a:t>
            </a:r>
            <a:r>
              <a:rPr lang="en-US" sz="2000" baseline="30000" dirty="0"/>
              <a:t>++</a:t>
            </a:r>
            <a:r>
              <a:rPr lang="en-US" sz="2000" baseline="-25000" dirty="0"/>
              <a:t> </a:t>
            </a:r>
            <a:r>
              <a:rPr lang="en-US" sz="2000" dirty="0" smtClean="0"/>
              <a:t>= </a:t>
            </a:r>
            <a:r>
              <a:rPr lang="en-US" sz="2000" i="1" dirty="0"/>
              <a:t>M</a:t>
            </a:r>
            <a:r>
              <a:rPr lang="en-US" sz="2000" baseline="-25000" dirty="0"/>
              <a:t> 0 </a:t>
            </a:r>
            <a:r>
              <a:rPr lang="en-US" sz="2000" baseline="-25000" dirty="0" smtClean="0"/>
              <a:t>+, 0 +</a:t>
            </a:r>
            <a:r>
              <a:rPr lang="en-US" sz="2000" dirty="0" smtClean="0"/>
              <a:t>  </a:t>
            </a:r>
            <a:r>
              <a:rPr lang="en-US" sz="2000" dirty="0"/>
              <a:t>: </a:t>
            </a:r>
            <a:r>
              <a:rPr lang="en-US" sz="2000" dirty="0" smtClean="0"/>
              <a:t>non-flip</a:t>
            </a:r>
            <a:r>
              <a:rPr lang="en-US" sz="2000" baseline="-25000" dirty="0" smtClean="0"/>
              <a:t> </a:t>
            </a:r>
            <a:endParaRPr lang="en-US" sz="2000" dirty="0"/>
          </a:p>
          <a:p>
            <a:endParaRPr lang="en-US" sz="2000" dirty="0"/>
          </a:p>
          <a:p>
            <a:r>
              <a:rPr lang="en-US" sz="2000" i="1" dirty="0"/>
              <a:t>n</a:t>
            </a:r>
            <a:r>
              <a:rPr lang="en-US" sz="2000" i="1" dirty="0" smtClean="0"/>
              <a:t> </a:t>
            </a:r>
            <a:r>
              <a:rPr lang="en-US" sz="2000" dirty="0" err="1" smtClean="0"/>
              <a:t>helicity</a:t>
            </a:r>
            <a:r>
              <a:rPr lang="en-US" sz="2000" dirty="0" smtClean="0"/>
              <a:t> flips get factor  </a:t>
            </a:r>
            <a:r>
              <a:rPr lang="en-US" dirty="0" smtClean="0"/>
              <a:t>[√(t</a:t>
            </a:r>
            <a:r>
              <a:rPr lang="en-US" baseline="-25000" dirty="0" smtClean="0"/>
              <a:t>0</a:t>
            </a:r>
            <a:r>
              <a:rPr lang="en-US" dirty="0" smtClean="0"/>
              <a:t> – t) /2M]</a:t>
            </a:r>
            <a:r>
              <a:rPr lang="en-US" baseline="30000" dirty="0" smtClean="0"/>
              <a:t>n</a:t>
            </a:r>
            <a:r>
              <a:rPr lang="en-US" dirty="0" smtClean="0"/>
              <a:t> = </a:t>
            </a:r>
            <a:r>
              <a:rPr lang="en-US" dirty="0" err="1" smtClean="0"/>
              <a:t>Δ</a:t>
            </a:r>
            <a:r>
              <a:rPr lang="en-US" baseline="30000" dirty="0" err="1" smtClean="0"/>
              <a:t>n</a:t>
            </a:r>
            <a:r>
              <a:rPr lang="en-US" dirty="0" smtClean="0"/>
              <a:t>/(2M)</a:t>
            </a:r>
            <a:r>
              <a:rPr lang="en-US" baseline="30000" dirty="0" smtClean="0"/>
              <a:t>n</a:t>
            </a:r>
            <a:endParaRPr lang="en-US" dirty="0"/>
          </a:p>
        </p:txBody>
      </p:sp>
      <p:sp>
        <p:nvSpPr>
          <p:cNvPr id="7" name="Footer Placeholder 15"/>
          <p:cNvSpPr txBox="1">
            <a:spLocks noGrp="1"/>
          </p:cNvSpPr>
          <p:nvPr/>
        </p:nvSpPr>
        <p:spPr bwMode="auto">
          <a:xfrm>
            <a:off x="3124200" y="6492875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en-US" sz="1300" dirty="0" smtClean="0"/>
              <a:t>Exclusives2015  </a:t>
            </a:r>
            <a:r>
              <a:rPr lang="en-US" sz="1300" dirty="0" err="1"/>
              <a:t>GR.Goldstein</a:t>
            </a:r>
            <a:r>
              <a:rPr lang="en-US" sz="13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1443504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F2E761-FEEF-B043-8517-6CB478C8294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066800"/>
            <a:ext cx="5257800" cy="525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47800" y="228600"/>
            <a:ext cx="776645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Why look for Chiral </a:t>
            </a:r>
            <a:r>
              <a:rPr lang="en-US" sz="2800" dirty="0">
                <a:solidFill>
                  <a:srgbClr val="0000FF"/>
                </a:solidFill>
              </a:rPr>
              <a:t>odd </a:t>
            </a:r>
            <a:r>
              <a:rPr lang="en-US" sz="2800" dirty="0" smtClean="0">
                <a:solidFill>
                  <a:srgbClr val="0000FF"/>
                </a:solidFill>
              </a:rPr>
              <a:t>GPDs? </a:t>
            </a:r>
            <a:r>
              <a:rPr lang="en-US" sz="2800" dirty="0">
                <a:solidFill>
                  <a:srgbClr val="0000FF"/>
                </a:solidFill>
                <a:sym typeface="Wingdings"/>
              </a:rPr>
              <a:t> </a:t>
            </a:r>
          </a:p>
          <a:p>
            <a:r>
              <a:rPr lang="en-US" sz="2800" dirty="0">
                <a:solidFill>
                  <a:srgbClr val="0000FF"/>
                </a:solidFill>
                <a:sym typeface="Wingdings"/>
              </a:rPr>
              <a:t>     </a:t>
            </a:r>
            <a:r>
              <a:rPr lang="en-US" sz="2800" b="1" dirty="0" err="1" smtClean="0">
                <a:solidFill>
                  <a:srgbClr val="FF0000"/>
                </a:solidFill>
                <a:sym typeface="Wingdings"/>
              </a:rPr>
              <a:t>Transversity</a:t>
            </a:r>
            <a:r>
              <a:rPr lang="en-US" sz="2800" dirty="0" smtClean="0">
                <a:solidFill>
                  <a:srgbClr val="0000FF"/>
                </a:solidFill>
                <a:sym typeface="Wingdings"/>
              </a:rPr>
              <a:t> </a:t>
            </a:r>
            <a:r>
              <a:rPr lang="en-US" sz="2800" dirty="0" smtClean="0">
                <a:solidFill>
                  <a:srgbClr val="0000FF"/>
                </a:solidFill>
                <a:sym typeface="Wingdings"/>
              </a:rPr>
              <a:t> h</a:t>
            </a:r>
            <a:r>
              <a:rPr lang="en-US" sz="2800" baseline="-25000" dirty="0" smtClean="0">
                <a:solidFill>
                  <a:srgbClr val="0000FF"/>
                </a:solidFill>
                <a:sym typeface="Wingdings"/>
              </a:rPr>
              <a:t>1</a:t>
            </a:r>
            <a:r>
              <a:rPr lang="en-US" sz="2800" dirty="0" smtClean="0">
                <a:solidFill>
                  <a:srgbClr val="0000FF"/>
                </a:solidFill>
                <a:sym typeface="Wingdings"/>
              </a:rPr>
              <a:t>(x)  </a:t>
            </a:r>
            <a:r>
              <a:rPr lang="en-US" sz="2800" b="1" dirty="0" smtClean="0">
                <a:solidFill>
                  <a:srgbClr val="D62DB3"/>
                </a:solidFill>
                <a:sym typeface="Wingdings"/>
              </a:rPr>
              <a:t>tensor</a:t>
            </a:r>
            <a:r>
              <a:rPr lang="en-US" sz="2800" b="1" dirty="0" smtClean="0">
                <a:solidFill>
                  <a:srgbClr val="D62DB3"/>
                </a:solidFill>
                <a:sym typeface="Wingdings"/>
              </a:rPr>
              <a:t> </a:t>
            </a:r>
            <a:r>
              <a:rPr lang="en-US" sz="2800" b="1" dirty="0" smtClean="0">
                <a:solidFill>
                  <a:srgbClr val="D62DB3"/>
                </a:solidFill>
                <a:sym typeface="Wingdings"/>
              </a:rPr>
              <a:t>charges 𝛿</a:t>
            </a:r>
            <a:r>
              <a:rPr lang="en-US" sz="2800" b="1" baseline="-25000" dirty="0" smtClean="0">
                <a:solidFill>
                  <a:srgbClr val="D62DB3"/>
                </a:solidFill>
                <a:sym typeface="Wingdings"/>
              </a:rPr>
              <a:t>q</a:t>
            </a:r>
            <a:endParaRPr lang="en-US" sz="2800" b="1" dirty="0">
              <a:solidFill>
                <a:srgbClr val="D62DB3"/>
              </a:solidFill>
            </a:endParaRPr>
          </a:p>
        </p:txBody>
      </p:sp>
      <p:sp>
        <p:nvSpPr>
          <p:cNvPr id="5" name="Footer Placeholder 15"/>
          <p:cNvSpPr txBox="1">
            <a:spLocks noGrp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en-US" sz="1300" dirty="0" smtClean="0"/>
              <a:t>Exclusives2015  </a:t>
            </a:r>
            <a:r>
              <a:rPr lang="en-US" sz="1300" dirty="0" err="1"/>
              <a:t>GR.Goldstein</a:t>
            </a:r>
            <a:r>
              <a:rPr lang="en-US" sz="1300" dirty="0"/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81800" y="4267200"/>
            <a:ext cx="22901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D62DB3"/>
                </a:solidFill>
              </a:rPr>
              <a:t>GG, Gonzalez, </a:t>
            </a:r>
            <a:r>
              <a:rPr lang="en-US" sz="1400" b="1" dirty="0" err="1" smtClean="0">
                <a:solidFill>
                  <a:srgbClr val="D62DB3"/>
                </a:solidFill>
              </a:rPr>
              <a:t>Liuti</a:t>
            </a:r>
            <a:r>
              <a:rPr lang="en-US" sz="1400" b="1" dirty="0" smtClean="0">
                <a:solidFill>
                  <a:srgbClr val="D62DB3"/>
                </a:solidFill>
              </a:rPr>
              <a:t>, </a:t>
            </a:r>
          </a:p>
          <a:p>
            <a:r>
              <a:rPr lang="en-US" sz="1400" b="1" dirty="0" smtClean="0">
                <a:solidFill>
                  <a:srgbClr val="D62DB3"/>
                </a:solidFill>
              </a:rPr>
              <a:t>arXiv:1311.0483 [</a:t>
            </a:r>
            <a:r>
              <a:rPr lang="en-US" sz="1400" b="1" dirty="0" err="1" smtClean="0">
                <a:solidFill>
                  <a:srgbClr val="D62DB3"/>
                </a:solidFill>
              </a:rPr>
              <a:t>hep-ph</a:t>
            </a:r>
            <a:r>
              <a:rPr lang="en-US" sz="1400" b="1" dirty="0" smtClean="0">
                <a:solidFill>
                  <a:srgbClr val="D62DB3"/>
                </a:solidFill>
              </a:rPr>
              <a:t>]   </a:t>
            </a:r>
            <a:endParaRPr lang="en-US" sz="1400" b="1" dirty="0">
              <a:solidFill>
                <a:srgbClr val="D62DB3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267200" y="3962400"/>
            <a:ext cx="1524000" cy="304800"/>
          </a:xfrm>
          <a:prstGeom prst="ellipse">
            <a:avLst/>
          </a:prstGeom>
          <a:noFill/>
          <a:ln w="38100" cmpd="sng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>
            <a:stCxn id="6" idx="1"/>
          </p:cNvCxnSpPr>
          <p:nvPr/>
        </p:nvCxnSpPr>
        <p:spPr>
          <a:xfrm flipH="1" flipV="1">
            <a:off x="5562600" y="4267200"/>
            <a:ext cx="1219200" cy="26161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806674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7BD6071-6A34-0D48-825B-E3B1922C1081}" type="datetime1">
              <a:rPr lang="en-US" smtClean="0"/>
              <a:t>1/7/15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248400" y="6248400"/>
            <a:ext cx="609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650D0AE-FB45-374D-A9AF-DF9429BBE748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752600" y="228600"/>
            <a:ext cx="5384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Chiral odd GPD Compton form factors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4100" y="927100"/>
            <a:ext cx="4483100" cy="4991100"/>
          </a:xfrm>
          <a:prstGeom prst="rect">
            <a:avLst/>
          </a:prstGeom>
        </p:spPr>
      </p:pic>
      <p:sp>
        <p:nvSpPr>
          <p:cNvPr id="7" name="Footer Placeholder 2"/>
          <p:cNvSpPr txBox="1">
            <a:spLocks/>
          </p:cNvSpPr>
          <p:nvPr/>
        </p:nvSpPr>
        <p:spPr>
          <a:xfrm>
            <a:off x="3048000" y="6324600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>
              <a:defRPr/>
            </a:pPr>
            <a:r>
              <a:rPr lang="en-US" sz="1400" dirty="0" smtClean="0"/>
              <a:t>Exclusives2015 </a:t>
            </a:r>
            <a:r>
              <a:rPr lang="en-US" sz="1400" dirty="0" err="1" smtClean="0"/>
              <a:t>G.R.Goldstein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083308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F2E761-FEEF-B043-8517-6CB478C8294F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914400" y="2590800"/>
            <a:ext cx="6629038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Observables: cross sections &amp; asymmetries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5" name="Footer Placeholder 15"/>
          <p:cNvSpPr txBox="1">
            <a:spLocks noGrp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en-US" sz="1300" dirty="0" smtClean="0"/>
              <a:t>Exclusives2015  </a:t>
            </a:r>
            <a:r>
              <a:rPr lang="en-US" sz="1300" dirty="0" err="1"/>
              <a:t>GR.Goldstein</a:t>
            </a:r>
            <a:r>
              <a:rPr lang="en-US" sz="13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9814882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F2E761-FEEF-B043-8517-6CB478C8294F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981200" y="914400"/>
            <a:ext cx="34311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Cross sections for </a:t>
            </a:r>
            <a:r>
              <a:rPr lang="en-US" b="1" i="1" dirty="0" smtClean="0">
                <a:solidFill>
                  <a:srgbClr val="0000FF"/>
                </a:solidFill>
              </a:rPr>
              <a:t>π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baseline="30000" dirty="0" smtClean="0">
                <a:solidFill>
                  <a:srgbClr val="0000FF"/>
                </a:solidFill>
              </a:rPr>
              <a:t>0</a:t>
            </a:r>
            <a:endParaRPr lang="en-US" b="1" i="1" dirty="0">
              <a:solidFill>
                <a:srgbClr val="0000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800" y="152400"/>
            <a:ext cx="3200400" cy="1902460"/>
          </a:xfrm>
          <a:prstGeom prst="rect">
            <a:avLst/>
          </a:prstGeom>
        </p:spPr>
      </p:pic>
      <p:pic>
        <p:nvPicPr>
          <p:cNvPr id="3" name="Picture 2" descr="F_to_dsig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419600"/>
            <a:ext cx="4203700" cy="1092200"/>
          </a:xfrm>
          <a:prstGeom prst="rect">
            <a:avLst/>
          </a:prstGeom>
        </p:spPr>
      </p:pic>
      <p:sp>
        <p:nvSpPr>
          <p:cNvPr id="7" name="Footer Placeholder 15"/>
          <p:cNvSpPr txBox="1">
            <a:spLocks noGrp="1"/>
          </p:cNvSpPr>
          <p:nvPr/>
        </p:nvSpPr>
        <p:spPr bwMode="auto">
          <a:xfrm>
            <a:off x="3124200" y="6492875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en-US" sz="1300" dirty="0" smtClean="0"/>
              <a:t>Exclusives2015  </a:t>
            </a:r>
            <a:r>
              <a:rPr lang="en-US" sz="1300" dirty="0" err="1"/>
              <a:t>GR.Goldstein</a:t>
            </a:r>
            <a:r>
              <a:rPr lang="en-US" sz="1300" dirty="0"/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49198" y="5181600"/>
            <a:ext cx="5052844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See: GG, Gonzalez Hernandez, </a:t>
            </a:r>
            <a:r>
              <a:rPr lang="en-US" sz="1400" dirty="0" err="1" smtClean="0"/>
              <a:t>Liuti</a:t>
            </a:r>
            <a:r>
              <a:rPr lang="en-US" sz="1400" dirty="0" smtClean="0"/>
              <a:t> 1311.0483.pdf;</a:t>
            </a:r>
          </a:p>
          <a:p>
            <a:r>
              <a:rPr lang="en-US" sz="1400" dirty="0" smtClean="0"/>
              <a:t>J.Phys.G39,115001(2012); PRD84, 034007(2011). </a:t>
            </a:r>
          </a:p>
          <a:p>
            <a:r>
              <a:rPr lang="en-US" sz="1400" i="1" dirty="0" smtClean="0"/>
              <a:t>Notation:</a:t>
            </a:r>
            <a:r>
              <a:rPr lang="en-US" sz="1400" dirty="0" smtClean="0"/>
              <a:t> </a:t>
            </a:r>
            <a:r>
              <a:rPr lang="en-US" sz="1400" dirty="0" err="1" smtClean="0"/>
              <a:t>Bacchetta</a:t>
            </a:r>
            <a:r>
              <a:rPr lang="en-US" sz="1400" dirty="0" smtClean="0"/>
              <a:t>, et al., JHEP </a:t>
            </a:r>
            <a:r>
              <a:rPr lang="en-US" sz="1400" dirty="0"/>
              <a:t>0702, 093 (2007</a:t>
            </a:r>
            <a:r>
              <a:rPr lang="en-US" sz="1400" dirty="0" smtClean="0"/>
              <a:t>); </a:t>
            </a:r>
          </a:p>
          <a:p>
            <a:r>
              <a:rPr lang="en-US" sz="1400" i="1" dirty="0"/>
              <a:t>a</a:t>
            </a:r>
            <a:r>
              <a:rPr lang="en-US" sz="1400" i="1" dirty="0" smtClean="0"/>
              <a:t>ngular form: </a:t>
            </a:r>
            <a:r>
              <a:rPr lang="tr-TR" sz="1400" dirty="0" err="1" smtClean="0"/>
              <a:t>Diehl</a:t>
            </a:r>
            <a:r>
              <a:rPr lang="tr-TR" sz="1400" dirty="0" smtClean="0"/>
              <a:t> &amp; </a:t>
            </a:r>
            <a:r>
              <a:rPr lang="tr-TR" sz="1400" dirty="0" err="1" smtClean="0"/>
              <a:t>Sapeta</a:t>
            </a:r>
            <a:r>
              <a:rPr lang="tr-TR" sz="1400" dirty="0" smtClean="0"/>
              <a:t>, </a:t>
            </a:r>
            <a:r>
              <a:rPr lang="tr-TR" sz="1400" dirty="0" err="1" smtClean="0"/>
              <a:t>Eur</a:t>
            </a:r>
            <a:r>
              <a:rPr lang="tr-TR" sz="1400" dirty="0"/>
              <a:t>. </a:t>
            </a:r>
            <a:r>
              <a:rPr lang="tr-TR" sz="1400" dirty="0" err="1"/>
              <a:t>Phys</a:t>
            </a:r>
            <a:r>
              <a:rPr lang="tr-TR" sz="1400" dirty="0"/>
              <a:t>. J. C 41, 515 (2005). </a:t>
            </a:r>
            <a:endParaRPr lang="tr-TR" sz="1400" dirty="0"/>
          </a:p>
          <a:p>
            <a:endParaRPr lang="en-US" sz="1400" dirty="0"/>
          </a:p>
        </p:txBody>
      </p:sp>
      <p:pic>
        <p:nvPicPr>
          <p:cNvPr id="9" name="Picture 8" descr="master_cross_secti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57400"/>
            <a:ext cx="9144000" cy="243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21040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r>
              <a:rPr lang="en-US" sz="3200" dirty="0" smtClean="0"/>
              <a:t>Experimental range of kinematics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685800"/>
          </a:xfrm>
        </p:spPr>
        <p:txBody>
          <a:bodyPr/>
          <a:lstStyle/>
          <a:p>
            <a:r>
              <a:rPr lang="en-US" sz="2000" dirty="0" smtClean="0"/>
              <a:t>Hall B kinematics 6 </a:t>
            </a:r>
            <a:r>
              <a:rPr lang="en-US" sz="2000" dirty="0" err="1" smtClean="0"/>
              <a:t>GeV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F2E761-FEEF-B043-8517-6CB478C8294F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pic>
        <p:nvPicPr>
          <p:cNvPr id="7" name="Picture 6" descr="Screen Shot 2015-01-18 at 3.26.2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828800"/>
            <a:ext cx="3124200" cy="35796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2133600"/>
            <a:ext cx="2768600" cy="2768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876800" y="1752600"/>
            <a:ext cx="19513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𝜺 long./trans.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772400" y="4724400"/>
            <a:ext cx="3754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/>
              <a:t>y</a:t>
            </a:r>
            <a:endParaRPr lang="en-US" sz="2000" i="1" dirty="0"/>
          </a:p>
        </p:txBody>
      </p:sp>
      <p:sp>
        <p:nvSpPr>
          <p:cNvPr id="11" name="Footer Placeholder 15"/>
          <p:cNvSpPr txBox="1">
            <a:spLocks noGrp="1"/>
          </p:cNvSpPr>
          <p:nvPr/>
        </p:nvSpPr>
        <p:spPr bwMode="auto">
          <a:xfrm>
            <a:off x="3124200" y="6492875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en-US" sz="1300" dirty="0" smtClean="0"/>
              <a:t>Exclusives2015  </a:t>
            </a:r>
            <a:r>
              <a:rPr lang="en-US" sz="1300" dirty="0" err="1"/>
              <a:t>GR.Goldstein</a:t>
            </a:r>
            <a:r>
              <a:rPr lang="en-US" sz="13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6705945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066800"/>
          </a:xfrm>
        </p:spPr>
        <p:txBody>
          <a:bodyPr/>
          <a:lstStyle/>
          <a:p>
            <a:r>
              <a:rPr lang="en-US" sz="3600" dirty="0" smtClean="0"/>
              <a:t>𝜖 </a:t>
            </a:r>
            <a:r>
              <a:rPr lang="en-US" sz="2400" dirty="0" smtClean="0"/>
              <a:t>is ratio of longitudinal virtual photon</a:t>
            </a:r>
            <a:br>
              <a:rPr lang="en-US" sz="2400" dirty="0" smtClean="0"/>
            </a:br>
            <a:r>
              <a:rPr lang="en-US" sz="2400" dirty="0" smtClean="0"/>
              <a:t>to transverse with </a:t>
            </a:r>
            <a:r>
              <a:rPr lang="en-US" sz="2400" dirty="0" err="1" smtClean="0"/>
              <a:t>unpolarized</a:t>
            </a:r>
            <a:r>
              <a:rPr lang="en-US" sz="2400" dirty="0" smtClean="0"/>
              <a:t> leptons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F2E761-FEEF-B043-8517-6CB478C8294F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p:graphicFrame>
        <p:nvGraphicFramePr>
          <p:cNvPr id="5" name="Content Placeholder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0889689"/>
              </p:ext>
            </p:extLst>
          </p:nvPr>
        </p:nvGraphicFramePr>
        <p:xfrm>
          <a:off x="152401" y="1371600"/>
          <a:ext cx="8686800" cy="7037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773" name="Equation" r:id="rId3" imgW="5816600" imgH="469900" progId="Equation.DSMT4">
                  <p:embed/>
                </p:oleObj>
              </mc:Choice>
              <mc:Fallback>
                <p:oleObj name="Equation" r:id="rId3" imgW="5816600" imgH="469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2401" y="1371600"/>
                        <a:ext cx="8686800" cy="7037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90600" y="2438400"/>
            <a:ext cx="70445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How are the individual “structure functions” related </a:t>
            </a:r>
          </a:p>
          <a:p>
            <a:r>
              <a:rPr lang="en-US" dirty="0" smtClean="0">
                <a:solidFill>
                  <a:srgbClr val="000090"/>
                </a:solidFill>
              </a:rPr>
              <a:t>to </a:t>
            </a:r>
            <a:r>
              <a:rPr lang="en-US" dirty="0" err="1" smtClean="0">
                <a:solidFill>
                  <a:srgbClr val="000090"/>
                </a:solidFill>
              </a:rPr>
              <a:t>helicity</a:t>
            </a:r>
            <a:r>
              <a:rPr lang="en-US" dirty="0" smtClean="0">
                <a:solidFill>
                  <a:srgbClr val="000090"/>
                </a:solidFill>
              </a:rPr>
              <a:t> amps and GPDs?  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7" name="Footer Placeholder 15"/>
          <p:cNvSpPr txBox="1">
            <a:spLocks noGrp="1"/>
          </p:cNvSpPr>
          <p:nvPr/>
        </p:nvSpPr>
        <p:spPr bwMode="auto">
          <a:xfrm>
            <a:off x="3124200" y="6492875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en-US" sz="1300" dirty="0" smtClean="0"/>
              <a:t>Exclusives2015  </a:t>
            </a:r>
            <a:r>
              <a:rPr lang="en-US" sz="1300" dirty="0" err="1"/>
              <a:t>GR.Goldstein</a:t>
            </a:r>
            <a:r>
              <a:rPr lang="en-US" sz="13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6922748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914400"/>
          </a:xfrm>
        </p:spPr>
        <p:txBody>
          <a:bodyPr/>
          <a:lstStyle/>
          <a:p>
            <a:r>
              <a:rPr lang="en-US" sz="3600" dirty="0"/>
              <a:t>F</a:t>
            </a:r>
            <a:r>
              <a:rPr lang="en-US" sz="3600" dirty="0" smtClean="0"/>
              <a:t>rom d𝜎 to </a:t>
            </a:r>
            <a:r>
              <a:rPr lang="en-US" sz="3600" dirty="0" err="1" smtClean="0"/>
              <a:t>helicity</a:t>
            </a:r>
            <a:r>
              <a:rPr lang="en-US" sz="3600" dirty="0" smtClean="0"/>
              <a:t> </a:t>
            </a:r>
            <a:r>
              <a:rPr lang="en-US" sz="3600" dirty="0" err="1" smtClean="0"/>
              <a:t>bilinears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F2E761-FEEF-B043-8517-6CB478C8294F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  <p:pic>
        <p:nvPicPr>
          <p:cNvPr id="5" name="Picture 4" descr="Bacchetta_etal_A.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066800"/>
            <a:ext cx="5130800" cy="711200"/>
          </a:xfrm>
          <a:prstGeom prst="rect">
            <a:avLst/>
          </a:prstGeom>
        </p:spPr>
      </p:pic>
      <p:pic>
        <p:nvPicPr>
          <p:cNvPr id="6" name="Picture 5" descr="Bacchetta_etal_A.2-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676400"/>
            <a:ext cx="4853433" cy="487002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76322" y="4495800"/>
            <a:ext cx="37676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See: </a:t>
            </a:r>
            <a:r>
              <a:rPr lang="en-US" sz="1400" dirty="0" err="1" smtClean="0"/>
              <a:t>Bacchetta</a:t>
            </a:r>
            <a:r>
              <a:rPr lang="en-US" sz="1400" dirty="0" smtClean="0"/>
              <a:t>, </a:t>
            </a:r>
            <a:r>
              <a:rPr lang="en-US" sz="1400" i="1" dirty="0" smtClean="0"/>
              <a:t>et al</a:t>
            </a:r>
            <a:r>
              <a:rPr lang="en-US" sz="1400" dirty="0" smtClean="0"/>
              <a:t>. JHEP0702, 093 (2007)</a:t>
            </a:r>
          </a:p>
          <a:p>
            <a:r>
              <a:rPr lang="en-US" sz="1400" dirty="0" smtClean="0"/>
              <a:t>Diehl &amp; </a:t>
            </a:r>
            <a:r>
              <a:rPr lang="en-US" sz="1400" dirty="0" err="1" smtClean="0"/>
              <a:t>Sapeta</a:t>
            </a:r>
            <a:r>
              <a:rPr lang="en-US" sz="1400" dirty="0" smtClean="0"/>
              <a:t>, EPJC41, 515 (2005)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5562600" y="1905000"/>
            <a:ext cx="3406580" cy="13696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d</a:t>
            </a:r>
            <a:r>
              <a:rPr lang="en-US" dirty="0" smtClean="0">
                <a:solidFill>
                  <a:srgbClr val="FF0000"/>
                </a:solidFill>
              </a:rPr>
              <a:t>𝜎</a:t>
            </a:r>
            <a:r>
              <a:rPr lang="en-US" baseline="-25000" dirty="0" smtClean="0">
                <a:solidFill>
                  <a:srgbClr val="FF0000"/>
                </a:solidFill>
              </a:rPr>
              <a:t>𝜦𝛾 ,𝜦𝛾´</a:t>
            </a:r>
            <a:r>
              <a:rPr lang="en-US" baseline="30000" dirty="0" smtClean="0">
                <a:solidFill>
                  <a:srgbClr val="FF0000"/>
                </a:solidFill>
              </a:rPr>
              <a:t>𝜦N, 𝜦N´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sz="1100" dirty="0" smtClean="0">
              <a:solidFill>
                <a:srgbClr val="FF0000"/>
              </a:solidFill>
            </a:endParaRPr>
          </a:p>
          <a:p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∝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Σ</a:t>
            </a:r>
            <a:r>
              <a:rPr lang="en-US" baseline="-25000" dirty="0" smtClean="0">
                <a:solidFill>
                  <a:srgbClr val="FF0000"/>
                </a:solidFill>
              </a:rPr>
              <a:t>𝜦</a:t>
            </a:r>
            <a:r>
              <a:rPr lang="en-US" dirty="0" smtClean="0">
                <a:solidFill>
                  <a:srgbClr val="FF0000"/>
                </a:solidFill>
              </a:rPr>
              <a:t>(</a:t>
            </a:r>
            <a:r>
              <a:rPr lang="en-US" i="1" dirty="0">
                <a:solidFill>
                  <a:srgbClr val="FF0000"/>
                </a:solidFill>
              </a:rPr>
              <a:t>f</a:t>
            </a:r>
            <a:r>
              <a:rPr lang="en-US" baseline="-25000" dirty="0">
                <a:solidFill>
                  <a:srgbClr val="FF0000"/>
                </a:solidFill>
              </a:rPr>
              <a:t>𝜦𝛾,0 </a:t>
            </a:r>
            <a:r>
              <a:rPr lang="en-US" baseline="30000" dirty="0">
                <a:solidFill>
                  <a:srgbClr val="FF0000"/>
                </a:solidFill>
              </a:rPr>
              <a:t>𝜦</a:t>
            </a:r>
            <a:r>
              <a:rPr lang="en-US" sz="1800" baseline="30000" dirty="0">
                <a:solidFill>
                  <a:srgbClr val="FF0000"/>
                </a:solidFill>
              </a:rPr>
              <a:t>N</a:t>
            </a:r>
            <a:r>
              <a:rPr lang="en-US" sz="1800" baseline="30000" dirty="0" smtClean="0">
                <a:solidFill>
                  <a:srgbClr val="FF0000"/>
                </a:solidFill>
              </a:rPr>
              <a:t>,</a:t>
            </a:r>
            <a:r>
              <a:rPr lang="en-US" baseline="30000" dirty="0" smtClean="0">
                <a:solidFill>
                  <a:srgbClr val="FF0000"/>
                </a:solidFill>
              </a:rPr>
              <a:t>𝜦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r>
              <a:rPr lang="en-US" baseline="30000" dirty="0" smtClean="0">
                <a:solidFill>
                  <a:srgbClr val="FF0000"/>
                </a:solidFill>
              </a:rPr>
              <a:t>* </a:t>
            </a:r>
            <a:r>
              <a:rPr lang="en-US" i="1" dirty="0" smtClean="0">
                <a:solidFill>
                  <a:srgbClr val="FF0000"/>
                </a:solidFill>
              </a:rPr>
              <a:t>f</a:t>
            </a:r>
            <a:r>
              <a:rPr lang="en-US" baseline="-25000" dirty="0" smtClean="0">
                <a:solidFill>
                  <a:srgbClr val="FF0000"/>
                </a:solidFill>
              </a:rPr>
              <a:t>𝜦𝛾´,</a:t>
            </a:r>
            <a:r>
              <a:rPr lang="en-US" baseline="-25000" dirty="0">
                <a:solidFill>
                  <a:srgbClr val="FF0000"/>
                </a:solidFill>
              </a:rPr>
              <a:t>0 </a:t>
            </a:r>
            <a:r>
              <a:rPr lang="en-US" baseline="30000" dirty="0" smtClean="0">
                <a:solidFill>
                  <a:srgbClr val="FF0000"/>
                </a:solidFill>
              </a:rPr>
              <a:t>𝜦’</a:t>
            </a:r>
            <a:r>
              <a:rPr lang="en-US" sz="1800" baseline="30000" dirty="0" smtClean="0">
                <a:solidFill>
                  <a:srgbClr val="FF0000"/>
                </a:solidFill>
              </a:rPr>
              <a:t>N,</a:t>
            </a:r>
            <a:r>
              <a:rPr lang="en-US" baseline="30000" dirty="0" smtClean="0">
                <a:solidFill>
                  <a:srgbClr val="FF0000"/>
                </a:solidFill>
              </a:rPr>
              <a:t>𝜦</a:t>
            </a:r>
            <a:endParaRPr lang="en-US" dirty="0">
              <a:solidFill>
                <a:srgbClr val="FF0000"/>
              </a:solidFill>
            </a:endParaRPr>
          </a:p>
          <a:p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9" name="Footer Placeholder 15"/>
          <p:cNvSpPr txBox="1">
            <a:spLocks noGrp="1"/>
          </p:cNvSpPr>
          <p:nvPr/>
        </p:nvSpPr>
        <p:spPr bwMode="auto">
          <a:xfrm>
            <a:off x="3124200" y="6492875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en-US" sz="1300" dirty="0" smtClean="0"/>
              <a:t>Exclusives2015  </a:t>
            </a:r>
            <a:r>
              <a:rPr lang="en-US" sz="1300" dirty="0" err="1"/>
              <a:t>GR.Goldstein</a:t>
            </a:r>
            <a:r>
              <a:rPr lang="en-US" sz="13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1993911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219200"/>
          </a:xfrm>
        </p:spPr>
        <p:txBody>
          <a:bodyPr/>
          <a:lstStyle/>
          <a:p>
            <a:r>
              <a:rPr lang="en-US" sz="2800" dirty="0" err="1" smtClean="0"/>
              <a:t>Unpolarized</a:t>
            </a:r>
            <a:r>
              <a:rPr lang="en-US" sz="2800" dirty="0" smtClean="0"/>
              <a:t> cross section </a:t>
            </a:r>
            <a:r>
              <a:rPr lang="en-US" sz="2800" dirty="0" smtClean="0"/>
              <a:t>components</a:t>
            </a:r>
            <a:br>
              <a:rPr lang="en-US" sz="2800" dirty="0" smtClean="0"/>
            </a:br>
            <a:r>
              <a:rPr lang="en-US" sz="2800" dirty="0" smtClean="0">
                <a:solidFill>
                  <a:srgbClr val="FF0000"/>
                </a:solidFill>
              </a:rPr>
              <a:t>Real </a:t>
            </a:r>
            <a:r>
              <a:rPr lang="en-US" sz="2800" dirty="0" err="1" smtClean="0">
                <a:solidFill>
                  <a:srgbClr val="FF0000"/>
                </a:solidFill>
              </a:rPr>
              <a:t>bilinears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F2E761-FEEF-B043-8517-6CB478C8294F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  <p:pic>
        <p:nvPicPr>
          <p:cNvPr id="5" name="Picture 4" descr="F_Us_to_fs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743200"/>
            <a:ext cx="6295994" cy="3035300"/>
          </a:xfrm>
          <a:prstGeom prst="rect">
            <a:avLst/>
          </a:prstGeom>
        </p:spPr>
      </p:pic>
      <p:pic>
        <p:nvPicPr>
          <p:cNvPr id="6" name="Picture 5" descr="F_to_dsig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295400"/>
            <a:ext cx="4985784" cy="1295400"/>
          </a:xfrm>
          <a:prstGeom prst="rect">
            <a:avLst/>
          </a:prstGeom>
        </p:spPr>
      </p:pic>
      <p:sp>
        <p:nvSpPr>
          <p:cNvPr id="7" name="Footer Placeholder 15"/>
          <p:cNvSpPr txBox="1">
            <a:spLocks noGrp="1"/>
          </p:cNvSpPr>
          <p:nvPr/>
        </p:nvSpPr>
        <p:spPr bwMode="auto">
          <a:xfrm>
            <a:off x="3124200" y="6492875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en-US" sz="1300" dirty="0" smtClean="0"/>
              <a:t>Exclusives2015  </a:t>
            </a:r>
            <a:r>
              <a:rPr lang="en-US" sz="1300" dirty="0" err="1"/>
              <a:t>GR.Goldstein</a:t>
            </a:r>
            <a:r>
              <a:rPr lang="en-US" sz="13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0506840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F2E761-FEEF-B043-8517-6CB478C8294F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89" y="1066800"/>
            <a:ext cx="9143999" cy="3505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800" y="5105400"/>
            <a:ext cx="15055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(t</a:t>
            </a:r>
            <a:r>
              <a:rPr lang="en-US" sz="1800" baseline="-25000" dirty="0" smtClean="0"/>
              <a:t>0</a:t>
            </a:r>
            <a:r>
              <a:rPr lang="en-US" sz="1800" dirty="0" smtClean="0"/>
              <a:t>-t)/2M</a:t>
            </a:r>
            <a:r>
              <a:rPr lang="en-US" sz="1800" baseline="30000" dirty="0" smtClean="0"/>
              <a:t>2  </a:t>
            </a:r>
            <a:r>
              <a:rPr lang="en-US" sz="1800" dirty="0" smtClean="0"/>
              <a:t>=</a:t>
            </a:r>
            <a:r>
              <a:rPr lang="en-US" sz="2800" dirty="0" smtClean="0">
                <a:latin typeface="ESSTIXEleven"/>
                <a:cs typeface="ESSTIXEleven"/>
              </a:rPr>
              <a:t>𝛕</a:t>
            </a:r>
            <a:endParaRPr lang="en-US" sz="1600" dirty="0"/>
          </a:p>
        </p:txBody>
      </p:sp>
      <p:sp>
        <p:nvSpPr>
          <p:cNvPr id="7" name="Rectangle 6"/>
          <p:cNvSpPr/>
          <p:nvPr/>
        </p:nvSpPr>
        <p:spPr>
          <a:xfrm>
            <a:off x="4343400" y="1143000"/>
            <a:ext cx="609600" cy="304800"/>
          </a:xfrm>
          <a:prstGeom prst="rect">
            <a:avLst/>
          </a:prstGeom>
          <a:solidFill>
            <a:schemeClr val="accent1">
              <a:lumMod val="20000"/>
              <a:lumOff val="80000"/>
              <a:alpha val="2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181600" y="1143000"/>
            <a:ext cx="609600" cy="304800"/>
          </a:xfrm>
          <a:prstGeom prst="rect">
            <a:avLst/>
          </a:prstGeom>
          <a:solidFill>
            <a:schemeClr val="accent1">
              <a:lumMod val="20000"/>
              <a:lumOff val="80000"/>
              <a:alpha val="2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733800" y="1752600"/>
            <a:ext cx="609600" cy="304800"/>
          </a:xfrm>
          <a:prstGeom prst="rect">
            <a:avLst/>
          </a:prstGeom>
          <a:solidFill>
            <a:schemeClr val="accent1">
              <a:lumMod val="20000"/>
              <a:lumOff val="80000"/>
              <a:alpha val="2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352800" y="2362200"/>
            <a:ext cx="609600" cy="304800"/>
          </a:xfrm>
          <a:prstGeom prst="rect">
            <a:avLst/>
          </a:prstGeom>
          <a:solidFill>
            <a:schemeClr val="accent1">
              <a:lumMod val="20000"/>
              <a:lumOff val="80000"/>
              <a:alpha val="2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848600" y="2133600"/>
            <a:ext cx="1219200" cy="685800"/>
          </a:xfrm>
          <a:prstGeom prst="rect">
            <a:avLst/>
          </a:prstGeom>
          <a:solidFill>
            <a:schemeClr val="accent1">
              <a:lumMod val="20000"/>
              <a:lumOff val="80000"/>
              <a:alpha val="2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114800" y="3352800"/>
            <a:ext cx="609600" cy="304800"/>
          </a:xfrm>
          <a:prstGeom prst="rect">
            <a:avLst/>
          </a:prstGeom>
          <a:solidFill>
            <a:schemeClr val="accent1">
              <a:lumMod val="20000"/>
              <a:lumOff val="80000"/>
              <a:alpha val="2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267200" y="4038600"/>
            <a:ext cx="609600" cy="304800"/>
          </a:xfrm>
          <a:prstGeom prst="rect">
            <a:avLst/>
          </a:prstGeom>
          <a:solidFill>
            <a:schemeClr val="accent1">
              <a:lumMod val="20000"/>
              <a:lumOff val="80000"/>
              <a:alpha val="2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400800" y="4038600"/>
            <a:ext cx="609600" cy="304800"/>
          </a:xfrm>
          <a:prstGeom prst="rect">
            <a:avLst/>
          </a:prstGeom>
          <a:solidFill>
            <a:schemeClr val="accent1">
              <a:lumMod val="20000"/>
              <a:lumOff val="80000"/>
              <a:alpha val="2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276600" y="1143000"/>
            <a:ext cx="609600" cy="304800"/>
          </a:xfrm>
          <a:prstGeom prst="rect">
            <a:avLst/>
          </a:prstGeom>
          <a:solidFill>
            <a:schemeClr val="accent1">
              <a:lumMod val="20000"/>
              <a:lumOff val="80000"/>
              <a:alpha val="2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162800" y="2362200"/>
            <a:ext cx="609600" cy="304800"/>
          </a:xfrm>
          <a:prstGeom prst="rect">
            <a:avLst/>
          </a:prstGeom>
          <a:solidFill>
            <a:schemeClr val="accent1">
              <a:lumMod val="20000"/>
              <a:lumOff val="80000"/>
              <a:alpha val="2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191000" y="2362200"/>
            <a:ext cx="609600" cy="304800"/>
          </a:xfrm>
          <a:prstGeom prst="rect">
            <a:avLst/>
          </a:prstGeom>
          <a:solidFill>
            <a:schemeClr val="accent1">
              <a:lumMod val="20000"/>
              <a:lumOff val="80000"/>
              <a:alpha val="2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105400" y="2362200"/>
            <a:ext cx="609600" cy="304800"/>
          </a:xfrm>
          <a:prstGeom prst="rect">
            <a:avLst/>
          </a:prstGeom>
          <a:solidFill>
            <a:srgbClr val="EDFDBB">
              <a:alpha val="2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953000" y="3810000"/>
            <a:ext cx="1219200" cy="685800"/>
          </a:xfrm>
          <a:prstGeom prst="rect">
            <a:avLst/>
          </a:prstGeom>
          <a:solidFill>
            <a:schemeClr val="accent1">
              <a:lumMod val="20000"/>
              <a:lumOff val="80000"/>
              <a:alpha val="21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7162800" y="3810000"/>
            <a:ext cx="1143000" cy="685800"/>
          </a:xfrm>
          <a:prstGeom prst="rect">
            <a:avLst/>
          </a:prstGeom>
          <a:solidFill>
            <a:schemeClr val="accent1">
              <a:lumMod val="20000"/>
              <a:lumOff val="80000"/>
              <a:alpha val="2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715000" y="2133600"/>
            <a:ext cx="1143000" cy="685800"/>
          </a:xfrm>
          <a:prstGeom prst="rect">
            <a:avLst/>
          </a:prstGeom>
          <a:solidFill>
            <a:schemeClr val="accent1">
              <a:lumMod val="20000"/>
              <a:lumOff val="80000"/>
              <a:alpha val="2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2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0795937"/>
              </p:ext>
            </p:extLst>
          </p:nvPr>
        </p:nvGraphicFramePr>
        <p:xfrm>
          <a:off x="3286125" y="169863"/>
          <a:ext cx="1946275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712" name="Equation" r:id="rId4" imgW="914400" imgH="266700" progId="Equation.3">
                  <p:embed/>
                </p:oleObj>
              </mc:Choice>
              <mc:Fallback>
                <p:oleObj name="Equation" r:id="rId4" imgW="914400" imgH="266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6125" y="169863"/>
                        <a:ext cx="1946275" cy="568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tangle 22"/>
          <p:cNvSpPr/>
          <p:nvPr/>
        </p:nvSpPr>
        <p:spPr>
          <a:xfrm>
            <a:off x="3581400" y="3505200"/>
            <a:ext cx="304800" cy="304800"/>
          </a:xfrm>
          <a:prstGeom prst="rect">
            <a:avLst/>
          </a:prstGeom>
          <a:solidFill>
            <a:srgbClr val="FFFF00">
              <a:alpha val="22000"/>
            </a:srgbClr>
          </a:solidFill>
          <a:ln>
            <a:solidFill>
              <a:srgbClr val="FF0000">
                <a:alpha val="70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3048000" y="2362200"/>
            <a:ext cx="228600" cy="304800"/>
          </a:xfrm>
          <a:prstGeom prst="rect">
            <a:avLst/>
          </a:prstGeom>
          <a:solidFill>
            <a:srgbClr val="FFFF00">
              <a:alpha val="2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3886200" y="3200400"/>
            <a:ext cx="228600" cy="304800"/>
          </a:xfrm>
          <a:prstGeom prst="rect">
            <a:avLst/>
          </a:prstGeom>
          <a:solidFill>
            <a:srgbClr val="FFFF00">
              <a:alpha val="2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886200" y="3886200"/>
            <a:ext cx="228600" cy="304800"/>
          </a:xfrm>
          <a:prstGeom prst="rect">
            <a:avLst/>
          </a:prstGeom>
          <a:solidFill>
            <a:srgbClr val="FFFF00">
              <a:alpha val="21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3048000" y="4038600"/>
            <a:ext cx="228600" cy="304800"/>
          </a:xfrm>
          <a:prstGeom prst="rect">
            <a:avLst/>
          </a:prstGeom>
          <a:solidFill>
            <a:srgbClr val="FFFF00">
              <a:alpha val="2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4191000" y="1600200"/>
            <a:ext cx="228600" cy="304800"/>
          </a:xfrm>
          <a:prstGeom prst="rect">
            <a:avLst/>
          </a:prstGeom>
          <a:solidFill>
            <a:srgbClr val="FFFF00">
              <a:alpha val="2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3505200" y="1600200"/>
            <a:ext cx="228600" cy="304800"/>
          </a:xfrm>
          <a:prstGeom prst="rect">
            <a:avLst/>
          </a:prstGeom>
          <a:solidFill>
            <a:srgbClr val="FFFF00">
              <a:alpha val="22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3581400" y="4267200"/>
            <a:ext cx="304800" cy="304800"/>
          </a:xfrm>
          <a:prstGeom prst="rect">
            <a:avLst/>
          </a:prstGeom>
          <a:solidFill>
            <a:srgbClr val="FFFF00">
              <a:alpha val="22000"/>
            </a:srgbClr>
          </a:solidFill>
          <a:ln>
            <a:solidFill>
              <a:srgbClr val="FF0000">
                <a:alpha val="70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3200400" y="1905000"/>
            <a:ext cx="304800" cy="304800"/>
          </a:xfrm>
          <a:prstGeom prst="rect">
            <a:avLst/>
          </a:prstGeom>
          <a:solidFill>
            <a:srgbClr val="FFFF00">
              <a:alpha val="22000"/>
            </a:srgbClr>
          </a:solidFill>
          <a:ln>
            <a:solidFill>
              <a:srgbClr val="FF0000">
                <a:alpha val="70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Date Placeholder 3"/>
          <p:cNvSpPr txBox="1">
            <a:spLocks/>
          </p:cNvSpPr>
          <p:nvPr/>
        </p:nvSpPr>
        <p:spPr bwMode="auto">
          <a:xfrm>
            <a:off x="6651812" y="6356350"/>
            <a:ext cx="2133600" cy="365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ヒラギノ角ゴ ProN W3" charset="0"/>
                <a:cs typeface="Arial" charset="0"/>
                <a:sym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>
              <a:defRPr/>
            </a:pPr>
            <a:fld id="{124E151E-8FEE-F740-A46C-0CC246339C8A}" type="datetime1">
              <a:rPr lang="en-US" smtClean="0"/>
              <a:pPr>
                <a:defRPr/>
              </a:pPr>
              <a:t>1/7/15</a:t>
            </a:fld>
            <a:endParaRPr lang="en-US"/>
          </a:p>
        </p:txBody>
      </p:sp>
      <p:sp>
        <p:nvSpPr>
          <p:cNvPr id="33" name="Rectangle 2"/>
          <p:cNvSpPr>
            <a:spLocks/>
          </p:cNvSpPr>
          <p:nvPr/>
        </p:nvSpPr>
        <p:spPr bwMode="auto">
          <a:xfrm>
            <a:off x="3276600" y="6400800"/>
            <a:ext cx="29083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 algn="ctr"/>
            <a:r>
              <a:rPr lang="en-US" sz="1400" dirty="0" smtClean="0">
                <a:solidFill>
                  <a:schemeClr val="tx1"/>
                </a:solidFill>
                <a:cs typeface="Arial" charset="0"/>
              </a:rPr>
              <a:t>Exclusives2015  </a:t>
            </a:r>
            <a:r>
              <a:rPr lang="en-US" sz="1400" dirty="0" err="1">
                <a:solidFill>
                  <a:schemeClr val="tx1"/>
                </a:solidFill>
                <a:cs typeface="Arial" charset="0"/>
              </a:rPr>
              <a:t>GR.Goldstein</a:t>
            </a:r>
            <a:endParaRPr lang="en-US" sz="1400" dirty="0">
              <a:solidFill>
                <a:schemeClr val="tx1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459071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F2E761-FEEF-B043-8517-6CB478C8294F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  <p:pic>
        <p:nvPicPr>
          <p:cNvPr id="7" name="Picture 6" descr="transv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990600"/>
            <a:ext cx="4724400" cy="4724400"/>
          </a:xfrm>
          <a:prstGeom prst="rect">
            <a:avLst/>
          </a:prstGeom>
        </p:spPr>
      </p:pic>
      <p:sp>
        <p:nvSpPr>
          <p:cNvPr id="8" name="Footer Placeholder 15"/>
          <p:cNvSpPr txBox="1">
            <a:spLocks noGrp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en-US" sz="1300" dirty="0" smtClean="0"/>
              <a:t>Exclusives2015  </a:t>
            </a:r>
            <a:r>
              <a:rPr lang="en-US" sz="1300" dirty="0" err="1"/>
              <a:t>GR.Goldstein</a:t>
            </a:r>
            <a:r>
              <a:rPr lang="en-US" sz="1300" dirty="0"/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52600" y="228600"/>
            <a:ext cx="575829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Chiral odd GPDs </a:t>
            </a:r>
            <a:r>
              <a:rPr lang="en-US" sz="2800" dirty="0">
                <a:solidFill>
                  <a:srgbClr val="0000FF"/>
                </a:solidFill>
                <a:sym typeface="Wingdings"/>
              </a:rPr>
              <a:t> </a:t>
            </a:r>
          </a:p>
          <a:p>
            <a:r>
              <a:rPr lang="en-US" sz="2800" dirty="0">
                <a:solidFill>
                  <a:srgbClr val="0000FF"/>
                </a:solidFill>
                <a:sym typeface="Wingdings"/>
              </a:rPr>
              <a:t>     </a:t>
            </a:r>
            <a:r>
              <a:rPr lang="en-US" sz="2800" b="1" dirty="0" err="1" smtClean="0">
                <a:solidFill>
                  <a:srgbClr val="FF0000"/>
                </a:solidFill>
                <a:sym typeface="Wingdings"/>
              </a:rPr>
              <a:t>Transversity</a:t>
            </a:r>
            <a:r>
              <a:rPr lang="en-US" sz="2800" dirty="0" smtClean="0">
                <a:solidFill>
                  <a:srgbClr val="0000FF"/>
                </a:solidFill>
                <a:sym typeface="Wingdings"/>
              </a:rPr>
              <a:t>  </a:t>
            </a:r>
            <a:r>
              <a:rPr lang="en-US" sz="2800" dirty="0" err="1" smtClean="0">
                <a:solidFill>
                  <a:srgbClr val="0000FF"/>
                </a:solidFill>
                <a:sym typeface="Wingdings"/>
              </a:rPr>
              <a:t>pdf’s</a:t>
            </a:r>
            <a:r>
              <a:rPr lang="en-US" sz="2800" dirty="0" smtClean="0">
                <a:solidFill>
                  <a:srgbClr val="0000FF"/>
                </a:solidFill>
                <a:sym typeface="Wingdings"/>
              </a:rPr>
              <a:t>: </a:t>
            </a:r>
            <a:r>
              <a:rPr lang="en-US" sz="2800" b="1" i="1" dirty="0" smtClean="0">
                <a:solidFill>
                  <a:srgbClr val="D62DB3"/>
                </a:solidFill>
                <a:sym typeface="Wingdings"/>
              </a:rPr>
              <a:t>h</a:t>
            </a:r>
            <a:r>
              <a:rPr lang="en-US" sz="2800" b="1" baseline="-25000" dirty="0" smtClean="0">
                <a:solidFill>
                  <a:srgbClr val="D62DB3"/>
                </a:solidFill>
                <a:sym typeface="Wingdings"/>
              </a:rPr>
              <a:t>1</a:t>
            </a:r>
            <a:r>
              <a:rPr lang="en-US" sz="2800" b="1" baseline="30000" dirty="0" smtClean="0">
                <a:solidFill>
                  <a:srgbClr val="D62DB3"/>
                </a:solidFill>
                <a:sym typeface="Wingdings"/>
              </a:rPr>
              <a:t>q</a:t>
            </a:r>
            <a:r>
              <a:rPr lang="en-US" sz="2800" b="1" dirty="0" smtClean="0">
                <a:solidFill>
                  <a:srgbClr val="D62DB3"/>
                </a:solidFill>
                <a:sym typeface="Wingdings"/>
              </a:rPr>
              <a:t>(</a:t>
            </a:r>
            <a:r>
              <a:rPr lang="en-US" sz="2800" b="1" i="1" dirty="0" smtClean="0">
                <a:solidFill>
                  <a:srgbClr val="D62DB3"/>
                </a:solidFill>
                <a:sym typeface="Wingdings"/>
              </a:rPr>
              <a:t>x,Q</a:t>
            </a:r>
            <a:r>
              <a:rPr lang="en-US" sz="2800" b="1" baseline="30000" dirty="0" smtClean="0">
                <a:solidFill>
                  <a:srgbClr val="D62DB3"/>
                </a:solidFill>
                <a:sym typeface="Wingdings"/>
              </a:rPr>
              <a:t>2</a:t>
            </a:r>
            <a:r>
              <a:rPr lang="en-US" sz="2800" b="1" dirty="0" smtClean="0">
                <a:solidFill>
                  <a:srgbClr val="D62DB3"/>
                </a:solidFill>
                <a:sym typeface="Wingdings"/>
              </a:rPr>
              <a:t>)</a:t>
            </a:r>
            <a:endParaRPr lang="en-US" sz="2800" b="1" dirty="0">
              <a:solidFill>
                <a:srgbClr val="D62DB3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53200" y="3657600"/>
            <a:ext cx="22901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tx1"/>
                </a:solidFill>
              </a:rPr>
              <a:t>GG, Gonzalez, </a:t>
            </a:r>
            <a:r>
              <a:rPr lang="en-US" sz="1400" b="1" dirty="0" err="1" smtClean="0">
                <a:solidFill>
                  <a:schemeClr val="tx1"/>
                </a:solidFill>
              </a:rPr>
              <a:t>Liuti</a:t>
            </a:r>
            <a:r>
              <a:rPr lang="en-US" sz="1400" b="1" dirty="0" smtClean="0">
                <a:solidFill>
                  <a:schemeClr val="tx1"/>
                </a:solidFill>
              </a:rPr>
              <a:t>, </a:t>
            </a:r>
          </a:p>
          <a:p>
            <a:r>
              <a:rPr lang="en-US" sz="1400" b="1" dirty="0" smtClean="0">
                <a:solidFill>
                  <a:schemeClr val="tx1"/>
                </a:solidFill>
              </a:rPr>
              <a:t>arXiv:1311.0483 [</a:t>
            </a:r>
            <a:r>
              <a:rPr lang="en-US" sz="1400" b="1" dirty="0" err="1" smtClean="0">
                <a:solidFill>
                  <a:schemeClr val="tx1"/>
                </a:solidFill>
              </a:rPr>
              <a:t>hep-ph</a:t>
            </a:r>
            <a:r>
              <a:rPr lang="en-US" sz="1400" b="1" dirty="0" smtClean="0">
                <a:solidFill>
                  <a:schemeClr val="tx1"/>
                </a:solidFill>
              </a:rPr>
              <a:t>]   </a:t>
            </a:r>
            <a:endParaRPr lang="en-US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22216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430CFD-6238-DC48-884A-DD158189FB0C}" type="datetime1">
              <a:rPr lang="en-US" smtClean="0"/>
              <a:t>1/7/15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3048000" y="632460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1400" dirty="0" smtClean="0"/>
              <a:t>Exclusives2015 </a:t>
            </a:r>
            <a:r>
              <a:rPr lang="en-US" sz="1400" dirty="0" err="1" smtClean="0"/>
              <a:t>G.R.Goldstein</a:t>
            </a: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5867400" y="6324600"/>
            <a:ext cx="7620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650D0AE-FB45-374D-A9AF-DF9429BBE748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  <p:pic>
        <p:nvPicPr>
          <p:cNvPr id="5" name="Picture 4" descr="h1_x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841639"/>
            <a:ext cx="5178161" cy="517816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52600" y="304800"/>
            <a:ext cx="71810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61B1B"/>
                </a:solidFill>
              </a:rPr>
              <a:t>Extraction of </a:t>
            </a:r>
            <a:r>
              <a:rPr lang="en-US" dirty="0" err="1" smtClean="0">
                <a:solidFill>
                  <a:srgbClr val="C61B1B"/>
                </a:solidFill>
              </a:rPr>
              <a:t>transversity</a:t>
            </a:r>
            <a:r>
              <a:rPr lang="en-US" dirty="0" smtClean="0">
                <a:solidFill>
                  <a:srgbClr val="C61B1B"/>
                </a:solidFill>
              </a:rPr>
              <a:t> after using DVCS data via </a:t>
            </a:r>
          </a:p>
          <a:p>
            <a:r>
              <a:rPr lang="en-US" dirty="0" smtClean="0">
                <a:solidFill>
                  <a:srgbClr val="C61B1B"/>
                </a:solidFill>
              </a:rPr>
              <a:t>chiral even</a:t>
            </a:r>
            <a:r>
              <a:rPr lang="en-US" dirty="0" smtClean="0">
                <a:solidFill>
                  <a:srgbClr val="C61B1B"/>
                </a:solidFill>
                <a:sym typeface="Wingdings"/>
              </a:rPr>
              <a:t>odd</a:t>
            </a:r>
            <a:endParaRPr lang="en-US" dirty="0">
              <a:solidFill>
                <a:srgbClr val="C61B1B"/>
              </a:solidFill>
            </a:endParaRPr>
          </a:p>
        </p:txBody>
      </p:sp>
      <p:pic>
        <p:nvPicPr>
          <p:cNvPr id="7" name="Picture 6" descr="new_torino_h1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371600"/>
            <a:ext cx="3924300" cy="41021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943600" y="5486400"/>
            <a:ext cx="294094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/>
              <a:t>Anselmino</a:t>
            </a:r>
            <a:r>
              <a:rPr lang="en-US" sz="1400" b="1" dirty="0" smtClean="0"/>
              <a:t>, </a:t>
            </a:r>
            <a:r>
              <a:rPr lang="en-US" sz="1400" b="1" dirty="0" err="1" smtClean="0"/>
              <a:t>Boglione</a:t>
            </a:r>
            <a:r>
              <a:rPr lang="en-US" sz="1400" b="1" dirty="0" smtClean="0"/>
              <a:t>, et al.,</a:t>
            </a:r>
          </a:p>
          <a:p>
            <a:r>
              <a:rPr lang="en-US" sz="1400" b="1" dirty="0" err="1" smtClean="0"/>
              <a:t>Phys.Rev</a:t>
            </a:r>
            <a:r>
              <a:rPr lang="en-US" sz="1400" b="1" dirty="0"/>
              <a:t>. D87 (2013) </a:t>
            </a:r>
            <a:r>
              <a:rPr lang="en-US" sz="1400" b="1" dirty="0" smtClean="0"/>
              <a:t>094019</a:t>
            </a:r>
          </a:p>
          <a:p>
            <a:r>
              <a:rPr lang="en-US" sz="1400" b="1" dirty="0" err="1"/>
              <a:t>δ</a:t>
            </a:r>
            <a:r>
              <a:rPr lang="en-US" sz="1400" b="1" dirty="0" err="1" smtClean="0"/>
              <a:t>u</a:t>
            </a:r>
            <a:r>
              <a:rPr lang="en-US" sz="1400" b="1" dirty="0" smtClean="0"/>
              <a:t> = 0.31</a:t>
            </a:r>
            <a:r>
              <a:rPr lang="en-US" sz="1400" b="1" baseline="-25000" dirty="0" smtClean="0"/>
              <a:t>-0.12</a:t>
            </a:r>
            <a:r>
              <a:rPr lang="en-US" sz="1400" b="1" baseline="30000" dirty="0" smtClean="0"/>
              <a:t>+0.16</a:t>
            </a:r>
            <a:r>
              <a:rPr lang="en-US" sz="1400" b="1" dirty="0" smtClean="0"/>
              <a:t>  </a:t>
            </a:r>
            <a:r>
              <a:rPr lang="en-US" sz="1400" b="1" dirty="0" err="1" smtClean="0"/>
              <a:t>δd</a:t>
            </a:r>
            <a:r>
              <a:rPr lang="en-US" sz="1400" b="1" dirty="0" smtClean="0"/>
              <a:t>=-0.27</a:t>
            </a:r>
            <a:r>
              <a:rPr lang="en-US" sz="1400" b="1" baseline="-25000" dirty="0" smtClean="0"/>
              <a:t>-0.10</a:t>
            </a:r>
            <a:r>
              <a:rPr lang="en-US" sz="1400" b="1" baseline="30000" dirty="0" smtClean="0"/>
              <a:t>+0.10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228600" y="5867400"/>
            <a:ext cx="29959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BCR=</a:t>
            </a:r>
            <a:r>
              <a:rPr lang="en-US" sz="1600" dirty="0" err="1" smtClean="0"/>
              <a:t>Bacchetta</a:t>
            </a:r>
            <a:r>
              <a:rPr lang="en-US" sz="1600" dirty="0" smtClean="0"/>
              <a:t>, Conte, </a:t>
            </a:r>
            <a:r>
              <a:rPr lang="en-US" sz="1600" dirty="0" err="1" smtClean="0"/>
              <a:t>Radici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10046556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F2E761-FEEF-B043-8517-6CB478C8294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838200"/>
            <a:ext cx="5410200" cy="5410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00200" y="609600"/>
            <a:ext cx="6830228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Chiral odd GPDs </a:t>
            </a:r>
            <a:r>
              <a:rPr lang="en-US" dirty="0" smtClean="0">
                <a:solidFill>
                  <a:srgbClr val="0000FF"/>
                </a:solidFill>
                <a:sym typeface="Wingdings"/>
              </a:rPr>
              <a:t> </a:t>
            </a:r>
          </a:p>
          <a:p>
            <a:r>
              <a:rPr lang="en-US" dirty="0">
                <a:solidFill>
                  <a:srgbClr val="0000FF"/>
                </a:solidFill>
                <a:sym typeface="Wingdings"/>
              </a:rPr>
              <a:t> </a:t>
            </a:r>
            <a:r>
              <a:rPr lang="en-US" dirty="0" smtClean="0">
                <a:solidFill>
                  <a:srgbClr val="0000FF"/>
                </a:solidFill>
                <a:sym typeface="Wingdings"/>
              </a:rPr>
              <a:t>    transverse spin-flavor </a:t>
            </a:r>
            <a:r>
              <a:rPr lang="en-US" dirty="0" smtClean="0">
                <a:solidFill>
                  <a:srgbClr val="0000FF"/>
                </a:solidFill>
                <a:sym typeface="Wingdings"/>
              </a:rPr>
              <a:t>“</a:t>
            </a:r>
            <a:r>
              <a:rPr lang="en-US" b="1" dirty="0" smtClean="0">
                <a:solidFill>
                  <a:srgbClr val="D62DB3"/>
                </a:solidFill>
                <a:sym typeface="Wingdings"/>
              </a:rPr>
              <a:t>dipole moments” </a:t>
            </a:r>
            <a:r>
              <a:rPr lang="en-US" b="1" dirty="0" smtClean="0">
                <a:solidFill>
                  <a:srgbClr val="D62DB3"/>
                </a:solidFill>
                <a:sym typeface="Wingdings"/>
              </a:rPr>
              <a:t>𝞳</a:t>
            </a:r>
            <a:r>
              <a:rPr lang="en-US" b="1" baseline="-25000" dirty="0" err="1" smtClean="0">
                <a:solidFill>
                  <a:srgbClr val="D62DB3"/>
                </a:solidFill>
                <a:sym typeface="Wingdings"/>
              </a:rPr>
              <a:t>T</a:t>
            </a:r>
            <a:r>
              <a:rPr lang="en-US" b="1" baseline="30000" dirty="0" err="1" smtClean="0">
                <a:solidFill>
                  <a:srgbClr val="D62DB3"/>
                </a:solidFill>
                <a:sym typeface="Wingdings"/>
              </a:rPr>
              <a:t>q</a:t>
            </a:r>
            <a:endParaRPr lang="en-US" b="1" dirty="0" smtClean="0">
              <a:solidFill>
                <a:srgbClr val="D62DB3"/>
              </a:solidFill>
              <a:sym typeface="Wingdings"/>
            </a:endParaRPr>
          </a:p>
          <a:p>
            <a:r>
              <a:rPr lang="en-US" dirty="0">
                <a:solidFill>
                  <a:srgbClr val="0000FF"/>
                </a:solidFill>
                <a:sym typeface="Wingdings"/>
              </a:rPr>
              <a:t> </a:t>
            </a:r>
            <a:r>
              <a:rPr lang="en-US" dirty="0" smtClean="0">
                <a:solidFill>
                  <a:srgbClr val="0000FF"/>
                </a:solidFill>
                <a:sym typeface="Wingdings"/>
              </a:rPr>
              <a:t>                                  </a:t>
            </a:r>
            <a:r>
              <a:rPr lang="en-US" sz="1400" dirty="0" smtClean="0">
                <a:solidFill>
                  <a:srgbClr val="0000FF"/>
                </a:solidFill>
                <a:sym typeface="Wingdings"/>
              </a:rPr>
              <a:t> defined by M. </a:t>
            </a:r>
            <a:r>
              <a:rPr lang="en-US" sz="1400" dirty="0" err="1" smtClean="0">
                <a:solidFill>
                  <a:srgbClr val="0000FF"/>
                </a:solidFill>
                <a:sym typeface="Wingdings"/>
              </a:rPr>
              <a:t>Burkardt</a:t>
            </a:r>
            <a:r>
              <a:rPr lang="en-US" sz="1400" dirty="0" smtClean="0">
                <a:solidFill>
                  <a:srgbClr val="0000FF"/>
                </a:solidFill>
                <a:sym typeface="Wingdings"/>
              </a:rPr>
              <a:t>, PRD72,094020(2005)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9" name="Footer Placeholder 15"/>
          <p:cNvSpPr txBox="1">
            <a:spLocks noGrp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en-US" sz="1300" dirty="0" smtClean="0"/>
              <a:t>Exclusives2015  </a:t>
            </a:r>
            <a:r>
              <a:rPr lang="en-US" sz="1300" dirty="0" err="1"/>
              <a:t>GR.Goldstein</a:t>
            </a:r>
            <a:r>
              <a:rPr lang="en-US" sz="1300" dirty="0"/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24600" y="3581400"/>
            <a:ext cx="22901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D62DB3"/>
                </a:solidFill>
              </a:rPr>
              <a:t>GG, Gonzalez, </a:t>
            </a:r>
            <a:r>
              <a:rPr lang="en-US" sz="1400" b="1" dirty="0" err="1" smtClean="0">
                <a:solidFill>
                  <a:srgbClr val="D62DB3"/>
                </a:solidFill>
              </a:rPr>
              <a:t>Liuti</a:t>
            </a:r>
            <a:r>
              <a:rPr lang="en-US" sz="1400" b="1" dirty="0" smtClean="0">
                <a:solidFill>
                  <a:srgbClr val="D62DB3"/>
                </a:solidFill>
              </a:rPr>
              <a:t>, </a:t>
            </a:r>
          </a:p>
          <a:p>
            <a:r>
              <a:rPr lang="en-US" sz="1400" b="1" dirty="0" smtClean="0">
                <a:solidFill>
                  <a:srgbClr val="D62DB3"/>
                </a:solidFill>
              </a:rPr>
              <a:t>arXiv:1311.0483 [</a:t>
            </a:r>
            <a:r>
              <a:rPr lang="en-US" sz="1400" b="1" dirty="0" err="1" smtClean="0">
                <a:solidFill>
                  <a:srgbClr val="D62DB3"/>
                </a:solidFill>
              </a:rPr>
              <a:t>hep-ph</a:t>
            </a:r>
            <a:r>
              <a:rPr lang="en-US" sz="1400" b="1" dirty="0" smtClean="0">
                <a:solidFill>
                  <a:srgbClr val="D62DB3"/>
                </a:solidFill>
              </a:rPr>
              <a:t>]   </a:t>
            </a:r>
            <a:endParaRPr lang="en-US" sz="1400" b="1" dirty="0">
              <a:solidFill>
                <a:srgbClr val="D62DB3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3048000" y="4267200"/>
            <a:ext cx="990600" cy="685800"/>
          </a:xfrm>
          <a:prstGeom prst="ellipse">
            <a:avLst/>
          </a:prstGeom>
          <a:noFill/>
          <a:ln w="38100" cmpd="sng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4114800" y="3886200"/>
            <a:ext cx="2057400" cy="685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1008720"/>
              </p:ext>
            </p:extLst>
          </p:nvPr>
        </p:nvGraphicFramePr>
        <p:xfrm>
          <a:off x="4514850" y="334645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006" name="Equation" r:id="rId4" imgW="114300" imgH="165100" progId="Equation.DSMT4">
                  <p:embed/>
                </p:oleObj>
              </mc:Choice>
              <mc:Fallback>
                <p:oleObj name="Equation" r:id="rId4" imgW="114300" imgH="165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14850" y="334645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9405344"/>
              </p:ext>
            </p:extLst>
          </p:nvPr>
        </p:nvGraphicFramePr>
        <p:xfrm>
          <a:off x="6096000" y="2438400"/>
          <a:ext cx="22225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007" name="Equation" r:id="rId6" imgW="952500" imgH="228600" progId="Equation.DSMT4">
                  <p:embed/>
                </p:oleObj>
              </mc:Choice>
              <mc:Fallback>
                <p:oleObj name="Equation" r:id="rId6" imgW="9525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096000" y="2438400"/>
                        <a:ext cx="2222500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6036806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B79AEB-F794-AB4E-9BC4-663533558E03}" type="datetime1">
              <a:rPr lang="en-US" smtClean="0"/>
              <a:t>1/7/15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2819400" y="624840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1400" dirty="0" smtClean="0"/>
              <a:t>Exclusives2015 </a:t>
            </a:r>
            <a:r>
              <a:rPr lang="en-US" sz="1400" dirty="0" err="1" smtClean="0"/>
              <a:t>G.R.Goldstein</a:t>
            </a: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172200" y="6248400"/>
            <a:ext cx="7620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650D0AE-FB45-374D-A9AF-DF9429BBE748}" type="slidenum">
              <a:rPr lang="en-US" smtClean="0"/>
              <a:pPr>
                <a:defRPr/>
              </a:pPr>
              <a:t>50</a:t>
            </a:fld>
            <a:endParaRPr lang="en-US" dirty="0"/>
          </a:p>
        </p:txBody>
      </p:sp>
      <p:pic>
        <p:nvPicPr>
          <p:cNvPr id="5" name="Picture 4" descr="h1_x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841639"/>
            <a:ext cx="5178161" cy="517816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52600" y="304800"/>
            <a:ext cx="3862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61B1B"/>
                </a:solidFill>
              </a:rPr>
              <a:t>Extraction of tensor charge</a:t>
            </a:r>
            <a:endParaRPr lang="en-US" dirty="0">
              <a:solidFill>
                <a:srgbClr val="C61B1B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0" y="4648200"/>
            <a:ext cx="2940945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/>
              <a:t>Anselmino</a:t>
            </a:r>
            <a:r>
              <a:rPr lang="en-US" sz="1400" b="1" dirty="0" smtClean="0"/>
              <a:t>, </a:t>
            </a:r>
            <a:r>
              <a:rPr lang="en-US" sz="1400" b="1" dirty="0" err="1" smtClean="0"/>
              <a:t>Boglione</a:t>
            </a:r>
            <a:r>
              <a:rPr lang="en-US" sz="1400" b="1" dirty="0" smtClean="0"/>
              <a:t>, et al.,</a:t>
            </a:r>
          </a:p>
          <a:p>
            <a:r>
              <a:rPr lang="en-US" sz="1400" b="1" dirty="0" err="1" smtClean="0"/>
              <a:t>Phys.Rev</a:t>
            </a:r>
            <a:r>
              <a:rPr lang="en-US" sz="1400" b="1" dirty="0"/>
              <a:t>. D87 (2013) </a:t>
            </a:r>
            <a:r>
              <a:rPr lang="en-US" sz="1400" b="1" dirty="0" smtClean="0"/>
              <a:t>094019</a:t>
            </a:r>
          </a:p>
          <a:p>
            <a:r>
              <a:rPr lang="en-US" sz="1400" b="1" dirty="0" err="1"/>
              <a:t>δ</a:t>
            </a:r>
            <a:r>
              <a:rPr lang="en-US" sz="1400" b="1" dirty="0" err="1" smtClean="0"/>
              <a:t>u</a:t>
            </a:r>
            <a:r>
              <a:rPr lang="en-US" sz="1400" b="1" dirty="0" smtClean="0"/>
              <a:t> = 0.31</a:t>
            </a:r>
            <a:r>
              <a:rPr lang="en-US" sz="1400" b="1" baseline="-25000" dirty="0" smtClean="0"/>
              <a:t>-0.12</a:t>
            </a:r>
            <a:r>
              <a:rPr lang="en-US" sz="1400" b="1" baseline="30000" dirty="0" smtClean="0"/>
              <a:t>+0.16</a:t>
            </a:r>
            <a:r>
              <a:rPr lang="en-US" sz="1400" b="1" dirty="0" smtClean="0"/>
              <a:t>  </a:t>
            </a:r>
            <a:r>
              <a:rPr lang="en-US" sz="1400" b="1" dirty="0" err="1" smtClean="0"/>
              <a:t>δd</a:t>
            </a:r>
            <a:r>
              <a:rPr lang="en-US" sz="1400" b="1" dirty="0" smtClean="0"/>
              <a:t>=-0.27</a:t>
            </a:r>
            <a:r>
              <a:rPr lang="en-US" sz="1400" b="1" baseline="-25000" dirty="0" smtClean="0"/>
              <a:t>-0.10</a:t>
            </a:r>
            <a:r>
              <a:rPr lang="en-US" sz="1400" b="1" baseline="30000" dirty="0" smtClean="0"/>
              <a:t>+0.10</a:t>
            </a:r>
          </a:p>
          <a:p>
            <a:endParaRPr lang="en-US" sz="1400" b="1" dirty="0"/>
          </a:p>
          <a:p>
            <a:r>
              <a:rPr lang="en-US" sz="1400" b="1" dirty="0" smtClean="0"/>
              <a:t>From our </a:t>
            </a:r>
            <a:r>
              <a:rPr lang="en-US" sz="1400" b="1" dirty="0" err="1" smtClean="0"/>
              <a:t>Reggeized</a:t>
            </a:r>
            <a:r>
              <a:rPr lang="en-US" sz="1400" b="1" dirty="0" smtClean="0"/>
              <a:t> form</a:t>
            </a:r>
          </a:p>
          <a:p>
            <a:r>
              <a:rPr lang="en-US" sz="1400" b="1" dirty="0" err="1"/>
              <a:t>δ</a:t>
            </a:r>
            <a:r>
              <a:rPr lang="en-US" sz="1400" b="1" dirty="0" err="1" smtClean="0"/>
              <a:t>u</a:t>
            </a:r>
            <a:r>
              <a:rPr lang="en-US" sz="1400" b="1" dirty="0" smtClean="0"/>
              <a:t> ≈  1.2         </a:t>
            </a:r>
            <a:r>
              <a:rPr lang="en-US" sz="1400" b="1" dirty="0" err="1" smtClean="0"/>
              <a:t>δd</a:t>
            </a:r>
            <a:r>
              <a:rPr lang="en-US" sz="1400" b="1" dirty="0" smtClean="0"/>
              <a:t>   ≈-0.08</a:t>
            </a:r>
          </a:p>
          <a:p>
            <a:r>
              <a:rPr lang="en-US" sz="1400" b="1" dirty="0" smtClean="0"/>
              <a:t>Closer to QCD sum rule values</a:t>
            </a:r>
            <a:endParaRPr lang="en-US" sz="1400" dirty="0"/>
          </a:p>
        </p:txBody>
      </p:sp>
      <p:pic>
        <p:nvPicPr>
          <p:cNvPr id="9" name="Picture 8" descr="tensor_charges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500" y="990600"/>
            <a:ext cx="3873500" cy="36195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 rot="19517467">
            <a:off x="2410187" y="4503788"/>
            <a:ext cx="38712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>
                <a:solidFill>
                  <a:srgbClr val="FF0000"/>
                </a:solidFill>
              </a:rPr>
              <a:t>L.Gamberg</a:t>
            </a:r>
            <a:r>
              <a:rPr lang="en-US" sz="1400" b="1" dirty="0" smtClean="0">
                <a:solidFill>
                  <a:srgbClr val="FF0000"/>
                </a:solidFill>
              </a:rPr>
              <a:t> &amp; GG, PRL87, 24001 (2001)---</a:t>
            </a:r>
            <a:r>
              <a:rPr lang="en-US" sz="1400" b="1" dirty="0" smtClean="0">
                <a:solidFill>
                  <a:srgbClr val="FF0000"/>
                </a:solidFill>
                <a:sym typeface="Wingdings"/>
              </a:rPr>
              <a:t></a:t>
            </a:r>
            <a:endParaRPr lang="en-US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03749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F2E761-FEEF-B043-8517-6CB478C8294F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066800"/>
            <a:ext cx="5257800" cy="525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52600" y="228600"/>
            <a:ext cx="618352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Chiral odd GPDs </a:t>
            </a:r>
            <a:r>
              <a:rPr lang="en-US" sz="2800" dirty="0">
                <a:solidFill>
                  <a:srgbClr val="0000FF"/>
                </a:solidFill>
                <a:sym typeface="Wingdings"/>
              </a:rPr>
              <a:t> </a:t>
            </a:r>
          </a:p>
          <a:p>
            <a:r>
              <a:rPr lang="en-US" sz="2800" dirty="0">
                <a:solidFill>
                  <a:srgbClr val="0000FF"/>
                </a:solidFill>
                <a:sym typeface="Wingdings"/>
              </a:rPr>
              <a:t>     </a:t>
            </a:r>
            <a:r>
              <a:rPr lang="en-US" sz="2800" dirty="0" err="1" smtClean="0">
                <a:solidFill>
                  <a:srgbClr val="0000FF"/>
                </a:solidFill>
                <a:sym typeface="Wingdings"/>
              </a:rPr>
              <a:t>Transversity</a:t>
            </a:r>
            <a:r>
              <a:rPr lang="en-US" sz="2800" dirty="0" smtClean="0">
                <a:solidFill>
                  <a:srgbClr val="0000FF"/>
                </a:solidFill>
                <a:sym typeface="Wingdings"/>
              </a:rPr>
              <a:t>  </a:t>
            </a:r>
            <a:r>
              <a:rPr lang="en-US" sz="2800" b="1" dirty="0" smtClean="0">
                <a:solidFill>
                  <a:srgbClr val="D62DB3"/>
                </a:solidFill>
                <a:sym typeface="Wingdings"/>
              </a:rPr>
              <a:t>tensor charges 𝛿</a:t>
            </a:r>
            <a:r>
              <a:rPr lang="en-US" sz="2800" b="1" baseline="-25000" dirty="0" smtClean="0">
                <a:solidFill>
                  <a:srgbClr val="D62DB3"/>
                </a:solidFill>
                <a:sym typeface="Wingdings"/>
              </a:rPr>
              <a:t>q</a:t>
            </a:r>
            <a:endParaRPr lang="en-US" sz="2800" b="1" dirty="0">
              <a:solidFill>
                <a:srgbClr val="D62DB3"/>
              </a:solidFill>
            </a:endParaRPr>
          </a:p>
        </p:txBody>
      </p:sp>
      <p:sp>
        <p:nvSpPr>
          <p:cNvPr id="5" name="Footer Placeholder 15"/>
          <p:cNvSpPr txBox="1">
            <a:spLocks noGrp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en-US" sz="1300" dirty="0" smtClean="0"/>
              <a:t>Exclusives2015  </a:t>
            </a:r>
            <a:r>
              <a:rPr lang="en-US" sz="1300" dirty="0" err="1"/>
              <a:t>GR.Goldstein</a:t>
            </a:r>
            <a:r>
              <a:rPr lang="en-US" sz="1300" dirty="0"/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81800" y="4267200"/>
            <a:ext cx="22901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D62DB3"/>
                </a:solidFill>
              </a:rPr>
              <a:t>GG, Gonzalez, </a:t>
            </a:r>
            <a:r>
              <a:rPr lang="en-US" sz="1400" b="1" dirty="0" err="1" smtClean="0">
                <a:solidFill>
                  <a:srgbClr val="D62DB3"/>
                </a:solidFill>
              </a:rPr>
              <a:t>Liuti</a:t>
            </a:r>
            <a:r>
              <a:rPr lang="en-US" sz="1400" b="1" dirty="0" smtClean="0">
                <a:solidFill>
                  <a:srgbClr val="D62DB3"/>
                </a:solidFill>
              </a:rPr>
              <a:t>, </a:t>
            </a:r>
          </a:p>
          <a:p>
            <a:r>
              <a:rPr lang="en-US" sz="1400" b="1" dirty="0" smtClean="0">
                <a:solidFill>
                  <a:srgbClr val="D62DB3"/>
                </a:solidFill>
              </a:rPr>
              <a:t>arXiv:1311.0483 [</a:t>
            </a:r>
            <a:r>
              <a:rPr lang="en-US" sz="1400" b="1" dirty="0" err="1" smtClean="0">
                <a:solidFill>
                  <a:srgbClr val="D62DB3"/>
                </a:solidFill>
              </a:rPr>
              <a:t>hep-ph</a:t>
            </a:r>
            <a:r>
              <a:rPr lang="en-US" sz="1400" b="1" dirty="0" smtClean="0">
                <a:solidFill>
                  <a:srgbClr val="D62DB3"/>
                </a:solidFill>
              </a:rPr>
              <a:t>]   </a:t>
            </a:r>
            <a:endParaRPr lang="en-US" sz="1400" b="1" dirty="0">
              <a:solidFill>
                <a:srgbClr val="D62DB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42219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r>
              <a:rPr lang="en-US" sz="3200" dirty="0" smtClean="0"/>
              <a:t>Observables - data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Cross sections</a:t>
            </a:r>
          </a:p>
          <a:p>
            <a:r>
              <a:rPr lang="en-US" dirty="0" smtClean="0"/>
              <a:t>Asymmetries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F2E761-FEEF-B043-8517-6CB478C8294F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  <p:sp>
        <p:nvSpPr>
          <p:cNvPr id="5" name="Footer Placeholder 15"/>
          <p:cNvSpPr txBox="1">
            <a:spLocks noGrp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en-US" sz="1300" dirty="0" smtClean="0"/>
              <a:t>Exclusives2015  </a:t>
            </a:r>
            <a:r>
              <a:rPr lang="en-US" sz="1300" dirty="0" err="1"/>
              <a:t>GR.Goldstein</a:t>
            </a:r>
            <a:r>
              <a:rPr lang="en-US" sz="13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6243669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F2E761-FEEF-B043-8517-6CB478C8294F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  <p:pic>
        <p:nvPicPr>
          <p:cNvPr id="2" name="Picture 1" descr="sig_u_8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685800"/>
            <a:ext cx="5791200" cy="5791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82026" y="152400"/>
            <a:ext cx="78276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Comic Sans MS"/>
                <a:cs typeface="Comic Sans MS"/>
              </a:rPr>
              <a:t>How well do the parameters fixed with DVCS data reproduce π</a:t>
            </a:r>
            <a:r>
              <a:rPr lang="en-US" sz="2000" baseline="30000" dirty="0" smtClean="0">
                <a:solidFill>
                  <a:srgbClr val="0000FF"/>
                </a:solidFill>
                <a:latin typeface="Comic Sans MS"/>
                <a:cs typeface="Comic Sans MS"/>
              </a:rPr>
              <a:t>o</a:t>
            </a:r>
          </a:p>
          <a:p>
            <a:r>
              <a:rPr lang="en-US" sz="2000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electroproduction</a:t>
            </a:r>
            <a:r>
              <a:rPr lang="en-US" sz="2000" dirty="0" smtClean="0">
                <a:solidFill>
                  <a:srgbClr val="0000FF"/>
                </a:solidFill>
                <a:latin typeface="Comic Sans MS"/>
                <a:cs typeface="Comic Sans MS"/>
              </a:rPr>
              <a:t> data?</a:t>
            </a:r>
            <a:endParaRPr lang="en-US" sz="2000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838200"/>
            <a:ext cx="8153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Hall B data, </a:t>
            </a:r>
            <a:r>
              <a:rPr lang="en-US" sz="1600" dirty="0" err="1" smtClean="0">
                <a:solidFill>
                  <a:srgbClr val="FF0000"/>
                </a:solidFill>
              </a:rPr>
              <a:t>Kubarovsky</a:t>
            </a:r>
            <a:r>
              <a:rPr lang="en-US" sz="1600" dirty="0">
                <a:solidFill>
                  <a:srgbClr val="FF0000"/>
                </a:solidFill>
              </a:rPr>
              <a:t>&amp;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</a:rPr>
              <a:t>Stoler</a:t>
            </a:r>
            <a:r>
              <a:rPr lang="en-US" sz="1600" dirty="0" smtClean="0">
                <a:solidFill>
                  <a:srgbClr val="FF0000"/>
                </a:solidFill>
              </a:rPr>
              <a:t>, </a:t>
            </a:r>
            <a:r>
              <a:rPr lang="en-US" sz="1600" dirty="0" err="1" smtClean="0">
                <a:solidFill>
                  <a:srgbClr val="FF0000"/>
                </a:solidFill>
              </a:rPr>
              <a:t>PoS</a:t>
            </a:r>
            <a:r>
              <a:rPr lang="en-US" sz="1600" dirty="0" smtClean="0">
                <a:solidFill>
                  <a:srgbClr val="FF0000"/>
                </a:solidFill>
              </a:rPr>
              <a:t> ICHEP 2010 &amp; </a:t>
            </a:r>
            <a:r>
              <a:rPr lang="en-US" sz="1600" dirty="0">
                <a:solidFill>
                  <a:srgbClr val="FF0000"/>
                </a:solidFill>
              </a:rPr>
              <a:t>PRL 109, 112001 (2012)</a:t>
            </a:r>
          </a:p>
        </p:txBody>
      </p:sp>
    </p:spTree>
    <p:extLst>
      <p:ext uri="{BB962C8B-B14F-4D97-AF65-F5344CB8AC3E}">
        <p14:creationId xmlns:p14="http://schemas.microsoft.com/office/powerpoint/2010/main" val="83684140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A94A18-66C2-A54B-A167-329473CCEBB7}" type="datetime1">
              <a:rPr lang="en-US" smtClean="0"/>
              <a:t>1/7/15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650D0AE-FB45-374D-A9AF-DF9429BBE748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  <p:pic>
        <p:nvPicPr>
          <p:cNvPr id="4" name="Picture 3" descr="sig_u_gpd_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-152400"/>
            <a:ext cx="6858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09800" y="147935"/>
            <a:ext cx="57447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Same, separating the GPDs contribution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245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F2E761-FEEF-B043-8517-6CB478C8294F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  <p:pic>
        <p:nvPicPr>
          <p:cNvPr id="2" name="Picture 1" descr="sig_u_3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57097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914400"/>
          </a:xfrm>
        </p:spPr>
        <p:txBody>
          <a:bodyPr/>
          <a:lstStyle/>
          <a:p>
            <a:r>
              <a:rPr lang="en-US" sz="2000" dirty="0" smtClean="0"/>
              <a:t>CLAS π</a:t>
            </a:r>
            <a:r>
              <a:rPr lang="en-US" sz="2000" baseline="30000" dirty="0" smtClean="0"/>
              <a:t>0</a:t>
            </a:r>
            <a:r>
              <a:rPr lang="en-US" sz="2000" dirty="0" smtClean="0"/>
              <a:t>   arXiv</a:t>
            </a:r>
            <a:r>
              <a:rPr lang="en-US" sz="2000" dirty="0"/>
              <a:t>:1206.6355v1 [</a:t>
            </a:r>
            <a:r>
              <a:rPr lang="en-US" sz="2000" dirty="0" err="1"/>
              <a:t>hep</a:t>
            </a:r>
            <a:r>
              <a:rPr lang="en-US" sz="2000" dirty="0"/>
              <a:t>-ex</a:t>
            </a:r>
            <a:r>
              <a:rPr lang="en-US" sz="2000" dirty="0" smtClean="0"/>
              <a:t>] </a:t>
            </a:r>
            <a:r>
              <a:rPr lang="en-US" sz="2000" dirty="0">
                <a:solidFill>
                  <a:srgbClr val="000090"/>
                </a:solidFill>
              </a:rPr>
              <a:t>PRL 109, 112001 (2012)</a:t>
            </a:r>
            <a:endParaRPr lang="en-US" sz="2000" dirty="0">
              <a:solidFill>
                <a:srgbClr val="00009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F2E761-FEEF-B043-8517-6CB478C8294F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  <p:pic>
        <p:nvPicPr>
          <p:cNvPr id="5" name="Picture 4" descr="CLAS_pi0_2012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494" y="762000"/>
            <a:ext cx="6387306" cy="5630683"/>
          </a:xfrm>
          <a:prstGeom prst="rect">
            <a:avLst/>
          </a:prstGeom>
        </p:spPr>
      </p:pic>
      <p:sp>
        <p:nvSpPr>
          <p:cNvPr id="6" name="Rectangle 2"/>
          <p:cNvSpPr>
            <a:spLocks/>
          </p:cNvSpPr>
          <p:nvPr/>
        </p:nvSpPr>
        <p:spPr bwMode="auto">
          <a:xfrm>
            <a:off x="3276600" y="6400800"/>
            <a:ext cx="29083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 algn="ctr"/>
            <a:r>
              <a:rPr lang="en-US" sz="1400" dirty="0" smtClean="0">
                <a:solidFill>
                  <a:schemeClr val="tx1"/>
                </a:solidFill>
                <a:cs typeface="Arial" charset="0"/>
              </a:rPr>
              <a:t>Exclusives2015  </a:t>
            </a:r>
            <a:r>
              <a:rPr lang="en-US" sz="1400" dirty="0" err="1">
                <a:solidFill>
                  <a:schemeClr val="tx1"/>
                </a:solidFill>
                <a:cs typeface="Arial" charset="0"/>
              </a:rPr>
              <a:t>GR.Goldstein</a:t>
            </a:r>
            <a:endParaRPr lang="en-US" sz="1400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1905000"/>
            <a:ext cx="18047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GGL vs. G&amp;K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92901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Comparing </a:t>
            </a:r>
            <a:r>
              <a:rPr lang="en-US" dirty="0" smtClean="0"/>
              <a:t>d𝝈/</a:t>
            </a:r>
            <a:r>
              <a:rPr lang="en-US" dirty="0" err="1" smtClean="0"/>
              <a:t>dt</a:t>
            </a:r>
            <a:r>
              <a:rPr lang="en-US" dirty="0" smtClean="0"/>
              <a:t> to </a:t>
            </a:r>
            <a:r>
              <a:rPr lang="en-US" dirty="0" smtClean="0"/>
              <a:t>other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724400"/>
          </a:xfrm>
        </p:spPr>
        <p:txBody>
          <a:bodyPr/>
          <a:lstStyle/>
          <a:p>
            <a:r>
              <a:rPr lang="en-US" sz="2400" dirty="0" smtClean="0"/>
              <a:t>The t-&gt; 0 feature for us is that f</a:t>
            </a:r>
            <a:r>
              <a:rPr lang="en-US" sz="2400" baseline="-25000" dirty="0" smtClean="0"/>
              <a:t>10</a:t>
            </a:r>
            <a:r>
              <a:rPr lang="en-US" sz="2400" baseline="30000" dirty="0" smtClean="0"/>
              <a:t>+-</a:t>
            </a:r>
            <a:r>
              <a:rPr lang="en-US" sz="2400" dirty="0" smtClean="0"/>
              <a:t> </a:t>
            </a:r>
            <a:r>
              <a:rPr lang="en-US" sz="2400" u="sng" dirty="0" smtClean="0"/>
              <a:t>dominates</a:t>
            </a:r>
            <a:r>
              <a:rPr lang="en-US" sz="2400" dirty="0" smtClean="0"/>
              <a:t> &amp; it is driven by H</a:t>
            </a:r>
            <a:r>
              <a:rPr lang="en-US" sz="2400" baseline="-25000" dirty="0" smtClean="0"/>
              <a:t>T.</a:t>
            </a:r>
            <a:r>
              <a:rPr lang="en-US" sz="2400" dirty="0" smtClean="0"/>
              <a:t> </a:t>
            </a:r>
            <a:endParaRPr lang="en-US" sz="2400" dirty="0" smtClean="0"/>
          </a:p>
          <a:p>
            <a:r>
              <a:rPr lang="en-US" sz="2400" dirty="0" smtClean="0"/>
              <a:t>But </a:t>
            </a:r>
            <a:r>
              <a:rPr lang="en-US" sz="2400" dirty="0" smtClean="0"/>
              <a:t>f</a:t>
            </a:r>
            <a:r>
              <a:rPr lang="en-US" sz="2400" baseline="-25000" dirty="0" smtClean="0"/>
              <a:t>10</a:t>
            </a:r>
            <a:r>
              <a:rPr lang="en-US" sz="2400" baseline="30000" dirty="0" smtClean="0"/>
              <a:t>++</a:t>
            </a:r>
            <a:r>
              <a:rPr lang="en-US" sz="2400" dirty="0" smtClean="0"/>
              <a:t> &amp; f</a:t>
            </a:r>
            <a:r>
              <a:rPr lang="en-US" sz="2400" baseline="-25000" dirty="0" smtClean="0"/>
              <a:t>10</a:t>
            </a:r>
            <a:r>
              <a:rPr lang="en-US" sz="2400" baseline="30000" dirty="0" smtClean="0"/>
              <a:t>--</a:t>
            </a:r>
            <a:r>
              <a:rPr lang="en-US" sz="2400" dirty="0" smtClean="0"/>
              <a:t> also contribute as ~√(t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-t), however weaker. </a:t>
            </a:r>
            <a:r>
              <a:rPr lang="en-US" sz="2400" dirty="0"/>
              <a:t>For </a:t>
            </a:r>
            <a:r>
              <a:rPr lang="en-US" sz="2400" dirty="0" smtClean="0"/>
              <a:t>ξ</a:t>
            </a:r>
            <a:r>
              <a:rPr lang="en-US" sz="2400" dirty="0" smtClean="0">
                <a:sym typeface="Wingdings"/>
              </a:rPr>
              <a:t>0 they</a:t>
            </a:r>
            <a:r>
              <a:rPr lang="en-US" sz="2400" dirty="0" smtClean="0"/>
              <a:t> </a:t>
            </a:r>
            <a:r>
              <a:rPr lang="en-US" sz="2400" dirty="0" smtClean="0"/>
              <a:t>⊃ CFFs</a:t>
            </a:r>
            <a:endParaRPr lang="en-US" sz="2400" dirty="0" smtClean="0"/>
          </a:p>
          <a:p>
            <a:r>
              <a:rPr lang="en-US" sz="2400" dirty="0"/>
              <a:t>f</a:t>
            </a:r>
            <a:r>
              <a:rPr lang="en-US" sz="2400" baseline="-25000" dirty="0"/>
              <a:t>10</a:t>
            </a:r>
            <a:r>
              <a:rPr lang="en-US" sz="2400" baseline="30000" dirty="0"/>
              <a:t>++</a:t>
            </a:r>
            <a:r>
              <a:rPr lang="en-US" sz="2400" dirty="0"/>
              <a:t> &amp; f</a:t>
            </a:r>
            <a:r>
              <a:rPr lang="en-US" sz="2400" baseline="-25000" dirty="0"/>
              <a:t>10</a:t>
            </a:r>
            <a:r>
              <a:rPr lang="en-US" sz="2400" baseline="30000" dirty="0"/>
              <a:t>-</a:t>
            </a:r>
            <a:r>
              <a:rPr lang="en-US" sz="2400" baseline="30000" dirty="0" smtClean="0"/>
              <a:t>- </a:t>
            </a:r>
            <a:r>
              <a:rPr lang="en-US" sz="2400" dirty="0" smtClean="0"/>
              <a:t>are </a:t>
            </a:r>
            <a:r>
              <a:rPr lang="en-US" sz="2400" u="sng" dirty="0" smtClean="0"/>
              <a:t>not equal</a:t>
            </a:r>
            <a:r>
              <a:rPr lang="en-US" sz="2400" dirty="0" smtClean="0"/>
              <a:t> in magnitude, </a:t>
            </a:r>
            <a:r>
              <a:rPr lang="en-US" sz="2400" dirty="0" smtClean="0"/>
              <a:t>particularly </a:t>
            </a:r>
            <a:r>
              <a:rPr lang="en-US" sz="2400" dirty="0" smtClean="0"/>
              <a:t>vs. </a:t>
            </a:r>
            <a:r>
              <a:rPr lang="en-US" sz="2400" dirty="0" err="1" smtClean="0"/>
              <a:t>ζ</a:t>
            </a:r>
            <a:r>
              <a:rPr lang="en-US" sz="2400" dirty="0" smtClean="0"/>
              <a:t> or </a:t>
            </a:r>
            <a:r>
              <a:rPr lang="en-US" sz="2400" dirty="0" err="1" smtClean="0"/>
              <a:t>ξ</a:t>
            </a:r>
            <a:r>
              <a:rPr lang="en-US" sz="2400" dirty="0"/>
              <a:t> </a:t>
            </a:r>
            <a:r>
              <a:rPr lang="en-US" sz="2400" dirty="0" smtClean="0"/>
              <a:t>⊃ </a:t>
            </a:r>
            <a:r>
              <a:rPr lang="en-US" sz="2400" dirty="0" smtClean="0"/>
              <a:t> </a:t>
            </a:r>
          </a:p>
          <a:p>
            <a:pPr marL="39688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mixes “natural &amp; unnatural parity”</a:t>
            </a:r>
            <a:endParaRPr lang="en-US" sz="2400" dirty="0" smtClean="0"/>
          </a:p>
          <a:p>
            <a:r>
              <a:rPr lang="en-US" sz="2400" dirty="0" smtClean="0"/>
              <a:t>In A</a:t>
            </a:r>
            <a:r>
              <a:rPr lang="en-US" sz="2400" baseline="-25000" dirty="0" smtClean="0"/>
              <a:t>LL</a:t>
            </a:r>
            <a:r>
              <a:rPr lang="en-US" sz="2400" dirty="0" smtClean="0"/>
              <a:t> ~ </a:t>
            </a:r>
            <a:r>
              <a:rPr lang="en-US" sz="2400" dirty="0"/>
              <a:t>|f</a:t>
            </a:r>
            <a:r>
              <a:rPr lang="en-US" sz="2400" baseline="-25000" dirty="0"/>
              <a:t>10</a:t>
            </a:r>
            <a:r>
              <a:rPr lang="en-US" sz="2400" baseline="30000" dirty="0"/>
              <a:t>++</a:t>
            </a:r>
            <a:r>
              <a:rPr lang="en-US" sz="2400" dirty="0" smtClean="0"/>
              <a:t>|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 + </a:t>
            </a:r>
            <a:r>
              <a:rPr lang="en-US" sz="2400" dirty="0"/>
              <a:t>|f</a:t>
            </a:r>
            <a:r>
              <a:rPr lang="en-US" sz="2400" baseline="-25000" dirty="0"/>
              <a:t>10</a:t>
            </a:r>
            <a:r>
              <a:rPr lang="en-US" sz="2400" baseline="30000" dirty="0" smtClean="0"/>
              <a:t>+-</a:t>
            </a:r>
            <a:r>
              <a:rPr lang="en-US" sz="2400" dirty="0" smtClean="0"/>
              <a:t>|</a:t>
            </a:r>
            <a:r>
              <a:rPr lang="en-US" sz="2400" baseline="30000" dirty="0"/>
              <a:t>2</a:t>
            </a:r>
            <a:r>
              <a:rPr lang="en-US" sz="2400" dirty="0"/>
              <a:t> </a:t>
            </a:r>
            <a:r>
              <a:rPr lang="en-US" sz="2400" dirty="0" smtClean="0"/>
              <a:t>- </a:t>
            </a:r>
            <a:r>
              <a:rPr lang="en-US" sz="2400" dirty="0"/>
              <a:t>|</a:t>
            </a:r>
            <a:r>
              <a:rPr lang="en-US" sz="2400" dirty="0" smtClean="0"/>
              <a:t>f</a:t>
            </a:r>
            <a:r>
              <a:rPr lang="en-US" sz="2400" baseline="-25000" dirty="0" smtClean="0"/>
              <a:t>10</a:t>
            </a:r>
            <a:r>
              <a:rPr lang="en-US" sz="2400" baseline="30000" dirty="0" smtClean="0"/>
              <a:t>-+</a:t>
            </a:r>
            <a:r>
              <a:rPr lang="en-US" sz="2400" dirty="0" smtClean="0"/>
              <a:t>|</a:t>
            </a:r>
            <a:r>
              <a:rPr lang="en-US" sz="2400" baseline="30000" dirty="0"/>
              <a:t>2</a:t>
            </a:r>
            <a:r>
              <a:rPr lang="en-US" sz="2400" dirty="0"/>
              <a:t> </a:t>
            </a:r>
            <a:r>
              <a:rPr lang="en-US" sz="2400" dirty="0" smtClean="0"/>
              <a:t>- </a:t>
            </a:r>
            <a:r>
              <a:rPr lang="en-US" sz="2400" dirty="0"/>
              <a:t>|</a:t>
            </a:r>
            <a:r>
              <a:rPr lang="en-US" sz="2400" dirty="0" smtClean="0"/>
              <a:t>f</a:t>
            </a:r>
            <a:r>
              <a:rPr lang="en-US" sz="2400" baseline="-25000" dirty="0" smtClean="0"/>
              <a:t>10</a:t>
            </a:r>
            <a:r>
              <a:rPr lang="en-US" sz="2400" baseline="30000" dirty="0" smtClean="0"/>
              <a:t>--</a:t>
            </a:r>
            <a:r>
              <a:rPr lang="en-US" sz="2400" dirty="0" smtClean="0"/>
              <a:t>|</a:t>
            </a:r>
            <a:r>
              <a:rPr lang="en-US" sz="2400" baseline="30000" dirty="0"/>
              <a:t>2</a:t>
            </a:r>
            <a:r>
              <a:rPr lang="en-US" sz="2400" dirty="0"/>
              <a:t> </a:t>
            </a:r>
            <a:r>
              <a:rPr lang="en-US" sz="2400" dirty="0" smtClean="0"/>
              <a:t>sensitive to </a:t>
            </a:r>
            <a:r>
              <a:rPr lang="en-US" sz="2400" dirty="0"/>
              <a:t>differences </a:t>
            </a:r>
            <a:r>
              <a:rPr lang="en-US" sz="2400" dirty="0" smtClean="0"/>
              <a:t>of f</a:t>
            </a:r>
            <a:r>
              <a:rPr lang="en-US" sz="2400" baseline="-25000" dirty="0" smtClean="0"/>
              <a:t>10</a:t>
            </a:r>
            <a:r>
              <a:rPr lang="en-US" sz="2400" baseline="30000" dirty="0"/>
              <a:t>++</a:t>
            </a:r>
            <a:r>
              <a:rPr lang="en-US" sz="2400" dirty="0"/>
              <a:t> &amp; f</a:t>
            </a:r>
            <a:r>
              <a:rPr lang="en-US" sz="2400" baseline="-25000" dirty="0"/>
              <a:t>10</a:t>
            </a:r>
            <a:r>
              <a:rPr lang="en-US" sz="2400" baseline="30000" dirty="0"/>
              <a:t>-- </a:t>
            </a:r>
            <a:endParaRPr lang="en-US" sz="2400" dirty="0" smtClean="0"/>
          </a:p>
          <a:p>
            <a:r>
              <a:rPr lang="en-US" sz="2400" dirty="0"/>
              <a:t>c</a:t>
            </a:r>
            <a:r>
              <a:rPr lang="en-US" sz="2400" dirty="0" smtClean="0"/>
              <a:t>.f. </a:t>
            </a:r>
            <a:r>
              <a:rPr lang="en-US" sz="2400" dirty="0" err="1" smtClean="0"/>
              <a:t>Goloskokov</a:t>
            </a:r>
            <a:r>
              <a:rPr lang="en-US" sz="2400" dirty="0" smtClean="0"/>
              <a:t> &amp; Kroll – different dominant amps.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F2E761-FEEF-B043-8517-6CB478C8294F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  <p:sp>
        <p:nvSpPr>
          <p:cNvPr id="5" name="Footer Placeholder 15"/>
          <p:cNvSpPr txBox="1">
            <a:spLocks noGrp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en-US" sz="1300" dirty="0" smtClean="0"/>
              <a:t>Exclusives2015  </a:t>
            </a:r>
            <a:r>
              <a:rPr lang="en-US" sz="1300" dirty="0" err="1"/>
              <a:t>GR.Goldstein</a:t>
            </a:r>
            <a:r>
              <a:rPr lang="en-US" sz="1300" dirty="0"/>
              <a:t> 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8059829"/>
              </p:ext>
            </p:extLst>
          </p:nvPr>
        </p:nvGraphicFramePr>
        <p:xfrm>
          <a:off x="4648200" y="3657600"/>
          <a:ext cx="28448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997" name="Equation" r:id="rId3" imgW="1422400" imgH="228600" progId="Equation.DSMT4">
                  <p:embed/>
                </p:oleObj>
              </mc:Choice>
              <mc:Fallback>
                <p:oleObj name="Equation" r:id="rId3" imgW="14224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48200" y="3657600"/>
                        <a:ext cx="28448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5529909"/>
              </p:ext>
            </p:extLst>
          </p:nvPr>
        </p:nvGraphicFramePr>
        <p:xfrm>
          <a:off x="6934200" y="2743200"/>
          <a:ext cx="20701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998" name="Equation" r:id="rId5" imgW="952500" imgH="228600" progId="Equation.DSMT4">
                  <p:embed/>
                </p:oleObj>
              </mc:Choice>
              <mc:Fallback>
                <p:oleObj name="Equation" r:id="rId5" imgW="9525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934200" y="2743200"/>
                        <a:ext cx="2070100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5339183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609600"/>
          </a:xfrm>
        </p:spPr>
        <p:txBody>
          <a:bodyPr/>
          <a:lstStyle/>
          <a:p>
            <a:r>
              <a:rPr lang="en-US" dirty="0" smtClean="0"/>
              <a:t>Selecting </a:t>
            </a:r>
            <a:r>
              <a:rPr lang="en-US" dirty="0" err="1" smtClean="0"/>
              <a:t>transversity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3276600"/>
            <a:ext cx="7772400" cy="381000"/>
          </a:xfrm>
        </p:spPr>
        <p:txBody>
          <a:bodyPr/>
          <a:lstStyle/>
          <a:p>
            <a:pPr marL="39688" indent="0">
              <a:buNone/>
            </a:pPr>
            <a:r>
              <a:rPr lang="en-US" sz="2000" dirty="0" smtClean="0"/>
              <a:t>Compare also f </a:t>
            </a:r>
            <a:r>
              <a:rPr lang="en-US" sz="2000" baseline="-25000" dirty="0" err="1" smtClean="0"/>
              <a:t>long</a:t>
            </a:r>
            <a:r>
              <a:rPr lang="en-US" sz="2000" baseline="30000" dirty="0" err="1" smtClean="0"/>
              <a:t>odd</a:t>
            </a:r>
            <a:r>
              <a:rPr lang="en-US" sz="2000" dirty="0" smtClean="0"/>
              <a:t> &amp; with chiral even </a:t>
            </a:r>
            <a:r>
              <a:rPr lang="en-US" sz="2000" dirty="0" err="1" smtClean="0"/>
              <a:t>f</a:t>
            </a:r>
            <a:r>
              <a:rPr lang="en-US" sz="2000" baseline="-25000" dirty="0" err="1" smtClean="0"/>
              <a:t>long</a:t>
            </a:r>
            <a:r>
              <a:rPr lang="en-US" sz="2000" baseline="30000" dirty="0" err="1" smtClean="0"/>
              <a:t>even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F2E761-FEEF-B043-8517-6CB478C8294F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  <p:pic>
        <p:nvPicPr>
          <p:cNvPr id="5" name="Picture 4" descr="Screen Shot 2015-01-19 at 6.20.0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143000"/>
            <a:ext cx="5582885" cy="2207559"/>
          </a:xfrm>
          <a:prstGeom prst="rect">
            <a:avLst/>
          </a:prstGeom>
        </p:spPr>
      </p:pic>
      <p:pic>
        <p:nvPicPr>
          <p:cNvPr id="6" name="Picture 5" descr="Screen Shot 2015-01-19 at 10.34.10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4800600"/>
            <a:ext cx="4800600" cy="149551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62600" y="1219200"/>
            <a:ext cx="3644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267200" y="1219200"/>
            <a:ext cx="3644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638800" y="2819400"/>
            <a:ext cx="287158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-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267200" y="2819400"/>
            <a:ext cx="287158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-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572000" y="1828800"/>
            <a:ext cx="287158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-</a:t>
            </a:r>
            <a:endParaRPr lang="en-US" dirty="0"/>
          </a:p>
        </p:txBody>
      </p:sp>
      <p:pic>
        <p:nvPicPr>
          <p:cNvPr id="12" name="Picture 11" descr="Screen Shot 2015-01-19 at 10.57.57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33800"/>
            <a:ext cx="5133018" cy="1295399"/>
          </a:xfrm>
          <a:prstGeom prst="rect">
            <a:avLst/>
          </a:prstGeom>
        </p:spPr>
      </p:pic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0401232"/>
              </p:ext>
            </p:extLst>
          </p:nvPr>
        </p:nvGraphicFramePr>
        <p:xfrm>
          <a:off x="5105400" y="3886200"/>
          <a:ext cx="685800" cy="6316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974" name="Equation" r:id="rId6" imgW="482600" imgH="444500" progId="Equation.DSMT4">
                  <p:embed/>
                </p:oleObj>
              </mc:Choice>
              <mc:Fallback>
                <p:oleObj name="Equation" r:id="rId6" imgW="482600" imgH="444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105400" y="3886200"/>
                        <a:ext cx="685800" cy="6316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676400" y="4267200"/>
            <a:ext cx="116117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(     )</a:t>
            </a:r>
            <a:r>
              <a:rPr lang="en-US" baseline="30000" dirty="0" smtClean="0"/>
              <a:t>2</a:t>
            </a:r>
            <a:endParaRPr lang="en-US" sz="2800" dirty="0"/>
          </a:p>
        </p:txBody>
      </p:sp>
      <p:sp>
        <p:nvSpPr>
          <p:cNvPr id="15" name="Footer Placeholder 15"/>
          <p:cNvSpPr txBox="1">
            <a:spLocks noGrp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en-US" sz="1300" dirty="0" smtClean="0"/>
              <a:t>Exclusives2015  </a:t>
            </a:r>
            <a:r>
              <a:rPr lang="en-US" sz="1300" dirty="0" err="1"/>
              <a:t>GR.Goldstein</a:t>
            </a:r>
            <a:r>
              <a:rPr lang="en-US" sz="1300" dirty="0"/>
              <a:t> </a:t>
            </a:r>
          </a:p>
        </p:txBody>
      </p:sp>
      <p:sp>
        <p:nvSpPr>
          <p:cNvPr id="17" name="Frame 16"/>
          <p:cNvSpPr/>
          <p:nvPr/>
        </p:nvSpPr>
        <p:spPr bwMode="auto">
          <a:xfrm>
            <a:off x="7010400" y="2743200"/>
            <a:ext cx="1905000" cy="609600"/>
          </a:xfrm>
          <a:prstGeom prst="frame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-128"/>
              <a:cs typeface="ヒラギノ角ゴ ProN W3" charset="-128"/>
              <a:sym typeface="Arial" charset="0"/>
            </a:endParaRPr>
          </a:p>
        </p:txBody>
      </p:sp>
      <p:sp>
        <p:nvSpPr>
          <p:cNvPr id="18" name="Frame 17"/>
          <p:cNvSpPr/>
          <p:nvPr/>
        </p:nvSpPr>
        <p:spPr bwMode="auto">
          <a:xfrm>
            <a:off x="2743200" y="1828800"/>
            <a:ext cx="685800" cy="457200"/>
          </a:xfrm>
          <a:prstGeom prst="frame">
            <a:avLst>
              <a:gd name="adj1" fmla="val 0"/>
            </a:avLst>
          </a:prstGeom>
          <a:solidFill>
            <a:srgbClr val="BBE0E3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-128"/>
              <a:cs typeface="ヒラギノ角ゴ ProN W3" charset="-128"/>
              <a:sym typeface="Arial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 bwMode="auto">
          <a:xfrm flipH="1" flipV="1">
            <a:off x="6934200" y="1447800"/>
            <a:ext cx="1447800" cy="1143000"/>
          </a:xfrm>
          <a:prstGeom prst="straightConnector1">
            <a:avLst/>
          </a:prstGeom>
          <a:solidFill>
            <a:srgbClr val="BBE0E3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 flipH="1">
            <a:off x="6781800" y="3048000"/>
            <a:ext cx="152400" cy="0"/>
          </a:xfrm>
          <a:prstGeom prst="straightConnector1">
            <a:avLst/>
          </a:prstGeom>
          <a:solidFill>
            <a:srgbClr val="BBE0E3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2651411"/>
              </p:ext>
            </p:extLst>
          </p:nvPr>
        </p:nvGraphicFramePr>
        <p:xfrm>
          <a:off x="7162800" y="2819400"/>
          <a:ext cx="15875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975" name="Equation" r:id="rId8" imgW="952500" imgH="228600" progId="Equation.DSMT4">
                  <p:embed/>
                </p:oleObj>
              </mc:Choice>
              <mc:Fallback>
                <p:oleObj name="Equation" r:id="rId8" imgW="9525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162800" y="2819400"/>
                        <a:ext cx="1587500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8800151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F2E761-FEEF-B043-8517-6CB478C8294F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  <p:pic>
        <p:nvPicPr>
          <p:cNvPr id="5" name="Picture 4" descr="FUL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133600"/>
            <a:ext cx="5854700" cy="25781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133600" y="381000"/>
            <a:ext cx="539246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Asymmetries: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Longitudinal </a:t>
            </a:r>
            <a:r>
              <a:rPr lang="en-US" b="1" dirty="0" smtClean="0">
                <a:solidFill>
                  <a:srgbClr val="FF0000"/>
                </a:solidFill>
              </a:rPr>
              <a:t>polarizations</a:t>
            </a:r>
          </a:p>
          <a:p>
            <a:r>
              <a:rPr lang="en-US" dirty="0" smtClean="0"/>
              <a:t>(note: single spin asymmetries ~ </a:t>
            </a:r>
            <a:r>
              <a:rPr lang="en-US" i="1" dirty="0" err="1" smtClean="0"/>
              <a:t>Im</a:t>
            </a:r>
            <a:endParaRPr lang="en-US" i="1" dirty="0" smtClean="0"/>
          </a:p>
          <a:p>
            <a:r>
              <a:rPr lang="en-US" i="1" dirty="0"/>
              <a:t> </a:t>
            </a:r>
            <a:r>
              <a:rPr lang="en-US" i="1" dirty="0" smtClean="0"/>
              <a:t>         </a:t>
            </a:r>
            <a:r>
              <a:rPr lang="en-US" dirty="0" smtClean="0"/>
              <a:t>double spin asymmetries ~ </a:t>
            </a:r>
            <a:r>
              <a:rPr lang="en-US" i="1" dirty="0" smtClean="0"/>
              <a:t>Re 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7" name="Picture 6" descr="ALL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5029200"/>
            <a:ext cx="4330700" cy="901700"/>
          </a:xfrm>
          <a:prstGeom prst="rect">
            <a:avLst/>
          </a:prstGeom>
        </p:spPr>
      </p:pic>
      <p:sp>
        <p:nvSpPr>
          <p:cNvPr id="6" name="Footer Placeholder 15"/>
          <p:cNvSpPr txBox="1">
            <a:spLocks noGrp="1"/>
          </p:cNvSpPr>
          <p:nvPr/>
        </p:nvSpPr>
        <p:spPr bwMode="auto">
          <a:xfrm>
            <a:off x="3124200" y="632460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en-US" sz="1300" dirty="0" smtClean="0"/>
              <a:t>Exclusives2015  </a:t>
            </a:r>
            <a:r>
              <a:rPr lang="en-US" sz="1300" dirty="0" err="1"/>
              <a:t>GR.Goldstein</a:t>
            </a:r>
            <a:r>
              <a:rPr lang="en-US" sz="13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4155797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A94A18-66C2-A54B-A167-329473CCEBB7}" type="datetime1">
              <a:rPr lang="en-US" smtClean="0"/>
              <a:t>1/22/15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650D0AE-FB45-374D-A9AF-DF9429BBE74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4" name="Picture 3" descr="pi0_aut_tensor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914400"/>
            <a:ext cx="4724400" cy="4724400"/>
          </a:xfrm>
          <a:prstGeom prst="rect">
            <a:avLst/>
          </a:prstGeom>
          <a:solidFill>
            <a:srgbClr val="EEECE1"/>
          </a:solidFill>
        </p:spPr>
      </p:pic>
      <p:sp>
        <p:nvSpPr>
          <p:cNvPr id="5" name="Footer Placeholder 15"/>
          <p:cNvSpPr txBox="1">
            <a:spLocks noGrp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en-US" sz="1300" dirty="0" smtClean="0"/>
              <a:t>Exclusives2015  </a:t>
            </a:r>
            <a:r>
              <a:rPr lang="en-US" sz="1300" dirty="0" err="1"/>
              <a:t>GR.Goldstein</a:t>
            </a:r>
            <a:r>
              <a:rPr lang="en-US" sz="1300" dirty="0"/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52600" y="228600"/>
            <a:ext cx="56672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mic Sans MS"/>
                <a:cs typeface="Comic Sans MS"/>
              </a:rPr>
              <a:t>Asymmetry sensitive to tensor charge</a:t>
            </a:r>
            <a:endParaRPr lang="en-US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48400" y="4953000"/>
            <a:ext cx="2419753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400" dirty="0" smtClean="0">
              <a:solidFill>
                <a:srgbClr val="D62DB3"/>
              </a:solidFill>
            </a:endParaRPr>
          </a:p>
          <a:p>
            <a:r>
              <a:rPr lang="en-US" sz="1400" dirty="0" smtClean="0">
                <a:solidFill>
                  <a:srgbClr val="D62DB3"/>
                </a:solidFill>
              </a:rPr>
              <a:t>First in </a:t>
            </a:r>
            <a:r>
              <a:rPr lang="en-US" sz="1400" dirty="0">
                <a:solidFill>
                  <a:srgbClr val="D62DB3"/>
                </a:solidFill>
                <a:cs typeface="Comic Sans MS" charset="0"/>
              </a:rPr>
              <a:t>Ahmad, GG, </a:t>
            </a:r>
            <a:r>
              <a:rPr lang="en-US" sz="1400" dirty="0" err="1">
                <a:solidFill>
                  <a:srgbClr val="D62DB3"/>
                </a:solidFill>
                <a:cs typeface="Comic Sans MS" charset="0"/>
              </a:rPr>
              <a:t>Liuti</a:t>
            </a:r>
            <a:r>
              <a:rPr lang="en-US" sz="1400" dirty="0">
                <a:solidFill>
                  <a:srgbClr val="D62DB3"/>
                </a:solidFill>
                <a:cs typeface="Comic Sans MS" charset="0"/>
              </a:rPr>
              <a:t>, </a:t>
            </a:r>
            <a:endParaRPr lang="en-US" sz="1400" dirty="0" smtClean="0">
              <a:solidFill>
                <a:srgbClr val="D62DB3"/>
              </a:solidFill>
              <a:cs typeface="Comic Sans MS" charset="0"/>
            </a:endParaRPr>
          </a:p>
          <a:p>
            <a:r>
              <a:rPr lang="en-US" sz="1400" dirty="0" smtClean="0">
                <a:solidFill>
                  <a:srgbClr val="D62DB3"/>
                </a:solidFill>
                <a:cs typeface="Comic Sans MS" charset="0"/>
              </a:rPr>
              <a:t>PRD79</a:t>
            </a:r>
            <a:r>
              <a:rPr lang="en-US" sz="1400" dirty="0">
                <a:solidFill>
                  <a:srgbClr val="D62DB3"/>
                </a:solidFill>
                <a:cs typeface="Comic Sans MS" charset="0"/>
              </a:rPr>
              <a:t>, 054014, (2009) </a:t>
            </a:r>
            <a:endParaRPr lang="en-US" sz="1400" dirty="0">
              <a:solidFill>
                <a:srgbClr val="D62DB3"/>
              </a:solidFill>
            </a:endParaRPr>
          </a:p>
          <a:p>
            <a:r>
              <a:rPr lang="en-US" sz="1400" dirty="0" smtClean="0">
                <a:solidFill>
                  <a:srgbClr val="D62DB3"/>
                </a:solidFill>
              </a:rPr>
              <a:t>Newer: GG</a:t>
            </a:r>
            <a:r>
              <a:rPr lang="en-US" sz="1400" dirty="0" smtClean="0">
                <a:solidFill>
                  <a:srgbClr val="D62DB3"/>
                </a:solidFill>
              </a:rPr>
              <a:t>, Gonzalez, </a:t>
            </a:r>
            <a:r>
              <a:rPr lang="en-US" sz="1400" dirty="0" err="1" smtClean="0">
                <a:solidFill>
                  <a:srgbClr val="D62DB3"/>
                </a:solidFill>
              </a:rPr>
              <a:t>Liuti</a:t>
            </a:r>
            <a:r>
              <a:rPr lang="en-US" sz="1400" dirty="0" smtClean="0">
                <a:solidFill>
                  <a:srgbClr val="D62DB3"/>
                </a:solidFill>
              </a:rPr>
              <a:t>, </a:t>
            </a:r>
          </a:p>
          <a:p>
            <a:r>
              <a:rPr lang="en-US" sz="1400" dirty="0" smtClean="0">
                <a:solidFill>
                  <a:srgbClr val="D62DB3"/>
                </a:solidFill>
              </a:rPr>
              <a:t>arXiv:1311.0483 [</a:t>
            </a:r>
            <a:r>
              <a:rPr lang="en-US" sz="1400" dirty="0" err="1" smtClean="0">
                <a:solidFill>
                  <a:srgbClr val="D62DB3"/>
                </a:solidFill>
              </a:rPr>
              <a:t>hep-ph</a:t>
            </a:r>
            <a:r>
              <a:rPr lang="en-US" sz="1400" dirty="0" smtClean="0">
                <a:solidFill>
                  <a:srgbClr val="D62DB3"/>
                </a:solidFill>
              </a:rPr>
              <a:t>]   </a:t>
            </a:r>
            <a:endParaRPr lang="en-US" sz="1400" dirty="0">
              <a:solidFill>
                <a:srgbClr val="D62DB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21130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A94A18-66C2-A54B-A167-329473CCEBB7}" type="datetime1">
              <a:rPr lang="en-US" smtClean="0"/>
              <a:t>1/21/15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650D0AE-FB45-374D-A9AF-DF9429BBE748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  <p:pic>
        <p:nvPicPr>
          <p:cNvPr id="4" name="Picture 3" descr="pi0_asym_aulsinphi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85800"/>
            <a:ext cx="3810000" cy="3810000"/>
          </a:xfrm>
          <a:prstGeom prst="rect">
            <a:avLst/>
          </a:prstGeom>
          <a:solidFill>
            <a:srgbClr val="EEECE1"/>
          </a:solidFill>
        </p:spPr>
      </p:pic>
      <p:pic>
        <p:nvPicPr>
          <p:cNvPr id="5" name="Picture 4" descr="pi0_asym_aulsin2phi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609600"/>
            <a:ext cx="3886200" cy="3886200"/>
          </a:xfrm>
          <a:prstGeom prst="rect">
            <a:avLst/>
          </a:prstGeom>
          <a:solidFill>
            <a:srgbClr val="EEECE1"/>
          </a:solidFill>
        </p:spPr>
      </p:pic>
      <p:sp>
        <p:nvSpPr>
          <p:cNvPr id="6" name="TextBox 5"/>
          <p:cNvSpPr txBox="1"/>
          <p:nvPr/>
        </p:nvSpPr>
        <p:spPr>
          <a:xfrm>
            <a:off x="381000" y="4800600"/>
            <a:ext cx="35113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Look for tensor charge in</a:t>
            </a:r>
            <a:r>
              <a:rPr lang="en-US" sz="2000" dirty="0" smtClean="0">
                <a:solidFill>
                  <a:srgbClr val="D62DB3"/>
                </a:solidFill>
              </a:rPr>
              <a:t> f</a:t>
            </a:r>
            <a:r>
              <a:rPr lang="en-US" sz="2000" baseline="-25000" dirty="0" smtClean="0">
                <a:solidFill>
                  <a:srgbClr val="D62DB3"/>
                </a:solidFill>
              </a:rPr>
              <a:t>10</a:t>
            </a:r>
            <a:r>
              <a:rPr lang="en-US" sz="2000" baseline="30000" dirty="0" smtClean="0">
                <a:solidFill>
                  <a:srgbClr val="D62DB3"/>
                </a:solidFill>
              </a:rPr>
              <a:t>+-</a:t>
            </a:r>
            <a:endParaRPr lang="en-US" sz="2000" dirty="0">
              <a:solidFill>
                <a:srgbClr val="D62DB3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8499" y="5314890"/>
            <a:ext cx="44613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Transverse dipole </a:t>
            </a:r>
            <a:r>
              <a:rPr lang="en-US" sz="2000" dirty="0"/>
              <a:t>m</a:t>
            </a:r>
            <a:r>
              <a:rPr lang="en-US" sz="2000" dirty="0" smtClean="0"/>
              <a:t>oment in </a:t>
            </a:r>
            <a:r>
              <a:rPr lang="en-US" sz="2000" dirty="0" smtClean="0">
                <a:solidFill>
                  <a:srgbClr val="D62DB3"/>
                </a:solidFill>
              </a:rPr>
              <a:t>f</a:t>
            </a:r>
            <a:r>
              <a:rPr lang="en-US" sz="2000" baseline="-25000" dirty="0" smtClean="0">
                <a:solidFill>
                  <a:srgbClr val="D62DB3"/>
                </a:solidFill>
              </a:rPr>
              <a:t>10</a:t>
            </a:r>
            <a:r>
              <a:rPr lang="en-US" sz="2000" baseline="30000" dirty="0" smtClean="0">
                <a:solidFill>
                  <a:srgbClr val="D62DB3"/>
                </a:solidFill>
              </a:rPr>
              <a:t>++</a:t>
            </a:r>
            <a:r>
              <a:rPr lang="en-US" sz="2000" dirty="0" smtClean="0">
                <a:solidFill>
                  <a:srgbClr val="D62DB3"/>
                </a:solidFill>
              </a:rPr>
              <a:t>,f</a:t>
            </a:r>
            <a:r>
              <a:rPr lang="en-US" sz="2000" baseline="-25000" dirty="0" smtClean="0">
                <a:solidFill>
                  <a:srgbClr val="D62DB3"/>
                </a:solidFill>
              </a:rPr>
              <a:t>10</a:t>
            </a:r>
            <a:r>
              <a:rPr lang="en-US" sz="2000" baseline="30000" dirty="0" smtClean="0">
                <a:solidFill>
                  <a:srgbClr val="D62DB3"/>
                </a:solidFill>
              </a:rPr>
              <a:t>--</a:t>
            </a:r>
            <a:r>
              <a:rPr lang="en-US" sz="2000" dirty="0" smtClean="0">
                <a:solidFill>
                  <a:srgbClr val="D62DB3"/>
                </a:solidFill>
              </a:rPr>
              <a:t> </a:t>
            </a:r>
            <a:endParaRPr lang="en-US" sz="2000" dirty="0">
              <a:solidFill>
                <a:srgbClr val="D62DB3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67000" y="228600"/>
            <a:ext cx="42755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Longitudinally polarized target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9" name="Footer Placeholder 15"/>
          <p:cNvSpPr txBox="1">
            <a:spLocks noGrp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en-US" sz="1300" dirty="0" smtClean="0"/>
              <a:t>Exclusives2015  </a:t>
            </a:r>
            <a:r>
              <a:rPr lang="en-US" sz="1300" dirty="0" err="1"/>
              <a:t>GR.Goldstein</a:t>
            </a:r>
            <a:r>
              <a:rPr lang="en-US" sz="1300" dirty="0"/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19125" y="5029200"/>
            <a:ext cx="27248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From GG, Gonzalez Hernandez, </a:t>
            </a:r>
            <a:r>
              <a:rPr lang="en-US" sz="1200" dirty="0" err="1" smtClean="0"/>
              <a:t>Liuti</a:t>
            </a:r>
            <a:r>
              <a:rPr lang="en-US" sz="1200" dirty="0" smtClean="0"/>
              <a:t> </a:t>
            </a:r>
          </a:p>
          <a:p>
            <a:r>
              <a:rPr lang="en-US" sz="1200" dirty="0" smtClean="0"/>
              <a:t>arXiv:hep-ph:1311.0483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24792928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A94A18-66C2-A54B-A167-329473CCEBB7}" type="datetime1">
              <a:rPr lang="en-US" smtClean="0"/>
              <a:t>1/21/15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650D0AE-FB45-374D-A9AF-DF9429BBE748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  <p:pic>
        <p:nvPicPr>
          <p:cNvPr id="4" name="Picture 3" descr="pi0_asym_all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295400"/>
            <a:ext cx="3962400" cy="3962400"/>
          </a:xfrm>
          <a:prstGeom prst="rect">
            <a:avLst/>
          </a:prstGeom>
          <a:solidFill>
            <a:srgbClr val="EEECE1"/>
          </a:solidFill>
        </p:spPr>
      </p:pic>
      <p:pic>
        <p:nvPicPr>
          <p:cNvPr id="5" name="Picture 4" descr="pi0_asym_allcosphi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219200"/>
            <a:ext cx="4038600" cy="4038600"/>
          </a:xfrm>
          <a:prstGeom prst="rect">
            <a:avLst/>
          </a:prstGeom>
          <a:solidFill>
            <a:srgbClr val="EEECE1"/>
          </a:solidFill>
        </p:spPr>
      </p:pic>
      <p:sp>
        <p:nvSpPr>
          <p:cNvPr id="7" name="TextBox 6"/>
          <p:cNvSpPr txBox="1"/>
          <p:nvPr/>
        </p:nvSpPr>
        <p:spPr>
          <a:xfrm>
            <a:off x="1905000" y="304800"/>
            <a:ext cx="57374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Longitudinally polarized beam and target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0" name="Footer Placeholder 15"/>
          <p:cNvSpPr txBox="1">
            <a:spLocks noGrp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en-US" sz="1300" dirty="0" smtClean="0"/>
              <a:t>Exclusives2015  </a:t>
            </a:r>
            <a:r>
              <a:rPr lang="en-US" sz="1300" dirty="0" err="1"/>
              <a:t>GR.Goldstein</a:t>
            </a:r>
            <a:r>
              <a:rPr lang="en-US" sz="1300" dirty="0"/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200" y="5410200"/>
            <a:ext cx="35113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Look for tensor charge in</a:t>
            </a:r>
            <a:r>
              <a:rPr lang="en-US" sz="2000" dirty="0" smtClean="0">
                <a:solidFill>
                  <a:srgbClr val="D62DB3"/>
                </a:solidFill>
              </a:rPr>
              <a:t> f</a:t>
            </a:r>
            <a:r>
              <a:rPr lang="en-US" sz="2000" baseline="-25000" dirty="0" smtClean="0">
                <a:solidFill>
                  <a:srgbClr val="D62DB3"/>
                </a:solidFill>
              </a:rPr>
              <a:t>10</a:t>
            </a:r>
            <a:r>
              <a:rPr lang="en-US" sz="2000" baseline="30000" dirty="0" smtClean="0">
                <a:solidFill>
                  <a:srgbClr val="D62DB3"/>
                </a:solidFill>
              </a:rPr>
              <a:t>+-</a:t>
            </a:r>
            <a:endParaRPr lang="en-US" sz="2000" dirty="0">
              <a:solidFill>
                <a:srgbClr val="D62DB3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000" y="5791200"/>
            <a:ext cx="44613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Transverse dipole </a:t>
            </a:r>
            <a:r>
              <a:rPr lang="en-US" sz="2000" dirty="0"/>
              <a:t>m</a:t>
            </a:r>
            <a:r>
              <a:rPr lang="en-US" sz="2000" dirty="0" smtClean="0"/>
              <a:t>oment in </a:t>
            </a:r>
            <a:r>
              <a:rPr lang="en-US" sz="2000" dirty="0" smtClean="0">
                <a:solidFill>
                  <a:srgbClr val="D62DB3"/>
                </a:solidFill>
              </a:rPr>
              <a:t>f</a:t>
            </a:r>
            <a:r>
              <a:rPr lang="en-US" sz="2000" baseline="-25000" dirty="0" smtClean="0">
                <a:solidFill>
                  <a:srgbClr val="D62DB3"/>
                </a:solidFill>
              </a:rPr>
              <a:t>10</a:t>
            </a:r>
            <a:r>
              <a:rPr lang="en-US" sz="2000" baseline="30000" dirty="0" smtClean="0">
                <a:solidFill>
                  <a:srgbClr val="D62DB3"/>
                </a:solidFill>
              </a:rPr>
              <a:t>++</a:t>
            </a:r>
            <a:r>
              <a:rPr lang="en-US" sz="2000" dirty="0" smtClean="0">
                <a:solidFill>
                  <a:srgbClr val="D62DB3"/>
                </a:solidFill>
              </a:rPr>
              <a:t>,f</a:t>
            </a:r>
            <a:r>
              <a:rPr lang="en-US" sz="2000" baseline="-25000" dirty="0" smtClean="0">
                <a:solidFill>
                  <a:srgbClr val="D62DB3"/>
                </a:solidFill>
              </a:rPr>
              <a:t>10</a:t>
            </a:r>
            <a:r>
              <a:rPr lang="en-US" sz="2000" baseline="30000" dirty="0" smtClean="0">
                <a:solidFill>
                  <a:srgbClr val="D62DB3"/>
                </a:solidFill>
              </a:rPr>
              <a:t>--</a:t>
            </a:r>
            <a:r>
              <a:rPr lang="en-US" sz="2000" dirty="0" smtClean="0">
                <a:solidFill>
                  <a:srgbClr val="D62DB3"/>
                </a:solidFill>
              </a:rPr>
              <a:t> </a:t>
            </a:r>
            <a:endParaRPr lang="en-US" sz="2000" dirty="0">
              <a:solidFill>
                <a:srgbClr val="D62DB3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72200" y="5486400"/>
            <a:ext cx="27248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From GG, Gonzalez Hernandez, </a:t>
            </a:r>
            <a:r>
              <a:rPr lang="en-US" sz="1200" dirty="0" err="1" smtClean="0"/>
              <a:t>Liuti</a:t>
            </a:r>
            <a:r>
              <a:rPr lang="en-US" sz="1200" dirty="0" smtClean="0"/>
              <a:t> </a:t>
            </a:r>
          </a:p>
          <a:p>
            <a:r>
              <a:rPr lang="en-US" sz="1200" dirty="0" smtClean="0"/>
              <a:t>arXiv:hep-ph:1401.0438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56277140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F2E761-FEEF-B043-8517-6CB478C8294F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133600" y="914400"/>
            <a:ext cx="38068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Asymmetries: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Transverse </a:t>
            </a:r>
            <a:r>
              <a:rPr lang="en-US" b="1" dirty="0" smtClean="0">
                <a:solidFill>
                  <a:srgbClr val="FF0000"/>
                </a:solidFill>
              </a:rPr>
              <a:t>polarizations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Footer Placeholder 15"/>
          <p:cNvSpPr txBox="1">
            <a:spLocks noGrp="1"/>
          </p:cNvSpPr>
          <p:nvPr/>
        </p:nvSpPr>
        <p:spPr bwMode="auto">
          <a:xfrm>
            <a:off x="3124200" y="632460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en-US" sz="1300" dirty="0" smtClean="0"/>
              <a:t>Exclusives2015  </a:t>
            </a:r>
            <a:r>
              <a:rPr lang="en-US" sz="1300" dirty="0" err="1"/>
              <a:t>GR.Goldstein</a:t>
            </a:r>
            <a:r>
              <a:rPr lang="en-US" sz="1300" dirty="0"/>
              <a:t> </a:t>
            </a:r>
          </a:p>
        </p:txBody>
      </p:sp>
      <p:pic>
        <p:nvPicPr>
          <p:cNvPr id="3" name="Picture 2" descr="Screen Shot 2015-01-19 at 6.00.5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320" y="1811244"/>
            <a:ext cx="5100319" cy="2836956"/>
          </a:xfrm>
          <a:prstGeom prst="rect">
            <a:avLst/>
          </a:prstGeom>
        </p:spPr>
      </p:pic>
      <p:pic>
        <p:nvPicPr>
          <p:cNvPr id="8" name="Picture 7" descr="Screen Shot 2015-01-19 at 6.03.4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5029200"/>
            <a:ext cx="2298700" cy="863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477000" y="3276600"/>
            <a:ext cx="20732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              </a:t>
            </a:r>
            <a:r>
              <a:rPr lang="en-US" sz="3600" b="1" baseline="-25000" dirty="0" smtClean="0">
                <a:solidFill>
                  <a:srgbClr val="FF0000"/>
                </a:solidFill>
              </a:rPr>
              <a:t>~</a:t>
            </a:r>
            <a:endParaRPr lang="en-US" sz="3600" b="1" dirty="0" smtClean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~</a:t>
            </a:r>
            <a:r>
              <a:rPr lang="en-US" b="1" i="1" dirty="0" err="1" smtClean="0">
                <a:solidFill>
                  <a:srgbClr val="FF0000"/>
                </a:solidFill>
              </a:rPr>
              <a:t>Im</a:t>
            </a:r>
            <a:r>
              <a:rPr lang="en-US" b="1" dirty="0" smtClean="0">
                <a:solidFill>
                  <a:srgbClr val="FF0000"/>
                </a:solidFill>
              </a:rPr>
              <a:t>(</a:t>
            </a:r>
            <a:r>
              <a:rPr lang="en-US" b="1" i="1" dirty="0" smtClean="0">
                <a:solidFill>
                  <a:srgbClr val="FF0000"/>
                </a:solidFill>
              </a:rPr>
              <a:t>H</a:t>
            </a:r>
            <a:r>
              <a:rPr lang="en-US" b="1" baseline="-25000" dirty="0" smtClean="0">
                <a:solidFill>
                  <a:srgbClr val="FF0000"/>
                </a:solidFill>
              </a:rPr>
              <a:t>T</a:t>
            </a:r>
            <a:r>
              <a:rPr lang="en-US" b="1" baseline="30000" dirty="0" smtClean="0">
                <a:solidFill>
                  <a:srgbClr val="FF0000"/>
                </a:solidFill>
              </a:rPr>
              <a:t>*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i="1" dirty="0" smtClean="0">
                <a:solidFill>
                  <a:srgbClr val="FF0000"/>
                </a:solidFill>
              </a:rPr>
              <a:t>H</a:t>
            </a:r>
            <a:r>
              <a:rPr lang="en-US" b="1" dirty="0" smtClean="0">
                <a:solidFill>
                  <a:srgbClr val="FF0000"/>
                </a:solidFill>
              </a:rPr>
              <a:t>) Δ</a:t>
            </a:r>
            <a:r>
              <a:rPr lang="en-US" b="1" baseline="30000" dirty="0" smtClean="0">
                <a:solidFill>
                  <a:srgbClr val="FF0000"/>
                </a:solidFill>
              </a:rPr>
              <a:t>0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53200" y="1219200"/>
            <a:ext cx="218155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             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5400" b="1" baseline="-25000" dirty="0" smtClean="0">
                <a:solidFill>
                  <a:srgbClr val="FF0000"/>
                </a:solidFill>
              </a:rPr>
              <a:t>-</a:t>
            </a:r>
            <a:endParaRPr lang="en-US" sz="3600" b="1" dirty="0" smtClean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~</a:t>
            </a:r>
            <a:r>
              <a:rPr lang="en-US" b="1" i="1" dirty="0" err="1" smtClean="0">
                <a:solidFill>
                  <a:srgbClr val="FF0000"/>
                </a:solidFill>
              </a:rPr>
              <a:t>Im</a:t>
            </a:r>
            <a:r>
              <a:rPr lang="en-US" b="1" dirty="0" smtClean="0">
                <a:solidFill>
                  <a:srgbClr val="FF0000"/>
                </a:solidFill>
              </a:rPr>
              <a:t>(</a:t>
            </a:r>
            <a:r>
              <a:rPr lang="en-US" b="1" i="1" dirty="0" smtClean="0">
                <a:solidFill>
                  <a:srgbClr val="FF0000"/>
                </a:solidFill>
              </a:rPr>
              <a:t>H</a:t>
            </a:r>
            <a:r>
              <a:rPr lang="en-US" b="1" baseline="-25000" dirty="0" smtClean="0">
                <a:solidFill>
                  <a:srgbClr val="FF0000"/>
                </a:solidFill>
              </a:rPr>
              <a:t>T</a:t>
            </a:r>
            <a:r>
              <a:rPr lang="en-US" b="1" baseline="30000" dirty="0" smtClean="0">
                <a:solidFill>
                  <a:srgbClr val="FF0000"/>
                </a:solidFill>
              </a:rPr>
              <a:t>*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i="1" dirty="0" smtClean="0">
                <a:solidFill>
                  <a:srgbClr val="FF0000"/>
                </a:solidFill>
              </a:rPr>
              <a:t>E</a:t>
            </a:r>
            <a:r>
              <a:rPr lang="en-US" b="1" baseline="-25000" dirty="0" smtClean="0">
                <a:solidFill>
                  <a:srgbClr val="FF0000"/>
                </a:solidFill>
              </a:rPr>
              <a:t>T</a:t>
            </a:r>
            <a:r>
              <a:rPr lang="en-US" b="1" dirty="0" smtClean="0">
                <a:solidFill>
                  <a:srgbClr val="FF0000"/>
                </a:solidFill>
              </a:rPr>
              <a:t>) Δ</a:t>
            </a:r>
            <a:r>
              <a:rPr lang="en-US" b="1" baseline="30000" dirty="0">
                <a:solidFill>
                  <a:srgbClr val="FF0000"/>
                </a:solidFill>
              </a:rPr>
              <a:t>1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24600" y="3276600"/>
            <a:ext cx="699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~</a:t>
            </a:r>
            <a:r>
              <a:rPr lang="en-US" b="1" dirty="0" smtClean="0">
                <a:solidFill>
                  <a:srgbClr val="FF0000"/>
                </a:solidFill>
              </a:rPr>
              <a:t>Δ</a:t>
            </a:r>
            <a:r>
              <a:rPr lang="en-US" b="1" baseline="30000" dirty="0">
                <a:solidFill>
                  <a:srgbClr val="FF0000"/>
                </a:solidFill>
              </a:rPr>
              <a:t>2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77000" y="2286000"/>
            <a:ext cx="218155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             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5400" b="1" baseline="-25000" dirty="0" smtClean="0">
                <a:solidFill>
                  <a:srgbClr val="FF0000"/>
                </a:solidFill>
              </a:rPr>
              <a:t>-</a:t>
            </a:r>
            <a:endParaRPr lang="en-US" sz="3600" b="1" dirty="0" smtClean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~</a:t>
            </a:r>
            <a:r>
              <a:rPr lang="en-US" b="1" i="1" dirty="0" err="1" smtClean="0">
                <a:solidFill>
                  <a:srgbClr val="FF0000"/>
                </a:solidFill>
              </a:rPr>
              <a:t>Im</a:t>
            </a:r>
            <a:r>
              <a:rPr lang="en-US" b="1" dirty="0" smtClean="0">
                <a:solidFill>
                  <a:srgbClr val="FF0000"/>
                </a:solidFill>
              </a:rPr>
              <a:t>(</a:t>
            </a:r>
            <a:r>
              <a:rPr lang="en-US" b="1" i="1" dirty="0" smtClean="0">
                <a:solidFill>
                  <a:srgbClr val="FF0000"/>
                </a:solidFill>
              </a:rPr>
              <a:t>H</a:t>
            </a:r>
            <a:r>
              <a:rPr lang="en-US" b="1" baseline="-25000" dirty="0" smtClean="0">
                <a:solidFill>
                  <a:srgbClr val="FF0000"/>
                </a:solidFill>
              </a:rPr>
              <a:t>T</a:t>
            </a:r>
            <a:r>
              <a:rPr lang="en-US" b="1" baseline="30000" dirty="0" smtClean="0">
                <a:solidFill>
                  <a:srgbClr val="FF0000"/>
                </a:solidFill>
              </a:rPr>
              <a:t>*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i="1" dirty="0" smtClean="0">
                <a:solidFill>
                  <a:srgbClr val="FF0000"/>
                </a:solidFill>
              </a:rPr>
              <a:t>E</a:t>
            </a:r>
            <a:r>
              <a:rPr lang="en-US" b="1" baseline="-25000" dirty="0" smtClean="0">
                <a:solidFill>
                  <a:srgbClr val="FF0000"/>
                </a:solidFill>
              </a:rPr>
              <a:t>T</a:t>
            </a:r>
            <a:r>
              <a:rPr lang="en-US" b="1" dirty="0" smtClean="0">
                <a:solidFill>
                  <a:srgbClr val="FF0000"/>
                </a:solidFill>
              </a:rPr>
              <a:t>) Δ</a:t>
            </a:r>
            <a:r>
              <a:rPr lang="en-US" b="1" baseline="30000" dirty="0">
                <a:solidFill>
                  <a:srgbClr val="FF0000"/>
                </a:solidFill>
              </a:rPr>
              <a:t>1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00800" y="4191000"/>
            <a:ext cx="699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~</a:t>
            </a:r>
            <a:r>
              <a:rPr lang="en-US" b="1" dirty="0" smtClean="0">
                <a:solidFill>
                  <a:srgbClr val="FF0000"/>
                </a:solidFill>
              </a:rPr>
              <a:t>Δ</a:t>
            </a:r>
            <a:r>
              <a:rPr lang="en-US" b="1" baseline="30000" dirty="0">
                <a:solidFill>
                  <a:srgbClr val="FF0000"/>
                </a:solidFill>
              </a:rPr>
              <a:t>2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4807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A94A18-66C2-A54B-A167-329473CCEBB7}" type="datetime1">
              <a:rPr lang="en-US" smtClean="0"/>
              <a:t>1/7/15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650D0AE-FB45-374D-A9AF-DF9429BBE748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  <p:pic>
        <p:nvPicPr>
          <p:cNvPr id="4" name="Picture 3" descr="pi0_autkin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143000"/>
            <a:ext cx="4191000" cy="4191000"/>
          </a:xfrm>
          <a:prstGeom prst="rect">
            <a:avLst/>
          </a:prstGeom>
          <a:solidFill>
            <a:srgbClr val="EEECE1"/>
          </a:solidFill>
        </p:spPr>
      </p:pic>
      <p:pic>
        <p:nvPicPr>
          <p:cNvPr id="5" name="Picture 4" descr="eta_autkin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143000"/>
            <a:ext cx="4191000" cy="4191000"/>
          </a:xfrm>
          <a:prstGeom prst="rect">
            <a:avLst/>
          </a:prstGeom>
          <a:solidFill>
            <a:srgbClr val="EEECE1"/>
          </a:solidFill>
        </p:spPr>
      </p:pic>
      <p:sp>
        <p:nvSpPr>
          <p:cNvPr id="6" name="TextBox 5"/>
          <p:cNvSpPr txBox="1"/>
          <p:nvPr/>
        </p:nvSpPr>
        <p:spPr>
          <a:xfrm>
            <a:off x="2819400" y="228600"/>
            <a:ext cx="25955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Transverse target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9" name="Footer Placeholder 15"/>
          <p:cNvSpPr txBox="1">
            <a:spLocks noGrp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en-US" sz="1300" dirty="0" smtClean="0"/>
              <a:t>Exclusives2015  </a:t>
            </a:r>
            <a:r>
              <a:rPr lang="en-US" sz="1300" dirty="0" err="1"/>
              <a:t>GR.Goldstein</a:t>
            </a:r>
            <a:r>
              <a:rPr lang="en-US" sz="1300" dirty="0"/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7200" y="5410200"/>
            <a:ext cx="35113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Look for tensor charge in</a:t>
            </a:r>
            <a:r>
              <a:rPr lang="en-US" sz="2000" dirty="0" smtClean="0">
                <a:solidFill>
                  <a:srgbClr val="D62DB3"/>
                </a:solidFill>
              </a:rPr>
              <a:t> f</a:t>
            </a:r>
            <a:r>
              <a:rPr lang="en-US" sz="2000" baseline="-25000" dirty="0" smtClean="0">
                <a:solidFill>
                  <a:srgbClr val="D62DB3"/>
                </a:solidFill>
              </a:rPr>
              <a:t>10</a:t>
            </a:r>
            <a:r>
              <a:rPr lang="en-US" sz="2000" baseline="30000" dirty="0" smtClean="0">
                <a:solidFill>
                  <a:srgbClr val="D62DB3"/>
                </a:solidFill>
              </a:rPr>
              <a:t>+-</a:t>
            </a:r>
            <a:endParaRPr lang="en-US" sz="2000" dirty="0">
              <a:solidFill>
                <a:srgbClr val="D62DB3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0" y="5791200"/>
            <a:ext cx="44613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Transverse dipole </a:t>
            </a:r>
            <a:r>
              <a:rPr lang="en-US" sz="2000" dirty="0"/>
              <a:t>m</a:t>
            </a:r>
            <a:r>
              <a:rPr lang="en-US" sz="2000" dirty="0" smtClean="0"/>
              <a:t>oment in </a:t>
            </a:r>
            <a:r>
              <a:rPr lang="en-US" sz="2000" dirty="0" smtClean="0">
                <a:solidFill>
                  <a:srgbClr val="D62DB3"/>
                </a:solidFill>
              </a:rPr>
              <a:t>f</a:t>
            </a:r>
            <a:r>
              <a:rPr lang="en-US" sz="2000" baseline="-25000" dirty="0" smtClean="0">
                <a:solidFill>
                  <a:srgbClr val="D62DB3"/>
                </a:solidFill>
              </a:rPr>
              <a:t>10</a:t>
            </a:r>
            <a:r>
              <a:rPr lang="en-US" sz="2000" baseline="30000" dirty="0" smtClean="0">
                <a:solidFill>
                  <a:srgbClr val="D62DB3"/>
                </a:solidFill>
              </a:rPr>
              <a:t>++</a:t>
            </a:r>
            <a:r>
              <a:rPr lang="en-US" sz="2000" dirty="0" smtClean="0">
                <a:solidFill>
                  <a:srgbClr val="D62DB3"/>
                </a:solidFill>
              </a:rPr>
              <a:t>,f</a:t>
            </a:r>
            <a:r>
              <a:rPr lang="en-US" sz="2000" baseline="-25000" dirty="0" smtClean="0">
                <a:solidFill>
                  <a:srgbClr val="D62DB3"/>
                </a:solidFill>
              </a:rPr>
              <a:t>10</a:t>
            </a:r>
            <a:r>
              <a:rPr lang="en-US" sz="2000" baseline="30000" dirty="0" smtClean="0">
                <a:solidFill>
                  <a:srgbClr val="D62DB3"/>
                </a:solidFill>
              </a:rPr>
              <a:t>--</a:t>
            </a:r>
            <a:r>
              <a:rPr lang="en-US" sz="2000" dirty="0" smtClean="0">
                <a:solidFill>
                  <a:srgbClr val="D62DB3"/>
                </a:solidFill>
              </a:rPr>
              <a:t> </a:t>
            </a:r>
            <a:endParaRPr lang="en-US" sz="2000" dirty="0">
              <a:solidFill>
                <a:srgbClr val="D62DB3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19800" y="5867400"/>
            <a:ext cx="27248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From GG, Gonzalez Hernandez, </a:t>
            </a:r>
            <a:r>
              <a:rPr lang="en-US" sz="1200" dirty="0" err="1" smtClean="0"/>
              <a:t>Liuti</a:t>
            </a:r>
            <a:r>
              <a:rPr lang="en-US" sz="1200" dirty="0" smtClean="0"/>
              <a:t> </a:t>
            </a:r>
          </a:p>
          <a:p>
            <a:r>
              <a:rPr lang="en-US" sz="1200" dirty="0" smtClean="0"/>
              <a:t>arXiv:hep-ph:1401.0438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27559586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A94A18-66C2-A54B-A167-329473CCEBB7}" type="datetime1">
              <a:rPr lang="en-US" smtClean="0"/>
              <a:t>1/21/15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650D0AE-FB45-374D-A9AF-DF9429BBE748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  <p:pic>
        <p:nvPicPr>
          <p:cNvPr id="4" name="Picture 3" descr="pi0_autkin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685800"/>
            <a:ext cx="2743200" cy="2743200"/>
          </a:xfrm>
          <a:prstGeom prst="rect">
            <a:avLst/>
          </a:prstGeom>
          <a:solidFill>
            <a:srgbClr val="EEECE1"/>
          </a:solidFill>
        </p:spPr>
      </p:pic>
      <p:pic>
        <p:nvPicPr>
          <p:cNvPr id="5" name="Picture 4" descr="eta_autkin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762000"/>
            <a:ext cx="2667000" cy="2667000"/>
          </a:xfrm>
          <a:prstGeom prst="rect">
            <a:avLst/>
          </a:prstGeom>
          <a:solidFill>
            <a:srgbClr val="EEECE1"/>
          </a:solidFill>
        </p:spPr>
      </p:pic>
      <p:sp>
        <p:nvSpPr>
          <p:cNvPr id="6" name="TextBox 5"/>
          <p:cNvSpPr txBox="1"/>
          <p:nvPr/>
        </p:nvSpPr>
        <p:spPr>
          <a:xfrm>
            <a:off x="2819400" y="228600"/>
            <a:ext cx="25955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Transverse target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9" name="Footer Placeholder 15"/>
          <p:cNvSpPr txBox="1">
            <a:spLocks noGrp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en-US" sz="1300" dirty="0" smtClean="0"/>
              <a:t>Exclusives2015  </a:t>
            </a:r>
            <a:r>
              <a:rPr lang="en-US" sz="1300" dirty="0" err="1"/>
              <a:t>GR.Goldstein</a:t>
            </a:r>
            <a:r>
              <a:rPr lang="en-US" sz="1300" dirty="0"/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7200" y="5410200"/>
            <a:ext cx="35113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Look for tensor charge in</a:t>
            </a:r>
            <a:r>
              <a:rPr lang="en-US" sz="2000" dirty="0" smtClean="0">
                <a:solidFill>
                  <a:srgbClr val="D62DB3"/>
                </a:solidFill>
              </a:rPr>
              <a:t> f</a:t>
            </a:r>
            <a:r>
              <a:rPr lang="en-US" sz="2000" baseline="-25000" dirty="0" smtClean="0">
                <a:solidFill>
                  <a:srgbClr val="D62DB3"/>
                </a:solidFill>
              </a:rPr>
              <a:t>10</a:t>
            </a:r>
            <a:r>
              <a:rPr lang="en-US" sz="2000" baseline="30000" dirty="0" smtClean="0">
                <a:solidFill>
                  <a:srgbClr val="D62DB3"/>
                </a:solidFill>
              </a:rPr>
              <a:t>+-</a:t>
            </a:r>
            <a:endParaRPr lang="en-US" sz="2000" dirty="0">
              <a:solidFill>
                <a:srgbClr val="D62DB3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0" y="5791200"/>
            <a:ext cx="44613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Transverse dipole </a:t>
            </a:r>
            <a:r>
              <a:rPr lang="en-US" sz="2000" dirty="0"/>
              <a:t>m</a:t>
            </a:r>
            <a:r>
              <a:rPr lang="en-US" sz="2000" dirty="0" smtClean="0"/>
              <a:t>oment in </a:t>
            </a:r>
            <a:r>
              <a:rPr lang="en-US" sz="2000" dirty="0" smtClean="0">
                <a:solidFill>
                  <a:srgbClr val="D62DB3"/>
                </a:solidFill>
              </a:rPr>
              <a:t>f</a:t>
            </a:r>
            <a:r>
              <a:rPr lang="en-US" sz="2000" baseline="-25000" dirty="0" smtClean="0">
                <a:solidFill>
                  <a:srgbClr val="D62DB3"/>
                </a:solidFill>
              </a:rPr>
              <a:t>10</a:t>
            </a:r>
            <a:r>
              <a:rPr lang="en-US" sz="2000" baseline="30000" dirty="0" smtClean="0">
                <a:solidFill>
                  <a:srgbClr val="D62DB3"/>
                </a:solidFill>
              </a:rPr>
              <a:t>++</a:t>
            </a:r>
            <a:r>
              <a:rPr lang="en-US" sz="2000" dirty="0" smtClean="0">
                <a:solidFill>
                  <a:srgbClr val="D62DB3"/>
                </a:solidFill>
              </a:rPr>
              <a:t>,f</a:t>
            </a:r>
            <a:r>
              <a:rPr lang="en-US" sz="2000" baseline="-25000" dirty="0" smtClean="0">
                <a:solidFill>
                  <a:srgbClr val="D62DB3"/>
                </a:solidFill>
              </a:rPr>
              <a:t>10</a:t>
            </a:r>
            <a:r>
              <a:rPr lang="en-US" sz="2000" baseline="30000" dirty="0" smtClean="0">
                <a:solidFill>
                  <a:srgbClr val="D62DB3"/>
                </a:solidFill>
              </a:rPr>
              <a:t>--</a:t>
            </a:r>
            <a:r>
              <a:rPr lang="en-US" sz="2000" dirty="0" smtClean="0">
                <a:solidFill>
                  <a:srgbClr val="D62DB3"/>
                </a:solidFill>
              </a:rPr>
              <a:t> </a:t>
            </a:r>
            <a:endParaRPr lang="en-US" sz="2000" dirty="0">
              <a:solidFill>
                <a:srgbClr val="D62DB3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2000" y="3810000"/>
            <a:ext cx="7848600" cy="1631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aseline="30000" dirty="0"/>
              <a:t>FIG. 7: (Color online) The asymmetries </a:t>
            </a:r>
            <a:r>
              <a:rPr lang="en-US" sz="2000" baseline="30000" dirty="0" err="1"/>
              <a:t>Asin</a:t>
            </a:r>
            <a:r>
              <a:rPr lang="en-US" sz="2000" baseline="30000" dirty="0"/>
              <a:t>(</a:t>
            </a:r>
            <a:r>
              <a:rPr lang="en-US" sz="2000" baseline="30000" dirty="0" err="1"/>
              <a:t>φ−φS</a:t>
            </a:r>
            <a:r>
              <a:rPr lang="en-US" sz="2000" baseline="30000" dirty="0" smtClean="0"/>
              <a:t>), </a:t>
            </a:r>
            <a:r>
              <a:rPr lang="en-US" sz="2000" baseline="30000" dirty="0" err="1"/>
              <a:t>Asin</a:t>
            </a:r>
            <a:r>
              <a:rPr lang="en-US" sz="2000" baseline="30000" dirty="0"/>
              <a:t>(</a:t>
            </a:r>
            <a:r>
              <a:rPr lang="en-US" sz="2000" baseline="30000" dirty="0" err="1"/>
              <a:t>φ+φS</a:t>
            </a:r>
            <a:r>
              <a:rPr lang="en-US" sz="2000" baseline="30000" dirty="0"/>
              <a:t>), </a:t>
            </a:r>
            <a:r>
              <a:rPr lang="en-US" sz="2000" baseline="30000" dirty="0" smtClean="0"/>
              <a:t>and </a:t>
            </a:r>
            <a:r>
              <a:rPr lang="en-US" sz="2000" baseline="30000" dirty="0" err="1"/>
              <a:t>Acos</a:t>
            </a:r>
            <a:r>
              <a:rPr lang="en-US" sz="2000" baseline="30000" dirty="0"/>
              <a:t>(</a:t>
            </a:r>
            <a:r>
              <a:rPr lang="en-US" sz="2000" baseline="30000" dirty="0" err="1"/>
              <a:t>φ−φS</a:t>
            </a:r>
            <a:r>
              <a:rPr lang="en-US" sz="2000" baseline="30000" dirty="0"/>
              <a:t>), </a:t>
            </a:r>
            <a:r>
              <a:rPr lang="en-US" sz="2000" baseline="30000" dirty="0" smtClean="0"/>
              <a:t>plotted </a:t>
            </a:r>
            <a:r>
              <a:rPr lang="en-US" sz="2000" baseline="30000" dirty="0"/>
              <a:t>vs. −t, </a:t>
            </a:r>
            <a:r>
              <a:rPr lang="en-US" sz="2000" baseline="30000" dirty="0" smtClean="0"/>
              <a:t>at</a:t>
            </a:r>
            <a:r>
              <a:rPr lang="en-US" sz="2000" dirty="0" smtClean="0"/>
              <a:t> </a:t>
            </a:r>
            <a:r>
              <a:rPr lang="en-US" sz="2000" baseline="30000" dirty="0" err="1" smtClean="0"/>
              <a:t>x</a:t>
            </a:r>
            <a:r>
              <a:rPr lang="en-US" sz="2000" baseline="-25000" dirty="0" err="1" smtClean="0"/>
              <a:t>Bj</a:t>
            </a:r>
            <a:r>
              <a:rPr lang="en-US" sz="2000" baseline="-25000" dirty="0" smtClean="0"/>
              <a:t> </a:t>
            </a:r>
            <a:r>
              <a:rPr lang="en-US" sz="2000" baseline="30000" dirty="0"/>
              <a:t>= 0.2, Q2 = 1.5. </a:t>
            </a:r>
            <a:endParaRPr lang="en-US" sz="2000" baseline="30000" dirty="0" smtClean="0"/>
          </a:p>
          <a:p>
            <a:r>
              <a:rPr lang="en-US" sz="2000" baseline="30000" dirty="0" smtClean="0"/>
              <a:t>In </a:t>
            </a:r>
            <a:r>
              <a:rPr lang="en-US" sz="2000" baseline="30000" dirty="0"/>
              <a:t>the left panel </a:t>
            </a:r>
            <a:r>
              <a:rPr lang="en-US" sz="2000" baseline="30000" dirty="0" err="1" smtClean="0"/>
              <a:t>γ</a:t>
            </a:r>
            <a:r>
              <a:rPr lang="en-US" sz="2000" baseline="30000" dirty="0" err="1"/>
              <a:t>∗p</a:t>
            </a:r>
            <a:r>
              <a:rPr lang="en-US" sz="2000" baseline="30000" dirty="0"/>
              <a:t> → πop′; in the right </a:t>
            </a:r>
            <a:r>
              <a:rPr lang="en-US" sz="2000" baseline="30000" dirty="0" smtClean="0"/>
              <a:t>panel </a:t>
            </a:r>
            <a:r>
              <a:rPr lang="en-US" sz="2000" baseline="30000" dirty="0" err="1"/>
              <a:t>γ∗p</a:t>
            </a:r>
            <a:r>
              <a:rPr lang="en-US" sz="2000" baseline="30000" dirty="0"/>
              <a:t> → </a:t>
            </a:r>
            <a:r>
              <a:rPr lang="en-US" sz="2000" baseline="30000" dirty="0" err="1"/>
              <a:t>ηp</a:t>
            </a:r>
            <a:r>
              <a:rPr lang="en-US" sz="2000" baseline="30000" dirty="0"/>
              <a:t>′. </a:t>
            </a:r>
            <a:endParaRPr lang="en-US" sz="2000" baseline="30000" dirty="0" smtClean="0"/>
          </a:p>
          <a:p>
            <a:r>
              <a:rPr lang="en-US" sz="2000" baseline="30000" dirty="0" smtClean="0"/>
              <a:t>The </a:t>
            </a:r>
            <a:r>
              <a:rPr lang="en-US" sz="2000" baseline="30000" dirty="0"/>
              <a:t>long dashed and short dashed curves show the contributions proportional to the amplitudes, </a:t>
            </a:r>
            <a:endParaRPr lang="en-US" sz="2000" baseline="30000" dirty="0" smtClean="0"/>
          </a:p>
          <a:p>
            <a:r>
              <a:rPr lang="en-US" sz="2000" baseline="30000" dirty="0" err="1" smtClean="0"/>
              <a:t>Imf</a:t>
            </a:r>
            <a:r>
              <a:rPr lang="en-US" sz="2000" baseline="30000" dirty="0"/>
              <a:t>+− and Ref+−, which contain the GPD </a:t>
            </a:r>
            <a:r>
              <a:rPr lang="en-US" sz="2000" baseline="30000" dirty="0" smtClean="0"/>
              <a:t>H</a:t>
            </a:r>
            <a:r>
              <a:rPr lang="en-US" sz="2000" baseline="-25000" dirty="0" smtClean="0"/>
              <a:t>T</a:t>
            </a:r>
            <a:r>
              <a:rPr lang="en-US" sz="2000" baseline="30000" dirty="0" smtClean="0"/>
              <a:t>, </a:t>
            </a:r>
            <a:r>
              <a:rPr lang="en-US" sz="2000" baseline="30000" dirty="0"/>
              <a:t>and are therefore sensitive to the tensor charge. The dotted curves show the sum of contributions from the remaining amplitudes, and the full curves show the total contribution.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6019800" y="5486400"/>
            <a:ext cx="27248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From GG, Gonzalez Hernandez, </a:t>
            </a:r>
            <a:r>
              <a:rPr lang="en-US" sz="1200" dirty="0" err="1" smtClean="0"/>
              <a:t>Liuti</a:t>
            </a:r>
            <a:r>
              <a:rPr lang="en-US" sz="1200" dirty="0" smtClean="0"/>
              <a:t> </a:t>
            </a:r>
          </a:p>
          <a:p>
            <a:r>
              <a:rPr lang="en-US" sz="1200" dirty="0" smtClean="0"/>
              <a:t>arXiv:hep-ph:1401.0438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43371608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A94A18-66C2-A54B-A167-329473CCEBB7}" type="datetime1">
              <a:rPr lang="en-US" smtClean="0"/>
              <a:t>1/21/15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650D0AE-FB45-374D-A9AF-DF9429BBE748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  <p:pic>
        <p:nvPicPr>
          <p:cNvPr id="4" name="Picture 3" descr="pi0_aut_tensor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685800"/>
            <a:ext cx="4114800" cy="4114800"/>
          </a:xfrm>
          <a:prstGeom prst="rect">
            <a:avLst/>
          </a:prstGeom>
          <a:solidFill>
            <a:srgbClr val="EEECE1"/>
          </a:solidFill>
        </p:spPr>
      </p:pic>
      <p:sp>
        <p:nvSpPr>
          <p:cNvPr id="5" name="Footer Placeholder 15"/>
          <p:cNvSpPr txBox="1">
            <a:spLocks noGrp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en-US" sz="1300" dirty="0" smtClean="0"/>
              <a:t>Exclusives2015  </a:t>
            </a:r>
            <a:r>
              <a:rPr lang="en-US" sz="1300" dirty="0" err="1"/>
              <a:t>GR.Goldstein</a:t>
            </a:r>
            <a:r>
              <a:rPr lang="en-US" sz="1300" dirty="0"/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52600" y="228600"/>
            <a:ext cx="56672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mic Sans MS"/>
                <a:cs typeface="Comic Sans MS"/>
              </a:rPr>
              <a:t>Asymmetry sensitive to tensor charge</a:t>
            </a:r>
            <a:endParaRPr lang="en-US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5562600"/>
            <a:ext cx="6515100" cy="685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248400" y="4267200"/>
            <a:ext cx="27248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From GG, Gonzalez Hernandez, </a:t>
            </a:r>
            <a:r>
              <a:rPr lang="en-US" sz="1200" dirty="0" err="1" smtClean="0"/>
              <a:t>Liuti</a:t>
            </a:r>
            <a:r>
              <a:rPr lang="en-US" sz="1200" dirty="0" smtClean="0"/>
              <a:t> </a:t>
            </a:r>
          </a:p>
          <a:p>
            <a:r>
              <a:rPr lang="en-US" sz="1200" dirty="0" smtClean="0"/>
              <a:t>arXiv:hep-ph:1401.0438 </a:t>
            </a:r>
            <a:endParaRPr lang="en-US" sz="1200" dirty="0"/>
          </a:p>
        </p:txBody>
      </p:sp>
      <p:pic>
        <p:nvPicPr>
          <p:cNvPr id="9" name="Picture 8" descr="Screen Shot 2015-01-22 at 11.28.51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4920059"/>
            <a:ext cx="6413500" cy="602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34447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F2E761-FEEF-B043-8517-6CB478C8294F}" type="slidenum">
              <a:rPr lang="en-US" smtClean="0"/>
              <a:pPr>
                <a:defRPr/>
              </a:pPr>
              <a:t>66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676400" y="304800"/>
            <a:ext cx="704300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Asymmetries: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Polarized beam &amp; transversely polarized target</a:t>
            </a:r>
          </a:p>
          <a:p>
            <a:r>
              <a:rPr lang="en-US" dirty="0" smtClean="0"/>
              <a:t>(note: single spin asymmetries ~ </a:t>
            </a:r>
            <a:r>
              <a:rPr lang="en-US" i="1" dirty="0" err="1" smtClean="0"/>
              <a:t>Im</a:t>
            </a:r>
            <a:endParaRPr lang="en-US" i="1" dirty="0" smtClean="0"/>
          </a:p>
          <a:p>
            <a:r>
              <a:rPr lang="en-US" i="1" dirty="0"/>
              <a:t> </a:t>
            </a:r>
            <a:r>
              <a:rPr lang="en-US" i="1" dirty="0" smtClean="0"/>
              <a:t>         </a:t>
            </a:r>
            <a:r>
              <a:rPr lang="en-US" dirty="0" smtClean="0"/>
              <a:t>double spin asymmetries ~ </a:t>
            </a:r>
            <a:r>
              <a:rPr lang="en-US" i="1" dirty="0" smtClean="0"/>
              <a:t>Re 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6" name="Footer Placeholder 15"/>
          <p:cNvSpPr txBox="1">
            <a:spLocks noGrp="1"/>
          </p:cNvSpPr>
          <p:nvPr/>
        </p:nvSpPr>
        <p:spPr bwMode="auto">
          <a:xfrm>
            <a:off x="3124200" y="632460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en-US" sz="1300" dirty="0" smtClean="0"/>
              <a:t>Exclusives2015  </a:t>
            </a:r>
            <a:r>
              <a:rPr lang="en-US" sz="1300" dirty="0" err="1"/>
              <a:t>GR.Goldstein</a:t>
            </a:r>
            <a:r>
              <a:rPr lang="en-US" sz="1300" dirty="0"/>
              <a:t> </a:t>
            </a:r>
          </a:p>
        </p:txBody>
      </p:sp>
      <p:pic>
        <p:nvPicPr>
          <p:cNvPr id="3" name="Picture 2" descr="Screen Shot 2015-01-21 at 11.09.4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2133600"/>
            <a:ext cx="5499290" cy="1738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78295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flipH="1">
            <a:off x="5455919" y="1524000"/>
            <a:ext cx="23926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</a:t>
            </a:r>
            <a:r>
              <a:rPr lang="en-US" baseline="30000" dirty="0" smtClean="0"/>
              <a:t>2</a:t>
            </a:r>
            <a:r>
              <a:rPr lang="en-US" dirty="0" smtClean="0"/>
              <a:t>=1.5 GeV</a:t>
            </a:r>
            <a:r>
              <a:rPr lang="en-US" baseline="30000" dirty="0" smtClean="0"/>
              <a:t>2</a:t>
            </a:r>
          </a:p>
          <a:p>
            <a:r>
              <a:rPr lang="en-US" dirty="0" err="1" smtClean="0"/>
              <a:t>x</a:t>
            </a:r>
            <a:r>
              <a:rPr lang="en-US" baseline="-25000" dirty="0" err="1" smtClean="0"/>
              <a:t>Bj</a:t>
            </a:r>
            <a:r>
              <a:rPr lang="en-US" dirty="0" smtClean="0"/>
              <a:t>=0.2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84A6DA-311B-064F-BBBB-0740BAE1A493}" type="datetime1">
              <a:rPr lang="en-US" smtClean="0"/>
              <a:t>1/21/15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096000" y="6248400"/>
            <a:ext cx="609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650D0AE-FB45-374D-A9AF-DF9429BBE748}" type="slidenum">
              <a:rPr lang="en-US" smtClean="0"/>
              <a:pPr>
                <a:defRPr/>
              </a:pPr>
              <a:t>67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057400" y="2667000"/>
            <a:ext cx="609600" cy="1600200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alpha val="7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 rot="16200000">
            <a:off x="1447130" y="3124871"/>
            <a:ext cx="7678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η</a:t>
            </a:r>
            <a:r>
              <a:rPr lang="en-US" dirty="0" smtClean="0"/>
              <a:t>/π</a:t>
            </a:r>
            <a:r>
              <a:rPr lang="en-US" baseline="30000" dirty="0" smtClean="0"/>
              <a:t>o</a:t>
            </a:r>
            <a:endParaRPr lang="en-US" baseline="30000" dirty="0"/>
          </a:p>
        </p:txBody>
      </p:sp>
      <p:pic>
        <p:nvPicPr>
          <p:cNvPr id="9" name="Picture 8" descr="pi0_eta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381000"/>
            <a:ext cx="5029200" cy="50292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09800" y="304800"/>
            <a:ext cx="37618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Ratio of </a:t>
            </a:r>
            <a:r>
              <a:rPr lang="en-US" dirty="0" err="1" smtClean="0">
                <a:solidFill>
                  <a:srgbClr val="0000FF"/>
                </a:solidFill>
              </a:rPr>
              <a:t>unpolarized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η</a:t>
            </a:r>
            <a:r>
              <a:rPr lang="en-US" dirty="0" smtClean="0">
                <a:solidFill>
                  <a:srgbClr val="0000FF"/>
                </a:solidFill>
              </a:rPr>
              <a:t> / π</a:t>
            </a:r>
            <a:r>
              <a:rPr lang="en-US" baseline="30000" dirty="0" smtClean="0">
                <a:solidFill>
                  <a:srgbClr val="0000FF"/>
                </a:solidFill>
              </a:rPr>
              <a:t>0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1" name="Rectangle 2"/>
          <p:cNvSpPr>
            <a:spLocks/>
          </p:cNvSpPr>
          <p:nvPr/>
        </p:nvSpPr>
        <p:spPr bwMode="auto">
          <a:xfrm>
            <a:off x="3276600" y="6400800"/>
            <a:ext cx="29083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 algn="ctr"/>
            <a:r>
              <a:rPr lang="en-US" sz="1400" dirty="0" smtClean="0">
                <a:solidFill>
                  <a:schemeClr val="tx1"/>
                </a:solidFill>
                <a:cs typeface="Arial" charset="0"/>
              </a:rPr>
              <a:t>Exclusives2015  </a:t>
            </a:r>
            <a:r>
              <a:rPr lang="en-US" sz="1400" dirty="0" err="1">
                <a:solidFill>
                  <a:schemeClr val="tx1"/>
                </a:solidFill>
                <a:cs typeface="Arial" charset="0"/>
              </a:rPr>
              <a:t>GR.Goldstein</a:t>
            </a:r>
            <a:endParaRPr lang="en-US" sz="1400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24600" y="5257800"/>
            <a:ext cx="27248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From GG, Gonzalez Hernandez, </a:t>
            </a:r>
            <a:r>
              <a:rPr lang="en-US" sz="1200" dirty="0" err="1" smtClean="0"/>
              <a:t>Liuti</a:t>
            </a:r>
            <a:r>
              <a:rPr lang="en-US" sz="1200" dirty="0" smtClean="0"/>
              <a:t> </a:t>
            </a:r>
          </a:p>
          <a:p>
            <a:r>
              <a:rPr lang="en-US" sz="1200" dirty="0" smtClean="0"/>
              <a:t>arXiv:hep-ph:1401.0438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862079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D1CCE-B45C-2443-91AC-0CE7034C14A2}" type="slidenum">
              <a:rPr lang="en-US" smtClean="0"/>
              <a:pPr>
                <a:defRPr/>
              </a:pPr>
              <a:t>68</a:t>
            </a:fld>
            <a:endParaRPr lang="en-US"/>
          </a:p>
        </p:txBody>
      </p:sp>
      <p:pic>
        <p:nvPicPr>
          <p:cNvPr id="3" name="Picture 2" descr="summary_odd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199" y="1473200"/>
            <a:ext cx="8098877" cy="4089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38400" y="457200"/>
            <a:ext cx="45993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Summarizing chiral odd for π</a:t>
            </a:r>
            <a:r>
              <a:rPr lang="en-US" baseline="30000" dirty="0" smtClean="0">
                <a:solidFill>
                  <a:srgbClr val="0000FF"/>
                </a:solidFill>
              </a:rPr>
              <a:t>0</a:t>
            </a:r>
            <a:r>
              <a:rPr lang="en-US" dirty="0" smtClean="0">
                <a:solidFill>
                  <a:srgbClr val="0000FF"/>
                </a:solidFill>
              </a:rPr>
              <a:t>, </a:t>
            </a:r>
            <a:r>
              <a:rPr lang="en-US" dirty="0" err="1" smtClean="0">
                <a:solidFill>
                  <a:srgbClr val="0000FF"/>
                </a:solidFill>
              </a:rPr>
              <a:t>η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</a:p>
          <a:p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  &amp; charged </a:t>
            </a:r>
            <a:r>
              <a:rPr lang="en-US" dirty="0" err="1" smtClean="0">
                <a:solidFill>
                  <a:srgbClr val="0000FF"/>
                </a:solidFill>
              </a:rPr>
              <a:t>pseudoscalars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5" name="Footer Placeholder 15"/>
          <p:cNvSpPr txBox="1">
            <a:spLocks noGrp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en-US" sz="1300" dirty="0" smtClean="0"/>
              <a:t>Exclusives2015  </a:t>
            </a:r>
            <a:r>
              <a:rPr lang="en-US" sz="1300" dirty="0" err="1"/>
              <a:t>GR.Goldstein</a:t>
            </a:r>
            <a:r>
              <a:rPr lang="en-US" sz="13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5789863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Using Flexible </a:t>
            </a:r>
            <a:r>
              <a:rPr lang="en-US" dirty="0" smtClean="0"/>
              <a:t>parameterization for chiral even from form factors, </a:t>
            </a:r>
            <a:r>
              <a:rPr lang="en-US" dirty="0" err="1" smtClean="0"/>
              <a:t>pdfs</a:t>
            </a:r>
            <a:r>
              <a:rPr lang="en-US" dirty="0" smtClean="0"/>
              <a:t> &amp; DVCS   </a:t>
            </a:r>
            <a:r>
              <a:rPr lang="en-US" b="1" dirty="0" err="1">
                <a:solidFill>
                  <a:srgbClr val="FF0000"/>
                </a:solidFill>
                <a:latin typeface="Geneva" charset="0"/>
              </a:rPr>
              <a:t>R</a:t>
            </a:r>
            <a:r>
              <a:rPr lang="en-US" dirty="0" err="1">
                <a:solidFill>
                  <a:srgbClr val="FF0000"/>
                </a:solidFill>
                <a:latin typeface="Zapf Dingbats" charset="0"/>
                <a:cs typeface="ＭＳ Ｐゴシック" charset="0"/>
              </a:rPr>
              <a:t>✖</a:t>
            </a:r>
            <a:r>
              <a:rPr lang="en-US" dirty="0" err="1">
                <a:solidFill>
                  <a:srgbClr val="FF0000"/>
                </a:solidFill>
                <a:latin typeface="Geneva" charset="0"/>
              </a:rPr>
              <a:t>Dq</a:t>
            </a:r>
            <a:r>
              <a:rPr lang="en-US" dirty="0">
                <a:solidFill>
                  <a:srgbClr val="FF0000"/>
                </a:solidFill>
                <a:latin typeface="Geneva" charset="0"/>
              </a:rPr>
              <a:t> </a:t>
            </a:r>
            <a:endParaRPr lang="en-US" dirty="0" smtClean="0"/>
          </a:p>
          <a:p>
            <a:r>
              <a:rPr lang="en-US" dirty="0" smtClean="0"/>
              <a:t>Extended </a:t>
            </a:r>
            <a:r>
              <a:rPr lang="en-US" b="1" dirty="0" err="1">
                <a:solidFill>
                  <a:srgbClr val="FF0000"/>
                </a:solidFill>
                <a:latin typeface="Geneva" charset="0"/>
              </a:rPr>
              <a:t>R</a:t>
            </a:r>
            <a:r>
              <a:rPr lang="en-US" dirty="0" err="1">
                <a:solidFill>
                  <a:srgbClr val="FF0000"/>
                </a:solidFill>
                <a:latin typeface="Zapf Dingbats" charset="0"/>
                <a:cs typeface="ＭＳ Ｐゴシック" charset="0"/>
              </a:rPr>
              <a:t>✖</a:t>
            </a:r>
            <a:r>
              <a:rPr lang="en-US" dirty="0" err="1">
                <a:solidFill>
                  <a:srgbClr val="FF0000"/>
                </a:solidFill>
                <a:latin typeface="Geneva" charset="0"/>
              </a:rPr>
              <a:t>Dq</a:t>
            </a:r>
            <a:r>
              <a:rPr lang="en-US" dirty="0">
                <a:solidFill>
                  <a:srgbClr val="FF0000"/>
                </a:solidFill>
                <a:latin typeface="Geneva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Geneva" charset="0"/>
              </a:rPr>
              <a:t>to chiral odd sector</a:t>
            </a:r>
          </a:p>
          <a:p>
            <a:r>
              <a:rPr lang="en-US" dirty="0" smtClean="0">
                <a:solidFill>
                  <a:schemeClr val="tx1"/>
                </a:solidFill>
                <a:latin typeface="Geneva" charset="0"/>
              </a:rPr>
              <a:t>DVMP – π</a:t>
            </a:r>
            <a:r>
              <a:rPr lang="en-US" baseline="30000" dirty="0" smtClean="0">
                <a:solidFill>
                  <a:schemeClr val="tx1"/>
                </a:solidFill>
                <a:latin typeface="Geneva" charset="0"/>
              </a:rPr>
              <a:t>0</a:t>
            </a:r>
            <a:r>
              <a:rPr lang="en-US" dirty="0" smtClean="0">
                <a:solidFill>
                  <a:schemeClr val="tx1"/>
                </a:solidFill>
                <a:latin typeface="Geneva" charset="0"/>
              </a:rPr>
              <a:t> many </a:t>
            </a:r>
            <a:r>
              <a:rPr lang="en-US" dirty="0" err="1" smtClean="0">
                <a:solidFill>
                  <a:schemeClr val="tx1"/>
                </a:solidFill>
                <a:latin typeface="Geneva" charset="0"/>
              </a:rPr>
              <a:t>dσ</a:t>
            </a:r>
            <a:r>
              <a:rPr lang="en-US" dirty="0" smtClean="0">
                <a:solidFill>
                  <a:schemeClr val="tx1"/>
                </a:solidFill>
                <a:latin typeface="Geneva" charset="0"/>
              </a:rPr>
              <a:t> ‘s &amp; Asymmetries</a:t>
            </a:r>
          </a:p>
          <a:p>
            <a:pPr marL="39688" indent="0">
              <a:buNone/>
            </a:pPr>
            <a:r>
              <a:rPr lang="en-US" dirty="0">
                <a:solidFill>
                  <a:schemeClr val="tx1"/>
                </a:solidFill>
                <a:latin typeface="Geneva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Geneva" charset="0"/>
              </a:rPr>
              <a:t>  measure </a:t>
            </a:r>
            <a:r>
              <a:rPr lang="en-US" b="1" i="1" dirty="0" err="1" smtClean="0">
                <a:solidFill>
                  <a:srgbClr val="FF0000"/>
                </a:solidFill>
                <a:latin typeface="Geneva" charset="0"/>
              </a:rPr>
              <a:t>Transversity</a:t>
            </a:r>
            <a:endParaRPr lang="en-US" b="1" i="1" dirty="0" smtClean="0">
              <a:solidFill>
                <a:srgbClr val="FF0000"/>
              </a:solidFill>
              <a:latin typeface="Geneva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F2E761-FEEF-B043-8517-6CB478C8294F}" type="slidenum">
              <a:rPr lang="en-US" smtClean="0"/>
              <a:pPr>
                <a:defRPr/>
              </a:pPr>
              <a:t>69</a:t>
            </a:fld>
            <a:endParaRPr lang="en-US"/>
          </a:p>
        </p:txBody>
      </p:sp>
      <p:sp>
        <p:nvSpPr>
          <p:cNvPr id="5" name="Rectangle 2"/>
          <p:cNvSpPr>
            <a:spLocks/>
          </p:cNvSpPr>
          <p:nvPr/>
        </p:nvSpPr>
        <p:spPr bwMode="auto">
          <a:xfrm>
            <a:off x="3276600" y="6400800"/>
            <a:ext cx="29083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 algn="ctr"/>
            <a:r>
              <a:rPr lang="en-US" sz="1400" dirty="0" smtClean="0">
                <a:solidFill>
                  <a:schemeClr val="tx1"/>
                </a:solidFill>
                <a:cs typeface="Arial" charset="0"/>
              </a:rPr>
              <a:t>Exclusives2015  </a:t>
            </a:r>
            <a:r>
              <a:rPr lang="en-US" sz="1400" dirty="0" err="1">
                <a:solidFill>
                  <a:schemeClr val="tx1"/>
                </a:solidFill>
                <a:cs typeface="Arial" charset="0"/>
              </a:rPr>
              <a:t>GR.Goldstein</a:t>
            </a:r>
            <a:endParaRPr lang="en-US" sz="1400" dirty="0">
              <a:solidFill>
                <a:schemeClr val="tx1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185128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057400"/>
            <a:ext cx="6858000" cy="1676400"/>
          </a:xfrm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sz="3200" dirty="0" smtClean="0">
                <a:solidFill>
                  <a:srgbClr val="0000FF"/>
                </a:solidFill>
              </a:rPr>
              <a:t>𝜋 </a:t>
            </a:r>
            <a:r>
              <a:rPr lang="en-US" sz="3200" dirty="0" err="1" smtClean="0">
                <a:solidFill>
                  <a:srgbClr val="0000FF"/>
                </a:solidFill>
              </a:rPr>
              <a:t>electroproduction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br>
              <a:rPr lang="en-US" sz="3200" dirty="0" smtClean="0">
                <a:solidFill>
                  <a:srgbClr val="0000FF"/>
                </a:solidFill>
              </a:rPr>
            </a:br>
            <a:r>
              <a:rPr lang="en-US" sz="3200" dirty="0" smtClean="0">
                <a:solidFill>
                  <a:srgbClr val="0000FF"/>
                </a:solidFill>
              </a:rPr>
              <a:t>amplitudes &amp; observables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F2E761-FEEF-B043-8517-6CB478C8294F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5" name="Footer Placeholder 15"/>
          <p:cNvSpPr txBox="1">
            <a:spLocks noGrp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en-US" sz="1300" dirty="0" smtClean="0"/>
              <a:t>Exclusives2015  </a:t>
            </a:r>
            <a:r>
              <a:rPr lang="en-US" sz="1300" dirty="0" err="1"/>
              <a:t>GR.Goldstein</a:t>
            </a:r>
            <a:r>
              <a:rPr lang="en-US" sz="13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9528187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r>
              <a:rPr lang="en-US" dirty="0">
                <a:solidFill>
                  <a:srgbClr val="0000FF"/>
                </a:solidFill>
              </a:rPr>
              <a:t>𝜋 </a:t>
            </a:r>
            <a:r>
              <a:rPr lang="en-US" dirty="0" err="1">
                <a:solidFill>
                  <a:srgbClr val="0000FF"/>
                </a:solidFill>
              </a:rPr>
              <a:t>electroproduction</a:t>
            </a:r>
            <a:r>
              <a:rPr lang="en-US" dirty="0">
                <a:solidFill>
                  <a:srgbClr val="0000FF"/>
                </a:solidFill>
              </a:rPr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4114800"/>
            <a:ext cx="7772400" cy="1905000"/>
          </a:xfrm>
        </p:spPr>
        <p:txBody>
          <a:bodyPr/>
          <a:lstStyle/>
          <a:p>
            <a:pPr marL="39688" indent="0">
              <a:buNone/>
            </a:pPr>
            <a:r>
              <a:rPr lang="en-US" dirty="0" err="1" smtClean="0">
                <a:solidFill>
                  <a:srgbClr val="000090"/>
                </a:solidFill>
              </a:rPr>
              <a:t>Helicity</a:t>
            </a:r>
            <a:r>
              <a:rPr lang="en-US" dirty="0" smtClean="0">
                <a:solidFill>
                  <a:srgbClr val="000090"/>
                </a:solidFill>
              </a:rPr>
              <a:t> amplitudes </a:t>
            </a:r>
            <a:r>
              <a:rPr lang="en-US" i="1" dirty="0" smtClean="0">
                <a:solidFill>
                  <a:srgbClr val="000090"/>
                </a:solidFill>
              </a:rPr>
              <a:t>T</a:t>
            </a:r>
            <a:r>
              <a:rPr lang="en-US" dirty="0" smtClean="0">
                <a:solidFill>
                  <a:srgbClr val="000090"/>
                </a:solidFill>
              </a:rPr>
              <a:t> </a:t>
            </a:r>
            <a:r>
              <a:rPr lang="en-US" baseline="-25000" dirty="0">
                <a:solidFill>
                  <a:srgbClr val="000090"/>
                </a:solidFill>
              </a:rPr>
              <a:t>h </a:t>
            </a:r>
            <a:r>
              <a:rPr lang="en-US" baseline="-25000" dirty="0" err="1">
                <a:solidFill>
                  <a:srgbClr val="000090"/>
                </a:solidFill>
                <a:latin typeface="Times" charset="0"/>
              </a:rPr>
              <a:t>Λ</a:t>
            </a:r>
            <a:r>
              <a:rPr lang="en-US" baseline="-25000" dirty="0">
                <a:solidFill>
                  <a:srgbClr val="000090"/>
                </a:solidFill>
                <a:latin typeface="Times" charset="0"/>
              </a:rPr>
              <a:t>; 0 </a:t>
            </a:r>
            <a:r>
              <a:rPr lang="en-US" baseline="-25000" dirty="0" err="1">
                <a:solidFill>
                  <a:srgbClr val="000090"/>
                </a:solidFill>
                <a:latin typeface="Times" charset="0"/>
              </a:rPr>
              <a:t>Λ</a:t>
            </a:r>
            <a:r>
              <a:rPr lang="en-US" baseline="-25000" dirty="0">
                <a:solidFill>
                  <a:srgbClr val="000090"/>
                </a:solidFill>
                <a:latin typeface="Times" charset="0"/>
              </a:rPr>
              <a:t>´</a:t>
            </a:r>
            <a:r>
              <a:rPr lang="en-US" dirty="0">
                <a:solidFill>
                  <a:srgbClr val="000090"/>
                </a:solidFill>
                <a:latin typeface="Times" charset="0"/>
              </a:rPr>
              <a:t>(</a:t>
            </a:r>
            <a:r>
              <a:rPr lang="en-US" dirty="0" err="1">
                <a:solidFill>
                  <a:srgbClr val="000090"/>
                </a:solidFill>
                <a:latin typeface="Times" charset="0"/>
              </a:rPr>
              <a:t>k</a:t>
            </a:r>
            <a:r>
              <a:rPr lang="en-US" baseline="-25000" dirty="0" err="1">
                <a:solidFill>
                  <a:srgbClr val="000090"/>
                </a:solidFill>
                <a:latin typeface="Times" charset="0"/>
              </a:rPr>
              <a:t>e</a:t>
            </a:r>
            <a:r>
              <a:rPr lang="en-US" dirty="0">
                <a:solidFill>
                  <a:srgbClr val="000090"/>
                </a:solidFill>
                <a:latin typeface="Times" charset="0"/>
              </a:rPr>
              <a:t>, </a:t>
            </a:r>
            <a:r>
              <a:rPr lang="en-US" dirty="0" err="1">
                <a:solidFill>
                  <a:srgbClr val="000090"/>
                </a:solidFill>
                <a:latin typeface="Times" charset="0"/>
              </a:rPr>
              <a:t>k</a:t>
            </a:r>
            <a:r>
              <a:rPr lang="en-US" baseline="-25000" dirty="0" err="1">
                <a:solidFill>
                  <a:srgbClr val="000090"/>
                </a:solidFill>
                <a:latin typeface="Times" charset="0"/>
              </a:rPr>
              <a:t>e</a:t>
            </a:r>
            <a:r>
              <a:rPr lang="en-US" dirty="0">
                <a:solidFill>
                  <a:srgbClr val="000090"/>
                </a:solidFill>
                <a:latin typeface="Times" charset="0"/>
              </a:rPr>
              <a:t>´, p, q´, p´</a:t>
            </a:r>
            <a:r>
              <a:rPr lang="en-US" dirty="0" smtClean="0">
                <a:solidFill>
                  <a:srgbClr val="000090"/>
                </a:solidFill>
                <a:latin typeface="Times" charset="0"/>
              </a:rPr>
              <a:t>)</a:t>
            </a:r>
          </a:p>
          <a:p>
            <a:pPr marL="39688" indent="0">
              <a:buNone/>
            </a:pPr>
            <a:r>
              <a:rPr lang="en-US" dirty="0" smtClean="0">
                <a:solidFill>
                  <a:srgbClr val="000090"/>
                </a:solidFill>
                <a:latin typeface="Times" charset="0"/>
              </a:rPr>
              <a:t>How many independent? 2x2x2x2/2(parity)=8</a:t>
            </a:r>
          </a:p>
          <a:p>
            <a:pPr marL="39688" indent="0">
              <a:buNone/>
            </a:pPr>
            <a:r>
              <a:rPr lang="en-US" dirty="0">
                <a:solidFill>
                  <a:srgbClr val="000090"/>
                </a:solidFill>
                <a:latin typeface="Times" charset="0"/>
              </a:rPr>
              <a:t> </a:t>
            </a:r>
            <a:r>
              <a:rPr lang="en-US" dirty="0" smtClean="0">
                <a:solidFill>
                  <a:srgbClr val="000090"/>
                </a:solidFill>
                <a:latin typeface="Times" charset="0"/>
              </a:rPr>
              <a:t>&amp;  kinematic invariants ⊃ </a:t>
            </a:r>
            <a:r>
              <a:rPr lang="en-US" i="1" dirty="0" smtClean="0">
                <a:solidFill>
                  <a:srgbClr val="000090"/>
                </a:solidFill>
                <a:latin typeface="Times" charset="0"/>
              </a:rPr>
              <a:t>s, t, Q</a:t>
            </a:r>
            <a:r>
              <a:rPr lang="en-US" i="1" baseline="30000" dirty="0" smtClean="0">
                <a:solidFill>
                  <a:srgbClr val="000090"/>
                </a:solidFill>
                <a:latin typeface="Times" charset="0"/>
              </a:rPr>
              <a:t>2</a:t>
            </a:r>
            <a:r>
              <a:rPr lang="en-US" i="1" dirty="0" smtClean="0">
                <a:solidFill>
                  <a:srgbClr val="000090"/>
                </a:solidFill>
                <a:latin typeface="Times" charset="0"/>
              </a:rPr>
              <a:t>, s</a:t>
            </a:r>
            <a:r>
              <a:rPr lang="en-US" baseline="-25000" dirty="0" smtClean="0">
                <a:solidFill>
                  <a:srgbClr val="000090"/>
                </a:solidFill>
                <a:latin typeface="Times" charset="0"/>
              </a:rPr>
              <a:t>e´𝜋</a:t>
            </a:r>
            <a:r>
              <a:rPr lang="en-US" dirty="0" smtClean="0">
                <a:solidFill>
                  <a:srgbClr val="000090"/>
                </a:solidFill>
                <a:latin typeface="Times" charset="0"/>
              </a:rPr>
              <a:t> , </a:t>
            </a:r>
            <a:r>
              <a:rPr lang="en-US" i="1" dirty="0" smtClean="0">
                <a:solidFill>
                  <a:srgbClr val="000090"/>
                </a:solidFill>
                <a:latin typeface="Times" charset="0"/>
              </a:rPr>
              <a:t>s</a:t>
            </a:r>
            <a:r>
              <a:rPr lang="en-US" baseline="-25000" dirty="0" smtClean="0">
                <a:solidFill>
                  <a:srgbClr val="000090"/>
                </a:solidFill>
                <a:latin typeface="Times" charset="0"/>
              </a:rPr>
              <a:t>𝜋p´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F2E761-FEEF-B043-8517-6CB478C8294F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cxnSp>
        <p:nvCxnSpPr>
          <p:cNvPr id="6" name="Straight Arrow Connector 5"/>
          <p:cNvCxnSpPr/>
          <p:nvPr/>
        </p:nvCxnSpPr>
        <p:spPr bwMode="auto">
          <a:xfrm>
            <a:off x="2438400" y="2209800"/>
            <a:ext cx="1219200" cy="152400"/>
          </a:xfrm>
          <a:prstGeom prst="straightConnector1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" name="Straight Arrow Connector 6"/>
          <p:cNvCxnSpPr/>
          <p:nvPr/>
        </p:nvCxnSpPr>
        <p:spPr bwMode="auto">
          <a:xfrm flipV="1">
            <a:off x="4114800" y="1524000"/>
            <a:ext cx="457200" cy="685800"/>
          </a:xfrm>
          <a:prstGeom prst="straightConnector1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" name="Oval 7" descr="Light upward diagonal"/>
          <p:cNvSpPr>
            <a:spLocks noChangeArrowheads="1"/>
          </p:cNvSpPr>
          <p:nvPr/>
        </p:nvSpPr>
        <p:spPr bwMode="auto">
          <a:xfrm>
            <a:off x="3581400" y="2133600"/>
            <a:ext cx="1752600" cy="762000"/>
          </a:xfrm>
          <a:prstGeom prst="ellipse">
            <a:avLst/>
          </a:prstGeom>
          <a:solidFill>
            <a:schemeClr val="accent6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5257800" y="1752600"/>
            <a:ext cx="576373" cy="543769"/>
          </a:xfrm>
          <a:prstGeom prst="line">
            <a:avLst/>
          </a:prstGeom>
          <a:ln w="38100" cmpd="sng">
            <a:solidFill>
              <a:srgbClr val="00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Line 10"/>
          <p:cNvSpPr>
            <a:spLocks noChangeShapeType="1"/>
          </p:cNvSpPr>
          <p:nvPr/>
        </p:nvSpPr>
        <p:spPr bwMode="auto">
          <a:xfrm flipH="1" flipV="1">
            <a:off x="5105400" y="2743200"/>
            <a:ext cx="1219200" cy="531813"/>
          </a:xfrm>
          <a:prstGeom prst="line">
            <a:avLst/>
          </a:prstGeom>
          <a:noFill/>
          <a:ln w="79375" cmpd="tri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Line 25"/>
          <p:cNvSpPr>
            <a:spLocks noChangeShapeType="1"/>
          </p:cNvSpPr>
          <p:nvPr/>
        </p:nvSpPr>
        <p:spPr bwMode="auto">
          <a:xfrm>
            <a:off x="5791200" y="3048000"/>
            <a:ext cx="228600" cy="7620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Line 5"/>
          <p:cNvSpPr>
            <a:spLocks noChangeShapeType="1"/>
          </p:cNvSpPr>
          <p:nvPr/>
        </p:nvSpPr>
        <p:spPr bwMode="auto">
          <a:xfrm flipV="1">
            <a:off x="2438400" y="2743200"/>
            <a:ext cx="1371600" cy="608013"/>
          </a:xfrm>
          <a:prstGeom prst="line">
            <a:avLst/>
          </a:prstGeom>
          <a:noFill/>
          <a:ln w="79375" cmpd="tri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Line 25"/>
          <p:cNvSpPr>
            <a:spLocks noChangeShapeType="1"/>
          </p:cNvSpPr>
          <p:nvPr/>
        </p:nvSpPr>
        <p:spPr bwMode="auto">
          <a:xfrm flipV="1">
            <a:off x="3124200" y="2895600"/>
            <a:ext cx="304800" cy="15240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eft Arrow Callout 13"/>
          <p:cNvSpPr/>
          <p:nvPr/>
        </p:nvSpPr>
        <p:spPr>
          <a:xfrm>
            <a:off x="4114800" y="2209800"/>
            <a:ext cx="609600" cy="609600"/>
          </a:xfrm>
          <a:prstGeom prst="leftArrowCallout">
            <a:avLst/>
          </a:prstGeom>
          <a:solidFill>
            <a:srgbClr val="FFFF00"/>
          </a:solidFill>
          <a:ln>
            <a:solidFill>
              <a:srgbClr val="FF0000">
                <a:alpha val="70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smtClean="0">
                <a:solidFill>
                  <a:srgbClr val="000000"/>
                </a:solidFill>
              </a:rPr>
              <a:t>T</a:t>
            </a:r>
            <a:endParaRPr lang="en-US" i="1" dirty="0">
              <a:solidFill>
                <a:srgbClr val="000000"/>
              </a:solidFill>
            </a:endParaRPr>
          </a:p>
        </p:txBody>
      </p:sp>
      <p:sp>
        <p:nvSpPr>
          <p:cNvPr id="16" name="Rectangle 22"/>
          <p:cNvSpPr>
            <a:spLocks noChangeArrowheads="1"/>
          </p:cNvSpPr>
          <p:nvPr/>
        </p:nvSpPr>
        <p:spPr bwMode="auto">
          <a:xfrm>
            <a:off x="4114800" y="990600"/>
            <a:ext cx="1066800" cy="477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0" tIns="45714" rIns="91430" bIns="45714">
            <a:spAutoFit/>
          </a:bodyPr>
          <a:lstStyle/>
          <a:p>
            <a:pPr defTabSz="915988"/>
            <a:r>
              <a:rPr lang="en-US" sz="2500" dirty="0" err="1">
                <a:latin typeface="Times" charset="0"/>
              </a:rPr>
              <a:t>k</a:t>
            </a:r>
            <a:r>
              <a:rPr lang="en-US" sz="2500" dirty="0" err="1" smtClean="0">
                <a:solidFill>
                  <a:srgbClr val="000000"/>
                </a:solidFill>
                <a:latin typeface="Times" charset="0"/>
              </a:rPr>
              <a:t>´</a:t>
            </a:r>
            <a:r>
              <a:rPr lang="en-US" sz="2500" baseline="-25000" dirty="0" err="1" smtClean="0">
                <a:solidFill>
                  <a:srgbClr val="000000"/>
                </a:solidFill>
                <a:latin typeface="Times" charset="0"/>
              </a:rPr>
              <a:t>e</a:t>
            </a:r>
            <a:r>
              <a:rPr lang="en-US" sz="2500" dirty="0" smtClean="0">
                <a:solidFill>
                  <a:srgbClr val="FF0000"/>
                </a:solidFill>
                <a:latin typeface="Times" charset="0"/>
              </a:rPr>
              <a:t>, </a:t>
            </a:r>
            <a:r>
              <a:rPr lang="en-US" sz="2500" dirty="0" smtClean="0">
                <a:solidFill>
                  <a:srgbClr val="FF0000"/>
                </a:solidFill>
                <a:latin typeface="Times" charset="0"/>
              </a:rPr>
              <a:t>h´</a:t>
            </a:r>
            <a:endParaRPr lang="en-US" sz="2500" baseline="30000" dirty="0">
              <a:solidFill>
                <a:srgbClr val="FF0000"/>
              </a:solidFill>
              <a:latin typeface="Times" charset="0"/>
            </a:endParaRPr>
          </a:p>
        </p:txBody>
      </p:sp>
      <p:sp>
        <p:nvSpPr>
          <p:cNvPr id="17" name="Rectangle 24"/>
          <p:cNvSpPr>
            <a:spLocks noChangeArrowheads="1"/>
          </p:cNvSpPr>
          <p:nvPr/>
        </p:nvSpPr>
        <p:spPr bwMode="auto">
          <a:xfrm>
            <a:off x="6172200" y="3352800"/>
            <a:ext cx="1143000" cy="477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0" tIns="45714" rIns="91430" bIns="45714">
            <a:spAutoFit/>
          </a:bodyPr>
          <a:lstStyle/>
          <a:p>
            <a:pPr defTabSz="915988"/>
            <a:r>
              <a:rPr lang="en-US" sz="2500" dirty="0">
                <a:latin typeface="Times" charset="0"/>
              </a:rPr>
              <a:t>p</a:t>
            </a:r>
            <a:r>
              <a:rPr lang="en-US" sz="2500" dirty="0" smtClean="0">
                <a:latin typeface="Times" charset="0"/>
              </a:rPr>
              <a:t>´</a:t>
            </a:r>
            <a:r>
              <a:rPr lang="en-US" sz="2500" dirty="0" smtClean="0">
                <a:solidFill>
                  <a:srgbClr val="FF0000"/>
                </a:solidFill>
                <a:latin typeface="Times" charset="0"/>
              </a:rPr>
              <a:t>, </a:t>
            </a:r>
            <a:r>
              <a:rPr lang="en-US" sz="2500" dirty="0" err="1" smtClean="0">
                <a:solidFill>
                  <a:srgbClr val="FF0000"/>
                </a:solidFill>
                <a:latin typeface="Times" charset="0"/>
              </a:rPr>
              <a:t>Λ</a:t>
            </a:r>
            <a:r>
              <a:rPr lang="en-US" sz="2500" dirty="0" smtClean="0">
                <a:solidFill>
                  <a:srgbClr val="FF0000"/>
                </a:solidFill>
                <a:latin typeface="Times" charset="0"/>
              </a:rPr>
              <a:t>´</a:t>
            </a:r>
            <a:endParaRPr lang="en-US" sz="2500" baseline="30000" dirty="0">
              <a:solidFill>
                <a:srgbClr val="FF0000"/>
              </a:solidFill>
              <a:latin typeface="Times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19800" y="1447800"/>
            <a:ext cx="402731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" charset="0"/>
              </a:rPr>
              <a:t>q'</a:t>
            </a:r>
            <a:endParaRPr lang="en-US" dirty="0"/>
          </a:p>
        </p:txBody>
      </p:sp>
      <p:sp>
        <p:nvSpPr>
          <p:cNvPr id="19" name="Rectangle 24"/>
          <p:cNvSpPr>
            <a:spLocks noChangeArrowheads="1"/>
          </p:cNvSpPr>
          <p:nvPr/>
        </p:nvSpPr>
        <p:spPr bwMode="auto">
          <a:xfrm>
            <a:off x="1752600" y="3352800"/>
            <a:ext cx="914400" cy="477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0" tIns="45714" rIns="91430" bIns="45714">
            <a:spAutoFit/>
          </a:bodyPr>
          <a:lstStyle/>
          <a:p>
            <a:pPr defTabSz="915988"/>
            <a:r>
              <a:rPr lang="en-US" sz="2500" dirty="0">
                <a:latin typeface="Times" charset="0"/>
              </a:rPr>
              <a:t>p</a:t>
            </a:r>
            <a:r>
              <a:rPr lang="en-US" sz="2500" dirty="0" smtClean="0">
                <a:solidFill>
                  <a:srgbClr val="FF0000"/>
                </a:solidFill>
                <a:latin typeface="Times" charset="0"/>
              </a:rPr>
              <a:t>, </a:t>
            </a:r>
            <a:r>
              <a:rPr lang="en-US" sz="2500" dirty="0" err="1" smtClean="0">
                <a:solidFill>
                  <a:srgbClr val="FF0000"/>
                </a:solidFill>
                <a:latin typeface="Times" charset="0"/>
              </a:rPr>
              <a:t>Λ</a:t>
            </a:r>
            <a:endParaRPr lang="en-US" sz="2500" baseline="30000" dirty="0">
              <a:solidFill>
                <a:srgbClr val="FF0000"/>
              </a:solidFill>
              <a:latin typeface="Times" charset="0"/>
            </a:endParaRPr>
          </a:p>
        </p:txBody>
      </p:sp>
      <p:sp>
        <p:nvSpPr>
          <p:cNvPr id="20" name="Rectangle 22"/>
          <p:cNvSpPr>
            <a:spLocks noChangeArrowheads="1"/>
          </p:cNvSpPr>
          <p:nvPr/>
        </p:nvSpPr>
        <p:spPr bwMode="auto">
          <a:xfrm>
            <a:off x="1676400" y="1905000"/>
            <a:ext cx="762000" cy="477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0" tIns="45714" rIns="91430" bIns="45714">
            <a:spAutoFit/>
          </a:bodyPr>
          <a:lstStyle/>
          <a:p>
            <a:pPr defTabSz="915988"/>
            <a:r>
              <a:rPr lang="en-US" sz="2500" dirty="0" err="1" smtClean="0">
                <a:latin typeface="Times" charset="0"/>
              </a:rPr>
              <a:t>k</a:t>
            </a:r>
            <a:r>
              <a:rPr lang="en-US" sz="2500" baseline="-25000" dirty="0" err="1" smtClean="0">
                <a:solidFill>
                  <a:srgbClr val="000000"/>
                </a:solidFill>
                <a:latin typeface="Times" charset="0"/>
              </a:rPr>
              <a:t>e</a:t>
            </a:r>
            <a:r>
              <a:rPr lang="en-US" sz="2500" dirty="0" smtClean="0">
                <a:solidFill>
                  <a:srgbClr val="FF0000"/>
                </a:solidFill>
                <a:latin typeface="Times" charset="0"/>
              </a:rPr>
              <a:t>, </a:t>
            </a:r>
            <a:r>
              <a:rPr lang="en-US" sz="2500" dirty="0" smtClean="0">
                <a:solidFill>
                  <a:srgbClr val="FF0000"/>
                </a:solidFill>
                <a:latin typeface="Times" charset="0"/>
              </a:rPr>
              <a:t>h</a:t>
            </a:r>
            <a:endParaRPr lang="en-US" sz="2500" baseline="30000" dirty="0">
              <a:solidFill>
                <a:srgbClr val="FF0000"/>
              </a:solidFill>
              <a:latin typeface="Times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62000" y="3886200"/>
            <a:ext cx="7696200" cy="762000"/>
          </a:xfrm>
          <a:prstGeom prst="rect">
            <a:avLst/>
          </a:prstGeom>
          <a:noFill/>
          <a:ln w="19050">
            <a:solidFill>
              <a:srgbClr val="FF0000">
                <a:alpha val="70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0951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D1CCE-B45C-2443-91AC-0CE7034C14A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31" name="Freeform 15"/>
          <p:cNvSpPr>
            <a:spLocks/>
          </p:cNvSpPr>
          <p:nvPr/>
        </p:nvSpPr>
        <p:spPr bwMode="auto">
          <a:xfrm rot="17476761" flipV="1">
            <a:off x="1746241" y="938985"/>
            <a:ext cx="556689" cy="976263"/>
          </a:xfrm>
          <a:custGeom>
            <a:avLst/>
            <a:gdLst>
              <a:gd name="T0" fmla="*/ 2147483647 w 456"/>
              <a:gd name="T1" fmla="*/ 0 h 672"/>
              <a:gd name="T2" fmla="*/ 2147483647 w 456"/>
              <a:gd name="T3" fmla="*/ 2147483647 h 672"/>
              <a:gd name="T4" fmla="*/ 2147483647 w 456"/>
              <a:gd name="T5" fmla="*/ 2147483647 h 672"/>
              <a:gd name="T6" fmla="*/ 2147483647 w 456"/>
              <a:gd name="T7" fmla="*/ 2147483647 h 672"/>
              <a:gd name="T8" fmla="*/ 2147483647 w 456"/>
              <a:gd name="T9" fmla="*/ 2147483647 h 672"/>
              <a:gd name="T10" fmla="*/ 2147483647 w 456"/>
              <a:gd name="T11" fmla="*/ 2147483647 h 672"/>
              <a:gd name="T12" fmla="*/ 2147483647 w 456"/>
              <a:gd name="T13" fmla="*/ 2147483647 h 672"/>
              <a:gd name="T14" fmla="*/ 2147483647 w 456"/>
              <a:gd name="T15" fmla="*/ 2147483647 h 672"/>
              <a:gd name="T16" fmla="*/ 2147483647 w 456"/>
              <a:gd name="T17" fmla="*/ 2147483647 h 672"/>
              <a:gd name="T18" fmla="*/ 2147483647 w 456"/>
              <a:gd name="T19" fmla="*/ 2147483647 h 67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56" h="672">
                <a:moveTo>
                  <a:pt x="72" y="0"/>
                </a:moveTo>
                <a:cubicBezTo>
                  <a:pt x="36" y="60"/>
                  <a:pt x="0" y="120"/>
                  <a:pt x="24" y="144"/>
                </a:cubicBezTo>
                <a:cubicBezTo>
                  <a:pt x="48" y="168"/>
                  <a:pt x="208" y="120"/>
                  <a:pt x="216" y="144"/>
                </a:cubicBezTo>
                <a:cubicBezTo>
                  <a:pt x="224" y="168"/>
                  <a:pt x="64" y="264"/>
                  <a:pt x="72" y="288"/>
                </a:cubicBezTo>
                <a:cubicBezTo>
                  <a:pt x="80" y="312"/>
                  <a:pt x="256" y="264"/>
                  <a:pt x="264" y="288"/>
                </a:cubicBezTo>
                <a:cubicBezTo>
                  <a:pt x="272" y="312"/>
                  <a:pt x="104" y="408"/>
                  <a:pt x="120" y="432"/>
                </a:cubicBezTo>
                <a:cubicBezTo>
                  <a:pt x="136" y="456"/>
                  <a:pt x="320" y="424"/>
                  <a:pt x="360" y="432"/>
                </a:cubicBezTo>
                <a:cubicBezTo>
                  <a:pt x="400" y="440"/>
                  <a:pt x="392" y="448"/>
                  <a:pt x="360" y="480"/>
                </a:cubicBezTo>
                <a:cubicBezTo>
                  <a:pt x="328" y="512"/>
                  <a:pt x="152" y="592"/>
                  <a:pt x="168" y="624"/>
                </a:cubicBezTo>
                <a:cubicBezTo>
                  <a:pt x="184" y="656"/>
                  <a:pt x="408" y="664"/>
                  <a:pt x="456" y="672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800080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9" name="Straight Arrow Connector 38"/>
          <p:cNvCxnSpPr/>
          <p:nvPr/>
        </p:nvCxnSpPr>
        <p:spPr bwMode="auto">
          <a:xfrm flipV="1">
            <a:off x="554318" y="1066800"/>
            <a:ext cx="990600" cy="304800"/>
          </a:xfrm>
          <a:prstGeom prst="straightConnector1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0" name="Straight Arrow Connector 39"/>
          <p:cNvCxnSpPr/>
          <p:nvPr/>
        </p:nvCxnSpPr>
        <p:spPr bwMode="auto">
          <a:xfrm flipV="1">
            <a:off x="1697318" y="304800"/>
            <a:ext cx="457200" cy="685800"/>
          </a:xfrm>
          <a:prstGeom prst="straightConnector1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3" name="Oval 42" descr="Light upward diagonal"/>
          <p:cNvSpPr>
            <a:spLocks noChangeArrowheads="1"/>
          </p:cNvSpPr>
          <p:nvPr/>
        </p:nvSpPr>
        <p:spPr bwMode="auto">
          <a:xfrm>
            <a:off x="2383118" y="1524000"/>
            <a:ext cx="1752600" cy="762000"/>
          </a:xfrm>
          <a:prstGeom prst="ellipse">
            <a:avLst/>
          </a:prstGeom>
          <a:solidFill>
            <a:schemeClr val="accent6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cxnSp>
        <p:nvCxnSpPr>
          <p:cNvPr id="44" name="Straight Connector 43"/>
          <p:cNvCxnSpPr/>
          <p:nvPr/>
        </p:nvCxnSpPr>
        <p:spPr>
          <a:xfrm flipV="1">
            <a:off x="4059518" y="1143000"/>
            <a:ext cx="576373" cy="543769"/>
          </a:xfrm>
          <a:prstGeom prst="line">
            <a:avLst/>
          </a:prstGeom>
          <a:ln w="38100" cmpd="sng">
            <a:solidFill>
              <a:srgbClr val="00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Line 10"/>
          <p:cNvSpPr>
            <a:spLocks noChangeShapeType="1"/>
          </p:cNvSpPr>
          <p:nvPr/>
        </p:nvSpPr>
        <p:spPr bwMode="auto">
          <a:xfrm flipH="1" flipV="1">
            <a:off x="3907118" y="2133600"/>
            <a:ext cx="1219200" cy="531813"/>
          </a:xfrm>
          <a:prstGeom prst="line">
            <a:avLst/>
          </a:prstGeom>
          <a:noFill/>
          <a:ln w="79375" cmpd="tri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Line 25"/>
          <p:cNvSpPr>
            <a:spLocks noChangeShapeType="1"/>
          </p:cNvSpPr>
          <p:nvPr/>
        </p:nvSpPr>
        <p:spPr bwMode="auto">
          <a:xfrm>
            <a:off x="4592918" y="2438400"/>
            <a:ext cx="228600" cy="7620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Line 5"/>
          <p:cNvSpPr>
            <a:spLocks noChangeShapeType="1"/>
          </p:cNvSpPr>
          <p:nvPr/>
        </p:nvSpPr>
        <p:spPr bwMode="auto">
          <a:xfrm flipV="1">
            <a:off x="1240118" y="2133600"/>
            <a:ext cx="1371600" cy="608013"/>
          </a:xfrm>
          <a:prstGeom prst="line">
            <a:avLst/>
          </a:prstGeom>
          <a:noFill/>
          <a:ln w="79375" cmpd="tri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Line 25"/>
          <p:cNvSpPr>
            <a:spLocks noChangeShapeType="1"/>
          </p:cNvSpPr>
          <p:nvPr/>
        </p:nvSpPr>
        <p:spPr bwMode="auto">
          <a:xfrm flipV="1">
            <a:off x="1925918" y="2286000"/>
            <a:ext cx="304800" cy="15240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Left Arrow Callout 51"/>
          <p:cNvSpPr/>
          <p:nvPr/>
        </p:nvSpPr>
        <p:spPr>
          <a:xfrm>
            <a:off x="2916518" y="1600200"/>
            <a:ext cx="609600" cy="609600"/>
          </a:xfrm>
          <a:prstGeom prst="leftArrowCallout">
            <a:avLst/>
          </a:prstGeom>
          <a:solidFill>
            <a:srgbClr val="FFFF00"/>
          </a:solidFill>
          <a:ln>
            <a:solidFill>
              <a:srgbClr val="FF0000">
                <a:alpha val="70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f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3" name="Text Box 4"/>
          <p:cNvSpPr txBox="1">
            <a:spLocks noChangeArrowheads="1"/>
          </p:cNvSpPr>
          <p:nvPr/>
        </p:nvSpPr>
        <p:spPr bwMode="auto">
          <a:xfrm>
            <a:off x="1925918" y="762000"/>
            <a:ext cx="781336" cy="477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4" rIns="91430" bIns="45714">
            <a:spAutoFit/>
          </a:bodyPr>
          <a:lstStyle>
            <a:lvl1pPr defTabSz="9159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59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59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59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59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500" dirty="0" err="1">
                <a:latin typeface="Times" charset="0"/>
              </a:rPr>
              <a:t>q</a:t>
            </a:r>
            <a:r>
              <a:rPr lang="en-US" sz="2500" dirty="0" err="1" smtClean="0">
                <a:latin typeface="Times" charset="0"/>
              </a:rPr>
              <a:t>,</a:t>
            </a:r>
            <a:r>
              <a:rPr lang="en-US" sz="2500" dirty="0" err="1" smtClean="0">
                <a:solidFill>
                  <a:srgbClr val="FF0000"/>
                </a:solidFill>
                <a:latin typeface="Times" charset="0"/>
              </a:rPr>
              <a:t>Λ</a:t>
            </a:r>
            <a:r>
              <a:rPr lang="en-US" sz="2500" baseline="-25000" dirty="0" err="1" smtClean="0">
                <a:solidFill>
                  <a:srgbClr val="FF0000"/>
                </a:solidFill>
                <a:latin typeface="Times" charset="0"/>
              </a:rPr>
              <a:t>γ</a:t>
            </a:r>
            <a:endParaRPr lang="en-US" sz="2500" baseline="-25000" dirty="0">
              <a:solidFill>
                <a:srgbClr val="FF0000"/>
              </a:solidFill>
              <a:latin typeface="Times" charset="0"/>
            </a:endParaRPr>
          </a:p>
        </p:txBody>
      </p:sp>
      <p:sp>
        <p:nvSpPr>
          <p:cNvPr id="54" name="Rectangle 22"/>
          <p:cNvSpPr>
            <a:spLocks noChangeArrowheads="1"/>
          </p:cNvSpPr>
          <p:nvPr/>
        </p:nvSpPr>
        <p:spPr bwMode="auto">
          <a:xfrm>
            <a:off x="20918" y="1143000"/>
            <a:ext cx="761727" cy="477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4" rIns="91430" bIns="45714">
            <a:spAutoFit/>
          </a:bodyPr>
          <a:lstStyle/>
          <a:p>
            <a:pPr defTabSz="915988"/>
            <a:r>
              <a:rPr lang="en-US" sz="2500" dirty="0" err="1" smtClean="0">
                <a:solidFill>
                  <a:srgbClr val="000000"/>
                </a:solidFill>
                <a:latin typeface="Times" charset="0"/>
              </a:rPr>
              <a:t>k</a:t>
            </a:r>
            <a:r>
              <a:rPr lang="en-US" sz="2500" baseline="-25000" dirty="0" err="1" smtClean="0">
                <a:solidFill>
                  <a:srgbClr val="000000"/>
                </a:solidFill>
                <a:latin typeface="Times" charset="0"/>
              </a:rPr>
              <a:t>e</a:t>
            </a:r>
            <a:r>
              <a:rPr lang="en-US" sz="2500" dirty="0" smtClean="0">
                <a:solidFill>
                  <a:srgbClr val="FF0000"/>
                </a:solidFill>
                <a:latin typeface="Times" charset="0"/>
              </a:rPr>
              <a:t>, </a:t>
            </a:r>
            <a:r>
              <a:rPr lang="en-US" sz="2500" dirty="0">
                <a:solidFill>
                  <a:srgbClr val="FF0000"/>
                </a:solidFill>
                <a:latin typeface="Times" charset="0"/>
              </a:rPr>
              <a:t>h</a:t>
            </a:r>
            <a:endParaRPr lang="en-US" sz="2500" baseline="30000" dirty="0">
              <a:solidFill>
                <a:srgbClr val="FF0000"/>
              </a:solidFill>
              <a:latin typeface="Times" charset="0"/>
            </a:endParaRPr>
          </a:p>
        </p:txBody>
      </p:sp>
      <p:sp>
        <p:nvSpPr>
          <p:cNvPr id="55" name="Rectangle 22"/>
          <p:cNvSpPr>
            <a:spLocks noChangeArrowheads="1"/>
          </p:cNvSpPr>
          <p:nvPr/>
        </p:nvSpPr>
        <p:spPr bwMode="auto">
          <a:xfrm>
            <a:off x="2002118" y="304800"/>
            <a:ext cx="877143" cy="477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4" rIns="91430" bIns="45714">
            <a:spAutoFit/>
          </a:bodyPr>
          <a:lstStyle/>
          <a:p>
            <a:pPr defTabSz="915988"/>
            <a:r>
              <a:rPr lang="en-US" sz="2500" dirty="0" err="1">
                <a:latin typeface="Times" charset="0"/>
              </a:rPr>
              <a:t>k</a:t>
            </a:r>
            <a:r>
              <a:rPr lang="en-US" sz="2500" dirty="0" err="1" smtClean="0">
                <a:solidFill>
                  <a:srgbClr val="000000"/>
                </a:solidFill>
                <a:latin typeface="Times" charset="0"/>
              </a:rPr>
              <a:t>´</a:t>
            </a:r>
            <a:r>
              <a:rPr lang="en-US" sz="2500" baseline="-25000" dirty="0" err="1" smtClean="0">
                <a:solidFill>
                  <a:srgbClr val="000000"/>
                </a:solidFill>
                <a:latin typeface="Times" charset="0"/>
              </a:rPr>
              <a:t>e</a:t>
            </a:r>
            <a:r>
              <a:rPr lang="en-US" sz="2500" dirty="0" smtClean="0">
                <a:solidFill>
                  <a:srgbClr val="FF0000"/>
                </a:solidFill>
                <a:latin typeface="Times" charset="0"/>
              </a:rPr>
              <a:t>, </a:t>
            </a:r>
            <a:r>
              <a:rPr lang="en-US" sz="2500" dirty="0">
                <a:solidFill>
                  <a:srgbClr val="FF0000"/>
                </a:solidFill>
                <a:latin typeface="Times" charset="0"/>
              </a:rPr>
              <a:t>h</a:t>
            </a:r>
            <a:endParaRPr lang="en-US" sz="2500" baseline="30000" dirty="0">
              <a:solidFill>
                <a:srgbClr val="FF0000"/>
              </a:solidFill>
              <a:latin typeface="Times" charset="0"/>
            </a:endParaRPr>
          </a:p>
        </p:txBody>
      </p:sp>
      <p:sp>
        <p:nvSpPr>
          <p:cNvPr id="57" name="Rectangle 24"/>
          <p:cNvSpPr>
            <a:spLocks noChangeArrowheads="1"/>
          </p:cNvSpPr>
          <p:nvPr/>
        </p:nvSpPr>
        <p:spPr bwMode="auto">
          <a:xfrm>
            <a:off x="401918" y="2590800"/>
            <a:ext cx="914400" cy="477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0" tIns="45714" rIns="91430" bIns="45714">
            <a:spAutoFit/>
          </a:bodyPr>
          <a:lstStyle/>
          <a:p>
            <a:pPr defTabSz="915988"/>
            <a:r>
              <a:rPr lang="en-US" sz="2500" dirty="0">
                <a:latin typeface="Times" charset="0"/>
              </a:rPr>
              <a:t>p</a:t>
            </a:r>
            <a:r>
              <a:rPr lang="en-US" sz="2500" dirty="0" smtClean="0">
                <a:solidFill>
                  <a:srgbClr val="FF0000"/>
                </a:solidFill>
                <a:latin typeface="Times" charset="0"/>
              </a:rPr>
              <a:t>, </a:t>
            </a:r>
            <a:r>
              <a:rPr lang="en-US" sz="2500" dirty="0" err="1" smtClean="0">
                <a:solidFill>
                  <a:srgbClr val="FF0000"/>
                </a:solidFill>
                <a:latin typeface="Times" charset="0"/>
              </a:rPr>
              <a:t>Λ</a:t>
            </a:r>
            <a:endParaRPr lang="en-US" sz="2500" baseline="30000" dirty="0">
              <a:solidFill>
                <a:srgbClr val="FF0000"/>
              </a:solidFill>
              <a:latin typeface="Times" charset="0"/>
            </a:endParaRPr>
          </a:p>
        </p:txBody>
      </p:sp>
      <p:sp>
        <p:nvSpPr>
          <p:cNvPr id="59" name="Rectangle 24"/>
          <p:cNvSpPr>
            <a:spLocks noChangeArrowheads="1"/>
          </p:cNvSpPr>
          <p:nvPr/>
        </p:nvSpPr>
        <p:spPr bwMode="auto">
          <a:xfrm>
            <a:off x="4973918" y="2667000"/>
            <a:ext cx="1122082" cy="477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0" tIns="45714" rIns="91430" bIns="45714">
            <a:spAutoFit/>
          </a:bodyPr>
          <a:lstStyle/>
          <a:p>
            <a:pPr defTabSz="915988"/>
            <a:r>
              <a:rPr lang="en-US" sz="2500" dirty="0">
                <a:latin typeface="Times" charset="0"/>
              </a:rPr>
              <a:t>p</a:t>
            </a:r>
            <a:r>
              <a:rPr lang="en-US" sz="2500" dirty="0" smtClean="0">
                <a:latin typeface="Times" charset="0"/>
              </a:rPr>
              <a:t>´</a:t>
            </a:r>
            <a:r>
              <a:rPr lang="en-US" sz="2500" dirty="0" smtClean="0">
                <a:solidFill>
                  <a:srgbClr val="FF0000"/>
                </a:solidFill>
                <a:latin typeface="Times" charset="0"/>
              </a:rPr>
              <a:t>, </a:t>
            </a:r>
            <a:r>
              <a:rPr lang="en-US" sz="2500" dirty="0" err="1" smtClean="0">
                <a:solidFill>
                  <a:srgbClr val="FF0000"/>
                </a:solidFill>
                <a:latin typeface="Times" charset="0"/>
              </a:rPr>
              <a:t>Λ</a:t>
            </a:r>
            <a:r>
              <a:rPr lang="en-US" sz="2500" dirty="0" smtClean="0">
                <a:solidFill>
                  <a:srgbClr val="FF0000"/>
                </a:solidFill>
                <a:latin typeface="Times" charset="0"/>
              </a:rPr>
              <a:t>´</a:t>
            </a:r>
            <a:endParaRPr lang="en-US" sz="2500" baseline="30000" dirty="0">
              <a:solidFill>
                <a:srgbClr val="FF0000"/>
              </a:solidFill>
              <a:latin typeface="Times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821518" y="838200"/>
            <a:ext cx="402731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" charset="0"/>
              </a:rPr>
              <a:t>q'</a:t>
            </a:r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381000" y="3124200"/>
            <a:ext cx="8534400" cy="3262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Exclusive 𝜋 production – in </a:t>
            </a:r>
            <a:r>
              <a:rPr lang="en-US" b="1" dirty="0" smtClean="0">
                <a:solidFill>
                  <a:srgbClr val="FF0000"/>
                </a:solidFill>
              </a:rPr>
              <a:t>one photon approximation</a:t>
            </a:r>
          </a:p>
          <a:p>
            <a:pPr marL="342900" indent="-342900">
              <a:buFont typeface="Arial"/>
              <a:buChar char="•"/>
            </a:pPr>
            <a:r>
              <a:rPr lang="en-US" sz="2200" dirty="0" smtClean="0"/>
              <a:t>Massless lepton </a:t>
            </a:r>
            <a:r>
              <a:rPr lang="en-US" sz="2200" dirty="0" err="1" smtClean="0"/>
              <a:t>helicity</a:t>
            </a:r>
            <a:r>
              <a:rPr lang="en-US" sz="2200" dirty="0" smtClean="0"/>
              <a:t> </a:t>
            </a:r>
            <a:r>
              <a:rPr lang="en-US" sz="2200" b="1" i="1" dirty="0" smtClean="0"/>
              <a:t>h</a:t>
            </a:r>
            <a:r>
              <a:rPr lang="en-US" sz="2200" dirty="0" smtClean="0"/>
              <a:t> is conserved </a:t>
            </a:r>
          </a:p>
          <a:p>
            <a:r>
              <a:rPr lang="en-US" sz="2200" dirty="0">
                <a:sym typeface="Wingdings"/>
              </a:rPr>
              <a:t> </a:t>
            </a:r>
            <a:r>
              <a:rPr lang="en-US" sz="2200" dirty="0" smtClean="0">
                <a:sym typeface="Wingdings"/>
              </a:rPr>
              <a:t>  2x2x2=8/2(parity)=4 </a:t>
            </a:r>
            <a:r>
              <a:rPr lang="en-US" sz="2200" dirty="0" err="1" smtClean="0">
                <a:sym typeface="Wingdings"/>
              </a:rPr>
              <a:t>helicity</a:t>
            </a:r>
            <a:r>
              <a:rPr lang="en-US" sz="2200" dirty="0" smtClean="0">
                <a:sym typeface="Wingdings"/>
              </a:rPr>
              <a:t> amps  (vs. 8 in DVCS)</a:t>
            </a:r>
          </a:p>
          <a:p>
            <a:endParaRPr lang="en-US" dirty="0" smtClean="0"/>
          </a:p>
          <a:p>
            <a:pPr marL="342900" indent="-342900">
              <a:buFont typeface="Arial"/>
              <a:buChar char="•"/>
            </a:pPr>
            <a:r>
              <a:rPr lang="en-US" i="1" dirty="0" smtClean="0">
                <a:solidFill>
                  <a:srgbClr val="000090"/>
                </a:solidFill>
              </a:rPr>
              <a:t>T</a:t>
            </a:r>
            <a:r>
              <a:rPr lang="en-US" dirty="0" smtClean="0">
                <a:solidFill>
                  <a:srgbClr val="000090"/>
                </a:solidFill>
              </a:rPr>
              <a:t> </a:t>
            </a:r>
            <a:r>
              <a:rPr lang="en-US" baseline="-25000" dirty="0" smtClean="0">
                <a:solidFill>
                  <a:srgbClr val="000090"/>
                </a:solidFill>
              </a:rPr>
              <a:t>h </a:t>
            </a:r>
            <a:r>
              <a:rPr lang="en-US" baseline="-25000" dirty="0" err="1" smtClean="0">
                <a:solidFill>
                  <a:srgbClr val="000090"/>
                </a:solidFill>
                <a:latin typeface="Times" charset="0"/>
              </a:rPr>
              <a:t>Λ</a:t>
            </a:r>
            <a:r>
              <a:rPr lang="en-US" baseline="-25000" dirty="0">
                <a:solidFill>
                  <a:srgbClr val="000090"/>
                </a:solidFill>
                <a:latin typeface="Times" charset="0"/>
              </a:rPr>
              <a:t>; 0 </a:t>
            </a:r>
            <a:r>
              <a:rPr lang="en-US" baseline="-25000" dirty="0" err="1">
                <a:solidFill>
                  <a:srgbClr val="000090"/>
                </a:solidFill>
                <a:latin typeface="Times" charset="0"/>
              </a:rPr>
              <a:t>Λ</a:t>
            </a:r>
            <a:r>
              <a:rPr lang="en-US" baseline="-25000" dirty="0" smtClean="0">
                <a:solidFill>
                  <a:srgbClr val="000090"/>
                </a:solidFill>
                <a:latin typeface="Times" charset="0"/>
              </a:rPr>
              <a:t>´</a:t>
            </a:r>
            <a:r>
              <a:rPr lang="en-US" dirty="0" smtClean="0">
                <a:solidFill>
                  <a:srgbClr val="000090"/>
                </a:solidFill>
                <a:latin typeface="Times" charset="0"/>
              </a:rPr>
              <a:t>(</a:t>
            </a:r>
            <a:r>
              <a:rPr lang="en-US" dirty="0" err="1" smtClean="0">
                <a:solidFill>
                  <a:srgbClr val="000090"/>
                </a:solidFill>
                <a:latin typeface="Times" charset="0"/>
              </a:rPr>
              <a:t>k</a:t>
            </a:r>
            <a:r>
              <a:rPr lang="en-US" baseline="-25000" dirty="0" err="1" smtClean="0">
                <a:solidFill>
                  <a:srgbClr val="000090"/>
                </a:solidFill>
                <a:latin typeface="Times" charset="0"/>
              </a:rPr>
              <a:t>e</a:t>
            </a:r>
            <a:r>
              <a:rPr lang="en-US" dirty="0" smtClean="0">
                <a:solidFill>
                  <a:srgbClr val="000090"/>
                </a:solidFill>
                <a:latin typeface="Times" charset="0"/>
              </a:rPr>
              <a:t>, </a:t>
            </a:r>
            <a:r>
              <a:rPr lang="en-US" dirty="0" err="1" smtClean="0">
                <a:solidFill>
                  <a:srgbClr val="000090"/>
                </a:solidFill>
                <a:latin typeface="Times" charset="0"/>
              </a:rPr>
              <a:t>k</a:t>
            </a:r>
            <a:r>
              <a:rPr lang="en-US" baseline="-25000" dirty="0" err="1" smtClean="0">
                <a:solidFill>
                  <a:srgbClr val="000090"/>
                </a:solidFill>
                <a:latin typeface="Times" charset="0"/>
              </a:rPr>
              <a:t>e</a:t>
            </a:r>
            <a:r>
              <a:rPr lang="en-US" dirty="0" smtClean="0">
                <a:solidFill>
                  <a:srgbClr val="000090"/>
                </a:solidFill>
                <a:latin typeface="Times" charset="0"/>
              </a:rPr>
              <a:t>´, p, q´, p´) =</a:t>
            </a:r>
            <a:r>
              <a:rPr lang="en-US" dirty="0" smtClean="0">
                <a:solidFill>
                  <a:srgbClr val="000090"/>
                </a:solidFill>
              </a:rPr>
              <a:t> ∑ </a:t>
            </a:r>
            <a:r>
              <a:rPr lang="en-US" baseline="-25000" dirty="0" err="1" smtClean="0">
                <a:solidFill>
                  <a:srgbClr val="000090"/>
                </a:solidFill>
                <a:latin typeface="Times" charset="0"/>
              </a:rPr>
              <a:t>Λγ</a:t>
            </a:r>
            <a:r>
              <a:rPr lang="en-US" dirty="0" smtClean="0">
                <a:solidFill>
                  <a:srgbClr val="000090"/>
                </a:solidFill>
              </a:rPr>
              <a:t> A</a:t>
            </a:r>
            <a:r>
              <a:rPr lang="en-US" baseline="-25000" dirty="0" smtClean="0">
                <a:solidFill>
                  <a:srgbClr val="000090"/>
                </a:solidFill>
              </a:rPr>
              <a:t>h </a:t>
            </a:r>
            <a:r>
              <a:rPr lang="en-US" baseline="30000" dirty="0" err="1" smtClean="0">
                <a:solidFill>
                  <a:srgbClr val="000090"/>
                </a:solidFill>
                <a:latin typeface="Times" charset="0"/>
              </a:rPr>
              <a:t>Λγ</a:t>
            </a:r>
            <a:r>
              <a:rPr lang="en-US" dirty="0" smtClean="0">
                <a:solidFill>
                  <a:srgbClr val="000090"/>
                </a:solidFill>
                <a:latin typeface="Times" charset="0"/>
              </a:rPr>
              <a:t>(</a:t>
            </a:r>
            <a:r>
              <a:rPr lang="en-US" dirty="0" err="1" smtClean="0">
                <a:solidFill>
                  <a:srgbClr val="000090"/>
                </a:solidFill>
                <a:latin typeface="Times" charset="0"/>
              </a:rPr>
              <a:t>k</a:t>
            </a:r>
            <a:r>
              <a:rPr lang="en-US" baseline="-25000" dirty="0" err="1" smtClean="0">
                <a:solidFill>
                  <a:srgbClr val="000090"/>
                </a:solidFill>
                <a:latin typeface="Times" charset="0"/>
              </a:rPr>
              <a:t>e</a:t>
            </a:r>
            <a:r>
              <a:rPr lang="en-US" dirty="0" smtClean="0">
                <a:solidFill>
                  <a:srgbClr val="000090"/>
                </a:solidFill>
                <a:latin typeface="Times" charset="0"/>
              </a:rPr>
              <a:t>, q, 𝜑)</a:t>
            </a:r>
            <a:r>
              <a:rPr lang="en-US" dirty="0" smtClean="0">
                <a:solidFill>
                  <a:srgbClr val="000090"/>
                </a:solidFill>
              </a:rPr>
              <a:t> </a:t>
            </a:r>
            <a:r>
              <a:rPr lang="en-US" i="1" dirty="0" smtClean="0">
                <a:solidFill>
                  <a:srgbClr val="000090"/>
                </a:solidFill>
              </a:rPr>
              <a:t>f </a:t>
            </a:r>
            <a:r>
              <a:rPr lang="en-US" baseline="-25000" dirty="0" err="1" smtClean="0">
                <a:solidFill>
                  <a:srgbClr val="000090"/>
                </a:solidFill>
                <a:latin typeface="Times" charset="0"/>
              </a:rPr>
              <a:t>Λγ</a:t>
            </a:r>
            <a:r>
              <a:rPr lang="en-US" baseline="-25000" dirty="0" smtClean="0">
                <a:solidFill>
                  <a:srgbClr val="000090"/>
                </a:solidFill>
                <a:latin typeface="Times" charset="0"/>
              </a:rPr>
              <a:t> </a:t>
            </a:r>
            <a:r>
              <a:rPr lang="en-US" baseline="-25000" dirty="0" err="1" smtClean="0">
                <a:solidFill>
                  <a:srgbClr val="000090"/>
                </a:solidFill>
                <a:latin typeface="Times" charset="0"/>
              </a:rPr>
              <a:t>Λ</a:t>
            </a:r>
            <a:r>
              <a:rPr lang="en-US" baseline="-25000" dirty="0" smtClean="0">
                <a:solidFill>
                  <a:srgbClr val="000090"/>
                </a:solidFill>
                <a:latin typeface="Times" charset="0"/>
              </a:rPr>
              <a:t>; 0 </a:t>
            </a:r>
            <a:r>
              <a:rPr lang="en-US" baseline="-25000" dirty="0" err="1" smtClean="0">
                <a:solidFill>
                  <a:srgbClr val="000090"/>
                </a:solidFill>
                <a:latin typeface="Times" charset="0"/>
              </a:rPr>
              <a:t>Λ</a:t>
            </a:r>
            <a:r>
              <a:rPr lang="en-US" baseline="-25000" dirty="0" smtClean="0">
                <a:solidFill>
                  <a:srgbClr val="000090"/>
                </a:solidFill>
                <a:latin typeface="Times" charset="0"/>
              </a:rPr>
              <a:t>´</a:t>
            </a:r>
            <a:r>
              <a:rPr lang="en-US" dirty="0" smtClean="0">
                <a:solidFill>
                  <a:srgbClr val="000090"/>
                </a:solidFill>
                <a:latin typeface="Times" charset="0"/>
              </a:rPr>
              <a:t>(x,t,Q</a:t>
            </a:r>
            <a:r>
              <a:rPr lang="en-US" baseline="30000" dirty="0" smtClean="0">
                <a:solidFill>
                  <a:srgbClr val="000090"/>
                </a:solidFill>
                <a:latin typeface="Times" charset="0"/>
              </a:rPr>
              <a:t>2</a:t>
            </a:r>
            <a:r>
              <a:rPr lang="en-US" dirty="0" smtClean="0">
                <a:solidFill>
                  <a:srgbClr val="000090"/>
                </a:solidFill>
                <a:latin typeface="Times" charset="0"/>
              </a:rPr>
              <a:t>) </a:t>
            </a:r>
          </a:p>
          <a:p>
            <a:endParaRPr lang="en-US" dirty="0">
              <a:solidFill>
                <a:schemeClr val="tx1"/>
              </a:solidFill>
              <a:latin typeface="Times" charset="0"/>
            </a:endParaRPr>
          </a:p>
          <a:p>
            <a:pPr marL="342900" indent="-342900">
              <a:buFont typeface="Arial"/>
              <a:buChar char="•"/>
            </a:pPr>
            <a:r>
              <a:rPr lang="en-US" sz="2200" i="1" dirty="0"/>
              <a:t>f </a:t>
            </a:r>
            <a:r>
              <a:rPr lang="en-US" sz="2200" baseline="-25000" dirty="0" err="1">
                <a:solidFill>
                  <a:schemeClr val="tx1"/>
                </a:solidFill>
                <a:latin typeface="Times" charset="0"/>
              </a:rPr>
              <a:t>Λγ</a:t>
            </a:r>
            <a:r>
              <a:rPr lang="en-US" sz="2200" baseline="-25000" dirty="0">
                <a:solidFill>
                  <a:schemeClr val="tx1"/>
                </a:solidFill>
                <a:latin typeface="Times" charset="0"/>
              </a:rPr>
              <a:t> </a:t>
            </a:r>
            <a:r>
              <a:rPr lang="en-US" sz="2200" baseline="-25000" dirty="0" err="1">
                <a:solidFill>
                  <a:schemeClr val="tx1"/>
                </a:solidFill>
                <a:latin typeface="Times" charset="0"/>
              </a:rPr>
              <a:t>Λ</a:t>
            </a:r>
            <a:r>
              <a:rPr lang="en-US" sz="2200" baseline="-25000" dirty="0">
                <a:solidFill>
                  <a:schemeClr val="tx1"/>
                </a:solidFill>
                <a:latin typeface="Times" charset="0"/>
              </a:rPr>
              <a:t>; 0 </a:t>
            </a:r>
            <a:r>
              <a:rPr lang="en-US" sz="2200" baseline="-25000" dirty="0" err="1">
                <a:solidFill>
                  <a:schemeClr val="tx1"/>
                </a:solidFill>
                <a:latin typeface="Times" charset="0"/>
              </a:rPr>
              <a:t>Λ</a:t>
            </a:r>
            <a:r>
              <a:rPr lang="en-US" sz="2200" baseline="-25000" dirty="0">
                <a:solidFill>
                  <a:schemeClr val="tx1"/>
                </a:solidFill>
                <a:latin typeface="Times" charset="0"/>
              </a:rPr>
              <a:t>´</a:t>
            </a:r>
            <a:r>
              <a:rPr lang="en-US" sz="2200" dirty="0">
                <a:solidFill>
                  <a:schemeClr val="tx1"/>
                </a:solidFill>
                <a:latin typeface="Times" charset="0"/>
              </a:rPr>
              <a:t>(x,</a:t>
            </a:r>
            <a:r>
              <a:rPr lang="en-US" sz="2200" dirty="0" smtClean="0">
                <a:solidFill>
                  <a:schemeClr val="tx1"/>
                </a:solidFill>
                <a:latin typeface="Times" charset="0"/>
              </a:rPr>
              <a:t>t,Q</a:t>
            </a:r>
            <a:r>
              <a:rPr lang="en-US" sz="2200" baseline="30000" dirty="0" smtClean="0">
                <a:solidFill>
                  <a:schemeClr val="tx1"/>
                </a:solidFill>
                <a:latin typeface="Times" charset="0"/>
              </a:rPr>
              <a:t>2</a:t>
            </a:r>
            <a:r>
              <a:rPr lang="en-US" sz="2200" dirty="0" smtClean="0">
                <a:solidFill>
                  <a:schemeClr val="tx1"/>
                </a:solidFill>
                <a:latin typeface="Times" charset="0"/>
              </a:rPr>
              <a:t>) </a:t>
            </a:r>
            <a:r>
              <a:rPr lang="en-US" sz="2200" b="1" dirty="0" smtClean="0">
                <a:solidFill>
                  <a:srgbClr val="FF0000"/>
                </a:solidFill>
                <a:latin typeface="Times" charset="0"/>
              </a:rPr>
              <a:t>virtual </a:t>
            </a:r>
            <a:r>
              <a:rPr lang="en-US" sz="2200" b="1" dirty="0" err="1" smtClean="0">
                <a:solidFill>
                  <a:srgbClr val="FF0000"/>
                </a:solidFill>
                <a:latin typeface="Times" charset="0"/>
              </a:rPr>
              <a:t>photoproduction</a:t>
            </a:r>
            <a:r>
              <a:rPr lang="en-US" sz="2200" b="1" dirty="0" smtClean="0">
                <a:solidFill>
                  <a:srgbClr val="FF0000"/>
                </a:solidFill>
                <a:latin typeface="Times" charset="0"/>
              </a:rPr>
              <a:t> </a:t>
            </a:r>
          </a:p>
          <a:p>
            <a:r>
              <a:rPr lang="en-US" sz="2200" dirty="0">
                <a:solidFill>
                  <a:schemeClr val="tx1"/>
                </a:solidFill>
                <a:latin typeface="Times" charset="0"/>
                <a:sym typeface="Wingdings"/>
              </a:rPr>
              <a:t> </a:t>
            </a:r>
            <a:r>
              <a:rPr lang="en-US" sz="2200" dirty="0" smtClean="0">
                <a:solidFill>
                  <a:schemeClr val="tx1"/>
                </a:solidFill>
                <a:latin typeface="Times" charset="0"/>
                <a:sym typeface="Wingdings"/>
              </a:rPr>
              <a:t>                        3x2x2/2(parity)=6 </a:t>
            </a:r>
            <a:r>
              <a:rPr lang="en-US" sz="2200" dirty="0" err="1" smtClean="0">
                <a:solidFill>
                  <a:schemeClr val="tx1"/>
                </a:solidFill>
                <a:latin typeface="Times" charset="0"/>
                <a:sym typeface="Wingdings"/>
              </a:rPr>
              <a:t>helicity</a:t>
            </a:r>
            <a:r>
              <a:rPr lang="en-US" sz="2200" dirty="0" smtClean="0">
                <a:solidFill>
                  <a:schemeClr val="tx1"/>
                </a:solidFill>
                <a:latin typeface="Times" charset="0"/>
                <a:sym typeface="Wingdings"/>
              </a:rPr>
              <a:t> amps</a:t>
            </a:r>
            <a:endParaRPr lang="en-US" sz="2200" dirty="0" smtClean="0">
              <a:solidFill>
                <a:schemeClr val="tx1"/>
              </a:solidFill>
              <a:latin typeface="Times" charset="0"/>
            </a:endParaRPr>
          </a:p>
          <a:p>
            <a:pPr marL="342900" indent="-342900">
              <a:buFont typeface="Arial"/>
              <a:buChar char="•"/>
            </a:pPr>
            <a:r>
              <a:rPr lang="en-US" sz="2200" dirty="0"/>
              <a:t>A</a:t>
            </a:r>
            <a:r>
              <a:rPr lang="en-US" sz="2200" baseline="-25000" dirty="0"/>
              <a:t>h </a:t>
            </a:r>
            <a:r>
              <a:rPr lang="en-US" sz="2200" baseline="30000" dirty="0" err="1">
                <a:solidFill>
                  <a:schemeClr val="tx1"/>
                </a:solidFill>
                <a:latin typeface="Times" charset="0"/>
              </a:rPr>
              <a:t>Λγ</a:t>
            </a:r>
            <a:r>
              <a:rPr lang="en-US" sz="2200" dirty="0" smtClean="0">
                <a:solidFill>
                  <a:schemeClr val="tx1"/>
                </a:solidFill>
                <a:latin typeface="Times" charset="0"/>
              </a:rPr>
              <a:t>(</a:t>
            </a:r>
            <a:r>
              <a:rPr lang="en-US" sz="2200" dirty="0" err="1" smtClean="0">
                <a:solidFill>
                  <a:schemeClr val="tx1"/>
                </a:solidFill>
                <a:latin typeface="Times" charset="0"/>
              </a:rPr>
              <a:t>k</a:t>
            </a:r>
            <a:r>
              <a:rPr lang="en-US" sz="2200" baseline="-25000" dirty="0" err="1" smtClean="0">
                <a:solidFill>
                  <a:schemeClr val="tx1"/>
                </a:solidFill>
                <a:latin typeface="Times" charset="0"/>
              </a:rPr>
              <a:t>e</a:t>
            </a:r>
            <a:r>
              <a:rPr lang="en-US" sz="2200" dirty="0" smtClean="0">
                <a:solidFill>
                  <a:schemeClr val="tx1"/>
                </a:solidFill>
                <a:latin typeface="Times" charset="0"/>
              </a:rPr>
              <a:t>, q</a:t>
            </a:r>
            <a:r>
              <a:rPr lang="en-US" sz="2200" dirty="0">
                <a:solidFill>
                  <a:schemeClr val="tx1"/>
                </a:solidFill>
                <a:latin typeface="Times" charset="0"/>
              </a:rPr>
              <a:t>, 𝜑)</a:t>
            </a:r>
            <a:r>
              <a:rPr lang="en-US" sz="2200" dirty="0"/>
              <a:t> </a:t>
            </a:r>
            <a:r>
              <a:rPr lang="en-US" sz="2200" dirty="0" smtClean="0">
                <a:latin typeface="Times"/>
                <a:cs typeface="Times"/>
                <a:sym typeface="Wingdings"/>
              </a:rPr>
              <a:t>2x3/2(parity)=3 </a:t>
            </a:r>
            <a:r>
              <a:rPr lang="en-US" sz="2200" dirty="0" err="1" smtClean="0">
                <a:latin typeface="Times"/>
                <a:cs typeface="Times"/>
                <a:sym typeface="Wingdings"/>
              </a:rPr>
              <a:t>helicity</a:t>
            </a:r>
            <a:r>
              <a:rPr lang="en-US" sz="2200" dirty="0" smtClean="0">
                <a:latin typeface="Times"/>
                <a:cs typeface="Times"/>
                <a:sym typeface="Wingdings"/>
              </a:rPr>
              <a:t> amps</a:t>
            </a:r>
            <a:endParaRPr lang="en-US" sz="2200" dirty="0">
              <a:solidFill>
                <a:schemeClr val="tx1"/>
              </a:solidFill>
              <a:latin typeface="Times"/>
              <a:cs typeface="Times"/>
            </a:endParaRPr>
          </a:p>
        </p:txBody>
      </p:sp>
      <p:pic>
        <p:nvPicPr>
          <p:cNvPr id="62" name="Picture 6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304800"/>
            <a:ext cx="3781612" cy="2247958"/>
          </a:xfrm>
          <a:prstGeom prst="rect">
            <a:avLst/>
          </a:prstGeom>
        </p:spPr>
      </p:pic>
      <p:cxnSp>
        <p:nvCxnSpPr>
          <p:cNvPr id="64" name="Straight Arrow Connector 63"/>
          <p:cNvCxnSpPr/>
          <p:nvPr/>
        </p:nvCxnSpPr>
        <p:spPr bwMode="auto">
          <a:xfrm flipV="1">
            <a:off x="5334000" y="1219200"/>
            <a:ext cx="1219200" cy="3124200"/>
          </a:xfrm>
          <a:prstGeom prst="straightConnector1">
            <a:avLst/>
          </a:prstGeom>
          <a:solidFill>
            <a:srgbClr val="BBE0E3"/>
          </a:solidFill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65" name="Straight Arrow Connector 64"/>
          <p:cNvCxnSpPr/>
          <p:nvPr/>
        </p:nvCxnSpPr>
        <p:spPr bwMode="auto">
          <a:xfrm flipV="1">
            <a:off x="6858000" y="2209800"/>
            <a:ext cx="381000" cy="2209800"/>
          </a:xfrm>
          <a:prstGeom prst="straightConnector1">
            <a:avLst/>
          </a:prstGeom>
          <a:solidFill>
            <a:srgbClr val="BBE0E3"/>
          </a:solidFill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arrow"/>
          </a:ln>
          <a:effectLst/>
        </p:spPr>
      </p:cxnSp>
      <p:sp>
        <p:nvSpPr>
          <p:cNvPr id="71" name="Footer Placeholder 15"/>
          <p:cNvSpPr txBox="1">
            <a:spLocks noGrp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en-US" sz="1300" dirty="0" smtClean="0"/>
              <a:t>Exclusives2015  </a:t>
            </a:r>
            <a:r>
              <a:rPr lang="en-US" sz="1300" dirty="0" err="1"/>
              <a:t>GR.Goldstein</a:t>
            </a:r>
            <a:r>
              <a:rPr lang="en-US" sz="1300" dirty="0"/>
              <a:t> 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2895600" y="152400"/>
            <a:ext cx="35449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0000FF"/>
                </a:solidFill>
              </a:rPr>
              <a:t>From outside into GPDs</a:t>
            </a:r>
            <a:endParaRPr lang="en-US" i="1" dirty="0">
              <a:solidFill>
                <a:srgbClr val="0000FF"/>
              </a:solidFill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762000" y="4419600"/>
            <a:ext cx="8153400" cy="762000"/>
          </a:xfrm>
          <a:prstGeom prst="rect">
            <a:avLst/>
          </a:prstGeom>
          <a:noFill/>
          <a:ln w="19050">
            <a:solidFill>
              <a:srgbClr val="FF0000">
                <a:alpha val="70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50208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itle &amp; Bullets">
  <a:themeElements>
    <a:clrScheme name="Title &amp; Bulle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Arial"/>
        <a:ea typeface="ヒラギノ角ゴ ProN W3"/>
        <a:cs typeface="ヒラギノ角ゴ ProN W3"/>
      </a:majorFont>
      <a:minorFont>
        <a:latin typeface="Geneva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-128"/>
            <a:cs typeface="ヒラギノ角ゴ ProN W3" charset="-128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-128"/>
            <a:cs typeface="ヒラギノ角ゴ ProN W3" charset="-128"/>
            <a:sym typeface="Arial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Codex.thmx</Template>
  <TotalTime>80235</TotalTime>
  <Pages>0</Pages>
  <Words>3869</Words>
  <Characters>0</Characters>
  <Application>Microsoft Macintosh PowerPoint</Application>
  <PresentationFormat>On-screen Show (4:3)</PresentationFormat>
  <Lines>0</Lines>
  <Paragraphs>680</Paragraphs>
  <Slides>69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69</vt:i4>
      </vt:variant>
    </vt:vector>
  </HeadingPairs>
  <TitlesOfParts>
    <vt:vector size="72" baseType="lpstr">
      <vt:lpstr>Title &amp; Bullets</vt:lpstr>
      <vt:lpstr>Equation</vt:lpstr>
      <vt:lpstr>MathType 6.0 Equation</vt:lpstr>
      <vt:lpstr>Exclusive 𝜋0 &amp; 𝜂 Electroproduction and Transversity - Observables</vt:lpstr>
      <vt:lpstr>Outline     How to measure transversity &amp; tensor charge</vt:lpstr>
      <vt:lpstr>Why observables?</vt:lpstr>
      <vt:lpstr>PowerPoint Presentation</vt:lpstr>
      <vt:lpstr>PowerPoint Presentation</vt:lpstr>
      <vt:lpstr>PowerPoint Presentation</vt:lpstr>
      <vt:lpstr>𝜋 electroproduction  amplitudes &amp; observables</vt:lpstr>
      <vt:lpstr>𝜋 electroproduction </vt:lpstr>
      <vt:lpstr>PowerPoint Presentation</vt:lpstr>
      <vt:lpstr>PowerPoint Presentation</vt:lpstr>
      <vt:lpstr>quark GPDs</vt:lpstr>
      <vt:lpstr>DVCS &amp; DVMP      γ*(Q2)+P→(γ or meson)+P’   partonic picture – leading twist</vt:lpstr>
      <vt:lpstr>GPD definitions – 8 quark + 8 gluon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6 helicity amps for π0 with chiral odds </vt:lpstr>
      <vt:lpstr>Different notations</vt:lpstr>
      <vt:lpstr>PowerPoint Presentation</vt:lpstr>
      <vt:lpstr>PowerPoint Presentation</vt:lpstr>
      <vt:lpstr>PowerPoint Presentation</vt:lpstr>
      <vt:lpstr>Experimental range of kinematics</vt:lpstr>
      <vt:lpstr>𝜖 is ratio of longitudinal virtual photon to transverse with unpolarized leptons</vt:lpstr>
      <vt:lpstr>From d𝜎 to helicity bilinears</vt:lpstr>
      <vt:lpstr>Unpolarized cross section components Real bilinears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Observables - data</vt:lpstr>
      <vt:lpstr>PowerPoint Presentation</vt:lpstr>
      <vt:lpstr>PowerPoint Presentation</vt:lpstr>
      <vt:lpstr>PowerPoint Presentation</vt:lpstr>
      <vt:lpstr>CLAS π0   arXiv:1206.6355v1 [hep-ex] PRL 109, 112001 (2012)</vt:lpstr>
      <vt:lpstr>Comparing d𝝈/dt to other models</vt:lpstr>
      <vt:lpstr>Selecting transversity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High Q2 meson production, tensor charge, transversity and related subjects</dc:title>
  <dc:subject/>
  <dc:creator>Gary Goldstein</dc:creator>
  <cp:keywords/>
  <dc:description/>
  <cp:lastModifiedBy>Goldstein, Gary R.</cp:lastModifiedBy>
  <cp:revision>696</cp:revision>
  <cp:lastPrinted>2011-07-24T19:07:14Z</cp:lastPrinted>
  <dcterms:created xsi:type="dcterms:W3CDTF">2011-04-14T18:46:55Z</dcterms:created>
  <dcterms:modified xsi:type="dcterms:W3CDTF">2015-01-23T13:48:52Z</dcterms:modified>
</cp:coreProperties>
</file>