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9"/>
  </p:notesMasterIdLst>
  <p:sldIdLst>
    <p:sldId id="431" r:id="rId2"/>
    <p:sldId id="508" r:id="rId3"/>
    <p:sldId id="712" r:id="rId4"/>
    <p:sldId id="714" r:id="rId5"/>
    <p:sldId id="715" r:id="rId6"/>
    <p:sldId id="716" r:id="rId7"/>
    <p:sldId id="717" r:id="rId8"/>
    <p:sldId id="718" r:id="rId9"/>
    <p:sldId id="719" r:id="rId10"/>
    <p:sldId id="709" r:id="rId11"/>
    <p:sldId id="720" r:id="rId12"/>
    <p:sldId id="726" r:id="rId13"/>
    <p:sldId id="722" r:id="rId14"/>
    <p:sldId id="725" r:id="rId15"/>
    <p:sldId id="727" r:id="rId16"/>
    <p:sldId id="728" r:id="rId17"/>
    <p:sldId id="584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EA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59498" autoAdjust="0"/>
  </p:normalViewPr>
  <p:slideViewPr>
    <p:cSldViewPr>
      <p:cViewPr>
        <p:scale>
          <a:sx n="68" d="100"/>
          <a:sy n="68" d="100"/>
        </p:scale>
        <p:origin x="-1350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0A589-A843-42BC-AF55-72CDF2722784}" type="datetimeFigureOut">
              <a:rPr lang="fr-FR" smtClean="0"/>
              <a:pPr/>
              <a:t>23/01/2015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91FEE-D672-4141-98A7-0B945BAB3C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23/01/2015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8.png"/><Relationship Id="rId7" Type="http://schemas.openxmlformats.org/officeDocument/2006/relationships/image" Target="../media/image40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21.png"/><Relationship Id="rId4" Type="http://schemas.openxmlformats.org/officeDocument/2006/relationships/image" Target="../media/image39.png"/><Relationship Id="rId9" Type="http://schemas.openxmlformats.org/officeDocument/2006/relationships/image" Target="../media/image4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2.png"/><Relationship Id="rId7" Type="http://schemas.openxmlformats.org/officeDocument/2006/relationships/image" Target="../media/image55.wmf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4.png"/><Relationship Id="rId4" Type="http://schemas.openxmlformats.org/officeDocument/2006/relationships/image" Target="../media/image4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620688"/>
            <a:ext cx="9144000" cy="106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0" y="2459038"/>
            <a:ext cx="9144000" cy="16557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52" name="Titre 1"/>
          <p:cNvSpPr>
            <a:spLocks noGrp="1"/>
          </p:cNvSpPr>
          <p:nvPr>
            <p:ph type="ctrTitle"/>
          </p:nvPr>
        </p:nvSpPr>
        <p:spPr>
          <a:xfrm>
            <a:off x="3276600" y="4335463"/>
            <a:ext cx="2663825" cy="749300"/>
          </a:xfrm>
        </p:spPr>
        <p:txBody>
          <a:bodyPr/>
          <a:lstStyle/>
          <a:p>
            <a:pPr eaLnBrk="1" hangingPunct="1"/>
            <a:r>
              <a:rPr lang="fr-FR" sz="2800" dirty="0" smtClean="0">
                <a:latin typeface="Tahoma" pitchFamily="34" charset="0"/>
                <a:cs typeface="Tahoma" pitchFamily="34" charset="0"/>
              </a:rPr>
              <a:t>Cédric </a:t>
            </a:r>
            <a:r>
              <a:rPr lang="fr-FR" sz="2800" dirty="0" err="1" smtClean="0">
                <a:latin typeface="Tahoma" pitchFamily="34" charset="0"/>
                <a:cs typeface="Tahoma" pitchFamily="34" charset="0"/>
              </a:rPr>
              <a:t>Lorcé</a:t>
            </a:r>
            <a:endParaRPr lang="fr-FR" sz="28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916238" y="5084763"/>
            <a:ext cx="3455987" cy="5762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SLAC &amp; IFPA Liège</a:t>
            </a:r>
            <a:endParaRPr lang="fr-FR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56" name="Titre 1"/>
          <p:cNvSpPr txBox="1">
            <a:spLocks/>
          </p:cNvSpPr>
          <p:nvPr/>
        </p:nvSpPr>
        <p:spPr bwMode="auto">
          <a:xfrm>
            <a:off x="0" y="2535039"/>
            <a:ext cx="91440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Transversity</a:t>
            </a:r>
            <a:r>
              <a:rPr lang="fr-FR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and </a:t>
            </a:r>
          </a:p>
          <a:p>
            <a:pPr algn="ctr"/>
            <a:r>
              <a:rPr lang="fr-FR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orbital </a:t>
            </a:r>
            <a:r>
              <a:rPr lang="fr-FR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angular</a:t>
            </a:r>
            <a:r>
              <a:rPr lang="fr-FR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fr-FR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momentum</a:t>
            </a:r>
            <a:endParaRPr lang="fr-FR" sz="36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057" name="Titre 1"/>
          <p:cNvSpPr txBox="1">
            <a:spLocks/>
          </p:cNvSpPr>
          <p:nvPr/>
        </p:nvSpPr>
        <p:spPr bwMode="auto">
          <a:xfrm>
            <a:off x="1803400" y="6353175"/>
            <a:ext cx="55768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200" b="1" dirty="0" err="1" smtClean="0">
                <a:latin typeface="Tahoma" pitchFamily="34" charset="0"/>
                <a:cs typeface="Tahoma" pitchFamily="34" charset="0"/>
              </a:rPr>
              <a:t>January</a:t>
            </a:r>
            <a:r>
              <a:rPr lang="fr-FR" sz="1200" b="1" dirty="0" smtClean="0">
                <a:latin typeface="Tahoma" pitchFamily="34" charset="0"/>
                <a:cs typeface="Tahoma" pitchFamily="34" charset="0"/>
              </a:rPr>
              <a:t> 23, 2015, </a:t>
            </a:r>
            <a:r>
              <a:rPr lang="fr-FR" sz="1200" b="1" dirty="0" err="1" smtClean="0">
                <a:latin typeface="Tahoma" pitchFamily="34" charset="0"/>
                <a:cs typeface="Tahoma" pitchFamily="34" charset="0"/>
              </a:rPr>
              <a:t>JLab</a:t>
            </a:r>
            <a:r>
              <a:rPr lang="fr-FR" sz="1200" b="1" dirty="0" smtClean="0">
                <a:latin typeface="Tahoma" pitchFamily="34" charset="0"/>
                <a:cs typeface="Tahoma" pitchFamily="34" charset="0"/>
              </a:rPr>
              <a:t>, Newport News, USA</a:t>
            </a:r>
            <a:endParaRPr lang="fr-FR" sz="1200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058" name="Picture 14" descr="http://www.gemme.ulg.ac.be/sites/default/files/pictures/logo_ul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81900" y="5637213"/>
            <a:ext cx="12573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6" descr="http://www.theo.phys.ulg.ac.be/wiki/skins//common/images/ifp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5486406"/>
            <a:ext cx="428647" cy="428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7" descr="http://www2.frs-fnrs.be/uploaddocs/images/COMMUNIQUER/FRS-FNRS_ros_vert_trans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5415" y="5517233"/>
            <a:ext cx="647177" cy="4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0" name="Picture 6" descr="http://www.slac.stanford.edu/gen/grad/slac_g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212" y="5589240"/>
            <a:ext cx="936104" cy="325161"/>
          </a:xfrm>
          <a:prstGeom prst="rect">
            <a:avLst/>
          </a:prstGeom>
          <a:noFill/>
        </p:spPr>
      </p:pic>
      <p:pic>
        <p:nvPicPr>
          <p:cNvPr id="77834" name="Picture 10" descr="http://ssrl.slac.stanford.edu/nilssongroup/stanford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60648" y="5616000"/>
            <a:ext cx="1143000" cy="1066800"/>
          </a:xfrm>
          <a:prstGeom prst="rect">
            <a:avLst/>
          </a:prstGeom>
          <a:noFill/>
        </p:spPr>
      </p:pic>
      <p:pic>
        <p:nvPicPr>
          <p:cNvPr id="48130" name="Picture 2" descr="https://www.jlab.org/conferences/emp/header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3568" y="620688"/>
            <a:ext cx="5076056" cy="1062304"/>
          </a:xfrm>
          <a:prstGeom prst="rect">
            <a:avLst/>
          </a:prstGeom>
          <a:noFill/>
        </p:spPr>
      </p:pic>
      <p:pic>
        <p:nvPicPr>
          <p:cNvPr id="48132" name="Picture 4" descr="Hom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04248" y="891750"/>
            <a:ext cx="1584176" cy="4490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0000" y="4869160"/>
            <a:ext cx="1424940" cy="41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ectangle 3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099" name="Titre 1"/>
          <p:cNvSpPr txBox="1">
            <a:spLocks/>
          </p:cNvSpPr>
          <p:nvPr/>
        </p:nvSpPr>
        <p:spPr bwMode="auto">
          <a:xfrm>
            <a:off x="0" y="0"/>
            <a:ext cx="9144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Longitudinal </a:t>
            </a:r>
            <a:r>
              <a:rPr lang="fr-FR" sz="2800" i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vs.</a:t>
            </a:r>
            <a:r>
              <a:rPr lang="fr-FR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Transverse</a:t>
            </a:r>
            <a:endParaRPr lang="fr-FR" sz="28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684000" y="2717304"/>
            <a:ext cx="8460432" cy="308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Longitudinal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polarization</a:t>
            </a:r>
            <a:endParaRPr lang="fr-FR" sz="1400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744528"/>
            <a:ext cx="579120" cy="31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11492" y="2683664"/>
            <a:ext cx="134874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contenu 2"/>
          <p:cNvSpPr txBox="1">
            <a:spLocks/>
          </p:cNvSpPr>
          <p:nvPr/>
        </p:nvSpPr>
        <p:spPr bwMode="auto">
          <a:xfrm>
            <a:off x="7308304" y="2717304"/>
            <a:ext cx="1080120" cy="35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Helicity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!</a:t>
            </a:r>
          </a:p>
        </p:txBody>
      </p:sp>
      <p:sp>
        <p:nvSpPr>
          <p:cNvPr id="12" name="Flèche vers le bas 11"/>
          <p:cNvSpPr>
            <a:spLocks noChangeAspect="1"/>
          </p:cNvSpPr>
          <p:nvPr/>
        </p:nvSpPr>
        <p:spPr>
          <a:xfrm rot="5400000" flipV="1">
            <a:off x="4499984" y="2615960"/>
            <a:ext cx="186695" cy="533400"/>
          </a:xfrm>
          <a:prstGeom prst="down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1314032"/>
            <a:ext cx="258318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6" cstate="print"/>
          <a:srcRect t="52174"/>
          <a:stretch>
            <a:fillRect/>
          </a:stretch>
        </p:blipFill>
        <p:spPr bwMode="auto">
          <a:xfrm>
            <a:off x="2446020" y="1340768"/>
            <a:ext cx="2125980" cy="33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Espace réservé du contenu 2"/>
          <p:cNvSpPr txBox="1">
            <a:spLocks/>
          </p:cNvSpPr>
          <p:nvPr/>
        </p:nvSpPr>
        <p:spPr bwMode="auto">
          <a:xfrm>
            <a:off x="684000" y="1340768"/>
            <a:ext cx="2448272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Reminder</a:t>
            </a:r>
            <a:endParaRPr lang="fr-FR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Espace réservé du contenu 2"/>
          <p:cNvSpPr txBox="1">
            <a:spLocks/>
          </p:cNvSpPr>
          <p:nvPr/>
        </p:nvSpPr>
        <p:spPr bwMode="auto">
          <a:xfrm>
            <a:off x="6732240" y="2996952"/>
            <a:ext cx="223224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1100" b="1" dirty="0" err="1" smtClean="0">
                <a:latin typeface="Tahoma" pitchFamily="34" charset="0"/>
                <a:cs typeface="Tahoma" pitchFamily="34" charset="0"/>
              </a:rPr>
              <a:t>Aka</a:t>
            </a:r>
            <a:r>
              <a:rPr lang="fr-FR" sz="1100" b="1" dirty="0" smtClean="0">
                <a:latin typeface="Tahoma" pitchFamily="34" charset="0"/>
                <a:cs typeface="Tahoma" pitchFamily="34" charset="0"/>
              </a:rPr>
              <a:t> longitudinal </a:t>
            </a:r>
            <a:r>
              <a:rPr lang="fr-FR" sz="1100" b="1" dirty="0" smtClean="0">
                <a:latin typeface="Tahoma" pitchFamily="34" charset="0"/>
                <a:cs typeface="Tahoma" pitchFamily="34" charset="0"/>
              </a:rPr>
              <a:t>spin</a:t>
            </a:r>
            <a:endParaRPr lang="fr-FR" sz="11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" name="Espace réservé du contenu 2"/>
          <p:cNvSpPr txBox="1">
            <a:spLocks/>
          </p:cNvSpPr>
          <p:nvPr/>
        </p:nvSpPr>
        <p:spPr bwMode="auto">
          <a:xfrm>
            <a:off x="683568" y="4915360"/>
            <a:ext cx="2376264" cy="308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Transverse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polarization</a:t>
            </a:r>
            <a:endParaRPr lang="fr-FR" sz="1400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5856" y="4962500"/>
            <a:ext cx="65532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Flèche vers le bas 21"/>
          <p:cNvSpPr>
            <a:spLocks noChangeAspect="1"/>
          </p:cNvSpPr>
          <p:nvPr/>
        </p:nvSpPr>
        <p:spPr>
          <a:xfrm rot="5400000" flipV="1">
            <a:off x="4529329" y="4834252"/>
            <a:ext cx="186695" cy="533400"/>
          </a:xfrm>
          <a:prstGeom prst="down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10000" y="5753824"/>
            <a:ext cx="1234440" cy="41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Espace réservé du contenu 2"/>
          <p:cNvSpPr txBox="1">
            <a:spLocks/>
          </p:cNvSpPr>
          <p:nvPr/>
        </p:nvSpPr>
        <p:spPr bwMode="auto">
          <a:xfrm>
            <a:off x="7092280" y="4941168"/>
            <a:ext cx="1512168" cy="35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Transversity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!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10000" y="3501008"/>
            <a:ext cx="1927860" cy="41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099" name="Titre 1"/>
          <p:cNvSpPr txBox="1">
            <a:spLocks/>
          </p:cNvSpPr>
          <p:nvPr/>
        </p:nvSpPr>
        <p:spPr bwMode="auto">
          <a:xfrm>
            <a:off x="0" y="0"/>
            <a:ext cx="9144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Helicity</a:t>
            </a:r>
            <a:r>
              <a:rPr lang="fr-FR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fr-FR" sz="2800" i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vs.</a:t>
            </a:r>
            <a:r>
              <a:rPr lang="fr-FR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Transversity</a:t>
            </a:r>
            <a:endParaRPr lang="fr-FR" sz="28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6300192" y="4245476"/>
            <a:ext cx="1152128" cy="308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Chiral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odd</a:t>
            </a:r>
            <a:endParaRPr lang="fr-FR" sz="1400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r="31829" b="50264"/>
          <a:stretch>
            <a:fillRect/>
          </a:stretch>
        </p:blipFill>
        <p:spPr bwMode="auto">
          <a:xfrm>
            <a:off x="1068432" y="2795444"/>
            <a:ext cx="2088232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 b="51786"/>
          <a:stretch>
            <a:fillRect/>
          </a:stretch>
        </p:blipFill>
        <p:spPr bwMode="auto">
          <a:xfrm>
            <a:off x="1122432" y="3453388"/>
            <a:ext cx="301752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228600" y="2021612"/>
            <a:ext cx="4267200" cy="349562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648200" y="2021612"/>
            <a:ext cx="4267200" cy="349562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6" name="Text Box 97"/>
          <p:cNvSpPr txBox="1">
            <a:spLocks noChangeArrowheads="1"/>
          </p:cNvSpPr>
          <p:nvPr/>
        </p:nvSpPr>
        <p:spPr bwMode="auto">
          <a:xfrm>
            <a:off x="1763688" y="1869212"/>
            <a:ext cx="1152128" cy="3501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BE" sz="1600" b="1" dirty="0" err="1" smtClean="0">
                <a:latin typeface="Tahoma" pitchFamily="34" charset="0"/>
                <a:cs typeface="Tahoma" pitchFamily="34" charset="0"/>
              </a:rPr>
              <a:t>Helicity</a:t>
            </a:r>
            <a:endParaRPr lang="fr-BE" sz="1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Text Box 97"/>
          <p:cNvSpPr txBox="1">
            <a:spLocks noChangeArrowheads="1"/>
          </p:cNvSpPr>
          <p:nvPr/>
        </p:nvSpPr>
        <p:spPr bwMode="auto">
          <a:xfrm>
            <a:off x="6011863" y="1869212"/>
            <a:ext cx="1600200" cy="339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sz="1600" b="1" dirty="0" err="1" smtClean="0">
                <a:latin typeface="Tahoma" pitchFamily="34" charset="0"/>
                <a:cs typeface="Tahoma" pitchFamily="34" charset="0"/>
              </a:rPr>
              <a:t>Transversity</a:t>
            </a:r>
            <a:endParaRPr lang="fr-BE" sz="1600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/>
          <a:srcRect t="49736" b="528"/>
          <a:stretch>
            <a:fillRect/>
          </a:stretch>
        </p:blipFill>
        <p:spPr bwMode="auto">
          <a:xfrm>
            <a:off x="5292080" y="2750612"/>
            <a:ext cx="30632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3" cstate="print"/>
          <a:srcRect t="48214"/>
          <a:stretch>
            <a:fillRect/>
          </a:stretch>
        </p:blipFill>
        <p:spPr bwMode="auto">
          <a:xfrm>
            <a:off x="5353008" y="3426708"/>
            <a:ext cx="3017520" cy="38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65296" y="1196752"/>
            <a:ext cx="3550920" cy="31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Espace réservé du contenu 2"/>
          <p:cNvSpPr txBox="1">
            <a:spLocks/>
          </p:cNvSpPr>
          <p:nvPr/>
        </p:nvSpPr>
        <p:spPr bwMode="auto">
          <a:xfrm>
            <a:off x="6156176" y="4829924"/>
            <a:ext cx="1431776" cy="27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Charge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odd</a:t>
            </a:r>
            <a:endParaRPr lang="fr-FR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 bwMode="auto">
          <a:xfrm>
            <a:off x="1691680" y="4245476"/>
            <a:ext cx="129614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Chiral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even</a:t>
            </a:r>
            <a:endParaRPr lang="fr-FR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 bwMode="auto">
          <a:xfrm>
            <a:off x="1619672" y="4829924"/>
            <a:ext cx="1431776" cy="27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Charge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even</a:t>
            </a:r>
            <a:endParaRPr lang="fr-FR" sz="1400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65844" y="6015568"/>
            <a:ext cx="444246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Connecteur droit 18"/>
          <p:cNvCxnSpPr/>
          <p:nvPr/>
        </p:nvCxnSpPr>
        <p:spPr>
          <a:xfrm>
            <a:off x="5508104" y="3816000"/>
            <a:ext cx="216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099" name="Titre 1"/>
          <p:cNvSpPr txBox="1">
            <a:spLocks/>
          </p:cNvSpPr>
          <p:nvPr/>
        </p:nvSpPr>
        <p:spPr bwMode="auto">
          <a:xfrm>
            <a:off x="0" y="0"/>
            <a:ext cx="9144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Many</a:t>
            </a:r>
            <a:r>
              <a:rPr lang="fr-FR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-body system</a:t>
            </a:r>
            <a:endParaRPr lang="fr-FR" sz="28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132856"/>
            <a:ext cx="523494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Espace réservé du contenu 2"/>
          <p:cNvSpPr txBox="1">
            <a:spLocks/>
          </p:cNvSpPr>
          <p:nvPr/>
        </p:nvSpPr>
        <p:spPr bwMode="auto">
          <a:xfrm>
            <a:off x="684000" y="1556792"/>
            <a:ext cx="2448272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Axial and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tensor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charges</a:t>
            </a:r>
            <a:endParaRPr lang="fr-FR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5" name="Espace réservé du contenu 2"/>
          <p:cNvSpPr txBox="1">
            <a:spLocks/>
          </p:cNvSpPr>
          <p:nvPr/>
        </p:nvSpPr>
        <p:spPr bwMode="auto">
          <a:xfrm>
            <a:off x="683568" y="3429000"/>
            <a:ext cx="2448272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Target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rest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frame</a:t>
            </a:r>
            <a:endParaRPr lang="fr-FR" sz="1400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474064"/>
            <a:ext cx="258028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4005064"/>
            <a:ext cx="409956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33884" y="3501008"/>
            <a:ext cx="18288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Espace réservé du contenu 2"/>
          <p:cNvSpPr txBox="1">
            <a:spLocks/>
          </p:cNvSpPr>
          <p:nvPr/>
        </p:nvSpPr>
        <p:spPr bwMode="auto">
          <a:xfrm>
            <a:off x="3317860" y="3456064"/>
            <a:ext cx="223224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1100" b="1" dirty="0" smtClean="0">
                <a:latin typeface="Tahoma" pitchFamily="34" charset="0"/>
                <a:cs typeface="Tahoma" pitchFamily="34" charset="0"/>
              </a:rPr>
              <a:t>quark </a:t>
            </a:r>
            <a:r>
              <a:rPr lang="fr-FR" sz="1100" b="1" dirty="0" err="1" smtClean="0">
                <a:latin typeface="Tahoma" pitchFamily="34" charset="0"/>
                <a:cs typeface="Tahoma" pitchFamily="34" charset="0"/>
              </a:rPr>
              <a:t>rest</a:t>
            </a:r>
            <a:r>
              <a:rPr lang="fr-FR" sz="1100" b="1" dirty="0" smtClean="0">
                <a:latin typeface="Tahoma" pitchFamily="34" charset="0"/>
                <a:cs typeface="Tahoma" pitchFamily="34" charset="0"/>
              </a:rPr>
              <a:t> frame</a:t>
            </a:r>
            <a:endParaRPr lang="fr-FR" sz="11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8" name="Espace réservé du contenu 2"/>
          <p:cNvSpPr txBox="1">
            <a:spLocks/>
          </p:cNvSpPr>
          <p:nvPr/>
        </p:nvSpPr>
        <p:spPr bwMode="auto">
          <a:xfrm>
            <a:off x="683568" y="5373216"/>
            <a:ext cx="367240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OAM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encoded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in </a:t>
            </a:r>
            <a:r>
              <a:rPr lang="fr-FR" sz="1400" b="1" i="1" dirty="0" err="1" smtClean="0">
                <a:latin typeface="Tahoma" pitchFamily="34" charset="0"/>
                <a:cs typeface="Tahoma" pitchFamily="34" charset="0"/>
              </a:rPr>
              <a:t>both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WF and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spinors</a:t>
            </a:r>
            <a:endParaRPr lang="fr-FR" sz="14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2" cstate="print"/>
          <a:srcRect r="77766" b="7354"/>
          <a:stretch>
            <a:fillRect/>
          </a:stretch>
        </p:blipFill>
        <p:spPr bwMode="auto">
          <a:xfrm>
            <a:off x="5508142" y="5517232"/>
            <a:ext cx="864058" cy="36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628800"/>
            <a:ext cx="5234940" cy="388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ectangle 3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099" name="Titre 1"/>
          <p:cNvSpPr txBox="1">
            <a:spLocks/>
          </p:cNvSpPr>
          <p:nvPr/>
        </p:nvSpPr>
        <p:spPr bwMode="auto">
          <a:xfrm>
            <a:off x="0" y="0"/>
            <a:ext cx="9144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Instant-</a:t>
            </a:r>
            <a:r>
              <a:rPr lang="fr-FR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form</a:t>
            </a:r>
            <a:r>
              <a:rPr lang="fr-FR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and LF </a:t>
            </a:r>
            <a:r>
              <a:rPr lang="fr-FR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wave</a:t>
            </a:r>
            <a:r>
              <a:rPr lang="fr-FR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functions</a:t>
            </a:r>
            <a:endParaRPr lang="fr-FR" sz="28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 bwMode="auto">
          <a:xfrm>
            <a:off x="684000" y="1052736"/>
            <a:ext cx="287988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3Q model of the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nucleon</a:t>
            </a:r>
            <a:endParaRPr lang="fr-FR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 bwMode="auto">
          <a:xfrm>
            <a:off x="683568" y="2348880"/>
            <a:ext cx="287988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Generalized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Melosh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rotation</a:t>
            </a:r>
            <a:endParaRPr lang="fr-FR" sz="1400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544436"/>
            <a:ext cx="3886200" cy="388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2996952"/>
            <a:ext cx="4587240" cy="33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Connecteur droit avec flèche 19"/>
          <p:cNvCxnSpPr/>
          <p:nvPr/>
        </p:nvCxnSpPr>
        <p:spPr>
          <a:xfrm flipV="1">
            <a:off x="4860032" y="4005064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41"/>
          <p:cNvSpPr txBox="1">
            <a:spLocks noChangeArrowheads="1"/>
          </p:cNvSpPr>
          <p:nvPr/>
        </p:nvSpPr>
        <p:spPr bwMode="auto">
          <a:xfrm>
            <a:off x="4067944" y="4293096"/>
            <a:ext cx="158417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1100" b="1" dirty="0" err="1" smtClean="0">
                <a:latin typeface="Tahoma" pitchFamily="34" charset="0"/>
                <a:cs typeface="Tahoma" pitchFamily="34" charset="0"/>
              </a:rPr>
              <a:t>Transfers</a:t>
            </a:r>
            <a:r>
              <a:rPr lang="fr-FR" sz="1100" b="1" dirty="0" smtClean="0">
                <a:latin typeface="Tahoma" pitchFamily="34" charset="0"/>
                <a:cs typeface="Tahoma" pitchFamily="34" charset="0"/>
              </a:rPr>
              <a:t> OAM </a:t>
            </a:r>
            <a:r>
              <a:rPr lang="fr-FR" sz="1100" b="1" dirty="0" err="1" smtClean="0">
                <a:latin typeface="Tahoma" pitchFamily="34" charset="0"/>
                <a:cs typeface="Tahoma" pitchFamily="34" charset="0"/>
              </a:rPr>
              <a:t>from</a:t>
            </a:r>
            <a:r>
              <a:rPr lang="fr-FR" sz="11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1100" b="1" dirty="0" err="1" smtClean="0">
                <a:latin typeface="Tahoma" pitchFamily="34" charset="0"/>
                <a:cs typeface="Tahoma" pitchFamily="34" charset="0"/>
              </a:rPr>
              <a:t>spinor</a:t>
            </a:r>
            <a:r>
              <a:rPr lang="fr-FR" sz="1100" b="1" dirty="0" smtClean="0">
                <a:latin typeface="Tahoma" pitchFamily="34" charset="0"/>
                <a:cs typeface="Tahoma" pitchFamily="34" charset="0"/>
              </a:rPr>
              <a:t> to WF</a:t>
            </a:r>
            <a:endParaRPr lang="fr-BE" sz="11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 bwMode="auto">
          <a:xfrm>
            <a:off x="683568" y="4931992"/>
            <a:ext cx="287988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In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many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quark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models</a:t>
            </a:r>
            <a:endParaRPr lang="fr-FR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 bwMode="auto">
          <a:xfrm>
            <a:off x="2339752" y="5517232"/>
            <a:ext cx="165618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pure </a:t>
            </a:r>
            <a:r>
              <a:rPr lang="fr-FR" sz="1400" b="1" i="1" dirty="0" smtClean="0">
                <a:latin typeface="Tahoma" pitchFamily="34" charset="0"/>
                <a:cs typeface="Tahoma" pitchFamily="34" charset="0"/>
              </a:rPr>
              <a:t>s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-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wave</a:t>
            </a:r>
            <a:endParaRPr lang="fr-FR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 bwMode="auto">
          <a:xfrm>
            <a:off x="6588224" y="5517232"/>
            <a:ext cx="19442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1400" b="1" i="1" dirty="0" smtClean="0">
                <a:latin typeface="Tahoma" pitchFamily="34" charset="0"/>
                <a:cs typeface="Tahoma" pitchFamily="34" charset="0"/>
              </a:rPr>
              <a:t>s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-, </a:t>
            </a:r>
            <a:r>
              <a:rPr lang="fr-FR" sz="1400" b="1" i="1" dirty="0" smtClean="0">
                <a:latin typeface="Tahoma" pitchFamily="34" charset="0"/>
                <a:cs typeface="Tahoma" pitchFamily="34" charset="0"/>
              </a:rPr>
              <a:t>p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- and </a:t>
            </a:r>
            <a:r>
              <a:rPr lang="fr-FR" sz="1400" b="1" i="1" dirty="0" smtClean="0">
                <a:latin typeface="Tahoma" pitchFamily="34" charset="0"/>
                <a:cs typeface="Tahoma" pitchFamily="34" charset="0"/>
              </a:rPr>
              <a:t>d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-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waves</a:t>
            </a:r>
            <a:endParaRPr lang="fr-FR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Flèche vers le bas 14"/>
          <p:cNvSpPr>
            <a:spLocks noChangeAspect="1"/>
          </p:cNvSpPr>
          <p:nvPr/>
        </p:nvSpPr>
        <p:spPr>
          <a:xfrm rot="5400000" flipV="1">
            <a:off x="4571992" y="5415888"/>
            <a:ext cx="186695" cy="533400"/>
          </a:xfrm>
          <a:prstGeom prst="down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2" cstate="print"/>
          <a:srcRect l="29647" r="48118" b="7354"/>
          <a:stretch>
            <a:fillRect/>
          </a:stretch>
        </p:blipFill>
        <p:spPr bwMode="auto">
          <a:xfrm>
            <a:off x="1475656" y="5517232"/>
            <a:ext cx="86409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Box 41"/>
          <p:cNvSpPr txBox="1">
            <a:spLocks noChangeArrowheads="1"/>
          </p:cNvSpPr>
          <p:nvPr/>
        </p:nvSpPr>
        <p:spPr bwMode="auto">
          <a:xfrm>
            <a:off x="2555776" y="5877272"/>
            <a:ext cx="122413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1100" b="1" dirty="0" err="1" smtClean="0">
                <a:latin typeface="Tahoma" pitchFamily="34" charset="0"/>
                <a:cs typeface="Tahoma" pitchFamily="34" charset="0"/>
              </a:rPr>
              <a:t>Spherical</a:t>
            </a:r>
            <a:r>
              <a:rPr lang="fr-FR" sz="11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1100" b="1" dirty="0" err="1" smtClean="0">
                <a:latin typeface="Tahoma" pitchFamily="34" charset="0"/>
                <a:cs typeface="Tahoma" pitchFamily="34" charset="0"/>
              </a:rPr>
              <a:t>symmetry</a:t>
            </a:r>
            <a:r>
              <a:rPr lang="fr-FR" sz="1100" b="1" dirty="0" smtClean="0">
                <a:latin typeface="Tahoma" pitchFamily="34" charset="0"/>
                <a:cs typeface="Tahoma" pitchFamily="34" charset="0"/>
              </a:rPr>
              <a:t> !</a:t>
            </a:r>
            <a:endParaRPr lang="fr-BE" sz="1100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80097" y="4149075"/>
            <a:ext cx="2680335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" name="Connecteur droit 26"/>
          <p:cNvCxnSpPr/>
          <p:nvPr/>
        </p:nvCxnSpPr>
        <p:spPr>
          <a:xfrm>
            <a:off x="7452320" y="4481992"/>
            <a:ext cx="216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6498000" y="4797152"/>
            <a:ext cx="216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41"/>
          <p:cNvSpPr txBox="1">
            <a:spLocks noChangeArrowheads="1"/>
          </p:cNvSpPr>
          <p:nvPr/>
        </p:nvSpPr>
        <p:spPr bwMode="auto">
          <a:xfrm>
            <a:off x="6804248" y="5939992"/>
            <a:ext cx="151216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1100" b="1" dirty="0" smtClean="0">
                <a:latin typeface="Tahoma" pitchFamily="34" charset="0"/>
                <a:cs typeface="Tahoma" pitchFamily="34" charset="0"/>
              </a:rPr>
              <a:t>Not </a:t>
            </a:r>
            <a:r>
              <a:rPr lang="fr-FR" sz="1100" b="1" dirty="0" err="1" smtClean="0">
                <a:latin typeface="Tahoma" pitchFamily="34" charset="0"/>
                <a:cs typeface="Tahoma" pitchFamily="34" charset="0"/>
              </a:rPr>
              <a:t>independent</a:t>
            </a:r>
            <a:r>
              <a:rPr lang="fr-FR" sz="1100" b="1" dirty="0" smtClean="0">
                <a:latin typeface="Tahoma" pitchFamily="34" charset="0"/>
                <a:cs typeface="Tahoma" pitchFamily="34" charset="0"/>
              </a:rPr>
              <a:t> !</a:t>
            </a:r>
            <a:endParaRPr lang="fr-BE" sz="11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3" name="Text Box 41"/>
          <p:cNvSpPr txBox="1">
            <a:spLocks noChangeArrowheads="1"/>
          </p:cNvSpPr>
          <p:nvPr/>
        </p:nvSpPr>
        <p:spPr bwMode="auto">
          <a:xfrm>
            <a:off x="3707904" y="1080000"/>
            <a:ext cx="151216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1100" b="1" dirty="0" smtClean="0">
                <a:latin typeface="Tahoma" pitchFamily="34" charset="0"/>
                <a:cs typeface="Tahoma" pitchFamily="34" charset="0"/>
              </a:rPr>
              <a:t>No gluons, no </a:t>
            </a:r>
            <a:r>
              <a:rPr lang="fr-FR" sz="1100" b="1" dirty="0" err="1" smtClean="0">
                <a:latin typeface="Tahoma" pitchFamily="34" charset="0"/>
                <a:cs typeface="Tahoma" pitchFamily="34" charset="0"/>
              </a:rPr>
              <a:t>sea</a:t>
            </a:r>
            <a:r>
              <a:rPr lang="fr-FR" sz="1100" b="1" dirty="0" smtClean="0">
                <a:latin typeface="Tahoma" pitchFamily="34" charset="0"/>
                <a:cs typeface="Tahoma" pitchFamily="34" charset="0"/>
              </a:rPr>
              <a:t> !</a:t>
            </a:r>
            <a:endParaRPr lang="fr-BE" sz="1100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872" y="1080000"/>
            <a:ext cx="258028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 Box 41"/>
          <p:cNvSpPr txBox="1">
            <a:spLocks noChangeArrowheads="1"/>
          </p:cNvSpPr>
          <p:nvPr/>
        </p:nvSpPr>
        <p:spPr bwMode="auto">
          <a:xfrm>
            <a:off x="3779912" y="2375302"/>
            <a:ext cx="496855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1100" b="1" dirty="0" smtClean="0">
                <a:latin typeface="Tahoma" pitchFamily="34" charset="0"/>
                <a:cs typeface="Tahoma" pitchFamily="34" charset="0"/>
              </a:rPr>
              <a:t>Quasi-</a:t>
            </a:r>
            <a:r>
              <a:rPr lang="fr-FR" sz="1100" b="1" dirty="0" err="1" smtClean="0">
                <a:latin typeface="Tahoma" pitchFamily="34" charset="0"/>
                <a:cs typeface="Tahoma" pitchFamily="34" charset="0"/>
              </a:rPr>
              <a:t>independent</a:t>
            </a:r>
            <a:r>
              <a:rPr lang="fr-FR" sz="11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1100" b="1" dirty="0" err="1" smtClean="0">
                <a:latin typeface="Tahoma" pitchFamily="34" charset="0"/>
                <a:cs typeface="Tahoma" pitchFamily="34" charset="0"/>
              </a:rPr>
              <a:t>particles</a:t>
            </a:r>
            <a:r>
              <a:rPr lang="fr-FR" sz="1100" b="1" dirty="0" smtClean="0">
                <a:latin typeface="Tahoma" pitchFamily="34" charset="0"/>
                <a:cs typeface="Tahoma" pitchFamily="34" charset="0"/>
              </a:rPr>
              <a:t> in a </a:t>
            </a:r>
            <a:r>
              <a:rPr lang="fr-FR" sz="1100" b="1" dirty="0" err="1" smtClean="0">
                <a:latin typeface="Tahoma" pitchFamily="34" charset="0"/>
                <a:cs typeface="Tahoma" pitchFamily="34" charset="0"/>
              </a:rPr>
              <a:t>spherically</a:t>
            </a:r>
            <a:r>
              <a:rPr lang="fr-FR" sz="11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1100" b="1" dirty="0" err="1" smtClean="0">
                <a:latin typeface="Tahoma" pitchFamily="34" charset="0"/>
                <a:cs typeface="Tahoma" pitchFamily="34" charset="0"/>
              </a:rPr>
              <a:t>symmetric</a:t>
            </a:r>
            <a:r>
              <a:rPr lang="fr-FR" sz="11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1100" b="1" dirty="0" err="1" smtClean="0">
                <a:latin typeface="Tahoma" pitchFamily="34" charset="0"/>
                <a:cs typeface="Tahoma" pitchFamily="34" charset="0"/>
              </a:rPr>
              <a:t>potential</a:t>
            </a:r>
            <a:endParaRPr lang="fr-BE" sz="1100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5" name="Picture 9"/>
          <p:cNvPicPr>
            <a:picLocks noChangeAspect="1" noChangeArrowheads="1"/>
          </p:cNvPicPr>
          <p:nvPr/>
        </p:nvPicPr>
        <p:blipFill>
          <a:blip r:embed="rId7" cstate="print"/>
          <a:srcRect l="10213" t="22159" r="10638" b="14137"/>
          <a:stretch>
            <a:fillRect/>
          </a:stretch>
        </p:blipFill>
        <p:spPr bwMode="auto">
          <a:xfrm>
            <a:off x="7308304" y="2852936"/>
            <a:ext cx="1553219" cy="1152128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999"/>
          <a:stretch>
            <a:fillRect/>
          </a:stretch>
        </p:blipFill>
        <p:spPr bwMode="auto">
          <a:xfrm>
            <a:off x="8131244" y="3606160"/>
            <a:ext cx="185172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2000" b="5501"/>
          <a:stretch>
            <a:fillRect/>
          </a:stretch>
        </p:blipFill>
        <p:spPr bwMode="auto">
          <a:xfrm>
            <a:off x="8431626" y="3256180"/>
            <a:ext cx="172822" cy="172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8000" y="2303816"/>
            <a:ext cx="147066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ectangle 3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099" name="Titre 1"/>
          <p:cNvSpPr txBox="1">
            <a:spLocks/>
          </p:cNvSpPr>
          <p:nvPr/>
        </p:nvSpPr>
        <p:spPr bwMode="auto">
          <a:xfrm>
            <a:off x="0" y="0"/>
            <a:ext cx="9144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Spherical</a:t>
            </a:r>
            <a:r>
              <a:rPr lang="fr-FR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symmetry</a:t>
            </a:r>
            <a:r>
              <a:rPr lang="fr-FR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in quark </a:t>
            </a:r>
            <a:r>
              <a:rPr lang="fr-FR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models</a:t>
            </a:r>
            <a:endParaRPr lang="fr-FR" sz="28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 bwMode="auto">
          <a:xfrm>
            <a:off x="684000" y="1124744"/>
            <a:ext cx="698434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OAM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is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a pure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effect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of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Generalized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Melosh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rotation</a:t>
            </a:r>
            <a:endParaRPr lang="fr-FR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1" name="Flèche vers le bas 50"/>
          <p:cNvSpPr>
            <a:spLocks noChangeAspect="1"/>
          </p:cNvSpPr>
          <p:nvPr/>
        </p:nvSpPr>
        <p:spPr>
          <a:xfrm rot="5400000" flipV="1">
            <a:off x="5789649" y="2175528"/>
            <a:ext cx="186695" cy="533400"/>
          </a:xfrm>
          <a:prstGeom prst="down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6588224" y="2204864"/>
            <a:ext cx="1656184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 t="23190"/>
          <a:stretch>
            <a:fillRect/>
          </a:stretch>
        </p:blipFill>
        <p:spPr bwMode="auto">
          <a:xfrm>
            <a:off x="1619672" y="1484784"/>
            <a:ext cx="3185160" cy="1908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Accolade fermante 58"/>
          <p:cNvSpPr/>
          <p:nvPr/>
        </p:nvSpPr>
        <p:spPr>
          <a:xfrm>
            <a:off x="5004000" y="1655920"/>
            <a:ext cx="144016" cy="1584176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space réservé du contenu 2"/>
          <p:cNvSpPr txBox="1">
            <a:spLocks/>
          </p:cNvSpPr>
          <p:nvPr/>
        </p:nvSpPr>
        <p:spPr bwMode="auto">
          <a:xfrm>
            <a:off x="683568" y="4077072"/>
            <a:ext cx="489654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TMD relations</a:t>
            </a:r>
            <a:endParaRPr lang="fr-FR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1" name="Text Box 86"/>
          <p:cNvSpPr txBox="1">
            <a:spLocks noChangeArrowheads="1"/>
          </p:cNvSpPr>
          <p:nvPr/>
        </p:nvSpPr>
        <p:spPr bwMode="auto">
          <a:xfrm>
            <a:off x="1619672" y="5999222"/>
            <a:ext cx="26872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fr-BE" sz="1200" b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[</a:t>
            </a:r>
            <a:r>
              <a:rPr lang="fr-BE" sz="1200" b="1" dirty="0" err="1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Avakian</a:t>
            </a:r>
            <a:r>
              <a:rPr lang="fr-BE" sz="1200" b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fr-BE" sz="1200" b="1" i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et al. </a:t>
            </a:r>
            <a:r>
              <a:rPr lang="fr-BE" sz="1200" b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(2010)]</a:t>
            </a:r>
          </a:p>
          <a:p>
            <a:pPr algn="r"/>
            <a:r>
              <a:rPr lang="fr-BE" sz="1200" b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[C.L., Pasquini (2011)]</a:t>
            </a:r>
          </a:p>
          <a:p>
            <a:pPr algn="r"/>
            <a:r>
              <a:rPr lang="fr-BE" sz="1200" b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[Müller, </a:t>
            </a:r>
            <a:r>
              <a:rPr lang="fr-BE" sz="1200" b="1" dirty="0" err="1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Hwang</a:t>
            </a:r>
            <a:r>
              <a:rPr lang="fr-BE" sz="1200" b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 (2014)]</a:t>
            </a:r>
            <a:endParaRPr lang="fr-BE" sz="1200" b="1" dirty="0">
              <a:solidFill>
                <a:srgbClr val="008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4509120"/>
            <a:ext cx="2415540" cy="1203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4509120"/>
            <a:ext cx="2918460" cy="57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" name="Flèche vers le bas 65"/>
          <p:cNvSpPr>
            <a:spLocks noChangeAspect="1"/>
          </p:cNvSpPr>
          <p:nvPr/>
        </p:nvSpPr>
        <p:spPr>
          <a:xfrm rot="5400000" flipV="1">
            <a:off x="4601337" y="4551792"/>
            <a:ext cx="186695" cy="533400"/>
          </a:xfrm>
          <a:prstGeom prst="down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7" name="Rectangle 66"/>
          <p:cNvSpPr/>
          <p:nvPr/>
        </p:nvSpPr>
        <p:spPr>
          <a:xfrm>
            <a:off x="5580112" y="4437112"/>
            <a:ext cx="3024336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Text Box 41"/>
          <p:cNvSpPr txBox="1">
            <a:spLocks noChangeArrowheads="1"/>
          </p:cNvSpPr>
          <p:nvPr/>
        </p:nvSpPr>
        <p:spPr bwMode="auto">
          <a:xfrm>
            <a:off x="6624000" y="5661248"/>
            <a:ext cx="2438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BE" sz="1200" b="1" dirty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[</a:t>
            </a:r>
            <a:r>
              <a:rPr lang="fr-BE" sz="1200" b="1" dirty="0" err="1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Burkardt</a:t>
            </a:r>
            <a:r>
              <a:rPr lang="fr-BE" sz="1200" b="1" dirty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 (2007)]</a:t>
            </a:r>
          </a:p>
          <a:p>
            <a:pPr algn="r"/>
            <a:r>
              <a:rPr lang="fr-BE" sz="1200" b="1" dirty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[</a:t>
            </a:r>
            <a:r>
              <a:rPr lang="fr-BE" sz="1200" b="1" dirty="0" err="1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Efremov</a:t>
            </a:r>
            <a:r>
              <a:rPr lang="fr-BE" sz="1200" b="1" dirty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fr-BE" sz="1200" b="1" i="1" dirty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et al. </a:t>
            </a:r>
            <a:r>
              <a:rPr lang="fr-BE" sz="1200" b="1" dirty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(2008,2010)]</a:t>
            </a:r>
          </a:p>
          <a:p>
            <a:pPr algn="r"/>
            <a:r>
              <a:rPr lang="fr-BE" sz="1200" b="1" dirty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[</a:t>
            </a:r>
            <a:r>
              <a:rPr lang="fr-BE" sz="1200" b="1" dirty="0" err="1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She</a:t>
            </a:r>
            <a:r>
              <a:rPr lang="fr-BE" sz="1200" b="1" dirty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, Zhu, Ma (2009)]</a:t>
            </a:r>
          </a:p>
          <a:p>
            <a:pPr algn="r"/>
            <a:r>
              <a:rPr lang="fr-BE" sz="1200" b="1" dirty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[</a:t>
            </a:r>
            <a:r>
              <a:rPr lang="fr-BE" sz="1200" b="1" dirty="0" err="1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Avakian</a:t>
            </a:r>
            <a:r>
              <a:rPr lang="fr-BE" sz="1200" b="1" dirty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fr-BE" sz="1200" b="1" i="1" dirty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et al. </a:t>
            </a:r>
            <a:r>
              <a:rPr lang="fr-BE" sz="1200" b="1" dirty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(2010</a:t>
            </a:r>
            <a:r>
              <a:rPr lang="fr-BE" sz="1200" b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)]</a:t>
            </a:r>
          </a:p>
          <a:p>
            <a:pPr algn="r"/>
            <a:r>
              <a:rPr lang="fr-BE" sz="1200" b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[C.L., Pasquini (2012)]</a:t>
            </a:r>
            <a:endParaRPr lang="fr-BE" sz="1200" b="1" dirty="0">
              <a:solidFill>
                <a:srgbClr val="008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1" name="Text Box 41"/>
          <p:cNvSpPr txBox="1">
            <a:spLocks noChangeArrowheads="1"/>
          </p:cNvSpPr>
          <p:nvPr/>
        </p:nvSpPr>
        <p:spPr bwMode="auto">
          <a:xfrm>
            <a:off x="6624000" y="2899817"/>
            <a:ext cx="2438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BE" sz="1200" b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[Ma, Schmidt (1998)]</a:t>
            </a:r>
            <a:endParaRPr lang="fr-BE" sz="1200" b="1" dirty="0">
              <a:solidFill>
                <a:srgbClr val="008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2" name="Text Box 41"/>
          <p:cNvSpPr txBox="1">
            <a:spLocks noChangeArrowheads="1"/>
          </p:cNvSpPr>
          <p:nvPr/>
        </p:nvSpPr>
        <p:spPr bwMode="auto">
          <a:xfrm>
            <a:off x="755576" y="3358153"/>
            <a:ext cx="216024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1100" b="1" i="1" dirty="0" err="1" smtClean="0">
                <a:latin typeface="Tahoma" pitchFamily="34" charset="0"/>
                <a:cs typeface="Tahoma" pitchFamily="34" charset="0"/>
              </a:rPr>
              <a:t>Naive</a:t>
            </a:r>
            <a:r>
              <a:rPr lang="fr-FR" sz="11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1100" b="1" dirty="0">
                <a:latin typeface="Tahoma" pitchFamily="34" charset="0"/>
                <a:cs typeface="Tahoma" pitchFamily="34" charset="0"/>
              </a:rPr>
              <a:t>canonical OAM (Jaffe-</a:t>
            </a:r>
            <a:r>
              <a:rPr lang="fr-FR" sz="1100" b="1" dirty="0" err="1">
                <a:latin typeface="Tahoma" pitchFamily="34" charset="0"/>
                <a:cs typeface="Tahoma" pitchFamily="34" charset="0"/>
              </a:rPr>
              <a:t>Manohar</a:t>
            </a:r>
            <a:r>
              <a:rPr lang="fr-FR" sz="1100" b="1" dirty="0">
                <a:latin typeface="Tahoma" pitchFamily="34" charset="0"/>
                <a:cs typeface="Tahoma" pitchFamily="34" charset="0"/>
              </a:rPr>
              <a:t>)</a:t>
            </a:r>
            <a:endParaRPr lang="fr-BE" sz="1100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91200" y="4941168"/>
            <a:ext cx="13030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5589240"/>
            <a:ext cx="579120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ectangle 3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099" name="Titre 1"/>
          <p:cNvSpPr txBox="1">
            <a:spLocks/>
          </p:cNvSpPr>
          <p:nvPr/>
        </p:nvSpPr>
        <p:spPr bwMode="auto">
          <a:xfrm>
            <a:off x="0" y="0"/>
            <a:ext cx="9144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Transverse spin </a:t>
            </a:r>
            <a:r>
              <a:rPr lang="fr-FR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sum</a:t>
            </a:r>
            <a:r>
              <a:rPr lang="fr-FR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rules</a:t>
            </a:r>
            <a:endParaRPr lang="fr-FR" sz="28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 bwMode="auto">
          <a:xfrm>
            <a:off x="684000" y="1065510"/>
            <a:ext cx="698434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BLT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sum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rule</a:t>
            </a:r>
            <a:endParaRPr lang="fr-FR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1" name="Text Box 41"/>
          <p:cNvSpPr txBox="1">
            <a:spLocks noChangeArrowheads="1"/>
          </p:cNvSpPr>
          <p:nvPr/>
        </p:nvSpPr>
        <p:spPr bwMode="auto">
          <a:xfrm>
            <a:off x="5796136" y="1065510"/>
            <a:ext cx="32662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fr-BE" sz="1200" b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[</a:t>
            </a:r>
            <a:r>
              <a:rPr lang="fr-BE" sz="1200" b="1" dirty="0" err="1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Bakker</a:t>
            </a:r>
            <a:r>
              <a:rPr lang="fr-BE" sz="1200" b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fr-BE" sz="1200" b="1" i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et al. </a:t>
            </a:r>
            <a:r>
              <a:rPr lang="fr-BE" sz="1200" b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(2004)]</a:t>
            </a: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497558"/>
            <a:ext cx="608076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Accolade fermante 22"/>
          <p:cNvSpPr/>
          <p:nvPr/>
        </p:nvSpPr>
        <p:spPr>
          <a:xfrm rot="5400000">
            <a:off x="6192180" y="885490"/>
            <a:ext cx="144016" cy="3096344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676750"/>
            <a:ext cx="258028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 Box 41"/>
          <p:cNvSpPr txBox="1">
            <a:spLocks noChangeArrowheads="1"/>
          </p:cNvSpPr>
          <p:nvPr/>
        </p:nvSpPr>
        <p:spPr bwMode="auto">
          <a:xfrm>
            <a:off x="4860032" y="2577678"/>
            <a:ext cx="280831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1100" b="1" dirty="0" err="1" smtClean="0">
                <a:latin typeface="Tahoma" pitchFamily="34" charset="0"/>
                <a:cs typeface="Tahoma" pitchFamily="34" charset="0"/>
              </a:rPr>
              <a:t>Ambiguous</a:t>
            </a:r>
            <a:r>
              <a:rPr lang="fr-FR" sz="11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1100" b="1" dirty="0" err="1" smtClean="0">
                <a:latin typeface="Tahoma" pitchFamily="34" charset="0"/>
                <a:cs typeface="Tahoma" pitchFamily="34" charset="0"/>
              </a:rPr>
              <a:t>matrix</a:t>
            </a:r>
            <a:r>
              <a:rPr lang="fr-FR" sz="11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1100" b="1" dirty="0" err="1" smtClean="0">
                <a:latin typeface="Tahoma" pitchFamily="34" charset="0"/>
                <a:cs typeface="Tahoma" pitchFamily="34" charset="0"/>
              </a:rPr>
              <a:t>elements</a:t>
            </a:r>
            <a:endParaRPr lang="fr-FR" sz="1100" b="1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fr-FR" sz="1100" b="1" dirty="0" smtClean="0">
                <a:latin typeface="Tahoma" pitchFamily="34" charset="0"/>
                <a:cs typeface="Tahoma" pitchFamily="34" charset="0"/>
              </a:rPr>
              <a:t>Not </a:t>
            </a:r>
            <a:r>
              <a:rPr lang="fr-FR" sz="1100" b="1" dirty="0" err="1" smtClean="0">
                <a:latin typeface="Tahoma" pitchFamily="34" charset="0"/>
                <a:cs typeface="Tahoma" pitchFamily="34" charset="0"/>
              </a:rPr>
              <a:t>related</a:t>
            </a:r>
            <a:r>
              <a:rPr lang="fr-FR" sz="1100" b="1" dirty="0" smtClean="0">
                <a:latin typeface="Tahoma" pitchFamily="34" charset="0"/>
                <a:cs typeface="Tahoma" pitchFamily="34" charset="0"/>
              </a:rPr>
              <a:t> to </a:t>
            </a:r>
            <a:r>
              <a:rPr lang="fr-FR" sz="1100" b="1" dirty="0" err="1" smtClean="0">
                <a:latin typeface="Tahoma" pitchFamily="34" charset="0"/>
                <a:cs typeface="Tahoma" pitchFamily="34" charset="0"/>
              </a:rPr>
              <a:t>known</a:t>
            </a:r>
            <a:r>
              <a:rPr lang="fr-FR" sz="1100" b="1" dirty="0" smtClean="0">
                <a:latin typeface="Tahoma" pitchFamily="34" charset="0"/>
                <a:cs typeface="Tahoma" pitchFamily="34" charset="0"/>
              </a:rPr>
              <a:t> distributions</a:t>
            </a:r>
            <a:endParaRPr lang="fr-BE" sz="11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Text Box 41"/>
          <p:cNvSpPr txBox="1">
            <a:spLocks noChangeArrowheads="1"/>
          </p:cNvSpPr>
          <p:nvPr/>
        </p:nvSpPr>
        <p:spPr bwMode="auto">
          <a:xfrm>
            <a:off x="4402080" y="3009726"/>
            <a:ext cx="32662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fr-BE" sz="1200" b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[Leader, C.L. (2014)]</a:t>
            </a:r>
            <a:endParaRPr lang="fr-BE" sz="1200" b="1" dirty="0">
              <a:solidFill>
                <a:srgbClr val="008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16888" y="3934797"/>
            <a:ext cx="682752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Espace réservé du contenu 2"/>
          <p:cNvSpPr txBox="1">
            <a:spLocks/>
          </p:cNvSpPr>
          <p:nvPr/>
        </p:nvSpPr>
        <p:spPr bwMode="auto">
          <a:xfrm>
            <a:off x="683568" y="3358733"/>
            <a:ext cx="698434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Ji-Leader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sum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rule</a:t>
            </a:r>
            <a:endParaRPr lang="fr-FR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1" name="Text Box 41"/>
          <p:cNvSpPr txBox="1">
            <a:spLocks noChangeArrowheads="1"/>
          </p:cNvSpPr>
          <p:nvPr/>
        </p:nvSpPr>
        <p:spPr bwMode="auto">
          <a:xfrm>
            <a:off x="6444208" y="4510861"/>
            <a:ext cx="153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fr-BE" sz="1200" b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[Leader (2012)]</a:t>
            </a:r>
            <a:endParaRPr lang="fr-BE" sz="1200" b="1" dirty="0">
              <a:solidFill>
                <a:srgbClr val="008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2" name="Text Box 41"/>
          <p:cNvSpPr txBox="1">
            <a:spLocks noChangeArrowheads="1"/>
          </p:cNvSpPr>
          <p:nvPr/>
        </p:nvSpPr>
        <p:spPr bwMode="auto">
          <a:xfrm>
            <a:off x="3898024" y="4510861"/>
            <a:ext cx="153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fr-BE" sz="1200" b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[Ji (1997)]</a:t>
            </a:r>
            <a:endParaRPr lang="fr-BE" sz="1200" b="1" dirty="0">
              <a:solidFill>
                <a:srgbClr val="008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9" name="Text Box 41"/>
          <p:cNvSpPr txBox="1">
            <a:spLocks noChangeArrowheads="1"/>
          </p:cNvSpPr>
          <p:nvPr/>
        </p:nvSpPr>
        <p:spPr bwMode="auto">
          <a:xfrm>
            <a:off x="6444208" y="6095037"/>
            <a:ext cx="26181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fr-BE" sz="1200" b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[Ji </a:t>
            </a:r>
            <a:r>
              <a:rPr lang="fr-BE" sz="1200" b="1" i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et al. </a:t>
            </a:r>
            <a:r>
              <a:rPr lang="fr-BE" sz="1200" b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(2012)]</a:t>
            </a:r>
          </a:p>
          <a:p>
            <a:pPr algn="r"/>
            <a:r>
              <a:rPr lang="fr-BE" sz="1200" b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[Leader (2013)]</a:t>
            </a:r>
          </a:p>
          <a:p>
            <a:pPr algn="r"/>
            <a:r>
              <a:rPr lang="fr-BE" sz="1200" b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[</a:t>
            </a:r>
            <a:r>
              <a:rPr lang="fr-BE" sz="1200" b="1" dirty="0" err="1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Harindranath</a:t>
            </a:r>
            <a:r>
              <a:rPr lang="fr-BE" sz="1200" b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fr-BE" sz="1200" b="1" i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et al. </a:t>
            </a:r>
            <a:r>
              <a:rPr lang="fr-BE" sz="1200" b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(2013)]</a:t>
            </a:r>
            <a:endParaRPr lang="fr-BE" sz="1200" b="1" dirty="0">
              <a:solidFill>
                <a:srgbClr val="008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0" name="Espace réservé du contenu 2"/>
          <p:cNvSpPr txBox="1">
            <a:spLocks/>
          </p:cNvSpPr>
          <p:nvPr/>
        </p:nvSpPr>
        <p:spPr bwMode="auto">
          <a:xfrm>
            <a:off x="683568" y="5014917"/>
            <a:ext cx="698434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Transverse Pauli-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Lubanski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sum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rule</a:t>
            </a:r>
            <a:endParaRPr lang="fr-FR" sz="1400" b="1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44" name="Connecteur droit 43"/>
          <p:cNvCxnSpPr/>
          <p:nvPr/>
        </p:nvCxnSpPr>
        <p:spPr>
          <a:xfrm>
            <a:off x="2736000" y="2060848"/>
            <a:ext cx="79208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624138"/>
            <a:ext cx="4564380" cy="57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ectangle 3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099" name="Titre 1"/>
          <p:cNvSpPr txBox="1">
            <a:spLocks/>
          </p:cNvSpPr>
          <p:nvPr/>
        </p:nvSpPr>
        <p:spPr bwMode="auto">
          <a:xfrm>
            <a:off x="0" y="0"/>
            <a:ext cx="9144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Spin-</a:t>
            </a:r>
            <a:r>
              <a:rPr lang="fr-FR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orbit</a:t>
            </a:r>
            <a:r>
              <a:rPr lang="fr-FR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correlations</a:t>
            </a:r>
            <a:endParaRPr lang="fr-FR" sz="28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 bwMode="auto">
          <a:xfrm>
            <a:off x="684000" y="1988840"/>
            <a:ext cx="698434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Transverse AM and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transversely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polarized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quark</a:t>
            </a:r>
            <a:endParaRPr lang="fr-FR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1" name="Text Box 41"/>
          <p:cNvSpPr txBox="1">
            <a:spLocks noChangeArrowheads="1"/>
          </p:cNvSpPr>
          <p:nvPr/>
        </p:nvSpPr>
        <p:spPr bwMode="auto">
          <a:xfrm>
            <a:off x="5796136" y="1988840"/>
            <a:ext cx="32662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fr-BE" sz="1200" b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[</a:t>
            </a:r>
            <a:r>
              <a:rPr lang="fr-BE" sz="1200" b="1" dirty="0" err="1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Burkardt</a:t>
            </a:r>
            <a:r>
              <a:rPr lang="fr-BE" sz="1200" b="1" i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fr-BE" sz="1200" b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(2006)]</a:t>
            </a: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5216" y="4722088"/>
            <a:ext cx="4511040" cy="57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 Box 41"/>
          <p:cNvSpPr txBox="1">
            <a:spLocks noChangeArrowheads="1"/>
          </p:cNvSpPr>
          <p:nvPr/>
        </p:nvSpPr>
        <p:spPr bwMode="auto">
          <a:xfrm>
            <a:off x="5796136" y="4077072"/>
            <a:ext cx="32662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fr-BE" sz="1200" b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[C.L.</a:t>
            </a:r>
            <a:r>
              <a:rPr lang="fr-BE" sz="1200" b="1" i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fr-BE" sz="1200" b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(2014)]</a:t>
            </a:r>
          </a:p>
        </p:txBody>
      </p:sp>
      <p:sp>
        <p:nvSpPr>
          <p:cNvPr id="28" name="Espace réservé du contenu 2"/>
          <p:cNvSpPr txBox="1">
            <a:spLocks/>
          </p:cNvSpPr>
          <p:nvPr/>
        </p:nvSpPr>
        <p:spPr bwMode="auto">
          <a:xfrm>
            <a:off x="683568" y="4075926"/>
            <a:ext cx="698434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Longitudinal OAM and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longitudinally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polarized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quark</a:t>
            </a:r>
            <a:endParaRPr lang="fr-FR" sz="1400" b="1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33" name="Connecteur droit 32"/>
          <p:cNvCxnSpPr/>
          <p:nvPr/>
        </p:nvCxnSpPr>
        <p:spPr>
          <a:xfrm>
            <a:off x="6480000" y="5157192"/>
            <a:ext cx="216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4680000" y="3068960"/>
            <a:ext cx="187220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://www.oreablog.com/wp-content/uploads/2012/12/Gyroscop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2619375" cy="3924301"/>
          </a:xfrm>
          <a:prstGeom prst="rect">
            <a:avLst/>
          </a:prstGeom>
          <a:noFill/>
        </p:spPr>
      </p:pic>
      <p:sp>
        <p:nvSpPr>
          <p:cNvPr id="34" name="Rectangle 3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147" name="Titre 1"/>
          <p:cNvSpPr txBox="1">
            <a:spLocks/>
          </p:cNvSpPr>
          <p:nvPr/>
        </p:nvSpPr>
        <p:spPr bwMode="auto">
          <a:xfrm>
            <a:off x="0" y="0"/>
            <a:ext cx="9144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Summary</a:t>
            </a:r>
            <a:endParaRPr lang="fr-FR" sz="28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149" name="Espace réservé du contenu 2"/>
          <p:cNvSpPr txBox="1">
            <a:spLocks/>
          </p:cNvSpPr>
          <p:nvPr/>
        </p:nvSpPr>
        <p:spPr bwMode="auto">
          <a:xfrm>
            <a:off x="2915816" y="2204864"/>
            <a:ext cx="5976664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  <a:buFont typeface="Arial" charset="0"/>
              <a:buChar char="•"/>
            </a:pPr>
            <a:r>
              <a:rPr lang="fr-FR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2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Distinction</a:t>
            </a:r>
            <a:r>
              <a:rPr lang="fr-FR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2000" dirty="0" err="1" smtClean="0">
                <a:latin typeface="Tahoma" pitchFamily="34" charset="0"/>
                <a:cs typeface="Tahoma" pitchFamily="34" charset="0"/>
              </a:rPr>
              <a:t>between</a:t>
            </a:r>
            <a:r>
              <a:rPr lang="fr-FR" sz="2000" dirty="0" smtClean="0">
                <a:latin typeface="Tahoma" pitchFamily="34" charset="0"/>
                <a:cs typeface="Tahoma" pitchFamily="34" charset="0"/>
              </a:rPr>
              <a:t> « spin » and « </a:t>
            </a:r>
            <a:r>
              <a:rPr lang="fr-FR" sz="2000" dirty="0" err="1" smtClean="0">
                <a:latin typeface="Tahoma" pitchFamily="34" charset="0"/>
                <a:cs typeface="Tahoma" pitchFamily="34" charset="0"/>
              </a:rPr>
              <a:t>polarization</a:t>
            </a:r>
            <a:r>
              <a:rPr lang="fr-FR" sz="2000" dirty="0" smtClean="0">
                <a:latin typeface="Tahoma" pitchFamily="34" charset="0"/>
                <a:cs typeface="Tahoma" pitchFamily="34" charset="0"/>
              </a:rPr>
              <a:t> » </a:t>
            </a:r>
            <a:r>
              <a:rPr lang="fr-FR" sz="2000" dirty="0" err="1" smtClean="0">
                <a:latin typeface="Tahoma" pitchFamily="34" charset="0"/>
                <a:cs typeface="Tahoma" pitchFamily="34" charset="0"/>
              </a:rPr>
              <a:t>is</a:t>
            </a:r>
            <a:r>
              <a:rPr lang="fr-FR" sz="2000" dirty="0" smtClean="0">
                <a:latin typeface="Tahoma" pitchFamily="34" charset="0"/>
                <a:cs typeface="Tahoma" pitchFamily="34" charset="0"/>
              </a:rPr>
              <a:t> important</a:t>
            </a:r>
            <a:endParaRPr lang="fr-FR" sz="1000" dirty="0" smtClean="0">
              <a:latin typeface="Tahoma" pitchFamily="34" charset="0"/>
              <a:cs typeface="Tahoma" pitchFamily="34" charset="0"/>
            </a:endParaRPr>
          </a:p>
          <a:p>
            <a:pPr algn="l">
              <a:spcBef>
                <a:spcPct val="20000"/>
              </a:spcBef>
              <a:buFont typeface="Arial" charset="0"/>
              <a:buChar char="•"/>
            </a:pPr>
            <a:endParaRPr lang="fr-FR" sz="800" dirty="0" smtClean="0">
              <a:latin typeface="Tahoma" pitchFamily="34" charset="0"/>
              <a:cs typeface="Tahoma" pitchFamily="34" charset="0"/>
            </a:endParaRPr>
          </a:p>
          <a:p>
            <a:pPr algn="l">
              <a:spcBef>
                <a:spcPct val="20000"/>
              </a:spcBef>
              <a:buFont typeface="Arial" charset="0"/>
              <a:buChar char="•"/>
            </a:pPr>
            <a:r>
              <a:rPr lang="fr-FR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2000" dirty="0" err="1" smtClean="0">
                <a:latin typeface="Tahoma" pitchFamily="34" charset="0"/>
                <a:cs typeface="Tahoma" pitchFamily="34" charset="0"/>
              </a:rPr>
              <a:t>Helicity</a:t>
            </a:r>
            <a:r>
              <a:rPr lang="fr-FR" sz="2000" dirty="0" smtClean="0">
                <a:latin typeface="Tahoma" pitchFamily="34" charset="0"/>
                <a:cs typeface="Tahoma" pitchFamily="34" charset="0"/>
              </a:rPr>
              <a:t> and </a:t>
            </a:r>
            <a:r>
              <a:rPr lang="fr-FR" sz="2000" dirty="0" err="1" smtClean="0">
                <a:latin typeface="Tahoma" pitchFamily="34" charset="0"/>
                <a:cs typeface="Tahoma" pitchFamily="34" charset="0"/>
              </a:rPr>
              <a:t>transversity</a:t>
            </a:r>
            <a:r>
              <a:rPr lang="fr-FR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2000" dirty="0" err="1" smtClean="0">
                <a:latin typeface="Tahoma" pitchFamily="34" charset="0"/>
                <a:cs typeface="Tahoma" pitchFamily="34" charset="0"/>
              </a:rPr>
              <a:t>contain</a:t>
            </a:r>
            <a:r>
              <a:rPr lang="fr-FR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complementary</a:t>
            </a:r>
            <a:r>
              <a:rPr lang="fr-FR" sz="2000" dirty="0" smtClean="0">
                <a:latin typeface="Tahoma" pitchFamily="34" charset="0"/>
                <a:cs typeface="Tahoma" pitchFamily="34" charset="0"/>
              </a:rPr>
              <a:t> information about </a:t>
            </a:r>
            <a:r>
              <a:rPr lang="fr-FR" sz="2000" dirty="0" err="1" smtClean="0">
                <a:latin typeface="Tahoma" pitchFamily="34" charset="0"/>
                <a:cs typeface="Tahoma" pitchFamily="34" charset="0"/>
              </a:rPr>
              <a:t>boosts</a:t>
            </a:r>
            <a:endParaRPr lang="fr-FR" sz="2000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l">
              <a:spcBef>
                <a:spcPct val="20000"/>
              </a:spcBef>
              <a:buFont typeface="Arial" charset="0"/>
              <a:buChar char="•"/>
            </a:pPr>
            <a:endParaRPr lang="fr-FR" sz="800" dirty="0" smtClean="0">
              <a:latin typeface="Tahoma" pitchFamily="34" charset="0"/>
              <a:cs typeface="Tahoma" pitchFamily="34" charset="0"/>
            </a:endParaRPr>
          </a:p>
          <a:p>
            <a:pPr algn="l">
              <a:spcBef>
                <a:spcPct val="20000"/>
              </a:spcBef>
              <a:buFont typeface="Arial" charset="0"/>
              <a:buChar char="•"/>
            </a:pPr>
            <a:r>
              <a:rPr lang="fr-FR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2000" dirty="0" err="1" smtClean="0">
                <a:latin typeface="Tahoma" pitchFamily="34" charset="0"/>
                <a:cs typeface="Tahoma" pitchFamily="34" charset="0"/>
              </a:rPr>
              <a:t>Transversity</a:t>
            </a:r>
            <a:r>
              <a:rPr lang="fr-FR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2000" dirty="0" err="1" smtClean="0">
                <a:latin typeface="Tahoma" pitchFamily="34" charset="0"/>
                <a:cs typeface="Tahoma" pitchFamily="34" charset="0"/>
              </a:rPr>
              <a:t>appears</a:t>
            </a:r>
            <a:r>
              <a:rPr lang="fr-FR" sz="2000" dirty="0" smtClean="0">
                <a:latin typeface="Tahoma" pitchFamily="34" charset="0"/>
                <a:cs typeface="Tahoma" pitchFamily="34" charset="0"/>
              </a:rPr>
              <a:t> in </a:t>
            </a:r>
            <a:r>
              <a:rPr lang="fr-FR" sz="2000" dirty="0" err="1" smtClean="0">
                <a:latin typeface="Tahoma" pitchFamily="34" charset="0"/>
                <a:cs typeface="Tahoma" pitchFamily="34" charset="0"/>
              </a:rPr>
              <a:t>several</a:t>
            </a:r>
            <a:r>
              <a:rPr lang="fr-FR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2000" dirty="0" err="1" smtClean="0">
                <a:latin typeface="Tahoma" pitchFamily="34" charset="0"/>
                <a:cs typeface="Tahoma" pitchFamily="34" charset="0"/>
              </a:rPr>
              <a:t>sum</a:t>
            </a:r>
            <a:r>
              <a:rPr lang="fr-FR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2000" dirty="0" err="1" smtClean="0">
                <a:latin typeface="Tahoma" pitchFamily="34" charset="0"/>
                <a:cs typeface="Tahoma" pitchFamily="34" charset="0"/>
              </a:rPr>
              <a:t>rules</a:t>
            </a:r>
            <a:r>
              <a:rPr lang="fr-FR" sz="2000" dirty="0" smtClean="0">
                <a:latin typeface="Tahoma" pitchFamily="34" charset="0"/>
                <a:cs typeface="Tahoma" pitchFamily="34" charset="0"/>
              </a:rPr>
              <a:t> but has </a:t>
            </a:r>
            <a:r>
              <a:rPr lang="fr-FR" sz="2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no model-</a:t>
            </a:r>
            <a:r>
              <a:rPr lang="fr-FR" sz="2000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independent</a:t>
            </a:r>
            <a:r>
              <a:rPr lang="fr-FR" sz="2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fr-FR" sz="2000" dirty="0" smtClean="0">
                <a:latin typeface="Tahoma" pitchFamily="34" charset="0"/>
                <a:cs typeface="Tahoma" pitchFamily="34" charset="0"/>
              </a:rPr>
              <a:t>relation </a:t>
            </a:r>
            <a:r>
              <a:rPr lang="fr-FR" sz="2000" dirty="0" err="1" smtClean="0">
                <a:latin typeface="Tahoma" pitchFamily="34" charset="0"/>
                <a:cs typeface="Tahoma" pitchFamily="34" charset="0"/>
              </a:rPr>
              <a:t>with</a:t>
            </a:r>
            <a:r>
              <a:rPr lang="fr-FR" sz="2000" dirty="0" smtClean="0">
                <a:latin typeface="Tahoma" pitchFamily="34" charset="0"/>
                <a:cs typeface="Tahoma" pitchFamily="34" charset="0"/>
              </a:rPr>
              <a:t> OAM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4" name="Picture 4" descr="http://www.oreablog.com/wp-content/uploads/2012/12/Gyroscop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2619375" cy="3924301"/>
          </a:xfrm>
          <a:prstGeom prst="rect">
            <a:avLst/>
          </a:prstGeom>
          <a:noFill/>
        </p:spPr>
      </p:pic>
      <p:sp>
        <p:nvSpPr>
          <p:cNvPr id="34" name="Rectangle 3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147" name="Titre 1"/>
          <p:cNvSpPr txBox="1">
            <a:spLocks/>
          </p:cNvSpPr>
          <p:nvPr/>
        </p:nvSpPr>
        <p:spPr bwMode="auto">
          <a:xfrm>
            <a:off x="0" y="0"/>
            <a:ext cx="9144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28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Outline</a:t>
            </a:r>
          </a:p>
        </p:txBody>
      </p:sp>
      <p:sp>
        <p:nvSpPr>
          <p:cNvPr id="6149" name="Espace réservé du contenu 2"/>
          <p:cNvSpPr txBox="1">
            <a:spLocks/>
          </p:cNvSpPr>
          <p:nvPr/>
        </p:nvSpPr>
        <p:spPr bwMode="auto">
          <a:xfrm>
            <a:off x="2699792" y="2400672"/>
            <a:ext cx="6372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  <a:buFont typeface="Arial" charset="0"/>
              <a:buChar char="•"/>
            </a:pPr>
            <a:r>
              <a:rPr lang="fr-FR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2400" dirty="0" err="1" smtClean="0">
                <a:latin typeface="Tahoma" pitchFamily="34" charset="0"/>
                <a:cs typeface="Tahoma" pitchFamily="34" charset="0"/>
              </a:rPr>
              <a:t>Angular</a:t>
            </a:r>
            <a:r>
              <a:rPr lang="fr-FR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2400" dirty="0" err="1" smtClean="0">
                <a:latin typeface="Tahoma" pitchFamily="34" charset="0"/>
                <a:cs typeface="Tahoma" pitchFamily="34" charset="0"/>
              </a:rPr>
              <a:t>momentum</a:t>
            </a:r>
            <a:r>
              <a:rPr lang="fr-FR" sz="2400" dirty="0" smtClean="0">
                <a:latin typeface="Tahoma" pitchFamily="34" charset="0"/>
                <a:cs typeface="Tahoma" pitchFamily="34" charset="0"/>
              </a:rPr>
              <a:t> and </a:t>
            </a:r>
            <a:r>
              <a:rPr lang="fr-FR" sz="2400" dirty="0" err="1" smtClean="0">
                <a:latin typeface="Tahoma" pitchFamily="34" charset="0"/>
                <a:cs typeface="Tahoma" pitchFamily="34" charset="0"/>
              </a:rPr>
              <a:t>Relativity</a:t>
            </a:r>
            <a:r>
              <a:rPr lang="fr-FR" sz="2400" dirty="0" smtClean="0">
                <a:latin typeface="Tahoma" pitchFamily="34" charset="0"/>
                <a:cs typeface="Tahoma" pitchFamily="34" charset="0"/>
              </a:rPr>
              <a:t> </a:t>
            </a:r>
            <a:endParaRPr lang="fr-FR" sz="2400" dirty="0">
              <a:latin typeface="Tahoma" pitchFamily="34" charset="0"/>
              <a:cs typeface="Tahoma" pitchFamily="34" charset="0"/>
            </a:endParaRPr>
          </a:p>
          <a:p>
            <a:pPr algn="l">
              <a:spcBef>
                <a:spcPct val="20000"/>
              </a:spcBef>
              <a:buFont typeface="Arial" charset="0"/>
              <a:buChar char="•"/>
            </a:pPr>
            <a:r>
              <a:rPr lang="fr-FR" sz="2400" dirty="0" smtClean="0">
                <a:latin typeface="Tahoma" pitchFamily="34" charset="0"/>
                <a:cs typeface="Tahoma" pitchFamily="34" charset="0"/>
              </a:rPr>
              <a:t> Longitudinal and transverse </a:t>
            </a:r>
            <a:r>
              <a:rPr lang="fr-FR" sz="2400" dirty="0" err="1" smtClean="0">
                <a:latin typeface="Tahoma" pitchFamily="34" charset="0"/>
                <a:cs typeface="Tahoma" pitchFamily="34" charset="0"/>
              </a:rPr>
              <a:t>polarizations</a:t>
            </a:r>
            <a:endParaRPr lang="fr-FR" sz="2400" dirty="0">
              <a:latin typeface="Tahoma" pitchFamily="34" charset="0"/>
              <a:cs typeface="Tahoma" pitchFamily="34" charset="0"/>
            </a:endParaRPr>
          </a:p>
          <a:p>
            <a:pPr algn="l">
              <a:spcBef>
                <a:spcPct val="20000"/>
              </a:spcBef>
              <a:buFont typeface="Arial" charset="0"/>
              <a:buChar char="•"/>
            </a:pPr>
            <a:r>
              <a:rPr lang="fr-FR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fr-FR" sz="2400" dirty="0" err="1" smtClean="0">
                <a:latin typeface="Tahoma" pitchFamily="34" charset="0"/>
                <a:cs typeface="Tahoma" pitchFamily="34" charset="0"/>
              </a:rPr>
              <a:t>Transversity</a:t>
            </a:r>
            <a:r>
              <a:rPr lang="fr-FR" sz="2400" dirty="0" smtClean="0">
                <a:latin typeface="Tahoma" pitchFamily="34" charset="0"/>
                <a:cs typeface="Tahoma" pitchFamily="34" charset="0"/>
              </a:rPr>
              <a:t> and orbital </a:t>
            </a:r>
            <a:r>
              <a:rPr lang="fr-FR" sz="2400" dirty="0" err="1" smtClean="0">
                <a:latin typeface="Tahoma" pitchFamily="34" charset="0"/>
                <a:cs typeface="Tahoma" pitchFamily="34" charset="0"/>
              </a:rPr>
              <a:t>angular</a:t>
            </a:r>
            <a:r>
              <a:rPr lang="fr-FR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2400" dirty="0" err="1" smtClean="0">
                <a:latin typeface="Tahoma" pitchFamily="34" charset="0"/>
                <a:cs typeface="Tahoma" pitchFamily="34" charset="0"/>
              </a:rPr>
              <a:t>momentum</a:t>
            </a:r>
            <a:endParaRPr lang="fr-FR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147" name="Titre 1"/>
          <p:cNvSpPr txBox="1">
            <a:spLocks/>
          </p:cNvSpPr>
          <p:nvPr/>
        </p:nvSpPr>
        <p:spPr bwMode="auto">
          <a:xfrm>
            <a:off x="0" y="0"/>
            <a:ext cx="9144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Back to basics</a:t>
            </a:r>
            <a:endParaRPr lang="fr-FR" sz="28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 bwMode="auto">
          <a:xfrm>
            <a:off x="2051720" y="1124744"/>
            <a:ext cx="496855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Two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crucial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commutators</a:t>
            </a:r>
            <a:endParaRPr lang="fr-FR" sz="1400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916832"/>
            <a:ext cx="2103120" cy="746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0808" y="1943992"/>
            <a:ext cx="178308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Espace réservé du contenu 2"/>
          <p:cNvSpPr txBox="1">
            <a:spLocks/>
          </p:cNvSpPr>
          <p:nvPr/>
        </p:nvSpPr>
        <p:spPr bwMode="auto">
          <a:xfrm>
            <a:off x="5580112" y="2924944"/>
            <a:ext cx="165618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1100" b="1" dirty="0" err="1" smtClean="0">
                <a:latin typeface="Tahoma" pitchFamily="34" charset="0"/>
                <a:cs typeface="Tahoma" pitchFamily="34" charset="0"/>
              </a:rPr>
              <a:t>Relativistic</a:t>
            </a:r>
            <a:endParaRPr lang="fr-FR" sz="11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9" name="Espace réservé du contenu 2"/>
          <p:cNvSpPr txBox="1">
            <a:spLocks/>
          </p:cNvSpPr>
          <p:nvPr/>
        </p:nvSpPr>
        <p:spPr bwMode="auto">
          <a:xfrm>
            <a:off x="1763688" y="2924944"/>
            <a:ext cx="165618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1100" b="1" dirty="0" smtClean="0">
                <a:latin typeface="Tahoma" pitchFamily="34" charset="0"/>
                <a:cs typeface="Tahoma" pitchFamily="34" charset="0"/>
              </a:rPr>
              <a:t>Non-</a:t>
            </a:r>
            <a:r>
              <a:rPr lang="fr-FR" sz="1100" b="1" dirty="0" err="1" smtClean="0">
                <a:latin typeface="Tahoma" pitchFamily="34" charset="0"/>
                <a:cs typeface="Tahoma" pitchFamily="34" charset="0"/>
              </a:rPr>
              <a:t>relativistic</a:t>
            </a:r>
            <a:endParaRPr lang="fr-FR" sz="11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4" name="Espace réservé du contenu 2"/>
          <p:cNvSpPr txBox="1">
            <a:spLocks/>
          </p:cNvSpPr>
          <p:nvPr/>
        </p:nvSpPr>
        <p:spPr bwMode="auto">
          <a:xfrm>
            <a:off x="5868144" y="4509120"/>
            <a:ext cx="259228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Spin orientation and</a:t>
            </a:r>
          </a:p>
          <a:p>
            <a:pPr algn="ctr">
              <a:spcBef>
                <a:spcPct val="20000"/>
              </a:spcBef>
            </a:pP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relativistic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center-of-mass are </a:t>
            </a:r>
            <a:r>
              <a:rPr lang="fr-FR" sz="1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frame </a:t>
            </a:r>
            <a:r>
              <a:rPr lang="fr-FR" sz="1400" b="1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dependent</a:t>
            </a:r>
            <a:endParaRPr lang="fr-FR" sz="14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6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9182" y="4249418"/>
            <a:ext cx="4672898" cy="1627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Flèche vers le bas 47"/>
          <p:cNvSpPr>
            <a:spLocks noChangeAspect="1"/>
          </p:cNvSpPr>
          <p:nvPr/>
        </p:nvSpPr>
        <p:spPr>
          <a:xfrm rot="5400000" flipV="1">
            <a:off x="4499984" y="2031512"/>
            <a:ext cx="186695" cy="533400"/>
          </a:xfrm>
          <a:prstGeom prst="down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grpSp>
        <p:nvGrpSpPr>
          <p:cNvPr id="93" name="Groupe 92"/>
          <p:cNvGrpSpPr/>
          <p:nvPr/>
        </p:nvGrpSpPr>
        <p:grpSpPr>
          <a:xfrm>
            <a:off x="3419872" y="4005064"/>
            <a:ext cx="432048" cy="432048"/>
            <a:chOff x="6588224" y="5877272"/>
            <a:chExt cx="432048" cy="432048"/>
          </a:xfrm>
        </p:grpSpPr>
        <p:cxnSp>
          <p:nvCxnSpPr>
            <p:cNvPr id="69" name="Connecteur droit 68"/>
            <p:cNvCxnSpPr/>
            <p:nvPr/>
          </p:nvCxnSpPr>
          <p:spPr>
            <a:xfrm flipV="1">
              <a:off x="6732240" y="5877272"/>
              <a:ext cx="0" cy="288032"/>
            </a:xfrm>
            <a:prstGeom prst="line">
              <a:avLst/>
            </a:prstGeom>
            <a:ln w="19050">
              <a:solidFill>
                <a:schemeClr val="tx1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cteur droit 69"/>
            <p:cNvCxnSpPr/>
            <p:nvPr/>
          </p:nvCxnSpPr>
          <p:spPr>
            <a:xfrm>
              <a:off x="6732240" y="6165304"/>
              <a:ext cx="28803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cteur droit 70"/>
            <p:cNvCxnSpPr/>
            <p:nvPr/>
          </p:nvCxnSpPr>
          <p:spPr>
            <a:xfrm flipH="1">
              <a:off x="6588224" y="6165304"/>
              <a:ext cx="144016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Espace réservé du contenu 2"/>
          <p:cNvSpPr txBox="1">
            <a:spLocks/>
          </p:cNvSpPr>
          <p:nvPr/>
        </p:nvSpPr>
        <p:spPr bwMode="auto">
          <a:xfrm>
            <a:off x="3419872" y="3645024"/>
            <a:ext cx="172819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1100" b="1" dirty="0" smtClean="0">
                <a:latin typeface="Tahoma" pitchFamily="34" charset="0"/>
                <a:cs typeface="Tahoma" pitchFamily="34" charset="0"/>
              </a:rPr>
              <a:t>Wigner rotation</a:t>
            </a:r>
            <a:endParaRPr lang="fr-FR" sz="1100" b="1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94" name="Groupe 93"/>
          <p:cNvGrpSpPr/>
          <p:nvPr/>
        </p:nvGrpSpPr>
        <p:grpSpPr>
          <a:xfrm rot="-960000">
            <a:off x="4016768" y="3984232"/>
            <a:ext cx="432048" cy="432048"/>
            <a:chOff x="6588224" y="5877272"/>
            <a:chExt cx="432048" cy="432048"/>
          </a:xfrm>
        </p:grpSpPr>
        <p:cxnSp>
          <p:nvCxnSpPr>
            <p:cNvPr id="95" name="Connecteur droit 94"/>
            <p:cNvCxnSpPr/>
            <p:nvPr/>
          </p:nvCxnSpPr>
          <p:spPr>
            <a:xfrm flipV="1">
              <a:off x="6732240" y="5877272"/>
              <a:ext cx="0" cy="288032"/>
            </a:xfrm>
            <a:prstGeom prst="line">
              <a:avLst/>
            </a:prstGeom>
            <a:ln w="19050">
              <a:solidFill>
                <a:srgbClr val="00206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cteur droit 95"/>
            <p:cNvCxnSpPr/>
            <p:nvPr/>
          </p:nvCxnSpPr>
          <p:spPr>
            <a:xfrm>
              <a:off x="6732240" y="6165304"/>
              <a:ext cx="288032" cy="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cteur droit 96"/>
            <p:cNvCxnSpPr/>
            <p:nvPr/>
          </p:nvCxnSpPr>
          <p:spPr>
            <a:xfrm flipH="1">
              <a:off x="6588224" y="6165304"/>
              <a:ext cx="144016" cy="144016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e 97"/>
          <p:cNvGrpSpPr/>
          <p:nvPr/>
        </p:nvGrpSpPr>
        <p:grpSpPr>
          <a:xfrm rot="-1980000">
            <a:off x="4654805" y="3994267"/>
            <a:ext cx="432048" cy="432048"/>
            <a:chOff x="6588224" y="5877272"/>
            <a:chExt cx="432048" cy="432048"/>
          </a:xfrm>
        </p:grpSpPr>
        <p:cxnSp>
          <p:nvCxnSpPr>
            <p:cNvPr id="99" name="Connecteur droit 98"/>
            <p:cNvCxnSpPr/>
            <p:nvPr/>
          </p:nvCxnSpPr>
          <p:spPr>
            <a:xfrm flipV="1">
              <a:off x="6732240" y="5877272"/>
              <a:ext cx="0" cy="288032"/>
            </a:xfrm>
            <a:prstGeom prst="line">
              <a:avLst/>
            </a:prstGeom>
            <a:ln w="19050">
              <a:solidFill>
                <a:schemeClr val="accent2">
                  <a:lumMod val="50000"/>
                </a:schemeClr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cteur droit 99"/>
            <p:cNvCxnSpPr/>
            <p:nvPr/>
          </p:nvCxnSpPr>
          <p:spPr>
            <a:xfrm>
              <a:off x="6732240" y="6165304"/>
              <a:ext cx="288032" cy="0"/>
            </a:xfrm>
            <a:prstGeom prst="line">
              <a:avLst/>
            </a:prstGeom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cteur droit 100"/>
            <p:cNvCxnSpPr/>
            <p:nvPr/>
          </p:nvCxnSpPr>
          <p:spPr>
            <a:xfrm flipH="1">
              <a:off x="6588224" y="6165304"/>
              <a:ext cx="144016" cy="144016"/>
            </a:xfrm>
            <a:prstGeom prst="line">
              <a:avLst/>
            </a:prstGeom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Espace réservé du contenu 2"/>
          <p:cNvSpPr txBox="1">
            <a:spLocks/>
          </p:cNvSpPr>
          <p:nvPr/>
        </p:nvSpPr>
        <p:spPr bwMode="auto">
          <a:xfrm>
            <a:off x="2051720" y="6309320"/>
            <a:ext cx="540060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Special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relativity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introduces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intricate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spin-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orbit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coupling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!</a:t>
            </a:r>
            <a:endParaRPr lang="fr-FR" sz="14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429000"/>
            <a:ext cx="1859280" cy="944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ectangle 3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147" name="Titre 1"/>
          <p:cNvSpPr txBox="1">
            <a:spLocks/>
          </p:cNvSpPr>
          <p:nvPr/>
        </p:nvSpPr>
        <p:spPr bwMode="auto">
          <a:xfrm>
            <a:off x="0" y="0"/>
            <a:ext cx="9144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Back to basics</a:t>
            </a:r>
            <a:endParaRPr lang="fr-FR" sz="28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 bwMode="auto">
          <a:xfrm>
            <a:off x="2123728" y="1124744"/>
            <a:ext cx="489654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Single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particle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at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rest</a:t>
            </a:r>
            <a:endParaRPr lang="fr-FR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6" name="Espace réservé du contenu 2"/>
          <p:cNvSpPr txBox="1">
            <a:spLocks/>
          </p:cNvSpPr>
          <p:nvPr/>
        </p:nvSpPr>
        <p:spPr bwMode="auto">
          <a:xfrm>
            <a:off x="683568" y="2636912"/>
            <a:ext cx="1584176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Total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angular</a:t>
            </a:r>
            <a:endParaRPr lang="fr-FR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683568" y="4797152"/>
            <a:ext cx="316835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Spin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is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well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-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defined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and unique</a:t>
            </a:r>
            <a:endParaRPr lang="fr-FR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1" name="Espace réservé du contenu 2"/>
          <p:cNvSpPr txBox="1">
            <a:spLocks/>
          </p:cNvSpPr>
          <p:nvPr/>
        </p:nvSpPr>
        <p:spPr bwMode="auto">
          <a:xfrm>
            <a:off x="683568" y="3717032"/>
            <a:ext cx="316835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Only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upper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component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matters</a:t>
            </a:r>
            <a:endParaRPr lang="fr-FR" sz="1400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3" cstate="print"/>
          <a:srcRect r="37830" b="-15242"/>
          <a:stretch>
            <a:fillRect/>
          </a:stretch>
        </p:blipFill>
        <p:spPr bwMode="auto">
          <a:xfrm>
            <a:off x="2195736" y="2636912"/>
            <a:ext cx="72008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Ellipse 11"/>
          <p:cNvSpPr/>
          <p:nvPr/>
        </p:nvSpPr>
        <p:spPr>
          <a:xfrm>
            <a:off x="6084168" y="1268760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636912"/>
            <a:ext cx="1158240" cy="31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429000"/>
            <a:ext cx="2827020" cy="944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ectangle 3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147" name="Titre 1"/>
          <p:cNvSpPr txBox="1">
            <a:spLocks/>
          </p:cNvSpPr>
          <p:nvPr/>
        </p:nvSpPr>
        <p:spPr bwMode="auto">
          <a:xfrm>
            <a:off x="0" y="0"/>
            <a:ext cx="9144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Back to basics</a:t>
            </a:r>
            <a:endParaRPr lang="fr-FR" sz="28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 bwMode="auto">
          <a:xfrm>
            <a:off x="2123728" y="1124744"/>
            <a:ext cx="489654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Single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particle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in motion</a:t>
            </a:r>
            <a:endParaRPr lang="fr-FR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6" name="Espace réservé du contenu 2"/>
          <p:cNvSpPr txBox="1">
            <a:spLocks/>
          </p:cNvSpPr>
          <p:nvPr/>
        </p:nvSpPr>
        <p:spPr bwMode="auto">
          <a:xfrm>
            <a:off x="683568" y="2636912"/>
            <a:ext cx="1584176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Total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angular</a:t>
            </a:r>
            <a:endParaRPr lang="fr-FR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683568" y="4797152"/>
            <a:ext cx="367240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« Spin »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is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ambiguous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and not unique</a:t>
            </a:r>
            <a:endParaRPr lang="fr-FR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1" name="Espace réservé du contenu 2"/>
          <p:cNvSpPr txBox="1">
            <a:spLocks/>
          </p:cNvSpPr>
          <p:nvPr/>
        </p:nvSpPr>
        <p:spPr bwMode="auto">
          <a:xfrm>
            <a:off x="683568" y="3717032"/>
            <a:ext cx="42484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1400" b="1" i="1" dirty="0" smtClean="0">
                <a:latin typeface="Tahoma" pitchFamily="34" charset="0"/>
                <a:cs typeface="Tahoma" pitchFamily="34" charset="0"/>
              </a:rPr>
              <a:t>p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-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waves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are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involved</a:t>
            </a:r>
            <a:endParaRPr lang="fr-FR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 bwMode="auto">
          <a:xfrm>
            <a:off x="3779912" y="2681976"/>
            <a:ext cx="2304256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1100" b="1" dirty="0" err="1" smtClean="0">
                <a:latin typeface="Tahoma" pitchFamily="34" charset="0"/>
                <a:cs typeface="Tahoma" pitchFamily="34" charset="0"/>
              </a:rPr>
              <a:t>Even</a:t>
            </a:r>
            <a:r>
              <a:rPr lang="fr-FR" sz="1100" b="1" dirty="0" smtClean="0">
                <a:latin typeface="Tahoma" pitchFamily="34" charset="0"/>
                <a:cs typeface="Tahoma" pitchFamily="34" charset="0"/>
              </a:rPr>
              <a:t> for a plane-</a:t>
            </a:r>
            <a:r>
              <a:rPr lang="fr-FR" sz="1100" b="1" dirty="0" err="1" smtClean="0">
                <a:latin typeface="Tahoma" pitchFamily="34" charset="0"/>
                <a:cs typeface="Tahoma" pitchFamily="34" charset="0"/>
              </a:rPr>
              <a:t>wave</a:t>
            </a:r>
            <a:r>
              <a:rPr lang="fr-FR" sz="1100" b="1" dirty="0" smtClean="0">
                <a:latin typeface="Tahoma" pitchFamily="34" charset="0"/>
                <a:cs typeface="Tahoma" pitchFamily="34" charset="0"/>
              </a:rPr>
              <a:t> !</a:t>
            </a:r>
            <a:endParaRPr lang="fr-FR" sz="1100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3645024"/>
            <a:ext cx="434340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4077072"/>
            <a:ext cx="434340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Ellipse 15"/>
          <p:cNvSpPr/>
          <p:nvPr/>
        </p:nvSpPr>
        <p:spPr>
          <a:xfrm>
            <a:off x="6084168" y="1268760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avec flèche 17"/>
          <p:cNvCxnSpPr/>
          <p:nvPr/>
        </p:nvCxnSpPr>
        <p:spPr>
          <a:xfrm>
            <a:off x="6120000" y="1303200"/>
            <a:ext cx="792088" cy="0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72200" y="980728"/>
            <a:ext cx="22098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458000"/>
            <a:ext cx="330708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988840"/>
            <a:ext cx="2362200" cy="944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ectangle 3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147" name="Titre 1"/>
          <p:cNvSpPr txBox="1">
            <a:spLocks/>
          </p:cNvSpPr>
          <p:nvPr/>
        </p:nvSpPr>
        <p:spPr bwMode="auto">
          <a:xfrm>
            <a:off x="0" y="0"/>
            <a:ext cx="9144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Spin </a:t>
            </a:r>
            <a:r>
              <a:rPr lang="fr-FR" sz="2800" i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vs.</a:t>
            </a:r>
            <a:r>
              <a:rPr lang="fr-FR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Polarization</a:t>
            </a:r>
            <a:endParaRPr lang="fr-FR" sz="28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6" name="Espace réservé du contenu 2"/>
          <p:cNvSpPr txBox="1">
            <a:spLocks/>
          </p:cNvSpPr>
          <p:nvPr/>
        </p:nvSpPr>
        <p:spPr bwMode="auto">
          <a:xfrm>
            <a:off x="683568" y="1476008"/>
            <a:ext cx="612068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I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will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always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refer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to « spin » as Dirac spin</a:t>
            </a:r>
            <a:endParaRPr lang="fr-FR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1" name="Espace réservé du contenu 2"/>
          <p:cNvSpPr txBox="1">
            <a:spLocks/>
          </p:cNvSpPr>
          <p:nvPr/>
        </p:nvSpPr>
        <p:spPr bwMode="auto">
          <a:xfrm>
            <a:off x="683568" y="3351272"/>
            <a:ext cx="6984776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Dirac states are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eigenstates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of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momentum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and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polarization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operators</a:t>
            </a:r>
            <a:endParaRPr lang="fr-FR" sz="1400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3927336"/>
            <a:ext cx="2125980" cy="701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Espace réservé du contenu 2"/>
          <p:cNvSpPr txBox="1">
            <a:spLocks/>
          </p:cNvSpPr>
          <p:nvPr/>
        </p:nvSpPr>
        <p:spPr bwMode="auto">
          <a:xfrm>
            <a:off x="683568" y="5157192"/>
            <a:ext cx="360040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but not of spin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operator</a:t>
            </a:r>
            <a:endParaRPr lang="fr-FR" sz="1400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4260240"/>
            <a:ext cx="258318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Espace réservé du contenu 2"/>
          <p:cNvSpPr txBox="1">
            <a:spLocks/>
          </p:cNvSpPr>
          <p:nvPr/>
        </p:nvSpPr>
        <p:spPr bwMode="auto">
          <a:xfrm>
            <a:off x="5148064" y="3789040"/>
            <a:ext cx="108012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800" b="1" dirty="0" smtClean="0">
                <a:latin typeface="Tahoma" pitchFamily="34" charset="0"/>
                <a:cs typeface="Tahoma" pitchFamily="34" charset="0"/>
              </a:rPr>
              <a:t>Pauli-</a:t>
            </a:r>
            <a:r>
              <a:rPr lang="fr-FR" sz="800" b="1" dirty="0" err="1" smtClean="0">
                <a:latin typeface="Tahoma" pitchFamily="34" charset="0"/>
                <a:cs typeface="Tahoma" pitchFamily="34" charset="0"/>
              </a:rPr>
              <a:t>Lubanski</a:t>
            </a:r>
            <a:r>
              <a:rPr lang="fr-FR" sz="800" b="1" dirty="0" smtClean="0">
                <a:latin typeface="Tahoma" pitchFamily="34" charset="0"/>
                <a:cs typeface="Tahoma" pitchFamily="34" charset="0"/>
              </a:rPr>
              <a:t> four-</a:t>
            </a:r>
            <a:r>
              <a:rPr lang="fr-FR" sz="800" b="1" dirty="0" err="1" smtClean="0">
                <a:latin typeface="Tahoma" pitchFamily="34" charset="0"/>
                <a:cs typeface="Tahoma" pitchFamily="34" charset="0"/>
              </a:rPr>
              <a:t>vector</a:t>
            </a:r>
            <a:endParaRPr lang="fr-FR" sz="8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Espace réservé du contenu 2"/>
          <p:cNvSpPr txBox="1">
            <a:spLocks/>
          </p:cNvSpPr>
          <p:nvPr/>
        </p:nvSpPr>
        <p:spPr bwMode="auto">
          <a:xfrm>
            <a:off x="6156176" y="3789040"/>
            <a:ext cx="93610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800" b="1" dirty="0" err="1" smtClean="0">
                <a:latin typeface="Tahoma" pitchFamily="34" charset="0"/>
                <a:cs typeface="Tahoma" pitchFamily="34" charset="0"/>
              </a:rPr>
              <a:t>Polarization</a:t>
            </a:r>
            <a:r>
              <a:rPr lang="fr-FR" sz="800" b="1" dirty="0" smtClean="0">
                <a:latin typeface="Tahoma" pitchFamily="34" charset="0"/>
                <a:cs typeface="Tahoma" pitchFamily="34" charset="0"/>
              </a:rPr>
              <a:t> four-</a:t>
            </a:r>
            <a:r>
              <a:rPr lang="fr-FR" sz="800" b="1" dirty="0" err="1" smtClean="0">
                <a:latin typeface="Tahoma" pitchFamily="34" charset="0"/>
                <a:cs typeface="Tahoma" pitchFamily="34" charset="0"/>
              </a:rPr>
              <a:t>vector</a:t>
            </a:r>
            <a:endParaRPr lang="fr-FR" sz="800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67744" y="5661248"/>
            <a:ext cx="16383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20072" y="4725144"/>
            <a:ext cx="1638300" cy="388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3" name="Connecteur droit avec flèche 32"/>
          <p:cNvCxnSpPr/>
          <p:nvPr/>
        </p:nvCxnSpPr>
        <p:spPr>
          <a:xfrm>
            <a:off x="5796136" y="4140000"/>
            <a:ext cx="144016" cy="144016"/>
          </a:xfrm>
          <a:prstGeom prst="straightConnector1">
            <a:avLst/>
          </a:prstGeom>
          <a:ln>
            <a:solidFill>
              <a:schemeClr val="tx1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flipH="1">
            <a:off x="6354000" y="4140000"/>
            <a:ext cx="144000" cy="144000"/>
          </a:xfrm>
          <a:prstGeom prst="straightConnector1">
            <a:avLst/>
          </a:prstGeom>
          <a:ln>
            <a:solidFill>
              <a:schemeClr val="tx1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147" name="Titre 1"/>
          <p:cNvSpPr txBox="1">
            <a:spLocks/>
          </p:cNvSpPr>
          <p:nvPr/>
        </p:nvSpPr>
        <p:spPr bwMode="auto">
          <a:xfrm>
            <a:off x="0" y="0"/>
            <a:ext cx="9144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Spin </a:t>
            </a:r>
            <a:r>
              <a:rPr lang="fr-FR" sz="2800" i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vs.</a:t>
            </a:r>
            <a:r>
              <a:rPr lang="fr-FR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Polarization</a:t>
            </a:r>
            <a:endParaRPr lang="fr-FR" sz="28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6" name="Espace réservé du contenu 2"/>
          <p:cNvSpPr txBox="1">
            <a:spLocks/>
          </p:cNvSpPr>
          <p:nvPr/>
        </p:nvSpPr>
        <p:spPr bwMode="auto">
          <a:xfrm>
            <a:off x="683568" y="1680572"/>
            <a:ext cx="2160240" cy="308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Polarization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along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1400" b="1" i="1" dirty="0" smtClean="0">
                <a:latin typeface="Tahoma" pitchFamily="34" charset="0"/>
                <a:cs typeface="Tahoma" pitchFamily="34" charset="0"/>
              </a:rPr>
              <a:t>z</a:t>
            </a:r>
            <a:endParaRPr lang="fr-FR" sz="1400" b="1" i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r="69149" b="17106"/>
          <a:stretch>
            <a:fillRect/>
          </a:stretch>
        </p:blipFill>
        <p:spPr bwMode="auto">
          <a:xfrm>
            <a:off x="2915816" y="936000"/>
            <a:ext cx="331236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/>
          <a:srcRect l="32523"/>
          <a:stretch>
            <a:fillRect/>
          </a:stretch>
        </p:blipFill>
        <p:spPr bwMode="auto">
          <a:xfrm>
            <a:off x="899592" y="3057500"/>
            <a:ext cx="72447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 l="-340" t="82894" r="79549" b="527"/>
          <a:stretch>
            <a:fillRect/>
          </a:stretch>
        </p:blipFill>
        <p:spPr bwMode="auto">
          <a:xfrm>
            <a:off x="3419872" y="5517232"/>
            <a:ext cx="2232248" cy="36004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21" name="Rectangle 20"/>
          <p:cNvSpPr/>
          <p:nvPr/>
        </p:nvSpPr>
        <p:spPr>
          <a:xfrm>
            <a:off x="3347864" y="5517232"/>
            <a:ext cx="2376264" cy="43204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 bwMode="auto">
          <a:xfrm>
            <a:off x="2627784" y="6165304"/>
            <a:ext cx="388843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Total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angular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momentum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is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conserved</a:t>
            </a:r>
            <a:endParaRPr lang="fr-FR" sz="14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5661248"/>
            <a:ext cx="5379720" cy="556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ectangle 3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147" name="Titre 1"/>
          <p:cNvSpPr txBox="1">
            <a:spLocks/>
          </p:cNvSpPr>
          <p:nvPr/>
        </p:nvSpPr>
        <p:spPr bwMode="auto">
          <a:xfrm>
            <a:off x="0" y="0"/>
            <a:ext cx="9144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Spin </a:t>
            </a:r>
            <a:r>
              <a:rPr lang="fr-FR" sz="2800" i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vs.</a:t>
            </a:r>
            <a:r>
              <a:rPr lang="fr-FR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Polarization</a:t>
            </a:r>
            <a:endParaRPr lang="fr-FR" sz="28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Espace réservé du contenu 2"/>
          <p:cNvSpPr txBox="1">
            <a:spLocks/>
          </p:cNvSpPr>
          <p:nvPr/>
        </p:nvSpPr>
        <p:spPr bwMode="auto">
          <a:xfrm>
            <a:off x="684000" y="1412776"/>
            <a:ext cx="8460432" cy="308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Standard Lorentz transformation </a:t>
            </a:r>
            <a:r>
              <a:rPr lang="fr-FR" sz="1400" b="1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defines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polarization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basis  in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any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frame</a:t>
            </a:r>
            <a:endParaRPr lang="fr-FR" sz="1400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988840"/>
            <a:ext cx="311658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Espace réservé du contenu 2"/>
          <p:cNvSpPr txBox="1">
            <a:spLocks/>
          </p:cNvSpPr>
          <p:nvPr/>
        </p:nvSpPr>
        <p:spPr bwMode="auto">
          <a:xfrm>
            <a:off x="3203848" y="2708920"/>
            <a:ext cx="129614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1100" b="1" dirty="0" err="1" smtClean="0">
                <a:latin typeface="Tahoma" pitchFamily="34" charset="0"/>
                <a:cs typeface="Tahoma" pitchFamily="34" charset="0"/>
              </a:rPr>
              <a:t>Conventional</a:t>
            </a:r>
            <a:r>
              <a:rPr lang="fr-FR" sz="1100" b="1" dirty="0" smtClean="0">
                <a:latin typeface="Tahoma" pitchFamily="34" charset="0"/>
                <a:cs typeface="Tahoma" pitchFamily="34" charset="0"/>
              </a:rPr>
              <a:t> !</a:t>
            </a:r>
            <a:endParaRPr lang="fr-FR" sz="1100" b="1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31" name="Connecteur droit avec flèche 30"/>
          <p:cNvCxnSpPr/>
          <p:nvPr/>
        </p:nvCxnSpPr>
        <p:spPr>
          <a:xfrm flipV="1">
            <a:off x="3779912" y="2348880"/>
            <a:ext cx="0" cy="350960"/>
          </a:xfrm>
          <a:prstGeom prst="straightConnector1">
            <a:avLst/>
          </a:prstGeom>
          <a:ln>
            <a:solidFill>
              <a:schemeClr val="tx1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space réservé du contenu 2"/>
          <p:cNvSpPr txBox="1">
            <a:spLocks/>
          </p:cNvSpPr>
          <p:nvPr/>
        </p:nvSpPr>
        <p:spPr bwMode="auto">
          <a:xfrm>
            <a:off x="683568" y="3429000"/>
            <a:ext cx="8460432" cy="308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Generic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Lorentz transformation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generates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a </a:t>
            </a:r>
            <a:r>
              <a:rPr lang="fr-FR" sz="1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Wigner rotation 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of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polarization</a:t>
            </a:r>
            <a:endParaRPr lang="fr-FR" sz="1400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4005064"/>
            <a:ext cx="3208020" cy="556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4005064"/>
            <a:ext cx="185928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Espace réservé du contenu 2"/>
          <p:cNvSpPr txBox="1">
            <a:spLocks/>
          </p:cNvSpPr>
          <p:nvPr/>
        </p:nvSpPr>
        <p:spPr bwMode="auto">
          <a:xfrm>
            <a:off x="683568" y="5064948"/>
            <a:ext cx="8460432" cy="308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Changing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standard Lorentz transformation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results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in a </a:t>
            </a:r>
            <a:r>
              <a:rPr lang="fr-FR" sz="1400" b="1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Melosh</a:t>
            </a:r>
            <a:r>
              <a:rPr lang="fr-FR" sz="1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rotation</a:t>
            </a:r>
            <a:endParaRPr lang="fr-FR" sz="14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0" name="Text Box 86"/>
          <p:cNvSpPr txBox="1">
            <a:spLocks noChangeArrowheads="1"/>
          </p:cNvSpPr>
          <p:nvPr/>
        </p:nvSpPr>
        <p:spPr bwMode="auto">
          <a:xfrm>
            <a:off x="4716016" y="6536377"/>
            <a:ext cx="4343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BE" sz="1200" b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[</a:t>
            </a:r>
            <a:r>
              <a:rPr lang="fr-BE" sz="1200" b="1" dirty="0" err="1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Polyzou</a:t>
            </a:r>
            <a:r>
              <a:rPr lang="fr-BE" sz="1200" b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fr-BE" sz="1200" b="1" i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et al. </a:t>
            </a:r>
            <a:r>
              <a:rPr lang="fr-BE" sz="1200" b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(2012)]</a:t>
            </a:r>
            <a:endParaRPr lang="fr-BE" sz="1200" b="1" dirty="0">
              <a:solidFill>
                <a:srgbClr val="008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0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560320"/>
            <a:ext cx="3116580" cy="86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394920"/>
            <a:ext cx="424434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4700756"/>
            <a:ext cx="2796540" cy="31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4043580"/>
            <a:ext cx="769620" cy="31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1197102"/>
            <a:ext cx="579120" cy="31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3928" y="1819850"/>
            <a:ext cx="2849880" cy="556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ectangle 3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147" name="Titre 1"/>
          <p:cNvSpPr txBox="1">
            <a:spLocks/>
          </p:cNvSpPr>
          <p:nvPr/>
        </p:nvSpPr>
        <p:spPr bwMode="auto">
          <a:xfrm>
            <a:off x="0" y="0"/>
            <a:ext cx="9144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Popular</a:t>
            </a:r>
            <a:r>
              <a:rPr lang="fr-FR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polarization</a:t>
            </a:r>
            <a:r>
              <a:rPr lang="fr-FR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choices</a:t>
            </a:r>
            <a:endParaRPr lang="fr-FR" sz="28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Espace réservé du contenu 2"/>
          <p:cNvSpPr txBox="1">
            <a:spLocks/>
          </p:cNvSpPr>
          <p:nvPr/>
        </p:nvSpPr>
        <p:spPr bwMode="auto">
          <a:xfrm>
            <a:off x="684000" y="1196752"/>
            <a:ext cx="2015792" cy="308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1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« Canonical spin »</a:t>
            </a:r>
            <a:endParaRPr lang="fr-FR" sz="14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3" name="Espace réservé du contenu 2"/>
          <p:cNvSpPr txBox="1">
            <a:spLocks/>
          </p:cNvSpPr>
          <p:nvPr/>
        </p:nvSpPr>
        <p:spPr bwMode="auto">
          <a:xfrm>
            <a:off x="683568" y="1872054"/>
            <a:ext cx="3168352" cy="260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1400" b="1" i="1" dirty="0" err="1" smtClean="0">
                <a:latin typeface="Tahoma" pitchFamily="34" charset="0"/>
                <a:cs typeface="Tahoma" pitchFamily="34" charset="0"/>
              </a:rPr>
              <a:t>Advantage</a:t>
            </a:r>
            <a:r>
              <a:rPr lang="fr-FR" sz="1400" b="1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: rotations are simple</a:t>
            </a:r>
            <a:endParaRPr lang="fr-FR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0" name="Text Box 86"/>
          <p:cNvSpPr txBox="1">
            <a:spLocks noChangeArrowheads="1"/>
          </p:cNvSpPr>
          <p:nvPr/>
        </p:nvSpPr>
        <p:spPr bwMode="auto">
          <a:xfrm>
            <a:off x="4716016" y="6536377"/>
            <a:ext cx="4343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BE" sz="1200" b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[</a:t>
            </a:r>
            <a:r>
              <a:rPr lang="fr-BE" sz="1200" b="1" dirty="0" err="1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Polyzou</a:t>
            </a:r>
            <a:r>
              <a:rPr lang="fr-BE" sz="1200" b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fr-BE" sz="1200" b="1" i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et al. </a:t>
            </a:r>
            <a:r>
              <a:rPr lang="fr-BE" sz="1200" b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(2012)]</a:t>
            </a:r>
            <a:endParaRPr lang="fr-BE" sz="1200" b="1" dirty="0">
              <a:solidFill>
                <a:srgbClr val="008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 bwMode="auto">
          <a:xfrm>
            <a:off x="3851920" y="1196752"/>
            <a:ext cx="3600400" cy="308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is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a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rotationless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pure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boost</a:t>
            </a:r>
            <a:endParaRPr lang="fr-FR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Espace réservé du contenu 2"/>
          <p:cNvSpPr txBox="1">
            <a:spLocks/>
          </p:cNvSpPr>
          <p:nvPr/>
        </p:nvSpPr>
        <p:spPr bwMode="auto">
          <a:xfrm>
            <a:off x="683568" y="4032448"/>
            <a:ext cx="2448272" cy="308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14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« Light-front </a:t>
            </a:r>
            <a:r>
              <a:rPr lang="fr-FR" sz="1400" b="1" dirty="0" err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helicity</a:t>
            </a:r>
            <a:r>
              <a:rPr lang="fr-FR" sz="14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 »</a:t>
            </a:r>
            <a:endParaRPr lang="fr-FR" sz="14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Espace réservé du contenu 2"/>
          <p:cNvSpPr txBox="1">
            <a:spLocks/>
          </p:cNvSpPr>
          <p:nvPr/>
        </p:nvSpPr>
        <p:spPr bwMode="auto">
          <a:xfrm>
            <a:off x="3995936" y="4032448"/>
            <a:ext cx="3600400" cy="308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is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made of LF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boosts</a:t>
            </a:r>
            <a:endParaRPr lang="fr-FR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 bwMode="auto">
          <a:xfrm>
            <a:off x="683568" y="4700756"/>
            <a:ext cx="3168352" cy="31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1400" b="1" i="1" dirty="0" err="1" smtClean="0">
                <a:latin typeface="Tahoma" pitchFamily="34" charset="0"/>
                <a:cs typeface="Tahoma" pitchFamily="34" charset="0"/>
              </a:rPr>
              <a:t>Advantage</a:t>
            </a:r>
            <a:r>
              <a:rPr lang="fr-FR" sz="1400" b="1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: LF 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boosts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are simple</a:t>
            </a:r>
            <a:endParaRPr lang="fr-FR" sz="1400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28184" y="3980676"/>
            <a:ext cx="161544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Espace réservé du contenu 2"/>
          <p:cNvSpPr txBox="1">
            <a:spLocks/>
          </p:cNvSpPr>
          <p:nvPr/>
        </p:nvSpPr>
        <p:spPr bwMode="auto">
          <a:xfrm>
            <a:off x="683568" y="2510016"/>
            <a:ext cx="309634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Polarization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four-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vector</a:t>
            </a:r>
            <a:endParaRPr lang="fr-FR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5" name="Espace réservé du contenu 2"/>
          <p:cNvSpPr txBox="1">
            <a:spLocks/>
          </p:cNvSpPr>
          <p:nvPr/>
        </p:nvSpPr>
        <p:spPr bwMode="auto">
          <a:xfrm>
            <a:off x="683568" y="5344616"/>
            <a:ext cx="309634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Polarization</a:t>
            </a: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 four-</a:t>
            </a:r>
            <a:r>
              <a:rPr lang="fr-FR" sz="1400" b="1" dirty="0" err="1" smtClean="0">
                <a:latin typeface="Tahoma" pitchFamily="34" charset="0"/>
                <a:cs typeface="Tahoma" pitchFamily="34" charset="0"/>
              </a:rPr>
              <a:t>vector</a:t>
            </a:r>
            <a:endParaRPr lang="fr-FR" sz="1400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6158" name="Picture 1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67564" y="5776664"/>
            <a:ext cx="17602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8968</TotalTime>
  <Words>504</Words>
  <Application>Microsoft Office PowerPoint</Application>
  <PresentationFormat>Affichage à l'écran (4:3)</PresentationFormat>
  <Paragraphs>120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Cédric Lorcé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Cédric</dc:creator>
  <cp:lastModifiedBy>Cédric</cp:lastModifiedBy>
  <cp:revision>781</cp:revision>
  <dcterms:created xsi:type="dcterms:W3CDTF">2013-03-12T09:22:03Z</dcterms:created>
  <dcterms:modified xsi:type="dcterms:W3CDTF">2015-01-23T03:27:10Z</dcterms:modified>
</cp:coreProperties>
</file>