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4"/>
  </p:notesMasterIdLst>
  <p:sldIdLst>
    <p:sldId id="485" r:id="rId2"/>
    <p:sldId id="551" r:id="rId3"/>
    <p:sldId id="557" r:id="rId4"/>
    <p:sldId id="558" r:id="rId5"/>
    <p:sldId id="559" r:id="rId6"/>
    <p:sldId id="561" r:id="rId7"/>
    <p:sldId id="560" r:id="rId8"/>
    <p:sldId id="565" r:id="rId9"/>
    <p:sldId id="566" r:id="rId10"/>
    <p:sldId id="567" r:id="rId11"/>
    <p:sldId id="572" r:id="rId12"/>
    <p:sldId id="575" r:id="rId13"/>
    <p:sldId id="573" r:id="rId14"/>
    <p:sldId id="574" r:id="rId15"/>
    <p:sldId id="583" r:id="rId16"/>
    <p:sldId id="577" r:id="rId17"/>
    <p:sldId id="578" r:id="rId18"/>
    <p:sldId id="584" r:id="rId19"/>
    <p:sldId id="585" r:id="rId20"/>
    <p:sldId id="579" r:id="rId21"/>
    <p:sldId id="582" r:id="rId22"/>
    <p:sldId id="580" r:id="rId23"/>
  </p:sldIdLst>
  <p:sldSz cx="9144000" cy="6858000" type="screen4x3"/>
  <p:notesSz cx="7315200" cy="96012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Times" pitchFamily="18" charset="0"/>
      <p:regular r:id="rId29"/>
      <p:bold r:id="rId30"/>
      <p:italic r:id="rId31"/>
      <p:boldItalic r:id="rId32"/>
    </p:embeddedFont>
    <p:embeddedFont>
      <p:font typeface="Aharoni" pitchFamily="2" charset="-79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333FF"/>
    <a:srgbClr val="2006B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000090"/>
                </a:solidFill>
              </a:rPr>
              <a:t>Proton Mass</a:t>
            </a:r>
            <a:r>
              <a:rPr lang="en-US" baseline="0" dirty="0" smtClean="0">
                <a:solidFill>
                  <a:srgbClr val="000090"/>
                </a:solidFill>
              </a:rPr>
              <a:t> Budget</a:t>
            </a:r>
            <a:endParaRPr lang="en-US" dirty="0">
              <a:solidFill>
                <a:srgbClr val="000090"/>
              </a:solidFill>
            </a:endParaRPr>
          </a:p>
        </c:rich>
      </c:tx>
      <c:layout>
        <c:manualLayout>
          <c:xMode val="edge"/>
          <c:yMode val="edge"/>
          <c:x val="0.22873913488086792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numRef>
              <c:f>Sheet1!$A$2:$A$5</c:f>
              <c:numCache>
                <c:formatCode>0%</c:formatCode>
                <c:ptCount val="4"/>
                <c:pt idx="0">
                  <c:v>0.2</c:v>
                </c:pt>
                <c:pt idx="1">
                  <c:v>0.29000000000000031</c:v>
                </c:pt>
                <c:pt idx="2">
                  <c:v>0.17</c:v>
                </c:pt>
                <c:pt idx="3">
                  <c:v>0.34000000000000052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0.29000000000000031</c:v>
                </c:pt>
                <c:pt idx="2">
                  <c:v>0.17</c:v>
                </c:pt>
                <c:pt idx="3">
                  <c:v>0.34000000000000052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2124552612741744"/>
          <c:y val="5.6521739130434803E-2"/>
          <c:w val="0.19217438729249756"/>
          <c:h val="0.9403824032865459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EBC9D35-34FC-4395-A43A-1EE59F591F4D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21FCE4C-735D-42A2-A4EB-1A819801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C63B-710E-4435-8CE9-5386A46C8E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8413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C63B-710E-4435-8CE9-5386A46C8E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6258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C63B-710E-4435-8CE9-5386A46C8E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82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C63B-710E-4435-8CE9-5386A46C8E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844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the reference of the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C63B-710E-4435-8CE9-5386A46C8E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899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C63B-710E-4435-8CE9-5386A46C8E5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7008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  <a:latin typeface="+mj-lt"/>
                <a:cs typeface="Adobe Hebrew" pitchFamily="18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 marL="514350" indent="-285750">
              <a:defRPr sz="2400">
                <a:solidFill>
                  <a:schemeClr val="tx1"/>
                </a:solidFill>
              </a:defRPr>
            </a:lvl2pPr>
            <a:lvl3pPr marL="685800" indent="-228600"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 marL="914400" indent="-228600"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 marL="1143000" indent="-228600"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63000" y="457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Tx/>
        <a:buSzPct val="90000"/>
        <a:buFont typeface="Wingdings" pitchFamily="2" charset="2"/>
        <a:buChar char="Ø"/>
        <a:defRPr sz="2800">
          <a:solidFill>
            <a:srgbClr val="0070C0"/>
          </a:solidFill>
          <a:latin typeface="+mn-lt"/>
          <a:ea typeface="+mn-ea"/>
          <a:cs typeface="+mn-cs"/>
        </a:defRPr>
      </a:lvl1pPr>
      <a:lvl2pPr marL="514350" indent="-285750" algn="l" rtl="0" eaLnBrk="1" fontAlgn="base" latinLnBrk="0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685800" indent="-228600" algn="l" rtl="0" eaLnBrk="1" fontAlgn="base" latinLnBrk="0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chemeClr val="accent3">
              <a:lumMod val="50000"/>
            </a:schemeClr>
          </a:solidFill>
          <a:latin typeface="+mn-lt"/>
        </a:defRPr>
      </a:lvl3pPr>
      <a:lvl4pPr marL="914400" indent="-228600" algn="l" rtl="0" eaLnBrk="1" fontAlgn="base" latinLnBrk="0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accent6">
              <a:lumMod val="50000"/>
            </a:schemeClr>
          </a:solidFill>
          <a:latin typeface="+mn-lt"/>
        </a:defRPr>
      </a:lvl4pPr>
      <a:lvl5pPr marL="1143000" indent="-228600" algn="l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accent5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quarks.temple.edu/~npcfiqc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chart" Target="../charts/chart1.xml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2003425"/>
          </a:xfrm>
        </p:spPr>
        <p:txBody>
          <a:bodyPr/>
          <a:lstStyle/>
          <a:p>
            <a:r>
              <a:rPr lang="en-US" sz="5400" dirty="0" smtClean="0"/>
              <a:t>J/</a:t>
            </a:r>
            <a:r>
              <a:rPr lang="el-GR" sz="5400" dirty="0" smtClean="0"/>
              <a:t>ψ </a:t>
            </a:r>
            <a:r>
              <a:rPr lang="en-US" sz="5400" dirty="0" smtClean="0">
                <a:solidFill>
                  <a:srgbClr val="92D050"/>
                </a:solidFill>
              </a:rPr>
              <a:t>@</a:t>
            </a:r>
            <a:r>
              <a:rPr lang="en-US" sz="5400" dirty="0" smtClean="0"/>
              <a:t> </a:t>
            </a:r>
            <a:r>
              <a:rPr lang="en-US" sz="5000" dirty="0" err="1" smtClean="0">
                <a:solidFill>
                  <a:srgbClr val="FF0000"/>
                </a:solidFill>
              </a:rPr>
              <a:t>SoLID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3048000"/>
          </a:xfrm>
        </p:spPr>
        <p:txBody>
          <a:bodyPr/>
          <a:lstStyle/>
          <a:p>
            <a:r>
              <a:rPr lang="en-US" sz="2400" i="1" dirty="0" err="1" smtClean="0">
                <a:solidFill>
                  <a:schemeClr val="accent1"/>
                </a:solidFill>
              </a:rPr>
              <a:t>Zhiwen</a:t>
            </a:r>
            <a:r>
              <a:rPr lang="en-US" sz="2400" i="1" dirty="0" smtClean="0">
                <a:solidFill>
                  <a:schemeClr val="accent1"/>
                </a:solidFill>
              </a:rPr>
              <a:t> </a:t>
            </a:r>
            <a:r>
              <a:rPr lang="en-US" sz="2400" i="1" dirty="0" smtClean="0">
                <a:solidFill>
                  <a:schemeClr val="accent1"/>
                </a:solidFill>
              </a:rPr>
              <a:t>Zhao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Jlab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/ODU</a:t>
            </a:r>
            <a:endParaRPr lang="en-US" sz="25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i="1" dirty="0" smtClean="0">
              <a:solidFill>
                <a:srgbClr val="7030A0"/>
              </a:solidFill>
            </a:endParaRPr>
          </a:p>
          <a:p>
            <a:r>
              <a:rPr lang="en-US" sz="2400" b="1" dirty="0" smtClean="0"/>
              <a:t>Exclusive Meson </a:t>
            </a:r>
            <a:r>
              <a:rPr lang="en-US" sz="2400" b="1" dirty="0" smtClean="0"/>
              <a:t>Production Workshop</a:t>
            </a:r>
            <a:endParaRPr lang="en-US" sz="2400" b="1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2015/01/24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5240"/>
            <a:ext cx="4787153" cy="914400"/>
          </a:xfrm>
          <a:prstGeom prst="rect">
            <a:avLst/>
          </a:prstGeom>
        </p:spPr>
      </p:pic>
      <p:pic>
        <p:nvPicPr>
          <p:cNvPr id="6" name="Picture 3" descr="C:\Users\zhiwen\Pictures\135550235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410200"/>
            <a:ext cx="1714500" cy="914400"/>
          </a:xfrm>
          <a:prstGeom prst="rect">
            <a:avLst/>
          </a:prstGeom>
          <a:noFill/>
        </p:spPr>
      </p:pic>
      <p:pic>
        <p:nvPicPr>
          <p:cNvPr id="7" name="Picture 2" descr="C:\Users\zhiwen\Pictures\jlab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" y="5486400"/>
            <a:ext cx="2990850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100000" contrast="100000"/>
          </a:blip>
          <a:srcRect/>
          <a:stretch>
            <a:fillRect/>
          </a:stretch>
        </p:blipFill>
        <p:spPr bwMode="auto">
          <a:xfrm>
            <a:off x="5029200" y="1219200"/>
            <a:ext cx="3417032" cy="22860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l-GR" dirty="0" smtClean="0"/>
              <a:t>ψ </a:t>
            </a:r>
            <a:r>
              <a:rPr lang="en-US" dirty="0" smtClean="0">
                <a:solidFill>
                  <a:srgbClr val="92D050"/>
                </a:solidFill>
              </a:rPr>
              <a:t>@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4572000" cy="1143000"/>
          </a:xfrm>
        </p:spPr>
        <p:txBody>
          <a:bodyPr/>
          <a:lstStyle/>
          <a:p>
            <a:r>
              <a:rPr lang="en-US" dirty="0" smtClean="0"/>
              <a:t>E12-12-006 </a:t>
            </a:r>
            <a:r>
              <a:rPr lang="en-US" dirty="0" smtClean="0"/>
              <a:t>approved</a:t>
            </a:r>
          </a:p>
          <a:p>
            <a:pPr>
              <a:buNone/>
            </a:pPr>
            <a:r>
              <a:rPr lang="en-US" sz="1500" i="1" dirty="0" smtClean="0">
                <a:solidFill>
                  <a:schemeClr val="accent1"/>
                </a:solidFill>
              </a:rPr>
              <a:t>Spokespersons: </a:t>
            </a:r>
          </a:p>
          <a:p>
            <a:pPr>
              <a:buNone/>
            </a:pPr>
            <a:r>
              <a:rPr lang="en-US" sz="1500" i="1" dirty="0" err="1" smtClean="0">
                <a:solidFill>
                  <a:schemeClr val="accent1"/>
                </a:solidFill>
              </a:rPr>
              <a:t>Kawtar</a:t>
            </a:r>
            <a:r>
              <a:rPr lang="en-US" sz="1500" i="1" dirty="0" smtClean="0">
                <a:solidFill>
                  <a:schemeClr val="accent1"/>
                </a:solidFill>
              </a:rPr>
              <a:t> </a:t>
            </a:r>
            <a:r>
              <a:rPr lang="en-US" sz="1500" i="1" dirty="0" err="1" smtClean="0">
                <a:solidFill>
                  <a:schemeClr val="accent1"/>
                </a:solidFill>
              </a:rPr>
              <a:t>Hafidi</a:t>
            </a:r>
            <a:r>
              <a:rPr lang="en-US" sz="1500" i="1" dirty="0" smtClean="0">
                <a:solidFill>
                  <a:schemeClr val="accent1"/>
                </a:solidFill>
              </a:rPr>
              <a:t> 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(ANL),</a:t>
            </a:r>
            <a:r>
              <a:rPr lang="en-US" sz="1500" i="1" dirty="0" err="1" smtClean="0">
                <a:solidFill>
                  <a:schemeClr val="accent1"/>
                </a:solidFill>
              </a:rPr>
              <a:t>Zein-Eddine</a:t>
            </a:r>
            <a:r>
              <a:rPr lang="en-US" sz="1500" i="1" dirty="0" smtClean="0">
                <a:solidFill>
                  <a:schemeClr val="accent1"/>
                </a:solidFill>
              </a:rPr>
              <a:t> </a:t>
            </a:r>
            <a:r>
              <a:rPr lang="en-US" sz="1500" i="1" dirty="0" err="1" smtClean="0">
                <a:solidFill>
                  <a:schemeClr val="accent1"/>
                </a:solidFill>
              </a:rPr>
              <a:t>Meziani</a:t>
            </a:r>
            <a:r>
              <a:rPr lang="en-US" sz="1500" i="1" dirty="0" smtClean="0">
                <a:solidFill>
                  <a:schemeClr val="accent1"/>
                </a:solidFill>
              </a:rPr>
              <a:t> 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(Temple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en-US" sz="1500" i="1" dirty="0" err="1" smtClean="0">
                <a:solidFill>
                  <a:schemeClr val="accent1"/>
                </a:solidFill>
              </a:rPr>
              <a:t>Xin</a:t>
            </a:r>
            <a:r>
              <a:rPr lang="en-US" sz="1500" i="1" dirty="0" smtClean="0">
                <a:solidFill>
                  <a:schemeClr val="accent1"/>
                </a:solidFill>
              </a:rPr>
              <a:t> </a:t>
            </a:r>
            <a:r>
              <a:rPr lang="en-US" sz="1500" i="1" dirty="0" err="1" smtClean="0">
                <a:solidFill>
                  <a:schemeClr val="accent1"/>
                </a:solidFill>
              </a:rPr>
              <a:t>Qian</a:t>
            </a:r>
            <a:r>
              <a:rPr lang="en-US" sz="1500" i="1" dirty="0" smtClean="0">
                <a:solidFill>
                  <a:schemeClr val="accent1"/>
                </a:solidFill>
              </a:rPr>
              <a:t> 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(BNL),</a:t>
            </a:r>
            <a:r>
              <a:rPr lang="en-US" sz="1500" i="1" dirty="0" smtClean="0">
                <a:solidFill>
                  <a:schemeClr val="accent1"/>
                </a:solidFill>
              </a:rPr>
              <a:t> Nikos </a:t>
            </a:r>
            <a:r>
              <a:rPr lang="en-US" sz="1500" i="1" dirty="0" err="1" smtClean="0">
                <a:solidFill>
                  <a:schemeClr val="accent1"/>
                </a:solidFill>
              </a:rPr>
              <a:t>Sparveris</a:t>
            </a:r>
            <a:r>
              <a:rPr lang="en-US" sz="1500" i="1" dirty="0" smtClean="0">
                <a:solidFill>
                  <a:schemeClr val="accent1"/>
                </a:solidFill>
              </a:rPr>
              <a:t> 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(Temple) </a:t>
            </a:r>
            <a:endParaRPr lang="en-US" sz="1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500" i="1" dirty="0" err="1" smtClean="0">
                <a:solidFill>
                  <a:schemeClr val="accent1"/>
                </a:solidFill>
              </a:rPr>
              <a:t>Zhiwen</a:t>
            </a:r>
            <a:r>
              <a:rPr lang="en-US" sz="1500" i="1" dirty="0" smtClean="0">
                <a:solidFill>
                  <a:schemeClr val="accent1"/>
                </a:solidFill>
              </a:rPr>
              <a:t> </a:t>
            </a:r>
            <a:r>
              <a:rPr lang="en-US" sz="1500" i="1" dirty="0" smtClean="0">
                <a:solidFill>
                  <a:schemeClr val="accent1"/>
                </a:solidFill>
              </a:rPr>
              <a:t>Zhao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1500" dirty="0" err="1" smtClean="0">
                <a:solidFill>
                  <a:schemeClr val="accent6">
                    <a:lumMod val="75000"/>
                  </a:schemeClr>
                </a:solidFill>
              </a:rPr>
              <a:t>Jlab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/ODU) </a:t>
            </a:r>
            <a:endParaRPr lang="en-US" sz="1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sz="15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472422"/>
            <a:ext cx="3276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Detect decay e</a:t>
            </a:r>
            <a:r>
              <a:rPr lang="en-US" sz="2300" baseline="30000" dirty="0" smtClean="0"/>
              <a:t>-</a:t>
            </a:r>
            <a:r>
              <a:rPr lang="en-US" sz="2300" dirty="0" smtClean="0"/>
              <a:t> e</a:t>
            </a:r>
            <a:r>
              <a:rPr lang="en-US" sz="2300" baseline="30000" dirty="0" smtClean="0"/>
              <a:t>+</a:t>
            </a:r>
            <a:r>
              <a:rPr lang="en-US" sz="2300" dirty="0" smtClean="0"/>
              <a:t> pair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Detect scattered e</a:t>
            </a:r>
            <a:r>
              <a:rPr lang="en-US" sz="2300" baseline="30000" dirty="0" smtClean="0"/>
              <a:t>-</a:t>
            </a:r>
            <a:r>
              <a:rPr lang="en-US" sz="2300" dirty="0" smtClean="0"/>
              <a:t> for </a:t>
            </a:r>
            <a:r>
              <a:rPr lang="en-US" sz="2300" dirty="0" err="1" smtClean="0">
                <a:solidFill>
                  <a:srgbClr val="C00000"/>
                </a:solidFill>
              </a:rPr>
              <a:t>electroproduction</a:t>
            </a:r>
            <a:r>
              <a:rPr lang="en-US" sz="2300" dirty="0" smtClean="0"/>
              <a:t> or detect NO scattered e</a:t>
            </a:r>
            <a:r>
              <a:rPr lang="en-US" sz="2300" baseline="30000" dirty="0" smtClean="0"/>
              <a:t>-</a:t>
            </a:r>
            <a:r>
              <a:rPr lang="en-US" sz="2300" dirty="0" smtClean="0"/>
              <a:t> for </a:t>
            </a:r>
            <a:r>
              <a:rPr lang="en-US" sz="2300" dirty="0" err="1" smtClean="0">
                <a:solidFill>
                  <a:srgbClr val="C00000"/>
                </a:solidFill>
              </a:rPr>
              <a:t>photoproduction</a:t>
            </a:r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Detect recoil p to be exclusive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2491026"/>
            <a:ext cx="3733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e p → </a:t>
            </a:r>
            <a:r>
              <a:rPr lang="en-US" sz="2500" dirty="0" smtClean="0"/>
              <a:t>e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en-US" sz="2500" baseline="30000" dirty="0" smtClean="0"/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p′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(e</a:t>
            </a:r>
            <a:r>
              <a:rPr lang="en-US" sz="25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25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p → p′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(e</a:t>
            </a:r>
            <a:r>
              <a:rPr lang="en-US" sz="25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25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5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200400"/>
            <a:ext cx="4802521" cy="36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638800" y="914400"/>
          <a:ext cx="2173288" cy="403371"/>
        </p:xfrm>
        <a:graphic>
          <a:graphicData uri="http://schemas.openxmlformats.org/presentationml/2006/ole">
            <p:oleObj spid="_x0000_s451586" name="Equation" r:id="rId5" imgW="1231366" imgH="22850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18" y="0"/>
            <a:ext cx="8042276" cy="685800"/>
          </a:xfrm>
        </p:spPr>
        <p:txBody>
          <a:bodyPr/>
          <a:lstStyle/>
          <a:p>
            <a:r>
              <a:rPr lang="en-US" dirty="0" smtClean="0"/>
              <a:t>PID and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990600"/>
            <a:ext cx="3733799" cy="4597400"/>
          </a:xfrm>
        </p:spPr>
        <p:txBody>
          <a:bodyPr>
            <a:normAutofit/>
          </a:bodyPr>
          <a:lstStyle/>
          <a:p>
            <a:r>
              <a:rPr lang="en-US" sz="2100" dirty="0" smtClean="0">
                <a:solidFill>
                  <a:schemeClr val="tx1"/>
                </a:solidFill>
              </a:rPr>
              <a:t>Scattered e</a:t>
            </a:r>
            <a:r>
              <a:rPr lang="en-US" sz="2100" baseline="30000" dirty="0" smtClean="0">
                <a:solidFill>
                  <a:schemeClr val="tx1"/>
                </a:solidFill>
              </a:rPr>
              <a:t>-</a:t>
            </a:r>
            <a:r>
              <a:rPr lang="en-US" sz="2100" dirty="0" smtClean="0">
                <a:solidFill>
                  <a:schemeClr val="tx1"/>
                </a:solidFill>
              </a:rPr>
              <a:t> and Decay e</a:t>
            </a:r>
            <a:r>
              <a:rPr lang="en-US" sz="2100" baseline="30000" dirty="0" smtClean="0">
                <a:solidFill>
                  <a:schemeClr val="tx1"/>
                </a:solidFill>
              </a:rPr>
              <a:t>-</a:t>
            </a:r>
            <a:r>
              <a:rPr lang="en-US" sz="2100" dirty="0" smtClean="0">
                <a:solidFill>
                  <a:schemeClr val="tx1"/>
                </a:solidFill>
              </a:rPr>
              <a:t>/e</a:t>
            </a:r>
            <a:r>
              <a:rPr lang="en-US" sz="2100" baseline="30000" dirty="0" smtClean="0">
                <a:solidFill>
                  <a:schemeClr val="tx1"/>
                </a:solidFill>
              </a:rPr>
              <a:t>+</a:t>
            </a:r>
            <a:r>
              <a:rPr lang="en-US" sz="21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000" dirty="0" smtClean="0">
                <a:solidFill>
                  <a:srgbClr val="3D70C0"/>
                </a:solidFill>
              </a:rPr>
              <a:t>EC + </a:t>
            </a:r>
            <a:r>
              <a:rPr lang="en-US" sz="2000" dirty="0" err="1" smtClean="0">
                <a:solidFill>
                  <a:srgbClr val="3D70C0"/>
                </a:solidFill>
              </a:rPr>
              <a:t>Scint</a:t>
            </a:r>
            <a:r>
              <a:rPr lang="en-US" sz="2000" dirty="0" smtClean="0">
                <a:solidFill>
                  <a:srgbClr val="3D70C0"/>
                </a:solidFill>
              </a:rPr>
              <a:t> + CC </a:t>
            </a:r>
            <a:r>
              <a:rPr lang="en-US" sz="2000" dirty="0" smtClean="0">
                <a:solidFill>
                  <a:srgbClr val="00B0F0"/>
                </a:solidFill>
              </a:rPr>
              <a:t>@ forward angle</a:t>
            </a:r>
          </a:p>
          <a:p>
            <a:pPr lvl="1"/>
            <a:r>
              <a:rPr lang="en-US" sz="2000" dirty="0" smtClean="0">
                <a:solidFill>
                  <a:srgbClr val="3D70C0"/>
                </a:solidFill>
              </a:rPr>
              <a:t>EC + </a:t>
            </a:r>
            <a:r>
              <a:rPr lang="en-US" sz="2000" dirty="0" err="1" smtClean="0">
                <a:solidFill>
                  <a:srgbClr val="3D70C0"/>
                </a:solidFill>
              </a:rPr>
              <a:t>Scint</a:t>
            </a:r>
            <a:r>
              <a:rPr lang="en-US" sz="2000" dirty="0" smtClean="0">
                <a:solidFill>
                  <a:srgbClr val="3D70C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@ large angle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Recoil p: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100 </a:t>
            </a:r>
            <a:r>
              <a:rPr lang="en-US" sz="2000" dirty="0" err="1" smtClean="0">
                <a:solidFill>
                  <a:srgbClr val="0070C0"/>
                </a:solidFill>
              </a:rPr>
              <a:t>ps</a:t>
            </a:r>
            <a:r>
              <a:rPr lang="en-US" sz="2000" dirty="0" smtClean="0">
                <a:solidFill>
                  <a:srgbClr val="0070C0"/>
                </a:solidFill>
              </a:rPr>
              <a:t> TOF(MRPC):  4 </a:t>
            </a:r>
            <a:r>
              <a:rPr lang="el-GR" sz="2000" dirty="0" smtClean="0">
                <a:solidFill>
                  <a:srgbClr val="0070C0"/>
                </a:solidFill>
              </a:rPr>
              <a:t>σ</a:t>
            </a:r>
            <a:r>
              <a:rPr lang="en-US" sz="2000" dirty="0" smtClean="0">
                <a:solidFill>
                  <a:srgbClr val="0070C0"/>
                </a:solidFill>
              </a:rPr>
              <a:t> separation between p and K up to 4.5 </a:t>
            </a:r>
            <a:r>
              <a:rPr lang="en-US" sz="2000" dirty="0" err="1" smtClean="0">
                <a:solidFill>
                  <a:srgbClr val="0070C0"/>
                </a:solidFill>
              </a:rPr>
              <a:t>GeV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@ forward angle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150 </a:t>
            </a:r>
            <a:r>
              <a:rPr lang="en-US" sz="2000" dirty="0" err="1" smtClean="0">
                <a:solidFill>
                  <a:srgbClr val="0070C0"/>
                </a:solidFill>
              </a:rPr>
              <a:t>ps</a:t>
            </a:r>
            <a:r>
              <a:rPr lang="en-US" sz="2000" dirty="0" smtClean="0">
                <a:solidFill>
                  <a:srgbClr val="0070C0"/>
                </a:solidFill>
              </a:rPr>
              <a:t> TOF(</a:t>
            </a:r>
            <a:r>
              <a:rPr lang="en-US" sz="2000" dirty="0" err="1" smtClean="0">
                <a:solidFill>
                  <a:srgbClr val="0070C0"/>
                </a:solidFill>
              </a:rPr>
              <a:t>Scint</a:t>
            </a:r>
            <a:r>
              <a:rPr lang="en-US" sz="2000" dirty="0" smtClean="0">
                <a:solidFill>
                  <a:srgbClr val="0070C0"/>
                </a:solidFill>
              </a:rPr>
              <a:t>): 4 </a:t>
            </a:r>
            <a:r>
              <a:rPr lang="el-GR" sz="2000" dirty="0" smtClean="0">
                <a:solidFill>
                  <a:srgbClr val="0070C0"/>
                </a:solidFill>
              </a:rPr>
              <a:t>σ</a:t>
            </a:r>
            <a:r>
              <a:rPr lang="en-US" sz="2000" dirty="0" smtClean="0">
                <a:solidFill>
                  <a:srgbClr val="0070C0"/>
                </a:solidFill>
              </a:rPr>
              <a:t> separation between p and K up to 2 </a:t>
            </a:r>
            <a:r>
              <a:rPr lang="en-US" sz="2000" dirty="0" err="1" smtClean="0">
                <a:solidFill>
                  <a:srgbClr val="0070C0"/>
                </a:solidFill>
              </a:rPr>
              <a:t>GeV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@ large angle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19994" y="6492875"/>
            <a:ext cx="824006" cy="365125"/>
          </a:xfrm>
          <a:prstGeom prst="rect">
            <a:avLst/>
          </a:prstGeom>
        </p:spPr>
        <p:txBody>
          <a:bodyPr/>
          <a:lstStyle/>
          <a:p>
            <a:fld id="{05B56A2D-B9AA-9D47-A6A7-53D1638EA1C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5650468"/>
            <a:ext cx="4057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Tracking at both forward and large angles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67988" y="914400"/>
            <a:ext cx="341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Electroproduction</a:t>
            </a:r>
            <a:r>
              <a:rPr lang="en-US" dirty="0" smtClean="0">
                <a:solidFill>
                  <a:srgbClr val="C00000"/>
                </a:solidFill>
              </a:rPr>
              <a:t> (fully exclusive) </a:t>
            </a:r>
            <a:endParaRPr lang="en-US" dirty="0"/>
          </a:p>
        </p:txBody>
      </p:sp>
      <p:pic>
        <p:nvPicPr>
          <p:cNvPr id="456707" name="Picture 3" descr="D:\Google Drive\SoLID_presentation\JPsi_EMP_20150124\ThetaP_2g_final_solid_4f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533" y="1524000"/>
            <a:ext cx="5063067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 smtClean="0"/>
              <a:t>Electroproduction</a:t>
            </a:r>
            <a:r>
              <a:rPr lang="en-US" sz="3800" dirty="0" smtClean="0"/>
              <a:t> vs. </a:t>
            </a:r>
            <a:r>
              <a:rPr lang="en-US" sz="3800" dirty="0" err="1" smtClean="0"/>
              <a:t>Photoproduction</a:t>
            </a:r>
            <a:endParaRPr lang="en-US" sz="3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63499" y="1905000"/>
            <a:ext cx="4711699" cy="4991101"/>
          </a:xfrm>
        </p:spPr>
        <p:txBody>
          <a:bodyPr>
            <a:normAutofit/>
          </a:bodyPr>
          <a:lstStyle/>
          <a:p>
            <a:pPr lvl="1"/>
            <a:r>
              <a:rPr lang="en-US" sz="1500" dirty="0" err="1" smtClean="0">
                <a:solidFill>
                  <a:srgbClr val="C00000"/>
                </a:solidFill>
              </a:rPr>
              <a:t>Electroproduction</a:t>
            </a:r>
            <a:r>
              <a:rPr lang="en-US" sz="1500" dirty="0" smtClean="0">
                <a:solidFill>
                  <a:srgbClr val="7030A0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  <a:latin typeface="Calibri"/>
                <a:cs typeface="Calibri"/>
              </a:rPr>
              <a:t>virtual photon energy solely determined by detection of scattered e</a:t>
            </a:r>
            <a:r>
              <a:rPr lang="en-US" sz="1500" baseline="30000" dirty="0" smtClean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lang="en-US" sz="15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1500" dirty="0" smtClean="0">
                <a:solidFill>
                  <a:schemeClr val="tx1"/>
                </a:solidFill>
              </a:rPr>
              <a:t>like a tagged virtual photon beam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</a:rPr>
              <a:t>non-zero Q2 gives lower W reach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</a:rPr>
              <a:t>More final particle detection can have less background</a:t>
            </a:r>
          </a:p>
          <a:p>
            <a:pPr lvl="1"/>
            <a:r>
              <a:rPr lang="en-US" sz="1500" dirty="0" err="1" smtClean="0">
                <a:solidFill>
                  <a:srgbClr val="C00000"/>
                </a:solidFill>
              </a:rPr>
              <a:t>Photoproduction</a:t>
            </a:r>
            <a:r>
              <a:rPr lang="en-US" sz="1500" dirty="0" smtClean="0">
                <a:solidFill>
                  <a:srgbClr val="7030A0"/>
                </a:solidFill>
              </a:rPr>
              <a:t> </a:t>
            </a:r>
            <a:r>
              <a:rPr lang="en-US" sz="1500" dirty="0" smtClean="0">
                <a:cs typeface="Calibri"/>
              </a:rPr>
              <a:t> 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  <a:cs typeface="Calibri"/>
              </a:rPr>
              <a:t>photon energy derived from detection of recoil p, decay e-, decay e+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  <a:latin typeface="Calibri"/>
                <a:cs typeface="Calibri"/>
              </a:rPr>
              <a:t>more  statistics</a:t>
            </a:r>
          </a:p>
          <a:p>
            <a:endParaRPr lang="en-US" sz="1500" dirty="0" smtClean="0">
              <a:latin typeface="Calibri"/>
              <a:cs typeface="Calibri"/>
            </a:endParaRPr>
          </a:p>
          <a:p>
            <a:endParaRPr lang="en-US" sz="1500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19994" y="6492875"/>
            <a:ext cx="824006" cy="365125"/>
          </a:xfrm>
          <a:prstGeom prst="rect">
            <a:avLst/>
          </a:prstGeom>
        </p:spPr>
        <p:txBody>
          <a:bodyPr/>
          <a:lstStyle/>
          <a:p>
            <a:fld id="{05B56A2D-B9AA-9D47-A6A7-53D1638EA1C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56105" y="1905000"/>
            <a:ext cx="4259295" cy="30607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9364" y="5054601"/>
            <a:ext cx="2453636" cy="584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486400"/>
            <a:ext cx="845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Single electron trigger rate is ~1MHz</a:t>
            </a:r>
          </a:p>
          <a:p>
            <a:r>
              <a:rPr lang="en-US" sz="1500" dirty="0" smtClean="0"/>
              <a:t>Coincidence trigger rate of two electron triggers within a 30ns time window is</a:t>
            </a:r>
            <a:r>
              <a:rPr lang="en-US" sz="2000" dirty="0" smtClean="0"/>
              <a:t> ~</a:t>
            </a:r>
            <a:r>
              <a:rPr lang="en-US" sz="2000" b="1" dirty="0" smtClean="0"/>
              <a:t>30kHz</a:t>
            </a:r>
            <a:r>
              <a:rPr lang="en-US" sz="1500" dirty="0" smtClean="0"/>
              <a:t>,  comparing to 100 kHz design trigger rate limit</a:t>
            </a:r>
            <a:endParaRPr lang="en-US" sz="1500" dirty="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533400" y="838200"/>
          <a:ext cx="8001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production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Energy resolution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W reach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Background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Statistics</a:t>
                      </a:r>
                      <a:endParaRPr lang="en-US" sz="15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Electro-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better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lower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less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less</a:t>
                      </a:r>
                      <a:endParaRPr lang="en-US" sz="15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Photo-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worse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higher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more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more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6200" y="5010090"/>
            <a:ext cx="613680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cs typeface="Calibri"/>
              </a:rPr>
              <a:t>Trigger on decay e</a:t>
            </a:r>
            <a:r>
              <a:rPr lang="en-US" sz="2000" baseline="30000" dirty="0" smtClean="0">
                <a:cs typeface="Calibri"/>
              </a:rPr>
              <a:t>-</a:t>
            </a:r>
            <a:r>
              <a:rPr lang="en-US" sz="2000" dirty="0" smtClean="0">
                <a:cs typeface="Calibri"/>
              </a:rPr>
              <a:t> and decay e</a:t>
            </a:r>
            <a:r>
              <a:rPr lang="en-US" sz="2000" baseline="30000" dirty="0" smtClean="0">
                <a:cs typeface="Calibri"/>
              </a:rPr>
              <a:t>+</a:t>
            </a:r>
            <a:r>
              <a:rPr lang="en-US" sz="2000" dirty="0" smtClean="0">
                <a:cs typeface="Calibri"/>
              </a:rPr>
              <a:t> to include both channels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35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Projections of Differential </a:t>
            </a:r>
            <a:r>
              <a:rPr lang="en-US" dirty="0" err="1" smtClean="0"/>
              <a:t>Crosssection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9994" y="6492875"/>
            <a:ext cx="82400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2782" y="917476"/>
            <a:ext cx="4121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"/>
            </a:pPr>
            <a:r>
              <a:rPr lang="en-US" sz="2000" dirty="0" smtClean="0"/>
              <a:t> Conservative estimation with 2-g model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"/>
            </a:pPr>
            <a:r>
              <a:rPr lang="en-US" sz="2000" dirty="0" smtClean="0"/>
              <a:t> </a:t>
            </a:r>
            <a:r>
              <a:rPr lang="en-US" sz="2000" dirty="0" err="1" smtClean="0"/>
              <a:t>Electroproduction</a:t>
            </a:r>
            <a:r>
              <a:rPr lang="en-US" sz="2000" smtClean="0"/>
              <a:t> (fully exclusive) </a:t>
            </a:r>
            <a:r>
              <a:rPr lang="en-US" sz="2000" dirty="0" smtClean="0"/>
              <a:t>channel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"/>
            </a:pPr>
            <a:r>
              <a:rPr lang="en-US" sz="2000" dirty="0" smtClean="0">
                <a:latin typeface="Calibri"/>
                <a:cs typeface="Calibri"/>
              </a:rPr>
              <a:t> Main background from BH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6394" y="369259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Days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t="7528" r="7773"/>
          <a:stretch>
            <a:fillRect/>
          </a:stretch>
        </p:blipFill>
        <p:spPr>
          <a:xfrm>
            <a:off x="5022782" y="2593254"/>
            <a:ext cx="4121217" cy="2969346"/>
          </a:xfrm>
          <a:prstGeom prst="rect">
            <a:avLst/>
          </a:prstGeom>
        </p:spPr>
      </p:pic>
      <p:pic>
        <p:nvPicPr>
          <p:cNvPr id="11" name="Picture 10" descr="tdep.gif"/>
          <p:cNvPicPr>
            <a:picLocks noChangeAspect="1"/>
          </p:cNvPicPr>
          <p:nvPr/>
        </p:nvPicPr>
        <p:blipFill>
          <a:blip r:embed="rId3" cstate="print"/>
          <a:srcRect r="4733"/>
          <a:stretch>
            <a:fillRect/>
          </a:stretch>
        </p:blipFill>
        <p:spPr>
          <a:xfrm>
            <a:off x="0" y="917475"/>
            <a:ext cx="5022782" cy="5113717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9694" y="5600700"/>
            <a:ext cx="2400300" cy="8001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302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of Total </a:t>
            </a:r>
            <a:r>
              <a:rPr lang="en-US" dirty="0" err="1" smtClean="0"/>
              <a:t>Crossection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95400" y="838200"/>
            <a:ext cx="6362434" cy="4572000"/>
          </a:xfrm>
        </p:spPr>
      </p:pic>
      <p:sp>
        <p:nvSpPr>
          <p:cNvPr id="6" name="TextBox 5"/>
          <p:cNvSpPr txBox="1"/>
          <p:nvPr/>
        </p:nvSpPr>
        <p:spPr>
          <a:xfrm>
            <a:off x="385971" y="5410201"/>
            <a:ext cx="8377029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500" dirty="0" smtClean="0">
                <a:latin typeface="Calibri"/>
                <a:cs typeface="Calibri"/>
              </a:rPr>
              <a:t>With &lt; 0.01 </a:t>
            </a:r>
            <a:r>
              <a:rPr lang="en-US" sz="2500" dirty="0" err="1" smtClean="0">
                <a:latin typeface="Calibri"/>
                <a:cs typeface="Calibri"/>
              </a:rPr>
              <a:t>GeV</a:t>
            </a:r>
            <a:r>
              <a:rPr lang="en-US" sz="2500" dirty="0" smtClean="0">
                <a:latin typeface="Calibri"/>
                <a:cs typeface="Calibri"/>
              </a:rPr>
              <a:t> energy resolution and small binning to </a:t>
            </a:r>
          </a:p>
          <a:p>
            <a:pPr marL="0" lvl="1"/>
            <a:r>
              <a:rPr lang="en-US" sz="2500" dirty="0" smtClean="0">
                <a:latin typeface="Calibri"/>
                <a:cs typeface="Calibri"/>
              </a:rPr>
              <a:t>study the threshold behavior of cross section</a:t>
            </a:r>
          </a:p>
          <a:p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6954092" y="1981200"/>
            <a:ext cx="234230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b="1" dirty="0" err="1" smtClean="0">
                <a:solidFill>
                  <a:srgbClr val="C00000"/>
                </a:solidFill>
              </a:rPr>
              <a:t>Lumi</a:t>
            </a:r>
            <a:r>
              <a:rPr lang="en-US" altLang="en-US" sz="1500" b="1" dirty="0" smtClean="0">
                <a:solidFill>
                  <a:srgbClr val="C00000"/>
                </a:solidFill>
              </a:rPr>
              <a:t> 1.2e37/cm</a:t>
            </a:r>
            <a:r>
              <a:rPr lang="en-US" altLang="en-US" sz="1500" b="1" baseline="30000" dirty="0" smtClean="0">
                <a:solidFill>
                  <a:srgbClr val="C00000"/>
                </a:solidFill>
              </a:rPr>
              <a:t>2</a:t>
            </a:r>
            <a:r>
              <a:rPr lang="en-US" altLang="en-US" sz="1500" b="1" dirty="0" smtClean="0">
                <a:solidFill>
                  <a:srgbClr val="C00000"/>
                </a:solidFill>
              </a:rPr>
              <a:t>/s</a:t>
            </a:r>
          </a:p>
          <a:p>
            <a:r>
              <a:rPr lang="en-US" altLang="en-US" sz="1500" b="1" dirty="0" smtClean="0">
                <a:solidFill>
                  <a:srgbClr val="C00000"/>
                </a:solidFill>
              </a:rPr>
              <a:t>11GeV 3uA e- on 15cm LH2</a:t>
            </a:r>
          </a:p>
          <a:p>
            <a:r>
              <a:rPr lang="en-US" altLang="en-US" sz="1500" b="1" dirty="0" smtClean="0">
                <a:solidFill>
                  <a:srgbClr val="C00000"/>
                </a:solidFill>
              </a:rPr>
              <a:t>50 Days</a:t>
            </a:r>
            <a:endParaRPr lang="en-US" sz="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711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4419600" cy="5562600"/>
          </a:xfrm>
        </p:spPr>
        <p:txBody>
          <a:bodyPr/>
          <a:lstStyle/>
          <a:p>
            <a:r>
              <a:rPr lang="en-US" dirty="0" smtClean="0"/>
              <a:t>What we can learn from decay of J/</a:t>
            </a:r>
            <a:r>
              <a:rPr lang="el-GR" dirty="0" smtClean="0"/>
              <a:t>ψ</a:t>
            </a:r>
            <a:r>
              <a:rPr lang="en-US" dirty="0" smtClean="0"/>
              <a:t> provide about its production? </a:t>
            </a:r>
            <a:endParaRPr lang="en-US" dirty="0"/>
          </a:p>
        </p:txBody>
      </p:sp>
      <p:pic>
        <p:nvPicPr>
          <p:cNvPr id="455683" name="Picture 3" descr="D:\Google Drive\SoLID_presentation\JPsi_EMP_20150124\decay_solid_4f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33" y="3276600"/>
            <a:ext cx="7810767" cy="3200400"/>
          </a:xfrm>
          <a:prstGeom prst="rect">
            <a:avLst/>
          </a:prstGeom>
          <a:noFill/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63" y="2590800"/>
            <a:ext cx="4028237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7774" y="1219200"/>
            <a:ext cx="221642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219200"/>
            <a:ext cx="22812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 smtClean="0">
                <a:solidFill>
                  <a:srgbClr val="000000"/>
                </a:solidFill>
              </a:rPr>
              <a:t>JLab</a:t>
            </a:r>
            <a:r>
              <a:rPr lang="en-US" altLang="en-US" b="1" dirty="0" smtClean="0">
                <a:solidFill>
                  <a:srgbClr val="000000"/>
                </a:solidFill>
              </a:rPr>
              <a:t> 12GeV upgrade and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SoLID</a:t>
            </a:r>
            <a:r>
              <a:rPr lang="en-US" altLang="en-US" b="1" dirty="0" smtClean="0">
                <a:solidFill>
                  <a:srgbClr val="000000"/>
                </a:solidFill>
              </a:rPr>
              <a:t> with </a:t>
            </a:r>
            <a:r>
              <a:rPr lang="en-US" altLang="en-US" b="1" u="sng" dirty="0" smtClean="0">
                <a:solidFill>
                  <a:srgbClr val="00B050"/>
                </a:solidFill>
              </a:rPr>
              <a:t>high luminosity and large acceptance</a:t>
            </a:r>
            <a:r>
              <a:rPr lang="en-US" altLang="en-US" b="1" u="sng" dirty="0" smtClean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</a:rPr>
              <a:t>capability  enables unique “</a:t>
            </a:r>
            <a:r>
              <a:rPr lang="en-US" altLang="en-US" b="1" dirty="0" smtClean="0">
                <a:solidFill>
                  <a:srgbClr val="C00000"/>
                </a:solidFill>
              </a:rPr>
              <a:t>precision</a:t>
            </a:r>
            <a:r>
              <a:rPr lang="en-US" altLang="en-US" b="1" dirty="0" smtClean="0">
                <a:solidFill>
                  <a:srgbClr val="000000"/>
                </a:solidFill>
              </a:rPr>
              <a:t>” measurement near threshold for </a:t>
            </a:r>
            <a:r>
              <a:rPr lang="en-US" dirty="0" smtClean="0"/>
              <a:t>J/</a:t>
            </a:r>
            <a:r>
              <a:rPr lang="el-GR" dirty="0" smtClean="0"/>
              <a:t>ψ</a:t>
            </a:r>
            <a:endParaRPr lang="en-US" altLang="en-US" b="1" dirty="0" smtClean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altLang="en-US" b="1" dirty="0" smtClean="0">
                <a:solidFill>
                  <a:srgbClr val="000000"/>
                </a:solidFill>
              </a:rPr>
              <a:t>Search for </a:t>
            </a:r>
            <a:r>
              <a:rPr lang="en-US" altLang="en-US" b="1" dirty="0" smtClean="0"/>
              <a:t>possible enhancement</a:t>
            </a:r>
          </a:p>
          <a:p>
            <a:pPr>
              <a:buSzPct val="100000"/>
            </a:pPr>
            <a:r>
              <a:rPr lang="en-US" altLang="en-US" b="1" dirty="0" smtClean="0">
                <a:solidFill>
                  <a:srgbClr val="000000"/>
                </a:solidFill>
              </a:rPr>
              <a:t>Study multiple gluons exchange</a:t>
            </a:r>
          </a:p>
          <a:p>
            <a:pPr>
              <a:buSzPct val="100000"/>
            </a:pPr>
            <a:r>
              <a:rPr lang="en-US" altLang="en-US" b="1" dirty="0" smtClean="0">
                <a:solidFill>
                  <a:srgbClr val="000000"/>
                </a:solidFill>
              </a:rPr>
              <a:t>Shed light on the </a:t>
            </a:r>
            <a:r>
              <a:rPr lang="en-US" altLang="en-US" b="1" dirty="0" smtClean="0">
                <a:solidFill>
                  <a:schemeClr val="tx1"/>
                </a:solidFill>
              </a:rPr>
              <a:t>low energy J/ψ-nucleon interaction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(</a:t>
            </a:r>
            <a:r>
              <a:rPr lang="en-US" altLang="en-US" b="1" dirty="0" smtClean="0">
                <a:solidFill>
                  <a:srgbClr val="0000FF"/>
                </a:solidFill>
              </a:rPr>
              <a:t>color Van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der</a:t>
            </a:r>
            <a:r>
              <a:rPr lang="en-US" altLang="en-US" b="1" dirty="0" smtClean="0">
                <a:solidFill>
                  <a:srgbClr val="0000FF"/>
                </a:solidFill>
              </a:rPr>
              <a:t> Waals force</a:t>
            </a:r>
            <a:r>
              <a:rPr lang="en-US" altLang="en-US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altLang="en-US" b="1" dirty="0" smtClean="0">
                <a:solidFill>
                  <a:srgbClr val="000000"/>
                </a:solidFill>
              </a:rPr>
              <a:t>Shed light on the</a:t>
            </a:r>
            <a:r>
              <a:rPr lang="en-US" altLang="en-US" b="1" dirty="0" smtClean="0">
                <a:solidFill>
                  <a:srgbClr val="0000FF"/>
                </a:solidFill>
              </a:rPr>
              <a:t> trace anomaly</a:t>
            </a:r>
            <a:r>
              <a:rPr lang="en-US" altLang="en-US" b="1" dirty="0" smtClean="0">
                <a:solidFill>
                  <a:srgbClr val="000000"/>
                </a:solidFill>
              </a:rPr>
              <a:t>, an important piece in the proton mass budget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257800"/>
            <a:ext cx="80772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Non-</a:t>
            </a:r>
            <a:r>
              <a:rPr lang="en-US" dirty="0" err="1" smtClean="0"/>
              <a:t>Perturbative</a:t>
            </a:r>
            <a:r>
              <a:rPr lang="en-US" dirty="0" smtClean="0"/>
              <a:t> Color Forces in QCD Workshop in Spring 2012 at Temple </a:t>
            </a:r>
          </a:p>
          <a:p>
            <a:pPr algn="ctr"/>
            <a:r>
              <a:rPr lang="en-US" dirty="0" smtClean="0">
                <a:hlinkClick r:id="rId2"/>
              </a:rPr>
              <a:t>http://quarks.temple.edu/~</a:t>
            </a:r>
            <a:r>
              <a:rPr lang="en-US" dirty="0" smtClean="0">
                <a:hlinkClick r:id="rId2"/>
              </a:rPr>
              <a:t>npcfiqcd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Proposal</a:t>
            </a:r>
          </a:p>
          <a:p>
            <a:pPr lvl="1" algn="ctr">
              <a:buNone/>
            </a:pPr>
            <a:r>
              <a:rPr lang="en-US" u="sng" dirty="0" smtClean="0">
                <a:solidFill>
                  <a:srgbClr val="3333FF"/>
                </a:solidFill>
              </a:rPr>
              <a:t>http://www.jlab.org/exp_prog/proposals/12/PR12-12-006.pdf</a:t>
            </a:r>
            <a:endParaRPr lang="en-US" u="sng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39" y="0"/>
            <a:ext cx="8229600" cy="736600"/>
          </a:xfrm>
        </p:spPr>
        <p:txBody>
          <a:bodyPr>
            <a:normAutofit/>
          </a:bodyPr>
          <a:lstStyle/>
          <a:p>
            <a:r>
              <a:rPr lang="en-US" dirty="0" smtClean="0"/>
              <a:t>Reaction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4584700" cy="312467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Imaginary part </a:t>
            </a:r>
            <a:r>
              <a:rPr lang="en-US" sz="2000" dirty="0" smtClean="0"/>
              <a:t>is related to the total cross section through optical theorem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Real part </a:t>
            </a:r>
            <a:r>
              <a:rPr lang="en-US" sz="2000" b="1" dirty="0" smtClean="0"/>
              <a:t>contains the conformal (trace) anomaly</a:t>
            </a:r>
          </a:p>
          <a:p>
            <a:pPr lvl="1"/>
            <a:r>
              <a:rPr lang="en-US" sz="2000" dirty="0" smtClean="0"/>
              <a:t>Dominate the near threshold region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9994" y="6492875"/>
            <a:ext cx="82400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1653"/>
          <a:stretch/>
        </p:blipFill>
        <p:spPr bwMode="auto">
          <a:xfrm>
            <a:off x="339167" y="1211232"/>
            <a:ext cx="758563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3572"/>
          <a:stretch>
            <a:fillRect/>
          </a:stretch>
        </p:blipFill>
        <p:spPr bwMode="auto">
          <a:xfrm>
            <a:off x="1" y="2278032"/>
            <a:ext cx="4432300" cy="76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66800" y="5798403"/>
            <a:ext cx="6858000" cy="830997"/>
          </a:xfrm>
          <a:prstGeom prst="rect">
            <a:avLst/>
          </a:prstGeom>
          <a:solidFill>
            <a:srgbClr val="CCFFC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A measurement near threshold could shed light on the conformal anomaly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8605" r="6194"/>
          <a:stretch>
            <a:fillRect/>
          </a:stretch>
        </p:blipFill>
        <p:spPr>
          <a:xfrm>
            <a:off x="4584700" y="2278032"/>
            <a:ext cx="4559300" cy="33571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8739" y="729734"/>
            <a:ext cx="7413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D. </a:t>
            </a:r>
            <a:r>
              <a:rPr lang="en-US" sz="1400" dirty="0" err="1" smtClean="0"/>
              <a:t>Kharzeev</a:t>
            </a:r>
            <a:r>
              <a:rPr lang="en-US" sz="1400" dirty="0" smtClean="0"/>
              <a:t>. </a:t>
            </a:r>
            <a:r>
              <a:rPr lang="en-US" sz="1400" dirty="0" err="1" smtClean="0"/>
              <a:t>Quarkonium</a:t>
            </a:r>
            <a:r>
              <a:rPr lang="en-US" sz="1400" dirty="0" smtClean="0"/>
              <a:t> interactions in QCD, 1995</a:t>
            </a:r>
          </a:p>
          <a:p>
            <a:r>
              <a:rPr lang="en-US" sz="1400" dirty="0" smtClean="0"/>
              <a:t>D. </a:t>
            </a:r>
            <a:r>
              <a:rPr lang="en-US" sz="1400" dirty="0" err="1" smtClean="0"/>
              <a:t>Kharzeev</a:t>
            </a:r>
            <a:r>
              <a:rPr lang="en-US" sz="1400" dirty="0" smtClean="0"/>
              <a:t>, H. </a:t>
            </a:r>
            <a:r>
              <a:rPr lang="en-US" sz="1400" dirty="0" err="1" smtClean="0"/>
              <a:t>Satz</a:t>
            </a:r>
            <a:r>
              <a:rPr lang="en-US" sz="1400" dirty="0" smtClean="0"/>
              <a:t>, A. </a:t>
            </a:r>
            <a:r>
              <a:rPr lang="en-US" sz="1400" dirty="0" err="1" smtClean="0"/>
              <a:t>Syamtomov</a:t>
            </a:r>
            <a:r>
              <a:rPr lang="en-US" sz="1400" dirty="0" smtClean="0"/>
              <a:t>, and G. </a:t>
            </a:r>
            <a:r>
              <a:rPr lang="en-US" sz="1400" dirty="0" err="1" smtClean="0"/>
              <a:t>Zinovjev</a:t>
            </a:r>
            <a:r>
              <a:rPr lang="en-US" sz="1400" dirty="0" smtClean="0"/>
              <a:t>, </a:t>
            </a:r>
            <a:r>
              <a:rPr lang="en-US" sz="1400" dirty="0" err="1" smtClean="0"/>
              <a:t>Eur.Phys.J</a:t>
            </a:r>
            <a:r>
              <a:rPr lang="en-US" sz="1400" dirty="0" smtClean="0"/>
              <a:t>., C9:459–462, 1999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421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4073489457"/>
              </p:ext>
            </p:extLst>
          </p:nvPr>
        </p:nvGraphicFramePr>
        <p:xfrm>
          <a:off x="3276600" y="3937000"/>
          <a:ext cx="58674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27" y="-31044"/>
            <a:ext cx="8229600" cy="831144"/>
          </a:xfrm>
        </p:spPr>
        <p:txBody>
          <a:bodyPr/>
          <a:lstStyle/>
          <a:p>
            <a:r>
              <a:rPr lang="en-US" dirty="0" smtClean="0"/>
              <a:t>Conformal (Trace) Anomaly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9994" y="6492875"/>
            <a:ext cx="82400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267" y="800100"/>
            <a:ext cx="178473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1357613716"/>
              </p:ext>
            </p:extLst>
          </p:nvPr>
        </p:nvGraphicFramePr>
        <p:xfrm>
          <a:off x="5727700" y="990600"/>
          <a:ext cx="1582823" cy="752605"/>
        </p:xfrm>
        <a:graphic>
          <a:graphicData uri="http://schemas.openxmlformats.org/presentationml/2006/ole">
            <p:oleObj spid="_x0000_s455682" name="Equation" r:id="rId6" imgW="533160" imgH="2538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058672"/>
            <a:ext cx="4695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"/>
            </a:pPr>
            <a:r>
              <a:rPr lang="en-US" sz="2400" dirty="0" smtClean="0"/>
              <a:t>Decomposition of Proton mass [</a:t>
            </a:r>
            <a:r>
              <a:rPr lang="en-US" dirty="0" smtClean="0">
                <a:latin typeface="Calibri"/>
                <a:cs typeface="Calibri"/>
              </a:rPr>
              <a:t>X. </a:t>
            </a:r>
            <a:r>
              <a:rPr lang="en-US" dirty="0" err="1" smtClean="0">
                <a:latin typeface="Calibri"/>
                <a:cs typeface="Calibri"/>
              </a:rPr>
              <a:t>Ji</a:t>
            </a:r>
            <a:r>
              <a:rPr lang="en-US" dirty="0" smtClean="0">
                <a:latin typeface="Calibri"/>
                <a:cs typeface="Calibri"/>
              </a:rPr>
              <a:t>  PRL 74 1071 (1995)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CM frame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1061390193"/>
              </p:ext>
            </p:extLst>
          </p:nvPr>
        </p:nvGraphicFramePr>
        <p:xfrm>
          <a:off x="1295400" y="2971800"/>
          <a:ext cx="5052433" cy="838200"/>
        </p:xfrm>
        <a:graphic>
          <a:graphicData uri="http://schemas.openxmlformats.org/presentationml/2006/ole">
            <p:oleObj spid="_x0000_s455683" name="Equation" r:id="rId7" imgW="2603160" imgH="43164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80100" y="558370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Quark Energy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7700" y="463351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Trace Anomaly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4792" y="500139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Gluon Energy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4599" y="5906869"/>
            <a:ext cx="110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/>
                <a:cs typeface="Calibri"/>
              </a:rPr>
              <a:t>Quark Mass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919430654"/>
              </p:ext>
            </p:extLst>
          </p:nvPr>
        </p:nvGraphicFramePr>
        <p:xfrm>
          <a:off x="-1" y="5628332"/>
          <a:ext cx="1778999" cy="520015"/>
        </p:xfrm>
        <a:graphic>
          <a:graphicData uri="http://schemas.openxmlformats.org/presentationml/2006/ole">
            <p:oleObj spid="_x0000_s455684" name="Equation" r:id="rId8" imgW="825480" imgH="241200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14400"/>
            <a:ext cx="9144001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Connecting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b="1" u="sng" dirty="0"/>
              <a:t>T</a:t>
            </a:r>
            <a:r>
              <a:rPr lang="en-US" sz="2400" b="1" u="sng" dirty="0" smtClean="0"/>
              <a:t>race </a:t>
            </a:r>
            <a:r>
              <a:rPr lang="en-US" sz="2400" b="1" u="sng" dirty="0"/>
              <a:t>of energy momentum tensor  </a:t>
            </a:r>
            <a:endParaRPr lang="en-US" sz="2400" dirty="0" smtClean="0"/>
          </a:p>
          <a:p>
            <a:pPr lvl="1"/>
            <a:r>
              <a:rPr lang="en-US" sz="2400" b="1" u="sng" dirty="0" smtClean="0"/>
              <a:t>“</a:t>
            </a:r>
            <a:r>
              <a:rPr lang="en-US" sz="2400" b="1" u="sng" dirty="0"/>
              <a:t>B</a:t>
            </a:r>
            <a:r>
              <a:rPr lang="en-US" sz="2400" b="1" u="sng" dirty="0" smtClean="0"/>
              <a:t>eta</a:t>
            </a:r>
            <a:r>
              <a:rPr lang="en-US" sz="2400" b="1" u="sng" dirty="0"/>
              <a:t>” </a:t>
            </a:r>
            <a:r>
              <a:rPr lang="en-US" sz="2400" b="1" u="sng" dirty="0" smtClean="0"/>
              <a:t>function </a:t>
            </a:r>
            <a:r>
              <a:rPr lang="en-US" sz="2400" dirty="0" smtClean="0"/>
              <a:t>energy </a:t>
            </a:r>
            <a:r>
              <a:rPr lang="en-US" sz="2400" dirty="0"/>
              <a:t>evolution of strong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sz="2400" dirty="0" smtClean="0"/>
              <a:t>interaction </a:t>
            </a:r>
            <a:r>
              <a:rPr lang="en-US" sz="2400" dirty="0"/>
              <a:t>coupling </a:t>
            </a:r>
            <a:r>
              <a:rPr lang="en-US" sz="2400" dirty="0" smtClean="0"/>
              <a:t>constant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76200" y="3886200"/>
            <a:ext cx="4343400" cy="2862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2" name="Content Placeholder 11" descr="latex-image-1.pdf"/>
          <p:cNvPicPr>
            <a:picLocks noChangeAspect="1"/>
          </p:cNvPicPr>
          <p:nvPr/>
        </p:nvPicPr>
        <p:blipFill>
          <a:blip r:embed="rId9" cstate="print"/>
          <a:srcRect t="-20095" b="2921"/>
          <a:stretch>
            <a:fillRect/>
          </a:stretch>
        </p:blipFill>
        <p:spPr>
          <a:xfrm>
            <a:off x="479374" y="4069080"/>
            <a:ext cx="3102026" cy="27432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4584700"/>
            <a:ext cx="3238028" cy="1663700"/>
          </a:xfrm>
          <a:prstGeom prst="rect">
            <a:avLst/>
          </a:prstGeom>
        </p:spPr>
      </p:pic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457200" y="6443662"/>
            <a:ext cx="2709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2" rIns="91382" bIns="45692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0" i="0" dirty="0">
                <a:solidFill>
                  <a:srgbClr val="000000"/>
                </a:solidFill>
                <a:latin typeface="Calibri" pitchFamily="34" charset="0"/>
                <a:ea typeface="+mn-ea"/>
              </a:rPr>
              <a:t>X. </a:t>
            </a:r>
            <a:r>
              <a:rPr lang="en-US" altLang="en-US" sz="1600" b="0" i="0" dirty="0" err="1">
                <a:solidFill>
                  <a:srgbClr val="000000"/>
                </a:solidFill>
                <a:latin typeface="Calibri" pitchFamily="34" charset="0"/>
                <a:ea typeface="+mn-ea"/>
              </a:rPr>
              <a:t>Ji</a:t>
            </a:r>
            <a:r>
              <a:rPr lang="en-US" altLang="en-US" sz="1600" b="0" i="0" dirty="0">
                <a:solidFill>
                  <a:srgbClr val="000000"/>
                </a:solidFill>
                <a:latin typeface="Calibri" pitchFamily="34" charset="0"/>
                <a:ea typeface="+mn-ea"/>
              </a:rPr>
              <a:t>  PRL 74 1071 (1995)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914400" y="4629835"/>
            <a:ext cx="19208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500" dirty="0"/>
              <a:t>Quark energy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914400" y="5468035"/>
            <a:ext cx="19208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500" dirty="0" smtClean="0"/>
              <a:t>Gluon energy</a:t>
            </a:r>
            <a:endParaRPr lang="en-US" altLang="en-US" sz="1500" dirty="0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914400" y="5010835"/>
            <a:ext cx="19208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500" dirty="0"/>
              <a:t>Quark </a:t>
            </a:r>
            <a:r>
              <a:rPr lang="en-US" altLang="en-US" sz="1500" dirty="0" smtClean="0"/>
              <a:t>mass</a:t>
            </a:r>
            <a:endParaRPr lang="en-US" altLang="en-US" sz="1500" dirty="0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914400" y="5925235"/>
            <a:ext cx="3429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500" dirty="0" smtClean="0"/>
              <a:t>Trace anomaly</a:t>
            </a:r>
          </a:p>
          <a:p>
            <a:r>
              <a:rPr lang="en-US" altLang="en-US" sz="1600" dirty="0" smtClean="0">
                <a:solidFill>
                  <a:srgbClr val="0033CC"/>
                </a:solidFill>
              </a:rPr>
              <a:t>Sets the scale for the </a:t>
            </a:r>
            <a:r>
              <a:rPr lang="en-US" altLang="en-US" sz="1600" dirty="0" err="1" smtClean="0">
                <a:solidFill>
                  <a:srgbClr val="0033CC"/>
                </a:solidFill>
              </a:rPr>
              <a:t>Hadron</a:t>
            </a:r>
            <a:r>
              <a:rPr lang="en-US" altLang="en-US" sz="1600" dirty="0" smtClean="0">
                <a:solidFill>
                  <a:srgbClr val="0033CC"/>
                </a:solidFill>
              </a:rPr>
              <a:t> mass!</a:t>
            </a:r>
            <a:endParaRPr lang="en-US" altLang="en-US" sz="1600" dirty="0" smtClean="0">
              <a:solidFill>
                <a:srgbClr val="99FF66"/>
              </a:solidFill>
            </a:endParaRPr>
          </a:p>
          <a:p>
            <a:endParaRPr lang="en-US" altLang="en-US" sz="15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57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Discovery/Birth</a:t>
            </a:r>
            <a:endParaRPr lang="en-US" dirty="0"/>
          </a:p>
        </p:txBody>
      </p:sp>
      <p:pic>
        <p:nvPicPr>
          <p:cNvPr id="350217" name="Picture 9" descr="C:\Users\zhao\Downloads\40th-wedding-anniversary-ca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200" y="2514600"/>
            <a:ext cx="2336800" cy="1752600"/>
          </a:xfrm>
          <a:prstGeom prst="rect">
            <a:avLst/>
          </a:prstGeom>
          <a:noFill/>
        </p:spPr>
      </p:pic>
      <p:pic>
        <p:nvPicPr>
          <p:cNvPr id="350219" name="Picture 11" descr="Photo of Samuel C.C. Ting and his research t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2066924"/>
            <a:ext cx="3190875" cy="456247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57200" y="967026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J by </a:t>
            </a:r>
            <a:r>
              <a:rPr lang="en-US" sz="2000" dirty="0" smtClean="0"/>
              <a:t>Samuel C.C. Ting’s group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proton on fixed target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AGS@BNL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</p:txBody>
      </p:sp>
      <p:pic>
        <p:nvPicPr>
          <p:cNvPr id="350224" name="Picture 16" descr="C:\Users\zhao\Downloads\Birthday-Cake-With-Cand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876800"/>
            <a:ext cx="2686372" cy="990600"/>
          </a:xfrm>
          <a:prstGeom prst="rect">
            <a:avLst/>
          </a:prstGeom>
          <a:noFill/>
        </p:spPr>
      </p:pic>
      <p:pic>
        <p:nvPicPr>
          <p:cNvPr id="350226" name="Picture 18" descr="http://th.physik.uni-frankfurt.de/~hossi/Bilder/BR/Plotl/Jpsi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209800"/>
            <a:ext cx="2887255" cy="446722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885602" y="1579602"/>
            <a:ext cx="21546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1974 Nov 11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8087" y="990600"/>
            <a:ext cx="31291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7030A0"/>
                </a:solidFill>
              </a:rPr>
              <a:t>ψ</a:t>
            </a:r>
            <a:r>
              <a:rPr lang="en-US" sz="2000" dirty="0" smtClean="0">
                <a:solidFill>
                  <a:srgbClr val="7030A0"/>
                </a:solidFill>
              </a:rPr>
              <a:t> by </a:t>
            </a:r>
            <a:r>
              <a:rPr lang="en-US" sz="2000" dirty="0" smtClean="0"/>
              <a:t>Burton Richter's group </a:t>
            </a:r>
          </a:p>
          <a:p>
            <a:r>
              <a:rPr lang="en-US" sz="2000" dirty="0" err="1" smtClean="0">
                <a:solidFill>
                  <a:srgbClr val="7030A0"/>
                </a:solidFill>
              </a:rPr>
              <a:t>e+e</a:t>
            </a:r>
            <a:r>
              <a:rPr lang="en-US" sz="2000" dirty="0" smtClean="0">
                <a:solidFill>
                  <a:srgbClr val="7030A0"/>
                </a:solidFill>
              </a:rPr>
              <a:t>- annihilation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SPEAR@SLAC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</a:t>
            </a:r>
            <a:endParaRPr lang="en-US" dirty="0"/>
          </a:p>
        </p:txBody>
      </p:sp>
      <p:pic>
        <p:nvPicPr>
          <p:cNvPr id="457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767" y="2743200"/>
            <a:ext cx="47192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24600" y="2602468"/>
            <a:ext cx="1231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Jpsi</a:t>
            </a:r>
            <a:r>
              <a:rPr lang="en-US" dirty="0" smtClean="0"/>
              <a:t>/TCS LA</a:t>
            </a:r>
            <a:endParaRPr lang="en-US" dirty="0"/>
          </a:p>
        </p:txBody>
      </p:sp>
      <p:pic>
        <p:nvPicPr>
          <p:cNvPr id="457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743200"/>
            <a:ext cx="471923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0" y="2450068"/>
            <a:ext cx="933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SIDIS FA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914400"/>
            <a:ext cx="670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Recoil p</a:t>
            </a:r>
            <a:r>
              <a:rPr lang="en-US" sz="2000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100 </a:t>
            </a:r>
            <a:r>
              <a:rPr lang="en-US" sz="2000" dirty="0" err="1" smtClean="0">
                <a:solidFill>
                  <a:srgbClr val="0070C0"/>
                </a:solidFill>
              </a:rPr>
              <a:t>ps</a:t>
            </a:r>
            <a:r>
              <a:rPr lang="en-US" sz="2000" dirty="0" smtClean="0">
                <a:solidFill>
                  <a:srgbClr val="0070C0"/>
                </a:solidFill>
              </a:rPr>
              <a:t> TOF(MRPC):  4 </a:t>
            </a:r>
            <a:r>
              <a:rPr lang="el-GR" sz="2000" dirty="0" smtClean="0">
                <a:solidFill>
                  <a:srgbClr val="0070C0"/>
                </a:solidFill>
              </a:rPr>
              <a:t>σ</a:t>
            </a:r>
            <a:r>
              <a:rPr lang="en-US" sz="2000" dirty="0" smtClean="0">
                <a:solidFill>
                  <a:srgbClr val="0070C0"/>
                </a:solidFill>
              </a:rPr>
              <a:t> separation between p and K up to 4.5 </a:t>
            </a:r>
            <a:r>
              <a:rPr lang="en-US" sz="2000" dirty="0" err="1" smtClean="0">
                <a:solidFill>
                  <a:srgbClr val="0070C0"/>
                </a:solidFill>
              </a:rPr>
              <a:t>GeV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@ forward angle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150 </a:t>
            </a:r>
            <a:r>
              <a:rPr lang="en-US" sz="2000" dirty="0" err="1" smtClean="0">
                <a:solidFill>
                  <a:srgbClr val="0070C0"/>
                </a:solidFill>
              </a:rPr>
              <a:t>ps</a:t>
            </a:r>
            <a:r>
              <a:rPr lang="en-US" sz="2000" dirty="0" smtClean="0">
                <a:solidFill>
                  <a:srgbClr val="0070C0"/>
                </a:solidFill>
              </a:rPr>
              <a:t> TOF(</a:t>
            </a:r>
            <a:r>
              <a:rPr lang="en-US" sz="2000" dirty="0" err="1" smtClean="0">
                <a:solidFill>
                  <a:srgbClr val="0070C0"/>
                </a:solidFill>
              </a:rPr>
              <a:t>Scint</a:t>
            </a:r>
            <a:r>
              <a:rPr lang="en-US" sz="2000" dirty="0" smtClean="0">
                <a:solidFill>
                  <a:srgbClr val="0070C0"/>
                </a:solidFill>
              </a:rPr>
              <a:t>): 4 </a:t>
            </a:r>
            <a:r>
              <a:rPr lang="el-GR" sz="2000" dirty="0" smtClean="0">
                <a:solidFill>
                  <a:srgbClr val="0070C0"/>
                </a:solidFill>
              </a:rPr>
              <a:t>σ</a:t>
            </a:r>
            <a:r>
              <a:rPr lang="en-US" sz="2000" dirty="0" smtClean="0">
                <a:solidFill>
                  <a:srgbClr val="0070C0"/>
                </a:solidFill>
              </a:rPr>
              <a:t> separation between p and K up to 2 </a:t>
            </a:r>
            <a:r>
              <a:rPr lang="en-US" sz="2000" dirty="0" err="1" smtClean="0">
                <a:solidFill>
                  <a:srgbClr val="0070C0"/>
                </a:solidFill>
              </a:rPr>
              <a:t>GeV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@ large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1600200"/>
          </a:xfrm>
        </p:spPr>
        <p:txBody>
          <a:bodyPr/>
          <a:lstStyle/>
          <a:p>
            <a:r>
              <a:rPr lang="en-US" sz="1500" dirty="0" smtClean="0"/>
              <a:t>Single electron trigger by EC with 2GeV threshold (this preserves decay leptons for both </a:t>
            </a:r>
            <a:r>
              <a:rPr lang="en-US" sz="1500" dirty="0" err="1" smtClean="0"/>
              <a:t>Jpsi</a:t>
            </a:r>
            <a:r>
              <a:rPr lang="en-US" sz="1500" dirty="0" smtClean="0"/>
              <a:t> and TCS) </a:t>
            </a:r>
          </a:p>
          <a:p>
            <a:r>
              <a:rPr lang="en-US" sz="1500" dirty="0" smtClean="0"/>
              <a:t>Histograms showing rate before and after trigger cut</a:t>
            </a:r>
          </a:p>
          <a:p>
            <a:r>
              <a:rPr lang="en-US" sz="1500" dirty="0" smtClean="0"/>
              <a:t>Done in the way similar to the trigger study for SIDIS_He3</a:t>
            </a:r>
          </a:p>
          <a:p>
            <a:r>
              <a:rPr lang="en-US" sz="1500" dirty="0" smtClean="0"/>
              <a:t>Using SIDIS_He3 EC trigger response for now, but luminosity (1e37/cm2/s) are similar for both and background has no big effect on EC trigger for this level of luminosity)</a:t>
            </a:r>
          </a:p>
          <a:p>
            <a:r>
              <a:rPr lang="en-US" sz="1500" dirty="0" smtClean="0"/>
              <a:t>Single electron trigger is below 1MHz</a:t>
            </a:r>
          </a:p>
          <a:p>
            <a:r>
              <a:rPr lang="en-US" sz="1500" dirty="0" smtClean="0"/>
              <a:t>Coincidence of two electron trigger within 30ns time window is 1e6*1e6*30e-9 = 30kHz</a:t>
            </a:r>
          </a:p>
        </p:txBody>
      </p:sp>
      <p:pic>
        <p:nvPicPr>
          <p:cNvPr id="458754" name="Picture 2" descr="D:\Google Drive\SoLID_presentation\JPsi_EMP_20150124\fluxR_F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4234121" cy="3657600"/>
          </a:xfrm>
          <a:prstGeom prst="rect">
            <a:avLst/>
          </a:prstGeom>
          <a:noFill/>
        </p:spPr>
      </p:pic>
      <p:pic>
        <p:nvPicPr>
          <p:cNvPr id="458755" name="Picture 3" descr="D:\Google Drive\SoLID_presentation\JPsi_EMP_20150124\fluxR_L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971800"/>
            <a:ext cx="4234121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3429000"/>
            <a:ext cx="64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FAEC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3505200"/>
            <a:ext cx="64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LAEC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l-GR" dirty="0" smtClean="0"/>
              <a:t>ψ </a:t>
            </a:r>
            <a:r>
              <a:rPr lang="en-US" dirty="0" smtClean="0">
                <a:solidFill>
                  <a:srgbClr val="92D050"/>
                </a:solidFill>
              </a:rPr>
              <a:t>@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CLAS12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5257800" cy="2133600"/>
          </a:xfrm>
        </p:spPr>
        <p:txBody>
          <a:bodyPr/>
          <a:lstStyle/>
          <a:p>
            <a:r>
              <a:rPr lang="en-US" sz="2300" dirty="0" smtClean="0"/>
              <a:t>E12-12-001 approved together with TCS</a:t>
            </a:r>
          </a:p>
          <a:p>
            <a:r>
              <a:rPr lang="en-US" sz="2300" dirty="0" smtClean="0"/>
              <a:t>1e35 /cm2/s </a:t>
            </a:r>
            <a:r>
              <a:rPr lang="en-US" sz="2300" dirty="0" err="1" smtClean="0"/>
              <a:t>Lumi</a:t>
            </a:r>
            <a:r>
              <a:rPr lang="en-US" sz="2300" dirty="0" smtClean="0"/>
              <a:t>, 120 days on LH2, Single particle trigger</a:t>
            </a:r>
          </a:p>
          <a:p>
            <a:r>
              <a:rPr lang="en-US" sz="2300" dirty="0" err="1" smtClean="0"/>
              <a:t>Photoproduction</a:t>
            </a:r>
            <a:r>
              <a:rPr lang="en-US" sz="2300" dirty="0" smtClean="0"/>
              <a:t>, photon energy not directly measured</a:t>
            </a:r>
          </a:p>
          <a:p>
            <a:endParaRPr lang="en-US" sz="2300" dirty="0"/>
          </a:p>
        </p:txBody>
      </p:sp>
      <p:pic>
        <p:nvPicPr>
          <p:cNvPr id="427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5978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451021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www.jlab.org/Hall-B/clas12-web/clas12-de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838200"/>
            <a:ext cx="3505200" cy="262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524000"/>
            <a:ext cx="8748597" cy="4203700"/>
          </a:xfrm>
        </p:spPr>
        <p:txBody>
          <a:bodyPr>
            <a:normAutofit/>
          </a:bodyPr>
          <a:lstStyle/>
          <a:p>
            <a:r>
              <a:rPr lang="en-US" b="1" dirty="0" smtClean="0"/>
              <a:t>J/</a:t>
            </a:r>
            <a:r>
              <a:rPr lang="el-GR" b="1" dirty="0" smtClean="0"/>
              <a:t>ψ</a:t>
            </a:r>
            <a:r>
              <a:rPr lang="en-US" b="1" dirty="0" smtClean="0"/>
              <a:t> is a charm-</a:t>
            </a:r>
            <a:r>
              <a:rPr lang="en-US" b="1" dirty="0" err="1" smtClean="0"/>
              <a:t>anticharm</a:t>
            </a:r>
            <a:r>
              <a:rPr lang="en-US" b="1" dirty="0" smtClean="0"/>
              <a:t> system</a:t>
            </a:r>
          </a:p>
          <a:p>
            <a:pPr lvl="1"/>
            <a:r>
              <a:rPr lang="en-US" dirty="0" smtClean="0"/>
              <a:t>Little (if not zero) </a:t>
            </a:r>
            <a:r>
              <a:rPr lang="en-US" dirty="0"/>
              <a:t>common valence quark between J/</a:t>
            </a:r>
            <a:r>
              <a:rPr lang="el-GR" dirty="0"/>
              <a:t>ψ</a:t>
            </a:r>
            <a:r>
              <a:rPr lang="en-US" dirty="0"/>
              <a:t> and </a:t>
            </a:r>
            <a:r>
              <a:rPr lang="en-US" dirty="0" smtClean="0"/>
              <a:t>nucleon</a:t>
            </a:r>
          </a:p>
          <a:p>
            <a:pPr lvl="1"/>
            <a:r>
              <a:rPr lang="en-US" dirty="0" smtClean="0"/>
              <a:t>Quark exchange interactions are strongly suppressed</a:t>
            </a:r>
          </a:p>
          <a:p>
            <a:pPr lvl="1"/>
            <a:r>
              <a:rPr lang="en-US" dirty="0" smtClean="0"/>
              <a:t>Pure </a:t>
            </a:r>
            <a:r>
              <a:rPr lang="en-US" dirty="0" err="1" smtClean="0"/>
              <a:t>gluonic</a:t>
            </a:r>
            <a:r>
              <a:rPr lang="en-US" dirty="0" smtClean="0"/>
              <a:t> interactions are dominant</a:t>
            </a:r>
          </a:p>
          <a:p>
            <a:r>
              <a:rPr lang="en-US" b="1" dirty="0" smtClean="0"/>
              <a:t>Charm quark is heavy (1.3GeV)                 (0.2GeV)            </a:t>
            </a:r>
          </a:p>
          <a:p>
            <a:pPr lvl="1"/>
            <a:r>
              <a:rPr lang="en-US" dirty="0" smtClean="0"/>
              <a:t>Typical size of J/</a:t>
            </a:r>
            <a:r>
              <a:rPr lang="el-GR" dirty="0" smtClean="0"/>
              <a:t>ψ</a:t>
            </a:r>
            <a:r>
              <a:rPr lang="en-US" dirty="0" smtClean="0"/>
              <a:t> is 0.2-0.3 fm</a:t>
            </a:r>
          </a:p>
          <a:p>
            <a:r>
              <a:rPr lang="en-US" b="1" dirty="0" smtClean="0"/>
              <a:t>J/</a:t>
            </a:r>
            <a:r>
              <a:rPr lang="el-GR" b="1" dirty="0" smtClean="0"/>
              <a:t>ψ</a:t>
            </a:r>
            <a:r>
              <a:rPr lang="en-US" b="1" dirty="0" smtClean="0"/>
              <a:t>  as probe of the strong color </a:t>
            </a:r>
          </a:p>
          <a:p>
            <a:pPr>
              <a:buNone/>
            </a:pPr>
            <a:r>
              <a:rPr lang="en-US" b="1" dirty="0" smtClean="0"/>
              <a:t>    field in the nucleon</a:t>
            </a:r>
          </a:p>
          <a:p>
            <a:pPr lvl="1"/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824337406"/>
              </p:ext>
            </p:extLst>
          </p:nvPr>
        </p:nvGraphicFramePr>
        <p:xfrm>
          <a:off x="1066800" y="838200"/>
          <a:ext cx="3491345" cy="533400"/>
        </p:xfrm>
        <a:graphic>
          <a:graphicData uri="http://schemas.openxmlformats.org/presentationml/2006/ole">
            <p:oleObj spid="_x0000_s359426" name="Equation" r:id="rId4" imgW="1828800" imgH="27936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2169841411"/>
              </p:ext>
            </p:extLst>
          </p:nvPr>
        </p:nvGraphicFramePr>
        <p:xfrm>
          <a:off x="5454316" y="838200"/>
          <a:ext cx="2526632" cy="533400"/>
        </p:xfrm>
        <a:graphic>
          <a:graphicData uri="http://schemas.openxmlformats.org/presentationml/2006/ole">
            <p:oleObj spid="_x0000_s359427" name="Equation" r:id="rId5" imgW="1143000" imgH="241200" progId="">
              <p:embed/>
            </p:oleObj>
          </a:graphicData>
        </a:graphic>
      </p:graphicFrame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689684" cy="25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2400" y="3810000"/>
            <a:ext cx="1168400" cy="3175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Study Using J/</a:t>
            </a:r>
            <a:r>
              <a:rPr lang="el-GR" dirty="0" smtClean="0"/>
              <a:t>ψ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266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6279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Interaction between J/</a:t>
            </a:r>
            <a:r>
              <a:rPr lang="el-GR" dirty="0" smtClean="0"/>
              <a:t>ψ</a:t>
            </a:r>
            <a:r>
              <a:rPr lang="en-US" dirty="0" smtClean="0"/>
              <a:t>-N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601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scale provided by the charm quark mass and size of the J/ψ</a:t>
            </a:r>
          </a:p>
          <a:p>
            <a:pPr lvl="1"/>
            <a:r>
              <a:rPr lang="en-US" sz="2000" dirty="0" smtClean="0"/>
              <a:t>OPE, Phenomenology, Lattice QCD  </a:t>
            </a:r>
            <a:r>
              <a:rPr lang="en-US" dirty="0" smtClean="0"/>
              <a:t>…</a:t>
            </a:r>
          </a:p>
          <a:p>
            <a:r>
              <a:rPr lang="en-US" sz="2400" dirty="0" smtClean="0"/>
              <a:t>High </a:t>
            </a:r>
            <a:r>
              <a:rPr lang="en-US" sz="2400" dirty="0"/>
              <a:t>Energy </a:t>
            </a:r>
            <a:r>
              <a:rPr lang="en-US" sz="2400" dirty="0" smtClean="0"/>
              <a:t>region:  </a:t>
            </a:r>
            <a:r>
              <a:rPr lang="en-US" sz="2400" dirty="0" err="1" smtClean="0"/>
              <a:t>Pomeron</a:t>
            </a:r>
            <a:r>
              <a:rPr lang="en-US" sz="2400" dirty="0" smtClean="0"/>
              <a:t> picture …</a:t>
            </a:r>
          </a:p>
          <a:p>
            <a:r>
              <a:rPr lang="en-US" sz="2400" dirty="0" smtClean="0"/>
              <a:t>Medium/Low Energy:  2-gluon exchange</a:t>
            </a:r>
          </a:p>
          <a:p>
            <a:r>
              <a:rPr lang="en-US" sz="2400" dirty="0" smtClean="0"/>
              <a:t>Very low energy: QCD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008000"/>
                </a:solidFill>
              </a:rPr>
              <a:t>o</a:t>
            </a:r>
            <a:r>
              <a:rPr lang="en-US" sz="2400" dirty="0">
                <a:solidFill>
                  <a:srgbClr val="000090"/>
                </a:solidFill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>
                <a:solidFill>
                  <a:srgbClr val="008000"/>
                </a:solidFill>
              </a:rPr>
              <a:t>r</a:t>
            </a:r>
            <a:r>
              <a:rPr lang="en-US" sz="2400" dirty="0"/>
              <a:t> Van der Waals </a:t>
            </a:r>
            <a:r>
              <a:rPr lang="en-US" sz="2400" dirty="0" smtClean="0"/>
              <a:t>force</a:t>
            </a:r>
            <a:endParaRPr lang="en-US" sz="2400" dirty="0"/>
          </a:p>
          <a:p>
            <a:pPr lvl="1"/>
            <a:r>
              <a:rPr lang="en-US" dirty="0"/>
              <a:t>Prediction of J/</a:t>
            </a:r>
            <a:r>
              <a:rPr lang="el-GR" dirty="0"/>
              <a:t>ψ</a:t>
            </a:r>
            <a:r>
              <a:rPr lang="en-US" dirty="0"/>
              <a:t>-Nuclei bound </a:t>
            </a:r>
            <a:r>
              <a:rPr lang="en-US" dirty="0" smtClean="0"/>
              <a:t>state </a:t>
            </a:r>
          </a:p>
          <a:p>
            <a:pPr lvl="2"/>
            <a:r>
              <a:rPr lang="en-US" dirty="0" smtClean="0"/>
              <a:t>Brodsky </a:t>
            </a:r>
            <a:r>
              <a:rPr lang="en-US" dirty="0"/>
              <a:t>et </a:t>
            </a:r>
            <a:r>
              <a:rPr lang="en-US" dirty="0" smtClean="0"/>
              <a:t>al. …. </a:t>
            </a:r>
          </a:p>
          <a:p>
            <a:r>
              <a:rPr lang="en-US" sz="2400" dirty="0" smtClean="0"/>
              <a:t>Experimentally no free J</a:t>
            </a:r>
            <a:r>
              <a:rPr lang="en-US" sz="2400" dirty="0"/>
              <a:t>/</a:t>
            </a:r>
            <a:r>
              <a:rPr lang="el-GR" sz="2400" dirty="0" smtClean="0"/>
              <a:t>ψ</a:t>
            </a:r>
            <a:r>
              <a:rPr lang="en-US" sz="2400" dirty="0" smtClean="0"/>
              <a:t> are available</a:t>
            </a:r>
          </a:p>
          <a:p>
            <a:pPr lvl="1"/>
            <a:r>
              <a:rPr lang="en-US" dirty="0" smtClean="0"/>
              <a:t>Challenging to produce close to threshold! </a:t>
            </a:r>
          </a:p>
          <a:p>
            <a:pPr lvl="1"/>
            <a:r>
              <a:rPr lang="en-US" b="1" dirty="0" smtClean="0"/>
              <a:t>Photo/electro-production of J/</a:t>
            </a:r>
            <a:r>
              <a:rPr lang="el-GR" b="1" dirty="0" smtClean="0"/>
              <a:t>ψ</a:t>
            </a:r>
            <a:r>
              <a:rPr lang="en-US" b="1" dirty="0" smtClean="0"/>
              <a:t> at </a:t>
            </a:r>
            <a:r>
              <a:rPr lang="en-US" b="1" dirty="0" err="1" smtClean="0"/>
              <a:t>JLab</a:t>
            </a:r>
            <a:r>
              <a:rPr lang="en-US" b="1" dirty="0" smtClean="0"/>
              <a:t> is an opportunity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77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lc="http://schemas.openxmlformats.org/drawingml/2006/lockedCanvas" val="0"/>
              </a:ext>
            </a:extLst>
          </a:blip>
          <a:srcRect t="9365" r="8563"/>
          <a:stretch>
            <a:fillRect/>
          </a:stretch>
        </p:blipFill>
        <p:spPr>
          <a:xfrm>
            <a:off x="1" y="1154668"/>
            <a:ext cx="5861582" cy="4175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29019" y="1154668"/>
            <a:ext cx="344358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data exist with inelastic scattering on nuclei, such as A-dependence.</a:t>
            </a:r>
          </a:p>
          <a:p>
            <a:endParaRPr lang="en-US" dirty="0" smtClean="0"/>
          </a:p>
          <a:p>
            <a:r>
              <a:rPr lang="en-US" dirty="0" smtClean="0"/>
              <a:t>Not included are the most recent results from HERA </a:t>
            </a:r>
          </a:p>
          <a:p>
            <a:r>
              <a:rPr lang="en-US" dirty="0" smtClean="0"/>
              <a:t>H1/ZEUS at large momentum transfers and diffractive production with electro-production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33400" y="1778000"/>
            <a:ext cx="255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SLAC, Cornell, </a:t>
            </a:r>
            <a:r>
              <a:rPr lang="en-US" dirty="0" err="1"/>
              <a:t>Fermilab</a:t>
            </a:r>
            <a:r>
              <a:rPr lang="en-US" dirty="0"/>
              <a:t>, HERA …</a:t>
            </a:r>
          </a:p>
          <a:p>
            <a:endParaRPr lang="en-US" dirty="0"/>
          </a:p>
        </p:txBody>
      </p:sp>
      <p:grpSp>
        <p:nvGrpSpPr>
          <p:cNvPr id="2" name="Group 17"/>
          <p:cNvGrpSpPr/>
          <p:nvPr/>
        </p:nvGrpSpPr>
        <p:grpSpPr>
          <a:xfrm>
            <a:off x="4572000" y="222250"/>
            <a:ext cx="4451350" cy="692150"/>
            <a:chOff x="3886200" y="88900"/>
            <a:chExt cx="4451350" cy="69215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886200" y="88900"/>
              <a:ext cx="4451350" cy="692150"/>
            </a:xfrm>
            <a:prstGeom prst="rect">
              <a:avLst/>
            </a:prstGeom>
            <a:solidFill>
              <a:srgbClr val="00009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0369" y="165100"/>
              <a:ext cx="4102100" cy="482600"/>
            </a:xfrm>
            <a:prstGeom prst="rect">
              <a:avLst/>
            </a:prstGeom>
          </p:spPr>
        </p:pic>
      </p:grpSp>
      <p:grpSp>
        <p:nvGrpSpPr>
          <p:cNvPr id="3" name="Group 21"/>
          <p:cNvGrpSpPr/>
          <p:nvPr/>
        </p:nvGrpSpPr>
        <p:grpSpPr>
          <a:xfrm>
            <a:off x="1027576" y="1930400"/>
            <a:ext cx="5534832" cy="4192032"/>
            <a:chOff x="1181100" y="1930400"/>
            <a:chExt cx="5534832" cy="4192032"/>
          </a:xfrm>
        </p:grpSpPr>
        <p:grpSp>
          <p:nvGrpSpPr>
            <p:cNvPr id="4" name="Group 19"/>
            <p:cNvGrpSpPr/>
            <p:nvPr/>
          </p:nvGrpSpPr>
          <p:grpSpPr>
            <a:xfrm>
              <a:off x="1181100" y="1930400"/>
              <a:ext cx="1689099" cy="4064000"/>
              <a:chOff x="1181100" y="1689100"/>
              <a:chExt cx="1689099" cy="40640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181100" y="1689100"/>
                <a:ext cx="670858" cy="3048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27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rot="16200000" flipV="1">
                <a:off x="1465728" y="4348629"/>
                <a:ext cx="1790700" cy="10182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870199" y="5753100"/>
              <a:ext cx="3845733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The physics focus is at threshold region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76200" y="76200"/>
            <a:ext cx="8305800" cy="762000"/>
          </a:xfrm>
        </p:spPr>
        <p:txBody>
          <a:bodyPr/>
          <a:lstStyle/>
          <a:p>
            <a:pPr algn="l"/>
            <a:r>
              <a:rPr lang="en-US" dirty="0" smtClean="0"/>
              <a:t>Experimental status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929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lc="http://schemas.openxmlformats.org/drawingml/2006/lockedCanvas" val="0"/>
              </a:ext>
            </a:extLst>
          </a:blip>
          <a:srcRect t="6757" r="6453"/>
          <a:stretch>
            <a:fillRect/>
          </a:stretch>
        </p:blipFill>
        <p:spPr>
          <a:xfrm>
            <a:off x="950418" y="704850"/>
            <a:ext cx="6320029" cy="4526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Near Threshold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9994" y="6492875"/>
            <a:ext cx="82400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4600" y="158750"/>
            <a:ext cx="4064000" cy="546100"/>
          </a:xfrm>
          <a:prstGeom prst="rect">
            <a:avLst/>
          </a:prstGeom>
        </p:spPr>
      </p:pic>
      <p:grpSp>
        <p:nvGrpSpPr>
          <p:cNvPr id="3" name="Group 12"/>
          <p:cNvGrpSpPr/>
          <p:nvPr/>
        </p:nvGrpSpPr>
        <p:grpSpPr>
          <a:xfrm>
            <a:off x="2578100" y="901700"/>
            <a:ext cx="978315" cy="3580150"/>
            <a:chOff x="2578100" y="901700"/>
            <a:chExt cx="978315" cy="3580150"/>
          </a:xfrm>
        </p:grpSpPr>
        <p:sp>
          <p:nvSpPr>
            <p:cNvPr id="10" name="TextBox 9"/>
            <p:cNvSpPr txBox="1"/>
            <p:nvPr/>
          </p:nvSpPr>
          <p:spPr>
            <a:xfrm>
              <a:off x="2743200" y="2971800"/>
              <a:ext cx="81321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solidFill>
                    <a:srgbClr val="FF00FF"/>
                  </a:solidFill>
                </a:rPr>
                <a:t>?</a:t>
              </a:r>
              <a:endParaRPr lang="en-US" sz="8800" dirty="0">
                <a:solidFill>
                  <a:srgbClr val="FF00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78100" y="901700"/>
              <a:ext cx="165100" cy="358015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5257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Intense experimental effort (SLAC, Cornell … ) shortly after the discovery of J/</a:t>
            </a:r>
            <a:r>
              <a:rPr lang="el-GR" sz="2000" dirty="0" smtClean="0"/>
              <a:t>ψ</a:t>
            </a:r>
            <a:endParaRPr lang="en-US" sz="2000" dirty="0" smtClean="0"/>
          </a:p>
          <a:p>
            <a:pPr algn="ctr"/>
            <a:r>
              <a:rPr lang="en-US" sz="2000" dirty="0" smtClean="0"/>
              <a:t>But near threshold not much data since (</a:t>
            </a:r>
            <a:r>
              <a:rPr lang="en-US" sz="2000" b="1" dirty="0" smtClean="0">
                <a:solidFill>
                  <a:srgbClr val="FF0000"/>
                </a:solidFill>
              </a:rPr>
              <a:t>~40 years till now</a:t>
            </a:r>
            <a:r>
              <a:rPr lang="en-US" sz="2000" dirty="0" smtClean="0"/>
              <a:t>)</a:t>
            </a:r>
          </a:p>
        </p:txBody>
      </p:sp>
      <p:grpSp>
        <p:nvGrpSpPr>
          <p:cNvPr id="6" name="Group 18"/>
          <p:cNvGrpSpPr/>
          <p:nvPr/>
        </p:nvGrpSpPr>
        <p:grpSpPr>
          <a:xfrm rot="20167897">
            <a:off x="2657672" y="1552431"/>
            <a:ext cx="3608294" cy="369332"/>
            <a:chOff x="2818761" y="1320800"/>
            <a:chExt cx="3367633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4336872" y="1320800"/>
              <a:ext cx="1849522" cy="369332"/>
            </a:xfrm>
            <a:prstGeom prst="rect">
              <a:avLst/>
            </a:prstGeom>
            <a:solidFill>
              <a:srgbClr val="FFD266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Enhancement ?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V="1">
              <a:off x="2818761" y="1524000"/>
              <a:ext cx="1475307" cy="127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247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Reaction Mechanism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991612"/>
            <a:ext cx="4388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Hard scattering </a:t>
            </a:r>
          </a:p>
          <a:p>
            <a:r>
              <a:rPr lang="en-US" sz="1600" dirty="0" smtClean="0"/>
              <a:t>(</a:t>
            </a:r>
            <a:r>
              <a:rPr lang="en-US" sz="1400" dirty="0" smtClean="0"/>
              <a:t>Brodsky, </a:t>
            </a:r>
            <a:r>
              <a:rPr lang="en-US" sz="1400" dirty="0" err="1" smtClean="0"/>
              <a:t>Chudakov</a:t>
            </a:r>
            <a:r>
              <a:rPr lang="en-US" sz="1400" dirty="0" smtClean="0"/>
              <a:t>, Hoyer, </a:t>
            </a:r>
            <a:r>
              <a:rPr lang="en-US" sz="1400" dirty="0" err="1" smtClean="0"/>
              <a:t>Laget</a:t>
            </a:r>
            <a:r>
              <a:rPr lang="en-US" sz="1400" dirty="0" smtClean="0"/>
              <a:t> 2001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2000" dirty="0" smtClean="0"/>
              <a:t>Add in 3-gluon scattering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2006793728"/>
              </p:ext>
            </p:extLst>
          </p:nvPr>
        </p:nvGraphicFramePr>
        <p:xfrm>
          <a:off x="5867400" y="914400"/>
          <a:ext cx="2590800" cy="2326306"/>
        </p:xfrm>
        <a:graphic>
          <a:graphicData uri="http://schemas.openxmlformats.org/presentationml/2006/ole">
            <p:oleObj spid="_x0000_s360450" name="Equation" r:id="rId3" imgW="1358640" imgH="1218960" progId="">
              <p:embed/>
            </p:oleObj>
          </a:graphicData>
        </a:graphic>
      </p:graphicFrame>
      <p:pic>
        <p:nvPicPr>
          <p:cNvPr id="3604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00400"/>
            <a:ext cx="4286250" cy="262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401081"/>
            <a:ext cx="3048000" cy="316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66800" y="5874603"/>
            <a:ext cx="6858000" cy="461665"/>
          </a:xfrm>
          <a:prstGeom prst="rect">
            <a:avLst/>
          </a:prstGeom>
          <a:solidFill>
            <a:srgbClr val="CCFFC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Multiple gluon exchange and bound state? 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992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at </a:t>
            </a:r>
            <a:r>
              <a:rPr lang="en-US" dirty="0" err="1" smtClean="0"/>
              <a:t>JLab</a:t>
            </a:r>
            <a:r>
              <a:rPr lang="en-US" dirty="0" smtClean="0"/>
              <a:t> 12GeV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2439066" y="1022204"/>
            <a:ext cx="5883350" cy="5351087"/>
            <a:chOff x="2033781" y="746522"/>
            <a:chExt cx="5883350" cy="5866339"/>
          </a:xfrm>
        </p:grpSpPr>
        <p:grpSp>
          <p:nvGrpSpPr>
            <p:cNvPr id="4" name="Group 7"/>
            <p:cNvGrpSpPr>
              <a:grpSpLocks noChangeAspect="1"/>
            </p:cNvGrpSpPr>
            <p:nvPr/>
          </p:nvGrpSpPr>
          <p:grpSpPr>
            <a:xfrm>
              <a:off x="2033781" y="769355"/>
              <a:ext cx="5883350" cy="5843506"/>
              <a:chOff x="1329078" y="641350"/>
              <a:chExt cx="6096000" cy="6054725"/>
            </a:xfrm>
          </p:grpSpPr>
          <p:pic>
            <p:nvPicPr>
              <p:cNvPr id="10" name="Picture 7" descr="12_GeV_mods_Arc-10_overlay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46540" y="3508375"/>
                <a:ext cx="3079750" cy="1876425"/>
              </a:xfrm>
              <a:prstGeom prst="rect">
                <a:avLst/>
              </a:prstGeom>
              <a:noFill/>
            </p:spPr>
          </p:pic>
          <p:pic>
            <p:nvPicPr>
              <p:cNvPr id="11" name="Picture 8" descr="12_GeV_mods_HallD-beamline_overla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7858" y="1375648"/>
                <a:ext cx="879475" cy="1338263"/>
              </a:xfrm>
              <a:prstGeom prst="rect">
                <a:avLst/>
              </a:prstGeom>
              <a:noFill/>
            </p:spPr>
          </p:pic>
          <p:pic>
            <p:nvPicPr>
              <p:cNvPr id="12" name="Picture 10" descr="6_GeV_Racetrac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29078" y="2005012"/>
                <a:ext cx="6096000" cy="4691063"/>
              </a:xfrm>
              <a:prstGeom prst="rect">
                <a:avLst/>
              </a:prstGeom>
              <a:noFill/>
            </p:spPr>
          </p:pic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 rot="5400000">
                <a:off x="4560651" y="3492355"/>
                <a:ext cx="533400" cy="346364"/>
              </a:xfrm>
              <a:prstGeom prst="parallelogram">
                <a:avLst>
                  <a:gd name="adj" fmla="val 47911"/>
                </a:avLst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4" name="Picture 12" descr="12_GeV_mods_SL-cryomodules_overla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13767" y="3995914"/>
                <a:ext cx="1695450" cy="1363662"/>
              </a:xfrm>
              <a:prstGeom prst="rect">
                <a:avLst/>
              </a:prstGeom>
              <a:noFill/>
            </p:spPr>
          </p:pic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4629489" y="2924175"/>
                <a:ext cx="1231307" cy="914400"/>
                <a:chOff x="3146" y="1398"/>
                <a:chExt cx="854" cy="576"/>
              </a:xfrm>
            </p:grpSpPr>
            <p:sp>
              <p:nvSpPr>
                <p:cNvPr id="2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03" y="1398"/>
                  <a:ext cx="597" cy="17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Times New Roman" pitchFamily="-65" charset="0"/>
                    </a:rPr>
                    <a:t>CHL-2</a:t>
                  </a:r>
                </a:p>
              </p:txBody>
            </p:sp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3146" y="1536"/>
                  <a:ext cx="406" cy="438"/>
                  <a:chOff x="3146" y="1536"/>
                  <a:chExt cx="406" cy="438"/>
                </a:xfrm>
              </p:grpSpPr>
              <p:pic>
                <p:nvPicPr>
                  <p:cNvPr id="23" name="Picture 17" descr="12_GeV_mods_CHL_overlay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146" y="1707"/>
                    <a:ext cx="184" cy="26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" name="Picture 18" descr="12_GeV_mods_arrow_overlay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329" y="1536"/>
                    <a:ext cx="223" cy="288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5789063" y="641350"/>
                <a:ext cx="1363662" cy="962025"/>
                <a:chOff x="3952" y="-50"/>
                <a:chExt cx="945" cy="606"/>
              </a:xfrm>
            </p:grpSpPr>
            <p:pic>
              <p:nvPicPr>
                <p:cNvPr id="19" name="Picture 20" descr="12_GeV_mods_Hall-D_overlay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952" y="-50"/>
                  <a:ext cx="945" cy="606"/>
                </a:xfrm>
                <a:prstGeom prst="rect">
                  <a:avLst/>
                </a:prstGeom>
                <a:noFill/>
              </p:spPr>
            </p:pic>
            <p:sp>
              <p:nvSpPr>
                <p:cNvPr id="20" name="AutoShape 2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084" y="324"/>
                  <a:ext cx="192" cy="240"/>
                </a:xfrm>
                <a:prstGeom prst="parallelogram">
                  <a:avLst>
                    <a:gd name="adj" fmla="val 59023"/>
                  </a:avLst>
                </a:prstGeom>
                <a:solidFill>
                  <a:schemeClr val="bg1"/>
                </a:solid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6177696" y="1085137"/>
                <a:ext cx="438150" cy="20637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14" y="108"/>
                  </a:cxn>
                  <a:cxn ang="0">
                    <a:pos x="28" y="122"/>
                  </a:cxn>
                  <a:cxn ang="0">
                    <a:pos x="44" y="128"/>
                  </a:cxn>
                  <a:cxn ang="0">
                    <a:pos x="53" y="107"/>
                  </a:cxn>
                  <a:cxn ang="0">
                    <a:pos x="72" y="99"/>
                  </a:cxn>
                  <a:cxn ang="0">
                    <a:pos x="88" y="106"/>
                  </a:cxn>
                  <a:cxn ang="0">
                    <a:pos x="94" y="88"/>
                  </a:cxn>
                  <a:cxn ang="0">
                    <a:pos x="96" y="82"/>
                  </a:cxn>
                  <a:cxn ang="0">
                    <a:pos x="112" y="84"/>
                  </a:cxn>
                  <a:cxn ang="0">
                    <a:pos x="128" y="88"/>
                  </a:cxn>
                  <a:cxn ang="0">
                    <a:pos x="146" y="60"/>
                  </a:cxn>
                  <a:cxn ang="0">
                    <a:pos x="152" y="62"/>
                  </a:cxn>
                  <a:cxn ang="0">
                    <a:pos x="158" y="66"/>
                  </a:cxn>
                  <a:cxn ang="0">
                    <a:pos x="170" y="70"/>
                  </a:cxn>
                  <a:cxn ang="0">
                    <a:pos x="192" y="38"/>
                  </a:cxn>
                  <a:cxn ang="0">
                    <a:pos x="214" y="54"/>
                  </a:cxn>
                  <a:cxn ang="0">
                    <a:pos x="236" y="24"/>
                  </a:cxn>
                  <a:cxn ang="0">
                    <a:pos x="254" y="34"/>
                  </a:cxn>
                  <a:cxn ang="0">
                    <a:pos x="266" y="38"/>
                  </a:cxn>
                  <a:cxn ang="0">
                    <a:pos x="286" y="10"/>
                  </a:cxn>
                  <a:cxn ang="0">
                    <a:pos x="304" y="0"/>
                  </a:cxn>
                </a:cxnLst>
                <a:rect l="0" t="0" r="r" b="b"/>
                <a:pathLst>
                  <a:path w="304" h="130">
                    <a:moveTo>
                      <a:pt x="0" y="130"/>
                    </a:moveTo>
                    <a:cubicBezTo>
                      <a:pt x="16" y="119"/>
                      <a:pt x="11" y="127"/>
                      <a:pt x="14" y="108"/>
                    </a:cubicBezTo>
                    <a:cubicBezTo>
                      <a:pt x="25" y="112"/>
                      <a:pt x="19" y="108"/>
                      <a:pt x="28" y="122"/>
                    </a:cubicBezTo>
                    <a:cubicBezTo>
                      <a:pt x="29" y="124"/>
                      <a:pt x="44" y="128"/>
                      <a:pt x="44" y="128"/>
                    </a:cubicBezTo>
                    <a:cubicBezTo>
                      <a:pt x="53" y="119"/>
                      <a:pt x="40" y="111"/>
                      <a:pt x="53" y="107"/>
                    </a:cubicBezTo>
                    <a:cubicBezTo>
                      <a:pt x="64" y="92"/>
                      <a:pt x="61" y="88"/>
                      <a:pt x="72" y="99"/>
                    </a:cubicBezTo>
                    <a:cubicBezTo>
                      <a:pt x="73" y="103"/>
                      <a:pt x="82" y="116"/>
                      <a:pt x="88" y="106"/>
                    </a:cubicBezTo>
                    <a:cubicBezTo>
                      <a:pt x="88" y="106"/>
                      <a:pt x="93" y="91"/>
                      <a:pt x="94" y="88"/>
                    </a:cubicBezTo>
                    <a:cubicBezTo>
                      <a:pt x="95" y="86"/>
                      <a:pt x="96" y="82"/>
                      <a:pt x="96" y="82"/>
                    </a:cubicBezTo>
                    <a:cubicBezTo>
                      <a:pt x="101" y="83"/>
                      <a:pt x="107" y="83"/>
                      <a:pt x="112" y="84"/>
                    </a:cubicBezTo>
                    <a:cubicBezTo>
                      <a:pt x="117" y="85"/>
                      <a:pt x="128" y="88"/>
                      <a:pt x="128" y="88"/>
                    </a:cubicBezTo>
                    <a:cubicBezTo>
                      <a:pt x="141" y="85"/>
                      <a:pt x="139" y="71"/>
                      <a:pt x="146" y="60"/>
                    </a:cubicBezTo>
                    <a:cubicBezTo>
                      <a:pt x="148" y="61"/>
                      <a:pt x="150" y="61"/>
                      <a:pt x="152" y="62"/>
                    </a:cubicBezTo>
                    <a:cubicBezTo>
                      <a:pt x="154" y="63"/>
                      <a:pt x="156" y="65"/>
                      <a:pt x="158" y="66"/>
                    </a:cubicBezTo>
                    <a:cubicBezTo>
                      <a:pt x="162" y="68"/>
                      <a:pt x="170" y="70"/>
                      <a:pt x="170" y="70"/>
                    </a:cubicBezTo>
                    <a:cubicBezTo>
                      <a:pt x="177" y="60"/>
                      <a:pt x="180" y="42"/>
                      <a:pt x="192" y="38"/>
                    </a:cubicBezTo>
                    <a:cubicBezTo>
                      <a:pt x="201" y="44"/>
                      <a:pt x="204" y="51"/>
                      <a:pt x="214" y="54"/>
                    </a:cubicBezTo>
                    <a:cubicBezTo>
                      <a:pt x="227" y="50"/>
                      <a:pt x="232" y="36"/>
                      <a:pt x="236" y="24"/>
                    </a:cubicBezTo>
                    <a:cubicBezTo>
                      <a:pt x="242" y="26"/>
                      <a:pt x="249" y="32"/>
                      <a:pt x="254" y="34"/>
                    </a:cubicBezTo>
                    <a:cubicBezTo>
                      <a:pt x="258" y="35"/>
                      <a:pt x="266" y="38"/>
                      <a:pt x="266" y="38"/>
                    </a:cubicBezTo>
                    <a:cubicBezTo>
                      <a:pt x="276" y="20"/>
                      <a:pt x="280" y="19"/>
                      <a:pt x="286" y="10"/>
                    </a:cubicBezTo>
                    <a:cubicBezTo>
                      <a:pt x="286" y="8"/>
                      <a:pt x="300" y="2"/>
                      <a:pt x="304" y="0"/>
                    </a:cubicBezTo>
                  </a:path>
                </a:pathLst>
              </a:cu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8" name="Picture 29" descr="12_GeV_mods_NL-cryomodules_overlay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476965" y="2005012"/>
                <a:ext cx="1247775" cy="1228725"/>
              </a:xfrm>
              <a:prstGeom prst="rect">
                <a:avLst/>
              </a:prstGeom>
              <a:noFill/>
            </p:spPr>
          </p:pic>
        </p:grpSp>
        <p:sp>
          <p:nvSpPr>
            <p:cNvPr id="9" name="Oval 8"/>
            <p:cNvSpPr/>
            <p:nvPr/>
          </p:nvSpPr>
          <p:spPr bwMode="auto">
            <a:xfrm>
              <a:off x="6189417" y="746522"/>
              <a:ext cx="1654911" cy="1029967"/>
            </a:xfrm>
            <a:prstGeom prst="ellipse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04801" y="1219200"/>
            <a:ext cx="3657599" cy="170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12713" indent="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i="1" dirty="0" smtClean="0">
                <a:latin typeface="Arial" pitchFamily="34" charset="0"/>
                <a:cs typeface="Arial" pitchFamily="34" charset="0"/>
              </a:rPr>
              <a:t>Cross 8.2 </a:t>
            </a:r>
            <a:r>
              <a:rPr lang="en-US" sz="3500" i="1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3500" i="1" dirty="0" smtClean="0">
                <a:latin typeface="Arial" pitchFamily="34" charset="0"/>
                <a:cs typeface="Arial" pitchFamily="34" charset="0"/>
              </a:rPr>
              <a:t> threshold and reach 12 </a:t>
            </a:r>
            <a:r>
              <a:rPr lang="en-US" sz="3500" i="1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US" sz="35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274" y="5334437"/>
            <a:ext cx="2656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b="1" i="1" kern="0" dirty="0"/>
              <a:t>Enhanced</a:t>
            </a:r>
            <a:r>
              <a:rPr lang="en-US" i="1" kern="0" dirty="0"/>
              <a:t> capabilities in existing </a:t>
            </a:r>
            <a:r>
              <a:rPr lang="en-US" i="1" kern="0" dirty="0" smtClean="0"/>
              <a:t>Halls A/B/C</a:t>
            </a:r>
          </a:p>
          <a:p>
            <a:pPr marL="0" lvl="1" algn="r"/>
            <a:r>
              <a:rPr lang="en-US" i="1" kern="0" dirty="0" smtClean="0"/>
              <a:t>Max energy: </a:t>
            </a:r>
            <a:r>
              <a:rPr lang="en-US" b="1" i="1" kern="0" dirty="0" smtClean="0"/>
              <a:t>11 GeV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81956" y="2161777"/>
            <a:ext cx="163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New </a:t>
            </a:r>
            <a:r>
              <a:rPr lang="en-US" b="1" i="1" dirty="0" smtClean="0">
                <a:solidFill>
                  <a:srgbClr val="0070C0"/>
                </a:solidFill>
              </a:rPr>
              <a:t>Hall-D</a:t>
            </a:r>
          </a:p>
          <a:p>
            <a:r>
              <a:rPr lang="en-US" i="1" dirty="0" smtClean="0"/>
              <a:t>Max energy: </a:t>
            </a:r>
            <a:r>
              <a:rPr lang="en-US" b="1" i="1" dirty="0" smtClean="0">
                <a:solidFill>
                  <a:srgbClr val="0070C0"/>
                </a:solidFill>
              </a:rPr>
              <a:t>12 GeV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93758" y="5313694"/>
            <a:ext cx="3753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Two </a:t>
            </a:r>
            <a:r>
              <a:rPr lang="en-US" b="1" i="1" dirty="0" smtClean="0">
                <a:solidFill>
                  <a:srgbClr val="0070C0"/>
                </a:solidFill>
              </a:rPr>
              <a:t>1.1 GeV </a:t>
            </a:r>
            <a:r>
              <a:rPr lang="en-US" i="1" dirty="0" smtClean="0"/>
              <a:t>LINACs, maintain </a:t>
            </a:r>
            <a:r>
              <a:rPr lang="en-US" i="1" dirty="0"/>
              <a:t>capability to deliver lower pass beam energies: 2.2 – 8.8 </a:t>
            </a:r>
            <a:r>
              <a:rPr lang="en-US" i="1" dirty="0" smtClean="0"/>
              <a:t>GeV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8920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at </a:t>
            </a:r>
            <a:r>
              <a:rPr lang="en-US" dirty="0" err="1" smtClean="0"/>
              <a:t>JLab</a:t>
            </a:r>
            <a:r>
              <a:rPr lang="en-US" dirty="0" smtClean="0"/>
              <a:t> 12GeV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2400" y="1219200"/>
            <a:ext cx="4114800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12713" indent="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Several new detectors</a:t>
            </a:r>
          </a:p>
          <a:p>
            <a:pPr marL="112713" indent="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with</a:t>
            </a:r>
          </a:p>
          <a:p>
            <a:pPr marL="112713" indent="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Large acceptance</a:t>
            </a:r>
          </a:p>
          <a:p>
            <a:pPr marL="112713" indent="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High luminosity</a:t>
            </a:r>
            <a:endParaRPr lang="en-US" sz="3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408" y="914400"/>
            <a:ext cx="4753392" cy="2971800"/>
          </a:xfrm>
          <a:prstGeom prst="rect">
            <a:avLst/>
          </a:prstGeom>
        </p:spPr>
      </p:pic>
      <p:pic>
        <p:nvPicPr>
          <p:cNvPr id="356354" name="Picture 2" descr="https://www.jlab.org/Hall-B/clas12-web/clas12-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83710"/>
            <a:ext cx="3505200" cy="2621890"/>
          </a:xfrm>
          <a:prstGeom prst="rect">
            <a:avLst/>
          </a:prstGeom>
          <a:noFill/>
        </p:spPr>
      </p:pic>
      <p:pic>
        <p:nvPicPr>
          <p:cNvPr id="356356" name="Picture 4" descr="http://hallaweb.jlab.org/12GeV/SoLID/solid_SID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4266083" cy="320040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5181600" y="1143000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schemeClr val="accent6"/>
                </a:solidFill>
                <a:latin typeface="Aharoni" pitchFamily="2" charset="-79"/>
                <a:cs typeface="Aharoni" pitchFamily="2" charset="-79"/>
              </a:rPr>
              <a:t>GlueX</a:t>
            </a:r>
            <a:endParaRPr lang="en-US" sz="2000" b="1" dirty="0">
              <a:solidFill>
                <a:schemeClr val="accent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48200" y="3886200"/>
            <a:ext cx="11047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accent6"/>
                </a:solidFill>
                <a:latin typeface="Aharoni" pitchFamily="2" charset="-79"/>
                <a:cs typeface="Aharoni" pitchFamily="2" charset="-79"/>
              </a:rPr>
              <a:t>CLAS</a:t>
            </a:r>
            <a:r>
              <a:rPr lang="en-US" sz="3000" b="1" i="1" dirty="0" smtClean="0">
                <a:solidFill>
                  <a:schemeClr val="accent6"/>
                </a:solidFill>
                <a:latin typeface="Aharoni" pitchFamily="2" charset="-79"/>
                <a:cs typeface="Aharoni" pitchFamily="2" charset="-79"/>
              </a:rPr>
              <a:t>12</a:t>
            </a:r>
            <a:endParaRPr lang="en-US" sz="3000" b="1" dirty="0">
              <a:solidFill>
                <a:schemeClr val="accent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3657600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schemeClr val="accent6"/>
                </a:solidFill>
                <a:latin typeface="Aharoni" pitchFamily="2" charset="-79"/>
                <a:cs typeface="Aharoni" pitchFamily="2" charset="-79"/>
              </a:rPr>
              <a:t>SoLID</a:t>
            </a:r>
            <a:endParaRPr lang="en-US" sz="2000" b="1" dirty="0">
              <a:solidFill>
                <a:schemeClr val="accent6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0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JLab_them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17975</TotalTime>
  <Words>1109</Words>
  <Application>Microsoft Office PowerPoint</Application>
  <PresentationFormat>On-screen Show (4:3)</PresentationFormat>
  <Paragraphs>214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Adobe Hebrew</vt:lpstr>
      <vt:lpstr>Wingdings</vt:lpstr>
      <vt:lpstr>Courier New</vt:lpstr>
      <vt:lpstr>Times New Roman</vt:lpstr>
      <vt:lpstr>Times</vt:lpstr>
      <vt:lpstr>Aharoni</vt:lpstr>
      <vt:lpstr>2_JLab_theme_1</vt:lpstr>
      <vt:lpstr>Equation</vt:lpstr>
      <vt:lpstr>J/ψ @ SoLID</vt:lpstr>
      <vt:lpstr>Discovery/Birth</vt:lpstr>
      <vt:lpstr>Gluon Study Using J/ψ</vt:lpstr>
      <vt:lpstr>Interaction between J/ψ-N</vt:lpstr>
      <vt:lpstr>Experimental status</vt:lpstr>
      <vt:lpstr>Near Threshold</vt:lpstr>
      <vt:lpstr>Reaction Mechanism</vt:lpstr>
      <vt:lpstr>Opportunity at JLab 12GeV</vt:lpstr>
      <vt:lpstr>Opportunity at JLab 12GeV</vt:lpstr>
      <vt:lpstr>J/ψ @ SoLID</vt:lpstr>
      <vt:lpstr>PID and Acceptance</vt:lpstr>
      <vt:lpstr>Electroproduction vs. Photoproduction</vt:lpstr>
      <vt:lpstr>Projections of Differential Crosssection</vt:lpstr>
      <vt:lpstr>Projection of Total Crossection</vt:lpstr>
      <vt:lpstr>Decay</vt:lpstr>
      <vt:lpstr>Summary</vt:lpstr>
      <vt:lpstr>backup</vt:lpstr>
      <vt:lpstr>Reaction Mechanism</vt:lpstr>
      <vt:lpstr>Conformal (Trace) Anomaly</vt:lpstr>
      <vt:lpstr>TOF</vt:lpstr>
      <vt:lpstr>Trigger</vt:lpstr>
      <vt:lpstr>J/ψ @ CLAS12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simulation</dc:title>
  <dc:creator>Windows User</dc:creator>
  <cp:lastModifiedBy>Referee</cp:lastModifiedBy>
  <cp:revision>1175</cp:revision>
  <dcterms:created xsi:type="dcterms:W3CDTF">2011-03-23T02:33:56Z</dcterms:created>
  <dcterms:modified xsi:type="dcterms:W3CDTF">2015-01-24T14:39:41Z</dcterms:modified>
</cp:coreProperties>
</file>