
<file path=[Content_Types].xml><?xml version="1.0" encoding="utf-8"?>
<Types xmlns="http://schemas.openxmlformats.org/package/2006/content-types">
  <Default Extension="gif" ContentType="image/gif"/>
  <Override PartName="/ppt/notesSlides/notesSlide24.xml" ContentType="application/vnd.openxmlformats-officedocument.presentationml.notesSlide+xml"/>
  <Override PartName="/ppt/slides/slide14.xml" ContentType="application/vnd.openxmlformats-officedocument.presentationml.slide+xml"/>
  <Default Extension="rels" ContentType="application/vnd.openxmlformats-package.relationships+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embeddings/Microsoft_Equation5.bin" ContentType="application/vnd.openxmlformats-officedocument.oleObject"/>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embeddings/Microsoft_Equation4.bin" ContentType="application/vnd.openxmlformats-officedocument.oleObject"/>
  <Override PartName="/ppt/handoutMasters/handoutMaster1.xml" ContentType="application/vnd.openxmlformats-officedocument.presentationml.handoutMaster+xml"/>
  <Override PartName="/ppt/slides/slide27.xml" ContentType="application/vnd.openxmlformats-officedocument.presentationml.slide+xml"/>
  <Default Extension="vml" ContentType="application/vnd.openxmlformats-officedocument.vmlDrawing"/>
  <Override PartName="/ppt/slides/slide20.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embeddings/Microsoft_Equation3.bin" ContentType="application/vnd.openxmlformats-officedocument.oleObject"/>
  <Override PartName="/ppt/presProps.xml" ContentType="application/vnd.openxmlformats-officedocument.presentationml.presProps+xml"/>
  <Default Extension="pict" ContentType="image/pict"/>
  <Override PartName="/ppt/slides/slide26.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embeddings/Microsoft_Equation9.bin" ContentType="application/vnd.openxmlformats-officedocument.oleObject"/>
  <Override PartName="/ppt/notesSlides/notesSlide5.xml" ContentType="application/vnd.openxmlformats-officedocument.presentationml.notesSlide+xml"/>
  <Override PartName="/ppt/embeddings/Microsoft_Equation2.bin" ContentType="application/vnd.openxmlformats-officedocument.oleObject"/>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Default Extension="wmf" ContentType="image/x-wmf"/>
  <Override PartName="/ppt/embeddings/Microsoft_Equation8.bin" ContentType="application/vnd.openxmlformats-officedocument.oleObject"/>
  <Override PartName="/docProps/app.xml" ContentType="application/vnd.openxmlformats-officedocument.extended-properties+xml"/>
  <Override PartName="/ppt/notesSlides/notesSlide4.xml" ContentType="application/vnd.openxmlformats-officedocument.presentationml.notesSlide+xml"/>
  <Override PartName="/ppt/embeddings/Microsoft_Equation1.bin" ContentType="application/vnd.openxmlformats-officedocument.oleObject"/>
  <Override PartName="/ppt/theme/theme3.xml" ContentType="application/vnd.openxmlformats-officedocument.theme+xml"/>
  <Override PartName="/ppt/slides/slide24.xml" ContentType="application/vnd.openxmlformats-officedocument.presentationml.slide+xml"/>
  <Override PartName="/ppt/notesSlides/notesSlide10.xml" ContentType="application/vnd.openxmlformats-officedocument.presentationml.notesSlide+xml"/>
  <Override PartName="/ppt/notesSlides/notesSlide26.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embeddings/Microsoft_Equation7.bin" ContentType="application/vnd.openxmlformats-officedocument.oleObject"/>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notesSlides/notesSlide25.xml" ContentType="application/vnd.openxmlformats-officedocument.presentationml.notes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Default Extension="tiff" ContentType="image/tiff"/>
  <Override PartName="/ppt/notesSlides/notesSlide17.xml" ContentType="application/vnd.openxmlformats-officedocument.presentationml.notesSlide+xml"/>
  <Override PartName="/ppt/embeddings/Microsoft_Equation6.bin" ContentType="application/vnd.openxmlformats-officedocument.oleObject"/>
  <Override PartName="/ppt/notesSlides/notesSlide2.xml" ContentType="application/vnd.openxmlformats-officedocument.presentationml.notesSlide+xml"/>
  <Override PartName="/ppt/slides/slide29.xml" ContentType="application/vnd.openxmlformats-officedocument.presentationml.slide+xml"/>
  <Override PartName="/ppt/embeddings/Microsoft_Equation10.bin" ContentType="application/vnd.openxmlformats-officedocument.oleObject"/>
  <Override PartName="/ppt/theme/theme1.xml" ContentType="application/vnd.openxmlformats-officedocument.theme+xml"/>
  <Override PartName="/ppt/slides/slide22.xml" ContentType="application/vnd.openxmlformats-officedocument.presentationml.slide+xml"/>
  <Override PartName="/ppt/presentation.xml" ContentType="application/vnd.openxmlformats-officedocument.presentationml.presentation.main+xml"/>
  <Override PartName="/ppt/slideLayouts/slideLayout10.xml" ContentType="application/vnd.openxmlformats-officedocument.presentationml.slideLayout+xml"/>
  <Override PartName="/ppt/slides/slide6.xml" ContentType="application/vnd.openxmlformats-officedocument.presentationml.slide+xml"/>
  <Default Extension="bin" ContentType="application/vnd.openxmlformats-officedocument.presentationml.printerSettings"/>
  <Override PartName="/ppt/slideLayouts/slideLayout6.xml" ContentType="application/vnd.openxmlformats-officedocument.presentationml.slideLayout+xml"/>
  <Override PartName="/ppt/slides/slide31.xml" ContentType="application/vnd.openxmlformats-officedocument.presentationml.slide+xml"/>
  <Default Extension="pdf" ContentType="application/pd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6"/>
  </p:notesMasterIdLst>
  <p:handoutMasterIdLst>
    <p:handoutMasterId r:id="rId37"/>
  </p:handoutMasterIdLst>
  <p:sldIdLst>
    <p:sldId id="256" r:id="rId2"/>
    <p:sldId id="259" r:id="rId3"/>
    <p:sldId id="260" r:id="rId4"/>
    <p:sldId id="261" r:id="rId5"/>
    <p:sldId id="262" r:id="rId6"/>
    <p:sldId id="265" r:id="rId7"/>
    <p:sldId id="266" r:id="rId8"/>
    <p:sldId id="267" r:id="rId9"/>
    <p:sldId id="263" r:id="rId10"/>
    <p:sldId id="271" r:id="rId11"/>
    <p:sldId id="264" r:id="rId12"/>
    <p:sldId id="269" r:id="rId13"/>
    <p:sldId id="268" r:id="rId14"/>
    <p:sldId id="270" r:id="rId15"/>
    <p:sldId id="272" r:id="rId16"/>
    <p:sldId id="273" r:id="rId17"/>
    <p:sldId id="274" r:id="rId18"/>
    <p:sldId id="275" r:id="rId19"/>
    <p:sldId id="276" r:id="rId20"/>
    <p:sldId id="277" r:id="rId21"/>
    <p:sldId id="278" r:id="rId22"/>
    <p:sldId id="279" r:id="rId23"/>
    <p:sldId id="280" r:id="rId24"/>
    <p:sldId id="281" r:id="rId25"/>
    <p:sldId id="282" r:id="rId26"/>
    <p:sldId id="286" r:id="rId27"/>
    <p:sldId id="283" r:id="rId28"/>
    <p:sldId id="284" r:id="rId29"/>
    <p:sldId id="285" r:id="rId30"/>
    <p:sldId id="287" r:id="rId31"/>
    <p:sldId id="288" r:id="rId32"/>
    <p:sldId id="289" r:id="rId33"/>
    <p:sldId id="290" r:id="rId34"/>
    <p:sldId id="291"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Comments="0">
  <p:normalViewPr>
    <p:restoredLeft sz="15598" autoAdjust="0"/>
    <p:restoredTop sz="67836" autoAdjust="0"/>
  </p:normalViewPr>
  <p:slideViewPr>
    <p:cSldViewPr snapToGrid="0" snapToObjects="1">
      <p:cViewPr varScale="1">
        <p:scale>
          <a:sx n="81" d="100"/>
          <a:sy n="81" d="100"/>
        </p:scale>
        <p:origin x="-1504" y="-1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handoutMaster" Target="handoutMasters/handout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 Id="rId2" Type="http://schemas.openxmlformats.org/officeDocument/2006/relationships/image" Target="../media/image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pict"/><Relationship Id="rId2" Type="http://schemas.openxmlformats.org/officeDocument/2006/relationships/image" Target="../media/image11.pict"/></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7.pict"/></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wmf"/><Relationship Id="rId2" Type="http://schemas.openxmlformats.org/officeDocument/2006/relationships/image" Target="../media/image80.wmf"/><Relationship Id="rId3" Type="http://schemas.openxmlformats.org/officeDocument/2006/relationships/image" Target="../media/image8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5/20/10</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Exclusive</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661A105-F375-5B4E-8E70-EB1FA23C8B25}" type="slidenum">
              <a:rPr lang="en-US" smtClean="0"/>
              <a:pPr/>
              <a:t>‹#›</a:t>
            </a:fld>
            <a:endParaRPr lang="en-US"/>
          </a:p>
        </p:txBody>
      </p:sp>
    </p:spTree>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5/20/10</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Exclusive</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91F5E0-1892-5E44-928C-CB3353A230B6}" type="slidenum">
              <a:rPr lang="en-US" smtClean="0"/>
              <a:pPr/>
              <a:t>‹#›</a:t>
            </a:fld>
            <a:endParaRPr lang="en-US"/>
          </a:p>
        </p:txBody>
      </p:sp>
    </p:spTree>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D91F5E0-1892-5E44-928C-CB3353A230B6}" type="slidenum">
              <a:rPr lang="en-US" smtClean="0"/>
              <a:pPr/>
              <a:t>1</a:t>
            </a:fld>
            <a:endParaRPr lang="en-US"/>
          </a:p>
        </p:txBody>
      </p:sp>
      <p:sp>
        <p:nvSpPr>
          <p:cNvPr id="5" name="Date Placeholder 4"/>
          <p:cNvSpPr>
            <a:spLocks noGrp="1"/>
          </p:cNvSpPr>
          <p:nvPr>
            <p:ph type="dt" idx="11"/>
          </p:nvPr>
        </p:nvSpPr>
        <p:spPr/>
        <p:txBody>
          <a:bodyPr/>
          <a:lstStyle/>
          <a:p>
            <a:r>
              <a:rPr lang="en-US" smtClean="0"/>
              <a:t>5/20/10</a:t>
            </a:r>
            <a:endParaRPr lang="en-US"/>
          </a:p>
        </p:txBody>
      </p:sp>
      <p:sp>
        <p:nvSpPr>
          <p:cNvPr id="6" name="Footer Placeholder 5"/>
          <p:cNvSpPr>
            <a:spLocks noGrp="1"/>
          </p:cNvSpPr>
          <p:nvPr>
            <p:ph type="ftr" sz="quarter" idx="12"/>
          </p:nvPr>
        </p:nvSpPr>
        <p:spPr/>
        <p:txBody>
          <a:bodyPr/>
          <a:lstStyle/>
          <a:p>
            <a:r>
              <a:rPr lang="en-US" smtClean="0"/>
              <a:t>Exclusive</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
                <a:srgbClr val="FF0000"/>
              </a:buClr>
              <a:buSzTx/>
              <a:buFont typeface="Wingdings" charset="2"/>
              <a:buChar char="§"/>
              <a:tabLst/>
              <a:defRPr/>
            </a:pPr>
            <a:r>
              <a:rPr lang="en-US" b="1" dirty="0" smtClean="0"/>
              <a:t>For the first time transition amplitudes for the Roper resonance have been extracted for the Roper</a:t>
            </a:r>
            <a:r>
              <a:rPr lang="en-US" b="1" baseline="0" dirty="0" smtClean="0"/>
              <a:t> resonance</a:t>
            </a:r>
            <a:r>
              <a:rPr lang="en-US" baseline="0" dirty="0" smtClean="0"/>
              <a:t>. </a:t>
            </a:r>
          </a:p>
          <a:p>
            <a:pPr marL="0" marR="0" indent="0" algn="l" defTabSz="457200" rtl="0" eaLnBrk="1" fontAlgn="auto" latinLnBrk="0" hangingPunct="1">
              <a:lnSpc>
                <a:spcPct val="100000"/>
              </a:lnSpc>
              <a:spcBef>
                <a:spcPts val="0"/>
              </a:spcBef>
              <a:spcAft>
                <a:spcPts val="0"/>
              </a:spcAft>
              <a:buClr>
                <a:srgbClr val="FF0000"/>
              </a:buClr>
              <a:buSzTx/>
              <a:buFont typeface="Wingdings" charset="2"/>
              <a:buChar char="§"/>
              <a:tabLst/>
              <a:defRPr/>
            </a:pPr>
            <a:endParaRPr lang="en-US" baseline="0" dirty="0" smtClean="0"/>
          </a:p>
          <a:p>
            <a:pPr marL="0" marR="0" indent="0" algn="l" defTabSz="457200" rtl="0" eaLnBrk="1" fontAlgn="auto" latinLnBrk="0" hangingPunct="1">
              <a:lnSpc>
                <a:spcPct val="100000"/>
              </a:lnSpc>
              <a:spcBef>
                <a:spcPts val="0"/>
              </a:spcBef>
              <a:spcAft>
                <a:spcPts val="0"/>
              </a:spcAft>
              <a:buClr>
                <a:srgbClr val="FF0000"/>
              </a:buClr>
              <a:buSzTx/>
              <a:buFont typeface="Wingdings" charset="2"/>
              <a:buChar char="§"/>
              <a:tabLst/>
              <a:defRPr/>
            </a:pPr>
            <a:r>
              <a:rPr lang="en-US" baseline="0" dirty="0" smtClean="0"/>
              <a:t> The transverse amplitude becomes positive and large, at Q^2=2GeV2 exceeding the value at the photon point.  This behavior has been observed both in single </a:t>
            </a:r>
            <a:r>
              <a:rPr lang="en-US" baseline="0" dirty="0" err="1" smtClean="0"/>
              <a:t>pion</a:t>
            </a:r>
            <a:r>
              <a:rPr lang="en-US" baseline="0" dirty="0" smtClean="0"/>
              <a:t> and 2-pion production. The transverse amplitude becomes positive and large, at Q2=2 exceeding the value at the photon point. The sign change has been observed for both channels. The longitudinal amplitude drops smoothly with Q2. Both amplitudes are qualitatively consistent with LC quark models. However, meson contributions or non resonant maybe are required at low Q2 to explain behavior quantitatively. </a:t>
            </a:r>
            <a:endParaRPr lang="en-US" dirty="0" smtClean="0"/>
          </a:p>
          <a:p>
            <a:pPr>
              <a:buClr>
                <a:srgbClr val="FF0000"/>
              </a:buClr>
              <a:buFont typeface="Wingdings" charset="2"/>
              <a:buChar char="§"/>
            </a:pPr>
            <a:endParaRPr lang="en-US" dirty="0" smtClean="0">
              <a:cs typeface="Comic Sans MS"/>
            </a:endParaRPr>
          </a:p>
          <a:p>
            <a:pPr>
              <a:buClr>
                <a:srgbClr val="FF0000"/>
              </a:buClr>
              <a:buFont typeface="Wingdings" charset="2"/>
              <a:buChar char="§"/>
            </a:pPr>
            <a:r>
              <a:rPr lang="en-US" dirty="0" smtClean="0">
                <a:cs typeface="Comic Sans MS"/>
              </a:rPr>
              <a:t> First sign change of a nucleon transition amplitude, seen in</a:t>
            </a:r>
          </a:p>
          <a:p>
            <a:pPr>
              <a:buClr>
                <a:srgbClr val="FF0000"/>
              </a:buClr>
            </a:pPr>
            <a:r>
              <a:rPr lang="en-US" dirty="0" smtClean="0">
                <a:cs typeface="Comic Sans MS"/>
              </a:rPr>
              <a:t>   both Nπ and Nππ electro-production analysis. </a:t>
            </a:r>
          </a:p>
          <a:p>
            <a:pPr>
              <a:buClr>
                <a:srgbClr val="FF0000"/>
              </a:buClr>
              <a:buFont typeface="Wingdings" charset="2"/>
              <a:buChar char="§"/>
            </a:pPr>
            <a:r>
              <a:rPr lang="en-US" dirty="0" smtClean="0">
                <a:cs typeface="Comic Sans MS"/>
              </a:rPr>
              <a:t> C</a:t>
            </a:r>
            <a:r>
              <a:rPr lang="en-US" dirty="0" smtClean="0">
                <a:latin typeface="+mn-lt"/>
                <a:cs typeface="Comic Sans MS"/>
              </a:rPr>
              <a:t>onsistent with radial excitation of the nucleon in LCQM. </a:t>
            </a:r>
            <a:endParaRPr lang="en-US" dirty="0" smtClean="0">
              <a:cs typeface="Comic Sans MS"/>
            </a:endParaRPr>
          </a:p>
          <a:p>
            <a:pPr>
              <a:buClr>
                <a:srgbClr val="FF0000"/>
              </a:buClr>
              <a:buFont typeface="Wingdings" charset="2"/>
              <a:buChar char="§"/>
            </a:pPr>
            <a:r>
              <a:rPr lang="en-US" dirty="0" smtClean="0">
                <a:latin typeface="+mn-lt"/>
                <a:cs typeface="Comic Sans MS"/>
              </a:rPr>
              <a:t> Excludes hybrid baryon assignment</a:t>
            </a:r>
            <a:r>
              <a:rPr lang="en-US" dirty="0" smtClean="0">
                <a:cs typeface="Comic Sans MS"/>
              </a:rPr>
              <a:t> for the Roper</a:t>
            </a:r>
          </a:p>
          <a:p>
            <a:pPr>
              <a:buClr>
                <a:srgbClr val="FF0000"/>
              </a:buClr>
              <a:buFont typeface="Wingdings" charset="2"/>
              <a:buChar char="§"/>
            </a:pPr>
            <a:endParaRPr lang="en-US" dirty="0" smtClean="0">
              <a:cs typeface="Comic Sans MS"/>
            </a:endParaRPr>
          </a:p>
          <a:p>
            <a:pPr>
              <a:buClr>
                <a:srgbClr val="FF0000"/>
              </a:buClr>
              <a:buFont typeface="Wingdings" charset="2"/>
              <a:buChar char="§"/>
            </a:pPr>
            <a:r>
              <a:rPr lang="en-US" dirty="0" smtClean="0">
                <a:latin typeface="+mn-lt"/>
                <a:cs typeface="Comic Sans MS"/>
              </a:rPr>
              <a:t> </a:t>
            </a:r>
            <a:r>
              <a:rPr lang="en-US" dirty="0" smtClean="0">
                <a:solidFill>
                  <a:srgbClr val="0000FF"/>
                </a:solidFill>
                <a:latin typeface="+mn-lt"/>
                <a:cs typeface="Comic Sans MS"/>
              </a:rPr>
              <a:t>Shows sensitivity of transition amplitudes to</a:t>
            </a:r>
            <a:r>
              <a:rPr lang="en-US" dirty="0" smtClean="0">
                <a:solidFill>
                  <a:srgbClr val="0000FF"/>
                </a:solidFill>
                <a:cs typeface="Comic Sans MS"/>
              </a:rPr>
              <a:t> the</a:t>
            </a:r>
            <a:r>
              <a:rPr lang="en-US" dirty="0" smtClean="0">
                <a:solidFill>
                  <a:srgbClr val="0000FF"/>
                </a:solidFill>
                <a:latin typeface="+mn-lt"/>
                <a:cs typeface="Comic Sans MS"/>
              </a:rPr>
              <a:t> nucleon structure</a:t>
            </a:r>
          </a:p>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D13 as a </a:t>
            </a:r>
            <a:r>
              <a:rPr lang="en-US" dirty="0" smtClean="0"/>
              <a:t>spin 3/2 state has 3 transition amplitudes. The 3/2 amplitude is dominant</a:t>
            </a:r>
            <a:r>
              <a:rPr lang="en-US" baseline="0" dirty="0" smtClean="0"/>
              <a:t> at the photon point, but drops rapidly with Q2. We see a switch to ½ dominance at Q2&gt;1GeV2. While quark models describe the features qualitatively, there is a</a:t>
            </a:r>
            <a:r>
              <a:rPr lang="en-US" dirty="0" smtClean="0"/>
              <a:t> </a:t>
            </a:r>
            <a:r>
              <a:rPr lang="en-US" baseline="0" dirty="0" smtClean="0"/>
              <a:t>discrepancy in the magnitude of A3/2. This might be related to the importance of meson contributions.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Curves: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Dashed: </a:t>
            </a:r>
            <a:r>
              <a:rPr lang="en-US" baseline="0" dirty="0" err="1" smtClean="0"/>
              <a:t>hypercentric</a:t>
            </a:r>
            <a:r>
              <a:rPr lang="en-US" baseline="0" dirty="0" smtClean="0"/>
              <a:t> quark model (</a:t>
            </a:r>
            <a:r>
              <a:rPr lang="en-US" baseline="0" dirty="0" err="1" smtClean="0"/>
              <a:t>Giannini</a:t>
            </a:r>
            <a:r>
              <a:rPr lang="en-US" baseline="0" dirty="0" smtClean="0"/>
              <a:t>)</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solid:</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Warns Schroder Phys C 45 (1990)</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delta term is additional to born term</a:t>
            </a:r>
          </a:p>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creation</a:t>
            </a:r>
            <a:r>
              <a:rPr lang="en-US" baseline="0" dirty="0" smtClean="0"/>
              <a:t> of pi pi state w/o creation of unstable </a:t>
            </a:r>
            <a:r>
              <a:rPr lang="en-US" baseline="0" dirty="0" err="1" smtClean="0"/>
              <a:t>hadron</a:t>
            </a:r>
            <a:r>
              <a:rPr lang="en-US" baseline="0" dirty="0" smtClean="0"/>
              <a:t> in </a:t>
            </a:r>
            <a:r>
              <a:rPr lang="en-US" baseline="0" dirty="0" err="1" smtClean="0"/>
              <a:t>intermidiate</a:t>
            </a:r>
            <a:r>
              <a:rPr lang="en-US" baseline="0" dirty="0" smtClean="0"/>
              <a:t> state</a:t>
            </a:r>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26</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various prod. mechanism has very</a:t>
            </a:r>
            <a:r>
              <a:rPr lang="en-US" baseline="0" dirty="0" smtClean="0"/>
              <a:t> different shape of </a:t>
            </a:r>
            <a:r>
              <a:rPr lang="en-US" baseline="0" dirty="0" err="1" smtClean="0"/>
              <a:t>cs</a:t>
            </a:r>
            <a:r>
              <a:rPr lang="en-US" baseline="0" dirty="0" smtClean="0"/>
              <a:t> in different observables</a:t>
            </a:r>
          </a:p>
          <a:p>
            <a:r>
              <a:rPr lang="en-US" baseline="0" dirty="0" smtClean="0"/>
              <a:t>on other hand any given mechanism show different manifestation in various observable</a:t>
            </a:r>
          </a:p>
          <a:p>
            <a:endParaRPr lang="en-US" baseline="0" dirty="0" smtClean="0"/>
          </a:p>
          <a:p>
            <a:r>
              <a:rPr lang="en-US" baseline="0" dirty="0" smtClean="0"/>
              <a:t>combined analysis of all observable give us access to all relevant mechanism</a:t>
            </a:r>
          </a:p>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Lattice group at JLAB, Carnegie Mellon, Univ. of Maryland and Trinity College in Dublin: program to compute the high-lying baryon states and form factors.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New type of lattices (dynamical anisotropic lattice formulation and 3 flavor of quarks) are and will be generated using DOE, NSF and USQCD computing resources, including cluster at JLAB.</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New techniques allow the calculation of baryon spectra not only in the ground state (proton, roper, S11) but also of the EXCITED </a:t>
            </a:r>
            <a:r>
              <a:rPr lang="en-US" sz="1200" b="0" kern="1200" baseline="0" dirty="0" err="1" smtClean="0">
                <a:solidFill>
                  <a:schemeClr val="tx1"/>
                </a:solidFill>
                <a:latin typeface="+mn-lt"/>
                <a:ea typeface="+mn-ea"/>
                <a:cs typeface="+mn-cs"/>
              </a:rPr>
              <a:t>states.At</a:t>
            </a:r>
            <a:r>
              <a:rPr lang="en-US" sz="1200" b="0" kern="1200" baseline="0" dirty="0" smtClean="0">
                <a:solidFill>
                  <a:schemeClr val="tx1"/>
                </a:solidFill>
                <a:latin typeface="+mn-lt"/>
                <a:ea typeface="+mn-ea"/>
                <a:cs typeface="+mn-cs"/>
              </a:rPr>
              <a:t> large quark mass, the excited states are stable… however as the mass become smaller, one can see decays channels opening up</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Left: with mass=578 – right, mass=416.  </a:t>
            </a:r>
            <a:r>
              <a:rPr lang="en-US" sz="1200" b="0" kern="1200" baseline="0" dirty="0" err="1" smtClean="0">
                <a:solidFill>
                  <a:schemeClr val="tx1"/>
                </a:solidFill>
                <a:latin typeface="+mn-lt"/>
                <a:ea typeface="+mn-ea"/>
                <a:cs typeface="+mn-cs"/>
              </a:rPr>
              <a:t>g</a:t>
            </a:r>
            <a:r>
              <a:rPr lang="en-US" sz="1200" b="0" kern="1200" baseline="0" dirty="0" smtClean="0">
                <a:solidFill>
                  <a:schemeClr val="tx1"/>
                </a:solidFill>
                <a:latin typeface="+mn-lt"/>
                <a:ea typeface="+mn-ea"/>
                <a:cs typeface="+mn-cs"/>
              </a:rPr>
              <a:t>=positive parity, </a:t>
            </a:r>
            <a:r>
              <a:rPr lang="en-US" sz="1200" b="0" kern="1200" baseline="0" dirty="0" err="1" smtClean="0">
                <a:solidFill>
                  <a:schemeClr val="tx1"/>
                </a:solidFill>
                <a:latin typeface="+mn-lt"/>
                <a:ea typeface="+mn-ea"/>
                <a:cs typeface="+mn-cs"/>
              </a:rPr>
              <a:t>u</a:t>
            </a:r>
            <a:r>
              <a:rPr lang="en-US" sz="1200" b="0" kern="1200" baseline="0" dirty="0" smtClean="0">
                <a:solidFill>
                  <a:schemeClr val="tx1"/>
                </a:solidFill>
                <a:latin typeface="+mn-lt"/>
                <a:ea typeface="+mn-ea"/>
                <a:cs typeface="+mn-cs"/>
              </a:rPr>
              <a:t>=negative parity</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H,G are </a:t>
            </a:r>
            <a:r>
              <a:rPr lang="en-US" sz="1200" b="0" kern="1200" baseline="0" dirty="0" err="1" smtClean="0">
                <a:solidFill>
                  <a:schemeClr val="tx1"/>
                </a:solidFill>
                <a:latin typeface="+mn-lt"/>
                <a:ea typeface="+mn-ea"/>
                <a:cs typeface="+mn-cs"/>
              </a:rPr>
              <a:t>irriducible</a:t>
            </a:r>
            <a:r>
              <a:rPr lang="en-US" sz="1200" b="0" kern="1200" baseline="0" dirty="0" smtClean="0">
                <a:solidFill>
                  <a:schemeClr val="tx1"/>
                </a:solidFill>
                <a:latin typeface="+mn-lt"/>
                <a:ea typeface="+mn-ea"/>
                <a:cs typeface="+mn-cs"/>
              </a:rPr>
              <a:t> representation of the so called cubic group in the lattice calculation.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In the calculation on the right: 3 masses: 480 (pink) 720(purple) and 1100 (grey).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At low q2 the unphysical </a:t>
            </a:r>
            <a:r>
              <a:rPr lang="en-US" sz="1200" b="0" kern="1200" baseline="0" dirty="0" err="1" smtClean="0">
                <a:solidFill>
                  <a:schemeClr val="tx1"/>
                </a:solidFill>
                <a:latin typeface="+mn-lt"/>
                <a:ea typeface="+mn-ea"/>
                <a:cs typeface="+mn-cs"/>
              </a:rPr>
              <a:t>pion</a:t>
            </a:r>
            <a:r>
              <a:rPr lang="en-US" sz="1200" b="0" kern="1200" baseline="0" dirty="0" smtClean="0">
                <a:solidFill>
                  <a:schemeClr val="tx1"/>
                </a:solidFill>
                <a:latin typeface="+mn-lt"/>
                <a:ea typeface="+mn-ea"/>
                <a:cs typeface="+mn-cs"/>
              </a:rPr>
              <a:t> masses how large deviation from the experiment. This also might be due to coupling of the meson cloud with the resonances.</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However at higher q2 results, given the limitation of these calculation, are promising.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Data are from H.W. Lin calculations that involves for the first time radial excitations in the calculation of the form factors, and a way to extract signal to noise that help the extraction at high Q2. Typical previous lattice calculation are up to 3 </a:t>
            </a:r>
            <a:r>
              <a:rPr lang="en-US" sz="1200" b="0" kern="1200" baseline="0" dirty="0" err="1" smtClean="0">
                <a:solidFill>
                  <a:schemeClr val="tx1"/>
                </a:solidFill>
                <a:latin typeface="+mn-lt"/>
                <a:ea typeface="+mn-ea"/>
                <a:cs typeface="+mn-cs"/>
              </a:rPr>
              <a:t>GeV</a:t>
            </a:r>
            <a:r>
              <a:rPr lang="en-US" sz="1200" b="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5F97C7-3A77-304B-85D8-C2B8D128B875}"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"best" calculated cross section with minimal chi^2/d.p., but bunch of calculated cross sections closest to the data and calculated varying resonant and non-resonant parameters combined.</a:t>
            </a:r>
          </a:p>
          <a:p>
            <a:endParaRPr lang="en-US" sz="1200" kern="1200" dirty="0" smtClean="0">
              <a:solidFill>
                <a:schemeClr val="tx1"/>
              </a:solidFill>
              <a:latin typeface="+mn-lt"/>
              <a:ea typeface="+mn-ea"/>
              <a:cs typeface="+mn-cs"/>
            </a:endParaRP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shave of</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cs</a:t>
            </a:r>
            <a:r>
              <a:rPr lang="en-US" sz="1200" kern="1200" baseline="0" dirty="0" smtClean="0">
                <a:solidFill>
                  <a:schemeClr val="tx1"/>
                </a:solidFill>
                <a:latin typeface="+mn-lt"/>
                <a:ea typeface="+mn-ea"/>
                <a:cs typeface="+mn-cs"/>
              </a:rPr>
              <a:t> is very different in res, non – res allow to separate</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separation is </a:t>
            </a:r>
            <a:r>
              <a:rPr lang="en-US" sz="1200" kern="1200" baseline="0" dirty="0" err="1" smtClean="0">
                <a:solidFill>
                  <a:schemeClr val="tx1"/>
                </a:solidFill>
                <a:latin typeface="+mn-lt"/>
                <a:ea typeface="+mn-ea"/>
                <a:cs typeface="+mn-cs"/>
              </a:rPr>
              <a:t>Unambigous</a:t>
            </a:r>
            <a:r>
              <a:rPr lang="en-US" sz="1200" kern="1200" baseline="0" dirty="0" smtClean="0">
                <a:solidFill>
                  <a:schemeClr val="tx1"/>
                </a:solidFill>
                <a:latin typeface="+mn-lt"/>
                <a:ea typeface="+mn-ea"/>
                <a:cs typeface="+mn-cs"/>
              </a:rPr>
              <a:t> isolation of res non res: the errors on res, non res are </a:t>
            </a:r>
            <a:r>
              <a:rPr lang="en-US" sz="1200" kern="1200" baseline="0" dirty="0" err="1" smtClean="0">
                <a:solidFill>
                  <a:schemeClr val="tx1"/>
                </a:solidFill>
                <a:latin typeface="+mn-lt"/>
                <a:ea typeface="+mn-ea"/>
                <a:cs typeface="+mn-cs"/>
              </a:rPr>
              <a:t>comparible</a:t>
            </a:r>
            <a:r>
              <a:rPr lang="en-US" sz="1200" kern="1200" baseline="0" dirty="0" smtClean="0">
                <a:solidFill>
                  <a:schemeClr val="tx1"/>
                </a:solidFill>
                <a:latin typeface="+mn-lt"/>
                <a:ea typeface="+mn-ea"/>
                <a:cs typeface="+mn-cs"/>
              </a:rPr>
              <a:t> with the data error. If there was ambiguity, there would be bigger error</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fundamental in determining the non resonant contribution to CS</a:t>
            </a:r>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28</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high lying resonance states really need 2 </a:t>
            </a:r>
            <a:r>
              <a:rPr lang="en-US" dirty="0" err="1" smtClean="0"/>
              <a:t>pion</a:t>
            </a:r>
            <a:r>
              <a:rPr lang="en-US" dirty="0" smtClean="0"/>
              <a:t> channels, data in progress extracted</a:t>
            </a:r>
            <a:r>
              <a:rPr lang="en-US" baseline="0" dirty="0" smtClean="0"/>
              <a:t> from </a:t>
            </a:r>
            <a:r>
              <a:rPr lang="en-US" baseline="0" dirty="0" err="1" smtClean="0"/>
              <a:t>ripani</a:t>
            </a:r>
            <a:r>
              <a:rPr lang="en-US" baseline="0" dirty="0" smtClean="0"/>
              <a:t> data, using the latest JM model</a:t>
            </a:r>
            <a:endParaRPr lang="en-US" dirty="0" smtClean="0"/>
          </a:p>
          <a:p>
            <a:endParaRPr lang="en-US" dirty="0" smtClean="0"/>
          </a:p>
          <a:p>
            <a:r>
              <a:rPr lang="en-US" dirty="0" smtClean="0"/>
              <a:t>may substantially affect</a:t>
            </a:r>
            <a:r>
              <a:rPr lang="en-US" baseline="0" dirty="0" smtClean="0"/>
              <a:t> other channels with lower cross section (lambda </a:t>
            </a:r>
            <a:r>
              <a:rPr lang="en-US" baseline="0" dirty="0" err="1" smtClean="0"/>
              <a:t>k</a:t>
            </a:r>
            <a:r>
              <a:rPr lang="en-US" baseline="0" dirty="0" smtClean="0"/>
              <a:t>, sigma </a:t>
            </a:r>
            <a:r>
              <a:rPr lang="en-US" baseline="0" dirty="0" err="1" smtClean="0"/>
              <a:t>k</a:t>
            </a:r>
            <a:r>
              <a:rPr lang="en-US" baseline="0" dirty="0" smtClean="0"/>
              <a:t>)</a:t>
            </a:r>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29</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 </a:t>
            </a:r>
            <a:r>
              <a:rPr lang="en-US" dirty="0" err="1" smtClean="0"/>
              <a:t>asubstantially</a:t>
            </a:r>
            <a:r>
              <a:rPr lang="en-US" dirty="0" smtClean="0"/>
              <a:t> affect</a:t>
            </a:r>
            <a:r>
              <a:rPr lang="en-US" baseline="0" dirty="0" smtClean="0"/>
              <a:t> other channels with lower cross section (lambda </a:t>
            </a:r>
            <a:r>
              <a:rPr lang="en-US" baseline="0" dirty="0" err="1" smtClean="0"/>
              <a:t>k</a:t>
            </a:r>
            <a:r>
              <a:rPr lang="en-US" baseline="0" smtClean="0"/>
              <a:t>, </a:t>
            </a:r>
            <a:r>
              <a:rPr lang="en-US" baseline="0" dirty="0" smtClean="0"/>
              <a:t>sigma </a:t>
            </a:r>
            <a:r>
              <a:rPr lang="en-US" baseline="0" dirty="0" err="1" smtClean="0"/>
              <a:t>k</a:t>
            </a:r>
            <a:r>
              <a:rPr lang="en-US" baseline="0" dirty="0" smtClean="0"/>
              <a:t>)</a:t>
            </a:r>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30</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 </a:t>
            </a:r>
            <a:r>
              <a:rPr lang="en-US" dirty="0" err="1" smtClean="0"/>
              <a:t>asubstantially</a:t>
            </a:r>
            <a:r>
              <a:rPr lang="en-US" dirty="0" smtClean="0"/>
              <a:t> affect</a:t>
            </a:r>
            <a:r>
              <a:rPr lang="en-US" baseline="0" dirty="0" smtClean="0"/>
              <a:t> other channels with lower cross section (lambda </a:t>
            </a:r>
            <a:r>
              <a:rPr lang="en-US" baseline="0" dirty="0" err="1" smtClean="0"/>
              <a:t>k</a:t>
            </a:r>
            <a:r>
              <a:rPr lang="en-US" baseline="0" smtClean="0"/>
              <a:t>, </a:t>
            </a:r>
            <a:r>
              <a:rPr lang="en-US" baseline="0" dirty="0" smtClean="0"/>
              <a:t>sigma </a:t>
            </a:r>
            <a:r>
              <a:rPr lang="en-US" baseline="0" dirty="0" err="1" smtClean="0"/>
              <a:t>k</a:t>
            </a:r>
            <a:r>
              <a:rPr lang="en-US" baseline="0" dirty="0" smtClean="0"/>
              <a:t>)</a:t>
            </a:r>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31</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 </a:t>
            </a:r>
            <a:r>
              <a:rPr lang="en-US" dirty="0" err="1" smtClean="0"/>
              <a:t>asubstantially</a:t>
            </a:r>
            <a:r>
              <a:rPr lang="en-US" dirty="0" smtClean="0"/>
              <a:t> affect</a:t>
            </a:r>
            <a:r>
              <a:rPr lang="en-US" baseline="0" dirty="0" smtClean="0"/>
              <a:t> other channels with lower cross section (lambda </a:t>
            </a:r>
            <a:r>
              <a:rPr lang="en-US" baseline="0" dirty="0" err="1" smtClean="0"/>
              <a:t>k</a:t>
            </a:r>
            <a:r>
              <a:rPr lang="en-US" baseline="0" smtClean="0"/>
              <a:t>, </a:t>
            </a:r>
            <a:r>
              <a:rPr lang="en-US" baseline="0" dirty="0" smtClean="0"/>
              <a:t>sigma </a:t>
            </a:r>
            <a:r>
              <a:rPr lang="en-US" baseline="0" dirty="0" err="1" smtClean="0"/>
              <a:t>k</a:t>
            </a:r>
            <a:r>
              <a:rPr lang="en-US" baseline="0" dirty="0" smtClean="0"/>
              <a:t>)</a:t>
            </a:r>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may </a:t>
            </a:r>
            <a:r>
              <a:rPr lang="en-US" dirty="0" err="1" smtClean="0"/>
              <a:t>asubstantially</a:t>
            </a:r>
            <a:r>
              <a:rPr lang="en-US" dirty="0" smtClean="0"/>
              <a:t> affect</a:t>
            </a:r>
            <a:r>
              <a:rPr lang="en-US" baseline="0" dirty="0" smtClean="0"/>
              <a:t> other channels with lower cross section (lambda </a:t>
            </a:r>
            <a:r>
              <a:rPr lang="en-US" baseline="0" dirty="0" err="1" smtClean="0"/>
              <a:t>k</a:t>
            </a:r>
            <a:r>
              <a:rPr lang="en-US" baseline="0" smtClean="0"/>
              <a:t>, </a:t>
            </a:r>
            <a:r>
              <a:rPr lang="en-US" baseline="0" dirty="0" smtClean="0"/>
              <a:t>sigma </a:t>
            </a:r>
            <a:r>
              <a:rPr lang="en-US" baseline="0" dirty="0" err="1" smtClean="0"/>
              <a:t>k</a:t>
            </a:r>
            <a:r>
              <a:rPr lang="en-US" baseline="0" dirty="0" smtClean="0"/>
              <a:t>)</a:t>
            </a:r>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34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 </a:t>
            </a:r>
            <a:r>
              <a:rPr lang="en-US" sz="1200" b="0" kern="1200" baseline="0" dirty="0" smtClean="0">
                <a:solidFill>
                  <a:schemeClr val="tx1"/>
                </a:solidFill>
                <a:latin typeface="+mn-lt"/>
                <a:ea typeface="+mn-ea"/>
                <a:cs typeface="+mn-cs"/>
              </a:rPr>
              <a:t>framework of DSE is a framework that has marked success on DCSB study and </a:t>
            </a:r>
            <a:r>
              <a:rPr lang="en-US" sz="1200" b="0" kern="1200" baseline="0" dirty="0" err="1" smtClean="0">
                <a:solidFill>
                  <a:schemeClr val="tx1"/>
                </a:solidFill>
                <a:latin typeface="+mn-lt"/>
                <a:ea typeface="+mn-ea"/>
                <a:cs typeface="+mn-cs"/>
              </a:rPr>
              <a:t>hadron</a:t>
            </a:r>
            <a:r>
              <a:rPr lang="en-US" sz="1200" b="0" kern="1200" baseline="0" dirty="0" smtClean="0">
                <a:solidFill>
                  <a:schemeClr val="tx1"/>
                </a:solidFill>
                <a:latin typeface="+mn-lt"/>
                <a:ea typeface="+mn-ea"/>
                <a:cs typeface="+mn-cs"/>
              </a:rPr>
              <a:t> </a:t>
            </a:r>
            <a:r>
              <a:rPr lang="en-US" sz="1200" b="0" kern="1200" baseline="0" dirty="0" smtClean="0">
                <a:solidFill>
                  <a:schemeClr val="tx1"/>
                </a:solidFill>
                <a:latin typeface="+mn-lt"/>
                <a:ea typeface="+mn-ea"/>
                <a:cs typeface="+mn-cs"/>
              </a:rPr>
              <a:t>observables… and these guys are just getting started.</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 </a:t>
            </a:r>
            <a:r>
              <a:rPr lang="en-US" sz="1200" b="0" kern="1200" baseline="0" dirty="0" smtClean="0">
                <a:solidFill>
                  <a:schemeClr val="tx1"/>
                </a:solidFill>
                <a:latin typeface="+mn-lt"/>
                <a:ea typeface="+mn-ea"/>
                <a:cs typeface="+mn-cs"/>
              </a:rPr>
              <a:t>extensive, international study of nucleon electromagnetic form factors has been recently completed by </a:t>
            </a:r>
            <a:r>
              <a:rPr lang="en-US" sz="1200" b="0" kern="1200" baseline="0" dirty="0" err="1" smtClean="0">
                <a:solidFill>
                  <a:schemeClr val="tx1"/>
                </a:solidFill>
                <a:latin typeface="+mn-lt"/>
                <a:ea typeface="+mn-ea"/>
                <a:cs typeface="+mn-cs"/>
              </a:rPr>
              <a:t>Cloet</a:t>
            </a:r>
            <a:r>
              <a:rPr lang="en-US" sz="1200" b="0" kern="1200" baseline="0" dirty="0" smtClean="0">
                <a:solidFill>
                  <a:schemeClr val="tx1"/>
                </a:solidFill>
                <a:latin typeface="+mn-lt"/>
                <a:ea typeface="+mn-ea"/>
                <a:cs typeface="+mn-cs"/>
              </a:rPr>
              <a:t> et al (</a:t>
            </a:r>
            <a:r>
              <a:rPr lang="en-US" sz="1200" b="0" kern="1200" baseline="0" dirty="0" err="1" smtClean="0">
                <a:solidFill>
                  <a:schemeClr val="tx1"/>
                </a:solidFill>
                <a:latin typeface="+mn-lt"/>
                <a:ea typeface="+mn-ea"/>
                <a:cs typeface="+mn-cs"/>
              </a:rPr>
              <a:t>argonne</a:t>
            </a:r>
            <a:r>
              <a:rPr lang="en-US" sz="1200" b="0" kern="1200" baseline="0" dirty="0" smtClean="0">
                <a:solidFill>
                  <a:schemeClr val="tx1"/>
                </a:solidFill>
                <a:latin typeface="+mn-lt"/>
                <a:ea typeface="+mn-ea"/>
                <a:cs typeface="+mn-cs"/>
              </a:rPr>
              <a:t>). In their calculations dressed quarks are the degrees of freedom and correlations are expressed with </a:t>
            </a:r>
            <a:r>
              <a:rPr lang="en-US" sz="1200" b="0" kern="1200" baseline="0" dirty="0" err="1" smtClean="0">
                <a:solidFill>
                  <a:schemeClr val="tx1"/>
                </a:solidFill>
                <a:latin typeface="+mn-lt"/>
                <a:ea typeface="+mn-ea"/>
                <a:cs typeface="+mn-cs"/>
              </a:rPr>
              <a:t>di</a:t>
            </a:r>
            <a:r>
              <a:rPr lang="en-US" sz="1200" b="0" kern="1200" baseline="0" dirty="0" smtClean="0">
                <a:solidFill>
                  <a:schemeClr val="tx1"/>
                </a:solidFill>
                <a:latin typeface="+mn-lt"/>
                <a:ea typeface="+mn-ea"/>
                <a:cs typeface="+mn-cs"/>
              </a:rPr>
              <a:t>-quarks. The </a:t>
            </a:r>
            <a:r>
              <a:rPr lang="en-US" sz="1200" b="0" kern="1200" baseline="0" dirty="0" err="1" smtClean="0">
                <a:solidFill>
                  <a:schemeClr val="tx1"/>
                </a:solidFill>
                <a:latin typeface="+mn-lt"/>
                <a:ea typeface="+mn-ea"/>
                <a:cs typeface="+mn-cs"/>
              </a:rPr>
              <a:t>diquark</a:t>
            </a:r>
            <a:r>
              <a:rPr lang="en-US" sz="1200" b="0" kern="1200" baseline="0" dirty="0" smtClean="0">
                <a:solidFill>
                  <a:schemeClr val="tx1"/>
                </a:solidFill>
                <a:latin typeface="+mn-lt"/>
                <a:ea typeface="+mn-ea"/>
                <a:cs typeface="+mn-cs"/>
              </a:rPr>
              <a:t> current depends on their charge radius.</a:t>
            </a: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Here’s the key: we can use high precision measurement of nucleon-resonance transition form factor to chart the momentum evolution of the dressed-quark mass.  In particular, the transition between current and constituent quark domains. This is believed to happen between 5-10 GeV2</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 example of the role of transition form factor is the N-&gt;Delta. The calculation reported here, by </a:t>
            </a:r>
            <a:r>
              <a:rPr lang="en-US" sz="1200" b="0" kern="1200" baseline="0" dirty="0" err="1" smtClean="0">
                <a:solidFill>
                  <a:schemeClr val="tx1"/>
                </a:solidFill>
                <a:latin typeface="+mn-lt"/>
                <a:ea typeface="+mn-ea"/>
                <a:cs typeface="+mn-cs"/>
              </a:rPr>
              <a:t>Cloet</a:t>
            </a:r>
            <a:r>
              <a:rPr lang="en-US" sz="1200" b="0" kern="1200" baseline="0" dirty="0" smtClean="0">
                <a:solidFill>
                  <a:schemeClr val="tx1"/>
                </a:solidFill>
                <a:latin typeface="+mn-lt"/>
                <a:ea typeface="+mn-ea"/>
                <a:cs typeface="+mn-cs"/>
              </a:rPr>
              <a:t>, </a:t>
            </a:r>
            <a:r>
              <a:rPr lang="en-US" sz="1200" b="0" kern="1200" baseline="0" dirty="0" err="1" smtClean="0">
                <a:solidFill>
                  <a:schemeClr val="tx1"/>
                </a:solidFill>
                <a:latin typeface="+mn-lt"/>
                <a:ea typeface="+mn-ea"/>
                <a:cs typeface="+mn-cs"/>
              </a:rPr>
              <a:t>Bentz</a:t>
            </a:r>
            <a:r>
              <a:rPr lang="en-US" sz="1200" b="0" kern="1200" baseline="0" dirty="0" smtClean="0">
                <a:solidFill>
                  <a:schemeClr val="tx1"/>
                </a:solidFill>
                <a:latin typeface="+mn-lt"/>
                <a:ea typeface="+mn-ea"/>
                <a:cs typeface="+mn-cs"/>
              </a:rPr>
              <a:t> and Thomas. The FF lacks significant strength at 0 (its value should be 3) but qualitatively it’s very promising. This calculation is done without the running of the dress quark mass with its momentum. Following this calculation, the framework of the </a:t>
            </a:r>
            <a:r>
              <a:rPr lang="en-US" sz="1200" b="0" kern="1200" baseline="0" dirty="0" err="1" smtClean="0">
                <a:solidFill>
                  <a:schemeClr val="tx1"/>
                </a:solidFill>
                <a:latin typeface="+mn-lt"/>
                <a:ea typeface="+mn-ea"/>
                <a:cs typeface="+mn-cs"/>
              </a:rPr>
              <a:t>Faddeev</a:t>
            </a:r>
            <a:r>
              <a:rPr lang="en-US" sz="1200" b="0" kern="1200" baseline="0" dirty="0" smtClean="0">
                <a:solidFill>
                  <a:schemeClr val="tx1"/>
                </a:solidFill>
                <a:latin typeface="+mn-lt"/>
                <a:ea typeface="+mn-ea"/>
                <a:cs typeface="+mn-cs"/>
              </a:rPr>
              <a:t> equation and the dressed-quark mass variation predicted by the DSE, will be performed</a:t>
            </a:r>
            <a:r>
              <a:rPr lang="en-US" sz="1200" b="0" kern="1200" baseline="0" dirty="0" smtClean="0">
                <a:solidFill>
                  <a:schemeClr val="tx1"/>
                </a:solidFill>
                <a:latin typeface="+mn-lt"/>
                <a:ea typeface="+mn-ea"/>
                <a:cs typeface="+mn-cs"/>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5F97C7-3A77-304B-85D8-C2B8D128B875}"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One of the prediction of QCD is that the, at large momentum transferred, the form factor become dominated by the contribution of valence states with small transverse separation between them.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Such distributions are dubbed Distribution Amplitudes.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An approach that allows quantitative descriptions of form factor using soft non perturbative contribution is the LCSR.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One of the feature of LCSR that I’d like to emphasize here is the ability of connecting the DA to the transition form factors.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Where can we get the DA? Recent effort from </a:t>
            </a:r>
            <a:r>
              <a:rPr lang="en-US" sz="1200" b="0" kern="1200" baseline="0" dirty="0" err="1" smtClean="0">
                <a:solidFill>
                  <a:schemeClr val="tx1"/>
                </a:solidFill>
                <a:latin typeface="+mn-lt"/>
                <a:ea typeface="+mn-ea"/>
                <a:cs typeface="+mn-cs"/>
              </a:rPr>
              <a:t>Warkentin</a:t>
            </a:r>
            <a:r>
              <a:rPr lang="en-US" sz="1200" b="0" kern="1200" baseline="0" dirty="0" smtClean="0">
                <a:solidFill>
                  <a:schemeClr val="tx1"/>
                </a:solidFill>
                <a:latin typeface="+mn-lt"/>
                <a:ea typeface="+mn-ea"/>
                <a:cs typeface="+mn-cs"/>
              </a:rPr>
              <a:t>, Braun, of Theoretical Groups in Regensburg and others from the QCDSF collaboration calculated the DA for both the proton and the S11.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These are shown in the picture.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One can notice that the momentum fraction of the </a:t>
            </a:r>
            <a:r>
              <a:rPr lang="en-US" sz="1200" b="0" kern="1200" baseline="0" dirty="0" err="1" smtClean="0">
                <a:solidFill>
                  <a:schemeClr val="tx1"/>
                </a:solidFill>
                <a:latin typeface="+mn-lt"/>
                <a:ea typeface="+mn-ea"/>
                <a:cs typeface="+mn-cs"/>
              </a:rPr>
              <a:t>u</a:t>
            </a:r>
            <a:r>
              <a:rPr lang="en-US" sz="1200" b="0" kern="1200" baseline="0" dirty="0" smtClean="0">
                <a:solidFill>
                  <a:schemeClr val="tx1"/>
                </a:solidFill>
                <a:latin typeface="+mn-lt"/>
                <a:ea typeface="+mn-ea"/>
                <a:cs typeface="+mn-cs"/>
              </a:rPr>
              <a:t> quark for example is significantly higher in the S11 than in the proton. The line of constant X1 is parallel to x2.</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 </a:t>
            </a:r>
            <a:r>
              <a:rPr lang="en-US" sz="1200" b="0" kern="1200" baseline="0" dirty="0" err="1" smtClean="0">
                <a:solidFill>
                  <a:schemeClr val="tx1"/>
                </a:solidFill>
                <a:latin typeface="+mn-lt"/>
                <a:ea typeface="+mn-ea"/>
                <a:cs typeface="+mn-cs"/>
              </a:rPr>
              <a:t>pion</a:t>
            </a:r>
            <a:r>
              <a:rPr lang="en-US" sz="1200" b="0" kern="1200" baseline="0" dirty="0" smtClean="0">
                <a:solidFill>
                  <a:schemeClr val="tx1"/>
                </a:solidFill>
                <a:latin typeface="+mn-lt"/>
                <a:ea typeface="+mn-ea"/>
                <a:cs typeface="+mn-cs"/>
              </a:rPr>
              <a:t> mass used in this calculation was of the order</a:t>
            </a:r>
            <a:r>
              <a:rPr lang="en-US" sz="1200" b="0" kern="1200" baseline="0" dirty="0" smtClean="0">
                <a:solidFill>
                  <a:schemeClr val="tx1"/>
                </a:solidFill>
                <a:latin typeface="+mn-lt"/>
                <a:ea typeface="+mn-ea"/>
                <a:cs typeface="+mn-cs"/>
              </a:rPr>
              <a:t> of </a:t>
            </a:r>
            <a:r>
              <a:rPr lang="en-US" sz="1200" b="0" kern="1200" baseline="0" dirty="0" smtClean="0">
                <a:solidFill>
                  <a:schemeClr val="tx1"/>
                </a:solidFill>
                <a:latin typeface="+mn-lt"/>
                <a:ea typeface="+mn-ea"/>
                <a:cs typeface="+mn-cs"/>
              </a:rPr>
              <a:t>the </a:t>
            </a:r>
            <a:r>
              <a:rPr lang="en-US" sz="1200" b="0" kern="1200" baseline="0" dirty="0" err="1" smtClean="0">
                <a:solidFill>
                  <a:schemeClr val="tx1"/>
                </a:solidFill>
                <a:latin typeface="+mn-lt"/>
                <a:ea typeface="+mn-ea"/>
                <a:cs typeface="+mn-cs"/>
              </a:rPr>
              <a:t>GeV</a:t>
            </a:r>
            <a:r>
              <a:rPr lang="en-US" sz="1200" b="0" kern="1200" baseline="0" dirty="0" smtClean="0">
                <a:solidFill>
                  <a:schemeClr val="tx1"/>
                </a:solidFill>
                <a:latin typeface="+mn-lt"/>
                <a:ea typeface="+mn-ea"/>
                <a:cs typeface="+mn-cs"/>
              </a:rPr>
              <a:t> and the calculation was done at the leading order of the DA. The group has plan in the next couple of years to 1) decrease the </a:t>
            </a:r>
            <a:r>
              <a:rPr lang="en-US" sz="1200" b="0" kern="1200" baseline="0" dirty="0" err="1" smtClean="0">
                <a:solidFill>
                  <a:schemeClr val="tx1"/>
                </a:solidFill>
                <a:latin typeface="+mn-lt"/>
                <a:ea typeface="+mn-ea"/>
                <a:cs typeface="+mn-cs"/>
              </a:rPr>
              <a:t>pion</a:t>
            </a:r>
            <a:r>
              <a:rPr lang="en-US" sz="1200" b="0" kern="1200" baseline="0" dirty="0" smtClean="0">
                <a:solidFill>
                  <a:schemeClr val="tx1"/>
                </a:solidFill>
                <a:latin typeface="+mn-lt"/>
                <a:ea typeface="+mn-ea"/>
                <a:cs typeface="+mn-cs"/>
              </a:rPr>
              <a:t> mass for more precise measurement and 2) to make this calculation for all the baryons in the </a:t>
            </a:r>
            <a:r>
              <a:rPr lang="en-US" sz="1200" b="0" kern="1200" baseline="0" dirty="0" err="1" smtClean="0">
                <a:solidFill>
                  <a:schemeClr val="tx1"/>
                </a:solidFill>
                <a:latin typeface="+mn-lt"/>
                <a:ea typeface="+mn-ea"/>
                <a:cs typeface="+mn-cs"/>
              </a:rPr>
              <a:t>octect</a:t>
            </a:r>
            <a:r>
              <a:rPr lang="en-US" sz="1200" b="0" kern="1200" baseline="0" dirty="0" smtClean="0">
                <a:solidFill>
                  <a:schemeClr val="tx1"/>
                </a:solidFill>
                <a:latin typeface="+mn-lt"/>
                <a:ea typeface="+mn-ea"/>
                <a:cs typeface="+mn-cs"/>
              </a:rPr>
              <a:t> and the </a:t>
            </a:r>
            <a:r>
              <a:rPr lang="en-US" sz="1200" b="0" kern="1200" baseline="0" dirty="0" err="1" smtClean="0">
                <a:solidFill>
                  <a:schemeClr val="tx1"/>
                </a:solidFill>
                <a:latin typeface="+mn-lt"/>
                <a:ea typeface="+mn-ea"/>
                <a:cs typeface="+mn-cs"/>
              </a:rPr>
              <a:t>decuplet</a:t>
            </a:r>
            <a:r>
              <a:rPr lang="en-US" sz="1200" b="0" kern="1200" baseline="0" dirty="0" smtClean="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 transition form factor from P -&gt; S11 is of the form gamma5 Gamma, where Gamma contains the terms A1/2 and S1/2. The LCSR for the S11 form factor have the same functional form of the </a:t>
            </a:r>
            <a:r>
              <a:rPr lang="en-US" sz="1200" b="0" kern="1200" baseline="0" dirty="0" err="1" smtClean="0">
                <a:solidFill>
                  <a:schemeClr val="tx1"/>
                </a:solidFill>
                <a:latin typeface="+mn-lt"/>
                <a:ea typeface="+mn-ea"/>
                <a:cs typeface="+mn-cs"/>
              </a:rPr>
              <a:t>dirac</a:t>
            </a:r>
            <a:r>
              <a:rPr lang="en-US" sz="1200" b="0" kern="1200" baseline="0" dirty="0" smtClean="0">
                <a:solidFill>
                  <a:schemeClr val="tx1"/>
                </a:solidFill>
                <a:latin typeface="+mn-lt"/>
                <a:ea typeface="+mn-ea"/>
                <a:cs typeface="+mn-cs"/>
              </a:rPr>
              <a:t> and </a:t>
            </a:r>
            <a:r>
              <a:rPr lang="en-US" sz="1200" b="0" kern="1200" baseline="0" dirty="0" err="1" smtClean="0">
                <a:solidFill>
                  <a:schemeClr val="tx1"/>
                </a:solidFill>
                <a:latin typeface="+mn-lt"/>
                <a:ea typeface="+mn-ea"/>
                <a:cs typeface="+mn-cs"/>
              </a:rPr>
              <a:t>pauli</a:t>
            </a:r>
            <a:r>
              <a:rPr lang="en-US" sz="1200" b="0" kern="1200" baseline="0" dirty="0" smtClean="0">
                <a:solidFill>
                  <a:schemeClr val="tx1"/>
                </a:solidFill>
                <a:latin typeface="+mn-lt"/>
                <a:ea typeface="+mn-ea"/>
                <a:cs typeface="+mn-cs"/>
              </a:rPr>
              <a:t> form factors of the proton, but with the different DA.  The results are shown in the picture.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29, 30: Dalton and </a:t>
            </a:r>
            <a:r>
              <a:rPr lang="en-US" sz="1200" b="0" kern="1200" baseline="0" dirty="0" err="1" smtClean="0">
                <a:solidFill>
                  <a:schemeClr val="tx1"/>
                </a:solidFill>
                <a:latin typeface="+mn-lt"/>
                <a:ea typeface="+mn-ea"/>
                <a:cs typeface="+mn-cs"/>
              </a:rPr>
              <a:t>Denizli</a:t>
            </a: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31: </a:t>
            </a:r>
            <a:r>
              <a:rPr lang="en-US" sz="1200" b="0" kern="1200" baseline="0" dirty="0" err="1" smtClean="0">
                <a:solidFill>
                  <a:schemeClr val="tx1"/>
                </a:solidFill>
                <a:latin typeface="+mn-lt"/>
                <a:ea typeface="+mn-ea"/>
                <a:cs typeface="+mn-cs"/>
              </a:rPr>
              <a:t>Brasse</a:t>
            </a:r>
            <a:r>
              <a:rPr lang="en-US" sz="1200" b="0" kern="1200" baseline="0" dirty="0" smtClean="0">
                <a:solidFill>
                  <a:schemeClr val="tx1"/>
                </a:solidFill>
                <a:latin typeface="+mn-lt"/>
                <a:ea typeface="+mn-ea"/>
                <a:cs typeface="+mn-cs"/>
              </a:rPr>
              <a:t> parameterization</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32: </a:t>
            </a:r>
            <a:r>
              <a:rPr lang="en-US" sz="1200" kern="1200" dirty="0" err="1" smtClean="0">
                <a:solidFill>
                  <a:schemeClr val="tx1"/>
                </a:solidFill>
                <a:latin typeface="+mn-lt"/>
                <a:ea typeface="+mn-ea"/>
                <a:cs typeface="+mn-cs"/>
              </a:rPr>
              <a:t>Aznauryan</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analysys</a:t>
            </a:r>
            <a:r>
              <a:rPr lang="en-US" sz="1200" kern="1200" baseline="0" dirty="0" smtClean="0">
                <a:solidFill>
                  <a:schemeClr val="tx1"/>
                </a:solidFill>
                <a:latin typeface="+mn-lt"/>
                <a:ea typeface="+mn-ea"/>
                <a:cs typeface="+mn-cs"/>
              </a:rPr>
              <a:t> of e1-6 CLAS data</a:t>
            </a: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33: Old data by </a:t>
            </a:r>
            <a:r>
              <a:rPr lang="en-US" sz="1200" b="0" kern="1200" baseline="0" dirty="0" err="1" smtClean="0">
                <a:solidFill>
                  <a:schemeClr val="tx1"/>
                </a:solidFill>
                <a:latin typeface="+mn-lt"/>
                <a:ea typeface="+mn-ea"/>
                <a:cs typeface="+mn-cs"/>
              </a:rPr>
              <a:t>Tiator</a:t>
            </a: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 band represents uncertainties in the DA (that will be improved with improved calculations) and assumptions in the LCSR (quark </a:t>
            </a:r>
            <a:r>
              <a:rPr lang="en-US" sz="1200" b="0" kern="1200" baseline="0" dirty="0" err="1" smtClean="0">
                <a:solidFill>
                  <a:schemeClr val="tx1"/>
                </a:solidFill>
                <a:latin typeface="+mn-lt"/>
                <a:ea typeface="+mn-ea"/>
                <a:cs typeface="+mn-cs"/>
              </a:rPr>
              <a:t>hadron</a:t>
            </a:r>
            <a:r>
              <a:rPr lang="en-US" sz="1200" b="0" kern="1200" baseline="0" dirty="0" smtClean="0">
                <a:solidFill>
                  <a:schemeClr val="tx1"/>
                </a:solidFill>
                <a:latin typeface="+mn-lt"/>
                <a:ea typeface="+mn-ea"/>
                <a:cs typeface="+mn-cs"/>
              </a:rPr>
              <a:t> duality: quark-gluon degrees of freedom same as </a:t>
            </a:r>
            <a:r>
              <a:rPr lang="en-US" sz="1200" b="0" kern="1200" baseline="0" dirty="0" err="1" smtClean="0">
                <a:solidFill>
                  <a:schemeClr val="tx1"/>
                </a:solidFill>
                <a:latin typeface="+mn-lt"/>
                <a:ea typeface="+mn-ea"/>
                <a:cs typeface="+mn-cs"/>
              </a:rPr>
              <a:t>hadronic</a:t>
            </a:r>
            <a:r>
              <a:rPr lang="en-US" sz="1200" b="0" kern="1200" baseline="0" dirty="0" smtClean="0">
                <a:solidFill>
                  <a:schemeClr val="tx1"/>
                </a:solidFill>
                <a:latin typeface="+mn-lt"/>
                <a:ea typeface="+mn-ea"/>
                <a:cs typeface="+mn-cs"/>
              </a:rPr>
              <a:t> degrees of freedom)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kern="1200" baseline="0" dirty="0" smtClean="0">
                <a:solidFill>
                  <a:schemeClr val="tx1"/>
                </a:solidFill>
                <a:latin typeface="+mn-lt"/>
                <a:ea typeface="+mn-ea"/>
                <a:cs typeface="+mn-cs"/>
              </a:rPr>
              <a:t>The LCSR expect to converge at Q2&gt;2… here the prediction looks to describe the data reasonably well. As the LQCD results are expected to improve, these results will have to improve – for example, include NLO </a:t>
            </a:r>
            <a:r>
              <a:rPr lang="en-US" sz="1200" b="0" kern="1200" baseline="0" dirty="0" err="1" smtClean="0">
                <a:solidFill>
                  <a:schemeClr val="tx1"/>
                </a:solidFill>
                <a:latin typeface="+mn-lt"/>
                <a:ea typeface="+mn-ea"/>
                <a:cs typeface="+mn-cs"/>
              </a:rPr>
              <a:t>radiative</a:t>
            </a:r>
            <a:r>
              <a:rPr lang="en-US" sz="1200" b="0" kern="1200" baseline="0" dirty="0" smtClean="0">
                <a:solidFill>
                  <a:schemeClr val="tx1"/>
                </a:solidFill>
                <a:latin typeface="+mn-lt"/>
                <a:ea typeface="+mn-ea"/>
                <a:cs typeface="+mn-cs"/>
              </a:rPr>
              <a:t> corrections.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55F97C7-3A77-304B-85D8-C2B8D128B875}" type="slidenum">
              <a:rPr lang="en-US" smtClean="0"/>
              <a:pPr/>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 the 3 </a:t>
            </a:r>
            <a:r>
              <a:rPr lang="en-US" dirty="0" err="1" smtClean="0"/>
              <a:t>muskeeteer</a:t>
            </a:r>
            <a:r>
              <a:rPr lang="en-US" dirty="0" smtClean="0"/>
              <a:t> </a:t>
            </a:r>
            <a:r>
              <a:rPr lang="en-US" dirty="0" err="1" smtClean="0"/>
              <a:t>toolsjust</a:t>
            </a:r>
            <a:r>
              <a:rPr lang="en-US" baseline="0" dirty="0" smtClean="0"/>
              <a:t> presented…</a:t>
            </a:r>
          </a:p>
          <a:p>
            <a:endParaRPr lang="en-US" baseline="0" dirty="0" smtClean="0"/>
          </a:p>
          <a:p>
            <a:r>
              <a:rPr lang="en-US" baseline="0" dirty="0" smtClean="0"/>
              <a:t>This investigation , to have a clear picture </a:t>
            </a:r>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a:t>
            </a:r>
            <a:r>
              <a:rPr lang="en-US" baseline="0" dirty="0" smtClean="0"/>
              <a:t> overlap!</a:t>
            </a:r>
            <a:endParaRPr lang="en-US" dirty="0" smtClean="0"/>
          </a:p>
          <a:p>
            <a:endParaRPr lang="en-US" dirty="0" smtClean="0"/>
          </a:p>
          <a:p>
            <a:r>
              <a:rPr lang="en-US" dirty="0" smtClean="0"/>
              <a:t>Overlap between</a:t>
            </a:r>
            <a:r>
              <a:rPr lang="en-US" baseline="0" dirty="0" smtClean="0"/>
              <a:t> </a:t>
            </a:r>
            <a:r>
              <a:rPr lang="en-US" baseline="0" dirty="0" err="1" smtClean="0"/>
              <a:t>Npi</a:t>
            </a:r>
            <a:r>
              <a:rPr lang="en-US" baseline="0" dirty="0" smtClean="0"/>
              <a:t> </a:t>
            </a:r>
            <a:r>
              <a:rPr lang="en-US" baseline="0" dirty="0" err="1" smtClean="0"/>
              <a:t>Neta</a:t>
            </a:r>
            <a:r>
              <a:rPr lang="en-US" baseline="0" dirty="0" smtClean="0"/>
              <a:t> and </a:t>
            </a:r>
            <a:r>
              <a:rPr lang="en-US" baseline="0" dirty="0" err="1" smtClean="0"/>
              <a:t>npi</a:t>
            </a:r>
            <a:r>
              <a:rPr lang="en-US" baseline="0" dirty="0" smtClean="0"/>
              <a:t> pi allow safe extraction of </a:t>
            </a:r>
            <a:r>
              <a:rPr lang="en-US" baseline="0" dirty="0" err="1" smtClean="0"/>
              <a:t>electrocouplings</a:t>
            </a:r>
            <a:r>
              <a:rPr lang="en-US" baseline="0" dirty="0" smtClean="0"/>
              <a:t>: the </a:t>
            </a:r>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N-Delta transition amplitudes  have been measured up to Q2=6 GeV2 (here I’m not including the latest Hall-C result of 7 </a:t>
            </a:r>
            <a:r>
              <a:rPr lang="en-US" baseline="0" dirty="0" err="1" smtClean="0"/>
              <a:t>gev</a:t>
            </a:r>
            <a:r>
              <a:rPr lang="en-US" baseline="0" dirty="0" smtClean="0"/>
              <a:t>, which anyway follow same trend).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magnetic form factor, which in the Constituent counting rule should scale as 1/Q4, continues to to drop faster with Q^2 than the elastic magnetic </a:t>
            </a:r>
            <a:r>
              <a:rPr lang="en-US" baseline="0" dirty="0" err="1" smtClean="0"/>
              <a:t>f.f</a:t>
            </a:r>
            <a:r>
              <a:rPr lang="en-US" baseline="0" dirty="0" smtClean="0"/>
              <a:t>.  We expect GM* to start scaling at around 10 GeV2 (SLAC)</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err="1" smtClean="0"/>
              <a:t>Pascalutza</a:t>
            </a:r>
            <a:r>
              <a:rPr lang="en-US" dirty="0" smtClean="0"/>
              <a:t> calculation: large</a:t>
            </a:r>
            <a:r>
              <a:rPr lang="en-US" baseline="0" dirty="0" smtClean="0"/>
              <a:t> NC relations link the N to Delta transition to </a:t>
            </a:r>
            <a:r>
              <a:rPr lang="en-US" sz="1200" kern="1200" dirty="0" smtClean="0">
                <a:solidFill>
                  <a:schemeClr val="tx1"/>
                </a:solidFill>
                <a:latin typeface="+mn-lt"/>
                <a:ea typeface="+mn-ea"/>
                <a:cs typeface="+mn-cs"/>
              </a:rPr>
              <a:t>in terms of the electromagnetic properties of the nucleon:</a:t>
            </a:r>
            <a:r>
              <a:rPr lang="en-US" sz="1200" kern="1200" baseline="0" dirty="0" smtClean="0">
                <a:solidFill>
                  <a:schemeClr val="tx1"/>
                </a:solidFill>
                <a:latin typeface="+mn-lt"/>
                <a:ea typeface="+mn-ea"/>
                <a:cs typeface="+mn-cs"/>
              </a:rPr>
              <a:t> GM can be expressed as a function of the nucleon form factors! And so are REM and RSM</a:t>
            </a:r>
            <a:endParaRPr lang="en-US"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000000"/>
                </a:solidFill>
              </a:rPr>
              <a:t>Large N</a:t>
            </a:r>
            <a:r>
              <a:rPr lang="en-US" sz="1200" baseline="-25000" dirty="0" smtClean="0">
                <a:solidFill>
                  <a:srgbClr val="000000"/>
                </a:solidFill>
              </a:rPr>
              <a:t>C</a:t>
            </a:r>
            <a:r>
              <a:rPr lang="en-US" sz="1200" dirty="0" smtClean="0">
                <a:solidFill>
                  <a:srgbClr val="000000"/>
                </a:solidFill>
              </a:rPr>
              <a:t> limit:  N</a:t>
            </a:r>
            <a:r>
              <a:rPr lang="en-US" sz="1200" dirty="0" smtClean="0">
                <a:solidFill>
                  <a:srgbClr val="000000"/>
                </a:solidFill>
                <a:sym typeface="Wingdings"/>
              </a:rPr>
              <a:t></a:t>
            </a:r>
            <a:r>
              <a:rPr lang="en-US" sz="1200" dirty="0" smtClean="0">
                <a:solidFill>
                  <a:srgbClr val="000000"/>
                </a:solidFill>
                <a:latin typeface="Symbol" charset="2"/>
                <a:cs typeface="Symbol" charset="2"/>
                <a:sym typeface="Wingdings"/>
              </a:rPr>
              <a:t>D</a:t>
            </a:r>
            <a:r>
              <a:rPr lang="en-US" sz="1200" dirty="0" smtClean="0">
                <a:solidFill>
                  <a:srgbClr val="000000"/>
                </a:solidFill>
                <a:latin typeface="+mn-lt"/>
                <a:cs typeface="Calibri"/>
                <a:sym typeface="Wingdings"/>
              </a:rPr>
              <a:t> GPD H</a:t>
            </a:r>
            <a:r>
              <a:rPr lang="en-US" sz="1200" baseline="-25000" dirty="0" smtClean="0">
                <a:solidFill>
                  <a:srgbClr val="000000"/>
                </a:solidFill>
                <a:latin typeface="+mn-lt"/>
                <a:cs typeface="Calibri"/>
                <a:sym typeface="Wingdings"/>
              </a:rPr>
              <a:t>M</a:t>
            </a:r>
            <a:r>
              <a:rPr lang="en-US" sz="1200" dirty="0" smtClean="0">
                <a:solidFill>
                  <a:srgbClr val="000000"/>
                </a:solidFill>
                <a:latin typeface="+mn-lt"/>
                <a:cs typeface="Calibri"/>
                <a:sym typeface="Wingdings"/>
              </a:rPr>
              <a:t> is related to </a:t>
            </a:r>
            <a:r>
              <a:rPr lang="en-US" sz="1200" dirty="0" err="1" smtClean="0">
                <a:solidFill>
                  <a:srgbClr val="000000"/>
                </a:solidFill>
                <a:latin typeface="+mn-lt"/>
                <a:cs typeface="Calibri"/>
                <a:sym typeface="Wingdings"/>
              </a:rPr>
              <a:t>isovector</a:t>
            </a:r>
            <a:r>
              <a:rPr lang="en-US" sz="1200" dirty="0" smtClean="0">
                <a:solidFill>
                  <a:srgbClr val="000000"/>
                </a:solidFill>
                <a:latin typeface="+mn-lt"/>
                <a:cs typeface="Calibri"/>
                <a:sym typeface="Wingdings"/>
              </a:rPr>
              <a:t> elastic GPD </a:t>
            </a:r>
            <a:r>
              <a:rPr lang="en-US" sz="1200" dirty="0" err="1" smtClean="0">
                <a:solidFill>
                  <a:srgbClr val="000000"/>
                </a:solidFill>
                <a:latin typeface="+mn-lt"/>
                <a:cs typeface="Calibri"/>
                <a:sym typeface="Wingdings"/>
              </a:rPr>
              <a:t>E(x,</a:t>
            </a:r>
            <a:r>
              <a:rPr lang="en-US" sz="1200" dirty="0" err="1" smtClean="0">
                <a:solidFill>
                  <a:srgbClr val="000000"/>
                </a:solidFill>
                <a:latin typeface="Symbol" charset="2"/>
                <a:cs typeface="Symbol" charset="2"/>
                <a:sym typeface="Wingdings"/>
              </a:rPr>
              <a:t>x</a:t>
            </a:r>
            <a:r>
              <a:rPr lang="en-US" sz="1200" dirty="0" smtClean="0">
                <a:solidFill>
                  <a:srgbClr val="000000"/>
                </a:solidFill>
                <a:latin typeface="+mn-lt"/>
                <a:cs typeface="Calibri"/>
                <a:sym typeface="Wingdings"/>
              </a:rPr>
              <a:t>, </a:t>
            </a:r>
            <a:r>
              <a:rPr lang="en-US" sz="1200" dirty="0" err="1" smtClean="0">
                <a:solidFill>
                  <a:srgbClr val="000000"/>
                </a:solidFill>
                <a:latin typeface="+mn-lt"/>
                <a:cs typeface="Calibri"/>
                <a:sym typeface="Wingdings"/>
              </a:rPr>
              <a:t>t</a:t>
            </a:r>
            <a:r>
              <a:rPr lang="en-US" sz="1200" dirty="0" smtClean="0">
                <a:solidFill>
                  <a:srgbClr val="000000"/>
                </a:solidFill>
                <a:latin typeface="+mn-lt"/>
                <a:cs typeface="Calibri"/>
                <a:sym typeface="Wingdings"/>
              </a:rPr>
              <a:t>)</a:t>
            </a:r>
            <a:endParaRPr lang="en-US" sz="1200" baseline="-25000" dirty="0" smtClean="0">
              <a:solidFill>
                <a:srgbClr val="000000"/>
              </a:solidFill>
              <a:latin typeface="Symbol" charset="2"/>
              <a:cs typeface="Symbol" charset="2"/>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 the right, the same data in linear scale, based on DSE calculation, w/o the running of the dress quark mass – which will be the next stem in </a:t>
            </a:r>
            <a:r>
              <a:rPr lang="en-US" baseline="0" dirty="0" err="1" smtClean="0"/>
              <a:t>Cloetz</a:t>
            </a:r>
            <a:r>
              <a:rPr lang="en-US" baseline="0" dirty="0" smtClean="0"/>
              <a:t> (Argonne), </a:t>
            </a:r>
            <a:r>
              <a:rPr lang="en-US" baseline="0" dirty="0" err="1" smtClean="0"/>
              <a:t>Bentz</a:t>
            </a:r>
            <a:r>
              <a:rPr lang="en-US" baseline="0" dirty="0" smtClean="0"/>
              <a:t> and Thomas calculation.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On the right, the same data in linear scale, based on DSE calculation, w/o the running of the dress quark mass – which will be the next stem in </a:t>
            </a:r>
            <a:r>
              <a:rPr lang="en-US" baseline="0" dirty="0" err="1" smtClean="0"/>
              <a:t>Cloetz</a:t>
            </a:r>
            <a:r>
              <a:rPr lang="en-US" baseline="0" dirty="0" smtClean="0"/>
              <a:t> (Argonne), </a:t>
            </a:r>
            <a:r>
              <a:rPr lang="en-US" baseline="0" dirty="0" err="1" smtClean="0"/>
              <a:t>Bentz</a:t>
            </a:r>
            <a:r>
              <a:rPr lang="en-US" baseline="0" dirty="0" smtClean="0"/>
              <a:t> and Thomas calculation.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16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 electric </a:t>
            </a:r>
            <a:r>
              <a:rPr lang="en-US" baseline="0" dirty="0" err="1" smtClean="0"/>
              <a:t>quadrupole</a:t>
            </a:r>
            <a:r>
              <a:rPr lang="en-US" baseline="0" dirty="0" smtClean="0"/>
              <a:t> ratio E/M remains small and negative at -2%, while asymptotically +100% is expected both in </a:t>
            </a:r>
            <a:r>
              <a:rPr lang="en-US" baseline="0" dirty="0" err="1" smtClean="0"/>
              <a:t>pQCD</a:t>
            </a:r>
            <a:r>
              <a:rPr lang="en-US" baseline="0" dirty="0" smtClean="0"/>
              <a:t> and holographic QCD. S/M also remains negative and increases in magnitude. </a:t>
            </a:r>
            <a:r>
              <a:rPr lang="en-US" baseline="0" dirty="0" err="1" smtClean="0"/>
              <a:t>hQCD</a:t>
            </a:r>
            <a:r>
              <a:rPr lang="en-US" baseline="0" dirty="0" smtClean="0"/>
              <a:t> predicts -100% for this ratio. A description of these transition amplitudes requires the inclusion of meson-baryon contributions either in effective field theory or in dynamical models.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Blue curves: large NC limit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kern="1200" baseline="0" dirty="0" smtClean="0">
              <a:solidFill>
                <a:schemeClr val="tx1"/>
              </a:solidFill>
              <a:latin typeface="+mn-lt"/>
              <a:ea typeface="+mn-ea"/>
              <a:cs typeface="+mn-cs"/>
            </a:endParaRPr>
          </a:p>
          <a:p>
            <a:endParaRPr lang="en-US" dirty="0"/>
          </a:p>
        </p:txBody>
      </p:sp>
      <p:sp>
        <p:nvSpPr>
          <p:cNvPr id="4" name="Date Placeholder 3"/>
          <p:cNvSpPr>
            <a:spLocks noGrp="1"/>
          </p:cNvSpPr>
          <p:nvPr>
            <p:ph type="dt" idx="10"/>
          </p:nvPr>
        </p:nvSpPr>
        <p:spPr/>
        <p:txBody>
          <a:bodyPr/>
          <a:lstStyle/>
          <a:p>
            <a:r>
              <a:rPr lang="en-US" smtClean="0"/>
              <a:t>5/20/10</a:t>
            </a:r>
            <a:endParaRPr lang="en-US"/>
          </a:p>
        </p:txBody>
      </p:sp>
      <p:sp>
        <p:nvSpPr>
          <p:cNvPr id="5" name="Footer Placeholder 4"/>
          <p:cNvSpPr>
            <a:spLocks noGrp="1"/>
          </p:cNvSpPr>
          <p:nvPr>
            <p:ph type="ftr" sz="quarter" idx="11"/>
          </p:nvPr>
        </p:nvSpPr>
        <p:spPr/>
        <p:txBody>
          <a:bodyPr/>
          <a:lstStyle/>
          <a:p>
            <a:r>
              <a:rPr lang="en-US" smtClean="0"/>
              <a:t>Exclusive</a:t>
            </a:r>
            <a:endParaRPr lang="en-US"/>
          </a:p>
        </p:txBody>
      </p:sp>
      <p:sp>
        <p:nvSpPr>
          <p:cNvPr id="6" name="Slide Number Placeholder 5"/>
          <p:cNvSpPr>
            <a:spLocks noGrp="1"/>
          </p:cNvSpPr>
          <p:nvPr>
            <p:ph type="sldNum" sz="quarter" idx="12"/>
          </p:nvPr>
        </p:nvSpPr>
        <p:spPr/>
        <p:txBody>
          <a:bodyPr/>
          <a:lstStyle/>
          <a:p>
            <a:fld id="{6D91F5E0-1892-5E44-928C-CB3353A230B6}"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r>
              <a:rPr lang="en-US" dirty="0" smtClean="0"/>
              <a:t>May 21, Jefferson Laboratory </a:t>
            </a:r>
            <a:fld id="{4160E492-7053-0542-A496-F91CEEA9248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 Ungaro</a:t>
            </a:r>
            <a:endParaRPr lang="en-US"/>
          </a:p>
        </p:txBody>
      </p:sp>
      <p:sp>
        <p:nvSpPr>
          <p:cNvPr id="6" name="Footer Placeholder 5"/>
          <p:cNvSpPr>
            <a:spLocks noGrp="1"/>
          </p:cNvSpPr>
          <p:nvPr>
            <p:ph type="ftr" sz="quarter" idx="11"/>
          </p:nvPr>
        </p:nvSpPr>
        <p:spPr/>
        <p:txBody>
          <a:bodyPr/>
          <a:lstStyle/>
          <a:p>
            <a:r>
              <a:rPr lang="en-US" smtClean="0"/>
              <a:t>Exclusive Reactions at High Momentum Transfer.</a:t>
            </a:r>
            <a:endParaRPr lang="en-US"/>
          </a:p>
        </p:txBody>
      </p:sp>
      <p:sp>
        <p:nvSpPr>
          <p:cNvPr id="7" name="Slide Number Placeholder 6"/>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 Ungaro</a:t>
            </a:r>
            <a:endParaRPr lang="en-US"/>
          </a:p>
        </p:txBody>
      </p:sp>
      <p:sp>
        <p:nvSpPr>
          <p:cNvPr id="8" name="Footer Placeholder 7"/>
          <p:cNvSpPr>
            <a:spLocks noGrp="1"/>
          </p:cNvSpPr>
          <p:nvPr>
            <p:ph type="ftr" sz="quarter" idx="11"/>
          </p:nvPr>
        </p:nvSpPr>
        <p:spPr/>
        <p:txBody>
          <a:bodyPr/>
          <a:lstStyle/>
          <a:p>
            <a:r>
              <a:rPr lang="en-US" smtClean="0"/>
              <a:t>Exclusive Reactions at High Momentum Transfer.</a:t>
            </a:r>
            <a:endParaRPr lang="en-US"/>
          </a:p>
        </p:txBody>
      </p:sp>
      <p:sp>
        <p:nvSpPr>
          <p:cNvPr id="9" name="Slide Number Placeholder 8"/>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 Ungaro</a:t>
            </a:r>
            <a:endParaRPr lang="en-US"/>
          </a:p>
        </p:txBody>
      </p:sp>
      <p:sp>
        <p:nvSpPr>
          <p:cNvPr id="4" name="Footer Placeholder 3"/>
          <p:cNvSpPr>
            <a:spLocks noGrp="1"/>
          </p:cNvSpPr>
          <p:nvPr>
            <p:ph type="ftr" sz="quarter" idx="11"/>
          </p:nvPr>
        </p:nvSpPr>
        <p:spPr/>
        <p:txBody>
          <a:bodyPr/>
          <a:lstStyle/>
          <a:p>
            <a:r>
              <a:rPr lang="en-US" smtClean="0"/>
              <a:t>Exclusive Reactions at High Momentum Transfer.</a:t>
            </a:r>
            <a:endParaRPr lang="en-US"/>
          </a:p>
        </p:txBody>
      </p:sp>
      <p:sp>
        <p:nvSpPr>
          <p:cNvPr id="5" name="Slide Number Placeholder 4"/>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 Ungaro</a:t>
            </a:r>
            <a:endParaRPr lang="en-US"/>
          </a:p>
        </p:txBody>
      </p:sp>
      <p:sp>
        <p:nvSpPr>
          <p:cNvPr id="3" name="Footer Placeholder 2"/>
          <p:cNvSpPr>
            <a:spLocks noGrp="1"/>
          </p:cNvSpPr>
          <p:nvPr>
            <p:ph type="ftr" sz="quarter" idx="11"/>
          </p:nvPr>
        </p:nvSpPr>
        <p:spPr/>
        <p:txBody>
          <a:bodyPr/>
          <a:lstStyle/>
          <a:p>
            <a:r>
              <a:rPr lang="en-US" smtClean="0"/>
              <a:t>Exclusive Reactions at High Momentum Transfer.</a:t>
            </a:r>
            <a:endParaRPr lang="en-US"/>
          </a:p>
        </p:txBody>
      </p:sp>
      <p:sp>
        <p:nvSpPr>
          <p:cNvPr id="4" name="Slide Number Placeholder 3"/>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 Ungaro</a:t>
            </a:r>
            <a:endParaRPr lang="en-US"/>
          </a:p>
        </p:txBody>
      </p:sp>
      <p:sp>
        <p:nvSpPr>
          <p:cNvPr id="6" name="Footer Placeholder 5"/>
          <p:cNvSpPr>
            <a:spLocks noGrp="1"/>
          </p:cNvSpPr>
          <p:nvPr>
            <p:ph type="ftr" sz="quarter" idx="11"/>
          </p:nvPr>
        </p:nvSpPr>
        <p:spPr/>
        <p:txBody>
          <a:bodyPr/>
          <a:lstStyle/>
          <a:p>
            <a:r>
              <a:rPr lang="en-US" smtClean="0"/>
              <a:t>Exclusive Reactions at High Momentum Transfer.</a:t>
            </a:r>
            <a:endParaRPr lang="en-US"/>
          </a:p>
        </p:txBody>
      </p:sp>
      <p:sp>
        <p:nvSpPr>
          <p:cNvPr id="7" name="Slide Number Placeholder 6"/>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 Ungaro</a:t>
            </a:r>
            <a:endParaRPr lang="en-US"/>
          </a:p>
        </p:txBody>
      </p:sp>
      <p:sp>
        <p:nvSpPr>
          <p:cNvPr id="6" name="Footer Placeholder 5"/>
          <p:cNvSpPr>
            <a:spLocks noGrp="1"/>
          </p:cNvSpPr>
          <p:nvPr>
            <p:ph type="ftr" sz="quarter" idx="11"/>
          </p:nvPr>
        </p:nvSpPr>
        <p:spPr/>
        <p:txBody>
          <a:bodyPr/>
          <a:lstStyle/>
          <a:p>
            <a:r>
              <a:rPr lang="en-US" smtClean="0"/>
              <a:t>Exclusive Reactions at High Momentum Transfer.</a:t>
            </a:r>
            <a:endParaRPr lang="en-US"/>
          </a:p>
        </p:txBody>
      </p:sp>
      <p:sp>
        <p:nvSpPr>
          <p:cNvPr id="7" name="Slide Number Placeholder 6"/>
          <p:cNvSpPr>
            <a:spLocks noGrp="1"/>
          </p:cNvSpPr>
          <p:nvPr>
            <p:ph type="sldNum" sz="quarter" idx="12"/>
          </p:nvPr>
        </p:nvSpPr>
        <p:spPr/>
        <p:txBody>
          <a:bodyPr/>
          <a:lstStyle/>
          <a:p>
            <a:fld id="{4160E492-7053-0542-A496-F91CEEA924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 Ungaro</a:t>
            </a:r>
            <a:endParaRPr lang="en-US"/>
          </a:p>
        </p:txBody>
      </p:sp>
      <p:sp>
        <p:nvSpPr>
          <p:cNvPr id="5" name="Footer Placeholder 4"/>
          <p:cNvSpPr>
            <a:spLocks noGrp="1"/>
          </p:cNvSpPr>
          <p:nvPr>
            <p:ph type="ftr" sz="quarter" idx="3"/>
          </p:nvPr>
        </p:nvSpPr>
        <p:spPr>
          <a:xfrm>
            <a:off x="2765604" y="6356350"/>
            <a:ext cx="344216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Exclusive Reactions at High Momentum Transfer.</a:t>
            </a:r>
            <a:endParaRPr lang="en-US" dirty="0"/>
          </a:p>
        </p:txBody>
      </p:sp>
      <p:sp>
        <p:nvSpPr>
          <p:cNvPr id="6" name="Slide Number Placeholder 5"/>
          <p:cNvSpPr>
            <a:spLocks noGrp="1"/>
          </p:cNvSpPr>
          <p:nvPr>
            <p:ph type="sldNum" sz="quarter" idx="4"/>
          </p:nvPr>
        </p:nvSpPr>
        <p:spPr>
          <a:xfrm>
            <a:off x="6207772" y="6356350"/>
            <a:ext cx="2479028" cy="365125"/>
          </a:xfrm>
          <a:prstGeom prst="rect">
            <a:avLst/>
          </a:prstGeom>
        </p:spPr>
        <p:txBody>
          <a:bodyPr vert="horz" lIns="91440" tIns="45720" rIns="91440" bIns="45720" rtlCol="0" anchor="ctr"/>
          <a:lstStyle>
            <a:lvl1pPr algn="r">
              <a:defRPr sz="1200">
                <a:solidFill>
                  <a:schemeClr val="tx1">
                    <a:tint val="75000"/>
                  </a:schemeClr>
                </a:solidFill>
              </a:defRPr>
            </a:lvl1pPr>
          </a:lstStyle>
          <a:p>
            <a:r>
              <a:rPr lang="en-US" dirty="0" smtClean="0"/>
              <a:t>May 21, Jefferson Laboratory </a:t>
            </a:r>
            <a:fld id="{4160E492-7053-0542-A496-F91CEEA9248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jpeg"/><Relationship Id="rId3"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df"/><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df"/><Relationship Id="rId5" Type="http://schemas.openxmlformats.org/officeDocument/2006/relationships/image" Target="../media/image28.pn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9.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image" Target="../media/image30.pdf"/><Relationship Id="rId4" Type="http://schemas.openxmlformats.org/officeDocument/2006/relationships/image" Target="../media/image31.png"/><Relationship Id="rId5" Type="http://schemas.openxmlformats.org/officeDocument/2006/relationships/image" Target="../media/image32.pdf"/><Relationship Id="rId6" Type="http://schemas.openxmlformats.org/officeDocument/2006/relationships/image" Target="../media/image33.png"/><Relationship Id="rId7" Type="http://schemas.openxmlformats.org/officeDocument/2006/relationships/image" Target="../media/image34.pdf"/><Relationship Id="rId8" Type="http://schemas.openxmlformats.org/officeDocument/2006/relationships/image" Target="../media/image35.png"/><Relationship Id="rId9" Type="http://schemas.openxmlformats.org/officeDocument/2006/relationships/image" Target="../media/image36.pdf"/><Relationship Id="rId10"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38.pdf"/><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image" Target="../media/image41.pdf"/><Relationship Id="rId4" Type="http://schemas.openxmlformats.org/officeDocument/2006/relationships/image" Target="../media/image42.png"/><Relationship Id="rId5" Type="http://schemas.openxmlformats.org/officeDocument/2006/relationships/image" Target="../media/image43.pdf"/><Relationship Id="rId6"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45.pdf"/><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df"/><Relationship Id="rId5"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df"/><Relationship Id="rId4" Type="http://schemas.openxmlformats.org/officeDocument/2006/relationships/image" Target="../media/image51.png"/><Relationship Id="rId5" Type="http://schemas.openxmlformats.org/officeDocument/2006/relationships/image" Target="../media/image52.jpeg"/><Relationship Id="rId6"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0.jpeg"/></Relationships>
</file>

<file path=ppt/slides/_rels/slide29.xml.rels><?xml version="1.0" encoding="UTF-8" standalone="yes"?>
<Relationships xmlns="http://schemas.openxmlformats.org/package/2006/relationships"><Relationship Id="rId11" Type="http://schemas.openxmlformats.org/officeDocument/2006/relationships/image" Target="../media/image69.pdf"/><Relationship Id="rId12" Type="http://schemas.openxmlformats.org/officeDocument/2006/relationships/image" Target="../media/image70.png"/><Relationship Id="rId13" Type="http://schemas.openxmlformats.org/officeDocument/2006/relationships/image" Target="../media/image71.pdf"/><Relationship Id="rId14"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1.pdf"/><Relationship Id="rId4" Type="http://schemas.openxmlformats.org/officeDocument/2006/relationships/image" Target="../media/image62.png"/><Relationship Id="rId5" Type="http://schemas.openxmlformats.org/officeDocument/2006/relationships/image" Target="../media/image63.pdf"/><Relationship Id="rId6" Type="http://schemas.openxmlformats.org/officeDocument/2006/relationships/image" Target="../media/image64.png"/><Relationship Id="rId7" Type="http://schemas.openxmlformats.org/officeDocument/2006/relationships/image" Target="../media/image65.pdf"/><Relationship Id="rId8" Type="http://schemas.openxmlformats.org/officeDocument/2006/relationships/image" Target="../media/image66.png"/><Relationship Id="rId9" Type="http://schemas.openxmlformats.org/officeDocument/2006/relationships/image" Target="../media/image67.pdf"/><Relationship Id="rId10" Type="http://schemas.openxmlformats.org/officeDocument/2006/relationships/image" Target="../media/image6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Microsoft_Equation5.bin"/><Relationship Id="rId5" Type="http://schemas.openxmlformats.org/officeDocument/2006/relationships/image" Target="../media/image74.gi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Microsoft_Equation6.bin"/><Relationship Id="rId5" Type="http://schemas.openxmlformats.org/officeDocument/2006/relationships/image" Target="../media/image75.gif"/><Relationship Id="rId6" Type="http://schemas.openxmlformats.org/officeDocument/2006/relationships/image" Target="../media/image76.gi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78.png"/><Relationship Id="rId5" Type="http://schemas.openxmlformats.org/officeDocument/2006/relationships/oleObject" Target="../embeddings/Microsoft_Equation7.bin"/><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Microsoft_Equation8.bin"/><Relationship Id="rId5" Type="http://schemas.openxmlformats.org/officeDocument/2006/relationships/oleObject" Target="../embeddings/Microsoft_Equation9.bin"/><Relationship Id="rId6" Type="http://schemas.openxmlformats.org/officeDocument/2006/relationships/oleObject" Target="../embeddings/Microsoft_Equation10.bin"/><Relationship Id="rId7" Type="http://schemas.openxmlformats.org/officeDocument/2006/relationships/image" Target="../media/image82.png"/><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oleObject" Target="../embeddings/Microsoft_Equation1.bin"/><Relationship Id="rId5" Type="http://schemas.openxmlformats.org/officeDocument/2006/relationships/oleObject" Target="../embeddings/Microsoft_Equation2.bin"/><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2.png"/><Relationship Id="rId5" Type="http://schemas.openxmlformats.org/officeDocument/2006/relationships/oleObject" Target="../embeddings/Microsoft_Equation3.bin"/><Relationship Id="rId6" Type="http://schemas.openxmlformats.org/officeDocument/2006/relationships/oleObject" Target="../embeddings/Microsoft_Equation4.bin"/><Relationship Id="rId7" Type="http://schemas.openxmlformats.org/officeDocument/2006/relationships/image" Target="../media/image13.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tiff"/><Relationship Id="rId5" Type="http://schemas.openxmlformats.org/officeDocument/2006/relationships/image" Target="../media/image16.tiff"/><Relationship Id="rId6"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81962"/>
            <a:ext cx="7772400" cy="2040845"/>
          </a:xfrm>
        </p:spPr>
        <p:txBody>
          <a:bodyPr>
            <a:noAutofit/>
          </a:bodyPr>
          <a:lstStyle/>
          <a:p>
            <a:r>
              <a:rPr lang="en-US" dirty="0"/>
              <a:t>CLAS data and progress in the investigation of </a:t>
            </a:r>
            <a:r>
              <a:rPr lang="en-US" dirty="0" err="1"/>
              <a:t>electroexcitation</a:t>
            </a:r>
            <a:r>
              <a:rPr lang="en-US" dirty="0"/>
              <a:t> of nucleon resonances</a:t>
            </a:r>
          </a:p>
        </p:txBody>
      </p:sp>
      <p:sp>
        <p:nvSpPr>
          <p:cNvPr id="8" name="TextBox 7"/>
          <p:cNvSpPr txBox="1"/>
          <p:nvPr/>
        </p:nvSpPr>
        <p:spPr>
          <a:xfrm>
            <a:off x="1933482" y="5065579"/>
            <a:ext cx="5365571" cy="646331"/>
          </a:xfrm>
          <a:prstGeom prst="rect">
            <a:avLst/>
          </a:prstGeom>
          <a:noFill/>
        </p:spPr>
        <p:txBody>
          <a:bodyPr wrap="square" rtlCol="0">
            <a:spAutoFit/>
          </a:bodyPr>
          <a:lstStyle/>
          <a:p>
            <a:pPr algn="ctr"/>
            <a:r>
              <a:rPr lang="en-US" dirty="0" smtClean="0"/>
              <a:t>A overview of CLAS results in our quest for understanding the nucleus and its excited states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10</a:t>
            </a:fld>
            <a:endParaRPr lang="en-US"/>
          </a:p>
        </p:txBody>
      </p:sp>
      <p:pic>
        <p:nvPicPr>
          <p:cNvPr id="8" name="Picture 7"/>
          <p:cNvPicPr>
            <a:picLocks noChangeAspect="1"/>
          </p:cNvPicPr>
          <p:nvPr/>
        </p:nvPicPr>
        <p:blipFill>
          <a:blip r:embed="rId3"/>
          <a:stretch>
            <a:fillRect/>
          </a:stretch>
        </p:blipFill>
        <p:spPr>
          <a:xfrm>
            <a:off x="1437390" y="2042146"/>
            <a:ext cx="6323654" cy="3034128"/>
          </a:xfrm>
          <a:prstGeom prst="rect">
            <a:avLst/>
          </a:prstGeom>
        </p:spPr>
      </p:pic>
      <p:sp>
        <p:nvSpPr>
          <p:cNvPr id="12"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N* Program in CLAS</a:t>
            </a:r>
            <a:endParaRPr lang="en-US" sz="3200" b="1" baseline="-25000" dirty="0">
              <a:latin typeface="Calibri"/>
              <a:cs typeface="Calibri"/>
            </a:endParaRPr>
          </a:p>
        </p:txBody>
      </p:sp>
      <p:sp>
        <p:nvSpPr>
          <p:cNvPr id="14" name="TextBox 13"/>
          <p:cNvSpPr txBox="1"/>
          <p:nvPr/>
        </p:nvSpPr>
        <p:spPr>
          <a:xfrm>
            <a:off x="709730" y="1170498"/>
            <a:ext cx="7977070" cy="707886"/>
          </a:xfrm>
          <a:prstGeom prst="rect">
            <a:avLst/>
          </a:prstGeom>
          <a:noFill/>
        </p:spPr>
        <p:txBody>
          <a:bodyPr wrap="square" rtlCol="0">
            <a:spAutoFit/>
          </a:bodyPr>
          <a:lstStyle/>
          <a:p>
            <a:pPr algn="ctr"/>
            <a:r>
              <a:rPr lang="en-US" sz="2000" dirty="0" smtClean="0">
                <a:solidFill>
                  <a:srgbClr val="1F497D"/>
                </a:solidFill>
                <a:latin typeface=""/>
                <a:cs typeface=""/>
              </a:rPr>
              <a:t>Map the </a:t>
            </a:r>
            <a:r>
              <a:rPr lang="en-US" sz="2000" dirty="0" err="1" smtClean="0">
                <a:solidFill>
                  <a:srgbClr val="1F497D"/>
                </a:solidFill>
                <a:latin typeface="Symbol" charset="2"/>
                <a:cs typeface="Symbol" charset="2"/>
              </a:rPr>
              <a:t>g</a:t>
            </a:r>
            <a:r>
              <a:rPr lang="en-US" sz="2000" dirty="0" err="1" smtClean="0">
                <a:solidFill>
                  <a:srgbClr val="1F497D"/>
                </a:solidFill>
                <a:latin typeface=""/>
                <a:cs typeface=""/>
              </a:rPr>
              <a:t>NN</a:t>
            </a:r>
            <a:r>
              <a:rPr lang="en-US" sz="2000" dirty="0" smtClean="0">
                <a:solidFill>
                  <a:srgbClr val="1F497D"/>
                </a:solidFill>
                <a:latin typeface=""/>
                <a:cs typeface=""/>
              </a:rPr>
              <a:t>* </a:t>
            </a:r>
            <a:r>
              <a:rPr lang="en-US" sz="2000" dirty="0" err="1" smtClean="0">
                <a:solidFill>
                  <a:srgbClr val="1F497D"/>
                </a:solidFill>
                <a:latin typeface=""/>
                <a:cs typeface=""/>
              </a:rPr>
              <a:t>electrocouplings</a:t>
            </a:r>
            <a:r>
              <a:rPr lang="en-US" sz="2000" dirty="0" smtClean="0">
                <a:solidFill>
                  <a:srgbClr val="1F497D"/>
                </a:solidFill>
                <a:latin typeface=""/>
                <a:cs typeface=""/>
              </a:rPr>
              <a:t> as a function of photon </a:t>
            </a:r>
            <a:r>
              <a:rPr lang="en-US" sz="2000" dirty="0" err="1" smtClean="0">
                <a:solidFill>
                  <a:srgbClr val="1F497D"/>
                </a:solidFill>
                <a:latin typeface=""/>
                <a:cs typeface=""/>
              </a:rPr>
              <a:t>virtuality</a:t>
            </a:r>
            <a:r>
              <a:rPr lang="en-US" sz="2000" dirty="0" smtClean="0">
                <a:solidFill>
                  <a:srgbClr val="1F497D"/>
                </a:solidFill>
                <a:latin typeface=""/>
                <a:cs typeface=""/>
              </a:rPr>
              <a:t> with the combined analysis of the major electroproduction channels</a:t>
            </a:r>
            <a:endParaRPr lang="en-US" sz="2000" baseline="30000" dirty="0">
              <a:solidFill>
                <a:srgbClr val="1F497D"/>
              </a:solidFill>
              <a:latin typeface=""/>
              <a:cs typeface=""/>
            </a:endParaRPr>
          </a:p>
        </p:txBody>
      </p:sp>
      <p:sp>
        <p:nvSpPr>
          <p:cNvPr id="15" name="TextBox 14"/>
          <p:cNvSpPr txBox="1"/>
          <p:nvPr/>
        </p:nvSpPr>
        <p:spPr>
          <a:xfrm>
            <a:off x="1232689" y="5541778"/>
            <a:ext cx="6898078" cy="646331"/>
          </a:xfrm>
          <a:prstGeom prst="rect">
            <a:avLst/>
          </a:prstGeom>
          <a:noFill/>
        </p:spPr>
        <p:txBody>
          <a:bodyPr wrap="square" rtlCol="0">
            <a:spAutoFit/>
          </a:bodyPr>
          <a:lstStyle/>
          <a:p>
            <a:pPr algn="ctr"/>
            <a:r>
              <a:rPr lang="en-US" dirty="0" smtClean="0"/>
              <a:t>Several channels with entirely different non-resonant amplitudes allow reliable determination of </a:t>
            </a:r>
            <a:r>
              <a:rPr lang="en-US" dirty="0" err="1" smtClean="0"/>
              <a:t>electrocouplings</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11</a:t>
            </a:fld>
            <a:endParaRPr lang="en-US"/>
          </a:p>
        </p:txBody>
      </p:sp>
      <p:sp>
        <p:nvSpPr>
          <p:cNvPr id="8" name="TextBox 7"/>
          <p:cNvSpPr txBox="1"/>
          <p:nvPr/>
        </p:nvSpPr>
        <p:spPr>
          <a:xfrm>
            <a:off x="2989" y="1144666"/>
            <a:ext cx="5874080" cy="5211684"/>
          </a:xfrm>
          <a:prstGeom prst="rect">
            <a:avLst/>
          </a:prstGeom>
          <a:noFill/>
          <a:ln>
            <a:noFill/>
          </a:ln>
        </p:spPr>
        <p:txBody>
          <a:bodyPr wrap="square" rtlCol="0">
            <a:spAutoFit/>
          </a:bodyPr>
          <a:lstStyle/>
          <a:p>
            <a:r>
              <a:rPr lang="en-US" sz="1800" b="1" dirty="0" smtClean="0">
                <a:latin typeface="Arial"/>
                <a:cs typeface="Arial"/>
              </a:rPr>
              <a:t> </a:t>
            </a:r>
            <a:r>
              <a:rPr lang="en-US" sz="1600" b="1" dirty="0" smtClean="0">
                <a:latin typeface="Arial"/>
                <a:cs typeface="Arial"/>
              </a:rPr>
              <a:t>Single </a:t>
            </a:r>
            <a:r>
              <a:rPr lang="en-US" sz="1600" b="1" dirty="0" err="1" smtClean="0">
                <a:latin typeface="Arial"/>
                <a:cs typeface="Arial"/>
              </a:rPr>
              <a:t>pseudoscalar</a:t>
            </a:r>
            <a:r>
              <a:rPr lang="en-US" sz="1600" b="1" dirty="0" smtClean="0">
                <a:latin typeface="Arial"/>
                <a:cs typeface="Arial"/>
              </a:rPr>
              <a:t> meson production, e.g. Nπ, Nη</a:t>
            </a:r>
            <a:r>
              <a:rPr lang="en-US" sz="1600" b="1" dirty="0" smtClean="0">
                <a:latin typeface="Arial"/>
                <a:cs typeface="Arial"/>
              </a:rPr>
              <a:t> </a:t>
            </a:r>
            <a:endParaRPr lang="en-US" sz="1600" b="1" dirty="0" smtClean="0">
              <a:solidFill>
                <a:srgbClr val="FF0000"/>
              </a:solidFill>
              <a:latin typeface="Arial"/>
              <a:cs typeface="Arial"/>
            </a:endParaRPr>
          </a:p>
          <a:p>
            <a:endParaRPr lang="en-US" sz="1600" dirty="0" smtClean="0">
              <a:solidFill>
                <a:srgbClr val="FF0000"/>
              </a:solidFill>
              <a:latin typeface="Arial"/>
              <a:cs typeface="Arial"/>
            </a:endParaRPr>
          </a:p>
          <a:p>
            <a:r>
              <a:rPr lang="en-US" sz="1600" dirty="0" smtClean="0">
                <a:solidFill>
                  <a:srgbClr val="FF0000"/>
                </a:solidFill>
                <a:latin typeface="Arial"/>
                <a:cs typeface="Arial"/>
              </a:rPr>
              <a:t>  Unitary </a:t>
            </a:r>
            <a:r>
              <a:rPr lang="en-US" sz="1600" dirty="0" smtClean="0">
                <a:solidFill>
                  <a:srgbClr val="FF0000"/>
                </a:solidFill>
                <a:latin typeface="Arial"/>
                <a:cs typeface="Arial"/>
              </a:rPr>
              <a:t>isobar model (UIM)</a:t>
            </a:r>
            <a:r>
              <a:rPr lang="en-US" sz="1600" dirty="0" smtClean="0">
                <a:latin typeface="Arial"/>
                <a:cs typeface="Arial"/>
              </a:rPr>
              <a:t> </a:t>
            </a:r>
          </a:p>
          <a:p>
            <a:pPr lvl="1">
              <a:buFont typeface="Wingdings" charset="2"/>
              <a:buChar char="§"/>
            </a:pPr>
            <a:r>
              <a:rPr lang="en-US" sz="1600" dirty="0" smtClean="0">
                <a:latin typeface="Arial"/>
                <a:cs typeface="Arial"/>
              </a:rPr>
              <a:t> non-resonant amplitudes incorporate nucleon and meson Born terms, vector meson exchanges, </a:t>
            </a:r>
            <a:r>
              <a:rPr lang="en-US" sz="1600" dirty="0" err="1" smtClean="0">
                <a:latin typeface="Arial"/>
                <a:cs typeface="Arial"/>
              </a:rPr>
              <a:t>Regge</a:t>
            </a:r>
            <a:r>
              <a:rPr lang="en-US" sz="1600" dirty="0" smtClean="0">
                <a:latin typeface="Arial"/>
                <a:cs typeface="Arial"/>
              </a:rPr>
              <a:t> terms at high energy</a:t>
            </a:r>
          </a:p>
          <a:p>
            <a:pPr lvl="1">
              <a:buFont typeface="Wingdings" charset="2"/>
              <a:buChar char="§"/>
            </a:pPr>
            <a:r>
              <a:rPr lang="en-US" sz="1600" dirty="0" smtClean="0">
                <a:latin typeface="Arial"/>
                <a:cs typeface="Arial"/>
              </a:rPr>
              <a:t> resonant terms incorporate relativistic BW amplitude with energy-dependent widths</a:t>
            </a:r>
          </a:p>
          <a:p>
            <a:pPr lvl="1">
              <a:buFont typeface="Wingdings" charset="2"/>
              <a:buChar char="§"/>
            </a:pPr>
            <a:r>
              <a:rPr lang="en-US" sz="1600" dirty="0" smtClean="0">
                <a:latin typeface="Arial"/>
                <a:cs typeface="Arial"/>
              </a:rPr>
              <a:t> full amplitude </a:t>
            </a:r>
            <a:r>
              <a:rPr lang="en-US" sz="1600" dirty="0" err="1" smtClean="0">
                <a:latin typeface="Arial"/>
                <a:cs typeface="Arial"/>
              </a:rPr>
              <a:t>unitarized</a:t>
            </a:r>
            <a:r>
              <a:rPr lang="en-US" sz="1600" dirty="0" smtClean="0">
                <a:latin typeface="Arial"/>
                <a:cs typeface="Arial"/>
              </a:rPr>
              <a:t> in K-matrix approximation </a:t>
            </a:r>
            <a:endParaRPr lang="en-US" sz="1600" dirty="0" smtClean="0">
              <a:latin typeface="Arial"/>
              <a:cs typeface="Arial"/>
            </a:endParaRPr>
          </a:p>
          <a:p>
            <a:endParaRPr lang="en-US" sz="1600" u="sng" dirty="0" smtClean="0">
              <a:latin typeface="Arial"/>
              <a:cs typeface="Arial"/>
            </a:endParaRPr>
          </a:p>
          <a:p>
            <a:r>
              <a:rPr lang="en-US" sz="1600" dirty="0" smtClean="0">
                <a:solidFill>
                  <a:srgbClr val="0000FF"/>
                </a:solidFill>
                <a:latin typeface="Arial"/>
                <a:cs typeface="Arial"/>
              </a:rPr>
              <a:t>  </a:t>
            </a:r>
            <a:r>
              <a:rPr lang="en-US" sz="1600" dirty="0" smtClean="0">
                <a:solidFill>
                  <a:srgbClr val="0000FF"/>
                </a:solidFill>
                <a:latin typeface="Arial"/>
                <a:cs typeface="Arial"/>
              </a:rPr>
              <a:t>Fixed</a:t>
            </a:r>
            <a:r>
              <a:rPr lang="en-US" sz="1600" dirty="0" smtClean="0">
                <a:solidFill>
                  <a:srgbClr val="0000FF"/>
                </a:solidFill>
                <a:latin typeface="Arial"/>
                <a:cs typeface="Arial"/>
              </a:rPr>
              <a:t>-</a:t>
            </a:r>
            <a:r>
              <a:rPr lang="en-US" sz="1600" dirty="0" err="1" smtClean="0">
                <a:solidFill>
                  <a:srgbClr val="0000FF"/>
                </a:solidFill>
                <a:latin typeface="Arial"/>
                <a:cs typeface="Arial"/>
              </a:rPr>
              <a:t>t</a:t>
            </a:r>
            <a:r>
              <a:rPr lang="en-US" sz="1600" dirty="0" smtClean="0">
                <a:solidFill>
                  <a:srgbClr val="0000FF"/>
                </a:solidFill>
                <a:latin typeface="Arial"/>
                <a:cs typeface="Arial"/>
              </a:rPr>
              <a:t> dispersion relations (DR)</a:t>
            </a:r>
            <a:endParaRPr lang="en-US" sz="1600" dirty="0" smtClean="0">
              <a:latin typeface="Arial"/>
              <a:cs typeface="Arial"/>
            </a:endParaRPr>
          </a:p>
          <a:p>
            <a:pPr lvl="1">
              <a:buFont typeface="Wingdings" charset="2"/>
              <a:buChar char="§"/>
            </a:pPr>
            <a:r>
              <a:rPr lang="en-US" sz="1600" dirty="0" smtClean="0">
                <a:latin typeface="Arial"/>
                <a:cs typeface="Arial"/>
              </a:rPr>
              <a:t> resonance amplitudes constructed in same way as in UIM</a:t>
            </a:r>
          </a:p>
          <a:p>
            <a:pPr lvl="1">
              <a:buFont typeface="Wingdings" charset="2"/>
              <a:buChar char="§"/>
            </a:pPr>
            <a:r>
              <a:rPr lang="en-US" sz="1600" dirty="0" smtClean="0">
                <a:latin typeface="Arial"/>
                <a:cs typeface="Arial"/>
              </a:rPr>
              <a:t> non-resonant amplitudes from Born terms and dispersion relation. </a:t>
            </a:r>
          </a:p>
          <a:p>
            <a:endParaRPr lang="en-US" sz="1600" dirty="0" smtClean="0">
              <a:latin typeface="Arial"/>
              <a:cs typeface="Arial"/>
            </a:endParaRPr>
          </a:p>
          <a:p>
            <a:r>
              <a:rPr lang="en-US" sz="1600" b="1" dirty="0" smtClean="0">
                <a:latin typeface="Arial"/>
                <a:cs typeface="Arial"/>
              </a:rPr>
              <a:t>Double </a:t>
            </a:r>
            <a:r>
              <a:rPr lang="en-US" sz="1600" b="1" dirty="0" err="1" smtClean="0">
                <a:latin typeface="Arial"/>
                <a:cs typeface="Arial"/>
              </a:rPr>
              <a:t>pion</a:t>
            </a:r>
            <a:r>
              <a:rPr lang="en-US" sz="1600" b="1" dirty="0" smtClean="0">
                <a:latin typeface="Arial"/>
                <a:cs typeface="Arial"/>
              </a:rPr>
              <a:t> </a:t>
            </a:r>
            <a:r>
              <a:rPr lang="en-US" sz="1600" b="1" dirty="0" smtClean="0">
                <a:latin typeface="Arial"/>
                <a:cs typeface="Arial"/>
              </a:rPr>
              <a:t>channels, </a:t>
            </a:r>
            <a:r>
              <a:rPr lang="en-US" sz="1600" b="1" dirty="0" smtClean="0">
                <a:latin typeface="Arial"/>
                <a:cs typeface="Arial"/>
              </a:rPr>
              <a:t>e.g. </a:t>
            </a:r>
            <a:r>
              <a:rPr lang="en-US" sz="1600" b="1" dirty="0" err="1" smtClean="0">
                <a:latin typeface="Arial"/>
                <a:cs typeface="Arial"/>
              </a:rPr>
              <a:t>pπ</a:t>
            </a:r>
            <a:r>
              <a:rPr lang="en-US" sz="1600" b="1" baseline="30000" dirty="0" err="1" smtClean="0">
                <a:latin typeface="Arial"/>
                <a:cs typeface="Arial"/>
              </a:rPr>
              <a:t>+</a:t>
            </a:r>
            <a:r>
              <a:rPr lang="en-US" sz="1600" b="1" dirty="0" err="1" smtClean="0">
                <a:latin typeface="Arial"/>
                <a:cs typeface="Arial"/>
              </a:rPr>
              <a:t>π</a:t>
            </a:r>
            <a:r>
              <a:rPr lang="en-US" sz="1600" b="1" baseline="30000" dirty="0" smtClean="0">
                <a:latin typeface="Arial"/>
                <a:cs typeface="Arial"/>
              </a:rPr>
              <a:t>-</a:t>
            </a:r>
            <a:endParaRPr lang="en-US" sz="1600" b="1" baseline="30000" dirty="0" smtClean="0">
              <a:latin typeface="Arial"/>
              <a:cs typeface="Arial"/>
            </a:endParaRPr>
          </a:p>
          <a:p>
            <a:endParaRPr lang="en-US" sz="1600" b="1" baseline="30000" dirty="0" smtClean="0">
              <a:solidFill>
                <a:srgbClr val="3AEE3D"/>
              </a:solidFill>
              <a:latin typeface="Arial"/>
              <a:cs typeface="Arial"/>
            </a:endParaRPr>
          </a:p>
          <a:p>
            <a:r>
              <a:rPr lang="en-US" sz="1600" b="1" baseline="30000" dirty="0" smtClean="0">
                <a:solidFill>
                  <a:srgbClr val="008000"/>
                </a:solidFill>
                <a:latin typeface="Arial"/>
                <a:cs typeface="Arial"/>
              </a:rPr>
              <a:t> </a:t>
            </a:r>
            <a:r>
              <a:rPr lang="en-US" sz="1600" b="1" dirty="0" smtClean="0">
                <a:solidFill>
                  <a:srgbClr val="008000"/>
                </a:solidFill>
                <a:latin typeface="Arial"/>
                <a:cs typeface="Arial"/>
              </a:rPr>
              <a:t> </a:t>
            </a:r>
            <a:r>
              <a:rPr lang="en-US" sz="1600" dirty="0" smtClean="0">
                <a:solidFill>
                  <a:srgbClr val="008000"/>
                </a:solidFill>
                <a:latin typeface="Arial"/>
                <a:cs typeface="Arial"/>
              </a:rPr>
              <a:t>Isobar </a:t>
            </a:r>
            <a:r>
              <a:rPr lang="en-US" sz="1600" dirty="0" smtClean="0">
                <a:solidFill>
                  <a:srgbClr val="008000"/>
                </a:solidFill>
                <a:latin typeface="Arial"/>
                <a:cs typeface="Arial"/>
              </a:rPr>
              <a:t>model (</a:t>
            </a:r>
            <a:r>
              <a:rPr lang="en-US" sz="1600" dirty="0" smtClean="0">
                <a:solidFill>
                  <a:srgbClr val="008000"/>
                </a:solidFill>
                <a:latin typeface="Arial"/>
                <a:cs typeface="Arial"/>
              </a:rPr>
              <a:t>JM) </a:t>
            </a:r>
          </a:p>
          <a:p>
            <a:pPr lvl="1">
              <a:buClr>
                <a:schemeClr val="tx1"/>
              </a:buClr>
              <a:buFont typeface="Wingdings" charset="2"/>
              <a:buChar char="§"/>
            </a:pPr>
            <a:r>
              <a:rPr lang="en-US" sz="1600" dirty="0" smtClean="0">
                <a:solidFill>
                  <a:srgbClr val="3AEE3D"/>
                </a:solidFill>
                <a:latin typeface="Arial"/>
                <a:cs typeface="Arial"/>
              </a:rPr>
              <a:t> </a:t>
            </a:r>
            <a:r>
              <a:rPr lang="en-US" sz="1600" dirty="0" smtClean="0">
                <a:latin typeface="Arial"/>
                <a:cs typeface="Arial"/>
              </a:rPr>
              <a:t>I</a:t>
            </a:r>
            <a:r>
              <a:rPr lang="en-US" sz="1600" dirty="0" smtClean="0">
                <a:latin typeface="Arial"/>
                <a:cs typeface="Arial"/>
              </a:rPr>
              <a:t>ncludes </a:t>
            </a:r>
            <a:r>
              <a:rPr lang="en-US" sz="1600" dirty="0" smtClean="0">
                <a:latin typeface="Arial"/>
                <a:cs typeface="Arial"/>
              </a:rPr>
              <a:t>leading contributions as observed in the data. Fit to 9 single-dimensional projections diff. cross sections.  </a:t>
            </a:r>
          </a:p>
        </p:txBody>
      </p:sp>
      <p:sp>
        <p:nvSpPr>
          <p:cNvPr id="10" name="Title 1"/>
          <p:cNvSpPr txBox="1">
            <a:spLocks/>
          </p:cNvSpPr>
          <p:nvPr/>
        </p:nvSpPr>
        <p:spPr>
          <a:xfrm>
            <a:off x="457200" y="17395"/>
            <a:ext cx="8229600" cy="851647"/>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tx1"/>
                </a:solidFill>
                <a:effectLst/>
                <a:uLnTx/>
                <a:uFillTx/>
                <a:latin typeface="Calibri"/>
                <a:ea typeface="+mj-ea"/>
                <a:cs typeface="Calibri"/>
              </a:rPr>
              <a:t>Analysis Tools</a:t>
            </a:r>
            <a:endParaRPr kumimoji="0" lang="en-US" sz="3200" b="1" i="0" u="none" strike="noStrike" kern="1200" cap="none" spc="0" normalizeH="0" baseline="-25000" noProof="0" dirty="0">
              <a:ln>
                <a:noFill/>
              </a:ln>
              <a:solidFill>
                <a:schemeClr val="tx1"/>
              </a:solidFill>
              <a:effectLst/>
              <a:uLnTx/>
              <a:uFillTx/>
              <a:latin typeface="Calibri"/>
              <a:ea typeface="+mj-ea"/>
              <a:cs typeface="Calibri"/>
            </a:endParaRPr>
          </a:p>
        </p:txBody>
      </p:sp>
      <p:pic>
        <p:nvPicPr>
          <p:cNvPr id="11" name="Picture 10" descr="Screen shot 2010-05-20 at 7.32.57 AM.jpg"/>
          <p:cNvPicPr>
            <a:picLocks noChangeAspect="1"/>
          </p:cNvPicPr>
          <p:nvPr/>
        </p:nvPicPr>
        <p:blipFill>
          <a:blip r:embed="rId2"/>
          <a:stretch>
            <a:fillRect/>
          </a:stretch>
        </p:blipFill>
        <p:spPr>
          <a:xfrm>
            <a:off x="5654915" y="2021498"/>
            <a:ext cx="3476222" cy="1711371"/>
          </a:xfrm>
          <a:prstGeom prst="rect">
            <a:avLst/>
          </a:prstGeom>
        </p:spPr>
      </p:pic>
      <p:pic>
        <p:nvPicPr>
          <p:cNvPr id="12" name="Picture 11" descr="Screen shot 2010-05-20 at 7.33.12 AM.jpg"/>
          <p:cNvPicPr>
            <a:picLocks noChangeAspect="1"/>
          </p:cNvPicPr>
          <p:nvPr/>
        </p:nvPicPr>
        <p:blipFill>
          <a:blip r:embed="rId3"/>
          <a:stretch>
            <a:fillRect/>
          </a:stretch>
        </p:blipFill>
        <p:spPr>
          <a:xfrm>
            <a:off x="6207772" y="4155897"/>
            <a:ext cx="2666227" cy="1505128"/>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12</a:t>
            </a:fld>
            <a:endParaRPr lang="en-US"/>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Examples of Fits To Single Meson Cross Sections</a:t>
            </a:r>
            <a:endParaRPr lang="en-US" sz="3200" b="1" baseline="-25000" dirty="0">
              <a:latin typeface="Calibri"/>
              <a:cs typeface="Calibri"/>
            </a:endParaRPr>
          </a:p>
        </p:txBody>
      </p:sp>
      <p:pic>
        <p:nvPicPr>
          <p:cNvPr id="8" name="Picture 7" descr="Screen shot 2010-05-20 at 7.48.23 AM.jpg"/>
          <p:cNvPicPr>
            <a:picLocks noChangeAspect="1"/>
          </p:cNvPicPr>
          <p:nvPr/>
        </p:nvPicPr>
        <p:blipFill>
          <a:blip r:embed="rId2"/>
          <a:stretch>
            <a:fillRect/>
          </a:stretch>
        </p:blipFill>
        <p:spPr>
          <a:xfrm>
            <a:off x="621026" y="1426678"/>
            <a:ext cx="4284947" cy="2374575"/>
          </a:xfrm>
          <a:prstGeom prst="rect">
            <a:avLst/>
          </a:prstGeom>
        </p:spPr>
      </p:pic>
      <p:pic>
        <p:nvPicPr>
          <p:cNvPr id="10" name="Picture 9" descr="Screen shot 2010-05-20 at 7.49.56 AM.jpg"/>
          <p:cNvPicPr>
            <a:picLocks noChangeAspect="1"/>
          </p:cNvPicPr>
          <p:nvPr/>
        </p:nvPicPr>
        <p:blipFill>
          <a:blip r:embed="rId3"/>
          <a:stretch>
            <a:fillRect/>
          </a:stretch>
        </p:blipFill>
        <p:spPr>
          <a:xfrm>
            <a:off x="4943210" y="1713193"/>
            <a:ext cx="4024585" cy="3156210"/>
          </a:xfrm>
          <a:prstGeom prst="rect">
            <a:avLst/>
          </a:prstGeom>
        </p:spPr>
      </p:pic>
      <p:sp>
        <p:nvSpPr>
          <p:cNvPr id="12" name="TextBox 11"/>
          <p:cNvSpPr txBox="1"/>
          <p:nvPr/>
        </p:nvSpPr>
        <p:spPr>
          <a:xfrm>
            <a:off x="205669" y="1426678"/>
            <a:ext cx="503062" cy="523220"/>
          </a:xfrm>
          <a:prstGeom prst="rect">
            <a:avLst/>
          </a:prstGeom>
          <a:noFill/>
        </p:spPr>
        <p:txBody>
          <a:bodyPr wrap="none" rtlCol="0">
            <a:spAutoFit/>
          </a:bodyPr>
          <a:lstStyle/>
          <a:p>
            <a:r>
              <a:rPr lang="en-US" sz="2800" dirty="0" smtClean="0">
                <a:latin typeface="Symbol" charset="2"/>
                <a:cs typeface="Symbol" charset="2"/>
              </a:rPr>
              <a:t>p</a:t>
            </a:r>
            <a:r>
              <a:rPr lang="en-US" sz="2800" baseline="30000" dirty="0" smtClean="0"/>
              <a:t>0</a:t>
            </a:r>
            <a:endParaRPr lang="en-US" sz="2800" baseline="30000" dirty="0"/>
          </a:p>
        </p:txBody>
      </p:sp>
      <p:sp>
        <p:nvSpPr>
          <p:cNvPr id="13" name="TextBox 12"/>
          <p:cNvSpPr txBox="1"/>
          <p:nvPr/>
        </p:nvSpPr>
        <p:spPr>
          <a:xfrm>
            <a:off x="205669" y="2565019"/>
            <a:ext cx="500958" cy="523220"/>
          </a:xfrm>
          <a:prstGeom prst="rect">
            <a:avLst/>
          </a:prstGeom>
          <a:noFill/>
        </p:spPr>
        <p:txBody>
          <a:bodyPr wrap="none" rtlCol="0">
            <a:spAutoFit/>
          </a:bodyPr>
          <a:lstStyle/>
          <a:p>
            <a:r>
              <a:rPr lang="en-US" sz="2800" dirty="0" err="1" smtClean="0">
                <a:latin typeface="Symbol" charset="2"/>
                <a:cs typeface="Symbol" charset="2"/>
              </a:rPr>
              <a:t>p</a:t>
            </a:r>
            <a:r>
              <a:rPr lang="en-US" sz="2800" baseline="30000" dirty="0" smtClean="0"/>
              <a:t>+</a:t>
            </a:r>
            <a:endParaRPr lang="en-US" sz="2800" baseline="30000" dirty="0"/>
          </a:p>
        </p:txBody>
      </p:sp>
      <p:sp>
        <p:nvSpPr>
          <p:cNvPr id="14" name="TextBox 13"/>
          <p:cNvSpPr txBox="1"/>
          <p:nvPr/>
        </p:nvSpPr>
        <p:spPr>
          <a:xfrm>
            <a:off x="6674926" y="1165068"/>
            <a:ext cx="500958" cy="523220"/>
          </a:xfrm>
          <a:prstGeom prst="rect">
            <a:avLst/>
          </a:prstGeom>
          <a:noFill/>
        </p:spPr>
        <p:txBody>
          <a:bodyPr wrap="none" rtlCol="0">
            <a:spAutoFit/>
          </a:bodyPr>
          <a:lstStyle/>
          <a:p>
            <a:r>
              <a:rPr lang="en-US" sz="2800" dirty="0" err="1" smtClean="0">
                <a:latin typeface="Symbol" charset="2"/>
                <a:cs typeface="Symbol" charset="2"/>
              </a:rPr>
              <a:t>p</a:t>
            </a:r>
            <a:r>
              <a:rPr lang="en-US" sz="2800" baseline="30000" dirty="0" smtClean="0"/>
              <a:t>+</a:t>
            </a:r>
            <a:endParaRPr lang="en-US" sz="2800" baseline="30000" dirty="0"/>
          </a:p>
        </p:txBody>
      </p:sp>
      <p:sp>
        <p:nvSpPr>
          <p:cNvPr id="15" name="TextBox 14"/>
          <p:cNvSpPr txBox="1"/>
          <p:nvPr/>
        </p:nvSpPr>
        <p:spPr>
          <a:xfrm>
            <a:off x="2089778" y="5831791"/>
            <a:ext cx="1467068" cy="369332"/>
          </a:xfrm>
          <a:prstGeom prst="rect">
            <a:avLst/>
          </a:prstGeom>
          <a:noFill/>
        </p:spPr>
        <p:txBody>
          <a:bodyPr wrap="none" rtlCol="0">
            <a:spAutoFit/>
          </a:bodyPr>
          <a:lstStyle/>
          <a:p>
            <a:r>
              <a:rPr lang="en-US" dirty="0" smtClean="0"/>
              <a:t>Q</a:t>
            </a:r>
            <a:r>
              <a:rPr lang="en-US" baseline="30000" dirty="0" smtClean="0"/>
              <a:t>2</a:t>
            </a:r>
            <a:r>
              <a:rPr lang="en-US" dirty="0" smtClean="0"/>
              <a:t>=~0.4 GeV</a:t>
            </a:r>
            <a:r>
              <a:rPr lang="en-US" baseline="30000" dirty="0" smtClean="0"/>
              <a:t>2</a:t>
            </a:r>
            <a:endParaRPr lang="en-US" baseline="30000" dirty="0"/>
          </a:p>
        </p:txBody>
      </p:sp>
      <p:sp>
        <p:nvSpPr>
          <p:cNvPr id="16" name="TextBox 15"/>
          <p:cNvSpPr txBox="1"/>
          <p:nvPr/>
        </p:nvSpPr>
        <p:spPr>
          <a:xfrm>
            <a:off x="6207772" y="5035063"/>
            <a:ext cx="2150912" cy="369332"/>
          </a:xfrm>
          <a:prstGeom prst="rect">
            <a:avLst/>
          </a:prstGeom>
          <a:noFill/>
        </p:spPr>
        <p:txBody>
          <a:bodyPr wrap="none" rtlCol="0">
            <a:spAutoFit/>
          </a:bodyPr>
          <a:lstStyle/>
          <a:p>
            <a:r>
              <a:rPr lang="en-US" dirty="0" smtClean="0"/>
              <a:t>Q</a:t>
            </a:r>
            <a:r>
              <a:rPr lang="en-US" baseline="30000" dirty="0" smtClean="0"/>
              <a:t>2</a:t>
            </a:r>
            <a:r>
              <a:rPr lang="en-US" dirty="0" smtClean="0"/>
              <a:t>=1.7, 2.4, 3.5 GeV</a:t>
            </a:r>
            <a:r>
              <a:rPr lang="en-US" baseline="30000" dirty="0" smtClean="0"/>
              <a:t>2</a:t>
            </a:r>
            <a:endParaRPr lang="en-US" baseline="30000" dirty="0"/>
          </a:p>
        </p:txBody>
      </p:sp>
      <p:pic>
        <p:nvPicPr>
          <p:cNvPr id="17" name="Picture 16" descr="Screen shot 2010-05-20 at 7.58.43 AM.jpg"/>
          <p:cNvPicPr>
            <a:picLocks noChangeAspect="1"/>
          </p:cNvPicPr>
          <p:nvPr/>
        </p:nvPicPr>
        <p:blipFill>
          <a:blip r:embed="rId4"/>
          <a:stretch>
            <a:fillRect/>
          </a:stretch>
        </p:blipFill>
        <p:spPr>
          <a:xfrm>
            <a:off x="741380" y="3759562"/>
            <a:ext cx="4048448" cy="2072229"/>
          </a:xfrm>
          <a:prstGeom prst="rect">
            <a:avLst/>
          </a:prstGeom>
        </p:spPr>
      </p:pic>
      <p:sp>
        <p:nvSpPr>
          <p:cNvPr id="18" name="TextBox 17"/>
          <p:cNvSpPr txBox="1"/>
          <p:nvPr/>
        </p:nvSpPr>
        <p:spPr>
          <a:xfrm>
            <a:off x="358069" y="4346183"/>
            <a:ext cx="503062" cy="523220"/>
          </a:xfrm>
          <a:prstGeom prst="rect">
            <a:avLst/>
          </a:prstGeom>
          <a:noFill/>
        </p:spPr>
        <p:txBody>
          <a:bodyPr wrap="none" rtlCol="0">
            <a:spAutoFit/>
          </a:bodyPr>
          <a:lstStyle/>
          <a:p>
            <a:r>
              <a:rPr lang="en-US" sz="2800" dirty="0" smtClean="0">
                <a:latin typeface="Symbol" charset="2"/>
                <a:cs typeface="Symbol" charset="2"/>
              </a:rPr>
              <a:t>p</a:t>
            </a:r>
            <a:r>
              <a:rPr lang="en-US" sz="2800" baseline="30000" dirty="0" smtClean="0"/>
              <a:t>0</a:t>
            </a:r>
            <a:endParaRPr lang="en-US" sz="2800" baseline="30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13</a:t>
            </a:fld>
            <a:endParaRPr lang="en-US"/>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CLAS Single Meson Data</a:t>
            </a:r>
            <a:endParaRPr lang="en-US" sz="3200" b="1" baseline="-25000" dirty="0">
              <a:latin typeface="Calibri"/>
              <a:cs typeface="Calibri"/>
            </a:endParaRPr>
          </a:p>
        </p:txBody>
      </p:sp>
      <p:pic>
        <p:nvPicPr>
          <p:cNvPr id="8" name="Picture 7"/>
          <p:cNvPicPr>
            <a:picLocks noChangeAspect="1"/>
          </p:cNvPicPr>
          <p:nvPr/>
        </p:nvPicPr>
        <mc:AlternateContent>
          <mc:Choice xmlns:ma="http://schemas.microsoft.com/office/mac/drawingml/2008/main" Requires="ma">
            <p:blipFill>
              <a:blip r:embed="rId2"/>
              <a:srcRect l="6897" t="3046" r="49754" b="64213"/>
              <a:stretch>
                <a:fillRect/>
              </a:stretch>
            </p:blipFill>
          </mc:Choice>
          <mc:Fallback>
            <p:blipFill>
              <a:blip r:embed="rId3"/>
              <a:srcRect l="6897" t="3046" r="49754" b="64213"/>
              <a:stretch>
                <a:fillRect/>
              </a:stretch>
            </p:blipFill>
          </mc:Fallback>
        </mc:AlternateContent>
        <p:spPr>
          <a:xfrm>
            <a:off x="762000" y="1905000"/>
            <a:ext cx="3586716" cy="3505200"/>
          </a:xfrm>
          <a:prstGeom prst="rect">
            <a:avLst/>
          </a:prstGeom>
        </p:spPr>
      </p:pic>
      <p:pic>
        <p:nvPicPr>
          <p:cNvPr id="9" name="Picture 8"/>
          <p:cNvPicPr>
            <a:picLocks noChangeAspect="1"/>
          </p:cNvPicPr>
          <p:nvPr/>
        </p:nvPicPr>
        <mc:AlternateContent>
          <mc:Choice xmlns:ma="http://schemas.microsoft.com/office/mac/drawingml/2008/main" Requires="ma">
            <p:blipFill>
              <a:blip r:embed="rId2"/>
              <a:srcRect l="50246" t="2284" r="8374" b="74112"/>
              <a:stretch>
                <a:fillRect/>
              </a:stretch>
            </p:blipFill>
          </mc:Choice>
          <mc:Fallback>
            <p:blipFill>
              <a:blip r:embed="rId3"/>
              <a:srcRect l="50246" t="2284" r="8374" b="74112"/>
              <a:stretch>
                <a:fillRect/>
              </a:stretch>
            </p:blipFill>
          </mc:Fallback>
        </mc:AlternateContent>
        <p:spPr>
          <a:xfrm>
            <a:off x="4992864" y="3814559"/>
            <a:ext cx="3200400" cy="2362200"/>
          </a:xfrm>
          <a:prstGeom prst="rect">
            <a:avLst/>
          </a:prstGeom>
        </p:spPr>
      </p:pic>
      <p:pic>
        <p:nvPicPr>
          <p:cNvPr id="10" name="Picture 9"/>
          <p:cNvPicPr>
            <a:picLocks noChangeAspect="1"/>
          </p:cNvPicPr>
          <p:nvPr/>
        </p:nvPicPr>
        <mc:AlternateContent>
          <mc:Choice xmlns:ma="http://schemas.microsoft.com/office/mac/drawingml/2008/main" Requires="ma">
            <p:blipFill>
              <a:blip r:embed="rId2"/>
              <a:srcRect l="6897" t="38833" r="49754" b="40609"/>
              <a:stretch>
                <a:fillRect/>
              </a:stretch>
            </p:blipFill>
          </mc:Choice>
          <mc:Fallback>
            <p:blipFill>
              <a:blip r:embed="rId3"/>
              <a:srcRect l="6897" t="38833" r="49754" b="40609"/>
              <a:stretch>
                <a:fillRect/>
              </a:stretch>
            </p:blipFill>
          </mc:Fallback>
        </mc:AlternateContent>
        <p:spPr>
          <a:xfrm>
            <a:off x="4992864" y="1371600"/>
            <a:ext cx="3352800" cy="2057400"/>
          </a:xfrm>
          <a:prstGeom prst="rect">
            <a:avLst/>
          </a:prstGeom>
        </p:spPr>
      </p:pic>
      <p:sp>
        <p:nvSpPr>
          <p:cNvPr id="11" name="TextBox 10"/>
          <p:cNvSpPr txBox="1"/>
          <p:nvPr/>
        </p:nvSpPr>
        <p:spPr>
          <a:xfrm>
            <a:off x="1287727" y="1566446"/>
            <a:ext cx="2671724" cy="338554"/>
          </a:xfrm>
          <a:prstGeom prst="rect">
            <a:avLst/>
          </a:prstGeom>
          <a:noFill/>
        </p:spPr>
        <p:txBody>
          <a:bodyPr wrap="none" rtlCol="0">
            <a:spAutoFit/>
          </a:bodyPr>
          <a:lstStyle/>
          <a:p>
            <a:r>
              <a:rPr lang="en-US" sz="1600" dirty="0" err="1" smtClean="0">
                <a:latin typeface="Comic Sans MS"/>
                <a:cs typeface="Comic Sans MS"/>
              </a:rPr>
              <a:t>n</a:t>
            </a:r>
            <a:r>
              <a:rPr lang="en-US" sz="1600" dirty="0" err="1" smtClean="0">
                <a:latin typeface="Lucida Grande"/>
                <a:ea typeface="Lucida Grande"/>
                <a:cs typeface="Lucida Grande"/>
              </a:rPr>
              <a:t>π</a:t>
            </a:r>
            <a:r>
              <a:rPr lang="en-US" sz="1600" baseline="30000" dirty="0" smtClean="0">
                <a:latin typeface="Comic Sans MS"/>
                <a:cs typeface="Comic Sans MS"/>
              </a:rPr>
              <a:t>+</a:t>
            </a:r>
            <a:r>
              <a:rPr lang="en-US" sz="1600" dirty="0" smtClean="0">
                <a:latin typeface="Comic Sans MS"/>
                <a:cs typeface="Comic Sans MS"/>
              </a:rPr>
              <a:t> &amp; p</a:t>
            </a:r>
            <a:r>
              <a:rPr lang="en-US" sz="1600" dirty="0" smtClean="0">
                <a:latin typeface="Lucida Grande"/>
                <a:ea typeface="Lucida Grande"/>
                <a:cs typeface="Lucida Grande"/>
              </a:rPr>
              <a:t>π</a:t>
            </a:r>
            <a:r>
              <a:rPr lang="en-US" sz="1600" baseline="30000" dirty="0" smtClean="0">
                <a:latin typeface="Comic Sans MS"/>
                <a:cs typeface="Comic Sans MS"/>
              </a:rPr>
              <a:t>0</a:t>
            </a:r>
            <a:r>
              <a:rPr lang="en-US" sz="1600" dirty="0" smtClean="0">
                <a:latin typeface="Comic Sans MS"/>
                <a:cs typeface="Comic Sans MS"/>
              </a:rPr>
              <a:t>: Q</a:t>
            </a:r>
            <a:r>
              <a:rPr lang="en-US" sz="1600" baseline="30000" dirty="0" smtClean="0">
                <a:latin typeface="Comic Sans MS"/>
                <a:cs typeface="Comic Sans MS"/>
              </a:rPr>
              <a:t>2</a:t>
            </a:r>
            <a:r>
              <a:rPr lang="en-US" sz="1600" dirty="0" smtClean="0">
                <a:latin typeface="Comic Sans MS"/>
                <a:cs typeface="Comic Sans MS"/>
              </a:rPr>
              <a:t> &lt; 0.65 GeV</a:t>
            </a:r>
            <a:r>
              <a:rPr lang="en-US" sz="1600" baseline="30000" dirty="0" smtClean="0">
                <a:latin typeface="Comic Sans MS"/>
                <a:cs typeface="Comic Sans MS"/>
              </a:rPr>
              <a:t>2</a:t>
            </a:r>
            <a:endParaRPr lang="en-US" sz="1600" baseline="30000" dirty="0">
              <a:latin typeface="Comic Sans MS"/>
              <a:cs typeface="Comic Sans MS"/>
            </a:endParaRPr>
          </a:p>
        </p:txBody>
      </p:sp>
      <p:sp>
        <p:nvSpPr>
          <p:cNvPr id="12" name="TextBox 11"/>
          <p:cNvSpPr txBox="1"/>
          <p:nvPr/>
        </p:nvSpPr>
        <p:spPr>
          <a:xfrm>
            <a:off x="5755968" y="914400"/>
            <a:ext cx="1980096" cy="400110"/>
          </a:xfrm>
          <a:prstGeom prst="rect">
            <a:avLst/>
          </a:prstGeom>
          <a:noFill/>
        </p:spPr>
        <p:txBody>
          <a:bodyPr wrap="none" rtlCol="0">
            <a:spAutoFit/>
          </a:bodyPr>
          <a:lstStyle/>
          <a:p>
            <a:r>
              <a:rPr lang="en-US" dirty="0" smtClean="0">
                <a:latin typeface="Comic Sans MS"/>
                <a:cs typeface="Comic Sans MS"/>
              </a:rPr>
              <a:t> </a:t>
            </a:r>
            <a:r>
              <a:rPr lang="en-US" sz="1600" dirty="0" err="1" smtClean="0">
                <a:latin typeface="Comic Sans MS"/>
                <a:cs typeface="Comic Sans MS"/>
              </a:rPr>
              <a:t>n</a:t>
            </a:r>
            <a:r>
              <a:rPr lang="en-US" sz="1600" dirty="0" err="1" smtClean="0">
                <a:latin typeface="Lucida Grande"/>
                <a:ea typeface="Lucida Grande"/>
                <a:cs typeface="Lucida Grande"/>
              </a:rPr>
              <a:t>π</a:t>
            </a:r>
            <a:r>
              <a:rPr lang="en-US" sz="1600" baseline="30000" dirty="0" smtClean="0">
                <a:latin typeface="Comic Sans MS"/>
                <a:cs typeface="Comic Sans MS"/>
              </a:rPr>
              <a:t>+</a:t>
            </a:r>
            <a:r>
              <a:rPr lang="en-US" sz="1600" dirty="0" smtClean="0">
                <a:latin typeface="Comic Sans MS"/>
                <a:cs typeface="Comic Sans MS"/>
              </a:rPr>
              <a:t>: Q</a:t>
            </a:r>
            <a:r>
              <a:rPr lang="en-US" sz="1600" baseline="30000" dirty="0" smtClean="0">
                <a:latin typeface="Comic Sans MS"/>
                <a:cs typeface="Comic Sans MS"/>
              </a:rPr>
              <a:t>2</a:t>
            </a:r>
            <a:r>
              <a:rPr lang="en-US" sz="1600" dirty="0" smtClean="0">
                <a:latin typeface="Comic Sans MS"/>
                <a:cs typeface="Comic Sans MS"/>
              </a:rPr>
              <a:t> &gt; 1.7 GeV</a:t>
            </a:r>
            <a:r>
              <a:rPr lang="en-US" sz="1600" baseline="30000" dirty="0" smtClean="0">
                <a:latin typeface="Comic Sans MS"/>
                <a:cs typeface="Comic Sans MS"/>
              </a:rPr>
              <a:t>2</a:t>
            </a:r>
            <a:endParaRPr lang="en-US" sz="1600" baseline="30000" dirty="0">
              <a:latin typeface="Comic Sans MS"/>
              <a:cs typeface="Comic Sans MS"/>
            </a:endParaRPr>
          </a:p>
        </p:txBody>
      </p:sp>
      <p:sp>
        <p:nvSpPr>
          <p:cNvPr id="13" name="TextBox 12"/>
          <p:cNvSpPr txBox="1"/>
          <p:nvPr/>
        </p:nvSpPr>
        <p:spPr>
          <a:xfrm>
            <a:off x="5577801" y="3566849"/>
            <a:ext cx="2158263" cy="400110"/>
          </a:xfrm>
          <a:prstGeom prst="rect">
            <a:avLst/>
          </a:prstGeom>
          <a:noFill/>
        </p:spPr>
        <p:txBody>
          <a:bodyPr wrap="none" rtlCol="0">
            <a:spAutoFit/>
          </a:bodyPr>
          <a:lstStyle/>
          <a:p>
            <a:r>
              <a:rPr lang="en-US" dirty="0" smtClean="0">
                <a:latin typeface="Comic Sans MS"/>
                <a:cs typeface="Comic Sans MS"/>
              </a:rPr>
              <a:t> </a:t>
            </a:r>
            <a:r>
              <a:rPr lang="en-US" sz="1600" dirty="0" smtClean="0">
                <a:latin typeface="Comic Sans MS"/>
                <a:cs typeface="Comic Sans MS"/>
              </a:rPr>
              <a:t>p</a:t>
            </a:r>
            <a:r>
              <a:rPr lang="en-US" sz="1600" dirty="0" smtClean="0">
                <a:latin typeface="Lucida Grande"/>
                <a:ea typeface="Lucida Grande"/>
                <a:cs typeface="Lucida Grande"/>
              </a:rPr>
              <a:t>π</a:t>
            </a:r>
            <a:r>
              <a:rPr lang="en-US" sz="1600" baseline="30000" dirty="0" smtClean="0">
                <a:latin typeface="Comic Sans MS"/>
                <a:cs typeface="Comic Sans MS"/>
              </a:rPr>
              <a:t>0</a:t>
            </a:r>
            <a:r>
              <a:rPr lang="en-US" sz="1600" dirty="0" smtClean="0">
                <a:latin typeface="Comic Sans MS"/>
                <a:cs typeface="Comic Sans MS"/>
              </a:rPr>
              <a:t>: Q</a:t>
            </a:r>
            <a:r>
              <a:rPr lang="en-US" sz="1600" baseline="30000" dirty="0" smtClean="0">
                <a:latin typeface="Comic Sans MS"/>
                <a:cs typeface="Comic Sans MS"/>
              </a:rPr>
              <a:t>2</a:t>
            </a:r>
            <a:r>
              <a:rPr lang="en-US" sz="1600" dirty="0" smtClean="0">
                <a:latin typeface="Comic Sans MS"/>
                <a:cs typeface="Comic Sans MS"/>
              </a:rPr>
              <a:t> &gt; 0.75 GeV</a:t>
            </a:r>
            <a:r>
              <a:rPr lang="en-US" sz="1600" baseline="30000" dirty="0" smtClean="0">
                <a:latin typeface="Comic Sans MS"/>
                <a:cs typeface="Comic Sans MS"/>
              </a:rPr>
              <a:t>2</a:t>
            </a:r>
            <a:endParaRPr lang="en-US" sz="1600" baseline="30000" dirty="0">
              <a:latin typeface="Comic Sans MS"/>
              <a:cs typeface="Comic Sans M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14</a:t>
            </a:fld>
            <a:endParaRPr lang="en-US"/>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Single Meson Results</a:t>
            </a:r>
            <a:endParaRPr lang="en-US" sz="3200" b="1" baseline="-25000" dirty="0">
              <a:latin typeface="Calibri"/>
              <a:cs typeface="Calibri"/>
            </a:endParaRPr>
          </a:p>
        </p:txBody>
      </p:sp>
      <p:sp>
        <p:nvSpPr>
          <p:cNvPr id="8" name="TextBox 7"/>
          <p:cNvSpPr txBox="1"/>
          <p:nvPr/>
        </p:nvSpPr>
        <p:spPr>
          <a:xfrm>
            <a:off x="2717529" y="2278734"/>
            <a:ext cx="3657221" cy="3416320"/>
          </a:xfrm>
          <a:prstGeom prst="rect">
            <a:avLst/>
          </a:prstGeom>
          <a:noFill/>
        </p:spPr>
        <p:txBody>
          <a:bodyPr wrap="none" rtlCol="0">
            <a:spAutoFit/>
          </a:bodyPr>
          <a:lstStyle/>
          <a:p>
            <a:pPr algn="ctr"/>
            <a:r>
              <a:rPr lang="en-US" sz="2400" dirty="0" smtClean="0"/>
              <a:t>Delta</a:t>
            </a:r>
          </a:p>
          <a:p>
            <a:pPr algn="ctr"/>
            <a:r>
              <a:rPr lang="en-US" sz="2400" dirty="0" smtClean="0"/>
              <a:t>Roper</a:t>
            </a:r>
          </a:p>
          <a:p>
            <a:pPr algn="ctr"/>
            <a:r>
              <a:rPr lang="en-US" sz="2400" dirty="0" smtClean="0"/>
              <a:t>D</a:t>
            </a:r>
            <a:r>
              <a:rPr lang="en-US" sz="2400" baseline="-25000" dirty="0" smtClean="0"/>
              <a:t>13</a:t>
            </a:r>
            <a:r>
              <a:rPr lang="en-US" sz="2400" dirty="0" smtClean="0"/>
              <a:t>(1520</a:t>
            </a:r>
            <a:r>
              <a:rPr lang="en-US" sz="2400" dirty="0" smtClean="0"/>
              <a:t>)</a:t>
            </a:r>
          </a:p>
          <a:p>
            <a:pPr algn="ctr"/>
            <a:r>
              <a:rPr lang="en-US" sz="2400" dirty="0" smtClean="0"/>
              <a:t>S</a:t>
            </a:r>
            <a:r>
              <a:rPr lang="en-US" sz="2400" baseline="-25000" dirty="0" smtClean="0"/>
              <a:t>11</a:t>
            </a:r>
            <a:r>
              <a:rPr lang="en-US" sz="2400" dirty="0" smtClean="0"/>
              <a:t>(1535)</a:t>
            </a:r>
          </a:p>
          <a:p>
            <a:pPr algn="ctr"/>
            <a:r>
              <a:rPr lang="en-US" sz="2400" dirty="0" smtClean="0"/>
              <a:t>Transverse Charge Densities</a:t>
            </a:r>
          </a:p>
          <a:p>
            <a:pPr algn="ctr"/>
            <a:endParaRPr lang="en-US" sz="2400" dirty="0" smtClean="0"/>
          </a:p>
          <a:p>
            <a:pPr algn="ctr"/>
            <a:endParaRPr lang="en-US" sz="2400" dirty="0" smtClean="0"/>
          </a:p>
          <a:p>
            <a:pPr algn="ctr"/>
            <a:endParaRPr lang="en-US" sz="2400" dirty="0" smtClean="0"/>
          </a:p>
          <a:p>
            <a:pPr algn="ct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15</a:t>
            </a:fld>
            <a:endParaRPr lang="en-US"/>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N </a:t>
            </a:r>
            <a:r>
              <a:rPr lang="en-US" sz="3200" b="1" dirty="0" err="1" smtClean="0">
                <a:latin typeface="Calibri"/>
                <a:cs typeface="Calibri"/>
                <a:sym typeface="Wingdings"/>
              </a:rPr>
              <a:t></a:t>
            </a:r>
            <a:r>
              <a:rPr lang="en-US" sz="3200" b="1" dirty="0" smtClean="0">
                <a:latin typeface="Calibri"/>
                <a:cs typeface="Calibri"/>
              </a:rPr>
              <a:t> </a:t>
            </a:r>
            <a:r>
              <a:rPr lang="en-US" sz="3200" b="1" dirty="0" smtClean="0">
                <a:latin typeface="Symbol" charset="2"/>
                <a:cs typeface="Symbol" charset="2"/>
              </a:rPr>
              <a:t>D </a:t>
            </a:r>
            <a:r>
              <a:rPr lang="en-US" sz="3200" b="1" dirty="0" smtClean="0">
                <a:latin typeface="Calibri"/>
                <a:cs typeface="Calibri"/>
              </a:rPr>
              <a:t>Transition Form Factor</a:t>
            </a:r>
            <a:endParaRPr lang="en-US" sz="3200" b="1" baseline="-25000" dirty="0">
              <a:latin typeface="Calibri"/>
              <a:cs typeface="Calibri"/>
            </a:endParaRPr>
          </a:p>
        </p:txBody>
      </p:sp>
      <p:pic>
        <p:nvPicPr>
          <p:cNvPr id="10" name="Picture 9" descr="Screen shot 2010-05-20 at 8.14.36 AM.jpg"/>
          <p:cNvPicPr>
            <a:picLocks noChangeAspect="1"/>
          </p:cNvPicPr>
          <p:nvPr/>
        </p:nvPicPr>
        <p:blipFill>
          <a:blip r:embed="rId3"/>
          <a:stretch>
            <a:fillRect/>
          </a:stretch>
        </p:blipFill>
        <p:spPr>
          <a:xfrm>
            <a:off x="1112114" y="2534172"/>
            <a:ext cx="2487349" cy="1162916"/>
          </a:xfrm>
          <a:prstGeom prst="rect">
            <a:avLst/>
          </a:prstGeom>
        </p:spPr>
      </p:pic>
      <p:grpSp>
        <p:nvGrpSpPr>
          <p:cNvPr id="27" name="Group 26"/>
          <p:cNvGrpSpPr/>
          <p:nvPr/>
        </p:nvGrpSpPr>
        <p:grpSpPr>
          <a:xfrm>
            <a:off x="4536771" y="1419984"/>
            <a:ext cx="4556746" cy="4269185"/>
            <a:chOff x="881818" y="1309134"/>
            <a:chExt cx="3961393" cy="3942064"/>
          </a:xfrm>
        </p:grpSpPr>
        <p:grpSp>
          <p:nvGrpSpPr>
            <p:cNvPr id="28" name="Group 19"/>
            <p:cNvGrpSpPr/>
            <p:nvPr/>
          </p:nvGrpSpPr>
          <p:grpSpPr>
            <a:xfrm>
              <a:off x="3748041" y="1501914"/>
              <a:ext cx="747759" cy="653645"/>
              <a:chOff x="3429000" y="1524000"/>
              <a:chExt cx="747759" cy="653645"/>
            </a:xfrm>
          </p:grpSpPr>
          <p:sp>
            <p:nvSpPr>
              <p:cNvPr id="38" name="TextBox 37"/>
              <p:cNvSpPr txBox="1"/>
              <p:nvPr/>
            </p:nvSpPr>
            <p:spPr>
              <a:xfrm>
                <a:off x="3504780" y="1524000"/>
                <a:ext cx="671979" cy="653645"/>
              </a:xfrm>
              <a:prstGeom prst="rect">
                <a:avLst/>
              </a:prstGeom>
              <a:noFill/>
            </p:spPr>
            <p:txBody>
              <a:bodyPr wrap="square" rtlCol="0">
                <a:spAutoFit/>
              </a:bodyPr>
              <a:lstStyle/>
              <a:p>
                <a:r>
                  <a:rPr lang="en-US" sz="1000" dirty="0" smtClean="0">
                    <a:latin typeface="Arial"/>
                    <a:cs typeface="Arial"/>
                  </a:rPr>
                  <a:t>CLAS</a:t>
                </a:r>
              </a:p>
              <a:p>
                <a:r>
                  <a:rPr lang="en-US" sz="1000" dirty="0" smtClean="0">
                    <a:latin typeface="Arial"/>
                    <a:cs typeface="Arial"/>
                  </a:rPr>
                  <a:t>Hall A</a:t>
                </a:r>
              </a:p>
              <a:p>
                <a:pPr>
                  <a:buFont typeface="Wingdings" charset="2"/>
                  <a:buChar char=""/>
                </a:pPr>
                <a:r>
                  <a:rPr lang="en-US" sz="1000" dirty="0" smtClean="0">
                    <a:latin typeface="Arial"/>
                    <a:cs typeface="Arial"/>
                  </a:rPr>
                  <a:t> Hall C</a:t>
                </a:r>
              </a:p>
              <a:p>
                <a:r>
                  <a:rPr lang="en-US" sz="1000" dirty="0" smtClean="0">
                    <a:latin typeface="Arial"/>
                    <a:cs typeface="Arial"/>
                  </a:rPr>
                  <a:t>MAMI</a:t>
                </a:r>
                <a:endParaRPr lang="en-US" sz="1000" dirty="0">
                  <a:latin typeface="Arial"/>
                  <a:cs typeface="Arial"/>
                </a:endParaRPr>
              </a:p>
            </p:txBody>
          </p:sp>
          <p:sp>
            <p:nvSpPr>
              <p:cNvPr id="39" name="Rectangle 38"/>
              <p:cNvSpPr/>
              <p:nvPr/>
            </p:nvSpPr>
            <p:spPr>
              <a:xfrm flipV="1">
                <a:off x="3429000" y="1622286"/>
                <a:ext cx="76200" cy="76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0" name="Rectangle 39"/>
              <p:cNvSpPr/>
              <p:nvPr/>
            </p:nvSpPr>
            <p:spPr>
              <a:xfrm flipV="1">
                <a:off x="3429000" y="1927086"/>
                <a:ext cx="76200" cy="762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41" name="Isosceles Triangle 40"/>
              <p:cNvSpPr/>
              <p:nvPr/>
            </p:nvSpPr>
            <p:spPr>
              <a:xfrm>
                <a:off x="3435096" y="2079486"/>
                <a:ext cx="70104" cy="7620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3429000" y="1752600"/>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9" name="TextBox 28"/>
            <p:cNvSpPr txBox="1"/>
            <p:nvPr/>
          </p:nvSpPr>
          <p:spPr>
            <a:xfrm>
              <a:off x="2362200" y="2892623"/>
              <a:ext cx="473870" cy="284194"/>
            </a:xfrm>
            <a:prstGeom prst="rect">
              <a:avLst/>
            </a:prstGeom>
            <a:noFill/>
          </p:spPr>
          <p:txBody>
            <a:bodyPr wrap="square" rtlCol="0">
              <a:spAutoFit/>
            </a:bodyPr>
            <a:lstStyle/>
            <a:p>
              <a:r>
                <a:rPr lang="en-US" sz="1400" dirty="0" smtClean="0">
                  <a:latin typeface="Arial"/>
                  <a:cs typeface="Arial"/>
                </a:rPr>
                <a:t>QM</a:t>
              </a:r>
              <a:endParaRPr lang="en-US" sz="1400" dirty="0">
                <a:latin typeface="Arial"/>
                <a:cs typeface="Arial"/>
              </a:endParaRPr>
            </a:p>
          </p:txBody>
        </p:sp>
        <p:sp>
          <p:nvSpPr>
            <p:cNvPr id="30" name="TextBox 29"/>
            <p:cNvSpPr txBox="1"/>
            <p:nvPr/>
          </p:nvSpPr>
          <p:spPr>
            <a:xfrm>
              <a:off x="2281730" y="2064603"/>
              <a:ext cx="613870" cy="483129"/>
            </a:xfrm>
            <a:prstGeom prst="rect">
              <a:avLst/>
            </a:prstGeom>
            <a:noFill/>
          </p:spPr>
          <p:txBody>
            <a:bodyPr wrap="square" rtlCol="0">
              <a:spAutoFit/>
            </a:bodyPr>
            <a:lstStyle/>
            <a:p>
              <a:r>
                <a:rPr lang="en-US" sz="1400" dirty="0" err="1" smtClean="0">
                  <a:latin typeface="Arial"/>
                  <a:cs typeface="Arial"/>
                </a:rPr>
                <a:t>Pion</a:t>
              </a:r>
              <a:r>
                <a:rPr lang="en-US" sz="1400" dirty="0" smtClean="0">
                  <a:latin typeface="Arial"/>
                  <a:cs typeface="Arial"/>
                </a:rPr>
                <a:t> </a:t>
              </a:r>
            </a:p>
            <a:p>
              <a:r>
                <a:rPr lang="en-US" sz="1400" dirty="0" smtClean="0">
                  <a:latin typeface="Arial"/>
                  <a:cs typeface="Arial"/>
                </a:rPr>
                <a:t>cloud</a:t>
              </a:r>
              <a:endParaRPr lang="en-US" sz="1400" dirty="0">
                <a:latin typeface="Arial"/>
                <a:cs typeface="Arial"/>
              </a:endParaRPr>
            </a:p>
          </p:txBody>
        </p:sp>
        <p:grpSp>
          <p:nvGrpSpPr>
            <p:cNvPr id="31" name="Group 37"/>
            <p:cNvGrpSpPr/>
            <p:nvPr/>
          </p:nvGrpSpPr>
          <p:grpSpPr>
            <a:xfrm>
              <a:off x="1332810" y="3957935"/>
              <a:ext cx="1934116" cy="669040"/>
              <a:chOff x="2819400" y="5253335"/>
              <a:chExt cx="1934116" cy="669040"/>
            </a:xfrm>
          </p:grpSpPr>
          <p:cxnSp>
            <p:nvCxnSpPr>
              <p:cNvPr id="33" name="Straight Connector 32"/>
              <p:cNvCxnSpPr/>
              <p:nvPr/>
            </p:nvCxnSpPr>
            <p:spPr>
              <a:xfrm>
                <a:off x="2819400" y="5484812"/>
                <a:ext cx="762000" cy="1588"/>
              </a:xfrm>
              <a:prstGeom prst="line">
                <a:avLst/>
              </a:prstGeom>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3581400" y="5253335"/>
                <a:ext cx="1172116" cy="426290"/>
              </a:xfrm>
              <a:prstGeom prst="rect">
                <a:avLst/>
              </a:prstGeom>
              <a:noFill/>
            </p:spPr>
            <p:txBody>
              <a:bodyPr wrap="square" rtlCol="0">
                <a:spAutoFit/>
              </a:bodyPr>
              <a:lstStyle/>
              <a:p>
                <a:r>
                  <a:rPr lang="en-US" sz="1200" dirty="0" err="1" smtClean="0"/>
                  <a:t>Pascalutsa</a:t>
                </a:r>
                <a:r>
                  <a:rPr lang="en-US" sz="1200" dirty="0" smtClean="0"/>
                  <a:t>, </a:t>
                </a:r>
              </a:p>
              <a:p>
                <a:r>
                  <a:rPr lang="en-US" sz="1200" dirty="0" err="1" smtClean="0"/>
                  <a:t>Vanderhaeghen</a:t>
                </a:r>
                <a:endParaRPr lang="en-US" sz="1200" dirty="0"/>
              </a:p>
            </p:txBody>
          </p:sp>
          <p:cxnSp>
            <p:nvCxnSpPr>
              <p:cNvPr id="35" name="Straight Connector 34"/>
              <p:cNvCxnSpPr/>
              <p:nvPr/>
            </p:nvCxnSpPr>
            <p:spPr>
              <a:xfrm>
                <a:off x="2819400" y="5789612"/>
                <a:ext cx="762000" cy="1588"/>
              </a:xfrm>
              <a:prstGeom prst="line">
                <a:avLst/>
              </a:prstGeom>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2819400" y="5865812"/>
                <a:ext cx="762000" cy="1588"/>
              </a:xfrm>
              <a:prstGeom prst="line">
                <a:avLst/>
              </a:prstGeom>
              <a:ln w="9525" cap="flat" cmpd="sng" algn="ctr">
                <a:solidFill>
                  <a:schemeClr val="tx1"/>
                </a:solidFill>
                <a:prstDash val="sys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3581400" y="5666601"/>
                <a:ext cx="804277" cy="255774"/>
              </a:xfrm>
              <a:prstGeom prst="rect">
                <a:avLst/>
              </a:prstGeom>
              <a:noFill/>
            </p:spPr>
            <p:txBody>
              <a:bodyPr wrap="square" rtlCol="0">
                <a:spAutoFit/>
              </a:bodyPr>
              <a:lstStyle/>
              <a:p>
                <a:r>
                  <a:rPr lang="en-US" sz="1200" dirty="0" smtClean="0">
                    <a:latin typeface="+mn-lt"/>
                    <a:cs typeface="Comic Sans MS"/>
                  </a:rPr>
                  <a:t>Sato,  Lee </a:t>
                </a:r>
                <a:endParaRPr lang="en-US" sz="1200" dirty="0">
                  <a:latin typeface="+mn-lt"/>
                  <a:cs typeface="Comic Sans MS"/>
                </a:endParaRPr>
              </a:p>
            </p:txBody>
          </p:sp>
        </p:grpSp>
        <p:pic>
          <p:nvPicPr>
            <p:cNvPr id="32" name="Picture 31"/>
            <p:cNvPicPr>
              <a:picLocks noChangeAspect="1"/>
            </p:cNvPicPr>
            <p:nvPr/>
          </p:nvPicPr>
          <mc:AlternateContent>
            <mc:Choice xmlns:ma="http://schemas.microsoft.com/office/mac/drawingml/2008/main" Requires="ma">
              <p:blipFill>
                <a:blip r:embed="rId4"/>
                <a:srcRect l="2451" t="17165" r="12745" b="17625"/>
                <a:stretch>
                  <a:fillRect/>
                </a:stretch>
              </p:blipFill>
            </mc:Choice>
            <mc:Fallback>
              <p:blipFill>
                <a:blip r:embed="rId5"/>
                <a:srcRect l="2451" t="17165" r="12745" b="17625"/>
                <a:stretch>
                  <a:fillRect/>
                </a:stretch>
              </p:blipFill>
            </mc:Fallback>
          </mc:AlternateContent>
          <p:spPr>
            <a:xfrm>
              <a:off x="881818" y="1309134"/>
              <a:ext cx="3961393" cy="3942064"/>
            </a:xfrm>
            <a:prstGeom prst="rect">
              <a:avLst/>
            </a:prstGeom>
          </p:spPr>
        </p:pic>
      </p:grpSp>
      <p:cxnSp>
        <p:nvCxnSpPr>
          <p:cNvPr id="44" name="Straight Arrow Connector 43"/>
          <p:cNvCxnSpPr/>
          <p:nvPr/>
        </p:nvCxnSpPr>
        <p:spPr>
          <a:xfrm rot="5400000">
            <a:off x="5172293" y="2469896"/>
            <a:ext cx="1176020" cy="158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919714" y="1259429"/>
            <a:ext cx="3144173" cy="1200329"/>
          </a:xfrm>
          <a:prstGeom prst="rect">
            <a:avLst/>
          </a:prstGeom>
          <a:noFill/>
        </p:spPr>
        <p:txBody>
          <a:bodyPr wrap="square" rtlCol="0">
            <a:spAutoFit/>
          </a:bodyPr>
          <a:lstStyle/>
          <a:p>
            <a:r>
              <a:rPr lang="en-US" dirty="0" smtClean="0"/>
              <a:t>Meson-Baryon Dressing:</a:t>
            </a:r>
          </a:p>
          <a:p>
            <a:r>
              <a:rPr lang="en-US" dirty="0" smtClean="0"/>
              <a:t>Dynamical Reaction Models show huge contribution of </a:t>
            </a:r>
            <a:r>
              <a:rPr lang="en-US" dirty="0" err="1" smtClean="0"/>
              <a:t>pion</a:t>
            </a:r>
            <a:r>
              <a:rPr lang="en-US" dirty="0" smtClean="0"/>
              <a:t> cloud to Magnetic Form Factor</a:t>
            </a:r>
            <a:endParaRPr lang="en-US" dirty="0"/>
          </a:p>
        </p:txBody>
      </p:sp>
      <p:grpSp>
        <p:nvGrpSpPr>
          <p:cNvPr id="48" name="Group 47"/>
          <p:cNvGrpSpPr/>
          <p:nvPr/>
        </p:nvGrpSpPr>
        <p:grpSpPr>
          <a:xfrm>
            <a:off x="919714" y="4159040"/>
            <a:ext cx="7226633" cy="2123537"/>
            <a:chOff x="919714" y="4159040"/>
            <a:chExt cx="7226633" cy="2123537"/>
          </a:xfrm>
        </p:grpSpPr>
        <p:pic>
          <p:nvPicPr>
            <p:cNvPr id="46" name="Picture 45"/>
            <p:cNvPicPr>
              <a:picLocks noChangeAspect="1"/>
            </p:cNvPicPr>
            <p:nvPr/>
          </p:nvPicPr>
          <p:blipFill>
            <a:blip r:embed="rId6"/>
            <a:stretch>
              <a:fillRect/>
            </a:stretch>
          </p:blipFill>
          <p:spPr>
            <a:xfrm>
              <a:off x="919714" y="4159040"/>
              <a:ext cx="3144173" cy="1182424"/>
            </a:xfrm>
            <a:prstGeom prst="rect">
              <a:avLst/>
            </a:prstGeom>
          </p:spPr>
        </p:pic>
        <p:sp>
          <p:nvSpPr>
            <p:cNvPr id="47" name="Rectangle 46"/>
            <p:cNvSpPr/>
            <p:nvPr/>
          </p:nvSpPr>
          <p:spPr>
            <a:xfrm>
              <a:off x="919714" y="5636246"/>
              <a:ext cx="7226633" cy="646331"/>
            </a:xfrm>
            <a:prstGeom prst="rect">
              <a:avLst/>
            </a:prstGeom>
          </p:spPr>
          <p:txBody>
            <a:bodyPr wrap="none">
              <a:spAutoFit/>
            </a:bodyPr>
            <a:lstStyle/>
            <a:p>
              <a:r>
                <a:rPr lang="en-US" dirty="0" err="1" smtClean="0"/>
                <a:t>Pascalutza</a:t>
              </a:r>
              <a:r>
                <a:rPr lang="en-US" dirty="0" smtClean="0"/>
                <a:t>:  </a:t>
              </a:r>
              <a:r>
                <a:rPr lang="en-US" dirty="0" smtClean="0">
                  <a:solidFill>
                    <a:srgbClr val="000000"/>
                  </a:solidFill>
                </a:rPr>
                <a:t>Large N</a:t>
              </a:r>
              <a:r>
                <a:rPr lang="en-US" baseline="-25000" dirty="0" smtClean="0">
                  <a:solidFill>
                    <a:srgbClr val="000000"/>
                  </a:solidFill>
                </a:rPr>
                <a:t>C</a:t>
              </a:r>
              <a:r>
                <a:rPr lang="en-US" dirty="0" smtClean="0">
                  <a:solidFill>
                    <a:srgbClr val="000000"/>
                  </a:solidFill>
                </a:rPr>
                <a:t>  links N to Delta to the </a:t>
              </a:r>
              <a:r>
                <a:rPr lang="en-US" dirty="0" err="1" smtClean="0">
                  <a:solidFill>
                    <a:srgbClr val="000000"/>
                  </a:solidFill>
                </a:rPr>
                <a:t>e.m</a:t>
              </a:r>
              <a:r>
                <a:rPr lang="en-US" dirty="0" smtClean="0">
                  <a:solidFill>
                    <a:srgbClr val="000000"/>
                  </a:solidFill>
                </a:rPr>
                <a:t>. properties of the nucleon!</a:t>
              </a:r>
            </a:p>
            <a:p>
              <a:r>
                <a:rPr lang="en-US" dirty="0" smtClean="0">
                  <a:solidFill>
                    <a:srgbClr val="000000"/>
                  </a:solidFill>
                </a:rPr>
                <a:t>N</a:t>
              </a:r>
              <a:r>
                <a:rPr lang="en-US" dirty="0" smtClean="0">
                  <a:solidFill>
                    <a:srgbClr val="000000"/>
                  </a:solidFill>
                  <a:sym typeface="Wingdings"/>
                </a:rPr>
                <a:t></a:t>
              </a:r>
              <a:r>
                <a:rPr lang="en-US" dirty="0" smtClean="0">
                  <a:solidFill>
                    <a:srgbClr val="000000"/>
                  </a:solidFill>
                  <a:latin typeface="Symbol" charset="2"/>
                  <a:cs typeface="Symbol" charset="2"/>
                  <a:sym typeface="Wingdings"/>
                </a:rPr>
                <a:t>D</a:t>
              </a:r>
              <a:r>
                <a:rPr lang="en-US" dirty="0" smtClean="0">
                  <a:solidFill>
                    <a:srgbClr val="000000"/>
                  </a:solidFill>
                  <a:cs typeface="Calibri"/>
                  <a:sym typeface="Wingdings"/>
                </a:rPr>
                <a:t> GPD H</a:t>
              </a:r>
              <a:r>
                <a:rPr lang="en-US" baseline="-25000" dirty="0" smtClean="0">
                  <a:solidFill>
                    <a:srgbClr val="000000"/>
                  </a:solidFill>
                  <a:cs typeface="Calibri"/>
                  <a:sym typeface="Wingdings"/>
                </a:rPr>
                <a:t>M</a:t>
              </a:r>
              <a:r>
                <a:rPr lang="en-US" dirty="0" smtClean="0">
                  <a:solidFill>
                    <a:srgbClr val="000000"/>
                  </a:solidFill>
                  <a:cs typeface="Calibri"/>
                  <a:sym typeface="Wingdings"/>
                </a:rPr>
                <a:t> is related to </a:t>
              </a:r>
              <a:r>
                <a:rPr lang="en-US" dirty="0" err="1" smtClean="0">
                  <a:solidFill>
                    <a:srgbClr val="000000"/>
                  </a:solidFill>
                  <a:cs typeface="Calibri"/>
                  <a:sym typeface="Wingdings"/>
                </a:rPr>
                <a:t>isovector</a:t>
              </a:r>
              <a:r>
                <a:rPr lang="en-US" dirty="0" smtClean="0">
                  <a:solidFill>
                    <a:srgbClr val="000000"/>
                  </a:solidFill>
                  <a:cs typeface="Calibri"/>
                  <a:sym typeface="Wingdings"/>
                </a:rPr>
                <a:t> elastic GPD </a:t>
              </a:r>
              <a:r>
                <a:rPr lang="en-US" dirty="0" err="1" smtClean="0">
                  <a:solidFill>
                    <a:srgbClr val="000000"/>
                  </a:solidFill>
                  <a:cs typeface="Calibri"/>
                  <a:sym typeface="Wingdings"/>
                </a:rPr>
                <a:t>E(x,</a:t>
              </a:r>
              <a:r>
                <a:rPr lang="en-US" dirty="0" err="1" smtClean="0">
                  <a:solidFill>
                    <a:srgbClr val="000000"/>
                  </a:solidFill>
                  <a:latin typeface="Symbol" charset="2"/>
                  <a:cs typeface="Symbol" charset="2"/>
                  <a:sym typeface="Wingdings"/>
                </a:rPr>
                <a:t>x</a:t>
              </a:r>
              <a:r>
                <a:rPr lang="en-US" dirty="0" smtClean="0">
                  <a:solidFill>
                    <a:srgbClr val="000000"/>
                  </a:solidFill>
                  <a:cs typeface="Calibri"/>
                  <a:sym typeface="Wingdings"/>
                </a:rPr>
                <a:t>, </a:t>
              </a:r>
              <a:r>
                <a:rPr lang="en-US" dirty="0" err="1" smtClean="0">
                  <a:solidFill>
                    <a:srgbClr val="000000"/>
                  </a:solidFill>
                  <a:cs typeface="Calibri"/>
                  <a:sym typeface="Wingdings"/>
                </a:rPr>
                <a:t>t</a:t>
              </a:r>
              <a:r>
                <a:rPr lang="en-US" dirty="0" smtClean="0">
                  <a:solidFill>
                    <a:srgbClr val="000000"/>
                  </a:solidFill>
                  <a:cs typeface="Calibri"/>
                  <a:sym typeface="Wingdings"/>
                </a:rPr>
                <a:t>)</a:t>
              </a:r>
              <a:r>
                <a:rPr lang="en-US" dirty="0" smtClean="0"/>
                <a:t> </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16</a:t>
            </a:fld>
            <a:endParaRPr lang="en-US"/>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N </a:t>
            </a:r>
            <a:r>
              <a:rPr lang="en-US" sz="3200" b="1" dirty="0" err="1" smtClean="0">
                <a:latin typeface="Calibri"/>
                <a:cs typeface="Calibri"/>
                <a:sym typeface="Wingdings"/>
              </a:rPr>
              <a:t></a:t>
            </a:r>
            <a:r>
              <a:rPr lang="en-US" sz="3200" b="1" dirty="0" smtClean="0">
                <a:latin typeface="Calibri"/>
                <a:cs typeface="Calibri"/>
              </a:rPr>
              <a:t> </a:t>
            </a:r>
            <a:r>
              <a:rPr lang="en-US" sz="3200" b="1" dirty="0" smtClean="0">
                <a:latin typeface="Symbol" charset="2"/>
                <a:cs typeface="Symbol" charset="2"/>
              </a:rPr>
              <a:t>D </a:t>
            </a:r>
            <a:r>
              <a:rPr lang="en-US" sz="3200" b="1" dirty="0" smtClean="0">
                <a:latin typeface="Calibri"/>
                <a:cs typeface="Calibri"/>
              </a:rPr>
              <a:t>Transition Form Factor</a:t>
            </a:r>
            <a:endParaRPr lang="en-US" sz="3200" b="1" baseline="-25000" dirty="0">
              <a:latin typeface="Calibri"/>
              <a:cs typeface="Calibri"/>
            </a:endParaRPr>
          </a:p>
        </p:txBody>
      </p:sp>
      <p:pic>
        <p:nvPicPr>
          <p:cNvPr id="10" name="Picture 9" descr="Screen shot 2010-05-20 at 8.14.36 AM.jpg"/>
          <p:cNvPicPr>
            <a:picLocks noChangeAspect="1"/>
          </p:cNvPicPr>
          <p:nvPr/>
        </p:nvPicPr>
        <p:blipFill>
          <a:blip r:embed="rId3"/>
          <a:stretch>
            <a:fillRect/>
          </a:stretch>
        </p:blipFill>
        <p:spPr>
          <a:xfrm>
            <a:off x="1112114" y="2534172"/>
            <a:ext cx="2487349" cy="1162916"/>
          </a:xfrm>
          <a:prstGeom prst="rect">
            <a:avLst/>
          </a:prstGeom>
        </p:spPr>
      </p:pic>
      <p:sp>
        <p:nvSpPr>
          <p:cNvPr id="45" name="TextBox 44"/>
          <p:cNvSpPr txBox="1"/>
          <p:nvPr/>
        </p:nvSpPr>
        <p:spPr>
          <a:xfrm>
            <a:off x="919714" y="1259429"/>
            <a:ext cx="3144173" cy="1200329"/>
          </a:xfrm>
          <a:prstGeom prst="rect">
            <a:avLst/>
          </a:prstGeom>
          <a:noFill/>
        </p:spPr>
        <p:txBody>
          <a:bodyPr wrap="square" rtlCol="0">
            <a:spAutoFit/>
          </a:bodyPr>
          <a:lstStyle/>
          <a:p>
            <a:r>
              <a:rPr lang="en-US" dirty="0" smtClean="0"/>
              <a:t>Meson-Baryon Dressing:</a:t>
            </a:r>
          </a:p>
          <a:p>
            <a:r>
              <a:rPr lang="en-US" dirty="0" smtClean="0"/>
              <a:t>Dynamical Reaction Models show huge contribution of </a:t>
            </a:r>
            <a:r>
              <a:rPr lang="en-US" dirty="0" err="1" smtClean="0"/>
              <a:t>pion</a:t>
            </a:r>
            <a:r>
              <a:rPr lang="en-US" dirty="0" smtClean="0"/>
              <a:t> cloud to Magnetic Form Factor</a:t>
            </a:r>
            <a:endParaRPr lang="en-US" dirty="0"/>
          </a:p>
        </p:txBody>
      </p:sp>
      <p:grpSp>
        <p:nvGrpSpPr>
          <p:cNvPr id="9" name="Group 47"/>
          <p:cNvGrpSpPr/>
          <p:nvPr/>
        </p:nvGrpSpPr>
        <p:grpSpPr>
          <a:xfrm>
            <a:off x="919714" y="4159040"/>
            <a:ext cx="7226633" cy="2123537"/>
            <a:chOff x="919714" y="4159040"/>
            <a:chExt cx="7226633" cy="2123537"/>
          </a:xfrm>
        </p:grpSpPr>
        <p:pic>
          <p:nvPicPr>
            <p:cNvPr id="46" name="Picture 45"/>
            <p:cNvPicPr>
              <a:picLocks noChangeAspect="1"/>
            </p:cNvPicPr>
            <p:nvPr/>
          </p:nvPicPr>
          <p:blipFill>
            <a:blip r:embed="rId4"/>
            <a:stretch>
              <a:fillRect/>
            </a:stretch>
          </p:blipFill>
          <p:spPr>
            <a:xfrm>
              <a:off x="919714" y="4159040"/>
              <a:ext cx="3144173" cy="1182424"/>
            </a:xfrm>
            <a:prstGeom prst="rect">
              <a:avLst/>
            </a:prstGeom>
          </p:spPr>
        </p:pic>
        <p:sp>
          <p:nvSpPr>
            <p:cNvPr id="47" name="Rectangle 46"/>
            <p:cNvSpPr/>
            <p:nvPr/>
          </p:nvSpPr>
          <p:spPr>
            <a:xfrm>
              <a:off x="919714" y="5636246"/>
              <a:ext cx="7226633" cy="646331"/>
            </a:xfrm>
            <a:prstGeom prst="rect">
              <a:avLst/>
            </a:prstGeom>
          </p:spPr>
          <p:txBody>
            <a:bodyPr wrap="none">
              <a:spAutoFit/>
            </a:bodyPr>
            <a:lstStyle/>
            <a:p>
              <a:r>
                <a:rPr lang="en-US" dirty="0" err="1" smtClean="0"/>
                <a:t>Pascalutza</a:t>
              </a:r>
              <a:r>
                <a:rPr lang="en-US" dirty="0" smtClean="0"/>
                <a:t>:  </a:t>
              </a:r>
              <a:r>
                <a:rPr lang="en-US" dirty="0" smtClean="0">
                  <a:solidFill>
                    <a:srgbClr val="000000"/>
                  </a:solidFill>
                </a:rPr>
                <a:t>Large N</a:t>
              </a:r>
              <a:r>
                <a:rPr lang="en-US" baseline="-25000" dirty="0" smtClean="0">
                  <a:solidFill>
                    <a:srgbClr val="000000"/>
                  </a:solidFill>
                </a:rPr>
                <a:t>C</a:t>
              </a:r>
              <a:r>
                <a:rPr lang="en-US" dirty="0" smtClean="0">
                  <a:solidFill>
                    <a:srgbClr val="000000"/>
                  </a:solidFill>
                </a:rPr>
                <a:t>  links N to Delta to the </a:t>
              </a:r>
              <a:r>
                <a:rPr lang="en-US" dirty="0" err="1" smtClean="0">
                  <a:solidFill>
                    <a:srgbClr val="000000"/>
                  </a:solidFill>
                </a:rPr>
                <a:t>e.m</a:t>
              </a:r>
              <a:r>
                <a:rPr lang="en-US" dirty="0" smtClean="0">
                  <a:solidFill>
                    <a:srgbClr val="000000"/>
                  </a:solidFill>
                </a:rPr>
                <a:t>. properties of the nucleon!</a:t>
              </a:r>
            </a:p>
            <a:p>
              <a:r>
                <a:rPr lang="en-US" dirty="0" smtClean="0">
                  <a:solidFill>
                    <a:srgbClr val="000000"/>
                  </a:solidFill>
                </a:rPr>
                <a:t>N</a:t>
              </a:r>
              <a:r>
                <a:rPr lang="en-US" dirty="0" smtClean="0">
                  <a:solidFill>
                    <a:srgbClr val="000000"/>
                  </a:solidFill>
                  <a:sym typeface="Wingdings"/>
                </a:rPr>
                <a:t></a:t>
              </a:r>
              <a:r>
                <a:rPr lang="en-US" dirty="0" smtClean="0">
                  <a:solidFill>
                    <a:srgbClr val="000000"/>
                  </a:solidFill>
                  <a:latin typeface="Symbol" charset="2"/>
                  <a:cs typeface="Symbol" charset="2"/>
                  <a:sym typeface="Wingdings"/>
                </a:rPr>
                <a:t>D</a:t>
              </a:r>
              <a:r>
                <a:rPr lang="en-US" dirty="0" smtClean="0">
                  <a:solidFill>
                    <a:srgbClr val="000000"/>
                  </a:solidFill>
                  <a:cs typeface="Calibri"/>
                  <a:sym typeface="Wingdings"/>
                </a:rPr>
                <a:t> GPD H</a:t>
              </a:r>
              <a:r>
                <a:rPr lang="en-US" baseline="-25000" dirty="0" smtClean="0">
                  <a:solidFill>
                    <a:srgbClr val="000000"/>
                  </a:solidFill>
                  <a:cs typeface="Calibri"/>
                  <a:sym typeface="Wingdings"/>
                </a:rPr>
                <a:t>M</a:t>
              </a:r>
              <a:r>
                <a:rPr lang="en-US" dirty="0" smtClean="0">
                  <a:solidFill>
                    <a:srgbClr val="000000"/>
                  </a:solidFill>
                  <a:cs typeface="Calibri"/>
                  <a:sym typeface="Wingdings"/>
                </a:rPr>
                <a:t> is related to </a:t>
              </a:r>
              <a:r>
                <a:rPr lang="en-US" dirty="0" err="1" smtClean="0">
                  <a:solidFill>
                    <a:srgbClr val="000000"/>
                  </a:solidFill>
                  <a:cs typeface="Calibri"/>
                  <a:sym typeface="Wingdings"/>
                </a:rPr>
                <a:t>isovector</a:t>
              </a:r>
              <a:r>
                <a:rPr lang="en-US" dirty="0" smtClean="0">
                  <a:solidFill>
                    <a:srgbClr val="000000"/>
                  </a:solidFill>
                  <a:cs typeface="Calibri"/>
                  <a:sym typeface="Wingdings"/>
                </a:rPr>
                <a:t> elastic GPD </a:t>
              </a:r>
              <a:r>
                <a:rPr lang="en-US" dirty="0" err="1" smtClean="0">
                  <a:solidFill>
                    <a:srgbClr val="000000"/>
                  </a:solidFill>
                  <a:cs typeface="Calibri"/>
                  <a:sym typeface="Wingdings"/>
                </a:rPr>
                <a:t>E(x,</a:t>
              </a:r>
              <a:r>
                <a:rPr lang="en-US" dirty="0" err="1" smtClean="0">
                  <a:solidFill>
                    <a:srgbClr val="000000"/>
                  </a:solidFill>
                  <a:latin typeface="Symbol" charset="2"/>
                  <a:cs typeface="Symbol" charset="2"/>
                  <a:sym typeface="Wingdings"/>
                </a:rPr>
                <a:t>x</a:t>
              </a:r>
              <a:r>
                <a:rPr lang="en-US" dirty="0" smtClean="0">
                  <a:solidFill>
                    <a:srgbClr val="000000"/>
                  </a:solidFill>
                  <a:cs typeface="Calibri"/>
                  <a:sym typeface="Wingdings"/>
                </a:rPr>
                <a:t>, </a:t>
              </a:r>
              <a:r>
                <a:rPr lang="en-US" dirty="0" err="1" smtClean="0">
                  <a:solidFill>
                    <a:srgbClr val="000000"/>
                  </a:solidFill>
                  <a:cs typeface="Calibri"/>
                  <a:sym typeface="Wingdings"/>
                </a:rPr>
                <a:t>t</a:t>
              </a:r>
              <a:r>
                <a:rPr lang="en-US" dirty="0" smtClean="0">
                  <a:solidFill>
                    <a:srgbClr val="000000"/>
                  </a:solidFill>
                  <a:cs typeface="Calibri"/>
                  <a:sym typeface="Wingdings"/>
                </a:rPr>
                <a:t>)</a:t>
              </a:r>
              <a:r>
                <a:rPr lang="en-US" dirty="0" smtClean="0"/>
                <a:t> </a:t>
              </a:r>
              <a:endParaRPr lang="en-US" dirty="0"/>
            </a:p>
          </p:txBody>
        </p:sp>
      </p:grpSp>
      <p:pic>
        <p:nvPicPr>
          <p:cNvPr id="49" name="Picture 48" descr="Picture 1.png"/>
          <p:cNvPicPr>
            <a:picLocks noChangeAspect="1"/>
          </p:cNvPicPr>
          <p:nvPr/>
        </p:nvPicPr>
        <p:blipFill>
          <a:blip r:embed="rId5"/>
          <a:stretch>
            <a:fillRect/>
          </a:stretch>
        </p:blipFill>
        <p:spPr>
          <a:xfrm>
            <a:off x="4574551" y="1355320"/>
            <a:ext cx="4420347" cy="2208875"/>
          </a:xfrm>
          <a:prstGeom prst="rect">
            <a:avLst/>
          </a:prstGeom>
        </p:spPr>
      </p:pic>
      <p:sp>
        <p:nvSpPr>
          <p:cNvPr id="31" name="Rectangle 30"/>
          <p:cNvSpPr/>
          <p:nvPr/>
        </p:nvSpPr>
        <p:spPr>
          <a:xfrm>
            <a:off x="5083972" y="3564194"/>
            <a:ext cx="3910926" cy="1477328"/>
          </a:xfrm>
          <a:prstGeom prst="rect">
            <a:avLst/>
          </a:prstGeom>
        </p:spPr>
        <p:txBody>
          <a:bodyPr wrap="square">
            <a:spAutoFit/>
          </a:bodyPr>
          <a:lstStyle/>
          <a:p>
            <a:r>
              <a:rPr lang="en-US" dirty="0" smtClean="0"/>
              <a:t>Same </a:t>
            </a:r>
            <a:r>
              <a:rPr lang="en-US" dirty="0" smtClean="0"/>
              <a:t>data in linear scale, based on DSE calculation, w/o the running of the dress quark </a:t>
            </a:r>
            <a:r>
              <a:rPr lang="en-US" dirty="0" smtClean="0"/>
              <a:t>mass (next step  </a:t>
            </a:r>
            <a:r>
              <a:rPr lang="en-US" dirty="0" smtClean="0"/>
              <a:t>in </a:t>
            </a:r>
            <a:r>
              <a:rPr lang="en-US" dirty="0" err="1" smtClean="0"/>
              <a:t>Cloetz</a:t>
            </a:r>
            <a:r>
              <a:rPr lang="en-US" dirty="0" smtClean="0"/>
              <a:t> </a:t>
            </a:r>
            <a:r>
              <a:rPr lang="en-US" dirty="0" err="1" smtClean="0"/>
              <a:t>Bentz</a:t>
            </a:r>
            <a:r>
              <a:rPr lang="en-US" dirty="0" smtClean="0"/>
              <a:t> </a:t>
            </a:r>
            <a:r>
              <a:rPr lang="en-US" dirty="0" smtClean="0"/>
              <a:t>and Thomas </a:t>
            </a:r>
            <a:r>
              <a:rPr lang="en-US" dirty="0" smtClean="0"/>
              <a:t>calculation)</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dirty="0" smtClean="0"/>
              <a:t>Exclusive Reactions at High Momentum Transfer.</a:t>
            </a:r>
            <a:endParaRPr lang="en-US" dirty="0"/>
          </a:p>
        </p:txBody>
      </p:sp>
      <p:sp>
        <p:nvSpPr>
          <p:cNvPr id="6" name="Slide Number Placeholder 5"/>
          <p:cNvSpPr>
            <a:spLocks noGrp="1"/>
          </p:cNvSpPr>
          <p:nvPr>
            <p:ph type="sldNum" sz="quarter" idx="12"/>
          </p:nvPr>
        </p:nvSpPr>
        <p:spPr/>
        <p:txBody>
          <a:bodyPr/>
          <a:lstStyle/>
          <a:p>
            <a:fld id="{4160E492-7053-0542-A496-F91CEEA92483}" type="slidenum">
              <a:rPr lang="en-US" smtClean="0"/>
              <a:pPr/>
              <a:t>17</a:t>
            </a:fld>
            <a:endParaRPr lang="en-US"/>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N </a:t>
            </a:r>
            <a:r>
              <a:rPr lang="en-US" sz="3200" b="1" dirty="0" err="1" smtClean="0">
                <a:latin typeface="Calibri"/>
                <a:cs typeface="Calibri"/>
                <a:sym typeface="Wingdings"/>
              </a:rPr>
              <a:t></a:t>
            </a:r>
            <a:r>
              <a:rPr lang="en-US" sz="3200" b="1" dirty="0" smtClean="0">
                <a:latin typeface="Calibri"/>
                <a:cs typeface="Calibri"/>
              </a:rPr>
              <a:t> </a:t>
            </a:r>
            <a:r>
              <a:rPr lang="en-US" sz="3200" b="1" dirty="0" smtClean="0">
                <a:latin typeface="Symbol" charset="2"/>
                <a:cs typeface="Symbol" charset="2"/>
              </a:rPr>
              <a:t>D </a:t>
            </a:r>
            <a:r>
              <a:rPr lang="en-US" sz="3200" b="1" dirty="0" smtClean="0">
                <a:latin typeface="Calibri"/>
                <a:cs typeface="Calibri"/>
              </a:rPr>
              <a:t>Transition Form Factor</a:t>
            </a:r>
            <a:endParaRPr lang="en-US" sz="3200" b="1" baseline="-25000" dirty="0">
              <a:latin typeface="Calibri"/>
              <a:cs typeface="Calibri"/>
            </a:endParaRPr>
          </a:p>
        </p:txBody>
      </p:sp>
      <p:pic>
        <p:nvPicPr>
          <p:cNvPr id="28" name="Picture 2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304800" y="1326542"/>
            <a:ext cx="3886200" cy="3778858"/>
          </a:xfrm>
          <a:prstGeom prst="rect">
            <a:avLst/>
          </a:prstGeom>
        </p:spPr>
      </p:pic>
      <p:grpSp>
        <p:nvGrpSpPr>
          <p:cNvPr id="31" name="Group 30"/>
          <p:cNvGrpSpPr/>
          <p:nvPr/>
        </p:nvGrpSpPr>
        <p:grpSpPr>
          <a:xfrm>
            <a:off x="1723484" y="3810000"/>
            <a:ext cx="1629316" cy="690265"/>
            <a:chOff x="1256610" y="3957935"/>
            <a:chExt cx="1629316" cy="690265"/>
          </a:xfrm>
          <a:solidFill>
            <a:schemeClr val="bg1"/>
          </a:solidFill>
        </p:grpSpPr>
        <p:cxnSp>
          <p:nvCxnSpPr>
            <p:cNvPr id="43" name="Straight Connector 42"/>
            <p:cNvCxnSpPr/>
            <p:nvPr/>
          </p:nvCxnSpPr>
          <p:spPr>
            <a:xfrm>
              <a:off x="1256610" y="4191000"/>
              <a:ext cx="457200" cy="1588"/>
            </a:xfrm>
            <a:prstGeom prst="line">
              <a:avLst/>
            </a:prstGeom>
            <a:grpFill/>
            <a:ln w="9525" cap="flat" cmpd="sng" algn="ctr">
              <a:solidFill>
                <a:srgbClr val="0000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48" name="TextBox 47"/>
            <p:cNvSpPr txBox="1"/>
            <p:nvPr/>
          </p:nvSpPr>
          <p:spPr>
            <a:xfrm>
              <a:off x="1713810" y="3957935"/>
              <a:ext cx="1172116" cy="461665"/>
            </a:xfrm>
            <a:prstGeom prst="rect">
              <a:avLst/>
            </a:prstGeom>
            <a:grpFill/>
          </p:spPr>
          <p:txBody>
            <a:bodyPr wrap="none" rtlCol="0">
              <a:spAutoFit/>
            </a:bodyPr>
            <a:lstStyle/>
            <a:p>
              <a:r>
                <a:rPr lang="en-US" sz="1200" dirty="0" err="1" smtClean="0"/>
                <a:t>Pascalutsa</a:t>
              </a:r>
              <a:r>
                <a:rPr lang="en-US" sz="1200" dirty="0" smtClean="0"/>
                <a:t>, </a:t>
              </a:r>
            </a:p>
            <a:p>
              <a:r>
                <a:rPr lang="en-US" sz="1200" dirty="0" err="1" smtClean="0"/>
                <a:t>Vanderhaeghen</a:t>
              </a:r>
              <a:endParaRPr lang="en-US" sz="1200" dirty="0"/>
            </a:p>
          </p:txBody>
        </p:sp>
        <p:cxnSp>
          <p:nvCxnSpPr>
            <p:cNvPr id="49" name="Straight Connector 48"/>
            <p:cNvCxnSpPr/>
            <p:nvPr/>
          </p:nvCxnSpPr>
          <p:spPr>
            <a:xfrm>
              <a:off x="1256610" y="4572000"/>
              <a:ext cx="457200" cy="1588"/>
            </a:xfrm>
            <a:prstGeom prst="line">
              <a:avLst/>
            </a:prstGeom>
            <a:grpFill/>
            <a:ln w="9525"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1713810" y="4371201"/>
              <a:ext cx="804277" cy="276999"/>
            </a:xfrm>
            <a:prstGeom prst="rect">
              <a:avLst/>
            </a:prstGeom>
            <a:grpFill/>
          </p:spPr>
          <p:txBody>
            <a:bodyPr wrap="none" rtlCol="0">
              <a:spAutoFit/>
            </a:bodyPr>
            <a:lstStyle/>
            <a:p>
              <a:r>
                <a:rPr lang="en-US" sz="1200" dirty="0" smtClean="0">
                  <a:latin typeface="+mn-lt"/>
                  <a:cs typeface="Comic Sans MS"/>
                </a:rPr>
                <a:t>Sato,  Lee </a:t>
              </a:r>
              <a:endParaRPr lang="en-US" sz="1200" dirty="0">
                <a:latin typeface="+mn-lt"/>
                <a:cs typeface="Comic Sans MS"/>
              </a:endParaRPr>
            </a:p>
          </p:txBody>
        </p:sp>
      </p:grpSp>
      <p:sp>
        <p:nvSpPr>
          <p:cNvPr id="51" name="TextBox 50"/>
          <p:cNvSpPr txBox="1"/>
          <p:nvPr/>
        </p:nvSpPr>
        <p:spPr>
          <a:xfrm>
            <a:off x="1219200" y="5246528"/>
            <a:ext cx="7391400" cy="830997"/>
          </a:xfrm>
          <a:prstGeom prst="rect">
            <a:avLst/>
          </a:prstGeom>
          <a:noFill/>
        </p:spPr>
        <p:txBody>
          <a:bodyPr wrap="square" rtlCol="0">
            <a:spAutoFit/>
          </a:bodyPr>
          <a:lstStyle/>
          <a:p>
            <a:pPr>
              <a:buClr>
                <a:srgbClr val="FF0000"/>
              </a:buClr>
              <a:buFont typeface="Wingdings" charset="2"/>
              <a:buChar char="§"/>
            </a:pPr>
            <a:r>
              <a:rPr lang="en-US" sz="1600" dirty="0" smtClean="0">
                <a:latin typeface="Arial"/>
                <a:cs typeface="Arial"/>
              </a:rPr>
              <a:t> No sign for onset of asymptotic behavior, R</a:t>
            </a:r>
            <a:r>
              <a:rPr lang="en-US" sz="1600" baseline="-25000" dirty="0" smtClean="0">
                <a:latin typeface="Arial"/>
                <a:cs typeface="Arial"/>
              </a:rPr>
              <a:t>EM</a:t>
            </a:r>
            <a:r>
              <a:rPr lang="en-US" sz="1600" dirty="0" smtClean="0">
                <a:latin typeface="Arial"/>
                <a:cs typeface="Arial"/>
              </a:rPr>
              <a:t>→+100%, R</a:t>
            </a:r>
            <a:r>
              <a:rPr lang="en-US" sz="1600" baseline="-25000" dirty="0" smtClean="0">
                <a:latin typeface="Arial"/>
                <a:cs typeface="Arial"/>
              </a:rPr>
              <a:t>SM</a:t>
            </a:r>
            <a:r>
              <a:rPr lang="en-US" sz="1600" dirty="0" smtClean="0">
                <a:latin typeface="Arial"/>
                <a:cs typeface="Arial"/>
              </a:rPr>
              <a:t>→ const. </a:t>
            </a:r>
          </a:p>
          <a:p>
            <a:pPr>
              <a:buClr>
                <a:srgbClr val="FF0000"/>
              </a:buClr>
              <a:buFont typeface="Wingdings" charset="2"/>
              <a:buChar char="§"/>
            </a:pPr>
            <a:r>
              <a:rPr lang="en-US" sz="1600" dirty="0" smtClean="0">
                <a:latin typeface="Arial"/>
                <a:cs typeface="Arial"/>
              </a:rPr>
              <a:t> R</a:t>
            </a:r>
            <a:r>
              <a:rPr lang="en-US" sz="1600" baseline="-25000" dirty="0" smtClean="0">
                <a:latin typeface="Arial"/>
                <a:cs typeface="Arial"/>
              </a:rPr>
              <a:t>EM</a:t>
            </a:r>
            <a:r>
              <a:rPr lang="en-US" sz="1600" dirty="0" smtClean="0">
                <a:latin typeface="Arial"/>
                <a:cs typeface="Arial"/>
              </a:rPr>
              <a:t> remains negative and small, R</a:t>
            </a:r>
            <a:r>
              <a:rPr lang="en-US" sz="1600" baseline="-25000" dirty="0" smtClean="0">
                <a:latin typeface="Arial"/>
                <a:cs typeface="Arial"/>
              </a:rPr>
              <a:t>SM</a:t>
            </a:r>
            <a:r>
              <a:rPr lang="en-US" sz="1600" dirty="0" smtClean="0">
                <a:latin typeface="Arial"/>
                <a:cs typeface="Arial"/>
              </a:rPr>
              <a:t> becoming more negative with Q</a:t>
            </a:r>
            <a:r>
              <a:rPr lang="en-US" sz="1600" baseline="30000" dirty="0" smtClean="0">
                <a:latin typeface="Arial"/>
                <a:cs typeface="Arial"/>
              </a:rPr>
              <a:t>2</a:t>
            </a:r>
            <a:r>
              <a:rPr lang="en-US" sz="1600" dirty="0" smtClean="0">
                <a:latin typeface="Arial"/>
                <a:ea typeface="Times New Roman" charset="0"/>
                <a:cs typeface="Arial"/>
              </a:rPr>
              <a:t>.</a:t>
            </a:r>
          </a:p>
          <a:p>
            <a:pPr>
              <a:buClr>
                <a:srgbClr val="FF0000"/>
              </a:buClr>
              <a:buFont typeface="Wingdings" charset="2"/>
              <a:buChar char="§"/>
            </a:pPr>
            <a:r>
              <a:rPr lang="en-US" sz="1600" dirty="0" smtClean="0">
                <a:latin typeface="Arial"/>
                <a:ea typeface="Times New Roman" charset="0"/>
                <a:cs typeface="Arial"/>
              </a:rPr>
              <a:t> Meson-baryon contributions needed to describe </a:t>
            </a:r>
            <a:r>
              <a:rPr lang="en-US" sz="1600" dirty="0" err="1" smtClean="0">
                <a:latin typeface="Arial"/>
                <a:ea typeface="Times New Roman" charset="0"/>
                <a:cs typeface="Arial"/>
              </a:rPr>
              <a:t>multipoles</a:t>
            </a:r>
            <a:r>
              <a:rPr lang="en-US" sz="1600" dirty="0" smtClean="0">
                <a:latin typeface="Arial"/>
                <a:ea typeface="Times New Roman" charset="0"/>
                <a:cs typeface="Arial"/>
              </a:rPr>
              <a:t>.   </a:t>
            </a:r>
          </a:p>
        </p:txBody>
      </p:sp>
      <p:pic>
        <p:nvPicPr>
          <p:cNvPr id="52" name="Picture 51"/>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4953000" y="1295400"/>
            <a:ext cx="3962400" cy="3665874"/>
          </a:xfrm>
          <a:prstGeom prst="rect">
            <a:avLst/>
          </a:prstGeom>
        </p:spPr>
      </p:pic>
      <p:pic>
        <p:nvPicPr>
          <p:cNvPr id="53" name="Picture 52"/>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953000" y="1295400"/>
            <a:ext cx="3962400" cy="3657600"/>
          </a:xfrm>
          <a:prstGeom prst="rect">
            <a:avLst/>
          </a:prstGeom>
          <a:noFill/>
        </p:spPr>
      </p:pic>
      <p:sp>
        <p:nvSpPr>
          <p:cNvPr id="54" name="Oval 53"/>
          <p:cNvSpPr/>
          <p:nvPr/>
        </p:nvSpPr>
        <p:spPr>
          <a:xfrm>
            <a:off x="5181600" y="2895600"/>
            <a:ext cx="1752600" cy="1219200"/>
          </a:xfrm>
          <a:prstGeom prst="ellipse">
            <a:avLst/>
          </a:prstGeom>
          <a:solidFill>
            <a:srgbClr val="FFFF00">
              <a:alpha val="13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304800" y="1295400"/>
            <a:ext cx="3871090" cy="3845509"/>
          </a:xfrm>
          <a:prstGeom prst="rect">
            <a:avLst/>
          </a:prstGeom>
          <a:solidFill>
            <a:schemeClr val="bg1"/>
          </a:solidFill>
        </p:spPr>
      </p:pic>
      <p:sp>
        <p:nvSpPr>
          <p:cNvPr id="56" name="TextBox 55"/>
          <p:cNvSpPr txBox="1"/>
          <p:nvPr/>
        </p:nvSpPr>
        <p:spPr>
          <a:xfrm>
            <a:off x="3886200" y="4648200"/>
            <a:ext cx="398592" cy="276999"/>
          </a:xfrm>
          <a:prstGeom prst="rect">
            <a:avLst/>
          </a:prstGeom>
          <a:noFill/>
        </p:spPr>
        <p:txBody>
          <a:bodyPr wrap="none" rtlCol="0">
            <a:spAutoFit/>
          </a:bodyPr>
          <a:lstStyle/>
          <a:p>
            <a:r>
              <a:rPr lang="en-US" sz="1200" dirty="0" smtClean="0">
                <a:latin typeface="Arial"/>
                <a:cs typeface="Arial"/>
              </a:rPr>
              <a:t>6.0</a:t>
            </a:r>
            <a:endParaRPr lang="en-US" sz="1200" dirty="0">
              <a:latin typeface="Arial"/>
              <a:cs typeface="Arial"/>
            </a:endParaRPr>
          </a:p>
        </p:txBody>
      </p:sp>
      <p:sp>
        <p:nvSpPr>
          <p:cNvPr id="57" name="TextBox 56"/>
          <p:cNvSpPr txBox="1"/>
          <p:nvPr/>
        </p:nvSpPr>
        <p:spPr>
          <a:xfrm>
            <a:off x="973008" y="4724400"/>
            <a:ext cx="398592" cy="276999"/>
          </a:xfrm>
          <a:prstGeom prst="rect">
            <a:avLst/>
          </a:prstGeom>
          <a:solidFill>
            <a:schemeClr val="bg1"/>
          </a:solidFill>
        </p:spPr>
        <p:txBody>
          <a:bodyPr wrap="none" rtlCol="0">
            <a:spAutoFit/>
          </a:bodyPr>
          <a:lstStyle/>
          <a:p>
            <a:r>
              <a:rPr lang="en-US" sz="1200" dirty="0" smtClean="0">
                <a:latin typeface="Arial"/>
                <a:cs typeface="Arial"/>
              </a:rPr>
              <a:t>0.2</a:t>
            </a:r>
            <a:endParaRPr lang="en-US" sz="1200" dirty="0">
              <a:latin typeface="Arial"/>
              <a:cs typeface="Arial"/>
            </a:endParaRPr>
          </a:p>
        </p:txBody>
      </p:sp>
      <p:grpSp>
        <p:nvGrpSpPr>
          <p:cNvPr id="58" name="Group 19"/>
          <p:cNvGrpSpPr/>
          <p:nvPr/>
        </p:nvGrpSpPr>
        <p:grpSpPr>
          <a:xfrm>
            <a:off x="990600" y="3733800"/>
            <a:ext cx="609600" cy="707886"/>
            <a:chOff x="3429000" y="1524000"/>
            <a:chExt cx="609600" cy="707886"/>
          </a:xfrm>
        </p:grpSpPr>
        <p:sp>
          <p:nvSpPr>
            <p:cNvPr id="59" name="TextBox 58"/>
            <p:cNvSpPr txBox="1"/>
            <p:nvPr/>
          </p:nvSpPr>
          <p:spPr>
            <a:xfrm>
              <a:off x="3504780" y="1524000"/>
              <a:ext cx="533820" cy="707886"/>
            </a:xfrm>
            <a:prstGeom prst="rect">
              <a:avLst/>
            </a:prstGeom>
            <a:noFill/>
          </p:spPr>
          <p:txBody>
            <a:bodyPr wrap="none" rtlCol="0">
              <a:spAutoFit/>
            </a:bodyPr>
            <a:lstStyle/>
            <a:p>
              <a:r>
                <a:rPr lang="en-US" sz="1000" dirty="0" smtClean="0">
                  <a:latin typeface="Arial"/>
                  <a:cs typeface="Arial"/>
                </a:rPr>
                <a:t>CLAS</a:t>
              </a:r>
            </a:p>
            <a:p>
              <a:r>
                <a:rPr lang="en-US" sz="1000" dirty="0" smtClean="0">
                  <a:latin typeface="Arial"/>
                  <a:cs typeface="Arial"/>
                </a:rPr>
                <a:t>Hall A</a:t>
              </a:r>
            </a:p>
            <a:p>
              <a:r>
                <a:rPr lang="en-US" sz="1000" dirty="0" smtClean="0">
                  <a:latin typeface="Arial"/>
                  <a:cs typeface="Arial"/>
                </a:rPr>
                <a:t>Hall C</a:t>
              </a:r>
            </a:p>
            <a:p>
              <a:r>
                <a:rPr lang="en-US" sz="1000" dirty="0" smtClean="0">
                  <a:latin typeface="Arial"/>
                  <a:cs typeface="Arial"/>
                </a:rPr>
                <a:t>MAMI</a:t>
              </a:r>
              <a:endParaRPr lang="en-US" sz="1000" dirty="0">
                <a:latin typeface="Arial"/>
                <a:cs typeface="Arial"/>
              </a:endParaRPr>
            </a:p>
          </p:txBody>
        </p:sp>
        <p:sp>
          <p:nvSpPr>
            <p:cNvPr id="60" name="Rectangle 59"/>
            <p:cNvSpPr/>
            <p:nvPr/>
          </p:nvSpPr>
          <p:spPr>
            <a:xfrm flipV="1">
              <a:off x="3429000" y="1622286"/>
              <a:ext cx="76200" cy="76200"/>
            </a:xfrm>
            <a:prstGeom prst="rect">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61" name="Rectangle 60"/>
            <p:cNvSpPr/>
            <p:nvPr/>
          </p:nvSpPr>
          <p:spPr>
            <a:xfrm flipV="1">
              <a:off x="3429000" y="1927086"/>
              <a:ext cx="76200" cy="76200"/>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endParaRPr lang="en-US" dirty="0"/>
            </a:p>
          </p:txBody>
        </p:sp>
        <p:sp>
          <p:nvSpPr>
            <p:cNvPr id="62" name="Isosceles Triangle 61"/>
            <p:cNvSpPr/>
            <p:nvPr/>
          </p:nvSpPr>
          <p:spPr>
            <a:xfrm>
              <a:off x="3435096" y="2079486"/>
              <a:ext cx="70104" cy="76200"/>
            </a:xfrm>
            <a:prstGeom prst="triangl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Oval 62"/>
            <p:cNvSpPr/>
            <p:nvPr/>
          </p:nvSpPr>
          <p:spPr>
            <a:xfrm>
              <a:off x="3429000" y="1752600"/>
              <a:ext cx="76200" cy="76200"/>
            </a:xfrm>
            <a:prstGeom prst="ellipse">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4" name="TextBox 63"/>
          <p:cNvSpPr txBox="1"/>
          <p:nvPr/>
        </p:nvSpPr>
        <p:spPr>
          <a:xfrm>
            <a:off x="1219200" y="5942151"/>
            <a:ext cx="6635150" cy="646331"/>
          </a:xfrm>
          <a:prstGeom prst="rect">
            <a:avLst/>
          </a:prstGeom>
          <a:noFill/>
        </p:spPr>
        <p:txBody>
          <a:bodyPr wrap="none" rtlCol="0">
            <a:spAutoFit/>
          </a:bodyPr>
          <a:lstStyle/>
          <a:p>
            <a:pPr lvl="0">
              <a:buClr>
                <a:srgbClr val="FF0000"/>
              </a:buClr>
              <a:buFont typeface="Wingdings" charset="2"/>
              <a:buChar char="§"/>
            </a:pPr>
            <a:r>
              <a:rPr lang="en-US" sz="1600" dirty="0" smtClean="0">
                <a:solidFill>
                  <a:srgbClr val="0000FF"/>
                </a:solidFill>
                <a:latin typeface="Arial"/>
                <a:ea typeface="Times New Roman" charset="0"/>
                <a:cs typeface="Arial"/>
              </a:rPr>
              <a:t> LQCD shows same trend as data but discrepancies for R</a:t>
            </a:r>
            <a:r>
              <a:rPr lang="en-US" sz="1600" baseline="-25000" dirty="0" smtClean="0">
                <a:solidFill>
                  <a:srgbClr val="0000FF"/>
                </a:solidFill>
                <a:latin typeface="Arial"/>
                <a:ea typeface="Times New Roman" charset="0"/>
                <a:cs typeface="Arial"/>
              </a:rPr>
              <a:t>SM</a:t>
            </a:r>
            <a:r>
              <a:rPr lang="en-US" sz="1600" dirty="0" smtClean="0">
                <a:solidFill>
                  <a:srgbClr val="0000FF"/>
                </a:solidFill>
                <a:latin typeface="Arial"/>
                <a:ea typeface="Times New Roman" charset="0"/>
                <a:cs typeface="Arial"/>
              </a:rPr>
              <a:t> at low Q</a:t>
            </a:r>
            <a:r>
              <a:rPr lang="en-US" sz="1600" baseline="30000" dirty="0" smtClean="0">
                <a:solidFill>
                  <a:srgbClr val="0000FF"/>
                </a:solidFill>
                <a:latin typeface="Arial"/>
                <a:ea typeface="Times New Roman" charset="0"/>
                <a:cs typeface="Arial"/>
              </a:rPr>
              <a:t>2</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2" presetClass="entr" presetSubtype="2" accel="50000" decel="50000" fill="hold" grpId="0" nodeType="withEffect">
                                  <p:stCondLst>
                                    <p:cond delay="2000"/>
                                  </p:stCondLst>
                                  <p:childTnLst>
                                    <p:set>
                                      <p:cBhvr>
                                        <p:cTn id="16" dur="1" fill="hold">
                                          <p:stCondLst>
                                            <p:cond delay="0"/>
                                          </p:stCondLst>
                                        </p:cTn>
                                        <p:tgtEl>
                                          <p:spTgt spid="54"/>
                                        </p:tgtEl>
                                        <p:attrNameLst>
                                          <p:attrName>style.visibility</p:attrName>
                                        </p:attrNameLst>
                                      </p:cBhvr>
                                      <p:to>
                                        <p:strVal val="visible"/>
                                      </p:to>
                                    </p:set>
                                    <p:anim calcmode="lin" valueType="num">
                                      <p:cBhvr additive="base">
                                        <p:cTn id="17" dur="1000" fill="hold"/>
                                        <p:tgtEl>
                                          <p:spTgt spid="54"/>
                                        </p:tgtEl>
                                        <p:attrNameLst>
                                          <p:attrName>ppt_x</p:attrName>
                                        </p:attrNameLst>
                                      </p:cBhvr>
                                      <p:tavLst>
                                        <p:tav tm="0">
                                          <p:val>
                                            <p:strVal val="1+#ppt_w/2"/>
                                          </p:val>
                                        </p:tav>
                                        <p:tav tm="100000">
                                          <p:val>
                                            <p:strVal val="#ppt_x"/>
                                          </p:val>
                                        </p:tav>
                                      </p:tavLst>
                                    </p:anim>
                                    <p:anim calcmode="lin" valueType="num">
                                      <p:cBhvr additive="base">
                                        <p:cTn id="18" dur="1000" fill="hold"/>
                                        <p:tgtEl>
                                          <p:spTgt spid="54"/>
                                        </p:tgtEl>
                                        <p:attrNameLst>
                                          <p:attrName>ppt_y</p:attrName>
                                        </p:attrNameLst>
                                      </p:cBhvr>
                                      <p:tavLst>
                                        <p:tav tm="0">
                                          <p:val>
                                            <p:strVal val="#ppt_y"/>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57" grpId="0" animBg="1"/>
      <p:bldP spid="64" grpId="0"/>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18</a:t>
            </a:fld>
            <a:endParaRPr lang="en-US"/>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The Roper Resonance</a:t>
            </a:r>
            <a:endParaRPr lang="en-US" sz="3200" b="1" baseline="-25000" dirty="0">
              <a:latin typeface="Calibri"/>
              <a:cs typeface="Calibri"/>
            </a:endParaRP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762000" y="1143000"/>
            <a:ext cx="7924800" cy="3126160"/>
          </a:xfrm>
          <a:prstGeom prst="rect">
            <a:avLst/>
          </a:prstGeom>
        </p:spPr>
      </p:pic>
      <p:sp>
        <p:nvSpPr>
          <p:cNvPr id="9" name="TextBox 8"/>
          <p:cNvSpPr txBox="1"/>
          <p:nvPr/>
        </p:nvSpPr>
        <p:spPr>
          <a:xfrm>
            <a:off x="1371600" y="5029200"/>
            <a:ext cx="7467600" cy="1477328"/>
          </a:xfrm>
          <a:prstGeom prst="rect">
            <a:avLst/>
          </a:prstGeom>
          <a:noFill/>
        </p:spPr>
        <p:txBody>
          <a:bodyPr wrap="square" rtlCol="0">
            <a:spAutoFit/>
          </a:bodyPr>
          <a:lstStyle/>
          <a:p>
            <a:pPr>
              <a:buClr>
                <a:srgbClr val="FF0000"/>
              </a:buClr>
              <a:buFont typeface="Arial"/>
              <a:buChar char="•"/>
            </a:pPr>
            <a:r>
              <a:rPr lang="en-US" sz="1800" dirty="0" smtClean="0">
                <a:latin typeface="+mn-lt"/>
                <a:cs typeface="Comic Sans MS"/>
              </a:rPr>
              <a:t> Sign change of A</a:t>
            </a:r>
            <a:r>
              <a:rPr lang="en-US" sz="1800" baseline="-25000" dirty="0" smtClean="0">
                <a:latin typeface="+mn-lt"/>
                <a:cs typeface="Comic Sans MS"/>
              </a:rPr>
              <a:t>1/2 </a:t>
            </a:r>
            <a:r>
              <a:rPr lang="en-US" sz="1800" dirty="0" smtClean="0">
                <a:latin typeface="+mn-lt"/>
                <a:cs typeface="Comic Sans MS"/>
              </a:rPr>
              <a:t>observed in both channels at same Q</a:t>
            </a:r>
            <a:r>
              <a:rPr lang="en-US" sz="1800" baseline="30000" dirty="0" smtClean="0">
                <a:latin typeface="+mn-lt"/>
                <a:cs typeface="Comic Sans MS"/>
              </a:rPr>
              <a:t>2</a:t>
            </a:r>
          </a:p>
          <a:p>
            <a:pPr>
              <a:buClr>
                <a:srgbClr val="FF0000"/>
              </a:buClr>
              <a:buFont typeface="Arial"/>
              <a:buChar char="•"/>
            </a:pPr>
            <a:r>
              <a:rPr lang="en-US" sz="1800" baseline="30000" dirty="0" smtClean="0">
                <a:latin typeface="+mn-lt"/>
                <a:cs typeface="Comic Sans MS"/>
              </a:rPr>
              <a:t>  </a:t>
            </a:r>
            <a:r>
              <a:rPr lang="en-US" sz="1800" dirty="0" smtClean="0">
                <a:latin typeface="+mn-lt"/>
                <a:cs typeface="Comic Sans MS"/>
              </a:rPr>
              <a:t>Magnitudes of A</a:t>
            </a:r>
            <a:r>
              <a:rPr lang="en-US" sz="1800" baseline="-25000" dirty="0" smtClean="0">
                <a:latin typeface="+mn-lt"/>
                <a:cs typeface="Comic Sans MS"/>
              </a:rPr>
              <a:t>1/2</a:t>
            </a:r>
            <a:r>
              <a:rPr lang="en-US" sz="1800" dirty="0" smtClean="0">
                <a:latin typeface="+mn-lt"/>
                <a:cs typeface="Comic Sans MS"/>
              </a:rPr>
              <a:t> and S</a:t>
            </a:r>
            <a:r>
              <a:rPr lang="en-US" sz="1800" baseline="-25000" dirty="0" smtClean="0">
                <a:latin typeface="+mn-lt"/>
                <a:cs typeface="Comic Sans MS"/>
              </a:rPr>
              <a:t>1/2</a:t>
            </a:r>
            <a:r>
              <a:rPr lang="en-US" sz="1800" dirty="0" smtClean="0">
                <a:latin typeface="+mn-lt"/>
                <a:cs typeface="Comic Sans MS"/>
              </a:rPr>
              <a:t> consistent in the two channels.</a:t>
            </a:r>
          </a:p>
          <a:p>
            <a:pPr>
              <a:buClr>
                <a:srgbClr val="FF0000"/>
              </a:buClr>
              <a:buFont typeface="Arial"/>
              <a:buChar char="•"/>
            </a:pPr>
            <a:r>
              <a:rPr lang="en-US" sz="1800" dirty="0" smtClean="0">
                <a:latin typeface="+mn-lt"/>
                <a:cs typeface="Comic Sans MS"/>
              </a:rPr>
              <a:t> High Q</a:t>
            </a:r>
            <a:r>
              <a:rPr lang="en-US" sz="1800" baseline="30000" dirty="0" smtClean="0">
                <a:latin typeface="+mn-lt"/>
                <a:cs typeface="Comic Sans MS"/>
              </a:rPr>
              <a:t>2</a:t>
            </a:r>
            <a:r>
              <a:rPr lang="en-US" sz="1800" dirty="0" smtClean="0">
                <a:latin typeface="+mn-lt"/>
                <a:cs typeface="Comic Sans MS"/>
              </a:rPr>
              <a:t> behavior consistent </a:t>
            </a:r>
            <a:r>
              <a:rPr lang="en-US" sz="1800" dirty="0" smtClean="0">
                <a:latin typeface="+mn-lt"/>
                <a:cs typeface="Comic Sans MS"/>
              </a:rPr>
              <a:t>with</a:t>
            </a:r>
            <a:r>
              <a:rPr lang="en-US" dirty="0" smtClean="0">
                <a:cs typeface="Comic Sans MS"/>
              </a:rPr>
              <a:t> </a:t>
            </a:r>
            <a:r>
              <a:rPr lang="en-US" sz="1800" dirty="0" smtClean="0">
                <a:latin typeface="+mn-lt"/>
                <a:cs typeface="Comic Sans MS"/>
              </a:rPr>
              <a:t>radial </a:t>
            </a:r>
            <a:r>
              <a:rPr lang="en-US" sz="1800" dirty="0" smtClean="0">
                <a:latin typeface="+mn-lt"/>
                <a:cs typeface="Comic Sans MS"/>
              </a:rPr>
              <a:t>excitation of </a:t>
            </a:r>
            <a:r>
              <a:rPr lang="en-US" sz="1800" dirty="0" smtClean="0">
                <a:latin typeface="+mn-lt"/>
                <a:cs typeface="Comic Sans MS"/>
              </a:rPr>
              <a:t>nucleon.</a:t>
            </a:r>
            <a:endParaRPr lang="en-US" sz="1800" dirty="0" smtClean="0">
              <a:latin typeface="+mn-lt"/>
              <a:cs typeface="Comic Sans MS"/>
            </a:endParaRPr>
          </a:p>
          <a:p>
            <a:pPr>
              <a:buClr>
                <a:srgbClr val="FF0000"/>
              </a:buClr>
              <a:buFont typeface="Arial"/>
              <a:buChar char="•"/>
            </a:pPr>
            <a:r>
              <a:rPr lang="en-US" sz="1800" dirty="0" smtClean="0">
                <a:latin typeface="+mn-lt"/>
                <a:cs typeface="Comic Sans MS"/>
              </a:rPr>
              <a:t> Rules out the Roper as a </a:t>
            </a:r>
            <a:r>
              <a:rPr lang="en-US" sz="1800" dirty="0" err="1" smtClean="0">
                <a:latin typeface="+mn-lt"/>
                <a:cs typeface="Comic Sans MS"/>
              </a:rPr>
              <a:t>gluonic</a:t>
            </a:r>
            <a:r>
              <a:rPr lang="en-US" sz="1800" dirty="0" smtClean="0">
                <a:latin typeface="+mn-lt"/>
                <a:cs typeface="Comic Sans MS"/>
              </a:rPr>
              <a:t> </a:t>
            </a:r>
            <a:r>
              <a:rPr lang="en-US" sz="1800" dirty="0" smtClean="0">
                <a:latin typeface="+mn-lt"/>
                <a:cs typeface="Comic Sans MS"/>
              </a:rPr>
              <a:t>excitation</a:t>
            </a:r>
          </a:p>
          <a:p>
            <a:pPr>
              <a:buClr>
                <a:srgbClr val="FF0000"/>
              </a:buClr>
              <a:buFont typeface="Arial"/>
              <a:buChar char="•"/>
            </a:pPr>
            <a:r>
              <a:rPr lang="en-US" dirty="0" smtClean="0">
                <a:cs typeface="Comic Sans MS"/>
              </a:rPr>
              <a:t> Meson, non resonant contributions necessary at low Q</a:t>
            </a:r>
            <a:r>
              <a:rPr lang="en-US" baseline="30000" dirty="0" smtClean="0">
                <a:cs typeface="Comic Sans MS"/>
              </a:rPr>
              <a:t>2</a:t>
            </a:r>
            <a:r>
              <a:rPr lang="en-US" dirty="0" smtClean="0">
                <a:cs typeface="Comic Sans MS"/>
              </a:rPr>
              <a:t>?</a:t>
            </a:r>
            <a:r>
              <a:rPr lang="en-US" sz="1800" dirty="0" smtClean="0">
                <a:latin typeface="+mn-lt"/>
                <a:cs typeface="Comic Sans MS"/>
              </a:rPr>
              <a:t>  </a:t>
            </a:r>
            <a:endParaRPr lang="en-US" sz="1800" dirty="0">
              <a:latin typeface="+mn-lt"/>
              <a:cs typeface="Comic Sans MS"/>
            </a:endParaRPr>
          </a:p>
        </p:txBody>
      </p:sp>
      <p:pic>
        <p:nvPicPr>
          <p:cNvPr id="10" name="Picture 9"/>
          <p:cNvPicPr>
            <a:picLocks noChangeAspect="1"/>
          </p:cNvPicPr>
          <p:nvPr/>
        </p:nvPicPr>
        <p:blipFill>
          <a:blip r:embed="rId5"/>
          <a:stretch>
            <a:fillRect/>
          </a:stretch>
        </p:blipFill>
        <p:spPr>
          <a:xfrm>
            <a:off x="272801" y="4269160"/>
            <a:ext cx="8623300" cy="419100"/>
          </a:xfrm>
          <a:prstGeom prst="rect">
            <a:avLst/>
          </a:prstGeom>
        </p:spPr>
      </p:pic>
      <p:sp>
        <p:nvSpPr>
          <p:cNvPr id="11" name="TextBox 10"/>
          <p:cNvSpPr txBox="1"/>
          <p:nvPr/>
        </p:nvSpPr>
        <p:spPr>
          <a:xfrm>
            <a:off x="3122506" y="869042"/>
            <a:ext cx="3574191" cy="307777"/>
          </a:xfrm>
          <a:prstGeom prst="rect">
            <a:avLst/>
          </a:prstGeom>
          <a:noFill/>
        </p:spPr>
        <p:txBody>
          <a:bodyPr wrap="none" rtlCol="0">
            <a:spAutoFit/>
          </a:bodyPr>
          <a:lstStyle/>
          <a:p>
            <a:r>
              <a:rPr lang="en-US" sz="1400" i="1" dirty="0" smtClean="0"/>
              <a:t>I. </a:t>
            </a:r>
            <a:r>
              <a:rPr lang="en-US" sz="1400" i="1" dirty="0" err="1" smtClean="0"/>
              <a:t>Aznauryan</a:t>
            </a:r>
            <a:r>
              <a:rPr lang="en-US" sz="1400" i="1" dirty="0" smtClean="0"/>
              <a:t> et al., Phys.Rev.C78:045209,2008</a:t>
            </a:r>
            <a:endParaRPr lang="en-US" sz="1400" i="1"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a:xfrm>
            <a:off x="4486688" y="5959970"/>
            <a:ext cx="3442168" cy="365125"/>
          </a:xfrm>
        </p:spPr>
        <p:txBody>
          <a:bodyPr/>
          <a:lstStyle/>
          <a:p>
            <a:r>
              <a:rPr lang="en-US" sz="1800" dirty="0" smtClean="0">
                <a:solidFill>
                  <a:schemeClr val="tx1"/>
                </a:solidFill>
                <a:cs typeface="Comic Sans MS"/>
              </a:rPr>
              <a:t> This is a longstanding prediction of the CQM (from the structure of the N and  D13 wave functions)</a:t>
            </a:r>
            <a:endParaRPr lang="en-US" sz="1800" dirty="0">
              <a:solidFill>
                <a:schemeClr val="tx1"/>
              </a:solidFill>
            </a:endParaRPr>
          </a:p>
        </p:txBody>
      </p:sp>
      <p:sp>
        <p:nvSpPr>
          <p:cNvPr id="6" name="Slide Number Placeholder 5"/>
          <p:cNvSpPr>
            <a:spLocks noGrp="1"/>
          </p:cNvSpPr>
          <p:nvPr>
            <p:ph type="sldNum" sz="quarter" idx="12"/>
          </p:nvPr>
        </p:nvSpPr>
        <p:spPr/>
        <p:txBody>
          <a:bodyPr/>
          <a:lstStyle/>
          <a:p>
            <a:fld id="{4160E492-7053-0542-A496-F91CEEA92483}" type="slidenum">
              <a:rPr lang="en-US" smtClean="0"/>
              <a:pPr/>
              <a:t>19</a:t>
            </a:fld>
            <a:endParaRPr lang="en-US"/>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D</a:t>
            </a:r>
            <a:r>
              <a:rPr lang="en-US" sz="3200" b="1" baseline="-25000" dirty="0" smtClean="0">
                <a:latin typeface="Calibri"/>
                <a:cs typeface="Calibri"/>
              </a:rPr>
              <a:t>13</a:t>
            </a:r>
            <a:r>
              <a:rPr lang="en-US" sz="3200" b="1" dirty="0" smtClean="0">
                <a:latin typeface="Calibri"/>
                <a:cs typeface="Calibri"/>
              </a:rPr>
              <a:t>(1520) Transition Amplitudes</a:t>
            </a:r>
            <a:endParaRPr lang="en-US" sz="3200" b="1" baseline="-25000" dirty="0">
              <a:latin typeface="Calibri"/>
              <a:cs typeface="Calibri"/>
            </a:endParaRPr>
          </a:p>
        </p:txBody>
      </p:sp>
      <p:sp>
        <p:nvSpPr>
          <p:cNvPr id="8" name="TextBox 7"/>
          <p:cNvSpPr txBox="1"/>
          <p:nvPr/>
        </p:nvSpPr>
        <p:spPr>
          <a:xfrm>
            <a:off x="3581400" y="4107647"/>
            <a:ext cx="5562600" cy="1446550"/>
          </a:xfrm>
          <a:prstGeom prst="rect">
            <a:avLst/>
          </a:prstGeom>
          <a:noFill/>
        </p:spPr>
        <p:txBody>
          <a:bodyPr wrap="square" rtlCol="0" anchor="ctr">
            <a:spAutoFit/>
          </a:bodyPr>
          <a:lstStyle/>
          <a:p>
            <a:pPr>
              <a:buClr>
                <a:srgbClr val="FF0000"/>
              </a:buClr>
              <a:buFont typeface="Wingdings" charset="2"/>
              <a:buChar char="§"/>
            </a:pPr>
            <a:r>
              <a:rPr lang="en-US" sz="1800" dirty="0" smtClean="0">
                <a:cs typeface="Comic Sans MS"/>
              </a:rPr>
              <a:t> </a:t>
            </a:r>
            <a:r>
              <a:rPr lang="en-US" sz="1600" dirty="0" smtClean="0">
                <a:latin typeface="Arial"/>
                <a:cs typeface="Arial"/>
              </a:rPr>
              <a:t>First data set that allows determination of S</a:t>
            </a:r>
            <a:r>
              <a:rPr lang="en-US" sz="1600" baseline="-25000" dirty="0" smtClean="0">
                <a:latin typeface="Arial"/>
                <a:cs typeface="Arial"/>
              </a:rPr>
              <a:t>1/2</a:t>
            </a:r>
            <a:r>
              <a:rPr lang="en-US" sz="1600" dirty="0" smtClean="0">
                <a:latin typeface="Arial"/>
                <a:cs typeface="Arial"/>
              </a:rPr>
              <a:t>(Q</a:t>
            </a:r>
            <a:r>
              <a:rPr lang="en-US" sz="1600" baseline="30000" dirty="0" smtClean="0">
                <a:latin typeface="Arial"/>
                <a:cs typeface="Arial"/>
              </a:rPr>
              <a:t>2</a:t>
            </a:r>
            <a:r>
              <a:rPr lang="en-US" sz="1600" dirty="0" smtClean="0">
                <a:latin typeface="Arial"/>
                <a:cs typeface="Arial"/>
              </a:rPr>
              <a:t>)</a:t>
            </a:r>
          </a:p>
          <a:p>
            <a:pPr>
              <a:buClr>
                <a:srgbClr val="FF0000"/>
              </a:buClr>
              <a:buFont typeface="Wingdings" charset="2"/>
              <a:buChar char="§"/>
            </a:pPr>
            <a:r>
              <a:rPr lang="en-US" sz="1600" dirty="0" smtClean="0">
                <a:latin typeface="Arial"/>
                <a:cs typeface="Arial"/>
              </a:rPr>
              <a:t> Very Accurate result for the Transverse Amplitudes</a:t>
            </a:r>
            <a:endParaRPr lang="en-US" sz="1600" dirty="0" smtClean="0">
              <a:latin typeface="Arial"/>
              <a:cs typeface="Arial"/>
            </a:endParaRPr>
          </a:p>
          <a:p>
            <a:pPr>
              <a:buClr>
                <a:srgbClr val="FF0000"/>
              </a:buClr>
              <a:buFont typeface="Wingdings" charset="2"/>
              <a:buChar char="§"/>
            </a:pPr>
            <a:r>
              <a:rPr lang="en-US" sz="1800" dirty="0" smtClean="0">
                <a:latin typeface="+mn-lt"/>
                <a:cs typeface="Comic Sans MS"/>
              </a:rPr>
              <a:t> Clear evidence of </a:t>
            </a:r>
            <a:r>
              <a:rPr lang="en-US" sz="1800" dirty="0" err="1" smtClean="0">
                <a:latin typeface="+mn-lt"/>
                <a:cs typeface="Comic Sans MS"/>
              </a:rPr>
              <a:t>helicity</a:t>
            </a:r>
            <a:r>
              <a:rPr lang="en-US" sz="1800" dirty="0" smtClean="0">
                <a:latin typeface="+mn-lt"/>
                <a:cs typeface="Comic Sans MS"/>
              </a:rPr>
              <a:t> switch from </a:t>
            </a:r>
            <a:r>
              <a:rPr lang="en-US" sz="1800" dirty="0" err="1" smtClean="0">
                <a:latin typeface="+mn-lt"/>
                <a:ea typeface="Lucida Grande"/>
                <a:cs typeface="Lucida Grande"/>
              </a:rPr>
              <a:t>helicity</a:t>
            </a:r>
            <a:r>
              <a:rPr lang="en-US" sz="1800" dirty="0" smtClean="0">
                <a:latin typeface="+mn-lt"/>
                <a:ea typeface="Lucida Grande"/>
                <a:cs typeface="Lucida Grande"/>
              </a:rPr>
              <a:t>=</a:t>
            </a:r>
            <a:r>
              <a:rPr lang="en-US" sz="1800" dirty="0" smtClean="0">
                <a:latin typeface="+mn-lt"/>
                <a:cs typeface="Comic Sans MS"/>
              </a:rPr>
              <a:t>3/2</a:t>
            </a:r>
          </a:p>
          <a:p>
            <a:pPr>
              <a:buClr>
                <a:srgbClr val="FF0000"/>
              </a:buClr>
            </a:pPr>
            <a:r>
              <a:rPr lang="en-US" sz="1800" dirty="0" smtClean="0">
                <a:latin typeface="+mn-lt"/>
                <a:cs typeface="Comic Sans MS"/>
              </a:rPr>
              <a:t>   dominance at Q</a:t>
            </a:r>
            <a:r>
              <a:rPr lang="en-US" sz="1800" baseline="30000" dirty="0" smtClean="0">
                <a:latin typeface="+mn-lt"/>
                <a:cs typeface="Comic Sans MS"/>
              </a:rPr>
              <a:t>2</a:t>
            </a:r>
            <a:r>
              <a:rPr lang="en-US" sz="1800" dirty="0" smtClean="0">
                <a:latin typeface="+mn-lt"/>
                <a:cs typeface="Comic Sans MS"/>
              </a:rPr>
              <a:t>=0 to </a:t>
            </a:r>
            <a:r>
              <a:rPr lang="en-US" sz="1800" dirty="0" err="1" smtClean="0">
                <a:latin typeface="+mn-lt"/>
                <a:ea typeface="Lucida Grande"/>
                <a:cs typeface="Lucida Grande"/>
              </a:rPr>
              <a:t>helicity</a:t>
            </a:r>
            <a:r>
              <a:rPr lang="en-US" sz="1800" dirty="0" smtClean="0">
                <a:latin typeface="+mn-lt"/>
                <a:cs typeface="Comic Sans MS"/>
              </a:rPr>
              <a:t>=1/2 dominance at</a:t>
            </a:r>
          </a:p>
          <a:p>
            <a:pPr>
              <a:buClr>
                <a:srgbClr val="FF0000"/>
              </a:buClr>
            </a:pPr>
            <a:r>
              <a:rPr lang="en-US" sz="1800" dirty="0" smtClean="0">
                <a:latin typeface="+mn-lt"/>
                <a:cs typeface="Comic Sans MS"/>
              </a:rPr>
              <a:t>    high </a:t>
            </a:r>
            <a:r>
              <a:rPr lang="en-US" sz="1800" dirty="0" smtClean="0">
                <a:latin typeface="+mn-lt"/>
                <a:cs typeface="Comic Sans MS"/>
              </a:rPr>
              <a:t>Q</a:t>
            </a:r>
            <a:r>
              <a:rPr lang="en-US" sz="1800" baseline="30000" dirty="0" smtClean="0">
                <a:latin typeface="+mn-lt"/>
                <a:cs typeface="Comic Sans MS"/>
              </a:rPr>
              <a:t>2</a:t>
            </a:r>
            <a:endParaRPr lang="en-US" sz="1800" baseline="30000" dirty="0" smtClean="0">
              <a:solidFill>
                <a:srgbClr val="FF0000"/>
              </a:solidFill>
              <a:latin typeface="+mn-lt"/>
              <a:cs typeface="Comic Sans MS"/>
            </a:endParaRPr>
          </a:p>
        </p:txBody>
      </p:sp>
      <p:pic>
        <p:nvPicPr>
          <p:cNvPr id="9" name="Picture 8"/>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85800" y="1143000"/>
            <a:ext cx="7988467" cy="2667000"/>
          </a:xfrm>
          <a:prstGeom prst="rect">
            <a:avLst/>
          </a:prstGeom>
        </p:spPr>
      </p:pic>
      <p:grpSp>
        <p:nvGrpSpPr>
          <p:cNvPr id="10" name="Group 9"/>
          <p:cNvGrpSpPr/>
          <p:nvPr/>
        </p:nvGrpSpPr>
        <p:grpSpPr>
          <a:xfrm>
            <a:off x="1446454" y="5331299"/>
            <a:ext cx="2134225" cy="1027331"/>
            <a:chOff x="152400" y="3483114"/>
            <a:chExt cx="2438400" cy="1027331"/>
          </a:xfrm>
        </p:grpSpPr>
        <p:sp>
          <p:nvSpPr>
            <p:cNvPr id="11" name="TextBox 10"/>
            <p:cNvSpPr txBox="1"/>
            <p:nvPr/>
          </p:nvSpPr>
          <p:spPr>
            <a:xfrm>
              <a:off x="152400" y="3657600"/>
              <a:ext cx="723425" cy="369332"/>
            </a:xfrm>
            <a:prstGeom prst="rect">
              <a:avLst/>
            </a:prstGeom>
            <a:noFill/>
          </p:spPr>
          <p:txBody>
            <a:bodyPr wrap="square" rtlCol="0">
              <a:spAutoFit/>
            </a:bodyPr>
            <a:lstStyle/>
            <a:p>
              <a:r>
                <a:rPr lang="en-US" dirty="0" err="1" smtClean="0"/>
                <a:t>A</a:t>
              </a:r>
              <a:r>
                <a:rPr lang="en-US" baseline="-25000" dirty="0" err="1" smtClean="0"/>
                <a:t>hel</a:t>
              </a:r>
              <a:r>
                <a:rPr lang="en-US" dirty="0" smtClean="0"/>
                <a:t>=</a:t>
              </a:r>
              <a:endParaRPr lang="en-US" dirty="0"/>
            </a:p>
          </p:txBody>
        </p:sp>
        <p:sp>
          <p:nvSpPr>
            <p:cNvPr id="12" name="TextBox 11"/>
            <p:cNvSpPr txBox="1"/>
            <p:nvPr/>
          </p:nvSpPr>
          <p:spPr>
            <a:xfrm>
              <a:off x="838200" y="3864114"/>
              <a:ext cx="1649367" cy="646331"/>
            </a:xfrm>
            <a:prstGeom prst="rect">
              <a:avLst/>
            </a:prstGeom>
            <a:noFill/>
          </p:spPr>
          <p:txBody>
            <a:bodyPr wrap="square" rtlCol="0">
              <a:spAutoFit/>
            </a:bodyPr>
            <a:lstStyle/>
            <a:p>
              <a:r>
                <a:rPr lang="en-US" dirty="0" smtClean="0"/>
                <a:t>(A</a:t>
              </a:r>
              <a:r>
                <a:rPr lang="en-US" baseline="-25000" dirty="0" smtClean="0"/>
                <a:t>1/2</a:t>
              </a:r>
              <a:r>
                <a:rPr lang="en-US" dirty="0" smtClean="0"/>
                <a:t>)</a:t>
              </a:r>
              <a:r>
                <a:rPr lang="en-US" baseline="30000" dirty="0" smtClean="0"/>
                <a:t>2</a:t>
              </a:r>
              <a:r>
                <a:rPr lang="en-US" dirty="0" smtClean="0"/>
                <a:t>+(A</a:t>
              </a:r>
              <a:r>
                <a:rPr lang="en-US" baseline="-25000" dirty="0" smtClean="0"/>
                <a:t>3/2</a:t>
              </a:r>
              <a:r>
                <a:rPr lang="en-US" dirty="0" smtClean="0"/>
                <a:t>)</a:t>
              </a:r>
              <a:r>
                <a:rPr lang="en-US" baseline="30000" dirty="0" smtClean="0"/>
                <a:t>2</a:t>
              </a:r>
            </a:p>
            <a:p>
              <a:endParaRPr lang="en-US" dirty="0"/>
            </a:p>
          </p:txBody>
        </p:sp>
        <p:sp>
          <p:nvSpPr>
            <p:cNvPr id="13" name="TextBox 12"/>
            <p:cNvSpPr txBox="1"/>
            <p:nvPr/>
          </p:nvSpPr>
          <p:spPr>
            <a:xfrm>
              <a:off x="838200" y="3483114"/>
              <a:ext cx="1654251" cy="646331"/>
            </a:xfrm>
            <a:prstGeom prst="rect">
              <a:avLst/>
            </a:prstGeom>
            <a:noFill/>
          </p:spPr>
          <p:txBody>
            <a:bodyPr wrap="square" rtlCol="0">
              <a:spAutoFit/>
            </a:bodyPr>
            <a:lstStyle/>
            <a:p>
              <a:r>
                <a:rPr lang="en-US" dirty="0" smtClean="0"/>
                <a:t>(A</a:t>
              </a:r>
              <a:r>
                <a:rPr lang="en-US" baseline="-25000" dirty="0" smtClean="0"/>
                <a:t>1/2</a:t>
              </a:r>
              <a:r>
                <a:rPr lang="en-US" dirty="0" smtClean="0"/>
                <a:t>)</a:t>
              </a:r>
              <a:r>
                <a:rPr lang="en-US" baseline="30000" dirty="0" smtClean="0"/>
                <a:t>2</a:t>
              </a:r>
              <a:r>
                <a:rPr lang="en-US" dirty="0" smtClean="0"/>
                <a:t>- (A</a:t>
              </a:r>
              <a:r>
                <a:rPr lang="en-US" baseline="-25000" dirty="0" smtClean="0"/>
                <a:t>3/2</a:t>
              </a:r>
              <a:r>
                <a:rPr lang="en-US" dirty="0" smtClean="0"/>
                <a:t>)</a:t>
              </a:r>
              <a:r>
                <a:rPr lang="en-US" baseline="30000" dirty="0" smtClean="0"/>
                <a:t>2</a:t>
              </a:r>
            </a:p>
            <a:p>
              <a:endParaRPr lang="en-US" dirty="0"/>
            </a:p>
          </p:txBody>
        </p:sp>
        <p:cxnSp>
          <p:nvCxnSpPr>
            <p:cNvPr id="14" name="Straight Connector 13"/>
            <p:cNvCxnSpPr/>
            <p:nvPr/>
          </p:nvCxnSpPr>
          <p:spPr>
            <a:xfrm>
              <a:off x="892252" y="3886200"/>
              <a:ext cx="1698548" cy="1588"/>
            </a:xfrm>
            <a:prstGeom prst="line">
              <a:avLst/>
            </a:prstGeom>
            <a:ln w="9525" cap="flat" cmpd="sng" algn="ctr">
              <a:solidFill>
                <a:srgbClr val="00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15" name="Picture 14"/>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644678" y="4095264"/>
            <a:ext cx="2853665" cy="22793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a:t>
            </a:fld>
            <a:endParaRPr lang="en-US"/>
          </a:p>
        </p:txBody>
      </p:sp>
      <p:pic>
        <p:nvPicPr>
          <p:cNvPr id="7" name="Picture 6" descr="clas.jpg"/>
          <p:cNvPicPr>
            <a:picLocks noChangeAspect="1"/>
          </p:cNvPicPr>
          <p:nvPr/>
        </p:nvPicPr>
        <p:blipFill>
          <a:blip r:embed="rId2"/>
          <a:stretch>
            <a:fillRect/>
          </a:stretch>
        </p:blipFill>
        <p:spPr>
          <a:xfrm>
            <a:off x="1979123" y="1023938"/>
            <a:ext cx="5080000" cy="3517900"/>
          </a:xfrm>
          <a:prstGeom prst="rect">
            <a:avLst/>
          </a:prstGeom>
        </p:spPr>
      </p:pic>
      <p:sp>
        <p:nvSpPr>
          <p:cNvPr id="8" name="TextBox 7"/>
          <p:cNvSpPr txBox="1"/>
          <p:nvPr/>
        </p:nvSpPr>
        <p:spPr>
          <a:xfrm>
            <a:off x="805729" y="5489523"/>
            <a:ext cx="7456987" cy="646331"/>
          </a:xfrm>
          <a:prstGeom prst="rect">
            <a:avLst/>
          </a:prstGeom>
          <a:noFill/>
        </p:spPr>
        <p:txBody>
          <a:bodyPr wrap="square" rtlCol="0">
            <a:spAutoFit/>
          </a:bodyPr>
          <a:lstStyle/>
          <a:p>
            <a:pPr algn="ctr"/>
            <a:r>
              <a:rPr lang="en-US" dirty="0" smtClean="0"/>
              <a:t>No need for latte, but champagne… CLAS is awesome for the investigation of nucleon resonances and our understanding of nature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20</a:t>
            </a:fld>
            <a:endParaRPr lang="en-US"/>
          </a:p>
        </p:txBody>
      </p:sp>
      <p:sp>
        <p:nvSpPr>
          <p:cNvPr id="9"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S</a:t>
            </a:r>
            <a:r>
              <a:rPr lang="en-US" sz="3200" b="1" baseline="-25000" dirty="0" smtClean="0">
                <a:latin typeface="Calibri"/>
                <a:cs typeface="Calibri"/>
              </a:rPr>
              <a:t>11</a:t>
            </a:r>
            <a:r>
              <a:rPr lang="en-US" sz="3200" b="1" dirty="0" smtClean="0">
                <a:latin typeface="Calibri"/>
                <a:cs typeface="Calibri"/>
              </a:rPr>
              <a:t>(1535) Transition Amplitudes</a:t>
            </a:r>
            <a:endParaRPr lang="en-US" sz="3200" b="1" baseline="-25000" dirty="0">
              <a:latin typeface="Calibri"/>
              <a:cs typeface="Calibri"/>
            </a:endParaRPr>
          </a:p>
        </p:txBody>
      </p:sp>
      <p:sp>
        <p:nvSpPr>
          <p:cNvPr id="10" name="TextBox 9"/>
          <p:cNvSpPr txBox="1"/>
          <p:nvPr/>
        </p:nvSpPr>
        <p:spPr>
          <a:xfrm>
            <a:off x="457200" y="4648200"/>
            <a:ext cx="4126717" cy="707886"/>
          </a:xfrm>
          <a:prstGeom prst="rect">
            <a:avLst/>
          </a:prstGeom>
          <a:noFill/>
          <a:ln>
            <a:solidFill>
              <a:srgbClr val="00CC99"/>
            </a:solidFill>
          </a:ln>
        </p:spPr>
        <p:txBody>
          <a:bodyPr wrap="none" rtlCol="0">
            <a:spAutoFit/>
          </a:bodyPr>
          <a:lstStyle/>
          <a:p>
            <a:r>
              <a:rPr lang="en-US" dirty="0" smtClean="0">
                <a:latin typeface="+mn-lt"/>
                <a:cs typeface="Comic Sans MS"/>
              </a:rPr>
              <a:t>Analysis of </a:t>
            </a:r>
            <a:r>
              <a:rPr lang="en-US" dirty="0" err="1" smtClean="0">
                <a:latin typeface="+mn-lt"/>
                <a:cs typeface="Comic Sans MS"/>
              </a:rPr>
              <a:t>pη</a:t>
            </a:r>
            <a:r>
              <a:rPr lang="en-US" dirty="0" smtClean="0">
                <a:latin typeface="+mn-lt"/>
                <a:cs typeface="Comic Sans MS"/>
              </a:rPr>
              <a:t> channel assumes S</a:t>
            </a:r>
            <a:r>
              <a:rPr lang="en-US" baseline="-25000" dirty="0" smtClean="0">
                <a:latin typeface="+mn-lt"/>
                <a:cs typeface="Comic Sans MS"/>
              </a:rPr>
              <a:t>1/2</a:t>
            </a:r>
            <a:r>
              <a:rPr lang="en-US" dirty="0" smtClean="0">
                <a:latin typeface="+mn-lt"/>
                <a:cs typeface="Comic Sans MS"/>
              </a:rPr>
              <a:t>=0</a:t>
            </a:r>
          </a:p>
          <a:p>
            <a:r>
              <a:rPr lang="en-US" dirty="0" smtClean="0">
                <a:latin typeface="+mn-lt"/>
                <a:cs typeface="Comic Sans MS"/>
              </a:rPr>
              <a:t>Branching ratios: </a:t>
            </a:r>
            <a:r>
              <a:rPr lang="en-US" dirty="0" smtClean="0">
                <a:latin typeface="+mn-lt"/>
                <a:ea typeface="Lucida Grande"/>
                <a:cs typeface="Lucida Grande"/>
              </a:rPr>
              <a:t>β</a:t>
            </a:r>
            <a:r>
              <a:rPr lang="en-US" baseline="-25000" dirty="0" smtClean="0">
                <a:latin typeface="+mn-lt"/>
                <a:cs typeface="Comic Sans MS"/>
              </a:rPr>
              <a:t>N</a:t>
            </a:r>
            <a:r>
              <a:rPr lang="en-US" baseline="-25000" dirty="0" smtClean="0">
                <a:latin typeface="+mn-lt"/>
                <a:ea typeface="Lucida Grande"/>
                <a:cs typeface="Lucida Grande"/>
              </a:rPr>
              <a:t>π</a:t>
            </a:r>
            <a:r>
              <a:rPr lang="en-US" dirty="0" smtClean="0">
                <a:latin typeface="+mn-lt"/>
                <a:cs typeface="Comic Sans MS"/>
              </a:rPr>
              <a:t> = </a:t>
            </a:r>
            <a:r>
              <a:rPr lang="en-US" dirty="0" smtClean="0">
                <a:latin typeface="+mn-lt"/>
                <a:ea typeface="Lucida Grande"/>
                <a:cs typeface="Lucida Grande"/>
              </a:rPr>
              <a:t>β</a:t>
            </a:r>
            <a:r>
              <a:rPr lang="en-US" baseline="-25000" dirty="0" smtClean="0">
                <a:latin typeface="+mn-lt"/>
                <a:cs typeface="Comic Sans MS"/>
              </a:rPr>
              <a:t>N</a:t>
            </a:r>
            <a:r>
              <a:rPr lang="en-US" baseline="-25000" dirty="0" smtClean="0">
                <a:latin typeface="+mn-lt"/>
                <a:ea typeface="Lucida Grande"/>
                <a:cs typeface="Lucida Grande"/>
              </a:rPr>
              <a:t>η</a:t>
            </a:r>
            <a:r>
              <a:rPr lang="en-US" dirty="0" smtClean="0">
                <a:latin typeface="+mn-lt"/>
                <a:cs typeface="Comic Sans MS"/>
              </a:rPr>
              <a:t> = 0.45</a:t>
            </a:r>
          </a:p>
        </p:txBody>
      </p:sp>
      <p:sp>
        <p:nvSpPr>
          <p:cNvPr id="11" name="TextBox 10"/>
          <p:cNvSpPr txBox="1"/>
          <p:nvPr/>
        </p:nvSpPr>
        <p:spPr>
          <a:xfrm>
            <a:off x="448303" y="5464314"/>
            <a:ext cx="4634602" cy="707886"/>
          </a:xfrm>
          <a:prstGeom prst="rect">
            <a:avLst/>
          </a:prstGeom>
          <a:noFill/>
        </p:spPr>
        <p:txBody>
          <a:bodyPr wrap="none" rtlCol="0">
            <a:spAutoFit/>
          </a:bodyPr>
          <a:lstStyle/>
          <a:p>
            <a:pPr>
              <a:buClr>
                <a:srgbClr val="FF0000"/>
              </a:buClr>
              <a:buFont typeface="Wingdings" charset="2"/>
              <a:buChar char="Ø"/>
            </a:pPr>
            <a:r>
              <a:rPr lang="en-US" dirty="0" smtClean="0">
                <a:latin typeface="+mn-lt"/>
                <a:cs typeface="Comic Sans MS"/>
              </a:rPr>
              <a:t> A</a:t>
            </a:r>
            <a:r>
              <a:rPr lang="en-US" baseline="-25000" dirty="0" smtClean="0">
                <a:latin typeface="+mn-lt"/>
                <a:cs typeface="Comic Sans MS"/>
              </a:rPr>
              <a:t>1/2 </a:t>
            </a:r>
            <a:r>
              <a:rPr lang="en-US" dirty="0" smtClean="0">
                <a:latin typeface="+mn-lt"/>
                <a:cs typeface="Comic Sans MS"/>
              </a:rPr>
              <a:t>(Q</a:t>
            </a:r>
            <a:r>
              <a:rPr lang="en-US" baseline="30000" dirty="0" smtClean="0">
                <a:latin typeface="+mn-lt"/>
                <a:cs typeface="Comic Sans MS"/>
              </a:rPr>
              <a:t>2</a:t>
            </a:r>
            <a:r>
              <a:rPr lang="en-US" dirty="0" smtClean="0">
                <a:latin typeface="+mn-lt"/>
                <a:cs typeface="Comic Sans MS"/>
              </a:rPr>
              <a:t>) from </a:t>
            </a:r>
            <a:r>
              <a:rPr lang="en-US" dirty="0" smtClean="0">
                <a:solidFill>
                  <a:srgbClr val="FF0000"/>
                </a:solidFill>
                <a:latin typeface="+mn-lt"/>
                <a:cs typeface="Comic Sans MS"/>
              </a:rPr>
              <a:t>N</a:t>
            </a:r>
            <a:r>
              <a:rPr lang="en-US" dirty="0" smtClean="0">
                <a:solidFill>
                  <a:srgbClr val="FF0000"/>
                </a:solidFill>
                <a:latin typeface="+mn-lt"/>
                <a:ea typeface="Lucida Grande"/>
                <a:cs typeface="Lucida Grande"/>
              </a:rPr>
              <a:t>π</a:t>
            </a:r>
            <a:r>
              <a:rPr lang="en-US" dirty="0" smtClean="0">
                <a:latin typeface="+mn-lt"/>
                <a:ea typeface="Lucida Grande"/>
                <a:cs typeface="Lucida Grande"/>
              </a:rPr>
              <a:t> and </a:t>
            </a:r>
            <a:r>
              <a:rPr lang="en-US" dirty="0" err="1" smtClean="0">
                <a:solidFill>
                  <a:srgbClr val="33CC33"/>
                </a:solidFill>
                <a:latin typeface="+mn-lt"/>
                <a:ea typeface="Lucida Grande"/>
                <a:cs typeface="Lucida Grande"/>
              </a:rPr>
              <a:t>pη</a:t>
            </a:r>
            <a:r>
              <a:rPr lang="en-US" dirty="0" smtClean="0">
                <a:latin typeface="+mn-lt"/>
                <a:ea typeface="Lucida Grande"/>
                <a:cs typeface="Lucida Grande"/>
              </a:rPr>
              <a:t> are </a:t>
            </a:r>
            <a:r>
              <a:rPr lang="en-US" dirty="0" smtClean="0">
                <a:latin typeface="+mn-lt"/>
                <a:cs typeface="Comic Sans MS"/>
              </a:rPr>
              <a:t>consistent  </a:t>
            </a:r>
          </a:p>
          <a:p>
            <a:pPr>
              <a:buClr>
                <a:srgbClr val="FF0000"/>
              </a:buClr>
              <a:buFont typeface="Wingdings" charset="2"/>
              <a:buChar char="Ø"/>
            </a:pPr>
            <a:r>
              <a:rPr lang="en-US" dirty="0" smtClean="0">
                <a:latin typeface="+mn-lt"/>
                <a:cs typeface="Comic Sans MS"/>
              </a:rPr>
              <a:t> First extraction of S</a:t>
            </a:r>
            <a:r>
              <a:rPr lang="en-US" baseline="-25000" dirty="0" smtClean="0">
                <a:latin typeface="+mn-lt"/>
                <a:cs typeface="Comic Sans MS"/>
              </a:rPr>
              <a:t>1/2</a:t>
            </a:r>
            <a:r>
              <a:rPr lang="en-US" dirty="0" smtClean="0">
                <a:latin typeface="+mn-lt"/>
                <a:cs typeface="Comic Sans MS"/>
              </a:rPr>
              <a:t>(Q</a:t>
            </a:r>
            <a:r>
              <a:rPr lang="en-US" baseline="30000" dirty="0" smtClean="0">
                <a:latin typeface="+mn-lt"/>
                <a:cs typeface="Comic Sans MS"/>
              </a:rPr>
              <a:t>2</a:t>
            </a:r>
            <a:r>
              <a:rPr lang="en-US" dirty="0" smtClean="0">
                <a:latin typeface="+mn-lt"/>
                <a:cs typeface="Comic Sans MS"/>
              </a:rPr>
              <a:t>) amplitude.</a:t>
            </a:r>
          </a:p>
        </p:txBody>
      </p:sp>
      <p:cxnSp>
        <p:nvCxnSpPr>
          <p:cNvPr id="12" name="Straight Connector 11"/>
          <p:cNvCxnSpPr/>
          <p:nvPr/>
        </p:nvCxnSpPr>
        <p:spPr>
          <a:xfrm>
            <a:off x="5257800" y="2284412"/>
            <a:ext cx="2743200" cy="1588"/>
          </a:xfrm>
          <a:prstGeom prst="line">
            <a:avLst/>
          </a:prstGeom>
          <a:ln w="1270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3230880" y="1472624"/>
            <a:ext cx="76200" cy="76200"/>
          </a:xfrm>
          <a:prstGeom prst="rect">
            <a:avLst/>
          </a:prstGeom>
          <a:solidFill>
            <a:srgbClr val="3AEE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3319272" y="1348025"/>
            <a:ext cx="814183" cy="307777"/>
          </a:xfrm>
          <a:prstGeom prst="rect">
            <a:avLst/>
          </a:prstGeom>
          <a:noFill/>
        </p:spPr>
        <p:txBody>
          <a:bodyPr wrap="none" rtlCol="0">
            <a:spAutoFit/>
          </a:bodyPr>
          <a:lstStyle/>
          <a:p>
            <a:r>
              <a:rPr lang="en-US" sz="1400" dirty="0" smtClean="0">
                <a:latin typeface="+mn-lt"/>
                <a:cs typeface="Comic Sans MS"/>
              </a:rPr>
              <a:t>CLAS  </a:t>
            </a:r>
            <a:r>
              <a:rPr lang="en-US" sz="1400" dirty="0" err="1" smtClean="0">
                <a:latin typeface="+mn-lt"/>
                <a:cs typeface="Comic Sans MS"/>
              </a:rPr>
              <a:t>p</a:t>
            </a:r>
            <a:r>
              <a:rPr lang="en-US" sz="1400" dirty="0" err="1" smtClean="0">
                <a:latin typeface="+mn-lt"/>
                <a:ea typeface="Lucida Grande"/>
                <a:cs typeface="Lucida Grande"/>
              </a:rPr>
              <a:t>η</a:t>
            </a:r>
            <a:endParaRPr lang="en-US" sz="1400" dirty="0">
              <a:latin typeface="+mn-lt"/>
              <a:cs typeface="Comic Sans MS"/>
            </a:endParaRPr>
          </a:p>
        </p:txBody>
      </p:sp>
      <p:sp>
        <p:nvSpPr>
          <p:cNvPr id="15" name="TextBox 14"/>
          <p:cNvSpPr txBox="1"/>
          <p:nvPr/>
        </p:nvSpPr>
        <p:spPr>
          <a:xfrm>
            <a:off x="3319272" y="1576625"/>
            <a:ext cx="906406" cy="307777"/>
          </a:xfrm>
          <a:prstGeom prst="rect">
            <a:avLst/>
          </a:prstGeom>
          <a:noFill/>
        </p:spPr>
        <p:txBody>
          <a:bodyPr wrap="none" rtlCol="0">
            <a:spAutoFit/>
          </a:bodyPr>
          <a:lstStyle/>
          <a:p>
            <a:r>
              <a:rPr lang="en-US" sz="1400" dirty="0" smtClean="0">
                <a:latin typeface="+mn-lt"/>
                <a:cs typeface="Comic Sans MS"/>
              </a:rPr>
              <a:t>CLAS  </a:t>
            </a:r>
            <a:r>
              <a:rPr lang="en-US" sz="1400" dirty="0" err="1" smtClean="0">
                <a:latin typeface="+mn-lt"/>
                <a:cs typeface="Comic Sans MS"/>
              </a:rPr>
              <a:t>nπ</a:t>
            </a:r>
            <a:r>
              <a:rPr lang="en-US" sz="1400" dirty="0" smtClean="0">
                <a:latin typeface="+mn-lt"/>
                <a:cs typeface="Comic Sans MS"/>
              </a:rPr>
              <a:t>+</a:t>
            </a:r>
            <a:endParaRPr lang="en-US" sz="1400" dirty="0">
              <a:latin typeface="+mn-lt"/>
              <a:cs typeface="Comic Sans MS"/>
            </a:endParaRPr>
          </a:p>
        </p:txBody>
      </p:sp>
      <p:sp>
        <p:nvSpPr>
          <p:cNvPr id="16" name="TextBox 15"/>
          <p:cNvSpPr txBox="1"/>
          <p:nvPr/>
        </p:nvSpPr>
        <p:spPr>
          <a:xfrm>
            <a:off x="3319272" y="1825823"/>
            <a:ext cx="832592" cy="307777"/>
          </a:xfrm>
          <a:prstGeom prst="rect">
            <a:avLst/>
          </a:prstGeom>
          <a:noFill/>
        </p:spPr>
        <p:txBody>
          <a:bodyPr wrap="none" rtlCol="0">
            <a:spAutoFit/>
          </a:bodyPr>
          <a:lstStyle/>
          <a:p>
            <a:r>
              <a:rPr lang="en-US" sz="1400" dirty="0" err="1" smtClean="0">
                <a:latin typeface="+mn-lt"/>
                <a:cs typeface="Comic Sans MS"/>
              </a:rPr>
              <a:t>HallC</a:t>
            </a:r>
            <a:r>
              <a:rPr lang="en-US" sz="1400" dirty="0" smtClean="0">
                <a:latin typeface="+mn-lt"/>
                <a:cs typeface="Comic Sans MS"/>
              </a:rPr>
              <a:t>  </a:t>
            </a:r>
            <a:r>
              <a:rPr lang="en-US" sz="1400" dirty="0" err="1" smtClean="0">
                <a:latin typeface="+mn-lt"/>
                <a:cs typeface="Comic Sans MS"/>
              </a:rPr>
              <a:t>p</a:t>
            </a:r>
            <a:r>
              <a:rPr lang="en-US" sz="1400" dirty="0" err="1" smtClean="0">
                <a:latin typeface="+mn-lt"/>
                <a:ea typeface="Lucida Grande"/>
                <a:cs typeface="Lucida Grande"/>
              </a:rPr>
              <a:t>η</a:t>
            </a:r>
            <a:endParaRPr lang="en-US" sz="1400" dirty="0">
              <a:latin typeface="+mn-lt"/>
              <a:cs typeface="Comic Sans MS"/>
            </a:endParaRPr>
          </a:p>
        </p:txBody>
      </p:sp>
      <p:sp>
        <p:nvSpPr>
          <p:cNvPr id="17" name="Oval 16"/>
          <p:cNvSpPr/>
          <p:nvPr/>
        </p:nvSpPr>
        <p:spPr>
          <a:xfrm>
            <a:off x="3200400" y="1658552"/>
            <a:ext cx="118872" cy="11887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5-Point Star 17"/>
          <p:cNvSpPr/>
          <p:nvPr/>
        </p:nvSpPr>
        <p:spPr>
          <a:xfrm>
            <a:off x="3200400" y="1902023"/>
            <a:ext cx="118872" cy="118872"/>
          </a:xfrm>
          <a:prstGeom prst="star5">
            <a:avLst/>
          </a:prstGeom>
          <a:solidFill>
            <a:srgbClr val="0000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33"/>
          <p:cNvGrpSpPr/>
          <p:nvPr/>
        </p:nvGrpSpPr>
        <p:grpSpPr>
          <a:xfrm>
            <a:off x="6827874" y="1295400"/>
            <a:ext cx="1020726" cy="533400"/>
            <a:chOff x="3398874" y="2209800"/>
            <a:chExt cx="1020726" cy="533400"/>
          </a:xfrm>
        </p:grpSpPr>
        <p:sp>
          <p:nvSpPr>
            <p:cNvPr id="20" name="TextBox 19"/>
            <p:cNvSpPr txBox="1"/>
            <p:nvPr/>
          </p:nvSpPr>
          <p:spPr>
            <a:xfrm>
              <a:off x="3850957" y="2209800"/>
              <a:ext cx="530915" cy="276999"/>
            </a:xfrm>
            <a:prstGeom prst="rect">
              <a:avLst/>
            </a:prstGeom>
            <a:noFill/>
          </p:spPr>
          <p:txBody>
            <a:bodyPr wrap="none" rtlCol="0">
              <a:spAutoFit/>
            </a:bodyPr>
            <a:lstStyle/>
            <a:p>
              <a:r>
                <a:rPr lang="en-US" sz="1200" dirty="0" smtClean="0">
                  <a:latin typeface="+mn-lt"/>
                  <a:cs typeface="Comic Sans MS"/>
                </a:rPr>
                <a:t>LC SR</a:t>
              </a:r>
              <a:endParaRPr lang="en-US" sz="1200" dirty="0">
                <a:latin typeface="+mn-lt"/>
                <a:cs typeface="Comic Sans MS"/>
              </a:endParaRPr>
            </a:p>
          </p:txBody>
        </p:sp>
        <p:sp>
          <p:nvSpPr>
            <p:cNvPr id="21" name="TextBox 20"/>
            <p:cNvSpPr txBox="1"/>
            <p:nvPr/>
          </p:nvSpPr>
          <p:spPr>
            <a:xfrm>
              <a:off x="3856074" y="2466201"/>
              <a:ext cx="563526" cy="276999"/>
            </a:xfrm>
            <a:prstGeom prst="rect">
              <a:avLst/>
            </a:prstGeom>
            <a:noFill/>
          </p:spPr>
          <p:txBody>
            <a:bodyPr wrap="none" rtlCol="0">
              <a:spAutoFit/>
            </a:bodyPr>
            <a:lstStyle/>
            <a:p>
              <a:r>
                <a:rPr lang="en-US" sz="1200" dirty="0" smtClean="0">
                  <a:latin typeface="+mn-lt"/>
                </a:rPr>
                <a:t>LCQM</a:t>
              </a:r>
              <a:endParaRPr lang="en-US" sz="1200" dirty="0">
                <a:latin typeface="+mn-lt"/>
              </a:endParaRPr>
            </a:p>
          </p:txBody>
        </p:sp>
        <p:cxnSp>
          <p:nvCxnSpPr>
            <p:cNvPr id="22" name="Straight Connector 21"/>
            <p:cNvCxnSpPr/>
            <p:nvPr/>
          </p:nvCxnSpPr>
          <p:spPr>
            <a:xfrm>
              <a:off x="3398874" y="2540813"/>
              <a:ext cx="457200" cy="1588"/>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3398874" y="2693213"/>
              <a:ext cx="457200" cy="1588"/>
            </a:xfrm>
            <a:prstGeom prst="line">
              <a:avLst/>
            </a:prstGeom>
            <a:ln w="19050" cap="flat" cmpd="sng" algn="ctr">
              <a:solidFill>
                <a:schemeClr val="tx1"/>
              </a:solidFill>
              <a:prstDash val="dashDot"/>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3429000" y="2360612"/>
              <a:ext cx="457200" cy="1588"/>
            </a:xfrm>
            <a:prstGeom prst="line">
              <a:avLst/>
            </a:prstGeom>
            <a:ln w="19050" cap="flat" cmpd="sng" algn="ctr">
              <a:solidFill>
                <a:schemeClr val="tx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pic>
        <p:nvPicPr>
          <p:cNvPr id="25" name="Picture 24"/>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143000" y="1295400"/>
            <a:ext cx="6844145" cy="3200400"/>
          </a:xfrm>
          <a:prstGeom prst="rect">
            <a:avLst/>
          </a:prstGeom>
        </p:spPr>
      </p:pic>
      <p:sp>
        <p:nvSpPr>
          <p:cNvPr id="26" name="TextBox 25"/>
          <p:cNvSpPr txBox="1"/>
          <p:nvPr/>
        </p:nvSpPr>
        <p:spPr>
          <a:xfrm>
            <a:off x="5082905" y="4817983"/>
            <a:ext cx="3603895" cy="923330"/>
          </a:xfrm>
          <a:prstGeom prst="rect">
            <a:avLst/>
          </a:prstGeom>
          <a:noFill/>
        </p:spPr>
        <p:txBody>
          <a:bodyPr wrap="square" rtlCol="0">
            <a:spAutoFit/>
          </a:bodyPr>
          <a:lstStyle/>
          <a:p>
            <a:r>
              <a:rPr lang="en-US" dirty="0" smtClean="0"/>
              <a:t>QCD based LQCD and LCSR</a:t>
            </a:r>
          </a:p>
          <a:p>
            <a:r>
              <a:rPr lang="en-US" dirty="0" smtClean="0"/>
              <a:t>(Regensburg University) reproduce trend at Q</a:t>
            </a:r>
            <a:r>
              <a:rPr lang="en-US" baseline="30000" dirty="0" smtClean="0"/>
              <a:t>2</a:t>
            </a:r>
            <a:r>
              <a:rPr lang="en-US" dirty="0" smtClean="0"/>
              <a:t>&gt;2GeV</a:t>
            </a:r>
            <a:r>
              <a:rPr lang="en-US" baseline="30000" dirty="0" smtClean="0"/>
              <a:t>2</a:t>
            </a:r>
            <a:endParaRPr lang="en-US" baseline="30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21</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Transverse Charge Densities: Roper</a:t>
            </a:r>
            <a:endParaRPr lang="en-US" sz="3200" b="1" baseline="-25000" dirty="0">
              <a:latin typeface="Calibri"/>
              <a:cs typeface="Calibri"/>
            </a:endParaRPr>
          </a:p>
        </p:txBody>
      </p:sp>
      <p:sp>
        <p:nvSpPr>
          <p:cNvPr id="8" name="Rectangle 7"/>
          <p:cNvSpPr/>
          <p:nvPr/>
        </p:nvSpPr>
        <p:spPr>
          <a:xfrm>
            <a:off x="250476" y="1916681"/>
            <a:ext cx="4572000" cy="923330"/>
          </a:xfrm>
          <a:prstGeom prst="rect">
            <a:avLst/>
          </a:prstGeom>
        </p:spPr>
        <p:txBody>
          <a:bodyPr>
            <a:spAutoFit/>
          </a:bodyPr>
          <a:lstStyle/>
          <a:p>
            <a:pPr>
              <a:defRPr/>
            </a:pPr>
            <a:r>
              <a:rPr lang="en-US" dirty="0" smtClean="0"/>
              <a:t>Transverse charge densities are calculated </a:t>
            </a:r>
            <a:r>
              <a:rPr lang="en-US" b="1" u="sng" dirty="0" smtClean="0">
                <a:solidFill>
                  <a:srgbClr val="0000FF"/>
                </a:solidFill>
              </a:rPr>
              <a:t>from the transition form factors</a:t>
            </a:r>
            <a:r>
              <a:rPr lang="en-US" dirty="0" smtClean="0"/>
              <a:t> as seen from a light front moving toward the baryon.</a:t>
            </a:r>
            <a:endParaRPr lang="en-US" dirty="0" smtClean="0"/>
          </a:p>
        </p:txBody>
      </p:sp>
      <p:pic>
        <p:nvPicPr>
          <p:cNvPr id="10" name="Picture 5"/>
          <p:cNvPicPr>
            <a:picLocks noChangeAspect="1"/>
          </p:cNvPicPr>
          <p:nvPr/>
        </p:nvPicPr>
        <p:blipFill>
          <a:blip r:embed="rId3"/>
          <a:srcRect l="30392" t="37122" r="33333" b="57576"/>
          <a:stretch>
            <a:fillRect/>
          </a:stretch>
        </p:blipFill>
        <p:spPr bwMode="auto">
          <a:xfrm>
            <a:off x="250476" y="3160403"/>
            <a:ext cx="4388948" cy="830389"/>
          </a:xfrm>
          <a:prstGeom prst="rect">
            <a:avLst/>
          </a:prstGeom>
          <a:solidFill>
            <a:srgbClr val="FFFFFF"/>
          </a:solidFill>
          <a:ln w="12700" cap="flat" cmpd="sng" algn="ctr">
            <a:solidFill>
              <a:srgbClr val="000090"/>
            </a:solidFill>
            <a:prstDash val="solid"/>
            <a:miter lim="800000"/>
            <a:headEnd type="none" w="med" len="med"/>
            <a:tailEnd type="none" w="med" len="med"/>
          </a:ln>
        </p:spPr>
      </p:pic>
      <p:grpSp>
        <p:nvGrpSpPr>
          <p:cNvPr id="15" name="Group 14"/>
          <p:cNvGrpSpPr/>
          <p:nvPr/>
        </p:nvGrpSpPr>
        <p:grpSpPr>
          <a:xfrm>
            <a:off x="250476" y="1946217"/>
            <a:ext cx="8664924" cy="4110314"/>
            <a:chOff x="250476" y="1946217"/>
            <a:chExt cx="8664924" cy="4110314"/>
          </a:xfrm>
        </p:grpSpPr>
        <p:sp>
          <p:nvSpPr>
            <p:cNvPr id="11" name="TextBox 10"/>
            <p:cNvSpPr txBox="1"/>
            <p:nvPr/>
          </p:nvSpPr>
          <p:spPr>
            <a:xfrm>
              <a:off x="250476" y="4356630"/>
              <a:ext cx="4495800" cy="1477328"/>
            </a:xfrm>
            <a:prstGeom prst="rect">
              <a:avLst/>
            </a:prstGeom>
            <a:noFill/>
            <a:ln>
              <a:solidFill>
                <a:srgbClr val="FF0000"/>
              </a:solidFill>
            </a:ln>
          </p:spPr>
          <p:txBody>
            <a:bodyPr wrap="square">
              <a:spAutoFit/>
            </a:bodyPr>
            <a:lstStyle/>
            <a:p>
              <a:pPr>
                <a:buClr>
                  <a:srgbClr val="FF0000"/>
                </a:buClr>
                <a:defRPr/>
              </a:pPr>
              <a:r>
                <a:rPr lang="en-US" dirty="0" smtClean="0">
                  <a:latin typeface="Arial"/>
                  <a:cs typeface="Arial"/>
                </a:rPr>
                <a:t>T</a:t>
              </a:r>
              <a:r>
                <a:rPr lang="en-US" b="0" dirty="0" smtClean="0">
                  <a:latin typeface="Arial"/>
                  <a:cs typeface="Arial"/>
                </a:rPr>
                <a:t>he transition of p→N</a:t>
              </a:r>
              <a:r>
                <a:rPr lang="en-US" b="0" baseline="30000" dirty="0" smtClean="0">
                  <a:latin typeface="Arial"/>
                  <a:cs typeface="Arial"/>
                </a:rPr>
                <a:t>+</a:t>
              </a:r>
              <a:r>
                <a:rPr lang="en-US" b="0" dirty="0" smtClean="0">
                  <a:latin typeface="Arial"/>
                  <a:cs typeface="Arial"/>
                </a:rPr>
                <a:t>(1440)</a:t>
              </a:r>
              <a:r>
                <a:rPr lang="en-US" dirty="0" smtClean="0">
                  <a:latin typeface="Arial"/>
                  <a:cs typeface="Arial"/>
                </a:rPr>
                <a:t>P</a:t>
              </a:r>
              <a:r>
                <a:rPr lang="en-US" baseline="-25000" dirty="0" smtClean="0">
                  <a:latin typeface="Arial"/>
                  <a:cs typeface="Arial"/>
                </a:rPr>
                <a:t>11</a:t>
              </a:r>
              <a:r>
                <a:rPr lang="en-US" b="0" dirty="0" smtClean="0">
                  <a:latin typeface="Arial"/>
                  <a:cs typeface="Arial"/>
                </a:rPr>
                <a:t> </a:t>
              </a:r>
            </a:p>
            <a:p>
              <a:pPr>
                <a:buClr>
                  <a:srgbClr val="FF0000"/>
                </a:buClr>
                <a:defRPr/>
              </a:pPr>
              <a:r>
                <a:rPr lang="en-US" dirty="0" smtClean="0">
                  <a:latin typeface="Arial"/>
                  <a:cs typeface="Arial"/>
                </a:rPr>
                <a:t>in </a:t>
              </a:r>
              <a:r>
                <a:rPr lang="en-US" dirty="0" smtClean="0">
                  <a:latin typeface="Arial"/>
                  <a:cs typeface="Arial"/>
                </a:rPr>
                <a:t>LF </a:t>
              </a:r>
              <a:r>
                <a:rPr lang="en-US" dirty="0" err="1" smtClean="0">
                  <a:latin typeface="Arial"/>
                  <a:cs typeface="Arial"/>
                </a:rPr>
                <a:t>helicity</a:t>
              </a:r>
              <a:r>
                <a:rPr lang="en-US" dirty="0" smtClean="0">
                  <a:latin typeface="Arial"/>
                  <a:cs typeface="Arial"/>
                </a:rPr>
                <a:t> +1/2 → +1/2 </a:t>
              </a:r>
              <a:r>
                <a:rPr lang="en-US" b="0" dirty="0" smtClean="0">
                  <a:latin typeface="Arial"/>
                  <a:cs typeface="Arial"/>
                </a:rPr>
                <a:t> </a:t>
              </a:r>
            </a:p>
            <a:p>
              <a:pPr>
                <a:buClr>
                  <a:srgbClr val="FF0000"/>
                </a:buClr>
                <a:defRPr/>
              </a:pPr>
              <a:r>
                <a:rPr lang="en-US" b="0" dirty="0" smtClean="0">
                  <a:latin typeface="Arial"/>
                  <a:cs typeface="Arial"/>
                </a:rPr>
                <a:t>is </a:t>
              </a:r>
              <a:r>
                <a:rPr lang="en-US" b="0" dirty="0">
                  <a:latin typeface="Arial"/>
                  <a:cs typeface="Arial"/>
                </a:rPr>
                <a:t>dominated by </a:t>
              </a:r>
              <a:r>
                <a:rPr lang="en-US" b="1" i="1" dirty="0">
                  <a:solidFill>
                    <a:srgbClr val="FF0000"/>
                  </a:solidFill>
                  <a:latin typeface="Arial"/>
                  <a:cs typeface="Arial"/>
                </a:rPr>
                <a:t>up</a:t>
              </a:r>
              <a:r>
                <a:rPr lang="en-US" b="0" dirty="0">
                  <a:latin typeface="Arial"/>
                  <a:cs typeface="Arial"/>
                </a:rPr>
                <a:t> quarks in a central region of</a:t>
              </a:r>
              <a:r>
                <a:rPr lang="en-US" b="0" dirty="0" smtClean="0">
                  <a:latin typeface="Arial"/>
                  <a:cs typeface="Arial"/>
                </a:rPr>
                <a:t> radius ~0.4 </a:t>
              </a:r>
              <a:r>
                <a:rPr lang="en-US" b="0" dirty="0">
                  <a:latin typeface="Arial"/>
                  <a:cs typeface="Arial"/>
                </a:rPr>
                <a:t>fm, and by </a:t>
              </a:r>
              <a:r>
                <a:rPr lang="en-US" b="1" i="1" dirty="0">
                  <a:solidFill>
                    <a:srgbClr val="008000"/>
                  </a:solidFill>
                  <a:latin typeface="Arial"/>
                  <a:cs typeface="Arial"/>
                </a:rPr>
                <a:t>down</a:t>
              </a:r>
              <a:r>
                <a:rPr lang="en-US" b="0" dirty="0">
                  <a:latin typeface="Arial"/>
                  <a:cs typeface="Arial"/>
                </a:rPr>
                <a:t> quarks in an outer band up to</a:t>
              </a:r>
              <a:r>
                <a:rPr lang="en-US" b="0" dirty="0" smtClean="0">
                  <a:latin typeface="Arial"/>
                  <a:cs typeface="Arial"/>
                </a:rPr>
                <a:t> ~</a:t>
              </a:r>
              <a:r>
                <a:rPr lang="en-US" dirty="0" smtClean="0">
                  <a:latin typeface="Arial"/>
                  <a:cs typeface="Arial"/>
                </a:rPr>
                <a:t>0.8</a:t>
              </a:r>
              <a:r>
                <a:rPr lang="en-US" b="0" dirty="0" smtClean="0">
                  <a:latin typeface="Arial"/>
                  <a:cs typeface="Arial"/>
                </a:rPr>
                <a:t> </a:t>
              </a:r>
              <a:r>
                <a:rPr lang="en-US" b="0" dirty="0">
                  <a:latin typeface="Arial"/>
                  <a:cs typeface="Arial"/>
                </a:rPr>
                <a:t>fm. </a:t>
              </a:r>
            </a:p>
          </p:txBody>
        </p:sp>
        <p:pic>
          <p:nvPicPr>
            <p:cNvPr id="12" name="Picture 11"/>
            <p:cNvPicPr>
              <a:picLocks noChangeAspect="1"/>
            </p:cNvPicPr>
            <p:nvPr/>
          </p:nvPicPr>
          <mc:AlternateContent>
            <mc:Choice xmlns:ma="http://schemas.microsoft.com/office/mac/drawingml/2008/main" Requires="ma">
              <p:blipFill>
                <a:blip r:embed="rId4"/>
                <a:srcRect l="16217" r="48310" b="72110"/>
                <a:stretch>
                  <a:fillRect/>
                </a:stretch>
              </p:blipFill>
            </mc:Choice>
            <mc:Fallback>
              <p:blipFill>
                <a:blip r:embed="rId5"/>
                <a:srcRect l="16217" r="48310" b="72110"/>
                <a:stretch>
                  <a:fillRect/>
                </a:stretch>
              </p:blipFill>
            </mc:Fallback>
          </mc:AlternateContent>
          <p:spPr>
            <a:xfrm>
              <a:off x="5433980" y="1946217"/>
              <a:ext cx="3481420" cy="3595403"/>
            </a:xfrm>
            <a:prstGeom prst="rect">
              <a:avLst/>
            </a:prstGeom>
          </p:spPr>
        </p:pic>
        <p:sp>
          <p:nvSpPr>
            <p:cNvPr id="13" name="TextBox 12"/>
            <p:cNvSpPr txBox="1"/>
            <p:nvPr/>
          </p:nvSpPr>
          <p:spPr>
            <a:xfrm>
              <a:off x="6585746" y="5410200"/>
              <a:ext cx="1724628" cy="646331"/>
            </a:xfrm>
            <a:prstGeom prst="rect">
              <a:avLst/>
            </a:prstGeom>
            <a:noFill/>
          </p:spPr>
          <p:txBody>
            <a:bodyPr wrap="square" rtlCol="0">
              <a:spAutoFit/>
            </a:bodyPr>
            <a:lstStyle/>
            <a:p>
              <a:r>
                <a:rPr lang="en-US" b="1" dirty="0" smtClean="0">
                  <a:solidFill>
                    <a:schemeClr val="accent1"/>
                  </a:solidFill>
                  <a:latin typeface="+mn-lt"/>
                  <a:cs typeface="Comic Sans MS"/>
                </a:rPr>
                <a:t>Light</a:t>
              </a:r>
              <a:r>
                <a:rPr lang="en-US" b="1" dirty="0" smtClean="0">
                  <a:solidFill>
                    <a:srgbClr val="00CC99"/>
                  </a:solidFill>
                  <a:latin typeface="+mn-lt"/>
                  <a:cs typeface="Comic Sans MS"/>
                </a:rPr>
                <a:t>: </a:t>
              </a:r>
              <a:r>
                <a:rPr lang="en-US" b="1" dirty="0" smtClean="0">
                  <a:solidFill>
                    <a:schemeClr val="accent1"/>
                  </a:solidFill>
                  <a:latin typeface="+mn-lt"/>
                  <a:cs typeface="Comic Sans MS"/>
                </a:rPr>
                <a:t>positive</a:t>
              </a:r>
              <a:r>
                <a:rPr lang="en-US" b="1" dirty="0" smtClean="0">
                  <a:solidFill>
                    <a:srgbClr val="00CC99"/>
                  </a:solidFill>
                  <a:latin typeface="+mn-lt"/>
                  <a:cs typeface="Comic Sans MS"/>
                </a:rPr>
                <a:t> </a:t>
              </a:r>
            </a:p>
            <a:p>
              <a:r>
                <a:rPr lang="en-US" b="1" dirty="0" smtClean="0">
                  <a:cs typeface="Comic Sans MS"/>
                </a:rPr>
                <a:t>Dark: </a:t>
              </a:r>
              <a:r>
                <a:rPr lang="en-US" b="1" dirty="0" smtClean="0">
                  <a:latin typeface="+mn-lt"/>
                  <a:cs typeface="Comic Sans MS"/>
                </a:rPr>
                <a:t>negative</a:t>
              </a:r>
              <a:endParaRPr lang="en-US" dirty="0" smtClean="0">
                <a:cs typeface="Comic Sans MS"/>
              </a:endParaRPr>
            </a:p>
          </p:txBody>
        </p:sp>
      </p:grpSp>
      <p:sp>
        <p:nvSpPr>
          <p:cNvPr id="14" name="TextBox 13"/>
          <p:cNvSpPr txBox="1"/>
          <p:nvPr/>
        </p:nvSpPr>
        <p:spPr>
          <a:xfrm>
            <a:off x="6585746" y="1761551"/>
            <a:ext cx="1595309" cy="369332"/>
          </a:xfrm>
          <a:prstGeom prst="rect">
            <a:avLst/>
          </a:prstGeom>
          <a:noFill/>
        </p:spPr>
        <p:txBody>
          <a:bodyPr wrap="none" rtlCol="0">
            <a:spAutoFit/>
          </a:bodyPr>
          <a:lstStyle/>
          <a:p>
            <a:r>
              <a:rPr lang="en-US" dirty="0" smtClean="0"/>
              <a:t>Charge Density</a:t>
            </a:r>
            <a:endParaRPr lang="en-US" dirty="0"/>
          </a:p>
        </p:txBody>
      </p:sp>
      <p:sp>
        <p:nvSpPr>
          <p:cNvPr id="16" name="Rectangle 15"/>
          <p:cNvSpPr/>
          <p:nvPr/>
        </p:nvSpPr>
        <p:spPr>
          <a:xfrm>
            <a:off x="1657575" y="822968"/>
            <a:ext cx="5780064" cy="369332"/>
          </a:xfrm>
          <a:prstGeom prst="rect">
            <a:avLst/>
          </a:prstGeom>
        </p:spPr>
        <p:txBody>
          <a:bodyPr wrap="square">
            <a:spAutoFit/>
          </a:bodyPr>
          <a:lstStyle/>
          <a:p>
            <a:r>
              <a:rPr lang="en-US" dirty="0" smtClean="0"/>
              <a:t>L. </a:t>
            </a:r>
            <a:r>
              <a:rPr lang="en-US" dirty="0" err="1" smtClean="0"/>
              <a:t>Tiator</a:t>
            </a:r>
            <a:r>
              <a:rPr lang="en-US" dirty="0" smtClean="0"/>
              <a:t>, D. </a:t>
            </a:r>
            <a:r>
              <a:rPr lang="en-US" dirty="0" err="1" smtClean="0"/>
              <a:t>Drechsel</a:t>
            </a:r>
            <a:r>
              <a:rPr lang="en-US" dirty="0" smtClean="0"/>
              <a:t>, S.S. </a:t>
            </a:r>
            <a:r>
              <a:rPr lang="en-US" dirty="0" err="1" smtClean="0"/>
              <a:t>Kamalov</a:t>
            </a:r>
            <a:r>
              <a:rPr lang="en-US" dirty="0" smtClean="0"/>
              <a:t>, M. </a:t>
            </a:r>
            <a:r>
              <a:rPr lang="en-US" dirty="0" err="1" smtClean="0"/>
              <a:t>Vanderhaeghen</a:t>
            </a:r>
            <a:r>
              <a:rPr lang="en-US" dirty="0" smtClean="0"/>
              <a:t>, 2008  </a:t>
            </a: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900" decel="100000" fill="hold"/>
                                        <p:tgtEl>
                                          <p:spTgt spid="15"/>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3" name="Picture 22"/>
          <p:cNvPicPr>
            <a:picLocks noChangeAspect="1"/>
          </p:cNvPicPr>
          <p:nvPr/>
        </p:nvPicPr>
        <mc:AlternateContent>
          <mc:Choice xmlns:ma="http://schemas.microsoft.com/office/mac/drawingml/2008/main" Requires="ma">
            <p:blipFill>
              <a:blip r:embed="rId3"/>
              <a:srcRect l="50723" t="6452" r="10252" b="67742"/>
              <a:stretch>
                <a:fillRect/>
              </a:stretch>
            </p:blipFill>
          </mc:Choice>
          <mc:Fallback>
            <p:blipFill>
              <a:blip r:embed="rId4"/>
              <a:srcRect l="50723" t="6452" r="10252" b="67742"/>
              <a:stretch>
                <a:fillRect/>
              </a:stretch>
            </p:blipFill>
          </mc:Fallback>
        </mc:AlternateContent>
        <p:spPr>
          <a:xfrm>
            <a:off x="5551170" y="1099692"/>
            <a:ext cx="3440430" cy="3200400"/>
          </a:xfrm>
          <a:prstGeom prst="rect">
            <a:avLst/>
          </a:prstGeom>
        </p:spPr>
      </p:pic>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22</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Transverse Charge Densities: D</a:t>
            </a:r>
            <a:r>
              <a:rPr lang="en-US" sz="3200" b="1" baseline="-25000" dirty="0" smtClean="0">
                <a:latin typeface="Calibri"/>
                <a:cs typeface="Calibri"/>
              </a:rPr>
              <a:t>13</a:t>
            </a:r>
            <a:endParaRPr lang="en-US" sz="3200" b="1" baseline="-25000" dirty="0">
              <a:latin typeface="Calibri"/>
              <a:cs typeface="Calibri"/>
            </a:endParaRPr>
          </a:p>
        </p:txBody>
      </p:sp>
      <p:sp>
        <p:nvSpPr>
          <p:cNvPr id="9" name="Rectangle 8"/>
          <p:cNvSpPr/>
          <p:nvPr/>
        </p:nvSpPr>
        <p:spPr>
          <a:xfrm>
            <a:off x="1657575" y="822968"/>
            <a:ext cx="5780064" cy="369332"/>
          </a:xfrm>
          <a:prstGeom prst="rect">
            <a:avLst/>
          </a:prstGeom>
        </p:spPr>
        <p:txBody>
          <a:bodyPr wrap="square">
            <a:spAutoFit/>
          </a:bodyPr>
          <a:lstStyle/>
          <a:p>
            <a:r>
              <a:rPr lang="en-US" dirty="0" smtClean="0"/>
              <a:t>L. </a:t>
            </a:r>
            <a:r>
              <a:rPr lang="en-US" dirty="0" err="1" smtClean="0"/>
              <a:t>Tiator</a:t>
            </a:r>
            <a:r>
              <a:rPr lang="en-US" dirty="0" smtClean="0"/>
              <a:t>, D. </a:t>
            </a:r>
            <a:r>
              <a:rPr lang="en-US" dirty="0" err="1" smtClean="0"/>
              <a:t>Drechsel</a:t>
            </a:r>
            <a:r>
              <a:rPr lang="en-US" dirty="0" smtClean="0"/>
              <a:t>, S.S. </a:t>
            </a:r>
            <a:r>
              <a:rPr lang="en-US" dirty="0" err="1" smtClean="0"/>
              <a:t>Kamalov</a:t>
            </a:r>
            <a:r>
              <a:rPr lang="en-US" dirty="0" smtClean="0"/>
              <a:t>, M. </a:t>
            </a:r>
            <a:r>
              <a:rPr lang="en-US" dirty="0" err="1" smtClean="0"/>
              <a:t>Vanderhaeghen</a:t>
            </a:r>
            <a:r>
              <a:rPr lang="en-US" dirty="0" smtClean="0"/>
              <a:t>, 2008  </a:t>
            </a:r>
            <a:endParaRPr lang="en-US" dirty="0" smtClean="0"/>
          </a:p>
        </p:txBody>
      </p:sp>
      <p:sp>
        <p:nvSpPr>
          <p:cNvPr id="15" name="TextBox 14"/>
          <p:cNvSpPr txBox="1"/>
          <p:nvPr/>
        </p:nvSpPr>
        <p:spPr>
          <a:xfrm>
            <a:off x="228600" y="4109502"/>
            <a:ext cx="3469467" cy="738664"/>
          </a:xfrm>
          <a:prstGeom prst="rect">
            <a:avLst/>
          </a:prstGeom>
          <a:noFill/>
          <a:ln>
            <a:solidFill>
              <a:srgbClr val="FF0000"/>
            </a:solidFill>
          </a:ln>
        </p:spPr>
        <p:txBody>
          <a:bodyPr wrap="square" rtlCol="0">
            <a:spAutoFit/>
          </a:bodyPr>
          <a:lstStyle/>
          <a:p>
            <a:r>
              <a:rPr lang="en-US" sz="1400" dirty="0" smtClean="0">
                <a:latin typeface="Arial"/>
                <a:cs typeface="Arial"/>
              </a:rPr>
              <a:t>transition </a:t>
            </a:r>
            <a:r>
              <a:rPr lang="en-US" sz="1400" dirty="0" smtClean="0">
                <a:latin typeface="Arial"/>
                <a:cs typeface="Arial"/>
              </a:rPr>
              <a:t>dominated by </a:t>
            </a:r>
            <a:r>
              <a:rPr lang="en-US" sz="1400" dirty="0" err="1" smtClean="0">
                <a:latin typeface="Arial"/>
                <a:cs typeface="Arial"/>
              </a:rPr>
              <a:t>d</a:t>
            </a:r>
            <a:r>
              <a:rPr lang="en-US" sz="1400" dirty="0" smtClean="0">
                <a:latin typeface="Arial"/>
                <a:cs typeface="Arial"/>
              </a:rPr>
              <a:t>-quarks in radius 0.5 fm in center, and by </a:t>
            </a:r>
            <a:r>
              <a:rPr lang="en-US" sz="1400" dirty="0" err="1" smtClean="0">
                <a:latin typeface="Arial"/>
                <a:cs typeface="Arial"/>
              </a:rPr>
              <a:t>u</a:t>
            </a:r>
            <a:r>
              <a:rPr lang="en-US" sz="1400" dirty="0" smtClean="0">
                <a:latin typeface="Arial"/>
                <a:cs typeface="Arial"/>
              </a:rPr>
              <a:t>-quarks in region up to 1.3 fm.</a:t>
            </a:r>
            <a:r>
              <a:rPr lang="en-US" sz="1400" dirty="0" smtClean="0">
                <a:latin typeface="Arial"/>
                <a:cs typeface="Arial"/>
              </a:rPr>
              <a:t> </a:t>
            </a:r>
          </a:p>
        </p:txBody>
      </p:sp>
      <p:grpSp>
        <p:nvGrpSpPr>
          <p:cNvPr id="16" name="Group 20"/>
          <p:cNvGrpSpPr/>
          <p:nvPr/>
        </p:nvGrpSpPr>
        <p:grpSpPr>
          <a:xfrm>
            <a:off x="7696200" y="1978967"/>
            <a:ext cx="1066800" cy="614065"/>
            <a:chOff x="7834313" y="1900535"/>
            <a:chExt cx="1066800" cy="614065"/>
          </a:xfrm>
        </p:grpSpPr>
        <p:sp>
          <p:nvSpPr>
            <p:cNvPr id="17" name="AutoShape 6"/>
            <p:cNvSpPr>
              <a:spLocks noChangeArrowheads="1"/>
            </p:cNvSpPr>
            <p:nvPr/>
          </p:nvSpPr>
          <p:spPr bwMode="auto">
            <a:xfrm>
              <a:off x="7834313" y="2286000"/>
              <a:ext cx="1066800" cy="228600"/>
            </a:xfrm>
            <a:prstGeom prst="rightArrow">
              <a:avLst>
                <a:gd name="adj1" fmla="val 50000"/>
                <a:gd name="adj2" fmla="val 116667"/>
              </a:avLst>
            </a:prstGeom>
            <a:solidFill>
              <a:srgbClr val="FF0000"/>
            </a:solidFill>
            <a:ln w="9525">
              <a:solidFill>
                <a:schemeClr val="tx1"/>
              </a:solidFill>
              <a:miter lim="800000"/>
              <a:headEnd/>
              <a:tailEnd/>
            </a:ln>
            <a:effectLst/>
          </p:spPr>
          <p:txBody>
            <a:bodyPr wrap="none" anchor="ctr">
              <a:prstTxWarp prst="textNoShape">
                <a:avLst/>
              </a:prstTxWarp>
            </a:bodyPr>
            <a:lstStyle/>
            <a:p>
              <a:endParaRPr lang="en-US"/>
            </a:p>
          </p:txBody>
        </p:sp>
        <p:sp>
          <p:nvSpPr>
            <p:cNvPr id="18" name="TextBox 17"/>
            <p:cNvSpPr txBox="1"/>
            <p:nvPr/>
          </p:nvSpPr>
          <p:spPr>
            <a:xfrm>
              <a:off x="8229600" y="1900535"/>
              <a:ext cx="351378" cy="461665"/>
            </a:xfrm>
            <a:prstGeom prst="rect">
              <a:avLst/>
            </a:prstGeom>
            <a:noFill/>
          </p:spPr>
          <p:txBody>
            <a:bodyPr wrap="none" rtlCol="0">
              <a:spAutoFit/>
            </a:bodyPr>
            <a:lstStyle/>
            <a:p>
              <a:r>
                <a:rPr lang="en-US" sz="2400" dirty="0" smtClean="0">
                  <a:solidFill>
                    <a:srgbClr val="FF0000"/>
                  </a:solidFill>
                </a:rPr>
                <a:t>P</a:t>
              </a:r>
              <a:endParaRPr lang="en-US" sz="2400" dirty="0">
                <a:solidFill>
                  <a:srgbClr val="FF0000"/>
                </a:solidFill>
              </a:endParaRPr>
            </a:p>
          </p:txBody>
        </p:sp>
        <p:cxnSp>
          <p:nvCxnSpPr>
            <p:cNvPr id="19" name="Straight Arrow Connector 18"/>
            <p:cNvCxnSpPr/>
            <p:nvPr/>
          </p:nvCxnSpPr>
          <p:spPr>
            <a:xfrm>
              <a:off x="8229600" y="1981200"/>
              <a:ext cx="304800" cy="1588"/>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pic>
        <p:nvPicPr>
          <p:cNvPr id="20" name="Picture 19"/>
          <p:cNvPicPr>
            <a:picLocks noChangeAspect="1"/>
          </p:cNvPicPr>
          <p:nvPr/>
        </p:nvPicPr>
        <mc:AlternateContent>
          <mc:Choice xmlns:ma="http://schemas.microsoft.com/office/mac/drawingml/2008/main" Requires="ma">
            <p:blipFill>
              <a:blip r:embed="rId3"/>
              <a:srcRect l="22185" t="31541" r="28403" b="44086"/>
              <a:stretch>
                <a:fillRect/>
              </a:stretch>
            </p:blipFill>
          </mc:Choice>
          <mc:Fallback>
            <p:blipFill>
              <a:blip r:embed="rId4"/>
              <a:srcRect l="22185" t="31541" r="28403" b="44086"/>
              <a:stretch>
                <a:fillRect/>
              </a:stretch>
            </p:blipFill>
          </mc:Fallback>
        </mc:AlternateContent>
        <p:spPr>
          <a:xfrm>
            <a:off x="3200400" y="1278484"/>
            <a:ext cx="2667000" cy="2514600"/>
          </a:xfrm>
          <a:prstGeom prst="rect">
            <a:avLst/>
          </a:prstGeom>
          <a:ln>
            <a:noFill/>
          </a:ln>
        </p:spPr>
      </p:pic>
      <p:sp>
        <p:nvSpPr>
          <p:cNvPr id="21" name="TextBox 20"/>
          <p:cNvSpPr txBox="1"/>
          <p:nvPr/>
        </p:nvSpPr>
        <p:spPr>
          <a:xfrm>
            <a:off x="5979172" y="4276595"/>
            <a:ext cx="2707628" cy="1169551"/>
          </a:xfrm>
          <a:prstGeom prst="rect">
            <a:avLst/>
          </a:prstGeom>
          <a:noFill/>
          <a:ln>
            <a:solidFill>
              <a:srgbClr val="FF0000"/>
            </a:solidFill>
          </a:ln>
        </p:spPr>
        <p:txBody>
          <a:bodyPr wrap="square" rtlCol="0">
            <a:spAutoFit/>
          </a:bodyPr>
          <a:lstStyle/>
          <a:p>
            <a:pPr>
              <a:buClr>
                <a:srgbClr val="FF0000"/>
              </a:buClr>
            </a:pPr>
            <a:r>
              <a:rPr lang="en-US" sz="1400" dirty="0" smtClean="0">
                <a:latin typeface="Arial"/>
                <a:cs typeface="Arial"/>
              </a:rPr>
              <a:t>proton and N(1520)D</a:t>
            </a:r>
            <a:r>
              <a:rPr lang="en-US" sz="1400" baseline="-25000" dirty="0" smtClean="0">
                <a:latin typeface="Arial"/>
                <a:cs typeface="Arial"/>
              </a:rPr>
              <a:t>13</a:t>
            </a:r>
            <a:r>
              <a:rPr lang="en-US" sz="1400" dirty="0" smtClean="0">
                <a:latin typeface="Arial"/>
                <a:cs typeface="Arial"/>
              </a:rPr>
              <a:t> polarized along x-axis with opposite spin projections, nearly full quark flavor separation. </a:t>
            </a:r>
            <a:endParaRPr lang="en-US" sz="1400" dirty="0">
              <a:latin typeface="Arial"/>
              <a:cs typeface="Arial"/>
            </a:endParaRPr>
          </a:p>
        </p:txBody>
      </p:sp>
      <p:pic>
        <p:nvPicPr>
          <p:cNvPr id="22" name="Picture 21"/>
          <p:cNvPicPr>
            <a:picLocks noChangeAspect="1"/>
          </p:cNvPicPr>
          <p:nvPr/>
        </p:nvPicPr>
        <mc:AlternateContent>
          <mc:Choice xmlns:ma="http://schemas.microsoft.com/office/mac/drawingml/2008/main" Requires="ma">
            <p:blipFill>
              <a:blip r:embed="rId3"/>
              <a:srcRect l="15126" t="6452" r="48571" b="68387"/>
              <a:stretch>
                <a:fillRect/>
              </a:stretch>
            </p:blipFill>
          </mc:Choice>
          <mc:Fallback>
            <p:blipFill>
              <a:blip r:embed="rId4"/>
              <a:srcRect l="15126" t="6452" r="48571" b="68387"/>
              <a:stretch>
                <a:fillRect/>
              </a:stretch>
            </p:blipFill>
          </mc:Fallback>
        </mc:AlternateContent>
        <p:spPr>
          <a:xfrm>
            <a:off x="128992" y="1137702"/>
            <a:ext cx="3048000" cy="2971800"/>
          </a:xfrm>
          <a:prstGeom prst="rect">
            <a:avLst/>
          </a:prstGeom>
        </p:spPr>
      </p:pic>
      <p:pic>
        <p:nvPicPr>
          <p:cNvPr id="24" name="Picture 23" descr="Screen shot 2010-05-20 at 9.35.40 AM.jpg"/>
          <p:cNvPicPr>
            <a:picLocks noChangeAspect="1"/>
          </p:cNvPicPr>
          <p:nvPr/>
        </p:nvPicPr>
        <p:blipFill>
          <a:blip r:embed="rId5"/>
          <a:stretch>
            <a:fillRect/>
          </a:stretch>
        </p:blipFill>
        <p:spPr>
          <a:xfrm>
            <a:off x="228600" y="4917679"/>
            <a:ext cx="3469467" cy="684271"/>
          </a:xfrm>
          <a:prstGeom prst="rect">
            <a:avLst/>
          </a:prstGeom>
        </p:spPr>
      </p:pic>
      <p:pic>
        <p:nvPicPr>
          <p:cNvPr id="25" name="Picture 24" descr="Screen shot 2010-05-20 at 9.35.56 AM.jpg"/>
          <p:cNvPicPr>
            <a:picLocks noChangeAspect="1"/>
          </p:cNvPicPr>
          <p:nvPr/>
        </p:nvPicPr>
        <p:blipFill>
          <a:blip r:embed="rId6"/>
          <a:stretch>
            <a:fillRect/>
          </a:stretch>
        </p:blipFill>
        <p:spPr>
          <a:xfrm>
            <a:off x="2979711" y="5767686"/>
            <a:ext cx="6011890" cy="588664"/>
          </a:xfrm>
          <a:prstGeom prst="rect">
            <a:avLst/>
          </a:prstGeom>
        </p:spPr>
      </p:pic>
      <p:cxnSp>
        <p:nvCxnSpPr>
          <p:cNvPr id="27" name="Straight Arrow Connector 26"/>
          <p:cNvCxnSpPr/>
          <p:nvPr/>
        </p:nvCxnSpPr>
        <p:spPr>
          <a:xfrm rot="5400000" flipH="1" flipV="1">
            <a:off x="7276869" y="5638276"/>
            <a:ext cx="321540"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23</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Double </a:t>
            </a:r>
            <a:r>
              <a:rPr lang="en-US" sz="3200" b="1" dirty="0" smtClean="0">
                <a:latin typeface="Calibri"/>
                <a:cs typeface="Calibri"/>
              </a:rPr>
              <a:t>Meson Production</a:t>
            </a:r>
            <a:endParaRPr lang="en-US" sz="3200" b="1" baseline="-25000" dirty="0">
              <a:latin typeface="Calibri"/>
              <a:cs typeface="Calibri"/>
            </a:endParaRPr>
          </a:p>
        </p:txBody>
      </p:sp>
      <p:pic>
        <p:nvPicPr>
          <p:cNvPr id="27" name="Picture 26" descr="double_pion.jpg"/>
          <p:cNvPicPr>
            <a:picLocks noChangeAspect="1"/>
          </p:cNvPicPr>
          <p:nvPr/>
        </p:nvPicPr>
        <p:blipFill>
          <a:blip r:embed="rId3"/>
          <a:srcRect b="21922"/>
          <a:stretch>
            <a:fillRect/>
          </a:stretch>
        </p:blipFill>
        <p:spPr>
          <a:xfrm>
            <a:off x="768475" y="1929750"/>
            <a:ext cx="2658546" cy="3125805"/>
          </a:xfrm>
          <a:prstGeom prst="rect">
            <a:avLst/>
          </a:prstGeom>
        </p:spPr>
      </p:pic>
      <p:pic>
        <p:nvPicPr>
          <p:cNvPr id="28" name="Picture 27" descr="Screen shot 2010-05-20 at 9.47.08 AM.jpg"/>
          <p:cNvPicPr>
            <a:picLocks noChangeAspect="1"/>
          </p:cNvPicPr>
          <p:nvPr/>
        </p:nvPicPr>
        <p:blipFill>
          <a:blip r:embed="rId4"/>
          <a:stretch>
            <a:fillRect/>
          </a:stretch>
        </p:blipFill>
        <p:spPr>
          <a:xfrm>
            <a:off x="4509188" y="1469345"/>
            <a:ext cx="3887858" cy="4553521"/>
          </a:xfrm>
          <a:prstGeom prst="rect">
            <a:avLst/>
          </a:prstGeom>
        </p:spPr>
      </p:pic>
      <p:sp>
        <p:nvSpPr>
          <p:cNvPr id="29" name="TextBox 28"/>
          <p:cNvSpPr txBox="1"/>
          <p:nvPr/>
        </p:nvSpPr>
        <p:spPr>
          <a:xfrm>
            <a:off x="5354104" y="1035641"/>
            <a:ext cx="2495745" cy="400110"/>
          </a:xfrm>
          <a:prstGeom prst="rect">
            <a:avLst/>
          </a:prstGeom>
          <a:noFill/>
        </p:spPr>
        <p:txBody>
          <a:bodyPr wrap="none" rtlCol="0">
            <a:spAutoFit/>
          </a:bodyPr>
          <a:lstStyle/>
          <a:p>
            <a:r>
              <a:rPr lang="en-US" sz="2000" b="1" dirty="0" smtClean="0"/>
              <a:t>CLAS Data, Q</a:t>
            </a:r>
            <a:r>
              <a:rPr lang="en-US" sz="2000" b="1" baseline="30000" dirty="0" smtClean="0"/>
              <a:t>2</a:t>
            </a:r>
            <a:r>
              <a:rPr lang="en-US" sz="2000" b="1" dirty="0" smtClean="0"/>
              <a:t>&lt;4 GeV</a:t>
            </a:r>
            <a:r>
              <a:rPr lang="en-US" sz="2000" b="1" baseline="30000" dirty="0" smtClean="0"/>
              <a:t>2</a:t>
            </a:r>
            <a:endParaRPr lang="en-US" sz="2000" b="1" baseline="300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24</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Double </a:t>
            </a:r>
            <a:r>
              <a:rPr lang="en-US" sz="3200" b="1" dirty="0" smtClean="0">
                <a:latin typeface="Calibri"/>
                <a:cs typeface="Calibri"/>
              </a:rPr>
              <a:t>Meson Production</a:t>
            </a:r>
            <a:endParaRPr lang="en-US" sz="3200" b="1" baseline="-25000" dirty="0">
              <a:latin typeface="Calibri"/>
              <a:cs typeface="Calibri"/>
            </a:endParaRPr>
          </a:p>
        </p:txBody>
      </p:sp>
      <p:pic>
        <p:nvPicPr>
          <p:cNvPr id="28" name="Picture 27" descr="Screen shot 2010-05-20 at 9.47.08 AM.jpg"/>
          <p:cNvPicPr>
            <a:picLocks noChangeAspect="1"/>
          </p:cNvPicPr>
          <p:nvPr/>
        </p:nvPicPr>
        <p:blipFill>
          <a:blip r:embed="rId3"/>
          <a:stretch>
            <a:fillRect/>
          </a:stretch>
        </p:blipFill>
        <p:spPr>
          <a:xfrm>
            <a:off x="4509188" y="1469345"/>
            <a:ext cx="3887858" cy="4553521"/>
          </a:xfrm>
          <a:prstGeom prst="rect">
            <a:avLst/>
          </a:prstGeom>
        </p:spPr>
      </p:pic>
      <p:sp>
        <p:nvSpPr>
          <p:cNvPr id="29" name="TextBox 28"/>
          <p:cNvSpPr txBox="1"/>
          <p:nvPr/>
        </p:nvSpPr>
        <p:spPr>
          <a:xfrm>
            <a:off x="5354104" y="1035641"/>
            <a:ext cx="2495745" cy="400110"/>
          </a:xfrm>
          <a:prstGeom prst="rect">
            <a:avLst/>
          </a:prstGeom>
          <a:noFill/>
        </p:spPr>
        <p:txBody>
          <a:bodyPr wrap="none" rtlCol="0">
            <a:spAutoFit/>
          </a:bodyPr>
          <a:lstStyle/>
          <a:p>
            <a:r>
              <a:rPr lang="en-US" sz="2000" b="1" dirty="0" smtClean="0"/>
              <a:t>CLAS Data, Q</a:t>
            </a:r>
            <a:r>
              <a:rPr lang="en-US" sz="2000" b="1" baseline="30000" dirty="0" smtClean="0"/>
              <a:t>2</a:t>
            </a:r>
            <a:r>
              <a:rPr lang="en-US" sz="2000" b="1" dirty="0" smtClean="0"/>
              <a:t>&lt;4 GeV</a:t>
            </a:r>
            <a:r>
              <a:rPr lang="en-US" sz="2000" b="1" baseline="30000" dirty="0" smtClean="0"/>
              <a:t>2</a:t>
            </a:r>
            <a:endParaRPr lang="en-US" sz="2000" b="1" baseline="30000" dirty="0"/>
          </a:p>
        </p:txBody>
      </p:sp>
      <p:sp>
        <p:nvSpPr>
          <p:cNvPr id="9" name="TextBox 8"/>
          <p:cNvSpPr txBox="1"/>
          <p:nvPr/>
        </p:nvSpPr>
        <p:spPr>
          <a:xfrm>
            <a:off x="457200" y="2166667"/>
            <a:ext cx="3191061" cy="3416320"/>
          </a:xfrm>
          <a:prstGeom prst="rect">
            <a:avLst/>
          </a:prstGeom>
          <a:noFill/>
        </p:spPr>
        <p:txBody>
          <a:bodyPr wrap="square" rtlCol="0">
            <a:spAutoFit/>
          </a:bodyPr>
          <a:lstStyle/>
          <a:p>
            <a:r>
              <a:rPr lang="en-US" dirty="0" smtClean="0"/>
              <a:t>single, double meson channels are the main players in the resonance region: sensitive to almost all excited proton states</a:t>
            </a:r>
          </a:p>
          <a:p>
            <a:endParaRPr lang="en-US" dirty="0" smtClean="0"/>
          </a:p>
          <a:p>
            <a:endParaRPr lang="en-US" dirty="0" smtClean="0"/>
          </a:p>
          <a:p>
            <a:r>
              <a:rPr lang="en-US" dirty="0" smtClean="0"/>
              <a:t>The combined analysis of </a:t>
            </a:r>
            <a:r>
              <a:rPr lang="en-US" dirty="0" err="1" smtClean="0"/>
              <a:t>N</a:t>
            </a:r>
            <a:r>
              <a:rPr lang="en-US" dirty="0" err="1" smtClean="0">
                <a:latin typeface="Symbol" charset="2"/>
                <a:cs typeface="Symbol" charset="2"/>
              </a:rPr>
              <a:t>p</a:t>
            </a:r>
            <a:r>
              <a:rPr lang="en-US" dirty="0" smtClean="0"/>
              <a:t>, </a:t>
            </a:r>
            <a:r>
              <a:rPr lang="en-US" dirty="0" err="1" smtClean="0"/>
              <a:t>N</a:t>
            </a:r>
            <a:r>
              <a:rPr lang="en-US" dirty="0" err="1" smtClean="0">
                <a:latin typeface="Symbol" charset="2"/>
                <a:cs typeface="Symbol" charset="2"/>
              </a:rPr>
              <a:t>pp</a:t>
            </a:r>
            <a:r>
              <a:rPr lang="en-US" dirty="0" smtClean="0">
                <a:latin typeface="Symbol" charset="2"/>
                <a:cs typeface="Symbol" charset="2"/>
              </a:rPr>
              <a:t> </a:t>
            </a:r>
            <a:r>
              <a:rPr lang="en-US" dirty="0" smtClean="0"/>
              <a:t>data is key in the entire N* program</a:t>
            </a:r>
          </a:p>
          <a:p>
            <a:endParaRPr lang="en-US" dirty="0" smtClean="0"/>
          </a:p>
          <a:p>
            <a:r>
              <a:rPr lang="en-US" dirty="0" smtClean="0"/>
              <a:t>Notice that structure in </a:t>
            </a:r>
            <a:r>
              <a:rPr lang="en-US" dirty="0" err="1" smtClean="0">
                <a:latin typeface="Symbol" charset="2"/>
                <a:cs typeface="Symbol" charset="2"/>
              </a:rPr>
              <a:t>p</a:t>
            </a:r>
            <a:r>
              <a:rPr lang="en-US" baseline="30000" dirty="0" smtClean="0"/>
              <a:t>+</a:t>
            </a:r>
            <a:r>
              <a:rPr lang="en-US" dirty="0" smtClean="0"/>
              <a:t> channel absent in </a:t>
            </a:r>
            <a:r>
              <a:rPr lang="en-US" dirty="0" smtClean="0">
                <a:latin typeface="Symbol" charset="2"/>
                <a:cs typeface="Symbol" charset="2"/>
              </a:rPr>
              <a:t>p</a:t>
            </a:r>
            <a:r>
              <a:rPr lang="en-US" baseline="30000" dirty="0" smtClean="0"/>
              <a:t>0</a:t>
            </a:r>
            <a:r>
              <a:rPr lang="en-US" dirty="0" smtClean="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25</a:t>
            </a:fld>
            <a:endParaRPr lang="en-US" dirty="0"/>
          </a:p>
        </p:txBody>
      </p:sp>
      <p:sp>
        <p:nvSpPr>
          <p:cNvPr id="7" name="Title 1"/>
          <p:cNvSpPr>
            <a:spLocks noGrp="1"/>
          </p:cNvSpPr>
          <p:nvPr>
            <p:ph type="title"/>
          </p:nvPr>
        </p:nvSpPr>
        <p:spPr>
          <a:xfrm>
            <a:off x="0" y="17395"/>
            <a:ext cx="9144000" cy="851647"/>
          </a:xfrm>
        </p:spPr>
        <p:txBody>
          <a:bodyPr>
            <a:normAutofit/>
          </a:bodyPr>
          <a:lstStyle/>
          <a:p>
            <a:r>
              <a:rPr lang="en-US" sz="2400" b="1" dirty="0" smtClean="0"/>
              <a:t>JLAB</a:t>
            </a:r>
            <a:r>
              <a:rPr lang="en-US" sz="2400" b="1" dirty="0" smtClean="0"/>
              <a:t>-MSU meson baryon model for </a:t>
            </a:r>
            <a:r>
              <a:rPr lang="en-US" sz="2400" b="1" dirty="0" err="1" smtClean="0"/>
              <a:t>N</a:t>
            </a:r>
            <a:r>
              <a:rPr lang="en-US" sz="2400" b="1" dirty="0" err="1" smtClean="0">
                <a:latin typeface="Symbol" charset="2"/>
                <a:cs typeface="Symbol" charset="2"/>
              </a:rPr>
              <a:t>pp</a:t>
            </a:r>
            <a:r>
              <a:rPr lang="en-US" sz="2400" b="1" dirty="0" smtClean="0"/>
              <a:t> electroproduction</a:t>
            </a:r>
            <a:br>
              <a:rPr lang="en-US" sz="2400" b="1" dirty="0" smtClean="0"/>
            </a:br>
            <a:endParaRPr lang="en-US" sz="2400" b="1" baseline="-25000" dirty="0">
              <a:latin typeface="Calibri"/>
              <a:cs typeface="Calibri"/>
            </a:endParaRPr>
          </a:p>
        </p:txBody>
      </p:sp>
      <p:sp>
        <p:nvSpPr>
          <p:cNvPr id="11" name="TextBox 10"/>
          <p:cNvSpPr txBox="1"/>
          <p:nvPr/>
        </p:nvSpPr>
        <p:spPr>
          <a:xfrm>
            <a:off x="457200" y="813621"/>
            <a:ext cx="1957725" cy="369332"/>
          </a:xfrm>
          <a:prstGeom prst="rect">
            <a:avLst/>
          </a:prstGeom>
          <a:noFill/>
        </p:spPr>
        <p:txBody>
          <a:bodyPr wrap="none" rtlCol="0">
            <a:spAutoFit/>
          </a:bodyPr>
          <a:lstStyle/>
          <a:p>
            <a:r>
              <a:rPr lang="en-US" dirty="0" smtClean="0"/>
              <a:t>Channels included:</a:t>
            </a:r>
            <a:endParaRPr lang="en-US" dirty="0"/>
          </a:p>
        </p:txBody>
      </p:sp>
      <p:grpSp>
        <p:nvGrpSpPr>
          <p:cNvPr id="77" name="Group 76"/>
          <p:cNvGrpSpPr/>
          <p:nvPr/>
        </p:nvGrpSpPr>
        <p:grpSpPr>
          <a:xfrm>
            <a:off x="771882" y="1540400"/>
            <a:ext cx="7083968" cy="1753789"/>
            <a:chOff x="347998" y="1337641"/>
            <a:chExt cx="7083968" cy="1753789"/>
          </a:xfrm>
        </p:grpSpPr>
        <p:grpSp>
          <p:nvGrpSpPr>
            <p:cNvPr id="75" name="Group 74"/>
            <p:cNvGrpSpPr/>
            <p:nvPr/>
          </p:nvGrpSpPr>
          <p:grpSpPr>
            <a:xfrm>
              <a:off x="4833867" y="1337641"/>
              <a:ext cx="2598099" cy="1753789"/>
              <a:chOff x="4666316" y="1407089"/>
              <a:chExt cx="2598099" cy="1753789"/>
            </a:xfrm>
          </p:grpSpPr>
          <p:grpSp>
            <p:nvGrpSpPr>
              <p:cNvPr id="68" name="Group 67"/>
              <p:cNvGrpSpPr/>
              <p:nvPr/>
            </p:nvGrpSpPr>
            <p:grpSpPr>
              <a:xfrm>
                <a:off x="4666316" y="1521324"/>
                <a:ext cx="2598099" cy="1419288"/>
                <a:chOff x="4904848" y="812956"/>
                <a:chExt cx="3487146" cy="2224037"/>
              </a:xfrm>
            </p:grpSpPr>
            <p:grpSp>
              <p:nvGrpSpPr>
                <p:cNvPr id="26" name="Group 25"/>
                <p:cNvGrpSpPr/>
                <p:nvPr/>
              </p:nvGrpSpPr>
              <p:grpSpPr>
                <a:xfrm>
                  <a:off x="4904848" y="1037757"/>
                  <a:ext cx="1412489" cy="1959661"/>
                  <a:chOff x="5065727" y="1481801"/>
                  <a:chExt cx="1412489" cy="1959661"/>
                </a:xfrm>
              </p:grpSpPr>
              <p:grpSp>
                <p:nvGrpSpPr>
                  <p:cNvPr id="16" name="Group 15"/>
                  <p:cNvGrpSpPr/>
                  <p:nvPr/>
                </p:nvGrpSpPr>
                <p:grpSpPr>
                  <a:xfrm>
                    <a:off x="5065727" y="1481801"/>
                    <a:ext cx="933855" cy="747126"/>
                    <a:chOff x="3760324" y="1556514"/>
                    <a:chExt cx="933855" cy="747126"/>
                  </a:xfrm>
                </p:grpSpPr>
                <p:cxnSp>
                  <p:nvCxnSpPr>
                    <p:cNvPr id="13" name="Curved Connector 12"/>
                    <p:cNvCxnSpPr/>
                    <p:nvPr/>
                  </p:nvCxnSpPr>
                  <p:spPr>
                    <a:xfrm>
                      <a:off x="3760324" y="1556514"/>
                      <a:ext cx="460702" cy="373563"/>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Curved Connector 14"/>
                    <p:cNvCxnSpPr/>
                    <p:nvPr/>
                  </p:nvCxnSpPr>
                  <p:spPr>
                    <a:xfrm>
                      <a:off x="4221026" y="1930077"/>
                      <a:ext cx="473153" cy="373563"/>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23" name="Group 22"/>
                  <p:cNvGrpSpPr/>
                  <p:nvPr/>
                </p:nvGrpSpPr>
                <p:grpSpPr>
                  <a:xfrm rot="17405242">
                    <a:off x="5013327" y="2401049"/>
                    <a:ext cx="1196727" cy="884099"/>
                    <a:chOff x="1568877" y="2988507"/>
                    <a:chExt cx="1196727" cy="884099"/>
                  </a:xfrm>
                </p:grpSpPr>
                <p:cxnSp>
                  <p:nvCxnSpPr>
                    <p:cNvPr id="24" name="Straight Connector 23"/>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22" name="Oval 21"/>
                  <p:cNvSpPr/>
                  <p:nvPr/>
                </p:nvSpPr>
                <p:spPr>
                  <a:xfrm>
                    <a:off x="5937327" y="2141763"/>
                    <a:ext cx="540889" cy="5229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8" name="Group 47"/>
                <p:cNvGrpSpPr/>
                <p:nvPr/>
              </p:nvGrpSpPr>
              <p:grpSpPr>
                <a:xfrm rot="16943317">
                  <a:off x="6033247" y="969270"/>
                  <a:ext cx="1196727" cy="884099"/>
                  <a:chOff x="1568877" y="2988507"/>
                  <a:chExt cx="1196727" cy="884099"/>
                </a:xfrm>
              </p:grpSpPr>
              <p:cxnSp>
                <p:nvCxnSpPr>
                  <p:cNvPr id="49" name="Straight Connector 48"/>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1" name="Group 50"/>
                <p:cNvGrpSpPr/>
                <p:nvPr/>
              </p:nvGrpSpPr>
              <p:grpSpPr>
                <a:xfrm rot="20432336">
                  <a:off x="6185648" y="1829223"/>
                  <a:ext cx="1196727" cy="884099"/>
                  <a:chOff x="1568877" y="2988507"/>
                  <a:chExt cx="1196727" cy="884099"/>
                </a:xfrm>
              </p:grpSpPr>
              <p:cxnSp>
                <p:nvCxnSpPr>
                  <p:cNvPr id="52" name="Straight Connector 51"/>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60" name="Group 59"/>
                <p:cNvGrpSpPr/>
                <p:nvPr/>
              </p:nvGrpSpPr>
              <p:grpSpPr>
                <a:xfrm>
                  <a:off x="7530384" y="1810791"/>
                  <a:ext cx="861610" cy="1226202"/>
                  <a:chOff x="7530384" y="1810791"/>
                  <a:chExt cx="861610" cy="1226202"/>
                </a:xfrm>
              </p:grpSpPr>
              <p:grpSp>
                <p:nvGrpSpPr>
                  <p:cNvPr id="54" name="Group 53"/>
                  <p:cNvGrpSpPr/>
                  <p:nvPr/>
                </p:nvGrpSpPr>
                <p:grpSpPr>
                  <a:xfrm rot="17933212">
                    <a:off x="7514945" y="1922350"/>
                    <a:ext cx="861610" cy="638491"/>
                    <a:chOff x="1568877" y="2988507"/>
                    <a:chExt cx="1196727" cy="884099"/>
                  </a:xfrm>
                </p:grpSpPr>
                <p:cxnSp>
                  <p:nvCxnSpPr>
                    <p:cNvPr id="55" name="Straight Connector 54"/>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57" name="Group 56"/>
                  <p:cNvGrpSpPr/>
                  <p:nvPr/>
                </p:nvGrpSpPr>
                <p:grpSpPr>
                  <a:xfrm rot="20919717">
                    <a:off x="7530384" y="2398502"/>
                    <a:ext cx="861610" cy="638491"/>
                    <a:chOff x="1568877" y="2988507"/>
                    <a:chExt cx="1196727" cy="884099"/>
                  </a:xfrm>
                </p:grpSpPr>
                <p:cxnSp>
                  <p:nvCxnSpPr>
                    <p:cNvPr id="58" name="Straight Connector 57"/>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sp>
            <p:nvSpPr>
              <p:cNvPr id="69" name="TextBox 68"/>
              <p:cNvSpPr txBox="1"/>
              <p:nvPr/>
            </p:nvSpPr>
            <p:spPr>
              <a:xfrm>
                <a:off x="4914619" y="1407089"/>
                <a:ext cx="279569" cy="369332"/>
              </a:xfrm>
              <a:prstGeom prst="rect">
                <a:avLst/>
              </a:prstGeom>
              <a:noFill/>
            </p:spPr>
            <p:txBody>
              <a:bodyPr wrap="none" rtlCol="0">
                <a:spAutoFit/>
              </a:bodyPr>
              <a:lstStyle/>
              <a:p>
                <a:r>
                  <a:rPr lang="en-US" dirty="0" err="1" smtClean="0">
                    <a:latin typeface="Symbol" charset="2"/>
                    <a:cs typeface="Symbol" charset="2"/>
                  </a:rPr>
                  <a:t>g</a:t>
                </a:r>
                <a:endParaRPr lang="en-US" dirty="0">
                  <a:latin typeface="Symbol" charset="2"/>
                  <a:cs typeface="Symbol" charset="2"/>
                </a:endParaRPr>
              </a:p>
            </p:txBody>
          </p:sp>
          <p:sp>
            <p:nvSpPr>
              <p:cNvPr id="70" name="TextBox 69"/>
              <p:cNvSpPr txBox="1"/>
              <p:nvPr/>
            </p:nvSpPr>
            <p:spPr>
              <a:xfrm>
                <a:off x="6858226" y="2007668"/>
                <a:ext cx="311353" cy="369332"/>
              </a:xfrm>
              <a:prstGeom prst="rect">
                <a:avLst/>
              </a:prstGeom>
              <a:noFill/>
            </p:spPr>
            <p:txBody>
              <a:bodyPr wrap="none" rtlCol="0">
                <a:spAutoFit/>
              </a:bodyPr>
              <a:lstStyle/>
              <a:p>
                <a:r>
                  <a:rPr lang="en-US" dirty="0" err="1" smtClean="0">
                    <a:latin typeface="Symbol" charset="2"/>
                    <a:cs typeface="Symbol" charset="2"/>
                  </a:rPr>
                  <a:t>p</a:t>
                </a:r>
                <a:endParaRPr lang="en-US" dirty="0">
                  <a:latin typeface="Symbol" charset="2"/>
                  <a:cs typeface="Symbol" charset="2"/>
                </a:endParaRPr>
              </a:p>
            </p:txBody>
          </p:sp>
          <p:sp>
            <p:nvSpPr>
              <p:cNvPr id="71" name="TextBox 70"/>
              <p:cNvSpPr txBox="1"/>
              <p:nvPr/>
            </p:nvSpPr>
            <p:spPr>
              <a:xfrm>
                <a:off x="4890274" y="2724295"/>
                <a:ext cx="303914" cy="369332"/>
              </a:xfrm>
              <a:prstGeom prst="rect">
                <a:avLst/>
              </a:prstGeom>
              <a:noFill/>
            </p:spPr>
            <p:txBody>
              <a:bodyPr wrap="none" rtlCol="0">
                <a:spAutoFit/>
              </a:bodyPr>
              <a:lstStyle/>
              <a:p>
                <a:r>
                  <a:rPr lang="en-US" dirty="0" smtClean="0"/>
                  <a:t>P</a:t>
                </a:r>
                <a:endParaRPr lang="en-US" dirty="0"/>
              </a:p>
            </p:txBody>
          </p:sp>
          <p:sp>
            <p:nvSpPr>
              <p:cNvPr id="72" name="TextBox 71"/>
              <p:cNvSpPr txBox="1"/>
              <p:nvPr/>
            </p:nvSpPr>
            <p:spPr>
              <a:xfrm>
                <a:off x="6858226" y="2791546"/>
                <a:ext cx="303914" cy="369332"/>
              </a:xfrm>
              <a:prstGeom prst="rect">
                <a:avLst/>
              </a:prstGeom>
              <a:noFill/>
            </p:spPr>
            <p:txBody>
              <a:bodyPr wrap="none" rtlCol="0">
                <a:spAutoFit/>
              </a:bodyPr>
              <a:lstStyle/>
              <a:p>
                <a:r>
                  <a:rPr lang="en-US" dirty="0" smtClean="0"/>
                  <a:t>P</a:t>
                </a:r>
                <a:endParaRPr lang="en-US" dirty="0"/>
              </a:p>
            </p:txBody>
          </p:sp>
          <p:sp>
            <p:nvSpPr>
              <p:cNvPr id="73" name="TextBox 72"/>
              <p:cNvSpPr txBox="1"/>
              <p:nvPr/>
            </p:nvSpPr>
            <p:spPr>
              <a:xfrm>
                <a:off x="5780067" y="1479139"/>
                <a:ext cx="311353" cy="369332"/>
              </a:xfrm>
              <a:prstGeom prst="rect">
                <a:avLst/>
              </a:prstGeom>
              <a:noFill/>
            </p:spPr>
            <p:txBody>
              <a:bodyPr wrap="none" rtlCol="0">
                <a:spAutoFit/>
              </a:bodyPr>
              <a:lstStyle/>
              <a:p>
                <a:r>
                  <a:rPr lang="en-US" dirty="0" err="1" smtClean="0">
                    <a:latin typeface="Symbol" charset="2"/>
                    <a:cs typeface="Symbol" charset="2"/>
                  </a:rPr>
                  <a:t>p</a:t>
                </a:r>
                <a:endParaRPr lang="en-US" dirty="0">
                  <a:latin typeface="Symbol" charset="2"/>
                  <a:cs typeface="Symbol" charset="2"/>
                </a:endParaRPr>
              </a:p>
            </p:txBody>
          </p:sp>
          <p:sp>
            <p:nvSpPr>
              <p:cNvPr id="74" name="TextBox 73"/>
              <p:cNvSpPr txBox="1"/>
              <p:nvPr/>
            </p:nvSpPr>
            <p:spPr>
              <a:xfrm>
                <a:off x="5882663" y="2453371"/>
                <a:ext cx="674246" cy="369332"/>
              </a:xfrm>
              <a:prstGeom prst="rect">
                <a:avLst/>
              </a:prstGeom>
              <a:noFill/>
            </p:spPr>
            <p:txBody>
              <a:bodyPr wrap="none" rtlCol="0">
                <a:spAutoFit/>
              </a:bodyPr>
              <a:lstStyle/>
              <a:p>
                <a:r>
                  <a:rPr lang="en-US" dirty="0" smtClean="0">
                    <a:latin typeface="Symbol" charset="2"/>
                    <a:cs typeface="Symbol" charset="2"/>
                  </a:rPr>
                  <a:t>D</a:t>
                </a:r>
                <a:r>
                  <a:rPr lang="en-US" baseline="30000" dirty="0" smtClean="0">
                    <a:latin typeface="Symbol" charset="2"/>
                    <a:cs typeface="Symbol" charset="2"/>
                  </a:rPr>
                  <a:t>++(0)</a:t>
                </a:r>
                <a:endParaRPr lang="en-US" baseline="30000" dirty="0">
                  <a:latin typeface="Symbol" charset="2"/>
                  <a:cs typeface="Symbol" charset="2"/>
                </a:endParaRPr>
              </a:p>
            </p:txBody>
          </p:sp>
        </p:grpSp>
        <p:sp>
          <p:nvSpPr>
            <p:cNvPr id="76" name="TextBox 75"/>
            <p:cNvSpPr txBox="1"/>
            <p:nvPr/>
          </p:nvSpPr>
          <p:spPr>
            <a:xfrm>
              <a:off x="347998" y="1638990"/>
              <a:ext cx="2757072" cy="923330"/>
            </a:xfrm>
            <a:prstGeom prst="rect">
              <a:avLst/>
            </a:prstGeom>
            <a:noFill/>
          </p:spPr>
          <p:txBody>
            <a:bodyPr wrap="none" rtlCol="0">
              <a:spAutoFit/>
            </a:bodyPr>
            <a:lstStyle/>
            <a:p>
              <a:r>
                <a:rPr lang="en-US" dirty="0" smtClean="0"/>
                <a:t>all N*</a:t>
              </a:r>
              <a:r>
                <a:rPr lang="en-US" dirty="0" err="1" smtClean="0"/>
                <a:t>s</a:t>
              </a:r>
              <a:r>
                <a:rPr lang="en-US" dirty="0" smtClean="0"/>
                <a:t> with </a:t>
              </a:r>
              <a:r>
                <a:rPr lang="en-US" dirty="0" err="1" smtClean="0">
                  <a:latin typeface="Symbol" charset="2"/>
                  <a:cs typeface="Symbol" charset="2"/>
                </a:rPr>
                <a:t>pD</a:t>
              </a:r>
              <a:r>
                <a:rPr lang="en-US" dirty="0" smtClean="0"/>
                <a:t> decays</a:t>
              </a:r>
            </a:p>
            <a:p>
              <a:r>
                <a:rPr lang="en-US" dirty="0" err="1" smtClean="0"/>
                <a:t>Reggeized</a:t>
              </a:r>
              <a:r>
                <a:rPr lang="en-US" dirty="0" smtClean="0"/>
                <a:t> Born Terms</a:t>
              </a:r>
            </a:p>
            <a:p>
              <a:r>
                <a:rPr lang="en-US" dirty="0" smtClean="0">
                  <a:latin typeface="Calibri"/>
                  <a:cs typeface="Calibri"/>
                </a:rPr>
                <a:t>additional</a:t>
              </a:r>
              <a:r>
                <a:rPr lang="en-US" dirty="0" smtClean="0">
                  <a:latin typeface="Symbol" charset="2"/>
                  <a:cs typeface="Symbol" charset="2"/>
                </a:rPr>
                <a:t> </a:t>
              </a:r>
              <a:r>
                <a:rPr lang="en-US" dirty="0" err="1" smtClean="0">
                  <a:latin typeface="Symbol" charset="2"/>
                  <a:cs typeface="Symbol" charset="2"/>
                </a:rPr>
                <a:t>pD</a:t>
              </a:r>
              <a:r>
                <a:rPr lang="en-US" dirty="0" smtClean="0">
                  <a:latin typeface="Symbol" charset="2"/>
                  <a:cs typeface="Symbol" charset="2"/>
                </a:rPr>
                <a:t> </a:t>
              </a:r>
              <a:r>
                <a:rPr lang="en-US" dirty="0" smtClean="0"/>
                <a:t>Contact </a:t>
              </a:r>
              <a:r>
                <a:rPr lang="en-US" dirty="0" smtClean="0"/>
                <a:t>T</a:t>
              </a:r>
              <a:r>
                <a:rPr lang="en-US" dirty="0" smtClean="0"/>
                <a:t>erm</a:t>
              </a:r>
              <a:endParaRPr lang="en-US" dirty="0"/>
            </a:p>
          </p:txBody>
        </p:sp>
      </p:grpSp>
      <p:grpSp>
        <p:nvGrpSpPr>
          <p:cNvPr id="110" name="Group 109"/>
          <p:cNvGrpSpPr/>
          <p:nvPr/>
        </p:nvGrpSpPr>
        <p:grpSpPr>
          <a:xfrm>
            <a:off x="771882" y="3781708"/>
            <a:ext cx="7456323" cy="2005913"/>
            <a:chOff x="457200" y="2923185"/>
            <a:chExt cx="7456323" cy="2005913"/>
          </a:xfrm>
        </p:grpSpPr>
        <p:grpSp>
          <p:nvGrpSpPr>
            <p:cNvPr id="78" name="Group 77"/>
            <p:cNvGrpSpPr/>
            <p:nvPr/>
          </p:nvGrpSpPr>
          <p:grpSpPr>
            <a:xfrm>
              <a:off x="457200" y="3035387"/>
              <a:ext cx="7355168" cy="1893711"/>
              <a:chOff x="957609" y="1130468"/>
              <a:chExt cx="6534381" cy="1893711"/>
            </a:xfrm>
          </p:grpSpPr>
          <p:grpSp>
            <p:nvGrpSpPr>
              <p:cNvPr id="79" name="Group 74"/>
              <p:cNvGrpSpPr/>
              <p:nvPr/>
            </p:nvGrpSpPr>
            <p:grpSpPr>
              <a:xfrm>
                <a:off x="4833853" y="1130468"/>
                <a:ext cx="2658137" cy="1893711"/>
                <a:chOff x="4666302" y="1199916"/>
                <a:chExt cx="2658137" cy="1893711"/>
              </a:xfrm>
            </p:grpSpPr>
            <p:grpSp>
              <p:nvGrpSpPr>
                <p:cNvPr id="81" name="Group 67"/>
                <p:cNvGrpSpPr/>
                <p:nvPr/>
              </p:nvGrpSpPr>
              <p:grpSpPr>
                <a:xfrm>
                  <a:off x="4666302" y="1199916"/>
                  <a:ext cx="2387858" cy="1715441"/>
                  <a:chOff x="4904848" y="309304"/>
                  <a:chExt cx="3204966" cy="2688114"/>
                </a:xfrm>
              </p:grpSpPr>
              <p:grpSp>
                <p:nvGrpSpPr>
                  <p:cNvPr id="88" name="Group 25"/>
                  <p:cNvGrpSpPr/>
                  <p:nvPr/>
                </p:nvGrpSpPr>
                <p:grpSpPr>
                  <a:xfrm>
                    <a:off x="4904848" y="1037757"/>
                    <a:ext cx="1412489" cy="1959661"/>
                    <a:chOff x="5065727" y="1481801"/>
                    <a:chExt cx="1412489" cy="1959661"/>
                  </a:xfrm>
                </p:grpSpPr>
                <p:grpSp>
                  <p:nvGrpSpPr>
                    <p:cNvPr id="102" name="Group 15"/>
                    <p:cNvGrpSpPr/>
                    <p:nvPr/>
                  </p:nvGrpSpPr>
                  <p:grpSpPr>
                    <a:xfrm>
                      <a:off x="5065727" y="1481801"/>
                      <a:ext cx="933855" cy="747126"/>
                      <a:chOff x="3760324" y="1556514"/>
                      <a:chExt cx="933855" cy="747126"/>
                    </a:xfrm>
                  </p:grpSpPr>
                  <p:cxnSp>
                    <p:nvCxnSpPr>
                      <p:cNvPr id="107" name="Curved Connector 12"/>
                      <p:cNvCxnSpPr/>
                      <p:nvPr/>
                    </p:nvCxnSpPr>
                    <p:spPr>
                      <a:xfrm>
                        <a:off x="3760324" y="1556514"/>
                        <a:ext cx="460702" cy="373563"/>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8" name="Curved Connector 14"/>
                      <p:cNvCxnSpPr/>
                      <p:nvPr/>
                    </p:nvCxnSpPr>
                    <p:spPr>
                      <a:xfrm>
                        <a:off x="4221026" y="1930077"/>
                        <a:ext cx="473153" cy="373563"/>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103" name="Group 22"/>
                    <p:cNvGrpSpPr/>
                    <p:nvPr/>
                  </p:nvGrpSpPr>
                  <p:grpSpPr>
                    <a:xfrm rot="17405242">
                      <a:off x="5013327" y="2401049"/>
                      <a:ext cx="1196727" cy="884099"/>
                      <a:chOff x="1568877" y="2988507"/>
                      <a:chExt cx="1196727" cy="884099"/>
                    </a:xfrm>
                  </p:grpSpPr>
                  <p:cxnSp>
                    <p:nvCxnSpPr>
                      <p:cNvPr id="105" name="Straight Connector 104"/>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6" name="Straight Arrow Connector 105"/>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04" name="Oval 103"/>
                    <p:cNvSpPr/>
                    <p:nvPr/>
                  </p:nvSpPr>
                  <p:spPr>
                    <a:xfrm>
                      <a:off x="5937327" y="2141763"/>
                      <a:ext cx="540889" cy="5229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89" name="Group 47"/>
                  <p:cNvGrpSpPr/>
                  <p:nvPr/>
                </p:nvGrpSpPr>
                <p:grpSpPr>
                  <a:xfrm rot="16943317">
                    <a:off x="6033247" y="969270"/>
                    <a:ext cx="1196727" cy="884099"/>
                    <a:chOff x="1568877" y="2988507"/>
                    <a:chExt cx="1196727" cy="884099"/>
                  </a:xfrm>
                </p:grpSpPr>
                <p:cxnSp>
                  <p:nvCxnSpPr>
                    <p:cNvPr id="100" name="Straight Connector 99"/>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01" name="Straight Arrow Connector 100"/>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0" name="Group 50"/>
                  <p:cNvGrpSpPr/>
                  <p:nvPr/>
                </p:nvGrpSpPr>
                <p:grpSpPr>
                  <a:xfrm rot="20432336">
                    <a:off x="6185648" y="1829223"/>
                    <a:ext cx="1196727" cy="884099"/>
                    <a:chOff x="1568877" y="2988507"/>
                    <a:chExt cx="1196727" cy="884099"/>
                  </a:xfrm>
                </p:grpSpPr>
                <p:cxnSp>
                  <p:nvCxnSpPr>
                    <p:cNvPr id="98" name="Straight Connector 97"/>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1" name="Group 59"/>
                  <p:cNvGrpSpPr/>
                  <p:nvPr/>
                </p:nvGrpSpPr>
                <p:grpSpPr>
                  <a:xfrm>
                    <a:off x="7248178" y="309304"/>
                    <a:ext cx="861636" cy="1224807"/>
                    <a:chOff x="7248178" y="309304"/>
                    <a:chExt cx="861636" cy="1224807"/>
                  </a:xfrm>
                </p:grpSpPr>
                <p:grpSp>
                  <p:nvGrpSpPr>
                    <p:cNvPr id="92" name="Group 53"/>
                    <p:cNvGrpSpPr/>
                    <p:nvPr/>
                  </p:nvGrpSpPr>
                  <p:grpSpPr>
                    <a:xfrm rot="17933212">
                      <a:off x="7231460" y="421517"/>
                      <a:ext cx="862968" cy="638542"/>
                      <a:chOff x="3203347" y="1641712"/>
                      <a:chExt cx="1198617" cy="884170"/>
                    </a:xfrm>
                  </p:grpSpPr>
                  <p:cxnSp>
                    <p:nvCxnSpPr>
                      <p:cNvPr id="96" name="Straight Connector 95"/>
                      <p:cNvCxnSpPr/>
                      <p:nvPr/>
                    </p:nvCxnSpPr>
                    <p:spPr>
                      <a:xfrm>
                        <a:off x="3778000" y="2065153"/>
                        <a:ext cx="623964" cy="460729"/>
                      </a:xfrm>
                      <a:prstGeom prst="line">
                        <a:avLst/>
                      </a:prstGeom>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a:off x="3203347" y="1641712"/>
                        <a:ext cx="572768"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93" name="Group 56"/>
                    <p:cNvGrpSpPr/>
                    <p:nvPr/>
                  </p:nvGrpSpPr>
                  <p:grpSpPr>
                    <a:xfrm rot="20919717">
                      <a:off x="7248178" y="895187"/>
                      <a:ext cx="861636" cy="638924"/>
                      <a:chOff x="1594992" y="870694"/>
                      <a:chExt cx="1196760" cy="884690"/>
                    </a:xfrm>
                  </p:grpSpPr>
                  <p:cxnSp>
                    <p:nvCxnSpPr>
                      <p:cNvPr id="94" name="Straight Connector 93"/>
                      <p:cNvCxnSpPr/>
                      <p:nvPr/>
                    </p:nvCxnSpPr>
                    <p:spPr>
                      <a:xfrm>
                        <a:off x="2167790" y="1294662"/>
                        <a:ext cx="623962" cy="460722"/>
                      </a:xfrm>
                      <a:prstGeom prst="line">
                        <a:avLst/>
                      </a:prstGeom>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a:off x="1594992" y="870694"/>
                        <a:ext cx="572765" cy="42336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sp>
              <p:nvSpPr>
                <p:cNvPr id="82" name="TextBox 81"/>
                <p:cNvSpPr txBox="1"/>
                <p:nvPr/>
              </p:nvSpPr>
              <p:spPr>
                <a:xfrm>
                  <a:off x="4914619" y="1407089"/>
                  <a:ext cx="279569" cy="369332"/>
                </a:xfrm>
                <a:prstGeom prst="rect">
                  <a:avLst/>
                </a:prstGeom>
                <a:noFill/>
              </p:spPr>
              <p:txBody>
                <a:bodyPr wrap="square" rtlCol="0">
                  <a:spAutoFit/>
                </a:bodyPr>
                <a:lstStyle/>
                <a:p>
                  <a:r>
                    <a:rPr lang="en-US" dirty="0" err="1" smtClean="0">
                      <a:latin typeface="Symbol" charset="2"/>
                      <a:cs typeface="Symbol" charset="2"/>
                    </a:rPr>
                    <a:t>g</a:t>
                  </a:r>
                  <a:endParaRPr lang="en-US" dirty="0">
                    <a:latin typeface="Symbol" charset="2"/>
                    <a:cs typeface="Symbol" charset="2"/>
                  </a:endParaRPr>
                </a:p>
              </p:txBody>
            </p:sp>
            <p:sp>
              <p:nvSpPr>
                <p:cNvPr id="83" name="TextBox 82"/>
                <p:cNvSpPr txBox="1"/>
                <p:nvPr/>
              </p:nvSpPr>
              <p:spPr>
                <a:xfrm>
                  <a:off x="6899320" y="1833340"/>
                  <a:ext cx="425119" cy="369332"/>
                </a:xfrm>
                <a:prstGeom prst="rect">
                  <a:avLst/>
                </a:prstGeom>
                <a:noFill/>
              </p:spPr>
              <p:txBody>
                <a:bodyPr wrap="square" rtlCol="0">
                  <a:spAutoFit/>
                </a:bodyPr>
                <a:lstStyle/>
                <a:p>
                  <a:r>
                    <a:rPr lang="en-US" dirty="0" err="1" smtClean="0">
                      <a:latin typeface="Symbol" charset="2"/>
                      <a:cs typeface="Symbol" charset="2"/>
                    </a:rPr>
                    <a:t>p</a:t>
                  </a:r>
                  <a:r>
                    <a:rPr lang="en-US" baseline="30000" dirty="0" smtClean="0">
                      <a:latin typeface="Symbol" charset="2"/>
                      <a:cs typeface="Symbol" charset="2"/>
                    </a:rPr>
                    <a:t>+</a:t>
                  </a:r>
                  <a:endParaRPr lang="en-US" baseline="30000" dirty="0">
                    <a:latin typeface="Symbol" charset="2"/>
                    <a:cs typeface="Symbol" charset="2"/>
                  </a:endParaRPr>
                </a:p>
              </p:txBody>
            </p:sp>
            <p:sp>
              <p:nvSpPr>
                <p:cNvPr id="84" name="TextBox 83"/>
                <p:cNvSpPr txBox="1"/>
                <p:nvPr/>
              </p:nvSpPr>
              <p:spPr>
                <a:xfrm>
                  <a:off x="4890274" y="2724295"/>
                  <a:ext cx="303914" cy="369332"/>
                </a:xfrm>
                <a:prstGeom prst="rect">
                  <a:avLst/>
                </a:prstGeom>
                <a:noFill/>
              </p:spPr>
              <p:txBody>
                <a:bodyPr wrap="square" rtlCol="0">
                  <a:spAutoFit/>
                </a:bodyPr>
                <a:lstStyle/>
                <a:p>
                  <a:r>
                    <a:rPr lang="en-US" dirty="0" smtClean="0"/>
                    <a:t>P</a:t>
                  </a:r>
                  <a:endParaRPr lang="en-US" dirty="0"/>
                </a:p>
              </p:txBody>
            </p:sp>
            <p:sp>
              <p:nvSpPr>
                <p:cNvPr id="85" name="TextBox 84"/>
                <p:cNvSpPr txBox="1"/>
                <p:nvPr/>
              </p:nvSpPr>
              <p:spPr>
                <a:xfrm>
                  <a:off x="6162985" y="2607909"/>
                  <a:ext cx="303914" cy="369332"/>
                </a:xfrm>
                <a:prstGeom prst="rect">
                  <a:avLst/>
                </a:prstGeom>
                <a:noFill/>
              </p:spPr>
              <p:txBody>
                <a:bodyPr wrap="square" rtlCol="0">
                  <a:spAutoFit/>
                </a:bodyPr>
                <a:lstStyle/>
                <a:p>
                  <a:r>
                    <a:rPr lang="en-US" dirty="0" smtClean="0"/>
                    <a:t>P</a:t>
                  </a:r>
                  <a:endParaRPr lang="en-US" dirty="0"/>
                </a:p>
              </p:txBody>
            </p:sp>
            <p:sp>
              <p:nvSpPr>
                <p:cNvPr id="86" name="TextBox 85"/>
                <p:cNvSpPr txBox="1"/>
                <p:nvPr/>
              </p:nvSpPr>
              <p:spPr>
                <a:xfrm>
                  <a:off x="5780067" y="1479139"/>
                  <a:ext cx="311353" cy="369332"/>
                </a:xfrm>
                <a:prstGeom prst="rect">
                  <a:avLst/>
                </a:prstGeom>
                <a:noFill/>
              </p:spPr>
              <p:txBody>
                <a:bodyPr wrap="square" rtlCol="0">
                  <a:spAutoFit/>
                </a:bodyPr>
                <a:lstStyle/>
                <a:p>
                  <a:r>
                    <a:rPr lang="en-US" dirty="0" err="1" smtClean="0">
                      <a:latin typeface="Symbol" charset="2"/>
                      <a:cs typeface="Symbol" charset="2"/>
                    </a:rPr>
                    <a:t>r</a:t>
                  </a:r>
                  <a:endParaRPr lang="en-US" dirty="0">
                    <a:latin typeface="Symbol" charset="2"/>
                    <a:cs typeface="Symbol" charset="2"/>
                  </a:endParaRPr>
                </a:p>
              </p:txBody>
            </p:sp>
          </p:grpSp>
          <p:sp>
            <p:nvSpPr>
              <p:cNvPr id="80" name="TextBox 79"/>
              <p:cNvSpPr txBox="1"/>
              <p:nvPr/>
            </p:nvSpPr>
            <p:spPr>
              <a:xfrm>
                <a:off x="957609" y="1471955"/>
                <a:ext cx="3591690" cy="1200329"/>
              </a:xfrm>
              <a:prstGeom prst="rect">
                <a:avLst/>
              </a:prstGeom>
              <a:noFill/>
            </p:spPr>
            <p:txBody>
              <a:bodyPr wrap="square" rtlCol="0">
                <a:spAutoFit/>
              </a:bodyPr>
              <a:lstStyle/>
              <a:p>
                <a:r>
                  <a:rPr lang="en-US" dirty="0" smtClean="0"/>
                  <a:t>all N*</a:t>
                </a:r>
                <a:r>
                  <a:rPr lang="en-US" dirty="0" err="1" smtClean="0"/>
                  <a:t>s</a:t>
                </a:r>
                <a:r>
                  <a:rPr lang="en-US" dirty="0" smtClean="0"/>
                  <a:t> with </a:t>
                </a:r>
                <a:r>
                  <a:rPr lang="en-US" dirty="0" err="1" smtClean="0">
                    <a:latin typeface="Symbol" charset="2"/>
                    <a:cs typeface="Symbol" charset="2"/>
                  </a:rPr>
                  <a:t>r</a:t>
                </a:r>
                <a:r>
                  <a:rPr lang="en-US" dirty="0" err="1" smtClean="0">
                    <a:latin typeface="Calibri"/>
                    <a:cs typeface="Calibri"/>
                  </a:rPr>
                  <a:t>P</a:t>
                </a:r>
                <a:r>
                  <a:rPr lang="en-US" dirty="0" smtClean="0"/>
                  <a:t> decays and 3/2+(1720)</a:t>
                </a:r>
              </a:p>
              <a:p>
                <a:r>
                  <a:rPr lang="en-US" dirty="0" smtClean="0"/>
                  <a:t>candidate</a:t>
                </a:r>
              </a:p>
              <a:p>
                <a:r>
                  <a:rPr lang="en-US" dirty="0" smtClean="0"/>
                  <a:t>Diffractive </a:t>
                </a:r>
                <a:r>
                  <a:rPr lang="en-US" dirty="0" err="1" smtClean="0"/>
                  <a:t>Ansatz</a:t>
                </a:r>
                <a:r>
                  <a:rPr lang="en-US" dirty="0" smtClean="0"/>
                  <a:t> for non-resonant part</a:t>
                </a:r>
              </a:p>
              <a:p>
                <a:r>
                  <a:rPr lang="en-US" dirty="0" err="1" smtClean="0">
                    <a:latin typeface="Symbol" charset="2"/>
                    <a:cs typeface="Symbol" charset="2"/>
                  </a:rPr>
                  <a:t>r</a:t>
                </a:r>
                <a:r>
                  <a:rPr lang="en-US" dirty="0" smtClean="0">
                    <a:latin typeface="Symbol" charset="2"/>
                    <a:cs typeface="Symbol" charset="2"/>
                  </a:rPr>
                  <a:t> </a:t>
                </a:r>
                <a:r>
                  <a:rPr lang="en-US" dirty="0" smtClean="0"/>
                  <a:t>line shrinkage in N* region</a:t>
                </a:r>
                <a:endParaRPr lang="en-US" dirty="0"/>
              </a:p>
            </p:txBody>
          </p:sp>
        </p:grpSp>
        <p:sp>
          <p:nvSpPr>
            <p:cNvPr id="109" name="TextBox 108"/>
            <p:cNvSpPr txBox="1"/>
            <p:nvPr/>
          </p:nvSpPr>
          <p:spPr>
            <a:xfrm>
              <a:off x="7435004" y="2923185"/>
              <a:ext cx="478519" cy="369332"/>
            </a:xfrm>
            <a:prstGeom prst="rect">
              <a:avLst/>
            </a:prstGeom>
            <a:noFill/>
          </p:spPr>
          <p:txBody>
            <a:bodyPr wrap="square" rtlCol="0">
              <a:spAutoFit/>
            </a:bodyPr>
            <a:lstStyle/>
            <a:p>
              <a:r>
                <a:rPr lang="en-US" dirty="0" err="1" smtClean="0">
                  <a:latin typeface="Symbol" charset="2"/>
                  <a:cs typeface="Symbol" charset="2"/>
                </a:rPr>
                <a:t>p</a:t>
              </a:r>
              <a:r>
                <a:rPr lang="en-US" baseline="30000" dirty="0" smtClean="0">
                  <a:latin typeface="Symbol" charset="2"/>
                  <a:cs typeface="Symbol" charset="2"/>
                </a:rPr>
                <a:t>-</a:t>
              </a:r>
              <a:endParaRPr lang="en-US" baseline="30000" dirty="0">
                <a:latin typeface="Symbol" charset="2"/>
                <a:cs typeface="Symbol" charset="2"/>
              </a:endParaRPr>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26</a:t>
            </a:fld>
            <a:endParaRPr lang="en-US" dirty="0"/>
          </a:p>
        </p:txBody>
      </p:sp>
      <p:sp>
        <p:nvSpPr>
          <p:cNvPr id="7" name="Title 1"/>
          <p:cNvSpPr>
            <a:spLocks noGrp="1"/>
          </p:cNvSpPr>
          <p:nvPr>
            <p:ph type="title"/>
          </p:nvPr>
        </p:nvSpPr>
        <p:spPr>
          <a:xfrm>
            <a:off x="0" y="17395"/>
            <a:ext cx="9144000" cy="851647"/>
          </a:xfrm>
        </p:spPr>
        <p:txBody>
          <a:bodyPr>
            <a:normAutofit/>
          </a:bodyPr>
          <a:lstStyle/>
          <a:p>
            <a:r>
              <a:rPr lang="en-US" sz="2400" b="1" dirty="0" smtClean="0"/>
              <a:t>JLAB</a:t>
            </a:r>
            <a:r>
              <a:rPr lang="en-US" sz="2400" b="1" dirty="0" smtClean="0"/>
              <a:t>-MSU meson baryon model for </a:t>
            </a:r>
            <a:r>
              <a:rPr lang="en-US" sz="2400" b="1" dirty="0" err="1" smtClean="0"/>
              <a:t>N</a:t>
            </a:r>
            <a:r>
              <a:rPr lang="en-US" sz="2400" b="1" dirty="0" err="1" smtClean="0">
                <a:latin typeface="Symbol" charset="2"/>
                <a:cs typeface="Symbol" charset="2"/>
              </a:rPr>
              <a:t>pp</a:t>
            </a:r>
            <a:r>
              <a:rPr lang="en-US" sz="2400" b="1" dirty="0" smtClean="0"/>
              <a:t> electroproduction</a:t>
            </a:r>
            <a:br>
              <a:rPr lang="en-US" sz="2400" b="1" dirty="0" smtClean="0"/>
            </a:br>
            <a:endParaRPr lang="en-US" sz="2400" b="1" baseline="-25000" dirty="0">
              <a:latin typeface="Calibri"/>
              <a:cs typeface="Calibri"/>
            </a:endParaRPr>
          </a:p>
        </p:txBody>
      </p:sp>
      <p:sp>
        <p:nvSpPr>
          <p:cNvPr id="11" name="TextBox 10"/>
          <p:cNvSpPr txBox="1"/>
          <p:nvPr/>
        </p:nvSpPr>
        <p:spPr>
          <a:xfrm>
            <a:off x="457200" y="813621"/>
            <a:ext cx="1957725" cy="369332"/>
          </a:xfrm>
          <a:prstGeom prst="rect">
            <a:avLst/>
          </a:prstGeom>
          <a:noFill/>
        </p:spPr>
        <p:txBody>
          <a:bodyPr wrap="none" rtlCol="0">
            <a:spAutoFit/>
          </a:bodyPr>
          <a:lstStyle/>
          <a:p>
            <a:r>
              <a:rPr lang="en-US" dirty="0" smtClean="0"/>
              <a:t>Channels included:</a:t>
            </a:r>
            <a:endParaRPr lang="en-US" dirty="0"/>
          </a:p>
        </p:txBody>
      </p:sp>
      <p:grpSp>
        <p:nvGrpSpPr>
          <p:cNvPr id="35" name="Group 110"/>
          <p:cNvGrpSpPr/>
          <p:nvPr/>
        </p:nvGrpSpPr>
        <p:grpSpPr>
          <a:xfrm>
            <a:off x="1583848" y="1768200"/>
            <a:ext cx="5890494" cy="1753789"/>
            <a:chOff x="1541464" y="1337641"/>
            <a:chExt cx="5890494" cy="1753789"/>
          </a:xfrm>
        </p:grpSpPr>
        <p:grpSp>
          <p:nvGrpSpPr>
            <p:cNvPr id="36" name="Group 74"/>
            <p:cNvGrpSpPr/>
            <p:nvPr/>
          </p:nvGrpSpPr>
          <p:grpSpPr>
            <a:xfrm>
              <a:off x="4833862" y="1337641"/>
              <a:ext cx="2598096" cy="1753789"/>
              <a:chOff x="4666311" y="1407089"/>
              <a:chExt cx="2598096" cy="1753789"/>
            </a:xfrm>
          </p:grpSpPr>
          <p:grpSp>
            <p:nvGrpSpPr>
              <p:cNvPr id="37" name="Group 67"/>
              <p:cNvGrpSpPr/>
              <p:nvPr/>
            </p:nvGrpSpPr>
            <p:grpSpPr>
              <a:xfrm>
                <a:off x="4666311" y="1521326"/>
                <a:ext cx="2598096" cy="1419288"/>
                <a:chOff x="4904848" y="812956"/>
                <a:chExt cx="3487146" cy="2224037"/>
              </a:xfrm>
            </p:grpSpPr>
            <p:grpSp>
              <p:nvGrpSpPr>
                <p:cNvPr id="38" name="Group 25"/>
                <p:cNvGrpSpPr/>
                <p:nvPr/>
              </p:nvGrpSpPr>
              <p:grpSpPr>
                <a:xfrm>
                  <a:off x="4904848" y="1037757"/>
                  <a:ext cx="1412489" cy="1959661"/>
                  <a:chOff x="5065727" y="1481801"/>
                  <a:chExt cx="1412489" cy="1959661"/>
                </a:xfrm>
              </p:grpSpPr>
              <p:grpSp>
                <p:nvGrpSpPr>
                  <p:cNvPr id="39" name="Group 15"/>
                  <p:cNvGrpSpPr/>
                  <p:nvPr/>
                </p:nvGrpSpPr>
                <p:grpSpPr>
                  <a:xfrm>
                    <a:off x="5065727" y="1481801"/>
                    <a:ext cx="933855" cy="747126"/>
                    <a:chOff x="3760324" y="1556514"/>
                    <a:chExt cx="933855" cy="747126"/>
                  </a:xfrm>
                </p:grpSpPr>
                <p:cxnSp>
                  <p:nvCxnSpPr>
                    <p:cNvPr id="140" name="Curved Connector 12"/>
                    <p:cNvCxnSpPr/>
                    <p:nvPr/>
                  </p:nvCxnSpPr>
                  <p:spPr>
                    <a:xfrm>
                      <a:off x="3760324" y="1556514"/>
                      <a:ext cx="460702" cy="373563"/>
                    </a:xfrm>
                    <a:prstGeom prst="curved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1" name="Curved Connector 14"/>
                    <p:cNvCxnSpPr/>
                    <p:nvPr/>
                  </p:nvCxnSpPr>
                  <p:spPr>
                    <a:xfrm>
                      <a:off x="4221026" y="1930077"/>
                      <a:ext cx="473153" cy="373563"/>
                    </a:xfrm>
                    <a:prstGeom prst="curvedConnector3">
                      <a:avLst>
                        <a:gd name="adj1" fmla="val 50000"/>
                      </a:avLst>
                    </a:prstGeom>
                  </p:spPr>
                  <p:style>
                    <a:lnRef idx="2">
                      <a:schemeClr val="accent1"/>
                    </a:lnRef>
                    <a:fillRef idx="0">
                      <a:schemeClr val="accent1"/>
                    </a:fillRef>
                    <a:effectRef idx="1">
                      <a:schemeClr val="accent1"/>
                    </a:effectRef>
                    <a:fontRef idx="minor">
                      <a:schemeClr val="tx1"/>
                    </a:fontRef>
                  </p:style>
                </p:cxnSp>
              </p:grpSp>
              <p:grpSp>
                <p:nvGrpSpPr>
                  <p:cNvPr id="40" name="Group 22"/>
                  <p:cNvGrpSpPr/>
                  <p:nvPr/>
                </p:nvGrpSpPr>
                <p:grpSpPr>
                  <a:xfrm rot="17405242">
                    <a:off x="5013327" y="2401049"/>
                    <a:ext cx="1196727" cy="884099"/>
                    <a:chOff x="1568877" y="2988507"/>
                    <a:chExt cx="1196727" cy="884099"/>
                  </a:xfrm>
                </p:grpSpPr>
                <p:cxnSp>
                  <p:nvCxnSpPr>
                    <p:cNvPr id="138" name="Straight Connector 137"/>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9" name="Straight Arrow Connector 138"/>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37" name="Oval 136"/>
                  <p:cNvSpPr/>
                  <p:nvPr/>
                </p:nvSpPr>
                <p:spPr>
                  <a:xfrm>
                    <a:off x="5937327" y="2141763"/>
                    <a:ext cx="540889" cy="52298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1" name="Group 47"/>
                <p:cNvGrpSpPr/>
                <p:nvPr/>
              </p:nvGrpSpPr>
              <p:grpSpPr>
                <a:xfrm rot="16943317">
                  <a:off x="6033247" y="969270"/>
                  <a:ext cx="1196727" cy="884099"/>
                  <a:chOff x="1568877" y="2988507"/>
                  <a:chExt cx="1196727" cy="884099"/>
                </a:xfrm>
              </p:grpSpPr>
              <p:cxnSp>
                <p:nvCxnSpPr>
                  <p:cNvPr id="133" name="Straight Connector 132"/>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4" name="Straight Arrow Connector 133"/>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2" name="Group 50"/>
                <p:cNvGrpSpPr/>
                <p:nvPr/>
              </p:nvGrpSpPr>
              <p:grpSpPr>
                <a:xfrm rot="20432336">
                  <a:off x="6185648" y="1829223"/>
                  <a:ext cx="1196727" cy="884099"/>
                  <a:chOff x="1568877" y="2988507"/>
                  <a:chExt cx="1196727" cy="884099"/>
                </a:xfrm>
              </p:grpSpPr>
              <p:cxnSp>
                <p:nvCxnSpPr>
                  <p:cNvPr id="131" name="Straight Connector 130"/>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2" name="Straight Arrow Connector 131"/>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3" name="Group 59"/>
                <p:cNvGrpSpPr/>
                <p:nvPr/>
              </p:nvGrpSpPr>
              <p:grpSpPr>
                <a:xfrm>
                  <a:off x="7530384" y="1810791"/>
                  <a:ext cx="861610" cy="1226202"/>
                  <a:chOff x="7530384" y="1810791"/>
                  <a:chExt cx="861610" cy="1226202"/>
                </a:xfrm>
              </p:grpSpPr>
              <p:grpSp>
                <p:nvGrpSpPr>
                  <p:cNvPr id="44" name="Group 53"/>
                  <p:cNvGrpSpPr/>
                  <p:nvPr/>
                </p:nvGrpSpPr>
                <p:grpSpPr>
                  <a:xfrm rot="17933212">
                    <a:off x="7514945" y="1922350"/>
                    <a:ext cx="861610" cy="638491"/>
                    <a:chOff x="1568877" y="2988507"/>
                    <a:chExt cx="1196727" cy="884099"/>
                  </a:xfrm>
                </p:grpSpPr>
                <p:cxnSp>
                  <p:nvCxnSpPr>
                    <p:cNvPr id="129" name="Straight Connector 128"/>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30" name="Straight Arrow Connector 129"/>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nvGrpSpPr>
                  <p:cNvPr id="45" name="Group 56"/>
                  <p:cNvGrpSpPr/>
                  <p:nvPr/>
                </p:nvGrpSpPr>
                <p:grpSpPr>
                  <a:xfrm rot="20919717">
                    <a:off x="7530384" y="2398502"/>
                    <a:ext cx="861610" cy="638491"/>
                    <a:chOff x="1568877" y="2988507"/>
                    <a:chExt cx="1196727" cy="884099"/>
                  </a:xfrm>
                </p:grpSpPr>
                <p:cxnSp>
                  <p:nvCxnSpPr>
                    <p:cNvPr id="127" name="Straight Connector 126"/>
                    <p:cNvCxnSpPr/>
                    <p:nvPr/>
                  </p:nvCxnSpPr>
                  <p:spPr>
                    <a:xfrm>
                      <a:off x="2141642" y="3411878"/>
                      <a:ext cx="623962" cy="460728"/>
                    </a:xfrm>
                    <a:prstGeom prst="line">
                      <a:avLst/>
                    </a:prstGeom>
                  </p:spPr>
                  <p:style>
                    <a:lnRef idx="2">
                      <a:schemeClr val="accent1"/>
                    </a:lnRef>
                    <a:fillRef idx="0">
                      <a:schemeClr val="accent1"/>
                    </a:fillRef>
                    <a:effectRef idx="1">
                      <a:schemeClr val="accent1"/>
                    </a:effectRef>
                    <a:fontRef idx="minor">
                      <a:schemeClr val="tx1"/>
                    </a:fontRef>
                  </p:style>
                </p:cxnSp>
                <p:cxnSp>
                  <p:nvCxnSpPr>
                    <p:cNvPr id="128" name="Straight Arrow Connector 127"/>
                    <p:cNvCxnSpPr/>
                    <p:nvPr/>
                  </p:nvCxnSpPr>
                  <p:spPr>
                    <a:xfrm>
                      <a:off x="1568877" y="2988507"/>
                      <a:ext cx="572765" cy="4233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grpSp>
          <p:sp>
            <p:nvSpPr>
              <p:cNvPr id="115" name="TextBox 114"/>
              <p:cNvSpPr txBox="1"/>
              <p:nvPr/>
            </p:nvSpPr>
            <p:spPr>
              <a:xfrm>
                <a:off x="4914619" y="1407089"/>
                <a:ext cx="279569" cy="369332"/>
              </a:xfrm>
              <a:prstGeom prst="rect">
                <a:avLst/>
              </a:prstGeom>
              <a:noFill/>
            </p:spPr>
            <p:txBody>
              <a:bodyPr wrap="none" rtlCol="0">
                <a:spAutoFit/>
              </a:bodyPr>
              <a:lstStyle/>
              <a:p>
                <a:r>
                  <a:rPr lang="en-US" dirty="0" err="1" smtClean="0">
                    <a:latin typeface="Symbol" charset="2"/>
                    <a:cs typeface="Symbol" charset="2"/>
                  </a:rPr>
                  <a:t>g</a:t>
                </a:r>
                <a:endParaRPr lang="en-US" dirty="0">
                  <a:latin typeface="Symbol" charset="2"/>
                  <a:cs typeface="Symbol" charset="2"/>
                </a:endParaRPr>
              </a:p>
            </p:txBody>
          </p:sp>
          <p:sp>
            <p:nvSpPr>
              <p:cNvPr id="116" name="TextBox 115"/>
              <p:cNvSpPr txBox="1"/>
              <p:nvPr/>
            </p:nvSpPr>
            <p:spPr>
              <a:xfrm>
                <a:off x="6858226" y="2007668"/>
                <a:ext cx="311353" cy="369332"/>
              </a:xfrm>
              <a:prstGeom prst="rect">
                <a:avLst/>
              </a:prstGeom>
              <a:noFill/>
            </p:spPr>
            <p:txBody>
              <a:bodyPr wrap="none" rtlCol="0">
                <a:spAutoFit/>
              </a:bodyPr>
              <a:lstStyle/>
              <a:p>
                <a:r>
                  <a:rPr lang="en-US" dirty="0" err="1" smtClean="0">
                    <a:latin typeface="Symbol" charset="2"/>
                    <a:cs typeface="Symbol" charset="2"/>
                  </a:rPr>
                  <a:t>p</a:t>
                </a:r>
                <a:endParaRPr lang="en-US" dirty="0">
                  <a:latin typeface="Symbol" charset="2"/>
                  <a:cs typeface="Symbol" charset="2"/>
                </a:endParaRPr>
              </a:p>
            </p:txBody>
          </p:sp>
          <p:sp>
            <p:nvSpPr>
              <p:cNvPr id="117" name="TextBox 116"/>
              <p:cNvSpPr txBox="1"/>
              <p:nvPr/>
            </p:nvSpPr>
            <p:spPr>
              <a:xfrm>
                <a:off x="4890274" y="2724295"/>
                <a:ext cx="303914" cy="369332"/>
              </a:xfrm>
              <a:prstGeom prst="rect">
                <a:avLst/>
              </a:prstGeom>
              <a:noFill/>
            </p:spPr>
            <p:txBody>
              <a:bodyPr wrap="none" rtlCol="0">
                <a:spAutoFit/>
              </a:bodyPr>
              <a:lstStyle/>
              <a:p>
                <a:r>
                  <a:rPr lang="en-US" dirty="0" smtClean="0"/>
                  <a:t>P</a:t>
                </a:r>
                <a:endParaRPr lang="en-US" dirty="0"/>
              </a:p>
            </p:txBody>
          </p:sp>
          <p:sp>
            <p:nvSpPr>
              <p:cNvPr id="118" name="TextBox 117"/>
              <p:cNvSpPr txBox="1"/>
              <p:nvPr/>
            </p:nvSpPr>
            <p:spPr>
              <a:xfrm>
                <a:off x="6858226" y="2791546"/>
                <a:ext cx="303914" cy="369332"/>
              </a:xfrm>
              <a:prstGeom prst="rect">
                <a:avLst/>
              </a:prstGeom>
              <a:noFill/>
            </p:spPr>
            <p:txBody>
              <a:bodyPr wrap="none" rtlCol="0">
                <a:spAutoFit/>
              </a:bodyPr>
              <a:lstStyle/>
              <a:p>
                <a:r>
                  <a:rPr lang="en-US" dirty="0" smtClean="0"/>
                  <a:t>P</a:t>
                </a:r>
                <a:endParaRPr lang="en-US" dirty="0"/>
              </a:p>
            </p:txBody>
          </p:sp>
          <p:sp>
            <p:nvSpPr>
              <p:cNvPr id="119" name="TextBox 118"/>
              <p:cNvSpPr txBox="1"/>
              <p:nvPr/>
            </p:nvSpPr>
            <p:spPr>
              <a:xfrm>
                <a:off x="5780067" y="1479139"/>
                <a:ext cx="311353" cy="369332"/>
              </a:xfrm>
              <a:prstGeom prst="rect">
                <a:avLst/>
              </a:prstGeom>
              <a:noFill/>
            </p:spPr>
            <p:txBody>
              <a:bodyPr wrap="none" rtlCol="0">
                <a:spAutoFit/>
              </a:bodyPr>
              <a:lstStyle/>
              <a:p>
                <a:r>
                  <a:rPr lang="en-US" dirty="0" err="1" smtClean="0">
                    <a:latin typeface="Symbol" charset="2"/>
                    <a:cs typeface="Symbol" charset="2"/>
                  </a:rPr>
                  <a:t>p</a:t>
                </a:r>
                <a:endParaRPr lang="en-US" dirty="0">
                  <a:latin typeface="Symbol" charset="2"/>
                  <a:cs typeface="Symbol" charset="2"/>
                </a:endParaRPr>
              </a:p>
            </p:txBody>
          </p:sp>
          <p:sp>
            <p:nvSpPr>
              <p:cNvPr id="120" name="TextBox 119"/>
              <p:cNvSpPr txBox="1"/>
              <p:nvPr/>
            </p:nvSpPr>
            <p:spPr>
              <a:xfrm>
                <a:off x="5882663" y="2453371"/>
                <a:ext cx="466794" cy="369332"/>
              </a:xfrm>
              <a:prstGeom prst="rect">
                <a:avLst/>
              </a:prstGeom>
              <a:noFill/>
            </p:spPr>
            <p:txBody>
              <a:bodyPr wrap="none" rtlCol="0">
                <a:spAutoFit/>
              </a:bodyPr>
              <a:lstStyle/>
              <a:p>
                <a:r>
                  <a:rPr lang="en-US" dirty="0" smtClean="0">
                    <a:latin typeface="Symbol" charset="2"/>
                    <a:cs typeface="Symbol" charset="2"/>
                  </a:rPr>
                  <a:t>N*</a:t>
                </a:r>
                <a:endParaRPr lang="en-US" baseline="30000" dirty="0">
                  <a:latin typeface="Symbol" charset="2"/>
                  <a:cs typeface="Symbol" charset="2"/>
                </a:endParaRPr>
              </a:p>
            </p:txBody>
          </p:sp>
        </p:grpSp>
        <p:sp>
          <p:nvSpPr>
            <p:cNvPr id="113" name="TextBox 112"/>
            <p:cNvSpPr txBox="1"/>
            <p:nvPr/>
          </p:nvSpPr>
          <p:spPr>
            <a:xfrm>
              <a:off x="1541464" y="1915992"/>
              <a:ext cx="2081482" cy="369332"/>
            </a:xfrm>
            <a:prstGeom prst="rect">
              <a:avLst/>
            </a:prstGeom>
            <a:noFill/>
          </p:spPr>
          <p:txBody>
            <a:bodyPr wrap="none" rtlCol="0">
              <a:spAutoFit/>
            </a:bodyPr>
            <a:lstStyle/>
            <a:p>
              <a:r>
                <a:rPr lang="en-US" dirty="0" smtClean="0"/>
                <a:t>D13, F15, P33(1640)</a:t>
              </a:r>
              <a:endParaRPr lang="en-US" dirty="0"/>
            </a:p>
          </p:txBody>
        </p:sp>
      </p:grpSp>
      <p:pic>
        <p:nvPicPr>
          <p:cNvPr id="102" name="Picture 101" descr="Screen shot 2010-05-20 at 10.18.24 AM.jpg"/>
          <p:cNvPicPr>
            <a:picLocks noChangeAspect="1"/>
          </p:cNvPicPr>
          <p:nvPr/>
        </p:nvPicPr>
        <p:blipFill>
          <a:blip r:embed="rId3"/>
          <a:srcRect t="8329"/>
          <a:stretch>
            <a:fillRect/>
          </a:stretch>
        </p:blipFill>
        <p:spPr>
          <a:xfrm>
            <a:off x="6800800" y="4582377"/>
            <a:ext cx="2198888" cy="1500923"/>
          </a:xfrm>
          <a:prstGeom prst="rect">
            <a:avLst/>
          </a:prstGeom>
        </p:spPr>
      </p:pic>
      <p:sp>
        <p:nvSpPr>
          <p:cNvPr id="103" name="TextBox 102"/>
          <p:cNvSpPr txBox="1"/>
          <p:nvPr/>
        </p:nvSpPr>
        <p:spPr>
          <a:xfrm>
            <a:off x="6987601" y="4744254"/>
            <a:ext cx="279569" cy="369332"/>
          </a:xfrm>
          <a:prstGeom prst="rect">
            <a:avLst/>
          </a:prstGeom>
          <a:noFill/>
        </p:spPr>
        <p:txBody>
          <a:bodyPr wrap="none" rtlCol="0">
            <a:spAutoFit/>
          </a:bodyPr>
          <a:lstStyle/>
          <a:p>
            <a:r>
              <a:rPr lang="en-US" dirty="0" err="1" smtClean="0">
                <a:latin typeface="Symbol" charset="2"/>
                <a:cs typeface="Symbol" charset="2"/>
              </a:rPr>
              <a:t>g</a:t>
            </a:r>
            <a:endParaRPr lang="en-US" dirty="0">
              <a:latin typeface="Symbol" charset="2"/>
              <a:cs typeface="Symbol" charset="2"/>
            </a:endParaRPr>
          </a:p>
        </p:txBody>
      </p:sp>
      <p:sp>
        <p:nvSpPr>
          <p:cNvPr id="110" name="TextBox 109"/>
          <p:cNvSpPr txBox="1"/>
          <p:nvPr/>
        </p:nvSpPr>
        <p:spPr>
          <a:xfrm>
            <a:off x="8143150" y="4582377"/>
            <a:ext cx="311353" cy="369332"/>
          </a:xfrm>
          <a:prstGeom prst="rect">
            <a:avLst/>
          </a:prstGeom>
          <a:noFill/>
        </p:spPr>
        <p:txBody>
          <a:bodyPr wrap="none" rtlCol="0">
            <a:spAutoFit/>
          </a:bodyPr>
          <a:lstStyle/>
          <a:p>
            <a:r>
              <a:rPr lang="en-US" dirty="0" err="1" smtClean="0">
                <a:latin typeface="Symbol" charset="2"/>
                <a:cs typeface="Symbol" charset="2"/>
              </a:rPr>
              <a:t>p</a:t>
            </a:r>
            <a:endParaRPr lang="en-US" dirty="0">
              <a:latin typeface="Symbol" charset="2"/>
              <a:cs typeface="Symbol" charset="2"/>
            </a:endParaRPr>
          </a:p>
        </p:txBody>
      </p:sp>
      <p:pic>
        <p:nvPicPr>
          <p:cNvPr id="111" name="Picture 110" descr="Screen shot 2010-05-20 at 10.19.37 AM.jpg"/>
          <p:cNvPicPr>
            <a:picLocks noChangeAspect="1"/>
          </p:cNvPicPr>
          <p:nvPr/>
        </p:nvPicPr>
        <p:blipFill>
          <a:blip r:embed="rId4"/>
          <a:stretch>
            <a:fillRect/>
          </a:stretch>
        </p:blipFill>
        <p:spPr>
          <a:xfrm>
            <a:off x="4458831" y="4334013"/>
            <a:ext cx="2226365" cy="1749287"/>
          </a:xfrm>
          <a:prstGeom prst="rect">
            <a:avLst/>
          </a:prstGeom>
        </p:spPr>
      </p:pic>
      <p:sp>
        <p:nvSpPr>
          <p:cNvPr id="112" name="TextBox 111"/>
          <p:cNvSpPr txBox="1"/>
          <p:nvPr/>
        </p:nvSpPr>
        <p:spPr>
          <a:xfrm>
            <a:off x="602056" y="4744254"/>
            <a:ext cx="3625737" cy="923330"/>
          </a:xfrm>
          <a:prstGeom prst="rect">
            <a:avLst/>
          </a:prstGeom>
          <a:noFill/>
        </p:spPr>
        <p:txBody>
          <a:bodyPr wrap="none" rtlCol="0">
            <a:spAutoFit/>
          </a:bodyPr>
          <a:lstStyle/>
          <a:p>
            <a:r>
              <a:rPr lang="en-US" dirty="0" smtClean="0"/>
              <a:t>Direct 2 </a:t>
            </a:r>
            <a:r>
              <a:rPr lang="en-US" dirty="0" err="1" smtClean="0"/>
              <a:t>pion</a:t>
            </a:r>
            <a:r>
              <a:rPr lang="en-US" dirty="0" smtClean="0"/>
              <a:t> production</a:t>
            </a:r>
          </a:p>
          <a:p>
            <a:r>
              <a:rPr lang="en-US" dirty="0" smtClean="0"/>
              <a:t>(required by </a:t>
            </a:r>
            <a:r>
              <a:rPr lang="en-US" dirty="0" err="1" smtClean="0"/>
              <a:t>Unitarity</a:t>
            </a:r>
            <a:r>
              <a:rPr lang="en-US" dirty="0" smtClean="0"/>
              <a:t> and confirmed</a:t>
            </a:r>
          </a:p>
          <a:p>
            <a:r>
              <a:rPr lang="en-US" dirty="0" smtClean="0"/>
              <a:t>by CLAS </a:t>
            </a:r>
            <a:r>
              <a:rPr lang="en-US" dirty="0" err="1" smtClean="0"/>
              <a:t>P</a:t>
            </a:r>
            <a:r>
              <a:rPr lang="en-US" dirty="0" err="1" smtClean="0">
                <a:latin typeface="Symbol" charset="2"/>
                <a:cs typeface="Symbol" charset="2"/>
              </a:rPr>
              <a:t>pp</a:t>
            </a:r>
            <a:r>
              <a:rPr lang="en-US" dirty="0" smtClean="0"/>
              <a:t> data)</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27</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err="1" smtClean="0">
                <a:latin typeface="Calibri"/>
                <a:cs typeface="Calibri"/>
              </a:rPr>
              <a:t>P</a:t>
            </a:r>
            <a:r>
              <a:rPr lang="en-US" sz="3200" b="1" dirty="0" err="1" smtClean="0">
                <a:latin typeface="Symbol" charset="2"/>
                <a:cs typeface="Symbol" charset="2"/>
              </a:rPr>
              <a:t>p</a:t>
            </a:r>
            <a:r>
              <a:rPr lang="en-US" sz="3200" b="1" baseline="30000" dirty="0" err="1" smtClean="0">
                <a:latin typeface="Calibri"/>
                <a:cs typeface="Calibri"/>
              </a:rPr>
              <a:t>+</a:t>
            </a:r>
            <a:r>
              <a:rPr lang="en-US" sz="3200" b="1" dirty="0" err="1" smtClean="0">
                <a:latin typeface="Symbol" charset="2"/>
                <a:cs typeface="Symbol" charset="2"/>
              </a:rPr>
              <a:t>p</a:t>
            </a:r>
            <a:r>
              <a:rPr lang="en-US" sz="3200" b="1" baseline="30000" dirty="0" smtClean="0">
                <a:latin typeface="Calibri"/>
                <a:cs typeface="Calibri"/>
              </a:rPr>
              <a:t>-</a:t>
            </a:r>
            <a:r>
              <a:rPr lang="en-US" sz="3200" b="1" dirty="0" smtClean="0">
                <a:latin typeface="Calibri"/>
                <a:cs typeface="Calibri"/>
              </a:rPr>
              <a:t> Production</a:t>
            </a:r>
            <a:endParaRPr lang="en-US" sz="3200" b="1" baseline="-25000" dirty="0">
              <a:latin typeface="Calibri"/>
              <a:cs typeface="Calibri"/>
            </a:endParaRPr>
          </a:p>
        </p:txBody>
      </p:sp>
      <p:pic>
        <p:nvPicPr>
          <p:cNvPr id="8" name="Picture 7" descr="Screen shot 2010-05-20 at 10.22.44 AM.jpg"/>
          <p:cNvPicPr>
            <a:picLocks noChangeAspect="1"/>
          </p:cNvPicPr>
          <p:nvPr/>
        </p:nvPicPr>
        <p:blipFill>
          <a:blip r:embed="rId3"/>
          <a:stretch>
            <a:fillRect/>
          </a:stretch>
        </p:blipFill>
        <p:spPr>
          <a:xfrm>
            <a:off x="562153" y="1626303"/>
            <a:ext cx="3845644" cy="4423105"/>
          </a:xfrm>
          <a:prstGeom prst="rect">
            <a:avLst/>
          </a:prstGeom>
        </p:spPr>
      </p:pic>
      <p:pic>
        <p:nvPicPr>
          <p:cNvPr id="9" name="Picture 8" descr="Screen shot 2010-05-20 at 10.23.09 AM.jpg"/>
          <p:cNvPicPr>
            <a:picLocks noChangeAspect="1"/>
          </p:cNvPicPr>
          <p:nvPr/>
        </p:nvPicPr>
        <p:blipFill>
          <a:blip r:embed="rId4"/>
          <a:stretch>
            <a:fillRect/>
          </a:stretch>
        </p:blipFill>
        <p:spPr>
          <a:xfrm>
            <a:off x="4823137" y="1601399"/>
            <a:ext cx="4197854" cy="4423105"/>
          </a:xfrm>
          <a:prstGeom prst="rect">
            <a:avLst/>
          </a:prstGeom>
        </p:spPr>
      </p:pic>
      <p:sp>
        <p:nvSpPr>
          <p:cNvPr id="10" name="TextBox 9"/>
          <p:cNvSpPr txBox="1"/>
          <p:nvPr/>
        </p:nvSpPr>
        <p:spPr>
          <a:xfrm>
            <a:off x="1416271" y="1105433"/>
            <a:ext cx="2349058" cy="369332"/>
          </a:xfrm>
          <a:prstGeom prst="rect">
            <a:avLst/>
          </a:prstGeom>
          <a:noFill/>
        </p:spPr>
        <p:txBody>
          <a:bodyPr wrap="none" rtlCol="0">
            <a:spAutoFit/>
          </a:bodyPr>
          <a:lstStyle/>
          <a:p>
            <a:r>
              <a:rPr lang="en-US" dirty="0" err="1" smtClean="0"/>
              <a:t>Fedotov</a:t>
            </a:r>
            <a:r>
              <a:rPr lang="en-US" dirty="0" smtClean="0"/>
              <a:t>, PRC 79 (2009)</a:t>
            </a:r>
            <a:endParaRPr lang="en-US" dirty="0"/>
          </a:p>
        </p:txBody>
      </p:sp>
      <p:sp>
        <p:nvSpPr>
          <p:cNvPr id="11" name="TextBox 10"/>
          <p:cNvSpPr txBox="1"/>
          <p:nvPr/>
        </p:nvSpPr>
        <p:spPr>
          <a:xfrm>
            <a:off x="5727646" y="1105433"/>
            <a:ext cx="2166804" cy="369332"/>
          </a:xfrm>
          <a:prstGeom prst="rect">
            <a:avLst/>
          </a:prstGeom>
          <a:noFill/>
        </p:spPr>
        <p:txBody>
          <a:bodyPr wrap="none" rtlCol="0">
            <a:spAutoFit/>
          </a:bodyPr>
          <a:lstStyle/>
          <a:p>
            <a:r>
              <a:rPr lang="en-US" dirty="0" err="1" smtClean="0"/>
              <a:t>Ripani</a:t>
            </a:r>
            <a:r>
              <a:rPr lang="en-US" dirty="0" smtClean="0"/>
              <a:t>, PRL 91 (2003)</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28</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Resonant, non-resonant </a:t>
            </a:r>
            <a:r>
              <a:rPr lang="en-US" sz="3200" b="1" dirty="0" smtClean="0">
                <a:latin typeface="Calibri"/>
                <a:cs typeface="Calibri"/>
              </a:rPr>
              <a:t>parts of </a:t>
            </a:r>
            <a:r>
              <a:rPr lang="en-US" sz="3200" b="1" dirty="0" err="1" smtClean="0">
                <a:latin typeface="Calibri"/>
                <a:cs typeface="Calibri"/>
              </a:rPr>
              <a:t>N</a:t>
            </a:r>
            <a:r>
              <a:rPr lang="en-US" sz="3200" b="1" dirty="0" err="1" smtClean="0">
                <a:latin typeface="Symbol" charset="2"/>
                <a:cs typeface="Symbol" charset="2"/>
              </a:rPr>
              <a:t>pp</a:t>
            </a:r>
            <a:endParaRPr lang="en-US" sz="3200" b="1" baseline="-25000" dirty="0">
              <a:latin typeface="Symbol" charset="2"/>
              <a:cs typeface="Symbol" charset="2"/>
            </a:endParaRPr>
          </a:p>
        </p:txBody>
      </p:sp>
      <p:pic>
        <p:nvPicPr>
          <p:cNvPr id="8" name="Picture 7" descr="Screen shot 2010-05-20 at 10.31.44 AM.jpg"/>
          <p:cNvPicPr>
            <a:picLocks noChangeAspect="1"/>
          </p:cNvPicPr>
          <p:nvPr/>
        </p:nvPicPr>
        <p:blipFill>
          <a:blip r:embed="rId3"/>
          <a:stretch>
            <a:fillRect/>
          </a:stretch>
        </p:blipFill>
        <p:spPr>
          <a:xfrm>
            <a:off x="24902" y="931302"/>
            <a:ext cx="9144000" cy="5194300"/>
          </a:xfrm>
          <a:prstGeom prst="rect">
            <a:avLst/>
          </a:prstGeom>
        </p:spPr>
      </p:pic>
      <p:sp>
        <p:nvSpPr>
          <p:cNvPr id="9" name="TextBox 8"/>
          <p:cNvSpPr txBox="1"/>
          <p:nvPr/>
        </p:nvSpPr>
        <p:spPr>
          <a:xfrm>
            <a:off x="8052736" y="699765"/>
            <a:ext cx="1091264" cy="338554"/>
          </a:xfrm>
          <a:prstGeom prst="rect">
            <a:avLst/>
          </a:prstGeom>
          <a:solidFill>
            <a:srgbClr val="FFFF00"/>
          </a:solidFill>
          <a:ln>
            <a:solidFill>
              <a:srgbClr val="000000"/>
            </a:solidFill>
          </a:ln>
        </p:spPr>
        <p:txBody>
          <a:bodyPr wrap="none" rtlCol="0">
            <a:spAutoFit/>
          </a:bodyPr>
          <a:lstStyle/>
          <a:p>
            <a:r>
              <a:rPr lang="en-US" sz="1600" i="1" dirty="0" smtClean="0">
                <a:solidFill>
                  <a:srgbClr val="0000FF"/>
                </a:solidFill>
                <a:latin typeface="Times New Roman"/>
                <a:cs typeface="Times New Roman"/>
              </a:rPr>
              <a:t>V. </a:t>
            </a:r>
            <a:r>
              <a:rPr lang="en-US" sz="1600" i="1" dirty="0" err="1" smtClean="0">
                <a:solidFill>
                  <a:srgbClr val="0000FF"/>
                </a:solidFill>
                <a:latin typeface="Times New Roman"/>
                <a:cs typeface="Times New Roman"/>
              </a:rPr>
              <a:t>Mokeev</a:t>
            </a:r>
            <a:endParaRPr lang="en-US" sz="1600" i="1" dirty="0">
              <a:solidFill>
                <a:srgbClr val="0000FF"/>
              </a:solidFill>
              <a:latin typeface="Times New Roman"/>
              <a:cs typeface="Times New Roman"/>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29</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err="1" smtClean="0">
                <a:latin typeface="Calibri"/>
                <a:cs typeface="Calibri"/>
              </a:rPr>
              <a:t>Helicity</a:t>
            </a:r>
            <a:r>
              <a:rPr lang="en-US" sz="3200" b="1" dirty="0" smtClean="0">
                <a:latin typeface="Calibri"/>
                <a:cs typeface="Calibri"/>
              </a:rPr>
              <a:t> amplitudes from</a:t>
            </a:r>
            <a:r>
              <a:rPr lang="en-US" sz="3200" b="1" dirty="0" smtClean="0">
                <a:latin typeface="Calibri"/>
                <a:cs typeface="Calibri"/>
              </a:rPr>
              <a:t> </a:t>
            </a:r>
            <a:r>
              <a:rPr lang="en-US" sz="3200" b="1" dirty="0" smtClean="0">
                <a:latin typeface="Calibri"/>
                <a:cs typeface="Calibri"/>
              </a:rPr>
              <a:t>P</a:t>
            </a:r>
            <a:r>
              <a:rPr lang="en-US" sz="3200" b="1" dirty="0" smtClean="0">
                <a:latin typeface="Calibri"/>
                <a:cs typeface="Calibri"/>
              </a:rPr>
              <a:t>π</a:t>
            </a:r>
            <a:r>
              <a:rPr lang="en-US" sz="3200" b="1" baseline="30000" dirty="0" smtClean="0">
                <a:latin typeface="Calibri"/>
                <a:cs typeface="Calibri"/>
              </a:rPr>
              <a:t>+</a:t>
            </a:r>
            <a:r>
              <a:rPr lang="en-US" sz="3200" b="1" dirty="0" smtClean="0">
                <a:latin typeface="Calibri"/>
                <a:cs typeface="Calibri"/>
              </a:rPr>
              <a:t>π</a:t>
            </a:r>
            <a:r>
              <a:rPr lang="en-US" sz="3200" b="1" baseline="30000" dirty="0" smtClean="0">
                <a:latin typeface="Calibri"/>
                <a:cs typeface="Calibri"/>
              </a:rPr>
              <a:t>-</a:t>
            </a:r>
            <a:endParaRPr lang="en-US" sz="3200" b="1" baseline="-25000" dirty="0">
              <a:latin typeface="Calibri"/>
              <a:cs typeface="Calibri"/>
            </a:endParaRPr>
          </a:p>
        </p:txBody>
      </p:sp>
      <p:pic>
        <p:nvPicPr>
          <p:cNvPr id="8" name="Picture 7"/>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2265482" y="1242553"/>
            <a:ext cx="2569464" cy="2569464"/>
          </a:xfrm>
          <a:prstGeom prst="rect">
            <a:avLst/>
          </a:prstGeom>
        </p:spPr>
      </p:pic>
      <p:pic>
        <p:nvPicPr>
          <p:cNvPr id="9" name="Picture 8"/>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2264777" y="3578273"/>
            <a:ext cx="2583056" cy="2569464"/>
          </a:xfrm>
          <a:prstGeom prst="rect">
            <a:avLst/>
          </a:prstGeom>
        </p:spPr>
      </p:pic>
      <p:pic>
        <p:nvPicPr>
          <p:cNvPr id="10" name="Picture 9"/>
          <p:cNvPicPr>
            <a:picLocks noChangeAspect="1"/>
          </p:cNvPicPr>
          <p:nvPr/>
        </p:nvPicPr>
        <mc:AlternateContent>
          <mc:Choice xmlns:ma="http://schemas.microsoft.com/office/mac/drawingml/2008/main" Requires="ma">
            <p:blipFill>
              <a:blip r:embed="rId7"/>
              <a:stretch>
                <a:fillRect/>
              </a:stretch>
            </p:blipFill>
          </mc:Choice>
          <mc:Fallback>
            <p:blipFill>
              <a:blip r:embed="rId8"/>
              <a:stretch>
                <a:fillRect/>
              </a:stretch>
            </p:blipFill>
          </mc:Fallback>
        </mc:AlternateContent>
        <p:spPr>
          <a:xfrm>
            <a:off x="4538272" y="3590369"/>
            <a:ext cx="2569464" cy="2569464"/>
          </a:xfrm>
          <a:prstGeom prst="rect">
            <a:avLst/>
          </a:prstGeom>
        </p:spPr>
      </p:pic>
      <p:pic>
        <p:nvPicPr>
          <p:cNvPr id="11" name="Picture 10"/>
          <p:cNvPicPr>
            <a:picLocks noChangeAspect="1"/>
          </p:cNvPicPr>
          <p:nvPr/>
        </p:nvPicPr>
        <mc:AlternateContent>
          <mc:Choice xmlns:ma="http://schemas.microsoft.com/office/mac/drawingml/2008/main" Requires="ma">
            <p:blipFill>
              <a:blip r:embed="rId9"/>
              <a:stretch>
                <a:fillRect/>
              </a:stretch>
            </p:blipFill>
          </mc:Choice>
          <mc:Fallback>
            <p:blipFill>
              <a:blip r:embed="rId10"/>
              <a:stretch>
                <a:fillRect/>
              </a:stretch>
            </p:blipFill>
          </mc:Fallback>
        </mc:AlternateContent>
        <p:spPr>
          <a:xfrm>
            <a:off x="6810748" y="3578273"/>
            <a:ext cx="2569464" cy="2569464"/>
          </a:xfrm>
          <a:prstGeom prst="rect">
            <a:avLst/>
          </a:prstGeom>
        </p:spPr>
      </p:pic>
      <p:sp>
        <p:nvSpPr>
          <p:cNvPr id="12" name="TextBox 11"/>
          <p:cNvSpPr txBox="1"/>
          <p:nvPr/>
        </p:nvSpPr>
        <p:spPr>
          <a:xfrm>
            <a:off x="5281243" y="1477396"/>
            <a:ext cx="1223412" cy="369332"/>
          </a:xfrm>
          <a:prstGeom prst="rect">
            <a:avLst/>
          </a:prstGeom>
          <a:noFill/>
        </p:spPr>
        <p:txBody>
          <a:bodyPr wrap="none" rtlCol="0">
            <a:spAutoFit/>
          </a:bodyPr>
          <a:lstStyle/>
          <a:p>
            <a:r>
              <a:rPr lang="en-US" dirty="0" smtClean="0"/>
              <a:t>Δ(1700)D</a:t>
            </a:r>
            <a:r>
              <a:rPr lang="en-US" baseline="-25000" dirty="0" smtClean="0"/>
              <a:t>33</a:t>
            </a:r>
            <a:endParaRPr lang="en-US" baseline="-25000" dirty="0"/>
          </a:p>
        </p:txBody>
      </p:sp>
      <p:sp>
        <p:nvSpPr>
          <p:cNvPr id="13" name="TextBox 12"/>
          <p:cNvSpPr txBox="1"/>
          <p:nvPr/>
        </p:nvSpPr>
        <p:spPr>
          <a:xfrm>
            <a:off x="5294270" y="3841471"/>
            <a:ext cx="1216875" cy="369332"/>
          </a:xfrm>
          <a:prstGeom prst="rect">
            <a:avLst/>
          </a:prstGeom>
          <a:noFill/>
        </p:spPr>
        <p:txBody>
          <a:bodyPr wrap="none" rtlCol="0">
            <a:spAutoFit/>
          </a:bodyPr>
          <a:lstStyle/>
          <a:p>
            <a:r>
              <a:rPr lang="en-US" dirty="0" smtClean="0"/>
              <a:t>N(1720)P</a:t>
            </a:r>
            <a:r>
              <a:rPr lang="en-US" baseline="-25000" dirty="0" smtClean="0"/>
              <a:t>13</a:t>
            </a:r>
            <a:endParaRPr lang="en-US" baseline="-25000" dirty="0"/>
          </a:p>
        </p:txBody>
      </p:sp>
      <p:pic>
        <p:nvPicPr>
          <p:cNvPr id="14" name="Picture 13"/>
          <p:cNvPicPr>
            <a:picLocks noChangeAspect="1"/>
          </p:cNvPicPr>
          <p:nvPr/>
        </p:nvPicPr>
        <mc:AlternateContent>
          <mc:Choice xmlns:ma="http://schemas.microsoft.com/office/mac/drawingml/2008/main" Requires="ma">
            <p:blipFill>
              <a:blip r:embed="rId11"/>
              <a:stretch>
                <a:fillRect/>
              </a:stretch>
            </p:blipFill>
          </mc:Choice>
          <mc:Fallback>
            <p:blipFill>
              <a:blip r:embed="rId12"/>
              <a:stretch>
                <a:fillRect/>
              </a:stretch>
            </p:blipFill>
          </mc:Fallback>
        </mc:AlternateContent>
        <p:spPr>
          <a:xfrm>
            <a:off x="4511455" y="1209988"/>
            <a:ext cx="2569464" cy="2569464"/>
          </a:xfrm>
          <a:prstGeom prst="rect">
            <a:avLst/>
          </a:prstGeom>
        </p:spPr>
      </p:pic>
      <p:sp>
        <p:nvSpPr>
          <p:cNvPr id="15" name="TextBox 14"/>
          <p:cNvSpPr txBox="1"/>
          <p:nvPr/>
        </p:nvSpPr>
        <p:spPr>
          <a:xfrm>
            <a:off x="180703" y="2778054"/>
            <a:ext cx="2045973" cy="1600438"/>
          </a:xfrm>
          <a:prstGeom prst="rect">
            <a:avLst/>
          </a:prstGeom>
          <a:solidFill>
            <a:schemeClr val="bg1"/>
          </a:solidFill>
          <a:ln>
            <a:solidFill>
              <a:srgbClr val="FF0000"/>
            </a:solidFill>
          </a:ln>
        </p:spPr>
        <p:txBody>
          <a:bodyPr wrap="square" rtlCol="0">
            <a:spAutoFit/>
          </a:bodyPr>
          <a:lstStyle/>
          <a:p>
            <a:r>
              <a:rPr lang="en-US" sz="1400" dirty="0" smtClean="0"/>
              <a:t>Obtain </a:t>
            </a:r>
            <a:r>
              <a:rPr lang="en-US" sz="1400" dirty="0" smtClean="0"/>
              <a:t>the first consistent results for </a:t>
            </a:r>
            <a:r>
              <a:rPr lang="en-US" sz="1400" dirty="0" smtClean="0">
                <a:solidFill>
                  <a:srgbClr val="FF0000"/>
                </a:solidFill>
              </a:rPr>
              <a:t>Δ(1700)D</a:t>
            </a:r>
            <a:r>
              <a:rPr lang="en-US" sz="1400" baseline="-25000" dirty="0" smtClean="0">
                <a:solidFill>
                  <a:srgbClr val="FF0000"/>
                </a:solidFill>
              </a:rPr>
              <a:t>33</a:t>
            </a:r>
            <a:r>
              <a:rPr lang="en-US" sz="1400" dirty="0" smtClean="0">
                <a:solidFill>
                  <a:srgbClr val="FF0000"/>
                </a:solidFill>
              </a:rPr>
              <a:t> </a:t>
            </a:r>
            <a:r>
              <a:rPr lang="en-US" sz="1400" dirty="0" smtClean="0"/>
              <a:t>transition form factors.</a:t>
            </a:r>
          </a:p>
          <a:p>
            <a:endParaRPr lang="en-US" sz="1400" dirty="0" smtClean="0"/>
          </a:p>
          <a:p>
            <a:r>
              <a:rPr lang="en-US" sz="1400" dirty="0" smtClean="0"/>
              <a:t>First measurement of transition form factors </a:t>
            </a:r>
          </a:p>
          <a:p>
            <a:r>
              <a:rPr lang="en-US" sz="1400" dirty="0" smtClean="0"/>
              <a:t>for </a:t>
            </a:r>
            <a:r>
              <a:rPr lang="en-US" sz="1400" dirty="0" smtClean="0">
                <a:solidFill>
                  <a:srgbClr val="FF0000"/>
                </a:solidFill>
              </a:rPr>
              <a:t>N(1720)P</a:t>
            </a:r>
            <a:r>
              <a:rPr lang="en-US" sz="1400" baseline="-25000" dirty="0" smtClean="0">
                <a:solidFill>
                  <a:srgbClr val="FF0000"/>
                </a:solidFill>
              </a:rPr>
              <a:t>13</a:t>
            </a:r>
            <a:r>
              <a:rPr lang="en-US" sz="1400" dirty="0" smtClean="0"/>
              <a:t>.</a:t>
            </a:r>
            <a:endParaRPr lang="en-US" sz="1400" dirty="0"/>
          </a:p>
        </p:txBody>
      </p:sp>
      <p:sp>
        <p:nvSpPr>
          <p:cNvPr id="16" name="TextBox 15"/>
          <p:cNvSpPr txBox="1"/>
          <p:nvPr/>
        </p:nvSpPr>
        <p:spPr>
          <a:xfrm>
            <a:off x="3069047" y="5987867"/>
            <a:ext cx="4634602" cy="369332"/>
          </a:xfrm>
          <a:prstGeom prst="rect">
            <a:avLst/>
          </a:prstGeom>
          <a:noFill/>
        </p:spPr>
        <p:txBody>
          <a:bodyPr wrap="none" rtlCol="0">
            <a:spAutoFit/>
          </a:bodyPr>
          <a:lstStyle/>
          <a:p>
            <a:pPr>
              <a:buClr>
                <a:srgbClr val="008000"/>
              </a:buClr>
              <a:buFont typeface="Wingdings" charset="2"/>
              <a:buChar char="Ø"/>
            </a:pPr>
            <a:r>
              <a:rPr lang="en-US" dirty="0" smtClean="0"/>
              <a:t> New data for Q</a:t>
            </a:r>
            <a:r>
              <a:rPr lang="en-US" baseline="30000" dirty="0" smtClean="0"/>
              <a:t>2</a:t>
            </a:r>
            <a:r>
              <a:rPr lang="en-US" dirty="0" smtClean="0"/>
              <a:t> up to 5 GeV</a:t>
            </a:r>
            <a:r>
              <a:rPr lang="en-US" baseline="30000" dirty="0" smtClean="0"/>
              <a:t>2</a:t>
            </a:r>
            <a:r>
              <a:rPr lang="en-US" dirty="0" smtClean="0"/>
              <a:t> under analysis.</a:t>
            </a:r>
            <a:endParaRPr lang="en-US" dirty="0"/>
          </a:p>
        </p:txBody>
      </p:sp>
      <p:pic>
        <p:nvPicPr>
          <p:cNvPr id="17" name="Picture 16"/>
          <p:cNvPicPr>
            <a:picLocks noChangeAspect="1"/>
          </p:cNvPicPr>
          <p:nvPr/>
        </p:nvPicPr>
        <mc:AlternateContent>
          <mc:Choice xmlns:ma="http://schemas.microsoft.com/office/mac/drawingml/2008/main" Requires="ma">
            <p:blipFill>
              <a:blip r:embed="rId13"/>
              <a:stretch>
                <a:fillRect/>
              </a:stretch>
            </p:blipFill>
          </mc:Choice>
          <mc:Fallback>
            <p:blipFill>
              <a:blip r:embed="rId14"/>
              <a:stretch>
                <a:fillRect/>
              </a:stretch>
            </p:blipFill>
          </mc:Fallback>
        </mc:AlternateContent>
        <p:spPr>
          <a:xfrm>
            <a:off x="6737816" y="1204423"/>
            <a:ext cx="2569464" cy="2569464"/>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3</a:t>
            </a:fld>
            <a:endParaRPr lang="en-US"/>
          </a:p>
        </p:txBody>
      </p:sp>
      <p:sp>
        <p:nvSpPr>
          <p:cNvPr id="7" name="Rectangle 6"/>
          <p:cNvSpPr/>
          <p:nvPr/>
        </p:nvSpPr>
        <p:spPr>
          <a:xfrm>
            <a:off x="457200" y="1362018"/>
            <a:ext cx="5352747" cy="1200329"/>
          </a:xfrm>
          <a:prstGeom prst="rect">
            <a:avLst/>
          </a:prstGeom>
        </p:spPr>
        <p:txBody>
          <a:bodyPr wrap="none">
            <a:spAutoFit/>
          </a:bodyPr>
          <a:lstStyle/>
          <a:p>
            <a:r>
              <a:rPr lang="en-US" dirty="0" smtClean="0"/>
              <a:t>Even as we speak, we need </a:t>
            </a:r>
            <a:r>
              <a:rPr lang="en-US" dirty="0" smtClean="0"/>
              <a:t>to fully understand:</a:t>
            </a:r>
          </a:p>
          <a:p>
            <a:endParaRPr lang="en-US" dirty="0" smtClean="0"/>
          </a:p>
          <a:p>
            <a:pPr>
              <a:buFont typeface="Wingdings" charset="2"/>
              <a:buChar char="§"/>
            </a:pPr>
            <a:r>
              <a:rPr lang="en-US" dirty="0" smtClean="0"/>
              <a:t> the </a:t>
            </a:r>
            <a:r>
              <a:rPr lang="en-US" dirty="0" smtClean="0"/>
              <a:t>essential nature of quark confinement.</a:t>
            </a:r>
            <a:r>
              <a:rPr lang="en-US" dirty="0" smtClean="0"/>
              <a:t> </a:t>
            </a:r>
          </a:p>
          <a:p>
            <a:pPr>
              <a:buFont typeface="Wingdings" charset="2"/>
              <a:buChar char="§"/>
            </a:pPr>
            <a:r>
              <a:rPr lang="en-US" dirty="0" smtClean="0"/>
              <a:t> the dynamics </a:t>
            </a:r>
            <a:r>
              <a:rPr lang="en-US" dirty="0" smtClean="0"/>
              <a:t>of quark-gluon interaction at low energy</a:t>
            </a:r>
            <a:endParaRPr lang="en-US" dirty="0"/>
          </a:p>
        </p:txBody>
      </p:sp>
      <p:sp>
        <p:nvSpPr>
          <p:cNvPr id="8" name="TextBox 7"/>
          <p:cNvSpPr txBox="1"/>
          <p:nvPr/>
        </p:nvSpPr>
        <p:spPr>
          <a:xfrm>
            <a:off x="1519786" y="90007"/>
            <a:ext cx="5995351" cy="584776"/>
          </a:xfrm>
          <a:prstGeom prst="rect">
            <a:avLst/>
          </a:prstGeom>
          <a:noFill/>
        </p:spPr>
        <p:txBody>
          <a:bodyPr wrap="none" rtlCol="0">
            <a:spAutoFit/>
          </a:bodyPr>
          <a:lstStyle/>
          <a:p>
            <a:r>
              <a:rPr lang="en-US" sz="3200" b="1" dirty="0" smtClean="0"/>
              <a:t>A Quest for Understanding </a:t>
            </a:r>
            <a:r>
              <a:rPr lang="en-US" sz="3200" b="1" dirty="0" smtClean="0"/>
              <a:t>N</a:t>
            </a:r>
            <a:r>
              <a:rPr lang="en-US" sz="3200" b="1" dirty="0" smtClean="0"/>
              <a:t>ature</a:t>
            </a:r>
            <a:endParaRPr lang="en-US" sz="3200" b="1" dirty="0"/>
          </a:p>
        </p:txBody>
      </p:sp>
      <p:sp>
        <p:nvSpPr>
          <p:cNvPr id="9" name="TextBox 8"/>
          <p:cNvSpPr txBox="1"/>
          <p:nvPr/>
        </p:nvSpPr>
        <p:spPr>
          <a:xfrm>
            <a:off x="457200" y="3117600"/>
            <a:ext cx="5095265" cy="646331"/>
          </a:xfrm>
          <a:prstGeom prst="rect">
            <a:avLst/>
          </a:prstGeom>
          <a:noFill/>
        </p:spPr>
        <p:txBody>
          <a:bodyPr wrap="none" rtlCol="0">
            <a:spAutoFit/>
          </a:bodyPr>
          <a:lstStyle/>
          <a:p>
            <a:r>
              <a:rPr lang="en-US" dirty="0" smtClean="0">
                <a:solidFill>
                  <a:srgbClr val="FF0000"/>
                </a:solidFill>
              </a:rPr>
              <a:t>Challenge:</a:t>
            </a:r>
          </a:p>
          <a:p>
            <a:r>
              <a:rPr lang="en-US" dirty="0" smtClean="0">
                <a:solidFill>
                  <a:srgbClr val="FF0000"/>
                </a:solidFill>
              </a:rPr>
              <a:t>Understanding </a:t>
            </a:r>
            <a:r>
              <a:rPr lang="en-US" dirty="0" smtClean="0">
                <a:solidFill>
                  <a:srgbClr val="FF0000"/>
                </a:solidFill>
              </a:rPr>
              <a:t>the role of quarks and gluon in nuclei </a:t>
            </a:r>
            <a:endParaRPr lang="en-US" dirty="0">
              <a:solidFill>
                <a:srgbClr val="FF0000"/>
              </a:solidFill>
            </a:endParaRPr>
          </a:p>
        </p:txBody>
      </p:sp>
      <p:sp>
        <p:nvSpPr>
          <p:cNvPr id="10" name="TextBox 9"/>
          <p:cNvSpPr txBox="1"/>
          <p:nvPr/>
        </p:nvSpPr>
        <p:spPr>
          <a:xfrm>
            <a:off x="457200" y="4259613"/>
            <a:ext cx="6808554" cy="1200329"/>
          </a:xfrm>
          <a:prstGeom prst="rect">
            <a:avLst/>
          </a:prstGeom>
          <a:noFill/>
        </p:spPr>
        <p:txBody>
          <a:bodyPr wrap="square" rtlCol="0">
            <a:spAutoFit/>
          </a:bodyPr>
          <a:lstStyle/>
          <a:p>
            <a:r>
              <a:rPr lang="en-US" dirty="0" smtClean="0">
                <a:solidFill>
                  <a:schemeClr val="tx2"/>
                </a:solidFill>
              </a:rPr>
              <a:t>How to address and solve this:</a:t>
            </a:r>
          </a:p>
          <a:p>
            <a:r>
              <a:rPr lang="en-US" dirty="0" smtClean="0">
                <a:solidFill>
                  <a:schemeClr val="tx2"/>
                </a:solidFill>
              </a:rPr>
              <a:t>Step </a:t>
            </a:r>
            <a:r>
              <a:rPr lang="en-US" dirty="0" smtClean="0">
                <a:solidFill>
                  <a:schemeClr val="tx2"/>
                </a:solidFill>
              </a:rPr>
              <a:t>into the domain of relativistic quantum field theory where the key phenomena can only be understood with </a:t>
            </a:r>
            <a:r>
              <a:rPr lang="en-US" u="sng" dirty="0" smtClean="0">
                <a:solidFill>
                  <a:schemeClr val="tx2"/>
                </a:solidFill>
              </a:rPr>
              <a:t>non-perturbative</a:t>
            </a:r>
            <a:r>
              <a:rPr lang="en-US" dirty="0" smtClean="0">
                <a:solidFill>
                  <a:schemeClr val="tx2"/>
                </a:solidFill>
              </a:rPr>
              <a:t> </a:t>
            </a:r>
            <a:r>
              <a:rPr lang="en-US" dirty="0" smtClean="0">
                <a:solidFill>
                  <a:schemeClr val="tx2"/>
                </a:solidFill>
              </a:rPr>
              <a:t>methods </a:t>
            </a:r>
          </a:p>
          <a:p>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900" decel="100000" fill="hold"/>
                                        <p:tgtEl>
                                          <p:spTgt spid="1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30</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Coming Soon: </a:t>
            </a:r>
            <a:r>
              <a:rPr lang="en-US" sz="3200" b="1" dirty="0" smtClean="0">
                <a:latin typeface="Symbol" charset="2"/>
                <a:cs typeface="Symbol" charset="2"/>
              </a:rPr>
              <a:t>p</a:t>
            </a:r>
            <a:r>
              <a:rPr lang="en-US" sz="3200" b="1" baseline="30000" dirty="0" smtClean="0">
                <a:latin typeface="Calibri"/>
                <a:cs typeface="Calibri"/>
              </a:rPr>
              <a:t>0</a:t>
            </a:r>
            <a:r>
              <a:rPr lang="en-US" sz="3200" b="1" dirty="0" smtClean="0">
                <a:latin typeface="Calibri"/>
                <a:cs typeface="Calibri"/>
              </a:rPr>
              <a:t>, </a:t>
            </a:r>
            <a:r>
              <a:rPr lang="en-US" sz="3200" b="1" dirty="0" err="1" smtClean="0">
                <a:latin typeface="Symbol" charset="2"/>
                <a:cs typeface="Symbol" charset="2"/>
              </a:rPr>
              <a:t>h</a:t>
            </a:r>
            <a:endParaRPr lang="en-US" sz="3200" b="1" baseline="-25000" dirty="0">
              <a:latin typeface="Symbol" charset="2"/>
              <a:cs typeface="Symbol" charset="2"/>
            </a:endParaRPr>
          </a:p>
        </p:txBody>
      </p:sp>
      <p:graphicFrame>
        <p:nvGraphicFramePr>
          <p:cNvPr id="20" name="Object 19"/>
          <p:cNvGraphicFramePr>
            <a:graphicFrameLocks noChangeAspect="1"/>
          </p:cNvGraphicFramePr>
          <p:nvPr/>
        </p:nvGraphicFramePr>
        <p:xfrm>
          <a:off x="4514850" y="3321050"/>
          <a:ext cx="114300" cy="215900"/>
        </p:xfrm>
        <a:graphic>
          <a:graphicData uri="http://schemas.openxmlformats.org/presentationml/2006/ole">
            <p:oleObj spid="_x0000_s76802" name="Equation" r:id="rId4" imgW="114120" imgH="215640" progId="Equation.3">
              <p:embed/>
            </p:oleObj>
          </a:graphicData>
        </a:graphic>
      </p:graphicFrame>
      <p:pic>
        <p:nvPicPr>
          <p:cNvPr id="21" name="Picture 20" descr="c1.gif"/>
          <p:cNvPicPr>
            <a:picLocks noChangeAspect="1"/>
          </p:cNvPicPr>
          <p:nvPr/>
        </p:nvPicPr>
        <p:blipFill>
          <a:blip r:embed="rId5"/>
          <a:stretch>
            <a:fillRect/>
          </a:stretch>
        </p:blipFill>
        <p:spPr>
          <a:xfrm>
            <a:off x="1670265" y="1530350"/>
            <a:ext cx="5917769" cy="4013200"/>
          </a:xfrm>
          <a:prstGeom prst="rect">
            <a:avLst/>
          </a:prstGeom>
        </p:spPr>
      </p:pic>
      <p:sp>
        <p:nvSpPr>
          <p:cNvPr id="22" name="TextBox 21"/>
          <p:cNvSpPr txBox="1"/>
          <p:nvPr/>
        </p:nvSpPr>
        <p:spPr>
          <a:xfrm>
            <a:off x="3123857" y="5543550"/>
            <a:ext cx="3140578" cy="400110"/>
          </a:xfrm>
          <a:prstGeom prst="rect">
            <a:avLst/>
          </a:prstGeom>
          <a:noFill/>
        </p:spPr>
        <p:txBody>
          <a:bodyPr wrap="none" rtlCol="0">
            <a:spAutoFit/>
          </a:bodyPr>
          <a:lstStyle/>
          <a:p>
            <a:r>
              <a:rPr lang="en-US" sz="2000" dirty="0" err="1" smtClean="0">
                <a:solidFill>
                  <a:srgbClr val="000000"/>
                </a:solidFill>
              </a:rPr>
              <a:t>eP</a:t>
            </a:r>
            <a:r>
              <a:rPr lang="en-US" sz="2000" dirty="0" smtClean="0">
                <a:solidFill>
                  <a:srgbClr val="000000"/>
                </a:solidFill>
              </a:rPr>
              <a:t>   missing mass</a:t>
            </a:r>
            <a:r>
              <a:rPr lang="en-US" sz="2000" baseline="30000" dirty="0" smtClean="0">
                <a:solidFill>
                  <a:srgbClr val="000000"/>
                </a:solidFill>
              </a:rPr>
              <a:t>2</a:t>
            </a:r>
            <a:r>
              <a:rPr lang="en-US" sz="2000" dirty="0" smtClean="0">
                <a:solidFill>
                  <a:srgbClr val="000000"/>
                </a:solidFill>
              </a:rPr>
              <a:t>      [GeV</a:t>
            </a:r>
            <a:r>
              <a:rPr lang="en-US" sz="2000" baseline="30000" dirty="0" smtClean="0">
                <a:solidFill>
                  <a:srgbClr val="000000"/>
                </a:solidFill>
              </a:rPr>
              <a:t>2</a:t>
            </a:r>
            <a:r>
              <a:rPr lang="en-US" sz="2000" dirty="0" smtClean="0">
                <a:solidFill>
                  <a:srgbClr val="000000"/>
                </a:solidFill>
              </a:rPr>
              <a:t>]</a:t>
            </a:r>
            <a:endParaRPr lang="en-US" sz="2000" dirty="0">
              <a:solidFill>
                <a:srgbClr val="000000"/>
              </a:solidFill>
            </a:endParaRPr>
          </a:p>
        </p:txBody>
      </p:sp>
      <p:grpSp>
        <p:nvGrpSpPr>
          <p:cNvPr id="23" name="Group 22"/>
          <p:cNvGrpSpPr/>
          <p:nvPr/>
        </p:nvGrpSpPr>
        <p:grpSpPr>
          <a:xfrm>
            <a:off x="2247575" y="2096071"/>
            <a:ext cx="1288257" cy="3054674"/>
            <a:chOff x="2247575" y="2096071"/>
            <a:chExt cx="1288257" cy="3054674"/>
          </a:xfrm>
        </p:grpSpPr>
        <p:sp>
          <p:nvSpPr>
            <p:cNvPr id="24" name="Freeform 23"/>
            <p:cNvSpPr/>
            <p:nvPr/>
          </p:nvSpPr>
          <p:spPr>
            <a:xfrm>
              <a:off x="2247575" y="2096071"/>
              <a:ext cx="849240" cy="3054674"/>
            </a:xfrm>
            <a:custGeom>
              <a:avLst/>
              <a:gdLst>
                <a:gd name="connsiteX0" fmla="*/ 0 w 849240"/>
                <a:gd name="connsiteY0" fmla="*/ 3024435 h 3054674"/>
                <a:gd name="connsiteX1" fmla="*/ 90709 w 849240"/>
                <a:gd name="connsiteY1" fmla="*/ 2984116 h 3054674"/>
                <a:gd name="connsiteX2" fmla="*/ 120945 w 849240"/>
                <a:gd name="connsiteY2" fmla="*/ 2974036 h 3054674"/>
                <a:gd name="connsiteX3" fmla="*/ 151182 w 849240"/>
                <a:gd name="connsiteY3" fmla="*/ 2963956 h 3054674"/>
                <a:gd name="connsiteX4" fmla="*/ 181418 w 849240"/>
                <a:gd name="connsiteY4" fmla="*/ 2943797 h 3054674"/>
                <a:gd name="connsiteX5" fmla="*/ 221733 w 849240"/>
                <a:gd name="connsiteY5" fmla="*/ 2893398 h 3054674"/>
                <a:gd name="connsiteX6" fmla="*/ 272127 w 849240"/>
                <a:gd name="connsiteY6" fmla="*/ 2853079 h 3054674"/>
                <a:gd name="connsiteX7" fmla="*/ 312443 w 849240"/>
                <a:gd name="connsiteY7" fmla="*/ 2762361 h 3054674"/>
                <a:gd name="connsiteX8" fmla="*/ 342679 w 849240"/>
                <a:gd name="connsiteY8" fmla="*/ 2701883 h 3054674"/>
                <a:gd name="connsiteX9" fmla="*/ 362837 w 849240"/>
                <a:gd name="connsiteY9" fmla="*/ 2641405 h 3054674"/>
                <a:gd name="connsiteX10" fmla="*/ 372915 w 849240"/>
                <a:gd name="connsiteY10" fmla="*/ 2530528 h 3054674"/>
                <a:gd name="connsiteX11" fmla="*/ 382994 w 849240"/>
                <a:gd name="connsiteY11" fmla="*/ 2490209 h 3054674"/>
                <a:gd name="connsiteX12" fmla="*/ 393073 w 849240"/>
                <a:gd name="connsiteY12" fmla="*/ 2439810 h 3054674"/>
                <a:gd name="connsiteX13" fmla="*/ 403152 w 849240"/>
                <a:gd name="connsiteY13" fmla="*/ 2218056 h 3054674"/>
                <a:gd name="connsiteX14" fmla="*/ 413231 w 849240"/>
                <a:gd name="connsiteY14" fmla="*/ 2187817 h 3054674"/>
                <a:gd name="connsiteX15" fmla="*/ 433388 w 849240"/>
                <a:gd name="connsiteY15" fmla="*/ 1885424 h 3054674"/>
                <a:gd name="connsiteX16" fmla="*/ 433388 w 849240"/>
                <a:gd name="connsiteY16" fmla="*/ 1633431 h 3054674"/>
                <a:gd name="connsiteX17" fmla="*/ 453546 w 849240"/>
                <a:gd name="connsiteY17" fmla="*/ 1421757 h 3054674"/>
                <a:gd name="connsiteX18" fmla="*/ 463625 w 849240"/>
                <a:gd name="connsiteY18" fmla="*/ 1048806 h 3054674"/>
                <a:gd name="connsiteX19" fmla="*/ 473704 w 849240"/>
                <a:gd name="connsiteY19" fmla="*/ 907690 h 3054674"/>
                <a:gd name="connsiteX20" fmla="*/ 493861 w 849240"/>
                <a:gd name="connsiteY20" fmla="*/ 837132 h 3054674"/>
                <a:gd name="connsiteX21" fmla="*/ 483782 w 849240"/>
                <a:gd name="connsiteY21" fmla="*/ 514580 h 3054674"/>
                <a:gd name="connsiteX22" fmla="*/ 493861 w 849240"/>
                <a:gd name="connsiteY22" fmla="*/ 484341 h 3054674"/>
                <a:gd name="connsiteX23" fmla="*/ 503940 w 849240"/>
                <a:gd name="connsiteY23" fmla="*/ 403703 h 3054674"/>
                <a:gd name="connsiteX24" fmla="*/ 514019 w 849240"/>
                <a:gd name="connsiteY24" fmla="*/ 363384 h 3054674"/>
                <a:gd name="connsiteX25" fmla="*/ 524098 w 849240"/>
                <a:gd name="connsiteY25" fmla="*/ 302906 h 3054674"/>
                <a:gd name="connsiteX26" fmla="*/ 534176 w 849240"/>
                <a:gd name="connsiteY26" fmla="*/ 10594 h 3054674"/>
                <a:gd name="connsiteX27" fmla="*/ 544255 w 849240"/>
                <a:gd name="connsiteY27" fmla="*/ 40833 h 3054674"/>
                <a:gd name="connsiteX28" fmla="*/ 554334 w 849240"/>
                <a:gd name="connsiteY28" fmla="*/ 141630 h 3054674"/>
                <a:gd name="connsiteX29" fmla="*/ 564413 w 849240"/>
                <a:gd name="connsiteY29" fmla="*/ 353305 h 3054674"/>
                <a:gd name="connsiteX30" fmla="*/ 584570 w 849240"/>
                <a:gd name="connsiteY30" fmla="*/ 413783 h 3054674"/>
                <a:gd name="connsiteX31" fmla="*/ 594649 w 849240"/>
                <a:gd name="connsiteY31" fmla="*/ 937929 h 3054674"/>
                <a:gd name="connsiteX32" fmla="*/ 604728 w 849240"/>
                <a:gd name="connsiteY32" fmla="*/ 968169 h 3054674"/>
                <a:gd name="connsiteX33" fmla="*/ 594649 w 849240"/>
                <a:gd name="connsiteY33" fmla="*/ 1149604 h 3054674"/>
                <a:gd name="connsiteX34" fmla="*/ 604728 w 849240"/>
                <a:gd name="connsiteY34" fmla="*/ 1230242 h 3054674"/>
                <a:gd name="connsiteX35" fmla="*/ 634965 w 849240"/>
                <a:gd name="connsiteY35" fmla="*/ 1492315 h 3054674"/>
                <a:gd name="connsiteX36" fmla="*/ 624886 w 849240"/>
                <a:gd name="connsiteY36" fmla="*/ 1734228 h 3054674"/>
                <a:gd name="connsiteX37" fmla="*/ 614807 w 849240"/>
                <a:gd name="connsiteY37" fmla="*/ 1794707 h 3054674"/>
                <a:gd name="connsiteX38" fmla="*/ 645043 w 849240"/>
                <a:gd name="connsiteY38" fmla="*/ 1865265 h 3054674"/>
                <a:gd name="connsiteX39" fmla="*/ 655122 w 849240"/>
                <a:gd name="connsiteY39" fmla="*/ 1986222 h 3054674"/>
                <a:gd name="connsiteX40" fmla="*/ 665201 w 849240"/>
                <a:gd name="connsiteY40" fmla="*/ 2177737 h 3054674"/>
                <a:gd name="connsiteX41" fmla="*/ 685359 w 849240"/>
                <a:gd name="connsiteY41" fmla="*/ 2258375 h 3054674"/>
                <a:gd name="connsiteX42" fmla="*/ 695437 w 849240"/>
                <a:gd name="connsiteY42" fmla="*/ 2308773 h 3054674"/>
                <a:gd name="connsiteX43" fmla="*/ 705516 w 849240"/>
                <a:gd name="connsiteY43" fmla="*/ 2379332 h 3054674"/>
                <a:gd name="connsiteX44" fmla="*/ 715595 w 849240"/>
                <a:gd name="connsiteY44" fmla="*/ 2409571 h 3054674"/>
                <a:gd name="connsiteX45" fmla="*/ 725674 w 849240"/>
                <a:gd name="connsiteY45" fmla="*/ 2470049 h 3054674"/>
                <a:gd name="connsiteX46" fmla="*/ 745831 w 849240"/>
                <a:gd name="connsiteY46" fmla="*/ 2490209 h 3054674"/>
                <a:gd name="connsiteX47" fmla="*/ 765989 w 849240"/>
                <a:gd name="connsiteY47" fmla="*/ 2530528 h 3054674"/>
                <a:gd name="connsiteX48" fmla="*/ 776068 w 849240"/>
                <a:gd name="connsiteY48" fmla="*/ 2560767 h 3054674"/>
                <a:gd name="connsiteX49" fmla="*/ 806304 w 849240"/>
                <a:gd name="connsiteY49" fmla="*/ 2570847 h 3054674"/>
                <a:gd name="connsiteX50" fmla="*/ 816383 w 849240"/>
                <a:gd name="connsiteY50" fmla="*/ 2701883 h 3054674"/>
                <a:gd name="connsiteX51" fmla="*/ 826462 w 849240"/>
                <a:gd name="connsiteY51" fmla="*/ 3054674 h 305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49240" h="3054674">
                  <a:moveTo>
                    <a:pt x="0" y="3024435"/>
                  </a:moveTo>
                  <a:cubicBezTo>
                    <a:pt x="47916" y="2992487"/>
                    <a:pt x="18743" y="3008107"/>
                    <a:pt x="90709" y="2984116"/>
                  </a:cubicBezTo>
                  <a:lnTo>
                    <a:pt x="120945" y="2974036"/>
                  </a:lnTo>
                  <a:cubicBezTo>
                    <a:pt x="131024" y="2970676"/>
                    <a:pt x="142342" y="2969850"/>
                    <a:pt x="151182" y="2963956"/>
                  </a:cubicBezTo>
                  <a:lnTo>
                    <a:pt x="181418" y="2943797"/>
                  </a:lnTo>
                  <a:cubicBezTo>
                    <a:pt x="196382" y="2921349"/>
                    <a:pt x="201220" y="2909810"/>
                    <a:pt x="221733" y="2893398"/>
                  </a:cubicBezTo>
                  <a:cubicBezTo>
                    <a:pt x="250844" y="2870107"/>
                    <a:pt x="250491" y="2880127"/>
                    <a:pt x="272127" y="2853079"/>
                  </a:cubicBezTo>
                  <a:cubicBezTo>
                    <a:pt x="299509" y="2818848"/>
                    <a:pt x="296459" y="2810318"/>
                    <a:pt x="312443" y="2762361"/>
                  </a:cubicBezTo>
                  <a:cubicBezTo>
                    <a:pt x="349199" y="2652081"/>
                    <a:pt x="290578" y="2819119"/>
                    <a:pt x="342679" y="2701883"/>
                  </a:cubicBezTo>
                  <a:cubicBezTo>
                    <a:pt x="351309" y="2682465"/>
                    <a:pt x="362837" y="2641405"/>
                    <a:pt x="362837" y="2641405"/>
                  </a:cubicBezTo>
                  <a:cubicBezTo>
                    <a:pt x="366196" y="2604446"/>
                    <a:pt x="368011" y="2567314"/>
                    <a:pt x="372915" y="2530528"/>
                  </a:cubicBezTo>
                  <a:cubicBezTo>
                    <a:pt x="374746" y="2516796"/>
                    <a:pt x="379989" y="2503732"/>
                    <a:pt x="382994" y="2490209"/>
                  </a:cubicBezTo>
                  <a:cubicBezTo>
                    <a:pt x="386710" y="2473485"/>
                    <a:pt x="389713" y="2456610"/>
                    <a:pt x="393073" y="2439810"/>
                  </a:cubicBezTo>
                  <a:cubicBezTo>
                    <a:pt x="396433" y="2365892"/>
                    <a:pt x="397252" y="2291815"/>
                    <a:pt x="403152" y="2218056"/>
                  </a:cubicBezTo>
                  <a:cubicBezTo>
                    <a:pt x="403999" y="2207465"/>
                    <a:pt x="412524" y="2198418"/>
                    <a:pt x="413231" y="2187817"/>
                  </a:cubicBezTo>
                  <a:cubicBezTo>
                    <a:pt x="434176" y="1873622"/>
                    <a:pt x="393382" y="2005465"/>
                    <a:pt x="433388" y="1885424"/>
                  </a:cubicBezTo>
                  <a:cubicBezTo>
                    <a:pt x="415674" y="1584243"/>
                    <a:pt x="419076" y="1819506"/>
                    <a:pt x="433388" y="1633431"/>
                  </a:cubicBezTo>
                  <a:cubicBezTo>
                    <a:pt x="449389" y="1425387"/>
                    <a:pt x="423378" y="1512266"/>
                    <a:pt x="453546" y="1421757"/>
                  </a:cubicBezTo>
                  <a:cubicBezTo>
                    <a:pt x="456906" y="1297440"/>
                    <a:pt x="458752" y="1173073"/>
                    <a:pt x="463625" y="1048806"/>
                  </a:cubicBezTo>
                  <a:cubicBezTo>
                    <a:pt x="465473" y="1001684"/>
                    <a:pt x="467035" y="954375"/>
                    <a:pt x="473704" y="907690"/>
                  </a:cubicBezTo>
                  <a:cubicBezTo>
                    <a:pt x="477163" y="883476"/>
                    <a:pt x="487142" y="860651"/>
                    <a:pt x="493861" y="837132"/>
                  </a:cubicBezTo>
                  <a:cubicBezTo>
                    <a:pt x="470787" y="664054"/>
                    <a:pt x="465493" y="697494"/>
                    <a:pt x="483782" y="514580"/>
                  </a:cubicBezTo>
                  <a:cubicBezTo>
                    <a:pt x="484839" y="504008"/>
                    <a:pt x="490501" y="494421"/>
                    <a:pt x="493861" y="484341"/>
                  </a:cubicBezTo>
                  <a:cubicBezTo>
                    <a:pt x="497221" y="457462"/>
                    <a:pt x="499487" y="430423"/>
                    <a:pt x="503940" y="403703"/>
                  </a:cubicBezTo>
                  <a:cubicBezTo>
                    <a:pt x="506217" y="390038"/>
                    <a:pt x="511302" y="376968"/>
                    <a:pt x="514019" y="363384"/>
                  </a:cubicBezTo>
                  <a:cubicBezTo>
                    <a:pt x="518027" y="343343"/>
                    <a:pt x="520738" y="323065"/>
                    <a:pt x="524098" y="302906"/>
                  </a:cubicBezTo>
                  <a:cubicBezTo>
                    <a:pt x="527457" y="205469"/>
                    <a:pt x="526699" y="107802"/>
                    <a:pt x="534176" y="10594"/>
                  </a:cubicBezTo>
                  <a:cubicBezTo>
                    <a:pt x="534991" y="0"/>
                    <a:pt x="542640" y="30332"/>
                    <a:pt x="544255" y="40833"/>
                  </a:cubicBezTo>
                  <a:cubicBezTo>
                    <a:pt x="549389" y="74207"/>
                    <a:pt x="550974" y="108031"/>
                    <a:pt x="554334" y="141630"/>
                  </a:cubicBezTo>
                  <a:cubicBezTo>
                    <a:pt x="557694" y="212188"/>
                    <a:pt x="556613" y="283099"/>
                    <a:pt x="564413" y="353305"/>
                  </a:cubicBezTo>
                  <a:cubicBezTo>
                    <a:pt x="566759" y="374425"/>
                    <a:pt x="584570" y="413783"/>
                    <a:pt x="584570" y="413783"/>
                  </a:cubicBezTo>
                  <a:cubicBezTo>
                    <a:pt x="587930" y="588498"/>
                    <a:pt x="588299" y="763297"/>
                    <a:pt x="594649" y="937929"/>
                  </a:cubicBezTo>
                  <a:cubicBezTo>
                    <a:pt x="595035" y="948547"/>
                    <a:pt x="604728" y="957544"/>
                    <a:pt x="604728" y="968169"/>
                  </a:cubicBezTo>
                  <a:cubicBezTo>
                    <a:pt x="604728" y="1028741"/>
                    <a:pt x="598009" y="1089126"/>
                    <a:pt x="594649" y="1149604"/>
                  </a:cubicBezTo>
                  <a:cubicBezTo>
                    <a:pt x="598009" y="1176483"/>
                    <a:pt x="603038" y="1203206"/>
                    <a:pt x="604728" y="1230242"/>
                  </a:cubicBezTo>
                  <a:cubicBezTo>
                    <a:pt x="620789" y="1487237"/>
                    <a:pt x="557083" y="1414425"/>
                    <a:pt x="634965" y="1492315"/>
                  </a:cubicBezTo>
                  <a:cubicBezTo>
                    <a:pt x="631605" y="1572953"/>
                    <a:pt x="630254" y="1653699"/>
                    <a:pt x="624886" y="1734228"/>
                  </a:cubicBezTo>
                  <a:cubicBezTo>
                    <a:pt x="623527" y="1754620"/>
                    <a:pt x="614807" y="1774269"/>
                    <a:pt x="614807" y="1794707"/>
                  </a:cubicBezTo>
                  <a:cubicBezTo>
                    <a:pt x="614807" y="1827251"/>
                    <a:pt x="628585" y="1840575"/>
                    <a:pt x="645043" y="1865265"/>
                  </a:cubicBezTo>
                  <a:cubicBezTo>
                    <a:pt x="648403" y="1905584"/>
                    <a:pt x="652517" y="1945847"/>
                    <a:pt x="655122" y="1986222"/>
                  </a:cubicBezTo>
                  <a:cubicBezTo>
                    <a:pt x="659237" y="2050016"/>
                    <a:pt x="659893" y="2114031"/>
                    <a:pt x="665201" y="2177737"/>
                  </a:cubicBezTo>
                  <a:cubicBezTo>
                    <a:pt x="669845" y="2233472"/>
                    <a:pt x="674525" y="2215035"/>
                    <a:pt x="685359" y="2258375"/>
                  </a:cubicBezTo>
                  <a:cubicBezTo>
                    <a:pt x="689514" y="2274996"/>
                    <a:pt x="692621" y="2291874"/>
                    <a:pt x="695437" y="2308773"/>
                  </a:cubicBezTo>
                  <a:cubicBezTo>
                    <a:pt x="699342" y="2332208"/>
                    <a:pt x="700857" y="2356035"/>
                    <a:pt x="705516" y="2379332"/>
                  </a:cubicBezTo>
                  <a:cubicBezTo>
                    <a:pt x="707600" y="2389751"/>
                    <a:pt x="713290" y="2399199"/>
                    <a:pt x="715595" y="2409571"/>
                  </a:cubicBezTo>
                  <a:cubicBezTo>
                    <a:pt x="720028" y="2429522"/>
                    <a:pt x="718499" y="2450913"/>
                    <a:pt x="725674" y="2470049"/>
                  </a:cubicBezTo>
                  <a:cubicBezTo>
                    <a:pt x="729010" y="2478947"/>
                    <a:pt x="740560" y="2482302"/>
                    <a:pt x="745831" y="2490209"/>
                  </a:cubicBezTo>
                  <a:cubicBezTo>
                    <a:pt x="754165" y="2502712"/>
                    <a:pt x="760070" y="2516717"/>
                    <a:pt x="765989" y="2530528"/>
                  </a:cubicBezTo>
                  <a:cubicBezTo>
                    <a:pt x="770174" y="2540294"/>
                    <a:pt x="768555" y="2553254"/>
                    <a:pt x="776068" y="2560767"/>
                  </a:cubicBezTo>
                  <a:cubicBezTo>
                    <a:pt x="783580" y="2568280"/>
                    <a:pt x="796225" y="2567487"/>
                    <a:pt x="806304" y="2570847"/>
                  </a:cubicBezTo>
                  <a:cubicBezTo>
                    <a:pt x="849240" y="2635255"/>
                    <a:pt x="816383" y="2572105"/>
                    <a:pt x="816383" y="2701883"/>
                  </a:cubicBezTo>
                  <a:cubicBezTo>
                    <a:pt x="816383" y="2819528"/>
                    <a:pt x="826462" y="3054674"/>
                    <a:pt x="826462" y="3054674"/>
                  </a:cubicBezTo>
                </a:path>
              </a:pathLst>
            </a:custGeom>
            <a:solidFill>
              <a:srgbClr val="FF0000"/>
            </a:solidFill>
            <a:ln w="9525"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3017741" y="2096071"/>
              <a:ext cx="518091" cy="523220"/>
            </a:xfrm>
            <a:prstGeom prst="rect">
              <a:avLst/>
            </a:prstGeom>
            <a:noFill/>
          </p:spPr>
          <p:txBody>
            <a:bodyPr wrap="none" rtlCol="0">
              <a:spAutoFit/>
            </a:bodyPr>
            <a:lstStyle/>
            <a:p>
              <a:r>
                <a:rPr lang="en-US" sz="2800" b="1" dirty="0" smtClean="0">
                  <a:solidFill>
                    <a:srgbClr val="FF0000"/>
                  </a:solidFill>
                  <a:latin typeface="Symbol" charset="2"/>
                  <a:cs typeface="Symbol" charset="2"/>
                </a:rPr>
                <a:t>p</a:t>
              </a:r>
              <a:r>
                <a:rPr lang="en-US" sz="2800" b="1" baseline="30000" dirty="0" smtClean="0">
                  <a:solidFill>
                    <a:srgbClr val="FF0000"/>
                  </a:solidFill>
                </a:rPr>
                <a:t>0</a:t>
              </a:r>
              <a:endParaRPr lang="en-US" sz="2800" b="1" baseline="30000" dirty="0">
                <a:solidFill>
                  <a:srgbClr val="FF0000"/>
                </a:solidFill>
              </a:endParaRPr>
            </a:p>
          </p:txBody>
        </p:sp>
      </p:grpSp>
      <p:grpSp>
        <p:nvGrpSpPr>
          <p:cNvPr id="26" name="Group 25"/>
          <p:cNvGrpSpPr/>
          <p:nvPr/>
        </p:nvGrpSpPr>
        <p:grpSpPr>
          <a:xfrm>
            <a:off x="3894904" y="3275340"/>
            <a:ext cx="1021143" cy="1855245"/>
            <a:chOff x="3894904" y="3275340"/>
            <a:chExt cx="1021143" cy="1855245"/>
          </a:xfrm>
        </p:grpSpPr>
        <p:sp>
          <p:nvSpPr>
            <p:cNvPr id="27" name="Freeform 26"/>
            <p:cNvSpPr/>
            <p:nvPr/>
          </p:nvSpPr>
          <p:spPr>
            <a:xfrm>
              <a:off x="3894904" y="3648864"/>
              <a:ext cx="886538" cy="1481721"/>
            </a:xfrm>
            <a:custGeom>
              <a:avLst/>
              <a:gdLst>
                <a:gd name="connsiteX0" fmla="*/ 25753 w 886538"/>
                <a:gd name="connsiteY0" fmla="*/ 1481721 h 1481721"/>
                <a:gd name="connsiteX1" fmla="*/ 35832 w 886538"/>
                <a:gd name="connsiteY1" fmla="*/ 856778 h 1481721"/>
                <a:gd name="connsiteX2" fmla="*/ 136620 w 886538"/>
                <a:gd name="connsiteY2" fmla="*/ 846698 h 1481721"/>
                <a:gd name="connsiteX3" fmla="*/ 197093 w 886538"/>
                <a:gd name="connsiteY3" fmla="*/ 806379 h 1481721"/>
                <a:gd name="connsiteX4" fmla="*/ 227329 w 886538"/>
                <a:gd name="connsiteY4" fmla="*/ 786220 h 1481721"/>
                <a:gd name="connsiteX5" fmla="*/ 257566 w 886538"/>
                <a:gd name="connsiteY5" fmla="*/ 695502 h 1481721"/>
                <a:gd name="connsiteX6" fmla="*/ 267644 w 886538"/>
                <a:gd name="connsiteY6" fmla="*/ 665263 h 1481721"/>
                <a:gd name="connsiteX7" fmla="*/ 277723 w 886538"/>
                <a:gd name="connsiteY7" fmla="*/ 604784 h 1481721"/>
                <a:gd name="connsiteX8" fmla="*/ 287802 w 886538"/>
                <a:gd name="connsiteY8" fmla="*/ 554386 h 1481721"/>
                <a:gd name="connsiteX9" fmla="*/ 297881 w 886538"/>
                <a:gd name="connsiteY9" fmla="*/ 483828 h 1481721"/>
                <a:gd name="connsiteX10" fmla="*/ 307960 w 886538"/>
                <a:gd name="connsiteY10" fmla="*/ 423349 h 1481721"/>
                <a:gd name="connsiteX11" fmla="*/ 328117 w 886538"/>
                <a:gd name="connsiteY11" fmla="*/ 362871 h 1481721"/>
                <a:gd name="connsiteX12" fmla="*/ 338196 w 886538"/>
                <a:gd name="connsiteY12" fmla="*/ 201595 h 1481721"/>
                <a:gd name="connsiteX13" fmla="*/ 348275 w 886538"/>
                <a:gd name="connsiteY13" fmla="*/ 171356 h 1481721"/>
                <a:gd name="connsiteX14" fmla="*/ 358354 w 886538"/>
                <a:gd name="connsiteY14" fmla="*/ 90718 h 1481721"/>
                <a:gd name="connsiteX15" fmla="*/ 378511 w 886538"/>
                <a:gd name="connsiteY15" fmla="*/ 30239 h 1481721"/>
                <a:gd name="connsiteX16" fmla="*/ 388590 w 886538"/>
                <a:gd name="connsiteY16" fmla="*/ 0 h 1481721"/>
                <a:gd name="connsiteX17" fmla="*/ 418827 w 886538"/>
                <a:gd name="connsiteY17" fmla="*/ 10080 h 1481721"/>
                <a:gd name="connsiteX18" fmla="*/ 428905 w 886538"/>
                <a:gd name="connsiteY18" fmla="*/ 80638 h 1481721"/>
                <a:gd name="connsiteX19" fmla="*/ 449063 w 886538"/>
                <a:gd name="connsiteY19" fmla="*/ 151196 h 1481721"/>
                <a:gd name="connsiteX20" fmla="*/ 459142 w 886538"/>
                <a:gd name="connsiteY20" fmla="*/ 372950 h 1481721"/>
                <a:gd name="connsiteX21" fmla="*/ 479299 w 886538"/>
                <a:gd name="connsiteY21" fmla="*/ 433429 h 1481721"/>
                <a:gd name="connsiteX22" fmla="*/ 489378 w 886538"/>
                <a:gd name="connsiteY22" fmla="*/ 534226 h 1481721"/>
                <a:gd name="connsiteX23" fmla="*/ 509536 w 886538"/>
                <a:gd name="connsiteY23" fmla="*/ 604784 h 1481721"/>
                <a:gd name="connsiteX24" fmla="*/ 539772 w 886538"/>
                <a:gd name="connsiteY24" fmla="*/ 705582 h 1481721"/>
                <a:gd name="connsiteX25" fmla="*/ 559930 w 886538"/>
                <a:gd name="connsiteY25" fmla="*/ 745901 h 1481721"/>
                <a:gd name="connsiteX26" fmla="*/ 580087 w 886538"/>
                <a:gd name="connsiteY26" fmla="*/ 776140 h 1481721"/>
                <a:gd name="connsiteX27" fmla="*/ 620403 w 886538"/>
                <a:gd name="connsiteY27" fmla="*/ 856778 h 1481721"/>
                <a:gd name="connsiteX28" fmla="*/ 650639 w 886538"/>
                <a:gd name="connsiteY28" fmla="*/ 866857 h 1481721"/>
                <a:gd name="connsiteX29" fmla="*/ 680876 w 886538"/>
                <a:gd name="connsiteY29" fmla="*/ 887017 h 1481721"/>
                <a:gd name="connsiteX30" fmla="*/ 751427 w 886538"/>
                <a:gd name="connsiteY30" fmla="*/ 907176 h 1481721"/>
                <a:gd name="connsiteX31" fmla="*/ 781664 w 886538"/>
                <a:gd name="connsiteY31" fmla="*/ 917256 h 1481721"/>
                <a:gd name="connsiteX32" fmla="*/ 801821 w 886538"/>
                <a:gd name="connsiteY32" fmla="*/ 937416 h 1481721"/>
                <a:gd name="connsiteX33" fmla="*/ 842137 w 886538"/>
                <a:gd name="connsiteY33" fmla="*/ 947495 h 1481721"/>
                <a:gd name="connsiteX34" fmla="*/ 872373 w 886538"/>
                <a:gd name="connsiteY34" fmla="*/ 957575 h 1481721"/>
                <a:gd name="connsiteX35" fmla="*/ 882452 w 886538"/>
                <a:gd name="connsiteY35" fmla="*/ 1471642 h 148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86538" h="1481721">
                  <a:moveTo>
                    <a:pt x="25753" y="1481721"/>
                  </a:moveTo>
                  <a:cubicBezTo>
                    <a:pt x="29113" y="1273407"/>
                    <a:pt x="0" y="1062015"/>
                    <a:pt x="35832" y="856778"/>
                  </a:cubicBezTo>
                  <a:cubicBezTo>
                    <a:pt x="41639" y="823517"/>
                    <a:pt x="104394" y="856770"/>
                    <a:pt x="136620" y="846698"/>
                  </a:cubicBezTo>
                  <a:cubicBezTo>
                    <a:pt x="159744" y="839471"/>
                    <a:pt x="176935" y="819819"/>
                    <a:pt x="197093" y="806379"/>
                  </a:cubicBezTo>
                  <a:lnTo>
                    <a:pt x="227329" y="786220"/>
                  </a:lnTo>
                  <a:lnTo>
                    <a:pt x="257566" y="695502"/>
                  </a:lnTo>
                  <a:cubicBezTo>
                    <a:pt x="260925" y="685422"/>
                    <a:pt x="265897" y="675743"/>
                    <a:pt x="267644" y="665263"/>
                  </a:cubicBezTo>
                  <a:cubicBezTo>
                    <a:pt x="271004" y="645103"/>
                    <a:pt x="274067" y="624892"/>
                    <a:pt x="277723" y="604784"/>
                  </a:cubicBezTo>
                  <a:cubicBezTo>
                    <a:pt x="280787" y="587928"/>
                    <a:pt x="284986" y="571285"/>
                    <a:pt x="287802" y="554386"/>
                  </a:cubicBezTo>
                  <a:cubicBezTo>
                    <a:pt x="291708" y="530951"/>
                    <a:pt x="294269" y="507310"/>
                    <a:pt x="297881" y="483828"/>
                  </a:cubicBezTo>
                  <a:cubicBezTo>
                    <a:pt x="300988" y="463628"/>
                    <a:pt x="303004" y="443177"/>
                    <a:pt x="307960" y="423349"/>
                  </a:cubicBezTo>
                  <a:cubicBezTo>
                    <a:pt x="313113" y="402734"/>
                    <a:pt x="328117" y="362871"/>
                    <a:pt x="328117" y="362871"/>
                  </a:cubicBezTo>
                  <a:cubicBezTo>
                    <a:pt x="331477" y="309112"/>
                    <a:pt x="332558" y="255163"/>
                    <a:pt x="338196" y="201595"/>
                  </a:cubicBezTo>
                  <a:cubicBezTo>
                    <a:pt x="339308" y="191029"/>
                    <a:pt x="346375" y="181809"/>
                    <a:pt x="348275" y="171356"/>
                  </a:cubicBezTo>
                  <a:cubicBezTo>
                    <a:pt x="353120" y="144704"/>
                    <a:pt x="352679" y="117205"/>
                    <a:pt x="358354" y="90718"/>
                  </a:cubicBezTo>
                  <a:cubicBezTo>
                    <a:pt x="362806" y="69940"/>
                    <a:pt x="371792" y="50399"/>
                    <a:pt x="378511" y="30239"/>
                  </a:cubicBezTo>
                  <a:lnTo>
                    <a:pt x="388590" y="0"/>
                  </a:lnTo>
                  <a:cubicBezTo>
                    <a:pt x="398669" y="3360"/>
                    <a:pt x="414076" y="577"/>
                    <a:pt x="418827" y="10080"/>
                  </a:cubicBezTo>
                  <a:cubicBezTo>
                    <a:pt x="429451" y="31330"/>
                    <a:pt x="424656" y="57263"/>
                    <a:pt x="428905" y="80638"/>
                  </a:cubicBezTo>
                  <a:cubicBezTo>
                    <a:pt x="433967" y="108481"/>
                    <a:pt x="440428" y="125288"/>
                    <a:pt x="449063" y="151196"/>
                  </a:cubicBezTo>
                  <a:cubicBezTo>
                    <a:pt x="452423" y="225114"/>
                    <a:pt x="451260" y="299377"/>
                    <a:pt x="459142" y="372950"/>
                  </a:cubicBezTo>
                  <a:cubicBezTo>
                    <a:pt x="461406" y="394079"/>
                    <a:pt x="479299" y="433429"/>
                    <a:pt x="479299" y="433429"/>
                  </a:cubicBezTo>
                  <a:cubicBezTo>
                    <a:pt x="482659" y="467028"/>
                    <a:pt x="484603" y="500799"/>
                    <a:pt x="489378" y="534226"/>
                  </a:cubicBezTo>
                  <a:cubicBezTo>
                    <a:pt x="493879" y="565738"/>
                    <a:pt x="501331" y="576063"/>
                    <a:pt x="509536" y="604784"/>
                  </a:cubicBezTo>
                  <a:cubicBezTo>
                    <a:pt x="519180" y="638540"/>
                    <a:pt x="523807" y="673650"/>
                    <a:pt x="539772" y="705582"/>
                  </a:cubicBezTo>
                  <a:cubicBezTo>
                    <a:pt x="546491" y="719022"/>
                    <a:pt x="552476" y="732855"/>
                    <a:pt x="559930" y="745901"/>
                  </a:cubicBezTo>
                  <a:cubicBezTo>
                    <a:pt x="565940" y="756419"/>
                    <a:pt x="575167" y="765070"/>
                    <a:pt x="580087" y="776140"/>
                  </a:cubicBezTo>
                  <a:cubicBezTo>
                    <a:pt x="594705" y="809033"/>
                    <a:pt x="589041" y="837959"/>
                    <a:pt x="620403" y="856778"/>
                  </a:cubicBezTo>
                  <a:cubicBezTo>
                    <a:pt x="629513" y="862244"/>
                    <a:pt x="640560" y="863497"/>
                    <a:pt x="650639" y="866857"/>
                  </a:cubicBezTo>
                  <a:cubicBezTo>
                    <a:pt x="660718" y="873577"/>
                    <a:pt x="670041" y="881599"/>
                    <a:pt x="680876" y="887017"/>
                  </a:cubicBezTo>
                  <a:cubicBezTo>
                    <a:pt x="696991" y="895075"/>
                    <a:pt x="736351" y="902868"/>
                    <a:pt x="751427" y="907176"/>
                  </a:cubicBezTo>
                  <a:cubicBezTo>
                    <a:pt x="761642" y="910095"/>
                    <a:pt x="771585" y="913896"/>
                    <a:pt x="781664" y="917256"/>
                  </a:cubicBezTo>
                  <a:cubicBezTo>
                    <a:pt x="788383" y="923976"/>
                    <a:pt x="793322" y="933166"/>
                    <a:pt x="801821" y="937416"/>
                  </a:cubicBezTo>
                  <a:cubicBezTo>
                    <a:pt x="814211" y="943611"/>
                    <a:pt x="828818" y="943689"/>
                    <a:pt x="842137" y="947495"/>
                  </a:cubicBezTo>
                  <a:cubicBezTo>
                    <a:pt x="852352" y="950414"/>
                    <a:pt x="862294" y="954215"/>
                    <a:pt x="872373" y="957575"/>
                  </a:cubicBezTo>
                  <a:cubicBezTo>
                    <a:pt x="886538" y="1283398"/>
                    <a:pt x="882452" y="1112058"/>
                    <a:pt x="882452" y="1471642"/>
                  </a:cubicBezTo>
                </a:path>
              </a:pathLst>
            </a:custGeom>
            <a:solidFill>
              <a:srgbClr val="0000FF"/>
            </a:solidFill>
            <a:ln w="9525" cap="flat" cmpd="sng" algn="ctr">
              <a:solidFill>
                <a:srgbClr val="000000"/>
              </a:solidFill>
              <a:prstDash val="dot"/>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TextBox 27"/>
            <p:cNvSpPr txBox="1"/>
            <p:nvPr/>
          </p:nvSpPr>
          <p:spPr>
            <a:xfrm>
              <a:off x="4514850" y="3275340"/>
              <a:ext cx="401197" cy="523220"/>
            </a:xfrm>
            <a:prstGeom prst="rect">
              <a:avLst/>
            </a:prstGeom>
            <a:noFill/>
          </p:spPr>
          <p:txBody>
            <a:bodyPr wrap="none" rtlCol="0">
              <a:spAutoFit/>
            </a:bodyPr>
            <a:lstStyle/>
            <a:p>
              <a:r>
                <a:rPr lang="en-US" sz="2800" b="1" dirty="0" err="1" smtClean="0">
                  <a:solidFill>
                    <a:srgbClr val="0000FF"/>
                  </a:solidFill>
                  <a:latin typeface="Symbol" charset="2"/>
                  <a:cs typeface="Symbol" charset="2"/>
                </a:rPr>
                <a:t>h</a:t>
              </a:r>
              <a:endParaRPr lang="en-US" sz="2800" b="1" baseline="30000" dirty="0">
                <a:solidFill>
                  <a:srgbClr val="0000FF"/>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31</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Coming Soon: </a:t>
            </a:r>
            <a:r>
              <a:rPr lang="en-US" sz="3200" b="1" dirty="0" smtClean="0">
                <a:latin typeface="Symbol" charset="2"/>
                <a:cs typeface="Symbol" charset="2"/>
              </a:rPr>
              <a:t>p</a:t>
            </a:r>
            <a:r>
              <a:rPr lang="en-US" sz="3200" b="1" baseline="30000" dirty="0" smtClean="0">
                <a:latin typeface="Calibri"/>
                <a:cs typeface="Calibri"/>
              </a:rPr>
              <a:t>0</a:t>
            </a:r>
            <a:r>
              <a:rPr lang="en-US" sz="3200" b="1" dirty="0" smtClean="0">
                <a:latin typeface="Calibri"/>
                <a:cs typeface="Calibri"/>
              </a:rPr>
              <a:t>, </a:t>
            </a:r>
            <a:r>
              <a:rPr lang="en-US" sz="3200" b="1" dirty="0" err="1" smtClean="0">
                <a:latin typeface="Symbol" charset="2"/>
                <a:cs typeface="Symbol" charset="2"/>
              </a:rPr>
              <a:t>h</a:t>
            </a:r>
            <a:endParaRPr lang="en-US" sz="3200" b="1" baseline="-25000" dirty="0">
              <a:latin typeface="Symbol" charset="2"/>
              <a:cs typeface="Symbol" charset="2"/>
            </a:endParaRPr>
          </a:p>
        </p:txBody>
      </p:sp>
      <p:graphicFrame>
        <p:nvGraphicFramePr>
          <p:cNvPr id="15" name="Object 4"/>
          <p:cNvGraphicFramePr>
            <a:graphicFrameLocks noChangeAspect="1"/>
          </p:cNvGraphicFramePr>
          <p:nvPr/>
        </p:nvGraphicFramePr>
        <p:xfrm>
          <a:off x="4514850" y="3321050"/>
          <a:ext cx="114300" cy="215900"/>
        </p:xfrm>
        <a:graphic>
          <a:graphicData uri="http://schemas.openxmlformats.org/presentationml/2006/ole">
            <p:oleObj spid="_x0000_s78851" name="Equation" r:id="rId4" imgW="114120" imgH="215640" progId="Equation.3">
              <p:embed/>
            </p:oleObj>
          </a:graphicData>
        </a:graphic>
      </p:graphicFrame>
      <p:sp>
        <p:nvSpPr>
          <p:cNvPr id="16" name="Rectangle 15"/>
          <p:cNvSpPr/>
          <p:nvPr/>
        </p:nvSpPr>
        <p:spPr>
          <a:xfrm>
            <a:off x="685800" y="4826168"/>
            <a:ext cx="2959864" cy="1015663"/>
          </a:xfrm>
          <a:prstGeom prst="rect">
            <a:avLst/>
          </a:prstGeom>
        </p:spPr>
        <p:txBody>
          <a:bodyPr wrap="none">
            <a:spAutoFit/>
          </a:bodyPr>
          <a:lstStyle/>
          <a:p>
            <a:r>
              <a:rPr lang="en-US" sz="2000" dirty="0" smtClean="0">
                <a:solidFill>
                  <a:srgbClr val="000000"/>
                </a:solidFill>
              </a:rPr>
              <a:t>45 bins in W, </a:t>
            </a:r>
            <a:r>
              <a:rPr lang="en-US" sz="2000" dirty="0" smtClean="0">
                <a:solidFill>
                  <a:srgbClr val="000000"/>
                </a:solidFill>
                <a:latin typeface="Symbol" charset="2"/>
                <a:cs typeface="Symbol" charset="2"/>
              </a:rPr>
              <a:t>D</a:t>
            </a:r>
            <a:r>
              <a:rPr lang="en-US" sz="2000" dirty="0" smtClean="0">
                <a:solidFill>
                  <a:srgbClr val="000000"/>
                </a:solidFill>
              </a:rPr>
              <a:t>W=20 </a:t>
            </a:r>
            <a:r>
              <a:rPr lang="en-US" sz="2000" dirty="0" err="1" smtClean="0">
                <a:solidFill>
                  <a:srgbClr val="000000"/>
                </a:solidFill>
              </a:rPr>
              <a:t>MeV</a:t>
            </a:r>
            <a:endParaRPr lang="en-US" sz="2000" dirty="0" smtClean="0">
              <a:solidFill>
                <a:srgbClr val="000000"/>
              </a:solidFill>
            </a:endParaRPr>
          </a:p>
          <a:p>
            <a:r>
              <a:rPr lang="en-US" sz="2000" dirty="0" smtClean="0">
                <a:solidFill>
                  <a:srgbClr val="000000"/>
                </a:solidFill>
              </a:rPr>
              <a:t>7 bins in Q</a:t>
            </a:r>
            <a:r>
              <a:rPr lang="en-US" sz="2000" baseline="30000" dirty="0" smtClean="0">
                <a:solidFill>
                  <a:srgbClr val="000000"/>
                </a:solidFill>
              </a:rPr>
              <a:t>2</a:t>
            </a:r>
            <a:r>
              <a:rPr lang="en-US" sz="2000" dirty="0" smtClean="0">
                <a:solidFill>
                  <a:srgbClr val="000000"/>
                </a:solidFill>
              </a:rPr>
              <a:t>  DQ</a:t>
            </a:r>
            <a:r>
              <a:rPr lang="en-US" sz="2000" baseline="30000" dirty="0" smtClean="0">
                <a:solidFill>
                  <a:srgbClr val="000000"/>
                </a:solidFill>
              </a:rPr>
              <a:t>2</a:t>
            </a:r>
            <a:r>
              <a:rPr lang="en-US" sz="2000" dirty="0" smtClean="0">
                <a:solidFill>
                  <a:srgbClr val="000000"/>
                </a:solidFill>
              </a:rPr>
              <a:t>/Q</a:t>
            </a:r>
            <a:r>
              <a:rPr lang="en-US" sz="2000" baseline="30000" dirty="0" smtClean="0">
                <a:solidFill>
                  <a:srgbClr val="000000"/>
                </a:solidFill>
              </a:rPr>
              <a:t>2</a:t>
            </a:r>
            <a:r>
              <a:rPr lang="en-US" sz="2000" dirty="0" smtClean="0">
                <a:solidFill>
                  <a:srgbClr val="000000"/>
                </a:solidFill>
              </a:rPr>
              <a:t> ~ 0.18</a:t>
            </a:r>
          </a:p>
          <a:p>
            <a:endParaRPr lang="en-US" sz="2000" dirty="0">
              <a:solidFill>
                <a:srgbClr val="000000"/>
              </a:solidFill>
            </a:endParaRPr>
          </a:p>
        </p:txBody>
      </p:sp>
      <p:sp>
        <p:nvSpPr>
          <p:cNvPr id="17" name="Rectangle 16"/>
          <p:cNvSpPr/>
          <p:nvPr/>
        </p:nvSpPr>
        <p:spPr>
          <a:xfrm>
            <a:off x="5791200" y="4826168"/>
            <a:ext cx="2266190" cy="1015663"/>
          </a:xfrm>
          <a:prstGeom prst="rect">
            <a:avLst/>
          </a:prstGeom>
        </p:spPr>
        <p:txBody>
          <a:bodyPr wrap="none">
            <a:spAutoFit/>
          </a:bodyPr>
          <a:lstStyle/>
          <a:p>
            <a:r>
              <a:rPr lang="en-US" sz="2000" dirty="0" smtClean="0">
                <a:solidFill>
                  <a:srgbClr val="000000"/>
                </a:solidFill>
              </a:rPr>
              <a:t>10 bins in </a:t>
            </a:r>
            <a:r>
              <a:rPr lang="en-US" sz="2000" dirty="0" err="1" smtClean="0">
                <a:solidFill>
                  <a:srgbClr val="000000"/>
                </a:solidFill>
              </a:rPr>
              <a:t>cos(</a:t>
            </a:r>
            <a:r>
              <a:rPr lang="en-US" sz="2000" dirty="0" err="1" smtClean="0">
                <a:solidFill>
                  <a:srgbClr val="000000"/>
                </a:solidFill>
                <a:latin typeface="Symbol" charset="2"/>
                <a:cs typeface="Symbol" charset="2"/>
              </a:rPr>
              <a:t>q</a:t>
            </a:r>
            <a:r>
              <a:rPr lang="en-US" sz="2000" dirty="0" smtClean="0">
                <a:solidFill>
                  <a:srgbClr val="000000"/>
                </a:solidFill>
              </a:rPr>
              <a:t>*)</a:t>
            </a:r>
          </a:p>
          <a:p>
            <a:r>
              <a:rPr lang="en-US" sz="2000" dirty="0" smtClean="0">
                <a:solidFill>
                  <a:srgbClr val="000000"/>
                </a:solidFill>
              </a:rPr>
              <a:t>24, 48, 96 </a:t>
            </a:r>
            <a:r>
              <a:rPr lang="en-US" sz="2000" dirty="0" smtClean="0">
                <a:solidFill>
                  <a:srgbClr val="000000"/>
                </a:solidFill>
              </a:rPr>
              <a:t>bins in </a:t>
            </a:r>
            <a:r>
              <a:rPr lang="en-US" sz="2000" dirty="0" err="1" smtClean="0">
                <a:solidFill>
                  <a:srgbClr val="000000"/>
                </a:solidFill>
                <a:latin typeface="Symbol" charset="2"/>
                <a:cs typeface="Symbol" charset="2"/>
              </a:rPr>
              <a:t>f</a:t>
            </a:r>
            <a:r>
              <a:rPr lang="en-US" sz="2000" dirty="0" smtClean="0">
                <a:solidFill>
                  <a:srgbClr val="000000"/>
                </a:solidFill>
                <a:latin typeface="Calibri"/>
                <a:cs typeface="Calibri"/>
              </a:rPr>
              <a:t>*</a:t>
            </a:r>
          </a:p>
          <a:p>
            <a:endParaRPr lang="en-US" sz="2000" dirty="0">
              <a:solidFill>
                <a:srgbClr val="000000"/>
              </a:solidFill>
            </a:endParaRPr>
          </a:p>
        </p:txBody>
      </p:sp>
      <p:grpSp>
        <p:nvGrpSpPr>
          <p:cNvPr id="18" name="Group 36"/>
          <p:cNvGrpSpPr/>
          <p:nvPr/>
        </p:nvGrpSpPr>
        <p:grpSpPr>
          <a:xfrm>
            <a:off x="279697" y="1322392"/>
            <a:ext cx="8698906" cy="3304090"/>
            <a:chOff x="140293" y="1349766"/>
            <a:chExt cx="8698906" cy="3304090"/>
          </a:xfrm>
        </p:grpSpPr>
        <p:grpSp>
          <p:nvGrpSpPr>
            <p:cNvPr id="19" name="Group 11"/>
            <p:cNvGrpSpPr/>
            <p:nvPr/>
          </p:nvGrpSpPr>
          <p:grpSpPr>
            <a:xfrm>
              <a:off x="140293" y="1719098"/>
              <a:ext cx="4488857" cy="2934758"/>
              <a:chOff x="144760" y="1719098"/>
              <a:chExt cx="4655840" cy="3323610"/>
            </a:xfrm>
          </p:grpSpPr>
          <p:pic>
            <p:nvPicPr>
              <p:cNvPr id="31" name="Picture 30" descr="W_Q2.gif"/>
              <p:cNvPicPr>
                <a:picLocks noChangeAspect="1"/>
              </p:cNvPicPr>
              <p:nvPr/>
            </p:nvPicPr>
            <p:blipFill>
              <a:blip r:embed="rId5"/>
              <a:stretch>
                <a:fillRect/>
              </a:stretch>
            </p:blipFill>
            <p:spPr>
              <a:xfrm>
                <a:off x="224134" y="1719098"/>
                <a:ext cx="4571999" cy="3100551"/>
              </a:xfrm>
              <a:prstGeom prst="rect">
                <a:avLst/>
              </a:prstGeom>
            </p:spPr>
          </p:pic>
          <p:sp>
            <p:nvSpPr>
              <p:cNvPr id="32" name="TextBox 31"/>
              <p:cNvSpPr txBox="1"/>
              <p:nvPr/>
            </p:nvSpPr>
            <p:spPr>
              <a:xfrm>
                <a:off x="3429000" y="4581043"/>
                <a:ext cx="1371600" cy="461665"/>
              </a:xfrm>
              <a:prstGeom prst="rect">
                <a:avLst/>
              </a:prstGeom>
              <a:noFill/>
            </p:spPr>
            <p:txBody>
              <a:bodyPr wrap="square" rtlCol="0">
                <a:spAutoFit/>
              </a:bodyPr>
              <a:lstStyle/>
              <a:p>
                <a:r>
                  <a:rPr lang="en-US" sz="2400" dirty="0" smtClean="0">
                    <a:solidFill>
                      <a:srgbClr val="000000"/>
                    </a:solidFill>
                  </a:rPr>
                  <a:t>W  [</a:t>
                </a:r>
                <a:r>
                  <a:rPr lang="en-US" sz="2400" dirty="0" err="1" smtClean="0">
                    <a:solidFill>
                      <a:srgbClr val="000000"/>
                    </a:solidFill>
                  </a:rPr>
                  <a:t>GeV</a:t>
                </a:r>
                <a:r>
                  <a:rPr lang="en-US" sz="2400" dirty="0" smtClean="0">
                    <a:solidFill>
                      <a:srgbClr val="000000"/>
                    </a:solidFill>
                  </a:rPr>
                  <a:t>]</a:t>
                </a:r>
                <a:endParaRPr lang="en-US" sz="2400" dirty="0">
                  <a:solidFill>
                    <a:srgbClr val="000000"/>
                  </a:solidFill>
                </a:endParaRPr>
              </a:p>
            </p:txBody>
          </p:sp>
          <p:sp>
            <p:nvSpPr>
              <p:cNvPr id="33" name="Rectangle 32"/>
              <p:cNvSpPr/>
              <p:nvPr/>
            </p:nvSpPr>
            <p:spPr>
              <a:xfrm rot="16200000">
                <a:off x="-349200" y="2213059"/>
                <a:ext cx="1449586" cy="461665"/>
              </a:xfrm>
              <a:prstGeom prst="rect">
                <a:avLst/>
              </a:prstGeom>
            </p:spPr>
            <p:txBody>
              <a:bodyPr wrap="none">
                <a:spAutoFit/>
              </a:bodyPr>
              <a:lstStyle/>
              <a:p>
                <a:r>
                  <a:rPr lang="en-US" sz="2400" dirty="0" smtClean="0">
                    <a:solidFill>
                      <a:srgbClr val="000000"/>
                    </a:solidFill>
                  </a:rPr>
                  <a:t>Q</a:t>
                </a:r>
                <a:r>
                  <a:rPr lang="en-US" sz="2400" baseline="30000" dirty="0" smtClean="0">
                    <a:solidFill>
                      <a:srgbClr val="000000"/>
                    </a:solidFill>
                  </a:rPr>
                  <a:t>2</a:t>
                </a:r>
                <a:r>
                  <a:rPr lang="en-US" sz="2400" dirty="0" smtClean="0">
                    <a:solidFill>
                      <a:srgbClr val="000000"/>
                    </a:solidFill>
                  </a:rPr>
                  <a:t>  [GeV</a:t>
                </a:r>
                <a:r>
                  <a:rPr lang="en-US" sz="2400" baseline="30000" dirty="0" smtClean="0">
                    <a:solidFill>
                      <a:srgbClr val="000000"/>
                    </a:solidFill>
                  </a:rPr>
                  <a:t>2</a:t>
                </a:r>
                <a:r>
                  <a:rPr lang="en-US" sz="2400" dirty="0" smtClean="0">
                    <a:solidFill>
                      <a:srgbClr val="000000"/>
                    </a:solidFill>
                  </a:rPr>
                  <a:t>]</a:t>
                </a:r>
                <a:endParaRPr lang="en-US" sz="2400" dirty="0">
                  <a:solidFill>
                    <a:srgbClr val="000000"/>
                  </a:solidFill>
                </a:endParaRPr>
              </a:p>
            </p:txBody>
          </p:sp>
        </p:grpSp>
        <p:sp>
          <p:nvSpPr>
            <p:cNvPr id="23" name="Rectangle 22"/>
            <p:cNvSpPr/>
            <p:nvPr/>
          </p:nvSpPr>
          <p:spPr>
            <a:xfrm>
              <a:off x="2514600" y="3124200"/>
              <a:ext cx="45719" cy="3406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6" name="Group 15"/>
            <p:cNvGrpSpPr/>
            <p:nvPr/>
          </p:nvGrpSpPr>
          <p:grpSpPr>
            <a:xfrm>
              <a:off x="4800601" y="1349766"/>
              <a:ext cx="4038598" cy="3107128"/>
              <a:chOff x="4800601" y="1349766"/>
              <a:chExt cx="4038598" cy="3107128"/>
            </a:xfrm>
          </p:grpSpPr>
          <p:pic>
            <p:nvPicPr>
              <p:cNvPr id="29" name="Picture 28" descr="W_1.23_q2_3.0.gif"/>
              <p:cNvPicPr>
                <a:picLocks noChangeAspect="1"/>
              </p:cNvPicPr>
              <p:nvPr/>
            </p:nvPicPr>
            <p:blipFill>
              <a:blip r:embed="rId6"/>
              <a:stretch>
                <a:fillRect/>
              </a:stretch>
            </p:blipFill>
            <p:spPr>
              <a:xfrm>
                <a:off x="4800601" y="1718074"/>
                <a:ext cx="4038598" cy="2738820"/>
              </a:xfrm>
              <a:prstGeom prst="rect">
                <a:avLst/>
              </a:prstGeom>
            </p:spPr>
          </p:pic>
          <p:sp>
            <p:nvSpPr>
              <p:cNvPr id="30" name="TextBox 29"/>
              <p:cNvSpPr txBox="1"/>
              <p:nvPr/>
            </p:nvSpPr>
            <p:spPr>
              <a:xfrm>
                <a:off x="6019800" y="1349766"/>
                <a:ext cx="1711338" cy="369332"/>
              </a:xfrm>
              <a:prstGeom prst="rect">
                <a:avLst/>
              </a:prstGeom>
              <a:noFill/>
            </p:spPr>
            <p:txBody>
              <a:bodyPr wrap="none" rtlCol="0">
                <a:spAutoFit/>
              </a:bodyPr>
              <a:lstStyle/>
              <a:p>
                <a:r>
                  <a:rPr lang="en-US" dirty="0" smtClean="0">
                    <a:solidFill>
                      <a:srgbClr val="000000"/>
                    </a:solidFill>
                  </a:rPr>
                  <a:t>W=1.59   Q</a:t>
                </a:r>
                <a:r>
                  <a:rPr lang="en-US" baseline="30000" dirty="0" smtClean="0">
                    <a:solidFill>
                      <a:srgbClr val="000000"/>
                    </a:solidFill>
                  </a:rPr>
                  <a:t>2</a:t>
                </a:r>
                <a:r>
                  <a:rPr lang="en-US" dirty="0" smtClean="0">
                    <a:solidFill>
                      <a:srgbClr val="000000"/>
                    </a:solidFill>
                  </a:rPr>
                  <a:t>=3.5</a:t>
                </a:r>
                <a:endParaRPr lang="en-US" dirty="0">
                  <a:solidFill>
                    <a:srgbClr val="000000"/>
                  </a:solidFill>
                </a:endParaRPr>
              </a:p>
            </p:txBody>
          </p:sp>
        </p:grpSp>
      </p:grpSp>
      <p:sp>
        <p:nvSpPr>
          <p:cNvPr id="34" name="TextBox 33"/>
          <p:cNvSpPr txBox="1"/>
          <p:nvPr/>
        </p:nvSpPr>
        <p:spPr>
          <a:xfrm>
            <a:off x="3529732" y="5841830"/>
            <a:ext cx="2251563" cy="369332"/>
          </a:xfrm>
          <a:prstGeom prst="rect">
            <a:avLst/>
          </a:prstGeom>
          <a:noFill/>
        </p:spPr>
        <p:txBody>
          <a:bodyPr wrap="none" rtlCol="0">
            <a:spAutoFit/>
          </a:bodyPr>
          <a:lstStyle/>
          <a:p>
            <a:r>
              <a:rPr lang="en-US" dirty="0" smtClean="0">
                <a:solidFill>
                  <a:srgbClr val="000000"/>
                </a:solidFill>
              </a:rPr>
              <a:t>Total: 75600</a:t>
            </a:r>
            <a:r>
              <a:rPr lang="en-US" dirty="0" smtClean="0">
                <a:solidFill>
                  <a:srgbClr val="000000"/>
                </a:solidFill>
              </a:rPr>
              <a:t> CS points</a:t>
            </a:r>
            <a:endParaRPr lang="en-US" dirty="0">
              <a:solidFill>
                <a:srgbClr val="000000"/>
              </a:solidFill>
            </a:endParaRPr>
          </a:p>
        </p:txBody>
      </p:sp>
      <p:sp>
        <p:nvSpPr>
          <p:cNvPr id="35" name="TextBox 34"/>
          <p:cNvSpPr txBox="1"/>
          <p:nvPr/>
        </p:nvSpPr>
        <p:spPr>
          <a:xfrm>
            <a:off x="247218" y="533400"/>
            <a:ext cx="518091" cy="523220"/>
          </a:xfrm>
          <a:prstGeom prst="rect">
            <a:avLst/>
          </a:prstGeom>
          <a:noFill/>
        </p:spPr>
        <p:txBody>
          <a:bodyPr wrap="none" rtlCol="0">
            <a:spAutoFit/>
          </a:bodyPr>
          <a:lstStyle/>
          <a:p>
            <a:r>
              <a:rPr lang="en-US" sz="2800" b="1" dirty="0" smtClean="0">
                <a:solidFill>
                  <a:srgbClr val="000000"/>
                </a:solidFill>
                <a:latin typeface="Symbol" charset="2"/>
                <a:cs typeface="Symbol" charset="2"/>
              </a:rPr>
              <a:t>p</a:t>
            </a:r>
            <a:r>
              <a:rPr lang="en-US" sz="2800" b="1" baseline="30000" dirty="0" smtClean="0">
                <a:solidFill>
                  <a:srgbClr val="000000"/>
                </a:solidFill>
              </a:rPr>
              <a:t>0</a:t>
            </a:r>
            <a:endParaRPr lang="en-US" sz="2800" b="1" baseline="30000" dirty="0">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32</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Coming Soon: </a:t>
            </a:r>
            <a:r>
              <a:rPr lang="en-US" sz="3200" b="1" dirty="0" smtClean="0">
                <a:latin typeface="Symbol" charset="2"/>
                <a:cs typeface="Symbol" charset="2"/>
              </a:rPr>
              <a:t>p</a:t>
            </a:r>
            <a:r>
              <a:rPr lang="en-US" sz="3200" b="1" baseline="30000" dirty="0" smtClean="0">
                <a:latin typeface="Calibri"/>
                <a:cs typeface="Calibri"/>
              </a:rPr>
              <a:t>0</a:t>
            </a:r>
            <a:r>
              <a:rPr lang="en-US" sz="3200" b="1" dirty="0" smtClean="0">
                <a:latin typeface="Calibri"/>
                <a:cs typeface="Calibri"/>
              </a:rPr>
              <a:t>, </a:t>
            </a:r>
            <a:r>
              <a:rPr lang="en-US" sz="3200" b="1" dirty="0" err="1" smtClean="0">
                <a:latin typeface="Symbol" charset="2"/>
                <a:cs typeface="Symbol" charset="2"/>
              </a:rPr>
              <a:t>h</a:t>
            </a:r>
            <a:endParaRPr lang="en-US" sz="3200" b="1" baseline="-25000" dirty="0">
              <a:latin typeface="Symbol" charset="2"/>
              <a:cs typeface="Symbol" charset="2"/>
            </a:endParaRPr>
          </a:p>
        </p:txBody>
      </p:sp>
      <p:pic>
        <p:nvPicPr>
          <p:cNvPr id="15" name="Picture 14"/>
          <p:cNvPicPr>
            <a:picLocks noChangeAspect="1"/>
          </p:cNvPicPr>
          <p:nvPr/>
        </p:nvPicPr>
        <p:blipFill>
          <a:blip r:embed="rId4"/>
          <a:stretch>
            <a:fillRect/>
          </a:stretch>
        </p:blipFill>
        <p:spPr>
          <a:xfrm>
            <a:off x="894259" y="869042"/>
            <a:ext cx="5313513" cy="5153307"/>
          </a:xfrm>
          <a:prstGeom prst="rect">
            <a:avLst/>
          </a:prstGeom>
        </p:spPr>
      </p:pic>
      <p:graphicFrame>
        <p:nvGraphicFramePr>
          <p:cNvPr id="16" name="Object 6"/>
          <p:cNvGraphicFramePr>
            <a:graphicFrameLocks noGrp="1" noChangeAspect="1"/>
          </p:cNvGraphicFramePr>
          <p:nvPr/>
        </p:nvGraphicFramePr>
        <p:xfrm>
          <a:off x="6415088" y="2155825"/>
          <a:ext cx="2462212" cy="730250"/>
        </p:xfrm>
        <a:graphic>
          <a:graphicData uri="http://schemas.openxmlformats.org/presentationml/2006/ole">
            <p:oleObj spid="_x0000_s84995" name="Equation" r:id="rId5" imgW="1333500" imgH="393700" progId="Equation.3">
              <p:embed/>
            </p:oleObj>
          </a:graphicData>
        </a:graphic>
      </p:graphicFrame>
      <p:sp>
        <p:nvSpPr>
          <p:cNvPr id="17" name="Oval 16"/>
          <p:cNvSpPr/>
          <p:nvPr/>
        </p:nvSpPr>
        <p:spPr>
          <a:xfrm>
            <a:off x="8229600" y="2133599"/>
            <a:ext cx="698500" cy="776287"/>
          </a:xfrm>
          <a:prstGeom prst="ellipse">
            <a:avLst/>
          </a:prstGeom>
          <a:solidFill>
            <a:srgbClr val="FF0000">
              <a:alpha val="22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7165426" y="3607660"/>
            <a:ext cx="1172116" cy="923330"/>
          </a:xfrm>
          <a:prstGeom prst="rect">
            <a:avLst/>
          </a:prstGeom>
          <a:noFill/>
        </p:spPr>
        <p:txBody>
          <a:bodyPr wrap="none" rtlCol="0">
            <a:spAutoFit/>
          </a:bodyPr>
          <a:lstStyle/>
          <a:p>
            <a:pPr algn="ctr"/>
            <a:r>
              <a:rPr lang="en-US" dirty="0" smtClean="0">
                <a:solidFill>
                  <a:srgbClr val="000000"/>
                </a:solidFill>
              </a:rPr>
              <a:t>350 points</a:t>
            </a:r>
          </a:p>
          <a:p>
            <a:pPr algn="ctr"/>
            <a:r>
              <a:rPr lang="en-US" dirty="0" smtClean="0">
                <a:solidFill>
                  <a:srgbClr val="000000"/>
                </a:solidFill>
              </a:rPr>
              <a:t>out of 75K</a:t>
            </a:r>
            <a:endParaRPr lang="en-US" dirty="0" smtClean="0">
              <a:solidFill>
                <a:srgbClr val="000000"/>
              </a:solidFill>
            </a:endParaRPr>
          </a:p>
          <a:p>
            <a:pPr algn="ctr"/>
            <a:endParaRPr lang="en-US" dirty="0" smtClean="0">
              <a:solidFill>
                <a:srgbClr val="000000"/>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33</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Coming Soon: </a:t>
            </a:r>
            <a:r>
              <a:rPr lang="en-US" sz="3200" b="1" dirty="0" smtClean="0">
                <a:latin typeface="Symbol" charset="2"/>
                <a:cs typeface="Symbol" charset="2"/>
              </a:rPr>
              <a:t>p</a:t>
            </a:r>
            <a:r>
              <a:rPr lang="en-US" sz="3200" b="1" baseline="30000" dirty="0" smtClean="0">
                <a:latin typeface="Calibri"/>
                <a:cs typeface="Calibri"/>
              </a:rPr>
              <a:t>0</a:t>
            </a:r>
            <a:r>
              <a:rPr lang="en-US" sz="3200" b="1" dirty="0" smtClean="0">
                <a:latin typeface="Calibri"/>
                <a:cs typeface="Calibri"/>
              </a:rPr>
              <a:t>, </a:t>
            </a:r>
            <a:r>
              <a:rPr lang="en-US" sz="3200" b="1" dirty="0" err="1" smtClean="0">
                <a:latin typeface="Symbol" charset="2"/>
                <a:cs typeface="Symbol" charset="2"/>
              </a:rPr>
              <a:t>h</a:t>
            </a:r>
            <a:endParaRPr lang="en-US" sz="3200" b="1" baseline="-25000" dirty="0">
              <a:latin typeface="Symbol" charset="2"/>
              <a:cs typeface="Symbol" charset="2"/>
            </a:endParaRPr>
          </a:p>
        </p:txBody>
      </p:sp>
      <p:sp>
        <p:nvSpPr>
          <p:cNvPr id="10" name="Rectangle 9"/>
          <p:cNvSpPr/>
          <p:nvPr/>
        </p:nvSpPr>
        <p:spPr>
          <a:xfrm>
            <a:off x="838200" y="1079500"/>
            <a:ext cx="7620000" cy="461665"/>
          </a:xfrm>
          <a:prstGeom prst="rect">
            <a:avLst/>
          </a:prstGeom>
        </p:spPr>
        <p:txBody>
          <a:bodyPr wrap="square">
            <a:spAutoFit/>
          </a:bodyPr>
          <a:lstStyle/>
          <a:p>
            <a:pPr algn="ctr"/>
            <a:r>
              <a:rPr lang="en-US" sz="2400" dirty="0" err="1" smtClean="0">
                <a:solidFill>
                  <a:srgbClr val="000000"/>
                </a:solidFill>
                <a:latin typeface="Arial" charset="0"/>
              </a:rPr>
              <a:t>d</a:t>
            </a:r>
            <a:r>
              <a:rPr lang="en-US" sz="2400" dirty="0" err="1" smtClean="0">
                <a:solidFill>
                  <a:srgbClr val="000000"/>
                </a:solidFill>
                <a:latin typeface="Symbol" charset="2"/>
              </a:rPr>
              <a:t>s</a:t>
            </a:r>
            <a:r>
              <a:rPr lang="en-US" sz="2400" dirty="0" err="1" smtClean="0">
                <a:solidFill>
                  <a:srgbClr val="000000"/>
                </a:solidFill>
                <a:latin typeface="Arial" charset="0"/>
              </a:rPr>
              <a:t>/d</a:t>
            </a:r>
            <a:r>
              <a:rPr lang="en-US" sz="2400" dirty="0" err="1" smtClean="0">
                <a:solidFill>
                  <a:srgbClr val="000000"/>
                </a:solidFill>
                <a:latin typeface="Symbol" charset="2"/>
              </a:rPr>
              <a:t>W</a:t>
            </a:r>
            <a:r>
              <a:rPr lang="en-US" sz="2400" baseline="30000" dirty="0" smtClean="0">
                <a:solidFill>
                  <a:srgbClr val="000000"/>
                </a:solidFill>
                <a:latin typeface="Symbol" charset="2"/>
              </a:rPr>
              <a:t>*</a:t>
            </a:r>
            <a:r>
              <a:rPr lang="en-US" sz="2400" dirty="0" smtClean="0">
                <a:solidFill>
                  <a:srgbClr val="000000"/>
                </a:solidFill>
                <a:latin typeface="Arial" charset="0"/>
              </a:rPr>
              <a:t> = </a:t>
            </a:r>
            <a:r>
              <a:rPr lang="en-US" sz="2400" dirty="0" err="1" smtClean="0">
                <a:solidFill>
                  <a:srgbClr val="000000"/>
                </a:solidFill>
                <a:latin typeface="Symbol" charset="2"/>
              </a:rPr>
              <a:t>s</a:t>
            </a:r>
            <a:r>
              <a:rPr lang="en-US" sz="2400" baseline="-25000" dirty="0" err="1" smtClean="0">
                <a:solidFill>
                  <a:srgbClr val="000000"/>
                </a:solidFill>
                <a:latin typeface="Arial" charset="0"/>
              </a:rPr>
              <a:t>T</a:t>
            </a:r>
            <a:r>
              <a:rPr lang="en-US" sz="2400" dirty="0" smtClean="0">
                <a:solidFill>
                  <a:srgbClr val="000000"/>
                </a:solidFill>
                <a:latin typeface="Arial" charset="0"/>
              </a:rPr>
              <a:t> + </a:t>
            </a:r>
            <a:r>
              <a:rPr lang="en-US" sz="2400" dirty="0" err="1" smtClean="0">
                <a:solidFill>
                  <a:srgbClr val="000000"/>
                </a:solidFill>
                <a:latin typeface="Symbol" charset="2"/>
              </a:rPr>
              <a:t>es</a:t>
            </a:r>
            <a:r>
              <a:rPr lang="en-US" sz="2400" baseline="-25000" dirty="0" err="1" smtClean="0">
                <a:solidFill>
                  <a:srgbClr val="000000"/>
                </a:solidFill>
                <a:latin typeface="Arial" charset="0"/>
              </a:rPr>
              <a:t>L</a:t>
            </a:r>
            <a:r>
              <a:rPr lang="en-US" sz="2400" dirty="0" smtClean="0">
                <a:solidFill>
                  <a:srgbClr val="000000"/>
                </a:solidFill>
                <a:latin typeface="Arial" charset="0"/>
              </a:rPr>
              <a:t> + </a:t>
            </a:r>
            <a:r>
              <a:rPr lang="en-US" sz="2400" dirty="0" smtClean="0">
                <a:solidFill>
                  <a:srgbClr val="000000"/>
                </a:solidFill>
                <a:latin typeface="Symbol" charset="2"/>
              </a:rPr>
              <a:t>es</a:t>
            </a:r>
            <a:r>
              <a:rPr lang="en-US" sz="2400" baseline="-25000" dirty="0" smtClean="0">
                <a:solidFill>
                  <a:srgbClr val="000000"/>
                </a:solidFill>
                <a:latin typeface="Arial" charset="0"/>
              </a:rPr>
              <a:t>TT</a:t>
            </a:r>
            <a:r>
              <a:rPr lang="en-US" sz="2400" dirty="0" smtClean="0">
                <a:solidFill>
                  <a:srgbClr val="000000"/>
                </a:solidFill>
                <a:latin typeface="Arial" charset="0"/>
              </a:rPr>
              <a:t>cos2</a:t>
            </a:r>
            <a:r>
              <a:rPr lang="en-US" sz="2400" dirty="0" smtClean="0">
                <a:solidFill>
                  <a:srgbClr val="000000"/>
                </a:solidFill>
                <a:latin typeface="Symbol" charset="2"/>
              </a:rPr>
              <a:t>f</a:t>
            </a:r>
            <a:r>
              <a:rPr lang="en-US" sz="2400" dirty="0" smtClean="0">
                <a:solidFill>
                  <a:srgbClr val="000000"/>
                </a:solidFill>
                <a:latin typeface="Arial" charset="0"/>
              </a:rPr>
              <a:t> + </a:t>
            </a:r>
            <a:r>
              <a:rPr lang="en-US" sz="2400" dirty="0" smtClean="0">
                <a:solidFill>
                  <a:srgbClr val="000000"/>
                </a:solidFill>
                <a:latin typeface="Arial" charset="0"/>
                <a:ea typeface="Arial" charset="0"/>
                <a:cs typeface="Arial" charset="0"/>
              </a:rPr>
              <a:t>√</a:t>
            </a:r>
            <a:r>
              <a:rPr lang="en-US" sz="2400" dirty="0" smtClean="0">
                <a:solidFill>
                  <a:srgbClr val="000000"/>
                </a:solidFill>
                <a:latin typeface="Symbol" charset="2"/>
              </a:rPr>
              <a:t>2e(e+1)s</a:t>
            </a:r>
            <a:r>
              <a:rPr lang="en-US" sz="2400" baseline="-25000" dirty="0" smtClean="0">
                <a:solidFill>
                  <a:srgbClr val="000000"/>
                </a:solidFill>
                <a:latin typeface="Arial" charset="0"/>
              </a:rPr>
              <a:t>LT</a:t>
            </a:r>
            <a:r>
              <a:rPr lang="en-US" sz="2400" dirty="0" smtClean="0">
                <a:solidFill>
                  <a:srgbClr val="000000"/>
                </a:solidFill>
                <a:latin typeface="Arial" charset="0"/>
              </a:rPr>
              <a:t>cos</a:t>
            </a:r>
            <a:r>
              <a:rPr lang="en-US" sz="2400" dirty="0" smtClean="0">
                <a:solidFill>
                  <a:srgbClr val="000000"/>
                </a:solidFill>
                <a:latin typeface="Symbol" charset="2"/>
              </a:rPr>
              <a:t>f</a:t>
            </a:r>
            <a:endParaRPr lang="en-US" sz="2400" baseline="-25000" dirty="0">
              <a:solidFill>
                <a:srgbClr val="000000"/>
              </a:solidFill>
              <a:latin typeface="Arial" charset="0"/>
            </a:endParaRPr>
          </a:p>
        </p:txBody>
      </p:sp>
      <p:sp>
        <p:nvSpPr>
          <p:cNvPr id="11" name="Oval 10"/>
          <p:cNvSpPr/>
          <p:nvPr/>
        </p:nvSpPr>
        <p:spPr>
          <a:xfrm>
            <a:off x="2527300" y="977900"/>
            <a:ext cx="1320800" cy="776287"/>
          </a:xfrm>
          <a:prstGeom prst="ellipse">
            <a:avLst/>
          </a:prstGeom>
          <a:solidFill>
            <a:srgbClr val="FF0000">
              <a:alpha val="22000"/>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87043" name="Object 3"/>
          <p:cNvGraphicFramePr>
            <a:graphicFrameLocks noChangeAspect="1"/>
          </p:cNvGraphicFramePr>
          <p:nvPr/>
        </p:nvGraphicFramePr>
        <p:xfrm>
          <a:off x="838200" y="2692400"/>
          <a:ext cx="1676400" cy="433388"/>
        </p:xfrm>
        <a:graphic>
          <a:graphicData uri="http://schemas.openxmlformats.org/presentationml/2006/ole">
            <p:oleObj spid="_x0000_s87043" name="Equation" r:id="rId4" imgW="838080" imgH="215640" progId="Equation.3">
              <p:embed/>
            </p:oleObj>
          </a:graphicData>
        </a:graphic>
      </p:graphicFrame>
      <p:graphicFrame>
        <p:nvGraphicFramePr>
          <p:cNvPr id="87044" name="Object 4"/>
          <p:cNvGraphicFramePr>
            <a:graphicFrameLocks noChangeAspect="1"/>
          </p:cNvGraphicFramePr>
          <p:nvPr/>
        </p:nvGraphicFramePr>
        <p:xfrm>
          <a:off x="457200" y="3225800"/>
          <a:ext cx="2438400" cy="763588"/>
        </p:xfrm>
        <a:graphic>
          <a:graphicData uri="http://schemas.openxmlformats.org/presentationml/2006/ole">
            <p:oleObj spid="_x0000_s87044" name="Equation" r:id="rId5" imgW="1460160" imgH="457200" progId="Equation.3">
              <p:embed/>
            </p:oleObj>
          </a:graphicData>
        </a:graphic>
      </p:graphicFrame>
      <p:graphicFrame>
        <p:nvGraphicFramePr>
          <p:cNvPr id="87045" name="Object 5"/>
          <p:cNvGraphicFramePr>
            <a:graphicFrameLocks noChangeAspect="1"/>
          </p:cNvGraphicFramePr>
          <p:nvPr/>
        </p:nvGraphicFramePr>
        <p:xfrm>
          <a:off x="838200" y="3911600"/>
          <a:ext cx="1524000" cy="709613"/>
        </p:xfrm>
        <a:graphic>
          <a:graphicData uri="http://schemas.openxmlformats.org/presentationml/2006/ole">
            <p:oleObj spid="_x0000_s87045" name="Equation" r:id="rId6" imgW="927000" imgH="431640" progId="Equation.3">
              <p:embed/>
            </p:oleObj>
          </a:graphicData>
        </a:graphic>
      </p:graphicFrame>
      <p:pic>
        <p:nvPicPr>
          <p:cNvPr id="19" name="Picture 18"/>
          <p:cNvPicPr>
            <a:picLocks noChangeAspect="1"/>
          </p:cNvPicPr>
          <p:nvPr/>
        </p:nvPicPr>
        <p:blipFill>
          <a:blip r:embed="rId7"/>
          <a:stretch>
            <a:fillRect/>
          </a:stretch>
        </p:blipFill>
        <p:spPr>
          <a:xfrm>
            <a:off x="4166213" y="1797244"/>
            <a:ext cx="4520587" cy="4384288"/>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34</a:t>
            </a:fld>
            <a:endParaRPr lang="en-US" dirty="0"/>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Summary</a:t>
            </a:r>
            <a:endParaRPr lang="en-US" sz="3200" b="1" baseline="-25000" dirty="0">
              <a:latin typeface="Symbol" charset="2"/>
              <a:cs typeface="Symbol" charset="2"/>
            </a:endParaRPr>
          </a:p>
        </p:txBody>
      </p:sp>
      <p:sp>
        <p:nvSpPr>
          <p:cNvPr id="12" name="TextBox 11"/>
          <p:cNvSpPr txBox="1"/>
          <p:nvPr/>
        </p:nvSpPr>
        <p:spPr>
          <a:xfrm>
            <a:off x="249945" y="1182951"/>
            <a:ext cx="8716787" cy="1200329"/>
          </a:xfrm>
          <a:prstGeom prst="rect">
            <a:avLst/>
          </a:prstGeom>
          <a:noFill/>
        </p:spPr>
        <p:txBody>
          <a:bodyPr wrap="none" rtlCol="0">
            <a:spAutoFit/>
          </a:bodyPr>
          <a:lstStyle/>
          <a:p>
            <a:r>
              <a:rPr lang="en-US" dirty="0" smtClean="0"/>
              <a:t>CLAS provided (and will provide) high definition pictures of the nucleon.</a:t>
            </a:r>
          </a:p>
          <a:p>
            <a:r>
              <a:rPr lang="en-US" dirty="0" smtClean="0"/>
              <a:t>The combined analysis of single and double meson channels is key to the N* program</a:t>
            </a:r>
          </a:p>
          <a:p>
            <a:r>
              <a:rPr lang="en-US" dirty="0" smtClean="0"/>
              <a:t>Reliable, new tools are developed for the extraction of resonance parameters (UIM, DR, JM)</a:t>
            </a:r>
          </a:p>
          <a:p>
            <a:r>
              <a:rPr lang="en-US" dirty="0" smtClean="0"/>
              <a:t>Advance program (EBAC) will also provide theoretical interpretation</a:t>
            </a:r>
          </a:p>
        </p:txBody>
      </p:sp>
      <p:sp>
        <p:nvSpPr>
          <p:cNvPr id="14" name="TextBox 13"/>
          <p:cNvSpPr txBox="1"/>
          <p:nvPr/>
        </p:nvSpPr>
        <p:spPr>
          <a:xfrm>
            <a:off x="523876" y="2824387"/>
            <a:ext cx="7977070" cy="707886"/>
          </a:xfrm>
          <a:prstGeom prst="rect">
            <a:avLst/>
          </a:prstGeom>
          <a:noFill/>
        </p:spPr>
        <p:txBody>
          <a:bodyPr wrap="square" rtlCol="0">
            <a:spAutoFit/>
          </a:bodyPr>
          <a:lstStyle/>
          <a:p>
            <a:pPr algn="ctr"/>
            <a:r>
              <a:rPr lang="en-US" sz="2000" dirty="0" err="1" smtClean="0">
                <a:solidFill>
                  <a:srgbClr val="1F497D"/>
                </a:solidFill>
                <a:latin typeface=""/>
                <a:cs typeface=""/>
              </a:rPr>
              <a:t>Maping</a:t>
            </a:r>
            <a:r>
              <a:rPr lang="en-US" sz="2000" dirty="0" smtClean="0">
                <a:solidFill>
                  <a:srgbClr val="1F497D"/>
                </a:solidFill>
                <a:latin typeface=""/>
                <a:cs typeface=""/>
              </a:rPr>
              <a:t> the </a:t>
            </a:r>
            <a:r>
              <a:rPr lang="en-US" sz="2000" dirty="0" err="1" smtClean="0">
                <a:solidFill>
                  <a:srgbClr val="1F497D"/>
                </a:solidFill>
                <a:latin typeface="Symbol" charset="2"/>
                <a:cs typeface="Symbol" charset="2"/>
              </a:rPr>
              <a:t>g</a:t>
            </a:r>
            <a:r>
              <a:rPr lang="en-US" sz="2000" dirty="0" err="1" smtClean="0">
                <a:solidFill>
                  <a:srgbClr val="1F497D"/>
                </a:solidFill>
                <a:latin typeface=""/>
                <a:cs typeface=""/>
              </a:rPr>
              <a:t>NN</a:t>
            </a:r>
            <a:r>
              <a:rPr lang="en-US" sz="2000" dirty="0" smtClean="0">
                <a:solidFill>
                  <a:srgbClr val="1F497D"/>
                </a:solidFill>
                <a:latin typeface=""/>
                <a:cs typeface=""/>
              </a:rPr>
              <a:t>* </a:t>
            </a:r>
            <a:r>
              <a:rPr lang="en-US" sz="2000" dirty="0" err="1" smtClean="0">
                <a:solidFill>
                  <a:srgbClr val="1F497D"/>
                </a:solidFill>
                <a:latin typeface=""/>
                <a:cs typeface=""/>
              </a:rPr>
              <a:t>electrocouplings</a:t>
            </a:r>
            <a:r>
              <a:rPr lang="en-US" sz="2000" dirty="0" smtClean="0">
                <a:solidFill>
                  <a:srgbClr val="1F497D"/>
                </a:solidFill>
                <a:latin typeface=""/>
                <a:cs typeface=""/>
              </a:rPr>
              <a:t> as a function of photon </a:t>
            </a:r>
            <a:r>
              <a:rPr lang="en-US" sz="2000" dirty="0" err="1" smtClean="0">
                <a:solidFill>
                  <a:srgbClr val="1F497D"/>
                </a:solidFill>
                <a:latin typeface=""/>
                <a:cs typeface=""/>
              </a:rPr>
              <a:t>virtuality</a:t>
            </a:r>
            <a:r>
              <a:rPr lang="en-US" sz="2000" dirty="0" smtClean="0">
                <a:solidFill>
                  <a:srgbClr val="1F497D"/>
                </a:solidFill>
                <a:latin typeface=""/>
                <a:cs typeface=""/>
              </a:rPr>
              <a:t> will:</a:t>
            </a:r>
            <a:endParaRPr lang="en-US" sz="2000" baseline="30000" dirty="0">
              <a:solidFill>
                <a:srgbClr val="1F497D"/>
              </a:solidFill>
              <a:latin typeface=""/>
              <a:cs typeface=""/>
            </a:endParaRPr>
          </a:p>
        </p:txBody>
      </p:sp>
      <p:sp>
        <p:nvSpPr>
          <p:cNvPr id="15" name="TextBox 14"/>
          <p:cNvSpPr txBox="1"/>
          <p:nvPr/>
        </p:nvSpPr>
        <p:spPr>
          <a:xfrm>
            <a:off x="1257592" y="3822798"/>
            <a:ext cx="6711307" cy="1754327"/>
          </a:xfrm>
          <a:prstGeom prst="rect">
            <a:avLst/>
          </a:prstGeom>
          <a:noFill/>
        </p:spPr>
        <p:txBody>
          <a:bodyPr wrap="square" rtlCol="0">
            <a:spAutoFit/>
          </a:bodyPr>
          <a:lstStyle/>
          <a:p>
            <a:r>
              <a:rPr lang="en-US" dirty="0" smtClean="0"/>
              <a:t>Access active degrees of freedom at various distances</a:t>
            </a:r>
          </a:p>
          <a:p>
            <a:endParaRPr lang="en-US" dirty="0" smtClean="0"/>
          </a:p>
          <a:p>
            <a:r>
              <a:rPr lang="en-US" dirty="0" smtClean="0"/>
              <a:t>Explore the non-perturbative strong interactions responsible for nucleon formation and the origin of quark confinement</a:t>
            </a:r>
          </a:p>
          <a:p>
            <a:endParaRPr lang="en-US" dirty="0" smtClean="0"/>
          </a:p>
          <a:p>
            <a:r>
              <a:rPr lang="en-US" dirty="0" smtClean="0"/>
              <a:t>Investigate the origin of 98% of nucleon mass through DCSB</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4</a:t>
            </a:fld>
            <a:endParaRPr lang="en-US"/>
          </a:p>
        </p:txBody>
      </p:sp>
      <p:sp>
        <p:nvSpPr>
          <p:cNvPr id="7" name="TextBox 6"/>
          <p:cNvSpPr txBox="1"/>
          <p:nvPr/>
        </p:nvSpPr>
        <p:spPr>
          <a:xfrm>
            <a:off x="2908386" y="90007"/>
            <a:ext cx="3591849" cy="584776"/>
          </a:xfrm>
          <a:prstGeom prst="rect">
            <a:avLst/>
          </a:prstGeom>
          <a:noFill/>
        </p:spPr>
        <p:txBody>
          <a:bodyPr wrap="none" rtlCol="0">
            <a:spAutoFit/>
          </a:bodyPr>
          <a:lstStyle/>
          <a:p>
            <a:r>
              <a:rPr lang="en-US" sz="3200" b="1" dirty="0" smtClean="0"/>
              <a:t>Beyond CQM, </a:t>
            </a:r>
            <a:r>
              <a:rPr lang="en-US" sz="3200" b="1" dirty="0" err="1" smtClean="0"/>
              <a:t>pQCD</a:t>
            </a:r>
            <a:endParaRPr lang="en-US" sz="3200" b="1" dirty="0"/>
          </a:p>
        </p:txBody>
      </p:sp>
      <p:sp>
        <p:nvSpPr>
          <p:cNvPr id="8" name="Rectangle 7"/>
          <p:cNvSpPr/>
          <p:nvPr/>
        </p:nvSpPr>
        <p:spPr>
          <a:xfrm>
            <a:off x="153243" y="1549837"/>
            <a:ext cx="3908215" cy="2031325"/>
          </a:xfrm>
          <a:prstGeom prst="rect">
            <a:avLst/>
          </a:prstGeom>
        </p:spPr>
        <p:txBody>
          <a:bodyPr wrap="square">
            <a:spAutoFit/>
          </a:bodyPr>
          <a:lstStyle/>
          <a:p>
            <a:r>
              <a:rPr lang="en-US" dirty="0" smtClean="0"/>
              <a:t>T</a:t>
            </a:r>
            <a:r>
              <a:rPr lang="en-US" dirty="0" smtClean="0"/>
              <a:t>he </a:t>
            </a:r>
            <a:r>
              <a:rPr lang="en-US" dirty="0" smtClean="0"/>
              <a:t>structure of the nucleon and its excited states is much more complex </a:t>
            </a:r>
            <a:r>
              <a:rPr lang="en-US" dirty="0" smtClean="0"/>
              <a:t>than CQM</a:t>
            </a:r>
          </a:p>
          <a:p>
            <a:endParaRPr lang="en-US" dirty="0" smtClean="0"/>
          </a:p>
          <a:p>
            <a:endParaRPr lang="en-US" dirty="0" smtClean="0"/>
          </a:p>
          <a:p>
            <a:r>
              <a:rPr lang="en-US" dirty="0" smtClean="0"/>
              <a:t>Constituent Counting Rule tell us what will happen at high Q</a:t>
            </a:r>
            <a:r>
              <a:rPr lang="en-US" baseline="30000" dirty="0" smtClean="0"/>
              <a:t>2</a:t>
            </a:r>
            <a:endParaRPr lang="en-US" baseline="30000" dirty="0"/>
          </a:p>
        </p:txBody>
      </p:sp>
      <p:pic>
        <p:nvPicPr>
          <p:cNvPr id="9" name="Picture 8"/>
          <p:cNvPicPr>
            <a:picLocks noChangeAspect="1"/>
          </p:cNvPicPr>
          <p:nvPr/>
        </p:nvPicPr>
        <p:blipFill>
          <a:blip r:embed="rId3"/>
          <a:stretch>
            <a:fillRect/>
          </a:stretch>
        </p:blipFill>
        <p:spPr>
          <a:xfrm>
            <a:off x="4725243" y="2777508"/>
            <a:ext cx="3961557" cy="3594430"/>
          </a:xfrm>
          <a:prstGeom prst="rect">
            <a:avLst/>
          </a:prstGeom>
        </p:spPr>
      </p:pic>
      <p:grpSp>
        <p:nvGrpSpPr>
          <p:cNvPr id="10" name="Group 4"/>
          <p:cNvGrpSpPr>
            <a:grpSpLocks/>
          </p:cNvGrpSpPr>
          <p:nvPr/>
        </p:nvGrpSpPr>
        <p:grpSpPr bwMode="auto">
          <a:xfrm>
            <a:off x="5072092" y="1487814"/>
            <a:ext cx="1428143" cy="1265019"/>
            <a:chOff x="2352" y="2784"/>
            <a:chExt cx="1200" cy="979"/>
          </a:xfrm>
        </p:grpSpPr>
        <p:sp>
          <p:nvSpPr>
            <p:cNvPr id="11" name="Line 5"/>
            <p:cNvSpPr>
              <a:spLocks noChangeShapeType="1"/>
            </p:cNvSpPr>
            <p:nvPr/>
          </p:nvSpPr>
          <p:spPr bwMode="auto">
            <a:xfrm>
              <a:off x="2352" y="3042"/>
              <a:ext cx="1200" cy="1"/>
            </a:xfrm>
            <a:prstGeom prst="line">
              <a:avLst/>
            </a:prstGeom>
            <a:noFill/>
            <a:ln w="38160">
              <a:solidFill>
                <a:srgbClr val="800080"/>
              </a:solidFill>
              <a:miter lim="800000"/>
              <a:headEnd/>
              <a:tailEnd/>
            </a:ln>
          </p:spPr>
          <p:txBody>
            <a:bodyPr>
              <a:prstTxWarp prst="textNoShape">
                <a:avLst/>
              </a:prstTxWarp>
            </a:bodyPr>
            <a:lstStyle/>
            <a:p>
              <a:endParaRPr lang="en-US"/>
            </a:p>
          </p:txBody>
        </p:sp>
        <p:sp>
          <p:nvSpPr>
            <p:cNvPr id="12" name="Line 6"/>
            <p:cNvSpPr>
              <a:spLocks noChangeShapeType="1"/>
            </p:cNvSpPr>
            <p:nvPr/>
          </p:nvSpPr>
          <p:spPr bwMode="auto">
            <a:xfrm>
              <a:off x="2352" y="3268"/>
              <a:ext cx="1200" cy="1"/>
            </a:xfrm>
            <a:prstGeom prst="line">
              <a:avLst/>
            </a:prstGeom>
            <a:noFill/>
            <a:ln w="38160">
              <a:solidFill>
                <a:srgbClr val="800080"/>
              </a:solidFill>
              <a:miter lim="800000"/>
              <a:headEnd/>
              <a:tailEnd/>
            </a:ln>
          </p:spPr>
          <p:txBody>
            <a:bodyPr>
              <a:prstTxWarp prst="textNoShape">
                <a:avLst/>
              </a:prstTxWarp>
            </a:bodyPr>
            <a:lstStyle/>
            <a:p>
              <a:endParaRPr lang="en-US"/>
            </a:p>
          </p:txBody>
        </p:sp>
        <p:sp>
          <p:nvSpPr>
            <p:cNvPr id="13" name="Line 7"/>
            <p:cNvSpPr>
              <a:spLocks noChangeShapeType="1"/>
            </p:cNvSpPr>
            <p:nvPr/>
          </p:nvSpPr>
          <p:spPr bwMode="auto">
            <a:xfrm>
              <a:off x="2352" y="3494"/>
              <a:ext cx="1200" cy="1"/>
            </a:xfrm>
            <a:prstGeom prst="line">
              <a:avLst/>
            </a:prstGeom>
            <a:noFill/>
            <a:ln w="38160">
              <a:solidFill>
                <a:srgbClr val="800080"/>
              </a:solidFill>
              <a:miter lim="800000"/>
              <a:headEnd/>
              <a:tailEnd/>
            </a:ln>
          </p:spPr>
          <p:txBody>
            <a:bodyPr>
              <a:prstTxWarp prst="textNoShape">
                <a:avLst/>
              </a:prstTxWarp>
            </a:bodyPr>
            <a:lstStyle/>
            <a:p>
              <a:endParaRPr lang="en-US"/>
            </a:p>
          </p:txBody>
        </p:sp>
        <p:sp>
          <p:nvSpPr>
            <p:cNvPr id="14" name="Freeform 8"/>
            <p:cNvSpPr>
              <a:spLocks noChangeArrowheads="1"/>
            </p:cNvSpPr>
            <p:nvPr/>
          </p:nvSpPr>
          <p:spPr bwMode="auto">
            <a:xfrm>
              <a:off x="2652" y="2784"/>
              <a:ext cx="135" cy="254"/>
            </a:xfrm>
            <a:custGeom>
              <a:avLst/>
              <a:gdLst>
                <a:gd name="T0" fmla="*/ 80 w 314"/>
                <a:gd name="T1" fmla="*/ 0 h 864"/>
                <a:gd name="T2" fmla="*/ 246 w 314"/>
                <a:gd name="T3" fmla="*/ 155 h 864"/>
                <a:gd name="T4" fmla="*/ 2 w 314"/>
                <a:gd name="T5" fmla="*/ 277 h 864"/>
                <a:gd name="T6" fmla="*/ 257 w 314"/>
                <a:gd name="T7" fmla="*/ 388 h 864"/>
                <a:gd name="T8" fmla="*/ 35 w 314"/>
                <a:gd name="T9" fmla="*/ 532 h 864"/>
                <a:gd name="T10" fmla="*/ 312 w 314"/>
                <a:gd name="T11" fmla="*/ 654 h 864"/>
                <a:gd name="T12" fmla="*/ 24 w 314"/>
                <a:gd name="T13" fmla="*/ 809 h 864"/>
                <a:gd name="T14" fmla="*/ 190 w 314"/>
                <a:gd name="T15" fmla="*/ 864 h 864"/>
                <a:gd name="T16" fmla="*/ 0 60000 65536"/>
                <a:gd name="T17" fmla="*/ 0 60000 65536"/>
                <a:gd name="T18" fmla="*/ 0 60000 65536"/>
                <a:gd name="T19" fmla="*/ 0 60000 65536"/>
                <a:gd name="T20" fmla="*/ 0 60000 65536"/>
                <a:gd name="T21" fmla="*/ 0 60000 65536"/>
                <a:gd name="T22" fmla="*/ 0 60000 65536"/>
                <a:gd name="T23" fmla="*/ 0 60000 65536"/>
                <a:gd name="T24" fmla="*/ 0 w 314"/>
                <a:gd name="T25" fmla="*/ 0 h 864"/>
                <a:gd name="T26" fmla="*/ 314 w 314"/>
                <a:gd name="T27" fmla="*/ 864 h 86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4" h="864">
                  <a:moveTo>
                    <a:pt x="80" y="0"/>
                  </a:moveTo>
                  <a:cubicBezTo>
                    <a:pt x="169" y="54"/>
                    <a:pt x="259" y="109"/>
                    <a:pt x="246" y="155"/>
                  </a:cubicBezTo>
                  <a:cubicBezTo>
                    <a:pt x="233" y="201"/>
                    <a:pt x="0" y="238"/>
                    <a:pt x="2" y="277"/>
                  </a:cubicBezTo>
                  <a:cubicBezTo>
                    <a:pt x="4" y="316"/>
                    <a:pt x="252" y="346"/>
                    <a:pt x="257" y="388"/>
                  </a:cubicBezTo>
                  <a:cubicBezTo>
                    <a:pt x="262" y="430"/>
                    <a:pt x="26" y="488"/>
                    <a:pt x="35" y="532"/>
                  </a:cubicBezTo>
                  <a:cubicBezTo>
                    <a:pt x="44" y="576"/>
                    <a:pt x="314" y="608"/>
                    <a:pt x="312" y="654"/>
                  </a:cubicBezTo>
                  <a:cubicBezTo>
                    <a:pt x="310" y="700"/>
                    <a:pt x="44" y="774"/>
                    <a:pt x="24" y="809"/>
                  </a:cubicBezTo>
                  <a:cubicBezTo>
                    <a:pt x="4" y="844"/>
                    <a:pt x="164" y="853"/>
                    <a:pt x="190" y="864"/>
                  </a:cubicBezTo>
                </a:path>
              </a:pathLst>
            </a:custGeom>
            <a:noFill/>
            <a:ln w="9360">
              <a:solidFill>
                <a:srgbClr val="3B812F"/>
              </a:solidFill>
              <a:round/>
              <a:headEnd/>
              <a:tailEnd/>
            </a:ln>
          </p:spPr>
          <p:txBody>
            <a:bodyPr wrap="none" anchor="ctr">
              <a:prstTxWarp prst="textNoShape">
                <a:avLst/>
              </a:prstTxWarp>
            </a:bodyPr>
            <a:lstStyle/>
            <a:p>
              <a:endParaRPr lang="en-US"/>
            </a:p>
          </p:txBody>
        </p:sp>
        <p:sp>
          <p:nvSpPr>
            <p:cNvPr id="15" name="Freeform 9"/>
            <p:cNvSpPr>
              <a:spLocks noChangeArrowheads="1"/>
            </p:cNvSpPr>
            <p:nvPr/>
          </p:nvSpPr>
          <p:spPr bwMode="auto">
            <a:xfrm>
              <a:off x="2852" y="3042"/>
              <a:ext cx="104" cy="226"/>
            </a:xfrm>
            <a:custGeom>
              <a:avLst/>
              <a:gdLst>
                <a:gd name="T0" fmla="*/ 32 w 297"/>
                <a:gd name="T1" fmla="*/ 0 h 1885"/>
                <a:gd name="T2" fmla="*/ 41 w 297"/>
                <a:gd name="T3" fmla="*/ 175 h 1885"/>
                <a:gd name="T4" fmla="*/ 102 w 297"/>
                <a:gd name="T5" fmla="*/ 393 h 1885"/>
                <a:gd name="T6" fmla="*/ 137 w 297"/>
                <a:gd name="T7" fmla="*/ 419 h 1885"/>
                <a:gd name="T8" fmla="*/ 242 w 297"/>
                <a:gd name="T9" fmla="*/ 384 h 1885"/>
                <a:gd name="T10" fmla="*/ 154 w 297"/>
                <a:gd name="T11" fmla="*/ 201 h 1885"/>
                <a:gd name="T12" fmla="*/ 67 w 297"/>
                <a:gd name="T13" fmla="*/ 218 h 1885"/>
                <a:gd name="T14" fmla="*/ 23 w 297"/>
                <a:gd name="T15" fmla="*/ 288 h 1885"/>
                <a:gd name="T16" fmla="*/ 41 w 297"/>
                <a:gd name="T17" fmla="*/ 663 h 1885"/>
                <a:gd name="T18" fmla="*/ 50 w 297"/>
                <a:gd name="T19" fmla="*/ 881 h 1885"/>
                <a:gd name="T20" fmla="*/ 215 w 297"/>
                <a:gd name="T21" fmla="*/ 943 h 1885"/>
                <a:gd name="T22" fmla="*/ 285 w 297"/>
                <a:gd name="T23" fmla="*/ 899 h 1885"/>
                <a:gd name="T24" fmla="*/ 224 w 297"/>
                <a:gd name="T25" fmla="*/ 733 h 1885"/>
                <a:gd name="T26" fmla="*/ 137 w 297"/>
                <a:gd name="T27" fmla="*/ 707 h 1885"/>
                <a:gd name="T28" fmla="*/ 58 w 297"/>
                <a:gd name="T29" fmla="*/ 768 h 1885"/>
                <a:gd name="T30" fmla="*/ 67 w 297"/>
                <a:gd name="T31" fmla="*/ 1318 h 1885"/>
                <a:gd name="T32" fmla="*/ 172 w 297"/>
                <a:gd name="T33" fmla="*/ 1510 h 1885"/>
                <a:gd name="T34" fmla="*/ 277 w 297"/>
                <a:gd name="T35" fmla="*/ 1457 h 1885"/>
                <a:gd name="T36" fmla="*/ 250 w 297"/>
                <a:gd name="T37" fmla="*/ 1292 h 1885"/>
                <a:gd name="T38" fmla="*/ 198 w 297"/>
                <a:gd name="T39" fmla="*/ 1274 h 1885"/>
                <a:gd name="T40" fmla="*/ 172 w 297"/>
                <a:gd name="T41" fmla="*/ 1265 h 1885"/>
                <a:gd name="T42" fmla="*/ 102 w 297"/>
                <a:gd name="T43" fmla="*/ 1274 h 1885"/>
                <a:gd name="T44" fmla="*/ 58 w 297"/>
                <a:gd name="T45" fmla="*/ 1318 h 1885"/>
                <a:gd name="T46" fmla="*/ 50 w 297"/>
                <a:gd name="T47" fmla="*/ 1780 h 1885"/>
                <a:gd name="T48" fmla="*/ 58 w 297"/>
                <a:gd name="T49" fmla="*/ 1885 h 18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7"/>
                <a:gd name="T76" fmla="*/ 0 h 1885"/>
                <a:gd name="T77" fmla="*/ 297 w 297"/>
                <a:gd name="T78" fmla="*/ 1885 h 18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7" h="1885">
                  <a:moveTo>
                    <a:pt x="32" y="0"/>
                  </a:moveTo>
                  <a:cubicBezTo>
                    <a:pt x="35" y="58"/>
                    <a:pt x="38" y="117"/>
                    <a:pt x="41" y="175"/>
                  </a:cubicBezTo>
                  <a:cubicBezTo>
                    <a:pt x="44" y="238"/>
                    <a:pt x="19" y="364"/>
                    <a:pt x="102" y="393"/>
                  </a:cubicBezTo>
                  <a:cubicBezTo>
                    <a:pt x="114" y="402"/>
                    <a:pt x="123" y="416"/>
                    <a:pt x="137" y="419"/>
                  </a:cubicBezTo>
                  <a:cubicBezTo>
                    <a:pt x="171" y="426"/>
                    <a:pt x="215" y="401"/>
                    <a:pt x="242" y="384"/>
                  </a:cubicBezTo>
                  <a:cubicBezTo>
                    <a:pt x="269" y="297"/>
                    <a:pt x="237" y="226"/>
                    <a:pt x="154" y="201"/>
                  </a:cubicBezTo>
                  <a:cubicBezTo>
                    <a:pt x="153" y="201"/>
                    <a:pt x="81" y="206"/>
                    <a:pt x="67" y="218"/>
                  </a:cubicBezTo>
                  <a:cubicBezTo>
                    <a:pt x="44" y="237"/>
                    <a:pt x="45" y="267"/>
                    <a:pt x="23" y="288"/>
                  </a:cubicBezTo>
                  <a:cubicBezTo>
                    <a:pt x="0" y="361"/>
                    <a:pt x="10" y="573"/>
                    <a:pt x="41" y="663"/>
                  </a:cubicBezTo>
                  <a:cubicBezTo>
                    <a:pt x="44" y="736"/>
                    <a:pt x="42" y="809"/>
                    <a:pt x="50" y="881"/>
                  </a:cubicBezTo>
                  <a:cubicBezTo>
                    <a:pt x="55" y="930"/>
                    <a:pt x="186" y="940"/>
                    <a:pt x="215" y="943"/>
                  </a:cubicBezTo>
                  <a:cubicBezTo>
                    <a:pt x="261" y="957"/>
                    <a:pt x="249" y="935"/>
                    <a:pt x="285" y="899"/>
                  </a:cubicBezTo>
                  <a:cubicBezTo>
                    <a:pt x="281" y="872"/>
                    <a:pt x="264" y="747"/>
                    <a:pt x="224" y="733"/>
                  </a:cubicBezTo>
                  <a:cubicBezTo>
                    <a:pt x="195" y="723"/>
                    <a:pt x="167" y="715"/>
                    <a:pt x="137" y="707"/>
                  </a:cubicBezTo>
                  <a:cubicBezTo>
                    <a:pt x="81" y="718"/>
                    <a:pt x="72" y="712"/>
                    <a:pt x="58" y="768"/>
                  </a:cubicBezTo>
                  <a:cubicBezTo>
                    <a:pt x="53" y="922"/>
                    <a:pt x="18" y="1177"/>
                    <a:pt x="67" y="1318"/>
                  </a:cubicBezTo>
                  <a:cubicBezTo>
                    <a:pt x="77" y="1422"/>
                    <a:pt x="65" y="1473"/>
                    <a:pt x="172" y="1510"/>
                  </a:cubicBezTo>
                  <a:cubicBezTo>
                    <a:pt x="269" y="1481"/>
                    <a:pt x="242" y="1509"/>
                    <a:pt x="277" y="1457"/>
                  </a:cubicBezTo>
                  <a:cubicBezTo>
                    <a:pt x="273" y="1401"/>
                    <a:pt x="297" y="1322"/>
                    <a:pt x="250" y="1292"/>
                  </a:cubicBezTo>
                  <a:cubicBezTo>
                    <a:pt x="234" y="1282"/>
                    <a:pt x="215" y="1280"/>
                    <a:pt x="198" y="1274"/>
                  </a:cubicBezTo>
                  <a:cubicBezTo>
                    <a:pt x="189" y="1271"/>
                    <a:pt x="172" y="1265"/>
                    <a:pt x="172" y="1265"/>
                  </a:cubicBezTo>
                  <a:cubicBezTo>
                    <a:pt x="149" y="1268"/>
                    <a:pt x="123" y="1264"/>
                    <a:pt x="102" y="1274"/>
                  </a:cubicBezTo>
                  <a:cubicBezTo>
                    <a:pt x="83" y="1283"/>
                    <a:pt x="58" y="1318"/>
                    <a:pt x="58" y="1318"/>
                  </a:cubicBezTo>
                  <a:cubicBezTo>
                    <a:pt x="10" y="1473"/>
                    <a:pt x="15" y="1613"/>
                    <a:pt x="50" y="1780"/>
                  </a:cubicBezTo>
                  <a:cubicBezTo>
                    <a:pt x="53" y="1815"/>
                    <a:pt x="58" y="1885"/>
                    <a:pt x="58" y="1885"/>
                  </a:cubicBezTo>
                </a:path>
              </a:pathLst>
            </a:custGeom>
            <a:noFill/>
            <a:ln w="9360">
              <a:solidFill>
                <a:srgbClr val="CC0000"/>
              </a:solidFill>
              <a:round/>
              <a:headEnd/>
              <a:tailEnd/>
            </a:ln>
          </p:spPr>
          <p:txBody>
            <a:bodyPr wrap="none" anchor="ctr">
              <a:prstTxWarp prst="textNoShape">
                <a:avLst/>
              </a:prstTxWarp>
            </a:bodyPr>
            <a:lstStyle/>
            <a:p>
              <a:endParaRPr lang="en-US"/>
            </a:p>
          </p:txBody>
        </p:sp>
        <p:sp>
          <p:nvSpPr>
            <p:cNvPr id="16" name="Freeform 10"/>
            <p:cNvSpPr>
              <a:spLocks noChangeArrowheads="1"/>
            </p:cNvSpPr>
            <p:nvPr/>
          </p:nvSpPr>
          <p:spPr bwMode="auto">
            <a:xfrm>
              <a:off x="3019" y="3268"/>
              <a:ext cx="104" cy="226"/>
            </a:xfrm>
            <a:custGeom>
              <a:avLst/>
              <a:gdLst>
                <a:gd name="T0" fmla="*/ 32 w 297"/>
                <a:gd name="T1" fmla="*/ 0 h 1885"/>
                <a:gd name="T2" fmla="*/ 41 w 297"/>
                <a:gd name="T3" fmla="*/ 175 h 1885"/>
                <a:gd name="T4" fmla="*/ 102 w 297"/>
                <a:gd name="T5" fmla="*/ 393 h 1885"/>
                <a:gd name="T6" fmla="*/ 137 w 297"/>
                <a:gd name="T7" fmla="*/ 419 h 1885"/>
                <a:gd name="T8" fmla="*/ 242 w 297"/>
                <a:gd name="T9" fmla="*/ 384 h 1885"/>
                <a:gd name="T10" fmla="*/ 154 w 297"/>
                <a:gd name="T11" fmla="*/ 201 h 1885"/>
                <a:gd name="T12" fmla="*/ 67 w 297"/>
                <a:gd name="T13" fmla="*/ 218 h 1885"/>
                <a:gd name="T14" fmla="*/ 23 w 297"/>
                <a:gd name="T15" fmla="*/ 288 h 1885"/>
                <a:gd name="T16" fmla="*/ 41 w 297"/>
                <a:gd name="T17" fmla="*/ 663 h 1885"/>
                <a:gd name="T18" fmla="*/ 50 w 297"/>
                <a:gd name="T19" fmla="*/ 881 h 1885"/>
                <a:gd name="T20" fmla="*/ 215 w 297"/>
                <a:gd name="T21" fmla="*/ 943 h 1885"/>
                <a:gd name="T22" fmla="*/ 285 w 297"/>
                <a:gd name="T23" fmla="*/ 899 h 1885"/>
                <a:gd name="T24" fmla="*/ 224 w 297"/>
                <a:gd name="T25" fmla="*/ 733 h 1885"/>
                <a:gd name="T26" fmla="*/ 137 w 297"/>
                <a:gd name="T27" fmla="*/ 707 h 1885"/>
                <a:gd name="T28" fmla="*/ 58 w 297"/>
                <a:gd name="T29" fmla="*/ 768 h 1885"/>
                <a:gd name="T30" fmla="*/ 67 w 297"/>
                <a:gd name="T31" fmla="*/ 1318 h 1885"/>
                <a:gd name="T32" fmla="*/ 172 w 297"/>
                <a:gd name="T33" fmla="*/ 1510 h 1885"/>
                <a:gd name="T34" fmla="*/ 277 w 297"/>
                <a:gd name="T35" fmla="*/ 1457 h 1885"/>
                <a:gd name="T36" fmla="*/ 250 w 297"/>
                <a:gd name="T37" fmla="*/ 1292 h 1885"/>
                <a:gd name="T38" fmla="*/ 198 w 297"/>
                <a:gd name="T39" fmla="*/ 1274 h 1885"/>
                <a:gd name="T40" fmla="*/ 172 w 297"/>
                <a:gd name="T41" fmla="*/ 1265 h 1885"/>
                <a:gd name="T42" fmla="*/ 102 w 297"/>
                <a:gd name="T43" fmla="*/ 1274 h 1885"/>
                <a:gd name="T44" fmla="*/ 58 w 297"/>
                <a:gd name="T45" fmla="*/ 1318 h 1885"/>
                <a:gd name="T46" fmla="*/ 50 w 297"/>
                <a:gd name="T47" fmla="*/ 1780 h 1885"/>
                <a:gd name="T48" fmla="*/ 58 w 297"/>
                <a:gd name="T49" fmla="*/ 1885 h 18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97"/>
                <a:gd name="T76" fmla="*/ 0 h 1885"/>
                <a:gd name="T77" fmla="*/ 297 w 297"/>
                <a:gd name="T78" fmla="*/ 1885 h 188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97" h="1885">
                  <a:moveTo>
                    <a:pt x="32" y="0"/>
                  </a:moveTo>
                  <a:cubicBezTo>
                    <a:pt x="35" y="58"/>
                    <a:pt x="38" y="117"/>
                    <a:pt x="41" y="175"/>
                  </a:cubicBezTo>
                  <a:cubicBezTo>
                    <a:pt x="44" y="238"/>
                    <a:pt x="19" y="364"/>
                    <a:pt x="102" y="393"/>
                  </a:cubicBezTo>
                  <a:cubicBezTo>
                    <a:pt x="114" y="402"/>
                    <a:pt x="123" y="416"/>
                    <a:pt x="137" y="419"/>
                  </a:cubicBezTo>
                  <a:cubicBezTo>
                    <a:pt x="171" y="426"/>
                    <a:pt x="215" y="401"/>
                    <a:pt x="242" y="384"/>
                  </a:cubicBezTo>
                  <a:cubicBezTo>
                    <a:pt x="269" y="297"/>
                    <a:pt x="237" y="226"/>
                    <a:pt x="154" y="201"/>
                  </a:cubicBezTo>
                  <a:cubicBezTo>
                    <a:pt x="153" y="201"/>
                    <a:pt x="81" y="206"/>
                    <a:pt x="67" y="218"/>
                  </a:cubicBezTo>
                  <a:cubicBezTo>
                    <a:pt x="44" y="237"/>
                    <a:pt x="45" y="267"/>
                    <a:pt x="23" y="288"/>
                  </a:cubicBezTo>
                  <a:cubicBezTo>
                    <a:pt x="0" y="361"/>
                    <a:pt x="10" y="573"/>
                    <a:pt x="41" y="663"/>
                  </a:cubicBezTo>
                  <a:cubicBezTo>
                    <a:pt x="44" y="736"/>
                    <a:pt x="42" y="809"/>
                    <a:pt x="50" y="881"/>
                  </a:cubicBezTo>
                  <a:cubicBezTo>
                    <a:pt x="55" y="930"/>
                    <a:pt x="186" y="940"/>
                    <a:pt x="215" y="943"/>
                  </a:cubicBezTo>
                  <a:cubicBezTo>
                    <a:pt x="261" y="957"/>
                    <a:pt x="249" y="935"/>
                    <a:pt x="285" y="899"/>
                  </a:cubicBezTo>
                  <a:cubicBezTo>
                    <a:pt x="281" y="872"/>
                    <a:pt x="264" y="747"/>
                    <a:pt x="224" y="733"/>
                  </a:cubicBezTo>
                  <a:cubicBezTo>
                    <a:pt x="195" y="723"/>
                    <a:pt x="167" y="715"/>
                    <a:pt x="137" y="707"/>
                  </a:cubicBezTo>
                  <a:cubicBezTo>
                    <a:pt x="81" y="718"/>
                    <a:pt x="72" y="712"/>
                    <a:pt x="58" y="768"/>
                  </a:cubicBezTo>
                  <a:cubicBezTo>
                    <a:pt x="53" y="922"/>
                    <a:pt x="18" y="1177"/>
                    <a:pt x="67" y="1318"/>
                  </a:cubicBezTo>
                  <a:cubicBezTo>
                    <a:pt x="77" y="1422"/>
                    <a:pt x="65" y="1473"/>
                    <a:pt x="172" y="1510"/>
                  </a:cubicBezTo>
                  <a:cubicBezTo>
                    <a:pt x="269" y="1481"/>
                    <a:pt x="242" y="1509"/>
                    <a:pt x="277" y="1457"/>
                  </a:cubicBezTo>
                  <a:cubicBezTo>
                    <a:pt x="273" y="1401"/>
                    <a:pt x="297" y="1322"/>
                    <a:pt x="250" y="1292"/>
                  </a:cubicBezTo>
                  <a:cubicBezTo>
                    <a:pt x="234" y="1282"/>
                    <a:pt x="215" y="1280"/>
                    <a:pt x="198" y="1274"/>
                  </a:cubicBezTo>
                  <a:cubicBezTo>
                    <a:pt x="189" y="1271"/>
                    <a:pt x="172" y="1265"/>
                    <a:pt x="172" y="1265"/>
                  </a:cubicBezTo>
                  <a:cubicBezTo>
                    <a:pt x="149" y="1268"/>
                    <a:pt x="123" y="1264"/>
                    <a:pt x="102" y="1274"/>
                  </a:cubicBezTo>
                  <a:cubicBezTo>
                    <a:pt x="83" y="1283"/>
                    <a:pt x="58" y="1318"/>
                    <a:pt x="58" y="1318"/>
                  </a:cubicBezTo>
                  <a:cubicBezTo>
                    <a:pt x="10" y="1473"/>
                    <a:pt x="15" y="1613"/>
                    <a:pt x="50" y="1780"/>
                  </a:cubicBezTo>
                  <a:cubicBezTo>
                    <a:pt x="53" y="1815"/>
                    <a:pt x="58" y="1885"/>
                    <a:pt x="58" y="1885"/>
                  </a:cubicBezTo>
                </a:path>
              </a:pathLst>
            </a:custGeom>
            <a:noFill/>
            <a:ln w="9360">
              <a:solidFill>
                <a:srgbClr val="CC0000"/>
              </a:solidFill>
              <a:round/>
              <a:headEnd/>
              <a:tailEnd/>
            </a:ln>
          </p:spPr>
          <p:txBody>
            <a:bodyPr wrap="none" anchor="ctr">
              <a:prstTxWarp prst="textNoShape">
                <a:avLst/>
              </a:prstTxWarp>
            </a:bodyPr>
            <a:lstStyle/>
            <a:p>
              <a:endParaRPr lang="en-US"/>
            </a:p>
          </p:txBody>
        </p:sp>
        <p:sp>
          <p:nvSpPr>
            <p:cNvPr id="17" name="Text Box 11"/>
            <p:cNvSpPr txBox="1">
              <a:spLocks noChangeArrowheads="1"/>
            </p:cNvSpPr>
            <p:nvPr/>
          </p:nvSpPr>
          <p:spPr bwMode="auto">
            <a:xfrm>
              <a:off x="2496" y="2784"/>
              <a:ext cx="173" cy="502"/>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buClr>
                  <a:srgbClr val="3B812F"/>
                </a:buClr>
                <a:buFont typeface="Symbol" pitchFamily="26" charset="2"/>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3B812F"/>
                  </a:solidFill>
                  <a:latin typeface="Symbol" pitchFamily="26" charset="2"/>
                </a:rPr>
                <a:t></a:t>
              </a:r>
            </a:p>
          </p:txBody>
        </p:sp>
        <p:sp>
          <p:nvSpPr>
            <p:cNvPr id="18" name="Text Box 12"/>
            <p:cNvSpPr txBox="1">
              <a:spLocks noChangeArrowheads="1"/>
            </p:cNvSpPr>
            <p:nvPr/>
          </p:nvSpPr>
          <p:spPr bwMode="auto">
            <a:xfrm>
              <a:off x="2952" y="3035"/>
              <a:ext cx="169" cy="502"/>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buClr>
                  <a:srgbClr val="CC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solidFill>
                    <a:srgbClr val="CC0000"/>
                  </a:solidFill>
                </a:rPr>
                <a:t>g</a:t>
              </a:r>
            </a:p>
          </p:txBody>
        </p:sp>
        <p:sp>
          <p:nvSpPr>
            <p:cNvPr id="19" name="Text Box 13"/>
            <p:cNvSpPr txBox="1">
              <a:spLocks noChangeArrowheads="1"/>
            </p:cNvSpPr>
            <p:nvPr/>
          </p:nvSpPr>
          <p:spPr bwMode="auto">
            <a:xfrm>
              <a:off x="3119" y="3261"/>
              <a:ext cx="194" cy="502"/>
            </a:xfrm>
            <a:prstGeom prst="rect">
              <a:avLst/>
            </a:prstGeom>
            <a:noFill/>
            <a:ln w="9525">
              <a:noFill/>
              <a:round/>
              <a:headEnd/>
              <a:tailEnd/>
            </a:ln>
          </p:spPr>
          <p:txBody>
            <a:bodyPr wrap="square" lIns="90000" tIns="46800" rIns="90000" bIns="46800">
              <a:prstTxWarp prst="textNoShape">
                <a:avLst/>
              </a:prstTxWarp>
              <a:spAutoFit/>
            </a:bodyPr>
            <a:lstStyle/>
            <a:p>
              <a:pPr>
                <a:lnSpc>
                  <a:spcPct val="100000"/>
                </a:lnSpc>
                <a:buClr>
                  <a:srgbClr val="CC0000"/>
                </a:buCl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dirty="0" err="1">
                  <a:solidFill>
                    <a:srgbClr val="CC0000"/>
                  </a:solidFill>
                </a:rPr>
                <a:t>g</a:t>
              </a:r>
              <a:endParaRPr lang="en-GB" dirty="0">
                <a:solidFill>
                  <a:srgbClr val="CC0000"/>
                </a:solidFill>
              </a:endParaRPr>
            </a:p>
          </p:txBody>
        </p:sp>
        <p:graphicFrame>
          <p:nvGraphicFramePr>
            <p:cNvPr id="20" name="Object 14"/>
            <p:cNvGraphicFramePr>
              <a:graphicFrameLocks noChangeAspect="1"/>
            </p:cNvGraphicFramePr>
            <p:nvPr/>
          </p:nvGraphicFramePr>
          <p:xfrm>
            <a:off x="2832" y="2832"/>
            <a:ext cx="432" cy="161"/>
          </p:xfrm>
          <a:graphic>
            <a:graphicData uri="http://schemas.openxmlformats.org/presentationml/2006/ole">
              <p:oleObj spid="_x0000_s25602" r:id="rId4" imgW="545760" imgH="203040" progId="Equation.3">
                <p:embed/>
              </p:oleObj>
            </a:graphicData>
          </a:graphic>
        </p:graphicFrame>
      </p:grpSp>
      <p:graphicFrame>
        <p:nvGraphicFramePr>
          <p:cNvPr id="21" name="Object 20"/>
          <p:cNvGraphicFramePr>
            <a:graphicFrameLocks noChangeAspect="1"/>
          </p:cNvGraphicFramePr>
          <p:nvPr/>
        </p:nvGraphicFramePr>
        <p:xfrm>
          <a:off x="6993007" y="1276147"/>
          <a:ext cx="1230572" cy="1476686"/>
        </p:xfrm>
        <a:graphic>
          <a:graphicData uri="http://schemas.openxmlformats.org/presentationml/2006/ole">
            <p:oleObj spid="_x0000_s25603" name="Equation" r:id="rId5" imgW="698500" imgH="838200" progId="Equation.3">
              <p:embed/>
            </p:oleObj>
          </a:graphicData>
        </a:graphic>
      </p:graphicFrame>
      <p:cxnSp>
        <p:nvCxnSpPr>
          <p:cNvPr id="23" name="Straight Arrow Connector 22"/>
          <p:cNvCxnSpPr/>
          <p:nvPr/>
        </p:nvCxnSpPr>
        <p:spPr>
          <a:xfrm flipV="1">
            <a:off x="4061458" y="2405244"/>
            <a:ext cx="846613" cy="78705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rot="16200000" flipH="1">
            <a:off x="4051920" y="3354232"/>
            <a:ext cx="682860" cy="66378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56673" y="4027555"/>
            <a:ext cx="4102243" cy="2031325"/>
          </a:xfrm>
          <a:prstGeom prst="rect">
            <a:avLst/>
          </a:prstGeom>
          <a:noFill/>
        </p:spPr>
        <p:txBody>
          <a:bodyPr wrap="square" rtlCol="0">
            <a:spAutoFit/>
          </a:bodyPr>
          <a:lstStyle/>
          <a:p>
            <a:r>
              <a:rPr lang="en-US" dirty="0" smtClean="0"/>
              <a:t>but </a:t>
            </a:r>
            <a:r>
              <a:rPr lang="en-US" dirty="0" err="1" smtClean="0"/>
              <a:t>pQCD</a:t>
            </a:r>
            <a:r>
              <a:rPr lang="en-US" dirty="0" smtClean="0"/>
              <a:t> cannot:</a:t>
            </a:r>
          </a:p>
          <a:p>
            <a:endParaRPr lang="en-US" dirty="0" smtClean="0"/>
          </a:p>
          <a:p>
            <a:pPr>
              <a:buFont typeface="Wingdings" charset="2"/>
              <a:buChar char="§"/>
            </a:pPr>
            <a:r>
              <a:rPr lang="en-US" dirty="0" smtClean="0"/>
              <a:t> produce </a:t>
            </a:r>
            <a:r>
              <a:rPr lang="en-US" dirty="0" smtClean="0"/>
              <a:t>mass in the </a:t>
            </a:r>
            <a:r>
              <a:rPr lang="en-US" dirty="0" err="1" smtClean="0"/>
              <a:t>chiral</a:t>
            </a:r>
            <a:r>
              <a:rPr lang="en-US" dirty="0" smtClean="0"/>
              <a:t> limit</a:t>
            </a:r>
            <a:r>
              <a:rPr lang="en-US" dirty="0" smtClean="0"/>
              <a:t> </a:t>
            </a:r>
          </a:p>
          <a:p>
            <a:pPr>
              <a:buFont typeface="Wingdings" charset="2"/>
              <a:buChar char="§"/>
            </a:pPr>
            <a:r>
              <a:rPr lang="en-US" dirty="0" smtClean="0"/>
              <a:t> explain </a:t>
            </a:r>
            <a:r>
              <a:rPr lang="en-US" dirty="0" smtClean="0"/>
              <a:t>dynamics of quark-gluon interaction at low </a:t>
            </a:r>
            <a:r>
              <a:rPr lang="en-US" dirty="0" smtClean="0"/>
              <a:t>energy</a:t>
            </a:r>
          </a:p>
          <a:p>
            <a:pPr>
              <a:buFont typeface="Wingdings" charset="2"/>
              <a:buChar char="§"/>
            </a:pPr>
            <a:r>
              <a:rPr lang="en-US" dirty="0" smtClean="0"/>
              <a:t> explain quark confinement</a:t>
            </a:r>
          </a:p>
          <a:p>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5</a:t>
            </a:fld>
            <a:endParaRPr lang="en-US"/>
          </a:p>
        </p:txBody>
      </p:sp>
      <p:sp>
        <p:nvSpPr>
          <p:cNvPr id="7" name="TextBox 6"/>
          <p:cNvSpPr txBox="1"/>
          <p:nvPr/>
        </p:nvSpPr>
        <p:spPr>
          <a:xfrm>
            <a:off x="2590800" y="90007"/>
            <a:ext cx="3940301" cy="1077218"/>
          </a:xfrm>
          <a:prstGeom prst="rect">
            <a:avLst/>
          </a:prstGeom>
          <a:noFill/>
        </p:spPr>
        <p:txBody>
          <a:bodyPr wrap="none" rtlCol="0">
            <a:spAutoFit/>
          </a:bodyPr>
          <a:lstStyle/>
          <a:p>
            <a:r>
              <a:rPr lang="en-US" sz="3200" b="1" dirty="0" smtClean="0"/>
              <a:t>Beyond CQM, </a:t>
            </a:r>
            <a:r>
              <a:rPr lang="en-US" sz="3200" b="1" dirty="0" err="1" smtClean="0"/>
              <a:t>pQCD</a:t>
            </a:r>
            <a:r>
              <a:rPr lang="en-US" sz="3200" b="1" dirty="0" smtClean="0"/>
              <a:t>…</a:t>
            </a:r>
          </a:p>
          <a:p>
            <a:r>
              <a:rPr lang="en-US" sz="3200" b="1" dirty="0" smtClean="0"/>
              <a:t>The Three Musketeers</a:t>
            </a:r>
            <a:endParaRPr lang="en-US" sz="3200" b="1" dirty="0"/>
          </a:p>
        </p:txBody>
      </p:sp>
      <p:pic>
        <p:nvPicPr>
          <p:cNvPr id="8" name="Picture 7"/>
          <p:cNvPicPr>
            <a:picLocks noChangeAspect="1"/>
          </p:cNvPicPr>
          <p:nvPr/>
        </p:nvPicPr>
        <p:blipFill>
          <a:blip r:embed="rId2"/>
          <a:stretch>
            <a:fillRect/>
          </a:stretch>
        </p:blipFill>
        <p:spPr>
          <a:xfrm>
            <a:off x="5445628" y="2338017"/>
            <a:ext cx="3241172" cy="2238130"/>
          </a:xfrm>
          <a:prstGeom prst="rect">
            <a:avLst/>
          </a:prstGeom>
        </p:spPr>
      </p:pic>
      <p:sp>
        <p:nvSpPr>
          <p:cNvPr id="9" name="TextBox 8"/>
          <p:cNvSpPr txBox="1"/>
          <p:nvPr/>
        </p:nvSpPr>
        <p:spPr>
          <a:xfrm>
            <a:off x="381327" y="2860731"/>
            <a:ext cx="4768553" cy="1200328"/>
          </a:xfrm>
          <a:prstGeom prst="rect">
            <a:avLst/>
          </a:prstGeom>
          <a:noFill/>
        </p:spPr>
        <p:txBody>
          <a:bodyPr wrap="none" rtlCol="0">
            <a:spAutoFit/>
          </a:bodyPr>
          <a:lstStyle/>
          <a:p>
            <a:r>
              <a:rPr lang="en-US" sz="2400" dirty="0" smtClean="0">
                <a:solidFill>
                  <a:srgbClr val="1F497D"/>
                </a:solidFill>
              </a:rPr>
              <a:t>Lattice QCD</a:t>
            </a:r>
          </a:p>
          <a:p>
            <a:r>
              <a:rPr lang="en-US" sz="2400" dirty="0" smtClean="0">
                <a:solidFill>
                  <a:srgbClr val="1F497D"/>
                </a:solidFill>
              </a:rPr>
              <a:t>Dynamical </a:t>
            </a:r>
            <a:r>
              <a:rPr lang="en-US" sz="2400" dirty="0" err="1" smtClean="0">
                <a:solidFill>
                  <a:srgbClr val="1F497D"/>
                </a:solidFill>
              </a:rPr>
              <a:t>Chiral</a:t>
            </a:r>
            <a:r>
              <a:rPr lang="en-US" sz="2400" dirty="0" smtClean="0">
                <a:solidFill>
                  <a:srgbClr val="1F497D"/>
                </a:solidFill>
              </a:rPr>
              <a:t> Symmetry </a:t>
            </a:r>
            <a:r>
              <a:rPr lang="en-US" sz="2400" dirty="0" smtClean="0">
                <a:solidFill>
                  <a:srgbClr val="1F497D"/>
                </a:solidFill>
              </a:rPr>
              <a:t>Breaking</a:t>
            </a:r>
          </a:p>
          <a:p>
            <a:r>
              <a:rPr lang="en-US" sz="2400" dirty="0" smtClean="0">
                <a:solidFill>
                  <a:srgbClr val="1F497D"/>
                </a:solidFill>
              </a:rPr>
              <a:t>Light Cone Sum Rule</a:t>
            </a:r>
            <a:endParaRPr lang="en-US" sz="2400" dirty="0">
              <a:solidFill>
                <a:srgbClr val="1F497D"/>
              </a:solidFill>
            </a:endParaRPr>
          </a:p>
        </p:txBody>
      </p:sp>
      <p:sp>
        <p:nvSpPr>
          <p:cNvPr id="10" name="TextBox 9"/>
          <p:cNvSpPr txBox="1"/>
          <p:nvPr/>
        </p:nvSpPr>
        <p:spPr>
          <a:xfrm>
            <a:off x="880936" y="5309050"/>
            <a:ext cx="7139013" cy="923330"/>
          </a:xfrm>
          <a:prstGeom prst="rect">
            <a:avLst/>
          </a:prstGeom>
          <a:noFill/>
        </p:spPr>
        <p:txBody>
          <a:bodyPr wrap="square" rtlCol="0">
            <a:spAutoFit/>
          </a:bodyPr>
          <a:lstStyle/>
          <a:p>
            <a:pPr algn="ctr"/>
            <a:r>
              <a:rPr lang="en-US" b="1" dirty="0" smtClean="0"/>
              <a:t>Understanding Nature using a non-perturbative approach is now becoming a reality… and measurements of nucleon resonances play a crucial role in all this. CLAS shares are up.</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95"/>
            <a:ext cx="8229600" cy="851647"/>
          </a:xfrm>
        </p:spPr>
        <p:txBody>
          <a:bodyPr>
            <a:normAutofit/>
          </a:bodyPr>
          <a:lstStyle/>
          <a:p>
            <a:r>
              <a:rPr lang="en-US" sz="3200" b="1" dirty="0" smtClean="0">
                <a:latin typeface="+mn-lt"/>
              </a:rPr>
              <a:t>Lattice QCD</a:t>
            </a:r>
            <a:endParaRPr lang="en-US" sz="3200" b="1" baseline="-25000" dirty="0">
              <a:latin typeface="+mn-lt"/>
              <a:cs typeface="Calibri (Headings)"/>
            </a:endParaRPr>
          </a:p>
        </p:txBody>
      </p:sp>
      <p:sp>
        <p:nvSpPr>
          <p:cNvPr id="8" name="Rectangle 7"/>
          <p:cNvSpPr/>
          <p:nvPr/>
        </p:nvSpPr>
        <p:spPr>
          <a:xfrm>
            <a:off x="1309382" y="869042"/>
            <a:ext cx="2329561" cy="1200329"/>
          </a:xfrm>
          <a:prstGeom prst="rect">
            <a:avLst/>
          </a:prstGeom>
        </p:spPr>
        <p:txBody>
          <a:bodyPr wrap="square">
            <a:spAutoFit/>
          </a:bodyPr>
          <a:lstStyle/>
          <a:p>
            <a:pPr algn="ctr"/>
            <a:r>
              <a:rPr lang="en-US" dirty="0" smtClean="0"/>
              <a:t>JLAB</a:t>
            </a:r>
          </a:p>
          <a:p>
            <a:pPr algn="ctr"/>
            <a:r>
              <a:rPr lang="en-US" dirty="0" smtClean="0"/>
              <a:t>Carnegie Mellon</a:t>
            </a:r>
          </a:p>
          <a:p>
            <a:pPr algn="ctr"/>
            <a:r>
              <a:rPr lang="en-US" dirty="0" smtClean="0"/>
              <a:t>Univ. of Maryland</a:t>
            </a:r>
          </a:p>
          <a:p>
            <a:pPr algn="ctr"/>
            <a:r>
              <a:rPr lang="en-US" dirty="0" smtClean="0"/>
              <a:t>Trinity College (Dublin)</a:t>
            </a:r>
            <a:endParaRPr lang="en-US" dirty="0"/>
          </a:p>
        </p:txBody>
      </p:sp>
      <p:pic>
        <p:nvPicPr>
          <p:cNvPr id="9" name="Picture 8" descr="Picture 2.png"/>
          <p:cNvPicPr>
            <a:picLocks noChangeAspect="1"/>
          </p:cNvPicPr>
          <p:nvPr/>
        </p:nvPicPr>
        <p:blipFill>
          <a:blip r:embed="rId3"/>
          <a:srcRect l="3116" t="4823" r="59873" b="22383"/>
          <a:stretch>
            <a:fillRect/>
          </a:stretch>
        </p:blipFill>
        <p:spPr>
          <a:xfrm>
            <a:off x="199573" y="3794941"/>
            <a:ext cx="2132009" cy="2594611"/>
          </a:xfrm>
          <a:prstGeom prst="rect">
            <a:avLst/>
          </a:prstGeom>
        </p:spPr>
      </p:pic>
      <p:pic>
        <p:nvPicPr>
          <p:cNvPr id="10" name="Picture 9" descr="Picture 2.png"/>
          <p:cNvPicPr>
            <a:picLocks noChangeAspect="1"/>
          </p:cNvPicPr>
          <p:nvPr/>
        </p:nvPicPr>
        <p:blipFill>
          <a:blip r:embed="rId3"/>
          <a:srcRect l="59109" t="4823" r="5690" b="22383"/>
          <a:stretch>
            <a:fillRect/>
          </a:stretch>
        </p:blipFill>
        <p:spPr>
          <a:xfrm>
            <a:off x="2208116" y="3747405"/>
            <a:ext cx="2064922" cy="2642147"/>
          </a:xfrm>
          <a:prstGeom prst="rect">
            <a:avLst/>
          </a:prstGeom>
        </p:spPr>
      </p:pic>
      <p:sp>
        <p:nvSpPr>
          <p:cNvPr id="12" name="TextBox 11"/>
          <p:cNvSpPr txBox="1"/>
          <p:nvPr/>
        </p:nvSpPr>
        <p:spPr>
          <a:xfrm>
            <a:off x="656773" y="6389552"/>
            <a:ext cx="1343337" cy="369332"/>
          </a:xfrm>
          <a:prstGeom prst="rect">
            <a:avLst/>
          </a:prstGeom>
          <a:noFill/>
        </p:spPr>
        <p:txBody>
          <a:bodyPr wrap="none" rtlCol="0">
            <a:spAutoFit/>
          </a:bodyPr>
          <a:lstStyle/>
          <a:p>
            <a:r>
              <a:rPr lang="en-US" dirty="0" smtClean="0"/>
              <a:t>M=578 </a:t>
            </a:r>
            <a:r>
              <a:rPr lang="en-US" dirty="0" err="1" smtClean="0"/>
              <a:t>MeV</a:t>
            </a:r>
            <a:endParaRPr lang="en-US" dirty="0"/>
          </a:p>
        </p:txBody>
      </p:sp>
      <p:sp>
        <p:nvSpPr>
          <p:cNvPr id="13" name="TextBox 12"/>
          <p:cNvSpPr txBox="1"/>
          <p:nvPr/>
        </p:nvSpPr>
        <p:spPr>
          <a:xfrm>
            <a:off x="2673736" y="6389552"/>
            <a:ext cx="1343337" cy="369332"/>
          </a:xfrm>
          <a:prstGeom prst="rect">
            <a:avLst/>
          </a:prstGeom>
          <a:noFill/>
        </p:spPr>
        <p:txBody>
          <a:bodyPr wrap="none" rtlCol="0">
            <a:spAutoFit/>
          </a:bodyPr>
          <a:lstStyle/>
          <a:p>
            <a:r>
              <a:rPr lang="en-US" dirty="0" smtClean="0"/>
              <a:t>M=416 </a:t>
            </a:r>
            <a:r>
              <a:rPr lang="en-US" dirty="0" err="1" smtClean="0"/>
              <a:t>MeV</a:t>
            </a:r>
            <a:endParaRPr lang="en-US" dirty="0"/>
          </a:p>
        </p:txBody>
      </p:sp>
      <p:sp>
        <p:nvSpPr>
          <p:cNvPr id="15" name="TextBox 14"/>
          <p:cNvSpPr txBox="1"/>
          <p:nvPr/>
        </p:nvSpPr>
        <p:spPr>
          <a:xfrm>
            <a:off x="4940819" y="3794941"/>
            <a:ext cx="2698175" cy="369332"/>
          </a:xfrm>
          <a:prstGeom prst="rect">
            <a:avLst/>
          </a:prstGeom>
          <a:noFill/>
        </p:spPr>
        <p:txBody>
          <a:bodyPr wrap="none" rtlCol="0">
            <a:spAutoFit/>
          </a:bodyPr>
          <a:lstStyle/>
          <a:p>
            <a:r>
              <a:rPr lang="en-US" dirty="0" smtClean="0"/>
              <a:t>Proton Roper Form Factors</a:t>
            </a:r>
            <a:endParaRPr lang="en-US" dirty="0"/>
          </a:p>
        </p:txBody>
      </p:sp>
      <p:sp>
        <p:nvSpPr>
          <p:cNvPr id="19" name="Rectangle 18"/>
          <p:cNvSpPr/>
          <p:nvPr/>
        </p:nvSpPr>
        <p:spPr>
          <a:xfrm>
            <a:off x="5424714" y="5799268"/>
            <a:ext cx="3719286" cy="923330"/>
          </a:xfrm>
          <a:prstGeom prst="rect">
            <a:avLst/>
          </a:prstGeom>
        </p:spPr>
        <p:txBody>
          <a:bodyPr wrap="square">
            <a:spAutoFit/>
          </a:bodyPr>
          <a:lstStyle/>
          <a:p>
            <a:pPr algn="ctr"/>
            <a:r>
              <a:rPr lang="en-US" dirty="0" smtClean="0"/>
              <a:t>Huey-</a:t>
            </a:r>
            <a:r>
              <a:rPr lang="en-US" dirty="0" err="1" smtClean="0"/>
              <a:t>Wen</a:t>
            </a:r>
            <a:r>
              <a:rPr lang="en-US" dirty="0" smtClean="0"/>
              <a:t> </a:t>
            </a:r>
            <a:r>
              <a:rPr lang="en-US" dirty="0" smtClean="0"/>
              <a:t>Lin: </a:t>
            </a:r>
            <a:r>
              <a:rPr lang="en-US" dirty="0" smtClean="0"/>
              <a:t>radial excitations to calculate form factors, and signal-to-noise extraction</a:t>
            </a:r>
            <a:endParaRPr lang="en-US" dirty="0"/>
          </a:p>
        </p:txBody>
      </p:sp>
      <p:sp>
        <p:nvSpPr>
          <p:cNvPr id="20" name="Rectangle 19"/>
          <p:cNvSpPr/>
          <p:nvPr/>
        </p:nvSpPr>
        <p:spPr>
          <a:xfrm>
            <a:off x="1469095" y="2185887"/>
            <a:ext cx="2010136" cy="923330"/>
          </a:xfrm>
          <a:prstGeom prst="rect">
            <a:avLst/>
          </a:prstGeom>
        </p:spPr>
        <p:txBody>
          <a:bodyPr wrap="none">
            <a:spAutoFit/>
          </a:bodyPr>
          <a:lstStyle/>
          <a:p>
            <a:r>
              <a:rPr lang="en-US" dirty="0" smtClean="0"/>
              <a:t>New Techniques:</a:t>
            </a:r>
          </a:p>
          <a:p>
            <a:r>
              <a:rPr lang="en-US" dirty="0" smtClean="0"/>
              <a:t>Anisotropic Lattices</a:t>
            </a:r>
          </a:p>
          <a:p>
            <a:r>
              <a:rPr lang="en-US" dirty="0" smtClean="0"/>
              <a:t>3 flavors of quarks</a:t>
            </a:r>
            <a:endParaRPr lang="en-US" dirty="0"/>
          </a:p>
        </p:txBody>
      </p:sp>
      <p:sp>
        <p:nvSpPr>
          <p:cNvPr id="16" name="TextBox 15"/>
          <p:cNvSpPr txBox="1"/>
          <p:nvPr/>
        </p:nvSpPr>
        <p:spPr>
          <a:xfrm>
            <a:off x="5893295" y="1064126"/>
            <a:ext cx="2587329" cy="369332"/>
          </a:xfrm>
          <a:prstGeom prst="rect">
            <a:avLst/>
          </a:prstGeom>
          <a:noFill/>
        </p:spPr>
        <p:txBody>
          <a:bodyPr wrap="none" rtlCol="0">
            <a:spAutoFit/>
          </a:bodyPr>
          <a:lstStyle/>
          <a:p>
            <a:r>
              <a:rPr lang="en-US" dirty="0" smtClean="0"/>
              <a:t>Proton – P11 form factors</a:t>
            </a:r>
            <a:endParaRPr lang="en-US" dirty="0"/>
          </a:p>
        </p:txBody>
      </p:sp>
      <p:pic>
        <p:nvPicPr>
          <p:cNvPr id="17" name="Picture 16" descr="Picture 4.png"/>
          <p:cNvPicPr>
            <a:picLocks noChangeAspect="1"/>
          </p:cNvPicPr>
          <p:nvPr/>
        </p:nvPicPr>
        <p:blipFill>
          <a:blip r:embed="rId4"/>
          <a:srcRect l="50513"/>
          <a:stretch>
            <a:fillRect/>
          </a:stretch>
        </p:blipFill>
        <p:spPr>
          <a:xfrm>
            <a:off x="5114779" y="3218075"/>
            <a:ext cx="3817615" cy="2662520"/>
          </a:xfrm>
          <a:prstGeom prst="rect">
            <a:avLst/>
          </a:prstGeom>
        </p:spPr>
      </p:pic>
      <p:pic>
        <p:nvPicPr>
          <p:cNvPr id="18" name="Picture 17" descr="Picture 4.png"/>
          <p:cNvPicPr>
            <a:picLocks noChangeAspect="1"/>
          </p:cNvPicPr>
          <p:nvPr/>
        </p:nvPicPr>
        <p:blipFill>
          <a:blip r:embed="rId4"/>
          <a:srcRect l="3557" r="48765"/>
          <a:stretch>
            <a:fillRect/>
          </a:stretch>
        </p:blipFill>
        <p:spPr>
          <a:xfrm>
            <a:off x="4940819" y="725312"/>
            <a:ext cx="3817615" cy="2763532"/>
          </a:xfrm>
          <a:prstGeom prst="rect">
            <a:avLst/>
          </a:prstGeom>
        </p:spPr>
      </p:pic>
      <p:sp>
        <p:nvSpPr>
          <p:cNvPr id="21" name="TextBox 20"/>
          <p:cNvSpPr txBox="1"/>
          <p:nvPr/>
        </p:nvSpPr>
        <p:spPr>
          <a:xfrm>
            <a:off x="144038" y="3425609"/>
            <a:ext cx="4660250" cy="369332"/>
          </a:xfrm>
          <a:prstGeom prst="rect">
            <a:avLst/>
          </a:prstGeom>
          <a:noFill/>
        </p:spPr>
        <p:txBody>
          <a:bodyPr wrap="none" rtlCol="0">
            <a:spAutoFit/>
          </a:bodyPr>
          <a:lstStyle/>
          <a:p>
            <a:r>
              <a:rPr lang="en-US" dirty="0" smtClean="0">
                <a:solidFill>
                  <a:schemeClr val="tx2"/>
                </a:solidFill>
              </a:rPr>
              <a:t>First time: baryon spectra for the </a:t>
            </a:r>
            <a:r>
              <a:rPr lang="en-US" u="sng" dirty="0" smtClean="0">
                <a:solidFill>
                  <a:schemeClr val="tx2"/>
                </a:solidFill>
              </a:rPr>
              <a:t>excited</a:t>
            </a:r>
            <a:r>
              <a:rPr lang="en-US" dirty="0" smtClean="0">
                <a:solidFill>
                  <a:schemeClr val="tx2"/>
                </a:solidFill>
              </a:rPr>
              <a:t> states</a:t>
            </a:r>
            <a:endParaRPr lang="en-US" dirty="0">
              <a:solidFill>
                <a:schemeClr val="tx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Dynamical </a:t>
            </a:r>
            <a:r>
              <a:rPr lang="en-US" sz="3200" b="1" dirty="0" err="1" smtClean="0">
                <a:latin typeface="Calibri"/>
                <a:cs typeface="Calibri"/>
              </a:rPr>
              <a:t>Chiral</a:t>
            </a:r>
            <a:r>
              <a:rPr lang="en-US" sz="3200" b="1" dirty="0" smtClean="0">
                <a:latin typeface="Calibri"/>
                <a:cs typeface="Calibri"/>
              </a:rPr>
              <a:t> Symmetry Breaking</a:t>
            </a:r>
            <a:endParaRPr lang="en-US" sz="3200" b="1" baseline="-25000" dirty="0">
              <a:latin typeface="Calibri"/>
              <a:cs typeface="Calibri"/>
            </a:endParaRPr>
          </a:p>
        </p:txBody>
      </p:sp>
      <p:grpSp>
        <p:nvGrpSpPr>
          <p:cNvPr id="3" name="Group 16"/>
          <p:cNvGrpSpPr/>
          <p:nvPr/>
        </p:nvGrpSpPr>
        <p:grpSpPr>
          <a:xfrm>
            <a:off x="-60474" y="1717964"/>
            <a:ext cx="4306846" cy="3942752"/>
            <a:chOff x="0" y="1717964"/>
            <a:chExt cx="4306846" cy="3942752"/>
          </a:xfrm>
        </p:grpSpPr>
        <p:pic>
          <p:nvPicPr>
            <p:cNvPr id="4" name="Picture 3" descr="Picture 2.png"/>
            <p:cNvPicPr>
              <a:picLocks noChangeAspect="1"/>
            </p:cNvPicPr>
            <p:nvPr/>
          </p:nvPicPr>
          <p:blipFill>
            <a:blip r:embed="rId3"/>
            <a:stretch>
              <a:fillRect/>
            </a:stretch>
          </p:blipFill>
          <p:spPr>
            <a:xfrm>
              <a:off x="0" y="1717964"/>
              <a:ext cx="4306846" cy="3296421"/>
            </a:xfrm>
            <a:prstGeom prst="rect">
              <a:avLst/>
            </a:prstGeom>
          </p:spPr>
        </p:pic>
        <p:sp>
          <p:nvSpPr>
            <p:cNvPr id="5" name="TextBox 4"/>
            <p:cNvSpPr txBox="1"/>
            <p:nvPr/>
          </p:nvSpPr>
          <p:spPr>
            <a:xfrm>
              <a:off x="1275645" y="5014385"/>
              <a:ext cx="2454518" cy="646331"/>
            </a:xfrm>
            <a:prstGeom prst="rect">
              <a:avLst/>
            </a:prstGeom>
            <a:noFill/>
          </p:spPr>
          <p:txBody>
            <a:bodyPr wrap="none" rtlCol="0">
              <a:spAutoFit/>
            </a:bodyPr>
            <a:lstStyle/>
            <a:p>
              <a:r>
                <a:rPr lang="en-US" dirty="0" smtClean="0"/>
                <a:t>data: unquenched LQCD</a:t>
              </a:r>
            </a:p>
            <a:p>
              <a:r>
                <a:rPr lang="en-US" dirty="0" smtClean="0"/>
                <a:t>curves: DSE calculation</a:t>
              </a:r>
              <a:endParaRPr lang="en-US" dirty="0"/>
            </a:p>
          </p:txBody>
        </p:sp>
      </p:grpSp>
      <p:grpSp>
        <p:nvGrpSpPr>
          <p:cNvPr id="7" name="Group 19"/>
          <p:cNvGrpSpPr/>
          <p:nvPr/>
        </p:nvGrpSpPr>
        <p:grpSpPr>
          <a:xfrm>
            <a:off x="4367320" y="1788852"/>
            <a:ext cx="4666834" cy="3790012"/>
            <a:chOff x="4739023" y="1898664"/>
            <a:chExt cx="4253028" cy="3247522"/>
          </a:xfrm>
        </p:grpSpPr>
        <p:pic>
          <p:nvPicPr>
            <p:cNvPr id="18" name="Picture 17" descr="Picture 1.png"/>
            <p:cNvPicPr>
              <a:picLocks noChangeAspect="1"/>
            </p:cNvPicPr>
            <p:nvPr/>
          </p:nvPicPr>
          <p:blipFill>
            <a:blip r:embed="rId4"/>
            <a:stretch>
              <a:fillRect/>
            </a:stretch>
          </p:blipFill>
          <p:spPr>
            <a:xfrm>
              <a:off x="4739023" y="1898664"/>
              <a:ext cx="4253028" cy="2610572"/>
            </a:xfrm>
            <a:prstGeom prst="rect">
              <a:avLst/>
            </a:prstGeom>
          </p:spPr>
        </p:pic>
        <p:sp>
          <p:nvSpPr>
            <p:cNvPr id="19" name="TextBox 18"/>
            <p:cNvSpPr txBox="1"/>
            <p:nvPr/>
          </p:nvSpPr>
          <p:spPr>
            <a:xfrm>
              <a:off x="5588000" y="4829719"/>
              <a:ext cx="2918249" cy="316467"/>
            </a:xfrm>
            <a:prstGeom prst="rect">
              <a:avLst/>
            </a:prstGeom>
            <a:noFill/>
          </p:spPr>
          <p:txBody>
            <a:bodyPr wrap="square" rtlCol="0">
              <a:spAutoFit/>
            </a:bodyPr>
            <a:lstStyle/>
            <a:p>
              <a:r>
                <a:rPr lang="en-US" dirty="0" smtClean="0"/>
                <a:t>N </a:t>
              </a:r>
              <a:r>
                <a:rPr lang="en-US" dirty="0" err="1" smtClean="0">
                  <a:sym typeface="Wingdings"/>
                </a:rPr>
                <a:t></a:t>
              </a:r>
              <a:r>
                <a:rPr lang="en-US" dirty="0" smtClean="0">
                  <a:sym typeface="Wingdings"/>
                </a:rPr>
                <a:t> </a:t>
              </a:r>
              <a:r>
                <a:rPr lang="en-US" dirty="0" smtClean="0">
                  <a:latin typeface="Symbol" charset="2"/>
                  <a:cs typeface="Symbol" charset="2"/>
                  <a:sym typeface="Wingdings"/>
                </a:rPr>
                <a:t>D</a:t>
              </a:r>
              <a:r>
                <a:rPr lang="en-US" dirty="0" smtClean="0">
                  <a:sym typeface="Wingdings"/>
                </a:rPr>
                <a:t>  transition form factor</a:t>
              </a:r>
              <a:endParaRPr lang="en-US" dirty="0"/>
            </a:p>
          </p:txBody>
        </p:sp>
      </p:grpSp>
      <p:sp>
        <p:nvSpPr>
          <p:cNvPr id="12" name="Rectangle 11"/>
          <p:cNvSpPr/>
          <p:nvPr/>
        </p:nvSpPr>
        <p:spPr>
          <a:xfrm>
            <a:off x="932887" y="5980836"/>
            <a:ext cx="7649537" cy="646331"/>
          </a:xfrm>
          <a:prstGeom prst="rect">
            <a:avLst/>
          </a:prstGeom>
        </p:spPr>
        <p:txBody>
          <a:bodyPr wrap="square">
            <a:spAutoFit/>
          </a:bodyPr>
          <a:lstStyle/>
          <a:p>
            <a:pPr algn="ctr"/>
            <a:r>
              <a:rPr lang="en-US" dirty="0" smtClean="0">
                <a:solidFill>
                  <a:srgbClr val="FF0000"/>
                </a:solidFill>
              </a:rPr>
              <a:t>W</a:t>
            </a:r>
            <a:r>
              <a:rPr lang="en-US" dirty="0" smtClean="0">
                <a:solidFill>
                  <a:srgbClr val="FF0000"/>
                </a:solidFill>
              </a:rPr>
              <a:t>e </a:t>
            </a:r>
            <a:r>
              <a:rPr lang="en-US" dirty="0" smtClean="0">
                <a:solidFill>
                  <a:srgbClr val="FF0000"/>
                </a:solidFill>
              </a:rPr>
              <a:t>can use high precision measurement of nucleon-resonance transition form </a:t>
            </a:r>
            <a:r>
              <a:rPr lang="en-US" dirty="0" smtClean="0">
                <a:solidFill>
                  <a:srgbClr val="FF0000"/>
                </a:solidFill>
              </a:rPr>
              <a:t>factors </a:t>
            </a:r>
            <a:r>
              <a:rPr lang="en-US" dirty="0" smtClean="0">
                <a:solidFill>
                  <a:srgbClr val="FF0000"/>
                </a:solidFill>
              </a:rPr>
              <a:t>to chart the momentum evolution of the dressed-quark mass</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Light Cone Sum Rule</a:t>
            </a:r>
            <a:endParaRPr lang="en-US" sz="3200" b="1" baseline="-25000" dirty="0">
              <a:latin typeface="Calibri"/>
              <a:cs typeface="Calibri"/>
            </a:endParaRPr>
          </a:p>
        </p:txBody>
      </p:sp>
      <p:sp>
        <p:nvSpPr>
          <p:cNvPr id="3" name="TextBox 2"/>
          <p:cNvSpPr txBox="1"/>
          <p:nvPr/>
        </p:nvSpPr>
        <p:spPr>
          <a:xfrm>
            <a:off x="2092465" y="869042"/>
            <a:ext cx="5111608" cy="369332"/>
          </a:xfrm>
          <a:prstGeom prst="rect">
            <a:avLst/>
          </a:prstGeom>
          <a:noFill/>
        </p:spPr>
        <p:txBody>
          <a:bodyPr wrap="none" rtlCol="0">
            <a:spAutoFit/>
          </a:bodyPr>
          <a:lstStyle/>
          <a:p>
            <a:r>
              <a:rPr lang="en-US" dirty="0" smtClean="0"/>
              <a:t>Transition Form Factor </a:t>
            </a:r>
            <a:r>
              <a:rPr lang="en-US" dirty="0" err="1" smtClean="0">
                <a:latin typeface="Wingdings"/>
                <a:ea typeface="Wingdings"/>
                <a:cs typeface="Wingdings"/>
              </a:rPr>
              <a:t></a:t>
            </a:r>
            <a:r>
              <a:rPr lang="en-US" dirty="0" smtClean="0"/>
              <a:t> Distribution Amplitudes</a:t>
            </a:r>
            <a:endParaRPr lang="en-US" dirty="0"/>
          </a:p>
        </p:txBody>
      </p:sp>
      <p:grpSp>
        <p:nvGrpSpPr>
          <p:cNvPr id="6" name="Group 12"/>
          <p:cNvGrpSpPr/>
          <p:nvPr/>
        </p:nvGrpSpPr>
        <p:grpSpPr>
          <a:xfrm>
            <a:off x="972014" y="1760481"/>
            <a:ext cx="6815666" cy="3851228"/>
            <a:chOff x="972014" y="1760481"/>
            <a:chExt cx="6815666" cy="3851228"/>
          </a:xfrm>
        </p:grpSpPr>
        <p:sp>
          <p:nvSpPr>
            <p:cNvPr id="4" name="TextBox 3"/>
            <p:cNvSpPr txBox="1"/>
            <p:nvPr/>
          </p:nvSpPr>
          <p:spPr>
            <a:xfrm>
              <a:off x="2573850" y="1760481"/>
              <a:ext cx="4103069" cy="369332"/>
            </a:xfrm>
            <a:prstGeom prst="rect">
              <a:avLst/>
            </a:prstGeom>
            <a:noFill/>
          </p:spPr>
          <p:txBody>
            <a:bodyPr wrap="none" rtlCol="0">
              <a:spAutoFit/>
            </a:bodyPr>
            <a:lstStyle/>
            <a:p>
              <a:r>
                <a:rPr lang="en-US" dirty="0" smtClean="0"/>
                <a:t>DA from Lattice QCD (</a:t>
              </a:r>
              <a:r>
                <a:rPr lang="en-US" i="1" dirty="0" err="1" smtClean="0"/>
                <a:t>Warkentin</a:t>
              </a:r>
              <a:r>
                <a:rPr lang="en-US" i="1" dirty="0" smtClean="0"/>
                <a:t>, Braun</a:t>
              </a:r>
              <a:r>
                <a:rPr lang="en-US" b="1" i="1" dirty="0" smtClean="0"/>
                <a:t>) </a:t>
              </a:r>
              <a:r>
                <a:rPr lang="en-US" dirty="0" smtClean="0"/>
                <a:t>: </a:t>
              </a:r>
              <a:endParaRPr lang="en-US" dirty="0"/>
            </a:p>
          </p:txBody>
        </p:sp>
        <p:grpSp>
          <p:nvGrpSpPr>
            <p:cNvPr id="8" name="Group 11"/>
            <p:cNvGrpSpPr/>
            <p:nvPr/>
          </p:nvGrpSpPr>
          <p:grpSpPr>
            <a:xfrm>
              <a:off x="972014" y="2276291"/>
              <a:ext cx="6815666" cy="3335418"/>
              <a:chOff x="457200" y="1833482"/>
              <a:chExt cx="6815666" cy="3335418"/>
            </a:xfrm>
          </p:grpSpPr>
          <p:pic>
            <p:nvPicPr>
              <p:cNvPr id="5" name="Picture 4" descr="Picture 1.png"/>
              <p:cNvPicPr>
                <a:picLocks noChangeAspect="1"/>
              </p:cNvPicPr>
              <p:nvPr/>
            </p:nvPicPr>
            <p:blipFill>
              <a:blip r:embed="rId4"/>
              <a:srcRect l="2469" t="8868"/>
              <a:stretch>
                <a:fillRect/>
              </a:stretch>
            </p:blipFill>
            <p:spPr>
              <a:xfrm>
                <a:off x="457200" y="1833482"/>
                <a:ext cx="6815666" cy="2436843"/>
              </a:xfrm>
              <a:prstGeom prst="rect">
                <a:avLst/>
              </a:prstGeom>
            </p:spPr>
          </p:pic>
          <p:grpSp>
            <p:nvGrpSpPr>
              <p:cNvPr id="11" name="Group 10"/>
              <p:cNvGrpSpPr/>
              <p:nvPr/>
            </p:nvGrpSpPr>
            <p:grpSpPr>
              <a:xfrm>
                <a:off x="1870062" y="4060475"/>
                <a:ext cx="4491051" cy="1108425"/>
                <a:chOff x="1870062" y="4060475"/>
                <a:chExt cx="4491051" cy="1108425"/>
              </a:xfrm>
            </p:grpSpPr>
            <p:graphicFrame>
              <p:nvGraphicFramePr>
                <p:cNvPr id="7" name="Object 6"/>
                <p:cNvGraphicFramePr>
                  <a:graphicFrameLocks noChangeAspect="1"/>
                </p:cNvGraphicFramePr>
                <p:nvPr/>
              </p:nvGraphicFramePr>
              <p:xfrm>
                <a:off x="2749131" y="4060475"/>
                <a:ext cx="535965" cy="1107661"/>
              </p:xfrm>
              <a:graphic>
                <a:graphicData uri="http://schemas.openxmlformats.org/presentationml/2006/ole">
                  <p:oleObj spid="_x0000_s33794" name="Equation" r:id="rId5" imgW="190500" imgH="393700" progId="Equation.3">
                    <p:embed/>
                  </p:oleObj>
                </a:graphicData>
              </a:graphic>
            </p:graphicFrame>
            <p:graphicFrame>
              <p:nvGraphicFramePr>
                <p:cNvPr id="49155" name="Object 3"/>
                <p:cNvGraphicFramePr>
                  <a:graphicFrameLocks noChangeAspect="1"/>
                </p:cNvGraphicFramePr>
                <p:nvPr/>
              </p:nvGraphicFramePr>
              <p:xfrm>
                <a:off x="5862638" y="4060825"/>
                <a:ext cx="498475" cy="1108075"/>
              </p:xfrm>
              <a:graphic>
                <a:graphicData uri="http://schemas.openxmlformats.org/presentationml/2006/ole">
                  <p:oleObj spid="_x0000_s33795" name="Equation" r:id="rId6" imgW="177800" imgH="393700" progId="Equation.3">
                    <p:embed/>
                  </p:oleObj>
                </a:graphicData>
              </a:graphic>
            </p:graphicFrame>
            <p:sp>
              <p:nvSpPr>
                <p:cNvPr id="9" name="TextBox 8"/>
                <p:cNvSpPr txBox="1"/>
                <p:nvPr/>
              </p:nvSpPr>
              <p:spPr>
                <a:xfrm>
                  <a:off x="1870062" y="4433823"/>
                  <a:ext cx="820469" cy="369332"/>
                </a:xfrm>
                <a:prstGeom prst="rect">
                  <a:avLst/>
                </a:prstGeom>
                <a:noFill/>
              </p:spPr>
              <p:txBody>
                <a:bodyPr wrap="none" rtlCol="0">
                  <a:spAutoFit/>
                </a:bodyPr>
                <a:lstStyle/>
                <a:p>
                  <a:r>
                    <a:rPr lang="en-US" dirty="0" smtClean="0"/>
                    <a:t>Proton</a:t>
                  </a:r>
                  <a:endParaRPr lang="en-US" dirty="0"/>
                </a:p>
              </p:txBody>
            </p:sp>
            <p:sp>
              <p:nvSpPr>
                <p:cNvPr id="10" name="TextBox 9"/>
                <p:cNvSpPr txBox="1"/>
                <p:nvPr/>
              </p:nvSpPr>
              <p:spPr>
                <a:xfrm>
                  <a:off x="5122089" y="4433823"/>
                  <a:ext cx="446719" cy="369332"/>
                </a:xfrm>
                <a:prstGeom prst="rect">
                  <a:avLst/>
                </a:prstGeom>
                <a:noFill/>
              </p:spPr>
              <p:txBody>
                <a:bodyPr wrap="none" rtlCol="0">
                  <a:spAutoFit/>
                </a:bodyPr>
                <a:lstStyle/>
                <a:p>
                  <a:r>
                    <a:rPr lang="en-US" dirty="0" smtClean="0"/>
                    <a:t>S</a:t>
                  </a:r>
                  <a:r>
                    <a:rPr lang="en-US" baseline="-25000" dirty="0" smtClean="0"/>
                    <a:t>11</a:t>
                  </a:r>
                  <a:endParaRPr lang="en-US" baseline="-25000" dirty="0"/>
                </a:p>
              </p:txBody>
            </p:sp>
          </p:grpSp>
        </p:grpSp>
      </p:grpSp>
      <p:grpSp>
        <p:nvGrpSpPr>
          <p:cNvPr id="12" name="Group 15"/>
          <p:cNvGrpSpPr/>
          <p:nvPr/>
        </p:nvGrpSpPr>
        <p:grpSpPr>
          <a:xfrm>
            <a:off x="58956" y="2682805"/>
            <a:ext cx="8458375" cy="4060658"/>
            <a:chOff x="58956" y="2682805"/>
            <a:chExt cx="8458375" cy="4060658"/>
          </a:xfrm>
        </p:grpSpPr>
        <p:pic>
          <p:nvPicPr>
            <p:cNvPr id="14" name="Picture 13" descr="Picture 2.png"/>
            <p:cNvPicPr>
              <a:picLocks noChangeAspect="1"/>
            </p:cNvPicPr>
            <p:nvPr/>
          </p:nvPicPr>
          <p:blipFill>
            <a:blip r:embed="rId7"/>
            <a:stretch>
              <a:fillRect/>
            </a:stretch>
          </p:blipFill>
          <p:spPr>
            <a:xfrm>
              <a:off x="58956" y="2682805"/>
              <a:ext cx="5577947" cy="4060658"/>
            </a:xfrm>
            <a:prstGeom prst="rect">
              <a:avLst/>
            </a:prstGeom>
          </p:spPr>
        </p:pic>
        <p:sp>
          <p:nvSpPr>
            <p:cNvPr id="15" name="Rectangle 14"/>
            <p:cNvSpPr/>
            <p:nvPr/>
          </p:nvSpPr>
          <p:spPr>
            <a:xfrm>
              <a:off x="5234523" y="4137968"/>
              <a:ext cx="3282808" cy="738664"/>
            </a:xfrm>
            <a:prstGeom prst="rect">
              <a:avLst/>
            </a:prstGeom>
          </p:spPr>
          <p:txBody>
            <a:bodyPr wrap="square">
              <a:spAutoFit/>
            </a:bodyPr>
            <a:lstStyle/>
            <a:p>
              <a:pPr>
                <a:defRPr/>
              </a:pPr>
              <a:r>
                <a:rPr lang="en-US" sz="1400" dirty="0" smtClean="0"/>
                <a:t>29, 30: Dalton and </a:t>
              </a:r>
              <a:r>
                <a:rPr lang="en-US" sz="1400" dirty="0" err="1" smtClean="0"/>
                <a:t>Denizli</a:t>
              </a:r>
              <a:endParaRPr lang="en-US" sz="1400" dirty="0" smtClean="0"/>
            </a:p>
            <a:p>
              <a:pPr>
                <a:defRPr/>
              </a:pPr>
              <a:r>
                <a:rPr lang="en-US" sz="1400" dirty="0" smtClean="0"/>
                <a:t>31: </a:t>
              </a:r>
              <a:r>
                <a:rPr lang="en-US" sz="1400" dirty="0" err="1" smtClean="0"/>
                <a:t>Brasse</a:t>
              </a:r>
              <a:r>
                <a:rPr lang="en-US" sz="1400" dirty="0" smtClean="0"/>
                <a:t> parameterization</a:t>
              </a:r>
            </a:p>
            <a:p>
              <a:pPr>
                <a:defRPr/>
              </a:pPr>
              <a:r>
                <a:rPr lang="en-US" sz="1400" dirty="0" smtClean="0"/>
                <a:t>32: </a:t>
              </a:r>
              <a:r>
                <a:rPr lang="en-US" sz="1400" dirty="0" err="1" smtClean="0"/>
                <a:t>Aznauryan</a:t>
              </a:r>
              <a:r>
                <a:rPr lang="en-US" sz="1400" dirty="0" smtClean="0"/>
                <a:t> </a:t>
              </a:r>
              <a:r>
                <a:rPr lang="en-US" sz="1400" dirty="0" err="1" smtClean="0"/>
                <a:t>analysys</a:t>
              </a:r>
              <a:r>
                <a:rPr lang="en-US" sz="1400" dirty="0" smtClean="0"/>
                <a:t> of e1-6 CLAS data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accel="50000" decel="50000" fill="hold" nodeType="clickEffect">
                                  <p:stCondLst>
                                    <p:cond delay="0"/>
                                  </p:stCondLst>
                                  <p:childTnLst>
                                    <p:animScale>
                                      <p:cBhvr>
                                        <p:cTn id="6" dur="1000" fill="hold"/>
                                        <p:tgtEl>
                                          <p:spTgt spid="6"/>
                                        </p:tgtEl>
                                      </p:cBhvr>
                                      <p:by x="50000" y="50000"/>
                                    </p:animScale>
                                  </p:childTnLst>
                                </p:cTn>
                              </p:par>
                              <p:par>
                                <p:cTn id="7" presetID="0" presetClass="path" presetSubtype="0" accel="50000" decel="50000" fill="hold" nodeType="withEffect">
                                  <p:stCondLst>
                                    <p:cond delay="0"/>
                                  </p:stCondLst>
                                  <p:childTnLst>
                                    <p:animMotion origin="layout" path="M -3.05556E-6 0 L 0.28542 -0.19745 " pathEditMode="relative" rAng="0" ptsTypes="AA">
                                      <p:cBhvr>
                                        <p:cTn id="8" dur="2000" fill="hold"/>
                                        <p:tgtEl>
                                          <p:spTgt spid="6"/>
                                        </p:tgtEl>
                                        <p:attrNameLst>
                                          <p:attrName>ppt_x</p:attrName>
                                          <p:attrName>ppt_y</p:attrName>
                                        </p:attrNameLst>
                                      </p:cBhvr>
                                      <p:rCtr x="143" y="-99"/>
                                    </p:animMotion>
                                  </p:childTnLst>
                                </p:cTn>
                              </p:par>
                              <p:par>
                                <p:cTn id="9" presetID="2" presetClass="entr" presetSubtype="4" accel="50000" decel="5000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M. Ungaro</a:t>
            </a:r>
            <a:endParaRPr lang="en-US"/>
          </a:p>
        </p:txBody>
      </p:sp>
      <p:sp>
        <p:nvSpPr>
          <p:cNvPr id="5" name="Footer Placeholder 4"/>
          <p:cNvSpPr>
            <a:spLocks noGrp="1"/>
          </p:cNvSpPr>
          <p:nvPr>
            <p:ph type="ftr" sz="quarter" idx="11"/>
          </p:nvPr>
        </p:nvSpPr>
        <p:spPr/>
        <p:txBody>
          <a:bodyPr/>
          <a:lstStyle/>
          <a:p>
            <a:r>
              <a:rPr lang="en-US" smtClean="0"/>
              <a:t>Exclusive Reactions at High Momentum Transfer.</a:t>
            </a:r>
            <a:endParaRPr lang="en-US"/>
          </a:p>
        </p:txBody>
      </p:sp>
      <p:sp>
        <p:nvSpPr>
          <p:cNvPr id="6" name="Slide Number Placeholder 5"/>
          <p:cNvSpPr>
            <a:spLocks noGrp="1"/>
          </p:cNvSpPr>
          <p:nvPr>
            <p:ph type="sldNum" sz="quarter" idx="12"/>
          </p:nvPr>
        </p:nvSpPr>
        <p:spPr/>
        <p:txBody>
          <a:bodyPr/>
          <a:lstStyle/>
          <a:p>
            <a:fld id="{4160E492-7053-0542-A496-F91CEEA92483}" type="slidenum">
              <a:rPr lang="en-US" smtClean="0"/>
              <a:pPr/>
              <a:t>9</a:t>
            </a:fld>
            <a:endParaRPr lang="en-US"/>
          </a:p>
        </p:txBody>
      </p:sp>
      <p:sp>
        <p:nvSpPr>
          <p:cNvPr id="7" name="Title 1"/>
          <p:cNvSpPr>
            <a:spLocks noGrp="1"/>
          </p:cNvSpPr>
          <p:nvPr>
            <p:ph type="title"/>
          </p:nvPr>
        </p:nvSpPr>
        <p:spPr>
          <a:xfrm>
            <a:off x="457200" y="17395"/>
            <a:ext cx="8229600" cy="851647"/>
          </a:xfrm>
        </p:spPr>
        <p:txBody>
          <a:bodyPr>
            <a:normAutofit/>
          </a:bodyPr>
          <a:lstStyle/>
          <a:p>
            <a:r>
              <a:rPr lang="en-US" sz="3200" b="1" dirty="0" smtClean="0">
                <a:latin typeface="Calibri"/>
                <a:cs typeface="Calibri"/>
              </a:rPr>
              <a:t>N* Program in CLAS</a:t>
            </a:r>
            <a:endParaRPr lang="en-US" sz="3200" b="1" baseline="-25000" dirty="0">
              <a:latin typeface="Calibri"/>
              <a:cs typeface="Calibri"/>
            </a:endParaRPr>
          </a:p>
        </p:txBody>
      </p:sp>
      <p:sp>
        <p:nvSpPr>
          <p:cNvPr id="8" name="TextBox 7"/>
          <p:cNvSpPr txBox="1"/>
          <p:nvPr/>
        </p:nvSpPr>
        <p:spPr>
          <a:xfrm>
            <a:off x="709730" y="1170498"/>
            <a:ext cx="7977070" cy="707886"/>
          </a:xfrm>
          <a:prstGeom prst="rect">
            <a:avLst/>
          </a:prstGeom>
          <a:noFill/>
        </p:spPr>
        <p:txBody>
          <a:bodyPr wrap="square" rtlCol="0">
            <a:spAutoFit/>
          </a:bodyPr>
          <a:lstStyle/>
          <a:p>
            <a:pPr algn="ctr"/>
            <a:r>
              <a:rPr lang="en-US" sz="2000" dirty="0" smtClean="0">
                <a:solidFill>
                  <a:srgbClr val="1F497D"/>
                </a:solidFill>
                <a:latin typeface=""/>
                <a:cs typeface=""/>
              </a:rPr>
              <a:t>Map the </a:t>
            </a:r>
            <a:r>
              <a:rPr lang="en-US" sz="2000" dirty="0" err="1" smtClean="0">
                <a:solidFill>
                  <a:srgbClr val="1F497D"/>
                </a:solidFill>
                <a:latin typeface="Symbol" charset="2"/>
                <a:cs typeface="Symbol" charset="2"/>
              </a:rPr>
              <a:t>g</a:t>
            </a:r>
            <a:r>
              <a:rPr lang="en-US" sz="2000" dirty="0" err="1" smtClean="0">
                <a:solidFill>
                  <a:srgbClr val="1F497D"/>
                </a:solidFill>
                <a:latin typeface=""/>
                <a:cs typeface=""/>
              </a:rPr>
              <a:t>NN</a:t>
            </a:r>
            <a:r>
              <a:rPr lang="en-US" sz="2000" dirty="0" smtClean="0">
                <a:solidFill>
                  <a:srgbClr val="1F497D"/>
                </a:solidFill>
                <a:latin typeface=""/>
                <a:cs typeface=""/>
              </a:rPr>
              <a:t>* </a:t>
            </a:r>
            <a:r>
              <a:rPr lang="en-US" sz="2000" dirty="0" err="1" smtClean="0">
                <a:solidFill>
                  <a:srgbClr val="1F497D"/>
                </a:solidFill>
                <a:latin typeface=""/>
                <a:cs typeface=""/>
              </a:rPr>
              <a:t>electrocouplings</a:t>
            </a:r>
            <a:r>
              <a:rPr lang="en-US" sz="2000" dirty="0" smtClean="0">
                <a:solidFill>
                  <a:srgbClr val="1F497D"/>
                </a:solidFill>
                <a:latin typeface=""/>
                <a:cs typeface=""/>
              </a:rPr>
              <a:t> as a function of photon </a:t>
            </a:r>
            <a:r>
              <a:rPr lang="en-US" sz="2000" dirty="0" err="1" smtClean="0">
                <a:solidFill>
                  <a:srgbClr val="1F497D"/>
                </a:solidFill>
                <a:latin typeface=""/>
                <a:cs typeface=""/>
              </a:rPr>
              <a:t>virtuality</a:t>
            </a:r>
            <a:r>
              <a:rPr lang="en-US" sz="2000" dirty="0" smtClean="0">
                <a:solidFill>
                  <a:srgbClr val="1F497D"/>
                </a:solidFill>
                <a:latin typeface=""/>
                <a:cs typeface=""/>
              </a:rPr>
              <a:t> with a combined analysis of electroproduction channels</a:t>
            </a:r>
            <a:endParaRPr lang="en-US" sz="2000" baseline="30000" dirty="0">
              <a:solidFill>
                <a:srgbClr val="1F497D"/>
              </a:solidFill>
              <a:latin typeface=""/>
              <a:cs typeface=""/>
            </a:endParaRPr>
          </a:p>
        </p:txBody>
      </p:sp>
      <p:sp>
        <p:nvSpPr>
          <p:cNvPr id="13" name="TextBox 12"/>
          <p:cNvSpPr txBox="1"/>
          <p:nvPr/>
        </p:nvSpPr>
        <p:spPr>
          <a:xfrm>
            <a:off x="457200" y="2814177"/>
            <a:ext cx="4361493" cy="2862323"/>
          </a:xfrm>
          <a:prstGeom prst="rect">
            <a:avLst/>
          </a:prstGeom>
          <a:noFill/>
        </p:spPr>
        <p:txBody>
          <a:bodyPr wrap="square" rtlCol="0">
            <a:spAutoFit/>
          </a:bodyPr>
          <a:lstStyle/>
          <a:p>
            <a:r>
              <a:rPr lang="en-US" dirty="0" smtClean="0"/>
              <a:t>Access active degrees of freedom at various distances</a:t>
            </a:r>
          </a:p>
          <a:p>
            <a:endParaRPr lang="en-US" dirty="0" smtClean="0"/>
          </a:p>
          <a:p>
            <a:r>
              <a:rPr lang="en-US" dirty="0" smtClean="0"/>
              <a:t>Explore the non-perturbative strong interactions responsible for nucleon formation and the origin of quark confinement</a:t>
            </a:r>
          </a:p>
          <a:p>
            <a:endParaRPr lang="en-US" dirty="0" smtClean="0"/>
          </a:p>
          <a:p>
            <a:r>
              <a:rPr lang="en-US" dirty="0" smtClean="0"/>
              <a:t>Investigate the origin of 98% of nucleon mass through DCSB</a:t>
            </a:r>
            <a:endParaRPr lang="en-US" dirty="0"/>
          </a:p>
        </p:txBody>
      </p:sp>
      <p:grpSp>
        <p:nvGrpSpPr>
          <p:cNvPr id="14" name="Group 6"/>
          <p:cNvGrpSpPr>
            <a:grpSpLocks/>
          </p:cNvGrpSpPr>
          <p:nvPr/>
        </p:nvGrpSpPr>
        <p:grpSpPr bwMode="auto">
          <a:xfrm>
            <a:off x="5701185" y="2257192"/>
            <a:ext cx="2755620" cy="1605304"/>
            <a:chOff x="697" y="1527"/>
            <a:chExt cx="3600" cy="2522"/>
          </a:xfrm>
        </p:grpSpPr>
        <p:pic>
          <p:nvPicPr>
            <p:cNvPr id="15" name="Picture 7" descr="lan_b460s16t32i_chiral_irfit"/>
            <p:cNvPicPr>
              <a:picLocks noChangeAspect="1" noChangeArrowheads="1"/>
            </p:cNvPicPr>
            <p:nvPr/>
          </p:nvPicPr>
          <p:blipFill>
            <a:blip r:embed="rId3"/>
            <a:srcRect/>
            <a:stretch>
              <a:fillRect/>
            </a:stretch>
          </p:blipFill>
          <p:spPr bwMode="auto">
            <a:xfrm>
              <a:off x="697" y="1527"/>
              <a:ext cx="3600" cy="2522"/>
            </a:xfrm>
            <a:prstGeom prst="rect">
              <a:avLst/>
            </a:prstGeom>
            <a:noFill/>
          </p:spPr>
        </p:pic>
        <p:sp>
          <p:nvSpPr>
            <p:cNvPr id="16" name="Text Box 8"/>
            <p:cNvSpPr txBox="1">
              <a:spLocks noChangeArrowheads="1"/>
            </p:cNvSpPr>
            <p:nvPr/>
          </p:nvSpPr>
          <p:spPr bwMode="auto">
            <a:xfrm>
              <a:off x="4128" y="1650"/>
              <a:ext cx="126" cy="234"/>
            </a:xfrm>
            <a:prstGeom prst="rect">
              <a:avLst/>
            </a:prstGeom>
            <a:noFill/>
            <a:ln w="9525">
              <a:noFill/>
              <a:miter lim="800000"/>
              <a:headEnd/>
              <a:tailEnd/>
            </a:ln>
            <a:effectLst/>
          </p:spPr>
          <p:txBody>
            <a:bodyPr wrap="square">
              <a:prstTxWarp prst="textNoShape">
                <a:avLst/>
              </a:prstTxWarp>
              <a:spAutoFit/>
            </a:bodyPr>
            <a:lstStyle/>
            <a:p>
              <a:endParaRPr lang="en-US" sz="1600"/>
            </a:p>
          </p:txBody>
        </p:sp>
      </p:grpSp>
      <p:sp>
        <p:nvSpPr>
          <p:cNvPr id="19" name="Up Arrow 18"/>
          <p:cNvSpPr/>
          <p:nvPr/>
        </p:nvSpPr>
        <p:spPr>
          <a:xfrm rot="5400000">
            <a:off x="6478988" y="3647836"/>
            <a:ext cx="168891" cy="598212"/>
          </a:xfrm>
          <a:prstGeom prst="up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Up Arrow 19"/>
          <p:cNvSpPr/>
          <p:nvPr/>
        </p:nvSpPr>
        <p:spPr>
          <a:xfrm rot="5400000">
            <a:off x="7335928" y="3647836"/>
            <a:ext cx="168891" cy="598212"/>
          </a:xfrm>
          <a:prstGeom prst="up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Up Arrow 20"/>
          <p:cNvSpPr/>
          <p:nvPr/>
        </p:nvSpPr>
        <p:spPr>
          <a:xfrm rot="5400000">
            <a:off x="8073253" y="3647836"/>
            <a:ext cx="168891" cy="598212"/>
          </a:xfrm>
          <a:prstGeom prst="up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136" descr="inside_quark"/>
          <p:cNvPicPr>
            <a:picLocks noChangeAspect="1" noChangeArrowheads="1"/>
          </p:cNvPicPr>
          <p:nvPr/>
        </p:nvPicPr>
        <p:blipFill>
          <a:blip r:embed="rId4"/>
          <a:srcRect/>
          <a:stretch>
            <a:fillRect/>
          </a:stretch>
        </p:blipFill>
        <p:spPr bwMode="auto">
          <a:xfrm>
            <a:off x="6653905" y="4449439"/>
            <a:ext cx="1441261" cy="1504059"/>
          </a:xfrm>
          <a:prstGeom prst="rect">
            <a:avLst/>
          </a:prstGeom>
          <a:solidFill>
            <a:srgbClr val="000000">
              <a:alpha val="38000"/>
            </a:srgbClr>
          </a:solidFill>
        </p:spPr>
      </p:pic>
      <p:pic>
        <p:nvPicPr>
          <p:cNvPr id="25" name="Picture 136" descr="inside_quark"/>
          <p:cNvPicPr>
            <a:picLocks noChangeAspect="1" noChangeArrowheads="1"/>
          </p:cNvPicPr>
          <p:nvPr/>
        </p:nvPicPr>
        <p:blipFill>
          <a:blip r:embed="rId5"/>
          <a:srcRect/>
          <a:stretch>
            <a:fillRect/>
          </a:stretch>
        </p:blipFill>
        <p:spPr bwMode="auto">
          <a:xfrm>
            <a:off x="6653904" y="4449439"/>
            <a:ext cx="1441261" cy="1504058"/>
          </a:xfrm>
          <a:prstGeom prst="rect">
            <a:avLst/>
          </a:prstGeom>
          <a:solidFill>
            <a:srgbClr val="000000">
              <a:alpha val="38000"/>
            </a:srgbClr>
          </a:solidFill>
        </p:spPr>
      </p:pic>
      <p:pic>
        <p:nvPicPr>
          <p:cNvPr id="26" name="Picture 136" descr="inside_quark"/>
          <p:cNvPicPr>
            <a:picLocks noChangeAspect="1" noChangeArrowheads="1"/>
          </p:cNvPicPr>
          <p:nvPr/>
        </p:nvPicPr>
        <p:blipFill>
          <a:blip r:embed="rId6"/>
          <a:srcRect/>
          <a:stretch>
            <a:fillRect/>
          </a:stretch>
        </p:blipFill>
        <p:spPr bwMode="auto">
          <a:xfrm>
            <a:off x="6653904" y="4449438"/>
            <a:ext cx="1441261" cy="1504059"/>
          </a:xfrm>
          <a:prstGeom prst="rect">
            <a:avLst/>
          </a:prstGeom>
          <a:solidFill>
            <a:srgbClr val="000000">
              <a:alpha val="38000"/>
            </a:srgbClr>
          </a:solid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P spid="20" grpId="1" animBg="1"/>
      <p:bldP spid="2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1353</TotalTime>
  <Words>4107</Words>
  <Application>Microsoft Macintosh PowerPoint</Application>
  <PresentationFormat>On-screen Show (4:3)</PresentationFormat>
  <Paragraphs>549</Paragraphs>
  <Slides>34</Slides>
  <Notes>26</Notes>
  <HiddenSlides>0</HiddenSlides>
  <MMClips>0</MMClips>
  <ScaleCrop>false</ScaleCrop>
  <HeadingPairs>
    <vt:vector size="6" baseType="variant">
      <vt:variant>
        <vt:lpstr>Design Template</vt:lpstr>
      </vt:variant>
      <vt:variant>
        <vt:i4>1</vt:i4>
      </vt:variant>
      <vt:variant>
        <vt:lpstr>Embedded OLE Servers</vt:lpstr>
      </vt:variant>
      <vt:variant>
        <vt:i4>3</vt:i4>
      </vt:variant>
      <vt:variant>
        <vt:lpstr>Slide Titles</vt:lpstr>
      </vt:variant>
      <vt:variant>
        <vt:i4>34</vt:i4>
      </vt:variant>
    </vt:vector>
  </HeadingPairs>
  <TitlesOfParts>
    <vt:vector size="38" baseType="lpstr">
      <vt:lpstr>Office Theme</vt:lpstr>
      <vt:lpstr>Equation.3</vt:lpstr>
      <vt:lpstr>Equation</vt:lpstr>
      <vt:lpstr>Microsoft Equation</vt:lpstr>
      <vt:lpstr>CLAS data and progress in the investigation of electroexcitation of nucleon resonances</vt:lpstr>
      <vt:lpstr>Slide 2</vt:lpstr>
      <vt:lpstr>Slide 3</vt:lpstr>
      <vt:lpstr>Slide 4</vt:lpstr>
      <vt:lpstr>Slide 5</vt:lpstr>
      <vt:lpstr>Lattice QCD</vt:lpstr>
      <vt:lpstr>Dynamical Chiral Symmetry Breaking</vt:lpstr>
      <vt:lpstr>Light Cone Sum Rule</vt:lpstr>
      <vt:lpstr>N* Program in CLAS</vt:lpstr>
      <vt:lpstr>N* Program in CLAS</vt:lpstr>
      <vt:lpstr>Slide 11</vt:lpstr>
      <vt:lpstr>Examples of Fits To Single Meson Cross Sections</vt:lpstr>
      <vt:lpstr>CLAS Single Meson Data</vt:lpstr>
      <vt:lpstr>Single Meson Results</vt:lpstr>
      <vt:lpstr>N  D Transition Form Factor</vt:lpstr>
      <vt:lpstr>N  D Transition Form Factor</vt:lpstr>
      <vt:lpstr>N  D Transition Form Factor</vt:lpstr>
      <vt:lpstr>The Roper Resonance</vt:lpstr>
      <vt:lpstr>D13(1520) Transition Amplitudes</vt:lpstr>
      <vt:lpstr>S11(1535) Transition Amplitudes</vt:lpstr>
      <vt:lpstr>Transverse Charge Densities: Roper</vt:lpstr>
      <vt:lpstr>Transverse Charge Densities: D13</vt:lpstr>
      <vt:lpstr>Double Meson Production</vt:lpstr>
      <vt:lpstr>Double Meson Production</vt:lpstr>
      <vt:lpstr>JLAB-MSU meson baryon model for Npp electroproduction </vt:lpstr>
      <vt:lpstr>JLAB-MSU meson baryon model for Npp electroproduction </vt:lpstr>
      <vt:lpstr>Pp+p- Production</vt:lpstr>
      <vt:lpstr>Resonant, non-resonant parts of Npp</vt:lpstr>
      <vt:lpstr>Helicity amplitudes from Pπ+π-</vt:lpstr>
      <vt:lpstr>Coming Soon: p0, h</vt:lpstr>
      <vt:lpstr>Coming Soon: p0, h</vt:lpstr>
      <vt:lpstr>Coming Soon: p0, h</vt:lpstr>
      <vt:lpstr>Coming Soon: p0, h</vt:lpstr>
      <vt:lpstr>Summary</vt:lpstr>
    </vt:vector>
  </TitlesOfParts>
  <Company>UCONN/JLAB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Maurizio Ungaro</dc:creator>
  <cp:lastModifiedBy>Maurizio Ungaro</cp:lastModifiedBy>
  <cp:revision>90</cp:revision>
  <dcterms:created xsi:type="dcterms:W3CDTF">2010-05-20T02:52:56Z</dcterms:created>
  <dcterms:modified xsi:type="dcterms:W3CDTF">2010-05-20T19:35:06Z</dcterms:modified>
</cp:coreProperties>
</file>