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55"/>
  </p:notesMasterIdLst>
  <p:handoutMasterIdLst>
    <p:handoutMasterId r:id="rId56"/>
  </p:handoutMasterIdLst>
  <p:sldIdLst>
    <p:sldId id="421" r:id="rId2"/>
    <p:sldId id="524" r:id="rId3"/>
    <p:sldId id="523" r:id="rId4"/>
    <p:sldId id="436" r:id="rId5"/>
    <p:sldId id="438" r:id="rId6"/>
    <p:sldId id="262" r:id="rId7"/>
    <p:sldId id="265" r:id="rId8"/>
    <p:sldId id="406" r:id="rId9"/>
    <p:sldId id="408" r:id="rId10"/>
    <p:sldId id="525" r:id="rId11"/>
    <p:sldId id="508" r:id="rId12"/>
    <p:sldId id="526" r:id="rId13"/>
    <p:sldId id="527" r:id="rId14"/>
    <p:sldId id="495" r:id="rId15"/>
    <p:sldId id="334" r:id="rId16"/>
    <p:sldId id="346" r:id="rId17"/>
    <p:sldId id="348" r:id="rId18"/>
    <p:sldId id="349" r:id="rId19"/>
    <p:sldId id="372" r:id="rId20"/>
    <p:sldId id="373" r:id="rId21"/>
    <p:sldId id="528" r:id="rId22"/>
    <p:sldId id="529" r:id="rId23"/>
    <p:sldId id="496" r:id="rId24"/>
    <p:sldId id="538" r:id="rId25"/>
    <p:sldId id="530" r:id="rId26"/>
    <p:sldId id="531" r:id="rId27"/>
    <p:sldId id="532" r:id="rId28"/>
    <p:sldId id="533" r:id="rId29"/>
    <p:sldId id="534" r:id="rId30"/>
    <p:sldId id="535" r:id="rId31"/>
    <p:sldId id="536" r:id="rId32"/>
    <p:sldId id="537" r:id="rId33"/>
    <p:sldId id="464" r:id="rId34"/>
    <p:sldId id="466" r:id="rId35"/>
    <p:sldId id="539" r:id="rId36"/>
    <p:sldId id="540" r:id="rId37"/>
    <p:sldId id="541" r:id="rId38"/>
    <p:sldId id="521" r:id="rId39"/>
    <p:sldId id="522" r:id="rId40"/>
    <p:sldId id="542" r:id="rId41"/>
    <p:sldId id="543" r:id="rId42"/>
    <p:sldId id="544" r:id="rId43"/>
    <p:sldId id="545" r:id="rId44"/>
    <p:sldId id="547" r:id="rId45"/>
    <p:sldId id="546" r:id="rId46"/>
    <p:sldId id="548" r:id="rId47"/>
    <p:sldId id="550" r:id="rId48"/>
    <p:sldId id="551" r:id="rId49"/>
    <p:sldId id="549" r:id="rId50"/>
    <p:sldId id="554" r:id="rId51"/>
    <p:sldId id="552" r:id="rId52"/>
    <p:sldId id="553" r:id="rId53"/>
    <p:sldId id="517" r:id="rId54"/>
  </p:sldIdLst>
  <p:sldSz cx="10382250" cy="7253288"/>
  <p:notesSz cx="6858000" cy="9144000"/>
  <p:defaultTextStyle>
    <a:defPPr>
      <a:defRPr lang="en-US"/>
    </a:defPPr>
    <a:lvl1pPr algn="l" rtl="0" eaLnBrk="0" fontAlgn="base" hangingPunct="0">
      <a:spcBef>
        <a:spcPct val="0"/>
      </a:spcBef>
      <a:spcAft>
        <a:spcPct val="0"/>
      </a:spcAft>
      <a:defRPr sz="2100" kern="1200">
        <a:solidFill>
          <a:schemeClr val="tx1"/>
        </a:solidFill>
        <a:latin typeface="Baskerville Old Face" charset="0"/>
        <a:ea typeface="ＭＳ Ｐゴシック" charset="0"/>
        <a:cs typeface="ＭＳ Ｐゴシック" charset="0"/>
      </a:defRPr>
    </a:lvl1pPr>
    <a:lvl2pPr marL="466198" algn="l" rtl="0" eaLnBrk="0" fontAlgn="base" hangingPunct="0">
      <a:spcBef>
        <a:spcPct val="0"/>
      </a:spcBef>
      <a:spcAft>
        <a:spcPct val="0"/>
      </a:spcAft>
      <a:defRPr sz="2100" kern="1200">
        <a:solidFill>
          <a:schemeClr val="tx1"/>
        </a:solidFill>
        <a:latin typeface="Baskerville Old Face" charset="0"/>
        <a:ea typeface="ＭＳ Ｐゴシック" charset="0"/>
        <a:cs typeface="ＭＳ Ｐゴシック" charset="0"/>
      </a:defRPr>
    </a:lvl2pPr>
    <a:lvl3pPr marL="932396" algn="l" rtl="0" eaLnBrk="0" fontAlgn="base" hangingPunct="0">
      <a:spcBef>
        <a:spcPct val="0"/>
      </a:spcBef>
      <a:spcAft>
        <a:spcPct val="0"/>
      </a:spcAft>
      <a:defRPr sz="2100" kern="1200">
        <a:solidFill>
          <a:schemeClr val="tx1"/>
        </a:solidFill>
        <a:latin typeface="Baskerville Old Face" charset="0"/>
        <a:ea typeface="ＭＳ Ｐゴシック" charset="0"/>
        <a:cs typeface="ＭＳ Ｐゴシック" charset="0"/>
      </a:defRPr>
    </a:lvl3pPr>
    <a:lvl4pPr marL="1398593" algn="l" rtl="0" eaLnBrk="0" fontAlgn="base" hangingPunct="0">
      <a:spcBef>
        <a:spcPct val="0"/>
      </a:spcBef>
      <a:spcAft>
        <a:spcPct val="0"/>
      </a:spcAft>
      <a:defRPr sz="2100" kern="1200">
        <a:solidFill>
          <a:schemeClr val="tx1"/>
        </a:solidFill>
        <a:latin typeface="Baskerville Old Face" charset="0"/>
        <a:ea typeface="ＭＳ Ｐゴシック" charset="0"/>
        <a:cs typeface="ＭＳ Ｐゴシック" charset="0"/>
      </a:defRPr>
    </a:lvl4pPr>
    <a:lvl5pPr marL="1864792" algn="l" rtl="0" eaLnBrk="0" fontAlgn="base" hangingPunct="0">
      <a:spcBef>
        <a:spcPct val="0"/>
      </a:spcBef>
      <a:spcAft>
        <a:spcPct val="0"/>
      </a:spcAft>
      <a:defRPr sz="2100" kern="1200">
        <a:solidFill>
          <a:schemeClr val="tx1"/>
        </a:solidFill>
        <a:latin typeface="Baskerville Old Face" charset="0"/>
        <a:ea typeface="ＭＳ Ｐゴシック" charset="0"/>
        <a:cs typeface="ＭＳ Ｐゴシック" charset="0"/>
      </a:defRPr>
    </a:lvl5pPr>
    <a:lvl6pPr marL="2330990" algn="l" defTabSz="466198" rtl="0" eaLnBrk="1" latinLnBrk="0" hangingPunct="1">
      <a:defRPr sz="2100" kern="1200">
        <a:solidFill>
          <a:schemeClr val="tx1"/>
        </a:solidFill>
        <a:latin typeface="Baskerville Old Face" charset="0"/>
        <a:ea typeface="ＭＳ Ｐゴシック" charset="0"/>
        <a:cs typeface="ＭＳ Ｐゴシック" charset="0"/>
      </a:defRPr>
    </a:lvl6pPr>
    <a:lvl7pPr marL="2797188" algn="l" defTabSz="466198" rtl="0" eaLnBrk="1" latinLnBrk="0" hangingPunct="1">
      <a:defRPr sz="2100" kern="1200">
        <a:solidFill>
          <a:schemeClr val="tx1"/>
        </a:solidFill>
        <a:latin typeface="Baskerville Old Face" charset="0"/>
        <a:ea typeface="ＭＳ Ｐゴシック" charset="0"/>
        <a:cs typeface="ＭＳ Ｐゴシック" charset="0"/>
      </a:defRPr>
    </a:lvl7pPr>
    <a:lvl8pPr marL="3263386" algn="l" defTabSz="466198" rtl="0" eaLnBrk="1" latinLnBrk="0" hangingPunct="1">
      <a:defRPr sz="2100" kern="1200">
        <a:solidFill>
          <a:schemeClr val="tx1"/>
        </a:solidFill>
        <a:latin typeface="Baskerville Old Face" charset="0"/>
        <a:ea typeface="ＭＳ Ｐゴシック" charset="0"/>
        <a:cs typeface="ＭＳ Ｐゴシック" charset="0"/>
      </a:defRPr>
    </a:lvl8pPr>
    <a:lvl9pPr marL="3729583" algn="l" defTabSz="466198" rtl="0" eaLnBrk="1" latinLnBrk="0" hangingPunct="1">
      <a:defRPr sz="2100" kern="1200">
        <a:solidFill>
          <a:schemeClr val="tx1"/>
        </a:solidFill>
        <a:latin typeface="Baskerville Old Face"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EFFF"/>
    <a:srgbClr val="FDFF95"/>
    <a:srgbClr val="ECED89"/>
    <a:srgbClr val="00FF00"/>
    <a:srgbClr val="66CCFF"/>
    <a:srgbClr val="800000"/>
    <a:srgbClr val="FF8000"/>
    <a:srgbClr val="000000"/>
    <a:srgbClr val="0000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88" autoAdjust="0"/>
    <p:restoredTop sz="99656" autoAdjust="0"/>
  </p:normalViewPr>
  <p:slideViewPr>
    <p:cSldViewPr>
      <p:cViewPr>
        <p:scale>
          <a:sx n="100" d="100"/>
          <a:sy n="100" d="100"/>
        </p:scale>
        <p:origin x="-728" y="520"/>
      </p:cViewPr>
      <p:guideLst>
        <p:guide orient="horz" pos="2285"/>
        <p:guide pos="327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152"/>
    </p:cViewPr>
  </p:sorterViewPr>
  <p:notesViewPr>
    <p:cSldViewPr snapToGrid="0" snapToObjects="1">
      <p:cViewPr varScale="1">
        <p:scale>
          <a:sx n="71" d="100"/>
          <a:sy n="71" d="100"/>
        </p:scale>
        <p:origin x="-2920"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 Id="rId2"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emf"/><Relationship Id="rId5" Type="http://schemas.openxmlformats.org/officeDocument/2006/relationships/image" Target="../media/image65.emf"/><Relationship Id="rId6" Type="http://schemas.openxmlformats.org/officeDocument/2006/relationships/image" Target="../media/image66.emf"/><Relationship Id="rId7" Type="http://schemas.openxmlformats.org/officeDocument/2006/relationships/image" Target="../media/image67.emf"/><Relationship Id="rId8" Type="http://schemas.openxmlformats.org/officeDocument/2006/relationships/image" Target="../media/image68.emf"/><Relationship Id="rId9" Type="http://schemas.openxmlformats.org/officeDocument/2006/relationships/image" Target="../media/image69.emf"/><Relationship Id="rId10" Type="http://schemas.openxmlformats.org/officeDocument/2006/relationships/image" Target="../media/image70.emf"/><Relationship Id="rId1" Type="http://schemas.openxmlformats.org/officeDocument/2006/relationships/image" Target="../media/image61.emf"/><Relationship Id="rId2" Type="http://schemas.openxmlformats.org/officeDocument/2006/relationships/image" Target="../media/image6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FE93F53-B49A-804E-BC6A-F0ED6EA4BF3D}" type="datetimeFigureOut">
              <a:rPr lang="it-IT" smtClean="0"/>
              <a:t>11/21/14</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it-IT" smtClean="0"/>
              <a:t>Annalisa D'Angelo - The Baryon Spectroscopy program at Jlab</a:t>
            </a:r>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35857E-9874-8743-BDA0-1B245D94B24B}" type="slidenum">
              <a:rPr lang="it-IT" smtClean="0"/>
              <a:t>‹#›</a:t>
            </a:fld>
            <a:endParaRPr lang="it-IT"/>
          </a:p>
        </p:txBody>
      </p:sp>
    </p:spTree>
    <p:extLst>
      <p:ext uri="{BB962C8B-B14F-4D97-AF65-F5344CB8AC3E}">
        <p14:creationId xmlns:p14="http://schemas.microsoft.com/office/powerpoint/2010/main" val="219569408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US"/>
          </a:p>
        </p:txBody>
      </p:sp>
      <p:sp>
        <p:nvSpPr>
          <p:cNvPr id="3076" name="Rectangle 4"/>
          <p:cNvSpPr>
            <a:spLocks noGrp="1" noRot="1" noChangeAspect="1" noChangeArrowheads="1" noTextEdit="1"/>
          </p:cNvSpPr>
          <p:nvPr>
            <p:ph type="sldImg" idx="2"/>
          </p:nvPr>
        </p:nvSpPr>
        <p:spPr bwMode="auto">
          <a:xfrm>
            <a:off x="976313" y="685800"/>
            <a:ext cx="490537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r>
              <a:rPr lang="en-US" smtClean="0"/>
              <a:t>Annalisa D'Angelo - The Baryon Spectroscopy program at Jlab</a:t>
            </a: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13F845E0-32E9-9948-A60B-2F8D6AAAFCD0}" type="slidenum">
              <a:rPr lang="en-US"/>
              <a:pPr/>
              <a:t>‹#›</a:t>
            </a:fld>
            <a:endParaRPr lang="en-US"/>
          </a:p>
        </p:txBody>
      </p:sp>
    </p:spTree>
    <p:extLst>
      <p:ext uri="{BB962C8B-B14F-4D97-AF65-F5344CB8AC3E}">
        <p14:creationId xmlns:p14="http://schemas.microsoft.com/office/powerpoint/2010/main" val="676281020"/>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Arial" charset="0"/>
        <a:ea typeface="ＭＳ Ｐゴシック" charset="0"/>
        <a:cs typeface="ＭＳ Ｐゴシック" charset="0"/>
      </a:defRPr>
    </a:lvl1pPr>
    <a:lvl2pPr marL="466198" algn="l" rtl="0" fontAlgn="base">
      <a:spcBef>
        <a:spcPct val="30000"/>
      </a:spcBef>
      <a:spcAft>
        <a:spcPct val="0"/>
      </a:spcAft>
      <a:defRPr sz="1200" kern="1200">
        <a:solidFill>
          <a:schemeClr val="tx1"/>
        </a:solidFill>
        <a:latin typeface="Arial" charset="0"/>
        <a:ea typeface="ＭＳ Ｐゴシック" charset="0"/>
        <a:cs typeface="+mn-cs"/>
      </a:defRPr>
    </a:lvl2pPr>
    <a:lvl3pPr marL="932396" algn="l" rtl="0" fontAlgn="base">
      <a:spcBef>
        <a:spcPct val="30000"/>
      </a:spcBef>
      <a:spcAft>
        <a:spcPct val="0"/>
      </a:spcAft>
      <a:defRPr sz="1200" kern="1200">
        <a:solidFill>
          <a:schemeClr val="tx1"/>
        </a:solidFill>
        <a:latin typeface="Arial" charset="0"/>
        <a:ea typeface="ＭＳ Ｐゴシック" charset="0"/>
        <a:cs typeface="+mn-cs"/>
      </a:defRPr>
    </a:lvl3pPr>
    <a:lvl4pPr marL="1398593" algn="l" rtl="0" fontAlgn="base">
      <a:spcBef>
        <a:spcPct val="30000"/>
      </a:spcBef>
      <a:spcAft>
        <a:spcPct val="0"/>
      </a:spcAft>
      <a:defRPr sz="1200" kern="1200">
        <a:solidFill>
          <a:schemeClr val="tx1"/>
        </a:solidFill>
        <a:latin typeface="Arial" charset="0"/>
        <a:ea typeface="ＭＳ Ｐゴシック" charset="0"/>
        <a:cs typeface="+mn-cs"/>
      </a:defRPr>
    </a:lvl4pPr>
    <a:lvl5pPr marL="1864792" algn="l" rtl="0" fontAlgn="base">
      <a:spcBef>
        <a:spcPct val="30000"/>
      </a:spcBef>
      <a:spcAft>
        <a:spcPct val="0"/>
      </a:spcAft>
      <a:defRPr sz="1200" kern="1200">
        <a:solidFill>
          <a:schemeClr val="tx1"/>
        </a:solidFill>
        <a:latin typeface="Arial" charset="0"/>
        <a:ea typeface="ＭＳ Ｐゴシック" charset="0"/>
        <a:cs typeface="+mn-cs"/>
      </a:defRPr>
    </a:lvl5pPr>
    <a:lvl6pPr marL="2330990" algn="l" defTabSz="466198" rtl="0" eaLnBrk="1" latinLnBrk="0" hangingPunct="1">
      <a:defRPr sz="1200" kern="1200">
        <a:solidFill>
          <a:schemeClr val="tx1"/>
        </a:solidFill>
        <a:latin typeface="+mn-lt"/>
        <a:ea typeface="+mn-ea"/>
        <a:cs typeface="+mn-cs"/>
      </a:defRPr>
    </a:lvl6pPr>
    <a:lvl7pPr marL="2797188" algn="l" defTabSz="466198" rtl="0" eaLnBrk="1" latinLnBrk="0" hangingPunct="1">
      <a:defRPr sz="1200" kern="1200">
        <a:solidFill>
          <a:schemeClr val="tx1"/>
        </a:solidFill>
        <a:latin typeface="+mn-lt"/>
        <a:ea typeface="+mn-ea"/>
        <a:cs typeface="+mn-cs"/>
      </a:defRPr>
    </a:lvl7pPr>
    <a:lvl8pPr marL="3263386" algn="l" defTabSz="466198" rtl="0" eaLnBrk="1" latinLnBrk="0" hangingPunct="1">
      <a:defRPr sz="1200" kern="1200">
        <a:solidFill>
          <a:schemeClr val="tx1"/>
        </a:solidFill>
        <a:latin typeface="+mn-lt"/>
        <a:ea typeface="+mn-ea"/>
        <a:cs typeface="+mn-cs"/>
      </a:defRPr>
    </a:lvl8pPr>
    <a:lvl9pPr marL="3729583" algn="l" defTabSz="46619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F800E6-C8EB-234F-AE70-937F9EF05710}" type="slidenum">
              <a:rPr lang="en-US"/>
              <a:pPr/>
              <a:t>1</a:t>
            </a:fld>
            <a:endParaRPr lang="en-US"/>
          </a:p>
        </p:txBody>
      </p:sp>
      <p:sp>
        <p:nvSpPr>
          <p:cNvPr id="4098" name="Rectangle 2"/>
          <p:cNvSpPr>
            <a:spLocks noGrp="1" noRot="1" noChangeAspect="1" noChangeArrowheads="1" noTextEdit="1"/>
          </p:cNvSpPr>
          <p:nvPr>
            <p:ph type="sldImg"/>
          </p:nvPr>
        </p:nvSpPr>
        <p:spPr>
          <a:xfrm>
            <a:off x="976313" y="685800"/>
            <a:ext cx="4905375" cy="3429000"/>
          </a:xfrm>
          <a:ln/>
          <a:extLst>
            <a:ext uri="{FAA26D3D-D897-4be2-8F04-BA451C77F1D7}">
              <ma14:placeholderFlag xmlns:ma14="http://schemas.microsoft.com/office/mac/drawingml/2011/main" val="1"/>
            </a:ext>
          </a:extLst>
        </p:spPr>
      </p:sp>
      <p:sp>
        <p:nvSpPr>
          <p:cNvPr id="4099" name="Rectangle 3"/>
          <p:cNvSpPr>
            <a:spLocks noGrp="1" noChangeArrowheads="1"/>
          </p:cNvSpPr>
          <p:nvPr>
            <p:ph type="body" idx="1"/>
          </p:nvPr>
        </p:nvSpPr>
        <p:spPr/>
        <p:txBody>
          <a:bodyPr/>
          <a:lstStyle/>
          <a:p>
            <a:endParaRPr lang="it-IT"/>
          </a:p>
        </p:txBody>
      </p:sp>
      <p:sp>
        <p:nvSpPr>
          <p:cNvPr id="2" name="Segnaposto piè di pagina 1"/>
          <p:cNvSpPr>
            <a:spLocks noGrp="1"/>
          </p:cNvSpPr>
          <p:nvPr>
            <p:ph type="ftr" sz="quarter" idx="10"/>
          </p:nvPr>
        </p:nvSpPr>
        <p:spPr/>
        <p:txBody>
          <a:bodyPr/>
          <a:lstStyle/>
          <a:p>
            <a:r>
              <a:rPr lang="en-US" smtClean="0"/>
              <a:t>Annalisa D'Angelo - The Baryon Spectroscopy program at Jlab</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D7C3B7DE-2B48-5740-BDC2-35841671460F}" type="slidenum">
              <a:rPr lang="en-US">
                <a:latin typeface="Arial" pitchFamily="-112" charset="0"/>
              </a:rPr>
              <a:pPr/>
              <a:t>11</a:t>
            </a:fld>
            <a:endParaRPr lang="en-US">
              <a:latin typeface="Arial" pitchFamily="-112"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b="1" dirty="0">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88C622-2108-F94A-A502-AB304F4ABA08}" type="slidenum">
              <a:rPr lang="en-US"/>
              <a:pPr/>
              <a:t>12</a:t>
            </a:fld>
            <a:endParaRPr lang="en-US"/>
          </a:p>
        </p:txBody>
      </p:sp>
      <p:sp>
        <p:nvSpPr>
          <p:cNvPr id="61442" name="Rectangle 2"/>
          <p:cNvSpPr>
            <a:spLocks noGrp="1" noRot="1" noChangeAspect="1" noChangeArrowheads="1" noTextEdit="1"/>
          </p:cNvSpPr>
          <p:nvPr>
            <p:ph type="sldImg"/>
          </p:nvPr>
        </p:nvSpPr>
        <p:spPr>
          <a:xfrm>
            <a:off x="976313" y="685800"/>
            <a:ext cx="4905375" cy="3429000"/>
          </a:xfrm>
          <a:ln/>
          <a:extLst>
            <a:ext uri="{FAA26D3D-D897-4be2-8F04-BA451C77F1D7}">
              <ma14:placeholderFlag xmlns:ma14="http://schemas.microsoft.com/office/mac/drawingml/2011/main" val="1"/>
            </a:ext>
          </a:extLst>
        </p:spPr>
      </p:sp>
      <p:sp>
        <p:nvSpPr>
          <p:cNvPr id="61443" name="Rectangle 3"/>
          <p:cNvSpPr>
            <a:spLocks noGrp="1" noChangeArrowheads="1"/>
          </p:cNvSpPr>
          <p:nvPr>
            <p:ph type="body" idx="1"/>
          </p:nvPr>
        </p:nvSpPr>
        <p:spPr/>
        <p:txBody>
          <a:bodyPr/>
          <a:lstStyle/>
          <a:p>
            <a:endParaRPr lang="it-IT"/>
          </a:p>
        </p:txBody>
      </p:sp>
      <p:sp>
        <p:nvSpPr>
          <p:cNvPr id="2" name="Segnaposto piè di pagina 1"/>
          <p:cNvSpPr>
            <a:spLocks noGrp="1"/>
          </p:cNvSpPr>
          <p:nvPr>
            <p:ph type="ftr" sz="quarter" idx="10"/>
          </p:nvPr>
        </p:nvSpPr>
        <p:spPr/>
        <p:txBody>
          <a:bodyPr/>
          <a:lstStyle/>
          <a:p>
            <a:r>
              <a:rPr lang="en-US" smtClean="0"/>
              <a:t>Annalisa D'Angelo - Baryon Spectroscopy</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1900">
                <a:solidFill>
                  <a:schemeClr val="tx1"/>
                </a:solidFill>
                <a:latin typeface="Baskerville Old Face" charset="0"/>
                <a:ea typeface="ＭＳ Ｐゴシック" charset="0"/>
                <a:cs typeface="ＭＳ Ｐゴシック" charset="0"/>
              </a:defRPr>
            </a:lvl1pPr>
            <a:lvl2pPr marL="742950" indent="-285750">
              <a:defRPr sz="1900">
                <a:solidFill>
                  <a:schemeClr val="tx1"/>
                </a:solidFill>
                <a:latin typeface="Baskerville Old Face" charset="0"/>
                <a:ea typeface="ＭＳ Ｐゴシック" charset="0"/>
              </a:defRPr>
            </a:lvl2pPr>
            <a:lvl3pPr marL="1143000" indent="-228600">
              <a:defRPr sz="1900">
                <a:solidFill>
                  <a:schemeClr val="tx1"/>
                </a:solidFill>
                <a:latin typeface="Baskerville Old Face" charset="0"/>
                <a:ea typeface="ＭＳ Ｐゴシック" charset="0"/>
              </a:defRPr>
            </a:lvl3pPr>
            <a:lvl4pPr marL="1600200" indent="-228600">
              <a:defRPr sz="1900">
                <a:solidFill>
                  <a:schemeClr val="tx1"/>
                </a:solidFill>
                <a:latin typeface="Baskerville Old Face" charset="0"/>
                <a:ea typeface="ＭＳ Ｐゴシック" charset="0"/>
              </a:defRPr>
            </a:lvl4pPr>
            <a:lvl5pPr marL="2057400" indent="-228600">
              <a:defRPr sz="1900">
                <a:solidFill>
                  <a:schemeClr val="tx1"/>
                </a:solidFill>
                <a:latin typeface="Baskerville Old Face" charset="0"/>
                <a:ea typeface="ＭＳ Ｐゴシック" charset="0"/>
              </a:defRPr>
            </a:lvl5pPr>
            <a:lvl6pPr marL="2514600" indent="-228600" eaLnBrk="0" fontAlgn="base" hangingPunct="0">
              <a:spcBef>
                <a:spcPct val="0"/>
              </a:spcBef>
              <a:spcAft>
                <a:spcPct val="0"/>
              </a:spcAft>
              <a:defRPr sz="1900">
                <a:solidFill>
                  <a:schemeClr val="tx1"/>
                </a:solidFill>
                <a:latin typeface="Baskerville Old Face" charset="0"/>
                <a:ea typeface="ＭＳ Ｐゴシック" charset="0"/>
              </a:defRPr>
            </a:lvl6pPr>
            <a:lvl7pPr marL="2971800" indent="-228600" eaLnBrk="0" fontAlgn="base" hangingPunct="0">
              <a:spcBef>
                <a:spcPct val="0"/>
              </a:spcBef>
              <a:spcAft>
                <a:spcPct val="0"/>
              </a:spcAft>
              <a:defRPr sz="1900">
                <a:solidFill>
                  <a:schemeClr val="tx1"/>
                </a:solidFill>
                <a:latin typeface="Baskerville Old Face" charset="0"/>
                <a:ea typeface="ＭＳ Ｐゴシック" charset="0"/>
              </a:defRPr>
            </a:lvl7pPr>
            <a:lvl8pPr marL="3429000" indent="-228600" eaLnBrk="0" fontAlgn="base" hangingPunct="0">
              <a:spcBef>
                <a:spcPct val="0"/>
              </a:spcBef>
              <a:spcAft>
                <a:spcPct val="0"/>
              </a:spcAft>
              <a:defRPr sz="1900">
                <a:solidFill>
                  <a:schemeClr val="tx1"/>
                </a:solidFill>
                <a:latin typeface="Baskerville Old Face" charset="0"/>
                <a:ea typeface="ＭＳ Ｐゴシック" charset="0"/>
              </a:defRPr>
            </a:lvl8pPr>
            <a:lvl9pPr marL="3886200" indent="-228600" eaLnBrk="0" fontAlgn="base" hangingPunct="0">
              <a:spcBef>
                <a:spcPct val="0"/>
              </a:spcBef>
              <a:spcAft>
                <a:spcPct val="0"/>
              </a:spcAft>
              <a:defRPr sz="1900">
                <a:solidFill>
                  <a:schemeClr val="tx1"/>
                </a:solidFill>
                <a:latin typeface="Baskerville Old Face" charset="0"/>
                <a:ea typeface="ＭＳ Ｐゴシック" charset="0"/>
              </a:defRPr>
            </a:lvl9pPr>
          </a:lstStyle>
          <a:p>
            <a:fld id="{6858E1F8-C654-CD49-ACFC-ACC527B2AD23}" type="slidenum">
              <a:rPr lang="en-US" sz="1200">
                <a:latin typeface="Arial" charset="0"/>
              </a:rPr>
              <a:pPr/>
              <a:t>13</a:t>
            </a:fld>
            <a:endParaRPr lang="en-US" sz="1200">
              <a:latin typeface="Arial" charset="0"/>
            </a:endParaRPr>
          </a:p>
        </p:txBody>
      </p:sp>
      <p:sp>
        <p:nvSpPr>
          <p:cNvPr id="134146" name="Rectangle 2"/>
          <p:cNvSpPr>
            <a:spLocks noGrp="1" noRot="1" noChangeAspect="1" noChangeArrowheads="1" noTextEdit="1"/>
          </p:cNvSpPr>
          <p:nvPr>
            <p:ph type="sldImg"/>
          </p:nvPr>
        </p:nvSpPr>
        <p:spPr>
          <a:xfrm>
            <a:off x="976313" y="685800"/>
            <a:ext cx="4905375" cy="3429000"/>
          </a:xfrm>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a:noFill/>
        </p:spPr>
        <p:txBody>
          <a:bodyPr/>
          <a:lstStyle/>
          <a:p>
            <a:pPr eaLnBrk="1" hangingPunct="1"/>
            <a:r>
              <a:rPr lang="en-US"/>
              <a:t>As This fundamental problem is unique in physics history: the elementary excitation of the theory are not those of the degrees of freedom accessible directly by the experiment.</a:t>
            </a:r>
          </a:p>
          <a:p>
            <a:pPr eaLnBrk="1" hangingPunct="1"/>
            <a:r>
              <a:rPr lang="en-US"/>
              <a:t>In the absence of direct QCD prediction the excited states of the nucleon have been predicted by constituent quark models but </a:t>
            </a:r>
          </a:p>
        </p:txBody>
      </p:sp>
      <p:sp>
        <p:nvSpPr>
          <p:cNvPr id="2" name="Segnaposto piè di pagina 1"/>
          <p:cNvSpPr>
            <a:spLocks noGrp="1"/>
          </p:cNvSpPr>
          <p:nvPr>
            <p:ph type="ftr" sz="quarter" idx="10"/>
          </p:nvPr>
        </p:nvSpPr>
        <p:spPr/>
        <p:txBody>
          <a:bodyPr/>
          <a:lstStyle/>
          <a:p>
            <a:r>
              <a:rPr lang="en-US" smtClean="0"/>
              <a:t>Annalisa D'Angelo - Baryon Spectroscopy</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DD17B2-C1EA-ED4D-B077-EEFF58595A63}" type="slidenum">
              <a:rPr lang="en-US"/>
              <a:pPr/>
              <a:t>14</a:t>
            </a:fld>
            <a:endParaRPr lang="en-US"/>
          </a:p>
        </p:txBody>
      </p:sp>
      <p:sp>
        <p:nvSpPr>
          <p:cNvPr id="6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9CC93C-88C2-3349-BD22-861376C5B7CE}" type="slidenum">
              <a:rPr lang="en-US"/>
              <a:pPr/>
              <a:t>15</a:t>
            </a:fld>
            <a:endParaRPr lang="en-US"/>
          </a:p>
        </p:txBody>
      </p:sp>
      <p:sp>
        <p:nvSpPr>
          <p:cNvPr id="160770" name="Rectangle 2"/>
          <p:cNvSpPr>
            <a:spLocks noGrp="1" noRot="1" noChangeAspect="1" noChangeArrowheads="1" noTextEdit="1"/>
          </p:cNvSpPr>
          <p:nvPr>
            <p:ph type="sldImg"/>
          </p:nvPr>
        </p:nvSpPr>
        <p:spPr>
          <a:xfrm>
            <a:off x="976313" y="685800"/>
            <a:ext cx="4905375" cy="3429000"/>
          </a:xfrm>
          <a:ln/>
          <a:extLst>
            <a:ext uri="{FAA26D3D-D897-4be2-8F04-BA451C77F1D7}">
              <ma14:placeholderFlag xmlns:ma14="http://schemas.microsoft.com/office/mac/drawingml/2011/main" val="1"/>
            </a:ext>
          </a:extLst>
        </p:spPr>
      </p:sp>
      <p:sp>
        <p:nvSpPr>
          <p:cNvPr id="160771" name="Rectangle 3"/>
          <p:cNvSpPr>
            <a:spLocks noGrp="1" noChangeArrowheads="1"/>
          </p:cNvSpPr>
          <p:nvPr>
            <p:ph type="body" idx="1"/>
          </p:nvPr>
        </p:nvSpPr>
        <p:spPr/>
        <p:txBody>
          <a:bodyPr/>
          <a:lstStyle/>
          <a:p>
            <a:endParaRPr lang="it-IT"/>
          </a:p>
        </p:txBody>
      </p:sp>
      <p:sp>
        <p:nvSpPr>
          <p:cNvPr id="2" name="Segnaposto piè di pagina 1"/>
          <p:cNvSpPr>
            <a:spLocks noGrp="1"/>
          </p:cNvSpPr>
          <p:nvPr>
            <p:ph type="ftr" sz="quarter" idx="10"/>
          </p:nvPr>
        </p:nvSpPr>
        <p:spPr/>
        <p:txBody>
          <a:bodyPr/>
          <a:lstStyle/>
          <a:p>
            <a:r>
              <a:rPr lang="en-US" smtClean="0"/>
              <a:t>Annalisa D'Angelo - The Baryon Spectroscopy program at Jlab</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DC7D3-5351-3240-9CCF-FAD289A1A213}" type="slidenum">
              <a:rPr lang="en-US"/>
              <a:pPr/>
              <a:t>16</a:t>
            </a:fld>
            <a:endParaRPr lang="en-US"/>
          </a:p>
        </p:txBody>
      </p:sp>
      <p:sp>
        <p:nvSpPr>
          <p:cNvPr id="193538" name="Rectangle 2"/>
          <p:cNvSpPr>
            <a:spLocks noGrp="1" noRot="1" noChangeAspect="1" noChangeArrowheads="1" noTextEdit="1"/>
          </p:cNvSpPr>
          <p:nvPr>
            <p:ph type="sldImg"/>
          </p:nvPr>
        </p:nvSpPr>
        <p:spPr>
          <a:xfrm>
            <a:off x="976313" y="685800"/>
            <a:ext cx="4905375" cy="3429000"/>
          </a:xfrm>
          <a:ln/>
          <a:extLst>
            <a:ext uri="{FAA26D3D-D897-4be2-8F04-BA451C77F1D7}">
              <ma14:placeholderFlag xmlns:ma14="http://schemas.microsoft.com/office/mac/drawingml/2011/main" val="1"/>
            </a:ext>
          </a:extLst>
        </p:spPr>
      </p:sp>
      <p:sp>
        <p:nvSpPr>
          <p:cNvPr id="193539" name="Rectangle 3"/>
          <p:cNvSpPr>
            <a:spLocks noGrp="1" noChangeArrowheads="1"/>
          </p:cNvSpPr>
          <p:nvPr>
            <p:ph type="body" idx="1"/>
          </p:nvPr>
        </p:nvSpPr>
        <p:spPr/>
        <p:txBody>
          <a:bodyPr/>
          <a:lstStyle/>
          <a:p>
            <a:endParaRPr lang="it-IT"/>
          </a:p>
        </p:txBody>
      </p:sp>
      <p:sp>
        <p:nvSpPr>
          <p:cNvPr id="2" name="Segnaposto piè di pagina 1"/>
          <p:cNvSpPr>
            <a:spLocks noGrp="1"/>
          </p:cNvSpPr>
          <p:nvPr>
            <p:ph type="ftr" sz="quarter" idx="10"/>
          </p:nvPr>
        </p:nvSpPr>
        <p:spPr/>
        <p:txBody>
          <a:bodyPr/>
          <a:lstStyle/>
          <a:p>
            <a:r>
              <a:rPr lang="en-US" smtClean="0"/>
              <a:t>Annalisa D'Angelo - The Baryon Spectroscopy program at Jlab</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B8503A-A3C3-3D40-B045-B12E8FEFC628}" type="slidenum">
              <a:rPr lang="en-US"/>
              <a:pPr/>
              <a:t>17</a:t>
            </a:fld>
            <a:endParaRPr lang="en-US"/>
          </a:p>
        </p:txBody>
      </p:sp>
      <p:sp>
        <p:nvSpPr>
          <p:cNvPr id="195586" name="Rectangle 2"/>
          <p:cNvSpPr>
            <a:spLocks noGrp="1" noRot="1" noChangeAspect="1" noChangeArrowheads="1" noTextEdit="1"/>
          </p:cNvSpPr>
          <p:nvPr>
            <p:ph type="sldImg"/>
          </p:nvPr>
        </p:nvSpPr>
        <p:spPr>
          <a:xfrm>
            <a:off x="976313" y="685800"/>
            <a:ext cx="4905375" cy="3429000"/>
          </a:xfrm>
          <a:ln/>
          <a:extLst>
            <a:ext uri="{FAA26D3D-D897-4be2-8F04-BA451C77F1D7}">
              <ma14:placeholderFlag xmlns:ma14="http://schemas.microsoft.com/office/mac/drawingml/2011/main" val="1"/>
            </a:ext>
          </a:extLst>
        </p:spPr>
      </p:sp>
      <p:sp>
        <p:nvSpPr>
          <p:cNvPr id="195587" name="Rectangle 3"/>
          <p:cNvSpPr>
            <a:spLocks noGrp="1" noChangeArrowheads="1"/>
          </p:cNvSpPr>
          <p:nvPr>
            <p:ph type="body" idx="1"/>
          </p:nvPr>
        </p:nvSpPr>
        <p:spPr/>
        <p:txBody>
          <a:bodyPr/>
          <a:lstStyle/>
          <a:p>
            <a:endParaRPr lang="it-IT"/>
          </a:p>
        </p:txBody>
      </p:sp>
      <p:sp>
        <p:nvSpPr>
          <p:cNvPr id="2" name="Segnaposto piè di pagina 1"/>
          <p:cNvSpPr>
            <a:spLocks noGrp="1"/>
          </p:cNvSpPr>
          <p:nvPr>
            <p:ph type="ftr" sz="quarter" idx="10"/>
          </p:nvPr>
        </p:nvSpPr>
        <p:spPr/>
        <p:txBody>
          <a:bodyPr/>
          <a:lstStyle/>
          <a:p>
            <a:r>
              <a:rPr lang="en-US" smtClean="0"/>
              <a:t>Annalisa D'Angelo - The Baryon Spectroscopy program at Jlab</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CC9A9C-BEF3-B640-802B-A66E85053443}" type="slidenum">
              <a:rPr lang="en-US"/>
              <a:pPr/>
              <a:t>18</a:t>
            </a:fld>
            <a:endParaRPr lang="en-US"/>
          </a:p>
        </p:txBody>
      </p:sp>
      <p:sp>
        <p:nvSpPr>
          <p:cNvPr id="196610" name="Rectangle 2"/>
          <p:cNvSpPr>
            <a:spLocks noGrp="1" noRot="1" noChangeAspect="1" noChangeArrowheads="1" noTextEdit="1"/>
          </p:cNvSpPr>
          <p:nvPr>
            <p:ph type="sldImg"/>
          </p:nvPr>
        </p:nvSpPr>
        <p:spPr>
          <a:xfrm>
            <a:off x="976313" y="685800"/>
            <a:ext cx="4905375" cy="3429000"/>
          </a:xfrm>
          <a:ln/>
          <a:extLst>
            <a:ext uri="{FAA26D3D-D897-4be2-8F04-BA451C77F1D7}">
              <ma14:placeholderFlag xmlns:ma14="http://schemas.microsoft.com/office/mac/drawingml/2011/main" val="1"/>
            </a:ext>
          </a:extLst>
        </p:spPr>
      </p:sp>
      <p:sp>
        <p:nvSpPr>
          <p:cNvPr id="196611" name="Rectangle 3"/>
          <p:cNvSpPr>
            <a:spLocks noGrp="1" noChangeArrowheads="1"/>
          </p:cNvSpPr>
          <p:nvPr>
            <p:ph type="body" idx="1"/>
          </p:nvPr>
        </p:nvSpPr>
        <p:spPr/>
        <p:txBody>
          <a:bodyPr/>
          <a:lstStyle/>
          <a:p>
            <a:endParaRPr lang="it-IT"/>
          </a:p>
        </p:txBody>
      </p:sp>
      <p:sp>
        <p:nvSpPr>
          <p:cNvPr id="2" name="Segnaposto piè di pagina 1"/>
          <p:cNvSpPr>
            <a:spLocks noGrp="1"/>
          </p:cNvSpPr>
          <p:nvPr>
            <p:ph type="ftr" sz="quarter" idx="10"/>
          </p:nvPr>
        </p:nvSpPr>
        <p:spPr/>
        <p:txBody>
          <a:bodyPr/>
          <a:lstStyle/>
          <a:p>
            <a:r>
              <a:rPr lang="en-US" smtClean="0"/>
              <a:t>Annalisa D'Angelo - The Baryon Spectroscopy program at Jlab</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E6FA81-7555-E347-9F14-3C8958F4D0D3}" type="slidenum">
              <a:rPr lang="en-US"/>
              <a:pPr/>
              <a:t>19</a:t>
            </a:fld>
            <a:endParaRPr lang="en-US"/>
          </a:p>
        </p:txBody>
      </p:sp>
      <p:sp>
        <p:nvSpPr>
          <p:cNvPr id="244738" name="Rectangle 2"/>
          <p:cNvSpPr>
            <a:spLocks noGrp="1" noRot="1" noChangeAspect="1" noChangeArrowheads="1" noTextEdit="1"/>
          </p:cNvSpPr>
          <p:nvPr>
            <p:ph type="sldImg"/>
          </p:nvPr>
        </p:nvSpPr>
        <p:spPr>
          <a:xfrm>
            <a:off x="976313" y="685800"/>
            <a:ext cx="4905375" cy="3429000"/>
          </a:xfrm>
          <a:ln/>
          <a:extLst>
            <a:ext uri="{FAA26D3D-D897-4be2-8F04-BA451C77F1D7}">
              <ma14:placeholderFlag xmlns:ma14="http://schemas.microsoft.com/office/mac/drawingml/2011/main" val="1"/>
            </a:ext>
          </a:extLst>
        </p:spPr>
      </p:sp>
      <p:sp>
        <p:nvSpPr>
          <p:cNvPr id="244739" name="Rectangle 3"/>
          <p:cNvSpPr>
            <a:spLocks noGrp="1" noChangeArrowheads="1"/>
          </p:cNvSpPr>
          <p:nvPr>
            <p:ph type="body" idx="1"/>
          </p:nvPr>
        </p:nvSpPr>
        <p:spPr/>
        <p:txBody>
          <a:bodyPr/>
          <a:lstStyle/>
          <a:p>
            <a:endParaRPr lang="it-IT"/>
          </a:p>
        </p:txBody>
      </p:sp>
      <p:sp>
        <p:nvSpPr>
          <p:cNvPr id="2" name="Segnaposto piè di pagina 1"/>
          <p:cNvSpPr>
            <a:spLocks noGrp="1"/>
          </p:cNvSpPr>
          <p:nvPr>
            <p:ph type="ftr" sz="quarter" idx="10"/>
          </p:nvPr>
        </p:nvSpPr>
        <p:spPr/>
        <p:txBody>
          <a:bodyPr/>
          <a:lstStyle/>
          <a:p>
            <a:r>
              <a:rPr lang="en-US" smtClean="0"/>
              <a:t>Annalisa D'Angelo - The Baryon Spectroscopy program at Jlab</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156B6D-97C5-1B44-9149-CDA409A1CB89}" type="slidenum">
              <a:rPr lang="en-US"/>
              <a:pPr/>
              <a:t>20</a:t>
            </a:fld>
            <a:endParaRPr lang="en-US"/>
          </a:p>
        </p:txBody>
      </p:sp>
      <p:sp>
        <p:nvSpPr>
          <p:cNvPr id="235522" name="Rectangle 2"/>
          <p:cNvSpPr>
            <a:spLocks noGrp="1" noRot="1" noChangeAspect="1" noChangeArrowheads="1"/>
          </p:cNvSpPr>
          <p:nvPr>
            <p:ph type="sldImg"/>
          </p:nvPr>
        </p:nvSpPr>
        <p:spPr bwMode="auto">
          <a:xfrm>
            <a:off x="976313" y="685800"/>
            <a:ext cx="4905375"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55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it-IT"/>
          </a:p>
        </p:txBody>
      </p:sp>
      <p:sp>
        <p:nvSpPr>
          <p:cNvPr id="2" name="Segnaposto piè di pagina 1"/>
          <p:cNvSpPr>
            <a:spLocks noGrp="1"/>
          </p:cNvSpPr>
          <p:nvPr>
            <p:ph type="ftr" sz="quarter" idx="10"/>
          </p:nvPr>
        </p:nvSpPr>
        <p:spPr/>
        <p:txBody>
          <a:bodyPr/>
          <a:lstStyle/>
          <a:p>
            <a:r>
              <a:rPr lang="en-US" smtClean="0"/>
              <a:t>Annalisa D'Angelo - The Baryon Spectroscopy program at Jlab</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F800E6-C8EB-234F-AE70-937F9EF05710}" type="slidenum">
              <a:rPr lang="en-US"/>
              <a:pPr/>
              <a:t>2</a:t>
            </a:fld>
            <a:endParaRPr lang="en-US"/>
          </a:p>
        </p:txBody>
      </p:sp>
      <p:sp>
        <p:nvSpPr>
          <p:cNvPr id="4098" name="Rectangle 2"/>
          <p:cNvSpPr>
            <a:spLocks noGrp="1" noRot="1" noChangeAspect="1" noChangeArrowheads="1" noTextEdit="1"/>
          </p:cNvSpPr>
          <p:nvPr>
            <p:ph type="sldImg"/>
          </p:nvPr>
        </p:nvSpPr>
        <p:spPr>
          <a:xfrm>
            <a:off x="976313" y="685800"/>
            <a:ext cx="4905375" cy="3429000"/>
          </a:xfrm>
          <a:ln/>
          <a:extLst>
            <a:ext uri="{FAA26D3D-D897-4be2-8F04-BA451C77F1D7}">
              <ma14:placeholderFlag xmlns:ma14="http://schemas.microsoft.com/office/mac/drawingml/2011/main" val="1"/>
            </a:ext>
          </a:extLst>
        </p:spPr>
      </p:sp>
      <p:sp>
        <p:nvSpPr>
          <p:cNvPr id="4099" name="Rectangle 3"/>
          <p:cNvSpPr>
            <a:spLocks noGrp="1" noChangeArrowheads="1"/>
          </p:cNvSpPr>
          <p:nvPr>
            <p:ph type="body" idx="1"/>
          </p:nvPr>
        </p:nvSpPr>
        <p:spPr/>
        <p:txBody>
          <a:bodyPr/>
          <a:lstStyle/>
          <a:p>
            <a:endParaRPr lang="it-IT"/>
          </a:p>
        </p:txBody>
      </p:sp>
      <p:sp>
        <p:nvSpPr>
          <p:cNvPr id="2" name="Segnaposto piè di pagina 1"/>
          <p:cNvSpPr>
            <a:spLocks noGrp="1"/>
          </p:cNvSpPr>
          <p:nvPr>
            <p:ph type="ftr" sz="quarter" idx="10"/>
          </p:nvPr>
        </p:nvSpPr>
        <p:spPr/>
        <p:txBody>
          <a:bodyPr/>
          <a:lstStyle/>
          <a:p>
            <a:r>
              <a:rPr lang="en-US" smtClean="0"/>
              <a:t>Annalisa D'Angelo - The Baryon Spectroscopy program at Jlab</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156B6D-97C5-1B44-9149-CDA409A1CB89}" type="slidenum">
              <a:rPr lang="en-US"/>
              <a:pPr/>
              <a:t>21</a:t>
            </a:fld>
            <a:endParaRPr lang="en-US"/>
          </a:p>
        </p:txBody>
      </p:sp>
      <p:sp>
        <p:nvSpPr>
          <p:cNvPr id="235522" name="Rectangle 2"/>
          <p:cNvSpPr>
            <a:spLocks noGrp="1" noRot="1" noChangeAspect="1" noChangeArrowheads="1"/>
          </p:cNvSpPr>
          <p:nvPr>
            <p:ph type="sldImg"/>
          </p:nvPr>
        </p:nvSpPr>
        <p:spPr bwMode="auto">
          <a:xfrm>
            <a:off x="976313" y="685800"/>
            <a:ext cx="4905375"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55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it-IT"/>
          </a:p>
        </p:txBody>
      </p:sp>
      <p:sp>
        <p:nvSpPr>
          <p:cNvPr id="2" name="Segnaposto piè di pagina 1"/>
          <p:cNvSpPr>
            <a:spLocks noGrp="1"/>
          </p:cNvSpPr>
          <p:nvPr>
            <p:ph type="ftr" sz="quarter" idx="10"/>
          </p:nvPr>
        </p:nvSpPr>
        <p:spPr/>
        <p:txBody>
          <a:bodyPr/>
          <a:lstStyle/>
          <a:p>
            <a:r>
              <a:rPr lang="en-US" smtClean="0"/>
              <a:t>Annalisa D'Angelo - Baryon Spectroscopy</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156B6D-97C5-1B44-9149-CDA409A1CB89}" type="slidenum">
              <a:rPr lang="en-US"/>
              <a:pPr/>
              <a:t>22</a:t>
            </a:fld>
            <a:endParaRPr lang="en-US"/>
          </a:p>
        </p:txBody>
      </p:sp>
      <p:sp>
        <p:nvSpPr>
          <p:cNvPr id="235522" name="Rectangle 2"/>
          <p:cNvSpPr>
            <a:spLocks noGrp="1" noRot="1" noChangeAspect="1" noChangeArrowheads="1"/>
          </p:cNvSpPr>
          <p:nvPr>
            <p:ph type="sldImg"/>
          </p:nvPr>
        </p:nvSpPr>
        <p:spPr bwMode="auto">
          <a:xfrm>
            <a:off x="976313" y="685800"/>
            <a:ext cx="4905375"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55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it-IT"/>
          </a:p>
        </p:txBody>
      </p:sp>
      <p:sp>
        <p:nvSpPr>
          <p:cNvPr id="2" name="Segnaposto piè di pagina 1"/>
          <p:cNvSpPr>
            <a:spLocks noGrp="1"/>
          </p:cNvSpPr>
          <p:nvPr>
            <p:ph type="ftr" sz="quarter" idx="10"/>
          </p:nvPr>
        </p:nvSpPr>
        <p:spPr/>
        <p:txBody>
          <a:bodyPr/>
          <a:lstStyle/>
          <a:p>
            <a:r>
              <a:rPr lang="en-US" smtClean="0"/>
              <a:t>Annalisa D'Angelo - Baryon Spectroscopy</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6730F3-9211-544F-BD5D-713870CA2C25}" type="slidenum">
              <a:rPr lang="en-US"/>
              <a:pPr/>
              <a:t>23</a:t>
            </a:fld>
            <a:endParaRPr lang="en-US"/>
          </a:p>
        </p:txBody>
      </p:sp>
      <p:sp>
        <p:nvSpPr>
          <p:cNvPr id="245762" name="Rectangle 2"/>
          <p:cNvSpPr>
            <a:spLocks noGrp="1" noRot="1" noChangeAspect="1" noChangeArrowheads="1" noTextEdit="1"/>
          </p:cNvSpPr>
          <p:nvPr>
            <p:ph type="sldImg"/>
          </p:nvPr>
        </p:nvSpPr>
        <p:spPr>
          <a:xfrm>
            <a:off x="976313" y="685800"/>
            <a:ext cx="4905375" cy="3429000"/>
          </a:xfrm>
          <a:ln/>
          <a:extLst>
            <a:ext uri="{FAA26D3D-D897-4be2-8F04-BA451C77F1D7}">
              <ma14:placeholderFlag xmlns:ma14="http://schemas.microsoft.com/office/mac/drawingml/2011/main" val="1"/>
            </a:ext>
          </a:extLst>
        </p:spPr>
      </p:sp>
      <p:sp>
        <p:nvSpPr>
          <p:cNvPr id="245763" name="Rectangle 3"/>
          <p:cNvSpPr>
            <a:spLocks noGrp="1" noChangeArrowheads="1"/>
          </p:cNvSpPr>
          <p:nvPr>
            <p:ph type="body" idx="1"/>
          </p:nvPr>
        </p:nvSpPr>
        <p:spPr/>
        <p:txBody>
          <a:bodyPr/>
          <a:lstStyle/>
          <a:p>
            <a:endParaRPr lang="it-IT"/>
          </a:p>
        </p:txBody>
      </p:sp>
      <p:sp>
        <p:nvSpPr>
          <p:cNvPr id="2" name="Segnaposto piè di pagina 1"/>
          <p:cNvSpPr>
            <a:spLocks noGrp="1"/>
          </p:cNvSpPr>
          <p:nvPr>
            <p:ph type="ftr" sz="quarter" idx="10"/>
          </p:nvPr>
        </p:nvSpPr>
        <p:spPr/>
        <p:txBody>
          <a:bodyPr/>
          <a:lstStyle/>
          <a:p>
            <a:r>
              <a:rPr lang="en-US" smtClean="0"/>
              <a:t>Annalisa D'Angelo - The Baryon Spectroscopy program at Jlab</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136835-FD1B-8C4A-8B8D-D4016C84D533}" type="slidenum">
              <a:rPr lang="en-US"/>
              <a:pPr/>
              <a:t>27</a:t>
            </a:fld>
            <a:endParaRPr lang="en-US"/>
          </a:p>
        </p:txBody>
      </p:sp>
      <p:sp>
        <p:nvSpPr>
          <p:cNvPr id="243714" name="Rectangle 2"/>
          <p:cNvSpPr>
            <a:spLocks noGrp="1" noRot="1" noChangeAspect="1" noChangeArrowheads="1" noTextEdit="1"/>
          </p:cNvSpPr>
          <p:nvPr>
            <p:ph type="sldImg"/>
          </p:nvPr>
        </p:nvSpPr>
        <p:spPr>
          <a:xfrm>
            <a:off x="976313" y="685800"/>
            <a:ext cx="4905375" cy="3429000"/>
          </a:xfrm>
          <a:ln/>
          <a:extLst>
            <a:ext uri="{FAA26D3D-D897-4be2-8F04-BA451C77F1D7}">
              <ma14:placeholderFlag xmlns:ma14="http://schemas.microsoft.com/office/mac/drawingml/2011/main" val="1"/>
            </a:ext>
          </a:extLst>
        </p:spPr>
      </p:sp>
      <p:sp>
        <p:nvSpPr>
          <p:cNvPr id="243715" name="Rectangle 3"/>
          <p:cNvSpPr>
            <a:spLocks noGrp="1" noChangeArrowheads="1"/>
          </p:cNvSpPr>
          <p:nvPr>
            <p:ph type="body" idx="1"/>
          </p:nvPr>
        </p:nvSpPr>
        <p:spPr/>
        <p:txBody>
          <a:bodyPr/>
          <a:lstStyle/>
          <a:p>
            <a:endParaRPr lang="it-IT"/>
          </a:p>
        </p:txBody>
      </p:sp>
      <p:sp>
        <p:nvSpPr>
          <p:cNvPr id="2" name="Segnaposto piè di pagina 1"/>
          <p:cNvSpPr>
            <a:spLocks noGrp="1"/>
          </p:cNvSpPr>
          <p:nvPr>
            <p:ph type="ftr" sz="quarter" idx="10"/>
          </p:nvPr>
        </p:nvSpPr>
        <p:spPr/>
        <p:txBody>
          <a:bodyPr/>
          <a:lstStyle/>
          <a:p>
            <a:r>
              <a:rPr lang="en-US" smtClean="0"/>
              <a:t>Annalisa D'Angelo - Baryon Spectroscopy</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E39F50-B8DE-A54A-A6C7-E38C8C81059D}" type="slidenum">
              <a:rPr lang="en-US"/>
              <a:pPr/>
              <a:t>28</a:t>
            </a:fld>
            <a:endParaRPr lang="en-US"/>
          </a:p>
        </p:txBody>
      </p:sp>
      <p:sp>
        <p:nvSpPr>
          <p:cNvPr id="284674" name="Rectangle 2"/>
          <p:cNvSpPr>
            <a:spLocks noGrp="1" noRot="1" noChangeAspect="1" noChangeArrowheads="1" noTextEdit="1"/>
          </p:cNvSpPr>
          <p:nvPr>
            <p:ph type="sldImg"/>
          </p:nvPr>
        </p:nvSpPr>
        <p:spPr>
          <a:xfrm>
            <a:off x="976313" y="685800"/>
            <a:ext cx="4905375" cy="3429000"/>
          </a:xfrm>
          <a:ln/>
          <a:extLst>
            <a:ext uri="{FAA26D3D-D897-4be2-8F04-BA451C77F1D7}">
              <ma14:placeholderFlag xmlns:ma14="http://schemas.microsoft.com/office/mac/drawingml/2011/main" val="1"/>
            </a:ext>
          </a:extLst>
        </p:spPr>
      </p:sp>
      <p:sp>
        <p:nvSpPr>
          <p:cNvPr id="284675" name="Rectangle 3"/>
          <p:cNvSpPr>
            <a:spLocks noGrp="1" noChangeArrowheads="1"/>
          </p:cNvSpPr>
          <p:nvPr>
            <p:ph type="body" idx="1"/>
          </p:nvPr>
        </p:nvSpPr>
        <p:spPr/>
        <p:txBody>
          <a:bodyPr/>
          <a:lstStyle/>
          <a:p>
            <a:endParaRPr lang="it-IT"/>
          </a:p>
        </p:txBody>
      </p:sp>
      <p:sp>
        <p:nvSpPr>
          <p:cNvPr id="2" name="Segnaposto piè di pagina 1"/>
          <p:cNvSpPr>
            <a:spLocks noGrp="1"/>
          </p:cNvSpPr>
          <p:nvPr>
            <p:ph type="ftr" sz="quarter" idx="10"/>
          </p:nvPr>
        </p:nvSpPr>
        <p:spPr/>
        <p:txBody>
          <a:bodyPr/>
          <a:lstStyle/>
          <a:p>
            <a:r>
              <a:rPr lang="en-US" smtClean="0"/>
              <a:t>Annalisa D'Angelo - Baryon Spectroscopy</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4B1147-C3B6-6344-A330-E50ADB771043}" type="slidenum">
              <a:rPr lang="en-US"/>
              <a:pPr/>
              <a:t>29</a:t>
            </a:fld>
            <a:endParaRPr lang="en-US"/>
          </a:p>
        </p:txBody>
      </p:sp>
      <p:sp>
        <p:nvSpPr>
          <p:cNvPr id="120834" name="Rectangle 2"/>
          <p:cNvSpPr>
            <a:spLocks noGrp="1" noRot="1" noChangeAspect="1" noChangeArrowheads="1" noTextEdit="1"/>
          </p:cNvSpPr>
          <p:nvPr>
            <p:ph type="sldImg"/>
          </p:nvPr>
        </p:nvSpPr>
        <p:spPr>
          <a:xfrm>
            <a:off x="976313" y="685800"/>
            <a:ext cx="4905375" cy="3429000"/>
          </a:xfrm>
          <a:ln/>
          <a:extLst>
            <a:ext uri="{FAA26D3D-D897-4be2-8F04-BA451C77F1D7}">
              <ma14:placeholderFlag xmlns:ma14="http://schemas.microsoft.com/office/mac/drawingml/2011/main" val="1"/>
            </a:ext>
          </a:extLst>
        </p:spPr>
      </p:sp>
      <p:sp>
        <p:nvSpPr>
          <p:cNvPr id="120835" name="Rectangle 3"/>
          <p:cNvSpPr>
            <a:spLocks noGrp="1" noChangeArrowheads="1"/>
          </p:cNvSpPr>
          <p:nvPr>
            <p:ph type="body" idx="1"/>
          </p:nvPr>
        </p:nvSpPr>
        <p:spPr/>
        <p:txBody>
          <a:bodyPr/>
          <a:lstStyle/>
          <a:p>
            <a:endParaRPr lang="it-IT"/>
          </a:p>
        </p:txBody>
      </p:sp>
      <p:sp>
        <p:nvSpPr>
          <p:cNvPr id="2" name="Segnaposto piè di pagina 1"/>
          <p:cNvSpPr>
            <a:spLocks noGrp="1"/>
          </p:cNvSpPr>
          <p:nvPr>
            <p:ph type="ftr" sz="quarter" idx="10"/>
          </p:nvPr>
        </p:nvSpPr>
        <p:spPr/>
        <p:txBody>
          <a:bodyPr/>
          <a:lstStyle/>
          <a:p>
            <a:r>
              <a:rPr lang="en-US" smtClean="0"/>
              <a:t>Annalisa D'Angelo - Baryon Spectroscopy</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784927-C34A-114D-9686-2CAC1B008B74}" type="slidenum">
              <a:rPr lang="en-US"/>
              <a:pPr/>
              <a:t>30</a:t>
            </a:fld>
            <a:endParaRPr lang="en-US"/>
          </a:p>
        </p:txBody>
      </p:sp>
      <p:sp>
        <p:nvSpPr>
          <p:cNvPr id="121858" name="Rectangle 2"/>
          <p:cNvSpPr>
            <a:spLocks noGrp="1" noRot="1" noChangeAspect="1" noChangeArrowheads="1" noTextEdit="1"/>
          </p:cNvSpPr>
          <p:nvPr>
            <p:ph type="sldImg"/>
          </p:nvPr>
        </p:nvSpPr>
        <p:spPr>
          <a:xfrm>
            <a:off x="976313" y="685800"/>
            <a:ext cx="4905375" cy="3429000"/>
          </a:xfrm>
          <a:ln/>
          <a:extLst>
            <a:ext uri="{FAA26D3D-D897-4be2-8F04-BA451C77F1D7}">
              <ma14:placeholderFlag xmlns:ma14="http://schemas.microsoft.com/office/mac/drawingml/2011/main" val="1"/>
            </a:ext>
          </a:extLst>
        </p:spPr>
      </p:sp>
      <p:sp>
        <p:nvSpPr>
          <p:cNvPr id="121859" name="Rectangle 3"/>
          <p:cNvSpPr>
            <a:spLocks noGrp="1" noChangeArrowheads="1"/>
          </p:cNvSpPr>
          <p:nvPr>
            <p:ph type="body" idx="1"/>
          </p:nvPr>
        </p:nvSpPr>
        <p:spPr/>
        <p:txBody>
          <a:bodyPr/>
          <a:lstStyle/>
          <a:p>
            <a:endParaRPr lang="it-IT"/>
          </a:p>
        </p:txBody>
      </p:sp>
      <p:sp>
        <p:nvSpPr>
          <p:cNvPr id="2" name="Segnaposto piè di pagina 1"/>
          <p:cNvSpPr>
            <a:spLocks noGrp="1"/>
          </p:cNvSpPr>
          <p:nvPr>
            <p:ph type="ftr" sz="quarter" idx="10"/>
          </p:nvPr>
        </p:nvSpPr>
        <p:spPr/>
        <p:txBody>
          <a:bodyPr/>
          <a:lstStyle/>
          <a:p>
            <a:r>
              <a:rPr lang="en-US" smtClean="0"/>
              <a:t>Annalisa D'Angelo - Baryon Spectroscopy</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E1F32-0B35-C242-BE33-B4859A52A074}" type="slidenum">
              <a:rPr lang="en-US"/>
              <a:pPr/>
              <a:t>31</a:t>
            </a:fld>
            <a:endParaRPr lang="en-US"/>
          </a:p>
        </p:txBody>
      </p:sp>
      <p:sp>
        <p:nvSpPr>
          <p:cNvPr id="241666" name="Rectangle 2"/>
          <p:cNvSpPr>
            <a:spLocks noGrp="1" noRot="1" noChangeAspect="1" noChangeArrowheads="1" noTextEdit="1"/>
          </p:cNvSpPr>
          <p:nvPr>
            <p:ph type="sldImg"/>
          </p:nvPr>
        </p:nvSpPr>
        <p:spPr>
          <a:xfrm>
            <a:off x="976313" y="685800"/>
            <a:ext cx="4905375" cy="3429000"/>
          </a:xfrm>
          <a:ln/>
          <a:extLst>
            <a:ext uri="{FAA26D3D-D897-4be2-8F04-BA451C77F1D7}">
              <ma14:placeholderFlag xmlns:ma14="http://schemas.microsoft.com/office/mac/drawingml/2011/main" val="1"/>
            </a:ext>
          </a:extLst>
        </p:spPr>
      </p:sp>
      <p:sp>
        <p:nvSpPr>
          <p:cNvPr id="241667" name="Rectangle 3"/>
          <p:cNvSpPr>
            <a:spLocks noGrp="1" noChangeArrowheads="1"/>
          </p:cNvSpPr>
          <p:nvPr>
            <p:ph type="body" idx="1"/>
          </p:nvPr>
        </p:nvSpPr>
        <p:spPr/>
        <p:txBody>
          <a:bodyPr/>
          <a:lstStyle/>
          <a:p>
            <a:endParaRPr lang="it-IT"/>
          </a:p>
        </p:txBody>
      </p:sp>
      <p:sp>
        <p:nvSpPr>
          <p:cNvPr id="2" name="Segnaposto piè di pagina 1"/>
          <p:cNvSpPr>
            <a:spLocks noGrp="1"/>
          </p:cNvSpPr>
          <p:nvPr>
            <p:ph type="ftr" sz="quarter" idx="10"/>
          </p:nvPr>
        </p:nvSpPr>
        <p:spPr/>
        <p:txBody>
          <a:bodyPr/>
          <a:lstStyle/>
          <a:p>
            <a:r>
              <a:rPr lang="en-US" smtClean="0"/>
              <a:t>Annalisa D'Angelo - Baryon Spectroscopy</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One of the experimental tool we employ is the study of the N* spectrum as</a:t>
            </a:r>
            <a:r>
              <a:rPr lang="en-US" baseline="0" dirty="0" smtClean="0"/>
              <a:t> a</a:t>
            </a:r>
            <a:r>
              <a:rPr lang="en-US" dirty="0" smtClean="0"/>
              <a:t> reflection</a:t>
            </a:r>
            <a:r>
              <a:rPr lang="en-US" baseline="0" dirty="0" smtClean="0"/>
              <a:t> of</a:t>
            </a:r>
            <a:r>
              <a:rPr lang="en-US" dirty="0" smtClean="0"/>
              <a:t> the underlying</a:t>
            </a:r>
            <a:r>
              <a:rPr lang="en-US" baseline="0" dirty="0" smtClean="0"/>
              <a:t> degrees of freedom, some of which are shown by these cartoons representing constituent quarks in a bag, held together by gluon strings that my also get excited and generate hybrid baryons, quarks model with </a:t>
            </a:r>
            <a:r>
              <a:rPr lang="en-US" baseline="0" dirty="0" err="1" smtClean="0"/>
              <a:t>di</a:t>
            </a:r>
            <a:r>
              <a:rPr lang="en-US" baseline="0" dirty="0" smtClean="0"/>
              <a:t>-quark clustering, and states generated dynamically by meson-baryon interaction. These configuration result in variations of the excitation spectrum which we study with hadron or electromagnetic beams. The second line of research is to measure the strength  of resonance excitations versus the space-time resolution of the probe to see how the strength of the effective degrees of freedom change with the distance scale. Beyond these mostly experimental aspects, there has been significant progress in the theory sector , e.g. predictions from LQCD of the spectrum, the Dyson-Schwinger equations of QCD, holographic QCD, and others. </a:t>
            </a:r>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51</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52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65146C-2381-E845-AEC8-0B41B4187267}" type="slidenum">
              <a:rPr lang="en-US" smtClean="0"/>
              <a:pPr/>
              <a:t>53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p:spPr>
        <p:txBody>
          <a:bodyPr/>
          <a:lstStyle>
            <a:lvl1pPr>
              <a:defRPr sz="1900">
                <a:solidFill>
                  <a:schemeClr val="tx1"/>
                </a:solidFill>
                <a:latin typeface="Baskerville Old Face" charset="0"/>
                <a:ea typeface="ＭＳ Ｐゴシック" charset="0"/>
                <a:cs typeface="ＭＳ Ｐゴシック" charset="0"/>
              </a:defRPr>
            </a:lvl1pPr>
            <a:lvl2pPr marL="742950" indent="-285750">
              <a:defRPr sz="1900">
                <a:solidFill>
                  <a:schemeClr val="tx1"/>
                </a:solidFill>
                <a:latin typeface="Baskerville Old Face" charset="0"/>
                <a:ea typeface="ＭＳ Ｐゴシック" charset="0"/>
              </a:defRPr>
            </a:lvl2pPr>
            <a:lvl3pPr marL="1143000" indent="-228600">
              <a:defRPr sz="1900">
                <a:solidFill>
                  <a:schemeClr val="tx1"/>
                </a:solidFill>
                <a:latin typeface="Baskerville Old Face" charset="0"/>
                <a:ea typeface="ＭＳ Ｐゴシック" charset="0"/>
              </a:defRPr>
            </a:lvl3pPr>
            <a:lvl4pPr marL="1600200" indent="-228600">
              <a:defRPr sz="1900">
                <a:solidFill>
                  <a:schemeClr val="tx1"/>
                </a:solidFill>
                <a:latin typeface="Baskerville Old Face" charset="0"/>
                <a:ea typeface="ＭＳ Ｐゴシック" charset="0"/>
              </a:defRPr>
            </a:lvl4pPr>
            <a:lvl5pPr marL="2057400" indent="-228600">
              <a:defRPr sz="1900">
                <a:solidFill>
                  <a:schemeClr val="tx1"/>
                </a:solidFill>
                <a:latin typeface="Baskerville Old Face" charset="0"/>
                <a:ea typeface="ＭＳ Ｐゴシック" charset="0"/>
              </a:defRPr>
            </a:lvl5pPr>
            <a:lvl6pPr marL="2514600" indent="-228600" eaLnBrk="0" fontAlgn="base" hangingPunct="0">
              <a:spcBef>
                <a:spcPct val="0"/>
              </a:spcBef>
              <a:spcAft>
                <a:spcPct val="0"/>
              </a:spcAft>
              <a:defRPr sz="1900">
                <a:solidFill>
                  <a:schemeClr val="tx1"/>
                </a:solidFill>
                <a:latin typeface="Baskerville Old Face" charset="0"/>
                <a:ea typeface="ＭＳ Ｐゴシック" charset="0"/>
              </a:defRPr>
            </a:lvl6pPr>
            <a:lvl7pPr marL="2971800" indent="-228600" eaLnBrk="0" fontAlgn="base" hangingPunct="0">
              <a:spcBef>
                <a:spcPct val="0"/>
              </a:spcBef>
              <a:spcAft>
                <a:spcPct val="0"/>
              </a:spcAft>
              <a:defRPr sz="1900">
                <a:solidFill>
                  <a:schemeClr val="tx1"/>
                </a:solidFill>
                <a:latin typeface="Baskerville Old Face" charset="0"/>
                <a:ea typeface="ＭＳ Ｐゴシック" charset="0"/>
              </a:defRPr>
            </a:lvl7pPr>
            <a:lvl8pPr marL="3429000" indent="-228600" eaLnBrk="0" fontAlgn="base" hangingPunct="0">
              <a:spcBef>
                <a:spcPct val="0"/>
              </a:spcBef>
              <a:spcAft>
                <a:spcPct val="0"/>
              </a:spcAft>
              <a:defRPr sz="1900">
                <a:solidFill>
                  <a:schemeClr val="tx1"/>
                </a:solidFill>
                <a:latin typeface="Baskerville Old Face" charset="0"/>
                <a:ea typeface="ＭＳ Ｐゴシック" charset="0"/>
              </a:defRPr>
            </a:lvl8pPr>
            <a:lvl9pPr marL="3886200" indent="-228600" eaLnBrk="0" fontAlgn="base" hangingPunct="0">
              <a:spcBef>
                <a:spcPct val="0"/>
              </a:spcBef>
              <a:spcAft>
                <a:spcPct val="0"/>
              </a:spcAft>
              <a:defRPr sz="1900">
                <a:solidFill>
                  <a:schemeClr val="tx1"/>
                </a:solidFill>
                <a:latin typeface="Baskerville Old Face" charset="0"/>
                <a:ea typeface="ＭＳ Ｐゴシック" charset="0"/>
              </a:defRPr>
            </a:lvl9pPr>
          </a:lstStyle>
          <a:p>
            <a:fld id="{00AD28BE-B4E0-8F45-AF42-49428EC3B1CB}" type="slidenum">
              <a:rPr lang="en-US" sz="1200">
                <a:latin typeface="Arial" charset="0"/>
              </a:rPr>
              <a:pPr/>
              <a:t>4</a:t>
            </a:fld>
            <a:endParaRPr lang="en-US" sz="1200">
              <a:latin typeface="Arial" charset="0"/>
            </a:endParaRPr>
          </a:p>
        </p:txBody>
      </p:sp>
      <p:sp>
        <p:nvSpPr>
          <p:cNvPr id="134146" name="Rectangle 2"/>
          <p:cNvSpPr>
            <a:spLocks noGrp="1" noRot="1" noChangeAspect="1" noChangeArrowheads="1" noTextEdit="1"/>
          </p:cNvSpPr>
          <p:nvPr>
            <p:ph type="sldImg"/>
          </p:nvPr>
        </p:nvSpPr>
        <p:spPr>
          <a:xfrm>
            <a:off x="976313" y="685800"/>
            <a:ext cx="4905375" cy="3429000"/>
          </a:xfrm>
          <a:ln/>
          <a:extLst>
            <a:ext uri="{FAA26D3D-D897-4be2-8F04-BA451C77F1D7}">
              <ma14:placeholderFlag xmlns:ma14="http://schemas.microsoft.com/office/mac/drawingml/2011/main" val="1"/>
            </a:ext>
          </a:extLst>
        </p:spPr>
      </p:sp>
      <p:sp>
        <p:nvSpPr>
          <p:cNvPr id="6147" name="Rectangle 3"/>
          <p:cNvSpPr>
            <a:spLocks noGrp="1" noChangeArrowheads="1"/>
          </p:cNvSpPr>
          <p:nvPr>
            <p:ph type="body" idx="1"/>
          </p:nvPr>
        </p:nvSpPr>
        <p:spPr>
          <a:noFill/>
        </p:spPr>
        <p:txBody>
          <a:bodyPr/>
          <a:lstStyle/>
          <a:p>
            <a:pPr eaLnBrk="1" hangingPunct="1"/>
            <a:r>
              <a:rPr lang="en-US"/>
              <a:t>The main motivation is understanding the working of QCD: how do we </a:t>
            </a:r>
          </a:p>
        </p:txBody>
      </p:sp>
      <p:sp>
        <p:nvSpPr>
          <p:cNvPr id="2" name="Segnaposto piè di pagina 1"/>
          <p:cNvSpPr>
            <a:spLocks noGrp="1"/>
          </p:cNvSpPr>
          <p:nvPr>
            <p:ph type="ftr" sz="quarter" idx="10"/>
          </p:nvPr>
        </p:nvSpPr>
        <p:spPr/>
        <p:txBody>
          <a:bodyPr/>
          <a:lstStyle/>
          <a:p>
            <a:r>
              <a:rPr lang="en-US" smtClean="0"/>
              <a:t>Annalisa D'Angelo - The Baryon Spectroscopy program at Jlab</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C8717A-4878-9D4A-96D0-863182CE676C}" type="slidenum">
              <a:rPr lang="en-US"/>
              <a:pPr/>
              <a:t>5</a:t>
            </a:fld>
            <a:endParaRPr lang="en-US"/>
          </a:p>
        </p:txBody>
      </p:sp>
      <p:sp>
        <p:nvSpPr>
          <p:cNvPr id="22530" name="Rectangle 2"/>
          <p:cNvSpPr>
            <a:spLocks noGrp="1" noRot="1" noChangeAspect="1" noChangeArrowheads="1" noTextEdit="1"/>
          </p:cNvSpPr>
          <p:nvPr>
            <p:ph type="sldImg"/>
          </p:nvPr>
        </p:nvSpPr>
        <p:spPr>
          <a:xfrm>
            <a:off x="976313" y="685800"/>
            <a:ext cx="4905375" cy="3429000"/>
          </a:xfrm>
          <a:ln/>
          <a:extLs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p:txBody>
          <a:bodyPr/>
          <a:lstStyle/>
          <a:p>
            <a:endParaRPr lang="it-IT"/>
          </a:p>
        </p:txBody>
      </p:sp>
      <p:sp>
        <p:nvSpPr>
          <p:cNvPr id="2" name="Segnaposto piè di pagina 1"/>
          <p:cNvSpPr>
            <a:spLocks noGrp="1"/>
          </p:cNvSpPr>
          <p:nvPr>
            <p:ph type="ftr" sz="quarter" idx="10"/>
          </p:nvPr>
        </p:nvSpPr>
        <p:spPr/>
        <p:txBody>
          <a:bodyPr/>
          <a:lstStyle/>
          <a:p>
            <a:r>
              <a:rPr lang="en-US" smtClean="0"/>
              <a:t>Annalisa D'Angelo - The Baryon Spectroscopy program at Jlab</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C8717A-4878-9D4A-96D0-863182CE676C}" type="slidenum">
              <a:rPr lang="en-US"/>
              <a:pPr/>
              <a:t>6</a:t>
            </a:fld>
            <a:endParaRPr lang="en-US"/>
          </a:p>
        </p:txBody>
      </p:sp>
      <p:sp>
        <p:nvSpPr>
          <p:cNvPr id="22530" name="Rectangle 2"/>
          <p:cNvSpPr>
            <a:spLocks noGrp="1" noRot="1" noChangeAspect="1" noChangeArrowheads="1" noTextEdit="1"/>
          </p:cNvSpPr>
          <p:nvPr>
            <p:ph type="sldImg"/>
          </p:nvPr>
        </p:nvSpPr>
        <p:spPr>
          <a:xfrm>
            <a:off x="976313" y="685800"/>
            <a:ext cx="4905375" cy="3429000"/>
          </a:xfrm>
          <a:ln/>
          <a:extLs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p:txBody>
          <a:bodyPr/>
          <a:lstStyle/>
          <a:p>
            <a:endParaRPr lang="it-IT"/>
          </a:p>
        </p:txBody>
      </p:sp>
      <p:sp>
        <p:nvSpPr>
          <p:cNvPr id="2" name="Segnaposto piè di pagina 1"/>
          <p:cNvSpPr>
            <a:spLocks noGrp="1"/>
          </p:cNvSpPr>
          <p:nvPr>
            <p:ph type="ftr" sz="quarter" idx="10"/>
          </p:nvPr>
        </p:nvSpPr>
        <p:spPr/>
        <p:txBody>
          <a:bodyPr/>
          <a:lstStyle/>
          <a:p>
            <a:r>
              <a:rPr lang="en-US" smtClean="0"/>
              <a:t>Annalisa D'Angelo - The Baryon Spectroscopy program at Jlab</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EBA356-E715-DF45-A3EC-89A5131D4278}" type="slidenum">
              <a:rPr lang="en-US"/>
              <a:pPr/>
              <a:t>7</a:t>
            </a:fld>
            <a:endParaRPr lang="en-US"/>
          </a:p>
        </p:txBody>
      </p:sp>
      <p:sp>
        <p:nvSpPr>
          <p:cNvPr id="25602" name="Rectangle 2"/>
          <p:cNvSpPr>
            <a:spLocks noGrp="1" noRot="1" noChangeAspect="1" noChangeArrowheads="1" noTextEdit="1"/>
          </p:cNvSpPr>
          <p:nvPr>
            <p:ph type="sldImg"/>
          </p:nvPr>
        </p:nvSpPr>
        <p:spPr>
          <a:xfrm>
            <a:off x="976313" y="685800"/>
            <a:ext cx="4905375" cy="3429000"/>
          </a:xfrm>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p:txBody>
          <a:bodyPr/>
          <a:lstStyle/>
          <a:p>
            <a:endParaRPr lang="it-IT"/>
          </a:p>
        </p:txBody>
      </p:sp>
      <p:sp>
        <p:nvSpPr>
          <p:cNvPr id="2" name="Segnaposto piè di pagina 1"/>
          <p:cNvSpPr>
            <a:spLocks noGrp="1"/>
          </p:cNvSpPr>
          <p:nvPr>
            <p:ph type="ftr" sz="quarter" idx="10"/>
          </p:nvPr>
        </p:nvSpPr>
        <p:spPr/>
        <p:txBody>
          <a:bodyPr/>
          <a:lstStyle/>
          <a:p>
            <a:r>
              <a:rPr lang="en-US" smtClean="0"/>
              <a:t>Annalisa D'Angelo - The Baryon Spectroscopy program at Jlab</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1900">
                <a:solidFill>
                  <a:schemeClr val="tx1"/>
                </a:solidFill>
                <a:latin typeface="Baskerville Old Face" charset="0"/>
                <a:ea typeface="ＭＳ Ｐゴシック" charset="0"/>
                <a:cs typeface="ＭＳ Ｐゴシック" charset="0"/>
              </a:defRPr>
            </a:lvl1pPr>
            <a:lvl2pPr marL="742950" indent="-285750">
              <a:defRPr sz="1900">
                <a:solidFill>
                  <a:schemeClr val="tx1"/>
                </a:solidFill>
                <a:latin typeface="Baskerville Old Face" charset="0"/>
                <a:ea typeface="ＭＳ Ｐゴシック" charset="0"/>
              </a:defRPr>
            </a:lvl2pPr>
            <a:lvl3pPr marL="1143000" indent="-228600">
              <a:defRPr sz="1900">
                <a:solidFill>
                  <a:schemeClr val="tx1"/>
                </a:solidFill>
                <a:latin typeface="Baskerville Old Face" charset="0"/>
                <a:ea typeface="ＭＳ Ｐゴシック" charset="0"/>
              </a:defRPr>
            </a:lvl3pPr>
            <a:lvl4pPr marL="1600200" indent="-228600">
              <a:defRPr sz="1900">
                <a:solidFill>
                  <a:schemeClr val="tx1"/>
                </a:solidFill>
                <a:latin typeface="Baskerville Old Face" charset="0"/>
                <a:ea typeface="ＭＳ Ｐゴシック" charset="0"/>
              </a:defRPr>
            </a:lvl4pPr>
            <a:lvl5pPr marL="2057400" indent="-228600">
              <a:defRPr sz="1900">
                <a:solidFill>
                  <a:schemeClr val="tx1"/>
                </a:solidFill>
                <a:latin typeface="Baskerville Old Face" charset="0"/>
                <a:ea typeface="ＭＳ Ｐゴシック" charset="0"/>
              </a:defRPr>
            </a:lvl5pPr>
            <a:lvl6pPr marL="2514600" indent="-228600" eaLnBrk="0" fontAlgn="base" hangingPunct="0">
              <a:spcBef>
                <a:spcPct val="0"/>
              </a:spcBef>
              <a:spcAft>
                <a:spcPct val="0"/>
              </a:spcAft>
              <a:defRPr sz="1900">
                <a:solidFill>
                  <a:schemeClr val="tx1"/>
                </a:solidFill>
                <a:latin typeface="Baskerville Old Face" charset="0"/>
                <a:ea typeface="ＭＳ Ｐゴシック" charset="0"/>
              </a:defRPr>
            </a:lvl6pPr>
            <a:lvl7pPr marL="2971800" indent="-228600" eaLnBrk="0" fontAlgn="base" hangingPunct="0">
              <a:spcBef>
                <a:spcPct val="0"/>
              </a:spcBef>
              <a:spcAft>
                <a:spcPct val="0"/>
              </a:spcAft>
              <a:defRPr sz="1900">
                <a:solidFill>
                  <a:schemeClr val="tx1"/>
                </a:solidFill>
                <a:latin typeface="Baskerville Old Face" charset="0"/>
                <a:ea typeface="ＭＳ Ｐゴシック" charset="0"/>
              </a:defRPr>
            </a:lvl7pPr>
            <a:lvl8pPr marL="3429000" indent="-228600" eaLnBrk="0" fontAlgn="base" hangingPunct="0">
              <a:spcBef>
                <a:spcPct val="0"/>
              </a:spcBef>
              <a:spcAft>
                <a:spcPct val="0"/>
              </a:spcAft>
              <a:defRPr sz="1900">
                <a:solidFill>
                  <a:schemeClr val="tx1"/>
                </a:solidFill>
                <a:latin typeface="Baskerville Old Face" charset="0"/>
                <a:ea typeface="ＭＳ Ｐゴシック" charset="0"/>
              </a:defRPr>
            </a:lvl8pPr>
            <a:lvl9pPr marL="3886200" indent="-228600" eaLnBrk="0" fontAlgn="base" hangingPunct="0">
              <a:spcBef>
                <a:spcPct val="0"/>
              </a:spcBef>
              <a:spcAft>
                <a:spcPct val="0"/>
              </a:spcAft>
              <a:defRPr sz="1900">
                <a:solidFill>
                  <a:schemeClr val="tx1"/>
                </a:solidFill>
                <a:latin typeface="Baskerville Old Face" charset="0"/>
                <a:ea typeface="ＭＳ Ｐゴシック" charset="0"/>
              </a:defRPr>
            </a:lvl9pPr>
          </a:lstStyle>
          <a:p>
            <a:fld id="{6858E1F8-C654-CD49-ACFC-ACC527B2AD23}" type="slidenum">
              <a:rPr lang="en-US" sz="1200">
                <a:latin typeface="Arial" charset="0"/>
              </a:rPr>
              <a:pPr/>
              <a:t>8</a:t>
            </a:fld>
            <a:endParaRPr lang="en-US" sz="1200">
              <a:latin typeface="Arial" charset="0"/>
            </a:endParaRPr>
          </a:p>
        </p:txBody>
      </p:sp>
      <p:sp>
        <p:nvSpPr>
          <p:cNvPr id="134146" name="Rectangle 2"/>
          <p:cNvSpPr>
            <a:spLocks noGrp="1" noRot="1" noChangeAspect="1" noChangeArrowheads="1" noTextEdit="1"/>
          </p:cNvSpPr>
          <p:nvPr>
            <p:ph type="sldImg"/>
          </p:nvPr>
        </p:nvSpPr>
        <p:spPr>
          <a:xfrm>
            <a:off x="976313" y="685800"/>
            <a:ext cx="4905375" cy="3429000"/>
          </a:xfrm>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a:noFill/>
        </p:spPr>
        <p:txBody>
          <a:bodyPr/>
          <a:lstStyle/>
          <a:p>
            <a:pPr eaLnBrk="1" hangingPunct="1"/>
            <a:r>
              <a:rPr lang="en-US"/>
              <a:t>As This fundamental problem is unique in physics history: the elementary excitation of the theory are not those of the degrees of freedom accessible directly by the experiment.</a:t>
            </a:r>
          </a:p>
          <a:p>
            <a:pPr eaLnBrk="1" hangingPunct="1"/>
            <a:r>
              <a:rPr lang="en-US"/>
              <a:t>In the absence of direct QCD prediction the excited states of the nucleon have been predicted by constituent quark models but </a:t>
            </a:r>
          </a:p>
        </p:txBody>
      </p:sp>
      <p:sp>
        <p:nvSpPr>
          <p:cNvPr id="2" name="Segnaposto piè di pagina 1"/>
          <p:cNvSpPr>
            <a:spLocks noGrp="1"/>
          </p:cNvSpPr>
          <p:nvPr>
            <p:ph type="ftr" sz="quarter" idx="10"/>
          </p:nvPr>
        </p:nvSpPr>
        <p:spPr/>
        <p:txBody>
          <a:bodyPr/>
          <a:lstStyle/>
          <a:p>
            <a:r>
              <a:rPr lang="en-US" smtClean="0"/>
              <a:t>Annalisa D'Angelo - The Baryon Spectroscopy program at Jlab</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653F28-2F5C-C243-B728-994D02E100B4}" type="slidenum">
              <a:rPr lang="en-US"/>
              <a:pPr/>
              <a:t>9</a:t>
            </a:fld>
            <a:endParaRPr lang="en-US"/>
          </a:p>
        </p:txBody>
      </p:sp>
      <p:sp>
        <p:nvSpPr>
          <p:cNvPr id="7170" name="Rectangle 2"/>
          <p:cNvSpPr>
            <a:spLocks noGrp="1" noRot="1" noChangeAspect="1" noChangeArrowheads="1" noTextEdit="1"/>
          </p:cNvSpPr>
          <p:nvPr>
            <p:ph type="sldImg"/>
          </p:nvPr>
        </p:nvSpPr>
        <p:spPr>
          <a:xfrm>
            <a:off x="976313" y="685800"/>
            <a:ext cx="4905375" cy="3429000"/>
          </a:xfrm>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r>
              <a:rPr lang="en-US"/>
              <a:t>In the </a:t>
            </a:r>
          </a:p>
        </p:txBody>
      </p:sp>
      <p:sp>
        <p:nvSpPr>
          <p:cNvPr id="2" name="Segnaposto piè di pagina 1"/>
          <p:cNvSpPr>
            <a:spLocks noGrp="1"/>
          </p:cNvSpPr>
          <p:nvPr>
            <p:ph type="ftr" sz="quarter" idx="10"/>
          </p:nvPr>
        </p:nvSpPr>
        <p:spPr/>
        <p:txBody>
          <a:bodyPr/>
          <a:lstStyle/>
          <a:p>
            <a:r>
              <a:rPr lang="en-US" smtClean="0"/>
              <a:t>Annalisa D'Angelo - The Baryon Spectroscopy program at Jlab</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8505" y="2253388"/>
            <a:ext cx="8825240" cy="1554390"/>
          </a:xfrm>
        </p:spPr>
        <p:txBody>
          <a:bodyPr/>
          <a:lstStyle/>
          <a:p>
            <a:r>
              <a:rPr lang="it-IT" smtClean="0"/>
              <a:t>Fare clic per modificare stile</a:t>
            </a:r>
            <a:endParaRPr lang="it-IT"/>
          </a:p>
        </p:txBody>
      </p:sp>
      <p:sp>
        <p:nvSpPr>
          <p:cNvPr id="3" name="Sottotitolo 2"/>
          <p:cNvSpPr>
            <a:spLocks noGrp="1"/>
          </p:cNvSpPr>
          <p:nvPr>
            <p:ph type="subTitle" idx="1"/>
          </p:nvPr>
        </p:nvSpPr>
        <p:spPr>
          <a:xfrm>
            <a:off x="1557011" y="4110994"/>
            <a:ext cx="7268229" cy="1852821"/>
          </a:xfrm>
        </p:spPr>
        <p:txBody>
          <a:bodyPr/>
          <a:lstStyle>
            <a:lvl1pPr marL="0" indent="0" algn="ctr">
              <a:buNone/>
              <a:defRPr/>
            </a:lvl1pPr>
            <a:lvl2pPr marL="466198" indent="0" algn="ctr">
              <a:buNone/>
              <a:defRPr/>
            </a:lvl2pPr>
            <a:lvl3pPr marL="932396" indent="0" algn="ctr">
              <a:buNone/>
              <a:defRPr/>
            </a:lvl3pPr>
            <a:lvl4pPr marL="1398593" indent="0" algn="ctr">
              <a:buNone/>
              <a:defRPr/>
            </a:lvl4pPr>
            <a:lvl5pPr marL="1864792" indent="0" algn="ctr">
              <a:buNone/>
              <a:defRPr/>
            </a:lvl5pPr>
            <a:lvl6pPr marL="2330990" indent="0" algn="ctr">
              <a:buNone/>
              <a:defRPr/>
            </a:lvl6pPr>
            <a:lvl7pPr marL="2797188" indent="0" algn="ctr">
              <a:buNone/>
              <a:defRPr/>
            </a:lvl7pPr>
            <a:lvl8pPr marL="3263386" indent="0" algn="ctr">
              <a:buNone/>
              <a:defRPr/>
            </a:lvl8pPr>
            <a:lvl9pPr marL="3729583" indent="0" algn="ctr">
              <a:buNone/>
              <a:defRPr/>
            </a:lvl9pPr>
          </a:lstStyle>
          <a:p>
            <a:r>
              <a:rPr lang="it-IT" smtClean="0"/>
              <a:t>Fare clic per modificare lo stile del sottotitolo dello schema</a:t>
            </a:r>
            <a:endParaRPr lang="it-IT"/>
          </a:p>
        </p:txBody>
      </p:sp>
      <p:sp>
        <p:nvSpPr>
          <p:cNvPr id="5" name="Segnaposto piè di pagina 4"/>
          <p:cNvSpPr>
            <a:spLocks noGrp="1"/>
          </p:cNvSpPr>
          <p:nvPr>
            <p:ph type="ftr" sz="quarter" idx="11"/>
          </p:nvPr>
        </p:nvSpPr>
        <p:spPr/>
        <p:txBody>
          <a:bodyPr/>
          <a:lstStyle>
            <a:lvl1pPr>
              <a:defRPr>
                <a:solidFill>
                  <a:schemeClr val="tx1"/>
                </a:solidFill>
              </a:defRPr>
            </a:lvl1pPr>
          </a:lstStyle>
          <a:p>
            <a:r>
              <a:rPr lang="en-US" smtClean="0">
                <a:solidFill>
                  <a:srgbClr val="800000"/>
                </a:solidFill>
              </a:rPr>
              <a:t>FDHS- 2014 - Jlab  November 18-20                          Annalisa D'Angelo - Data Analysis in Meson Photoproduction</a:t>
            </a:r>
            <a:endParaRPr lang="en-US" dirty="0">
              <a:solidFill>
                <a:srgbClr val="800000"/>
              </a:solidFill>
            </a:endParaRPr>
          </a:p>
        </p:txBody>
      </p:sp>
      <p:sp>
        <p:nvSpPr>
          <p:cNvPr id="6" name="Segnaposto numero diapositiva 5"/>
          <p:cNvSpPr>
            <a:spLocks noGrp="1"/>
          </p:cNvSpPr>
          <p:nvPr>
            <p:ph type="sldNum" sz="quarter" idx="12"/>
          </p:nvPr>
        </p:nvSpPr>
        <p:spPr/>
        <p:txBody>
          <a:bodyPr/>
          <a:lstStyle>
            <a:lvl1pPr>
              <a:defRPr/>
            </a:lvl1pPr>
          </a:lstStyle>
          <a:p>
            <a:fld id="{74184F22-47CE-E84F-AE27-D9117E68BE8E}" type="slidenum">
              <a:rPr lang="en-US"/>
              <a:pPr/>
              <a:t>‹#›</a:t>
            </a:fld>
            <a:endParaRPr lang="en-US"/>
          </a:p>
        </p:txBody>
      </p:sp>
    </p:spTree>
    <p:extLst>
      <p:ext uri="{BB962C8B-B14F-4D97-AF65-F5344CB8AC3E}">
        <p14:creationId xmlns:p14="http://schemas.microsoft.com/office/powerpoint/2010/main" val="415040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778505" y="6608552"/>
            <a:ext cx="2911217" cy="483551"/>
          </a:xfrm>
          <a:prstGeom prst="rect">
            <a:avLst/>
          </a:prstGeom>
        </p:spPr>
        <p:txBody>
          <a:bodyPr lIns="93239" tIns="46620" rIns="93239" bIns="46620"/>
          <a:lstStyle>
            <a:lvl1pPr>
              <a:defRPr/>
            </a:lvl1pPr>
          </a:lstStyle>
          <a:p>
            <a:endParaRPr lang="en-US"/>
          </a:p>
        </p:txBody>
      </p:sp>
      <p:sp>
        <p:nvSpPr>
          <p:cNvPr id="5" name="Segnaposto piè di pagina 4"/>
          <p:cNvSpPr>
            <a:spLocks noGrp="1"/>
          </p:cNvSpPr>
          <p:nvPr>
            <p:ph type="ftr" sz="quarter" idx="11"/>
          </p:nvPr>
        </p:nvSpPr>
        <p:spPr/>
        <p:txBody>
          <a:bodyPr/>
          <a:lstStyle>
            <a:lvl1pPr>
              <a:defRPr>
                <a:solidFill>
                  <a:schemeClr val="tx1"/>
                </a:solidFill>
              </a:defRPr>
            </a:lvl1pPr>
          </a:lstStyle>
          <a:p>
            <a:r>
              <a:rPr lang="en-US" smtClean="0">
                <a:solidFill>
                  <a:srgbClr val="800040"/>
                </a:solidFill>
              </a:rPr>
              <a:t>FDHS- 2014 - Jlab  November 18-20                          Annalisa D'Angelo - Data Analysis in Meson Photoproduction</a:t>
            </a:r>
            <a:endParaRPr lang="en-US">
              <a:solidFill>
                <a:srgbClr val="800040"/>
              </a:solidFill>
            </a:endParaRPr>
          </a:p>
        </p:txBody>
      </p:sp>
      <p:sp>
        <p:nvSpPr>
          <p:cNvPr id="6" name="Segnaposto numero diapositiva 5"/>
          <p:cNvSpPr>
            <a:spLocks noGrp="1"/>
          </p:cNvSpPr>
          <p:nvPr>
            <p:ph type="sldNum" sz="quarter" idx="12"/>
          </p:nvPr>
        </p:nvSpPr>
        <p:spPr/>
        <p:txBody>
          <a:bodyPr/>
          <a:lstStyle>
            <a:lvl1pPr>
              <a:defRPr/>
            </a:lvl1pPr>
          </a:lstStyle>
          <a:p>
            <a:fld id="{080F8F67-4790-3541-80D1-1464704AE984}" type="slidenum">
              <a:rPr lang="en-US"/>
              <a:pPr/>
              <a:t>‹#›</a:t>
            </a:fld>
            <a:endParaRPr lang="en-US"/>
          </a:p>
        </p:txBody>
      </p:sp>
    </p:spTree>
    <p:extLst>
      <p:ext uri="{BB962C8B-B14F-4D97-AF65-F5344CB8AC3E}">
        <p14:creationId xmlns:p14="http://schemas.microsoft.com/office/powerpoint/2010/main" val="166858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97436" y="644737"/>
            <a:ext cx="2206310" cy="580263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778506" y="644737"/>
            <a:ext cx="6461921" cy="580263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778505" y="6608552"/>
            <a:ext cx="2911217" cy="483551"/>
          </a:xfrm>
          <a:prstGeom prst="rect">
            <a:avLst/>
          </a:prstGeom>
        </p:spPr>
        <p:txBody>
          <a:bodyPr lIns="93239" tIns="46620" rIns="93239" bIns="46620"/>
          <a:lstStyle>
            <a:lvl1pPr>
              <a:defRPr/>
            </a:lvl1pPr>
          </a:lstStyle>
          <a:p>
            <a:endParaRPr lang="en-US"/>
          </a:p>
        </p:txBody>
      </p:sp>
      <p:sp>
        <p:nvSpPr>
          <p:cNvPr id="5" name="Segnaposto piè di pagina 4"/>
          <p:cNvSpPr>
            <a:spLocks noGrp="1"/>
          </p:cNvSpPr>
          <p:nvPr>
            <p:ph type="ftr" sz="quarter" idx="11"/>
          </p:nvPr>
        </p:nvSpPr>
        <p:spPr/>
        <p:txBody>
          <a:bodyPr/>
          <a:lstStyle>
            <a:lvl1pPr>
              <a:defRPr>
                <a:solidFill>
                  <a:schemeClr val="tx1"/>
                </a:solidFill>
              </a:defRPr>
            </a:lvl1pPr>
          </a:lstStyle>
          <a:p>
            <a:r>
              <a:rPr lang="en-US" smtClean="0">
                <a:solidFill>
                  <a:srgbClr val="800040"/>
                </a:solidFill>
              </a:rPr>
              <a:t>FDHS- 2014 - Jlab  November 18-20                          Annalisa D'Angelo - Data Analysis in Meson Photoproduction</a:t>
            </a:r>
            <a:endParaRPr lang="en-US">
              <a:solidFill>
                <a:srgbClr val="800040"/>
              </a:solidFill>
            </a:endParaRPr>
          </a:p>
        </p:txBody>
      </p:sp>
      <p:sp>
        <p:nvSpPr>
          <p:cNvPr id="6" name="Segnaposto numero diapositiva 5"/>
          <p:cNvSpPr>
            <a:spLocks noGrp="1"/>
          </p:cNvSpPr>
          <p:nvPr>
            <p:ph type="sldNum" sz="quarter" idx="12"/>
          </p:nvPr>
        </p:nvSpPr>
        <p:spPr/>
        <p:txBody>
          <a:bodyPr/>
          <a:lstStyle>
            <a:lvl1pPr>
              <a:defRPr/>
            </a:lvl1pPr>
          </a:lstStyle>
          <a:p>
            <a:fld id="{144B5659-E9A6-B74F-BD5E-BB5A66706E2D}" type="slidenum">
              <a:rPr lang="en-US"/>
              <a:pPr/>
              <a:t>‹#›</a:t>
            </a:fld>
            <a:endParaRPr lang="en-US"/>
          </a:p>
        </p:txBody>
      </p:sp>
    </p:spTree>
    <p:extLst>
      <p:ext uri="{BB962C8B-B14F-4D97-AF65-F5344CB8AC3E}">
        <p14:creationId xmlns:p14="http://schemas.microsoft.com/office/powerpoint/2010/main" val="141173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piè di pagina 4"/>
          <p:cNvSpPr>
            <a:spLocks noGrp="1"/>
          </p:cNvSpPr>
          <p:nvPr>
            <p:ph type="ftr" sz="quarter" idx="11"/>
          </p:nvPr>
        </p:nvSpPr>
        <p:spPr/>
        <p:txBody>
          <a:bodyPr/>
          <a:lstStyle>
            <a:lvl1pPr>
              <a:defRPr>
                <a:solidFill>
                  <a:schemeClr val="tx1"/>
                </a:solidFill>
              </a:defRPr>
            </a:lvl1pPr>
          </a:lstStyle>
          <a:p>
            <a:r>
              <a:rPr lang="en-US" smtClean="0">
                <a:solidFill>
                  <a:srgbClr val="800040"/>
                </a:solidFill>
              </a:rPr>
              <a:t>FDHS- 2014 - Jlab  November 18-20                          Annalisa D'Angelo - Data Analysis in Meson Photoproduction</a:t>
            </a:r>
            <a:endParaRPr lang="en-US">
              <a:solidFill>
                <a:srgbClr val="800040"/>
              </a:solidFill>
            </a:endParaRPr>
          </a:p>
        </p:txBody>
      </p:sp>
      <p:sp>
        <p:nvSpPr>
          <p:cNvPr id="6" name="Segnaposto numero diapositiva 5"/>
          <p:cNvSpPr>
            <a:spLocks noGrp="1"/>
          </p:cNvSpPr>
          <p:nvPr>
            <p:ph type="sldNum" sz="quarter" idx="12"/>
          </p:nvPr>
        </p:nvSpPr>
        <p:spPr/>
        <p:txBody>
          <a:bodyPr/>
          <a:lstStyle>
            <a:lvl1pPr>
              <a:defRPr/>
            </a:lvl1pPr>
          </a:lstStyle>
          <a:p>
            <a:fld id="{B2E123A2-8C0A-B24D-ABFA-7CF5F3B53C08}" type="slidenum">
              <a:rPr lang="en-US"/>
              <a:pPr/>
              <a:t>‹#›</a:t>
            </a:fld>
            <a:endParaRPr lang="en-US"/>
          </a:p>
        </p:txBody>
      </p:sp>
    </p:spTree>
    <p:extLst>
      <p:ext uri="{BB962C8B-B14F-4D97-AF65-F5344CB8AC3E}">
        <p14:creationId xmlns:p14="http://schemas.microsoft.com/office/powerpoint/2010/main" val="152367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9394" y="4661574"/>
            <a:ext cx="8825240" cy="1439487"/>
          </a:xfrm>
        </p:spPr>
        <p:txBody>
          <a:bodyPr anchor="t"/>
          <a:lstStyle>
            <a:lvl1pPr algn="l">
              <a:defRPr sz="4100" b="1" cap="all"/>
            </a:lvl1pPr>
          </a:lstStyle>
          <a:p>
            <a:r>
              <a:rPr lang="it-IT" smtClean="0"/>
              <a:t>Fare clic per modificare stile</a:t>
            </a:r>
            <a:endParaRPr lang="it-IT"/>
          </a:p>
        </p:txBody>
      </p:sp>
      <p:sp>
        <p:nvSpPr>
          <p:cNvPr id="3" name="Segnaposto testo 2"/>
          <p:cNvSpPr>
            <a:spLocks noGrp="1"/>
          </p:cNvSpPr>
          <p:nvPr>
            <p:ph type="body" idx="1"/>
          </p:nvPr>
        </p:nvSpPr>
        <p:spPr>
          <a:xfrm>
            <a:off x="819394" y="3073672"/>
            <a:ext cx="8825240" cy="1587904"/>
          </a:xfrm>
        </p:spPr>
        <p:txBody>
          <a:bodyPr anchor="b"/>
          <a:lstStyle>
            <a:lvl1pPr marL="0" indent="0">
              <a:buNone/>
              <a:defRPr sz="2100"/>
            </a:lvl1pPr>
            <a:lvl2pPr marL="466198" indent="0">
              <a:buNone/>
              <a:defRPr sz="1900"/>
            </a:lvl2pPr>
            <a:lvl3pPr marL="932396" indent="0">
              <a:buNone/>
              <a:defRPr sz="1700"/>
            </a:lvl3pPr>
            <a:lvl4pPr marL="1398593" indent="0">
              <a:buNone/>
              <a:defRPr sz="1400"/>
            </a:lvl4pPr>
            <a:lvl5pPr marL="1864792" indent="0">
              <a:buNone/>
              <a:defRPr sz="1400"/>
            </a:lvl5pPr>
            <a:lvl6pPr marL="2330990" indent="0">
              <a:buNone/>
              <a:defRPr sz="1400"/>
            </a:lvl6pPr>
            <a:lvl7pPr marL="2797188" indent="0">
              <a:buNone/>
              <a:defRPr sz="1400"/>
            </a:lvl7pPr>
            <a:lvl8pPr marL="3263386" indent="0">
              <a:buNone/>
              <a:defRPr sz="1400"/>
            </a:lvl8pPr>
            <a:lvl9pPr marL="3729583" indent="0">
              <a:buNone/>
              <a:defRPr sz="1400"/>
            </a:lvl9pPr>
          </a:lstStyle>
          <a:p>
            <a:pPr lvl="0"/>
            <a:r>
              <a:rPr lang="it-IT" smtClean="0"/>
              <a:t>Fare clic per modificare gli stili del testo dello schema</a:t>
            </a:r>
          </a:p>
        </p:txBody>
      </p:sp>
      <p:sp>
        <p:nvSpPr>
          <p:cNvPr id="4" name="Segnaposto data 3"/>
          <p:cNvSpPr>
            <a:spLocks noGrp="1"/>
          </p:cNvSpPr>
          <p:nvPr>
            <p:ph type="dt" sz="half" idx="10"/>
          </p:nvPr>
        </p:nvSpPr>
        <p:spPr>
          <a:xfrm>
            <a:off x="778505" y="6608552"/>
            <a:ext cx="2911217" cy="483551"/>
          </a:xfrm>
          <a:prstGeom prst="rect">
            <a:avLst/>
          </a:prstGeom>
        </p:spPr>
        <p:txBody>
          <a:bodyPr lIns="93239" tIns="46620" rIns="93239" bIns="46620"/>
          <a:lstStyle>
            <a:lvl1pPr>
              <a:defRPr/>
            </a:lvl1pPr>
          </a:lstStyle>
          <a:p>
            <a:endParaRPr lang="en-US"/>
          </a:p>
        </p:txBody>
      </p:sp>
      <p:sp>
        <p:nvSpPr>
          <p:cNvPr id="5" name="Segnaposto piè di pagina 4"/>
          <p:cNvSpPr>
            <a:spLocks noGrp="1"/>
          </p:cNvSpPr>
          <p:nvPr>
            <p:ph type="ftr" sz="quarter" idx="11"/>
          </p:nvPr>
        </p:nvSpPr>
        <p:spPr/>
        <p:txBody>
          <a:bodyPr/>
          <a:lstStyle>
            <a:lvl1pPr>
              <a:defRPr>
                <a:solidFill>
                  <a:schemeClr val="tx1"/>
                </a:solidFill>
              </a:defRPr>
            </a:lvl1pPr>
          </a:lstStyle>
          <a:p>
            <a:r>
              <a:rPr lang="en-US" smtClean="0">
                <a:solidFill>
                  <a:srgbClr val="800040"/>
                </a:solidFill>
              </a:rPr>
              <a:t>FDHS- 2014 - Jlab  November 18-20                          Annalisa D'Angelo - Data Analysis in Meson Photoproduction</a:t>
            </a:r>
            <a:endParaRPr lang="en-US">
              <a:solidFill>
                <a:srgbClr val="800040"/>
              </a:solidFill>
            </a:endParaRPr>
          </a:p>
        </p:txBody>
      </p:sp>
      <p:sp>
        <p:nvSpPr>
          <p:cNvPr id="6" name="Segnaposto numero diapositiva 5"/>
          <p:cNvSpPr>
            <a:spLocks noGrp="1"/>
          </p:cNvSpPr>
          <p:nvPr>
            <p:ph type="sldNum" sz="quarter" idx="12"/>
          </p:nvPr>
        </p:nvSpPr>
        <p:spPr/>
        <p:txBody>
          <a:bodyPr/>
          <a:lstStyle>
            <a:lvl1pPr>
              <a:defRPr/>
            </a:lvl1pPr>
          </a:lstStyle>
          <a:p>
            <a:fld id="{4DC2AE66-D61E-114C-BD1D-1D06A91F5DC7}" type="slidenum">
              <a:rPr lang="en-US"/>
              <a:pPr/>
              <a:t>‹#›</a:t>
            </a:fld>
            <a:endParaRPr lang="en-US"/>
          </a:p>
        </p:txBody>
      </p:sp>
    </p:spTree>
    <p:extLst>
      <p:ext uri="{BB962C8B-B14F-4D97-AF65-F5344CB8AC3E}">
        <p14:creationId xmlns:p14="http://schemas.microsoft.com/office/powerpoint/2010/main" val="237855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778506" y="2095395"/>
            <a:ext cx="4334115" cy="4351972"/>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69630" y="2095395"/>
            <a:ext cx="4334115" cy="4351972"/>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778505" y="6608552"/>
            <a:ext cx="2911217" cy="483551"/>
          </a:xfrm>
          <a:prstGeom prst="rect">
            <a:avLst/>
          </a:prstGeom>
        </p:spPr>
        <p:txBody>
          <a:bodyPr lIns="93239" tIns="46620" rIns="93239" bIns="46620"/>
          <a:lstStyle>
            <a:lvl1pPr>
              <a:defRPr/>
            </a:lvl1pPr>
          </a:lstStyle>
          <a:p>
            <a:endParaRPr lang="en-US"/>
          </a:p>
        </p:txBody>
      </p:sp>
      <p:sp>
        <p:nvSpPr>
          <p:cNvPr id="6" name="Segnaposto piè di pagina 5"/>
          <p:cNvSpPr>
            <a:spLocks noGrp="1"/>
          </p:cNvSpPr>
          <p:nvPr>
            <p:ph type="ftr" sz="quarter" idx="11"/>
          </p:nvPr>
        </p:nvSpPr>
        <p:spPr/>
        <p:txBody>
          <a:bodyPr/>
          <a:lstStyle>
            <a:lvl1pPr>
              <a:defRPr>
                <a:solidFill>
                  <a:schemeClr val="tx1"/>
                </a:solidFill>
              </a:defRPr>
            </a:lvl1pPr>
          </a:lstStyle>
          <a:p>
            <a:r>
              <a:rPr lang="en-US" smtClean="0">
                <a:solidFill>
                  <a:srgbClr val="800040"/>
                </a:solidFill>
              </a:rPr>
              <a:t>FDHS- 2014 - Jlab  November 18-20                          Annalisa D'Angelo - Data Analysis in Meson Photoproduction</a:t>
            </a:r>
            <a:endParaRPr lang="en-US">
              <a:solidFill>
                <a:srgbClr val="800040"/>
              </a:solidFill>
            </a:endParaRPr>
          </a:p>
        </p:txBody>
      </p:sp>
      <p:sp>
        <p:nvSpPr>
          <p:cNvPr id="7" name="Segnaposto numero diapositiva 6"/>
          <p:cNvSpPr>
            <a:spLocks noGrp="1"/>
          </p:cNvSpPr>
          <p:nvPr>
            <p:ph type="sldNum" sz="quarter" idx="12"/>
          </p:nvPr>
        </p:nvSpPr>
        <p:spPr/>
        <p:txBody>
          <a:bodyPr/>
          <a:lstStyle>
            <a:lvl1pPr>
              <a:defRPr/>
            </a:lvl1pPr>
          </a:lstStyle>
          <a:p>
            <a:fld id="{E52DC3F1-72C8-4647-8286-71C37469022E}" type="slidenum">
              <a:rPr lang="en-US"/>
              <a:pPr/>
              <a:t>‹#›</a:t>
            </a:fld>
            <a:endParaRPr lang="en-US"/>
          </a:p>
        </p:txBody>
      </p:sp>
    </p:spTree>
    <p:extLst>
      <p:ext uri="{BB962C8B-B14F-4D97-AF65-F5344CB8AC3E}">
        <p14:creationId xmlns:p14="http://schemas.microsoft.com/office/powerpoint/2010/main" val="394159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8460" y="290451"/>
            <a:ext cx="9345333" cy="1209679"/>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518460" y="1623014"/>
            <a:ext cx="4587619" cy="676654"/>
          </a:xfrm>
        </p:spPr>
        <p:txBody>
          <a:bodyPr anchor="b"/>
          <a:lstStyle>
            <a:lvl1pPr marL="0" indent="0">
              <a:buNone/>
              <a:defRPr sz="2400" b="1"/>
            </a:lvl1pPr>
            <a:lvl2pPr marL="466198" indent="0">
              <a:buNone/>
              <a:defRPr sz="2100" b="1"/>
            </a:lvl2pPr>
            <a:lvl3pPr marL="932396" indent="0">
              <a:buNone/>
              <a:defRPr sz="1900" b="1"/>
            </a:lvl3pPr>
            <a:lvl4pPr marL="1398593" indent="0">
              <a:buNone/>
              <a:defRPr sz="1700" b="1"/>
            </a:lvl4pPr>
            <a:lvl5pPr marL="1864792" indent="0">
              <a:buNone/>
              <a:defRPr sz="1700" b="1"/>
            </a:lvl5pPr>
            <a:lvl6pPr marL="2330990" indent="0">
              <a:buNone/>
              <a:defRPr sz="1700" b="1"/>
            </a:lvl6pPr>
            <a:lvl7pPr marL="2797188" indent="0">
              <a:buNone/>
              <a:defRPr sz="1700" b="1"/>
            </a:lvl7pPr>
            <a:lvl8pPr marL="3263386" indent="0">
              <a:buNone/>
              <a:defRPr sz="1700" b="1"/>
            </a:lvl8pPr>
            <a:lvl9pPr marL="3729583" indent="0">
              <a:buNone/>
              <a:defRPr sz="17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518460" y="2299668"/>
            <a:ext cx="4587619" cy="4179617"/>
          </a:xfrm>
        </p:spPr>
        <p:txBody>
          <a:bodyPr/>
          <a:lstStyle>
            <a:lvl1pPr>
              <a:defRPr sz="24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74538" y="1623014"/>
            <a:ext cx="4589255" cy="676654"/>
          </a:xfrm>
        </p:spPr>
        <p:txBody>
          <a:bodyPr anchor="b"/>
          <a:lstStyle>
            <a:lvl1pPr marL="0" indent="0">
              <a:buNone/>
              <a:defRPr sz="2400" b="1"/>
            </a:lvl1pPr>
            <a:lvl2pPr marL="466198" indent="0">
              <a:buNone/>
              <a:defRPr sz="2100" b="1"/>
            </a:lvl2pPr>
            <a:lvl3pPr marL="932396" indent="0">
              <a:buNone/>
              <a:defRPr sz="1900" b="1"/>
            </a:lvl3pPr>
            <a:lvl4pPr marL="1398593" indent="0">
              <a:buNone/>
              <a:defRPr sz="1700" b="1"/>
            </a:lvl4pPr>
            <a:lvl5pPr marL="1864792" indent="0">
              <a:buNone/>
              <a:defRPr sz="1700" b="1"/>
            </a:lvl5pPr>
            <a:lvl6pPr marL="2330990" indent="0">
              <a:buNone/>
              <a:defRPr sz="1700" b="1"/>
            </a:lvl6pPr>
            <a:lvl7pPr marL="2797188" indent="0">
              <a:buNone/>
              <a:defRPr sz="1700" b="1"/>
            </a:lvl7pPr>
            <a:lvl8pPr marL="3263386" indent="0">
              <a:buNone/>
              <a:defRPr sz="1700" b="1"/>
            </a:lvl8pPr>
            <a:lvl9pPr marL="3729583" indent="0">
              <a:buNone/>
              <a:defRPr sz="17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5274538" y="2299668"/>
            <a:ext cx="4589255" cy="4179617"/>
          </a:xfrm>
        </p:spPr>
        <p:txBody>
          <a:bodyPr/>
          <a:lstStyle>
            <a:lvl1pPr>
              <a:defRPr sz="24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a:xfrm>
            <a:off x="778505" y="6608552"/>
            <a:ext cx="2911217" cy="483551"/>
          </a:xfrm>
          <a:prstGeom prst="rect">
            <a:avLst/>
          </a:prstGeom>
        </p:spPr>
        <p:txBody>
          <a:bodyPr lIns="93239" tIns="46620" rIns="93239" bIns="46620"/>
          <a:lstStyle>
            <a:lvl1pPr>
              <a:defRPr/>
            </a:lvl1pPr>
          </a:lstStyle>
          <a:p>
            <a:endParaRPr lang="en-US"/>
          </a:p>
        </p:txBody>
      </p:sp>
      <p:sp>
        <p:nvSpPr>
          <p:cNvPr id="8" name="Segnaposto piè di pagina 7"/>
          <p:cNvSpPr>
            <a:spLocks noGrp="1"/>
          </p:cNvSpPr>
          <p:nvPr>
            <p:ph type="ftr" sz="quarter" idx="11"/>
          </p:nvPr>
        </p:nvSpPr>
        <p:spPr/>
        <p:txBody>
          <a:bodyPr/>
          <a:lstStyle>
            <a:lvl1pPr>
              <a:defRPr>
                <a:solidFill>
                  <a:schemeClr val="tx1"/>
                </a:solidFill>
              </a:defRPr>
            </a:lvl1pPr>
          </a:lstStyle>
          <a:p>
            <a:r>
              <a:rPr lang="en-US" smtClean="0">
                <a:solidFill>
                  <a:srgbClr val="800040"/>
                </a:solidFill>
              </a:rPr>
              <a:t>FDHS- 2014 - Jlab  November 18-20                          Annalisa D'Angelo - Data Analysis in Meson Photoproduction</a:t>
            </a:r>
            <a:endParaRPr lang="en-US">
              <a:solidFill>
                <a:srgbClr val="800040"/>
              </a:solidFill>
            </a:endParaRPr>
          </a:p>
        </p:txBody>
      </p:sp>
      <p:sp>
        <p:nvSpPr>
          <p:cNvPr id="9" name="Segnaposto numero diapositiva 8"/>
          <p:cNvSpPr>
            <a:spLocks noGrp="1"/>
          </p:cNvSpPr>
          <p:nvPr>
            <p:ph type="sldNum" sz="quarter" idx="12"/>
          </p:nvPr>
        </p:nvSpPr>
        <p:spPr/>
        <p:txBody>
          <a:bodyPr/>
          <a:lstStyle>
            <a:lvl1pPr>
              <a:defRPr/>
            </a:lvl1pPr>
          </a:lstStyle>
          <a:p>
            <a:fld id="{F3D290C6-414F-AF4B-8A7F-56CEE257135F}" type="slidenum">
              <a:rPr lang="en-US"/>
              <a:pPr/>
              <a:t>‹#›</a:t>
            </a:fld>
            <a:endParaRPr lang="en-US"/>
          </a:p>
        </p:txBody>
      </p:sp>
    </p:spTree>
    <p:extLst>
      <p:ext uri="{BB962C8B-B14F-4D97-AF65-F5344CB8AC3E}">
        <p14:creationId xmlns:p14="http://schemas.microsoft.com/office/powerpoint/2010/main" val="34119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a:xfrm>
            <a:off x="778505" y="6608552"/>
            <a:ext cx="2911217" cy="483551"/>
          </a:xfrm>
          <a:prstGeom prst="rect">
            <a:avLst/>
          </a:prstGeom>
        </p:spPr>
        <p:txBody>
          <a:bodyPr lIns="93239" tIns="46620" rIns="93239" bIns="46620"/>
          <a:lstStyle>
            <a:lvl1pPr>
              <a:defRPr/>
            </a:lvl1pPr>
          </a:lstStyle>
          <a:p>
            <a:endParaRPr lang="en-US"/>
          </a:p>
        </p:txBody>
      </p:sp>
      <p:sp>
        <p:nvSpPr>
          <p:cNvPr id="4" name="Segnaposto piè di pagina 3"/>
          <p:cNvSpPr>
            <a:spLocks noGrp="1"/>
          </p:cNvSpPr>
          <p:nvPr>
            <p:ph type="ftr" sz="quarter" idx="11"/>
          </p:nvPr>
        </p:nvSpPr>
        <p:spPr/>
        <p:txBody>
          <a:bodyPr/>
          <a:lstStyle>
            <a:lvl1pPr>
              <a:defRPr>
                <a:solidFill>
                  <a:schemeClr val="tx1"/>
                </a:solidFill>
              </a:defRPr>
            </a:lvl1pPr>
          </a:lstStyle>
          <a:p>
            <a:r>
              <a:rPr lang="en-US" smtClean="0">
                <a:solidFill>
                  <a:srgbClr val="800040"/>
                </a:solidFill>
              </a:rPr>
              <a:t>FDHS- 2014 - Jlab  November 18-20                          Annalisa D'Angelo - Data Analysis in Meson Photoproduction</a:t>
            </a:r>
            <a:endParaRPr lang="en-US">
              <a:solidFill>
                <a:srgbClr val="800040"/>
              </a:solidFill>
            </a:endParaRPr>
          </a:p>
        </p:txBody>
      </p:sp>
      <p:sp>
        <p:nvSpPr>
          <p:cNvPr id="5" name="Segnaposto numero diapositiva 4"/>
          <p:cNvSpPr>
            <a:spLocks noGrp="1"/>
          </p:cNvSpPr>
          <p:nvPr>
            <p:ph type="sldNum" sz="quarter" idx="12"/>
          </p:nvPr>
        </p:nvSpPr>
        <p:spPr/>
        <p:txBody>
          <a:bodyPr/>
          <a:lstStyle>
            <a:lvl1pPr>
              <a:defRPr/>
            </a:lvl1pPr>
          </a:lstStyle>
          <a:p>
            <a:fld id="{BBFA604B-4CD7-0A40-9B60-C2927277B8B9}" type="slidenum">
              <a:rPr lang="en-US"/>
              <a:pPr/>
              <a:t>‹#›</a:t>
            </a:fld>
            <a:endParaRPr lang="en-US"/>
          </a:p>
        </p:txBody>
      </p:sp>
    </p:spTree>
    <p:extLst>
      <p:ext uri="{BB962C8B-B14F-4D97-AF65-F5344CB8AC3E}">
        <p14:creationId xmlns:p14="http://schemas.microsoft.com/office/powerpoint/2010/main" val="389348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778505" y="6608552"/>
            <a:ext cx="2911217" cy="483551"/>
          </a:xfrm>
          <a:prstGeom prst="rect">
            <a:avLst/>
          </a:prstGeom>
        </p:spPr>
        <p:txBody>
          <a:bodyPr lIns="93239" tIns="46620" rIns="93239" bIns="46620"/>
          <a:lstStyle>
            <a:lvl1pPr>
              <a:defRPr/>
            </a:lvl1pPr>
          </a:lstStyle>
          <a:p>
            <a:endParaRPr lang="en-US"/>
          </a:p>
        </p:txBody>
      </p:sp>
      <p:sp>
        <p:nvSpPr>
          <p:cNvPr id="3" name="Segnaposto piè di pagina 2"/>
          <p:cNvSpPr>
            <a:spLocks noGrp="1"/>
          </p:cNvSpPr>
          <p:nvPr>
            <p:ph type="ftr" sz="quarter" idx="11"/>
          </p:nvPr>
        </p:nvSpPr>
        <p:spPr/>
        <p:txBody>
          <a:bodyPr/>
          <a:lstStyle>
            <a:lvl1pPr>
              <a:defRPr>
                <a:solidFill>
                  <a:schemeClr val="tx1"/>
                </a:solidFill>
              </a:defRPr>
            </a:lvl1pPr>
          </a:lstStyle>
          <a:p>
            <a:r>
              <a:rPr lang="en-US" smtClean="0">
                <a:solidFill>
                  <a:srgbClr val="800040"/>
                </a:solidFill>
              </a:rPr>
              <a:t>FDHS- 2014 - Jlab  November 18-20                          Annalisa D'Angelo - Data Analysis in Meson Photoproduction</a:t>
            </a:r>
            <a:endParaRPr lang="en-US">
              <a:solidFill>
                <a:srgbClr val="800040"/>
              </a:solidFill>
            </a:endParaRPr>
          </a:p>
        </p:txBody>
      </p:sp>
      <p:sp>
        <p:nvSpPr>
          <p:cNvPr id="4" name="Segnaposto numero diapositiva 3"/>
          <p:cNvSpPr>
            <a:spLocks noGrp="1"/>
          </p:cNvSpPr>
          <p:nvPr>
            <p:ph type="sldNum" sz="quarter" idx="12"/>
          </p:nvPr>
        </p:nvSpPr>
        <p:spPr/>
        <p:txBody>
          <a:bodyPr/>
          <a:lstStyle>
            <a:lvl1pPr>
              <a:defRPr/>
            </a:lvl1pPr>
          </a:lstStyle>
          <a:p>
            <a:fld id="{87FEDEE0-F139-4643-B219-03D91C3D227A}" type="slidenum">
              <a:rPr lang="en-US"/>
              <a:pPr/>
              <a:t>‹#›</a:t>
            </a:fld>
            <a:endParaRPr lang="en-US"/>
          </a:p>
        </p:txBody>
      </p:sp>
    </p:spTree>
    <p:extLst>
      <p:ext uri="{BB962C8B-B14F-4D97-AF65-F5344CB8AC3E}">
        <p14:creationId xmlns:p14="http://schemas.microsoft.com/office/powerpoint/2010/main" val="148922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8460" y="288857"/>
            <a:ext cx="3416590" cy="1228829"/>
          </a:xfrm>
        </p:spPr>
        <p:txBody>
          <a:bodyPr anchor="b"/>
          <a:lstStyle>
            <a:lvl1pPr algn="l">
              <a:defRPr sz="2100" b="1"/>
            </a:lvl1pPr>
          </a:lstStyle>
          <a:p>
            <a:r>
              <a:rPr lang="it-IT" smtClean="0"/>
              <a:t>Fare clic per modificare stile</a:t>
            </a:r>
            <a:endParaRPr lang="it-IT"/>
          </a:p>
        </p:txBody>
      </p:sp>
      <p:sp>
        <p:nvSpPr>
          <p:cNvPr id="3" name="Segnaposto contenuto 2"/>
          <p:cNvSpPr>
            <a:spLocks noGrp="1"/>
          </p:cNvSpPr>
          <p:nvPr>
            <p:ph idx="1"/>
          </p:nvPr>
        </p:nvSpPr>
        <p:spPr>
          <a:xfrm>
            <a:off x="4059349" y="288856"/>
            <a:ext cx="5804444" cy="6190429"/>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8460" y="1517686"/>
            <a:ext cx="3416590" cy="4961599"/>
          </a:xfrm>
        </p:spPr>
        <p:txBody>
          <a:bodyPr/>
          <a:lstStyle>
            <a:lvl1pPr marL="0" indent="0">
              <a:buNone/>
              <a:defRPr sz="1400"/>
            </a:lvl1pPr>
            <a:lvl2pPr marL="466198" indent="0">
              <a:buNone/>
              <a:defRPr sz="1200"/>
            </a:lvl2pPr>
            <a:lvl3pPr marL="932396" indent="0">
              <a:buNone/>
              <a:defRPr sz="1000"/>
            </a:lvl3pPr>
            <a:lvl4pPr marL="1398593" indent="0">
              <a:buNone/>
              <a:defRPr sz="900"/>
            </a:lvl4pPr>
            <a:lvl5pPr marL="1864792" indent="0">
              <a:buNone/>
              <a:defRPr sz="900"/>
            </a:lvl5pPr>
            <a:lvl6pPr marL="2330990" indent="0">
              <a:buNone/>
              <a:defRPr sz="900"/>
            </a:lvl6pPr>
            <a:lvl7pPr marL="2797188" indent="0">
              <a:buNone/>
              <a:defRPr sz="900"/>
            </a:lvl7pPr>
            <a:lvl8pPr marL="3263386" indent="0">
              <a:buNone/>
              <a:defRPr sz="900"/>
            </a:lvl8pPr>
            <a:lvl9pPr marL="3729583"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a:xfrm>
            <a:off x="778505" y="6608552"/>
            <a:ext cx="2911217" cy="483551"/>
          </a:xfrm>
          <a:prstGeom prst="rect">
            <a:avLst/>
          </a:prstGeom>
        </p:spPr>
        <p:txBody>
          <a:bodyPr lIns="93239" tIns="46620" rIns="93239" bIns="46620"/>
          <a:lstStyle>
            <a:lvl1pPr>
              <a:defRPr/>
            </a:lvl1pPr>
          </a:lstStyle>
          <a:p>
            <a:endParaRPr lang="en-US"/>
          </a:p>
        </p:txBody>
      </p:sp>
      <p:sp>
        <p:nvSpPr>
          <p:cNvPr id="6" name="Segnaposto piè di pagina 5"/>
          <p:cNvSpPr>
            <a:spLocks noGrp="1"/>
          </p:cNvSpPr>
          <p:nvPr>
            <p:ph type="ftr" sz="quarter" idx="11"/>
          </p:nvPr>
        </p:nvSpPr>
        <p:spPr/>
        <p:txBody>
          <a:bodyPr/>
          <a:lstStyle>
            <a:lvl1pPr>
              <a:defRPr>
                <a:solidFill>
                  <a:schemeClr val="tx1"/>
                </a:solidFill>
              </a:defRPr>
            </a:lvl1pPr>
          </a:lstStyle>
          <a:p>
            <a:r>
              <a:rPr lang="en-US" smtClean="0">
                <a:solidFill>
                  <a:srgbClr val="800040"/>
                </a:solidFill>
              </a:rPr>
              <a:t>FDHS- 2014 - Jlab  November 18-20                          Annalisa D'Angelo - Data Analysis in Meson Photoproduction</a:t>
            </a:r>
            <a:endParaRPr lang="en-US">
              <a:solidFill>
                <a:srgbClr val="800040"/>
              </a:solidFill>
            </a:endParaRPr>
          </a:p>
        </p:txBody>
      </p:sp>
      <p:sp>
        <p:nvSpPr>
          <p:cNvPr id="7" name="Segnaposto numero diapositiva 6"/>
          <p:cNvSpPr>
            <a:spLocks noGrp="1"/>
          </p:cNvSpPr>
          <p:nvPr>
            <p:ph type="sldNum" sz="quarter" idx="12"/>
          </p:nvPr>
        </p:nvSpPr>
        <p:spPr/>
        <p:txBody>
          <a:bodyPr/>
          <a:lstStyle>
            <a:lvl1pPr>
              <a:defRPr/>
            </a:lvl1pPr>
          </a:lstStyle>
          <a:p>
            <a:fld id="{A812126A-3065-3744-B4F8-47746CBA6FE4}" type="slidenum">
              <a:rPr lang="en-US"/>
              <a:pPr/>
              <a:t>‹#›</a:t>
            </a:fld>
            <a:endParaRPr lang="en-US"/>
          </a:p>
        </p:txBody>
      </p:sp>
    </p:spTree>
    <p:extLst>
      <p:ext uri="{BB962C8B-B14F-4D97-AF65-F5344CB8AC3E}">
        <p14:creationId xmlns:p14="http://schemas.microsoft.com/office/powerpoint/2010/main" val="92713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34581" y="5078100"/>
            <a:ext cx="6229678" cy="598457"/>
          </a:xfrm>
        </p:spPr>
        <p:txBody>
          <a:bodyPr anchor="b"/>
          <a:lstStyle>
            <a:lvl1pPr algn="l">
              <a:defRPr sz="2100" b="1"/>
            </a:lvl1pPr>
          </a:lstStyle>
          <a:p>
            <a:r>
              <a:rPr lang="it-IT" smtClean="0"/>
              <a:t>Fare clic per modificare stile</a:t>
            </a:r>
            <a:endParaRPr lang="it-IT"/>
          </a:p>
        </p:txBody>
      </p:sp>
      <p:sp>
        <p:nvSpPr>
          <p:cNvPr id="3" name="Segnaposto immagine 2"/>
          <p:cNvSpPr>
            <a:spLocks noGrp="1"/>
          </p:cNvSpPr>
          <p:nvPr>
            <p:ph type="pic" idx="1"/>
          </p:nvPr>
        </p:nvSpPr>
        <p:spPr>
          <a:xfrm>
            <a:off x="2034581" y="647929"/>
            <a:ext cx="6229678" cy="4351973"/>
          </a:xfrm>
        </p:spPr>
        <p:txBody>
          <a:bodyPr/>
          <a:lstStyle>
            <a:lvl1pPr marL="0" indent="0">
              <a:buNone/>
              <a:defRPr sz="3300"/>
            </a:lvl1pPr>
            <a:lvl2pPr marL="466198" indent="0">
              <a:buNone/>
              <a:defRPr sz="2900"/>
            </a:lvl2pPr>
            <a:lvl3pPr marL="932396" indent="0">
              <a:buNone/>
              <a:defRPr sz="2400"/>
            </a:lvl3pPr>
            <a:lvl4pPr marL="1398593" indent="0">
              <a:buNone/>
              <a:defRPr sz="2100"/>
            </a:lvl4pPr>
            <a:lvl5pPr marL="1864792" indent="0">
              <a:buNone/>
              <a:defRPr sz="2100"/>
            </a:lvl5pPr>
            <a:lvl6pPr marL="2330990" indent="0">
              <a:buNone/>
              <a:defRPr sz="2100"/>
            </a:lvl6pPr>
            <a:lvl7pPr marL="2797188" indent="0">
              <a:buNone/>
              <a:defRPr sz="2100"/>
            </a:lvl7pPr>
            <a:lvl8pPr marL="3263386" indent="0">
              <a:buNone/>
              <a:defRPr sz="2100"/>
            </a:lvl8pPr>
            <a:lvl9pPr marL="3729583" indent="0">
              <a:buNone/>
              <a:defRPr sz="2100"/>
            </a:lvl9pPr>
          </a:lstStyle>
          <a:p>
            <a:endParaRPr lang="it-IT"/>
          </a:p>
        </p:txBody>
      </p:sp>
      <p:sp>
        <p:nvSpPr>
          <p:cNvPr id="4" name="Segnaposto testo 3"/>
          <p:cNvSpPr>
            <a:spLocks noGrp="1"/>
          </p:cNvSpPr>
          <p:nvPr>
            <p:ph type="body" sz="half" idx="2"/>
          </p:nvPr>
        </p:nvSpPr>
        <p:spPr>
          <a:xfrm>
            <a:off x="2034581" y="5676557"/>
            <a:ext cx="6229678" cy="852201"/>
          </a:xfrm>
        </p:spPr>
        <p:txBody>
          <a:bodyPr/>
          <a:lstStyle>
            <a:lvl1pPr marL="0" indent="0">
              <a:buNone/>
              <a:defRPr sz="1400"/>
            </a:lvl1pPr>
            <a:lvl2pPr marL="466198" indent="0">
              <a:buNone/>
              <a:defRPr sz="1200"/>
            </a:lvl2pPr>
            <a:lvl3pPr marL="932396" indent="0">
              <a:buNone/>
              <a:defRPr sz="1000"/>
            </a:lvl3pPr>
            <a:lvl4pPr marL="1398593" indent="0">
              <a:buNone/>
              <a:defRPr sz="900"/>
            </a:lvl4pPr>
            <a:lvl5pPr marL="1864792" indent="0">
              <a:buNone/>
              <a:defRPr sz="900"/>
            </a:lvl5pPr>
            <a:lvl6pPr marL="2330990" indent="0">
              <a:buNone/>
              <a:defRPr sz="900"/>
            </a:lvl6pPr>
            <a:lvl7pPr marL="2797188" indent="0">
              <a:buNone/>
              <a:defRPr sz="900"/>
            </a:lvl7pPr>
            <a:lvl8pPr marL="3263386" indent="0">
              <a:buNone/>
              <a:defRPr sz="900"/>
            </a:lvl8pPr>
            <a:lvl9pPr marL="3729583"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a:xfrm>
            <a:off x="778505" y="6608552"/>
            <a:ext cx="2911217" cy="483551"/>
          </a:xfrm>
          <a:prstGeom prst="rect">
            <a:avLst/>
          </a:prstGeom>
        </p:spPr>
        <p:txBody>
          <a:bodyPr lIns="93239" tIns="46620" rIns="93239" bIns="46620"/>
          <a:lstStyle>
            <a:lvl1pPr>
              <a:defRPr/>
            </a:lvl1pPr>
          </a:lstStyle>
          <a:p>
            <a:endParaRPr lang="en-US"/>
          </a:p>
        </p:txBody>
      </p:sp>
      <p:sp>
        <p:nvSpPr>
          <p:cNvPr id="6" name="Segnaposto piè di pagina 5"/>
          <p:cNvSpPr>
            <a:spLocks noGrp="1"/>
          </p:cNvSpPr>
          <p:nvPr>
            <p:ph type="ftr" sz="quarter" idx="11"/>
          </p:nvPr>
        </p:nvSpPr>
        <p:spPr/>
        <p:txBody>
          <a:bodyPr/>
          <a:lstStyle>
            <a:lvl1pPr>
              <a:defRPr>
                <a:solidFill>
                  <a:schemeClr val="tx1"/>
                </a:solidFill>
              </a:defRPr>
            </a:lvl1pPr>
          </a:lstStyle>
          <a:p>
            <a:r>
              <a:rPr lang="en-US" smtClean="0">
                <a:solidFill>
                  <a:srgbClr val="800040"/>
                </a:solidFill>
              </a:rPr>
              <a:t>FDHS- 2014 - Jlab  November 18-20                          Annalisa D'Angelo - Data Analysis in Meson Photoproduction</a:t>
            </a:r>
            <a:endParaRPr lang="en-US">
              <a:solidFill>
                <a:srgbClr val="800040"/>
              </a:solidFill>
            </a:endParaRPr>
          </a:p>
        </p:txBody>
      </p:sp>
      <p:sp>
        <p:nvSpPr>
          <p:cNvPr id="7" name="Segnaposto numero diapositiva 6"/>
          <p:cNvSpPr>
            <a:spLocks noGrp="1"/>
          </p:cNvSpPr>
          <p:nvPr>
            <p:ph type="sldNum" sz="quarter" idx="12"/>
          </p:nvPr>
        </p:nvSpPr>
        <p:spPr/>
        <p:txBody>
          <a:bodyPr/>
          <a:lstStyle>
            <a:lvl1pPr>
              <a:defRPr/>
            </a:lvl1pPr>
          </a:lstStyle>
          <a:p>
            <a:fld id="{0F3A2D3B-AE65-0749-A155-64EEA9993ECA}" type="slidenum">
              <a:rPr lang="en-US"/>
              <a:pPr/>
              <a:t>‹#›</a:t>
            </a:fld>
            <a:endParaRPr lang="en-US"/>
          </a:p>
        </p:txBody>
      </p:sp>
    </p:spTree>
    <p:extLst>
      <p:ext uri="{BB962C8B-B14F-4D97-AF65-F5344CB8AC3E}">
        <p14:creationId xmlns:p14="http://schemas.microsoft.com/office/powerpoint/2010/main" val="355772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8505" y="644738"/>
            <a:ext cx="8825240" cy="1209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90" tIns="44493" rIns="88990" bIns="4449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78505" y="2095395"/>
            <a:ext cx="8825240" cy="4351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90" tIns="44493" rIns="88990" bIns="44493"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1662733" y="6939012"/>
            <a:ext cx="5563945" cy="31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90" tIns="44493" rIns="88990" bIns="44493" numCol="1" anchor="t" anchorCtr="0" compatLnSpc="1">
            <a:prstTxWarp prst="textNoShape">
              <a:avLst/>
            </a:prstTxWarp>
          </a:bodyPr>
          <a:lstStyle>
            <a:lvl1pPr algn="ctr" defTabSz="888690">
              <a:defRPr sz="900">
                <a:solidFill>
                  <a:srgbClr val="800000"/>
                </a:solidFill>
              </a:defRPr>
            </a:lvl1pPr>
          </a:lstStyle>
          <a:p>
            <a:r>
              <a:rPr lang="en-US" smtClean="0"/>
              <a:t>FDHS- 2014 - Jlab  November 18-20                          Annalisa D'Angelo - Data Analysis in Meson Photoproduction</a:t>
            </a:r>
            <a:endParaRPr lang="en-US" dirty="0"/>
          </a:p>
        </p:txBody>
      </p:sp>
      <p:sp>
        <p:nvSpPr>
          <p:cNvPr id="1030" name="Rectangle 6"/>
          <p:cNvSpPr>
            <a:spLocks noGrp="1" noChangeArrowheads="1"/>
          </p:cNvSpPr>
          <p:nvPr>
            <p:ph type="sldNum" sz="quarter" idx="4"/>
          </p:nvPr>
        </p:nvSpPr>
        <p:spPr bwMode="auto">
          <a:xfrm>
            <a:off x="7207349" y="6926312"/>
            <a:ext cx="504332" cy="297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88990" tIns="44493" rIns="88990" bIns="44493" numCol="1" anchor="t" anchorCtr="0" compatLnSpc="1">
            <a:prstTxWarp prst="textNoShape">
              <a:avLst/>
            </a:prstTxWarp>
          </a:bodyPr>
          <a:lstStyle>
            <a:lvl1pPr algn="r" defTabSz="888690">
              <a:defRPr sz="1300">
                <a:solidFill>
                  <a:srgbClr val="800000"/>
                </a:solidFill>
                <a:latin typeface="+mn-lt"/>
              </a:defRPr>
            </a:lvl1pPr>
          </a:lstStyle>
          <a:p>
            <a:fld id="{D5EF5FDC-2BB6-0D43-901C-C2A2504697D9}" type="slidenum">
              <a:rPr lang="en-US" smtClean="0"/>
              <a:pPr/>
              <a:t>‹#›</a:t>
            </a:fld>
            <a:endParaRPr lang="en-US" dirty="0"/>
          </a:p>
        </p:txBody>
      </p:sp>
      <p:pic>
        <p:nvPicPr>
          <p:cNvPr id="1039" name="Picture 15" descr="Immagine 3"/>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621085"/>
            <a:ext cx="961683" cy="662291"/>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userDrawn="1"/>
        </p:nvPicPr>
        <p:blipFill>
          <a:blip r:embed="rId15"/>
          <a:stretch>
            <a:fillRect/>
          </a:stretch>
        </p:blipFill>
        <p:spPr>
          <a:xfrm>
            <a:off x="9079557" y="6546092"/>
            <a:ext cx="1322834" cy="7071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dt="0"/>
  <p:txStyles>
    <p:titleStyle>
      <a:lvl1pPr algn="ctr" defTabSz="888690" rtl="0" fontAlgn="base">
        <a:spcBef>
          <a:spcPct val="0"/>
        </a:spcBef>
        <a:spcAft>
          <a:spcPct val="0"/>
        </a:spcAft>
        <a:defRPr sz="4300">
          <a:solidFill>
            <a:schemeClr val="tx2"/>
          </a:solidFill>
          <a:latin typeface="+mj-lt"/>
          <a:ea typeface="+mj-ea"/>
          <a:cs typeface="+mj-cs"/>
        </a:defRPr>
      </a:lvl1pPr>
      <a:lvl2pPr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98"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396"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593"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792" algn="ctr" defTabSz="888690" rtl="0" fontAlgn="base">
        <a:spcBef>
          <a:spcPct val="0"/>
        </a:spcBef>
        <a:spcAft>
          <a:spcPct val="0"/>
        </a:spcAft>
        <a:defRPr sz="4300">
          <a:solidFill>
            <a:schemeClr val="tx2"/>
          </a:solidFill>
          <a:latin typeface="Arial" charset="0"/>
          <a:ea typeface="ＭＳ Ｐゴシック" charset="0"/>
          <a:cs typeface="ＭＳ Ｐゴシック" charset="0"/>
        </a:defRPr>
      </a:lvl9pPr>
    </p:titleStyle>
    <p:bodyStyle>
      <a:lvl1pPr marL="335081" indent="-335081" algn="l" defTabSz="888690" rtl="0" fontAlgn="base">
        <a:spcBef>
          <a:spcPct val="20000"/>
        </a:spcBef>
        <a:spcAft>
          <a:spcPct val="0"/>
        </a:spcAft>
        <a:buChar char="•"/>
        <a:defRPr sz="3200">
          <a:solidFill>
            <a:schemeClr val="tx1"/>
          </a:solidFill>
          <a:latin typeface="+mn-lt"/>
          <a:ea typeface="+mn-ea"/>
          <a:cs typeface="+mn-cs"/>
        </a:defRPr>
      </a:lvl1pPr>
      <a:lvl2pPr marL="721960" indent="-275186" algn="l" defTabSz="888690" rtl="0" fontAlgn="base">
        <a:spcBef>
          <a:spcPct val="20000"/>
        </a:spcBef>
        <a:spcAft>
          <a:spcPct val="0"/>
        </a:spcAft>
        <a:buChar char="–"/>
        <a:defRPr sz="2900">
          <a:solidFill>
            <a:schemeClr val="tx1"/>
          </a:solidFill>
          <a:latin typeface="+mn-lt"/>
          <a:ea typeface="+mn-ea"/>
        </a:defRPr>
      </a:lvl2pPr>
      <a:lvl3pPr marL="1112077" indent="-223386" algn="l" defTabSz="888690" rtl="0" fontAlgn="base">
        <a:spcBef>
          <a:spcPct val="20000"/>
        </a:spcBef>
        <a:spcAft>
          <a:spcPct val="0"/>
        </a:spcAft>
        <a:buChar char="•"/>
        <a:defRPr sz="2300">
          <a:solidFill>
            <a:schemeClr val="tx1"/>
          </a:solidFill>
          <a:latin typeface="+mn-lt"/>
          <a:ea typeface="+mn-ea"/>
        </a:defRPr>
      </a:lvl3pPr>
      <a:lvl4pPr marL="1555613" indent="-221769" algn="l" defTabSz="888690" rtl="0" fontAlgn="base">
        <a:spcBef>
          <a:spcPct val="20000"/>
        </a:spcBef>
        <a:spcAft>
          <a:spcPct val="0"/>
        </a:spcAft>
        <a:buChar char="–"/>
        <a:defRPr sz="2000">
          <a:solidFill>
            <a:schemeClr val="tx1"/>
          </a:solidFill>
          <a:latin typeface="+mn-lt"/>
          <a:ea typeface="+mn-ea"/>
        </a:defRPr>
      </a:lvl4pPr>
      <a:lvl5pPr marL="2000766" indent="-220149" algn="l" defTabSz="888690" rtl="0" fontAlgn="base">
        <a:spcBef>
          <a:spcPct val="20000"/>
        </a:spcBef>
        <a:spcAft>
          <a:spcPct val="0"/>
        </a:spcAft>
        <a:buChar char="»"/>
        <a:defRPr sz="2000">
          <a:solidFill>
            <a:schemeClr val="tx1"/>
          </a:solidFill>
          <a:latin typeface="+mn-lt"/>
          <a:ea typeface="+mn-ea"/>
        </a:defRPr>
      </a:lvl5pPr>
      <a:lvl6pPr marL="2466965" indent="-220149" algn="l" defTabSz="888690" rtl="0" fontAlgn="base">
        <a:spcBef>
          <a:spcPct val="20000"/>
        </a:spcBef>
        <a:spcAft>
          <a:spcPct val="0"/>
        </a:spcAft>
        <a:buChar char="»"/>
        <a:defRPr sz="2000">
          <a:solidFill>
            <a:schemeClr val="tx1"/>
          </a:solidFill>
          <a:latin typeface="+mn-lt"/>
          <a:ea typeface="+mn-ea"/>
        </a:defRPr>
      </a:lvl6pPr>
      <a:lvl7pPr marL="2933163" indent="-220149" algn="l" defTabSz="888690" rtl="0" fontAlgn="base">
        <a:spcBef>
          <a:spcPct val="20000"/>
        </a:spcBef>
        <a:spcAft>
          <a:spcPct val="0"/>
        </a:spcAft>
        <a:buChar char="»"/>
        <a:defRPr sz="2000">
          <a:solidFill>
            <a:schemeClr val="tx1"/>
          </a:solidFill>
          <a:latin typeface="+mn-lt"/>
          <a:ea typeface="+mn-ea"/>
        </a:defRPr>
      </a:lvl7pPr>
      <a:lvl8pPr marL="3399360" indent="-220149" algn="l" defTabSz="888690" rtl="0" fontAlgn="base">
        <a:spcBef>
          <a:spcPct val="20000"/>
        </a:spcBef>
        <a:spcAft>
          <a:spcPct val="0"/>
        </a:spcAft>
        <a:buChar char="»"/>
        <a:defRPr sz="2000">
          <a:solidFill>
            <a:schemeClr val="tx1"/>
          </a:solidFill>
          <a:latin typeface="+mn-lt"/>
          <a:ea typeface="+mn-ea"/>
        </a:defRPr>
      </a:lvl8pPr>
      <a:lvl9pPr marL="3865558" indent="-220149" algn="l" defTabSz="888690"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66198" rtl="0" eaLnBrk="1" latinLnBrk="0" hangingPunct="1">
        <a:defRPr sz="1900" kern="1200">
          <a:solidFill>
            <a:schemeClr val="tx1"/>
          </a:solidFill>
          <a:latin typeface="+mn-lt"/>
          <a:ea typeface="+mn-ea"/>
          <a:cs typeface="+mn-cs"/>
        </a:defRPr>
      </a:lvl1pPr>
      <a:lvl2pPr marL="466198" algn="l" defTabSz="466198" rtl="0" eaLnBrk="1" latinLnBrk="0" hangingPunct="1">
        <a:defRPr sz="1900" kern="1200">
          <a:solidFill>
            <a:schemeClr val="tx1"/>
          </a:solidFill>
          <a:latin typeface="+mn-lt"/>
          <a:ea typeface="+mn-ea"/>
          <a:cs typeface="+mn-cs"/>
        </a:defRPr>
      </a:lvl2pPr>
      <a:lvl3pPr marL="932396" algn="l" defTabSz="466198" rtl="0" eaLnBrk="1" latinLnBrk="0" hangingPunct="1">
        <a:defRPr sz="1900" kern="1200">
          <a:solidFill>
            <a:schemeClr val="tx1"/>
          </a:solidFill>
          <a:latin typeface="+mn-lt"/>
          <a:ea typeface="+mn-ea"/>
          <a:cs typeface="+mn-cs"/>
        </a:defRPr>
      </a:lvl3pPr>
      <a:lvl4pPr marL="1398593" algn="l" defTabSz="466198" rtl="0" eaLnBrk="1" latinLnBrk="0" hangingPunct="1">
        <a:defRPr sz="1900" kern="1200">
          <a:solidFill>
            <a:schemeClr val="tx1"/>
          </a:solidFill>
          <a:latin typeface="+mn-lt"/>
          <a:ea typeface="+mn-ea"/>
          <a:cs typeface="+mn-cs"/>
        </a:defRPr>
      </a:lvl4pPr>
      <a:lvl5pPr marL="1864792" algn="l" defTabSz="466198" rtl="0" eaLnBrk="1" latinLnBrk="0" hangingPunct="1">
        <a:defRPr sz="1900" kern="1200">
          <a:solidFill>
            <a:schemeClr val="tx1"/>
          </a:solidFill>
          <a:latin typeface="+mn-lt"/>
          <a:ea typeface="+mn-ea"/>
          <a:cs typeface="+mn-cs"/>
        </a:defRPr>
      </a:lvl5pPr>
      <a:lvl6pPr marL="2330990" algn="l" defTabSz="466198" rtl="0" eaLnBrk="1" latinLnBrk="0" hangingPunct="1">
        <a:defRPr sz="1900" kern="1200">
          <a:solidFill>
            <a:schemeClr val="tx1"/>
          </a:solidFill>
          <a:latin typeface="+mn-lt"/>
          <a:ea typeface="+mn-ea"/>
          <a:cs typeface="+mn-cs"/>
        </a:defRPr>
      </a:lvl6pPr>
      <a:lvl7pPr marL="2797188" algn="l" defTabSz="466198" rtl="0" eaLnBrk="1" latinLnBrk="0" hangingPunct="1">
        <a:defRPr sz="1900" kern="1200">
          <a:solidFill>
            <a:schemeClr val="tx1"/>
          </a:solidFill>
          <a:latin typeface="+mn-lt"/>
          <a:ea typeface="+mn-ea"/>
          <a:cs typeface="+mn-cs"/>
        </a:defRPr>
      </a:lvl7pPr>
      <a:lvl8pPr marL="3263386" algn="l" defTabSz="466198" rtl="0" eaLnBrk="1" latinLnBrk="0" hangingPunct="1">
        <a:defRPr sz="1900" kern="1200">
          <a:solidFill>
            <a:schemeClr val="tx1"/>
          </a:solidFill>
          <a:latin typeface="+mn-lt"/>
          <a:ea typeface="+mn-ea"/>
          <a:cs typeface="+mn-cs"/>
        </a:defRPr>
      </a:lvl8pPr>
      <a:lvl9pPr marL="3729583" algn="l" defTabSz="466198"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bin"/><Relationship Id="rId5" Type="http://schemas.openxmlformats.org/officeDocument/2006/relationships/image" Target="../media/image20.emf"/><Relationship Id="rId6" Type="http://schemas.openxmlformats.org/officeDocument/2006/relationships/oleObject" Target="../embeddings/oleObject2.bin"/><Relationship Id="rId7" Type="http://schemas.openxmlformats.org/officeDocument/2006/relationships/image" Target="../media/image21.emf"/><Relationship Id="rId8" Type="http://schemas.openxmlformats.org/officeDocument/2006/relationships/image" Target="../media/image22.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44.emf"/><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45.emf"/><Relationship Id="rId5" Type="http://schemas.openxmlformats.org/officeDocument/2006/relationships/image" Target="../media/image46.emf"/><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emf"/></Relationships>
</file>

<file path=ppt/slides/_rels/slide30.xml.rels><?xml version="1.0" encoding="UTF-8" standalone="yes"?>
<Relationships xmlns="http://schemas.openxmlformats.org/package/2006/relationships"><Relationship Id="rId9" Type="http://schemas.openxmlformats.org/officeDocument/2006/relationships/oleObject" Target="../embeddings/oleObject5.bin"/><Relationship Id="rId20" Type="http://schemas.openxmlformats.org/officeDocument/2006/relationships/image" Target="../media/image68.emf"/><Relationship Id="rId21" Type="http://schemas.openxmlformats.org/officeDocument/2006/relationships/oleObject" Target="../embeddings/oleObject11.bin"/><Relationship Id="rId22" Type="http://schemas.openxmlformats.org/officeDocument/2006/relationships/image" Target="../media/image69.emf"/><Relationship Id="rId23" Type="http://schemas.openxmlformats.org/officeDocument/2006/relationships/oleObject" Target="../embeddings/oleObject12.bin"/><Relationship Id="rId24" Type="http://schemas.openxmlformats.org/officeDocument/2006/relationships/image" Target="../media/image70.emf"/><Relationship Id="rId25" Type="http://schemas.openxmlformats.org/officeDocument/2006/relationships/image" Target="../media/image72.png"/><Relationship Id="rId10" Type="http://schemas.openxmlformats.org/officeDocument/2006/relationships/image" Target="../media/image63.emf"/><Relationship Id="rId11" Type="http://schemas.openxmlformats.org/officeDocument/2006/relationships/oleObject" Target="../embeddings/oleObject6.bin"/><Relationship Id="rId12" Type="http://schemas.openxmlformats.org/officeDocument/2006/relationships/image" Target="../media/image64.emf"/><Relationship Id="rId13" Type="http://schemas.openxmlformats.org/officeDocument/2006/relationships/oleObject" Target="../embeddings/oleObject7.bin"/><Relationship Id="rId14" Type="http://schemas.openxmlformats.org/officeDocument/2006/relationships/image" Target="../media/image65.emf"/><Relationship Id="rId15" Type="http://schemas.openxmlformats.org/officeDocument/2006/relationships/oleObject" Target="../embeddings/oleObject8.bin"/><Relationship Id="rId16" Type="http://schemas.openxmlformats.org/officeDocument/2006/relationships/image" Target="../media/image66.emf"/><Relationship Id="rId17" Type="http://schemas.openxmlformats.org/officeDocument/2006/relationships/oleObject" Target="../embeddings/oleObject9.bin"/><Relationship Id="rId18" Type="http://schemas.openxmlformats.org/officeDocument/2006/relationships/image" Target="../media/image67.emf"/><Relationship Id="rId19" Type="http://schemas.openxmlformats.org/officeDocument/2006/relationships/oleObject" Target="../embeddings/oleObject10.bin"/><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notesSlide" Target="../notesSlides/notesSlide28.xml"/><Relationship Id="rId4" Type="http://schemas.openxmlformats.org/officeDocument/2006/relationships/image" Target="../media/image71.png"/><Relationship Id="rId5" Type="http://schemas.openxmlformats.org/officeDocument/2006/relationships/oleObject" Target="../embeddings/oleObject3.bin"/><Relationship Id="rId6" Type="http://schemas.openxmlformats.org/officeDocument/2006/relationships/image" Target="../media/image61.emf"/><Relationship Id="rId7" Type="http://schemas.openxmlformats.org/officeDocument/2006/relationships/oleObject" Target="../embeddings/oleObject4.bin"/><Relationship Id="rId8" Type="http://schemas.openxmlformats.org/officeDocument/2006/relationships/image" Target="../media/image62.emf"/></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79.emf"/><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 Id="rId3" Type="http://schemas.openxmlformats.org/officeDocument/2006/relationships/image" Target="../media/image8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 Id="rId3" Type="http://schemas.openxmlformats.org/officeDocument/2006/relationships/image" Target="../media/image8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png"/><Relationship Id="rId3" Type="http://schemas.openxmlformats.org/officeDocument/2006/relationships/image" Target="../media/image8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 Id="rId3" Type="http://schemas.openxmlformats.org/officeDocument/2006/relationships/image" Target="../media/image8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png"/><Relationship Id="rId3" Type="http://schemas.openxmlformats.org/officeDocument/2006/relationships/image" Target="../media/image8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 Id="rId3" Type="http://schemas.openxmlformats.org/officeDocument/2006/relationships/image" Target="../media/image8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png"/><Relationship Id="rId3" Type="http://schemas.openxmlformats.org/officeDocument/2006/relationships/image" Target="../media/image8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png"/><Relationship Id="rId3" Type="http://schemas.openxmlformats.org/officeDocument/2006/relationships/image" Target="../media/image8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 Id="rId3" Type="http://schemas.openxmlformats.org/officeDocument/2006/relationships/image" Target="../media/image8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png"/><Relationship Id="rId3" Type="http://schemas.openxmlformats.org/officeDocument/2006/relationships/image" Target="../media/image8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png"/><Relationship Id="rId3"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92.png"/><Relationship Id="rId6" Type="http://schemas.openxmlformats.org/officeDocument/2006/relationships/image" Target="../media/image100.png"/><Relationship Id="rId1" Type="http://schemas.openxmlformats.org/officeDocument/2006/relationships/slideLayout" Target="../slideLayouts/slideLayout7.xml"/><Relationship Id="rId2" Type="http://schemas.openxmlformats.org/officeDocument/2006/relationships/image" Target="../media/image9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png"/><Relationship Id="rId3"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2.xml.rels><?xml version="1.0" encoding="UTF-8" standalone="yes"?>
<Relationships xmlns="http://schemas.openxmlformats.org/package/2006/relationships"><Relationship Id="rId3" Type="http://schemas.openxmlformats.org/officeDocument/2006/relationships/image" Target="../media/image106.emf"/><Relationship Id="rId4"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4-11-18 alle 11.30.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382249" cy="2180567"/>
          </a:xfrm>
          <a:prstGeom prst="rect">
            <a:avLst/>
          </a:prstGeom>
        </p:spPr>
      </p:pic>
      <p:sp>
        <p:nvSpPr>
          <p:cNvPr id="9" name="Text Box 7"/>
          <p:cNvSpPr txBox="1">
            <a:spLocks noChangeArrowheads="1"/>
          </p:cNvSpPr>
          <p:nvPr/>
        </p:nvSpPr>
        <p:spPr bwMode="auto">
          <a:xfrm>
            <a:off x="294581" y="2402508"/>
            <a:ext cx="9940916" cy="3844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8990" tIns="44493" rIns="88990" bIns="44493">
            <a:spAutoFit/>
          </a:bodyPr>
          <a:lstStyle>
            <a:lvl1pPr defTabSz="871538">
              <a:defRPr sz="2400">
                <a:solidFill>
                  <a:schemeClr val="tx1"/>
                </a:solidFill>
                <a:latin typeface="Arial" charset="0"/>
                <a:ea typeface="ＭＳ Ｐゴシック" charset="0"/>
                <a:cs typeface="ＭＳ Ｐゴシック" charset="0"/>
              </a:defRPr>
            </a:lvl1pPr>
            <a:lvl2pPr marL="438150" defTabSz="871538">
              <a:defRPr sz="2400">
                <a:solidFill>
                  <a:schemeClr val="tx1"/>
                </a:solidFill>
                <a:latin typeface="Arial" charset="0"/>
                <a:ea typeface="ＭＳ Ｐゴシック" charset="0"/>
              </a:defRPr>
            </a:lvl2pPr>
            <a:lvl3pPr marL="871538" defTabSz="871538">
              <a:defRPr sz="2400">
                <a:solidFill>
                  <a:schemeClr val="tx1"/>
                </a:solidFill>
                <a:latin typeface="Arial" charset="0"/>
                <a:ea typeface="ＭＳ Ｐゴシック" charset="0"/>
              </a:defRPr>
            </a:lvl3pPr>
            <a:lvl4pPr marL="1308100" defTabSz="871538">
              <a:defRPr sz="2400">
                <a:solidFill>
                  <a:schemeClr val="tx1"/>
                </a:solidFill>
                <a:latin typeface="Arial" charset="0"/>
                <a:ea typeface="ＭＳ Ｐゴシック" charset="0"/>
              </a:defRPr>
            </a:lvl4pPr>
            <a:lvl5pPr marL="1746250" defTabSz="871538">
              <a:defRPr sz="2400">
                <a:solidFill>
                  <a:schemeClr val="tx1"/>
                </a:solidFill>
                <a:latin typeface="Arial" charset="0"/>
                <a:ea typeface="ＭＳ Ｐゴシック" charset="0"/>
              </a:defRPr>
            </a:lvl5pPr>
            <a:lvl6pPr marL="2203450" defTabSz="871538" eaLnBrk="0" fontAlgn="base" hangingPunct="0">
              <a:spcBef>
                <a:spcPct val="0"/>
              </a:spcBef>
              <a:spcAft>
                <a:spcPct val="0"/>
              </a:spcAft>
              <a:defRPr sz="2400">
                <a:solidFill>
                  <a:schemeClr val="tx1"/>
                </a:solidFill>
                <a:latin typeface="Arial" charset="0"/>
                <a:ea typeface="ＭＳ Ｐゴシック" charset="0"/>
              </a:defRPr>
            </a:lvl6pPr>
            <a:lvl7pPr marL="2660650" defTabSz="871538" eaLnBrk="0" fontAlgn="base" hangingPunct="0">
              <a:spcBef>
                <a:spcPct val="0"/>
              </a:spcBef>
              <a:spcAft>
                <a:spcPct val="0"/>
              </a:spcAft>
              <a:defRPr sz="2400">
                <a:solidFill>
                  <a:schemeClr val="tx1"/>
                </a:solidFill>
                <a:latin typeface="Arial" charset="0"/>
                <a:ea typeface="ＭＳ Ｐゴシック" charset="0"/>
              </a:defRPr>
            </a:lvl7pPr>
            <a:lvl8pPr marL="3117850" defTabSz="871538" eaLnBrk="0" fontAlgn="base" hangingPunct="0">
              <a:spcBef>
                <a:spcPct val="0"/>
              </a:spcBef>
              <a:spcAft>
                <a:spcPct val="0"/>
              </a:spcAft>
              <a:defRPr sz="2400">
                <a:solidFill>
                  <a:schemeClr val="tx1"/>
                </a:solidFill>
                <a:latin typeface="Arial" charset="0"/>
                <a:ea typeface="ＭＳ Ｐゴシック" charset="0"/>
              </a:defRPr>
            </a:lvl8pPr>
            <a:lvl9pPr marL="3575050" defTabSz="871538"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300" b="1" dirty="0" smtClean="0">
                <a:ln w="18000">
                  <a:solidFill>
                    <a:srgbClr val="000000"/>
                  </a:solidFill>
                  <a:prstDash val="solid"/>
                  <a:miter lim="800000"/>
                </a:ln>
                <a:solidFill>
                  <a:srgbClr val="FFFFFF"/>
                </a:solidFill>
                <a:latin typeface="Arial"/>
                <a:cs typeface="Arial"/>
              </a:rPr>
              <a:t>  </a:t>
            </a:r>
          </a:p>
          <a:p>
            <a:pPr algn="ctr"/>
            <a:r>
              <a:rPr lang="en-US" sz="3600" b="1" dirty="0">
                <a:ln w="1905"/>
                <a:solidFill>
                  <a:srgbClr val="000000"/>
                </a:solidFill>
                <a:effectLst>
                  <a:innerShdw blurRad="69850" dist="43180" dir="5400000">
                    <a:srgbClr val="000000">
                      <a:alpha val="65000"/>
                    </a:srgbClr>
                  </a:innerShdw>
                </a:effectLst>
              </a:rPr>
              <a:t>Data analysis techniques in meson photoproduction</a:t>
            </a:r>
            <a:endParaRPr lang="en-US" sz="3300" b="1" dirty="0">
              <a:ln w="1905"/>
              <a:solidFill>
                <a:srgbClr val="000000"/>
              </a:solidFill>
              <a:effectLst>
                <a:innerShdw blurRad="69850" dist="43180" dir="5400000">
                  <a:srgbClr val="000000">
                    <a:alpha val="65000"/>
                  </a:srgbClr>
                </a:innerShdw>
              </a:effectLst>
              <a:latin typeface="Arial"/>
              <a:cs typeface="Arial"/>
            </a:endParaRPr>
          </a:p>
          <a:p>
            <a:pPr algn="ctr"/>
            <a:endParaRPr lang="en-US" sz="3300" b="1" dirty="0" smtClean="0">
              <a:ln w="1905"/>
              <a:solidFill>
                <a:srgbClr val="000000"/>
              </a:solidFill>
              <a:effectLst>
                <a:innerShdw blurRad="69850" dist="43180" dir="5400000">
                  <a:srgbClr val="000000">
                    <a:alpha val="65000"/>
                  </a:srgbClr>
                </a:innerShdw>
              </a:effectLst>
              <a:latin typeface="Arial"/>
              <a:cs typeface="Arial"/>
            </a:endParaRPr>
          </a:p>
          <a:p>
            <a:pPr algn="ctr"/>
            <a:r>
              <a:rPr lang="en-US" sz="3300" b="1" dirty="0" smtClean="0">
                <a:ln w="1905"/>
                <a:solidFill>
                  <a:srgbClr val="000000"/>
                </a:solidFill>
                <a:effectLst>
                  <a:innerShdw blurRad="69850" dist="43180" dir="5400000">
                    <a:srgbClr val="000000">
                      <a:alpha val="65000"/>
                    </a:srgbClr>
                  </a:innerShdw>
                </a:effectLst>
                <a:latin typeface="Arial"/>
                <a:cs typeface="Arial"/>
              </a:rPr>
              <a:t>Annalisa D</a:t>
            </a:r>
            <a:r>
              <a:rPr lang="en-US" altLang="ja-JP" sz="3300" b="1" dirty="0" smtClean="0">
                <a:ln w="1905"/>
                <a:solidFill>
                  <a:srgbClr val="000000"/>
                </a:solidFill>
                <a:effectLst>
                  <a:innerShdw blurRad="69850" dist="43180" dir="5400000">
                    <a:srgbClr val="000000">
                      <a:alpha val="65000"/>
                    </a:srgbClr>
                  </a:innerShdw>
                </a:effectLst>
                <a:latin typeface="Arial"/>
                <a:cs typeface="Arial"/>
              </a:rPr>
              <a:t>’</a:t>
            </a:r>
            <a:r>
              <a:rPr lang="en-US" sz="3300" b="1" dirty="0" smtClean="0">
                <a:ln w="1905"/>
                <a:solidFill>
                  <a:srgbClr val="000000"/>
                </a:solidFill>
                <a:effectLst>
                  <a:innerShdw blurRad="69850" dist="43180" dir="5400000">
                    <a:srgbClr val="000000">
                      <a:alpha val="65000"/>
                    </a:srgbClr>
                  </a:innerShdw>
                </a:effectLst>
                <a:latin typeface="Arial"/>
                <a:cs typeface="Arial"/>
              </a:rPr>
              <a:t>ANGELO</a:t>
            </a:r>
          </a:p>
          <a:p>
            <a:endParaRPr lang="en-US" sz="3300" b="1" dirty="0">
              <a:ln w="1905"/>
              <a:solidFill>
                <a:srgbClr val="000000"/>
              </a:solidFill>
              <a:effectLst>
                <a:innerShdw blurRad="69850" dist="43180" dir="5400000">
                  <a:srgbClr val="000000">
                    <a:alpha val="65000"/>
                  </a:srgbClr>
                </a:innerShdw>
              </a:effectLst>
              <a:latin typeface="Arial"/>
              <a:cs typeface="Arial"/>
            </a:endParaRPr>
          </a:p>
          <a:p>
            <a:pPr algn="ctr"/>
            <a:r>
              <a:rPr lang="en-US" sz="2000" b="1" dirty="0">
                <a:ln w="1905"/>
                <a:solidFill>
                  <a:srgbClr val="000000"/>
                </a:solidFill>
                <a:effectLst>
                  <a:innerShdw blurRad="69850" dist="43180" dir="5400000">
                    <a:srgbClr val="000000">
                      <a:alpha val="65000"/>
                    </a:srgbClr>
                  </a:innerShdw>
                </a:effectLst>
                <a:latin typeface="Arial"/>
                <a:cs typeface="Arial"/>
              </a:rPr>
              <a:t>University of Rome </a:t>
            </a:r>
            <a:r>
              <a:rPr lang="en-US" altLang="ja-JP" sz="2000" b="1" dirty="0">
                <a:ln w="1905"/>
                <a:solidFill>
                  <a:srgbClr val="000000"/>
                </a:solidFill>
                <a:effectLst>
                  <a:innerShdw blurRad="69850" dist="43180" dir="5400000">
                    <a:srgbClr val="000000">
                      <a:alpha val="65000"/>
                    </a:srgbClr>
                  </a:innerShdw>
                </a:effectLst>
                <a:latin typeface="Arial"/>
                <a:cs typeface="Arial"/>
              </a:rPr>
              <a:t>“</a:t>
            </a:r>
            <a:r>
              <a:rPr lang="en-US" sz="2000" b="1" dirty="0">
                <a:ln w="1905"/>
                <a:solidFill>
                  <a:srgbClr val="000000"/>
                </a:solidFill>
                <a:effectLst>
                  <a:innerShdw blurRad="69850" dist="43180" dir="5400000">
                    <a:srgbClr val="000000">
                      <a:alpha val="65000"/>
                    </a:srgbClr>
                  </a:innerShdw>
                </a:effectLst>
                <a:latin typeface="Arial"/>
                <a:cs typeface="Arial"/>
              </a:rPr>
              <a:t>Tor </a:t>
            </a:r>
            <a:r>
              <a:rPr lang="en-US" sz="2000" b="1" dirty="0" err="1">
                <a:ln w="1905"/>
                <a:solidFill>
                  <a:srgbClr val="000000"/>
                </a:solidFill>
                <a:effectLst>
                  <a:innerShdw blurRad="69850" dist="43180" dir="5400000">
                    <a:srgbClr val="000000">
                      <a:alpha val="65000"/>
                    </a:srgbClr>
                  </a:innerShdw>
                </a:effectLst>
                <a:latin typeface="Arial"/>
                <a:cs typeface="Arial"/>
              </a:rPr>
              <a:t>Vergata</a:t>
            </a:r>
            <a:r>
              <a:rPr lang="en-US" altLang="ja-JP" sz="2000" b="1" dirty="0">
                <a:ln w="1905"/>
                <a:solidFill>
                  <a:srgbClr val="000000"/>
                </a:solidFill>
                <a:effectLst>
                  <a:innerShdw blurRad="69850" dist="43180" dir="5400000">
                    <a:srgbClr val="000000">
                      <a:alpha val="65000"/>
                    </a:srgbClr>
                  </a:innerShdw>
                </a:effectLst>
                <a:latin typeface="Arial"/>
                <a:cs typeface="Arial"/>
              </a:rPr>
              <a:t>”</a:t>
            </a:r>
            <a:r>
              <a:rPr lang="en-US" sz="2000" b="1" dirty="0">
                <a:ln w="1905"/>
                <a:solidFill>
                  <a:srgbClr val="000000"/>
                </a:solidFill>
                <a:effectLst>
                  <a:innerShdw blurRad="69850" dist="43180" dir="5400000">
                    <a:srgbClr val="000000">
                      <a:alpha val="65000"/>
                    </a:srgbClr>
                  </a:innerShdw>
                </a:effectLst>
                <a:latin typeface="Arial"/>
                <a:cs typeface="Arial"/>
              </a:rPr>
              <a:t> and INFN Rome Tor </a:t>
            </a:r>
            <a:r>
              <a:rPr lang="en-US" sz="2000" b="1" dirty="0" err="1">
                <a:ln w="1905"/>
                <a:solidFill>
                  <a:srgbClr val="000000"/>
                </a:solidFill>
                <a:effectLst>
                  <a:innerShdw blurRad="69850" dist="43180" dir="5400000">
                    <a:srgbClr val="000000">
                      <a:alpha val="65000"/>
                    </a:srgbClr>
                  </a:innerShdw>
                </a:effectLst>
                <a:latin typeface="Arial"/>
                <a:cs typeface="Arial"/>
              </a:rPr>
              <a:t>Vergata</a:t>
            </a:r>
            <a:endParaRPr lang="en-US" sz="2000" b="1" dirty="0">
              <a:ln w="1905"/>
              <a:solidFill>
                <a:srgbClr val="000000"/>
              </a:solidFill>
              <a:effectLst>
                <a:innerShdw blurRad="69850" dist="43180" dir="5400000">
                  <a:srgbClr val="000000">
                    <a:alpha val="65000"/>
                  </a:srgbClr>
                </a:innerShdw>
              </a:effectLst>
              <a:latin typeface="Arial"/>
              <a:cs typeface="Arial"/>
            </a:endParaRPr>
          </a:p>
          <a:p>
            <a:pPr algn="ctr"/>
            <a:endParaRPr lang="en-US" sz="2000" b="1" dirty="0" smtClean="0">
              <a:ln w="1905"/>
              <a:solidFill>
                <a:srgbClr val="000000"/>
              </a:solidFill>
              <a:effectLst>
                <a:innerShdw blurRad="69850" dist="43180" dir="5400000">
                  <a:srgbClr val="000000">
                    <a:alpha val="65000"/>
                  </a:srgbClr>
                </a:innerShdw>
              </a:effectLst>
              <a:latin typeface="Arial"/>
              <a:cs typeface="Arial"/>
            </a:endParaRPr>
          </a:p>
        </p:txBody>
      </p:sp>
      <p:sp>
        <p:nvSpPr>
          <p:cNvPr id="7" name="CasellaDiTesto 6"/>
          <p:cNvSpPr txBox="1"/>
          <p:nvPr/>
        </p:nvSpPr>
        <p:spPr>
          <a:xfrm>
            <a:off x="-65459" y="1394396"/>
            <a:ext cx="10447709" cy="846386"/>
          </a:xfrm>
          <a:prstGeom prst="rect">
            <a:avLst/>
          </a:prstGeom>
          <a:noFill/>
        </p:spPr>
        <p:txBody>
          <a:bodyPr wrap="square" rtlCol="0">
            <a:spAutoFit/>
          </a:bodyPr>
          <a:lstStyle/>
          <a:p>
            <a:pPr algn="ctr"/>
            <a:r>
              <a:rPr lang="en-US" sz="2800" dirty="0" smtClean="0">
                <a:solidFill>
                  <a:schemeClr val="bg1"/>
                </a:solidFill>
                <a:latin typeface="+mn-lt"/>
              </a:rPr>
              <a:t>Thomas </a:t>
            </a:r>
            <a:r>
              <a:rPr lang="en-US" sz="2800" dirty="0">
                <a:solidFill>
                  <a:schemeClr val="bg1"/>
                </a:solidFill>
                <a:latin typeface="+mn-lt"/>
              </a:rPr>
              <a:t>Jefferson National Accelerator </a:t>
            </a:r>
            <a:r>
              <a:rPr lang="en-US" sz="2800" dirty="0" smtClean="0">
                <a:solidFill>
                  <a:schemeClr val="bg1"/>
                </a:solidFill>
                <a:latin typeface="+mn-lt"/>
              </a:rPr>
              <a:t>Facility     November </a:t>
            </a:r>
            <a:r>
              <a:rPr lang="en-US" sz="2800" dirty="0">
                <a:solidFill>
                  <a:schemeClr val="bg1"/>
                </a:solidFill>
                <a:latin typeface="+mn-lt"/>
              </a:rPr>
              <a:t>18-20 </a:t>
            </a:r>
            <a:r>
              <a:rPr lang="en-US" sz="2800" dirty="0" smtClean="0">
                <a:solidFill>
                  <a:schemeClr val="bg1"/>
                </a:solidFill>
                <a:latin typeface="+mn-lt"/>
              </a:rPr>
              <a:t>2014</a:t>
            </a:r>
            <a:endParaRPr lang="en-US" sz="2800" b="1" dirty="0">
              <a:solidFill>
                <a:srgbClr val="000090"/>
              </a:solidFill>
              <a:latin typeface="Arial"/>
              <a:cs typeface="Arial"/>
            </a:endParaRPr>
          </a:p>
          <a:p>
            <a:endParaRPr lang="it-IT" dirty="0">
              <a:solidFill>
                <a:srgbClr val="000090"/>
              </a:solidFill>
            </a:endParaRPr>
          </a:p>
        </p:txBody>
      </p:sp>
    </p:spTree>
    <p:extLst>
      <p:ext uri="{BB962C8B-B14F-4D97-AF65-F5344CB8AC3E}">
        <p14:creationId xmlns:p14="http://schemas.microsoft.com/office/powerpoint/2010/main" val="46787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2"/>
          <p:cNvGrpSpPr>
            <a:grpSpLocks/>
          </p:cNvGrpSpPr>
          <p:nvPr/>
        </p:nvGrpSpPr>
        <p:grpSpPr bwMode="auto">
          <a:xfrm>
            <a:off x="1422153" y="300542"/>
            <a:ext cx="6809747" cy="695107"/>
            <a:chOff x="221" y="107"/>
            <a:chExt cx="3778" cy="414"/>
          </a:xfrm>
        </p:grpSpPr>
        <p:sp>
          <p:nvSpPr>
            <p:cNvPr id="36867" name="Rectangle 3"/>
            <p:cNvSpPr>
              <a:spLocks noChangeArrowheads="1"/>
            </p:cNvSpPr>
            <p:nvPr/>
          </p:nvSpPr>
          <p:spPr bwMode="auto">
            <a:xfrm>
              <a:off x="221" y="107"/>
              <a:ext cx="3778" cy="414"/>
            </a:xfrm>
            <a:prstGeom prst="rect">
              <a:avLst/>
            </a:prstGeom>
            <a:gradFill rotWithShape="1">
              <a:gsLst>
                <a:gs pos="0">
                  <a:srgbClr val="0033CC"/>
                </a:gs>
                <a:gs pos="100000">
                  <a:srgbClr val="000076"/>
                </a:gs>
              </a:gsLst>
              <a:lin ang="0" scaled="1"/>
            </a:gra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endParaRPr lang="it-IT"/>
            </a:p>
          </p:txBody>
        </p:sp>
        <p:sp>
          <p:nvSpPr>
            <p:cNvPr id="15534" name="Rectangle 174"/>
            <p:cNvSpPr>
              <a:spLocks noChangeArrowheads="1"/>
            </p:cNvSpPr>
            <p:nvPr/>
          </p:nvSpPr>
          <p:spPr bwMode="auto">
            <a:xfrm>
              <a:off x="322" y="138"/>
              <a:ext cx="3471" cy="339"/>
            </a:xfrm>
            <a:prstGeom prst="rect">
              <a:avLst/>
            </a:prstGeom>
            <a:noFill/>
            <a:ln w="9525">
              <a:noFill/>
              <a:miter lim="800000"/>
              <a:headEnd/>
              <a:tailEnd/>
            </a:ln>
            <a:effectLst/>
          </p:spPr>
          <p:txBody>
            <a:bodyPr wrap="none">
              <a:spAutoFit/>
            </a:bodyPr>
            <a:lstStyle/>
            <a:p>
              <a:r>
                <a:rPr lang="en-US" sz="3100" b="1">
                  <a:solidFill>
                    <a:schemeClr val="bg1"/>
                  </a:solidFill>
                  <a:latin typeface="Arial" charset="0"/>
                </a:rPr>
                <a:t>search all channels: not just  </a:t>
              </a:r>
              <a:r>
                <a:rPr lang="en-US" sz="3100" b="1">
                  <a:solidFill>
                    <a:schemeClr val="bg1"/>
                  </a:solidFill>
                  <a:latin typeface="Symbol" charset="0"/>
                </a:rPr>
                <a:t>p</a:t>
              </a:r>
              <a:r>
                <a:rPr lang="en-US" sz="3100" b="1">
                  <a:solidFill>
                    <a:schemeClr val="bg1"/>
                  </a:solidFill>
                  <a:latin typeface="Arial" charset="0"/>
                </a:rPr>
                <a:t>N</a:t>
              </a:r>
            </a:p>
          </p:txBody>
        </p:sp>
      </p:grpSp>
      <p:grpSp>
        <p:nvGrpSpPr>
          <p:cNvPr id="36869" name="Group 5"/>
          <p:cNvGrpSpPr>
            <a:grpSpLocks/>
          </p:cNvGrpSpPr>
          <p:nvPr/>
        </p:nvGrpSpPr>
        <p:grpSpPr bwMode="auto">
          <a:xfrm>
            <a:off x="1806749" y="962348"/>
            <a:ext cx="6714215" cy="5876507"/>
            <a:chOff x="978" y="639"/>
            <a:chExt cx="3725" cy="3500"/>
          </a:xfrm>
        </p:grpSpPr>
        <p:grpSp>
          <p:nvGrpSpPr>
            <p:cNvPr id="36870" name="Group 6"/>
            <p:cNvGrpSpPr>
              <a:grpSpLocks/>
            </p:cNvGrpSpPr>
            <p:nvPr/>
          </p:nvGrpSpPr>
          <p:grpSpPr bwMode="auto">
            <a:xfrm>
              <a:off x="978" y="639"/>
              <a:ext cx="3725" cy="3500"/>
              <a:chOff x="978" y="639"/>
              <a:chExt cx="3725" cy="3500"/>
            </a:xfrm>
          </p:grpSpPr>
          <p:grpSp>
            <p:nvGrpSpPr>
              <p:cNvPr id="36871" name="Group 7"/>
              <p:cNvGrpSpPr>
                <a:grpSpLocks/>
              </p:cNvGrpSpPr>
              <p:nvPr/>
            </p:nvGrpSpPr>
            <p:grpSpPr bwMode="auto">
              <a:xfrm>
                <a:off x="978" y="639"/>
                <a:ext cx="3725" cy="3500"/>
                <a:chOff x="978" y="639"/>
                <a:chExt cx="3725" cy="3500"/>
              </a:xfrm>
            </p:grpSpPr>
            <p:sp>
              <p:nvSpPr>
                <p:cNvPr id="36872" name="Rectangle 8"/>
                <p:cNvSpPr>
                  <a:spLocks noChangeArrowheads="1"/>
                </p:cNvSpPr>
                <p:nvPr/>
              </p:nvSpPr>
              <p:spPr bwMode="auto">
                <a:xfrm>
                  <a:off x="978" y="639"/>
                  <a:ext cx="668" cy="34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pic>
              <p:nvPicPr>
                <p:cNvPr id="36873" name="Picture 5" descr="deca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 y="639"/>
                  <a:ext cx="3057" cy="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Text Box 7"/>
                <p:cNvSpPr txBox="1">
                  <a:spLocks noChangeArrowheads="1"/>
                </p:cNvSpPr>
                <p:nvPr/>
              </p:nvSpPr>
              <p:spPr bwMode="auto">
                <a:xfrm>
                  <a:off x="1138" y="736"/>
                  <a:ext cx="412" cy="2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75000"/>
                    </a:lnSpc>
                  </a:pPr>
                  <a:r>
                    <a:rPr lang="en-US" sz="1700" b="1" dirty="0">
                      <a:solidFill>
                        <a:srgbClr val="003300"/>
                      </a:solidFill>
                    </a:rPr>
                    <a:t>(1/2)</a:t>
                  </a:r>
                  <a:r>
                    <a:rPr lang="en-US" sz="2600" b="1" baseline="30000" dirty="0">
                      <a:solidFill>
                        <a:srgbClr val="003300"/>
                      </a:solidFill>
                    </a:rPr>
                    <a:t>-</a:t>
                  </a:r>
                  <a:endParaRPr lang="en-US" sz="2600" b="1" dirty="0">
                    <a:solidFill>
                      <a:srgbClr val="003300"/>
                    </a:solidFill>
                  </a:endParaRPr>
                </a:p>
                <a:p>
                  <a:pPr eaLnBrk="1" hangingPunct="1">
                    <a:lnSpc>
                      <a:spcPct val="75000"/>
                    </a:lnSpc>
                  </a:pPr>
                  <a:r>
                    <a:rPr lang="en-US" sz="1700" b="1" dirty="0">
                      <a:solidFill>
                        <a:srgbClr val="003300"/>
                      </a:solidFill>
                    </a:rPr>
                    <a:t>(1/2)</a:t>
                  </a:r>
                  <a:r>
                    <a:rPr lang="en-US" sz="2600" b="1" baseline="30000" dirty="0">
                      <a:solidFill>
                        <a:srgbClr val="003300"/>
                      </a:solidFill>
                    </a:rPr>
                    <a:t>-</a:t>
                  </a:r>
                  <a:endParaRPr lang="en-US" sz="2600" b="1" dirty="0">
                    <a:solidFill>
                      <a:srgbClr val="003300"/>
                    </a:solidFill>
                  </a:endParaRPr>
                </a:p>
                <a:p>
                  <a:pPr eaLnBrk="1" hangingPunct="1">
                    <a:lnSpc>
                      <a:spcPct val="75000"/>
                    </a:lnSpc>
                  </a:pPr>
                  <a:r>
                    <a:rPr lang="en-US" sz="1700" b="1" dirty="0">
                      <a:solidFill>
                        <a:srgbClr val="003300"/>
                      </a:solidFill>
                    </a:rPr>
                    <a:t>(3/2)</a:t>
                  </a:r>
                  <a:r>
                    <a:rPr lang="en-US" sz="2600" b="1" baseline="30000" dirty="0">
                      <a:solidFill>
                        <a:srgbClr val="003300"/>
                      </a:solidFill>
                    </a:rPr>
                    <a:t>-</a:t>
                  </a:r>
                  <a:endParaRPr lang="en-US" sz="2600" b="1" dirty="0">
                    <a:solidFill>
                      <a:srgbClr val="003300"/>
                    </a:solidFill>
                  </a:endParaRPr>
                </a:p>
                <a:p>
                  <a:pPr eaLnBrk="1" hangingPunct="1">
                    <a:lnSpc>
                      <a:spcPct val="75000"/>
                    </a:lnSpc>
                  </a:pPr>
                  <a:r>
                    <a:rPr lang="en-US" sz="1700" b="1" dirty="0">
                      <a:solidFill>
                        <a:srgbClr val="003300"/>
                      </a:solidFill>
                    </a:rPr>
                    <a:t>(3/2)</a:t>
                  </a:r>
                  <a:r>
                    <a:rPr lang="en-US" sz="2600" b="1" baseline="30000" dirty="0">
                      <a:solidFill>
                        <a:srgbClr val="003300"/>
                      </a:solidFill>
                    </a:rPr>
                    <a:t>-</a:t>
                  </a:r>
                  <a:endParaRPr lang="en-US" sz="2600" b="1" dirty="0">
                    <a:solidFill>
                      <a:srgbClr val="003300"/>
                    </a:solidFill>
                  </a:endParaRPr>
                </a:p>
                <a:p>
                  <a:pPr eaLnBrk="1" hangingPunct="1">
                    <a:lnSpc>
                      <a:spcPct val="75000"/>
                    </a:lnSpc>
                  </a:pPr>
                  <a:r>
                    <a:rPr lang="en-US" sz="1700" b="1" dirty="0">
                      <a:solidFill>
                        <a:srgbClr val="003300"/>
                      </a:solidFill>
                    </a:rPr>
                    <a:t>(5/2)</a:t>
                  </a:r>
                  <a:r>
                    <a:rPr lang="en-US" sz="2600" b="1" baseline="30000" dirty="0">
                      <a:solidFill>
                        <a:srgbClr val="003300"/>
                      </a:solidFill>
                    </a:rPr>
                    <a:t>-</a:t>
                  </a:r>
                  <a:endParaRPr lang="en-US" sz="2600" b="1" dirty="0">
                    <a:solidFill>
                      <a:srgbClr val="003300"/>
                    </a:solidFill>
                  </a:endParaRPr>
                </a:p>
                <a:p>
                  <a:pPr eaLnBrk="1" hangingPunct="1">
                    <a:lnSpc>
                      <a:spcPct val="90000"/>
                    </a:lnSpc>
                  </a:pPr>
                  <a:r>
                    <a:rPr lang="en-US" sz="1700" b="1" dirty="0">
                      <a:solidFill>
                        <a:srgbClr val="003300"/>
                      </a:solidFill>
                    </a:rPr>
                    <a:t>(1/2)</a:t>
                  </a:r>
                  <a:r>
                    <a:rPr lang="en-US" sz="2200" b="1" baseline="30000" dirty="0">
                      <a:solidFill>
                        <a:srgbClr val="003300"/>
                      </a:solidFill>
                    </a:rPr>
                    <a:t>+</a:t>
                  </a:r>
                  <a:endParaRPr lang="en-US" sz="2200" b="1" dirty="0">
                    <a:solidFill>
                      <a:srgbClr val="003300"/>
                    </a:solidFill>
                  </a:endParaRPr>
                </a:p>
                <a:p>
                  <a:pPr eaLnBrk="1" hangingPunct="1">
                    <a:lnSpc>
                      <a:spcPct val="90000"/>
                    </a:lnSpc>
                  </a:pPr>
                  <a:r>
                    <a:rPr lang="en-US" sz="1700" b="1" dirty="0">
                      <a:solidFill>
                        <a:srgbClr val="003300"/>
                      </a:solidFill>
                    </a:rPr>
                    <a:t>(1/2)</a:t>
                  </a:r>
                  <a:r>
                    <a:rPr lang="en-US" sz="2200" b="1" baseline="30000" dirty="0">
                      <a:solidFill>
                        <a:srgbClr val="003300"/>
                      </a:solidFill>
                    </a:rPr>
                    <a:t>+</a:t>
                  </a:r>
                  <a:endParaRPr lang="en-US" sz="2200" b="1" dirty="0">
                    <a:solidFill>
                      <a:srgbClr val="003300"/>
                    </a:solidFill>
                  </a:endParaRPr>
                </a:p>
                <a:p>
                  <a:pPr eaLnBrk="1" hangingPunct="1">
                    <a:lnSpc>
                      <a:spcPct val="90000"/>
                    </a:lnSpc>
                  </a:pPr>
                  <a:r>
                    <a:rPr lang="en-US" sz="1700" b="1" dirty="0">
                      <a:solidFill>
                        <a:srgbClr val="003300"/>
                      </a:solidFill>
                    </a:rPr>
                    <a:t>(1/2)</a:t>
                  </a:r>
                  <a:r>
                    <a:rPr lang="en-US" sz="2200" b="1" baseline="30000" dirty="0">
                      <a:solidFill>
                        <a:srgbClr val="003300"/>
                      </a:solidFill>
                    </a:rPr>
                    <a:t>+</a:t>
                  </a:r>
                  <a:endParaRPr lang="en-US" sz="2200" b="1" dirty="0">
                    <a:solidFill>
                      <a:srgbClr val="003300"/>
                    </a:solidFill>
                  </a:endParaRPr>
                </a:p>
                <a:p>
                  <a:pPr eaLnBrk="1" hangingPunct="1">
                    <a:lnSpc>
                      <a:spcPct val="90000"/>
                    </a:lnSpc>
                  </a:pPr>
                  <a:r>
                    <a:rPr lang="en-US" sz="1700" b="1" dirty="0">
                      <a:solidFill>
                        <a:srgbClr val="003300"/>
                      </a:solidFill>
                    </a:rPr>
                    <a:t>(1/2)</a:t>
                  </a:r>
                  <a:r>
                    <a:rPr lang="en-US" sz="2200" b="1" baseline="30000" dirty="0">
                      <a:solidFill>
                        <a:srgbClr val="003300"/>
                      </a:solidFill>
                    </a:rPr>
                    <a:t>+</a:t>
                  </a:r>
                  <a:endParaRPr lang="en-US" sz="2200" b="1" dirty="0">
                    <a:solidFill>
                      <a:srgbClr val="003300"/>
                    </a:solidFill>
                  </a:endParaRPr>
                </a:p>
                <a:p>
                  <a:pPr eaLnBrk="1" hangingPunct="1">
                    <a:lnSpc>
                      <a:spcPct val="90000"/>
                    </a:lnSpc>
                  </a:pPr>
                  <a:r>
                    <a:rPr lang="en-US" sz="1700" b="1" dirty="0">
                      <a:solidFill>
                        <a:srgbClr val="003300"/>
                      </a:solidFill>
                    </a:rPr>
                    <a:t>(3/2)</a:t>
                  </a:r>
                  <a:r>
                    <a:rPr lang="en-US" sz="2200" b="1" baseline="30000" dirty="0">
                      <a:solidFill>
                        <a:srgbClr val="003300"/>
                      </a:solidFill>
                    </a:rPr>
                    <a:t>+</a:t>
                  </a:r>
                  <a:endParaRPr lang="en-US" sz="2200" b="1" dirty="0">
                    <a:solidFill>
                      <a:srgbClr val="003300"/>
                    </a:solidFill>
                  </a:endParaRPr>
                </a:p>
                <a:p>
                  <a:pPr eaLnBrk="1" hangingPunct="1">
                    <a:lnSpc>
                      <a:spcPct val="90000"/>
                    </a:lnSpc>
                  </a:pPr>
                  <a:r>
                    <a:rPr lang="en-US" sz="1700" b="1" dirty="0">
                      <a:solidFill>
                        <a:srgbClr val="003300"/>
                      </a:solidFill>
                    </a:rPr>
                    <a:t>(3/2)</a:t>
                  </a:r>
                  <a:r>
                    <a:rPr lang="en-US" sz="2200" b="1" baseline="30000" dirty="0">
                      <a:solidFill>
                        <a:srgbClr val="003300"/>
                      </a:solidFill>
                    </a:rPr>
                    <a:t>+</a:t>
                  </a:r>
                  <a:endParaRPr lang="en-US" sz="2200" b="1" dirty="0">
                    <a:solidFill>
                      <a:srgbClr val="003300"/>
                    </a:solidFill>
                  </a:endParaRPr>
                </a:p>
                <a:p>
                  <a:pPr eaLnBrk="1" hangingPunct="1">
                    <a:lnSpc>
                      <a:spcPct val="90000"/>
                    </a:lnSpc>
                  </a:pPr>
                  <a:r>
                    <a:rPr lang="en-US" sz="1700" b="1" dirty="0">
                      <a:solidFill>
                        <a:srgbClr val="003300"/>
                      </a:solidFill>
                    </a:rPr>
                    <a:t>(3/2)</a:t>
                  </a:r>
                  <a:r>
                    <a:rPr lang="en-US" sz="2200" b="1" baseline="30000" dirty="0">
                      <a:solidFill>
                        <a:srgbClr val="003300"/>
                      </a:solidFill>
                    </a:rPr>
                    <a:t>+</a:t>
                  </a:r>
                  <a:endParaRPr lang="en-US" sz="2200" b="1" dirty="0">
                    <a:solidFill>
                      <a:srgbClr val="003300"/>
                    </a:solidFill>
                  </a:endParaRPr>
                </a:p>
                <a:p>
                  <a:pPr eaLnBrk="1" hangingPunct="1">
                    <a:lnSpc>
                      <a:spcPct val="90000"/>
                    </a:lnSpc>
                  </a:pPr>
                  <a:r>
                    <a:rPr lang="en-US" sz="1700" b="1" dirty="0">
                      <a:solidFill>
                        <a:srgbClr val="003300"/>
                      </a:solidFill>
                    </a:rPr>
                    <a:t>(3/2)</a:t>
                  </a:r>
                  <a:r>
                    <a:rPr lang="en-US" sz="2200" b="1" baseline="30000" dirty="0">
                      <a:solidFill>
                        <a:srgbClr val="003300"/>
                      </a:solidFill>
                    </a:rPr>
                    <a:t>+</a:t>
                  </a:r>
                  <a:endParaRPr lang="en-US" sz="2200" b="1" dirty="0">
                    <a:solidFill>
                      <a:srgbClr val="003300"/>
                    </a:solidFill>
                  </a:endParaRPr>
                </a:p>
                <a:p>
                  <a:pPr eaLnBrk="1" hangingPunct="1">
                    <a:lnSpc>
                      <a:spcPct val="90000"/>
                    </a:lnSpc>
                  </a:pPr>
                  <a:r>
                    <a:rPr lang="en-US" sz="1700" b="1" dirty="0">
                      <a:solidFill>
                        <a:srgbClr val="003300"/>
                      </a:solidFill>
                    </a:rPr>
                    <a:t>(3/2)</a:t>
                  </a:r>
                  <a:r>
                    <a:rPr lang="en-US" sz="2200" b="1" baseline="30000" dirty="0">
                      <a:solidFill>
                        <a:srgbClr val="003300"/>
                      </a:solidFill>
                    </a:rPr>
                    <a:t>+</a:t>
                  </a:r>
                  <a:endParaRPr lang="en-US" sz="2200" b="1" dirty="0">
                    <a:solidFill>
                      <a:srgbClr val="003300"/>
                    </a:solidFill>
                  </a:endParaRPr>
                </a:p>
                <a:p>
                  <a:pPr eaLnBrk="1" hangingPunct="1">
                    <a:lnSpc>
                      <a:spcPct val="90000"/>
                    </a:lnSpc>
                  </a:pPr>
                  <a:r>
                    <a:rPr lang="en-US" sz="1700" b="1" dirty="0">
                      <a:solidFill>
                        <a:srgbClr val="003300"/>
                      </a:solidFill>
                    </a:rPr>
                    <a:t>(5/2)</a:t>
                  </a:r>
                  <a:r>
                    <a:rPr lang="en-US" sz="2200" b="1" baseline="30000" dirty="0">
                      <a:solidFill>
                        <a:srgbClr val="003300"/>
                      </a:solidFill>
                    </a:rPr>
                    <a:t>+</a:t>
                  </a:r>
                  <a:endParaRPr lang="en-US" sz="2200" b="1" dirty="0">
                    <a:solidFill>
                      <a:srgbClr val="003300"/>
                    </a:solidFill>
                  </a:endParaRPr>
                </a:p>
                <a:p>
                  <a:pPr eaLnBrk="1" hangingPunct="1">
                    <a:lnSpc>
                      <a:spcPct val="90000"/>
                    </a:lnSpc>
                  </a:pPr>
                  <a:r>
                    <a:rPr lang="en-US" sz="1700" b="1" dirty="0">
                      <a:solidFill>
                        <a:srgbClr val="003300"/>
                      </a:solidFill>
                    </a:rPr>
                    <a:t>(5/2)</a:t>
                  </a:r>
                  <a:r>
                    <a:rPr lang="en-US" sz="2200" b="1" baseline="30000" dirty="0">
                      <a:solidFill>
                        <a:srgbClr val="003300"/>
                      </a:solidFill>
                    </a:rPr>
                    <a:t>+</a:t>
                  </a:r>
                  <a:endParaRPr lang="en-US" sz="2200" b="1" dirty="0">
                    <a:solidFill>
                      <a:srgbClr val="003300"/>
                    </a:solidFill>
                  </a:endParaRPr>
                </a:p>
                <a:p>
                  <a:pPr eaLnBrk="1" hangingPunct="1">
                    <a:lnSpc>
                      <a:spcPct val="90000"/>
                    </a:lnSpc>
                  </a:pPr>
                  <a:r>
                    <a:rPr lang="en-US" sz="1700" b="1" dirty="0">
                      <a:solidFill>
                        <a:srgbClr val="003300"/>
                      </a:solidFill>
                    </a:rPr>
                    <a:t>(5/2)</a:t>
                  </a:r>
                  <a:r>
                    <a:rPr lang="en-US" sz="2200" b="1" baseline="30000" dirty="0">
                      <a:solidFill>
                        <a:srgbClr val="003300"/>
                      </a:solidFill>
                    </a:rPr>
                    <a:t>+</a:t>
                  </a:r>
                  <a:endParaRPr lang="en-US" sz="2200" b="1" dirty="0">
                    <a:solidFill>
                      <a:srgbClr val="003300"/>
                    </a:solidFill>
                  </a:endParaRPr>
                </a:p>
                <a:p>
                  <a:pPr eaLnBrk="1" hangingPunct="1">
                    <a:lnSpc>
                      <a:spcPct val="90000"/>
                    </a:lnSpc>
                  </a:pPr>
                  <a:r>
                    <a:rPr lang="en-US" sz="1700" b="1" dirty="0">
                      <a:solidFill>
                        <a:srgbClr val="003300"/>
                      </a:solidFill>
                    </a:rPr>
                    <a:t>(7/2)</a:t>
                  </a:r>
                  <a:r>
                    <a:rPr lang="en-US" sz="2200" b="1" baseline="30000" dirty="0">
                      <a:solidFill>
                        <a:srgbClr val="003300"/>
                      </a:solidFill>
                    </a:rPr>
                    <a:t>+</a:t>
                  </a:r>
                  <a:endParaRPr lang="en-US" sz="2200" b="1" dirty="0">
                    <a:solidFill>
                      <a:srgbClr val="003300"/>
                    </a:solidFill>
                  </a:endParaRPr>
                </a:p>
                <a:p>
                  <a:pPr eaLnBrk="1" hangingPunct="1"/>
                  <a:endParaRPr lang="en-US" sz="1700" b="1" dirty="0">
                    <a:solidFill>
                      <a:srgbClr val="003300"/>
                    </a:solidFill>
                  </a:endParaRPr>
                </a:p>
              </p:txBody>
            </p:sp>
            <p:sp>
              <p:nvSpPr>
                <p:cNvPr id="36875" name="Text Box 9"/>
                <p:cNvSpPr txBox="1">
                  <a:spLocks noChangeArrowheads="1"/>
                </p:cNvSpPr>
                <p:nvPr/>
              </p:nvSpPr>
              <p:spPr bwMode="auto">
                <a:xfrm>
                  <a:off x="2090" y="2174"/>
                  <a:ext cx="102"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it-IT">
                    <a:latin typeface="News Gothic MT" charset="0"/>
                  </a:endParaRPr>
                </a:p>
              </p:txBody>
            </p:sp>
          </p:grpSp>
          <p:sp>
            <p:nvSpPr>
              <p:cNvPr id="36876" name="Rectangle 12"/>
              <p:cNvSpPr>
                <a:spLocks noChangeArrowheads="1"/>
              </p:cNvSpPr>
              <p:nvPr/>
            </p:nvSpPr>
            <p:spPr bwMode="auto">
              <a:xfrm>
                <a:off x="3931" y="707"/>
                <a:ext cx="651" cy="167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36877" name="Text Box 13"/>
              <p:cNvSpPr txBox="1">
                <a:spLocks noChangeArrowheads="1"/>
              </p:cNvSpPr>
              <p:nvPr/>
            </p:nvSpPr>
            <p:spPr bwMode="auto">
              <a:xfrm>
                <a:off x="3991" y="659"/>
                <a:ext cx="359"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600" b="1">
                    <a:latin typeface="Arial" charset="0"/>
                  </a:rPr>
                  <a:t>N</a:t>
                </a:r>
                <a:r>
                  <a:rPr lang="en-GB" sz="3100" b="1">
                    <a:latin typeface="Symbol" charset="0"/>
                  </a:rPr>
                  <a:t>p</a:t>
                </a:r>
                <a:endParaRPr lang="en-GB" sz="3100" b="1">
                  <a:latin typeface="Arial" charset="0"/>
                </a:endParaRPr>
              </a:p>
            </p:txBody>
          </p:sp>
          <p:sp>
            <p:nvSpPr>
              <p:cNvPr id="36878" name="Text Box 14"/>
              <p:cNvSpPr txBox="1">
                <a:spLocks noChangeArrowheads="1"/>
              </p:cNvSpPr>
              <p:nvPr/>
            </p:nvSpPr>
            <p:spPr bwMode="auto">
              <a:xfrm>
                <a:off x="3997" y="931"/>
                <a:ext cx="369"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600" b="1">
                    <a:latin typeface="Arial" charset="0"/>
                  </a:rPr>
                  <a:t>N</a:t>
                </a:r>
                <a:r>
                  <a:rPr lang="en-GB" sz="3100" b="1">
                    <a:latin typeface="Symbol" charset="0"/>
                  </a:rPr>
                  <a:t>h</a:t>
                </a:r>
                <a:endParaRPr lang="en-GB" sz="3100" b="1">
                  <a:latin typeface="Arial" charset="0"/>
                </a:endParaRPr>
              </a:p>
            </p:txBody>
          </p:sp>
          <p:sp>
            <p:nvSpPr>
              <p:cNvPr id="36879" name="Text Box 15"/>
              <p:cNvSpPr txBox="1">
                <a:spLocks noChangeArrowheads="1"/>
              </p:cNvSpPr>
              <p:nvPr/>
            </p:nvSpPr>
            <p:spPr bwMode="auto">
              <a:xfrm>
                <a:off x="3997" y="1219"/>
                <a:ext cx="369"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600" b="1">
                    <a:latin typeface="Arial" charset="0"/>
                  </a:rPr>
                  <a:t>N</a:t>
                </a:r>
                <a:r>
                  <a:rPr lang="en-GB" sz="3100" b="1">
                    <a:latin typeface="Symbol" charset="0"/>
                  </a:rPr>
                  <a:t>h</a:t>
                </a:r>
                <a:endParaRPr lang="en-GB" sz="3100" b="1">
                  <a:latin typeface="Arial" charset="0"/>
                </a:endParaRPr>
              </a:p>
            </p:txBody>
          </p:sp>
          <p:sp>
            <p:nvSpPr>
              <p:cNvPr id="36880" name="Text Box 16"/>
              <p:cNvSpPr txBox="1">
                <a:spLocks noChangeArrowheads="1"/>
              </p:cNvSpPr>
              <p:nvPr/>
            </p:nvSpPr>
            <p:spPr bwMode="auto">
              <a:xfrm>
                <a:off x="3995" y="1487"/>
                <a:ext cx="387"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600" b="1">
                    <a:latin typeface="Arial" charset="0"/>
                  </a:rPr>
                  <a:t>N</a:t>
                </a:r>
                <a:r>
                  <a:rPr lang="en-GB" sz="3100" b="1">
                    <a:latin typeface="Symbol" charset="0"/>
                  </a:rPr>
                  <a:t>w</a:t>
                </a:r>
                <a:endParaRPr lang="en-GB" sz="3100" b="1">
                  <a:latin typeface="Arial" charset="0"/>
                </a:endParaRPr>
              </a:p>
            </p:txBody>
          </p:sp>
          <p:sp>
            <p:nvSpPr>
              <p:cNvPr id="36881" name="Text Box 17"/>
              <p:cNvSpPr txBox="1">
                <a:spLocks noChangeArrowheads="1"/>
              </p:cNvSpPr>
              <p:nvPr/>
            </p:nvSpPr>
            <p:spPr bwMode="auto">
              <a:xfrm>
                <a:off x="3989" y="1801"/>
                <a:ext cx="373" cy="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600" b="1">
                    <a:latin typeface="Symbol" charset="0"/>
                  </a:rPr>
                  <a:t>L</a:t>
                </a:r>
                <a:r>
                  <a:rPr lang="en-GB" sz="2600" b="1">
                    <a:latin typeface="Arial" charset="0"/>
                  </a:rPr>
                  <a:t>K</a:t>
                </a:r>
                <a:endParaRPr lang="en-GB" sz="2600" b="1">
                  <a:latin typeface="Symbol" charset="0"/>
                </a:endParaRPr>
              </a:p>
            </p:txBody>
          </p:sp>
          <p:sp>
            <p:nvSpPr>
              <p:cNvPr id="36882" name="Text Box 18"/>
              <p:cNvSpPr txBox="1">
                <a:spLocks noChangeArrowheads="1"/>
              </p:cNvSpPr>
              <p:nvPr/>
            </p:nvSpPr>
            <p:spPr bwMode="auto">
              <a:xfrm>
                <a:off x="3999" y="2093"/>
                <a:ext cx="351" cy="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600" b="1">
                    <a:latin typeface="Symbol" charset="0"/>
                  </a:rPr>
                  <a:t>S</a:t>
                </a:r>
                <a:r>
                  <a:rPr lang="en-GB" sz="2600" b="1">
                    <a:latin typeface="Arial" charset="0"/>
                  </a:rPr>
                  <a:t>K</a:t>
                </a:r>
                <a:endParaRPr lang="en-GB" sz="2600" b="1">
                  <a:latin typeface="Symbol" charset="0"/>
                </a:endParaRPr>
              </a:p>
            </p:txBody>
          </p:sp>
        </p:grpSp>
        <p:sp>
          <p:nvSpPr>
            <p:cNvPr id="36883" name="Line 19"/>
            <p:cNvSpPr>
              <a:spLocks noChangeShapeType="1"/>
            </p:cNvSpPr>
            <p:nvPr/>
          </p:nvSpPr>
          <p:spPr bwMode="auto">
            <a:xfrm rot="1784693" flipH="1">
              <a:off x="4353" y="1320"/>
              <a:ext cx="0" cy="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grpSp>
      <p:sp>
        <p:nvSpPr>
          <p:cNvPr id="2" name="Segnaposto piè di pagina 1"/>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extLst>
      <p:ext uri="{BB962C8B-B14F-4D97-AF65-F5344CB8AC3E}">
        <p14:creationId xmlns:p14="http://schemas.microsoft.com/office/powerpoint/2010/main" val="47795014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idx="1"/>
          </p:nvPr>
        </p:nvSpPr>
        <p:spPr>
          <a:xfrm>
            <a:off x="0" y="818332"/>
            <a:ext cx="5249669" cy="2353289"/>
          </a:xfrm>
        </p:spPr>
        <p:txBody>
          <a:bodyPr>
            <a:noAutofit/>
          </a:bodyPr>
          <a:lstStyle/>
          <a:p>
            <a:pPr>
              <a:lnSpc>
                <a:spcPct val="90000"/>
              </a:lnSpc>
            </a:pPr>
            <a:r>
              <a:rPr lang="en-US" sz="1800" dirty="0" smtClean="0">
                <a:solidFill>
                  <a:srgbClr val="000090"/>
                </a:solidFill>
              </a:rPr>
              <a:t>Precision measurements of photo-induced processes in wide kinematics, e.g. </a:t>
            </a:r>
            <a:r>
              <a:rPr lang="el-GR" sz="1800" dirty="0" smtClean="0">
                <a:solidFill>
                  <a:srgbClr val="FF0000"/>
                </a:solidFill>
                <a:latin typeface="Times New Roman"/>
                <a:cs typeface="Times New Roman"/>
              </a:rPr>
              <a:t>γ</a:t>
            </a:r>
            <a:r>
              <a:rPr lang="en-US" sz="1800" dirty="0" err="1" smtClean="0">
                <a:solidFill>
                  <a:srgbClr val="FF0000"/>
                </a:solidFill>
              </a:rPr>
              <a:t>p</a:t>
            </a:r>
            <a:r>
              <a:rPr lang="en-US" sz="1800" dirty="0" smtClean="0">
                <a:solidFill>
                  <a:srgbClr val="FF0000"/>
                </a:solidFill>
                <a:latin typeface="Times New Roman"/>
                <a:ea typeface="Times New Roman" pitchFamily="-112" charset="0"/>
                <a:cs typeface="Times New Roman"/>
              </a:rPr>
              <a:t>→</a:t>
            </a:r>
            <a:r>
              <a:rPr lang="el-GR" sz="1800" dirty="0" smtClean="0">
                <a:solidFill>
                  <a:srgbClr val="FF0000"/>
                </a:solidFill>
              </a:rPr>
              <a:t>π</a:t>
            </a:r>
            <a:r>
              <a:rPr lang="en-US" sz="1800" dirty="0" smtClean="0">
                <a:solidFill>
                  <a:srgbClr val="FF0000"/>
                </a:solidFill>
              </a:rPr>
              <a:t>N, </a:t>
            </a:r>
            <a:r>
              <a:rPr lang="el-GR" sz="1800" dirty="0" smtClean="0">
                <a:solidFill>
                  <a:srgbClr val="FF0000"/>
                </a:solidFill>
              </a:rPr>
              <a:t>η</a:t>
            </a:r>
            <a:r>
              <a:rPr lang="en-US" sz="1800" dirty="0" err="1" smtClean="0">
                <a:solidFill>
                  <a:srgbClr val="FF0000"/>
                </a:solidFill>
              </a:rPr>
              <a:t>p</a:t>
            </a:r>
            <a:r>
              <a:rPr lang="en-US" sz="1800" dirty="0" smtClean="0">
                <a:solidFill>
                  <a:srgbClr val="FF0000"/>
                </a:solidFill>
              </a:rPr>
              <a:t>, KY, .., </a:t>
            </a:r>
            <a:r>
              <a:rPr lang="el-GR" sz="1800" dirty="0" smtClean="0">
                <a:solidFill>
                  <a:srgbClr val="FF0000"/>
                </a:solidFill>
                <a:latin typeface="Times New Roman"/>
                <a:cs typeface="Times New Roman"/>
              </a:rPr>
              <a:t>γ</a:t>
            </a:r>
            <a:r>
              <a:rPr lang="en-US" sz="1800" dirty="0" err="1" smtClean="0">
                <a:solidFill>
                  <a:srgbClr val="FF0000"/>
                </a:solidFill>
              </a:rPr>
              <a:t>n</a:t>
            </a:r>
            <a:r>
              <a:rPr lang="en-US" sz="1800" dirty="0" smtClean="0">
                <a:solidFill>
                  <a:srgbClr val="FF0000"/>
                </a:solidFill>
                <a:latin typeface="Times New Roman"/>
                <a:ea typeface="Times New Roman" pitchFamily="-112" charset="0"/>
                <a:cs typeface="Times New Roman"/>
              </a:rPr>
              <a:t>→</a:t>
            </a:r>
            <a:r>
              <a:rPr lang="el-GR" sz="1800" dirty="0" smtClean="0">
                <a:solidFill>
                  <a:srgbClr val="FF0000"/>
                </a:solidFill>
              </a:rPr>
              <a:t>π</a:t>
            </a:r>
            <a:r>
              <a:rPr lang="en-US" sz="1800" dirty="0" smtClean="0">
                <a:solidFill>
                  <a:srgbClr val="FF0000"/>
                </a:solidFill>
              </a:rPr>
              <a:t>N, K</a:t>
            </a:r>
            <a:r>
              <a:rPr lang="en-US" sz="1800" baseline="30000" dirty="0" smtClean="0">
                <a:solidFill>
                  <a:srgbClr val="FF0000"/>
                </a:solidFill>
              </a:rPr>
              <a:t>0</a:t>
            </a:r>
            <a:r>
              <a:rPr lang="en-US" sz="1800" dirty="0" smtClean="0">
                <a:solidFill>
                  <a:srgbClr val="FF0000"/>
                </a:solidFill>
              </a:rPr>
              <a:t>Y</a:t>
            </a:r>
            <a:r>
              <a:rPr lang="en-US" sz="1800" baseline="30000" dirty="0" smtClean="0">
                <a:solidFill>
                  <a:srgbClr val="FF0000"/>
                </a:solidFill>
              </a:rPr>
              <a:t>0</a:t>
            </a:r>
            <a:r>
              <a:rPr lang="en-US" sz="1800" dirty="0" smtClean="0">
                <a:solidFill>
                  <a:srgbClr val="FF0000"/>
                </a:solidFill>
              </a:rPr>
              <a:t>, .. </a:t>
            </a:r>
            <a:endParaRPr lang="en-US" sz="1800" dirty="0" smtClean="0">
              <a:solidFill>
                <a:srgbClr val="000090"/>
              </a:solidFill>
            </a:endParaRPr>
          </a:p>
          <a:p>
            <a:pPr>
              <a:lnSpc>
                <a:spcPct val="90000"/>
              </a:lnSpc>
            </a:pPr>
            <a:endParaRPr lang="en-US" sz="1800" dirty="0" smtClean="0">
              <a:solidFill>
                <a:srgbClr val="000090"/>
              </a:solidFill>
            </a:endParaRPr>
          </a:p>
          <a:p>
            <a:pPr>
              <a:lnSpc>
                <a:spcPct val="90000"/>
              </a:lnSpc>
            </a:pPr>
            <a:r>
              <a:rPr lang="en-US" sz="1800" dirty="0" smtClean="0">
                <a:solidFill>
                  <a:srgbClr val="000090"/>
                </a:solidFill>
              </a:rPr>
              <a:t>Polarization observables are essential</a:t>
            </a:r>
            <a:endParaRPr lang="en-US" sz="1800" dirty="0"/>
          </a:p>
          <a:p>
            <a:pPr lvl="1" eaLnBrk="1" hangingPunct="1">
              <a:lnSpc>
                <a:spcPct val="90000"/>
              </a:lnSpc>
              <a:buFont typeface="Arial"/>
              <a:buChar char="•"/>
            </a:pPr>
            <a:endParaRPr lang="en-US" sz="1800" dirty="0">
              <a:latin typeface="+mj-lt"/>
              <a:ea typeface="ＭＳ Ｐゴシック" pitchFamily="-112" charset="-128"/>
            </a:endParaRPr>
          </a:p>
          <a:p>
            <a:pPr>
              <a:lnSpc>
                <a:spcPct val="90000"/>
              </a:lnSpc>
            </a:pPr>
            <a:r>
              <a:rPr lang="en-US" sz="1800" dirty="0" smtClean="0">
                <a:solidFill>
                  <a:srgbClr val="000090"/>
                </a:solidFill>
                <a:latin typeface="+mj-lt"/>
              </a:rPr>
              <a:t>More complex reactions, e.g.  </a:t>
            </a:r>
            <a:r>
              <a:rPr lang="el-GR" sz="1800" dirty="0">
                <a:solidFill>
                  <a:srgbClr val="FF0000"/>
                </a:solidFill>
                <a:latin typeface="+mj-lt"/>
                <a:cs typeface="Times New Roman"/>
              </a:rPr>
              <a:t>γ</a:t>
            </a:r>
            <a:r>
              <a:rPr lang="en-US" sz="1800" dirty="0" err="1">
                <a:solidFill>
                  <a:srgbClr val="FF0000"/>
                </a:solidFill>
                <a:latin typeface="+mj-lt"/>
              </a:rPr>
              <a:t>p</a:t>
            </a:r>
            <a:r>
              <a:rPr lang="en-US" sz="1800" dirty="0">
                <a:solidFill>
                  <a:srgbClr val="FF0000"/>
                </a:solidFill>
                <a:latin typeface="+mj-lt"/>
              </a:rPr>
              <a:t> </a:t>
            </a:r>
            <a:r>
              <a:rPr lang="en-US" sz="1800" dirty="0">
                <a:solidFill>
                  <a:srgbClr val="FF0000"/>
                </a:solidFill>
                <a:latin typeface="+mj-lt"/>
                <a:ea typeface="Times New Roman" pitchFamily="-112" charset="0"/>
                <a:cs typeface="Times New Roman"/>
              </a:rPr>
              <a:t>→</a:t>
            </a:r>
            <a:r>
              <a:rPr lang="en-US" sz="1800" dirty="0" smtClean="0">
                <a:solidFill>
                  <a:srgbClr val="FF0000"/>
                </a:solidFill>
                <a:latin typeface="+mj-lt"/>
                <a:ea typeface="Times New Roman" pitchFamily="-112" charset="0"/>
                <a:cs typeface="Times New Roman" pitchFamily="-112" charset="0"/>
              </a:rPr>
              <a:t> </a:t>
            </a:r>
            <a:r>
              <a:rPr lang="el-GR" sz="1800" dirty="0" smtClean="0">
                <a:solidFill>
                  <a:srgbClr val="FF0000"/>
                </a:solidFill>
                <a:latin typeface="+mj-lt"/>
                <a:ea typeface="Times New Roman" pitchFamily="-112" charset="0"/>
                <a:cs typeface="Times New Roman" pitchFamily="-112" charset="0"/>
              </a:rPr>
              <a:t>ω</a:t>
            </a:r>
            <a:r>
              <a:rPr lang="en-US" sz="1800" dirty="0" err="1" smtClean="0">
                <a:solidFill>
                  <a:srgbClr val="FF0000"/>
                </a:solidFill>
                <a:latin typeface="+mj-lt"/>
                <a:ea typeface="Times New Roman" pitchFamily="-112" charset="0"/>
                <a:cs typeface="Times New Roman" pitchFamily="-112" charset="0"/>
              </a:rPr>
              <a:t>p</a:t>
            </a:r>
            <a:r>
              <a:rPr lang="en-US" sz="1800" dirty="0">
                <a:solidFill>
                  <a:srgbClr val="FF0000"/>
                </a:solidFill>
                <a:latin typeface="+mj-lt"/>
                <a:ea typeface="Times New Roman" pitchFamily="-112" charset="0"/>
                <a:cs typeface="Times New Roman" pitchFamily="-112" charset="0"/>
              </a:rPr>
              <a:t>,</a:t>
            </a:r>
            <a:r>
              <a:rPr lang="en-US" sz="1800" dirty="0" smtClean="0">
                <a:solidFill>
                  <a:srgbClr val="FF0000"/>
                </a:solidFill>
                <a:latin typeface="+mj-lt"/>
                <a:ea typeface="Times New Roman" pitchFamily="-112" charset="0"/>
                <a:cs typeface="Times New Roman" pitchFamily="-112" charset="0"/>
              </a:rPr>
              <a:t> </a:t>
            </a:r>
            <a:r>
              <a:rPr lang="en-US" sz="1800" dirty="0" err="1" smtClean="0">
                <a:solidFill>
                  <a:srgbClr val="FF0000"/>
                </a:solidFill>
                <a:latin typeface="+mj-lt"/>
                <a:ea typeface="Times New Roman" pitchFamily="-112" charset="0"/>
                <a:cs typeface="Times New Roman" pitchFamily="-112" charset="0"/>
              </a:rPr>
              <a:t>pφ</a:t>
            </a:r>
            <a:r>
              <a:rPr lang="en-US" sz="1800" dirty="0" smtClean="0">
                <a:solidFill>
                  <a:srgbClr val="FF0000"/>
                </a:solidFill>
                <a:latin typeface="+mj-lt"/>
                <a:ea typeface="Times New Roman" pitchFamily="-112" charset="0"/>
                <a:cs typeface="Times New Roman" pitchFamily="-112" charset="0"/>
              </a:rPr>
              <a:t>, </a:t>
            </a:r>
            <a:r>
              <a:rPr lang="el-GR" sz="1800" dirty="0" smtClean="0">
                <a:solidFill>
                  <a:srgbClr val="FF0000"/>
                </a:solidFill>
                <a:latin typeface="+mj-lt"/>
              </a:rPr>
              <a:t>ππ</a:t>
            </a:r>
            <a:r>
              <a:rPr lang="en-US" sz="1800" dirty="0" err="1" smtClean="0">
                <a:solidFill>
                  <a:srgbClr val="FF0000"/>
                </a:solidFill>
                <a:latin typeface="+mj-lt"/>
              </a:rPr>
              <a:t>p</a:t>
            </a:r>
            <a:r>
              <a:rPr lang="en-US" sz="1800" dirty="0" smtClean="0">
                <a:solidFill>
                  <a:srgbClr val="FF0000"/>
                </a:solidFill>
                <a:latin typeface="+mj-lt"/>
                <a:ea typeface="Times New Roman" pitchFamily="-112" charset="0"/>
                <a:cs typeface="Times New Roman" pitchFamily="-112" charset="0"/>
              </a:rPr>
              <a:t>, ηπN, K*Y, .. </a:t>
            </a:r>
            <a:r>
              <a:rPr lang="en-US" sz="1800" dirty="0" smtClean="0">
                <a:solidFill>
                  <a:srgbClr val="000090"/>
                </a:solidFill>
                <a:latin typeface="+mj-lt"/>
                <a:ea typeface="Times New Roman" pitchFamily="-112" charset="0"/>
                <a:cs typeface="Times New Roman" pitchFamily="-112" charset="0"/>
              </a:rPr>
              <a:t>may be sensitive to high mass states through direct transition to ground state or through cascade decays</a:t>
            </a:r>
          </a:p>
        </p:txBody>
      </p:sp>
      <p:sp>
        <p:nvSpPr>
          <p:cNvPr id="68611" name="Rectangle 3"/>
          <p:cNvSpPr>
            <a:spLocks noChangeArrowheads="1"/>
          </p:cNvSpPr>
          <p:nvPr/>
        </p:nvSpPr>
        <p:spPr bwMode="auto">
          <a:xfrm>
            <a:off x="0" y="0"/>
            <a:ext cx="10382250" cy="779057"/>
          </a:xfrm>
          <a:prstGeom prst="rect">
            <a:avLst/>
          </a:prstGeom>
          <a:noFill/>
          <a:ln w="9525">
            <a:noFill/>
            <a:miter lim="800000"/>
            <a:headEnd/>
            <a:tailEnd/>
          </a:ln>
        </p:spPr>
        <p:txBody>
          <a:bodyPr lIns="100767" tIns="50383" rIns="100767" bIns="50383" anchor="ctr">
            <a:prstTxWarp prst="textNoShape">
              <a:avLst/>
            </a:prstTxWarp>
          </a:bodyPr>
          <a:lstStyle/>
          <a:p>
            <a:pPr algn="ctr" eaLnBrk="1" hangingPunct="1"/>
            <a:r>
              <a:rPr lang="en-US" sz="4000" b="1" dirty="0">
                <a:solidFill>
                  <a:srgbClr val="000090"/>
                </a:solidFill>
              </a:rPr>
              <a:t>Search for new N* and </a:t>
            </a:r>
            <a:r>
              <a:rPr lang="en-US" sz="4000" b="1" dirty="0" err="1">
                <a:solidFill>
                  <a:srgbClr val="000090"/>
                </a:solidFill>
              </a:rPr>
              <a:t>Δ</a:t>
            </a:r>
            <a:r>
              <a:rPr lang="en-US" sz="4000" b="1" dirty="0">
                <a:solidFill>
                  <a:srgbClr val="000090"/>
                </a:solidFill>
              </a:rPr>
              <a:t>* states</a:t>
            </a:r>
          </a:p>
        </p:txBody>
      </p:sp>
      <p:grpSp>
        <p:nvGrpSpPr>
          <p:cNvPr id="53" name="Group 52"/>
          <p:cNvGrpSpPr/>
          <p:nvPr/>
        </p:nvGrpSpPr>
        <p:grpSpPr>
          <a:xfrm>
            <a:off x="6020866" y="5977244"/>
            <a:ext cx="4050917" cy="720226"/>
            <a:chOff x="1314981" y="5486400"/>
            <a:chExt cx="3567780" cy="680976"/>
          </a:xfrm>
        </p:grpSpPr>
        <p:sp>
          <p:nvSpPr>
            <p:cNvPr id="54" name="TextBox 53"/>
            <p:cNvSpPr txBox="1"/>
            <p:nvPr/>
          </p:nvSpPr>
          <p:spPr>
            <a:xfrm>
              <a:off x="1314981" y="5498068"/>
              <a:ext cx="1172092" cy="669308"/>
            </a:xfrm>
            <a:prstGeom prst="rect">
              <a:avLst/>
            </a:prstGeom>
            <a:noFill/>
          </p:spPr>
          <p:txBody>
            <a:bodyPr wrap="none" rtlCol="0">
              <a:spAutoFit/>
            </a:bodyPr>
            <a:lstStyle/>
            <a:p>
              <a:r>
                <a:rPr lang="en-US" sz="2000" dirty="0">
                  <a:solidFill>
                    <a:srgbClr val="0000FF"/>
                  </a:solidFill>
                  <a:latin typeface="Calibri"/>
                  <a:cs typeface="Calibri"/>
                </a:rPr>
                <a:t>Hadronic </a:t>
              </a:r>
            </a:p>
            <a:p>
              <a:r>
                <a:rPr lang="en-US" sz="2000" dirty="0">
                  <a:solidFill>
                    <a:srgbClr val="0000FF"/>
                  </a:solidFill>
                  <a:latin typeface="Calibri"/>
                  <a:cs typeface="Calibri"/>
                </a:rPr>
                <a:t>production</a:t>
              </a:r>
            </a:p>
          </p:txBody>
        </p:sp>
        <p:sp>
          <p:nvSpPr>
            <p:cNvPr id="55" name="TextBox 54"/>
            <p:cNvSpPr txBox="1"/>
            <p:nvPr/>
          </p:nvSpPr>
          <p:spPr>
            <a:xfrm>
              <a:off x="3232746" y="5486400"/>
              <a:ext cx="1650015" cy="669308"/>
            </a:xfrm>
            <a:prstGeom prst="rect">
              <a:avLst/>
            </a:prstGeom>
            <a:noFill/>
          </p:spPr>
          <p:txBody>
            <a:bodyPr wrap="none" rtlCol="0">
              <a:spAutoFit/>
            </a:bodyPr>
            <a:lstStyle/>
            <a:p>
              <a:r>
                <a:rPr lang="en-US" sz="2000" dirty="0">
                  <a:solidFill>
                    <a:srgbClr val="FF0000"/>
                  </a:solidFill>
                  <a:latin typeface="Calibri"/>
                  <a:cs typeface="Calibri"/>
                </a:rPr>
                <a:t>Electromagnetic </a:t>
              </a:r>
            </a:p>
            <a:p>
              <a:r>
                <a:rPr lang="en-US" sz="2000" dirty="0">
                  <a:solidFill>
                    <a:srgbClr val="FF0000"/>
                  </a:solidFill>
                  <a:latin typeface="Calibri"/>
                  <a:cs typeface="Calibri"/>
                </a:rPr>
                <a:t>production</a:t>
              </a:r>
            </a:p>
          </p:txBody>
        </p:sp>
      </p:grpSp>
      <p:grpSp>
        <p:nvGrpSpPr>
          <p:cNvPr id="18" name="Group 40"/>
          <p:cNvGrpSpPr/>
          <p:nvPr/>
        </p:nvGrpSpPr>
        <p:grpSpPr>
          <a:xfrm rot="16200000">
            <a:off x="7204601" y="3215566"/>
            <a:ext cx="1167779" cy="3606"/>
            <a:chOff x="685800" y="4341812"/>
            <a:chExt cx="1600200" cy="3176"/>
          </a:xfrm>
        </p:grpSpPr>
        <p:cxnSp>
          <p:nvCxnSpPr>
            <p:cNvPr id="45" name="Straight Connector 44"/>
            <p:cNvCxnSpPr/>
            <p:nvPr/>
          </p:nvCxnSpPr>
          <p:spPr>
            <a:xfrm>
              <a:off x="685800" y="4343400"/>
              <a:ext cx="1600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1447800" y="4341812"/>
              <a:ext cx="762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2" name="Oval 5"/>
          <p:cNvSpPr>
            <a:spLocks noChangeAspect="1"/>
          </p:cNvSpPr>
          <p:nvPr/>
        </p:nvSpPr>
        <p:spPr>
          <a:xfrm>
            <a:off x="7008019" y="1206195"/>
            <a:ext cx="1591945" cy="580263"/>
          </a:xfrm>
          <a:prstGeom prst="ellipse">
            <a:avLst/>
          </a:prstGeom>
          <a:solidFill>
            <a:srgbClr val="FCD5B5"/>
          </a:solidFill>
        </p:spPr>
        <p:style>
          <a:lnRef idx="0">
            <a:schemeClr val="accent3"/>
          </a:lnRef>
          <a:fillRef idx="3">
            <a:schemeClr val="accent3"/>
          </a:fillRef>
          <a:effectRef idx="3">
            <a:schemeClr val="accent3"/>
          </a:effectRef>
          <a:fontRef idx="minor">
            <a:schemeClr val="lt1"/>
          </a:fontRef>
        </p:style>
        <p:txBody>
          <a:bodyPr lIns="100767" tIns="50383" rIns="100767" bIns="50383" rtlCol="0" anchor="ctr"/>
          <a:lstStyle/>
          <a:p>
            <a:pPr algn="ctr"/>
            <a:r>
              <a:rPr lang="en-US" dirty="0" smtClean="0">
                <a:solidFill>
                  <a:srgbClr val="000090"/>
                </a:solidFill>
              </a:rPr>
              <a:t>QCD</a:t>
            </a:r>
            <a:endParaRPr lang="en-US" dirty="0">
              <a:solidFill>
                <a:srgbClr val="000090"/>
              </a:solidFill>
            </a:endParaRPr>
          </a:p>
        </p:txBody>
      </p:sp>
      <p:grpSp>
        <p:nvGrpSpPr>
          <p:cNvPr id="62" name="Group 61"/>
          <p:cNvGrpSpPr/>
          <p:nvPr/>
        </p:nvGrpSpPr>
        <p:grpSpPr>
          <a:xfrm>
            <a:off x="7125684" y="5458234"/>
            <a:ext cx="1353153" cy="519013"/>
            <a:chOff x="6275832" y="5160772"/>
            <a:chExt cx="1191768" cy="490728"/>
          </a:xfrm>
        </p:grpSpPr>
        <p:sp>
          <p:nvSpPr>
            <p:cNvPr id="27" name="Oval 26"/>
            <p:cNvSpPr>
              <a:spLocks noChangeAspect="1"/>
            </p:cNvSpPr>
            <p:nvPr/>
          </p:nvSpPr>
          <p:spPr>
            <a:xfrm>
              <a:off x="6275832" y="5160772"/>
              <a:ext cx="1191768" cy="490728"/>
            </a:xfrm>
            <a:prstGeom prst="ellipse">
              <a:avLst/>
            </a:prstGeom>
            <a:solidFill>
              <a:schemeClr val="accent6">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2" name="TextBox 31"/>
            <p:cNvSpPr txBox="1"/>
            <p:nvPr/>
          </p:nvSpPr>
          <p:spPr>
            <a:xfrm>
              <a:off x="6522720" y="5175190"/>
              <a:ext cx="610144" cy="392854"/>
            </a:xfrm>
            <a:prstGeom prst="rect">
              <a:avLst/>
            </a:prstGeom>
            <a:noFill/>
          </p:spPr>
          <p:txBody>
            <a:bodyPr wrap="none" rtlCol="0">
              <a:spAutoFit/>
            </a:bodyPr>
            <a:lstStyle/>
            <a:p>
              <a:r>
                <a:rPr lang="en-US" dirty="0" smtClean="0">
                  <a:solidFill>
                    <a:srgbClr val="000090"/>
                  </a:solidFill>
                  <a:latin typeface="Calibri"/>
                  <a:cs typeface="Calibri"/>
                </a:rPr>
                <a:t>Data</a:t>
              </a:r>
              <a:endParaRPr lang="en-US" dirty="0">
                <a:solidFill>
                  <a:srgbClr val="000090"/>
                </a:solidFill>
                <a:latin typeface="Calibri"/>
                <a:cs typeface="Calibri"/>
              </a:endParaRPr>
            </a:p>
          </p:txBody>
        </p:sp>
      </p:grpSp>
      <p:sp>
        <p:nvSpPr>
          <p:cNvPr id="58" name="TextBox 57"/>
          <p:cNvSpPr txBox="1"/>
          <p:nvPr/>
        </p:nvSpPr>
        <p:spPr>
          <a:xfrm>
            <a:off x="144196" y="3915236"/>
            <a:ext cx="6647526" cy="1486745"/>
          </a:xfrm>
          <a:prstGeom prst="rect">
            <a:avLst/>
          </a:prstGeom>
          <a:noFill/>
          <a:ln>
            <a:noFill/>
          </a:ln>
        </p:spPr>
        <p:txBody>
          <a:bodyPr wrap="square" lIns="100767" tIns="50383" rIns="100767" bIns="50383" rtlCol="0">
            <a:spAutoFit/>
          </a:bodyPr>
          <a:lstStyle/>
          <a:p>
            <a:r>
              <a:rPr lang="en-US" sz="1500" i="1" dirty="0"/>
              <a:t>- I.G. </a:t>
            </a:r>
            <a:r>
              <a:rPr lang="en-US" sz="1500" i="1" dirty="0" err="1"/>
              <a:t>Aznauryan</a:t>
            </a:r>
            <a:r>
              <a:rPr lang="en-US" sz="1500" i="1" dirty="0"/>
              <a:t>, et al. (White Paper), Int. J. Mod. Phys. E, 22, 1330015 (2013) </a:t>
            </a:r>
          </a:p>
          <a:p>
            <a:r>
              <a:rPr lang="en-US" sz="1500" i="1" dirty="0"/>
              <a:t>- V. </a:t>
            </a:r>
            <a:r>
              <a:rPr lang="en-US" sz="1500" i="1" dirty="0" err="1"/>
              <a:t>Crede</a:t>
            </a:r>
            <a:r>
              <a:rPr lang="en-US" sz="1500" i="1" dirty="0"/>
              <a:t>, W. Roberts, arXiv:1302.7299 (2013) </a:t>
            </a:r>
          </a:p>
          <a:p>
            <a:r>
              <a:rPr lang="en-US" sz="1500" i="1" dirty="0"/>
              <a:t>- I.G. </a:t>
            </a:r>
            <a:r>
              <a:rPr lang="en-US" sz="1500" i="1" dirty="0" err="1"/>
              <a:t>Aznauryan</a:t>
            </a:r>
            <a:r>
              <a:rPr lang="en-US" sz="1500" i="1" dirty="0"/>
              <a:t>, V. D. Burkert, </a:t>
            </a:r>
            <a:r>
              <a:rPr lang="en-US" sz="1500" i="1" dirty="0" err="1"/>
              <a:t>Prog</a:t>
            </a:r>
            <a:r>
              <a:rPr lang="en-US" sz="1500" i="1" dirty="0"/>
              <a:t>. Part. </a:t>
            </a:r>
            <a:r>
              <a:rPr lang="en-US" sz="1500" i="1" dirty="0" err="1"/>
              <a:t>Nucl</a:t>
            </a:r>
            <a:r>
              <a:rPr lang="en-US" sz="1500" i="1" dirty="0"/>
              <a:t>. Phys. 67, 1 (2012)</a:t>
            </a:r>
          </a:p>
          <a:p>
            <a:r>
              <a:rPr lang="en-US" sz="1500" i="1" dirty="0"/>
              <a:t>- L. </a:t>
            </a:r>
            <a:r>
              <a:rPr lang="en-US" sz="1500" i="1" dirty="0" err="1"/>
              <a:t>Tiator</a:t>
            </a:r>
            <a:r>
              <a:rPr lang="en-US" sz="1500" i="1" dirty="0"/>
              <a:t>, D. </a:t>
            </a:r>
            <a:r>
              <a:rPr lang="en-US" sz="1500" i="1" dirty="0" err="1"/>
              <a:t>Drechsel</a:t>
            </a:r>
            <a:r>
              <a:rPr lang="en-US" sz="1500" i="1" dirty="0"/>
              <a:t>, S. </a:t>
            </a:r>
            <a:r>
              <a:rPr lang="en-US" sz="1500" i="1" dirty="0" err="1"/>
              <a:t>Kamalov</a:t>
            </a:r>
            <a:r>
              <a:rPr lang="en-US" sz="1500" i="1" dirty="0"/>
              <a:t>, M. </a:t>
            </a:r>
            <a:r>
              <a:rPr lang="en-US" sz="1500" i="1" dirty="0" err="1"/>
              <a:t>Vanderhaeghen</a:t>
            </a:r>
            <a:r>
              <a:rPr lang="en-US" sz="1500" i="1" dirty="0"/>
              <a:t>,</a:t>
            </a:r>
          </a:p>
          <a:p>
            <a:r>
              <a:rPr lang="en-US" sz="1500" i="1" dirty="0"/>
              <a:t>  Eur. Phys. J. ST198 (2011)</a:t>
            </a:r>
          </a:p>
          <a:p>
            <a:r>
              <a:rPr lang="en-US" sz="1500" i="1" dirty="0"/>
              <a:t>- E. </a:t>
            </a:r>
            <a:r>
              <a:rPr lang="en-US" sz="1500" i="1" dirty="0" err="1"/>
              <a:t>Klempt</a:t>
            </a:r>
            <a:r>
              <a:rPr lang="en-US" sz="1500" i="1" dirty="0"/>
              <a:t>, J.M. Richard, Rev. Mod. Phys. 82, 1095 (2010) </a:t>
            </a:r>
          </a:p>
        </p:txBody>
      </p:sp>
      <p:sp>
        <p:nvSpPr>
          <p:cNvPr id="59" name="TextBox 58"/>
          <p:cNvSpPr txBox="1"/>
          <p:nvPr/>
        </p:nvSpPr>
        <p:spPr>
          <a:xfrm>
            <a:off x="576357" y="5587532"/>
            <a:ext cx="4716572" cy="748081"/>
          </a:xfrm>
          <a:prstGeom prst="rect">
            <a:avLst/>
          </a:prstGeom>
          <a:solidFill>
            <a:srgbClr val="FFFF00">
              <a:alpha val="50000"/>
            </a:srgbClr>
          </a:solidFill>
          <a:ln>
            <a:solidFill>
              <a:srgbClr val="FF0000"/>
            </a:solidFill>
          </a:ln>
        </p:spPr>
        <p:txBody>
          <a:bodyPr wrap="square" lIns="100767" tIns="50383" rIns="100767" bIns="50383" rtlCol="0">
            <a:spAutoFit/>
          </a:bodyPr>
          <a:lstStyle/>
          <a:p>
            <a:r>
              <a:rPr lang="en-US" dirty="0" smtClean="0">
                <a:solidFill>
                  <a:srgbClr val="000090"/>
                </a:solidFill>
                <a:ea typeface="Times New Roman" pitchFamily="-112" charset="0"/>
                <a:cs typeface="Times New Roman" pitchFamily="-112" charset="0"/>
              </a:rPr>
              <a:t>Engagement of groups to extract physics in theoretically sound analyses is essential.</a:t>
            </a:r>
          </a:p>
        </p:txBody>
      </p:sp>
      <p:grpSp>
        <p:nvGrpSpPr>
          <p:cNvPr id="61" name="Group 60"/>
          <p:cNvGrpSpPr/>
          <p:nvPr/>
        </p:nvGrpSpPr>
        <p:grpSpPr>
          <a:xfrm>
            <a:off x="7302183" y="3615898"/>
            <a:ext cx="3032483" cy="1842335"/>
            <a:chOff x="6431280" y="3418840"/>
            <a:chExt cx="2670810" cy="1741932"/>
          </a:xfrm>
        </p:grpSpPr>
        <p:cxnSp>
          <p:nvCxnSpPr>
            <p:cNvPr id="14" name="Straight Connector 13"/>
            <p:cNvCxnSpPr>
              <a:stCxn id="27" idx="0"/>
            </p:cNvCxnSpPr>
            <p:nvPr/>
          </p:nvCxnSpPr>
          <p:spPr>
            <a:xfrm rot="16200000" flipV="1">
              <a:off x="6426011" y="4715067"/>
              <a:ext cx="880871" cy="105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16200000">
              <a:off x="6832505" y="4831176"/>
              <a:ext cx="52578"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3" name="Group 68"/>
            <p:cNvGrpSpPr>
              <a:grpSpLocks noChangeAspect="1"/>
            </p:cNvGrpSpPr>
            <p:nvPr/>
          </p:nvGrpSpPr>
          <p:grpSpPr>
            <a:xfrm rot="18916671">
              <a:off x="7057807" y="4715878"/>
              <a:ext cx="1457462" cy="4200"/>
              <a:chOff x="685800" y="4341812"/>
              <a:chExt cx="1600200" cy="3176"/>
            </a:xfrm>
          </p:grpSpPr>
          <p:cxnSp>
            <p:nvCxnSpPr>
              <p:cNvPr id="51" name="Straight Connector 50"/>
              <p:cNvCxnSpPr/>
              <p:nvPr/>
            </p:nvCxnSpPr>
            <p:spPr>
              <a:xfrm>
                <a:off x="685800" y="4343400"/>
                <a:ext cx="1600200" cy="1588"/>
              </a:xfrm>
              <a:prstGeom prst="line">
                <a:avLst/>
              </a:prstGeom>
              <a:effectLst>
                <a:outerShdw blurRad="50800" dir="2700000" algn="br">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1447800" y="4341812"/>
                <a:ext cx="762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6" name="Group 46"/>
            <p:cNvGrpSpPr/>
            <p:nvPr/>
          </p:nvGrpSpPr>
          <p:grpSpPr>
            <a:xfrm>
              <a:off x="7201662" y="3898900"/>
              <a:ext cx="1104138" cy="1588"/>
              <a:chOff x="685800" y="4268788"/>
              <a:chExt cx="1600200" cy="1588"/>
            </a:xfrm>
          </p:grpSpPr>
          <p:cxnSp>
            <p:nvCxnSpPr>
              <p:cNvPr id="49" name="Straight Connector 48"/>
              <p:cNvCxnSpPr/>
              <p:nvPr/>
            </p:nvCxnSpPr>
            <p:spPr>
              <a:xfrm>
                <a:off x="685800" y="4268788"/>
                <a:ext cx="1600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1447800" y="4268788"/>
                <a:ext cx="762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7" name="Group 43"/>
            <p:cNvGrpSpPr/>
            <p:nvPr/>
          </p:nvGrpSpPr>
          <p:grpSpPr>
            <a:xfrm rot="10800000">
              <a:off x="7125462" y="4051300"/>
              <a:ext cx="1104138" cy="3176"/>
              <a:chOff x="685800" y="4341812"/>
              <a:chExt cx="1600200" cy="3176"/>
            </a:xfrm>
          </p:grpSpPr>
          <p:cxnSp>
            <p:nvCxnSpPr>
              <p:cNvPr id="47" name="Straight Connector 46"/>
              <p:cNvCxnSpPr/>
              <p:nvPr/>
            </p:nvCxnSpPr>
            <p:spPr>
              <a:xfrm>
                <a:off x="685800" y="4343400"/>
                <a:ext cx="1600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447800" y="4341812"/>
                <a:ext cx="762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5" name="Oval 9"/>
            <p:cNvSpPr>
              <a:spLocks noChangeAspect="1"/>
            </p:cNvSpPr>
            <p:nvPr/>
          </p:nvSpPr>
          <p:spPr>
            <a:xfrm>
              <a:off x="6431280" y="3418840"/>
              <a:ext cx="842010" cy="1165860"/>
            </a:xfrm>
            <a:prstGeom prst="ellipse">
              <a:avLst/>
            </a:prstGeom>
            <a:solidFill>
              <a:srgbClr val="FFFF0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6" name="Oval 25"/>
            <p:cNvSpPr>
              <a:spLocks noChangeAspect="1"/>
            </p:cNvSpPr>
            <p:nvPr/>
          </p:nvSpPr>
          <p:spPr>
            <a:xfrm>
              <a:off x="8001000" y="3643630"/>
              <a:ext cx="1101090" cy="712470"/>
            </a:xfrm>
            <a:prstGeom prst="ellipse">
              <a:avLst/>
            </a:prstGeom>
            <a:solidFill>
              <a:srgbClr val="FFFF0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0" name="TextBox 29"/>
            <p:cNvSpPr txBox="1"/>
            <p:nvPr/>
          </p:nvSpPr>
          <p:spPr>
            <a:xfrm>
              <a:off x="8109689" y="3756680"/>
              <a:ext cx="881842" cy="523806"/>
            </a:xfrm>
            <a:prstGeom prst="rect">
              <a:avLst/>
            </a:prstGeom>
            <a:noFill/>
          </p:spPr>
          <p:txBody>
            <a:bodyPr wrap="none" rtlCol="0">
              <a:spAutoFit/>
            </a:bodyPr>
            <a:lstStyle/>
            <a:p>
              <a:pPr algn="ctr"/>
              <a:r>
                <a:rPr lang="en-US" sz="1500" dirty="0">
                  <a:solidFill>
                    <a:srgbClr val="000090"/>
                  </a:solidFill>
                  <a:latin typeface="Calibri"/>
                  <a:cs typeface="Calibri"/>
                </a:rPr>
                <a:t>Amplitude </a:t>
              </a:r>
            </a:p>
            <a:p>
              <a:pPr algn="ctr"/>
              <a:r>
                <a:rPr lang="en-US" sz="1500" dirty="0">
                  <a:solidFill>
                    <a:srgbClr val="000090"/>
                  </a:solidFill>
                  <a:latin typeface="Calibri"/>
                  <a:cs typeface="Calibri"/>
                </a:rPr>
                <a:t>analysis</a:t>
              </a:r>
            </a:p>
          </p:txBody>
        </p:sp>
        <p:sp>
          <p:nvSpPr>
            <p:cNvPr id="31" name="TextBox 30"/>
            <p:cNvSpPr txBox="1"/>
            <p:nvPr/>
          </p:nvSpPr>
          <p:spPr>
            <a:xfrm>
              <a:off x="6445326" y="3746500"/>
              <a:ext cx="761479" cy="523806"/>
            </a:xfrm>
            <a:prstGeom prst="rect">
              <a:avLst/>
            </a:prstGeom>
            <a:noFill/>
          </p:spPr>
          <p:txBody>
            <a:bodyPr wrap="none" rtlCol="0">
              <a:spAutoFit/>
            </a:bodyPr>
            <a:lstStyle/>
            <a:p>
              <a:pPr algn="ctr"/>
              <a:r>
                <a:rPr lang="en-US" sz="1500" dirty="0">
                  <a:solidFill>
                    <a:srgbClr val="000090"/>
                  </a:solidFill>
                  <a:latin typeface="Calibri"/>
                  <a:cs typeface="Calibri"/>
                </a:rPr>
                <a:t>Reaction</a:t>
              </a:r>
            </a:p>
            <a:p>
              <a:pPr algn="ctr"/>
              <a:r>
                <a:rPr lang="en-US" sz="1500" dirty="0">
                  <a:solidFill>
                    <a:srgbClr val="000090"/>
                  </a:solidFill>
                  <a:latin typeface="Calibri"/>
                  <a:cs typeface="Calibri"/>
                </a:rPr>
                <a:t>Theory</a:t>
              </a:r>
            </a:p>
          </p:txBody>
        </p:sp>
      </p:grpSp>
      <p:grpSp>
        <p:nvGrpSpPr>
          <p:cNvPr id="63" name="Group 62"/>
          <p:cNvGrpSpPr/>
          <p:nvPr/>
        </p:nvGrpSpPr>
        <p:grpSpPr>
          <a:xfrm>
            <a:off x="5264089" y="1701480"/>
            <a:ext cx="5161420" cy="1367192"/>
            <a:chOff x="4636262" y="1608753"/>
            <a:chExt cx="4545838" cy="1292683"/>
          </a:xfrm>
        </p:grpSpPr>
        <p:grpSp>
          <p:nvGrpSpPr>
            <p:cNvPr id="56" name="Group 55"/>
            <p:cNvGrpSpPr/>
            <p:nvPr/>
          </p:nvGrpSpPr>
          <p:grpSpPr>
            <a:xfrm>
              <a:off x="4636262" y="1608753"/>
              <a:ext cx="4545838" cy="1292683"/>
              <a:chOff x="4483862" y="1608753"/>
              <a:chExt cx="4545838" cy="1292683"/>
            </a:xfrm>
          </p:grpSpPr>
          <p:grpSp>
            <p:nvGrpSpPr>
              <p:cNvPr id="19" name="Group 25"/>
              <p:cNvGrpSpPr/>
              <p:nvPr/>
            </p:nvGrpSpPr>
            <p:grpSpPr>
              <a:xfrm rot="8251937">
                <a:off x="5211820" y="1923197"/>
                <a:ext cx="1104138" cy="3176"/>
                <a:chOff x="685800" y="4341812"/>
                <a:chExt cx="1600200" cy="3176"/>
              </a:xfrm>
            </p:grpSpPr>
            <p:cxnSp>
              <p:nvCxnSpPr>
                <p:cNvPr id="43" name="Straight Connector 13"/>
                <p:cNvCxnSpPr/>
                <p:nvPr/>
              </p:nvCxnSpPr>
              <p:spPr>
                <a:xfrm>
                  <a:off x="685800" y="4343400"/>
                  <a:ext cx="1600200" cy="1588"/>
                </a:xfrm>
                <a:prstGeom prst="line">
                  <a:avLst/>
                </a:prstGeom>
                <a:effectLst>
                  <a:outerShdw blurRad="50800" dir="2700000" algn="br">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1447800" y="4341812"/>
                  <a:ext cx="762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0" name="Group 34"/>
              <p:cNvGrpSpPr/>
              <p:nvPr/>
            </p:nvGrpSpPr>
            <p:grpSpPr>
              <a:xfrm>
                <a:off x="5525262" y="2447925"/>
                <a:ext cx="1104138" cy="3176"/>
                <a:chOff x="685800" y="4341812"/>
                <a:chExt cx="1600200" cy="3176"/>
              </a:xfrm>
            </p:grpSpPr>
            <p:cxnSp>
              <p:nvCxnSpPr>
                <p:cNvPr id="41" name="Straight Connector 40"/>
                <p:cNvCxnSpPr/>
                <p:nvPr/>
              </p:nvCxnSpPr>
              <p:spPr>
                <a:xfrm>
                  <a:off x="685800" y="4343400"/>
                  <a:ext cx="1600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1447800" y="4341812"/>
                  <a:ext cx="762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1" name="Oval 20"/>
              <p:cNvSpPr/>
              <p:nvPr/>
            </p:nvSpPr>
            <p:spPr>
              <a:xfrm>
                <a:off x="4483862" y="2222501"/>
                <a:ext cx="1143000" cy="4572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nvGrpSpPr>
              <p:cNvPr id="23" name="Group 32"/>
              <p:cNvGrpSpPr/>
              <p:nvPr/>
            </p:nvGrpSpPr>
            <p:grpSpPr>
              <a:xfrm>
                <a:off x="6858000" y="2184400"/>
                <a:ext cx="2171700" cy="457200"/>
                <a:chOff x="4610862" y="2476500"/>
                <a:chExt cx="2171700" cy="457200"/>
              </a:xfrm>
            </p:grpSpPr>
            <p:grpSp>
              <p:nvGrpSpPr>
                <p:cNvPr id="37" name="Group 29"/>
                <p:cNvGrpSpPr/>
                <p:nvPr/>
              </p:nvGrpSpPr>
              <p:grpSpPr>
                <a:xfrm rot="10800000">
                  <a:off x="4610862" y="2743200"/>
                  <a:ext cx="1104138" cy="3176"/>
                  <a:chOff x="685800" y="4341812"/>
                  <a:chExt cx="1600200" cy="3176"/>
                </a:xfrm>
              </p:grpSpPr>
              <p:cxnSp>
                <p:nvCxnSpPr>
                  <p:cNvPr id="39" name="Straight Connector 38"/>
                  <p:cNvCxnSpPr/>
                  <p:nvPr/>
                </p:nvCxnSpPr>
                <p:spPr>
                  <a:xfrm>
                    <a:off x="685800" y="4343400"/>
                    <a:ext cx="1600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1447800" y="4341812"/>
                    <a:ext cx="762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8" name="Oval 7"/>
                <p:cNvSpPr/>
                <p:nvPr/>
              </p:nvSpPr>
              <p:spPr>
                <a:xfrm>
                  <a:off x="5549900" y="2476500"/>
                  <a:ext cx="1232662" cy="4572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rgbClr val="000090"/>
                      </a:solidFill>
                    </a:rPr>
                    <a:t>Models</a:t>
                  </a:r>
                  <a:endParaRPr lang="en-US" dirty="0">
                    <a:solidFill>
                      <a:srgbClr val="000090"/>
                    </a:solidFill>
                  </a:endParaRPr>
                </a:p>
              </p:txBody>
            </p:sp>
          </p:grpSp>
          <p:sp>
            <p:nvSpPr>
              <p:cNvPr id="24" name="Oval 8"/>
              <p:cNvSpPr>
                <a:spLocks noChangeAspect="1"/>
              </p:cNvSpPr>
              <p:nvPr/>
            </p:nvSpPr>
            <p:spPr>
              <a:xfrm>
                <a:off x="6260733" y="2046231"/>
                <a:ext cx="955817" cy="855205"/>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100" dirty="0">
                  <a:solidFill>
                    <a:srgbClr val="FF0000"/>
                  </a:solidFill>
                </a:endParaRPr>
              </a:p>
            </p:txBody>
          </p:sp>
          <p:cxnSp>
            <p:nvCxnSpPr>
              <p:cNvPr id="28" name="Straight Connector 27"/>
              <p:cNvCxnSpPr/>
              <p:nvPr/>
            </p:nvCxnSpPr>
            <p:spPr>
              <a:xfrm rot="16200000" flipH="1">
                <a:off x="7294588" y="1530716"/>
                <a:ext cx="680701" cy="836776"/>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648200" y="2222500"/>
                <a:ext cx="689129" cy="392854"/>
              </a:xfrm>
              <a:prstGeom prst="rect">
                <a:avLst/>
              </a:prstGeom>
              <a:noFill/>
            </p:spPr>
            <p:txBody>
              <a:bodyPr wrap="none" rtlCol="0">
                <a:spAutoFit/>
              </a:bodyPr>
              <a:lstStyle/>
              <a:p>
                <a:r>
                  <a:rPr lang="en-US" dirty="0" smtClean="0">
                    <a:solidFill>
                      <a:srgbClr val="000090"/>
                    </a:solidFill>
                    <a:latin typeface="Calibri"/>
                    <a:cs typeface="Calibri"/>
                  </a:rPr>
                  <a:t>LQCD</a:t>
                </a:r>
                <a:endParaRPr lang="en-US" dirty="0">
                  <a:solidFill>
                    <a:srgbClr val="000090"/>
                  </a:solidFill>
                  <a:latin typeface="Calibri"/>
                  <a:cs typeface="Calibri"/>
                </a:endParaRPr>
              </a:p>
            </p:txBody>
          </p:sp>
        </p:grpSp>
        <p:sp>
          <p:nvSpPr>
            <p:cNvPr id="57" name="TextBox 56"/>
            <p:cNvSpPr txBox="1"/>
            <p:nvPr/>
          </p:nvSpPr>
          <p:spPr>
            <a:xfrm>
              <a:off x="6532816" y="2258905"/>
              <a:ext cx="939346" cy="392854"/>
            </a:xfrm>
            <a:prstGeom prst="rect">
              <a:avLst/>
            </a:prstGeom>
            <a:noFill/>
          </p:spPr>
          <p:txBody>
            <a:bodyPr wrap="none" rtlCol="0">
              <a:spAutoFit/>
            </a:bodyPr>
            <a:lstStyle/>
            <a:p>
              <a:r>
                <a:rPr lang="en-US" dirty="0" smtClean="0">
                  <a:solidFill>
                    <a:srgbClr val="000090"/>
                  </a:solidFill>
                </a:rPr>
                <a:t>N*, </a:t>
              </a:r>
              <a:r>
                <a:rPr lang="en-US" dirty="0" err="1" smtClean="0">
                  <a:solidFill>
                    <a:srgbClr val="000090"/>
                  </a:solidFill>
                </a:rPr>
                <a:t>Δ</a:t>
              </a:r>
              <a:r>
                <a:rPr lang="en-US" dirty="0" smtClean="0">
                  <a:solidFill>
                    <a:srgbClr val="000090"/>
                  </a:solidFill>
                </a:rPr>
                <a:t>*</a:t>
              </a:r>
              <a:endParaRPr lang="en-US" dirty="0">
                <a:solidFill>
                  <a:srgbClr val="000090"/>
                </a:solidFill>
              </a:endParaRPr>
            </a:p>
          </p:txBody>
        </p:sp>
      </p:grpSp>
      <p:sp>
        <p:nvSpPr>
          <p:cNvPr id="2" name="CasellaDiTesto 1"/>
          <p:cNvSpPr txBox="1"/>
          <p:nvPr/>
        </p:nvSpPr>
        <p:spPr>
          <a:xfrm>
            <a:off x="1230685" y="6434956"/>
            <a:ext cx="2185214" cy="415498"/>
          </a:xfrm>
          <a:prstGeom prst="rect">
            <a:avLst/>
          </a:prstGeom>
          <a:noFill/>
        </p:spPr>
        <p:txBody>
          <a:bodyPr wrap="none" rtlCol="0">
            <a:spAutoFit/>
          </a:bodyPr>
          <a:lstStyle/>
          <a:p>
            <a:r>
              <a:rPr lang="it-IT" dirty="0" smtClean="0"/>
              <a:t>By </a:t>
            </a:r>
            <a:r>
              <a:rPr lang="it-IT" dirty="0" err="1" smtClean="0"/>
              <a:t>Volker</a:t>
            </a:r>
            <a:r>
              <a:rPr lang="it-IT" dirty="0" smtClean="0"/>
              <a:t> </a:t>
            </a:r>
            <a:r>
              <a:rPr lang="it-IT" dirty="0" err="1" smtClean="0"/>
              <a:t>Burkert</a:t>
            </a:r>
            <a:endParaRPr lang="it-IT" dirty="0"/>
          </a:p>
        </p:txBody>
      </p:sp>
      <p:sp>
        <p:nvSpPr>
          <p:cNvPr id="3" name="Segnaposto piè di pagina 2"/>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
        <p:nvSpPr>
          <p:cNvPr id="4" name="CasellaDiTesto 3"/>
          <p:cNvSpPr txBox="1"/>
          <p:nvPr/>
        </p:nvSpPr>
        <p:spPr>
          <a:xfrm>
            <a:off x="8503493" y="5138812"/>
            <a:ext cx="1813774" cy="738664"/>
          </a:xfrm>
          <a:prstGeom prst="rect">
            <a:avLst/>
          </a:prstGeom>
          <a:noFill/>
        </p:spPr>
        <p:txBody>
          <a:bodyPr wrap="none" rtlCol="0">
            <a:spAutoFit/>
          </a:bodyPr>
          <a:lstStyle/>
          <a:p>
            <a:pPr algn="ctr"/>
            <a:r>
              <a:rPr lang="it-IT" dirty="0" smtClean="0"/>
              <a:t>ANL-Osaka</a:t>
            </a:r>
          </a:p>
          <a:p>
            <a:pPr algn="ctr"/>
            <a:r>
              <a:rPr lang="it-IT" dirty="0" smtClean="0"/>
              <a:t>Bonn-</a:t>
            </a:r>
            <a:r>
              <a:rPr lang="it-IT" dirty="0" err="1" smtClean="0"/>
              <a:t>Gatchina</a:t>
            </a:r>
            <a:endParaRPr lang="it-IT" dirty="0"/>
          </a:p>
        </p:txBody>
      </p:sp>
    </p:spTree>
    <p:custDataLst>
      <p:tags r:id="rId1"/>
    </p:custDataLst>
    <p:extLst>
      <p:ext uri="{BB962C8B-B14F-4D97-AF65-F5344CB8AC3E}">
        <p14:creationId xmlns:p14="http://schemas.microsoft.com/office/powerpoint/2010/main" val="279087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8" grpId="0"/>
      <p:bldP spid="59"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Text Box 5"/>
          <p:cNvSpPr txBox="1">
            <a:spLocks noChangeArrowheads="1"/>
          </p:cNvSpPr>
          <p:nvPr/>
        </p:nvSpPr>
        <p:spPr bwMode="auto">
          <a:xfrm>
            <a:off x="169173" y="458292"/>
            <a:ext cx="10238254" cy="520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88354" tIns="44177" rIns="88354" bIns="44177">
            <a:spAutoFit/>
          </a:bodyPr>
          <a:lstStyle/>
          <a:p>
            <a:r>
              <a:rPr lang="en-US" sz="2800" dirty="0">
                <a:solidFill>
                  <a:srgbClr val="800040"/>
                </a:solidFill>
                <a:latin typeface="Arial"/>
                <a:cs typeface="Arial"/>
              </a:rPr>
              <a:t>Complete experiments in </a:t>
            </a:r>
            <a:r>
              <a:rPr lang="en-US" sz="2800" dirty="0" err="1">
                <a:solidFill>
                  <a:srgbClr val="800040"/>
                </a:solidFill>
                <a:latin typeface="Arial"/>
                <a:cs typeface="Arial"/>
              </a:rPr>
              <a:t>pseudoscalar</a:t>
            </a:r>
            <a:r>
              <a:rPr lang="en-US" sz="2800" dirty="0">
                <a:solidFill>
                  <a:srgbClr val="800040"/>
                </a:solidFill>
                <a:latin typeface="Arial"/>
                <a:cs typeface="Arial"/>
              </a:rPr>
              <a:t> meson </a:t>
            </a:r>
            <a:r>
              <a:rPr lang="en-US" sz="2800" dirty="0" err="1">
                <a:solidFill>
                  <a:srgbClr val="800040"/>
                </a:solidFill>
                <a:latin typeface="Arial"/>
                <a:cs typeface="Arial"/>
              </a:rPr>
              <a:t>photoproduction</a:t>
            </a:r>
            <a:endParaRPr lang="en-US" sz="2800" dirty="0">
              <a:solidFill>
                <a:srgbClr val="800040"/>
              </a:solidFill>
              <a:latin typeface="Arial"/>
              <a:cs typeface="Arial"/>
            </a:endParaRPr>
          </a:p>
        </p:txBody>
      </p:sp>
      <p:graphicFrame>
        <p:nvGraphicFramePr>
          <p:cNvPr id="26630" name="Object 6"/>
          <p:cNvGraphicFramePr>
            <a:graphicFrameLocks noChangeAspect="1"/>
          </p:cNvGraphicFramePr>
          <p:nvPr>
            <p:extLst>
              <p:ext uri="{D42A27DB-BD31-4B8C-83A1-F6EECF244321}">
                <p14:modId xmlns:p14="http://schemas.microsoft.com/office/powerpoint/2010/main" val="1464144006"/>
              </p:ext>
            </p:extLst>
          </p:nvPr>
        </p:nvGraphicFramePr>
        <p:xfrm>
          <a:off x="3113919" y="1237833"/>
          <a:ext cx="4797263" cy="1290183"/>
        </p:xfrm>
        <a:graphic>
          <a:graphicData uri="http://schemas.openxmlformats.org/presentationml/2006/ole">
            <mc:AlternateContent xmlns:mc="http://schemas.openxmlformats.org/markup-compatibility/2006">
              <mc:Choice xmlns:v="urn:schemas-microsoft-com:vml" Requires="v">
                <p:oleObj spid="_x0000_s1081" name="Equation" r:id="rId4" imgW="1930400" imgH="584200" progId="Equation.3">
                  <p:embed/>
                </p:oleObj>
              </mc:Choice>
              <mc:Fallback>
                <p:oleObj name="Equation" r:id="rId4" imgW="1930400" imgH="584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3919" y="1237833"/>
                        <a:ext cx="4797263" cy="1290183"/>
                      </a:xfrm>
                      <a:prstGeom prst="rect">
                        <a:avLst/>
                      </a:prstGeom>
                      <a:noFill/>
                      <a:ln>
                        <a:noFill/>
                      </a:ln>
                      <a:effectLst/>
                    </p:spPr>
                  </p:pic>
                </p:oleObj>
              </mc:Fallback>
            </mc:AlternateContent>
          </a:graphicData>
        </a:graphic>
      </p:graphicFrame>
      <p:sp>
        <p:nvSpPr>
          <p:cNvPr id="26634" name="Text Box 10"/>
          <p:cNvSpPr txBox="1">
            <a:spLocks noChangeArrowheads="1"/>
          </p:cNvSpPr>
          <p:nvPr/>
        </p:nvSpPr>
        <p:spPr bwMode="auto">
          <a:xfrm>
            <a:off x="1035913" y="1609134"/>
            <a:ext cx="1510755" cy="412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88354" tIns="44177" rIns="88354" bIns="44177">
            <a:spAutoFit/>
          </a:bodyPr>
          <a:lstStyle/>
          <a:p>
            <a:r>
              <a:rPr lang="en-US" dirty="0">
                <a:latin typeface="Arial"/>
                <a:cs typeface="Arial"/>
              </a:rPr>
              <a:t>Spin states </a:t>
            </a:r>
          </a:p>
        </p:txBody>
      </p:sp>
      <p:sp>
        <p:nvSpPr>
          <p:cNvPr id="26635" name="Text Box 11"/>
          <p:cNvSpPr txBox="1">
            <a:spLocks noChangeArrowheads="1"/>
          </p:cNvSpPr>
          <p:nvPr/>
        </p:nvSpPr>
        <p:spPr bwMode="auto">
          <a:xfrm>
            <a:off x="1405882" y="2852554"/>
            <a:ext cx="7405472" cy="735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88354" tIns="44177" rIns="88354" bIns="44177">
            <a:spAutoFit/>
          </a:bodyPr>
          <a:lstStyle/>
          <a:p>
            <a:r>
              <a:rPr lang="en-US" dirty="0">
                <a:solidFill>
                  <a:srgbClr val="800040"/>
                </a:solidFill>
                <a:latin typeface="Arial"/>
                <a:cs typeface="Arial"/>
              </a:rPr>
              <a:t>8 possible spin states</a:t>
            </a:r>
            <a:r>
              <a:rPr lang="en-US" dirty="0">
                <a:latin typeface="Arial"/>
                <a:cs typeface="Arial"/>
              </a:rPr>
              <a:t>  </a:t>
            </a:r>
            <a:r>
              <a:rPr lang="en-US" dirty="0">
                <a:latin typeface="Arial"/>
                <a:cs typeface="Arial"/>
                <a:sym typeface="Symbol" charset="0"/>
              </a:rPr>
              <a:t> </a:t>
            </a:r>
            <a:r>
              <a:rPr lang="en-US" dirty="0">
                <a:solidFill>
                  <a:srgbClr val="000080"/>
                </a:solidFill>
                <a:latin typeface="Arial"/>
                <a:cs typeface="Arial"/>
              </a:rPr>
              <a:t>4 independent complex amplitudes </a:t>
            </a:r>
          </a:p>
          <a:p>
            <a:r>
              <a:rPr lang="en-US" dirty="0">
                <a:solidFill>
                  <a:srgbClr val="000080"/>
                </a:solidFill>
                <a:latin typeface="Arial"/>
                <a:cs typeface="Arial"/>
              </a:rPr>
              <a:t>				describe the transition matrix </a:t>
            </a:r>
          </a:p>
        </p:txBody>
      </p:sp>
      <p:sp>
        <p:nvSpPr>
          <p:cNvPr id="26636" name="Text Box 12"/>
          <p:cNvSpPr txBox="1">
            <a:spLocks noChangeArrowheads="1"/>
          </p:cNvSpPr>
          <p:nvPr/>
        </p:nvSpPr>
        <p:spPr bwMode="auto">
          <a:xfrm>
            <a:off x="3030885" y="2546524"/>
            <a:ext cx="4104456" cy="412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8354" tIns="44177" rIns="88354" bIns="44177">
            <a:spAutoFit/>
          </a:bodyPr>
          <a:lstStyle/>
          <a:p>
            <a:r>
              <a:rPr lang="en-US" dirty="0">
                <a:latin typeface="Arial"/>
                <a:cs typeface="Arial"/>
              </a:rPr>
              <a:t>   </a:t>
            </a:r>
            <a:r>
              <a:rPr lang="en-US" dirty="0">
                <a:solidFill>
                  <a:srgbClr val="000080"/>
                </a:solidFill>
                <a:latin typeface="Arial"/>
                <a:cs typeface="Arial"/>
              </a:rPr>
              <a:t>2    x    2     </a:t>
            </a:r>
            <a:r>
              <a:rPr lang="en-US" dirty="0" smtClean="0">
                <a:solidFill>
                  <a:srgbClr val="000080"/>
                </a:solidFill>
                <a:latin typeface="Arial"/>
                <a:cs typeface="Arial"/>
              </a:rPr>
              <a:t>                    </a:t>
            </a:r>
            <a:r>
              <a:rPr lang="en-US" dirty="0">
                <a:solidFill>
                  <a:srgbClr val="000080"/>
                </a:solidFill>
                <a:latin typeface="Arial"/>
                <a:cs typeface="Arial"/>
              </a:rPr>
              <a:t>x    2</a:t>
            </a:r>
          </a:p>
        </p:txBody>
      </p:sp>
      <p:graphicFrame>
        <p:nvGraphicFramePr>
          <p:cNvPr id="26637" name="Object 13"/>
          <p:cNvGraphicFramePr>
            <a:graphicFrameLocks noChangeAspect="1"/>
          </p:cNvGraphicFramePr>
          <p:nvPr>
            <p:extLst>
              <p:ext uri="{D42A27DB-BD31-4B8C-83A1-F6EECF244321}">
                <p14:modId xmlns:p14="http://schemas.microsoft.com/office/powerpoint/2010/main" val="3123327957"/>
              </p:ext>
            </p:extLst>
          </p:nvPr>
        </p:nvGraphicFramePr>
        <p:xfrm>
          <a:off x="591951" y="3583977"/>
          <a:ext cx="9001034" cy="409903"/>
        </p:xfrm>
        <a:graphic>
          <a:graphicData uri="http://schemas.openxmlformats.org/presentationml/2006/ole">
            <mc:AlternateContent xmlns:mc="http://schemas.openxmlformats.org/markup-compatibility/2006">
              <mc:Choice xmlns:v="urn:schemas-microsoft-com:vml" Requires="v">
                <p:oleObj spid="_x0000_s1082" name="Equation" r:id="rId6" imgW="4673600" imgH="215900" progId="Equation.3">
                  <p:embed/>
                </p:oleObj>
              </mc:Choice>
              <mc:Fallback>
                <p:oleObj name="Equation" r:id="rId6" imgW="4673600" imgH="2159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951" y="3583977"/>
                        <a:ext cx="9001034" cy="40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6639" name="Text Box 15"/>
          <p:cNvSpPr txBox="1">
            <a:spLocks noChangeArrowheads="1"/>
          </p:cNvSpPr>
          <p:nvPr/>
        </p:nvSpPr>
        <p:spPr bwMode="auto">
          <a:xfrm>
            <a:off x="739938" y="4607973"/>
            <a:ext cx="3329720" cy="1543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8354" tIns="44177" rIns="88354" bIns="44177">
            <a:spAutoFit/>
          </a:bodyPr>
          <a:lstStyle/>
          <a:p>
            <a:pPr>
              <a:spcBef>
                <a:spcPct val="50000"/>
              </a:spcBef>
            </a:pPr>
            <a:r>
              <a:rPr lang="en-US" dirty="0">
                <a:latin typeface="Arial"/>
                <a:cs typeface="Arial"/>
              </a:rPr>
              <a:t>CGLN    </a:t>
            </a:r>
            <a:r>
              <a:rPr lang="en-US" dirty="0">
                <a:solidFill>
                  <a:srgbClr val="000080"/>
                </a:solidFill>
                <a:latin typeface="Arial"/>
                <a:cs typeface="Arial"/>
              </a:rPr>
              <a:t>amplitudes in terms of Pauli matrixes:</a:t>
            </a:r>
          </a:p>
          <a:p>
            <a:pPr>
              <a:spcBef>
                <a:spcPct val="50000"/>
              </a:spcBef>
            </a:pPr>
            <a:r>
              <a:rPr lang="en-US" dirty="0">
                <a:solidFill>
                  <a:srgbClr val="800040"/>
                </a:solidFill>
                <a:latin typeface="Arial"/>
                <a:cs typeface="Arial"/>
              </a:rPr>
              <a:t>are conveniently expanded into </a:t>
            </a:r>
            <a:r>
              <a:rPr lang="en-US" dirty="0" err="1">
                <a:solidFill>
                  <a:srgbClr val="800040"/>
                </a:solidFill>
                <a:latin typeface="Arial"/>
                <a:cs typeface="Arial"/>
              </a:rPr>
              <a:t>multipoles</a:t>
            </a:r>
            <a:r>
              <a:rPr lang="en-US" dirty="0">
                <a:solidFill>
                  <a:srgbClr val="800040"/>
                </a:solidFill>
                <a:latin typeface="Arial"/>
                <a:cs typeface="Arial"/>
              </a:rPr>
              <a:t>  </a:t>
            </a:r>
          </a:p>
        </p:txBody>
      </p:sp>
      <p:pic>
        <p:nvPicPr>
          <p:cNvPr id="26641" name="Picture 17" descr="Immagin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1047" y="4130700"/>
            <a:ext cx="5597615" cy="2457534"/>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6642" name="Line 18"/>
          <p:cNvSpPr>
            <a:spLocks noChangeShapeType="1"/>
          </p:cNvSpPr>
          <p:nvPr/>
        </p:nvSpPr>
        <p:spPr bwMode="auto">
          <a:xfrm>
            <a:off x="3534941" y="5498852"/>
            <a:ext cx="66594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88354" tIns="44177" rIns="88354" bIns="44177" anchor="ctr"/>
          <a:lstStyle/>
          <a:p>
            <a:endParaRPr lang="it-IT">
              <a:latin typeface="Arial"/>
              <a:cs typeface="Arial"/>
            </a:endParaRPr>
          </a:p>
        </p:txBody>
      </p:sp>
      <p:sp>
        <p:nvSpPr>
          <p:cNvPr id="2" name="Segnaposto piè di pagina 1"/>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extLst>
      <p:ext uri="{BB962C8B-B14F-4D97-AF65-F5344CB8AC3E}">
        <p14:creationId xmlns:p14="http://schemas.microsoft.com/office/powerpoint/2010/main" val="190245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1" descr="Schermata 06-2456080 alle 21.45.2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6629" y="90378"/>
            <a:ext cx="9145016" cy="66087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1086669" y="674316"/>
            <a:ext cx="8280920" cy="307777"/>
          </a:xfrm>
          <a:prstGeom prst="rect">
            <a:avLst/>
          </a:prstGeom>
        </p:spPr>
        <p:txBody>
          <a:bodyPr wrap="square">
            <a:spAutoFit/>
          </a:bodyPr>
          <a:lstStyle/>
          <a:p>
            <a:r>
              <a:rPr lang="en-US" sz="1400" dirty="0">
                <a:solidFill>
                  <a:srgbClr val="000090"/>
                </a:solidFill>
                <a:latin typeface="Arial"/>
                <a:cs typeface="Arial"/>
              </a:rPr>
              <a:t>A. </a:t>
            </a:r>
            <a:r>
              <a:rPr lang="en-US" sz="1400" dirty="0" err="1">
                <a:solidFill>
                  <a:srgbClr val="000090"/>
                </a:solidFill>
                <a:latin typeface="Arial"/>
                <a:cs typeface="Arial"/>
              </a:rPr>
              <a:t>Sandorfi</a:t>
            </a:r>
            <a:r>
              <a:rPr lang="en-US" sz="1400" dirty="0">
                <a:solidFill>
                  <a:srgbClr val="000090"/>
                </a:solidFill>
                <a:latin typeface="Arial"/>
                <a:cs typeface="Arial"/>
              </a:rPr>
              <a:t>, S. </a:t>
            </a:r>
            <a:r>
              <a:rPr lang="en-US" sz="1400" dirty="0" err="1">
                <a:solidFill>
                  <a:srgbClr val="000090"/>
                </a:solidFill>
                <a:latin typeface="Arial"/>
                <a:cs typeface="Arial"/>
              </a:rPr>
              <a:t>Hoblit</a:t>
            </a:r>
            <a:r>
              <a:rPr lang="en-US" sz="1400" dirty="0">
                <a:solidFill>
                  <a:srgbClr val="000090"/>
                </a:solidFill>
                <a:latin typeface="Arial"/>
                <a:cs typeface="Arial"/>
              </a:rPr>
              <a:t>, H. </a:t>
            </a:r>
            <a:r>
              <a:rPr lang="en-US" sz="1400" dirty="0" err="1">
                <a:solidFill>
                  <a:srgbClr val="000090"/>
                </a:solidFill>
                <a:latin typeface="Arial"/>
                <a:cs typeface="Arial"/>
              </a:rPr>
              <a:t>Kamano</a:t>
            </a:r>
            <a:r>
              <a:rPr lang="en-US" sz="1400" dirty="0">
                <a:solidFill>
                  <a:srgbClr val="000090"/>
                </a:solidFill>
                <a:latin typeface="Arial"/>
                <a:cs typeface="Arial"/>
              </a:rPr>
              <a:t>, T.-S.H. Lee, </a:t>
            </a:r>
            <a:r>
              <a:rPr lang="en-US" sz="1400" dirty="0" err="1">
                <a:solidFill>
                  <a:srgbClr val="000090"/>
                </a:solidFill>
                <a:latin typeface="Arial"/>
                <a:cs typeface="Arial"/>
              </a:rPr>
              <a:t>J.Phys</a:t>
            </a:r>
            <a:r>
              <a:rPr lang="en-US" sz="1400" dirty="0">
                <a:solidFill>
                  <a:srgbClr val="000090"/>
                </a:solidFill>
                <a:latin typeface="Arial"/>
                <a:cs typeface="Arial"/>
              </a:rPr>
              <a:t>. 38 (2011) 053001</a:t>
            </a:r>
          </a:p>
        </p:txBody>
      </p:sp>
      <p:sp>
        <p:nvSpPr>
          <p:cNvPr id="4" name="Rettangolo 3"/>
          <p:cNvSpPr/>
          <p:nvPr/>
        </p:nvSpPr>
        <p:spPr>
          <a:xfrm>
            <a:off x="2886869" y="3842668"/>
            <a:ext cx="4341152" cy="461665"/>
          </a:xfrm>
          <a:prstGeom prst="rect">
            <a:avLst/>
          </a:prstGeom>
        </p:spPr>
        <p:txBody>
          <a:bodyPr wrap="none">
            <a:spAutoFit/>
          </a:bodyPr>
          <a:lstStyle/>
          <a:p>
            <a:r>
              <a:rPr lang="en-US" sz="2400" b="1" dirty="0">
                <a:solidFill>
                  <a:srgbClr val="000090"/>
                </a:solidFill>
                <a:latin typeface="Arial"/>
                <a:cs typeface="Arial"/>
              </a:rPr>
              <a:t>(Over)complete experiments</a:t>
            </a:r>
            <a:endParaRPr lang="it-IT" dirty="0">
              <a:latin typeface="Arial"/>
              <a:cs typeface="Arial"/>
            </a:endParaRPr>
          </a:p>
        </p:txBody>
      </p:sp>
      <p:sp>
        <p:nvSpPr>
          <p:cNvPr id="2" name="Segnaposto piè di pagina 1"/>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extLst>
      <p:ext uri="{BB962C8B-B14F-4D97-AF65-F5344CB8AC3E}">
        <p14:creationId xmlns:p14="http://schemas.microsoft.com/office/powerpoint/2010/main" val="76023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Text Box 4"/>
          <p:cNvSpPr txBox="1">
            <a:spLocks noChangeArrowheads="1"/>
          </p:cNvSpPr>
          <p:nvPr/>
        </p:nvSpPr>
        <p:spPr bwMode="auto">
          <a:xfrm>
            <a:off x="292892" y="438855"/>
            <a:ext cx="10149303" cy="412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88368" tIns="44184" rIns="88368" bIns="44184">
            <a:spAutoFit/>
          </a:bodyPr>
          <a:lstStyle/>
          <a:p>
            <a:r>
              <a:rPr lang="en-US" dirty="0" err="1">
                <a:solidFill>
                  <a:srgbClr val="800040"/>
                </a:solidFill>
                <a:latin typeface="Arial"/>
                <a:cs typeface="Arial"/>
              </a:rPr>
              <a:t>Isospin</a:t>
            </a:r>
            <a:r>
              <a:rPr lang="en-US" dirty="0">
                <a:solidFill>
                  <a:srgbClr val="800040"/>
                </a:solidFill>
                <a:latin typeface="Arial"/>
                <a:cs typeface="Arial"/>
              </a:rPr>
              <a:t> dependence of reaction amplitudes in </a:t>
            </a:r>
            <a:r>
              <a:rPr lang="en-US" dirty="0" err="1">
                <a:solidFill>
                  <a:srgbClr val="800040"/>
                </a:solidFill>
                <a:latin typeface="Arial"/>
                <a:cs typeface="Arial"/>
              </a:rPr>
              <a:t>pseudoscalar</a:t>
            </a:r>
            <a:r>
              <a:rPr lang="en-US" dirty="0">
                <a:solidFill>
                  <a:srgbClr val="800040"/>
                </a:solidFill>
                <a:latin typeface="Arial"/>
                <a:cs typeface="Arial"/>
              </a:rPr>
              <a:t> meson </a:t>
            </a:r>
            <a:r>
              <a:rPr lang="en-US" dirty="0" err="1">
                <a:solidFill>
                  <a:srgbClr val="800040"/>
                </a:solidFill>
                <a:latin typeface="Arial"/>
                <a:cs typeface="Arial"/>
              </a:rPr>
              <a:t>photoproduction</a:t>
            </a:r>
            <a:r>
              <a:rPr lang="en-US" dirty="0">
                <a:latin typeface="Arial"/>
                <a:cs typeface="Arial"/>
              </a:rPr>
              <a:t> </a:t>
            </a:r>
            <a:endParaRPr lang="en-US" dirty="0">
              <a:latin typeface="Arial"/>
              <a:cs typeface="Arial"/>
              <a:sym typeface="Symbol" charset="0"/>
            </a:endParaRPr>
          </a:p>
        </p:txBody>
      </p:sp>
      <p:sp>
        <p:nvSpPr>
          <p:cNvPr id="5" name="Text Box 90"/>
          <p:cNvSpPr txBox="1">
            <a:spLocks noChangeArrowheads="1"/>
          </p:cNvSpPr>
          <p:nvPr/>
        </p:nvSpPr>
        <p:spPr bwMode="auto">
          <a:xfrm>
            <a:off x="5695181" y="6506964"/>
            <a:ext cx="4134401" cy="243808"/>
          </a:xfrm>
          <a:prstGeom prst="rect">
            <a:avLst/>
          </a:prstGeom>
          <a:solidFill>
            <a:schemeClr val="bg1"/>
          </a:solidFill>
          <a:ln w="9525">
            <a:solidFill>
              <a:schemeClr val="tx1"/>
            </a:solidFill>
            <a:miter lim="800000"/>
            <a:headEnd/>
            <a:tailEnd/>
          </a:ln>
          <a:effectLst>
            <a:outerShdw blurRad="63500" dist="38100" dir="2700000" algn="tl" rotWithShape="0">
              <a:srgbClr val="000000">
                <a:alpha val="39999"/>
              </a:srgbClr>
            </a:outerShdw>
          </a:effectLst>
        </p:spPr>
        <p:txBody>
          <a:bodyPr lIns="88368" tIns="44184" rIns="88368" bIns="44184">
            <a:spAutoFit/>
          </a:bodyPr>
          <a:lstStyle>
            <a:lvl1pPr defTabSz="1006475">
              <a:defRPr sz="2400">
                <a:solidFill>
                  <a:schemeClr val="tx1"/>
                </a:solidFill>
                <a:latin typeface="Arial" charset="0"/>
                <a:ea typeface="ＭＳ Ｐゴシック" charset="0"/>
                <a:cs typeface="ＭＳ Ｐゴシック" charset="0"/>
              </a:defRPr>
            </a:lvl1pPr>
            <a:lvl2pPr marL="742950" indent="-285750" defTabSz="1006475">
              <a:defRPr sz="2400">
                <a:solidFill>
                  <a:schemeClr val="tx1"/>
                </a:solidFill>
                <a:latin typeface="Arial" charset="0"/>
                <a:ea typeface="ＭＳ Ｐゴシック" charset="0"/>
              </a:defRPr>
            </a:lvl2pPr>
            <a:lvl3pPr marL="1143000" indent="-228600" defTabSz="1006475">
              <a:defRPr sz="2400">
                <a:solidFill>
                  <a:schemeClr val="tx1"/>
                </a:solidFill>
                <a:latin typeface="Arial" charset="0"/>
                <a:ea typeface="ＭＳ Ｐゴシック" charset="0"/>
              </a:defRPr>
            </a:lvl3pPr>
            <a:lvl4pPr marL="1600200" indent="-228600" defTabSz="1006475">
              <a:defRPr sz="2400">
                <a:solidFill>
                  <a:schemeClr val="tx1"/>
                </a:solidFill>
                <a:latin typeface="Arial" charset="0"/>
                <a:ea typeface="ＭＳ Ｐゴシック" charset="0"/>
              </a:defRPr>
            </a:lvl4pPr>
            <a:lvl5pPr marL="2057400" indent="-228600" defTabSz="1006475">
              <a:defRPr sz="2400">
                <a:solidFill>
                  <a:schemeClr val="tx1"/>
                </a:solidFill>
                <a:latin typeface="Arial" charset="0"/>
                <a:ea typeface="ＭＳ Ｐゴシック" charset="0"/>
              </a:defRPr>
            </a:lvl5pPr>
            <a:lvl6pPr marL="2514600" indent="-228600" defTabSz="10064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10064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10064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10064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effectLst>
                  <a:outerShdw blurRad="38100" dist="38100" dir="2700000" algn="tl">
                    <a:srgbClr val="DDDDDD"/>
                  </a:outerShdw>
                </a:effectLst>
                <a:latin typeface="Tahoma" charset="0"/>
                <a:cs typeface="Lucida Sans Unicode" charset="0"/>
              </a:rPr>
              <a:t>I. S. Barker, A. Donnachie, J. K. Storrow, Nucl. Phys. B95</a:t>
            </a:r>
            <a:r>
              <a:rPr lang="ru-RU" sz="1000">
                <a:effectLst>
                  <a:outerShdw blurRad="38100" dist="38100" dir="2700000" algn="tl">
                    <a:srgbClr val="DDDDDD"/>
                  </a:outerShdw>
                </a:effectLst>
                <a:latin typeface="Tahoma" charset="0"/>
                <a:cs typeface="Lucida Sans Unicode" charset="0"/>
              </a:rPr>
              <a:t>,</a:t>
            </a:r>
            <a:r>
              <a:rPr lang="en-US" sz="1000">
                <a:effectLst>
                  <a:outerShdw blurRad="38100" dist="38100" dir="2700000" algn="tl">
                    <a:srgbClr val="DDDDDD"/>
                  </a:outerShdw>
                </a:effectLst>
                <a:latin typeface="Tahoma" charset="0"/>
                <a:cs typeface="Lucida Sans Unicode" charset="0"/>
              </a:rPr>
              <a:t> 347 (1975).</a:t>
            </a:r>
          </a:p>
        </p:txBody>
      </p:sp>
      <p:sp>
        <p:nvSpPr>
          <p:cNvPr id="60424" name="Rectangle 8"/>
          <p:cNvSpPr>
            <a:spLocks noChangeArrowheads="1"/>
          </p:cNvSpPr>
          <p:nvPr/>
        </p:nvSpPr>
        <p:spPr bwMode="auto">
          <a:xfrm>
            <a:off x="665944" y="2047987"/>
            <a:ext cx="2885757" cy="212113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88368" tIns="44184" rIns="88368" bIns="44184" anchor="ctr"/>
          <a:lstStyle/>
          <a:p>
            <a:endParaRPr lang="it-IT"/>
          </a:p>
        </p:txBody>
      </p:sp>
      <p:grpSp>
        <p:nvGrpSpPr>
          <p:cNvPr id="60443" name="Group 27"/>
          <p:cNvGrpSpPr>
            <a:grpSpLocks/>
          </p:cNvGrpSpPr>
          <p:nvPr/>
        </p:nvGrpSpPr>
        <p:grpSpPr bwMode="auto">
          <a:xfrm>
            <a:off x="150565" y="2546524"/>
            <a:ext cx="4659029" cy="3848865"/>
            <a:chOff x="576" y="1920"/>
            <a:chExt cx="2544" cy="2277"/>
          </a:xfrm>
        </p:grpSpPr>
        <p:pic>
          <p:nvPicPr>
            <p:cNvPr id="60423" name="Picture 7" descr="Immagin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2185"/>
              <a:ext cx="2544" cy="2012"/>
            </a:xfrm>
            <a:prstGeom prst="rect">
              <a:avLst/>
            </a:prstGeom>
            <a:noFill/>
            <a:effectLst>
              <a:outerShdw blurRad="63500" dist="38097"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Lst>
          </p:spPr>
        </p:pic>
        <p:sp>
          <p:nvSpPr>
            <p:cNvPr id="60425" name="Oval 9"/>
            <p:cNvSpPr>
              <a:spLocks noChangeArrowheads="1"/>
            </p:cNvSpPr>
            <p:nvPr/>
          </p:nvSpPr>
          <p:spPr bwMode="auto">
            <a:xfrm>
              <a:off x="1488" y="2256"/>
              <a:ext cx="864" cy="480"/>
            </a:xfrm>
            <a:prstGeom prst="ellipse">
              <a:avLst/>
            </a:prstGeom>
            <a:noFill/>
            <a:ln w="9525">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60426" name="Oval 10"/>
            <p:cNvSpPr>
              <a:spLocks noChangeArrowheads="1"/>
            </p:cNvSpPr>
            <p:nvPr/>
          </p:nvSpPr>
          <p:spPr bwMode="auto">
            <a:xfrm>
              <a:off x="1488" y="2928"/>
              <a:ext cx="864" cy="480"/>
            </a:xfrm>
            <a:prstGeom prst="ellipse">
              <a:avLst/>
            </a:prstGeom>
            <a:noFill/>
            <a:ln w="9525">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60427" name="Oval 11"/>
            <p:cNvSpPr>
              <a:spLocks noChangeArrowheads="1"/>
            </p:cNvSpPr>
            <p:nvPr/>
          </p:nvSpPr>
          <p:spPr bwMode="auto">
            <a:xfrm>
              <a:off x="1440" y="3600"/>
              <a:ext cx="864" cy="480"/>
            </a:xfrm>
            <a:prstGeom prst="ellipse">
              <a:avLst/>
            </a:prstGeom>
            <a:noFill/>
            <a:ln w="9525">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60432" name="Line 16"/>
            <p:cNvSpPr>
              <a:spLocks noChangeShapeType="1"/>
            </p:cNvSpPr>
            <p:nvPr/>
          </p:nvSpPr>
          <p:spPr bwMode="auto">
            <a:xfrm flipH="1">
              <a:off x="2112" y="1920"/>
              <a:ext cx="672"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0433" name="Line 17"/>
            <p:cNvSpPr>
              <a:spLocks noChangeShapeType="1"/>
            </p:cNvSpPr>
            <p:nvPr/>
          </p:nvSpPr>
          <p:spPr bwMode="auto">
            <a:xfrm flipH="1">
              <a:off x="2256" y="1920"/>
              <a:ext cx="528" cy="10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0434" name="Line 18"/>
            <p:cNvSpPr>
              <a:spLocks noChangeShapeType="1"/>
            </p:cNvSpPr>
            <p:nvPr/>
          </p:nvSpPr>
          <p:spPr bwMode="auto">
            <a:xfrm flipH="1">
              <a:off x="2208" y="1920"/>
              <a:ext cx="576" cy="17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60447" name="Group 31"/>
          <p:cNvGrpSpPr>
            <a:grpSpLocks/>
          </p:cNvGrpSpPr>
          <p:nvPr/>
        </p:nvGrpSpPr>
        <p:grpSpPr bwMode="auto">
          <a:xfrm>
            <a:off x="6164606" y="2633127"/>
            <a:ext cx="4217644" cy="3730262"/>
            <a:chOff x="3999" y="1728"/>
            <a:chExt cx="2736" cy="2448"/>
          </a:xfrm>
        </p:grpSpPr>
        <p:pic>
          <p:nvPicPr>
            <p:cNvPr id="60422" name="Picture 6" descr="Immagin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9" y="2160"/>
              <a:ext cx="2736" cy="1995"/>
            </a:xfrm>
            <a:prstGeom prst="rect">
              <a:avLst/>
            </a:prstGeom>
            <a:noFill/>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60428" name="Oval 12"/>
            <p:cNvSpPr>
              <a:spLocks noChangeArrowheads="1"/>
            </p:cNvSpPr>
            <p:nvPr/>
          </p:nvSpPr>
          <p:spPr bwMode="auto">
            <a:xfrm>
              <a:off x="5007" y="2208"/>
              <a:ext cx="912" cy="480"/>
            </a:xfrm>
            <a:prstGeom prst="ellipse">
              <a:avLst/>
            </a:prstGeom>
            <a:noFill/>
            <a:ln w="9525">
              <a:solidFill>
                <a:srgbClr val="00008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60429" name="Oval 13"/>
            <p:cNvSpPr>
              <a:spLocks noChangeArrowheads="1"/>
            </p:cNvSpPr>
            <p:nvPr/>
          </p:nvSpPr>
          <p:spPr bwMode="auto">
            <a:xfrm>
              <a:off x="4959" y="2928"/>
              <a:ext cx="912" cy="528"/>
            </a:xfrm>
            <a:prstGeom prst="ellipse">
              <a:avLst/>
            </a:prstGeom>
            <a:noFill/>
            <a:ln w="9525">
              <a:solidFill>
                <a:srgbClr val="00008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60430" name="Oval 14"/>
            <p:cNvSpPr>
              <a:spLocks noChangeArrowheads="1"/>
            </p:cNvSpPr>
            <p:nvPr/>
          </p:nvSpPr>
          <p:spPr bwMode="auto">
            <a:xfrm>
              <a:off x="5007" y="3696"/>
              <a:ext cx="864" cy="480"/>
            </a:xfrm>
            <a:prstGeom prst="ellipse">
              <a:avLst/>
            </a:prstGeom>
            <a:noFill/>
            <a:ln w="9525">
              <a:solidFill>
                <a:srgbClr val="00008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60435" name="Line 19"/>
            <p:cNvSpPr>
              <a:spLocks noChangeShapeType="1"/>
            </p:cNvSpPr>
            <p:nvPr/>
          </p:nvSpPr>
          <p:spPr bwMode="auto">
            <a:xfrm>
              <a:off x="4431" y="1728"/>
              <a:ext cx="720" cy="5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0436" name="Line 20"/>
            <p:cNvSpPr>
              <a:spLocks noChangeShapeType="1"/>
            </p:cNvSpPr>
            <p:nvPr/>
          </p:nvSpPr>
          <p:spPr bwMode="auto">
            <a:xfrm>
              <a:off x="4431" y="1728"/>
              <a:ext cx="624" cy="12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0437" name="Line 21"/>
            <p:cNvSpPr>
              <a:spLocks noChangeShapeType="1"/>
            </p:cNvSpPr>
            <p:nvPr/>
          </p:nvSpPr>
          <p:spPr bwMode="auto">
            <a:xfrm>
              <a:off x="4431" y="1728"/>
              <a:ext cx="576" cy="21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60448" name="Group 32"/>
          <p:cNvGrpSpPr>
            <a:grpSpLocks/>
          </p:cNvGrpSpPr>
          <p:nvPr/>
        </p:nvGrpSpPr>
        <p:grpSpPr bwMode="auto">
          <a:xfrm>
            <a:off x="294581" y="890340"/>
            <a:ext cx="9841170" cy="1708180"/>
            <a:chOff x="240" y="624"/>
            <a:chExt cx="6384" cy="1121"/>
          </a:xfrm>
        </p:grpSpPr>
        <p:sp>
          <p:nvSpPr>
            <p:cNvPr id="60440" name="Text Box 24"/>
            <p:cNvSpPr txBox="1">
              <a:spLocks noChangeArrowheads="1"/>
            </p:cNvSpPr>
            <p:nvPr/>
          </p:nvSpPr>
          <p:spPr bwMode="auto">
            <a:xfrm>
              <a:off x="240" y="624"/>
              <a:ext cx="6384" cy="1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just"/>
              <a:r>
                <a:rPr lang="en-US" dirty="0">
                  <a:latin typeface="Arial"/>
                  <a:cs typeface="Arial"/>
                </a:rPr>
                <a:t>A</a:t>
              </a:r>
              <a:r>
                <a:rPr lang="en-US" baseline="30000" dirty="0">
                  <a:latin typeface="Arial"/>
                  <a:cs typeface="Arial"/>
                </a:rPr>
                <a:t>0 </a:t>
              </a:r>
              <a:r>
                <a:rPr lang="en-US" dirty="0">
                  <a:latin typeface="Arial"/>
                  <a:cs typeface="Arial"/>
                </a:rPr>
                <a:t>and A</a:t>
              </a:r>
              <a:r>
                <a:rPr lang="en-US" baseline="30000" dirty="0">
                  <a:latin typeface="Arial"/>
                  <a:cs typeface="Arial"/>
                </a:rPr>
                <a:t>1 </a:t>
              </a:r>
              <a:r>
                <a:rPr lang="en-US" dirty="0">
                  <a:latin typeface="Arial"/>
                  <a:cs typeface="Arial"/>
                </a:rPr>
                <a:t>are the components results from coupling of I=1/2 with </a:t>
              </a:r>
              <a:r>
                <a:rPr lang="en-US" dirty="0" err="1">
                  <a:latin typeface="Arial"/>
                  <a:cs typeface="Arial"/>
                </a:rPr>
                <a:t>isoscalar</a:t>
              </a:r>
              <a:r>
                <a:rPr lang="en-US" dirty="0">
                  <a:latin typeface="Arial"/>
                  <a:cs typeface="Arial"/>
                </a:rPr>
                <a:t> and </a:t>
              </a:r>
              <a:r>
                <a:rPr lang="en-US" dirty="0" err="1">
                  <a:latin typeface="Arial"/>
                  <a:cs typeface="Arial"/>
                </a:rPr>
                <a:t>isovector</a:t>
              </a:r>
              <a:r>
                <a:rPr lang="en-US" dirty="0">
                  <a:latin typeface="Arial"/>
                  <a:cs typeface="Arial"/>
                </a:rPr>
                <a:t> components of the photon.</a:t>
              </a:r>
            </a:p>
            <a:p>
              <a:pPr algn="just"/>
              <a:endParaRPr lang="en-US" dirty="0">
                <a:latin typeface="Arial"/>
                <a:cs typeface="Arial"/>
              </a:endParaRPr>
            </a:p>
            <a:p>
              <a:pPr algn="just"/>
              <a:r>
                <a:rPr lang="en-US" dirty="0">
                  <a:latin typeface="Arial"/>
                  <a:cs typeface="Arial"/>
                </a:rPr>
                <a:t>Their contributions appear in linear combinations that may be disentangled only by measurements on both the neutron and the proton. </a:t>
              </a:r>
            </a:p>
          </p:txBody>
        </p:sp>
        <p:sp>
          <p:nvSpPr>
            <p:cNvPr id="60441" name="Rectangle 25"/>
            <p:cNvSpPr>
              <a:spLocks noChangeArrowheads="1"/>
            </p:cNvSpPr>
            <p:nvPr/>
          </p:nvSpPr>
          <p:spPr bwMode="auto">
            <a:xfrm>
              <a:off x="2622" y="1475"/>
              <a:ext cx="624" cy="240"/>
            </a:xfrm>
            <a:prstGeom prst="rect">
              <a:avLst/>
            </a:prstGeom>
            <a:solidFill>
              <a:srgbClr val="800040">
                <a:alpha val="31000"/>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it-IT">
                <a:solidFill>
                  <a:srgbClr val="800040"/>
                </a:solidFill>
              </a:endParaRPr>
            </a:p>
          </p:txBody>
        </p:sp>
        <p:sp>
          <p:nvSpPr>
            <p:cNvPr id="60442" name="Rectangle 26"/>
            <p:cNvSpPr>
              <a:spLocks noChangeArrowheads="1"/>
            </p:cNvSpPr>
            <p:nvPr/>
          </p:nvSpPr>
          <p:spPr bwMode="auto">
            <a:xfrm>
              <a:off x="3884" y="1475"/>
              <a:ext cx="624" cy="240"/>
            </a:xfrm>
            <a:prstGeom prst="rect">
              <a:avLst/>
            </a:prstGeom>
            <a:solidFill>
              <a:srgbClr val="000080">
                <a:alpha val="31000"/>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it-IT">
                <a:solidFill>
                  <a:srgbClr val="800040"/>
                </a:solidFill>
              </a:endParaRPr>
            </a:p>
          </p:txBody>
        </p:sp>
      </p:grpSp>
      <p:sp>
        <p:nvSpPr>
          <p:cNvPr id="2" name="Segnaposto piè di pagina 1"/>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extLst>
      <p:ext uri="{BB962C8B-B14F-4D97-AF65-F5344CB8AC3E}">
        <p14:creationId xmlns:p14="http://schemas.microsoft.com/office/powerpoint/2010/main" val="90824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865187" y="367053"/>
            <a:ext cx="9517063" cy="1209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995" tIns="44498" rIns="88995" bIns="44498"/>
          <a:lstStyle/>
          <a:p>
            <a:pPr algn="ctr" defTabSz="848222" eaLnBrk="1" hangingPunct="1"/>
            <a:r>
              <a:rPr lang="en-US" sz="3400" dirty="0">
                <a:solidFill>
                  <a:srgbClr val="800000"/>
                </a:solidFill>
                <a:latin typeface="Arial"/>
                <a:cs typeface="Arial"/>
              </a:rPr>
              <a:t>Experimental Requirements</a:t>
            </a:r>
            <a:r>
              <a:rPr lang="en-US" sz="2300" u="sng" dirty="0">
                <a:solidFill>
                  <a:srgbClr val="800000"/>
                </a:solidFill>
                <a:latin typeface="Arial"/>
                <a:cs typeface="Arial"/>
              </a:rPr>
              <a:t/>
            </a:r>
            <a:br>
              <a:rPr lang="en-US" sz="2300" u="sng" dirty="0">
                <a:solidFill>
                  <a:srgbClr val="800000"/>
                </a:solidFill>
                <a:latin typeface="Arial"/>
                <a:cs typeface="Arial"/>
              </a:rPr>
            </a:br>
            <a:endParaRPr lang="it-IT" sz="2300" u="sng" dirty="0">
              <a:solidFill>
                <a:schemeClr val="tx2"/>
              </a:solidFill>
              <a:latin typeface="Arial"/>
              <a:cs typeface="Arial"/>
            </a:endParaRPr>
          </a:p>
        </p:txBody>
      </p:sp>
      <p:sp>
        <p:nvSpPr>
          <p:cNvPr id="159747" name="Text Box 3"/>
          <p:cNvSpPr txBox="1">
            <a:spLocks noChangeArrowheads="1"/>
          </p:cNvSpPr>
          <p:nvPr/>
        </p:nvSpPr>
        <p:spPr bwMode="auto">
          <a:xfrm>
            <a:off x="399066" y="1388419"/>
            <a:ext cx="9657717" cy="1249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995" tIns="44498" rIns="88995" bIns="44498">
            <a:spAutoFit/>
          </a:bodyPr>
          <a:lstStyle>
            <a:lvl1pPr defTabSz="873125">
              <a:defRPr sz="2400">
                <a:solidFill>
                  <a:schemeClr val="tx1"/>
                </a:solidFill>
                <a:latin typeface="Arial" charset="0"/>
                <a:ea typeface="ＭＳ Ｐゴシック" charset="0"/>
                <a:cs typeface="ＭＳ Ｐゴシック" charset="0"/>
              </a:defRPr>
            </a:lvl1pPr>
            <a:lvl2pPr marL="182563" defTabSz="873125">
              <a:defRPr sz="2400">
                <a:solidFill>
                  <a:schemeClr val="tx1"/>
                </a:solidFill>
                <a:latin typeface="Arial" charset="0"/>
                <a:ea typeface="ＭＳ Ｐゴシック" charset="0"/>
              </a:defRPr>
            </a:lvl2pPr>
            <a:lvl3pPr marL="363538" defTabSz="873125">
              <a:defRPr sz="2400">
                <a:solidFill>
                  <a:schemeClr val="tx1"/>
                </a:solidFill>
                <a:latin typeface="Arial" charset="0"/>
                <a:ea typeface="ＭＳ Ｐゴシック" charset="0"/>
              </a:defRPr>
            </a:lvl3pPr>
            <a:lvl4pPr marL="8121650" defTabSz="873125">
              <a:defRPr sz="2400">
                <a:solidFill>
                  <a:schemeClr val="tx1"/>
                </a:solidFill>
                <a:latin typeface="Arial" charset="0"/>
                <a:ea typeface="ＭＳ Ｐゴシック" charset="0"/>
              </a:defRPr>
            </a:lvl4pPr>
            <a:lvl5pPr marL="8304213" defTabSz="873125">
              <a:defRPr sz="2400">
                <a:solidFill>
                  <a:schemeClr val="tx1"/>
                </a:solidFill>
                <a:latin typeface="Arial" charset="0"/>
                <a:ea typeface="ＭＳ Ｐゴシック" charset="0"/>
              </a:defRPr>
            </a:lvl5pPr>
            <a:lvl6pPr marL="8761413" defTabSz="873125" eaLnBrk="0" fontAlgn="base" hangingPunct="0">
              <a:spcBef>
                <a:spcPct val="0"/>
              </a:spcBef>
              <a:spcAft>
                <a:spcPct val="0"/>
              </a:spcAft>
              <a:defRPr sz="2400">
                <a:solidFill>
                  <a:schemeClr val="tx1"/>
                </a:solidFill>
                <a:latin typeface="Arial" charset="0"/>
                <a:ea typeface="ＭＳ Ｐゴシック" charset="0"/>
              </a:defRPr>
            </a:lvl6pPr>
            <a:lvl7pPr marL="9218613" defTabSz="873125" eaLnBrk="0" fontAlgn="base" hangingPunct="0">
              <a:spcBef>
                <a:spcPct val="0"/>
              </a:spcBef>
              <a:spcAft>
                <a:spcPct val="0"/>
              </a:spcAft>
              <a:defRPr sz="2400">
                <a:solidFill>
                  <a:schemeClr val="tx1"/>
                </a:solidFill>
                <a:latin typeface="Arial" charset="0"/>
                <a:ea typeface="ＭＳ Ｐゴシック" charset="0"/>
              </a:defRPr>
            </a:lvl7pPr>
            <a:lvl8pPr marL="9675813" defTabSz="873125" eaLnBrk="0" fontAlgn="base" hangingPunct="0">
              <a:spcBef>
                <a:spcPct val="0"/>
              </a:spcBef>
              <a:spcAft>
                <a:spcPct val="0"/>
              </a:spcAft>
              <a:defRPr sz="2400">
                <a:solidFill>
                  <a:schemeClr val="tx1"/>
                </a:solidFill>
                <a:latin typeface="Arial" charset="0"/>
                <a:ea typeface="ＭＳ Ｐゴシック" charset="0"/>
              </a:defRPr>
            </a:lvl8pPr>
            <a:lvl9pPr marL="10133013" defTabSz="873125" eaLnBrk="0" fontAlgn="base" hangingPunct="0">
              <a:spcBef>
                <a:spcPct val="0"/>
              </a:spcBef>
              <a:spcAft>
                <a:spcPct val="0"/>
              </a:spcAft>
              <a:defRPr sz="2400">
                <a:solidFill>
                  <a:schemeClr val="tx1"/>
                </a:solidFill>
                <a:latin typeface="Arial" charset="0"/>
                <a:ea typeface="ＭＳ Ｐゴシック" charset="0"/>
              </a:defRPr>
            </a:lvl9pPr>
          </a:lstStyle>
          <a:p>
            <a:pPr lvl="2">
              <a:lnSpc>
                <a:spcPct val="110000"/>
              </a:lnSpc>
              <a:buClr>
                <a:srgbClr val="800040"/>
              </a:buClr>
              <a:buFont typeface="Wingdings" charset="0"/>
              <a:buChar char="q"/>
            </a:pPr>
            <a:r>
              <a:rPr lang="en-US" sz="2300" dirty="0">
                <a:solidFill>
                  <a:srgbClr val="0000FF"/>
                </a:solidFill>
                <a:latin typeface="Comic Sans MS" charset="0"/>
              </a:rPr>
              <a:t>  </a:t>
            </a:r>
            <a:r>
              <a:rPr lang="en-US" sz="2300" dirty="0">
                <a:solidFill>
                  <a:srgbClr val="000080"/>
                </a:solidFill>
                <a:latin typeface="Arial"/>
                <a:cs typeface="Arial"/>
              </a:rPr>
              <a:t>Tagged and polarized photon beam</a:t>
            </a:r>
          </a:p>
          <a:p>
            <a:pPr lvl="2">
              <a:lnSpc>
                <a:spcPct val="110000"/>
              </a:lnSpc>
              <a:buClr>
                <a:srgbClr val="800040"/>
              </a:buClr>
              <a:buFont typeface="Wingdings" charset="0"/>
              <a:buChar char="q"/>
            </a:pPr>
            <a:r>
              <a:rPr lang="en-US" sz="2300" dirty="0">
                <a:solidFill>
                  <a:srgbClr val="000080"/>
                </a:solidFill>
                <a:latin typeface="Arial"/>
                <a:cs typeface="Arial"/>
              </a:rPr>
              <a:t>   Large acceptance detector</a:t>
            </a:r>
          </a:p>
          <a:p>
            <a:pPr lvl="2">
              <a:lnSpc>
                <a:spcPct val="110000"/>
              </a:lnSpc>
              <a:buClr>
                <a:srgbClr val="800040"/>
              </a:buClr>
              <a:buFont typeface="Wingdings" charset="0"/>
              <a:buChar char="q"/>
            </a:pPr>
            <a:r>
              <a:rPr lang="en-US" sz="2300" dirty="0">
                <a:solidFill>
                  <a:srgbClr val="000080"/>
                </a:solidFill>
                <a:latin typeface="Arial"/>
                <a:cs typeface="Arial"/>
              </a:rPr>
              <a:t>   H and D polarized targets</a:t>
            </a:r>
          </a:p>
        </p:txBody>
      </p:sp>
      <p:grpSp>
        <p:nvGrpSpPr>
          <p:cNvPr id="159752" name="Group 8"/>
          <p:cNvGrpSpPr>
            <a:grpSpLocks/>
          </p:cNvGrpSpPr>
          <p:nvPr/>
        </p:nvGrpSpPr>
        <p:grpSpPr bwMode="auto">
          <a:xfrm>
            <a:off x="863552" y="2910890"/>
            <a:ext cx="9077109" cy="3581162"/>
            <a:chOff x="528" y="1824"/>
            <a:chExt cx="5550" cy="2244"/>
          </a:xfrm>
        </p:grpSpPr>
        <p:grpSp>
          <p:nvGrpSpPr>
            <p:cNvPr id="159751" name="Group 7"/>
            <p:cNvGrpSpPr>
              <a:grpSpLocks/>
            </p:cNvGrpSpPr>
            <p:nvPr/>
          </p:nvGrpSpPr>
          <p:grpSpPr bwMode="auto">
            <a:xfrm>
              <a:off x="528" y="1824"/>
              <a:ext cx="5550" cy="2244"/>
              <a:chOff x="476" y="2020"/>
              <a:chExt cx="5550" cy="2244"/>
            </a:xfrm>
          </p:grpSpPr>
          <p:sp>
            <p:nvSpPr>
              <p:cNvPr id="159748" name="Text Box 4"/>
              <p:cNvSpPr txBox="1">
                <a:spLocks noChangeArrowheads="1"/>
              </p:cNvSpPr>
              <p:nvPr/>
            </p:nvSpPr>
            <p:spPr bwMode="auto">
              <a:xfrm>
                <a:off x="476" y="2020"/>
                <a:ext cx="5550" cy="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0004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7278" tIns="43639" rIns="87278" bIns="43639">
                <a:spAutoFit/>
              </a:bodyPr>
              <a:lstStyle>
                <a:lvl1pPr defTabSz="873125">
                  <a:defRPr sz="2400">
                    <a:solidFill>
                      <a:schemeClr val="tx1"/>
                    </a:solidFill>
                    <a:latin typeface="Arial" charset="0"/>
                    <a:ea typeface="ＭＳ Ｐゴシック" charset="0"/>
                    <a:cs typeface="ＭＳ Ｐゴシック" charset="0"/>
                  </a:defRPr>
                </a:lvl1pPr>
                <a:lvl2pPr marL="436563" defTabSz="873125">
                  <a:defRPr sz="2400">
                    <a:solidFill>
                      <a:schemeClr val="tx1"/>
                    </a:solidFill>
                    <a:latin typeface="Arial" charset="0"/>
                    <a:ea typeface="ＭＳ Ｐゴシック" charset="0"/>
                  </a:defRPr>
                </a:lvl2pPr>
                <a:lvl3pPr marL="873125" defTabSz="873125">
                  <a:defRPr sz="2400">
                    <a:solidFill>
                      <a:schemeClr val="tx1"/>
                    </a:solidFill>
                    <a:latin typeface="Arial" charset="0"/>
                    <a:ea typeface="ＭＳ Ｐゴシック" charset="0"/>
                  </a:defRPr>
                </a:lvl3pPr>
                <a:lvl4pPr marL="1308100" defTabSz="873125">
                  <a:defRPr sz="2400">
                    <a:solidFill>
                      <a:schemeClr val="tx1"/>
                    </a:solidFill>
                    <a:latin typeface="Arial" charset="0"/>
                    <a:ea typeface="ＭＳ Ｐゴシック" charset="0"/>
                  </a:defRPr>
                </a:lvl4pPr>
                <a:lvl5pPr marL="1746250" defTabSz="873125">
                  <a:defRPr sz="2400">
                    <a:solidFill>
                      <a:schemeClr val="tx1"/>
                    </a:solidFill>
                    <a:latin typeface="Arial" charset="0"/>
                    <a:ea typeface="ＭＳ Ｐゴシック" charset="0"/>
                  </a:defRPr>
                </a:lvl5pPr>
                <a:lvl6pPr marL="2203450" defTabSz="873125" eaLnBrk="0" fontAlgn="base" hangingPunct="0">
                  <a:spcBef>
                    <a:spcPct val="0"/>
                  </a:spcBef>
                  <a:spcAft>
                    <a:spcPct val="0"/>
                  </a:spcAft>
                  <a:defRPr sz="2400">
                    <a:solidFill>
                      <a:schemeClr val="tx1"/>
                    </a:solidFill>
                    <a:latin typeface="Arial" charset="0"/>
                    <a:ea typeface="ＭＳ Ｐゴシック" charset="0"/>
                  </a:defRPr>
                </a:lvl6pPr>
                <a:lvl7pPr marL="2660650" defTabSz="873125" eaLnBrk="0" fontAlgn="base" hangingPunct="0">
                  <a:spcBef>
                    <a:spcPct val="0"/>
                  </a:spcBef>
                  <a:spcAft>
                    <a:spcPct val="0"/>
                  </a:spcAft>
                  <a:defRPr sz="2400">
                    <a:solidFill>
                      <a:schemeClr val="tx1"/>
                    </a:solidFill>
                    <a:latin typeface="Arial" charset="0"/>
                    <a:ea typeface="ＭＳ Ｐゴシック" charset="0"/>
                  </a:defRPr>
                </a:lvl7pPr>
                <a:lvl8pPr marL="3117850" defTabSz="873125" eaLnBrk="0" fontAlgn="base" hangingPunct="0">
                  <a:spcBef>
                    <a:spcPct val="0"/>
                  </a:spcBef>
                  <a:spcAft>
                    <a:spcPct val="0"/>
                  </a:spcAft>
                  <a:defRPr sz="2400">
                    <a:solidFill>
                      <a:schemeClr val="tx1"/>
                    </a:solidFill>
                    <a:latin typeface="Arial" charset="0"/>
                    <a:ea typeface="ＭＳ Ｐゴシック" charset="0"/>
                  </a:defRPr>
                </a:lvl8pPr>
                <a:lvl9pPr marL="3575050" defTabSz="873125"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10000"/>
                  </a:lnSpc>
                </a:pPr>
                <a:r>
                  <a:rPr lang="en-US" sz="2300" dirty="0">
                    <a:solidFill>
                      <a:srgbClr val="800000"/>
                    </a:solidFill>
                    <a:latin typeface="Arial"/>
                    <a:cs typeface="Arial"/>
                  </a:rPr>
                  <a:t>Modern experiments are  </a:t>
                </a:r>
              </a:p>
              <a:p>
                <a:pPr algn="ctr">
                  <a:lnSpc>
                    <a:spcPct val="110000"/>
                  </a:lnSpc>
                </a:pPr>
                <a:r>
                  <a:rPr lang="en-US" sz="2300" dirty="0">
                    <a:solidFill>
                      <a:srgbClr val="800000"/>
                    </a:solidFill>
                    <a:latin typeface="Arial"/>
                    <a:cs typeface="Arial"/>
                  </a:rPr>
                  <a:t>constructed to meet all above requirements:</a:t>
                </a:r>
              </a:p>
            </p:txBody>
          </p:sp>
          <p:sp>
            <p:nvSpPr>
              <p:cNvPr id="159749" name="Text Box 5"/>
              <p:cNvSpPr txBox="1">
                <a:spLocks noChangeArrowheads="1"/>
              </p:cNvSpPr>
              <p:nvPr/>
            </p:nvSpPr>
            <p:spPr bwMode="auto">
              <a:xfrm>
                <a:off x="543" y="2749"/>
                <a:ext cx="5204" cy="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7278" tIns="43639" rIns="87278" bIns="43639">
                <a:spAutoFit/>
              </a:bodyPr>
              <a:lstStyle>
                <a:lvl1pPr defTabSz="873125">
                  <a:defRPr sz="2400">
                    <a:solidFill>
                      <a:schemeClr val="tx1"/>
                    </a:solidFill>
                    <a:latin typeface="Arial" charset="0"/>
                    <a:ea typeface="ＭＳ Ｐゴシック" charset="0"/>
                    <a:cs typeface="ＭＳ Ｐゴシック" charset="0"/>
                  </a:defRPr>
                </a:lvl1pPr>
                <a:lvl2pPr marL="436563" defTabSz="873125">
                  <a:defRPr sz="2400">
                    <a:solidFill>
                      <a:schemeClr val="tx1"/>
                    </a:solidFill>
                    <a:latin typeface="Arial" charset="0"/>
                    <a:ea typeface="ＭＳ Ｐゴシック" charset="0"/>
                  </a:defRPr>
                </a:lvl2pPr>
                <a:lvl3pPr marL="873125" defTabSz="873125">
                  <a:defRPr sz="2400">
                    <a:solidFill>
                      <a:schemeClr val="tx1"/>
                    </a:solidFill>
                    <a:latin typeface="Arial" charset="0"/>
                    <a:ea typeface="ＭＳ Ｐゴシック" charset="0"/>
                  </a:defRPr>
                </a:lvl3pPr>
                <a:lvl4pPr marL="1308100" defTabSz="873125">
                  <a:defRPr sz="2400">
                    <a:solidFill>
                      <a:schemeClr val="tx1"/>
                    </a:solidFill>
                    <a:latin typeface="Arial" charset="0"/>
                    <a:ea typeface="ＭＳ Ｐゴシック" charset="0"/>
                  </a:defRPr>
                </a:lvl4pPr>
                <a:lvl5pPr marL="1746250" defTabSz="873125">
                  <a:defRPr sz="2400">
                    <a:solidFill>
                      <a:schemeClr val="tx1"/>
                    </a:solidFill>
                    <a:latin typeface="Arial" charset="0"/>
                    <a:ea typeface="ＭＳ Ｐゴシック" charset="0"/>
                  </a:defRPr>
                </a:lvl5pPr>
                <a:lvl6pPr marL="2203450" defTabSz="873125" eaLnBrk="0" fontAlgn="base" hangingPunct="0">
                  <a:spcBef>
                    <a:spcPct val="0"/>
                  </a:spcBef>
                  <a:spcAft>
                    <a:spcPct val="0"/>
                  </a:spcAft>
                  <a:defRPr sz="2400">
                    <a:solidFill>
                      <a:schemeClr val="tx1"/>
                    </a:solidFill>
                    <a:latin typeface="Arial" charset="0"/>
                    <a:ea typeface="ＭＳ Ｐゴシック" charset="0"/>
                  </a:defRPr>
                </a:lvl6pPr>
                <a:lvl7pPr marL="2660650" defTabSz="873125" eaLnBrk="0" fontAlgn="base" hangingPunct="0">
                  <a:spcBef>
                    <a:spcPct val="0"/>
                  </a:spcBef>
                  <a:spcAft>
                    <a:spcPct val="0"/>
                  </a:spcAft>
                  <a:defRPr sz="2400">
                    <a:solidFill>
                      <a:schemeClr val="tx1"/>
                    </a:solidFill>
                    <a:latin typeface="Arial" charset="0"/>
                    <a:ea typeface="ＭＳ Ｐゴシック" charset="0"/>
                  </a:defRPr>
                </a:lvl7pPr>
                <a:lvl8pPr marL="3117850" defTabSz="873125" eaLnBrk="0" fontAlgn="base" hangingPunct="0">
                  <a:spcBef>
                    <a:spcPct val="0"/>
                  </a:spcBef>
                  <a:spcAft>
                    <a:spcPct val="0"/>
                  </a:spcAft>
                  <a:defRPr sz="2400">
                    <a:solidFill>
                      <a:schemeClr val="tx1"/>
                    </a:solidFill>
                    <a:latin typeface="Arial" charset="0"/>
                    <a:ea typeface="ＭＳ Ｐゴシック" charset="0"/>
                  </a:defRPr>
                </a:lvl8pPr>
                <a:lvl9pPr marL="3575050" defTabSz="873125"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10000"/>
                  </a:lnSpc>
                </a:pPr>
                <a:r>
                  <a:rPr lang="en-US" sz="2300" dirty="0">
                    <a:solidFill>
                      <a:schemeClr val="tx2"/>
                    </a:solidFill>
                    <a:latin typeface="Arial"/>
                    <a:cs typeface="Arial"/>
                  </a:rPr>
                  <a:t>GRAAL			CLAS in Hall-B</a:t>
                </a:r>
              </a:p>
              <a:p>
                <a:pPr algn="ctr">
                  <a:lnSpc>
                    <a:spcPct val="110000"/>
                  </a:lnSpc>
                </a:pPr>
                <a:r>
                  <a:rPr lang="en-US" sz="2300" dirty="0">
                    <a:solidFill>
                      <a:schemeClr val="tx2"/>
                    </a:solidFill>
                    <a:latin typeface="Arial"/>
                    <a:cs typeface="Arial"/>
                  </a:rPr>
                  <a:t>E</a:t>
                </a:r>
                <a:r>
                  <a:rPr lang="en-US" sz="1900" dirty="0">
                    <a:solidFill>
                      <a:schemeClr val="tx2"/>
                    </a:solidFill>
                    <a:latin typeface="Arial"/>
                    <a:cs typeface="Arial"/>
                    <a:sym typeface="Symbol" charset="0"/>
                  </a:rPr>
                  <a:t></a:t>
                </a:r>
                <a:r>
                  <a:rPr lang="en-US" sz="1900" dirty="0">
                    <a:solidFill>
                      <a:schemeClr val="tx2"/>
                    </a:solidFill>
                    <a:latin typeface="Arial"/>
                    <a:cs typeface="Arial"/>
                  </a:rPr>
                  <a:t> </a:t>
                </a:r>
                <a:r>
                  <a:rPr lang="en-US" sz="2300" dirty="0">
                    <a:solidFill>
                      <a:schemeClr val="tx2"/>
                    </a:solidFill>
                    <a:latin typeface="Arial"/>
                    <a:cs typeface="Arial"/>
                  </a:rPr>
                  <a:t>= ( 500 - 1500 )MeV</a:t>
                </a:r>
                <a:r>
                  <a:rPr lang="en-US" sz="2300" dirty="0">
                    <a:solidFill>
                      <a:srgbClr val="FF0000"/>
                    </a:solidFill>
                    <a:latin typeface="Arial"/>
                    <a:cs typeface="Arial"/>
                  </a:rPr>
                  <a:t> </a:t>
                </a:r>
                <a:r>
                  <a:rPr lang="en-US" sz="2300" dirty="0" smtClean="0">
                    <a:solidFill>
                      <a:srgbClr val="FF0000"/>
                    </a:solidFill>
                    <a:latin typeface="Arial"/>
                    <a:cs typeface="Arial"/>
                  </a:rPr>
                  <a:t>          </a:t>
                </a:r>
                <a:r>
                  <a:rPr lang="en-US" sz="2300" dirty="0" smtClean="0">
                    <a:solidFill>
                      <a:schemeClr val="tx2"/>
                    </a:solidFill>
                    <a:latin typeface="Arial"/>
                    <a:cs typeface="Arial"/>
                  </a:rPr>
                  <a:t>E</a:t>
                </a:r>
                <a:r>
                  <a:rPr lang="en-US" sz="1900" dirty="0">
                    <a:solidFill>
                      <a:schemeClr val="tx2"/>
                    </a:solidFill>
                    <a:latin typeface="Arial"/>
                    <a:cs typeface="Arial"/>
                    <a:sym typeface="Symbol" charset="0"/>
                  </a:rPr>
                  <a:t></a:t>
                </a:r>
                <a:r>
                  <a:rPr lang="en-US" sz="1900" dirty="0">
                    <a:solidFill>
                      <a:schemeClr val="tx2"/>
                    </a:solidFill>
                    <a:latin typeface="Arial"/>
                    <a:cs typeface="Arial"/>
                  </a:rPr>
                  <a:t> </a:t>
                </a:r>
                <a:r>
                  <a:rPr lang="en-US" sz="2300" dirty="0">
                    <a:solidFill>
                      <a:schemeClr val="tx2"/>
                    </a:solidFill>
                    <a:latin typeface="Arial"/>
                    <a:cs typeface="Arial"/>
                  </a:rPr>
                  <a:t>= ( 500 - 6000 )MeV</a:t>
                </a:r>
              </a:p>
              <a:p>
                <a:pPr algn="ctr">
                  <a:lnSpc>
                    <a:spcPct val="110000"/>
                  </a:lnSpc>
                </a:pPr>
                <a:endParaRPr lang="en-US" sz="2300" dirty="0">
                  <a:solidFill>
                    <a:schemeClr val="tx2"/>
                  </a:solidFill>
                  <a:latin typeface="Baskerville Old Face" charset="0"/>
                </a:endParaRPr>
              </a:p>
              <a:p>
                <a:pPr algn="ctr">
                  <a:lnSpc>
                    <a:spcPct val="110000"/>
                  </a:lnSpc>
                </a:pPr>
                <a:endParaRPr lang="en-US" sz="2300" dirty="0">
                  <a:solidFill>
                    <a:schemeClr val="tx2"/>
                  </a:solidFill>
                  <a:latin typeface="Baskerville Old Face" charset="0"/>
                </a:endParaRPr>
              </a:p>
              <a:p>
                <a:pPr algn="ctr">
                  <a:lnSpc>
                    <a:spcPct val="110000"/>
                  </a:lnSpc>
                </a:pPr>
                <a:r>
                  <a:rPr lang="en-US" sz="2300" dirty="0" err="1" smtClean="0">
                    <a:solidFill>
                      <a:schemeClr val="tx2"/>
                    </a:solidFill>
                    <a:latin typeface="Arial"/>
                    <a:cs typeface="Arial"/>
                  </a:rPr>
                  <a:t>BGO-OD&amp;Crystal</a:t>
                </a:r>
                <a:r>
                  <a:rPr lang="en-US" sz="2300" dirty="0" smtClean="0">
                    <a:solidFill>
                      <a:schemeClr val="tx2"/>
                    </a:solidFill>
                    <a:latin typeface="Arial"/>
                    <a:cs typeface="Arial"/>
                  </a:rPr>
                  <a:t> </a:t>
                </a:r>
                <a:r>
                  <a:rPr lang="en-US" sz="2300" dirty="0" err="1">
                    <a:solidFill>
                      <a:schemeClr val="tx2"/>
                    </a:solidFill>
                    <a:latin typeface="Arial"/>
                    <a:cs typeface="Arial"/>
                  </a:rPr>
                  <a:t>Barrel@BONN</a:t>
                </a:r>
                <a:r>
                  <a:rPr lang="en-US" sz="2300" dirty="0">
                    <a:solidFill>
                      <a:schemeClr val="tx2"/>
                    </a:solidFill>
                    <a:latin typeface="Arial"/>
                    <a:cs typeface="Arial"/>
                  </a:rPr>
                  <a:t>	</a:t>
                </a:r>
                <a:r>
                  <a:rPr lang="en-US" sz="2300" dirty="0" smtClean="0">
                    <a:solidFill>
                      <a:schemeClr val="tx2"/>
                    </a:solidFill>
                    <a:latin typeface="Arial"/>
                    <a:cs typeface="Arial"/>
                  </a:rPr>
                  <a:t>             Crystal </a:t>
                </a:r>
                <a:r>
                  <a:rPr lang="en-US" sz="2300" dirty="0" err="1">
                    <a:solidFill>
                      <a:schemeClr val="tx2"/>
                    </a:solidFill>
                    <a:latin typeface="Arial"/>
                    <a:cs typeface="Arial"/>
                  </a:rPr>
                  <a:t>Ball@MAINZ</a:t>
                </a:r>
                <a:endParaRPr lang="en-US" sz="2300" dirty="0">
                  <a:solidFill>
                    <a:schemeClr val="tx2"/>
                  </a:solidFill>
                  <a:latin typeface="Arial"/>
                  <a:cs typeface="Arial"/>
                </a:endParaRPr>
              </a:p>
              <a:p>
                <a:pPr algn="ctr">
                  <a:lnSpc>
                    <a:spcPct val="110000"/>
                  </a:lnSpc>
                </a:pPr>
                <a:r>
                  <a:rPr lang="en-US" sz="2300" dirty="0">
                    <a:solidFill>
                      <a:schemeClr val="tx2"/>
                    </a:solidFill>
                    <a:latin typeface="Arial"/>
                    <a:cs typeface="Arial"/>
                  </a:rPr>
                  <a:t>E</a:t>
                </a:r>
                <a:r>
                  <a:rPr lang="en-US" sz="1900" dirty="0">
                    <a:solidFill>
                      <a:schemeClr val="tx2"/>
                    </a:solidFill>
                    <a:latin typeface="Arial"/>
                    <a:cs typeface="Arial"/>
                    <a:sym typeface="Symbol" charset="0"/>
                  </a:rPr>
                  <a:t></a:t>
                </a:r>
                <a:r>
                  <a:rPr lang="en-US" sz="1900" dirty="0">
                    <a:solidFill>
                      <a:schemeClr val="tx2"/>
                    </a:solidFill>
                    <a:latin typeface="Arial"/>
                    <a:cs typeface="Arial"/>
                  </a:rPr>
                  <a:t> </a:t>
                </a:r>
                <a:r>
                  <a:rPr lang="en-US" sz="2300" dirty="0">
                    <a:solidFill>
                      <a:schemeClr val="tx2"/>
                    </a:solidFill>
                    <a:latin typeface="Arial"/>
                    <a:cs typeface="Arial"/>
                  </a:rPr>
                  <a:t>= ( 500 - 3000 )MeV</a:t>
                </a:r>
                <a:r>
                  <a:rPr lang="en-US" sz="2300" dirty="0">
                    <a:solidFill>
                      <a:srgbClr val="FF0000"/>
                    </a:solidFill>
                    <a:latin typeface="Arial"/>
                    <a:cs typeface="Arial"/>
                  </a:rPr>
                  <a:t> </a:t>
                </a:r>
                <a:r>
                  <a:rPr lang="en-US" sz="2300" dirty="0" smtClean="0">
                    <a:solidFill>
                      <a:srgbClr val="FF0000"/>
                    </a:solidFill>
                    <a:latin typeface="Arial"/>
                    <a:cs typeface="Arial"/>
                  </a:rPr>
                  <a:t>                         </a:t>
                </a:r>
                <a:r>
                  <a:rPr lang="en-US" sz="2300" dirty="0" smtClean="0">
                    <a:solidFill>
                      <a:schemeClr val="tx2"/>
                    </a:solidFill>
                    <a:latin typeface="Arial"/>
                    <a:cs typeface="Arial"/>
                  </a:rPr>
                  <a:t>E</a:t>
                </a:r>
                <a:r>
                  <a:rPr lang="en-US" sz="1900" dirty="0">
                    <a:solidFill>
                      <a:schemeClr val="tx2"/>
                    </a:solidFill>
                    <a:latin typeface="Arial"/>
                    <a:cs typeface="Arial"/>
                    <a:sym typeface="Symbol" charset="0"/>
                  </a:rPr>
                  <a:t></a:t>
                </a:r>
                <a:r>
                  <a:rPr lang="en-US" sz="1900" dirty="0">
                    <a:solidFill>
                      <a:schemeClr val="tx2"/>
                    </a:solidFill>
                    <a:latin typeface="Arial"/>
                    <a:cs typeface="Arial"/>
                  </a:rPr>
                  <a:t> </a:t>
                </a:r>
                <a:r>
                  <a:rPr lang="en-US" sz="2300" dirty="0">
                    <a:solidFill>
                      <a:schemeClr val="tx2"/>
                    </a:solidFill>
                    <a:latin typeface="Arial"/>
                    <a:cs typeface="Arial"/>
                  </a:rPr>
                  <a:t>= ( 100 - 1500 )MeV</a:t>
                </a:r>
              </a:p>
            </p:txBody>
          </p:sp>
        </p:grpSp>
        <p:sp>
          <p:nvSpPr>
            <p:cNvPr id="159750" name="AutoShape 6"/>
            <p:cNvSpPr>
              <a:spLocks noChangeArrowheads="1"/>
            </p:cNvSpPr>
            <p:nvPr/>
          </p:nvSpPr>
          <p:spPr bwMode="auto">
            <a:xfrm>
              <a:off x="1149" y="3130"/>
              <a:ext cx="192" cy="384"/>
            </a:xfrm>
            <a:prstGeom prst="down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it-IT"/>
            </a:p>
          </p:txBody>
        </p:sp>
      </p:grpSp>
      <p:sp>
        <p:nvSpPr>
          <p:cNvPr id="2" name="Segnaposto piè di pagina 1"/>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170260"/>
            <a:ext cx="10339726" cy="10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87" tIns="51944" rIns="103887" bIns="51944" anchor="ctr"/>
          <a:lstStyle/>
          <a:p>
            <a:pPr algn="ctr" defTabSz="469435" eaLnBrk="1" hangingPunct="1"/>
            <a:r>
              <a:rPr lang="en-GB" sz="4300" dirty="0">
                <a:solidFill>
                  <a:schemeClr val="tx2"/>
                </a:solidFill>
                <a:effectLst>
                  <a:outerShdw blurRad="38100" dist="38100" dir="2700000" algn="tl">
                    <a:srgbClr val="FFFFFF"/>
                  </a:outerShdw>
                </a:effectLst>
                <a:latin typeface="Arial" charset="0"/>
              </a:rPr>
              <a:t>CEBAF Large Acceptance Spectrometer</a:t>
            </a:r>
            <a:endParaRPr lang="en-US" sz="4300" dirty="0">
              <a:solidFill>
                <a:schemeClr val="tx2"/>
              </a:solidFill>
              <a:effectLst>
                <a:outerShdw blurRad="38100" dist="38100" dir="2700000" algn="tl">
                  <a:srgbClr val="FFFFFF"/>
                </a:outerShdw>
              </a:effectLst>
              <a:latin typeface="Arial" charset="0"/>
            </a:endParaRPr>
          </a:p>
        </p:txBody>
      </p:sp>
      <p:grpSp>
        <p:nvGrpSpPr>
          <p:cNvPr id="188445" name="Group 29"/>
          <p:cNvGrpSpPr>
            <a:grpSpLocks/>
          </p:cNvGrpSpPr>
          <p:nvPr/>
        </p:nvGrpSpPr>
        <p:grpSpPr bwMode="auto">
          <a:xfrm>
            <a:off x="294855" y="1093056"/>
            <a:ext cx="9737857" cy="5491433"/>
            <a:chOff x="97" y="1036"/>
            <a:chExt cx="5954" cy="3441"/>
          </a:xfrm>
        </p:grpSpPr>
        <p:pic>
          <p:nvPicPr>
            <p:cNvPr id="5" name="Picture 4"/>
            <p:cNvPicPr>
              <a:picLocks noChangeAspect="1" noChangeArrowheads="1"/>
            </p:cNvPicPr>
            <p:nvPr/>
          </p:nvPicPr>
          <p:blipFill>
            <a:blip r:embed="rId3"/>
            <a:srcRect/>
            <a:stretch>
              <a:fillRect/>
            </a:stretch>
          </p:blipFill>
          <p:spPr bwMode="auto">
            <a:xfrm>
              <a:off x="1774" y="1556"/>
              <a:ext cx="2156" cy="2220"/>
            </a:xfrm>
            <a:prstGeom prst="rect">
              <a:avLst/>
            </a:prstGeom>
            <a:noFill/>
            <a:ln w="9525">
              <a:noFill/>
              <a:round/>
              <a:headEnd/>
              <a:tailEnd/>
            </a:ln>
            <a:effectLst>
              <a:outerShdw blurRad="50800" dist="38100" dir="2700000" algn="br">
                <a:srgbClr val="000000">
                  <a:alpha val="40000"/>
                </a:srgbClr>
              </a:outerShdw>
            </a:effectLst>
          </p:spPr>
        </p:pic>
        <p:grpSp>
          <p:nvGrpSpPr>
            <p:cNvPr id="188420" name="Group 5"/>
            <p:cNvGrpSpPr>
              <a:grpSpLocks/>
            </p:cNvGrpSpPr>
            <p:nvPr/>
          </p:nvGrpSpPr>
          <p:grpSpPr bwMode="auto">
            <a:xfrm>
              <a:off x="867" y="1036"/>
              <a:ext cx="1715" cy="1083"/>
              <a:chOff x="869" y="1008"/>
              <a:chExt cx="1718" cy="1053"/>
            </a:xfrm>
          </p:grpSpPr>
          <p:sp>
            <p:nvSpPr>
              <p:cNvPr id="7" name="Text Box 6"/>
              <p:cNvSpPr txBox="1">
                <a:spLocks noChangeArrowheads="1"/>
              </p:cNvSpPr>
              <p:nvPr/>
            </p:nvSpPr>
            <p:spPr bwMode="auto">
              <a:xfrm>
                <a:off x="869" y="1008"/>
                <a:ext cx="1579" cy="403"/>
              </a:xfrm>
              <a:prstGeom prst="rect">
                <a:avLst/>
              </a:prstGeom>
              <a:noFill/>
              <a:ln w="9525">
                <a:noFill/>
                <a:round/>
                <a:headEnd/>
                <a:tailEnd/>
              </a:ln>
              <a:effectLst/>
            </p:spPr>
            <p:txBody>
              <a:bodyPr lIns="90000" tIns="46800" rIns="90000" bIns="46800"/>
              <a:lstStyle>
                <a:lvl1pPr defTabSz="461963">
                  <a:tabLst>
                    <a:tab pos="730250" algn="l"/>
                    <a:tab pos="1462088" algn="l"/>
                    <a:tab pos="2193925" algn="l"/>
                  </a:tabLst>
                  <a:defRPr sz="2400">
                    <a:solidFill>
                      <a:schemeClr val="tx1"/>
                    </a:solidFill>
                    <a:latin typeface="Arial" charset="0"/>
                    <a:ea typeface="ＭＳ Ｐゴシック" charset="0"/>
                    <a:cs typeface="ＭＳ Ｐゴシック" charset="0"/>
                  </a:defRPr>
                </a:lvl1pPr>
                <a:lvl2pPr marL="37931725" indent="-37474525" defTabSz="461963">
                  <a:tabLst>
                    <a:tab pos="730250" algn="l"/>
                    <a:tab pos="1462088" algn="l"/>
                    <a:tab pos="2193925" algn="l"/>
                  </a:tabLst>
                  <a:defRPr sz="2400">
                    <a:solidFill>
                      <a:schemeClr val="tx1"/>
                    </a:solidFill>
                    <a:latin typeface="Arial" charset="0"/>
                    <a:ea typeface="ＭＳ Ｐゴシック" charset="0"/>
                  </a:defRPr>
                </a:lvl2pPr>
                <a:lvl3pPr>
                  <a:tabLst>
                    <a:tab pos="730250" algn="l"/>
                    <a:tab pos="1462088" algn="l"/>
                    <a:tab pos="2193925" algn="l"/>
                  </a:tabLst>
                  <a:defRPr sz="2400">
                    <a:solidFill>
                      <a:schemeClr val="tx1"/>
                    </a:solidFill>
                    <a:latin typeface="Arial" charset="0"/>
                    <a:ea typeface="ＭＳ Ｐゴシック" charset="0"/>
                  </a:defRPr>
                </a:lvl3pPr>
                <a:lvl4pPr>
                  <a:tabLst>
                    <a:tab pos="730250" algn="l"/>
                    <a:tab pos="1462088" algn="l"/>
                    <a:tab pos="2193925" algn="l"/>
                  </a:tabLst>
                  <a:defRPr sz="2400">
                    <a:solidFill>
                      <a:schemeClr val="tx1"/>
                    </a:solidFill>
                    <a:latin typeface="Arial" charset="0"/>
                    <a:ea typeface="ＭＳ Ｐゴシック" charset="0"/>
                  </a:defRPr>
                </a:lvl4pPr>
                <a:lvl5pPr>
                  <a:tabLst>
                    <a:tab pos="730250" algn="l"/>
                    <a:tab pos="1462088" algn="l"/>
                    <a:tab pos="21939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730250" algn="l"/>
                    <a:tab pos="1462088" algn="l"/>
                    <a:tab pos="21939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730250" algn="l"/>
                    <a:tab pos="1462088" algn="l"/>
                    <a:tab pos="21939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730250" algn="l"/>
                    <a:tab pos="1462088" algn="l"/>
                    <a:tab pos="21939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730250" algn="l"/>
                    <a:tab pos="1462088" algn="l"/>
                    <a:tab pos="2193925" algn="l"/>
                  </a:tabLst>
                  <a:defRPr sz="2400">
                    <a:solidFill>
                      <a:schemeClr val="tx1"/>
                    </a:solidFill>
                    <a:latin typeface="Arial" charset="0"/>
                    <a:ea typeface="ＭＳ Ｐゴシック" charset="0"/>
                  </a:defRPr>
                </a:lvl9pPr>
              </a:lstStyle>
              <a:p>
                <a:pPr eaLnBrk="1" hangingPunct="1">
                  <a:spcBef>
                    <a:spcPts val="906"/>
                  </a:spcBef>
                </a:pPr>
                <a:r>
                  <a:rPr lang="en-GB" sz="1400" b="1">
                    <a:effectLst>
                      <a:outerShdw blurRad="38100" dist="38100" dir="2700000" algn="tl">
                        <a:srgbClr val="FFFFFF"/>
                      </a:outerShdw>
                    </a:effectLst>
                    <a:latin typeface="Tahoma" charset="0"/>
                  </a:rPr>
                  <a:t>Torus magnet</a:t>
                </a:r>
              </a:p>
              <a:p>
                <a:pPr eaLnBrk="1" hangingPunct="1">
                  <a:lnSpc>
                    <a:spcPct val="50000"/>
                  </a:lnSpc>
                  <a:spcBef>
                    <a:spcPts val="906"/>
                  </a:spcBef>
                </a:pPr>
                <a:r>
                  <a:rPr lang="en-GB" sz="1400">
                    <a:solidFill>
                      <a:schemeClr val="accent2"/>
                    </a:solidFill>
                    <a:effectLst>
                      <a:outerShdw blurRad="38100" dist="38100" dir="2700000" algn="tl">
                        <a:srgbClr val="000000"/>
                      </a:outerShdw>
                    </a:effectLst>
                    <a:latin typeface="Tahoma" charset="0"/>
                  </a:rPr>
                  <a:t>6 superconducting coils</a:t>
                </a:r>
              </a:p>
            </p:txBody>
          </p:sp>
          <p:sp>
            <p:nvSpPr>
              <p:cNvPr id="10266" name="Line 7"/>
              <p:cNvSpPr>
                <a:spLocks noChangeShapeType="1"/>
              </p:cNvSpPr>
              <p:nvPr/>
            </p:nvSpPr>
            <p:spPr bwMode="auto">
              <a:xfrm>
                <a:off x="1670" y="1319"/>
                <a:ext cx="917" cy="744"/>
              </a:xfrm>
              <a:prstGeom prst="line">
                <a:avLst/>
              </a:prstGeom>
              <a:noFill/>
              <a:ln w="18000">
                <a:solidFill>
                  <a:srgbClr val="FF00FF"/>
                </a:solidFill>
                <a:round/>
                <a:headEnd/>
                <a:tailEnd type="stealth" w="med" len="med"/>
              </a:ln>
              <a:effectLst>
                <a:outerShdw blurRad="50800" dist="38100" dir="2700000" algn="br">
                  <a:srgbClr val="000000">
                    <a:alpha val="43000"/>
                  </a:srgbClr>
                </a:outerShdw>
              </a:effectLst>
            </p:spPr>
            <p:txBody>
              <a:bodyPr/>
              <a:lstStyle/>
              <a:p>
                <a:pPr defTabSz="519438" eaLnBrk="1" fontAlgn="auto" hangingPunct="1">
                  <a:spcBef>
                    <a:spcPts val="0"/>
                  </a:spcBef>
                  <a:spcAft>
                    <a:spcPts val="0"/>
                  </a:spcAft>
                  <a:defRPr/>
                </a:pPr>
                <a:endParaRPr lang="en-US">
                  <a:latin typeface="+mn-lt"/>
                  <a:ea typeface="+mn-ea"/>
                  <a:cs typeface="+mn-cs"/>
                </a:endParaRPr>
              </a:p>
            </p:txBody>
          </p:sp>
        </p:grpSp>
        <p:grpSp>
          <p:nvGrpSpPr>
            <p:cNvPr id="188423" name="Group 8"/>
            <p:cNvGrpSpPr>
              <a:grpSpLocks/>
            </p:cNvGrpSpPr>
            <p:nvPr/>
          </p:nvGrpSpPr>
          <p:grpSpPr bwMode="auto">
            <a:xfrm>
              <a:off x="2066" y="2794"/>
              <a:ext cx="1927" cy="1683"/>
              <a:chOff x="2016" y="2714"/>
              <a:chExt cx="1931" cy="1636"/>
            </a:xfrm>
          </p:grpSpPr>
          <p:sp>
            <p:nvSpPr>
              <p:cNvPr id="10" name="Text Box 9"/>
              <p:cNvSpPr txBox="1">
                <a:spLocks noChangeArrowheads="1"/>
              </p:cNvSpPr>
              <p:nvPr/>
            </p:nvSpPr>
            <p:spPr bwMode="auto">
              <a:xfrm>
                <a:off x="2016" y="4014"/>
                <a:ext cx="1932" cy="337"/>
              </a:xfrm>
              <a:prstGeom prst="rect">
                <a:avLst/>
              </a:prstGeom>
              <a:noFill/>
              <a:ln w="9525">
                <a:noFill/>
                <a:round/>
                <a:headEnd/>
                <a:tailEnd/>
              </a:ln>
              <a:effectLst/>
            </p:spPr>
            <p:txBody>
              <a:bodyPr lIns="90000" tIns="46800" rIns="90000" bIns="46800"/>
              <a:lstStyle>
                <a:lvl1pPr defTabSz="461963">
                  <a:tabLst>
                    <a:tab pos="730250" algn="l"/>
                    <a:tab pos="1462088" algn="l"/>
                    <a:tab pos="2193925" algn="l"/>
                    <a:tab pos="2925763" algn="l"/>
                  </a:tabLst>
                  <a:defRPr sz="2400">
                    <a:solidFill>
                      <a:schemeClr val="tx1"/>
                    </a:solidFill>
                    <a:latin typeface="Arial" charset="0"/>
                    <a:ea typeface="ＭＳ Ｐゴシック" charset="0"/>
                    <a:cs typeface="ＭＳ Ｐゴシック" charset="0"/>
                  </a:defRPr>
                </a:lvl1pPr>
                <a:lvl2pPr marL="37931725" indent="-37474525" defTabSz="461963">
                  <a:tabLst>
                    <a:tab pos="730250" algn="l"/>
                    <a:tab pos="1462088" algn="l"/>
                    <a:tab pos="2193925" algn="l"/>
                    <a:tab pos="2925763" algn="l"/>
                  </a:tabLst>
                  <a:defRPr sz="2400">
                    <a:solidFill>
                      <a:schemeClr val="tx1"/>
                    </a:solidFill>
                    <a:latin typeface="Arial" charset="0"/>
                    <a:ea typeface="ＭＳ Ｐゴシック" charset="0"/>
                  </a:defRPr>
                </a:lvl2pPr>
                <a:lvl3pPr>
                  <a:tabLst>
                    <a:tab pos="730250" algn="l"/>
                    <a:tab pos="1462088" algn="l"/>
                    <a:tab pos="2193925" algn="l"/>
                    <a:tab pos="2925763" algn="l"/>
                  </a:tabLst>
                  <a:defRPr sz="2400">
                    <a:solidFill>
                      <a:schemeClr val="tx1"/>
                    </a:solidFill>
                    <a:latin typeface="Arial" charset="0"/>
                    <a:ea typeface="ＭＳ Ｐゴシック" charset="0"/>
                  </a:defRPr>
                </a:lvl3pPr>
                <a:lvl4pPr>
                  <a:tabLst>
                    <a:tab pos="730250" algn="l"/>
                    <a:tab pos="1462088" algn="l"/>
                    <a:tab pos="2193925" algn="l"/>
                    <a:tab pos="2925763" algn="l"/>
                  </a:tabLst>
                  <a:defRPr sz="2400">
                    <a:solidFill>
                      <a:schemeClr val="tx1"/>
                    </a:solidFill>
                    <a:latin typeface="Arial" charset="0"/>
                    <a:ea typeface="ＭＳ Ｐゴシック" charset="0"/>
                  </a:defRPr>
                </a:lvl4pPr>
                <a:lvl5pPr>
                  <a:tabLst>
                    <a:tab pos="730250" algn="l"/>
                    <a:tab pos="1462088" algn="l"/>
                    <a:tab pos="2193925" algn="l"/>
                    <a:tab pos="2925763"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730250" algn="l"/>
                    <a:tab pos="1462088" algn="l"/>
                    <a:tab pos="2193925" algn="l"/>
                    <a:tab pos="2925763"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730250" algn="l"/>
                    <a:tab pos="1462088" algn="l"/>
                    <a:tab pos="2193925" algn="l"/>
                    <a:tab pos="2925763"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730250" algn="l"/>
                    <a:tab pos="1462088" algn="l"/>
                    <a:tab pos="2193925" algn="l"/>
                    <a:tab pos="2925763"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730250" algn="l"/>
                    <a:tab pos="1462088" algn="l"/>
                    <a:tab pos="2193925" algn="l"/>
                    <a:tab pos="2925763" algn="l"/>
                  </a:tabLst>
                  <a:defRPr sz="2400">
                    <a:solidFill>
                      <a:schemeClr val="tx1"/>
                    </a:solidFill>
                    <a:latin typeface="Arial" charset="0"/>
                    <a:ea typeface="ＭＳ Ｐゴシック" charset="0"/>
                  </a:defRPr>
                </a:lvl9pPr>
              </a:lstStyle>
              <a:p>
                <a:pPr eaLnBrk="1" hangingPunct="1">
                  <a:spcBef>
                    <a:spcPts val="906"/>
                  </a:spcBef>
                </a:pPr>
                <a:r>
                  <a:rPr lang="en-GB" sz="1400" b="1">
                    <a:effectLst>
                      <a:outerShdw blurRad="38100" dist="38100" dir="2700000" algn="tl">
                        <a:srgbClr val="FFFFFF"/>
                      </a:outerShdw>
                    </a:effectLst>
                    <a:latin typeface="Tahoma" charset="0"/>
                  </a:rPr>
                  <a:t>Gas Cherenkov counters</a:t>
                </a:r>
              </a:p>
              <a:p>
                <a:pPr eaLnBrk="1" hangingPunct="1">
                  <a:lnSpc>
                    <a:spcPct val="50000"/>
                  </a:lnSpc>
                  <a:spcBef>
                    <a:spcPts val="906"/>
                  </a:spcBef>
                </a:pPr>
                <a:r>
                  <a:rPr lang="en-GB" sz="1400">
                    <a:solidFill>
                      <a:schemeClr val="accent2"/>
                    </a:solidFill>
                    <a:effectLst>
                      <a:outerShdw blurRad="38100" dist="38100" dir="2700000" algn="tl">
                        <a:srgbClr val="000000"/>
                      </a:outerShdw>
                    </a:effectLst>
                    <a:latin typeface="Tahoma" charset="0"/>
                  </a:rPr>
                  <a:t>e/</a:t>
                </a:r>
                <a:r>
                  <a:rPr lang="en-GB" sz="1400">
                    <a:solidFill>
                      <a:schemeClr val="accent2"/>
                    </a:solidFill>
                    <a:effectLst>
                      <a:outerShdw blurRad="38100" dist="38100" dir="2700000" algn="tl">
                        <a:srgbClr val="000000"/>
                      </a:outerShdw>
                    </a:effectLst>
                    <a:latin typeface="Symbol" charset="0"/>
                  </a:rPr>
                  <a:t></a:t>
                </a:r>
                <a:r>
                  <a:rPr lang="en-GB" sz="1400">
                    <a:solidFill>
                      <a:schemeClr val="accent2"/>
                    </a:solidFill>
                    <a:effectLst>
                      <a:outerShdw blurRad="38100" dist="38100" dir="2700000" algn="tl">
                        <a:srgbClr val="000000"/>
                      </a:outerShdw>
                    </a:effectLst>
                    <a:latin typeface="Tahoma" charset="0"/>
                  </a:rPr>
                  <a:t> separation, 256 PMTs</a:t>
                </a:r>
              </a:p>
            </p:txBody>
          </p:sp>
          <p:sp>
            <p:nvSpPr>
              <p:cNvPr id="188425" name="Line 10"/>
              <p:cNvSpPr>
                <a:spLocks noChangeShapeType="1"/>
              </p:cNvSpPr>
              <p:nvPr/>
            </p:nvSpPr>
            <p:spPr bwMode="auto">
              <a:xfrm flipV="1">
                <a:off x="2931" y="2713"/>
                <a:ext cx="154" cy="1352"/>
              </a:xfrm>
              <a:prstGeom prst="line">
                <a:avLst/>
              </a:prstGeom>
              <a:noFill/>
              <a:ln w="18000">
                <a:solidFill>
                  <a:srgbClr val="FF00FF"/>
                </a:solidFill>
                <a:round/>
                <a:headEnd/>
                <a:tailEnd type="stealth" w="med" len="med"/>
              </a:ln>
              <a:extLst>
                <a:ext uri="{909E8E84-426E-40dd-AFC4-6F175D3DCCD1}">
                  <a14:hiddenFill xmlns:a14="http://schemas.microsoft.com/office/drawing/2010/main">
                    <a:noFill/>
                  </a14:hiddenFill>
                </a:ext>
              </a:extLst>
            </p:spPr>
            <p:txBody>
              <a:bodyPr/>
              <a:lstStyle/>
              <a:p>
                <a:endParaRPr lang="it-IT"/>
              </a:p>
            </p:txBody>
          </p:sp>
        </p:grpSp>
        <p:grpSp>
          <p:nvGrpSpPr>
            <p:cNvPr id="188426" name="Group 11"/>
            <p:cNvGrpSpPr>
              <a:grpSpLocks/>
            </p:cNvGrpSpPr>
            <p:nvPr/>
          </p:nvGrpSpPr>
          <p:grpSpPr bwMode="auto">
            <a:xfrm>
              <a:off x="97" y="3208"/>
              <a:ext cx="2252" cy="899"/>
              <a:chOff x="97" y="3120"/>
              <a:chExt cx="2256" cy="875"/>
            </a:xfrm>
          </p:grpSpPr>
          <p:sp>
            <p:nvSpPr>
              <p:cNvPr id="13" name="Text Box 12"/>
              <p:cNvSpPr txBox="1">
                <a:spLocks noChangeArrowheads="1"/>
              </p:cNvSpPr>
              <p:nvPr/>
            </p:nvSpPr>
            <p:spPr bwMode="auto">
              <a:xfrm>
                <a:off x="97" y="3592"/>
                <a:ext cx="2256" cy="403"/>
              </a:xfrm>
              <a:prstGeom prst="rect">
                <a:avLst/>
              </a:prstGeom>
              <a:noFill/>
              <a:ln w="9525">
                <a:noFill/>
                <a:round/>
                <a:headEnd/>
                <a:tailEnd/>
              </a:ln>
              <a:effectLst/>
            </p:spPr>
            <p:txBody>
              <a:bodyPr lIns="90000" tIns="46800" rIns="90000" bIns="46800"/>
              <a:lstStyle>
                <a:lvl1pPr defTabSz="461963">
                  <a:tabLst>
                    <a:tab pos="730250" algn="l"/>
                    <a:tab pos="1462088" algn="l"/>
                    <a:tab pos="2193925" algn="l"/>
                    <a:tab pos="2925763" algn="l"/>
                    <a:tab pos="3657600" algn="l"/>
                  </a:tabLst>
                  <a:defRPr sz="2400">
                    <a:solidFill>
                      <a:schemeClr val="tx1"/>
                    </a:solidFill>
                    <a:latin typeface="Arial" charset="0"/>
                    <a:ea typeface="ＭＳ Ｐゴシック" charset="0"/>
                    <a:cs typeface="ＭＳ Ｐゴシック" charset="0"/>
                  </a:defRPr>
                </a:lvl1pPr>
                <a:lvl2pPr marL="37931725" indent="-37474525" defTabSz="461963">
                  <a:tabLst>
                    <a:tab pos="730250" algn="l"/>
                    <a:tab pos="1462088" algn="l"/>
                    <a:tab pos="2193925" algn="l"/>
                    <a:tab pos="2925763" algn="l"/>
                    <a:tab pos="3657600" algn="l"/>
                  </a:tabLst>
                  <a:defRPr sz="2400">
                    <a:solidFill>
                      <a:schemeClr val="tx1"/>
                    </a:solidFill>
                    <a:latin typeface="Arial" charset="0"/>
                    <a:ea typeface="ＭＳ Ｐゴシック" charset="0"/>
                  </a:defRPr>
                </a:lvl2pPr>
                <a:lvl3pPr>
                  <a:tabLst>
                    <a:tab pos="730250" algn="l"/>
                    <a:tab pos="1462088" algn="l"/>
                    <a:tab pos="2193925" algn="l"/>
                    <a:tab pos="2925763" algn="l"/>
                    <a:tab pos="3657600" algn="l"/>
                  </a:tabLst>
                  <a:defRPr sz="2400">
                    <a:solidFill>
                      <a:schemeClr val="tx1"/>
                    </a:solidFill>
                    <a:latin typeface="Arial" charset="0"/>
                    <a:ea typeface="ＭＳ Ｐゴシック" charset="0"/>
                  </a:defRPr>
                </a:lvl3pPr>
                <a:lvl4pPr>
                  <a:tabLst>
                    <a:tab pos="730250" algn="l"/>
                    <a:tab pos="1462088" algn="l"/>
                    <a:tab pos="2193925" algn="l"/>
                    <a:tab pos="2925763" algn="l"/>
                    <a:tab pos="3657600" algn="l"/>
                  </a:tabLst>
                  <a:defRPr sz="2400">
                    <a:solidFill>
                      <a:schemeClr val="tx1"/>
                    </a:solidFill>
                    <a:latin typeface="Arial" charset="0"/>
                    <a:ea typeface="ＭＳ Ｐゴシック" charset="0"/>
                  </a:defRPr>
                </a:lvl4pPr>
                <a:lvl5pPr>
                  <a:tabLst>
                    <a:tab pos="730250" algn="l"/>
                    <a:tab pos="1462088" algn="l"/>
                    <a:tab pos="2193925" algn="l"/>
                    <a:tab pos="2925763" algn="l"/>
                    <a:tab pos="36576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730250" algn="l"/>
                    <a:tab pos="1462088" algn="l"/>
                    <a:tab pos="2193925" algn="l"/>
                    <a:tab pos="2925763" algn="l"/>
                    <a:tab pos="36576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730250" algn="l"/>
                    <a:tab pos="1462088" algn="l"/>
                    <a:tab pos="2193925" algn="l"/>
                    <a:tab pos="2925763" algn="l"/>
                    <a:tab pos="36576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730250" algn="l"/>
                    <a:tab pos="1462088" algn="l"/>
                    <a:tab pos="2193925" algn="l"/>
                    <a:tab pos="2925763" algn="l"/>
                    <a:tab pos="36576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730250" algn="l"/>
                    <a:tab pos="1462088" algn="l"/>
                    <a:tab pos="2193925" algn="l"/>
                    <a:tab pos="2925763" algn="l"/>
                    <a:tab pos="3657600" algn="l"/>
                  </a:tabLst>
                  <a:defRPr sz="2400">
                    <a:solidFill>
                      <a:schemeClr val="tx1"/>
                    </a:solidFill>
                    <a:latin typeface="Arial" charset="0"/>
                    <a:ea typeface="ＭＳ Ｐゴシック" charset="0"/>
                  </a:defRPr>
                </a:lvl9pPr>
              </a:lstStyle>
              <a:p>
                <a:pPr eaLnBrk="1" hangingPunct="1">
                  <a:spcBef>
                    <a:spcPts val="906"/>
                  </a:spcBef>
                </a:pPr>
                <a:r>
                  <a:rPr lang="en-GB" sz="1400" b="1">
                    <a:effectLst>
                      <a:outerShdw blurRad="38100" dist="38100" dir="2700000" algn="tl">
                        <a:srgbClr val="FFFFFF"/>
                      </a:outerShdw>
                    </a:effectLst>
                    <a:latin typeface="Tahoma" charset="0"/>
                  </a:rPr>
                  <a:t>Time-of-flight counters</a:t>
                </a:r>
              </a:p>
              <a:p>
                <a:pPr eaLnBrk="1" hangingPunct="1">
                  <a:lnSpc>
                    <a:spcPct val="50000"/>
                  </a:lnSpc>
                  <a:spcBef>
                    <a:spcPts val="918"/>
                  </a:spcBef>
                  <a:spcAft>
                    <a:spcPts val="293"/>
                  </a:spcAft>
                </a:pPr>
                <a:r>
                  <a:rPr lang="en-GB" sz="1400">
                    <a:solidFill>
                      <a:schemeClr val="accent2"/>
                    </a:solidFill>
                    <a:effectLst>
                      <a:outerShdw blurRad="38100" dist="38100" dir="2700000" algn="tl">
                        <a:srgbClr val="000000"/>
                      </a:outerShdw>
                    </a:effectLst>
                    <a:latin typeface="Tahoma" charset="0"/>
                  </a:rPr>
                  <a:t>plastic scintillators, 684 photomultipliers</a:t>
                </a:r>
              </a:p>
            </p:txBody>
          </p:sp>
          <p:sp>
            <p:nvSpPr>
              <p:cNvPr id="10262" name="Line 13"/>
              <p:cNvSpPr>
                <a:spLocks noChangeShapeType="1"/>
              </p:cNvSpPr>
              <p:nvPr/>
            </p:nvSpPr>
            <p:spPr bwMode="auto">
              <a:xfrm flipV="1">
                <a:off x="1261" y="3120"/>
                <a:ext cx="708" cy="472"/>
              </a:xfrm>
              <a:prstGeom prst="line">
                <a:avLst/>
              </a:prstGeom>
              <a:noFill/>
              <a:ln w="18000">
                <a:solidFill>
                  <a:srgbClr val="FF00FF"/>
                </a:solidFill>
                <a:round/>
                <a:headEnd/>
                <a:tailEnd type="stealth" w="med" len="med"/>
              </a:ln>
              <a:effectLst>
                <a:outerShdw blurRad="50800" dist="38100" dir="2700000" algn="br" rotWithShape="0">
                  <a:srgbClr val="000000">
                    <a:alpha val="42999"/>
                  </a:srgbClr>
                </a:outerShdw>
              </a:effectLst>
              <a:extLst>
                <a:ext uri="{909E8E84-426E-40dd-AFC4-6F175D3DCCD1}">
                  <a14:hiddenFill xmlns:a14="http://schemas.microsoft.com/office/drawing/2010/main">
                    <a:noFill/>
                  </a14:hiddenFill>
                </a:ext>
              </a:extLst>
            </p:spPr>
            <p:txBody>
              <a:bodyPr/>
              <a:lstStyle/>
              <a:p>
                <a:endParaRPr lang="it-IT"/>
              </a:p>
            </p:txBody>
          </p:sp>
        </p:grpSp>
        <p:grpSp>
          <p:nvGrpSpPr>
            <p:cNvPr id="188429" name="Group 14"/>
            <p:cNvGrpSpPr>
              <a:grpSpLocks/>
            </p:cNvGrpSpPr>
            <p:nvPr/>
          </p:nvGrpSpPr>
          <p:grpSpPr bwMode="auto">
            <a:xfrm>
              <a:off x="97" y="2097"/>
              <a:ext cx="2394" cy="1512"/>
              <a:chOff x="97" y="2040"/>
              <a:chExt cx="2399" cy="1470"/>
            </a:xfrm>
          </p:grpSpPr>
          <p:pic>
            <p:nvPicPr>
              <p:cNvPr id="16" name="Picture 15"/>
              <p:cNvPicPr>
                <a:picLocks noChangeAspect="1" noChangeArrowheads="1"/>
              </p:cNvPicPr>
              <p:nvPr/>
            </p:nvPicPr>
            <p:blipFill>
              <a:blip r:embed="rId4"/>
              <a:srcRect/>
              <a:stretch>
                <a:fillRect/>
              </a:stretch>
            </p:blipFill>
            <p:spPr bwMode="auto">
              <a:xfrm>
                <a:off x="517" y="2406"/>
                <a:ext cx="780" cy="1104"/>
              </a:xfrm>
              <a:prstGeom prst="rect">
                <a:avLst/>
              </a:prstGeom>
              <a:noFill/>
              <a:ln w="9525">
                <a:noFill/>
                <a:round/>
                <a:headEnd/>
                <a:tailEnd/>
              </a:ln>
              <a:effectLst>
                <a:outerShdw blurRad="50800" dist="38100" dir="2700000" algn="tl" rotWithShape="0">
                  <a:prstClr val="black">
                    <a:alpha val="40000"/>
                  </a:prstClr>
                </a:outerShdw>
              </a:effectLst>
            </p:spPr>
          </p:pic>
          <p:sp>
            <p:nvSpPr>
              <p:cNvPr id="10257" name="Line 16"/>
              <p:cNvSpPr>
                <a:spLocks noChangeShapeType="1"/>
              </p:cNvSpPr>
              <p:nvPr/>
            </p:nvSpPr>
            <p:spPr bwMode="auto">
              <a:xfrm>
                <a:off x="1261" y="2191"/>
                <a:ext cx="1235" cy="354"/>
              </a:xfrm>
              <a:prstGeom prst="line">
                <a:avLst/>
              </a:prstGeom>
              <a:noFill/>
              <a:ln w="18000">
                <a:solidFill>
                  <a:srgbClr val="FF00FF"/>
                </a:solidFill>
                <a:round/>
                <a:headEnd/>
                <a:tailEnd type="stealth" w="med" len="med"/>
              </a:ln>
              <a:effectLst>
                <a:outerShdw blurRad="50800" dist="38100" dir="2700000" algn="br">
                  <a:srgbClr val="000000">
                    <a:alpha val="43000"/>
                  </a:srgbClr>
                </a:outerShdw>
              </a:effectLst>
            </p:spPr>
            <p:txBody>
              <a:bodyPr/>
              <a:lstStyle/>
              <a:p>
                <a:pPr defTabSz="519438" eaLnBrk="1" fontAlgn="auto" hangingPunct="1">
                  <a:spcBef>
                    <a:spcPts val="0"/>
                  </a:spcBef>
                  <a:spcAft>
                    <a:spcPts val="0"/>
                  </a:spcAft>
                  <a:defRPr/>
                </a:pPr>
                <a:endParaRPr lang="en-US">
                  <a:latin typeface="+mn-lt"/>
                  <a:ea typeface="+mn-ea"/>
                  <a:cs typeface="+mn-cs"/>
                </a:endParaRPr>
              </a:p>
            </p:txBody>
          </p:sp>
          <p:sp>
            <p:nvSpPr>
              <p:cNvPr id="18" name="Text Box 17"/>
              <p:cNvSpPr txBox="1">
                <a:spLocks noChangeArrowheads="1"/>
              </p:cNvSpPr>
              <p:nvPr/>
            </p:nvSpPr>
            <p:spPr bwMode="auto">
              <a:xfrm>
                <a:off x="97" y="2040"/>
                <a:ext cx="1680" cy="412"/>
              </a:xfrm>
              <a:prstGeom prst="rect">
                <a:avLst/>
              </a:prstGeom>
              <a:noFill/>
              <a:ln w="9525">
                <a:noFill/>
                <a:round/>
                <a:headEnd/>
                <a:tailEnd/>
              </a:ln>
              <a:effectLst/>
            </p:spPr>
            <p:txBody>
              <a:bodyPr lIns="90000" tIns="46800" rIns="90000" bIns="46800"/>
              <a:lstStyle>
                <a:lvl1pPr defTabSz="461963">
                  <a:tabLst>
                    <a:tab pos="730250" algn="l"/>
                    <a:tab pos="1462088" algn="l"/>
                    <a:tab pos="2193925" algn="l"/>
                  </a:tabLst>
                  <a:defRPr sz="2400">
                    <a:solidFill>
                      <a:schemeClr val="tx1"/>
                    </a:solidFill>
                    <a:latin typeface="Arial" charset="0"/>
                    <a:ea typeface="ＭＳ Ｐゴシック" charset="0"/>
                    <a:cs typeface="ＭＳ Ｐゴシック" charset="0"/>
                  </a:defRPr>
                </a:lvl1pPr>
                <a:lvl2pPr marL="37931725" indent="-37474525" defTabSz="461963">
                  <a:tabLst>
                    <a:tab pos="730250" algn="l"/>
                    <a:tab pos="1462088" algn="l"/>
                    <a:tab pos="2193925" algn="l"/>
                  </a:tabLst>
                  <a:defRPr sz="2400">
                    <a:solidFill>
                      <a:schemeClr val="tx1"/>
                    </a:solidFill>
                    <a:latin typeface="Arial" charset="0"/>
                    <a:ea typeface="ＭＳ Ｐゴシック" charset="0"/>
                  </a:defRPr>
                </a:lvl2pPr>
                <a:lvl3pPr>
                  <a:tabLst>
                    <a:tab pos="730250" algn="l"/>
                    <a:tab pos="1462088" algn="l"/>
                    <a:tab pos="2193925" algn="l"/>
                  </a:tabLst>
                  <a:defRPr sz="2400">
                    <a:solidFill>
                      <a:schemeClr val="tx1"/>
                    </a:solidFill>
                    <a:latin typeface="Arial" charset="0"/>
                    <a:ea typeface="ＭＳ Ｐゴシック" charset="0"/>
                  </a:defRPr>
                </a:lvl3pPr>
                <a:lvl4pPr>
                  <a:tabLst>
                    <a:tab pos="730250" algn="l"/>
                    <a:tab pos="1462088" algn="l"/>
                    <a:tab pos="2193925" algn="l"/>
                  </a:tabLst>
                  <a:defRPr sz="2400">
                    <a:solidFill>
                      <a:schemeClr val="tx1"/>
                    </a:solidFill>
                    <a:latin typeface="Arial" charset="0"/>
                    <a:ea typeface="ＭＳ Ｐゴシック" charset="0"/>
                  </a:defRPr>
                </a:lvl4pPr>
                <a:lvl5pPr>
                  <a:tabLst>
                    <a:tab pos="730250" algn="l"/>
                    <a:tab pos="1462088" algn="l"/>
                    <a:tab pos="21939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730250" algn="l"/>
                    <a:tab pos="1462088" algn="l"/>
                    <a:tab pos="21939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730250" algn="l"/>
                    <a:tab pos="1462088" algn="l"/>
                    <a:tab pos="21939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730250" algn="l"/>
                    <a:tab pos="1462088" algn="l"/>
                    <a:tab pos="21939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730250" algn="l"/>
                    <a:tab pos="1462088" algn="l"/>
                    <a:tab pos="2193925" algn="l"/>
                  </a:tabLst>
                  <a:defRPr sz="2400">
                    <a:solidFill>
                      <a:schemeClr val="tx1"/>
                    </a:solidFill>
                    <a:latin typeface="Arial" charset="0"/>
                    <a:ea typeface="ＭＳ Ｐゴシック" charset="0"/>
                  </a:defRPr>
                </a:lvl9pPr>
              </a:lstStyle>
              <a:p>
                <a:pPr eaLnBrk="1" hangingPunct="1">
                  <a:spcBef>
                    <a:spcPts val="906"/>
                  </a:spcBef>
                </a:pPr>
                <a:r>
                  <a:rPr lang="en-GB" sz="1400" b="1">
                    <a:effectLst>
                      <a:outerShdw blurRad="38100" dist="38100" dir="2700000" algn="tl">
                        <a:srgbClr val="FFFFFF"/>
                      </a:outerShdw>
                    </a:effectLst>
                    <a:latin typeface="Tahoma" charset="0"/>
                  </a:rPr>
                  <a:t>Drift chambers</a:t>
                </a:r>
              </a:p>
              <a:p>
                <a:pPr eaLnBrk="1" hangingPunct="1">
                  <a:lnSpc>
                    <a:spcPct val="50000"/>
                  </a:lnSpc>
                  <a:spcBef>
                    <a:spcPts val="906"/>
                  </a:spcBef>
                </a:pPr>
                <a:r>
                  <a:rPr lang="en-GB" sz="1400">
                    <a:solidFill>
                      <a:schemeClr val="accent2"/>
                    </a:solidFill>
                    <a:effectLst>
                      <a:outerShdw blurRad="38100" dist="38100" dir="2700000" algn="tl">
                        <a:srgbClr val="000000"/>
                      </a:outerShdw>
                    </a:effectLst>
                    <a:latin typeface="Tahoma" charset="0"/>
                  </a:rPr>
                  <a:t>35,000 cells</a:t>
                </a:r>
              </a:p>
            </p:txBody>
          </p:sp>
          <p:sp>
            <p:nvSpPr>
              <p:cNvPr id="10259" name="Line 18"/>
              <p:cNvSpPr>
                <a:spLocks noChangeShapeType="1"/>
              </p:cNvSpPr>
              <p:nvPr/>
            </p:nvSpPr>
            <p:spPr bwMode="auto">
              <a:xfrm>
                <a:off x="1261" y="2191"/>
                <a:ext cx="995" cy="354"/>
              </a:xfrm>
              <a:prstGeom prst="line">
                <a:avLst/>
              </a:prstGeom>
              <a:noFill/>
              <a:ln w="18000">
                <a:solidFill>
                  <a:srgbClr val="FF00FF"/>
                </a:solidFill>
                <a:round/>
                <a:headEnd/>
                <a:tailEnd type="stealth" w="med" len="med"/>
              </a:ln>
              <a:effectLst>
                <a:outerShdw blurRad="50800" dist="38100" dir="2700000" algn="br">
                  <a:srgbClr val="000000">
                    <a:alpha val="43000"/>
                  </a:srgbClr>
                </a:outerShdw>
              </a:effectLst>
            </p:spPr>
            <p:txBody>
              <a:bodyPr/>
              <a:lstStyle/>
              <a:p>
                <a:pPr defTabSz="519438" eaLnBrk="1" fontAlgn="auto" hangingPunct="1">
                  <a:spcBef>
                    <a:spcPts val="0"/>
                  </a:spcBef>
                  <a:spcAft>
                    <a:spcPts val="0"/>
                  </a:spcAft>
                  <a:defRPr/>
                </a:pPr>
                <a:endParaRPr lang="en-US">
                  <a:latin typeface="+mn-lt"/>
                  <a:ea typeface="+mn-ea"/>
                  <a:cs typeface="+mn-cs"/>
                </a:endParaRPr>
              </a:p>
            </p:txBody>
          </p:sp>
          <p:sp>
            <p:nvSpPr>
              <p:cNvPr id="10260" name="Line 19"/>
              <p:cNvSpPr>
                <a:spLocks noChangeShapeType="1"/>
              </p:cNvSpPr>
              <p:nvPr/>
            </p:nvSpPr>
            <p:spPr bwMode="auto">
              <a:xfrm>
                <a:off x="1261" y="2191"/>
                <a:ext cx="705" cy="354"/>
              </a:xfrm>
              <a:prstGeom prst="line">
                <a:avLst/>
              </a:prstGeom>
              <a:noFill/>
              <a:ln w="18000">
                <a:solidFill>
                  <a:srgbClr val="FF00FF"/>
                </a:solidFill>
                <a:round/>
                <a:headEnd/>
                <a:tailEnd type="stealth" w="med" len="med"/>
              </a:ln>
              <a:effectLst>
                <a:outerShdw blurRad="50800" dist="38100" dir="2700000" algn="br">
                  <a:srgbClr val="000000">
                    <a:alpha val="43000"/>
                  </a:srgbClr>
                </a:outerShdw>
              </a:effectLst>
            </p:spPr>
            <p:txBody>
              <a:bodyPr/>
              <a:lstStyle/>
              <a:p>
                <a:pPr defTabSz="519438" eaLnBrk="1" fontAlgn="auto" hangingPunct="1">
                  <a:spcBef>
                    <a:spcPts val="0"/>
                  </a:spcBef>
                  <a:spcAft>
                    <a:spcPts val="0"/>
                  </a:spcAft>
                  <a:defRPr/>
                </a:pPr>
                <a:endParaRPr lang="en-US">
                  <a:latin typeface="+mn-lt"/>
                  <a:ea typeface="+mn-ea"/>
                  <a:cs typeface="+mn-cs"/>
                </a:endParaRPr>
              </a:p>
            </p:txBody>
          </p:sp>
        </p:grpSp>
        <p:grpSp>
          <p:nvGrpSpPr>
            <p:cNvPr id="188435" name="Group 20"/>
            <p:cNvGrpSpPr>
              <a:grpSpLocks/>
            </p:cNvGrpSpPr>
            <p:nvPr/>
          </p:nvGrpSpPr>
          <p:grpSpPr bwMode="auto">
            <a:xfrm>
              <a:off x="97" y="1689"/>
              <a:ext cx="2490" cy="878"/>
              <a:chOff x="97" y="1643"/>
              <a:chExt cx="2495" cy="854"/>
            </a:xfrm>
          </p:grpSpPr>
          <p:sp>
            <p:nvSpPr>
              <p:cNvPr id="22" name="Text Box 21"/>
              <p:cNvSpPr txBox="1">
                <a:spLocks noChangeArrowheads="1"/>
              </p:cNvSpPr>
              <p:nvPr/>
            </p:nvSpPr>
            <p:spPr bwMode="auto">
              <a:xfrm>
                <a:off x="97" y="1643"/>
                <a:ext cx="1871" cy="414"/>
              </a:xfrm>
              <a:prstGeom prst="rect">
                <a:avLst/>
              </a:prstGeom>
              <a:noFill/>
              <a:ln w="9525">
                <a:noFill/>
                <a:round/>
                <a:headEnd/>
                <a:tailEnd/>
              </a:ln>
              <a:effectLst/>
            </p:spPr>
            <p:txBody>
              <a:bodyPr lIns="90000" tIns="46800" rIns="90000" bIns="46800"/>
              <a:lstStyle>
                <a:lvl1pPr defTabSz="461963">
                  <a:tabLst>
                    <a:tab pos="730250" algn="l"/>
                    <a:tab pos="1462088" algn="l"/>
                    <a:tab pos="2193925" algn="l"/>
                    <a:tab pos="2925763" algn="l"/>
                  </a:tabLst>
                  <a:defRPr sz="2400">
                    <a:solidFill>
                      <a:schemeClr val="tx1"/>
                    </a:solidFill>
                    <a:latin typeface="Arial" charset="0"/>
                    <a:ea typeface="ＭＳ Ｐゴシック" charset="0"/>
                    <a:cs typeface="ＭＳ Ｐゴシック" charset="0"/>
                  </a:defRPr>
                </a:lvl1pPr>
                <a:lvl2pPr marL="37931725" indent="-37474525" defTabSz="461963">
                  <a:tabLst>
                    <a:tab pos="730250" algn="l"/>
                    <a:tab pos="1462088" algn="l"/>
                    <a:tab pos="2193925" algn="l"/>
                    <a:tab pos="2925763" algn="l"/>
                  </a:tabLst>
                  <a:defRPr sz="2400">
                    <a:solidFill>
                      <a:schemeClr val="tx1"/>
                    </a:solidFill>
                    <a:latin typeface="Arial" charset="0"/>
                    <a:ea typeface="ＭＳ Ｐゴシック" charset="0"/>
                  </a:defRPr>
                </a:lvl2pPr>
                <a:lvl3pPr>
                  <a:tabLst>
                    <a:tab pos="730250" algn="l"/>
                    <a:tab pos="1462088" algn="l"/>
                    <a:tab pos="2193925" algn="l"/>
                    <a:tab pos="2925763" algn="l"/>
                  </a:tabLst>
                  <a:defRPr sz="2400">
                    <a:solidFill>
                      <a:schemeClr val="tx1"/>
                    </a:solidFill>
                    <a:latin typeface="Arial" charset="0"/>
                    <a:ea typeface="ＭＳ Ｐゴシック" charset="0"/>
                  </a:defRPr>
                </a:lvl3pPr>
                <a:lvl4pPr>
                  <a:tabLst>
                    <a:tab pos="730250" algn="l"/>
                    <a:tab pos="1462088" algn="l"/>
                    <a:tab pos="2193925" algn="l"/>
                    <a:tab pos="2925763" algn="l"/>
                  </a:tabLst>
                  <a:defRPr sz="2400">
                    <a:solidFill>
                      <a:schemeClr val="tx1"/>
                    </a:solidFill>
                    <a:latin typeface="Arial" charset="0"/>
                    <a:ea typeface="ＭＳ Ｐゴシック" charset="0"/>
                  </a:defRPr>
                </a:lvl4pPr>
                <a:lvl5pPr>
                  <a:tabLst>
                    <a:tab pos="730250" algn="l"/>
                    <a:tab pos="1462088" algn="l"/>
                    <a:tab pos="2193925" algn="l"/>
                    <a:tab pos="2925763"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730250" algn="l"/>
                    <a:tab pos="1462088" algn="l"/>
                    <a:tab pos="2193925" algn="l"/>
                    <a:tab pos="2925763"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730250" algn="l"/>
                    <a:tab pos="1462088" algn="l"/>
                    <a:tab pos="2193925" algn="l"/>
                    <a:tab pos="2925763"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730250" algn="l"/>
                    <a:tab pos="1462088" algn="l"/>
                    <a:tab pos="2193925" algn="l"/>
                    <a:tab pos="2925763"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730250" algn="l"/>
                    <a:tab pos="1462088" algn="l"/>
                    <a:tab pos="2193925" algn="l"/>
                    <a:tab pos="2925763" algn="l"/>
                  </a:tabLst>
                  <a:defRPr sz="2400">
                    <a:solidFill>
                      <a:schemeClr val="tx1"/>
                    </a:solidFill>
                    <a:latin typeface="Arial" charset="0"/>
                    <a:ea typeface="ＭＳ Ｐゴシック" charset="0"/>
                  </a:defRPr>
                </a:lvl9pPr>
              </a:lstStyle>
              <a:p>
                <a:pPr eaLnBrk="1" hangingPunct="1">
                  <a:spcBef>
                    <a:spcPts val="906"/>
                  </a:spcBef>
                </a:pPr>
                <a:r>
                  <a:rPr lang="en-GB" sz="1400" b="1">
                    <a:effectLst>
                      <a:outerShdw blurRad="38100" dist="38100" dir="2700000" algn="tl">
                        <a:srgbClr val="FFFFFF"/>
                      </a:outerShdw>
                    </a:effectLst>
                    <a:latin typeface="Tahoma" charset="0"/>
                  </a:rPr>
                  <a:t> target + start counter</a:t>
                </a:r>
              </a:p>
            </p:txBody>
          </p:sp>
          <p:sp>
            <p:nvSpPr>
              <p:cNvPr id="10255" name="Line 22"/>
              <p:cNvSpPr>
                <a:spLocks noChangeShapeType="1"/>
              </p:cNvSpPr>
              <p:nvPr/>
            </p:nvSpPr>
            <p:spPr bwMode="auto">
              <a:xfrm>
                <a:off x="1680" y="1969"/>
                <a:ext cx="912" cy="528"/>
              </a:xfrm>
              <a:prstGeom prst="line">
                <a:avLst/>
              </a:prstGeom>
              <a:noFill/>
              <a:ln w="18000">
                <a:solidFill>
                  <a:srgbClr val="FF00FF"/>
                </a:solidFill>
                <a:round/>
                <a:headEnd/>
                <a:tailEnd type="stealth" w="med" len="med"/>
              </a:ln>
              <a:effectLst>
                <a:outerShdw blurRad="50800" dist="38100" dir="2700000" algn="br">
                  <a:srgbClr val="000000">
                    <a:alpha val="43000"/>
                  </a:srgbClr>
                </a:outerShdw>
              </a:effectLst>
            </p:spPr>
            <p:txBody>
              <a:bodyPr/>
              <a:lstStyle/>
              <a:p>
                <a:pPr defTabSz="519438" eaLnBrk="1" fontAlgn="auto" hangingPunct="1">
                  <a:spcBef>
                    <a:spcPts val="0"/>
                  </a:spcBef>
                  <a:spcAft>
                    <a:spcPts val="0"/>
                  </a:spcAft>
                  <a:defRPr/>
                </a:pPr>
                <a:endParaRPr lang="en-US">
                  <a:latin typeface="+mn-lt"/>
                  <a:ea typeface="+mn-ea"/>
                  <a:cs typeface="+mn-cs"/>
                </a:endParaRPr>
              </a:p>
            </p:txBody>
          </p:sp>
        </p:grpSp>
        <p:grpSp>
          <p:nvGrpSpPr>
            <p:cNvPr id="188438" name="Group 23"/>
            <p:cNvGrpSpPr>
              <a:grpSpLocks/>
            </p:cNvGrpSpPr>
            <p:nvPr/>
          </p:nvGrpSpPr>
          <p:grpSpPr bwMode="auto">
            <a:xfrm>
              <a:off x="3449" y="1046"/>
              <a:ext cx="2443" cy="1668"/>
              <a:chOff x="3456" y="1017"/>
              <a:chExt cx="2447" cy="1623"/>
            </a:xfrm>
          </p:grpSpPr>
          <p:sp>
            <p:nvSpPr>
              <p:cNvPr id="25" name="Text Box 24"/>
              <p:cNvSpPr txBox="1">
                <a:spLocks noChangeArrowheads="1"/>
              </p:cNvSpPr>
              <p:nvPr/>
            </p:nvSpPr>
            <p:spPr bwMode="auto">
              <a:xfrm>
                <a:off x="3559" y="1017"/>
                <a:ext cx="2345" cy="403"/>
              </a:xfrm>
              <a:prstGeom prst="rect">
                <a:avLst/>
              </a:prstGeom>
              <a:noFill/>
              <a:ln w="9525">
                <a:noFill/>
                <a:round/>
                <a:headEnd/>
                <a:tailEnd/>
              </a:ln>
              <a:effectLst/>
            </p:spPr>
            <p:txBody>
              <a:bodyPr lIns="90000" tIns="46800" rIns="90000" bIns="46800"/>
              <a:lstStyle>
                <a:lvl1pPr defTabSz="461963">
                  <a:tabLst>
                    <a:tab pos="730250" algn="l"/>
                    <a:tab pos="1462088" algn="l"/>
                    <a:tab pos="2193925" algn="l"/>
                    <a:tab pos="2925763" algn="l"/>
                    <a:tab pos="3657600" algn="l"/>
                  </a:tabLst>
                  <a:defRPr sz="2400">
                    <a:solidFill>
                      <a:schemeClr val="tx1"/>
                    </a:solidFill>
                    <a:latin typeface="Arial" charset="0"/>
                    <a:ea typeface="ＭＳ Ｐゴシック" charset="0"/>
                    <a:cs typeface="ＭＳ Ｐゴシック" charset="0"/>
                  </a:defRPr>
                </a:lvl1pPr>
                <a:lvl2pPr marL="37931725" indent="-37474525" defTabSz="461963">
                  <a:tabLst>
                    <a:tab pos="730250" algn="l"/>
                    <a:tab pos="1462088" algn="l"/>
                    <a:tab pos="2193925" algn="l"/>
                    <a:tab pos="2925763" algn="l"/>
                    <a:tab pos="3657600" algn="l"/>
                  </a:tabLst>
                  <a:defRPr sz="2400">
                    <a:solidFill>
                      <a:schemeClr val="tx1"/>
                    </a:solidFill>
                    <a:latin typeface="Arial" charset="0"/>
                    <a:ea typeface="ＭＳ Ｐゴシック" charset="0"/>
                  </a:defRPr>
                </a:lvl2pPr>
                <a:lvl3pPr>
                  <a:tabLst>
                    <a:tab pos="730250" algn="l"/>
                    <a:tab pos="1462088" algn="l"/>
                    <a:tab pos="2193925" algn="l"/>
                    <a:tab pos="2925763" algn="l"/>
                    <a:tab pos="3657600" algn="l"/>
                  </a:tabLst>
                  <a:defRPr sz="2400">
                    <a:solidFill>
                      <a:schemeClr val="tx1"/>
                    </a:solidFill>
                    <a:latin typeface="Arial" charset="0"/>
                    <a:ea typeface="ＭＳ Ｐゴシック" charset="0"/>
                  </a:defRPr>
                </a:lvl3pPr>
                <a:lvl4pPr>
                  <a:tabLst>
                    <a:tab pos="730250" algn="l"/>
                    <a:tab pos="1462088" algn="l"/>
                    <a:tab pos="2193925" algn="l"/>
                    <a:tab pos="2925763" algn="l"/>
                    <a:tab pos="3657600" algn="l"/>
                  </a:tabLst>
                  <a:defRPr sz="2400">
                    <a:solidFill>
                      <a:schemeClr val="tx1"/>
                    </a:solidFill>
                    <a:latin typeface="Arial" charset="0"/>
                    <a:ea typeface="ＭＳ Ｐゴシック" charset="0"/>
                  </a:defRPr>
                </a:lvl4pPr>
                <a:lvl5pPr>
                  <a:tabLst>
                    <a:tab pos="730250" algn="l"/>
                    <a:tab pos="1462088" algn="l"/>
                    <a:tab pos="2193925" algn="l"/>
                    <a:tab pos="2925763" algn="l"/>
                    <a:tab pos="36576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730250" algn="l"/>
                    <a:tab pos="1462088" algn="l"/>
                    <a:tab pos="2193925" algn="l"/>
                    <a:tab pos="2925763" algn="l"/>
                    <a:tab pos="36576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730250" algn="l"/>
                    <a:tab pos="1462088" algn="l"/>
                    <a:tab pos="2193925" algn="l"/>
                    <a:tab pos="2925763" algn="l"/>
                    <a:tab pos="36576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730250" algn="l"/>
                    <a:tab pos="1462088" algn="l"/>
                    <a:tab pos="2193925" algn="l"/>
                    <a:tab pos="2925763" algn="l"/>
                    <a:tab pos="36576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730250" algn="l"/>
                    <a:tab pos="1462088" algn="l"/>
                    <a:tab pos="2193925" algn="l"/>
                    <a:tab pos="2925763" algn="l"/>
                    <a:tab pos="3657600" algn="l"/>
                  </a:tabLst>
                  <a:defRPr sz="2400">
                    <a:solidFill>
                      <a:schemeClr val="tx1"/>
                    </a:solidFill>
                    <a:latin typeface="Arial" charset="0"/>
                    <a:ea typeface="ＭＳ Ｐゴシック" charset="0"/>
                  </a:defRPr>
                </a:lvl9pPr>
              </a:lstStyle>
              <a:p>
                <a:pPr eaLnBrk="1" hangingPunct="1">
                  <a:spcBef>
                    <a:spcPts val="906"/>
                  </a:spcBef>
                </a:pPr>
                <a:r>
                  <a:rPr lang="en-GB" sz="1400" b="1">
                    <a:effectLst>
                      <a:outerShdw blurRad="38100" dist="38100" dir="2700000" algn="tl">
                        <a:srgbClr val="FFFFFF"/>
                      </a:outerShdw>
                    </a:effectLst>
                    <a:latin typeface="Tahoma" charset="0"/>
                  </a:rPr>
                  <a:t>Electromagnetic calorimeters</a:t>
                </a:r>
              </a:p>
              <a:p>
                <a:pPr eaLnBrk="1" hangingPunct="1">
                  <a:lnSpc>
                    <a:spcPct val="50000"/>
                  </a:lnSpc>
                  <a:spcBef>
                    <a:spcPts val="906"/>
                  </a:spcBef>
                </a:pPr>
                <a:r>
                  <a:rPr lang="en-GB" sz="1400">
                    <a:solidFill>
                      <a:schemeClr val="accent2"/>
                    </a:solidFill>
                    <a:effectLst>
                      <a:outerShdw blurRad="38100" dist="38100" dir="2700000" algn="tl">
                        <a:srgbClr val="000000"/>
                      </a:outerShdw>
                    </a:effectLst>
                    <a:latin typeface="Tahoma" charset="0"/>
                  </a:rPr>
                  <a:t>Lead/scintillator, 1296 photomultipliers</a:t>
                </a:r>
              </a:p>
            </p:txBody>
          </p:sp>
          <p:sp>
            <p:nvSpPr>
              <p:cNvPr id="10252" name="Line 25"/>
              <p:cNvSpPr>
                <a:spLocks noChangeShapeType="1"/>
              </p:cNvSpPr>
              <p:nvPr/>
            </p:nvSpPr>
            <p:spPr bwMode="auto">
              <a:xfrm flipH="1">
                <a:off x="3744" y="1306"/>
                <a:ext cx="411" cy="1335"/>
              </a:xfrm>
              <a:prstGeom prst="line">
                <a:avLst/>
              </a:prstGeom>
              <a:noFill/>
              <a:ln w="18000">
                <a:solidFill>
                  <a:srgbClr val="FF00FF"/>
                </a:solidFill>
                <a:round/>
                <a:headEnd/>
                <a:tailEnd type="stealth" w="med" len="med"/>
              </a:ln>
              <a:effectLst>
                <a:outerShdw blurRad="50800" dist="38100" dir="2700000" algn="br" rotWithShape="0">
                  <a:srgbClr val="000000">
                    <a:alpha val="42999"/>
                  </a:srgbClr>
                </a:outerShdw>
              </a:effectLst>
              <a:extLst>
                <a:ext uri="{909E8E84-426E-40dd-AFC4-6F175D3DCCD1}">
                  <a14:hiddenFill xmlns:a14="http://schemas.microsoft.com/office/drawing/2010/main">
                    <a:noFill/>
                  </a14:hiddenFill>
                </a:ext>
              </a:extLst>
            </p:spPr>
            <p:txBody>
              <a:bodyPr/>
              <a:lstStyle/>
              <a:p>
                <a:endParaRPr lang="it-IT"/>
              </a:p>
            </p:txBody>
          </p:sp>
          <p:sp>
            <p:nvSpPr>
              <p:cNvPr id="10253" name="Line 26"/>
              <p:cNvSpPr>
                <a:spLocks noChangeShapeType="1"/>
              </p:cNvSpPr>
              <p:nvPr/>
            </p:nvSpPr>
            <p:spPr bwMode="auto">
              <a:xfrm flipH="1">
                <a:off x="3455" y="1296"/>
                <a:ext cx="686" cy="432"/>
              </a:xfrm>
              <a:prstGeom prst="line">
                <a:avLst/>
              </a:prstGeom>
              <a:noFill/>
              <a:ln w="18000">
                <a:solidFill>
                  <a:srgbClr val="FF00FF"/>
                </a:solidFill>
                <a:round/>
                <a:headEnd/>
                <a:tailEnd type="stealth" w="med" len="med"/>
              </a:ln>
              <a:effectLst>
                <a:outerShdw blurRad="50800" dist="38100" dir="2700000" algn="br" rotWithShape="0">
                  <a:srgbClr val="000000">
                    <a:alpha val="42999"/>
                  </a:srgbClr>
                </a:outerShdw>
              </a:effectLst>
              <a:extLst>
                <a:ext uri="{909E8E84-426E-40dd-AFC4-6F175D3DCCD1}">
                  <a14:hiddenFill xmlns:a14="http://schemas.microsoft.com/office/drawing/2010/main">
                    <a:noFill/>
                  </a14:hiddenFill>
                </a:ext>
              </a:extLst>
            </p:spPr>
            <p:txBody>
              <a:bodyPr/>
              <a:lstStyle/>
              <a:p>
                <a:endParaRPr lang="it-IT"/>
              </a:p>
            </p:txBody>
          </p:sp>
        </p:grpSp>
        <p:pic>
          <p:nvPicPr>
            <p:cNvPr id="28" name="Picture 27"/>
            <p:cNvPicPr>
              <a:picLocks noChangeAspect="1" noChangeArrowheads="1"/>
            </p:cNvPicPr>
            <p:nvPr/>
          </p:nvPicPr>
          <p:blipFill>
            <a:blip r:embed="rId5"/>
            <a:srcRect/>
            <a:stretch>
              <a:fillRect/>
            </a:stretch>
          </p:blipFill>
          <p:spPr bwMode="auto">
            <a:xfrm>
              <a:off x="4478" y="1958"/>
              <a:ext cx="1573" cy="2366"/>
            </a:xfrm>
            <a:prstGeom prst="rect">
              <a:avLst/>
            </a:prstGeom>
            <a:noFill/>
            <a:ln w="9525">
              <a:noFill/>
              <a:round/>
              <a:headEnd/>
              <a:tailEnd/>
            </a:ln>
            <a:effectLst>
              <a:outerShdw blurRad="50800" dist="38100" dir="2700000" algn="tl" rotWithShape="0">
                <a:prstClr val="black">
                  <a:alpha val="40000"/>
                </a:prstClr>
              </a:outerShdw>
            </a:effectLst>
          </p:spPr>
        </p:pic>
      </p:grpSp>
      <p:sp>
        <p:nvSpPr>
          <p:cNvPr id="3" name="Segnaposto piè di pagina 2"/>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6"/>
          <p:cNvGrpSpPr>
            <a:grpSpLocks noChangeAspect="1"/>
          </p:cNvGrpSpPr>
          <p:nvPr/>
        </p:nvGrpSpPr>
        <p:grpSpPr bwMode="auto">
          <a:xfrm>
            <a:off x="6192244" y="586338"/>
            <a:ext cx="4158293" cy="6411496"/>
            <a:chOff x="264" y="1693"/>
            <a:chExt cx="2119" cy="2858"/>
          </a:xfrm>
          <a:effectLst>
            <a:outerShdw blurRad="50800" dist="38100" dir="2700000" algn="tl" rotWithShape="0">
              <a:prstClr val="black">
                <a:alpha val="40000"/>
              </a:prstClr>
            </a:outerShdw>
          </a:effectLst>
        </p:grpSpPr>
        <p:grpSp>
          <p:nvGrpSpPr>
            <p:cNvPr id="5" name="Group 17"/>
            <p:cNvGrpSpPr>
              <a:grpSpLocks/>
            </p:cNvGrpSpPr>
            <p:nvPr/>
          </p:nvGrpSpPr>
          <p:grpSpPr bwMode="auto">
            <a:xfrm>
              <a:off x="264" y="1693"/>
              <a:ext cx="2119" cy="2858"/>
              <a:chOff x="264" y="1693"/>
              <a:chExt cx="2119" cy="2858"/>
            </a:xfrm>
          </p:grpSpPr>
          <p:pic>
            <p:nvPicPr>
              <p:cNvPr id="9" name="Picture 18"/>
              <p:cNvPicPr>
                <a:picLocks noChangeAspect="1" noChangeArrowheads="1"/>
              </p:cNvPicPr>
              <p:nvPr/>
            </p:nvPicPr>
            <p:blipFill>
              <a:blip r:embed="rId3" cstate="print"/>
              <a:srcRect/>
              <a:stretch>
                <a:fillRect/>
              </a:stretch>
            </p:blipFill>
            <p:spPr bwMode="auto">
              <a:xfrm>
                <a:off x="264" y="1693"/>
                <a:ext cx="2116" cy="1164"/>
              </a:xfrm>
              <a:prstGeom prst="rect">
                <a:avLst/>
              </a:prstGeom>
              <a:noFill/>
              <a:ln w="9525">
                <a:noFill/>
                <a:round/>
                <a:headEnd/>
                <a:tailEnd/>
              </a:ln>
              <a:effectLst/>
            </p:spPr>
          </p:pic>
          <p:pic>
            <p:nvPicPr>
              <p:cNvPr id="10" name="Picture 19"/>
              <p:cNvPicPr>
                <a:picLocks noChangeAspect="1" noChangeArrowheads="1"/>
              </p:cNvPicPr>
              <p:nvPr/>
            </p:nvPicPr>
            <p:blipFill>
              <a:blip r:embed="rId4" cstate="print"/>
              <a:srcRect/>
              <a:stretch>
                <a:fillRect/>
              </a:stretch>
            </p:blipFill>
            <p:spPr bwMode="auto">
              <a:xfrm>
                <a:off x="266" y="2805"/>
                <a:ext cx="2117" cy="1746"/>
              </a:xfrm>
              <a:prstGeom prst="rect">
                <a:avLst/>
              </a:prstGeom>
              <a:noFill/>
              <a:ln w="9525">
                <a:noFill/>
                <a:round/>
                <a:headEnd/>
                <a:tailEnd/>
              </a:ln>
              <a:effectLst/>
            </p:spPr>
          </p:pic>
        </p:grpSp>
        <p:sp>
          <p:nvSpPr>
            <p:cNvPr id="7" name="Text Box 20"/>
            <p:cNvSpPr txBox="1">
              <a:spLocks noChangeArrowheads="1"/>
            </p:cNvSpPr>
            <p:nvPr/>
          </p:nvSpPr>
          <p:spPr bwMode="auto">
            <a:xfrm rot="16200000">
              <a:off x="18" y="3585"/>
              <a:ext cx="639" cy="142"/>
            </a:xfrm>
            <a:prstGeom prst="rect">
              <a:avLst/>
            </a:prstGeom>
            <a:solidFill>
              <a:srgbClr val="FFFFFF"/>
            </a:solidFill>
            <a:ln w="9525">
              <a:noFill/>
              <a:round/>
              <a:headEnd/>
              <a:tailEnd/>
            </a:ln>
            <a:effectLst/>
          </p:spPr>
          <p:txBody>
            <a:bodyPr wrap="none" lIns="90000" tIns="46800" rIns="90000" bIns="46800">
              <a:spAutoFit/>
            </a:bodyPr>
            <a:lstStyle/>
            <a:p>
              <a:pPr defTabSz="471191" eaLnBrk="1" fontAlgn="auto" hangingPunct="1">
                <a:spcBef>
                  <a:spcPts val="0"/>
                </a:spcBef>
                <a:spcAft>
                  <a:spcPts val="0"/>
                </a:spcAft>
                <a:defRPr/>
              </a:pPr>
              <a:r>
                <a:rPr lang="en-GB" sz="1200" dirty="0">
                  <a:solidFill>
                    <a:srgbClr val="000000"/>
                  </a:solidFill>
                  <a:latin typeface="+mn-lt"/>
                  <a:ea typeface="+mn-ea"/>
                  <a:cs typeface="+mn-cs"/>
                </a:rPr>
                <a:t>Circular polarization</a:t>
              </a:r>
            </a:p>
          </p:txBody>
        </p:sp>
        <p:sp>
          <p:nvSpPr>
            <p:cNvPr id="8" name="Text Box 21"/>
            <p:cNvSpPr txBox="1">
              <a:spLocks noChangeArrowheads="1"/>
            </p:cNvSpPr>
            <p:nvPr/>
          </p:nvSpPr>
          <p:spPr bwMode="auto">
            <a:xfrm>
              <a:off x="541" y="2743"/>
              <a:ext cx="1768" cy="97"/>
            </a:xfrm>
            <a:prstGeom prst="rect">
              <a:avLst/>
            </a:prstGeom>
            <a:solidFill>
              <a:srgbClr val="FFFFFF"/>
            </a:solidFill>
            <a:ln w="9525">
              <a:noFill/>
              <a:round/>
              <a:headEnd/>
              <a:tailEnd/>
            </a:ln>
            <a:effectLst/>
          </p:spPr>
          <p:txBody>
            <a:bodyPr lIns="90000" tIns="46800" rIns="90000" bIns="46800">
              <a:spAutoFit/>
            </a:bodyPr>
            <a:lstStyle/>
            <a:p>
              <a:pPr defTabSz="471191" eaLnBrk="1" fontAlgn="auto" hangingPunct="1">
                <a:spcBef>
                  <a:spcPts val="0"/>
                </a:spcBef>
                <a:spcAft>
                  <a:spcPts val="0"/>
                </a:spcAft>
                <a:tabLst>
                  <a:tab pos="746048" algn="l"/>
                  <a:tab pos="1492102" algn="l"/>
                  <a:tab pos="2238152" algn="l"/>
                </a:tabLst>
                <a:defRPr/>
              </a:pPr>
              <a:r>
                <a:rPr lang="en-GB" sz="800" dirty="0">
                  <a:solidFill>
                    <a:srgbClr val="000000"/>
                  </a:solidFill>
                  <a:latin typeface="+mn-lt"/>
                  <a:ea typeface="+mn-ea"/>
                  <a:cs typeface="+mn-cs"/>
                </a:rPr>
                <a:t>Circular polarization from 100% polarized electron beam</a:t>
              </a:r>
            </a:p>
          </p:txBody>
        </p:sp>
      </p:grpSp>
      <p:sp>
        <p:nvSpPr>
          <p:cNvPr id="2" name="Title 1"/>
          <p:cNvSpPr>
            <a:spLocks/>
          </p:cNvSpPr>
          <p:nvPr/>
        </p:nvSpPr>
        <p:spPr bwMode="auto">
          <a:xfrm>
            <a:off x="-298634" y="513951"/>
            <a:ext cx="6358883" cy="10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87" tIns="51944" rIns="103887" bIns="51944" anchor="ctr"/>
          <a:lstStyle/>
          <a:p>
            <a:pPr algn="ctr" defTabSz="469435" eaLnBrk="1" hangingPunct="1"/>
            <a:r>
              <a:rPr lang="en-US" sz="4300" dirty="0">
                <a:solidFill>
                  <a:schemeClr val="tx2"/>
                </a:solidFill>
                <a:effectLst>
                  <a:outerShdw blurRad="38100" dist="38100" dir="2700000" algn="tl">
                    <a:srgbClr val="FFFFFF"/>
                  </a:outerShdw>
                </a:effectLst>
                <a:latin typeface="Arial" charset="0"/>
              </a:rPr>
              <a:t>Circularly polarized photons</a:t>
            </a:r>
          </a:p>
        </p:txBody>
      </p:sp>
      <p:sp>
        <p:nvSpPr>
          <p:cNvPr id="15" name="Content Placeholder 14"/>
          <p:cNvSpPr>
            <a:spLocks/>
          </p:cNvSpPr>
          <p:nvPr/>
        </p:nvSpPr>
        <p:spPr bwMode="auto">
          <a:xfrm>
            <a:off x="235515" y="3370504"/>
            <a:ext cx="5138788" cy="257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87" tIns="51944" rIns="103887" bIns="51944"/>
          <a:lstStyle/>
          <a:p>
            <a:pPr marL="458105" indent="-458105" defTabSz="1037615" eaLnBrk="1" hangingPunct="1">
              <a:spcBef>
                <a:spcPct val="20000"/>
              </a:spcBef>
              <a:buFontTx/>
              <a:buChar char="•"/>
            </a:pPr>
            <a:r>
              <a:rPr lang="en-US" sz="2300">
                <a:effectLst>
                  <a:outerShdw blurRad="38100" dist="38100" dir="2700000" algn="tl">
                    <a:srgbClr val="FFFFFF"/>
                  </a:outerShdw>
                </a:effectLst>
                <a:latin typeface="Arial" charset="0"/>
              </a:rPr>
              <a:t>Circularly polarized beam produced by longitudinally polarized electrons</a:t>
            </a:r>
          </a:p>
          <a:p>
            <a:pPr marL="458105" indent="-458105" defTabSz="1037615" eaLnBrk="1" hangingPunct="1">
              <a:spcBef>
                <a:spcPct val="20000"/>
              </a:spcBef>
              <a:buFontTx/>
              <a:buChar char="•"/>
            </a:pPr>
            <a:r>
              <a:rPr lang="en-US" sz="2300">
                <a:effectLst>
                  <a:outerShdw blurRad="38100" dist="38100" dir="2700000" algn="tl">
                    <a:srgbClr val="FFFFFF"/>
                  </a:outerShdw>
                </a:effectLst>
                <a:latin typeface="Arial" charset="0"/>
              </a:rPr>
              <a:t>CEBAF electron beam polarization  &gt;85%</a:t>
            </a:r>
          </a:p>
          <a:p>
            <a:pPr marL="458105" indent="-458105" defTabSz="1037615" eaLnBrk="1" hangingPunct="1">
              <a:spcBef>
                <a:spcPct val="20000"/>
              </a:spcBef>
              <a:buFontTx/>
              <a:buChar char="•"/>
            </a:pPr>
            <a:r>
              <a:rPr lang="en-GB" sz="2300">
                <a:effectLst>
                  <a:outerShdw blurRad="38100" dist="38100" dir="2700000" algn="tl">
                    <a:srgbClr val="FFFFFF"/>
                  </a:outerShdw>
                </a:effectLst>
                <a:latin typeface="Arial" charset="0"/>
              </a:rPr>
              <a:t>tagged flux    ~ 50 - 100MHz                for k&gt;0.5 E</a:t>
            </a:r>
            <a:r>
              <a:rPr lang="en-GB" sz="2300" baseline="-25000">
                <a:effectLst>
                  <a:outerShdw blurRad="38100" dist="38100" dir="2700000" algn="tl">
                    <a:srgbClr val="FFFFFF"/>
                  </a:outerShdw>
                </a:effectLst>
                <a:latin typeface="Arial" charset="0"/>
              </a:rPr>
              <a:t>0</a:t>
            </a:r>
            <a:endParaRPr lang="en-GB" sz="2300">
              <a:effectLst>
                <a:outerShdw blurRad="38100" dist="38100" dir="2700000" algn="tl">
                  <a:srgbClr val="FFFFFF"/>
                </a:outerShdw>
              </a:effectLst>
              <a:latin typeface="Arial" charset="0"/>
            </a:endParaRPr>
          </a:p>
          <a:p>
            <a:pPr marL="458105" indent="-458105" defTabSz="1037615" eaLnBrk="1" hangingPunct="1">
              <a:spcBef>
                <a:spcPct val="20000"/>
              </a:spcBef>
              <a:buFontTx/>
              <a:buChar char="•"/>
            </a:pPr>
            <a:endParaRPr lang="en-US" sz="2900">
              <a:effectLst>
                <a:outerShdw blurRad="38100" dist="38100" dir="2700000" algn="tl">
                  <a:srgbClr val="FFFFFF"/>
                </a:outerShdw>
              </a:effectLst>
              <a:latin typeface="Arial" charset="0"/>
            </a:endParaRPr>
          </a:p>
        </p:txBody>
      </p:sp>
      <p:pic>
        <p:nvPicPr>
          <p:cNvPr id="11" name="Picture 10" descr="cpol.png"/>
          <p:cNvPicPr>
            <a:picLocks noChangeAspect="1"/>
          </p:cNvPicPr>
          <p:nvPr/>
        </p:nvPicPr>
        <p:blipFill>
          <a:blip r:embed="rId5"/>
          <a:stretch>
            <a:fillRect/>
          </a:stretch>
        </p:blipFill>
        <p:spPr>
          <a:xfrm>
            <a:off x="1630200" y="1744550"/>
            <a:ext cx="1743460" cy="1619822"/>
          </a:xfrm>
          <a:prstGeom prst="rect">
            <a:avLst/>
          </a:prstGeom>
          <a:effectLst>
            <a:outerShdw blurRad="50800" dist="38100" dir="2700000" algn="tl" rotWithShape="0">
              <a:prstClr val="black">
                <a:alpha val="40000"/>
              </a:prstClr>
            </a:outerShdw>
          </a:effectLst>
        </p:spPr>
      </p:pic>
      <p:pic>
        <p:nvPicPr>
          <p:cNvPr id="190476" name="Picture 12" descr="Immagin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4676" y="5668576"/>
            <a:ext cx="3061684" cy="1091584"/>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piè di pagina 3"/>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p:cNvSpPr>
          <p:nvPr/>
        </p:nvSpPr>
        <p:spPr bwMode="auto">
          <a:xfrm>
            <a:off x="814155" y="79621"/>
            <a:ext cx="10339726" cy="10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87" tIns="51944" rIns="103887" bIns="51944" anchor="ctr"/>
          <a:lstStyle/>
          <a:p>
            <a:pPr algn="ctr" defTabSz="469435" eaLnBrk="1" hangingPunct="1"/>
            <a:r>
              <a:rPr lang="en-US" sz="4300" dirty="0">
                <a:solidFill>
                  <a:schemeClr val="tx2"/>
                </a:solidFill>
                <a:effectLst>
                  <a:outerShdw blurRad="38100" dist="38100" dir="2700000" algn="tl">
                    <a:srgbClr val="FFFFFF"/>
                  </a:outerShdw>
                </a:effectLst>
                <a:latin typeface="Arial" charset="0"/>
              </a:rPr>
              <a:t>Linearly polarized photons</a:t>
            </a:r>
          </a:p>
        </p:txBody>
      </p:sp>
      <p:sp>
        <p:nvSpPr>
          <p:cNvPr id="13" name="Content Placeholder 12"/>
          <p:cNvSpPr>
            <a:spLocks/>
          </p:cNvSpPr>
          <p:nvPr/>
        </p:nvSpPr>
        <p:spPr bwMode="auto">
          <a:xfrm>
            <a:off x="0" y="2527879"/>
            <a:ext cx="5495330" cy="64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87" tIns="51944" rIns="103887" bIns="51944"/>
          <a:lstStyle/>
          <a:p>
            <a:pPr marL="441917" algn="just" defTabSz="469435" eaLnBrk="1" hangingPunct="1">
              <a:lnSpc>
                <a:spcPct val="90000"/>
              </a:lnSpc>
              <a:spcBef>
                <a:spcPct val="20000"/>
              </a:spcBef>
              <a:spcAft>
                <a:spcPts val="1467"/>
              </a:spcAft>
            </a:pPr>
            <a:r>
              <a:rPr lang="en-US">
                <a:effectLst>
                  <a:outerShdw blurRad="38100" dist="38100" dir="2700000" algn="tl">
                    <a:srgbClr val="FFFFFF"/>
                  </a:outerShdw>
                </a:effectLst>
                <a:latin typeface="Arial" charset="0"/>
              </a:rPr>
              <a:t>Linearly polarized photons: coherent bremsstrahlung on oriented diamond crystal</a:t>
            </a:r>
          </a:p>
        </p:txBody>
      </p:sp>
      <p:pic>
        <p:nvPicPr>
          <p:cNvPr id="3" name="Picture 2"/>
          <p:cNvPicPr>
            <a:picLocks noChangeAspect="1" noChangeArrowheads="1"/>
          </p:cNvPicPr>
          <p:nvPr/>
        </p:nvPicPr>
        <p:blipFill>
          <a:blip r:embed="rId3"/>
          <a:srcRect r="3281"/>
          <a:stretch>
            <a:fillRect/>
          </a:stretch>
        </p:blipFill>
        <p:spPr bwMode="auto">
          <a:xfrm>
            <a:off x="5573835" y="995831"/>
            <a:ext cx="4489490" cy="5470686"/>
          </a:xfrm>
          <a:prstGeom prst="rect">
            <a:avLst/>
          </a:prstGeom>
          <a:noFill/>
          <a:ln w="3175">
            <a:solidFill>
              <a:schemeClr val="tx1"/>
            </a:solidFill>
            <a:round/>
            <a:headEnd/>
            <a:tailEnd/>
          </a:ln>
          <a:effectLst>
            <a:outerShdw blurRad="50800" dist="38100" dir="2700000" algn="br" rotWithShape="0">
              <a:srgbClr val="000000">
                <a:alpha val="43000"/>
              </a:srgbClr>
            </a:outerShdw>
          </a:effectLst>
        </p:spPr>
      </p:pic>
      <p:pic>
        <p:nvPicPr>
          <p:cNvPr id="6" name="Picture 5" descr="lpol.png"/>
          <p:cNvPicPr>
            <a:picLocks noChangeAspect="1"/>
          </p:cNvPicPr>
          <p:nvPr/>
        </p:nvPicPr>
        <p:blipFill>
          <a:blip r:embed="rId4"/>
          <a:stretch>
            <a:fillRect/>
          </a:stretch>
        </p:blipFill>
        <p:spPr>
          <a:xfrm>
            <a:off x="2276637" y="919229"/>
            <a:ext cx="1723833" cy="1532047"/>
          </a:xfrm>
          <a:prstGeom prst="rect">
            <a:avLst/>
          </a:prstGeom>
          <a:effectLst>
            <a:outerShdw blurRad="50800" dist="38100" dir="2700000" algn="tl" rotWithShape="0">
              <a:prstClr val="black">
                <a:alpha val="40000"/>
              </a:prstClr>
            </a:outerShdw>
          </a:effectLst>
        </p:spPr>
      </p:pic>
      <p:pic>
        <p:nvPicPr>
          <p:cNvPr id="7" name="Picture 6" descr="mvc-003f.jpg"/>
          <p:cNvPicPr>
            <a:picLocks noChangeAspect="1"/>
          </p:cNvPicPr>
          <p:nvPr/>
        </p:nvPicPr>
        <p:blipFill>
          <a:blip r:embed="rId5"/>
          <a:stretch>
            <a:fillRect/>
          </a:stretch>
        </p:blipFill>
        <p:spPr>
          <a:xfrm>
            <a:off x="1962619" y="3293902"/>
            <a:ext cx="2351870" cy="3150273"/>
          </a:xfrm>
          <a:prstGeom prst="rect">
            <a:avLst/>
          </a:prstGeom>
          <a:effectLst>
            <a:outerShdw blurRad="50800" dist="38100" dir="2700000" algn="tl" rotWithShape="0">
              <a:prstClr val="black">
                <a:alpha val="40000"/>
              </a:prstClr>
            </a:outerShdw>
          </a:effectLst>
        </p:spPr>
      </p:pic>
      <p:sp>
        <p:nvSpPr>
          <p:cNvPr id="2" name="Segnaposto piè di pagina 1"/>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3474" name="Group 2"/>
          <p:cNvGrpSpPr>
            <a:grpSpLocks/>
          </p:cNvGrpSpPr>
          <p:nvPr/>
        </p:nvGrpSpPr>
        <p:grpSpPr bwMode="auto">
          <a:xfrm>
            <a:off x="157010" y="1991663"/>
            <a:ext cx="6582949" cy="4525924"/>
            <a:chOff x="1838" y="1477"/>
            <a:chExt cx="4025" cy="2836"/>
          </a:xfrm>
        </p:grpSpPr>
        <p:pic>
          <p:nvPicPr>
            <p:cNvPr id="20485" name="Picture 27"/>
            <p:cNvPicPr>
              <a:picLocks noChangeAspect="1"/>
            </p:cNvPicPr>
            <p:nvPr/>
          </p:nvPicPr>
          <p:blipFill>
            <a:blip r:embed="rId3"/>
            <a:srcRect/>
            <a:stretch>
              <a:fillRect/>
            </a:stretch>
          </p:blipFill>
          <p:spPr bwMode="auto">
            <a:xfrm>
              <a:off x="1838" y="1477"/>
              <a:ext cx="4025" cy="2836"/>
            </a:xfrm>
            <a:prstGeom prst="rect">
              <a:avLst/>
            </a:prstGeom>
            <a:ln>
              <a:noFill/>
            </a:ln>
            <a:effectLst>
              <a:outerShdw blurRad="292100" dist="139700" dir="2700000" algn="tl" rotWithShape="0">
                <a:srgbClr val="333333">
                  <a:alpha val="65000"/>
                </a:srgbClr>
              </a:outerShdw>
            </a:effectLst>
          </p:spPr>
        </p:pic>
        <p:sp>
          <p:nvSpPr>
            <p:cNvPr id="18" name="Rectangle 17"/>
            <p:cNvSpPr>
              <a:spLocks noChangeArrowheads="1"/>
            </p:cNvSpPr>
            <p:nvPr/>
          </p:nvSpPr>
          <p:spPr bwMode="auto">
            <a:xfrm>
              <a:off x="1872" y="1920"/>
              <a:ext cx="1257" cy="336"/>
            </a:xfrm>
            <a:prstGeom prst="rect">
              <a:avLst/>
            </a:prstGeom>
            <a:solidFill>
              <a:schemeClr val="bg1"/>
            </a:solidFill>
            <a:ln>
              <a:noFill/>
            </a:ln>
            <a:extLst>
              <a:ext uri="{91240B29-F687-4f45-9708-019B960494DF}">
                <a14:hiddenLine xmlns:a14="http://schemas.microsoft.com/office/drawing/2010/main" w="12700">
                  <a:solidFill>
                    <a:schemeClr val="tx1"/>
                  </a:solidFill>
                  <a:miter lim="800000"/>
                  <a:headEnd/>
                  <a:tailEnd/>
                </a14:hiddenLine>
              </a:ext>
            </a:extLst>
          </p:spPr>
          <p:txBody>
            <a:bodyPr anchor="ctr"/>
            <a:lstStyle/>
            <a:p>
              <a:pPr algn="ctr" defTabSz="517997" eaLnBrk="1" hangingPunct="1"/>
              <a:endParaRPr lang="it-IT">
                <a:solidFill>
                  <a:srgbClr val="000000"/>
                </a:solidFill>
                <a:latin typeface="Franklin Gothic Book" charset="0"/>
              </a:endParaRPr>
            </a:p>
          </p:txBody>
        </p:sp>
      </p:grpSp>
      <p:sp>
        <p:nvSpPr>
          <p:cNvPr id="20486" name="TextBox 28"/>
          <p:cNvSpPr txBox="1">
            <a:spLocks noChangeArrowheads="1"/>
          </p:cNvSpPr>
          <p:nvPr/>
        </p:nvSpPr>
        <p:spPr bwMode="auto">
          <a:xfrm>
            <a:off x="314019" y="842627"/>
            <a:ext cx="7302575" cy="366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50800" dist="38100" dir="2700000" rotWithShape="0">
                    <a:srgbClr val="000000">
                      <a:alpha val="42999"/>
                    </a:srgbClr>
                  </a:outerShdw>
                </a:effectLst>
              </a14:hiddenEffects>
            </a:ext>
          </a:extLst>
        </p:spPr>
        <p:txBody>
          <a:bodyPr lIns="103887" tIns="51944" rIns="103887" bIns="51944">
            <a:spAutoFit/>
          </a:bodyPr>
          <a:lstStyle>
            <a:lvl1pPr defTabSz="508000">
              <a:defRPr sz="2400">
                <a:solidFill>
                  <a:schemeClr val="tx1"/>
                </a:solidFill>
                <a:latin typeface="Arial" charset="0"/>
                <a:ea typeface="ＭＳ Ｐゴシック" charset="0"/>
                <a:cs typeface="ＭＳ Ｐゴシック" charset="0"/>
              </a:defRPr>
            </a:lvl1pPr>
            <a:lvl2pPr marL="37931725" indent="-37474525" defTabSz="5080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700" b="1">
                <a:solidFill>
                  <a:schemeClr val="accent2"/>
                </a:solidFill>
                <a:latin typeface="Franklin Gothic Book" charset="0"/>
              </a:rPr>
              <a:t>HDIce Solid Deuterium-Hydride (HD) – a new class of polarized target</a:t>
            </a:r>
          </a:p>
        </p:txBody>
      </p:sp>
      <p:sp>
        <p:nvSpPr>
          <p:cNvPr id="11" name="Title 10"/>
          <p:cNvSpPr>
            <a:spLocks/>
          </p:cNvSpPr>
          <p:nvPr/>
        </p:nvSpPr>
        <p:spPr bwMode="auto">
          <a:xfrm>
            <a:off x="1" y="0"/>
            <a:ext cx="10339726" cy="10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87" tIns="51944" rIns="103887" bIns="51944" anchor="ctr"/>
          <a:lstStyle/>
          <a:p>
            <a:pPr algn="ctr" defTabSz="888690" eaLnBrk="1" hangingPunct="1"/>
            <a:r>
              <a:rPr lang="en-US" sz="3600">
                <a:solidFill>
                  <a:schemeClr val="tx2"/>
                </a:solidFill>
                <a:effectLst>
                  <a:outerShdw blurRad="38100" dist="38100" dir="2700000" algn="tl">
                    <a:srgbClr val="FFFFFF"/>
                  </a:outerShdw>
                </a:effectLst>
                <a:latin typeface="Arial" charset="0"/>
              </a:rPr>
              <a:t>HDIce polarized target</a:t>
            </a:r>
            <a:endParaRPr lang="en-US" sz="1500">
              <a:solidFill>
                <a:schemeClr val="tx2"/>
              </a:solidFill>
              <a:effectLst>
                <a:outerShdw blurRad="38100" dist="38100" dir="2700000" algn="tl">
                  <a:srgbClr val="FFFFFF"/>
                </a:outerShdw>
              </a:effectLst>
              <a:latin typeface="Arial" charset="0"/>
            </a:endParaRPr>
          </a:p>
        </p:txBody>
      </p:sp>
      <p:sp>
        <p:nvSpPr>
          <p:cNvPr id="13" name="Content Placeholder 12"/>
          <p:cNvSpPr>
            <a:spLocks/>
          </p:cNvSpPr>
          <p:nvPr/>
        </p:nvSpPr>
        <p:spPr bwMode="auto">
          <a:xfrm>
            <a:off x="314019" y="1149036"/>
            <a:ext cx="9813091" cy="766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50800" dist="38100" dir="2700000" rotWithShape="0">
                    <a:srgbClr val="000000">
                      <a:alpha val="42999"/>
                    </a:srgbClr>
                  </a:outerShdw>
                </a:effectLst>
              </a14:hiddenEffects>
            </a:ext>
          </a:extLst>
        </p:spPr>
        <p:txBody>
          <a:bodyPr lIns="103887" tIns="51944" rIns="103887" bIns="51944"/>
          <a:lstStyle/>
          <a:p>
            <a:pPr marL="458105" indent="-458105" defTabSz="1037615" eaLnBrk="1" hangingPunct="1">
              <a:spcBef>
                <a:spcPct val="20000"/>
              </a:spcBef>
              <a:buFontTx/>
              <a:buChar char="•"/>
            </a:pPr>
            <a:r>
              <a:rPr lang="en-GB" sz="1700">
                <a:solidFill>
                  <a:srgbClr val="800000"/>
                </a:solidFill>
                <a:latin typeface="Arial" charset="0"/>
              </a:rPr>
              <a:t>Spin can be moved between H and D with RF transitions</a:t>
            </a:r>
          </a:p>
          <a:p>
            <a:pPr marL="458105" indent="-458105" defTabSz="1037615" eaLnBrk="1" hangingPunct="1">
              <a:spcBef>
                <a:spcPct val="20000"/>
              </a:spcBef>
              <a:buFontTx/>
              <a:buChar char="•"/>
            </a:pPr>
            <a:r>
              <a:rPr lang="en-GB" sz="1700">
                <a:solidFill>
                  <a:srgbClr val="800000"/>
                </a:solidFill>
                <a:latin typeface="Arial" charset="0"/>
              </a:rPr>
              <a:t>All material can be polarized with almost no background</a:t>
            </a:r>
            <a:endParaRPr lang="en-US" sz="1700">
              <a:effectLst>
                <a:outerShdw blurRad="38100" dist="38100" dir="2700000" algn="tl">
                  <a:srgbClr val="FFFFFF"/>
                </a:outerShdw>
              </a:effectLst>
              <a:latin typeface="Arial" charset="0"/>
            </a:endParaRPr>
          </a:p>
        </p:txBody>
      </p:sp>
      <p:pic>
        <p:nvPicPr>
          <p:cNvPr id="233480" name="Picture 8" descr="Immagin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9912" y="1915060"/>
            <a:ext cx="3318461" cy="47190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egnaposto piè di pagina 1"/>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ext Box 7"/>
          <p:cNvSpPr txBox="1">
            <a:spLocks noChangeArrowheads="1"/>
          </p:cNvSpPr>
          <p:nvPr/>
        </p:nvSpPr>
        <p:spPr bwMode="auto">
          <a:xfrm>
            <a:off x="78557" y="98252"/>
            <a:ext cx="9940916" cy="1459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8990" tIns="44493" rIns="88990" bIns="44493">
            <a:spAutoFit/>
          </a:bodyPr>
          <a:lstStyle>
            <a:lvl1pPr defTabSz="871538">
              <a:defRPr sz="2400">
                <a:solidFill>
                  <a:schemeClr val="tx1"/>
                </a:solidFill>
                <a:latin typeface="Arial" charset="0"/>
                <a:ea typeface="ＭＳ Ｐゴシック" charset="0"/>
                <a:cs typeface="ＭＳ Ｐゴシック" charset="0"/>
              </a:defRPr>
            </a:lvl1pPr>
            <a:lvl2pPr marL="438150" defTabSz="871538">
              <a:defRPr sz="2400">
                <a:solidFill>
                  <a:schemeClr val="tx1"/>
                </a:solidFill>
                <a:latin typeface="Arial" charset="0"/>
                <a:ea typeface="ＭＳ Ｐゴシック" charset="0"/>
              </a:defRPr>
            </a:lvl2pPr>
            <a:lvl3pPr marL="871538" defTabSz="871538">
              <a:defRPr sz="2400">
                <a:solidFill>
                  <a:schemeClr val="tx1"/>
                </a:solidFill>
                <a:latin typeface="Arial" charset="0"/>
                <a:ea typeface="ＭＳ Ｐゴシック" charset="0"/>
              </a:defRPr>
            </a:lvl3pPr>
            <a:lvl4pPr marL="1308100" defTabSz="871538">
              <a:defRPr sz="2400">
                <a:solidFill>
                  <a:schemeClr val="tx1"/>
                </a:solidFill>
                <a:latin typeface="Arial" charset="0"/>
                <a:ea typeface="ＭＳ Ｐゴシック" charset="0"/>
              </a:defRPr>
            </a:lvl4pPr>
            <a:lvl5pPr marL="1746250" defTabSz="871538">
              <a:defRPr sz="2400">
                <a:solidFill>
                  <a:schemeClr val="tx1"/>
                </a:solidFill>
                <a:latin typeface="Arial" charset="0"/>
                <a:ea typeface="ＭＳ Ｐゴシック" charset="0"/>
              </a:defRPr>
            </a:lvl5pPr>
            <a:lvl6pPr marL="2203450" defTabSz="871538" eaLnBrk="0" fontAlgn="base" hangingPunct="0">
              <a:spcBef>
                <a:spcPct val="0"/>
              </a:spcBef>
              <a:spcAft>
                <a:spcPct val="0"/>
              </a:spcAft>
              <a:defRPr sz="2400">
                <a:solidFill>
                  <a:schemeClr val="tx1"/>
                </a:solidFill>
                <a:latin typeface="Arial" charset="0"/>
                <a:ea typeface="ＭＳ Ｐゴシック" charset="0"/>
              </a:defRPr>
            </a:lvl6pPr>
            <a:lvl7pPr marL="2660650" defTabSz="871538" eaLnBrk="0" fontAlgn="base" hangingPunct="0">
              <a:spcBef>
                <a:spcPct val="0"/>
              </a:spcBef>
              <a:spcAft>
                <a:spcPct val="0"/>
              </a:spcAft>
              <a:defRPr sz="2400">
                <a:solidFill>
                  <a:schemeClr val="tx1"/>
                </a:solidFill>
                <a:latin typeface="Arial" charset="0"/>
                <a:ea typeface="ＭＳ Ｐゴシック" charset="0"/>
              </a:defRPr>
            </a:lvl7pPr>
            <a:lvl8pPr marL="3117850" defTabSz="871538" eaLnBrk="0" fontAlgn="base" hangingPunct="0">
              <a:spcBef>
                <a:spcPct val="0"/>
              </a:spcBef>
              <a:spcAft>
                <a:spcPct val="0"/>
              </a:spcAft>
              <a:defRPr sz="2400">
                <a:solidFill>
                  <a:schemeClr val="tx1"/>
                </a:solidFill>
                <a:latin typeface="Arial" charset="0"/>
                <a:ea typeface="ＭＳ Ｐゴシック" charset="0"/>
              </a:defRPr>
            </a:lvl8pPr>
            <a:lvl9pPr marL="3575050" defTabSz="871538"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dirty="0" smtClean="0">
                <a:solidFill>
                  <a:srgbClr val="800000"/>
                </a:solidFill>
                <a:latin typeface="Arial"/>
                <a:cs typeface="Arial"/>
              </a:rPr>
              <a:t> </a:t>
            </a:r>
          </a:p>
          <a:p>
            <a:pPr algn="ctr"/>
            <a:endParaRPr lang="en-US" sz="3300" b="1" dirty="0" smtClean="0">
              <a:solidFill>
                <a:srgbClr val="800000"/>
              </a:solidFill>
              <a:latin typeface="Arial"/>
              <a:cs typeface="Arial"/>
            </a:endParaRPr>
          </a:p>
          <a:p>
            <a:pPr algn="ctr"/>
            <a:endParaRPr lang="en-US" sz="2000" b="1" dirty="0">
              <a:solidFill>
                <a:srgbClr val="800000"/>
              </a:solidFill>
              <a:latin typeface="Arial"/>
              <a:cs typeface="Arial"/>
            </a:endParaRPr>
          </a:p>
        </p:txBody>
      </p:sp>
      <p:sp>
        <p:nvSpPr>
          <p:cNvPr id="28" name="Text Box 3"/>
          <p:cNvSpPr txBox="1">
            <a:spLocks noChangeArrowheads="1"/>
          </p:cNvSpPr>
          <p:nvPr/>
        </p:nvSpPr>
        <p:spPr bwMode="auto">
          <a:xfrm>
            <a:off x="1014661" y="242268"/>
            <a:ext cx="8565265" cy="1569660"/>
          </a:xfrm>
          <a:prstGeom prst="rect">
            <a:avLst/>
          </a:prstGeom>
          <a:noFill/>
          <a:ln>
            <a:noFill/>
          </a:ln>
          <a:effectLst>
            <a:outerShdw blurRad="63500" dist="38099" dir="2700000" algn="ctr" rotWithShape="0">
              <a:srgbClr val="FFFF00">
                <a:alpha val="50000"/>
              </a:srgbClr>
            </a:outerShdw>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GB" sz="4800" b="1" dirty="0" smtClean="0">
                <a:solidFill>
                  <a:srgbClr val="800000"/>
                </a:solidFill>
                <a:effectLst/>
                <a:latin typeface="Arial" charset="0"/>
              </a:rPr>
              <a:t>Baryon Spectroscopy</a:t>
            </a:r>
          </a:p>
          <a:p>
            <a:pPr algn="ctr"/>
            <a:r>
              <a:rPr lang="en-GB" sz="4800" b="1" dirty="0" smtClean="0">
                <a:solidFill>
                  <a:srgbClr val="800000"/>
                </a:solidFill>
                <a:effectLst/>
                <a:latin typeface="Arial" charset="0"/>
              </a:rPr>
              <a:t>reveals </a:t>
            </a:r>
            <a:r>
              <a:rPr lang="en-GB" sz="4800" b="1" dirty="0">
                <a:solidFill>
                  <a:srgbClr val="800000"/>
                </a:solidFill>
                <a:effectLst/>
                <a:latin typeface="Arial" charset="0"/>
              </a:rPr>
              <a:t>the workings of QCD </a:t>
            </a:r>
          </a:p>
        </p:txBody>
      </p:sp>
      <p:pic>
        <p:nvPicPr>
          <p:cNvPr id="29" name="Picture 27" descr="VacuumRespAction16t32_Yshape8m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34741" y="1682428"/>
            <a:ext cx="6912768" cy="5181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90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ext Box 2"/>
          <p:cNvSpPr txBox="1">
            <a:spLocks noChangeArrowheads="1"/>
          </p:cNvSpPr>
          <p:nvPr/>
        </p:nvSpPr>
        <p:spPr bwMode="auto">
          <a:xfrm>
            <a:off x="516822" y="5047778"/>
            <a:ext cx="4941991" cy="154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8046" tIns="39023" rIns="78046" bIns="39023">
            <a:spAutoFit/>
          </a:bodyPr>
          <a:lstStyle>
            <a:lvl1pPr defTabSz="765175">
              <a:defRPr sz="2400">
                <a:solidFill>
                  <a:schemeClr val="tx1"/>
                </a:solidFill>
                <a:latin typeface="Arial" charset="0"/>
                <a:ea typeface="ＭＳ Ｐゴシック" charset="0"/>
                <a:cs typeface="ＭＳ Ｐゴシック" charset="0"/>
              </a:defRPr>
            </a:lvl1pPr>
            <a:lvl2pPr marL="384175" defTabSz="765175">
              <a:defRPr sz="2400">
                <a:solidFill>
                  <a:schemeClr val="tx1"/>
                </a:solidFill>
                <a:latin typeface="Arial" charset="0"/>
                <a:ea typeface="ＭＳ Ｐゴシック" charset="0"/>
              </a:defRPr>
            </a:lvl2pPr>
            <a:lvl3pPr marL="765175" defTabSz="765175">
              <a:defRPr sz="2400">
                <a:solidFill>
                  <a:schemeClr val="tx1"/>
                </a:solidFill>
                <a:latin typeface="Arial" charset="0"/>
                <a:ea typeface="ＭＳ Ｐゴシック" charset="0"/>
              </a:defRPr>
            </a:lvl3pPr>
            <a:lvl4pPr marL="1147763" defTabSz="765175">
              <a:defRPr sz="2400">
                <a:solidFill>
                  <a:schemeClr val="tx1"/>
                </a:solidFill>
                <a:latin typeface="Arial" charset="0"/>
                <a:ea typeface="ＭＳ Ｐゴシック" charset="0"/>
              </a:defRPr>
            </a:lvl4pPr>
            <a:lvl5pPr marL="1530350" defTabSz="765175">
              <a:defRPr sz="2400">
                <a:solidFill>
                  <a:schemeClr val="tx1"/>
                </a:solidFill>
                <a:latin typeface="Arial" charset="0"/>
                <a:ea typeface="ＭＳ Ｐゴシック" charset="0"/>
              </a:defRPr>
            </a:lvl5pPr>
            <a:lvl6pPr marL="1987550" defTabSz="765175" eaLnBrk="0" fontAlgn="base" hangingPunct="0">
              <a:spcBef>
                <a:spcPct val="0"/>
              </a:spcBef>
              <a:spcAft>
                <a:spcPct val="0"/>
              </a:spcAft>
              <a:defRPr sz="2400">
                <a:solidFill>
                  <a:schemeClr val="tx1"/>
                </a:solidFill>
                <a:latin typeface="Arial" charset="0"/>
                <a:ea typeface="ＭＳ Ｐゴシック" charset="0"/>
              </a:defRPr>
            </a:lvl6pPr>
            <a:lvl7pPr marL="2444750" defTabSz="765175" eaLnBrk="0" fontAlgn="base" hangingPunct="0">
              <a:spcBef>
                <a:spcPct val="0"/>
              </a:spcBef>
              <a:spcAft>
                <a:spcPct val="0"/>
              </a:spcAft>
              <a:defRPr sz="2400">
                <a:solidFill>
                  <a:schemeClr val="tx1"/>
                </a:solidFill>
                <a:latin typeface="Arial" charset="0"/>
                <a:ea typeface="ＭＳ Ｐゴシック" charset="0"/>
              </a:defRPr>
            </a:lvl7pPr>
            <a:lvl8pPr marL="2901950" defTabSz="765175" eaLnBrk="0" fontAlgn="base" hangingPunct="0">
              <a:spcBef>
                <a:spcPct val="0"/>
              </a:spcBef>
              <a:spcAft>
                <a:spcPct val="0"/>
              </a:spcAft>
              <a:defRPr sz="2400">
                <a:solidFill>
                  <a:schemeClr val="tx1"/>
                </a:solidFill>
                <a:latin typeface="Arial" charset="0"/>
                <a:ea typeface="ＭＳ Ｐゴシック" charset="0"/>
              </a:defRPr>
            </a:lvl8pPr>
            <a:lvl9pPr marL="3359150" defTabSz="765175" eaLnBrk="0" fontAlgn="base" hangingPunct="0">
              <a:spcBef>
                <a:spcPct val="0"/>
              </a:spcBef>
              <a:spcAft>
                <a:spcPct val="0"/>
              </a:spcAft>
              <a:defRPr sz="2400">
                <a:solidFill>
                  <a:schemeClr val="tx1"/>
                </a:solidFill>
                <a:latin typeface="Arial" charset="0"/>
                <a:ea typeface="ＭＳ Ｐゴシック" charset="0"/>
              </a:defRPr>
            </a:lvl9pPr>
          </a:lstStyle>
          <a:p>
            <a:r>
              <a:rPr lang="en-US" sz="1900" dirty="0">
                <a:solidFill>
                  <a:srgbClr val="000080"/>
                </a:solidFill>
                <a:latin typeface="Baskerville Old Face" charset="0"/>
              </a:rPr>
              <a:t>Longitudinal and Transverse Polarizations: &gt; 60%</a:t>
            </a:r>
          </a:p>
          <a:p>
            <a:r>
              <a:rPr lang="en-US" sz="1900" dirty="0">
                <a:solidFill>
                  <a:srgbClr val="000080"/>
                </a:solidFill>
                <a:latin typeface="Baskerville Old Face" charset="0"/>
              </a:rPr>
              <a:t>Relaxation time: &gt; 1 year</a:t>
            </a:r>
          </a:p>
          <a:p>
            <a:r>
              <a:rPr lang="en-US" sz="1900" dirty="0">
                <a:solidFill>
                  <a:srgbClr val="000080"/>
                </a:solidFill>
                <a:latin typeface="Baskerville Old Face" charset="0"/>
              </a:rPr>
              <a:t>Polarization procedure </a:t>
            </a:r>
            <a:r>
              <a:rPr lang="en-US" sz="1900" dirty="0">
                <a:solidFill>
                  <a:srgbClr val="000080"/>
                </a:solidFill>
                <a:latin typeface="Baskerville Old Face" charset="0"/>
                <a:sym typeface="Symbol" charset="0"/>
              </a:rPr>
              <a:t></a:t>
            </a:r>
            <a:r>
              <a:rPr lang="en-US" sz="1900" dirty="0">
                <a:solidFill>
                  <a:srgbClr val="000080"/>
                </a:solidFill>
                <a:latin typeface="Baskerville Old Face" charset="0"/>
              </a:rPr>
              <a:t> 3 months</a:t>
            </a:r>
          </a:p>
          <a:p>
            <a:r>
              <a:rPr lang="en-US" sz="1900" dirty="0">
                <a:solidFill>
                  <a:srgbClr val="000080"/>
                </a:solidFill>
                <a:latin typeface="Baskerville Old Face" charset="0"/>
              </a:rPr>
              <a:t>Data taking: </a:t>
            </a:r>
            <a:r>
              <a:rPr lang="en-US" sz="1900" dirty="0">
                <a:solidFill>
                  <a:srgbClr val="000080"/>
                </a:solidFill>
                <a:latin typeface="Baskerville Old Face" charset="0"/>
                <a:sym typeface="Symbol" charset="0"/>
              </a:rPr>
              <a:t></a:t>
            </a:r>
            <a:r>
              <a:rPr lang="en-US" sz="1900" dirty="0">
                <a:solidFill>
                  <a:srgbClr val="000080"/>
                </a:solidFill>
                <a:latin typeface="Baskerville Old Face" charset="0"/>
              </a:rPr>
              <a:t>  months</a:t>
            </a:r>
          </a:p>
          <a:p>
            <a:r>
              <a:rPr lang="en-US" sz="1900" dirty="0">
                <a:solidFill>
                  <a:srgbClr val="000080"/>
                </a:solidFill>
                <a:latin typeface="Baskerville Old Face" charset="0"/>
              </a:rPr>
              <a:t>Very complicated target transfer technology.</a:t>
            </a:r>
          </a:p>
        </p:txBody>
      </p:sp>
      <p:pic>
        <p:nvPicPr>
          <p:cNvPr id="234499" name="Picture 3" descr="Immagin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855" y="4749348"/>
            <a:ext cx="3297199" cy="1905484"/>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42524" y="0"/>
            <a:ext cx="10339726" cy="10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87" tIns="51944" rIns="103887" bIns="51944" anchor="ctr"/>
          <a:lstStyle/>
          <a:p>
            <a:pPr algn="ctr" defTabSz="888690" eaLnBrk="1" hangingPunct="1"/>
            <a:r>
              <a:rPr lang="en-US" sz="4300">
                <a:solidFill>
                  <a:schemeClr val="tx2"/>
                </a:solidFill>
                <a:effectLst>
                  <a:outerShdw blurRad="38100" dist="38100" dir="2700000" algn="tl">
                    <a:srgbClr val="FFFFFF"/>
                  </a:outerShdw>
                </a:effectLst>
                <a:latin typeface="Arial" charset="0"/>
              </a:rPr>
              <a:t>HD-Ice</a:t>
            </a:r>
          </a:p>
        </p:txBody>
      </p:sp>
      <p:pic>
        <p:nvPicPr>
          <p:cNvPr id="23450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534" y="919229"/>
            <a:ext cx="4186918" cy="306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45798" y="842627"/>
            <a:ext cx="5191125" cy="379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piè di pagina 2"/>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Schermata 06-2456104 alle 04.52.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613" y="602308"/>
            <a:ext cx="8800196" cy="6042291"/>
          </a:xfrm>
          <a:prstGeom prst="rect">
            <a:avLst/>
          </a:prstGeom>
          <a:ln>
            <a:noFill/>
          </a:ln>
          <a:effectLst>
            <a:outerShdw blurRad="292100" dist="139700" dir="2700000" algn="tl" rotWithShape="0">
              <a:srgbClr val="333333">
                <a:alpha val="65000"/>
              </a:srgbClr>
            </a:outerShdw>
          </a:effectLst>
        </p:spPr>
      </p:pic>
      <p:sp>
        <p:nvSpPr>
          <p:cNvPr id="2" name="Title 1"/>
          <p:cNvSpPr>
            <a:spLocks/>
          </p:cNvSpPr>
          <p:nvPr/>
        </p:nvSpPr>
        <p:spPr bwMode="auto">
          <a:xfrm>
            <a:off x="5047109" y="314276"/>
            <a:ext cx="3096345" cy="10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87" tIns="51944" rIns="103887" bIns="51944" anchor="ctr"/>
          <a:lstStyle/>
          <a:p>
            <a:pPr algn="ctr" defTabSz="888690" eaLnBrk="1" hangingPunct="1"/>
            <a:r>
              <a:rPr lang="en-US" sz="4300" dirty="0">
                <a:solidFill>
                  <a:schemeClr val="tx2"/>
                </a:solidFill>
                <a:effectLst>
                  <a:outerShdw blurRad="38100" dist="38100" dir="2700000" algn="tl">
                    <a:srgbClr val="FFFFFF"/>
                  </a:outerShdw>
                </a:effectLst>
                <a:latin typeface="Arial" charset="0"/>
              </a:rPr>
              <a:t>HD-Ice</a:t>
            </a:r>
          </a:p>
        </p:txBody>
      </p:sp>
      <p:sp>
        <p:nvSpPr>
          <p:cNvPr id="4" name="Segnaposto piè di pagina 3"/>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extLst>
      <p:ext uri="{BB962C8B-B14F-4D97-AF65-F5344CB8AC3E}">
        <p14:creationId xmlns:p14="http://schemas.microsoft.com/office/powerpoint/2010/main" val="62752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06-2456104 alle 04.52.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21" y="458292"/>
            <a:ext cx="9124870" cy="5995334"/>
          </a:xfrm>
          <a:prstGeom prst="rect">
            <a:avLst/>
          </a:prstGeom>
          <a:ln>
            <a:noFill/>
          </a:ln>
          <a:effectLst>
            <a:outerShdw blurRad="292100" dist="139700" dir="2700000" algn="tl" rotWithShape="0">
              <a:srgbClr val="333333">
                <a:alpha val="65000"/>
              </a:srgbClr>
            </a:outerShdw>
          </a:effectLst>
        </p:spPr>
      </p:pic>
      <p:sp>
        <p:nvSpPr>
          <p:cNvPr id="2" name="Title 1"/>
          <p:cNvSpPr>
            <a:spLocks/>
          </p:cNvSpPr>
          <p:nvPr/>
        </p:nvSpPr>
        <p:spPr bwMode="auto">
          <a:xfrm>
            <a:off x="5119117" y="242268"/>
            <a:ext cx="3168353" cy="10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87" tIns="51944" rIns="103887" bIns="51944" anchor="ctr"/>
          <a:lstStyle/>
          <a:p>
            <a:pPr algn="ctr" defTabSz="888690" eaLnBrk="1" hangingPunct="1"/>
            <a:r>
              <a:rPr lang="en-US" sz="4300" dirty="0">
                <a:solidFill>
                  <a:schemeClr val="tx2"/>
                </a:solidFill>
                <a:effectLst>
                  <a:outerShdw blurRad="38100" dist="38100" dir="2700000" algn="tl">
                    <a:srgbClr val="FFFFFF"/>
                  </a:outerShdw>
                </a:effectLst>
                <a:latin typeface="Arial" charset="0"/>
              </a:rPr>
              <a:t>HD-Ice</a:t>
            </a:r>
          </a:p>
        </p:txBody>
      </p:sp>
      <p:sp>
        <p:nvSpPr>
          <p:cNvPr id="3" name="Segnaposto piè di pagina 2"/>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extLst>
      <p:ext uri="{BB962C8B-B14F-4D97-AF65-F5344CB8AC3E}">
        <p14:creationId xmlns:p14="http://schemas.microsoft.com/office/powerpoint/2010/main" val="204425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6876" name="Group 332"/>
          <p:cNvGraphicFramePr>
            <a:graphicFrameLocks noGrp="1"/>
          </p:cNvGraphicFramePr>
          <p:nvPr>
            <p:extLst>
              <p:ext uri="{D42A27DB-BD31-4B8C-83A1-F6EECF244321}">
                <p14:modId xmlns:p14="http://schemas.microsoft.com/office/powerpoint/2010/main" val="781431593"/>
              </p:ext>
            </p:extLst>
          </p:nvPr>
        </p:nvGraphicFramePr>
        <p:xfrm>
          <a:off x="510605" y="170260"/>
          <a:ext cx="9605376" cy="6348215"/>
        </p:xfrm>
        <a:graphic>
          <a:graphicData uri="http://schemas.openxmlformats.org/drawingml/2006/table">
            <a:tbl>
              <a:tblPr/>
              <a:tblGrid>
                <a:gridCol w="782697"/>
                <a:gridCol w="492210"/>
                <a:gridCol w="487370"/>
                <a:gridCol w="639068"/>
                <a:gridCol w="537397"/>
                <a:gridCol w="505121"/>
                <a:gridCol w="653592"/>
                <a:gridCol w="608404"/>
                <a:gridCol w="488984"/>
                <a:gridCol w="684254"/>
                <a:gridCol w="592266"/>
                <a:gridCol w="587426"/>
                <a:gridCol w="587426"/>
                <a:gridCol w="488984"/>
                <a:gridCol w="490597"/>
                <a:gridCol w="490597"/>
                <a:gridCol w="488983"/>
              </a:tblGrid>
              <a:tr h="437583">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FFFFFF"/>
                        </a:solidFill>
                        <a:effectLst/>
                        <a:latin typeface="Calibri" charset="0"/>
                        <a:ea typeface="ＭＳ Ｐゴシック" charset="0"/>
                        <a:cs typeface="Calibri" charset="0"/>
                      </a:endParaRPr>
                    </a:p>
                  </a:txBody>
                  <a:tcPr marL="103626" marR="103626" marT="52090" marB="5209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rPr>
                        <a:t>σ</a:t>
                      </a:r>
                    </a:p>
                  </a:txBody>
                  <a:tcPr marL="103626" marR="103626" marT="52090" marB="5209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rPr>
                        <a:t>Σ</a:t>
                      </a:r>
                    </a:p>
                  </a:txBody>
                  <a:tcPr marL="103626" marR="103626" marT="52090" marB="5209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rPr>
                        <a:t>T</a:t>
                      </a:r>
                    </a:p>
                  </a:txBody>
                  <a:tcPr marL="103626" marR="103626" marT="52090" marB="5209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rPr>
                        <a:t>P</a:t>
                      </a:r>
                    </a:p>
                  </a:txBody>
                  <a:tcPr marL="103626" marR="103626" marT="52090" marB="5209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rPr>
                        <a:t>E</a:t>
                      </a:r>
                    </a:p>
                  </a:txBody>
                  <a:tcPr marL="103626" marR="103626" marT="52090" marB="5209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rPr>
                        <a:t>F</a:t>
                      </a:r>
                    </a:p>
                  </a:txBody>
                  <a:tcPr marL="103626" marR="103626" marT="52090" marB="5209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rPr>
                        <a:t>G</a:t>
                      </a:r>
                    </a:p>
                  </a:txBody>
                  <a:tcPr marL="103626" marR="103626" marT="52090" marB="5209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rPr>
                        <a:t>H</a:t>
                      </a:r>
                    </a:p>
                  </a:txBody>
                  <a:tcPr marL="103626" marR="103626" marT="52090" marB="5209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rPr>
                        <a:t>T</a:t>
                      </a:r>
                      <a:r>
                        <a:rPr kumimoji="0" lang="en-US" sz="2100" b="0" i="0" u="none" strike="noStrike" cap="none" normalizeH="0" baseline="-25000">
                          <a:ln>
                            <a:noFill/>
                          </a:ln>
                          <a:solidFill>
                            <a:srgbClr val="FFFFFF"/>
                          </a:solidFill>
                          <a:effectLst>
                            <a:outerShdw blurRad="38100" dist="38100" dir="2700000" algn="tl">
                              <a:srgbClr val="000000"/>
                            </a:outerShdw>
                          </a:effectLst>
                          <a:latin typeface="Calibri" charset="0"/>
                          <a:ea typeface="ＭＳ Ｐゴシック" charset="0"/>
                          <a:cs typeface="Calibri" charset="0"/>
                        </a:rPr>
                        <a:t>x</a:t>
                      </a:r>
                    </a:p>
                  </a:txBody>
                  <a:tcPr marL="103626" marR="103626" marT="52090" marB="5209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err="1">
                          <a:ln>
                            <a:noFill/>
                          </a:ln>
                          <a:solidFill>
                            <a:srgbClr val="FFFFFF"/>
                          </a:solidFill>
                          <a:effectLst>
                            <a:outerShdw blurRad="38100" dist="38100" dir="2700000" algn="tl">
                              <a:srgbClr val="000000"/>
                            </a:outerShdw>
                          </a:effectLst>
                          <a:latin typeface="Calibri" charset="0"/>
                          <a:ea typeface="ＭＳ Ｐゴシック" charset="0"/>
                          <a:cs typeface="Calibri" charset="0"/>
                        </a:rPr>
                        <a:t>T</a:t>
                      </a:r>
                      <a:r>
                        <a:rPr kumimoji="0" lang="en-US" sz="2100" b="0" i="0" u="none" strike="noStrike" cap="none" normalizeH="0" baseline="-25000" dirty="0" err="1">
                          <a:ln>
                            <a:noFill/>
                          </a:ln>
                          <a:solidFill>
                            <a:srgbClr val="FFFFFF"/>
                          </a:solidFill>
                          <a:effectLst>
                            <a:outerShdw blurRad="38100" dist="38100" dir="2700000" algn="tl">
                              <a:srgbClr val="000000"/>
                            </a:outerShdw>
                          </a:effectLst>
                          <a:latin typeface="Calibri" charset="0"/>
                          <a:ea typeface="ＭＳ Ｐゴシック" charset="0"/>
                          <a:cs typeface="Calibri" charset="0"/>
                        </a:rPr>
                        <a:t>z</a:t>
                      </a:r>
                      <a:endParaRPr kumimoji="0" lang="en-US" sz="2100" b="0" i="0" u="none" strike="noStrike" cap="none" normalizeH="0" baseline="-25000" dirty="0">
                        <a:ln>
                          <a:noFill/>
                        </a:ln>
                        <a:solidFill>
                          <a:srgbClr val="FFFFFF"/>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rPr>
                        <a:t>L</a:t>
                      </a:r>
                      <a:r>
                        <a:rPr kumimoji="0" lang="en-US" sz="2100" b="0" i="0" u="none" strike="noStrike" cap="none" normalizeH="0" baseline="-25000">
                          <a:ln>
                            <a:noFill/>
                          </a:ln>
                          <a:solidFill>
                            <a:srgbClr val="FFFFFF"/>
                          </a:solidFill>
                          <a:effectLst>
                            <a:outerShdw blurRad="38100" dist="38100" dir="2700000" algn="tl">
                              <a:srgbClr val="000000"/>
                            </a:outerShdw>
                          </a:effectLst>
                          <a:latin typeface="Calibri" charset="0"/>
                          <a:ea typeface="ＭＳ Ｐゴシック" charset="0"/>
                          <a:cs typeface="Calibri" charset="0"/>
                        </a:rPr>
                        <a:t>x</a:t>
                      </a:r>
                    </a:p>
                  </a:txBody>
                  <a:tcPr marL="103626" marR="103626" marT="52090" marB="5209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rPr>
                        <a:t>L</a:t>
                      </a:r>
                      <a:r>
                        <a:rPr kumimoji="0" lang="en-US" sz="2100" b="0" i="0" u="none" strike="noStrike" cap="none" normalizeH="0" baseline="-25000">
                          <a:ln>
                            <a:noFill/>
                          </a:ln>
                          <a:solidFill>
                            <a:srgbClr val="FFFFFF"/>
                          </a:solidFill>
                          <a:effectLst>
                            <a:outerShdw blurRad="38100" dist="38100" dir="2700000" algn="tl">
                              <a:srgbClr val="000000"/>
                            </a:outerShdw>
                          </a:effectLst>
                          <a:latin typeface="Calibri" charset="0"/>
                          <a:ea typeface="ＭＳ Ｐゴシック" charset="0"/>
                          <a:cs typeface="Calibri" charset="0"/>
                        </a:rPr>
                        <a:t>z</a:t>
                      </a:r>
                    </a:p>
                  </a:txBody>
                  <a:tcPr marL="103626" marR="103626" marT="52090" marB="5209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rPr>
                        <a:t>O</a:t>
                      </a:r>
                      <a:r>
                        <a:rPr kumimoji="0" lang="en-US" sz="2100" b="0" i="0" u="none" strike="noStrike" cap="none" normalizeH="0" baseline="-25000">
                          <a:ln>
                            <a:noFill/>
                          </a:ln>
                          <a:solidFill>
                            <a:srgbClr val="FFFFFF"/>
                          </a:solidFill>
                          <a:effectLst>
                            <a:outerShdw blurRad="38100" dist="38100" dir="2700000" algn="tl">
                              <a:srgbClr val="000000"/>
                            </a:outerShdw>
                          </a:effectLst>
                          <a:latin typeface="Calibri" charset="0"/>
                          <a:ea typeface="ＭＳ Ｐゴシック" charset="0"/>
                          <a:cs typeface="Calibri" charset="0"/>
                        </a:rPr>
                        <a:t>x</a:t>
                      </a:r>
                    </a:p>
                  </a:txBody>
                  <a:tcPr marL="103626" marR="103626" marT="52090" marB="5209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rPr>
                        <a:t>O</a:t>
                      </a:r>
                      <a:r>
                        <a:rPr kumimoji="0" lang="en-US" sz="2100" b="0" i="0" u="none" strike="noStrike" cap="none" normalizeH="0" baseline="-25000">
                          <a:ln>
                            <a:noFill/>
                          </a:ln>
                          <a:solidFill>
                            <a:srgbClr val="FFFFFF"/>
                          </a:solidFill>
                          <a:effectLst>
                            <a:outerShdw blurRad="38100" dist="38100" dir="2700000" algn="tl">
                              <a:srgbClr val="000000"/>
                            </a:outerShdw>
                          </a:effectLst>
                          <a:latin typeface="Calibri" charset="0"/>
                          <a:ea typeface="ＭＳ Ｐゴシック" charset="0"/>
                          <a:cs typeface="Calibri" charset="0"/>
                        </a:rPr>
                        <a:t>z</a:t>
                      </a:r>
                    </a:p>
                  </a:txBody>
                  <a:tcPr marL="103626" marR="103626" marT="52090" marB="5209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rPr>
                        <a:t>C</a:t>
                      </a:r>
                      <a:r>
                        <a:rPr kumimoji="0" lang="en-US" sz="2100" b="0" i="0" u="none" strike="noStrike" cap="none" normalizeH="0" baseline="-25000">
                          <a:ln>
                            <a:noFill/>
                          </a:ln>
                          <a:solidFill>
                            <a:srgbClr val="FFFFFF"/>
                          </a:solidFill>
                          <a:effectLst>
                            <a:outerShdw blurRad="38100" dist="38100" dir="2700000" algn="tl">
                              <a:srgbClr val="000000"/>
                            </a:outerShdw>
                          </a:effectLst>
                          <a:latin typeface="Calibri" charset="0"/>
                          <a:ea typeface="ＭＳ Ｐゴシック" charset="0"/>
                          <a:cs typeface="Calibri" charset="0"/>
                        </a:rPr>
                        <a:t>x</a:t>
                      </a:r>
                    </a:p>
                  </a:txBody>
                  <a:tcPr marL="103626" marR="103626" marT="52090" marB="5209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rPr>
                        <a:t>C</a:t>
                      </a:r>
                      <a:r>
                        <a:rPr kumimoji="0" lang="en-US" sz="2100" b="0" i="0" u="none" strike="noStrike" cap="none" normalizeH="0" baseline="-25000">
                          <a:ln>
                            <a:noFill/>
                          </a:ln>
                          <a:solidFill>
                            <a:srgbClr val="FFFFFF"/>
                          </a:solidFill>
                          <a:effectLst>
                            <a:outerShdw blurRad="38100" dist="38100" dir="2700000" algn="tl">
                              <a:srgbClr val="000000"/>
                            </a:outerShdw>
                          </a:effectLst>
                          <a:latin typeface="Calibri" charset="0"/>
                          <a:ea typeface="ＭＳ Ｐゴシック" charset="0"/>
                          <a:cs typeface="Calibri" charset="0"/>
                        </a:rPr>
                        <a:t>z</a:t>
                      </a:r>
                    </a:p>
                  </a:txBody>
                  <a:tcPr marL="103626" marR="103626" marT="52090" marB="5209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r>
              <a:tr h="379947">
                <a:tc gridSpan="17">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outerShdw blurRad="38100" dist="38100" dir="2700000" algn="tl">
                              <a:srgbClr val="FFFFFF"/>
                            </a:outerShdw>
                          </a:effectLst>
                          <a:latin typeface="Calibri" charset="0"/>
                          <a:ea typeface="ＭＳ Ｐゴシック" charset="0"/>
                          <a:cs typeface="Calibri" charset="0"/>
                        </a:rPr>
                        <a:t>Proton target</a:t>
                      </a: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364627">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Calibri" charset="0"/>
                        </a:rPr>
                        <a:t>pπ</a:t>
                      </a:r>
                      <a:r>
                        <a:rPr kumimoji="0" lang="en-US" sz="1700" b="0" i="0" u="none" strike="noStrike" cap="none" normalizeH="0" baseline="30000">
                          <a:ln>
                            <a:noFill/>
                          </a:ln>
                          <a:solidFill>
                            <a:srgbClr val="FFFFFF"/>
                          </a:solidFill>
                          <a:effectLst>
                            <a:outerShdw blurRad="38100" dist="38100" dir="2700000" algn="tl">
                              <a:srgbClr val="000000"/>
                            </a:outerShdw>
                          </a:effectLst>
                          <a:latin typeface="Arial" charset="0"/>
                          <a:ea typeface="ＭＳ Ｐゴシック" charset="0"/>
                          <a:cs typeface="Calibri" charset="0"/>
                        </a:rPr>
                        <a:t>0</a:t>
                      </a: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Pct val="120000"/>
                        <a:buFont typeface="Wingdings" charset="0"/>
                        <a:buNone/>
                        <a:tabLst/>
                      </a:pPr>
                      <a:r>
                        <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dirty="0">
                        <a:ln>
                          <a:noFill/>
                        </a:ln>
                        <a:solidFill>
                          <a:srgbClr val="FF00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dirty="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64627">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Calibri" charset="0"/>
                        </a:rPr>
                        <a:t>nπ</a:t>
                      </a:r>
                      <a:r>
                        <a:rPr kumimoji="0" lang="en-US" sz="1700" b="0" i="0" u="none" strike="noStrike" cap="none" normalizeH="0" baseline="30000">
                          <a:ln>
                            <a:noFill/>
                          </a:ln>
                          <a:solidFill>
                            <a:srgbClr val="FFFFFF"/>
                          </a:solidFill>
                          <a:effectLst>
                            <a:outerShdw blurRad="38100" dist="38100" dir="2700000" algn="tl">
                              <a:srgbClr val="000000"/>
                            </a:outerShdw>
                          </a:effectLst>
                          <a:latin typeface="Arial" charset="0"/>
                          <a:ea typeface="ＭＳ Ｐゴシック" charset="0"/>
                          <a:cs typeface="Calibri" charset="0"/>
                        </a:rPr>
                        <a:t>+</a:t>
                      </a: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dirty="0">
                        <a:ln>
                          <a:noFill/>
                        </a:ln>
                        <a:solidFill>
                          <a:srgbClr val="FF00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79947">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Calibri" charset="0"/>
                        </a:rPr>
                        <a:t>pη</a:t>
                      </a: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79947">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Calibri" charset="0"/>
                        </a:rPr>
                        <a:t>pη</a:t>
                      </a:r>
                      <a:r>
                        <a:rPr kumimoji="0" lang="ja-JP" altLang="en-US" sz="18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Calibri" charset="0"/>
                        </a:rPr>
                        <a:t>’</a:t>
                      </a:r>
                      <a:endParaRPr kumimoji="0" lang="en-US" sz="18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79947">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Calibri" charset="0"/>
                        </a:rPr>
                        <a:t>pω</a:t>
                      </a: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64627">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Calibri" charset="0"/>
                        </a:rPr>
                        <a:t>K</a:t>
                      </a:r>
                      <a:r>
                        <a:rPr kumimoji="0" lang="en-US" sz="1700" b="0" i="0" u="none" strike="noStrike" cap="none" normalizeH="0" baseline="30000">
                          <a:ln>
                            <a:noFill/>
                          </a:ln>
                          <a:solidFill>
                            <a:srgbClr val="FFFFFF"/>
                          </a:solidFill>
                          <a:effectLst>
                            <a:outerShdw blurRad="38100" dist="38100" dir="2700000" algn="tl">
                              <a:srgbClr val="000000"/>
                            </a:outerShdw>
                          </a:effectLst>
                          <a:latin typeface="Arial" charset="0"/>
                          <a:ea typeface="ＭＳ Ｐゴシック" charset="0"/>
                          <a:cs typeface="Calibri" charset="0"/>
                        </a:rPr>
                        <a:t>+</a:t>
                      </a:r>
                      <a:r>
                        <a:rPr kumimoji="0" lang="en-US" sz="17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Calibri" charset="0"/>
                        </a:rPr>
                        <a:t>Λ</a:t>
                      </a: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dirty="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r>
              <a:tr h="364627">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Calibri" charset="0"/>
                        </a:rPr>
                        <a:t>K</a:t>
                      </a:r>
                      <a:r>
                        <a:rPr kumimoji="0" lang="en-US" sz="1700" b="0" i="0" u="none" strike="noStrike" cap="none" normalizeH="0" baseline="30000">
                          <a:ln>
                            <a:noFill/>
                          </a:ln>
                          <a:solidFill>
                            <a:srgbClr val="FFFFFF"/>
                          </a:solidFill>
                          <a:effectLst>
                            <a:outerShdw blurRad="38100" dist="38100" dir="2700000" algn="tl">
                              <a:srgbClr val="000000"/>
                            </a:outerShdw>
                          </a:effectLst>
                          <a:latin typeface="Arial" charset="0"/>
                          <a:ea typeface="ＭＳ Ｐゴシック" charset="0"/>
                          <a:cs typeface="Calibri" charset="0"/>
                        </a:rPr>
                        <a:t>+</a:t>
                      </a:r>
                      <a:r>
                        <a:rPr kumimoji="0" lang="en-US" sz="17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Calibri" charset="0"/>
                        </a:rPr>
                        <a:t>Σ</a:t>
                      </a:r>
                      <a:r>
                        <a:rPr kumimoji="0" lang="en-US" sz="1700" b="0" i="0" u="none" strike="noStrike" cap="none" normalizeH="0" baseline="30000">
                          <a:ln>
                            <a:noFill/>
                          </a:ln>
                          <a:solidFill>
                            <a:srgbClr val="FFFFFF"/>
                          </a:solidFill>
                          <a:effectLst>
                            <a:outerShdw blurRad="38100" dist="38100" dir="2700000" algn="tl">
                              <a:srgbClr val="000000"/>
                            </a:outerShdw>
                          </a:effectLst>
                          <a:latin typeface="Arial" charset="0"/>
                          <a:ea typeface="ＭＳ Ｐゴシック" charset="0"/>
                          <a:cs typeface="Calibri" charset="0"/>
                        </a:rPr>
                        <a:t>0</a:t>
                      </a: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0195"/>
                      </a:srgbClr>
                    </a:solidFill>
                  </a:tcPr>
                </a:tc>
              </a:tr>
              <a:tr h="364627">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Calibri" charset="0"/>
                        </a:rPr>
                        <a:t>K</a:t>
                      </a:r>
                      <a:r>
                        <a:rPr kumimoji="0" lang="en-US" sz="1700" b="0" i="0" u="none" strike="noStrike" cap="none" normalizeH="0" baseline="30000">
                          <a:ln>
                            <a:noFill/>
                          </a:ln>
                          <a:solidFill>
                            <a:srgbClr val="FFFFFF"/>
                          </a:solidFill>
                          <a:effectLst>
                            <a:outerShdw blurRad="38100" dist="38100" dir="2700000" algn="tl">
                              <a:srgbClr val="000000"/>
                            </a:outerShdw>
                          </a:effectLst>
                          <a:latin typeface="Arial" charset="0"/>
                          <a:ea typeface="ＭＳ Ｐゴシック" charset="0"/>
                          <a:cs typeface="Calibri" charset="0"/>
                        </a:rPr>
                        <a:t>0*</a:t>
                      </a:r>
                      <a:r>
                        <a:rPr kumimoji="0" lang="en-US" sz="17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Calibri" charset="0"/>
                        </a:rPr>
                        <a:t>Σ</a:t>
                      </a:r>
                      <a:r>
                        <a:rPr kumimoji="0" lang="en-US" sz="1700" b="0" i="0" u="none" strike="noStrike" cap="none" normalizeH="0" baseline="30000">
                          <a:ln>
                            <a:noFill/>
                          </a:ln>
                          <a:solidFill>
                            <a:srgbClr val="FFFFFF"/>
                          </a:solidFill>
                          <a:effectLst>
                            <a:outerShdw blurRad="38100" dist="38100" dir="2700000" algn="tl">
                              <a:srgbClr val="000000"/>
                            </a:outerShdw>
                          </a:effectLst>
                          <a:latin typeface="Arial" charset="0"/>
                          <a:ea typeface="ＭＳ Ｐゴシック" charset="0"/>
                          <a:cs typeface="Calibri" charset="0"/>
                        </a:rPr>
                        <a:t>+</a:t>
                      </a: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FF00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FFFFFF"/>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Zapf Dingbats" charset="0"/>
                        </a:rPr>
                        <a:t>✓</a:t>
                      </a:r>
                      <a:endParaRPr kumimoji="0" lang="en-US"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00FF00"/>
                        </a:solidFill>
                        <a:effectLst>
                          <a:outerShdw blurRad="38100" dist="38100" dir="2700000" algn="tl">
                            <a:srgbClr val="000000"/>
                          </a:outerShdw>
                        </a:effectLst>
                        <a:latin typeface="Calibri" charset="0"/>
                        <a:ea typeface="ＭＳ Ｐゴシック" charset="0"/>
                        <a:cs typeface="Calibri"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r>
              <a:tr h="379947">
                <a:tc gridSpan="17">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FF0000"/>
                          </a:solidFill>
                          <a:effectLst>
                            <a:outerShdw blurRad="38100" dist="38100" dir="2700000" algn="tl">
                              <a:srgbClr val="000000"/>
                            </a:outerShdw>
                          </a:effectLst>
                          <a:latin typeface="Arial" charset="0"/>
                          <a:ea typeface="ＭＳ Ｐゴシック" charset="0"/>
                          <a:cs typeface="Calibri" charset="0"/>
                        </a:rPr>
                        <a:t>Neutron target</a:t>
                      </a:r>
                    </a:p>
                  </a:txBody>
                  <a:tcPr marL="103626" marR="103626" marT="52090" marB="5209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364627">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pπ</a:t>
                      </a:r>
                      <a:r>
                        <a:rPr kumimoji="0" lang="en-US" sz="1700" b="0" i="0" u="none" strike="noStrike" cap="none" normalizeH="0" baseline="3000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Pct val="120000"/>
                        <a:buFont typeface="Wingdings" charset="0"/>
                        <a:buNone/>
                        <a:tabLst/>
                      </a:pPr>
                      <a:r>
                        <a:rPr kumimoji="0" lang="en-US" sz="1600" b="0" i="0" u="none" strike="noStrike" cap="none" normalizeH="0" baseline="0">
                          <a:ln>
                            <a:noFill/>
                          </a:ln>
                          <a:solidFill>
                            <a:srgbClr val="FF00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0" i="0" u="none" strike="noStrike" cap="none" normalizeH="0" baseline="0">
                        <a:ln>
                          <a:noFill/>
                        </a:ln>
                        <a:solidFill>
                          <a:srgbClr val="FF0000"/>
                        </a:solidFill>
                        <a:effectLst>
                          <a:outerShdw blurRad="38100" dist="38100" dir="2700000" algn="tl">
                            <a:srgbClr val="000000"/>
                          </a:outerShdw>
                        </a:effectLst>
                        <a:latin typeface="Times New Roman" charset="0"/>
                        <a:ea typeface="ＭＳ Ｐゴシック" charset="0"/>
                        <a:cs typeface="Times New Roman"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dirty="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00FF"/>
                        </a:solidFill>
                        <a:effectLst>
                          <a:outerShdw blurRad="38100" dist="38100" dir="2700000" algn="tl">
                            <a:srgbClr val="000000"/>
                          </a:outerShdw>
                        </a:effectLst>
                        <a:latin typeface="Times New Roman" charset="0"/>
                        <a:ea typeface="ＭＳ Ｐゴシック" charset="0"/>
                        <a:cs typeface="Times New Roman"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dirty="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dirty="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dirty="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dirty="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00FF"/>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00FF"/>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00FF"/>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00FF"/>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00FF"/>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00FF"/>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00FF"/>
                        </a:solidFill>
                        <a:effectLst>
                          <a:outerShdw blurRad="38100" dist="38100" dir="2700000" algn="tl">
                            <a:srgbClr val="000000"/>
                          </a:outerShdw>
                        </a:effectLst>
                        <a:latin typeface="Times New Roman" charset="0"/>
                        <a:ea typeface="ＭＳ Ｐゴシック" charset="0"/>
                        <a:cs typeface="Times New Roman"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00FF"/>
                        </a:solidFill>
                        <a:effectLst>
                          <a:outerShdw blurRad="38100" dist="38100" dir="2700000" algn="tl">
                            <a:srgbClr val="000000"/>
                          </a:outerShdw>
                        </a:effectLst>
                        <a:latin typeface="Times New Roman" charset="0"/>
                        <a:ea typeface="ＭＳ Ｐゴシック" charset="0"/>
                        <a:cs typeface="Times New Roman"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64627">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nρ</a:t>
                      </a:r>
                      <a:r>
                        <a:rPr kumimoji="0" lang="en-US" sz="1700" b="0" i="0" u="none" strike="noStrike" cap="none" normalizeH="0" baseline="3000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0</a:t>
                      </a:r>
                      <a:endParaRPr kumimoji="0" lang="en-US" sz="1700" b="0" i="0" u="none" strike="noStrike" cap="none" normalizeH="0" baseline="3000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dirty="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FF00"/>
                        </a:solidFill>
                        <a:effectLst>
                          <a:outerShdw blurRad="38100" dist="38100" dir="2700000" algn="tl">
                            <a:srgbClr val="000000"/>
                          </a:outerShdw>
                        </a:effectLst>
                        <a:latin typeface="Times New Roman" charset="0"/>
                        <a:ea typeface="ＭＳ Ｐゴシック" charset="0"/>
                        <a:cs typeface="Times New Roman"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64627">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K</a:t>
                      </a:r>
                      <a:r>
                        <a:rPr kumimoji="0" lang="en-US" sz="1700" b="0" i="0" u="none" strike="noStrike" cap="none" normalizeH="0" baseline="3000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17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Σ</a:t>
                      </a:r>
                      <a:r>
                        <a:rPr kumimoji="0" lang="en-US" sz="1700" b="0" i="0" u="none" strike="noStrike" cap="none" normalizeH="0" baseline="3000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FF00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0" i="0" u="none" strike="noStrike" cap="none" normalizeH="0" baseline="0">
                        <a:ln>
                          <a:noFill/>
                        </a:ln>
                        <a:solidFill>
                          <a:srgbClr val="FF00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dirty="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CFFCC">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64627">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K</a:t>
                      </a:r>
                      <a:r>
                        <a:rPr kumimoji="0" lang="en-US" sz="1700" b="0" i="0" u="none" strike="noStrike" cap="none" normalizeH="0" baseline="3000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0</a:t>
                      </a:r>
                      <a:r>
                        <a:rPr kumimoji="0" lang="en-US" sz="17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Λ</a:t>
                      </a: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dirty="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dirty="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dirty="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dirty="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dirty="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dirty="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dirty="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dirty="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dirty="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dirty="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dirty="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dirty="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r>
              <a:tr h="364627">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K</a:t>
                      </a:r>
                      <a:r>
                        <a:rPr kumimoji="0" lang="en-US" sz="1700" b="0" i="0" u="none" strike="noStrike" cap="none" normalizeH="0" baseline="3000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0</a:t>
                      </a:r>
                      <a:r>
                        <a:rPr kumimoji="0" lang="en-US" sz="17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Σ</a:t>
                      </a:r>
                      <a:r>
                        <a:rPr kumimoji="0" lang="en-US" sz="1700" b="0" i="0" u="none" strike="noStrike" cap="none" normalizeH="0" baseline="3000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0</a:t>
                      </a: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dirty="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dirty="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dirty="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dirty="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00">
                        <a:alpha val="59999"/>
                      </a:srgbClr>
                    </a:solidFill>
                  </a:tcPr>
                </a:tc>
              </a:tr>
              <a:tr h="364627">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K</a:t>
                      </a:r>
                      <a:r>
                        <a:rPr kumimoji="0" lang="en-US" sz="1700" b="0" i="0" u="none" strike="noStrike" cap="none" normalizeH="0" baseline="3000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0*</a:t>
                      </a:r>
                      <a:r>
                        <a:rPr kumimoji="0" lang="en-US" sz="17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Σ</a:t>
                      </a:r>
                      <a:r>
                        <a:rPr kumimoji="0" lang="en-US" sz="1700" b="0" i="0" u="none" strike="noStrike" cap="none" normalizeH="0" baseline="3000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0</a:t>
                      </a: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FF00"/>
                          </a:solidFill>
                          <a:effectLst>
                            <a:outerShdw blurRad="38100" dist="38100" dir="2700000" algn="tl">
                              <a:srgbClr val="000000"/>
                            </a:outerShdw>
                          </a:effectLst>
                          <a:latin typeface="Zapf Dingbats" charset="0"/>
                          <a:ea typeface="ＭＳ Ｐゴシック" charset="0"/>
                          <a:cs typeface="Zapf Dingbats" charset="0"/>
                        </a:rPr>
                        <a:t>✓</a:t>
                      </a:r>
                      <a:endParaRPr kumimoji="0" lang="en-US" sz="1600" b="1" i="0" u="none" strike="noStrike" cap="none" normalizeH="0" baseline="0">
                        <a:ln>
                          <a:noFill/>
                        </a:ln>
                        <a:solidFill>
                          <a:srgbClr val="00FF00"/>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00FF"/>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00FF"/>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00FF"/>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00FF"/>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00FF"/>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00FF"/>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00FF"/>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00FF"/>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00FF"/>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00FF"/>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00FF"/>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00FF"/>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rgbClr val="0000FF"/>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c>
                  <a:txBody>
                    <a:body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dirty="0">
                        <a:ln>
                          <a:noFill/>
                        </a:ln>
                        <a:solidFill>
                          <a:srgbClr val="0000FF"/>
                        </a:solidFill>
                        <a:effectLst>
                          <a:outerShdw blurRad="38100" dist="38100" dir="2700000" algn="tl">
                            <a:srgbClr val="000000"/>
                          </a:outerShdw>
                        </a:effectLst>
                        <a:latin typeface="Arial" charset="0"/>
                        <a:ea typeface="ＭＳ Ｐゴシック" charset="0"/>
                        <a:cs typeface="ＭＳ Ｐゴシック" charset="0"/>
                      </a:endParaRPr>
                    </a:p>
                  </a:txBody>
                  <a:tcPr marL="103626" marR="103626" marT="52090" marB="520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7BAF6">
                        <a:alpha val="50195"/>
                      </a:srgbClr>
                    </a:solidFill>
                  </a:tcPr>
                </a:tc>
              </a:tr>
            </a:tbl>
          </a:graphicData>
        </a:graphic>
      </p:graphicFrame>
      <p:pic>
        <p:nvPicPr>
          <p:cNvPr id="14" name="TextBox 1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117" y="6290940"/>
            <a:ext cx="4929442" cy="429292"/>
          </a:xfrm>
          <a:prstGeom prst="rect">
            <a:avLst/>
          </a:prstGeom>
          <a:solidFill>
            <a:schemeClr val="bg2"/>
          </a:solidFill>
        </p:spPr>
      </p:pic>
      <p:sp>
        <p:nvSpPr>
          <p:cNvPr id="4" name="Segnaposto piè di pagina 3"/>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extLst>
      <p:ext uri="{BB962C8B-B14F-4D97-AF65-F5344CB8AC3E}">
        <p14:creationId xmlns:p14="http://schemas.microsoft.com/office/powerpoint/2010/main" val="131786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grpSp>
        <p:nvGrpSpPr>
          <p:cNvPr id="3" name="Group 69"/>
          <p:cNvGrpSpPr>
            <a:grpSpLocks/>
          </p:cNvGrpSpPr>
          <p:nvPr/>
        </p:nvGrpSpPr>
        <p:grpSpPr bwMode="auto">
          <a:xfrm>
            <a:off x="1734741" y="2546524"/>
            <a:ext cx="6770093" cy="644737"/>
            <a:chOff x="1002" y="171"/>
            <a:chExt cx="3756" cy="384"/>
          </a:xfrm>
        </p:grpSpPr>
        <p:sp>
          <p:nvSpPr>
            <p:cNvPr id="4" name="Rectangle 70"/>
            <p:cNvSpPr>
              <a:spLocks noChangeArrowheads="1"/>
            </p:cNvSpPr>
            <p:nvPr/>
          </p:nvSpPr>
          <p:spPr bwMode="auto">
            <a:xfrm>
              <a:off x="1002" y="171"/>
              <a:ext cx="3756" cy="384"/>
            </a:xfrm>
            <a:prstGeom prst="rect">
              <a:avLst/>
            </a:prstGeom>
            <a:gradFill rotWithShape="1">
              <a:gsLst>
                <a:gs pos="0">
                  <a:srgbClr val="0066CC"/>
                </a:gs>
                <a:gs pos="100000">
                  <a:srgbClr val="00003E"/>
                </a:gs>
              </a:gsLst>
              <a:lin ang="0" scaled="1"/>
            </a:gradFill>
            <a:ln>
              <a:noFill/>
            </a:ln>
            <a:effectLst>
              <a:outerShdw blurRad="63500" dist="107763" dir="2700000" algn="ctr" rotWithShape="0">
                <a:schemeClr val="tx1">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it-IT"/>
            </a:p>
          </p:txBody>
        </p:sp>
        <p:sp>
          <p:nvSpPr>
            <p:cNvPr id="5" name="Rectangle 71"/>
            <p:cNvSpPr>
              <a:spLocks noChangeArrowheads="1"/>
            </p:cNvSpPr>
            <p:nvPr/>
          </p:nvSpPr>
          <p:spPr bwMode="auto">
            <a:xfrm>
              <a:off x="1791" y="194"/>
              <a:ext cx="2186"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3100" b="1" dirty="0" smtClean="0">
                  <a:solidFill>
                    <a:schemeClr val="bg1"/>
                  </a:solidFill>
                  <a:latin typeface="Arial" charset="0"/>
                  <a:cs typeface="Arial" charset="0"/>
                </a:rPr>
                <a:t>Assessing the past: </a:t>
              </a:r>
              <a:endParaRPr lang="en-GB" sz="3100" b="1" dirty="0">
                <a:solidFill>
                  <a:srgbClr val="FF0000"/>
                </a:solidFill>
                <a:latin typeface="Arial" charset="0"/>
                <a:cs typeface="Arial" charset="0"/>
              </a:endParaRPr>
            </a:p>
          </p:txBody>
        </p:sp>
      </p:grpSp>
      <p:sp>
        <p:nvSpPr>
          <p:cNvPr id="6" name="CasellaDiTesto 5"/>
          <p:cNvSpPr txBox="1"/>
          <p:nvPr/>
        </p:nvSpPr>
        <p:spPr>
          <a:xfrm>
            <a:off x="1302693" y="3914676"/>
            <a:ext cx="8732322" cy="738664"/>
          </a:xfrm>
          <a:prstGeom prst="rect">
            <a:avLst/>
          </a:prstGeom>
          <a:noFill/>
        </p:spPr>
        <p:txBody>
          <a:bodyPr wrap="none" rtlCol="0">
            <a:spAutoFit/>
          </a:bodyPr>
          <a:lstStyle/>
          <a:p>
            <a:r>
              <a:rPr lang="en-US" dirty="0" smtClean="0">
                <a:solidFill>
                  <a:srgbClr val="800000"/>
                </a:solidFill>
                <a:latin typeface="Arial Black"/>
                <a:cs typeface="Arial Black"/>
              </a:rPr>
              <a:t>What did we learn up to now from meson photoproduction</a:t>
            </a:r>
          </a:p>
          <a:p>
            <a:r>
              <a:rPr lang="en-US" dirty="0">
                <a:solidFill>
                  <a:srgbClr val="800000"/>
                </a:solidFill>
                <a:latin typeface="Arial Black"/>
                <a:cs typeface="Arial Black"/>
              </a:rPr>
              <a:t>p</a:t>
            </a:r>
            <a:r>
              <a:rPr lang="en-US" dirty="0" smtClean="0">
                <a:solidFill>
                  <a:srgbClr val="800000"/>
                </a:solidFill>
                <a:latin typeface="Arial Black"/>
                <a:cs typeface="Arial Black"/>
              </a:rPr>
              <a:t>ublished data ?</a:t>
            </a:r>
            <a:endParaRPr lang="en-US" dirty="0">
              <a:solidFill>
                <a:srgbClr val="800000"/>
              </a:solidFill>
              <a:latin typeface="Arial Black"/>
              <a:cs typeface="Arial Black"/>
            </a:endParaRPr>
          </a:p>
        </p:txBody>
      </p:sp>
    </p:spTree>
    <p:extLst>
      <p:ext uri="{BB962C8B-B14F-4D97-AF65-F5344CB8AC3E}">
        <p14:creationId xmlns:p14="http://schemas.microsoft.com/office/powerpoint/2010/main" val="320661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rcRect l="50885" t="31638" r="7143" b="16394"/>
          <a:stretch>
            <a:fillRect/>
          </a:stretch>
        </p:blipFill>
        <p:spPr>
          <a:xfrm>
            <a:off x="5450680" y="1726047"/>
            <a:ext cx="4743291" cy="4862357"/>
          </a:xfrm>
          <a:prstGeom prst="rect">
            <a:avLst/>
          </a:prstGeom>
          <a:solidFill>
            <a:schemeClr val="bg1"/>
          </a:solidFill>
        </p:spPr>
      </p:pic>
      <p:sp>
        <p:nvSpPr>
          <p:cNvPr id="2" name="Title 1"/>
          <p:cNvSpPr>
            <a:spLocks noGrp="1"/>
          </p:cNvSpPr>
          <p:nvPr>
            <p:ph type="title"/>
          </p:nvPr>
        </p:nvSpPr>
        <p:spPr>
          <a:xfrm>
            <a:off x="519113" y="1"/>
            <a:ext cx="9344025" cy="819353"/>
          </a:xfrm>
        </p:spPr>
        <p:txBody>
          <a:bodyPr>
            <a:normAutofit fontScale="90000"/>
          </a:bodyPr>
          <a:lstStyle/>
          <a:p>
            <a:r>
              <a:rPr lang="en-US" sz="4400" b="1" dirty="0">
                <a:solidFill>
                  <a:srgbClr val="000090"/>
                </a:solidFill>
                <a:cs typeface="Times New Roman"/>
              </a:rPr>
              <a:t>Strangeness production  </a:t>
            </a:r>
            <a:r>
              <a:rPr lang="en-US" sz="4400" b="1" dirty="0" err="1">
                <a:solidFill>
                  <a:srgbClr val="FF0000"/>
                </a:solidFill>
                <a:latin typeface="Times New Roman"/>
                <a:cs typeface="Times New Roman"/>
              </a:rPr>
              <a:t>γ</a:t>
            </a:r>
            <a:r>
              <a:rPr lang="en-US" sz="4400" b="1" dirty="0" err="1">
                <a:solidFill>
                  <a:srgbClr val="FF0000"/>
                </a:solidFill>
              </a:rPr>
              <a:t>p</a:t>
            </a:r>
            <a:r>
              <a:rPr lang="en-US" sz="4400" b="1" dirty="0" err="1">
                <a:solidFill>
                  <a:srgbClr val="FF0000"/>
                </a:solidFill>
                <a:latin typeface="Times New Roman"/>
                <a:cs typeface="Times New Roman"/>
              </a:rPr>
              <a:t>→</a:t>
            </a:r>
            <a:r>
              <a:rPr lang="en-US" sz="4400" b="1" dirty="0" err="1">
                <a:solidFill>
                  <a:srgbClr val="FF0000"/>
                </a:solidFill>
              </a:rPr>
              <a:t>K</a:t>
            </a:r>
            <a:r>
              <a:rPr lang="en-US" sz="4400" b="1" baseline="30000" dirty="0" err="1">
                <a:solidFill>
                  <a:srgbClr val="FF0000"/>
                </a:solidFill>
              </a:rPr>
              <a:t>+</a:t>
            </a:r>
            <a:r>
              <a:rPr lang="en-US" sz="4400" b="1" dirty="0" err="1">
                <a:solidFill>
                  <a:srgbClr val="FF0000"/>
                </a:solidFill>
              </a:rPr>
              <a:t>Λ</a:t>
            </a:r>
            <a:r>
              <a:rPr lang="en-US" sz="4400" b="1" dirty="0" err="1">
                <a:solidFill>
                  <a:srgbClr val="FF0000"/>
                </a:solidFill>
                <a:latin typeface="Times New Roman"/>
                <a:cs typeface="Times New Roman"/>
              </a:rPr>
              <a:t>→</a:t>
            </a:r>
            <a:r>
              <a:rPr lang="en-US" sz="4400" b="1" dirty="0" err="1">
                <a:solidFill>
                  <a:srgbClr val="FF0000"/>
                </a:solidFill>
              </a:rPr>
              <a:t>K</a:t>
            </a:r>
            <a:r>
              <a:rPr lang="en-US" sz="4400" b="1" baseline="30000" dirty="0" err="1">
                <a:solidFill>
                  <a:srgbClr val="FF0000"/>
                </a:solidFill>
              </a:rPr>
              <a:t>+</a:t>
            </a:r>
            <a:r>
              <a:rPr lang="en-US" sz="4400" b="1" dirty="0" err="1">
                <a:solidFill>
                  <a:srgbClr val="FF0000"/>
                </a:solidFill>
              </a:rPr>
              <a:t>pπ</a:t>
            </a:r>
            <a:r>
              <a:rPr lang="en-US" sz="4400" b="1" baseline="30000" dirty="0">
                <a:solidFill>
                  <a:srgbClr val="FF0000"/>
                </a:solidFill>
              </a:rPr>
              <a:t>-</a:t>
            </a:r>
            <a:r>
              <a:rPr lang="en-US" sz="4400" b="1" dirty="0">
                <a:solidFill>
                  <a:srgbClr val="FF0000"/>
                </a:solidFill>
              </a:rPr>
              <a:t> </a:t>
            </a:r>
          </a:p>
        </p:txBody>
      </p:sp>
      <p:sp>
        <p:nvSpPr>
          <p:cNvPr id="9" name="TextBox 8"/>
          <p:cNvSpPr txBox="1"/>
          <p:nvPr/>
        </p:nvSpPr>
        <p:spPr>
          <a:xfrm>
            <a:off x="-57679" y="1490954"/>
            <a:ext cx="209673" cy="423172"/>
          </a:xfrm>
          <a:prstGeom prst="rect">
            <a:avLst/>
          </a:prstGeom>
          <a:noFill/>
        </p:spPr>
        <p:txBody>
          <a:bodyPr wrap="none" lIns="100767" tIns="50383" rIns="100767" bIns="50383" rtlCol="0">
            <a:spAutoFit/>
          </a:bodyPr>
          <a:lstStyle/>
          <a:p>
            <a:endParaRPr lang="en-US" dirty="0"/>
          </a:p>
        </p:txBody>
      </p:sp>
      <p:pic>
        <p:nvPicPr>
          <p:cNvPr id="13" name="Picture 12"/>
          <p:cNvPicPr>
            <a:picLocks noChangeAspect="1"/>
          </p:cNvPicPr>
          <p:nvPr/>
        </p:nvPicPr>
        <p:blipFill>
          <a:blip r:embed="rId4"/>
          <a:srcRect l="9039" t="23934" r="50379" b="15800"/>
          <a:stretch>
            <a:fillRect/>
          </a:stretch>
        </p:blipFill>
        <p:spPr>
          <a:xfrm>
            <a:off x="519113" y="1544682"/>
            <a:ext cx="4628753" cy="4768365"/>
          </a:xfrm>
          <a:prstGeom prst="rect">
            <a:avLst/>
          </a:prstGeom>
          <a:solidFill>
            <a:schemeClr val="bg1"/>
          </a:solidFill>
          <a:ln>
            <a:solidFill>
              <a:srgbClr val="FF0000"/>
            </a:solidFill>
          </a:ln>
        </p:spPr>
      </p:pic>
      <p:sp>
        <p:nvSpPr>
          <p:cNvPr id="14" name="TextBox 13"/>
          <p:cNvSpPr txBox="1"/>
          <p:nvPr/>
        </p:nvSpPr>
        <p:spPr>
          <a:xfrm>
            <a:off x="5902439" y="1057981"/>
            <a:ext cx="3221061" cy="332582"/>
          </a:xfrm>
          <a:prstGeom prst="rect">
            <a:avLst/>
          </a:prstGeom>
          <a:noFill/>
        </p:spPr>
        <p:txBody>
          <a:bodyPr wrap="none" lIns="100767" tIns="50383" rIns="100767" bIns="50383" rtlCol="0">
            <a:spAutoFit/>
          </a:bodyPr>
          <a:lstStyle/>
          <a:p>
            <a:r>
              <a:rPr lang="en-US" sz="1500" i="1" dirty="0">
                <a:solidFill>
                  <a:srgbClr val="000090"/>
                </a:solidFill>
                <a:latin typeface="+mj-lt"/>
              </a:rPr>
              <a:t>A.V. </a:t>
            </a:r>
            <a:r>
              <a:rPr lang="en-US" sz="1500" i="1" dirty="0" err="1">
                <a:solidFill>
                  <a:srgbClr val="000090"/>
                </a:solidFill>
                <a:latin typeface="+mj-lt"/>
              </a:rPr>
              <a:t>Anisovich</a:t>
            </a:r>
            <a:r>
              <a:rPr lang="en-US" sz="1500" i="1" dirty="0">
                <a:solidFill>
                  <a:srgbClr val="000090"/>
                </a:solidFill>
                <a:latin typeface="+mj-lt"/>
              </a:rPr>
              <a:t> et al, EPJ A48, 15 (2012) </a:t>
            </a:r>
          </a:p>
        </p:txBody>
      </p:sp>
      <p:sp>
        <p:nvSpPr>
          <p:cNvPr id="11" name="TextBox 10"/>
          <p:cNvSpPr txBox="1"/>
          <p:nvPr/>
        </p:nvSpPr>
        <p:spPr>
          <a:xfrm>
            <a:off x="425971" y="1057981"/>
            <a:ext cx="4952613" cy="332582"/>
          </a:xfrm>
          <a:prstGeom prst="rect">
            <a:avLst/>
          </a:prstGeom>
          <a:noFill/>
          <a:ln>
            <a:noFill/>
          </a:ln>
        </p:spPr>
        <p:txBody>
          <a:bodyPr wrap="square" lIns="100767" tIns="50383" rIns="100767" bIns="50383" rtlCol="0">
            <a:spAutoFit/>
          </a:bodyPr>
          <a:lstStyle/>
          <a:p>
            <a:r>
              <a:rPr lang="en-US" sz="1500" i="1" dirty="0">
                <a:solidFill>
                  <a:srgbClr val="000090"/>
                </a:solidFill>
                <a:latin typeface="+mj-lt"/>
              </a:rPr>
              <a:t>M. Mc </a:t>
            </a:r>
            <a:r>
              <a:rPr lang="en-US" sz="1500" i="1" dirty="0" err="1">
                <a:solidFill>
                  <a:srgbClr val="000090"/>
                </a:solidFill>
                <a:latin typeface="+mj-lt"/>
              </a:rPr>
              <a:t>Cracken</a:t>
            </a:r>
            <a:r>
              <a:rPr lang="en-US" sz="1500" i="1" dirty="0">
                <a:solidFill>
                  <a:srgbClr val="000090"/>
                </a:solidFill>
                <a:latin typeface="+mj-lt"/>
              </a:rPr>
              <a:t> et </a:t>
            </a:r>
            <a:r>
              <a:rPr lang="en-US" sz="1500" i="1" dirty="0" err="1">
                <a:solidFill>
                  <a:srgbClr val="000090"/>
                </a:solidFill>
                <a:latin typeface="+mj-lt"/>
              </a:rPr>
              <a:t>al.(CLAS</a:t>
            </a:r>
            <a:r>
              <a:rPr lang="en-US" sz="1500" i="1" dirty="0">
                <a:solidFill>
                  <a:srgbClr val="000090"/>
                </a:solidFill>
                <a:latin typeface="+mj-lt"/>
              </a:rPr>
              <a:t>), Phys.</a:t>
            </a:r>
            <a:r>
              <a:rPr lang="en-US" sz="1500" i="1" dirty="0">
                <a:solidFill>
                  <a:srgbClr val="000090"/>
                </a:solidFill>
                <a:latin typeface="+mj-lt"/>
                <a:cs typeface="Calibri"/>
              </a:rPr>
              <a:t>RevC81,025201</a:t>
            </a:r>
            <a:r>
              <a:rPr lang="en-US" sz="1500" i="1" dirty="0">
                <a:solidFill>
                  <a:srgbClr val="000090"/>
                </a:solidFill>
                <a:latin typeface="+mj-lt"/>
              </a:rPr>
              <a:t>,2010</a:t>
            </a:r>
          </a:p>
        </p:txBody>
      </p:sp>
      <p:sp>
        <p:nvSpPr>
          <p:cNvPr id="15" name="Footer Placeholder 14"/>
          <p:cNvSpPr>
            <a:spLocks noGrp="1"/>
          </p:cNvSpPr>
          <p:nvPr>
            <p:ph type="ftr" sz="quarter" idx="11"/>
          </p:nvPr>
        </p:nvSpPr>
        <p:spPr/>
        <p:txBody>
          <a:bodyPr/>
          <a:lstStyle/>
          <a:p>
            <a:r>
              <a:rPr lang="en-US" smtClean="0">
                <a:solidFill>
                  <a:srgbClr val="800000"/>
                </a:solidFill>
              </a:rPr>
              <a:t>FDHS- 2014 - Jlab  November 18-20                          Annalisa D'Angelo - Data Analysis in Meson Photoproduction</a:t>
            </a:r>
            <a:endParaRPr lang="en-US" dirty="0">
              <a:solidFill>
                <a:srgbClr val="800000"/>
              </a:solidFill>
            </a:endParaRPr>
          </a:p>
        </p:txBody>
      </p:sp>
      <p:pic>
        <p:nvPicPr>
          <p:cNvPr id="12" name="Picture 11"/>
          <p:cNvPicPr>
            <a:picLocks noChangeAspect="1"/>
          </p:cNvPicPr>
          <p:nvPr/>
        </p:nvPicPr>
        <p:blipFill>
          <a:blip r:embed="rId4"/>
          <a:srcRect l="34511" t="69282" r="57980" b="22990"/>
          <a:stretch>
            <a:fillRect/>
          </a:stretch>
        </p:blipFill>
        <p:spPr>
          <a:xfrm>
            <a:off x="1598081" y="3653509"/>
            <a:ext cx="3506525" cy="2592379"/>
          </a:xfrm>
          <a:prstGeom prst="rect">
            <a:avLst/>
          </a:prstGeom>
          <a:solidFill>
            <a:srgbClr val="FFFFFF"/>
          </a:solidFill>
        </p:spPr>
      </p:pic>
      <p:pic>
        <p:nvPicPr>
          <p:cNvPr id="17" name="Picture 16"/>
          <p:cNvPicPr>
            <a:picLocks noChangeAspect="1"/>
          </p:cNvPicPr>
          <p:nvPr/>
        </p:nvPicPr>
        <p:blipFill>
          <a:blip r:embed="rId4"/>
          <a:srcRect l="60759" t="52415" r="31744" b="40605"/>
          <a:stretch>
            <a:fillRect/>
          </a:stretch>
        </p:blipFill>
        <p:spPr>
          <a:xfrm>
            <a:off x="5676592" y="2605827"/>
            <a:ext cx="3681853" cy="2462536"/>
          </a:xfrm>
          <a:prstGeom prst="rect">
            <a:avLst/>
          </a:prstGeom>
          <a:solidFill>
            <a:schemeClr val="bg1"/>
          </a:solidFill>
        </p:spPr>
      </p:pic>
      <p:pic>
        <p:nvPicPr>
          <p:cNvPr id="18" name="Picture 17"/>
          <p:cNvPicPr>
            <a:picLocks noChangeAspect="1"/>
          </p:cNvPicPr>
          <p:nvPr/>
        </p:nvPicPr>
        <p:blipFill>
          <a:blip r:embed="rId4"/>
          <a:srcRect l="50885" t="79900" r="7143" b="16968"/>
          <a:stretch>
            <a:fillRect/>
          </a:stretch>
        </p:blipFill>
        <p:spPr>
          <a:xfrm>
            <a:off x="510605" y="6290940"/>
            <a:ext cx="4663425" cy="288032"/>
          </a:xfrm>
          <a:prstGeom prst="rect">
            <a:avLst/>
          </a:prstGeom>
          <a:solidFill>
            <a:srgbClr val="FFFFFF"/>
          </a:solidFill>
        </p:spPr>
      </p:pic>
    </p:spTree>
    <p:custDataLst>
      <p:tags r:id="rId1"/>
    </p:custDataLst>
    <p:extLst>
      <p:ext uri="{BB962C8B-B14F-4D97-AF65-F5344CB8AC3E}">
        <p14:creationId xmlns:p14="http://schemas.microsoft.com/office/powerpoint/2010/main" val="3251735810"/>
      </p:ext>
    </p:extLst>
  </p:cSld>
  <p:clrMapOvr>
    <a:masterClrMapping/>
  </p:clrMapOvr>
  <p:transition xmlns:p14="http://schemas.microsoft.com/office/powerpoint/2010/main" advTm="59783"/>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ppt_w</p:attrName>
                                        </p:attrNameLst>
                                      </p:cBhvr>
                                      <p:tavLst>
                                        <p:tav tm="0">
                                          <p:val>
                                            <p:fltVal val="0"/>
                                          </p:val>
                                        </p:tav>
                                        <p:tav tm="100000">
                                          <p:val>
                                            <p:strVal val="#ppt_w"/>
                                          </p:val>
                                        </p:tav>
                                      </p:tavLst>
                                    </p:anim>
                                    <p:anim calcmode="lin" valueType="num">
                                      <p:cBhvr>
                                        <p:cTn id="12" dur="10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rcRect l="1570" r="51183" b="505"/>
          <a:stretch>
            <a:fillRect/>
          </a:stretch>
        </p:blipFill>
        <p:spPr>
          <a:xfrm>
            <a:off x="508118" y="1540645"/>
            <a:ext cx="4470135" cy="4803293"/>
          </a:xfrm>
          <a:prstGeom prst="rect">
            <a:avLst/>
          </a:prstGeom>
          <a:solidFill>
            <a:srgbClr val="FFFFFF"/>
          </a:solidFill>
        </p:spPr>
      </p:pic>
      <p:sp>
        <p:nvSpPr>
          <p:cNvPr id="2" name="Title 1"/>
          <p:cNvSpPr>
            <a:spLocks noGrp="1"/>
          </p:cNvSpPr>
          <p:nvPr>
            <p:ph type="title"/>
          </p:nvPr>
        </p:nvSpPr>
        <p:spPr>
          <a:xfrm>
            <a:off x="519113" y="1"/>
            <a:ext cx="9344025" cy="832785"/>
          </a:xfrm>
        </p:spPr>
        <p:txBody>
          <a:bodyPr>
            <a:normAutofit fontScale="90000"/>
          </a:bodyPr>
          <a:lstStyle/>
          <a:p>
            <a:r>
              <a:rPr lang="en-US" sz="4400" b="1" dirty="0">
                <a:solidFill>
                  <a:srgbClr val="000090"/>
                </a:solidFill>
                <a:cs typeface="Times New Roman"/>
              </a:rPr>
              <a:t>Strangeness production  </a:t>
            </a:r>
            <a:r>
              <a:rPr lang="en-US" sz="4400" b="1" dirty="0" err="1">
                <a:solidFill>
                  <a:srgbClr val="FF0000"/>
                </a:solidFill>
                <a:latin typeface="Times New Roman"/>
                <a:cs typeface="Times New Roman"/>
              </a:rPr>
              <a:t>γ</a:t>
            </a:r>
            <a:r>
              <a:rPr lang="en-US" sz="4400" b="1" dirty="0" err="1">
                <a:solidFill>
                  <a:srgbClr val="FF0000"/>
                </a:solidFill>
              </a:rPr>
              <a:t>p</a:t>
            </a:r>
            <a:r>
              <a:rPr lang="en-US" sz="4400" b="1" dirty="0" err="1">
                <a:solidFill>
                  <a:srgbClr val="FF0000"/>
                </a:solidFill>
                <a:latin typeface="Times New Roman"/>
                <a:cs typeface="Times New Roman"/>
              </a:rPr>
              <a:t>→</a:t>
            </a:r>
            <a:r>
              <a:rPr lang="en-US" sz="4400" b="1" dirty="0" err="1">
                <a:solidFill>
                  <a:srgbClr val="FF0000"/>
                </a:solidFill>
              </a:rPr>
              <a:t>K</a:t>
            </a:r>
            <a:r>
              <a:rPr lang="en-US" sz="4400" b="1" baseline="30000" dirty="0" err="1">
                <a:solidFill>
                  <a:srgbClr val="FF0000"/>
                </a:solidFill>
              </a:rPr>
              <a:t>+</a:t>
            </a:r>
            <a:r>
              <a:rPr lang="en-US" sz="4400" b="1" dirty="0" err="1">
                <a:solidFill>
                  <a:srgbClr val="FF0000"/>
                </a:solidFill>
              </a:rPr>
              <a:t>Λ</a:t>
            </a:r>
            <a:r>
              <a:rPr lang="en-US" sz="4400" b="1" dirty="0" err="1">
                <a:solidFill>
                  <a:srgbClr val="FF0000"/>
                </a:solidFill>
                <a:latin typeface="Times New Roman"/>
                <a:cs typeface="Times New Roman"/>
              </a:rPr>
              <a:t>→</a:t>
            </a:r>
            <a:r>
              <a:rPr lang="en-US" sz="4400" b="1" dirty="0" err="1">
                <a:solidFill>
                  <a:srgbClr val="FF0000"/>
                </a:solidFill>
              </a:rPr>
              <a:t>K</a:t>
            </a:r>
            <a:r>
              <a:rPr lang="en-US" sz="4400" b="1" baseline="30000" dirty="0" err="1">
                <a:solidFill>
                  <a:srgbClr val="FF0000"/>
                </a:solidFill>
              </a:rPr>
              <a:t>+</a:t>
            </a:r>
            <a:r>
              <a:rPr lang="en-US" sz="4400" b="1" dirty="0" err="1">
                <a:solidFill>
                  <a:srgbClr val="FF0000"/>
                </a:solidFill>
              </a:rPr>
              <a:t>pπ</a:t>
            </a:r>
            <a:r>
              <a:rPr lang="en-US" sz="4400" b="1" baseline="30000" dirty="0">
                <a:solidFill>
                  <a:srgbClr val="FF0000"/>
                </a:solidFill>
              </a:rPr>
              <a:t>-</a:t>
            </a:r>
            <a:r>
              <a:rPr lang="en-US" sz="4400" b="1" dirty="0">
                <a:solidFill>
                  <a:srgbClr val="FF0000"/>
                </a:solidFill>
              </a:rPr>
              <a:t> </a:t>
            </a:r>
          </a:p>
        </p:txBody>
      </p:sp>
      <p:sp>
        <p:nvSpPr>
          <p:cNvPr id="9" name="TextBox 8"/>
          <p:cNvSpPr txBox="1"/>
          <p:nvPr/>
        </p:nvSpPr>
        <p:spPr>
          <a:xfrm>
            <a:off x="-57679" y="1490954"/>
            <a:ext cx="209673" cy="423172"/>
          </a:xfrm>
          <a:prstGeom prst="rect">
            <a:avLst/>
          </a:prstGeom>
          <a:noFill/>
        </p:spPr>
        <p:txBody>
          <a:bodyPr wrap="none" lIns="100767" tIns="50383" rIns="100767" bIns="50383" rtlCol="0">
            <a:spAutoFit/>
          </a:bodyPr>
          <a:lstStyle/>
          <a:p>
            <a:endParaRPr lang="en-US" dirty="0"/>
          </a:p>
        </p:txBody>
      </p:sp>
      <p:cxnSp>
        <p:nvCxnSpPr>
          <p:cNvPr id="15" name="Straight Connector 14"/>
          <p:cNvCxnSpPr/>
          <p:nvPr/>
        </p:nvCxnSpPr>
        <p:spPr>
          <a:xfrm>
            <a:off x="7642489" y="201480"/>
            <a:ext cx="230717" cy="1680"/>
          </a:xfrm>
          <a:prstGeom prst="line">
            <a:avLst/>
          </a:prstGeom>
          <a:ln w="19050" cap="flat" cmpd="sng" algn="ctr">
            <a:solidFill>
              <a:srgbClr val="FF00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166875" y="241776"/>
            <a:ext cx="230717" cy="1680"/>
          </a:xfrm>
          <a:prstGeom prst="line">
            <a:avLst/>
          </a:prstGeom>
          <a:ln w="19050" cap="flat" cmpd="sng" algn="ctr">
            <a:solidFill>
              <a:srgbClr val="FF0000"/>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78669" y="6291097"/>
            <a:ext cx="4556645" cy="301805"/>
          </a:xfrm>
          <a:prstGeom prst="rect">
            <a:avLst/>
          </a:prstGeom>
          <a:noFill/>
          <a:ln>
            <a:noFill/>
          </a:ln>
        </p:spPr>
        <p:txBody>
          <a:bodyPr wrap="square" lIns="100767" tIns="50383" rIns="100767" bIns="50383" rtlCol="0">
            <a:spAutoFit/>
          </a:bodyPr>
          <a:lstStyle/>
          <a:p>
            <a:r>
              <a:rPr lang="en-US" sz="1300" i="1" dirty="0">
                <a:solidFill>
                  <a:srgbClr val="000090"/>
                </a:solidFill>
                <a:latin typeface="+mn-lt"/>
              </a:rPr>
              <a:t>M. Mc </a:t>
            </a:r>
            <a:r>
              <a:rPr lang="en-US" sz="1300" i="1" dirty="0" err="1">
                <a:solidFill>
                  <a:srgbClr val="000090"/>
                </a:solidFill>
                <a:latin typeface="+mn-lt"/>
              </a:rPr>
              <a:t>Cracken</a:t>
            </a:r>
            <a:r>
              <a:rPr lang="en-US" sz="1300" i="1" dirty="0">
                <a:solidFill>
                  <a:srgbClr val="000090"/>
                </a:solidFill>
                <a:latin typeface="+mn-lt"/>
              </a:rPr>
              <a:t> et al. (CLAS), Phys. </a:t>
            </a:r>
            <a:r>
              <a:rPr lang="en-US" sz="1300" i="1" dirty="0">
                <a:solidFill>
                  <a:srgbClr val="000090"/>
                </a:solidFill>
                <a:latin typeface="Calibri"/>
                <a:cs typeface="Calibri"/>
              </a:rPr>
              <a:t>Rev. C 81, 025201</a:t>
            </a:r>
            <a:r>
              <a:rPr lang="en-US" sz="1300" i="1" dirty="0">
                <a:solidFill>
                  <a:srgbClr val="000090"/>
                </a:solidFill>
                <a:latin typeface="+mn-lt"/>
              </a:rPr>
              <a:t>, 2010</a:t>
            </a:r>
          </a:p>
        </p:txBody>
      </p:sp>
      <p:sp>
        <p:nvSpPr>
          <p:cNvPr id="21" name="TextBox 20"/>
          <p:cNvSpPr txBox="1"/>
          <p:nvPr/>
        </p:nvSpPr>
        <p:spPr>
          <a:xfrm>
            <a:off x="5652558" y="6343938"/>
            <a:ext cx="4325938" cy="301805"/>
          </a:xfrm>
          <a:prstGeom prst="rect">
            <a:avLst/>
          </a:prstGeom>
          <a:noFill/>
          <a:ln>
            <a:noFill/>
          </a:ln>
        </p:spPr>
        <p:txBody>
          <a:bodyPr wrap="square" lIns="100767" tIns="50383" rIns="100767" bIns="50383" rtlCol="0">
            <a:spAutoFit/>
          </a:bodyPr>
          <a:lstStyle/>
          <a:p>
            <a:r>
              <a:rPr lang="en-US" sz="1300" i="1" dirty="0">
                <a:solidFill>
                  <a:srgbClr val="000090"/>
                </a:solidFill>
                <a:latin typeface="+mn-lt"/>
              </a:rPr>
              <a:t>D. Bradford et al. (CLAS), </a:t>
            </a:r>
            <a:r>
              <a:rPr lang="en-US" sz="1300" i="1" dirty="0" err="1">
                <a:solidFill>
                  <a:srgbClr val="000090"/>
                </a:solidFill>
              </a:rPr>
              <a:t>Phys.Rev</a:t>
            </a:r>
            <a:r>
              <a:rPr lang="en-US" sz="1300" i="1" dirty="0">
                <a:solidFill>
                  <a:srgbClr val="000090"/>
                </a:solidFill>
              </a:rPr>
              <a:t>. C75, 035205, 2007 </a:t>
            </a:r>
            <a:endParaRPr lang="en-US" sz="1300" i="1" dirty="0">
              <a:solidFill>
                <a:srgbClr val="000090"/>
              </a:solidFill>
              <a:latin typeface="+mn-lt"/>
            </a:endParaRPr>
          </a:p>
        </p:txBody>
      </p:sp>
      <p:pic>
        <p:nvPicPr>
          <p:cNvPr id="20" name="Picture 19"/>
          <p:cNvPicPr>
            <a:picLocks noChangeAspect="1"/>
          </p:cNvPicPr>
          <p:nvPr/>
        </p:nvPicPr>
        <p:blipFill>
          <a:blip r:embed="rId5"/>
          <a:srcRect l="51136" t="9804" r="6313" b="10458"/>
          <a:stretch>
            <a:fillRect/>
          </a:stretch>
        </p:blipFill>
        <p:spPr>
          <a:xfrm>
            <a:off x="5064772" y="1526686"/>
            <a:ext cx="4870464" cy="4912163"/>
          </a:xfrm>
          <a:prstGeom prst="rect">
            <a:avLst/>
          </a:prstGeom>
          <a:solidFill>
            <a:schemeClr val="bg1"/>
          </a:solidFill>
        </p:spPr>
      </p:pic>
      <p:pic>
        <p:nvPicPr>
          <p:cNvPr id="17" name="Picture 16"/>
          <p:cNvPicPr>
            <a:picLocks noChangeAspect="1"/>
          </p:cNvPicPr>
          <p:nvPr/>
        </p:nvPicPr>
        <p:blipFill>
          <a:blip r:embed="rId4"/>
          <a:srcRect l="21737" t="73283" r="69391" b="14972"/>
          <a:stretch>
            <a:fillRect/>
          </a:stretch>
        </p:blipFill>
        <p:spPr>
          <a:xfrm>
            <a:off x="854202" y="3237116"/>
            <a:ext cx="4005267" cy="3019379"/>
          </a:xfrm>
          <a:prstGeom prst="rect">
            <a:avLst/>
          </a:prstGeom>
          <a:solidFill>
            <a:srgbClr val="FFFFFF"/>
          </a:solidFill>
          <a:ln w="28575" cap="flat" cmpd="sng" algn="ctr">
            <a:noFill/>
            <a:prstDash val="solid"/>
            <a:round/>
            <a:headEnd type="none" w="med" len="med"/>
            <a:tailEnd type="none" w="med" len="med"/>
          </a:ln>
        </p:spPr>
      </p:pic>
      <p:pic>
        <p:nvPicPr>
          <p:cNvPr id="23" name="Picture 22"/>
          <p:cNvPicPr>
            <a:picLocks noChangeAspect="1"/>
          </p:cNvPicPr>
          <p:nvPr/>
        </p:nvPicPr>
        <p:blipFill>
          <a:blip r:embed="rId5"/>
          <a:srcRect l="67425" t="37126" r="19212" b="39506"/>
          <a:stretch>
            <a:fillRect/>
          </a:stretch>
        </p:blipFill>
        <p:spPr>
          <a:xfrm>
            <a:off x="5378574" y="1598410"/>
            <a:ext cx="4571082" cy="4750682"/>
          </a:xfrm>
          <a:prstGeom prst="rect">
            <a:avLst/>
          </a:prstGeom>
          <a:solidFill>
            <a:srgbClr val="FFFFFF"/>
          </a:solidFill>
        </p:spPr>
      </p:pic>
      <p:sp>
        <p:nvSpPr>
          <p:cNvPr id="18" name="TextBox 17"/>
          <p:cNvSpPr txBox="1"/>
          <p:nvPr/>
        </p:nvSpPr>
        <p:spPr>
          <a:xfrm>
            <a:off x="5902439" y="1057981"/>
            <a:ext cx="3221061" cy="332582"/>
          </a:xfrm>
          <a:prstGeom prst="rect">
            <a:avLst/>
          </a:prstGeom>
          <a:noFill/>
        </p:spPr>
        <p:txBody>
          <a:bodyPr wrap="none" lIns="100767" tIns="50383" rIns="100767" bIns="50383" rtlCol="0">
            <a:spAutoFit/>
          </a:bodyPr>
          <a:lstStyle/>
          <a:p>
            <a:r>
              <a:rPr lang="en-US" sz="1500" i="1" dirty="0">
                <a:solidFill>
                  <a:srgbClr val="000090"/>
                </a:solidFill>
                <a:latin typeface="+mj-lt"/>
              </a:rPr>
              <a:t>A.V. </a:t>
            </a:r>
            <a:r>
              <a:rPr lang="en-US" sz="1500" i="1" dirty="0" err="1">
                <a:solidFill>
                  <a:srgbClr val="000090"/>
                </a:solidFill>
                <a:latin typeface="+mj-lt"/>
              </a:rPr>
              <a:t>Anisovich</a:t>
            </a:r>
            <a:r>
              <a:rPr lang="en-US" sz="1500" i="1" dirty="0">
                <a:solidFill>
                  <a:srgbClr val="000090"/>
                </a:solidFill>
                <a:latin typeface="+mj-lt"/>
              </a:rPr>
              <a:t> et al, EPJ A48, 15 (2012) </a:t>
            </a:r>
          </a:p>
        </p:txBody>
      </p:sp>
      <p:sp>
        <p:nvSpPr>
          <p:cNvPr id="24" name="TextBox 23"/>
          <p:cNvSpPr txBox="1"/>
          <p:nvPr/>
        </p:nvSpPr>
        <p:spPr>
          <a:xfrm>
            <a:off x="425971" y="1057981"/>
            <a:ext cx="4952613" cy="332582"/>
          </a:xfrm>
          <a:prstGeom prst="rect">
            <a:avLst/>
          </a:prstGeom>
          <a:noFill/>
          <a:ln>
            <a:noFill/>
          </a:ln>
        </p:spPr>
        <p:txBody>
          <a:bodyPr wrap="square" lIns="100767" tIns="50383" rIns="100767" bIns="50383" rtlCol="0">
            <a:spAutoFit/>
          </a:bodyPr>
          <a:lstStyle/>
          <a:p>
            <a:r>
              <a:rPr lang="en-US" sz="1500" i="1" dirty="0">
                <a:solidFill>
                  <a:srgbClr val="000090"/>
                </a:solidFill>
                <a:latin typeface="+mj-lt"/>
              </a:rPr>
              <a:t>M. Mc </a:t>
            </a:r>
            <a:r>
              <a:rPr lang="en-US" sz="1500" i="1" dirty="0" err="1">
                <a:solidFill>
                  <a:srgbClr val="000090"/>
                </a:solidFill>
                <a:latin typeface="+mj-lt"/>
              </a:rPr>
              <a:t>Cracken</a:t>
            </a:r>
            <a:r>
              <a:rPr lang="en-US" sz="1500" i="1" dirty="0">
                <a:solidFill>
                  <a:srgbClr val="000090"/>
                </a:solidFill>
                <a:latin typeface="+mj-lt"/>
              </a:rPr>
              <a:t> et </a:t>
            </a:r>
            <a:r>
              <a:rPr lang="en-US" sz="1500" i="1" dirty="0" err="1">
                <a:solidFill>
                  <a:srgbClr val="000090"/>
                </a:solidFill>
                <a:latin typeface="+mj-lt"/>
              </a:rPr>
              <a:t>al.(CLAS</a:t>
            </a:r>
            <a:r>
              <a:rPr lang="en-US" sz="1500" i="1" dirty="0">
                <a:solidFill>
                  <a:srgbClr val="000090"/>
                </a:solidFill>
                <a:latin typeface="+mj-lt"/>
              </a:rPr>
              <a:t>), Phys.</a:t>
            </a:r>
            <a:r>
              <a:rPr lang="en-US" sz="1500" i="1" dirty="0">
                <a:solidFill>
                  <a:srgbClr val="000090"/>
                </a:solidFill>
                <a:latin typeface="+mj-lt"/>
                <a:cs typeface="Calibri"/>
              </a:rPr>
              <a:t>RevC81,025201</a:t>
            </a:r>
            <a:r>
              <a:rPr lang="en-US" sz="1500" i="1" dirty="0">
                <a:solidFill>
                  <a:srgbClr val="000090"/>
                </a:solidFill>
                <a:latin typeface="+mj-lt"/>
              </a:rPr>
              <a:t>,2010</a:t>
            </a:r>
          </a:p>
        </p:txBody>
      </p:sp>
      <p:sp>
        <p:nvSpPr>
          <p:cNvPr id="3" name="Segnaposto piè di pagina 2"/>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custDataLst>
      <p:tags r:id="rId1"/>
    </p:custDataLst>
    <p:extLst>
      <p:ext uri="{BB962C8B-B14F-4D97-AF65-F5344CB8AC3E}">
        <p14:creationId xmlns:p14="http://schemas.microsoft.com/office/powerpoint/2010/main" val="2594803093"/>
      </p:ext>
    </p:extLst>
  </p:cSld>
  <p:clrMapOvr>
    <a:masterClrMapping/>
  </p:clrMapOvr>
  <p:transition xmlns:p14="http://schemas.microsoft.com/office/powerpoint/2010/main" advTm="34583"/>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1000" fill="hold"/>
                                        <p:tgtEl>
                                          <p:spTgt spid="23"/>
                                        </p:tgtEl>
                                        <p:attrNameLst>
                                          <p:attrName>ppt_w</p:attrName>
                                        </p:attrNameLst>
                                      </p:cBhvr>
                                      <p:tavLst>
                                        <p:tav tm="0">
                                          <p:val>
                                            <p:fltVal val="0"/>
                                          </p:val>
                                        </p:tav>
                                        <p:tav tm="100000">
                                          <p:val>
                                            <p:strVal val="#ppt_w"/>
                                          </p:val>
                                        </p:tav>
                                      </p:tavLst>
                                    </p:anim>
                                    <p:anim calcmode="lin" valueType="num">
                                      <p:cBhvr>
                                        <p:cTn id="12" dur="10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 y="-282320"/>
            <a:ext cx="10339726" cy="10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87" tIns="51944" rIns="103887" bIns="51944" anchor="ctr"/>
          <a:lstStyle/>
          <a:p>
            <a:pPr algn="ctr" defTabSz="888690" eaLnBrk="1" hangingPunct="1"/>
            <a:r>
              <a:rPr lang="it-IT" sz="3600" dirty="0">
                <a:solidFill>
                  <a:schemeClr val="tx2"/>
                </a:solidFill>
                <a:effectLst>
                  <a:outerShdw blurRad="38100" dist="38100" dir="2700000" algn="tl">
                    <a:srgbClr val="FFFFFF"/>
                  </a:outerShdw>
                </a:effectLst>
                <a:latin typeface="Arial" charset="0"/>
              </a:rPr>
              <a:t>           </a:t>
            </a:r>
            <a:r>
              <a:rPr lang="el-GR" sz="3600" dirty="0">
                <a:solidFill>
                  <a:schemeClr val="tx2"/>
                </a:solidFill>
                <a:effectLst>
                  <a:outerShdw blurRad="38100" dist="38100" dir="2700000" algn="tl">
                    <a:srgbClr val="FFFFFF"/>
                  </a:outerShdw>
                </a:effectLst>
                <a:latin typeface="Arial" charset="0"/>
              </a:rPr>
              <a:t>γ</a:t>
            </a:r>
            <a:r>
              <a:rPr lang="en-US" sz="3600" dirty="0" err="1">
                <a:solidFill>
                  <a:schemeClr val="tx2"/>
                </a:solidFill>
                <a:effectLst>
                  <a:outerShdw blurRad="38100" dist="38100" dir="2700000" algn="tl">
                    <a:srgbClr val="FFFFFF"/>
                  </a:outerShdw>
                </a:effectLst>
                <a:latin typeface="Arial" charset="0"/>
              </a:rPr>
              <a:t>p</a:t>
            </a:r>
            <a:r>
              <a:rPr lang="en-US" sz="3600" dirty="0" err="1">
                <a:solidFill>
                  <a:schemeClr val="tx2"/>
                </a:solidFill>
                <a:effectLst>
                  <a:outerShdw blurRad="38100" dist="38100" dir="2700000" algn="tl">
                    <a:srgbClr val="FFFFFF"/>
                  </a:outerShdw>
                </a:effectLst>
                <a:latin typeface="Symbol" charset="0"/>
                <a:cs typeface="Symbol" charset="0"/>
              </a:rPr>
              <a:t>→</a:t>
            </a:r>
            <a:r>
              <a:rPr lang="en-US" sz="3600" dirty="0" err="1">
                <a:solidFill>
                  <a:schemeClr val="tx2"/>
                </a:solidFill>
                <a:effectLst>
                  <a:outerShdw blurRad="38100" dist="38100" dir="2700000" algn="tl">
                    <a:srgbClr val="FFFFFF"/>
                  </a:outerShdw>
                </a:effectLst>
                <a:latin typeface="Arial" charset="0"/>
              </a:rPr>
              <a:t>K</a:t>
            </a:r>
            <a:r>
              <a:rPr lang="en-US" sz="3600" baseline="30000" dirty="0">
                <a:solidFill>
                  <a:schemeClr val="tx2"/>
                </a:solidFill>
                <a:effectLst>
                  <a:outerShdw blurRad="38100" dist="38100" dir="2700000" algn="tl">
                    <a:srgbClr val="FFFFFF"/>
                  </a:outerShdw>
                </a:effectLst>
                <a:latin typeface="Arial" charset="0"/>
              </a:rPr>
              <a:t>+</a:t>
            </a:r>
            <a:r>
              <a:rPr lang="el-GR" sz="3600" dirty="0">
                <a:solidFill>
                  <a:schemeClr val="tx2"/>
                </a:solidFill>
                <a:effectLst>
                  <a:outerShdw blurRad="38100" dist="38100" dir="2700000" algn="tl">
                    <a:srgbClr val="FFFFFF"/>
                  </a:outerShdw>
                </a:effectLst>
                <a:latin typeface="Arial" charset="0"/>
              </a:rPr>
              <a:t>Λ</a:t>
            </a:r>
            <a:r>
              <a:rPr lang="en-US" sz="3600" dirty="0">
                <a:solidFill>
                  <a:schemeClr val="tx2"/>
                </a:solidFill>
                <a:effectLst>
                  <a:outerShdw blurRad="38100" dist="38100" dir="2700000" algn="tl">
                    <a:srgbClr val="FFFFFF"/>
                  </a:outerShdw>
                </a:effectLst>
                <a:latin typeface="Arial" charset="0"/>
              </a:rPr>
              <a:t> Photon Asymmetry </a:t>
            </a:r>
            <a:r>
              <a:rPr lang="en-US" sz="3600" dirty="0">
                <a:solidFill>
                  <a:schemeClr val="tx2"/>
                </a:solidFill>
                <a:effectLst>
                  <a:outerShdw blurRad="38100" dist="38100" dir="2700000" algn="tl">
                    <a:srgbClr val="FFFFFF"/>
                  </a:outerShdw>
                </a:effectLst>
                <a:latin typeface="Symbol" charset="0"/>
                <a:cs typeface="Symbol" charset="0"/>
              </a:rPr>
              <a:t>S</a:t>
            </a:r>
            <a:endParaRPr lang="en-US" sz="4100" dirty="0">
              <a:solidFill>
                <a:schemeClr val="tx2"/>
              </a:solidFill>
              <a:effectLst>
                <a:outerShdw blurRad="38100" dist="38100" dir="2700000" algn="tl">
                  <a:srgbClr val="FFFFFF"/>
                </a:outerShdw>
              </a:effectLst>
              <a:latin typeface="Arial" charset="0"/>
            </a:endParaRPr>
          </a:p>
        </p:txBody>
      </p:sp>
      <p:grpSp>
        <p:nvGrpSpPr>
          <p:cNvPr id="232451" name="Group 12"/>
          <p:cNvGrpSpPr>
            <a:grpSpLocks noChangeAspect="1"/>
          </p:cNvGrpSpPr>
          <p:nvPr/>
        </p:nvGrpSpPr>
        <p:grpSpPr bwMode="auto">
          <a:xfrm>
            <a:off x="785048" y="766024"/>
            <a:ext cx="8916828" cy="6057971"/>
            <a:chOff x="228600" y="731519"/>
            <a:chExt cx="9601200" cy="6492241"/>
          </a:xfrm>
        </p:grpSpPr>
        <p:pic>
          <p:nvPicPr>
            <p:cNvPr id="14" name="Picture 13"/>
            <p:cNvPicPr>
              <a:picLocks noChangeAspect="1"/>
            </p:cNvPicPr>
            <p:nvPr/>
          </p:nvPicPr>
          <p:blipFill>
            <a:blip r:embed="rId3"/>
            <a:srcRect/>
            <a:stretch>
              <a:fillRect/>
            </a:stretch>
          </p:blipFill>
          <p:spPr>
            <a:xfrm>
              <a:off x="232122" y="733230"/>
              <a:ext cx="3199814" cy="2166930"/>
            </a:xfrm>
            <a:prstGeom prst="rect">
              <a:avLst/>
            </a:prstGeom>
            <a:noFill/>
            <a:ln>
              <a:noFill/>
            </a:ln>
            <a:effectLst>
              <a:outerShdw dist="25965" dir="2700000" algn="tl">
                <a:srgbClr val="808080"/>
              </a:outerShdw>
            </a:effectLst>
          </p:spPr>
        </p:pic>
        <p:pic>
          <p:nvPicPr>
            <p:cNvPr id="15" name="Picture 14"/>
            <p:cNvPicPr>
              <a:picLocks noChangeAspect="1"/>
            </p:cNvPicPr>
            <p:nvPr/>
          </p:nvPicPr>
          <p:blipFill>
            <a:blip r:embed="rId4"/>
            <a:srcRect/>
            <a:stretch>
              <a:fillRect/>
            </a:stretch>
          </p:blipFill>
          <p:spPr>
            <a:xfrm>
              <a:off x="3428414" y="731519"/>
              <a:ext cx="3201574" cy="2166931"/>
            </a:xfrm>
            <a:prstGeom prst="rect">
              <a:avLst/>
            </a:prstGeom>
            <a:noFill/>
            <a:ln>
              <a:noFill/>
            </a:ln>
            <a:effectLst>
              <a:outerShdw dist="25965" dir="2700000" algn="tl">
                <a:srgbClr val="808080"/>
              </a:outerShdw>
            </a:effectLst>
          </p:spPr>
        </p:pic>
        <p:pic>
          <p:nvPicPr>
            <p:cNvPr id="16" name="Picture 15"/>
            <p:cNvPicPr>
              <a:picLocks noChangeAspect="1"/>
            </p:cNvPicPr>
            <p:nvPr/>
          </p:nvPicPr>
          <p:blipFill>
            <a:blip r:embed="rId5"/>
            <a:srcRect/>
            <a:stretch>
              <a:fillRect/>
            </a:stretch>
          </p:blipFill>
          <p:spPr>
            <a:xfrm>
              <a:off x="6629988" y="731519"/>
              <a:ext cx="3199812" cy="2166931"/>
            </a:xfrm>
            <a:prstGeom prst="rect">
              <a:avLst/>
            </a:prstGeom>
            <a:noFill/>
            <a:ln>
              <a:noFill/>
            </a:ln>
            <a:effectLst>
              <a:outerShdw dist="25965" dir="2700000" algn="tl">
                <a:srgbClr val="808080"/>
              </a:outerShdw>
            </a:effectLst>
          </p:spPr>
        </p:pic>
        <p:pic>
          <p:nvPicPr>
            <p:cNvPr id="17" name="Picture 16"/>
            <p:cNvPicPr>
              <a:picLocks noChangeAspect="1"/>
            </p:cNvPicPr>
            <p:nvPr/>
          </p:nvPicPr>
          <p:blipFill>
            <a:blip r:embed="rId6"/>
            <a:srcRect/>
            <a:stretch>
              <a:fillRect/>
            </a:stretch>
          </p:blipFill>
          <p:spPr>
            <a:xfrm>
              <a:off x="228600" y="2898450"/>
              <a:ext cx="3199814" cy="2166930"/>
            </a:xfrm>
            <a:prstGeom prst="rect">
              <a:avLst/>
            </a:prstGeom>
            <a:noFill/>
            <a:ln>
              <a:noFill/>
            </a:ln>
            <a:effectLst>
              <a:outerShdw dist="25965" dir="2700000" algn="tl">
                <a:srgbClr val="808080"/>
              </a:outerShdw>
            </a:effectLst>
          </p:spPr>
        </p:pic>
        <p:pic>
          <p:nvPicPr>
            <p:cNvPr id="18" name="Picture 17"/>
            <p:cNvPicPr>
              <a:picLocks noChangeAspect="1"/>
            </p:cNvPicPr>
            <p:nvPr/>
          </p:nvPicPr>
          <p:blipFill>
            <a:blip r:embed="rId7"/>
            <a:srcRect/>
            <a:stretch>
              <a:fillRect/>
            </a:stretch>
          </p:blipFill>
          <p:spPr>
            <a:xfrm>
              <a:off x="3428414" y="2898450"/>
              <a:ext cx="3201574" cy="2166930"/>
            </a:xfrm>
            <a:prstGeom prst="rect">
              <a:avLst/>
            </a:prstGeom>
            <a:noFill/>
            <a:ln>
              <a:noFill/>
            </a:ln>
            <a:effectLst>
              <a:outerShdw dist="25965" dir="2700000" algn="tl">
                <a:srgbClr val="808080"/>
              </a:outerShdw>
            </a:effectLst>
          </p:spPr>
        </p:pic>
        <p:pic>
          <p:nvPicPr>
            <p:cNvPr id="19" name="Picture 18"/>
            <p:cNvPicPr>
              <a:picLocks noChangeAspect="1"/>
            </p:cNvPicPr>
            <p:nvPr/>
          </p:nvPicPr>
          <p:blipFill>
            <a:blip r:embed="rId8"/>
            <a:srcRect/>
            <a:stretch>
              <a:fillRect/>
            </a:stretch>
          </p:blipFill>
          <p:spPr>
            <a:xfrm>
              <a:off x="6626465" y="2898450"/>
              <a:ext cx="3199812" cy="2166930"/>
            </a:xfrm>
            <a:prstGeom prst="rect">
              <a:avLst/>
            </a:prstGeom>
            <a:noFill/>
            <a:ln>
              <a:noFill/>
            </a:ln>
            <a:effectLst>
              <a:outerShdw dist="25965" dir="2700000" algn="tl">
                <a:srgbClr val="808080"/>
              </a:outerShdw>
            </a:effectLst>
          </p:spPr>
        </p:pic>
        <p:pic>
          <p:nvPicPr>
            <p:cNvPr id="20" name="Picture 19"/>
            <p:cNvPicPr>
              <a:picLocks noChangeAspect="1"/>
            </p:cNvPicPr>
            <p:nvPr/>
          </p:nvPicPr>
          <p:blipFill>
            <a:blip r:embed="rId9"/>
            <a:srcRect/>
            <a:stretch>
              <a:fillRect/>
            </a:stretch>
          </p:blipFill>
          <p:spPr>
            <a:xfrm>
              <a:off x="228600" y="5056830"/>
              <a:ext cx="3199814" cy="2166930"/>
            </a:xfrm>
            <a:prstGeom prst="rect">
              <a:avLst/>
            </a:prstGeom>
            <a:noFill/>
            <a:ln>
              <a:noFill/>
            </a:ln>
            <a:effectLst>
              <a:outerShdw dist="25965" dir="2700000" algn="tl">
                <a:srgbClr val="808080"/>
              </a:outerShdw>
            </a:effectLst>
          </p:spPr>
        </p:pic>
        <p:pic>
          <p:nvPicPr>
            <p:cNvPr id="21" name="Picture 20"/>
            <p:cNvPicPr>
              <a:picLocks noChangeAspect="1"/>
            </p:cNvPicPr>
            <p:nvPr/>
          </p:nvPicPr>
          <p:blipFill>
            <a:blip r:embed="rId10"/>
            <a:srcRect/>
            <a:stretch>
              <a:fillRect/>
            </a:stretch>
          </p:blipFill>
          <p:spPr>
            <a:xfrm>
              <a:off x="3428414" y="5056830"/>
              <a:ext cx="3201574" cy="2166930"/>
            </a:xfrm>
            <a:prstGeom prst="rect">
              <a:avLst/>
            </a:prstGeom>
            <a:noFill/>
            <a:ln>
              <a:noFill/>
            </a:ln>
            <a:effectLst>
              <a:outerShdw dist="25965" dir="2700000" algn="tl">
                <a:srgbClr val="808080"/>
              </a:outerShdw>
            </a:effectLst>
          </p:spPr>
        </p:pic>
        <p:pic>
          <p:nvPicPr>
            <p:cNvPr id="22" name="Picture 21"/>
            <p:cNvPicPr>
              <a:picLocks noChangeAspect="1"/>
            </p:cNvPicPr>
            <p:nvPr/>
          </p:nvPicPr>
          <p:blipFill>
            <a:blip r:embed="rId11"/>
            <a:srcRect/>
            <a:stretch>
              <a:fillRect/>
            </a:stretch>
          </p:blipFill>
          <p:spPr>
            <a:xfrm>
              <a:off x="6629988" y="5056830"/>
              <a:ext cx="3199812" cy="2166930"/>
            </a:xfrm>
            <a:prstGeom prst="rect">
              <a:avLst/>
            </a:prstGeom>
            <a:noFill/>
            <a:ln>
              <a:noFill/>
            </a:ln>
            <a:effectLst>
              <a:outerShdw dist="25965" dir="2700000" algn="tl">
                <a:srgbClr val="808080"/>
              </a:outerShdw>
            </a:effectLst>
          </p:spPr>
        </p:pic>
      </p:grpSp>
      <p:sp>
        <p:nvSpPr>
          <p:cNvPr id="24" name="TextBox 23"/>
          <p:cNvSpPr txBox="1"/>
          <p:nvPr/>
        </p:nvSpPr>
        <p:spPr>
          <a:xfrm rot="20237709">
            <a:off x="2681118" y="4168705"/>
            <a:ext cx="4762912" cy="832810"/>
          </a:xfrm>
          <a:prstGeom prst="rect">
            <a:avLst/>
          </a:prstGeom>
          <a:noFill/>
          <a:effectLst>
            <a:outerShdw blurRad="50800" dist="38100" dir="2700000" algn="tl" rotWithShape="0">
              <a:prstClr val="black">
                <a:alpha val="40000"/>
              </a:prstClr>
            </a:outerShdw>
          </a:effectLst>
        </p:spPr>
        <p:txBody>
          <a:bodyPr wrap="none" lIns="93231" tIns="46618" rIns="93231" bIns="46618">
            <a:spAutoFit/>
          </a:bodyPr>
          <a:lstStyle/>
          <a:p>
            <a:pPr defTabSz="1027526" eaLnBrk="1" fontAlgn="auto" hangingPunct="1">
              <a:spcBef>
                <a:spcPts val="0"/>
              </a:spcBef>
              <a:spcAft>
                <a:spcPts val="0"/>
              </a:spcAft>
              <a:defRPr/>
            </a:pPr>
            <a:r>
              <a:rPr lang="en-US" sz="4800" dirty="0">
                <a:solidFill>
                  <a:srgbClr val="0070C0">
                    <a:alpha val="34000"/>
                  </a:srgbClr>
                </a:solidFill>
                <a:effectLst>
                  <a:outerShdw blurRad="50800" dist="38100" dir="2700000" algn="tl" rotWithShape="0">
                    <a:prstClr val="black">
                      <a:alpha val="40000"/>
                    </a:prstClr>
                  </a:outerShdw>
                </a:effectLst>
                <a:latin typeface="Lucida Handwriting" pitchFamily="66" charset="0"/>
                <a:ea typeface="+mn-ea"/>
                <a:cs typeface="+mn-cs"/>
              </a:rPr>
              <a:t> preliminary </a:t>
            </a:r>
          </a:p>
        </p:txBody>
      </p:sp>
      <p:sp>
        <p:nvSpPr>
          <p:cNvPr id="232462" name="TextBox 24"/>
          <p:cNvSpPr txBox="1">
            <a:spLocks noChangeArrowheads="1"/>
          </p:cNvSpPr>
          <p:nvPr/>
        </p:nvSpPr>
        <p:spPr bwMode="auto">
          <a:xfrm>
            <a:off x="2669161" y="6817612"/>
            <a:ext cx="1111403" cy="30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239" tIns="46620" rIns="93239" bIns="46620">
            <a:spAutoFit/>
          </a:bodyPr>
          <a:lstStyle>
            <a:lvl1pPr defTabSz="508000">
              <a:defRPr sz="2400">
                <a:solidFill>
                  <a:schemeClr val="tx1"/>
                </a:solidFill>
                <a:latin typeface="Arial" charset="0"/>
                <a:ea typeface="ＭＳ Ｐゴシック" charset="0"/>
                <a:cs typeface="ＭＳ Ｐゴシック" charset="0"/>
              </a:defRPr>
            </a:lvl1pPr>
            <a:lvl2pPr marL="37931725" indent="-37474525" defTabSz="5080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Franklin Gothic Book" charset="0"/>
              </a:rPr>
              <a:t>C. Patterson</a:t>
            </a:r>
          </a:p>
        </p:txBody>
      </p:sp>
      <p:sp>
        <p:nvSpPr>
          <p:cNvPr id="4" name="Segnaposto piè di pagina 3"/>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extLst>
      <p:ext uri="{BB962C8B-B14F-4D97-AF65-F5344CB8AC3E}">
        <p14:creationId xmlns:p14="http://schemas.microsoft.com/office/powerpoint/2010/main" val="213885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descr="Immagin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637" y="242268"/>
            <a:ext cx="8714024" cy="6567058"/>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piè di pagina 2"/>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extLst>
      <p:ext uri="{BB962C8B-B14F-4D97-AF65-F5344CB8AC3E}">
        <p14:creationId xmlns:p14="http://schemas.microsoft.com/office/powerpoint/2010/main" val="166148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222573" y="98252"/>
            <a:ext cx="10382250" cy="44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995" tIns="44498" rIns="88995" bIns="44498">
            <a:spAutoFit/>
          </a:bodyPr>
          <a:lstStyle>
            <a:lvl1pPr defTabSz="873125">
              <a:defRPr sz="2400">
                <a:solidFill>
                  <a:schemeClr val="tx1"/>
                </a:solidFill>
                <a:latin typeface="Arial" charset="0"/>
                <a:ea typeface="ＭＳ Ｐゴシック" charset="0"/>
                <a:cs typeface="ＭＳ Ｐゴシック" charset="0"/>
              </a:defRPr>
            </a:lvl1pPr>
            <a:lvl2pPr marL="436563" defTabSz="873125">
              <a:defRPr sz="2400">
                <a:solidFill>
                  <a:schemeClr val="tx1"/>
                </a:solidFill>
                <a:latin typeface="Arial" charset="0"/>
                <a:ea typeface="ＭＳ Ｐゴシック" charset="0"/>
              </a:defRPr>
            </a:lvl2pPr>
            <a:lvl3pPr marL="873125" defTabSz="873125">
              <a:defRPr sz="2400">
                <a:solidFill>
                  <a:schemeClr val="tx1"/>
                </a:solidFill>
                <a:latin typeface="Arial" charset="0"/>
                <a:ea typeface="ＭＳ Ｐゴシック" charset="0"/>
              </a:defRPr>
            </a:lvl3pPr>
            <a:lvl4pPr marL="1308100" defTabSz="873125">
              <a:defRPr sz="2400">
                <a:solidFill>
                  <a:schemeClr val="tx1"/>
                </a:solidFill>
                <a:latin typeface="Arial" charset="0"/>
                <a:ea typeface="ＭＳ Ｐゴシック" charset="0"/>
              </a:defRPr>
            </a:lvl4pPr>
            <a:lvl5pPr marL="1746250" defTabSz="873125">
              <a:defRPr sz="2400">
                <a:solidFill>
                  <a:schemeClr val="tx1"/>
                </a:solidFill>
                <a:latin typeface="Arial" charset="0"/>
                <a:ea typeface="ＭＳ Ｐゴシック" charset="0"/>
              </a:defRPr>
            </a:lvl5pPr>
            <a:lvl6pPr marL="2203450" defTabSz="873125" eaLnBrk="0" fontAlgn="base" hangingPunct="0">
              <a:spcBef>
                <a:spcPct val="0"/>
              </a:spcBef>
              <a:spcAft>
                <a:spcPct val="0"/>
              </a:spcAft>
              <a:defRPr sz="2400">
                <a:solidFill>
                  <a:schemeClr val="tx1"/>
                </a:solidFill>
                <a:latin typeface="Arial" charset="0"/>
                <a:ea typeface="ＭＳ Ｐゴシック" charset="0"/>
              </a:defRPr>
            </a:lvl6pPr>
            <a:lvl7pPr marL="2660650" defTabSz="873125" eaLnBrk="0" fontAlgn="base" hangingPunct="0">
              <a:spcBef>
                <a:spcPct val="0"/>
              </a:spcBef>
              <a:spcAft>
                <a:spcPct val="0"/>
              </a:spcAft>
              <a:defRPr sz="2400">
                <a:solidFill>
                  <a:schemeClr val="tx1"/>
                </a:solidFill>
                <a:latin typeface="Arial" charset="0"/>
                <a:ea typeface="ＭＳ Ｐゴシック" charset="0"/>
              </a:defRPr>
            </a:lvl7pPr>
            <a:lvl8pPr marL="3117850" defTabSz="873125" eaLnBrk="0" fontAlgn="base" hangingPunct="0">
              <a:spcBef>
                <a:spcPct val="0"/>
              </a:spcBef>
              <a:spcAft>
                <a:spcPct val="0"/>
              </a:spcAft>
              <a:defRPr sz="2400">
                <a:solidFill>
                  <a:schemeClr val="tx1"/>
                </a:solidFill>
                <a:latin typeface="Arial" charset="0"/>
                <a:ea typeface="ＭＳ Ｐゴシック" charset="0"/>
              </a:defRPr>
            </a:lvl8pPr>
            <a:lvl9pPr marL="3575050" defTabSz="873125"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2300" dirty="0">
                <a:solidFill>
                  <a:srgbClr val="800000"/>
                </a:solidFill>
                <a:latin typeface="Arial Black"/>
                <a:cs typeface="Arial Black"/>
              </a:rPr>
              <a:t>Double </a:t>
            </a:r>
            <a:r>
              <a:rPr lang="it-IT" sz="2300" dirty="0" err="1">
                <a:solidFill>
                  <a:srgbClr val="800000"/>
                </a:solidFill>
                <a:latin typeface="Arial Black"/>
                <a:cs typeface="Arial Black"/>
              </a:rPr>
              <a:t>Polarization</a:t>
            </a:r>
            <a:r>
              <a:rPr lang="it-IT" sz="2300" dirty="0">
                <a:solidFill>
                  <a:srgbClr val="800000"/>
                </a:solidFill>
                <a:latin typeface="Arial Black"/>
                <a:cs typeface="Arial Black"/>
              </a:rPr>
              <a:t> </a:t>
            </a:r>
            <a:r>
              <a:rPr lang="it-IT" sz="2300" dirty="0" err="1">
                <a:solidFill>
                  <a:srgbClr val="800000"/>
                </a:solidFill>
                <a:latin typeface="Arial Black"/>
                <a:cs typeface="Arial Black"/>
              </a:rPr>
              <a:t>Observables</a:t>
            </a:r>
            <a:r>
              <a:rPr lang="it-IT" sz="2300" dirty="0">
                <a:solidFill>
                  <a:srgbClr val="800000"/>
                </a:solidFill>
                <a:latin typeface="Arial Black"/>
                <a:cs typeface="Arial Black"/>
              </a:rPr>
              <a:t> in K+</a:t>
            </a:r>
            <a:r>
              <a:rPr lang="it-IT" sz="2300" b="1" dirty="0">
                <a:solidFill>
                  <a:srgbClr val="800000"/>
                </a:solidFill>
                <a:latin typeface="Arial Black"/>
                <a:cs typeface="Arial Black"/>
                <a:sym typeface="Symbol" charset="0"/>
              </a:rPr>
              <a:t></a:t>
            </a:r>
            <a:r>
              <a:rPr lang="it-IT" sz="2300" dirty="0">
                <a:solidFill>
                  <a:srgbClr val="800000"/>
                </a:solidFill>
                <a:latin typeface="Arial Black"/>
                <a:cs typeface="Arial Black"/>
              </a:rPr>
              <a:t> </a:t>
            </a:r>
            <a:r>
              <a:rPr lang="it-IT" sz="2300" dirty="0" err="1">
                <a:solidFill>
                  <a:srgbClr val="800000"/>
                </a:solidFill>
                <a:latin typeface="Arial Black"/>
                <a:cs typeface="Arial Black"/>
              </a:rPr>
              <a:t>Photoproduction</a:t>
            </a:r>
            <a:endParaRPr lang="it-IT" sz="2300" dirty="0">
              <a:solidFill>
                <a:srgbClr val="FF0000"/>
              </a:solidFill>
              <a:latin typeface="Arial Black"/>
              <a:cs typeface="Arial Black"/>
            </a:endParaRPr>
          </a:p>
        </p:txBody>
      </p:sp>
      <p:sp>
        <p:nvSpPr>
          <p:cNvPr id="89093" name="Text Box 5"/>
          <p:cNvSpPr txBox="1">
            <a:spLocks noChangeArrowheads="1"/>
          </p:cNvSpPr>
          <p:nvPr/>
        </p:nvSpPr>
        <p:spPr bwMode="auto">
          <a:xfrm>
            <a:off x="5659082" y="441562"/>
            <a:ext cx="2926048" cy="259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95" tIns="44498" rIns="88995" bIns="44498">
            <a:spAutoFit/>
          </a:bodyPr>
          <a:lstStyle>
            <a:lvl1pPr defTabSz="873125">
              <a:defRPr sz="2400">
                <a:solidFill>
                  <a:schemeClr val="tx1"/>
                </a:solidFill>
                <a:latin typeface="Arial" charset="0"/>
                <a:ea typeface="ＭＳ Ｐゴシック" charset="0"/>
                <a:cs typeface="ＭＳ Ｐゴシック" charset="0"/>
              </a:defRPr>
            </a:lvl1pPr>
            <a:lvl2pPr marL="436563" defTabSz="873125">
              <a:defRPr sz="2400">
                <a:solidFill>
                  <a:schemeClr val="tx1"/>
                </a:solidFill>
                <a:latin typeface="Arial" charset="0"/>
                <a:ea typeface="ＭＳ Ｐゴシック" charset="0"/>
              </a:defRPr>
            </a:lvl2pPr>
            <a:lvl3pPr marL="873125" defTabSz="873125">
              <a:defRPr sz="2400">
                <a:solidFill>
                  <a:schemeClr val="tx1"/>
                </a:solidFill>
                <a:latin typeface="Arial" charset="0"/>
                <a:ea typeface="ＭＳ Ｐゴシック" charset="0"/>
              </a:defRPr>
            </a:lvl3pPr>
            <a:lvl4pPr marL="1308100" defTabSz="873125">
              <a:defRPr sz="2400">
                <a:solidFill>
                  <a:schemeClr val="tx1"/>
                </a:solidFill>
                <a:latin typeface="Arial" charset="0"/>
                <a:ea typeface="ＭＳ Ｐゴシック" charset="0"/>
              </a:defRPr>
            </a:lvl4pPr>
            <a:lvl5pPr marL="1746250" defTabSz="873125">
              <a:defRPr sz="2400">
                <a:solidFill>
                  <a:schemeClr val="tx1"/>
                </a:solidFill>
                <a:latin typeface="Arial" charset="0"/>
                <a:ea typeface="ＭＳ Ｐゴシック" charset="0"/>
              </a:defRPr>
            </a:lvl5pPr>
            <a:lvl6pPr marL="2203450" defTabSz="873125" eaLnBrk="0" fontAlgn="base" hangingPunct="0">
              <a:spcBef>
                <a:spcPct val="0"/>
              </a:spcBef>
              <a:spcAft>
                <a:spcPct val="0"/>
              </a:spcAft>
              <a:defRPr sz="2400">
                <a:solidFill>
                  <a:schemeClr val="tx1"/>
                </a:solidFill>
                <a:latin typeface="Arial" charset="0"/>
                <a:ea typeface="ＭＳ Ｐゴシック" charset="0"/>
              </a:defRPr>
            </a:lvl6pPr>
            <a:lvl7pPr marL="2660650" defTabSz="873125" eaLnBrk="0" fontAlgn="base" hangingPunct="0">
              <a:spcBef>
                <a:spcPct val="0"/>
              </a:spcBef>
              <a:spcAft>
                <a:spcPct val="0"/>
              </a:spcAft>
              <a:defRPr sz="2400">
                <a:solidFill>
                  <a:schemeClr val="tx1"/>
                </a:solidFill>
                <a:latin typeface="Arial" charset="0"/>
                <a:ea typeface="ＭＳ Ｐゴシック" charset="0"/>
              </a:defRPr>
            </a:lvl7pPr>
            <a:lvl8pPr marL="3117850" defTabSz="873125" eaLnBrk="0" fontAlgn="base" hangingPunct="0">
              <a:spcBef>
                <a:spcPct val="0"/>
              </a:spcBef>
              <a:spcAft>
                <a:spcPct val="0"/>
              </a:spcAft>
              <a:defRPr sz="2400">
                <a:solidFill>
                  <a:schemeClr val="tx1"/>
                </a:solidFill>
                <a:latin typeface="Arial" charset="0"/>
                <a:ea typeface="ＭＳ Ｐゴシック" charset="0"/>
              </a:defRPr>
            </a:lvl8pPr>
            <a:lvl9pPr marL="3575050" defTabSz="873125"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it-IT" sz="1100" i="1" dirty="0" err="1">
                <a:latin typeface="Comic Sans MS" charset="0"/>
              </a:rPr>
              <a:t>A.Lleres</a:t>
            </a:r>
            <a:r>
              <a:rPr lang="it-IT" sz="1100" i="1" dirty="0">
                <a:latin typeface="Comic Sans MS" charset="0"/>
              </a:rPr>
              <a:t> et al</a:t>
            </a:r>
            <a:r>
              <a:rPr lang="it-IT" sz="1100" dirty="0">
                <a:latin typeface="Comic Sans MS" charset="0"/>
              </a:rPr>
              <a:t>.,  EPJ A </a:t>
            </a:r>
            <a:r>
              <a:rPr lang="it-IT" sz="1100" b="1" dirty="0">
                <a:latin typeface="Comic Sans MS" charset="0"/>
              </a:rPr>
              <a:t>39</a:t>
            </a:r>
            <a:r>
              <a:rPr lang="it-IT" sz="1100" dirty="0">
                <a:latin typeface="Comic Sans MS" charset="0"/>
              </a:rPr>
              <a:t>, 149-161 (2009)</a:t>
            </a:r>
          </a:p>
        </p:txBody>
      </p:sp>
      <p:grpSp>
        <p:nvGrpSpPr>
          <p:cNvPr id="89110" name="Group 22"/>
          <p:cNvGrpSpPr>
            <a:grpSpLocks/>
          </p:cNvGrpSpPr>
          <p:nvPr/>
        </p:nvGrpSpPr>
        <p:grpSpPr bwMode="auto">
          <a:xfrm>
            <a:off x="366589" y="1466404"/>
            <a:ext cx="4706968" cy="5152333"/>
            <a:chOff x="192" y="1056"/>
            <a:chExt cx="3099" cy="3570"/>
          </a:xfrm>
        </p:grpSpPr>
        <p:pic>
          <p:nvPicPr>
            <p:cNvPr id="89092" name="Picture 4" descr="kl_draft_fig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1056"/>
              <a:ext cx="3099" cy="3570"/>
            </a:xfrm>
            <a:prstGeom prst="rect">
              <a:avLst/>
            </a:prstGeom>
            <a:noFill/>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89094" name="Oval 6"/>
            <p:cNvSpPr>
              <a:spLocks noChangeArrowheads="1"/>
            </p:cNvSpPr>
            <p:nvPr/>
          </p:nvSpPr>
          <p:spPr bwMode="auto">
            <a:xfrm>
              <a:off x="2412" y="3709"/>
              <a:ext cx="67" cy="89"/>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61151" tIns="30576" rIns="61151" bIns="30576">
              <a:spAutoFit/>
            </a:bodyPr>
            <a:lstStyle/>
            <a:p>
              <a:endParaRPr lang="it-IT"/>
            </a:p>
          </p:txBody>
        </p:sp>
        <p:sp>
          <p:nvSpPr>
            <p:cNvPr id="89095" name="Text Box 7"/>
            <p:cNvSpPr txBox="1">
              <a:spLocks noChangeArrowheads="1"/>
            </p:cNvSpPr>
            <p:nvPr/>
          </p:nvSpPr>
          <p:spPr bwMode="auto">
            <a:xfrm>
              <a:off x="2550" y="3657"/>
              <a:ext cx="385" cy="15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61151" tIns="30576" rIns="61151" bIns="30576">
              <a:spAutoFit/>
            </a:bodyPr>
            <a:lstStyle>
              <a:lvl1pPr defTabSz="873125">
                <a:defRPr sz="2400">
                  <a:solidFill>
                    <a:schemeClr val="tx1"/>
                  </a:solidFill>
                  <a:latin typeface="Arial" charset="0"/>
                  <a:ea typeface="ＭＳ Ｐゴシック" charset="0"/>
                  <a:cs typeface="ＭＳ Ｐゴシック" charset="0"/>
                </a:defRPr>
              </a:lvl1pPr>
              <a:lvl2pPr marL="436563" defTabSz="873125">
                <a:defRPr sz="2400">
                  <a:solidFill>
                    <a:schemeClr val="tx1"/>
                  </a:solidFill>
                  <a:latin typeface="Arial" charset="0"/>
                  <a:ea typeface="ＭＳ Ｐゴシック" charset="0"/>
                </a:defRPr>
              </a:lvl2pPr>
              <a:lvl3pPr marL="873125" defTabSz="873125">
                <a:defRPr sz="2400">
                  <a:solidFill>
                    <a:schemeClr val="tx1"/>
                  </a:solidFill>
                  <a:latin typeface="Arial" charset="0"/>
                  <a:ea typeface="ＭＳ Ｐゴシック" charset="0"/>
                </a:defRPr>
              </a:lvl3pPr>
              <a:lvl4pPr marL="1308100" defTabSz="873125">
                <a:defRPr sz="2400">
                  <a:solidFill>
                    <a:schemeClr val="tx1"/>
                  </a:solidFill>
                  <a:latin typeface="Arial" charset="0"/>
                  <a:ea typeface="ＭＳ Ｐゴシック" charset="0"/>
                </a:defRPr>
              </a:lvl4pPr>
              <a:lvl5pPr marL="1746250" defTabSz="873125">
                <a:defRPr sz="2400">
                  <a:solidFill>
                    <a:schemeClr val="tx1"/>
                  </a:solidFill>
                  <a:latin typeface="Arial" charset="0"/>
                  <a:ea typeface="ＭＳ Ｐゴシック" charset="0"/>
                </a:defRPr>
              </a:lvl5pPr>
              <a:lvl6pPr marL="2203450" defTabSz="873125" eaLnBrk="0" fontAlgn="base" hangingPunct="0">
                <a:spcBef>
                  <a:spcPct val="0"/>
                </a:spcBef>
                <a:spcAft>
                  <a:spcPct val="0"/>
                </a:spcAft>
                <a:defRPr sz="2400">
                  <a:solidFill>
                    <a:schemeClr val="tx1"/>
                  </a:solidFill>
                  <a:latin typeface="Arial" charset="0"/>
                  <a:ea typeface="ＭＳ Ｐゴシック" charset="0"/>
                </a:defRPr>
              </a:lvl6pPr>
              <a:lvl7pPr marL="2660650" defTabSz="873125" eaLnBrk="0" fontAlgn="base" hangingPunct="0">
                <a:spcBef>
                  <a:spcPct val="0"/>
                </a:spcBef>
                <a:spcAft>
                  <a:spcPct val="0"/>
                </a:spcAft>
                <a:defRPr sz="2400">
                  <a:solidFill>
                    <a:schemeClr val="tx1"/>
                  </a:solidFill>
                  <a:latin typeface="Arial" charset="0"/>
                  <a:ea typeface="ＭＳ Ｐゴシック" charset="0"/>
                </a:defRPr>
              </a:lvl7pPr>
              <a:lvl8pPr marL="3117850" defTabSz="873125" eaLnBrk="0" fontAlgn="base" hangingPunct="0">
                <a:spcBef>
                  <a:spcPct val="0"/>
                </a:spcBef>
                <a:spcAft>
                  <a:spcPct val="0"/>
                </a:spcAft>
                <a:defRPr sz="2400">
                  <a:solidFill>
                    <a:schemeClr val="tx1"/>
                  </a:solidFill>
                  <a:latin typeface="Arial" charset="0"/>
                  <a:ea typeface="ＭＳ Ｐゴシック" charset="0"/>
                </a:defRPr>
              </a:lvl8pPr>
              <a:lvl9pPr marL="3575050" defTabSz="873125"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it-IT" sz="1100" b="1">
                  <a:latin typeface="Comic Sans MS" charset="0"/>
                </a:rPr>
                <a:t>GRAAL</a:t>
              </a:r>
            </a:p>
          </p:txBody>
        </p:sp>
        <p:sp>
          <p:nvSpPr>
            <p:cNvPr id="89096" name="Line 8"/>
            <p:cNvSpPr>
              <a:spLocks noChangeShapeType="1"/>
            </p:cNvSpPr>
            <p:nvPr/>
          </p:nvSpPr>
          <p:spPr bwMode="auto">
            <a:xfrm>
              <a:off x="2272" y="3899"/>
              <a:ext cx="212" cy="0"/>
            </a:xfrm>
            <a:prstGeom prst="line">
              <a:avLst/>
            </a:prstGeom>
            <a:noFill/>
            <a:ln w="158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1151" tIns="30576" rIns="61151" bIns="30576">
              <a:spAutoFit/>
            </a:bodyPr>
            <a:lstStyle/>
            <a:p>
              <a:endParaRPr lang="it-IT"/>
            </a:p>
          </p:txBody>
        </p:sp>
        <p:sp>
          <p:nvSpPr>
            <p:cNvPr id="89097" name="Line 9"/>
            <p:cNvSpPr>
              <a:spLocks noChangeShapeType="1"/>
            </p:cNvSpPr>
            <p:nvPr/>
          </p:nvSpPr>
          <p:spPr bwMode="auto">
            <a:xfrm>
              <a:off x="2272" y="4049"/>
              <a:ext cx="212"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1151" tIns="30576" rIns="61151" bIns="30576">
              <a:spAutoFit/>
            </a:bodyPr>
            <a:lstStyle/>
            <a:p>
              <a:endParaRPr lang="it-IT"/>
            </a:p>
          </p:txBody>
        </p:sp>
        <p:sp>
          <p:nvSpPr>
            <p:cNvPr id="89098" name="Text Box 10"/>
            <p:cNvSpPr txBox="1">
              <a:spLocks noChangeArrowheads="1"/>
            </p:cNvSpPr>
            <p:nvPr/>
          </p:nvSpPr>
          <p:spPr bwMode="auto">
            <a:xfrm>
              <a:off x="2464" y="3808"/>
              <a:ext cx="398" cy="15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1151" tIns="30576" rIns="61151" bIns="30576">
              <a:spAutoFit/>
            </a:bodyPr>
            <a:lstStyle>
              <a:lvl1pPr defTabSz="873125">
                <a:defRPr sz="2400">
                  <a:solidFill>
                    <a:schemeClr val="tx1"/>
                  </a:solidFill>
                  <a:latin typeface="Arial" charset="0"/>
                  <a:ea typeface="ＭＳ Ｐゴシック" charset="0"/>
                  <a:cs typeface="ＭＳ Ｐゴシック" charset="0"/>
                </a:defRPr>
              </a:lvl1pPr>
              <a:lvl2pPr marL="436563" defTabSz="873125">
                <a:defRPr sz="2400">
                  <a:solidFill>
                    <a:schemeClr val="tx1"/>
                  </a:solidFill>
                  <a:latin typeface="Arial" charset="0"/>
                  <a:ea typeface="ＭＳ Ｐゴシック" charset="0"/>
                </a:defRPr>
              </a:lvl2pPr>
              <a:lvl3pPr marL="873125" defTabSz="873125">
                <a:defRPr sz="2400">
                  <a:solidFill>
                    <a:schemeClr val="tx1"/>
                  </a:solidFill>
                  <a:latin typeface="Arial" charset="0"/>
                  <a:ea typeface="ＭＳ Ｐゴシック" charset="0"/>
                </a:defRPr>
              </a:lvl3pPr>
              <a:lvl4pPr marL="1308100" defTabSz="873125">
                <a:defRPr sz="2400">
                  <a:solidFill>
                    <a:schemeClr val="tx1"/>
                  </a:solidFill>
                  <a:latin typeface="Arial" charset="0"/>
                  <a:ea typeface="ＭＳ Ｐゴシック" charset="0"/>
                </a:defRPr>
              </a:lvl4pPr>
              <a:lvl5pPr marL="1746250" defTabSz="873125">
                <a:defRPr sz="2400">
                  <a:solidFill>
                    <a:schemeClr val="tx1"/>
                  </a:solidFill>
                  <a:latin typeface="Arial" charset="0"/>
                  <a:ea typeface="ＭＳ Ｐゴシック" charset="0"/>
                </a:defRPr>
              </a:lvl5pPr>
              <a:lvl6pPr marL="2203450" defTabSz="873125" eaLnBrk="0" fontAlgn="base" hangingPunct="0">
                <a:spcBef>
                  <a:spcPct val="0"/>
                </a:spcBef>
                <a:spcAft>
                  <a:spcPct val="0"/>
                </a:spcAft>
                <a:defRPr sz="2400">
                  <a:solidFill>
                    <a:schemeClr val="tx1"/>
                  </a:solidFill>
                  <a:latin typeface="Arial" charset="0"/>
                  <a:ea typeface="ＭＳ Ｐゴシック" charset="0"/>
                </a:defRPr>
              </a:lvl6pPr>
              <a:lvl7pPr marL="2660650" defTabSz="873125" eaLnBrk="0" fontAlgn="base" hangingPunct="0">
                <a:spcBef>
                  <a:spcPct val="0"/>
                </a:spcBef>
                <a:spcAft>
                  <a:spcPct val="0"/>
                </a:spcAft>
                <a:defRPr sz="2400">
                  <a:solidFill>
                    <a:schemeClr val="tx1"/>
                  </a:solidFill>
                  <a:latin typeface="Arial" charset="0"/>
                  <a:ea typeface="ＭＳ Ｐゴシック" charset="0"/>
                </a:defRPr>
              </a:lvl7pPr>
              <a:lvl8pPr marL="3117850" defTabSz="873125" eaLnBrk="0" fontAlgn="base" hangingPunct="0">
                <a:spcBef>
                  <a:spcPct val="0"/>
                </a:spcBef>
                <a:spcAft>
                  <a:spcPct val="0"/>
                </a:spcAft>
                <a:defRPr sz="2400">
                  <a:solidFill>
                    <a:schemeClr val="tx1"/>
                  </a:solidFill>
                  <a:latin typeface="Arial" charset="0"/>
                  <a:ea typeface="ＭＳ Ｐゴシック" charset="0"/>
                </a:defRPr>
              </a:lvl8pPr>
              <a:lvl9pPr marL="3575050" defTabSz="8731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it-IT" sz="1100" b="1">
                  <a:latin typeface="Comic Sans MS" charset="0"/>
                </a:rPr>
                <a:t>GI RPR</a:t>
              </a:r>
            </a:p>
          </p:txBody>
        </p:sp>
        <p:sp>
          <p:nvSpPr>
            <p:cNvPr id="89099" name="Text Box 11"/>
            <p:cNvSpPr txBox="1">
              <a:spLocks noChangeArrowheads="1"/>
            </p:cNvSpPr>
            <p:nvPr/>
          </p:nvSpPr>
          <p:spPr bwMode="auto">
            <a:xfrm>
              <a:off x="2475" y="3940"/>
              <a:ext cx="702" cy="15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1151" tIns="30576" rIns="61151" bIns="30576">
              <a:spAutoFit/>
            </a:bodyPr>
            <a:lstStyle>
              <a:lvl1pPr defTabSz="873125">
                <a:defRPr sz="2400">
                  <a:solidFill>
                    <a:schemeClr val="tx1"/>
                  </a:solidFill>
                  <a:latin typeface="Arial" charset="0"/>
                  <a:ea typeface="ＭＳ Ｐゴシック" charset="0"/>
                  <a:cs typeface="ＭＳ Ｐゴシック" charset="0"/>
                </a:defRPr>
              </a:lvl1pPr>
              <a:lvl2pPr marL="436563" defTabSz="873125">
                <a:defRPr sz="2400">
                  <a:solidFill>
                    <a:schemeClr val="tx1"/>
                  </a:solidFill>
                  <a:latin typeface="Arial" charset="0"/>
                  <a:ea typeface="ＭＳ Ｐゴシック" charset="0"/>
                </a:defRPr>
              </a:lvl2pPr>
              <a:lvl3pPr marL="873125" defTabSz="873125">
                <a:defRPr sz="2400">
                  <a:solidFill>
                    <a:schemeClr val="tx1"/>
                  </a:solidFill>
                  <a:latin typeface="Arial" charset="0"/>
                  <a:ea typeface="ＭＳ Ｐゴシック" charset="0"/>
                </a:defRPr>
              </a:lvl3pPr>
              <a:lvl4pPr marL="1308100" defTabSz="873125">
                <a:defRPr sz="2400">
                  <a:solidFill>
                    <a:schemeClr val="tx1"/>
                  </a:solidFill>
                  <a:latin typeface="Arial" charset="0"/>
                  <a:ea typeface="ＭＳ Ｐゴシック" charset="0"/>
                </a:defRPr>
              </a:lvl4pPr>
              <a:lvl5pPr marL="1746250" defTabSz="873125">
                <a:defRPr sz="2400">
                  <a:solidFill>
                    <a:schemeClr val="tx1"/>
                  </a:solidFill>
                  <a:latin typeface="Arial" charset="0"/>
                  <a:ea typeface="ＭＳ Ｐゴシック" charset="0"/>
                </a:defRPr>
              </a:lvl5pPr>
              <a:lvl6pPr marL="2203450" defTabSz="873125" eaLnBrk="0" fontAlgn="base" hangingPunct="0">
                <a:spcBef>
                  <a:spcPct val="0"/>
                </a:spcBef>
                <a:spcAft>
                  <a:spcPct val="0"/>
                </a:spcAft>
                <a:defRPr sz="2400">
                  <a:solidFill>
                    <a:schemeClr val="tx1"/>
                  </a:solidFill>
                  <a:latin typeface="Arial" charset="0"/>
                  <a:ea typeface="ＭＳ Ｐゴシック" charset="0"/>
                </a:defRPr>
              </a:lvl6pPr>
              <a:lvl7pPr marL="2660650" defTabSz="873125" eaLnBrk="0" fontAlgn="base" hangingPunct="0">
                <a:spcBef>
                  <a:spcPct val="0"/>
                </a:spcBef>
                <a:spcAft>
                  <a:spcPct val="0"/>
                </a:spcAft>
                <a:defRPr sz="2400">
                  <a:solidFill>
                    <a:schemeClr val="tx1"/>
                  </a:solidFill>
                  <a:latin typeface="Arial" charset="0"/>
                  <a:ea typeface="ＭＳ Ｐゴシック" charset="0"/>
                </a:defRPr>
              </a:lvl7pPr>
              <a:lvl8pPr marL="3117850" defTabSz="873125" eaLnBrk="0" fontAlgn="base" hangingPunct="0">
                <a:spcBef>
                  <a:spcPct val="0"/>
                </a:spcBef>
                <a:spcAft>
                  <a:spcPct val="0"/>
                </a:spcAft>
                <a:defRPr sz="2400">
                  <a:solidFill>
                    <a:schemeClr val="tx1"/>
                  </a:solidFill>
                  <a:latin typeface="Arial" charset="0"/>
                  <a:ea typeface="ＭＳ Ｐゴシック" charset="0"/>
                </a:defRPr>
              </a:lvl8pPr>
              <a:lvl9pPr marL="3575050" defTabSz="8731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it-IT" sz="1100" b="1">
                  <a:latin typeface="Comic Sans MS" charset="0"/>
                </a:rPr>
                <a:t>Bonn Gatchina</a:t>
              </a:r>
            </a:p>
          </p:txBody>
        </p:sp>
      </p:grpSp>
      <p:grpSp>
        <p:nvGrpSpPr>
          <p:cNvPr id="89109" name="Group 21"/>
          <p:cNvGrpSpPr>
            <a:grpSpLocks/>
          </p:cNvGrpSpPr>
          <p:nvPr/>
        </p:nvGrpSpPr>
        <p:grpSpPr bwMode="auto">
          <a:xfrm>
            <a:off x="5191125" y="1466404"/>
            <a:ext cx="4752761" cy="5223954"/>
            <a:chOff x="3312" y="960"/>
            <a:chExt cx="3130" cy="3663"/>
          </a:xfrm>
        </p:grpSpPr>
        <p:pic>
          <p:nvPicPr>
            <p:cNvPr id="89091" name="Picture 3" descr="kl_draft_fig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2" y="960"/>
              <a:ext cx="3130" cy="3663"/>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89100" name="Oval 12"/>
            <p:cNvSpPr>
              <a:spLocks noChangeArrowheads="1"/>
            </p:cNvSpPr>
            <p:nvPr/>
          </p:nvSpPr>
          <p:spPr bwMode="auto">
            <a:xfrm>
              <a:off x="5538" y="3746"/>
              <a:ext cx="74" cy="100"/>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61151" tIns="30576" rIns="61151" bIns="30576">
              <a:spAutoFit/>
            </a:bodyPr>
            <a:lstStyle/>
            <a:p>
              <a:endParaRPr lang="it-IT"/>
            </a:p>
          </p:txBody>
        </p:sp>
        <p:sp>
          <p:nvSpPr>
            <p:cNvPr id="89101" name="Text Box 13"/>
            <p:cNvSpPr txBox="1">
              <a:spLocks noChangeArrowheads="1"/>
            </p:cNvSpPr>
            <p:nvPr/>
          </p:nvSpPr>
          <p:spPr bwMode="auto">
            <a:xfrm>
              <a:off x="5676" y="3697"/>
              <a:ext cx="385" cy="15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1151" tIns="30576" rIns="61151" bIns="30576">
              <a:spAutoFit/>
            </a:bodyPr>
            <a:lstStyle>
              <a:lvl1pPr defTabSz="873125">
                <a:defRPr sz="2400">
                  <a:solidFill>
                    <a:schemeClr val="tx1"/>
                  </a:solidFill>
                  <a:latin typeface="Arial" charset="0"/>
                  <a:ea typeface="ＭＳ Ｐゴシック" charset="0"/>
                  <a:cs typeface="ＭＳ Ｐゴシック" charset="0"/>
                </a:defRPr>
              </a:lvl1pPr>
              <a:lvl2pPr marL="436563" defTabSz="873125">
                <a:defRPr sz="2400">
                  <a:solidFill>
                    <a:schemeClr val="tx1"/>
                  </a:solidFill>
                  <a:latin typeface="Arial" charset="0"/>
                  <a:ea typeface="ＭＳ Ｐゴシック" charset="0"/>
                </a:defRPr>
              </a:lvl2pPr>
              <a:lvl3pPr marL="873125" defTabSz="873125">
                <a:defRPr sz="2400">
                  <a:solidFill>
                    <a:schemeClr val="tx1"/>
                  </a:solidFill>
                  <a:latin typeface="Arial" charset="0"/>
                  <a:ea typeface="ＭＳ Ｐゴシック" charset="0"/>
                </a:defRPr>
              </a:lvl3pPr>
              <a:lvl4pPr marL="1308100" defTabSz="873125">
                <a:defRPr sz="2400">
                  <a:solidFill>
                    <a:schemeClr val="tx1"/>
                  </a:solidFill>
                  <a:latin typeface="Arial" charset="0"/>
                  <a:ea typeface="ＭＳ Ｐゴシック" charset="0"/>
                </a:defRPr>
              </a:lvl4pPr>
              <a:lvl5pPr marL="1746250" defTabSz="873125">
                <a:defRPr sz="2400">
                  <a:solidFill>
                    <a:schemeClr val="tx1"/>
                  </a:solidFill>
                  <a:latin typeface="Arial" charset="0"/>
                  <a:ea typeface="ＭＳ Ｐゴシック" charset="0"/>
                </a:defRPr>
              </a:lvl5pPr>
              <a:lvl6pPr marL="2203450" defTabSz="873125" eaLnBrk="0" fontAlgn="base" hangingPunct="0">
                <a:spcBef>
                  <a:spcPct val="0"/>
                </a:spcBef>
                <a:spcAft>
                  <a:spcPct val="0"/>
                </a:spcAft>
                <a:defRPr sz="2400">
                  <a:solidFill>
                    <a:schemeClr val="tx1"/>
                  </a:solidFill>
                  <a:latin typeface="Arial" charset="0"/>
                  <a:ea typeface="ＭＳ Ｐゴシック" charset="0"/>
                </a:defRPr>
              </a:lvl6pPr>
              <a:lvl7pPr marL="2660650" defTabSz="873125" eaLnBrk="0" fontAlgn="base" hangingPunct="0">
                <a:spcBef>
                  <a:spcPct val="0"/>
                </a:spcBef>
                <a:spcAft>
                  <a:spcPct val="0"/>
                </a:spcAft>
                <a:defRPr sz="2400">
                  <a:solidFill>
                    <a:schemeClr val="tx1"/>
                  </a:solidFill>
                  <a:latin typeface="Arial" charset="0"/>
                  <a:ea typeface="ＭＳ Ｐゴシック" charset="0"/>
                </a:defRPr>
              </a:lvl7pPr>
              <a:lvl8pPr marL="3117850" defTabSz="873125" eaLnBrk="0" fontAlgn="base" hangingPunct="0">
                <a:spcBef>
                  <a:spcPct val="0"/>
                </a:spcBef>
                <a:spcAft>
                  <a:spcPct val="0"/>
                </a:spcAft>
                <a:defRPr sz="2400">
                  <a:solidFill>
                    <a:schemeClr val="tx1"/>
                  </a:solidFill>
                  <a:latin typeface="Arial" charset="0"/>
                  <a:ea typeface="ＭＳ Ｐゴシック" charset="0"/>
                </a:defRPr>
              </a:lvl8pPr>
              <a:lvl9pPr marL="3575050" defTabSz="873125"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it-IT" sz="1100" b="1">
                  <a:latin typeface="Comic Sans MS" charset="0"/>
                </a:rPr>
                <a:t>GRAAL</a:t>
              </a:r>
            </a:p>
          </p:txBody>
        </p:sp>
        <p:sp>
          <p:nvSpPr>
            <p:cNvPr id="89102" name="Line 14"/>
            <p:cNvSpPr>
              <a:spLocks noChangeShapeType="1"/>
            </p:cNvSpPr>
            <p:nvPr/>
          </p:nvSpPr>
          <p:spPr bwMode="auto">
            <a:xfrm>
              <a:off x="5379" y="3937"/>
              <a:ext cx="212" cy="0"/>
            </a:xfrm>
            <a:prstGeom prst="line">
              <a:avLst/>
            </a:prstGeom>
            <a:noFill/>
            <a:ln w="158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1151" tIns="30576" rIns="61151" bIns="30576">
              <a:spAutoFit/>
            </a:bodyPr>
            <a:lstStyle/>
            <a:p>
              <a:endParaRPr lang="it-IT"/>
            </a:p>
          </p:txBody>
        </p:sp>
        <p:sp>
          <p:nvSpPr>
            <p:cNvPr id="89103" name="Line 15"/>
            <p:cNvSpPr>
              <a:spLocks noChangeShapeType="1"/>
            </p:cNvSpPr>
            <p:nvPr/>
          </p:nvSpPr>
          <p:spPr bwMode="auto">
            <a:xfrm>
              <a:off x="5379" y="4087"/>
              <a:ext cx="212"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1151" tIns="30576" rIns="61151" bIns="30576">
              <a:spAutoFit/>
            </a:bodyPr>
            <a:lstStyle/>
            <a:p>
              <a:endParaRPr lang="it-IT"/>
            </a:p>
          </p:txBody>
        </p:sp>
        <p:sp>
          <p:nvSpPr>
            <p:cNvPr id="89104" name="Text Box 16"/>
            <p:cNvSpPr txBox="1">
              <a:spLocks noChangeArrowheads="1"/>
            </p:cNvSpPr>
            <p:nvPr/>
          </p:nvSpPr>
          <p:spPr bwMode="auto">
            <a:xfrm>
              <a:off x="5572" y="3846"/>
              <a:ext cx="398" cy="15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1151" tIns="30576" rIns="61151" bIns="30576">
              <a:spAutoFit/>
            </a:bodyPr>
            <a:lstStyle>
              <a:lvl1pPr defTabSz="873125">
                <a:defRPr sz="2400">
                  <a:solidFill>
                    <a:schemeClr val="tx1"/>
                  </a:solidFill>
                  <a:latin typeface="Arial" charset="0"/>
                  <a:ea typeface="ＭＳ Ｐゴシック" charset="0"/>
                  <a:cs typeface="ＭＳ Ｐゴシック" charset="0"/>
                </a:defRPr>
              </a:lvl1pPr>
              <a:lvl2pPr marL="436563" defTabSz="873125">
                <a:defRPr sz="2400">
                  <a:solidFill>
                    <a:schemeClr val="tx1"/>
                  </a:solidFill>
                  <a:latin typeface="Arial" charset="0"/>
                  <a:ea typeface="ＭＳ Ｐゴシック" charset="0"/>
                </a:defRPr>
              </a:lvl2pPr>
              <a:lvl3pPr marL="873125" defTabSz="873125">
                <a:defRPr sz="2400">
                  <a:solidFill>
                    <a:schemeClr val="tx1"/>
                  </a:solidFill>
                  <a:latin typeface="Arial" charset="0"/>
                  <a:ea typeface="ＭＳ Ｐゴシック" charset="0"/>
                </a:defRPr>
              </a:lvl3pPr>
              <a:lvl4pPr marL="1308100" defTabSz="873125">
                <a:defRPr sz="2400">
                  <a:solidFill>
                    <a:schemeClr val="tx1"/>
                  </a:solidFill>
                  <a:latin typeface="Arial" charset="0"/>
                  <a:ea typeface="ＭＳ Ｐゴシック" charset="0"/>
                </a:defRPr>
              </a:lvl4pPr>
              <a:lvl5pPr marL="1746250" defTabSz="873125">
                <a:defRPr sz="2400">
                  <a:solidFill>
                    <a:schemeClr val="tx1"/>
                  </a:solidFill>
                  <a:latin typeface="Arial" charset="0"/>
                  <a:ea typeface="ＭＳ Ｐゴシック" charset="0"/>
                </a:defRPr>
              </a:lvl5pPr>
              <a:lvl6pPr marL="2203450" defTabSz="873125" eaLnBrk="0" fontAlgn="base" hangingPunct="0">
                <a:spcBef>
                  <a:spcPct val="0"/>
                </a:spcBef>
                <a:spcAft>
                  <a:spcPct val="0"/>
                </a:spcAft>
                <a:defRPr sz="2400">
                  <a:solidFill>
                    <a:schemeClr val="tx1"/>
                  </a:solidFill>
                  <a:latin typeface="Arial" charset="0"/>
                  <a:ea typeface="ＭＳ Ｐゴシック" charset="0"/>
                </a:defRPr>
              </a:lvl6pPr>
              <a:lvl7pPr marL="2660650" defTabSz="873125" eaLnBrk="0" fontAlgn="base" hangingPunct="0">
                <a:spcBef>
                  <a:spcPct val="0"/>
                </a:spcBef>
                <a:spcAft>
                  <a:spcPct val="0"/>
                </a:spcAft>
                <a:defRPr sz="2400">
                  <a:solidFill>
                    <a:schemeClr val="tx1"/>
                  </a:solidFill>
                  <a:latin typeface="Arial" charset="0"/>
                  <a:ea typeface="ＭＳ Ｐゴシック" charset="0"/>
                </a:defRPr>
              </a:lvl7pPr>
              <a:lvl8pPr marL="3117850" defTabSz="873125" eaLnBrk="0" fontAlgn="base" hangingPunct="0">
                <a:spcBef>
                  <a:spcPct val="0"/>
                </a:spcBef>
                <a:spcAft>
                  <a:spcPct val="0"/>
                </a:spcAft>
                <a:defRPr sz="2400">
                  <a:solidFill>
                    <a:schemeClr val="tx1"/>
                  </a:solidFill>
                  <a:latin typeface="Arial" charset="0"/>
                  <a:ea typeface="ＭＳ Ｐゴシック" charset="0"/>
                </a:defRPr>
              </a:lvl8pPr>
              <a:lvl9pPr marL="3575050" defTabSz="8731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it-IT" sz="1100" b="1">
                  <a:latin typeface="Comic Sans MS" charset="0"/>
                </a:rPr>
                <a:t>GI RPR</a:t>
              </a:r>
            </a:p>
          </p:txBody>
        </p:sp>
        <p:sp>
          <p:nvSpPr>
            <p:cNvPr id="89105" name="Text Box 17"/>
            <p:cNvSpPr txBox="1">
              <a:spLocks noChangeArrowheads="1"/>
            </p:cNvSpPr>
            <p:nvPr/>
          </p:nvSpPr>
          <p:spPr bwMode="auto">
            <a:xfrm>
              <a:off x="5583" y="3992"/>
              <a:ext cx="702" cy="15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1151" tIns="30576" rIns="61151" bIns="30576">
              <a:spAutoFit/>
            </a:bodyPr>
            <a:lstStyle>
              <a:lvl1pPr defTabSz="873125">
                <a:defRPr sz="2400">
                  <a:solidFill>
                    <a:schemeClr val="tx1"/>
                  </a:solidFill>
                  <a:latin typeface="Arial" charset="0"/>
                  <a:ea typeface="ＭＳ Ｐゴシック" charset="0"/>
                  <a:cs typeface="ＭＳ Ｐゴシック" charset="0"/>
                </a:defRPr>
              </a:lvl1pPr>
              <a:lvl2pPr marL="436563" defTabSz="873125">
                <a:defRPr sz="2400">
                  <a:solidFill>
                    <a:schemeClr val="tx1"/>
                  </a:solidFill>
                  <a:latin typeface="Arial" charset="0"/>
                  <a:ea typeface="ＭＳ Ｐゴシック" charset="0"/>
                </a:defRPr>
              </a:lvl2pPr>
              <a:lvl3pPr marL="873125" defTabSz="873125">
                <a:defRPr sz="2400">
                  <a:solidFill>
                    <a:schemeClr val="tx1"/>
                  </a:solidFill>
                  <a:latin typeface="Arial" charset="0"/>
                  <a:ea typeface="ＭＳ Ｐゴシック" charset="0"/>
                </a:defRPr>
              </a:lvl3pPr>
              <a:lvl4pPr marL="1308100" defTabSz="873125">
                <a:defRPr sz="2400">
                  <a:solidFill>
                    <a:schemeClr val="tx1"/>
                  </a:solidFill>
                  <a:latin typeface="Arial" charset="0"/>
                  <a:ea typeface="ＭＳ Ｐゴシック" charset="0"/>
                </a:defRPr>
              </a:lvl4pPr>
              <a:lvl5pPr marL="1746250" defTabSz="873125">
                <a:defRPr sz="2400">
                  <a:solidFill>
                    <a:schemeClr val="tx1"/>
                  </a:solidFill>
                  <a:latin typeface="Arial" charset="0"/>
                  <a:ea typeface="ＭＳ Ｐゴシック" charset="0"/>
                </a:defRPr>
              </a:lvl5pPr>
              <a:lvl6pPr marL="2203450" defTabSz="873125" eaLnBrk="0" fontAlgn="base" hangingPunct="0">
                <a:spcBef>
                  <a:spcPct val="0"/>
                </a:spcBef>
                <a:spcAft>
                  <a:spcPct val="0"/>
                </a:spcAft>
                <a:defRPr sz="2400">
                  <a:solidFill>
                    <a:schemeClr val="tx1"/>
                  </a:solidFill>
                  <a:latin typeface="Arial" charset="0"/>
                  <a:ea typeface="ＭＳ Ｐゴシック" charset="0"/>
                </a:defRPr>
              </a:lvl6pPr>
              <a:lvl7pPr marL="2660650" defTabSz="873125" eaLnBrk="0" fontAlgn="base" hangingPunct="0">
                <a:spcBef>
                  <a:spcPct val="0"/>
                </a:spcBef>
                <a:spcAft>
                  <a:spcPct val="0"/>
                </a:spcAft>
                <a:defRPr sz="2400">
                  <a:solidFill>
                    <a:schemeClr val="tx1"/>
                  </a:solidFill>
                  <a:latin typeface="Arial" charset="0"/>
                  <a:ea typeface="ＭＳ Ｐゴシック" charset="0"/>
                </a:defRPr>
              </a:lvl7pPr>
              <a:lvl8pPr marL="3117850" defTabSz="873125" eaLnBrk="0" fontAlgn="base" hangingPunct="0">
                <a:spcBef>
                  <a:spcPct val="0"/>
                </a:spcBef>
                <a:spcAft>
                  <a:spcPct val="0"/>
                </a:spcAft>
                <a:defRPr sz="2400">
                  <a:solidFill>
                    <a:schemeClr val="tx1"/>
                  </a:solidFill>
                  <a:latin typeface="Arial" charset="0"/>
                  <a:ea typeface="ＭＳ Ｐゴシック" charset="0"/>
                </a:defRPr>
              </a:lvl8pPr>
              <a:lvl9pPr marL="3575050" defTabSz="8731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it-IT" sz="1100" b="1">
                  <a:latin typeface="Comic Sans MS" charset="0"/>
                </a:rPr>
                <a:t>Bonn Gatchina</a:t>
              </a:r>
            </a:p>
          </p:txBody>
        </p:sp>
      </p:grpSp>
      <p:pic>
        <p:nvPicPr>
          <p:cNvPr id="89111" name="Picture 23" descr="Immagin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629" y="458292"/>
            <a:ext cx="3388101" cy="906854"/>
          </a:xfrm>
          <a:prstGeom prst="rect">
            <a:avLst/>
          </a:prstGeom>
          <a:noFill/>
          <a:extLst>
            <a:ext uri="{909E8E84-426E-40dd-AFC4-6F175D3DCCD1}">
              <a14:hiddenFill xmlns:a14="http://schemas.microsoft.com/office/drawing/2010/main">
                <a:solidFill>
                  <a:srgbClr val="FFFFFF"/>
                </a:solidFill>
              </a14:hiddenFill>
            </a:ext>
          </a:extLst>
        </p:spPr>
      </p:pic>
      <p:pic>
        <p:nvPicPr>
          <p:cNvPr id="89112" name="Picture 24" descr="Immagin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9350" y="740949"/>
            <a:ext cx="3486231" cy="740030"/>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piè di pagina 2"/>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extLst>
      <p:ext uri="{BB962C8B-B14F-4D97-AF65-F5344CB8AC3E}">
        <p14:creationId xmlns:p14="http://schemas.microsoft.com/office/powerpoint/2010/main" val="175838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592"/>
            <a:ext cx="10382250" cy="886513"/>
          </a:xfrm>
        </p:spPr>
        <p:txBody>
          <a:bodyPr>
            <a:noAutofit/>
          </a:bodyPr>
          <a:lstStyle/>
          <a:p>
            <a:r>
              <a:rPr lang="en-US" sz="4000" b="1" dirty="0">
                <a:solidFill>
                  <a:srgbClr val="000090"/>
                </a:solidFill>
                <a:cs typeface="Comic Sans MS"/>
              </a:rPr>
              <a:t>Why do we study N*’</a:t>
            </a:r>
            <a:r>
              <a:rPr lang="en-US" sz="4000" b="1" dirty="0" smtClean="0">
                <a:solidFill>
                  <a:srgbClr val="000090"/>
                </a:solidFill>
                <a:cs typeface="Comic Sans MS"/>
              </a:rPr>
              <a:t>s?</a:t>
            </a:r>
            <a:endParaRPr lang="en-US" sz="4000" b="1" dirty="0">
              <a:solidFill>
                <a:srgbClr val="000090"/>
              </a:solidFill>
              <a:cs typeface="Comic Sans MS"/>
            </a:endParaRPr>
          </a:p>
        </p:txBody>
      </p:sp>
      <p:sp>
        <p:nvSpPr>
          <p:cNvPr id="3" name="Content Placeholder 2"/>
          <p:cNvSpPr>
            <a:spLocks noGrp="1"/>
          </p:cNvSpPr>
          <p:nvPr>
            <p:ph idx="1"/>
          </p:nvPr>
        </p:nvSpPr>
        <p:spPr>
          <a:xfrm>
            <a:off x="150565" y="3986684"/>
            <a:ext cx="10122694" cy="786640"/>
          </a:xfrm>
        </p:spPr>
        <p:txBody>
          <a:bodyPr>
            <a:normAutofit/>
          </a:bodyPr>
          <a:lstStyle/>
          <a:p>
            <a:r>
              <a:rPr lang="en-US" sz="2200" dirty="0">
                <a:solidFill>
                  <a:srgbClr val="000090"/>
                </a:solidFill>
              </a:rPr>
              <a:t>The N* spectrum reflects the underlying degrees of freedom and the effective forces between them.</a:t>
            </a:r>
          </a:p>
        </p:txBody>
      </p:sp>
      <p:grpSp>
        <p:nvGrpSpPr>
          <p:cNvPr id="4" name="Group 13"/>
          <p:cNvGrpSpPr/>
          <p:nvPr/>
        </p:nvGrpSpPr>
        <p:grpSpPr>
          <a:xfrm>
            <a:off x="726629" y="5066804"/>
            <a:ext cx="8658164" cy="1000453"/>
            <a:chOff x="723900" y="3311710"/>
            <a:chExt cx="7625539" cy="945931"/>
          </a:xfrm>
        </p:grpSpPr>
        <p:pic>
          <p:nvPicPr>
            <p:cNvPr id="5" name="Picture 4"/>
            <p:cNvPicPr>
              <a:picLocks noChangeAspect="1"/>
            </p:cNvPicPr>
            <p:nvPr/>
          </p:nvPicPr>
          <p:blipFill>
            <a:blip r:embed="rId3"/>
            <a:srcRect l="10426" t="36549" r="6670" b="44933"/>
            <a:stretch>
              <a:fillRect/>
            </a:stretch>
          </p:blipFill>
          <p:spPr>
            <a:xfrm>
              <a:off x="723900" y="3311710"/>
              <a:ext cx="5486400" cy="945931"/>
            </a:xfrm>
            <a:prstGeom prst="rect">
              <a:avLst/>
            </a:prstGeom>
            <a:noFill/>
            <a:ln>
              <a:noFill/>
            </a:ln>
          </p:spPr>
        </p:pic>
        <p:grpSp>
          <p:nvGrpSpPr>
            <p:cNvPr id="6" name="Group 10"/>
            <p:cNvGrpSpPr/>
            <p:nvPr/>
          </p:nvGrpSpPr>
          <p:grpSpPr>
            <a:xfrm>
              <a:off x="6286500" y="3432579"/>
              <a:ext cx="914400" cy="685800"/>
              <a:chOff x="6553200" y="2514600"/>
              <a:chExt cx="914400" cy="685800"/>
            </a:xfrm>
          </p:grpSpPr>
          <p:sp>
            <p:nvSpPr>
              <p:cNvPr id="9" name="Oval 8"/>
              <p:cNvSpPr/>
              <p:nvPr/>
            </p:nvSpPr>
            <p:spPr>
              <a:xfrm>
                <a:off x="6553200" y="2514600"/>
                <a:ext cx="685800" cy="685800"/>
              </a:xfrm>
              <a:prstGeom prst="ellipse">
                <a:avLst/>
              </a:prstGeom>
              <a:solidFill>
                <a:schemeClr val="bg1">
                  <a:lumMod val="75000"/>
                </a:schemeClr>
              </a:solidFill>
              <a:ln w="38100" cap="flat" cmpd="sng" algn="ctr">
                <a:solidFill>
                  <a:srgbClr val="000000"/>
                </a:solidFill>
                <a:prstDash val="solid"/>
                <a:round/>
                <a:headEnd type="none" w="med" len="med"/>
                <a:tailEnd type="none" w="med" len="med"/>
              </a:ln>
              <a:effectLst>
                <a:glow rad="12700">
                  <a:schemeClr val="tx1">
                    <a:lumMod val="65000"/>
                    <a:lumOff val="35000"/>
                  </a:schemeClr>
                </a:glow>
                <a:softEdge rad="50800"/>
              </a:effectLst>
              <a:scene3d>
                <a:camera prst="orthographicFront"/>
                <a:lightRig rig="threePt" dir="t"/>
              </a:scene3d>
              <a:sp3d prstMaterial="flat">
                <a:bevelT w="0" h="0"/>
                <a:bevelB w="0" h="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031182" y="2611582"/>
                <a:ext cx="436418" cy="436418"/>
              </a:xfrm>
              <a:prstGeom prst="ellipse">
                <a:avLst/>
              </a:prstGeom>
              <a:solidFill>
                <a:srgbClr val="FF6600"/>
              </a:solidFill>
              <a:ln>
                <a:noFill/>
              </a:ln>
              <a:effectLst>
                <a:glow rad="38100">
                  <a:schemeClr val="accent2">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7277100" y="3387910"/>
              <a:ext cx="1072339" cy="465606"/>
            </a:xfrm>
            <a:prstGeom prst="rect">
              <a:avLst/>
            </a:prstGeom>
            <a:noFill/>
            <a:ln>
              <a:noFill/>
            </a:ln>
          </p:spPr>
          <p:txBody>
            <a:bodyPr wrap="none" rtlCol="0">
              <a:spAutoFit/>
            </a:bodyPr>
            <a:lstStyle/>
            <a:p>
              <a:r>
                <a:rPr lang="en-US" sz="1300" b="1" i="1" dirty="0">
                  <a:solidFill>
                    <a:srgbClr val="C60202"/>
                  </a:solidFill>
                </a:rPr>
                <a:t>Baryon</a:t>
              </a:r>
              <a:r>
                <a:rPr lang="en-US" sz="1300" b="1" i="1" dirty="0">
                  <a:solidFill>
                    <a:srgbClr val="C60202"/>
                  </a:solidFill>
                  <a:latin typeface="+mn-lt"/>
                </a:rPr>
                <a:t>-meson</a:t>
              </a:r>
            </a:p>
            <a:p>
              <a:r>
                <a:rPr lang="en-US" sz="1300" b="1" i="1" dirty="0">
                  <a:solidFill>
                    <a:srgbClr val="C60202"/>
                  </a:solidFill>
                  <a:latin typeface="+mn-lt"/>
                </a:rPr>
                <a:t>system</a:t>
              </a:r>
            </a:p>
          </p:txBody>
        </p:sp>
      </p:grpSp>
      <p:sp>
        <p:nvSpPr>
          <p:cNvPr id="12" name="TextBox 11"/>
          <p:cNvSpPr txBox="1"/>
          <p:nvPr/>
        </p:nvSpPr>
        <p:spPr>
          <a:xfrm>
            <a:off x="510605" y="746324"/>
            <a:ext cx="9334733" cy="1209746"/>
          </a:xfrm>
          <a:prstGeom prst="rect">
            <a:avLst/>
          </a:prstGeom>
          <a:noFill/>
        </p:spPr>
        <p:txBody>
          <a:bodyPr wrap="square" lIns="100767" tIns="50383" rIns="100767" bIns="50383" rtlCol="0">
            <a:spAutoFit/>
          </a:bodyPr>
          <a:lstStyle/>
          <a:p>
            <a:r>
              <a:rPr lang="en-US" sz="1800" dirty="0">
                <a:solidFill>
                  <a:srgbClr val="0000FF"/>
                </a:solidFill>
              </a:rPr>
              <a:t>“</a:t>
            </a:r>
            <a:r>
              <a:rPr lang="en-US" sz="1800" i="1" dirty="0">
                <a:solidFill>
                  <a:srgbClr val="0000FF"/>
                </a:solidFill>
              </a:rPr>
              <a:t>Nucleons </a:t>
            </a:r>
            <a:r>
              <a:rPr lang="en-US" sz="1800" i="1" dirty="0">
                <a:solidFill>
                  <a:srgbClr val="0000FF"/>
                </a:solidFill>
                <a:latin typeface="Times New Roman"/>
                <a:cs typeface="Times New Roman"/>
              </a:rPr>
              <a:t>are</a:t>
            </a:r>
            <a:r>
              <a:rPr lang="en-US" sz="1800" i="1" dirty="0">
                <a:solidFill>
                  <a:srgbClr val="0000FF"/>
                </a:solidFill>
              </a:rPr>
              <a:t> the stuff of which our world is made. As such they must be at the center of any discussion of why the world we actually experience has the character it does.  I am convinced that completing this chapter in the history of science is one of the most interesting and fruitful areas of physics for at least the next 30 years. “ </a:t>
            </a:r>
            <a:r>
              <a:rPr lang="en-US" sz="1800" i="1" dirty="0"/>
              <a:t>Nathan </a:t>
            </a:r>
            <a:r>
              <a:rPr lang="en-US" sz="1800" i="1" dirty="0" err="1"/>
              <a:t>Isgur</a:t>
            </a:r>
            <a:r>
              <a:rPr lang="en-US" sz="1800" i="1" dirty="0"/>
              <a:t>, NStar2000, Newport News, Virginia.</a:t>
            </a:r>
          </a:p>
        </p:txBody>
      </p:sp>
      <p:sp>
        <p:nvSpPr>
          <p:cNvPr id="18" name="Footer Placeholder 17"/>
          <p:cNvSpPr>
            <a:spLocks noGrp="1"/>
          </p:cNvSpPr>
          <p:nvPr>
            <p:ph type="ftr" sz="quarter" idx="11"/>
          </p:nvPr>
        </p:nvSpPr>
        <p:spPr/>
        <p:txBody>
          <a:bodyPr/>
          <a:lstStyle/>
          <a:p>
            <a:r>
              <a:rPr lang="en-US" smtClean="0">
                <a:solidFill>
                  <a:srgbClr val="800000"/>
                </a:solidFill>
              </a:rPr>
              <a:t>FDHS- 2014 - Jlab  November 18-20                          Annalisa D'Angelo - Data Analysis in Meson Photoproduction</a:t>
            </a:r>
            <a:endParaRPr lang="en-US" dirty="0">
              <a:solidFill>
                <a:srgbClr val="800000"/>
              </a:solidFill>
            </a:endParaRPr>
          </a:p>
        </p:txBody>
      </p:sp>
      <p:sp>
        <p:nvSpPr>
          <p:cNvPr id="17" name="TextBox 16"/>
          <p:cNvSpPr txBox="1"/>
          <p:nvPr/>
        </p:nvSpPr>
        <p:spPr>
          <a:xfrm>
            <a:off x="294581" y="2114476"/>
            <a:ext cx="9603581" cy="778858"/>
          </a:xfrm>
          <a:prstGeom prst="rect">
            <a:avLst/>
          </a:prstGeom>
          <a:noFill/>
        </p:spPr>
        <p:txBody>
          <a:bodyPr wrap="square" lIns="100767" tIns="50383" rIns="100767" bIns="50383" rtlCol="0">
            <a:spAutoFit/>
          </a:bodyPr>
          <a:lstStyle/>
          <a:p>
            <a:pPr lvl="0">
              <a:buClr>
                <a:srgbClr val="000090"/>
              </a:buClr>
              <a:buFont typeface="Arial"/>
              <a:buChar char="•"/>
            </a:pPr>
            <a:r>
              <a:rPr lang="en-US" sz="2200" dirty="0">
                <a:solidFill>
                  <a:srgbClr val="000090"/>
                </a:solidFill>
              </a:rPr>
              <a:t> Only now do we have experimental, phenomenological, and theoretical tools to fully explore baryon spectrum and structure.</a:t>
            </a:r>
          </a:p>
        </p:txBody>
      </p:sp>
    </p:spTree>
    <p:extLst>
      <p:ext uri="{BB962C8B-B14F-4D97-AF65-F5344CB8AC3E}">
        <p14:creationId xmlns:p14="http://schemas.microsoft.com/office/powerpoint/2010/main" val="138637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ext Box 3"/>
          <p:cNvSpPr txBox="1">
            <a:spLocks noChangeArrowheads="1"/>
          </p:cNvSpPr>
          <p:nvPr/>
        </p:nvSpPr>
        <p:spPr bwMode="auto">
          <a:xfrm>
            <a:off x="0" y="122884"/>
            <a:ext cx="10382250" cy="44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995" tIns="44498" rIns="88995" bIns="44498">
            <a:spAutoFit/>
          </a:bodyPr>
          <a:lstStyle>
            <a:lvl1pPr defTabSz="873125">
              <a:defRPr sz="2400">
                <a:solidFill>
                  <a:schemeClr val="tx1"/>
                </a:solidFill>
                <a:latin typeface="Arial" charset="0"/>
                <a:ea typeface="ＭＳ Ｐゴシック" charset="0"/>
                <a:cs typeface="ＭＳ Ｐゴシック" charset="0"/>
              </a:defRPr>
            </a:lvl1pPr>
            <a:lvl2pPr marL="436563" defTabSz="873125">
              <a:defRPr sz="2400">
                <a:solidFill>
                  <a:schemeClr val="tx1"/>
                </a:solidFill>
                <a:latin typeface="Arial" charset="0"/>
                <a:ea typeface="ＭＳ Ｐゴシック" charset="0"/>
              </a:defRPr>
            </a:lvl2pPr>
            <a:lvl3pPr marL="873125" defTabSz="873125">
              <a:defRPr sz="2400">
                <a:solidFill>
                  <a:schemeClr val="tx1"/>
                </a:solidFill>
                <a:latin typeface="Arial" charset="0"/>
                <a:ea typeface="ＭＳ Ｐゴシック" charset="0"/>
              </a:defRPr>
            </a:lvl3pPr>
            <a:lvl4pPr marL="1308100" defTabSz="873125">
              <a:defRPr sz="2400">
                <a:solidFill>
                  <a:schemeClr val="tx1"/>
                </a:solidFill>
                <a:latin typeface="Arial" charset="0"/>
                <a:ea typeface="ＭＳ Ｐゴシック" charset="0"/>
              </a:defRPr>
            </a:lvl4pPr>
            <a:lvl5pPr marL="1746250" defTabSz="873125">
              <a:defRPr sz="2400">
                <a:solidFill>
                  <a:schemeClr val="tx1"/>
                </a:solidFill>
                <a:latin typeface="Arial" charset="0"/>
                <a:ea typeface="ＭＳ Ｐゴシック" charset="0"/>
              </a:defRPr>
            </a:lvl5pPr>
            <a:lvl6pPr marL="2203450" defTabSz="873125" eaLnBrk="0" fontAlgn="base" hangingPunct="0">
              <a:spcBef>
                <a:spcPct val="0"/>
              </a:spcBef>
              <a:spcAft>
                <a:spcPct val="0"/>
              </a:spcAft>
              <a:defRPr sz="2400">
                <a:solidFill>
                  <a:schemeClr val="tx1"/>
                </a:solidFill>
                <a:latin typeface="Arial" charset="0"/>
                <a:ea typeface="ＭＳ Ｐゴシック" charset="0"/>
              </a:defRPr>
            </a:lvl6pPr>
            <a:lvl7pPr marL="2660650" defTabSz="873125" eaLnBrk="0" fontAlgn="base" hangingPunct="0">
              <a:spcBef>
                <a:spcPct val="0"/>
              </a:spcBef>
              <a:spcAft>
                <a:spcPct val="0"/>
              </a:spcAft>
              <a:defRPr sz="2400">
                <a:solidFill>
                  <a:schemeClr val="tx1"/>
                </a:solidFill>
                <a:latin typeface="Arial" charset="0"/>
                <a:ea typeface="ＭＳ Ｐゴシック" charset="0"/>
              </a:defRPr>
            </a:lvl7pPr>
            <a:lvl8pPr marL="3117850" defTabSz="873125" eaLnBrk="0" fontAlgn="base" hangingPunct="0">
              <a:spcBef>
                <a:spcPct val="0"/>
              </a:spcBef>
              <a:spcAft>
                <a:spcPct val="0"/>
              </a:spcAft>
              <a:defRPr sz="2400">
                <a:solidFill>
                  <a:schemeClr val="tx1"/>
                </a:solidFill>
                <a:latin typeface="Arial" charset="0"/>
                <a:ea typeface="ＭＳ Ｐゴシック" charset="0"/>
              </a:defRPr>
            </a:lvl8pPr>
            <a:lvl9pPr marL="3575050" defTabSz="873125"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2300" dirty="0">
                <a:solidFill>
                  <a:srgbClr val="800000"/>
                </a:solidFill>
                <a:latin typeface="Arial Black"/>
                <a:cs typeface="Arial Black"/>
              </a:rPr>
              <a:t>T in K</a:t>
            </a:r>
            <a:r>
              <a:rPr lang="it-IT" sz="2300" baseline="30000" dirty="0">
                <a:solidFill>
                  <a:srgbClr val="800000"/>
                </a:solidFill>
                <a:latin typeface="Arial Black"/>
                <a:cs typeface="Arial Black"/>
              </a:rPr>
              <a:t>+</a:t>
            </a:r>
            <a:r>
              <a:rPr lang="it-IT" sz="2300" b="1" dirty="0">
                <a:solidFill>
                  <a:srgbClr val="800000"/>
                </a:solidFill>
                <a:latin typeface="Arial Black"/>
                <a:cs typeface="Arial Black"/>
                <a:sym typeface="Symbol" charset="0"/>
              </a:rPr>
              <a:t></a:t>
            </a:r>
            <a:r>
              <a:rPr lang="it-IT" sz="2300" dirty="0">
                <a:solidFill>
                  <a:srgbClr val="800000"/>
                </a:solidFill>
                <a:latin typeface="Arial Black"/>
                <a:cs typeface="Arial Black"/>
              </a:rPr>
              <a:t> Photoproduction</a:t>
            </a:r>
            <a:endParaRPr lang="it-IT" sz="2300" dirty="0">
              <a:solidFill>
                <a:srgbClr val="FF0000"/>
              </a:solidFill>
              <a:latin typeface="Arial Black"/>
              <a:cs typeface="Arial Black"/>
            </a:endParaRPr>
          </a:p>
        </p:txBody>
      </p:sp>
      <p:grpSp>
        <p:nvGrpSpPr>
          <p:cNvPr id="90137" name="Group 25"/>
          <p:cNvGrpSpPr>
            <a:grpSpLocks/>
          </p:cNvGrpSpPr>
          <p:nvPr/>
        </p:nvGrpSpPr>
        <p:grpSpPr bwMode="auto">
          <a:xfrm>
            <a:off x="148833" y="585690"/>
            <a:ext cx="5353040" cy="6091484"/>
            <a:chOff x="1" y="480"/>
            <a:chExt cx="3473" cy="3998"/>
          </a:xfrm>
        </p:grpSpPr>
        <p:pic>
          <p:nvPicPr>
            <p:cNvPr id="90114" name="Picture 2" descr="kl_draft_fig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80"/>
              <a:ext cx="3473" cy="399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90116" name="Oval 4"/>
            <p:cNvSpPr>
              <a:spLocks noChangeArrowheads="1"/>
            </p:cNvSpPr>
            <p:nvPr/>
          </p:nvSpPr>
          <p:spPr bwMode="auto">
            <a:xfrm>
              <a:off x="2519" y="3580"/>
              <a:ext cx="53" cy="77"/>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61151" tIns="30576" rIns="61151" bIns="30576">
              <a:spAutoFit/>
            </a:bodyPr>
            <a:lstStyle/>
            <a:p>
              <a:endParaRPr lang="it-IT"/>
            </a:p>
          </p:txBody>
        </p:sp>
        <p:sp>
          <p:nvSpPr>
            <p:cNvPr id="90117" name="Text Box 5"/>
            <p:cNvSpPr txBox="1">
              <a:spLocks noChangeArrowheads="1"/>
            </p:cNvSpPr>
            <p:nvPr/>
          </p:nvSpPr>
          <p:spPr bwMode="auto">
            <a:xfrm>
              <a:off x="2656" y="3529"/>
              <a:ext cx="385" cy="15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1151" tIns="30576" rIns="61151" bIns="30576">
              <a:spAutoFit/>
            </a:bodyPr>
            <a:lstStyle>
              <a:lvl1pPr defTabSz="873125">
                <a:defRPr sz="2400">
                  <a:solidFill>
                    <a:schemeClr val="tx1"/>
                  </a:solidFill>
                  <a:latin typeface="Arial" charset="0"/>
                  <a:ea typeface="ＭＳ Ｐゴシック" charset="0"/>
                  <a:cs typeface="ＭＳ Ｐゴシック" charset="0"/>
                </a:defRPr>
              </a:lvl1pPr>
              <a:lvl2pPr marL="436563" defTabSz="873125">
                <a:defRPr sz="2400">
                  <a:solidFill>
                    <a:schemeClr val="tx1"/>
                  </a:solidFill>
                  <a:latin typeface="Arial" charset="0"/>
                  <a:ea typeface="ＭＳ Ｐゴシック" charset="0"/>
                </a:defRPr>
              </a:lvl2pPr>
              <a:lvl3pPr marL="873125" defTabSz="873125">
                <a:defRPr sz="2400">
                  <a:solidFill>
                    <a:schemeClr val="tx1"/>
                  </a:solidFill>
                  <a:latin typeface="Arial" charset="0"/>
                  <a:ea typeface="ＭＳ Ｐゴシック" charset="0"/>
                </a:defRPr>
              </a:lvl3pPr>
              <a:lvl4pPr marL="1308100" defTabSz="873125">
                <a:defRPr sz="2400">
                  <a:solidFill>
                    <a:schemeClr val="tx1"/>
                  </a:solidFill>
                  <a:latin typeface="Arial" charset="0"/>
                  <a:ea typeface="ＭＳ Ｐゴシック" charset="0"/>
                </a:defRPr>
              </a:lvl4pPr>
              <a:lvl5pPr marL="1746250" defTabSz="873125">
                <a:defRPr sz="2400">
                  <a:solidFill>
                    <a:schemeClr val="tx1"/>
                  </a:solidFill>
                  <a:latin typeface="Arial" charset="0"/>
                  <a:ea typeface="ＭＳ Ｐゴシック" charset="0"/>
                </a:defRPr>
              </a:lvl5pPr>
              <a:lvl6pPr marL="2203450" defTabSz="873125" eaLnBrk="0" fontAlgn="base" hangingPunct="0">
                <a:spcBef>
                  <a:spcPct val="0"/>
                </a:spcBef>
                <a:spcAft>
                  <a:spcPct val="0"/>
                </a:spcAft>
                <a:defRPr sz="2400">
                  <a:solidFill>
                    <a:schemeClr val="tx1"/>
                  </a:solidFill>
                  <a:latin typeface="Arial" charset="0"/>
                  <a:ea typeface="ＭＳ Ｐゴシック" charset="0"/>
                </a:defRPr>
              </a:lvl6pPr>
              <a:lvl7pPr marL="2660650" defTabSz="873125" eaLnBrk="0" fontAlgn="base" hangingPunct="0">
                <a:spcBef>
                  <a:spcPct val="0"/>
                </a:spcBef>
                <a:spcAft>
                  <a:spcPct val="0"/>
                </a:spcAft>
                <a:defRPr sz="2400">
                  <a:solidFill>
                    <a:schemeClr val="tx1"/>
                  </a:solidFill>
                  <a:latin typeface="Arial" charset="0"/>
                  <a:ea typeface="ＭＳ Ｐゴシック" charset="0"/>
                </a:defRPr>
              </a:lvl7pPr>
              <a:lvl8pPr marL="3117850" defTabSz="873125" eaLnBrk="0" fontAlgn="base" hangingPunct="0">
                <a:spcBef>
                  <a:spcPct val="0"/>
                </a:spcBef>
                <a:spcAft>
                  <a:spcPct val="0"/>
                </a:spcAft>
                <a:defRPr sz="2400">
                  <a:solidFill>
                    <a:schemeClr val="tx1"/>
                  </a:solidFill>
                  <a:latin typeface="Arial" charset="0"/>
                  <a:ea typeface="ＭＳ Ｐゴシック" charset="0"/>
                </a:defRPr>
              </a:lvl8pPr>
              <a:lvl9pPr marL="3575050" defTabSz="873125"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it-IT" sz="1100" b="1">
                  <a:latin typeface="Comic Sans MS" charset="0"/>
                </a:rPr>
                <a:t>GRAAL</a:t>
              </a:r>
            </a:p>
          </p:txBody>
        </p:sp>
        <p:sp>
          <p:nvSpPr>
            <p:cNvPr id="90118" name="Line 6"/>
            <p:cNvSpPr>
              <a:spLocks noChangeShapeType="1"/>
            </p:cNvSpPr>
            <p:nvPr/>
          </p:nvSpPr>
          <p:spPr bwMode="auto">
            <a:xfrm>
              <a:off x="2360" y="3771"/>
              <a:ext cx="211" cy="0"/>
            </a:xfrm>
            <a:prstGeom prst="line">
              <a:avLst/>
            </a:prstGeom>
            <a:noFill/>
            <a:ln w="158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1151" tIns="30576" rIns="61151" bIns="30576">
              <a:spAutoFit/>
            </a:bodyPr>
            <a:lstStyle/>
            <a:p>
              <a:endParaRPr lang="it-IT"/>
            </a:p>
          </p:txBody>
        </p:sp>
        <p:sp>
          <p:nvSpPr>
            <p:cNvPr id="90119" name="Line 7"/>
            <p:cNvSpPr>
              <a:spLocks noChangeShapeType="1"/>
            </p:cNvSpPr>
            <p:nvPr/>
          </p:nvSpPr>
          <p:spPr bwMode="auto">
            <a:xfrm>
              <a:off x="2360" y="3920"/>
              <a:ext cx="211"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1151" tIns="30576" rIns="61151" bIns="30576">
              <a:spAutoFit/>
            </a:bodyPr>
            <a:lstStyle/>
            <a:p>
              <a:endParaRPr lang="it-IT"/>
            </a:p>
          </p:txBody>
        </p:sp>
        <p:sp>
          <p:nvSpPr>
            <p:cNvPr id="90120" name="Text Box 8"/>
            <p:cNvSpPr txBox="1">
              <a:spLocks noChangeArrowheads="1"/>
            </p:cNvSpPr>
            <p:nvPr/>
          </p:nvSpPr>
          <p:spPr bwMode="auto">
            <a:xfrm>
              <a:off x="2553" y="3679"/>
              <a:ext cx="398" cy="15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1151" tIns="30576" rIns="61151" bIns="30576">
              <a:spAutoFit/>
            </a:bodyPr>
            <a:lstStyle>
              <a:lvl1pPr defTabSz="873125">
                <a:defRPr sz="2400">
                  <a:solidFill>
                    <a:schemeClr val="tx1"/>
                  </a:solidFill>
                  <a:latin typeface="Arial" charset="0"/>
                  <a:ea typeface="ＭＳ Ｐゴシック" charset="0"/>
                  <a:cs typeface="ＭＳ Ｐゴシック" charset="0"/>
                </a:defRPr>
              </a:lvl1pPr>
              <a:lvl2pPr marL="436563" defTabSz="873125">
                <a:defRPr sz="2400">
                  <a:solidFill>
                    <a:schemeClr val="tx1"/>
                  </a:solidFill>
                  <a:latin typeface="Arial" charset="0"/>
                  <a:ea typeface="ＭＳ Ｐゴシック" charset="0"/>
                </a:defRPr>
              </a:lvl2pPr>
              <a:lvl3pPr marL="873125" defTabSz="873125">
                <a:defRPr sz="2400">
                  <a:solidFill>
                    <a:schemeClr val="tx1"/>
                  </a:solidFill>
                  <a:latin typeface="Arial" charset="0"/>
                  <a:ea typeface="ＭＳ Ｐゴシック" charset="0"/>
                </a:defRPr>
              </a:lvl3pPr>
              <a:lvl4pPr marL="1308100" defTabSz="873125">
                <a:defRPr sz="2400">
                  <a:solidFill>
                    <a:schemeClr val="tx1"/>
                  </a:solidFill>
                  <a:latin typeface="Arial" charset="0"/>
                  <a:ea typeface="ＭＳ Ｐゴシック" charset="0"/>
                </a:defRPr>
              </a:lvl4pPr>
              <a:lvl5pPr marL="1746250" defTabSz="873125">
                <a:defRPr sz="2400">
                  <a:solidFill>
                    <a:schemeClr val="tx1"/>
                  </a:solidFill>
                  <a:latin typeface="Arial" charset="0"/>
                  <a:ea typeface="ＭＳ Ｐゴシック" charset="0"/>
                </a:defRPr>
              </a:lvl5pPr>
              <a:lvl6pPr marL="2203450" defTabSz="873125" eaLnBrk="0" fontAlgn="base" hangingPunct="0">
                <a:spcBef>
                  <a:spcPct val="0"/>
                </a:spcBef>
                <a:spcAft>
                  <a:spcPct val="0"/>
                </a:spcAft>
                <a:defRPr sz="2400">
                  <a:solidFill>
                    <a:schemeClr val="tx1"/>
                  </a:solidFill>
                  <a:latin typeface="Arial" charset="0"/>
                  <a:ea typeface="ＭＳ Ｐゴシック" charset="0"/>
                </a:defRPr>
              </a:lvl6pPr>
              <a:lvl7pPr marL="2660650" defTabSz="873125" eaLnBrk="0" fontAlgn="base" hangingPunct="0">
                <a:spcBef>
                  <a:spcPct val="0"/>
                </a:spcBef>
                <a:spcAft>
                  <a:spcPct val="0"/>
                </a:spcAft>
                <a:defRPr sz="2400">
                  <a:solidFill>
                    <a:schemeClr val="tx1"/>
                  </a:solidFill>
                  <a:latin typeface="Arial" charset="0"/>
                  <a:ea typeface="ＭＳ Ｐゴシック" charset="0"/>
                </a:defRPr>
              </a:lvl7pPr>
              <a:lvl8pPr marL="3117850" defTabSz="873125" eaLnBrk="0" fontAlgn="base" hangingPunct="0">
                <a:spcBef>
                  <a:spcPct val="0"/>
                </a:spcBef>
                <a:spcAft>
                  <a:spcPct val="0"/>
                </a:spcAft>
                <a:defRPr sz="2400">
                  <a:solidFill>
                    <a:schemeClr val="tx1"/>
                  </a:solidFill>
                  <a:latin typeface="Arial" charset="0"/>
                  <a:ea typeface="ＭＳ Ｐゴシック" charset="0"/>
                </a:defRPr>
              </a:lvl8pPr>
              <a:lvl9pPr marL="3575050" defTabSz="8731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it-IT" sz="1100" b="1">
                  <a:latin typeface="Comic Sans MS" charset="0"/>
                </a:rPr>
                <a:t>GI RPR</a:t>
              </a:r>
            </a:p>
          </p:txBody>
        </p:sp>
        <p:sp>
          <p:nvSpPr>
            <p:cNvPr id="90121" name="Text Box 9"/>
            <p:cNvSpPr txBox="1">
              <a:spLocks noChangeArrowheads="1"/>
            </p:cNvSpPr>
            <p:nvPr/>
          </p:nvSpPr>
          <p:spPr bwMode="auto">
            <a:xfrm>
              <a:off x="2564" y="3827"/>
              <a:ext cx="702" cy="15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1151" tIns="30576" rIns="61151" bIns="30576">
              <a:spAutoFit/>
            </a:bodyPr>
            <a:lstStyle>
              <a:lvl1pPr defTabSz="873125">
                <a:defRPr sz="2400">
                  <a:solidFill>
                    <a:schemeClr val="tx1"/>
                  </a:solidFill>
                  <a:latin typeface="Arial" charset="0"/>
                  <a:ea typeface="ＭＳ Ｐゴシック" charset="0"/>
                  <a:cs typeface="ＭＳ Ｐゴシック" charset="0"/>
                </a:defRPr>
              </a:lvl1pPr>
              <a:lvl2pPr marL="436563" defTabSz="873125">
                <a:defRPr sz="2400">
                  <a:solidFill>
                    <a:schemeClr val="tx1"/>
                  </a:solidFill>
                  <a:latin typeface="Arial" charset="0"/>
                  <a:ea typeface="ＭＳ Ｐゴシック" charset="0"/>
                </a:defRPr>
              </a:lvl2pPr>
              <a:lvl3pPr marL="873125" defTabSz="873125">
                <a:defRPr sz="2400">
                  <a:solidFill>
                    <a:schemeClr val="tx1"/>
                  </a:solidFill>
                  <a:latin typeface="Arial" charset="0"/>
                  <a:ea typeface="ＭＳ Ｐゴシック" charset="0"/>
                </a:defRPr>
              </a:lvl3pPr>
              <a:lvl4pPr marL="1308100" defTabSz="873125">
                <a:defRPr sz="2400">
                  <a:solidFill>
                    <a:schemeClr val="tx1"/>
                  </a:solidFill>
                  <a:latin typeface="Arial" charset="0"/>
                  <a:ea typeface="ＭＳ Ｐゴシック" charset="0"/>
                </a:defRPr>
              </a:lvl4pPr>
              <a:lvl5pPr marL="1746250" defTabSz="873125">
                <a:defRPr sz="2400">
                  <a:solidFill>
                    <a:schemeClr val="tx1"/>
                  </a:solidFill>
                  <a:latin typeface="Arial" charset="0"/>
                  <a:ea typeface="ＭＳ Ｐゴシック" charset="0"/>
                </a:defRPr>
              </a:lvl5pPr>
              <a:lvl6pPr marL="2203450" defTabSz="873125" eaLnBrk="0" fontAlgn="base" hangingPunct="0">
                <a:spcBef>
                  <a:spcPct val="0"/>
                </a:spcBef>
                <a:spcAft>
                  <a:spcPct val="0"/>
                </a:spcAft>
                <a:defRPr sz="2400">
                  <a:solidFill>
                    <a:schemeClr val="tx1"/>
                  </a:solidFill>
                  <a:latin typeface="Arial" charset="0"/>
                  <a:ea typeface="ＭＳ Ｐゴシック" charset="0"/>
                </a:defRPr>
              </a:lvl6pPr>
              <a:lvl7pPr marL="2660650" defTabSz="873125" eaLnBrk="0" fontAlgn="base" hangingPunct="0">
                <a:spcBef>
                  <a:spcPct val="0"/>
                </a:spcBef>
                <a:spcAft>
                  <a:spcPct val="0"/>
                </a:spcAft>
                <a:defRPr sz="2400">
                  <a:solidFill>
                    <a:schemeClr val="tx1"/>
                  </a:solidFill>
                  <a:latin typeface="Arial" charset="0"/>
                  <a:ea typeface="ＭＳ Ｐゴシック" charset="0"/>
                </a:defRPr>
              </a:lvl7pPr>
              <a:lvl8pPr marL="3117850" defTabSz="873125" eaLnBrk="0" fontAlgn="base" hangingPunct="0">
                <a:spcBef>
                  <a:spcPct val="0"/>
                </a:spcBef>
                <a:spcAft>
                  <a:spcPct val="0"/>
                </a:spcAft>
                <a:defRPr sz="2400">
                  <a:solidFill>
                    <a:schemeClr val="tx1"/>
                  </a:solidFill>
                  <a:latin typeface="Arial" charset="0"/>
                  <a:ea typeface="ＭＳ Ｐゴシック" charset="0"/>
                </a:defRPr>
              </a:lvl8pPr>
              <a:lvl9pPr marL="3575050" defTabSz="8731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it-IT" sz="1100" b="1">
                  <a:latin typeface="Comic Sans MS" charset="0"/>
                </a:rPr>
                <a:t>Bonn Gatchina</a:t>
              </a:r>
            </a:p>
          </p:txBody>
        </p:sp>
      </p:grpSp>
      <p:sp>
        <p:nvSpPr>
          <p:cNvPr id="90122" name="Text Box 10"/>
          <p:cNvSpPr txBox="1">
            <a:spLocks noChangeArrowheads="1"/>
          </p:cNvSpPr>
          <p:nvPr/>
        </p:nvSpPr>
        <p:spPr bwMode="auto">
          <a:xfrm>
            <a:off x="5845332" y="2706618"/>
            <a:ext cx="2812439" cy="38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95" tIns="44498" rIns="88995" bIns="44498">
            <a:spAutoFit/>
          </a:bodyPr>
          <a:lstStyle>
            <a:lvl1pPr defTabSz="873125">
              <a:defRPr sz="2400">
                <a:solidFill>
                  <a:schemeClr val="tx1"/>
                </a:solidFill>
                <a:latin typeface="Arial" charset="0"/>
                <a:ea typeface="ＭＳ Ｐゴシック" charset="0"/>
                <a:cs typeface="ＭＳ Ｐゴシック" charset="0"/>
              </a:defRPr>
            </a:lvl1pPr>
            <a:lvl2pPr marL="436563" defTabSz="873125">
              <a:defRPr sz="2400">
                <a:solidFill>
                  <a:schemeClr val="tx1"/>
                </a:solidFill>
                <a:latin typeface="Arial" charset="0"/>
                <a:ea typeface="ＭＳ Ｐゴシック" charset="0"/>
              </a:defRPr>
            </a:lvl2pPr>
            <a:lvl3pPr marL="873125" defTabSz="873125">
              <a:defRPr sz="2400">
                <a:solidFill>
                  <a:schemeClr val="tx1"/>
                </a:solidFill>
                <a:latin typeface="Arial" charset="0"/>
                <a:ea typeface="ＭＳ Ｐゴシック" charset="0"/>
              </a:defRPr>
            </a:lvl3pPr>
            <a:lvl4pPr marL="1308100" defTabSz="873125">
              <a:defRPr sz="2400">
                <a:solidFill>
                  <a:schemeClr val="tx1"/>
                </a:solidFill>
                <a:latin typeface="Arial" charset="0"/>
                <a:ea typeface="ＭＳ Ｐゴシック" charset="0"/>
              </a:defRPr>
            </a:lvl4pPr>
            <a:lvl5pPr marL="1746250" defTabSz="873125">
              <a:defRPr sz="2400">
                <a:solidFill>
                  <a:schemeClr val="tx1"/>
                </a:solidFill>
                <a:latin typeface="Arial" charset="0"/>
                <a:ea typeface="ＭＳ Ｐゴシック" charset="0"/>
              </a:defRPr>
            </a:lvl5pPr>
            <a:lvl6pPr marL="2203450" defTabSz="873125" eaLnBrk="0" fontAlgn="base" hangingPunct="0">
              <a:spcBef>
                <a:spcPct val="0"/>
              </a:spcBef>
              <a:spcAft>
                <a:spcPct val="0"/>
              </a:spcAft>
              <a:defRPr sz="2400">
                <a:solidFill>
                  <a:schemeClr val="tx1"/>
                </a:solidFill>
                <a:latin typeface="Arial" charset="0"/>
                <a:ea typeface="ＭＳ Ｐゴシック" charset="0"/>
              </a:defRPr>
            </a:lvl6pPr>
            <a:lvl7pPr marL="2660650" defTabSz="873125" eaLnBrk="0" fontAlgn="base" hangingPunct="0">
              <a:spcBef>
                <a:spcPct val="0"/>
              </a:spcBef>
              <a:spcAft>
                <a:spcPct val="0"/>
              </a:spcAft>
              <a:defRPr sz="2400">
                <a:solidFill>
                  <a:schemeClr val="tx1"/>
                </a:solidFill>
                <a:latin typeface="Arial" charset="0"/>
                <a:ea typeface="ＭＳ Ｐゴシック" charset="0"/>
              </a:defRPr>
            </a:lvl7pPr>
            <a:lvl8pPr marL="3117850" defTabSz="873125" eaLnBrk="0" fontAlgn="base" hangingPunct="0">
              <a:spcBef>
                <a:spcPct val="0"/>
              </a:spcBef>
              <a:spcAft>
                <a:spcPct val="0"/>
              </a:spcAft>
              <a:defRPr sz="2400">
                <a:solidFill>
                  <a:schemeClr val="tx1"/>
                </a:solidFill>
                <a:latin typeface="Arial" charset="0"/>
                <a:ea typeface="ＭＳ Ｐゴシック" charset="0"/>
              </a:defRPr>
            </a:lvl8pPr>
            <a:lvl9pPr marL="3575050" defTabSz="8731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it-IT" sz="1900">
                <a:solidFill>
                  <a:srgbClr val="000080"/>
                </a:solidFill>
                <a:latin typeface="Baskerville Old Face" charset="0"/>
              </a:rPr>
              <a:t>From O</a:t>
            </a:r>
            <a:r>
              <a:rPr lang="it-IT" sz="1900" baseline="-25000">
                <a:solidFill>
                  <a:srgbClr val="000080"/>
                </a:solidFill>
                <a:latin typeface="Baskerville Old Face" charset="0"/>
              </a:rPr>
              <a:t>x</a:t>
            </a:r>
            <a:r>
              <a:rPr lang="it-IT" sz="1900">
                <a:solidFill>
                  <a:srgbClr val="000080"/>
                </a:solidFill>
                <a:latin typeface="Baskerville Old Face" charset="0"/>
              </a:rPr>
              <a:t>, O</a:t>
            </a:r>
            <a:r>
              <a:rPr lang="it-IT" sz="1900" baseline="-25000">
                <a:solidFill>
                  <a:srgbClr val="000080"/>
                </a:solidFill>
                <a:latin typeface="Baskerville Old Face" charset="0"/>
              </a:rPr>
              <a:t>z</a:t>
            </a:r>
            <a:r>
              <a:rPr lang="it-IT" sz="1900">
                <a:solidFill>
                  <a:srgbClr val="000080"/>
                </a:solidFill>
                <a:latin typeface="Baskerville Old Face" charset="0"/>
              </a:rPr>
              <a:t> and T results:</a:t>
            </a:r>
          </a:p>
        </p:txBody>
      </p:sp>
      <p:sp>
        <p:nvSpPr>
          <p:cNvPr id="90123" name="Text Box 11"/>
          <p:cNvSpPr txBox="1">
            <a:spLocks noChangeArrowheads="1"/>
          </p:cNvSpPr>
          <p:nvPr/>
        </p:nvSpPr>
        <p:spPr bwMode="auto">
          <a:xfrm>
            <a:off x="5773369" y="3397636"/>
            <a:ext cx="2898421" cy="38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95" tIns="44498" rIns="88995" bIns="44498">
            <a:spAutoFit/>
          </a:bodyPr>
          <a:lstStyle>
            <a:lvl1pPr defTabSz="873125">
              <a:defRPr sz="2400">
                <a:solidFill>
                  <a:schemeClr val="tx1"/>
                </a:solidFill>
                <a:latin typeface="Arial" charset="0"/>
                <a:ea typeface="ＭＳ Ｐゴシック" charset="0"/>
                <a:cs typeface="ＭＳ Ｐゴシック" charset="0"/>
              </a:defRPr>
            </a:lvl1pPr>
            <a:lvl2pPr marL="436563" defTabSz="873125">
              <a:defRPr sz="2400">
                <a:solidFill>
                  <a:schemeClr val="tx1"/>
                </a:solidFill>
                <a:latin typeface="Arial" charset="0"/>
                <a:ea typeface="ＭＳ Ｐゴシック" charset="0"/>
              </a:defRPr>
            </a:lvl2pPr>
            <a:lvl3pPr marL="873125" defTabSz="873125">
              <a:defRPr sz="2400">
                <a:solidFill>
                  <a:schemeClr val="tx1"/>
                </a:solidFill>
                <a:latin typeface="Arial" charset="0"/>
                <a:ea typeface="ＭＳ Ｐゴシック" charset="0"/>
              </a:defRPr>
            </a:lvl3pPr>
            <a:lvl4pPr marL="1308100" defTabSz="873125">
              <a:defRPr sz="2400">
                <a:solidFill>
                  <a:schemeClr val="tx1"/>
                </a:solidFill>
                <a:latin typeface="Arial" charset="0"/>
                <a:ea typeface="ＭＳ Ｐゴシック" charset="0"/>
              </a:defRPr>
            </a:lvl4pPr>
            <a:lvl5pPr marL="1746250" defTabSz="873125">
              <a:defRPr sz="2400">
                <a:solidFill>
                  <a:schemeClr val="tx1"/>
                </a:solidFill>
                <a:latin typeface="Arial" charset="0"/>
                <a:ea typeface="ＭＳ Ｐゴシック" charset="0"/>
              </a:defRPr>
            </a:lvl5pPr>
            <a:lvl6pPr marL="2203450" defTabSz="873125" eaLnBrk="0" fontAlgn="base" hangingPunct="0">
              <a:spcBef>
                <a:spcPct val="0"/>
              </a:spcBef>
              <a:spcAft>
                <a:spcPct val="0"/>
              </a:spcAft>
              <a:defRPr sz="2400">
                <a:solidFill>
                  <a:schemeClr val="tx1"/>
                </a:solidFill>
                <a:latin typeface="Arial" charset="0"/>
                <a:ea typeface="ＭＳ Ｐゴシック" charset="0"/>
              </a:defRPr>
            </a:lvl6pPr>
            <a:lvl7pPr marL="2660650" defTabSz="873125" eaLnBrk="0" fontAlgn="base" hangingPunct="0">
              <a:spcBef>
                <a:spcPct val="0"/>
              </a:spcBef>
              <a:spcAft>
                <a:spcPct val="0"/>
              </a:spcAft>
              <a:defRPr sz="2400">
                <a:solidFill>
                  <a:schemeClr val="tx1"/>
                </a:solidFill>
                <a:latin typeface="Arial" charset="0"/>
                <a:ea typeface="ＭＳ Ｐゴシック" charset="0"/>
              </a:defRPr>
            </a:lvl7pPr>
            <a:lvl8pPr marL="3117850" defTabSz="873125" eaLnBrk="0" fontAlgn="base" hangingPunct="0">
              <a:spcBef>
                <a:spcPct val="0"/>
              </a:spcBef>
              <a:spcAft>
                <a:spcPct val="0"/>
              </a:spcAft>
              <a:defRPr sz="2400">
                <a:solidFill>
                  <a:schemeClr val="tx1"/>
                </a:solidFill>
                <a:latin typeface="Arial" charset="0"/>
                <a:ea typeface="ＭＳ Ｐゴシック" charset="0"/>
              </a:defRPr>
            </a:lvl8pPr>
            <a:lvl9pPr marL="3575050" defTabSz="8731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pPr>
            <a:r>
              <a:rPr lang="it-IT" sz="1900">
                <a:latin typeface="Comic Sans MS" charset="0"/>
              </a:rPr>
              <a:t> </a:t>
            </a:r>
            <a:r>
              <a:rPr lang="it-IT" sz="1900">
                <a:latin typeface="Baskerville Old Face" charset="0"/>
              </a:rPr>
              <a:t>Ghent Isobar RPR Model</a:t>
            </a:r>
            <a:r>
              <a:rPr lang="it-IT" sz="1900">
                <a:latin typeface="Comic Sans MS" charset="0"/>
              </a:rPr>
              <a:t>:</a:t>
            </a:r>
          </a:p>
        </p:txBody>
      </p:sp>
      <p:graphicFrame>
        <p:nvGraphicFramePr>
          <p:cNvPr id="90124" name="Object 12"/>
          <p:cNvGraphicFramePr>
            <a:graphicFrameLocks noChangeAspect="1"/>
          </p:cNvGraphicFramePr>
          <p:nvPr/>
        </p:nvGraphicFramePr>
        <p:xfrm>
          <a:off x="6010519" y="3855654"/>
          <a:ext cx="1143225" cy="386203"/>
        </p:xfrm>
        <a:graphic>
          <a:graphicData uri="http://schemas.openxmlformats.org/presentationml/2006/ole">
            <mc:AlternateContent xmlns:mc="http://schemas.openxmlformats.org/markup-compatibility/2006">
              <mc:Choice xmlns:v="urn:schemas-microsoft-com:vml" Requires="v">
                <p:oleObj spid="_x0000_s2321" name="Equation" r:id="rId5" imgW="597038" imgH="216203" progId="Equation.3">
                  <p:embed/>
                </p:oleObj>
              </mc:Choice>
              <mc:Fallback>
                <p:oleObj name="Equation" r:id="rId5" imgW="597038" imgH="216203"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0519" y="3855654"/>
                        <a:ext cx="1143225" cy="3862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0125" name="Object 13"/>
          <p:cNvGraphicFramePr>
            <a:graphicFrameLocks noChangeAspect="1"/>
          </p:cNvGraphicFramePr>
          <p:nvPr/>
        </p:nvGraphicFramePr>
        <p:xfrm>
          <a:off x="7317295" y="3855654"/>
          <a:ext cx="1144861" cy="386203"/>
        </p:xfrm>
        <a:graphic>
          <a:graphicData uri="http://schemas.openxmlformats.org/presentationml/2006/ole">
            <mc:AlternateContent xmlns:mc="http://schemas.openxmlformats.org/markup-compatibility/2006">
              <mc:Choice xmlns:v="urn:schemas-microsoft-com:vml" Requires="v">
                <p:oleObj spid="_x0000_s2322" name="Equation" r:id="rId7" imgW="597038" imgH="216203" progId="Equation.3">
                  <p:embed/>
                </p:oleObj>
              </mc:Choice>
              <mc:Fallback>
                <p:oleObj name="Equation" r:id="rId7" imgW="597038" imgH="216203"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7295" y="3855654"/>
                        <a:ext cx="1144861" cy="3862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0126" name="Object 14"/>
          <p:cNvGraphicFramePr>
            <a:graphicFrameLocks noChangeAspect="1"/>
          </p:cNvGraphicFramePr>
          <p:nvPr/>
        </p:nvGraphicFramePr>
        <p:xfrm>
          <a:off x="8650240" y="3842886"/>
          <a:ext cx="1097430" cy="410143"/>
        </p:xfrm>
        <a:graphic>
          <a:graphicData uri="http://schemas.openxmlformats.org/presentationml/2006/ole">
            <mc:AlternateContent xmlns:mc="http://schemas.openxmlformats.org/markup-compatibility/2006">
              <mc:Choice xmlns:v="urn:schemas-microsoft-com:vml" Requires="v">
                <p:oleObj spid="_x0000_s2323" name="Equation" r:id="rId9" imgW="597297" imgH="228997" progId="Equation.3">
                  <p:embed/>
                </p:oleObj>
              </mc:Choice>
              <mc:Fallback>
                <p:oleObj name="Equation" r:id="rId9" imgW="597297" imgH="228997"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50240" y="3842886"/>
                        <a:ext cx="1097430" cy="4101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0127" name="Object 15"/>
          <p:cNvGraphicFramePr>
            <a:graphicFrameLocks noChangeAspect="1"/>
          </p:cNvGraphicFramePr>
          <p:nvPr/>
        </p:nvGraphicFramePr>
        <p:xfrm>
          <a:off x="6283650" y="4423788"/>
          <a:ext cx="1332945" cy="497915"/>
        </p:xfrm>
        <a:graphic>
          <a:graphicData uri="http://schemas.openxmlformats.org/presentationml/2006/ole">
            <mc:AlternateContent xmlns:mc="http://schemas.openxmlformats.org/markup-compatibility/2006">
              <mc:Choice xmlns:v="urn:schemas-microsoft-com:vml" Requires="v">
                <p:oleObj spid="_x0000_s2324" name="Equation" r:id="rId11" imgW="597297" imgH="228997" progId="Equation.3">
                  <p:embed/>
                </p:oleObj>
              </mc:Choice>
              <mc:Fallback>
                <p:oleObj name="Equation" r:id="rId11" imgW="597297" imgH="228997"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83650" y="4423788"/>
                        <a:ext cx="1332945" cy="497915"/>
                      </a:xfrm>
                      <a:prstGeom prst="rect">
                        <a:avLst/>
                      </a:prstGeom>
                      <a:noFill/>
                      <a:ln w="38100">
                        <a:solidFill>
                          <a:srgbClr val="00CC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0128" name="Object 16"/>
          <p:cNvGraphicFramePr>
            <a:graphicFrameLocks noChangeAspect="1"/>
          </p:cNvGraphicFramePr>
          <p:nvPr/>
        </p:nvGraphicFramePr>
        <p:xfrm>
          <a:off x="7861923" y="4423788"/>
          <a:ext cx="1414720" cy="497915"/>
        </p:xfrm>
        <a:graphic>
          <a:graphicData uri="http://schemas.openxmlformats.org/presentationml/2006/ole">
            <mc:AlternateContent xmlns:mc="http://schemas.openxmlformats.org/markup-compatibility/2006">
              <mc:Choice xmlns:v="urn:schemas-microsoft-com:vml" Requires="v">
                <p:oleObj spid="_x0000_s2325" name="Equation" r:id="rId13" imgW="635121" imgH="228898" progId="Equation.3">
                  <p:embed/>
                </p:oleObj>
              </mc:Choice>
              <mc:Fallback>
                <p:oleObj name="Equation" r:id="rId13" imgW="635121" imgH="228898"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61923" y="4423788"/>
                        <a:ext cx="1414720" cy="497915"/>
                      </a:xfrm>
                      <a:prstGeom prst="rect">
                        <a:avLst/>
                      </a:prstGeom>
                      <a:noFill/>
                      <a:ln w="38100">
                        <a:solidFill>
                          <a:srgbClr val="00CC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90129" name="Text Box 17"/>
          <p:cNvSpPr txBox="1">
            <a:spLocks noChangeArrowheads="1"/>
          </p:cNvSpPr>
          <p:nvPr/>
        </p:nvSpPr>
        <p:spPr bwMode="auto">
          <a:xfrm>
            <a:off x="5773369" y="5295141"/>
            <a:ext cx="2577821" cy="38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95" tIns="44498" rIns="88995" bIns="44498">
            <a:spAutoFit/>
          </a:bodyPr>
          <a:lstStyle>
            <a:lvl1pPr defTabSz="873125">
              <a:defRPr sz="2400">
                <a:solidFill>
                  <a:schemeClr val="tx1"/>
                </a:solidFill>
                <a:latin typeface="Arial" charset="0"/>
                <a:ea typeface="ＭＳ Ｐゴシック" charset="0"/>
                <a:cs typeface="ＭＳ Ｐゴシック" charset="0"/>
              </a:defRPr>
            </a:lvl1pPr>
            <a:lvl2pPr marL="436563" defTabSz="873125">
              <a:defRPr sz="2400">
                <a:solidFill>
                  <a:schemeClr val="tx1"/>
                </a:solidFill>
                <a:latin typeface="Arial" charset="0"/>
                <a:ea typeface="ＭＳ Ｐゴシック" charset="0"/>
              </a:defRPr>
            </a:lvl2pPr>
            <a:lvl3pPr marL="873125" defTabSz="873125">
              <a:defRPr sz="2400">
                <a:solidFill>
                  <a:schemeClr val="tx1"/>
                </a:solidFill>
                <a:latin typeface="Arial" charset="0"/>
                <a:ea typeface="ＭＳ Ｐゴシック" charset="0"/>
              </a:defRPr>
            </a:lvl3pPr>
            <a:lvl4pPr marL="1308100" defTabSz="873125">
              <a:defRPr sz="2400">
                <a:solidFill>
                  <a:schemeClr val="tx1"/>
                </a:solidFill>
                <a:latin typeface="Arial" charset="0"/>
                <a:ea typeface="ＭＳ Ｐゴシック" charset="0"/>
              </a:defRPr>
            </a:lvl4pPr>
            <a:lvl5pPr marL="1746250" defTabSz="873125">
              <a:defRPr sz="2400">
                <a:solidFill>
                  <a:schemeClr val="tx1"/>
                </a:solidFill>
                <a:latin typeface="Arial" charset="0"/>
                <a:ea typeface="ＭＳ Ｐゴシック" charset="0"/>
              </a:defRPr>
            </a:lvl5pPr>
            <a:lvl6pPr marL="2203450" defTabSz="873125" eaLnBrk="0" fontAlgn="base" hangingPunct="0">
              <a:spcBef>
                <a:spcPct val="0"/>
              </a:spcBef>
              <a:spcAft>
                <a:spcPct val="0"/>
              </a:spcAft>
              <a:defRPr sz="2400">
                <a:solidFill>
                  <a:schemeClr val="tx1"/>
                </a:solidFill>
                <a:latin typeface="Arial" charset="0"/>
                <a:ea typeface="ＭＳ Ｐゴシック" charset="0"/>
              </a:defRPr>
            </a:lvl6pPr>
            <a:lvl7pPr marL="2660650" defTabSz="873125" eaLnBrk="0" fontAlgn="base" hangingPunct="0">
              <a:spcBef>
                <a:spcPct val="0"/>
              </a:spcBef>
              <a:spcAft>
                <a:spcPct val="0"/>
              </a:spcAft>
              <a:defRPr sz="2400">
                <a:solidFill>
                  <a:schemeClr val="tx1"/>
                </a:solidFill>
                <a:latin typeface="Arial" charset="0"/>
                <a:ea typeface="ＭＳ Ｐゴシック" charset="0"/>
              </a:defRPr>
            </a:lvl7pPr>
            <a:lvl8pPr marL="3117850" defTabSz="873125" eaLnBrk="0" fontAlgn="base" hangingPunct="0">
              <a:spcBef>
                <a:spcPct val="0"/>
              </a:spcBef>
              <a:spcAft>
                <a:spcPct val="0"/>
              </a:spcAft>
              <a:defRPr sz="2400">
                <a:solidFill>
                  <a:schemeClr val="tx1"/>
                </a:solidFill>
                <a:latin typeface="Arial" charset="0"/>
                <a:ea typeface="ＭＳ Ｐゴシック" charset="0"/>
              </a:defRPr>
            </a:lvl8pPr>
            <a:lvl9pPr marL="3575050" defTabSz="8731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pPr>
            <a:r>
              <a:rPr lang="it-IT" sz="1900">
                <a:latin typeface="Comic Sans MS" charset="0"/>
              </a:rPr>
              <a:t> </a:t>
            </a:r>
            <a:r>
              <a:rPr lang="it-IT" sz="1900">
                <a:latin typeface="Baskerville Old Face" charset="0"/>
              </a:rPr>
              <a:t>Bonn Gatchina Model</a:t>
            </a:r>
            <a:r>
              <a:rPr lang="it-IT" sz="1900">
                <a:latin typeface="Comic Sans MS" charset="0"/>
              </a:rPr>
              <a:t>:</a:t>
            </a:r>
          </a:p>
        </p:txBody>
      </p:sp>
      <p:graphicFrame>
        <p:nvGraphicFramePr>
          <p:cNvPr id="90130" name="Object 18"/>
          <p:cNvGraphicFramePr>
            <a:graphicFrameLocks noChangeAspect="1"/>
          </p:cNvGraphicFramePr>
          <p:nvPr>
            <p:extLst>
              <p:ext uri="{D42A27DB-BD31-4B8C-83A1-F6EECF244321}">
                <p14:modId xmlns:p14="http://schemas.microsoft.com/office/powerpoint/2010/main" val="3390524573"/>
              </p:ext>
            </p:extLst>
          </p:nvPr>
        </p:nvGraphicFramePr>
        <p:xfrm>
          <a:off x="5740400" y="5684838"/>
          <a:ext cx="1192213" cy="522287"/>
        </p:xfrm>
        <a:graphic>
          <a:graphicData uri="http://schemas.openxmlformats.org/presentationml/2006/ole">
            <mc:AlternateContent xmlns:mc="http://schemas.openxmlformats.org/markup-compatibility/2006">
              <mc:Choice xmlns:v="urn:schemas-microsoft-com:vml" Requires="v">
                <p:oleObj spid="_x0000_s2326" name="Equation" r:id="rId15" imgW="622300" imgH="292100" progId="Equation.3">
                  <p:embed/>
                </p:oleObj>
              </mc:Choice>
              <mc:Fallback>
                <p:oleObj name="Equation" r:id="rId15" imgW="622300" imgH="292100" progId="Equation.3">
                  <p:embed/>
                  <p:pic>
                    <p:nvPicPr>
                      <p:cNvPr id="0" name=""/>
                      <p:cNvPicPr>
                        <a:picLocks noChangeAspect="1" noChangeArrowheads="1"/>
                      </p:cNvPicPr>
                      <p:nvPr/>
                    </p:nvPicPr>
                    <p:blipFill>
                      <a:blip r:embed="rId16"/>
                      <a:srcRect/>
                      <a:stretch>
                        <a:fillRect/>
                      </a:stretch>
                    </p:blipFill>
                    <p:spPr bwMode="auto">
                      <a:xfrm>
                        <a:off x="5740400" y="5684838"/>
                        <a:ext cx="1192213" cy="522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0131" name="Object 19"/>
          <p:cNvGraphicFramePr>
            <a:graphicFrameLocks noChangeAspect="1"/>
          </p:cNvGraphicFramePr>
          <p:nvPr/>
        </p:nvGraphicFramePr>
        <p:xfrm>
          <a:off x="6908415" y="5753159"/>
          <a:ext cx="1144861" cy="386203"/>
        </p:xfrm>
        <a:graphic>
          <a:graphicData uri="http://schemas.openxmlformats.org/presentationml/2006/ole">
            <mc:AlternateContent xmlns:mc="http://schemas.openxmlformats.org/markup-compatibility/2006">
              <mc:Choice xmlns:v="urn:schemas-microsoft-com:vml" Requires="v">
                <p:oleObj spid="_x0000_s2327" name="Equation" r:id="rId17" imgW="597038" imgH="216203" progId="Equation.3">
                  <p:embed/>
                </p:oleObj>
              </mc:Choice>
              <mc:Fallback>
                <p:oleObj name="Equation" r:id="rId17" imgW="597038" imgH="216203"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08415" y="5753159"/>
                        <a:ext cx="1144861" cy="3862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0132" name="Object 20"/>
          <p:cNvGraphicFramePr>
            <a:graphicFrameLocks noChangeAspect="1"/>
          </p:cNvGraphicFramePr>
          <p:nvPr/>
        </p:nvGraphicFramePr>
        <p:xfrm>
          <a:off x="8079446" y="5746774"/>
          <a:ext cx="1097431" cy="410142"/>
        </p:xfrm>
        <a:graphic>
          <a:graphicData uri="http://schemas.openxmlformats.org/presentationml/2006/ole">
            <mc:AlternateContent xmlns:mc="http://schemas.openxmlformats.org/markup-compatibility/2006">
              <mc:Choice xmlns:v="urn:schemas-microsoft-com:vml" Requires="v">
                <p:oleObj spid="_x0000_s2328" name="Equation" r:id="rId19" imgW="597297" imgH="228997" progId="Equation.3">
                  <p:embed/>
                </p:oleObj>
              </mc:Choice>
              <mc:Fallback>
                <p:oleObj name="Equation" r:id="rId19" imgW="597297" imgH="228997"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79446" y="5746774"/>
                        <a:ext cx="1097431" cy="4101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0133" name="Object 21"/>
          <p:cNvGraphicFramePr>
            <a:graphicFrameLocks noChangeAspect="1"/>
          </p:cNvGraphicFramePr>
          <p:nvPr/>
        </p:nvGraphicFramePr>
        <p:xfrm>
          <a:off x="9196503" y="5759542"/>
          <a:ext cx="1146496" cy="386203"/>
        </p:xfrm>
        <a:graphic>
          <a:graphicData uri="http://schemas.openxmlformats.org/presentationml/2006/ole">
            <mc:AlternateContent xmlns:mc="http://schemas.openxmlformats.org/markup-compatibility/2006">
              <mc:Choice xmlns:v="urn:schemas-microsoft-com:vml" Requires="v">
                <p:oleObj spid="_x0000_s2329" name="Equation" r:id="rId21" imgW="597038" imgH="216203" progId="Equation.3">
                  <p:embed/>
                </p:oleObj>
              </mc:Choice>
              <mc:Fallback>
                <p:oleObj name="Equation" r:id="rId21" imgW="597038" imgH="216203"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196503" y="5759542"/>
                        <a:ext cx="1146496" cy="3862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0134" name="Object 22"/>
          <p:cNvGraphicFramePr>
            <a:graphicFrameLocks noChangeAspect="1"/>
          </p:cNvGraphicFramePr>
          <p:nvPr/>
        </p:nvGraphicFramePr>
        <p:xfrm>
          <a:off x="6860987" y="6252670"/>
          <a:ext cx="1328038" cy="496320"/>
        </p:xfrm>
        <a:graphic>
          <a:graphicData uri="http://schemas.openxmlformats.org/presentationml/2006/ole">
            <mc:AlternateContent xmlns:mc="http://schemas.openxmlformats.org/markup-compatibility/2006">
              <mc:Choice xmlns:v="urn:schemas-microsoft-com:vml" Requires="v">
                <p:oleObj spid="_x0000_s2330" name="Equation" r:id="rId23" imgW="597297" imgH="228997" progId="Equation.3">
                  <p:embed/>
                </p:oleObj>
              </mc:Choice>
              <mc:Fallback>
                <p:oleObj name="Equation" r:id="rId23" imgW="597297" imgH="228997"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60987" y="6252670"/>
                        <a:ext cx="1328038" cy="496320"/>
                      </a:xfrm>
                      <a:prstGeom prst="rect">
                        <a:avLst/>
                      </a:prstGeom>
                      <a:noFill/>
                      <a:ln w="38100">
                        <a:solidFill>
                          <a:srgbClr val="00CC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90136" name="Text Box 24"/>
          <p:cNvSpPr txBox="1">
            <a:spLocks noChangeArrowheads="1"/>
          </p:cNvSpPr>
          <p:nvPr/>
        </p:nvSpPr>
        <p:spPr bwMode="auto">
          <a:xfrm>
            <a:off x="6326756" y="658727"/>
            <a:ext cx="2926048" cy="259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95" tIns="44498" rIns="88995" bIns="44498">
            <a:spAutoFit/>
          </a:bodyPr>
          <a:lstStyle>
            <a:lvl1pPr defTabSz="873125">
              <a:defRPr sz="2400">
                <a:solidFill>
                  <a:schemeClr val="tx1"/>
                </a:solidFill>
                <a:latin typeface="Arial" charset="0"/>
                <a:ea typeface="ＭＳ Ｐゴシック" charset="0"/>
                <a:cs typeface="ＭＳ Ｐゴシック" charset="0"/>
              </a:defRPr>
            </a:lvl1pPr>
            <a:lvl2pPr marL="436563" defTabSz="873125">
              <a:defRPr sz="2400">
                <a:solidFill>
                  <a:schemeClr val="tx1"/>
                </a:solidFill>
                <a:latin typeface="Arial" charset="0"/>
                <a:ea typeface="ＭＳ Ｐゴシック" charset="0"/>
              </a:defRPr>
            </a:lvl2pPr>
            <a:lvl3pPr marL="873125" defTabSz="873125">
              <a:defRPr sz="2400">
                <a:solidFill>
                  <a:schemeClr val="tx1"/>
                </a:solidFill>
                <a:latin typeface="Arial" charset="0"/>
                <a:ea typeface="ＭＳ Ｐゴシック" charset="0"/>
              </a:defRPr>
            </a:lvl3pPr>
            <a:lvl4pPr marL="1308100" defTabSz="873125">
              <a:defRPr sz="2400">
                <a:solidFill>
                  <a:schemeClr val="tx1"/>
                </a:solidFill>
                <a:latin typeface="Arial" charset="0"/>
                <a:ea typeface="ＭＳ Ｐゴシック" charset="0"/>
              </a:defRPr>
            </a:lvl4pPr>
            <a:lvl5pPr marL="1746250" defTabSz="873125">
              <a:defRPr sz="2400">
                <a:solidFill>
                  <a:schemeClr val="tx1"/>
                </a:solidFill>
                <a:latin typeface="Arial" charset="0"/>
                <a:ea typeface="ＭＳ Ｐゴシック" charset="0"/>
              </a:defRPr>
            </a:lvl5pPr>
            <a:lvl6pPr marL="2203450" defTabSz="873125" eaLnBrk="0" fontAlgn="base" hangingPunct="0">
              <a:spcBef>
                <a:spcPct val="0"/>
              </a:spcBef>
              <a:spcAft>
                <a:spcPct val="0"/>
              </a:spcAft>
              <a:defRPr sz="2400">
                <a:solidFill>
                  <a:schemeClr val="tx1"/>
                </a:solidFill>
                <a:latin typeface="Arial" charset="0"/>
                <a:ea typeface="ＭＳ Ｐゴシック" charset="0"/>
              </a:defRPr>
            </a:lvl6pPr>
            <a:lvl7pPr marL="2660650" defTabSz="873125" eaLnBrk="0" fontAlgn="base" hangingPunct="0">
              <a:spcBef>
                <a:spcPct val="0"/>
              </a:spcBef>
              <a:spcAft>
                <a:spcPct val="0"/>
              </a:spcAft>
              <a:defRPr sz="2400">
                <a:solidFill>
                  <a:schemeClr val="tx1"/>
                </a:solidFill>
                <a:latin typeface="Arial" charset="0"/>
                <a:ea typeface="ＭＳ Ｐゴシック" charset="0"/>
              </a:defRPr>
            </a:lvl7pPr>
            <a:lvl8pPr marL="3117850" defTabSz="873125" eaLnBrk="0" fontAlgn="base" hangingPunct="0">
              <a:spcBef>
                <a:spcPct val="0"/>
              </a:spcBef>
              <a:spcAft>
                <a:spcPct val="0"/>
              </a:spcAft>
              <a:defRPr sz="2400">
                <a:solidFill>
                  <a:schemeClr val="tx1"/>
                </a:solidFill>
                <a:latin typeface="Arial" charset="0"/>
                <a:ea typeface="ＭＳ Ｐゴシック" charset="0"/>
              </a:defRPr>
            </a:lvl8pPr>
            <a:lvl9pPr marL="3575050" defTabSz="873125"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it-IT" sz="1100" i="1" dirty="0" err="1">
                <a:latin typeface="Comic Sans MS" charset="0"/>
              </a:rPr>
              <a:t>A.Lleres</a:t>
            </a:r>
            <a:r>
              <a:rPr lang="it-IT" sz="1100" i="1" dirty="0">
                <a:latin typeface="Comic Sans MS" charset="0"/>
              </a:rPr>
              <a:t> et al</a:t>
            </a:r>
            <a:r>
              <a:rPr lang="it-IT" sz="1100" dirty="0">
                <a:latin typeface="Comic Sans MS" charset="0"/>
              </a:rPr>
              <a:t>.,  EPJ A </a:t>
            </a:r>
            <a:r>
              <a:rPr lang="it-IT" sz="1100" b="1" dirty="0">
                <a:latin typeface="Comic Sans MS" charset="0"/>
              </a:rPr>
              <a:t>39</a:t>
            </a:r>
            <a:r>
              <a:rPr lang="it-IT" sz="1100" dirty="0">
                <a:latin typeface="Comic Sans MS" charset="0"/>
              </a:rPr>
              <a:t>, 149-161 (2009)</a:t>
            </a:r>
          </a:p>
        </p:txBody>
      </p:sp>
      <p:pic>
        <p:nvPicPr>
          <p:cNvPr id="90138" name="Picture 26" descr="Immagine 1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652340" y="919228"/>
            <a:ext cx="4579442" cy="1672486"/>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piè di pagina 2"/>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extLst>
      <p:ext uri="{BB962C8B-B14F-4D97-AF65-F5344CB8AC3E}">
        <p14:creationId xmlns:p14="http://schemas.microsoft.com/office/powerpoint/2010/main" val="367180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 y="0"/>
            <a:ext cx="10339726" cy="10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887" tIns="51944" rIns="103887" bIns="51944" anchor="ctr"/>
          <a:lstStyle/>
          <a:p>
            <a:pPr algn="ctr" defTabSz="888690" eaLnBrk="1" hangingPunct="1"/>
            <a:r>
              <a:rPr lang="en-US" sz="4300">
                <a:solidFill>
                  <a:schemeClr val="tx2"/>
                </a:solidFill>
                <a:effectLst>
                  <a:outerShdw blurRad="38100" dist="38100" dir="2700000" algn="tl">
                    <a:srgbClr val="FFFFFF"/>
                  </a:outerShdw>
                </a:effectLst>
                <a:latin typeface="Arial" charset="0"/>
              </a:rPr>
              <a:t>R  Values for the </a:t>
            </a:r>
            <a:r>
              <a:rPr lang="en-US" sz="4300">
                <a:solidFill>
                  <a:schemeClr val="tx2"/>
                </a:solidFill>
                <a:effectLst>
                  <a:outerShdw blurRad="38100" dist="38100" dir="2700000" algn="tl">
                    <a:srgbClr val="FFFFFF"/>
                  </a:outerShdw>
                </a:effectLst>
                <a:latin typeface="Symbol" charset="0"/>
                <a:cs typeface="Symbol" charset="0"/>
              </a:rPr>
              <a:t></a:t>
            </a:r>
          </a:p>
        </p:txBody>
      </p:sp>
      <p:sp>
        <p:nvSpPr>
          <p:cNvPr id="6" name="Rectangle 5"/>
          <p:cNvSpPr/>
          <p:nvPr/>
        </p:nvSpPr>
        <p:spPr>
          <a:xfrm>
            <a:off x="485182" y="6290940"/>
            <a:ext cx="9901409" cy="417320"/>
          </a:xfrm>
          <a:prstGeom prst="rect">
            <a:avLst/>
          </a:prstGeom>
        </p:spPr>
        <p:txBody>
          <a:bodyPr lIns="93239" tIns="46622" rIns="93239" bIns="46622">
            <a:spAutoFit/>
          </a:bodyPr>
          <a:lstStyle/>
          <a:p>
            <a:pPr defTabSz="1026283" eaLnBrk="1" hangingPunct="1"/>
            <a:r>
              <a:rPr lang="en-US" b="1" dirty="0">
                <a:solidFill>
                  <a:srgbClr val="0000FF"/>
                </a:solidFill>
                <a:latin typeface="Franklin Gothic Book" charset="0"/>
              </a:rPr>
              <a:t>The </a:t>
            </a:r>
            <a:r>
              <a:rPr lang="en-US" b="1" dirty="0">
                <a:solidFill>
                  <a:srgbClr val="0000FF"/>
                </a:solidFill>
                <a:latin typeface="Symbol" charset="0"/>
              </a:rPr>
              <a:t></a:t>
            </a:r>
            <a:r>
              <a:rPr lang="en-US" b="1" dirty="0">
                <a:solidFill>
                  <a:srgbClr val="0000FF"/>
                </a:solidFill>
                <a:latin typeface="Franklin Gothic Book" charset="0"/>
              </a:rPr>
              <a:t> appears 100% polarized when created with a fully polarized beam.</a:t>
            </a:r>
          </a:p>
        </p:txBody>
      </p:sp>
      <p:pic>
        <p:nvPicPr>
          <p:cNvPr id="49155" name="Picture 3"/>
          <p:cNvPicPr>
            <a:picLocks noChangeAspect="1" noChangeArrowheads="1"/>
          </p:cNvPicPr>
          <p:nvPr/>
        </p:nvPicPr>
        <p:blipFill>
          <a:blip r:embed="rId3"/>
          <a:srcRect/>
          <a:stretch>
            <a:fillRect/>
          </a:stretch>
        </p:blipFill>
        <p:spPr bwMode="auto">
          <a:xfrm>
            <a:off x="1177571" y="842626"/>
            <a:ext cx="7464491" cy="540046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30407" name="Picture 7" descr="Immagin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0751" y="842627"/>
            <a:ext cx="1949534" cy="470786"/>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piè di pagina 3"/>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extLst>
      <p:ext uri="{BB962C8B-B14F-4D97-AF65-F5344CB8AC3E}">
        <p14:creationId xmlns:p14="http://schemas.microsoft.com/office/powerpoint/2010/main" val="413091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3" y="-18468"/>
            <a:ext cx="9344025" cy="864685"/>
          </a:xfrm>
        </p:spPr>
        <p:txBody>
          <a:bodyPr>
            <a:normAutofit/>
          </a:bodyPr>
          <a:lstStyle/>
          <a:p>
            <a:r>
              <a:rPr lang="en-US" sz="4000" b="1" dirty="0">
                <a:solidFill>
                  <a:srgbClr val="000090"/>
                </a:solidFill>
              </a:rPr>
              <a:t>The </a:t>
            </a:r>
            <a:r>
              <a:rPr lang="en-US" sz="4000" b="1" dirty="0" smtClean="0">
                <a:solidFill>
                  <a:srgbClr val="000090"/>
                </a:solidFill>
              </a:rPr>
              <a:t>P</a:t>
            </a:r>
            <a:r>
              <a:rPr lang="en-US" sz="4000" b="1" baseline="-25000" dirty="0" smtClean="0">
                <a:solidFill>
                  <a:srgbClr val="000090"/>
                </a:solidFill>
              </a:rPr>
              <a:t>13</a:t>
            </a:r>
            <a:r>
              <a:rPr lang="en-US" sz="4000" b="1" dirty="0" smtClean="0">
                <a:solidFill>
                  <a:srgbClr val="000090"/>
                </a:solidFill>
              </a:rPr>
              <a:t>(</a:t>
            </a:r>
            <a:r>
              <a:rPr lang="en-US" sz="4000" b="1" dirty="0">
                <a:solidFill>
                  <a:srgbClr val="000090"/>
                </a:solidFill>
              </a:rPr>
              <a:t>1900)</a:t>
            </a:r>
            <a:r>
              <a:rPr lang="en-US" sz="3500" b="1" dirty="0">
                <a:solidFill>
                  <a:srgbClr val="000090"/>
                </a:solidFill>
              </a:rPr>
              <a:t>3/2</a:t>
            </a:r>
            <a:r>
              <a:rPr lang="en-US" sz="4000" b="1" baseline="30000" dirty="0">
                <a:solidFill>
                  <a:srgbClr val="000090"/>
                </a:solidFill>
              </a:rPr>
              <a:t>+</a:t>
            </a:r>
            <a:r>
              <a:rPr lang="en-US" sz="4000" b="1" dirty="0">
                <a:solidFill>
                  <a:srgbClr val="000090"/>
                </a:solidFill>
              </a:rPr>
              <a:t> State</a:t>
            </a:r>
            <a:endParaRPr lang="en-US" sz="4000" b="1" baseline="30000" dirty="0">
              <a:solidFill>
                <a:srgbClr val="000090"/>
              </a:solidFill>
            </a:endParaRPr>
          </a:p>
        </p:txBody>
      </p:sp>
      <p:sp>
        <p:nvSpPr>
          <p:cNvPr id="3" name="Content Placeholder 2"/>
          <p:cNvSpPr>
            <a:spLocks noGrp="1"/>
          </p:cNvSpPr>
          <p:nvPr>
            <p:ph idx="1"/>
          </p:nvPr>
        </p:nvSpPr>
        <p:spPr>
          <a:xfrm>
            <a:off x="155012" y="1489274"/>
            <a:ext cx="5611573" cy="4756613"/>
          </a:xfrm>
        </p:spPr>
        <p:txBody>
          <a:bodyPr>
            <a:normAutofit fontScale="62500" lnSpcReduction="20000"/>
          </a:bodyPr>
          <a:lstStyle/>
          <a:p>
            <a:r>
              <a:rPr lang="en-US" dirty="0" smtClean="0">
                <a:solidFill>
                  <a:srgbClr val="000090"/>
                </a:solidFill>
              </a:rPr>
              <a:t>State solidly established in coupled-channel analysis making use of very precise </a:t>
            </a:r>
            <a:r>
              <a:rPr lang="en-US" dirty="0" smtClean="0">
                <a:solidFill>
                  <a:srgbClr val="FF0000"/>
                </a:solidFill>
              </a:rPr>
              <a:t>KΛ</a:t>
            </a:r>
            <a:r>
              <a:rPr lang="en-US" dirty="0" smtClean="0">
                <a:solidFill>
                  <a:srgbClr val="000090"/>
                </a:solidFill>
              </a:rPr>
              <a:t> data, resulting in *** assignment in PDG2012.</a:t>
            </a:r>
          </a:p>
          <a:p>
            <a:endParaRPr lang="en-US" dirty="0" smtClean="0">
              <a:solidFill>
                <a:srgbClr val="000090"/>
              </a:solidFill>
            </a:endParaRPr>
          </a:p>
          <a:p>
            <a:r>
              <a:rPr lang="en-US" dirty="0" smtClean="0">
                <a:solidFill>
                  <a:srgbClr val="000090"/>
                </a:solidFill>
              </a:rPr>
              <a:t>State was confirmed in covariant isobar model analysis </a:t>
            </a:r>
            <a:r>
              <a:rPr lang="en-US" dirty="0"/>
              <a:t>(</a:t>
            </a:r>
            <a:r>
              <a:rPr lang="en-US" i="1" dirty="0"/>
              <a:t>T. Mart &amp; M. J. </a:t>
            </a:r>
            <a:r>
              <a:rPr lang="en-US" i="1" dirty="0" err="1"/>
              <a:t>Kholili</a:t>
            </a:r>
            <a:r>
              <a:rPr lang="en-US" i="1" dirty="0"/>
              <a:t>  arXiv:1208.2780</a:t>
            </a:r>
            <a:r>
              <a:rPr lang="en-US" dirty="0"/>
              <a:t>) </a:t>
            </a:r>
            <a:r>
              <a:rPr lang="en-US" dirty="0" smtClean="0">
                <a:solidFill>
                  <a:srgbClr val="000090"/>
                </a:solidFill>
              </a:rPr>
              <a:t>of single channel analysis </a:t>
            </a:r>
            <a:r>
              <a:rPr lang="en-US" dirty="0" err="1" smtClean="0">
                <a:solidFill>
                  <a:srgbClr val="FF0000"/>
                </a:solidFill>
              </a:rPr>
              <a:t>γp</a:t>
            </a:r>
            <a:r>
              <a:rPr lang="en-US" dirty="0" smtClean="0">
                <a:solidFill>
                  <a:srgbClr val="FF0000"/>
                </a:solidFill>
              </a:rPr>
              <a:t> </a:t>
            </a:r>
            <a:r>
              <a:rPr lang="en-US" dirty="0" err="1" smtClean="0">
                <a:solidFill>
                  <a:srgbClr val="FF0000"/>
                </a:solidFill>
                <a:sym typeface="Symbol"/>
              </a:rPr>
              <a:t></a:t>
            </a:r>
            <a:r>
              <a:rPr lang="en-US" dirty="0" smtClean="0">
                <a:solidFill>
                  <a:srgbClr val="FF0000"/>
                </a:solidFill>
                <a:sym typeface="Symbol"/>
              </a:rPr>
              <a:t> K</a:t>
            </a:r>
            <a:r>
              <a:rPr lang="en-US" baseline="30000" dirty="0" smtClean="0">
                <a:solidFill>
                  <a:srgbClr val="FF0000"/>
                </a:solidFill>
                <a:sym typeface="Symbol"/>
              </a:rPr>
              <a:t>+</a:t>
            </a:r>
            <a:r>
              <a:rPr lang="en-US" dirty="0" smtClean="0">
                <a:solidFill>
                  <a:srgbClr val="FF0000"/>
                </a:solidFill>
                <a:sym typeface="Symbol"/>
              </a:rPr>
              <a:t>Λ</a:t>
            </a:r>
            <a:r>
              <a:rPr lang="en-US" dirty="0" smtClean="0">
                <a:solidFill>
                  <a:srgbClr val="000090"/>
                </a:solidFill>
                <a:sym typeface="Symbol"/>
              </a:rPr>
              <a:t>. </a:t>
            </a:r>
          </a:p>
          <a:p>
            <a:endParaRPr lang="en-US" dirty="0" smtClean="0">
              <a:solidFill>
                <a:srgbClr val="000090"/>
              </a:solidFill>
              <a:sym typeface="Symbol"/>
            </a:endParaRPr>
          </a:p>
          <a:p>
            <a:r>
              <a:rPr lang="en-US" dirty="0" smtClean="0">
                <a:solidFill>
                  <a:srgbClr val="000090"/>
                </a:solidFill>
                <a:sym typeface="Symbol"/>
              </a:rPr>
              <a:t>Confirmed in an effective </a:t>
            </a:r>
            <a:r>
              <a:rPr lang="en-US" dirty="0" err="1" smtClean="0">
                <a:solidFill>
                  <a:srgbClr val="000090"/>
                </a:solidFill>
                <a:sym typeface="Symbol"/>
              </a:rPr>
              <a:t>Langrangian</a:t>
            </a:r>
            <a:r>
              <a:rPr lang="en-US" dirty="0" smtClean="0">
                <a:solidFill>
                  <a:srgbClr val="000090"/>
                </a:solidFill>
                <a:sym typeface="Symbol"/>
              </a:rPr>
              <a:t> resonance </a:t>
            </a:r>
            <a:r>
              <a:rPr lang="en-US" sz="3600" dirty="0">
                <a:solidFill>
                  <a:srgbClr val="000090"/>
                </a:solidFill>
                <a:sym typeface="Symbol"/>
              </a:rPr>
              <a:t>model analysis </a:t>
            </a:r>
            <a:r>
              <a:rPr lang="en-US" dirty="0">
                <a:solidFill>
                  <a:srgbClr val="000000"/>
                </a:solidFill>
                <a:sym typeface="Symbol"/>
              </a:rPr>
              <a:t>(</a:t>
            </a:r>
            <a:r>
              <a:rPr lang="en-US" i="1" dirty="0">
                <a:solidFill>
                  <a:srgbClr val="000000"/>
                </a:solidFill>
                <a:sym typeface="Symbol"/>
              </a:rPr>
              <a:t>O. V. Maxwell, PRC85,034611, 2012</a:t>
            </a:r>
            <a:r>
              <a:rPr lang="en-US" dirty="0">
                <a:solidFill>
                  <a:srgbClr val="000000"/>
                </a:solidFill>
                <a:sym typeface="Symbol"/>
              </a:rPr>
              <a:t>)</a:t>
            </a:r>
            <a:r>
              <a:rPr lang="en-US" dirty="0" smtClean="0">
                <a:solidFill>
                  <a:srgbClr val="000090"/>
                </a:solidFill>
                <a:sym typeface="Symbol"/>
              </a:rPr>
              <a:t>  of photo- and </a:t>
            </a:r>
            <a:r>
              <a:rPr lang="en-US" dirty="0" err="1" smtClean="0">
                <a:solidFill>
                  <a:srgbClr val="000090"/>
                </a:solidFill>
                <a:sym typeface="Symbol"/>
              </a:rPr>
              <a:t>electroproduction</a:t>
            </a:r>
            <a:r>
              <a:rPr lang="en-US" dirty="0" smtClean="0">
                <a:solidFill>
                  <a:srgbClr val="000090"/>
                </a:solidFill>
                <a:sym typeface="Symbol"/>
              </a:rPr>
              <a:t> of single channel </a:t>
            </a:r>
            <a:r>
              <a:rPr lang="en-US" dirty="0" smtClean="0">
                <a:solidFill>
                  <a:srgbClr val="FF0000"/>
                </a:solidFill>
                <a:sym typeface="Symbol"/>
              </a:rPr>
              <a:t>K</a:t>
            </a:r>
            <a:r>
              <a:rPr lang="en-US" baseline="30000" dirty="0" smtClean="0">
                <a:solidFill>
                  <a:srgbClr val="FF0000"/>
                </a:solidFill>
                <a:sym typeface="Symbol"/>
              </a:rPr>
              <a:t>+</a:t>
            </a:r>
            <a:r>
              <a:rPr lang="en-US" dirty="0" smtClean="0">
                <a:solidFill>
                  <a:srgbClr val="FF0000"/>
                </a:solidFill>
                <a:sym typeface="Symbol"/>
              </a:rPr>
              <a:t>Λ</a:t>
            </a:r>
            <a:r>
              <a:rPr lang="en-US" dirty="0" smtClean="0">
                <a:solidFill>
                  <a:srgbClr val="000090"/>
                </a:solidFill>
                <a:sym typeface="Symbol"/>
              </a:rPr>
              <a:t> data. </a:t>
            </a:r>
            <a:endParaRPr lang="en-US" dirty="0" smtClean="0">
              <a:solidFill>
                <a:srgbClr val="000090"/>
              </a:solidFill>
            </a:endParaRPr>
          </a:p>
          <a:p>
            <a:endParaRPr lang="en-US" dirty="0" smtClean="0">
              <a:solidFill>
                <a:srgbClr val="000090"/>
              </a:solidFill>
            </a:endParaRPr>
          </a:p>
          <a:p>
            <a:r>
              <a:rPr lang="en-US" b="1" dirty="0" smtClean="0">
                <a:solidFill>
                  <a:srgbClr val="660066"/>
                </a:solidFill>
              </a:rPr>
              <a:t>State may be ready for promotion to **** assignment and to become the first baryon resonance observed and confirmed in electromagnetic meson production.</a:t>
            </a:r>
          </a:p>
        </p:txBody>
      </p:sp>
      <p:grpSp>
        <p:nvGrpSpPr>
          <p:cNvPr id="10" name="Gruppo 9"/>
          <p:cNvGrpSpPr/>
          <p:nvPr/>
        </p:nvGrpSpPr>
        <p:grpSpPr>
          <a:xfrm>
            <a:off x="5983213" y="4130700"/>
            <a:ext cx="3930723" cy="2540266"/>
            <a:chOff x="5910784" y="4189173"/>
            <a:chExt cx="3930723" cy="2540266"/>
          </a:xfrm>
        </p:grpSpPr>
        <p:pic>
          <p:nvPicPr>
            <p:cNvPr id="19" name="Picture 18"/>
            <p:cNvPicPr>
              <a:picLocks noChangeAspect="1"/>
            </p:cNvPicPr>
            <p:nvPr/>
          </p:nvPicPr>
          <p:blipFill>
            <a:blip r:embed="rId3"/>
            <a:srcRect b="2764"/>
            <a:stretch>
              <a:fillRect/>
            </a:stretch>
          </p:blipFill>
          <p:spPr>
            <a:xfrm>
              <a:off x="5910784" y="4366496"/>
              <a:ext cx="3930723" cy="2362943"/>
            </a:xfrm>
            <a:prstGeom prst="rect">
              <a:avLst/>
            </a:prstGeom>
            <a:ln>
              <a:noFill/>
            </a:ln>
            <a:effectLst>
              <a:outerShdw blurRad="292100" dist="139700" dir="2700000" algn="tl" rotWithShape="0">
                <a:srgbClr val="333333">
                  <a:alpha val="65000"/>
                </a:srgbClr>
              </a:outerShdw>
            </a:effectLst>
          </p:spPr>
        </p:pic>
        <p:cxnSp>
          <p:nvCxnSpPr>
            <p:cNvPr id="15" name="Straight Arrow Connector 14"/>
            <p:cNvCxnSpPr/>
            <p:nvPr/>
          </p:nvCxnSpPr>
          <p:spPr>
            <a:xfrm rot="5400000">
              <a:off x="8055346" y="5615486"/>
              <a:ext cx="268389" cy="1803"/>
            </a:xfrm>
            <a:prstGeom prst="straightConnector1">
              <a:avLst/>
            </a:prstGeom>
            <a:ln w="952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273887" y="5359962"/>
              <a:ext cx="535750" cy="424915"/>
            </a:xfrm>
            <a:prstGeom prst="rect">
              <a:avLst/>
            </a:prstGeom>
            <a:noFill/>
          </p:spPr>
          <p:txBody>
            <a:bodyPr wrap="none" lIns="100767" tIns="50383" rIns="100767" bIns="50383" rtlCol="0">
              <a:spAutoFit/>
            </a:bodyPr>
            <a:lstStyle/>
            <a:p>
              <a:r>
                <a:rPr lang="en-US" dirty="0" smtClean="0"/>
                <a:t>P</a:t>
              </a:r>
              <a:r>
                <a:rPr lang="en-US" baseline="-25000" dirty="0" smtClean="0"/>
                <a:t>13</a:t>
              </a:r>
              <a:endParaRPr lang="en-US" baseline="-25000" dirty="0"/>
            </a:p>
          </p:txBody>
        </p:sp>
        <p:sp>
          <p:nvSpPr>
            <p:cNvPr id="17" name="TextBox 16"/>
            <p:cNvSpPr txBox="1"/>
            <p:nvPr/>
          </p:nvSpPr>
          <p:spPr>
            <a:xfrm>
              <a:off x="7517732" y="4189173"/>
              <a:ext cx="1601321" cy="301805"/>
            </a:xfrm>
            <a:prstGeom prst="rect">
              <a:avLst/>
            </a:prstGeom>
            <a:noFill/>
          </p:spPr>
          <p:txBody>
            <a:bodyPr wrap="none" lIns="100767" tIns="50383" rIns="100767" bIns="50383" rtlCol="0">
              <a:spAutoFit/>
            </a:bodyPr>
            <a:lstStyle/>
            <a:p>
              <a:r>
                <a:rPr lang="en-US" sz="1300" dirty="0"/>
                <a:t>T. Mart &amp; M. </a:t>
              </a:r>
              <a:r>
                <a:rPr lang="en-US" sz="1300" dirty="0" err="1"/>
                <a:t>Kholili</a:t>
              </a:r>
              <a:endParaRPr lang="en-US" sz="1300" dirty="0"/>
            </a:p>
          </p:txBody>
        </p:sp>
      </p:grpSp>
      <p:grpSp>
        <p:nvGrpSpPr>
          <p:cNvPr id="6" name="Gruppo 5"/>
          <p:cNvGrpSpPr/>
          <p:nvPr/>
        </p:nvGrpSpPr>
        <p:grpSpPr>
          <a:xfrm>
            <a:off x="6199237" y="746324"/>
            <a:ext cx="3540023" cy="3366493"/>
            <a:chOff x="6265436" y="886515"/>
            <a:chExt cx="3540023" cy="3366493"/>
          </a:xfrm>
        </p:grpSpPr>
        <p:pic>
          <p:nvPicPr>
            <p:cNvPr id="8" name="Picture 7"/>
            <p:cNvPicPr>
              <a:picLocks noChangeAspect="1"/>
            </p:cNvPicPr>
            <p:nvPr/>
          </p:nvPicPr>
          <p:blipFill>
            <a:blip r:embed="rId4"/>
            <a:stretch>
              <a:fillRect/>
            </a:stretch>
          </p:blipFill>
          <p:spPr>
            <a:xfrm>
              <a:off x="6265436" y="1020834"/>
              <a:ext cx="3540023" cy="3232174"/>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8897012" y="1235746"/>
              <a:ext cx="735409" cy="40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0767" tIns="50383" rIns="100767" bIns="50383" rtlCol="0" anchor="ctr"/>
            <a:lstStyle/>
            <a:p>
              <a:pPr algn="ctr"/>
              <a:endParaRPr lang="en-US"/>
            </a:p>
          </p:txBody>
        </p:sp>
        <p:cxnSp>
          <p:nvCxnSpPr>
            <p:cNvPr id="11" name="Straight Arrow Connector 10"/>
            <p:cNvCxnSpPr/>
            <p:nvPr/>
          </p:nvCxnSpPr>
          <p:spPr>
            <a:xfrm rot="5400000">
              <a:off x="7608332" y="2714171"/>
              <a:ext cx="268389" cy="1803"/>
            </a:xfrm>
            <a:prstGeom prst="straightConnector1">
              <a:avLst/>
            </a:prstGeom>
            <a:ln w="952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773805" y="2742314"/>
              <a:ext cx="535750" cy="424915"/>
            </a:xfrm>
            <a:prstGeom prst="rect">
              <a:avLst/>
            </a:prstGeom>
            <a:noFill/>
          </p:spPr>
          <p:txBody>
            <a:bodyPr wrap="none" lIns="100767" tIns="50383" rIns="100767" bIns="50383" rtlCol="0">
              <a:spAutoFit/>
            </a:bodyPr>
            <a:lstStyle/>
            <a:p>
              <a:r>
                <a:rPr lang="en-US" dirty="0" smtClean="0"/>
                <a:t>P</a:t>
              </a:r>
              <a:r>
                <a:rPr lang="en-US" baseline="-25000" dirty="0" smtClean="0"/>
                <a:t>13</a:t>
              </a:r>
              <a:endParaRPr lang="en-US" baseline="-25000" dirty="0"/>
            </a:p>
          </p:txBody>
        </p:sp>
        <p:sp>
          <p:nvSpPr>
            <p:cNvPr id="18" name="TextBox 17"/>
            <p:cNvSpPr txBox="1"/>
            <p:nvPr/>
          </p:nvSpPr>
          <p:spPr>
            <a:xfrm>
              <a:off x="7397269" y="886515"/>
              <a:ext cx="1370488" cy="332582"/>
            </a:xfrm>
            <a:prstGeom prst="rect">
              <a:avLst/>
            </a:prstGeom>
            <a:noFill/>
          </p:spPr>
          <p:txBody>
            <a:bodyPr wrap="none" lIns="100767" tIns="50383" rIns="100767" bIns="50383" rtlCol="0">
              <a:spAutoFit/>
            </a:bodyPr>
            <a:lstStyle/>
            <a:p>
              <a:r>
                <a:rPr lang="en-US" sz="1500" dirty="0"/>
                <a:t>Bonn-</a:t>
              </a:r>
              <a:r>
                <a:rPr lang="en-US" sz="1500" dirty="0" err="1"/>
                <a:t>Gatchina</a:t>
              </a:r>
              <a:r>
                <a:rPr lang="en-US" sz="1500" dirty="0"/>
                <a:t> </a:t>
              </a:r>
            </a:p>
          </p:txBody>
        </p:sp>
      </p:grpSp>
      <p:sp>
        <p:nvSpPr>
          <p:cNvPr id="4" name="Segnaposto piè di pagina 3"/>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extLst>
      <p:ext uri="{BB962C8B-B14F-4D97-AF65-F5344CB8AC3E}">
        <p14:creationId xmlns:p14="http://schemas.microsoft.com/office/powerpoint/2010/main" val="249834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t="6134" b="1826"/>
          <a:stretch>
            <a:fillRect/>
          </a:stretch>
        </p:blipFill>
        <p:spPr>
          <a:xfrm>
            <a:off x="44629" y="993970"/>
            <a:ext cx="5582620" cy="5756553"/>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634597" y="6434956"/>
            <a:ext cx="4747653" cy="332582"/>
          </a:xfrm>
          <a:prstGeom prst="rect">
            <a:avLst/>
          </a:prstGeom>
          <a:noFill/>
        </p:spPr>
        <p:txBody>
          <a:bodyPr wrap="square" lIns="100767" tIns="50383" rIns="100767" bIns="50383" rtlCol="0">
            <a:spAutoFit/>
          </a:bodyPr>
          <a:lstStyle/>
          <a:p>
            <a:r>
              <a:rPr lang="en-US" sz="1500" dirty="0"/>
              <a:t>           </a:t>
            </a:r>
            <a:r>
              <a:rPr lang="en-US" sz="1300" dirty="0"/>
              <a:t>V. </a:t>
            </a:r>
            <a:r>
              <a:rPr lang="en-US" sz="1300" dirty="0" err="1"/>
              <a:t>Crede</a:t>
            </a:r>
            <a:r>
              <a:rPr lang="en-US" sz="1300" dirty="0"/>
              <a:t> &amp; W. Roberts, arXiv:1302.7299                  </a:t>
            </a:r>
          </a:p>
        </p:txBody>
      </p:sp>
      <p:sp>
        <p:nvSpPr>
          <p:cNvPr id="9" name="Rectangle 8"/>
          <p:cNvSpPr/>
          <p:nvPr/>
        </p:nvSpPr>
        <p:spPr>
          <a:xfrm>
            <a:off x="196240" y="3351390"/>
            <a:ext cx="2615173" cy="864223"/>
          </a:xfrm>
          <a:prstGeom prst="rect">
            <a:avLst/>
          </a:prstGeom>
          <a:solidFill>
            <a:srgbClr val="FFFF00">
              <a:alpha val="11000"/>
            </a:srgbClr>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0767" tIns="50383" rIns="100767" bIns="50383" rtlCol="0" anchor="ctr"/>
          <a:lstStyle/>
          <a:p>
            <a:pPr algn="ctr"/>
            <a:endParaRPr lang="en-US"/>
          </a:p>
        </p:txBody>
      </p:sp>
      <p:sp>
        <p:nvSpPr>
          <p:cNvPr id="10" name="Rectangle 9"/>
          <p:cNvSpPr/>
          <p:nvPr/>
        </p:nvSpPr>
        <p:spPr>
          <a:xfrm>
            <a:off x="204720" y="5061965"/>
            <a:ext cx="2615173" cy="215428"/>
          </a:xfrm>
          <a:prstGeom prst="rect">
            <a:avLst/>
          </a:prstGeom>
          <a:solidFill>
            <a:srgbClr val="FFFF00">
              <a:alpha val="11000"/>
            </a:srgbClr>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0767" tIns="50383" rIns="100767" bIns="50383" rtlCol="0" anchor="ctr"/>
          <a:lstStyle/>
          <a:p>
            <a:pPr algn="ctr"/>
            <a:endParaRPr lang="en-US"/>
          </a:p>
        </p:txBody>
      </p:sp>
      <p:sp>
        <p:nvSpPr>
          <p:cNvPr id="11" name="Rectangle 10"/>
          <p:cNvSpPr/>
          <p:nvPr/>
        </p:nvSpPr>
        <p:spPr>
          <a:xfrm>
            <a:off x="204720" y="5404464"/>
            <a:ext cx="2615173" cy="215428"/>
          </a:xfrm>
          <a:prstGeom prst="rect">
            <a:avLst/>
          </a:prstGeom>
          <a:solidFill>
            <a:srgbClr val="FFFF00">
              <a:alpha val="11000"/>
            </a:srgbClr>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0767" tIns="50383" rIns="100767" bIns="50383" rtlCol="0" anchor="ctr"/>
          <a:lstStyle/>
          <a:p>
            <a:pPr algn="ctr"/>
            <a:endParaRPr lang="en-US"/>
          </a:p>
        </p:txBody>
      </p:sp>
      <p:sp>
        <p:nvSpPr>
          <p:cNvPr id="15" name="TextBox 14"/>
          <p:cNvSpPr txBox="1"/>
          <p:nvPr/>
        </p:nvSpPr>
        <p:spPr>
          <a:xfrm>
            <a:off x="5695181" y="5066804"/>
            <a:ext cx="4524271" cy="1394412"/>
          </a:xfrm>
          <a:prstGeom prst="rect">
            <a:avLst/>
          </a:prstGeom>
          <a:solidFill>
            <a:srgbClr val="FFFF00">
              <a:alpha val="10000"/>
            </a:srgbClr>
          </a:solidFill>
          <a:ln w="19050" cap="flat" cmpd="sng" algn="ctr">
            <a:solidFill>
              <a:srgbClr val="008000"/>
            </a:solidFill>
            <a:prstDash val="solid"/>
            <a:round/>
            <a:headEnd type="none" w="med" len="med"/>
            <a:tailEnd type="none" w="med" len="med"/>
          </a:ln>
        </p:spPr>
        <p:txBody>
          <a:bodyPr wrap="square" lIns="100767" tIns="50383" rIns="100767" bIns="50383" rtlCol="0">
            <a:spAutoFit/>
          </a:bodyPr>
          <a:lstStyle/>
          <a:p>
            <a:r>
              <a:rPr lang="en-US" dirty="0" smtClean="0">
                <a:solidFill>
                  <a:srgbClr val="800000"/>
                </a:solidFill>
                <a:latin typeface="Arial"/>
                <a:cs typeface="Arial"/>
              </a:rPr>
              <a:t>From Bonn-</a:t>
            </a:r>
            <a:r>
              <a:rPr lang="en-US" dirty="0" err="1" smtClean="0">
                <a:solidFill>
                  <a:srgbClr val="800000"/>
                </a:solidFill>
                <a:latin typeface="Arial"/>
                <a:cs typeface="Arial"/>
              </a:rPr>
              <a:t>Gatchina</a:t>
            </a:r>
            <a:r>
              <a:rPr lang="en-US" dirty="0" smtClean="0">
                <a:solidFill>
                  <a:srgbClr val="800000"/>
                </a:solidFill>
                <a:latin typeface="Arial"/>
                <a:cs typeface="Arial"/>
              </a:rPr>
              <a:t> coupled-channel analysis with precision photo-production of KΛ, KΣ and polarization observables.</a:t>
            </a:r>
            <a:endParaRPr lang="en-US" dirty="0">
              <a:solidFill>
                <a:srgbClr val="800000"/>
              </a:solidFill>
              <a:latin typeface="Arial"/>
              <a:cs typeface="Arial"/>
            </a:endParaRPr>
          </a:p>
        </p:txBody>
      </p:sp>
      <p:sp>
        <p:nvSpPr>
          <p:cNvPr id="16" name="Rectangle 15"/>
          <p:cNvSpPr/>
          <p:nvPr/>
        </p:nvSpPr>
        <p:spPr>
          <a:xfrm>
            <a:off x="2846638" y="3176257"/>
            <a:ext cx="2451248" cy="215428"/>
          </a:xfrm>
          <a:prstGeom prst="rect">
            <a:avLst/>
          </a:prstGeom>
          <a:solidFill>
            <a:srgbClr val="FFFF00">
              <a:alpha val="11000"/>
            </a:srgbClr>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lIns="100767" tIns="50383" rIns="100767" bIns="50383" rtlCol="0" anchor="ctr"/>
          <a:lstStyle/>
          <a:p>
            <a:pPr algn="ctr"/>
            <a:endParaRPr lang="en-US"/>
          </a:p>
        </p:txBody>
      </p:sp>
      <p:sp>
        <p:nvSpPr>
          <p:cNvPr id="17" name="TextBox 16"/>
          <p:cNvSpPr txBox="1"/>
          <p:nvPr/>
        </p:nvSpPr>
        <p:spPr>
          <a:xfrm>
            <a:off x="-899641" y="3731359"/>
            <a:ext cx="203502" cy="424915"/>
          </a:xfrm>
          <a:prstGeom prst="rect">
            <a:avLst/>
          </a:prstGeom>
          <a:noFill/>
        </p:spPr>
        <p:txBody>
          <a:bodyPr wrap="none" lIns="100767" tIns="50383" rIns="100767" bIns="50383" rtlCol="0">
            <a:spAutoFit/>
          </a:bodyPr>
          <a:lstStyle/>
          <a:p>
            <a:endParaRPr lang="en-US" dirty="0"/>
          </a:p>
        </p:txBody>
      </p:sp>
      <p:sp>
        <p:nvSpPr>
          <p:cNvPr id="18" name="TextBox 17"/>
          <p:cNvSpPr txBox="1"/>
          <p:nvPr/>
        </p:nvSpPr>
        <p:spPr>
          <a:xfrm>
            <a:off x="6152477" y="1099264"/>
            <a:ext cx="3681821" cy="1117413"/>
          </a:xfrm>
          <a:prstGeom prst="rect">
            <a:avLst/>
          </a:prstGeom>
          <a:noFill/>
        </p:spPr>
        <p:txBody>
          <a:bodyPr wrap="square" lIns="100767" tIns="50383" rIns="100767" bIns="50383" rtlCol="0">
            <a:spAutoFit/>
          </a:bodyPr>
          <a:lstStyle/>
          <a:p>
            <a:r>
              <a:rPr lang="en-US" sz="2200" b="1" dirty="0">
                <a:solidFill>
                  <a:srgbClr val="000090"/>
                </a:solidFill>
                <a:latin typeface="Arial"/>
                <a:cs typeface="Arial"/>
              </a:rPr>
              <a:t>Photoproduction data from JLAB, ELSA, GRAAL, LEPS</a:t>
            </a:r>
          </a:p>
        </p:txBody>
      </p:sp>
      <p:sp>
        <p:nvSpPr>
          <p:cNvPr id="19" name="Title 1"/>
          <p:cNvSpPr>
            <a:spLocks noGrp="1"/>
          </p:cNvSpPr>
          <p:nvPr>
            <p:ph type="title"/>
          </p:nvPr>
        </p:nvSpPr>
        <p:spPr>
          <a:xfrm>
            <a:off x="43259" y="21829"/>
            <a:ext cx="10272054" cy="810956"/>
          </a:xfrm>
        </p:spPr>
        <p:txBody>
          <a:bodyPr>
            <a:noAutofit/>
          </a:bodyPr>
          <a:lstStyle/>
          <a:p>
            <a:r>
              <a:rPr lang="en-US" sz="4000" b="1" dirty="0">
                <a:solidFill>
                  <a:srgbClr val="000090"/>
                </a:solidFill>
              </a:rPr>
              <a:t>N/Δ spectrum in RPP 2012</a:t>
            </a:r>
          </a:p>
        </p:txBody>
      </p:sp>
      <p:sp>
        <p:nvSpPr>
          <p:cNvPr id="20" name="Rectangle 19"/>
          <p:cNvSpPr/>
          <p:nvPr/>
        </p:nvSpPr>
        <p:spPr>
          <a:xfrm>
            <a:off x="833490" y="993971"/>
            <a:ext cx="4464395" cy="483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0767" tIns="50383" rIns="100767" bIns="50383" rtlCol="0" anchor="ctr"/>
          <a:lstStyle/>
          <a:p>
            <a:pPr algn="ctr"/>
            <a:endParaRPr lang="en-US"/>
          </a:p>
        </p:txBody>
      </p:sp>
      <p:pic>
        <p:nvPicPr>
          <p:cNvPr id="23" name="Picture 22"/>
          <p:cNvPicPr>
            <a:picLocks noChangeAspect="1"/>
          </p:cNvPicPr>
          <p:nvPr/>
        </p:nvPicPr>
        <p:blipFill>
          <a:blip r:embed="rId3"/>
          <a:stretch>
            <a:fillRect/>
          </a:stretch>
        </p:blipFill>
        <p:spPr>
          <a:xfrm>
            <a:off x="5695181" y="2105762"/>
            <a:ext cx="4625616" cy="2913884"/>
          </a:xfrm>
          <a:prstGeom prst="rect">
            <a:avLst/>
          </a:prstGeom>
          <a:ln>
            <a:noFill/>
          </a:ln>
          <a:effectLst>
            <a:outerShdw blurRad="292100" dist="139700" dir="2700000" algn="tl" rotWithShape="0">
              <a:srgbClr val="333333">
                <a:alpha val="65000"/>
              </a:srgbClr>
            </a:outerShdw>
          </a:effectLst>
        </p:spPr>
      </p:pic>
      <p:sp>
        <p:nvSpPr>
          <p:cNvPr id="21" name="Rectangle 20"/>
          <p:cNvSpPr/>
          <p:nvPr/>
        </p:nvSpPr>
        <p:spPr>
          <a:xfrm>
            <a:off x="5983213" y="3266604"/>
            <a:ext cx="2019002" cy="273084"/>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lIns="100767" tIns="50383" rIns="100767" bIns="50383" rtlCol="0" anchor="ctr"/>
          <a:lstStyle/>
          <a:p>
            <a:pPr algn="ctr"/>
            <a:endParaRPr lang="en-US"/>
          </a:p>
        </p:txBody>
      </p:sp>
      <p:sp>
        <p:nvSpPr>
          <p:cNvPr id="2" name="CasellaDiTesto 1"/>
          <p:cNvSpPr txBox="1"/>
          <p:nvPr/>
        </p:nvSpPr>
        <p:spPr>
          <a:xfrm>
            <a:off x="438597" y="602308"/>
            <a:ext cx="7789043" cy="415498"/>
          </a:xfrm>
          <a:prstGeom prst="rect">
            <a:avLst/>
          </a:prstGeom>
          <a:noFill/>
        </p:spPr>
        <p:txBody>
          <a:bodyPr wrap="none" rtlCol="0">
            <a:spAutoFit/>
          </a:bodyPr>
          <a:lstStyle/>
          <a:p>
            <a:r>
              <a:rPr lang="it-IT" dirty="0" err="1"/>
              <a:t>J</a:t>
            </a:r>
            <a:r>
              <a:rPr lang="it-IT" dirty="0"/>
              <a:t>. </a:t>
            </a:r>
            <a:r>
              <a:rPr lang="it-IT" dirty="0" err="1"/>
              <a:t>Beringer</a:t>
            </a:r>
            <a:r>
              <a:rPr lang="it-IT" dirty="0"/>
              <a:t> et al. (</a:t>
            </a:r>
            <a:r>
              <a:rPr lang="it-IT" dirty="0" err="1"/>
              <a:t>Particle</a:t>
            </a:r>
            <a:r>
              <a:rPr lang="it-IT" dirty="0"/>
              <a:t> Data Group), </a:t>
            </a:r>
            <a:r>
              <a:rPr lang="it-IT" dirty="0" err="1"/>
              <a:t>Phys</a:t>
            </a:r>
            <a:r>
              <a:rPr lang="it-IT" dirty="0"/>
              <a:t>. Rev. D86, 010001 (2012) </a:t>
            </a:r>
          </a:p>
        </p:txBody>
      </p:sp>
      <p:grpSp>
        <p:nvGrpSpPr>
          <p:cNvPr id="12" name="Gruppo 11"/>
          <p:cNvGrpSpPr/>
          <p:nvPr/>
        </p:nvGrpSpPr>
        <p:grpSpPr>
          <a:xfrm>
            <a:off x="5695181" y="4994796"/>
            <a:ext cx="4469854" cy="2015936"/>
            <a:chOff x="510605" y="107457"/>
            <a:chExt cx="9360143" cy="2081056"/>
          </a:xfrm>
        </p:grpSpPr>
        <p:sp>
          <p:nvSpPr>
            <p:cNvPr id="25" name="Rectangle 117"/>
            <p:cNvSpPr>
              <a:spLocks noChangeArrowheads="1"/>
            </p:cNvSpPr>
            <p:nvPr/>
          </p:nvSpPr>
          <p:spPr bwMode="auto">
            <a:xfrm>
              <a:off x="510605" y="128012"/>
              <a:ext cx="9360143" cy="1986464"/>
            </a:xfrm>
            <a:prstGeom prst="rect">
              <a:avLst/>
            </a:prstGeom>
            <a:gradFill rotWithShape="1">
              <a:gsLst>
                <a:gs pos="0">
                  <a:srgbClr val="0066CC"/>
                </a:gs>
                <a:gs pos="100000">
                  <a:srgbClr val="00003E"/>
                </a:gs>
              </a:gsLst>
              <a:lin ang="0" scaled="1"/>
            </a:gradFill>
            <a:ln>
              <a:noFill/>
            </a:ln>
            <a:effectLst>
              <a:outerShdw blurRad="63500" dist="107763" dir="2700000" algn="ctr" rotWithShape="0">
                <a:schemeClr val="tx1">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it-IT"/>
            </a:p>
          </p:txBody>
        </p:sp>
        <p:sp>
          <p:nvSpPr>
            <p:cNvPr id="26" name="Rectangle 118"/>
            <p:cNvSpPr>
              <a:spLocks noChangeArrowheads="1"/>
            </p:cNvSpPr>
            <p:nvPr/>
          </p:nvSpPr>
          <p:spPr bwMode="auto">
            <a:xfrm>
              <a:off x="565882" y="107457"/>
              <a:ext cx="9235260" cy="208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3100" b="1" dirty="0" smtClean="0">
                  <a:solidFill>
                    <a:schemeClr val="bg1"/>
                  </a:solidFill>
                  <a:latin typeface="Arial" charset="0"/>
                  <a:cs typeface="Arial" charset="0"/>
                </a:rPr>
                <a:t>Naming scheme has changed:</a:t>
              </a:r>
              <a:endParaRPr lang="en-US" sz="3100" b="1" dirty="0">
                <a:solidFill>
                  <a:schemeClr val="bg1"/>
                </a:solidFill>
                <a:latin typeface="Arial" charset="0"/>
                <a:cs typeface="Arial" charset="0"/>
              </a:endParaRPr>
            </a:p>
            <a:p>
              <a:pPr algn="ctr"/>
              <a:r>
                <a:rPr lang="it-IT" sz="3200" dirty="0" smtClean="0">
                  <a:solidFill>
                    <a:schemeClr val="bg1"/>
                  </a:solidFill>
                </a:rPr>
                <a:t>L </a:t>
              </a:r>
              <a:r>
                <a:rPr lang="it-IT" sz="3200" baseline="-25000" dirty="0">
                  <a:solidFill>
                    <a:schemeClr val="bg1"/>
                  </a:solidFill>
                </a:rPr>
                <a:t>2I</a:t>
              </a:r>
              <a:r>
                <a:rPr lang="it-IT" sz="3200" dirty="0">
                  <a:solidFill>
                    <a:schemeClr val="bg1"/>
                  </a:solidFill>
                </a:rPr>
                <a:t> </a:t>
              </a:r>
              <a:r>
                <a:rPr lang="it-IT" sz="3200" baseline="-25000" dirty="0">
                  <a:solidFill>
                    <a:schemeClr val="bg1"/>
                  </a:solidFill>
                </a:rPr>
                <a:t>2J</a:t>
              </a:r>
              <a:r>
                <a:rPr lang="it-IT" sz="3200" dirty="0">
                  <a:solidFill>
                    <a:schemeClr val="bg1"/>
                  </a:solidFill>
                </a:rPr>
                <a:t>(E</a:t>
              </a:r>
              <a:r>
                <a:rPr lang="it-IT" sz="3200" dirty="0" smtClean="0">
                  <a:solidFill>
                    <a:schemeClr val="bg1"/>
                  </a:solidFill>
                </a:rPr>
                <a:t>)            J</a:t>
              </a:r>
              <a:r>
                <a:rPr lang="it-IT" sz="3200" baseline="30000" dirty="0" smtClean="0">
                  <a:solidFill>
                    <a:schemeClr val="bg1"/>
                  </a:solidFill>
                </a:rPr>
                <a:t>P</a:t>
              </a:r>
              <a:r>
                <a:rPr lang="it-IT" sz="3200" dirty="0">
                  <a:solidFill>
                    <a:schemeClr val="bg1"/>
                  </a:solidFill>
                </a:rPr>
                <a:t>(E)</a:t>
              </a:r>
            </a:p>
            <a:p>
              <a:pPr algn="ctr"/>
              <a:endParaRPr lang="en-GB" sz="3100" b="1" dirty="0">
                <a:solidFill>
                  <a:srgbClr val="FF0000"/>
                </a:solidFill>
                <a:latin typeface="Arial" charset="0"/>
                <a:cs typeface="Arial" charset="0"/>
              </a:endParaRPr>
            </a:p>
          </p:txBody>
        </p:sp>
      </p:grpSp>
      <p:cxnSp>
        <p:nvCxnSpPr>
          <p:cNvPr id="5" name="Connettore 2 4"/>
          <p:cNvCxnSpPr/>
          <p:nvPr/>
        </p:nvCxnSpPr>
        <p:spPr bwMode="auto">
          <a:xfrm>
            <a:off x="7927429" y="6290940"/>
            <a:ext cx="432048" cy="0"/>
          </a:xfrm>
          <a:prstGeom prst="straightConnector1">
            <a:avLst/>
          </a:prstGeom>
          <a:solidFill>
            <a:schemeClr val="accent1"/>
          </a:solidFill>
          <a:ln w="9525"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Segnaposto piè di pagina 2"/>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extLst>
      <p:ext uri="{BB962C8B-B14F-4D97-AF65-F5344CB8AC3E}">
        <p14:creationId xmlns:p14="http://schemas.microsoft.com/office/powerpoint/2010/main" val="159505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000"/>
                                        <p:tgtEl>
                                          <p:spTgt spid="16"/>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animBg="1"/>
      <p:bldP spid="16" grpId="0" animBg="1"/>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59" y="21829"/>
            <a:ext cx="10272054" cy="810956"/>
          </a:xfrm>
        </p:spPr>
        <p:txBody>
          <a:bodyPr>
            <a:noAutofit/>
          </a:bodyPr>
          <a:lstStyle/>
          <a:p>
            <a:r>
              <a:rPr lang="en-US" sz="4000" b="1" dirty="0">
                <a:solidFill>
                  <a:srgbClr val="000090"/>
                </a:solidFill>
              </a:rPr>
              <a:t>N* spectrum in LQCD</a:t>
            </a:r>
          </a:p>
        </p:txBody>
      </p:sp>
      <p:pic>
        <p:nvPicPr>
          <p:cNvPr id="7" name="Picture 6"/>
          <p:cNvPicPr>
            <a:picLocks noChangeAspect="1"/>
          </p:cNvPicPr>
          <p:nvPr/>
        </p:nvPicPr>
        <p:blipFill>
          <a:blip r:embed="rId4"/>
          <a:srcRect l="10189" t="2659" r="9091" b="15600"/>
          <a:stretch>
            <a:fillRect/>
          </a:stretch>
        </p:blipFill>
        <p:spPr>
          <a:xfrm>
            <a:off x="2157437" y="1879090"/>
            <a:ext cx="6143281" cy="4470552"/>
          </a:xfrm>
          <a:prstGeom prst="rect">
            <a:avLst/>
          </a:prstGeom>
        </p:spPr>
      </p:pic>
      <p:sp>
        <p:nvSpPr>
          <p:cNvPr id="9" name="TextBox 8"/>
          <p:cNvSpPr txBox="1"/>
          <p:nvPr/>
        </p:nvSpPr>
        <p:spPr>
          <a:xfrm>
            <a:off x="6050964" y="5144462"/>
            <a:ext cx="1921921" cy="501860"/>
          </a:xfrm>
          <a:prstGeom prst="rect">
            <a:avLst/>
          </a:prstGeom>
          <a:noFill/>
        </p:spPr>
        <p:txBody>
          <a:bodyPr wrap="none" lIns="100767" tIns="50383" rIns="100767" bIns="50383" rtlCol="0">
            <a:spAutoFit/>
          </a:bodyPr>
          <a:lstStyle/>
          <a:p>
            <a:r>
              <a:rPr lang="en-US" sz="2600" dirty="0" err="1"/>
              <a:t>m</a:t>
            </a:r>
            <a:r>
              <a:rPr lang="en-US" sz="2600" baseline="-25000" dirty="0" err="1"/>
              <a:t>π</a:t>
            </a:r>
            <a:r>
              <a:rPr lang="en-US" sz="2600" dirty="0"/>
              <a:t>=396MeV</a:t>
            </a:r>
          </a:p>
        </p:txBody>
      </p:sp>
      <p:grpSp>
        <p:nvGrpSpPr>
          <p:cNvPr id="5" name="Group 56"/>
          <p:cNvGrpSpPr/>
          <p:nvPr/>
        </p:nvGrpSpPr>
        <p:grpSpPr>
          <a:xfrm>
            <a:off x="645133" y="2204845"/>
            <a:ext cx="3572956" cy="857655"/>
            <a:chOff x="911090" y="2516485"/>
            <a:chExt cx="3146824" cy="810915"/>
          </a:xfrm>
        </p:grpSpPr>
        <p:sp>
          <p:nvSpPr>
            <p:cNvPr id="52" name="TextBox 51"/>
            <p:cNvSpPr txBox="1"/>
            <p:nvPr/>
          </p:nvSpPr>
          <p:spPr>
            <a:xfrm>
              <a:off x="911090" y="2516485"/>
              <a:ext cx="1296139" cy="698409"/>
            </a:xfrm>
            <a:prstGeom prst="rect">
              <a:avLst/>
            </a:prstGeom>
            <a:noFill/>
            <a:ln>
              <a:solidFill>
                <a:srgbClr val="FF0000"/>
              </a:solidFill>
            </a:ln>
          </p:spPr>
          <p:txBody>
            <a:bodyPr wrap="none" rtlCol="0">
              <a:spAutoFit/>
            </a:bodyPr>
            <a:lstStyle/>
            <a:p>
              <a:r>
                <a:rPr lang="en-US" dirty="0" smtClean="0">
                  <a:solidFill>
                    <a:srgbClr val="000090"/>
                  </a:solidFill>
                </a:rPr>
                <a:t>N(1900)</a:t>
              </a:r>
              <a:r>
                <a:rPr lang="en-US" sz="1800" dirty="0">
                  <a:solidFill>
                    <a:srgbClr val="000090"/>
                  </a:solidFill>
                </a:rPr>
                <a:t>3/2</a:t>
              </a:r>
              <a:r>
                <a:rPr lang="en-US" baseline="30000" dirty="0" smtClean="0">
                  <a:solidFill>
                    <a:srgbClr val="000090"/>
                  </a:solidFill>
                </a:rPr>
                <a:t>+</a:t>
              </a:r>
            </a:p>
            <a:p>
              <a:r>
                <a:rPr lang="en-US" dirty="0" smtClean="0">
                  <a:solidFill>
                    <a:srgbClr val="000090"/>
                  </a:solidFill>
                </a:rPr>
                <a:t>N(1880)</a:t>
              </a:r>
              <a:r>
                <a:rPr lang="en-US" sz="1800" dirty="0">
                  <a:solidFill>
                    <a:srgbClr val="000090"/>
                  </a:solidFill>
                </a:rPr>
                <a:t>1/2</a:t>
              </a:r>
              <a:r>
                <a:rPr lang="en-US" baseline="30000" dirty="0" smtClean="0">
                  <a:solidFill>
                    <a:srgbClr val="000090"/>
                  </a:solidFill>
                </a:rPr>
                <a:t>+</a:t>
              </a:r>
            </a:p>
          </p:txBody>
        </p:sp>
        <p:sp>
          <p:nvSpPr>
            <p:cNvPr id="41" name="Oval 40"/>
            <p:cNvSpPr/>
            <p:nvPr/>
          </p:nvSpPr>
          <p:spPr>
            <a:xfrm>
              <a:off x="3492500" y="3105150"/>
              <a:ext cx="565414" cy="1397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2768600" y="3149600"/>
              <a:ext cx="794014" cy="1778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59"/>
          <p:cNvGrpSpPr/>
          <p:nvPr/>
        </p:nvGrpSpPr>
        <p:grpSpPr>
          <a:xfrm>
            <a:off x="5225073" y="2058360"/>
            <a:ext cx="4444005" cy="1384995"/>
            <a:chOff x="4997714" y="2377985"/>
            <a:chExt cx="3913986" cy="1309516"/>
          </a:xfrm>
        </p:grpSpPr>
        <p:sp>
          <p:nvSpPr>
            <p:cNvPr id="43" name="Oval 42"/>
            <p:cNvSpPr/>
            <p:nvPr/>
          </p:nvSpPr>
          <p:spPr>
            <a:xfrm>
              <a:off x="4997714" y="2978150"/>
              <a:ext cx="793486" cy="2413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7653624" y="2377985"/>
              <a:ext cx="1258076" cy="1309516"/>
            </a:xfrm>
            <a:prstGeom prst="rect">
              <a:avLst/>
            </a:prstGeom>
            <a:noFill/>
            <a:ln>
              <a:solidFill>
                <a:srgbClr val="FF0000"/>
              </a:solidFill>
            </a:ln>
          </p:spPr>
          <p:txBody>
            <a:bodyPr wrap="none" rtlCol="0">
              <a:spAutoFit/>
            </a:bodyPr>
            <a:lstStyle/>
            <a:p>
              <a:r>
                <a:rPr lang="en-US" dirty="0" smtClean="0">
                  <a:solidFill>
                    <a:srgbClr val="000090"/>
                  </a:solidFill>
                </a:rPr>
                <a:t>N(2060)</a:t>
              </a:r>
              <a:r>
                <a:rPr lang="en-US" sz="1800" dirty="0">
                  <a:solidFill>
                    <a:srgbClr val="000090"/>
                  </a:solidFill>
                </a:rPr>
                <a:t>5/2</a:t>
              </a:r>
              <a:r>
                <a:rPr lang="en-US" b="1" baseline="30000" dirty="0" smtClean="0">
                  <a:solidFill>
                    <a:srgbClr val="000090"/>
                  </a:solidFill>
                </a:rPr>
                <a:t>-</a:t>
              </a:r>
              <a:endParaRPr lang="en-US" dirty="0" smtClean="0">
                <a:solidFill>
                  <a:srgbClr val="000090"/>
                </a:solidFill>
              </a:endParaRPr>
            </a:p>
            <a:p>
              <a:r>
                <a:rPr lang="en-US" dirty="0" smtClean="0">
                  <a:solidFill>
                    <a:srgbClr val="000090"/>
                  </a:solidFill>
                </a:rPr>
                <a:t>N(2120)</a:t>
              </a:r>
              <a:r>
                <a:rPr lang="en-US" sz="1800" dirty="0">
                  <a:solidFill>
                    <a:srgbClr val="000090"/>
                  </a:solidFill>
                </a:rPr>
                <a:t>3/2</a:t>
              </a:r>
              <a:r>
                <a:rPr lang="en-US" b="1" baseline="30000" dirty="0" smtClean="0">
                  <a:solidFill>
                    <a:srgbClr val="000090"/>
                  </a:solidFill>
                </a:rPr>
                <a:t>-</a:t>
              </a:r>
            </a:p>
            <a:p>
              <a:r>
                <a:rPr lang="en-US" dirty="0" smtClean="0">
                  <a:solidFill>
                    <a:srgbClr val="000090"/>
                  </a:solidFill>
                </a:rPr>
                <a:t>N(1875)</a:t>
              </a:r>
              <a:r>
                <a:rPr lang="en-US" sz="1800" dirty="0">
                  <a:solidFill>
                    <a:srgbClr val="000090"/>
                  </a:solidFill>
                </a:rPr>
                <a:t>3/2</a:t>
              </a:r>
              <a:r>
                <a:rPr lang="en-US" b="1" baseline="30000" dirty="0" smtClean="0">
                  <a:solidFill>
                    <a:srgbClr val="000090"/>
                  </a:solidFill>
                </a:rPr>
                <a:t>-</a:t>
              </a:r>
              <a:endParaRPr lang="en-US" dirty="0" smtClean="0">
                <a:solidFill>
                  <a:srgbClr val="000090"/>
                </a:solidFill>
              </a:endParaRPr>
            </a:p>
            <a:p>
              <a:r>
                <a:rPr lang="en-US" dirty="0" smtClean="0">
                  <a:solidFill>
                    <a:srgbClr val="000090"/>
                  </a:solidFill>
                </a:rPr>
                <a:t>N(1895)</a:t>
              </a:r>
              <a:r>
                <a:rPr lang="en-US" sz="1800" dirty="0">
                  <a:solidFill>
                    <a:srgbClr val="000090"/>
                  </a:solidFill>
                </a:rPr>
                <a:t>1/2</a:t>
              </a:r>
              <a:r>
                <a:rPr lang="en-US" b="1" baseline="30000" dirty="0" smtClean="0">
                  <a:solidFill>
                    <a:srgbClr val="000090"/>
                  </a:solidFill>
                </a:rPr>
                <a:t>- </a:t>
              </a:r>
            </a:p>
          </p:txBody>
        </p:sp>
        <p:sp>
          <p:nvSpPr>
            <p:cNvPr id="44" name="Oval 43"/>
            <p:cNvSpPr/>
            <p:nvPr/>
          </p:nvSpPr>
          <p:spPr>
            <a:xfrm>
              <a:off x="5581914" y="2800350"/>
              <a:ext cx="793486" cy="1651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6191514" y="2851150"/>
              <a:ext cx="793486" cy="1778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5581914" y="2622550"/>
              <a:ext cx="793486" cy="1651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5" name="TextBox 54"/>
          <p:cNvSpPr txBox="1"/>
          <p:nvPr/>
        </p:nvSpPr>
        <p:spPr>
          <a:xfrm>
            <a:off x="0" y="1090042"/>
            <a:ext cx="10382250" cy="471082"/>
          </a:xfrm>
          <a:prstGeom prst="rect">
            <a:avLst/>
          </a:prstGeom>
          <a:noFill/>
          <a:ln>
            <a:solidFill>
              <a:schemeClr val="tx1"/>
            </a:solidFill>
          </a:ln>
        </p:spPr>
        <p:txBody>
          <a:bodyPr wrap="square" lIns="100767" tIns="50383" rIns="100767" bIns="50383" rtlCol="0">
            <a:spAutoFit/>
          </a:bodyPr>
          <a:lstStyle/>
          <a:p>
            <a:r>
              <a:rPr lang="en-US" sz="2400" dirty="0">
                <a:solidFill>
                  <a:srgbClr val="000090"/>
                </a:solidFill>
                <a:latin typeface="Arial"/>
                <a:cs typeface="Arial"/>
              </a:rPr>
              <a:t>Projected new states constrained largely from meson </a:t>
            </a:r>
            <a:r>
              <a:rPr lang="en-US" sz="2400" dirty="0" err="1">
                <a:solidFill>
                  <a:srgbClr val="000090"/>
                </a:solidFill>
                <a:latin typeface="Arial"/>
                <a:cs typeface="Arial"/>
              </a:rPr>
              <a:t>photoproduction</a:t>
            </a:r>
            <a:r>
              <a:rPr lang="en-US" sz="2400" dirty="0">
                <a:solidFill>
                  <a:srgbClr val="000090"/>
                </a:solidFill>
                <a:latin typeface="Arial"/>
                <a:cs typeface="Arial"/>
              </a:rPr>
              <a:t> </a:t>
            </a:r>
          </a:p>
        </p:txBody>
      </p:sp>
      <p:sp>
        <p:nvSpPr>
          <p:cNvPr id="33" name="TextBox 32"/>
          <p:cNvSpPr txBox="1"/>
          <p:nvPr/>
        </p:nvSpPr>
        <p:spPr>
          <a:xfrm>
            <a:off x="1302693" y="6218932"/>
            <a:ext cx="8673838" cy="424915"/>
          </a:xfrm>
          <a:prstGeom prst="rect">
            <a:avLst/>
          </a:prstGeom>
          <a:noFill/>
        </p:spPr>
        <p:txBody>
          <a:bodyPr wrap="none" lIns="100767" tIns="50383" rIns="100767" bIns="50383" rtlCol="0">
            <a:spAutoFit/>
          </a:bodyPr>
          <a:lstStyle/>
          <a:p>
            <a:r>
              <a:rPr lang="en-US" b="1" dirty="0" smtClean="0">
                <a:solidFill>
                  <a:srgbClr val="000090"/>
                </a:solidFill>
                <a:latin typeface="Arial"/>
                <a:cs typeface="Arial"/>
              </a:rPr>
              <a:t>New candidate states may be accommodated in LQCD projections</a:t>
            </a:r>
            <a:endParaRPr lang="en-US" b="1" dirty="0">
              <a:solidFill>
                <a:srgbClr val="000090"/>
              </a:solidFill>
              <a:latin typeface="Arial"/>
              <a:cs typeface="Arial"/>
            </a:endParaRPr>
          </a:p>
        </p:txBody>
      </p:sp>
      <p:sp>
        <p:nvSpPr>
          <p:cNvPr id="32" name="TextBox 31"/>
          <p:cNvSpPr txBox="1"/>
          <p:nvPr/>
        </p:nvSpPr>
        <p:spPr>
          <a:xfrm>
            <a:off x="8255057" y="3791091"/>
            <a:ext cx="1447276" cy="1717577"/>
          </a:xfrm>
          <a:prstGeom prst="rect">
            <a:avLst/>
          </a:prstGeom>
          <a:noFill/>
          <a:ln>
            <a:solidFill>
              <a:srgbClr val="29FF5A"/>
            </a:solidFill>
          </a:ln>
        </p:spPr>
        <p:txBody>
          <a:bodyPr wrap="none" lIns="100767" tIns="50383" rIns="100767" bIns="50383" rtlCol="0">
            <a:spAutoFit/>
          </a:bodyPr>
          <a:lstStyle/>
          <a:p>
            <a:r>
              <a:rPr lang="en-US" dirty="0" smtClean="0">
                <a:solidFill>
                  <a:srgbClr val="000090"/>
                </a:solidFill>
              </a:rPr>
              <a:t>N(1675)</a:t>
            </a:r>
            <a:r>
              <a:rPr lang="en-US" sz="1800" dirty="0">
                <a:solidFill>
                  <a:srgbClr val="000090"/>
                </a:solidFill>
              </a:rPr>
              <a:t>5/2</a:t>
            </a:r>
            <a:r>
              <a:rPr lang="en-US" baseline="30000" dirty="0" smtClean="0">
                <a:solidFill>
                  <a:srgbClr val="000090"/>
                </a:solidFill>
              </a:rPr>
              <a:t>-</a:t>
            </a:r>
          </a:p>
          <a:p>
            <a:r>
              <a:rPr lang="en-US" dirty="0" smtClean="0">
                <a:solidFill>
                  <a:srgbClr val="000090"/>
                </a:solidFill>
              </a:rPr>
              <a:t>N(1700)</a:t>
            </a:r>
            <a:r>
              <a:rPr lang="en-US" sz="1800" dirty="0">
                <a:solidFill>
                  <a:srgbClr val="000090"/>
                </a:solidFill>
              </a:rPr>
              <a:t>3/2</a:t>
            </a:r>
            <a:r>
              <a:rPr lang="en-US" b="1" baseline="30000" dirty="0" smtClean="0">
                <a:solidFill>
                  <a:srgbClr val="000090"/>
                </a:solidFill>
              </a:rPr>
              <a:t>-</a:t>
            </a:r>
          </a:p>
          <a:p>
            <a:r>
              <a:rPr lang="en-US" dirty="0" smtClean="0">
                <a:solidFill>
                  <a:srgbClr val="000090"/>
                </a:solidFill>
              </a:rPr>
              <a:t>N(1520)</a:t>
            </a:r>
            <a:r>
              <a:rPr lang="en-US" sz="1800" dirty="0">
                <a:solidFill>
                  <a:srgbClr val="000090"/>
                </a:solidFill>
              </a:rPr>
              <a:t>3/2</a:t>
            </a:r>
            <a:r>
              <a:rPr lang="en-US" b="1" baseline="30000" dirty="0" smtClean="0">
                <a:solidFill>
                  <a:srgbClr val="000090"/>
                </a:solidFill>
              </a:rPr>
              <a:t>-</a:t>
            </a:r>
          </a:p>
          <a:p>
            <a:r>
              <a:rPr lang="en-US" dirty="0" smtClean="0">
                <a:solidFill>
                  <a:srgbClr val="000090"/>
                </a:solidFill>
              </a:rPr>
              <a:t>N(1650)</a:t>
            </a:r>
            <a:r>
              <a:rPr lang="en-US" sz="1800" dirty="0">
                <a:solidFill>
                  <a:srgbClr val="000090"/>
                </a:solidFill>
              </a:rPr>
              <a:t>1/2</a:t>
            </a:r>
            <a:r>
              <a:rPr lang="en-US" b="1" baseline="30000" dirty="0" smtClean="0">
                <a:solidFill>
                  <a:srgbClr val="000090"/>
                </a:solidFill>
              </a:rPr>
              <a:t>-</a:t>
            </a:r>
          </a:p>
          <a:p>
            <a:r>
              <a:rPr lang="en-US" dirty="0" smtClean="0">
                <a:solidFill>
                  <a:srgbClr val="000090"/>
                </a:solidFill>
              </a:rPr>
              <a:t>N(1535)</a:t>
            </a:r>
            <a:r>
              <a:rPr lang="en-US" sz="1800" dirty="0">
                <a:solidFill>
                  <a:srgbClr val="000090"/>
                </a:solidFill>
              </a:rPr>
              <a:t>1/2</a:t>
            </a:r>
            <a:r>
              <a:rPr lang="en-US" b="1" baseline="30000" dirty="0" smtClean="0">
                <a:solidFill>
                  <a:srgbClr val="000090"/>
                </a:solidFill>
              </a:rPr>
              <a:t>-</a:t>
            </a:r>
            <a:endParaRPr lang="en-US" b="1" baseline="30000" dirty="0">
              <a:solidFill>
                <a:srgbClr val="000090"/>
              </a:solidFill>
            </a:endParaRPr>
          </a:p>
        </p:txBody>
      </p:sp>
      <p:sp>
        <p:nvSpPr>
          <p:cNvPr id="34" name="Oval 33"/>
          <p:cNvSpPr/>
          <p:nvPr/>
        </p:nvSpPr>
        <p:spPr>
          <a:xfrm>
            <a:off x="5364164" y="3089364"/>
            <a:ext cx="2016368" cy="728591"/>
          </a:xfrm>
          <a:prstGeom prst="ellipse">
            <a:avLst/>
          </a:prstGeom>
          <a:noFill/>
          <a:ln w="28575" cap="flat" cmpd="sng" algn="ctr">
            <a:solidFill>
              <a:srgbClr val="29FF5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00767" tIns="50383" rIns="100767" bIns="50383" rtlCol="0" anchor="ctr"/>
          <a:lstStyle/>
          <a:p>
            <a:pPr algn="ctr"/>
            <a:endParaRPr lang="en-US"/>
          </a:p>
        </p:txBody>
      </p:sp>
      <p:sp>
        <p:nvSpPr>
          <p:cNvPr id="3" name="Segnaposto piè di pagina 2"/>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custDataLst>
      <p:tags r:id="rId1"/>
    </p:custDataLst>
    <p:extLst>
      <p:ext uri="{BB962C8B-B14F-4D97-AF65-F5344CB8AC3E}">
        <p14:creationId xmlns:p14="http://schemas.microsoft.com/office/powerpoint/2010/main" val="70741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2" grpId="0" animBg="1"/>
      <p:bldP spid="3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grpSp>
        <p:nvGrpSpPr>
          <p:cNvPr id="3" name="Group 69"/>
          <p:cNvGrpSpPr>
            <a:grpSpLocks/>
          </p:cNvGrpSpPr>
          <p:nvPr/>
        </p:nvGrpSpPr>
        <p:grpSpPr bwMode="auto">
          <a:xfrm>
            <a:off x="1734741" y="2546524"/>
            <a:ext cx="6770093" cy="644737"/>
            <a:chOff x="1002" y="171"/>
            <a:chExt cx="3756" cy="384"/>
          </a:xfrm>
        </p:grpSpPr>
        <p:sp>
          <p:nvSpPr>
            <p:cNvPr id="4" name="Rectangle 70"/>
            <p:cNvSpPr>
              <a:spLocks noChangeArrowheads="1"/>
            </p:cNvSpPr>
            <p:nvPr/>
          </p:nvSpPr>
          <p:spPr bwMode="auto">
            <a:xfrm>
              <a:off x="1002" y="171"/>
              <a:ext cx="3756" cy="384"/>
            </a:xfrm>
            <a:prstGeom prst="rect">
              <a:avLst/>
            </a:prstGeom>
            <a:gradFill rotWithShape="1">
              <a:gsLst>
                <a:gs pos="0">
                  <a:srgbClr val="0066CC"/>
                </a:gs>
                <a:gs pos="100000">
                  <a:srgbClr val="00003E"/>
                </a:gs>
              </a:gsLst>
              <a:lin ang="0" scaled="1"/>
            </a:gradFill>
            <a:ln>
              <a:noFill/>
            </a:ln>
            <a:effectLst>
              <a:outerShdw blurRad="63500" dist="107763" dir="2700000" algn="ctr" rotWithShape="0">
                <a:schemeClr val="tx1">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it-IT"/>
            </a:p>
          </p:txBody>
        </p:sp>
        <p:sp>
          <p:nvSpPr>
            <p:cNvPr id="5" name="Rectangle 71"/>
            <p:cNvSpPr>
              <a:spLocks noChangeArrowheads="1"/>
            </p:cNvSpPr>
            <p:nvPr/>
          </p:nvSpPr>
          <p:spPr bwMode="auto">
            <a:xfrm>
              <a:off x="1566" y="194"/>
              <a:ext cx="2639"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3100" b="1" dirty="0" smtClean="0">
                  <a:solidFill>
                    <a:schemeClr val="bg1"/>
                  </a:solidFill>
                  <a:latin typeface="Arial" charset="0"/>
                  <a:cs typeface="Arial" charset="0"/>
                </a:rPr>
                <a:t>On going analyses : g14</a:t>
              </a:r>
              <a:endParaRPr lang="en-GB" sz="3100" b="1" dirty="0">
                <a:solidFill>
                  <a:srgbClr val="FF0000"/>
                </a:solidFill>
                <a:latin typeface="Arial" charset="0"/>
                <a:cs typeface="Arial" charset="0"/>
              </a:endParaRPr>
            </a:p>
          </p:txBody>
        </p:sp>
      </p:grpSp>
    </p:spTree>
    <p:extLst>
      <p:ext uri="{BB962C8B-B14F-4D97-AF65-F5344CB8AC3E}">
        <p14:creationId xmlns:p14="http://schemas.microsoft.com/office/powerpoint/2010/main" val="79538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pic>
        <p:nvPicPr>
          <p:cNvPr id="6" name="Immagine 5" descr="Schermata 2014-11-19 alle 11.28.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597" y="0"/>
            <a:ext cx="9655621" cy="6711135"/>
          </a:xfrm>
          <a:prstGeom prst="rect">
            <a:avLst/>
          </a:prstGeom>
        </p:spPr>
      </p:pic>
      <p:pic>
        <p:nvPicPr>
          <p:cNvPr id="7" name="Immagine 6" descr="Schermata 2014-11-19 alle 13.49.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18932"/>
            <a:ext cx="1765300" cy="469900"/>
          </a:xfrm>
          <a:prstGeom prst="rect">
            <a:avLst/>
          </a:prstGeom>
        </p:spPr>
      </p:pic>
    </p:spTree>
    <p:extLst>
      <p:ext uri="{BB962C8B-B14F-4D97-AF65-F5344CB8AC3E}">
        <p14:creationId xmlns:p14="http://schemas.microsoft.com/office/powerpoint/2010/main" val="103124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Schermata 2014-11-19 alle 11.28.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51" y="0"/>
            <a:ext cx="9650587" cy="6722988"/>
          </a:xfrm>
          <a:prstGeom prst="rect">
            <a:avLst/>
          </a:prstGeom>
        </p:spPr>
      </p:pic>
      <p:sp>
        <p:nvSpPr>
          <p:cNvPr id="2" name="Segnaposto piè di pagina 1"/>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pic>
        <p:nvPicPr>
          <p:cNvPr id="5" name="Immagine 4" descr="Schermata 2014-11-19 alle 13.49.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18932"/>
            <a:ext cx="1765300" cy="469900"/>
          </a:xfrm>
          <a:prstGeom prst="rect">
            <a:avLst/>
          </a:prstGeom>
        </p:spPr>
      </p:pic>
    </p:spTree>
    <p:extLst>
      <p:ext uri="{BB962C8B-B14F-4D97-AF65-F5344CB8AC3E}">
        <p14:creationId xmlns:p14="http://schemas.microsoft.com/office/powerpoint/2010/main" val="239684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4-11-19 alle 11.31.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597" y="5068"/>
            <a:ext cx="9433048" cy="6559281"/>
          </a:xfrm>
          <a:prstGeom prst="rect">
            <a:avLst/>
          </a:prstGeom>
        </p:spPr>
      </p:pic>
      <p:sp>
        <p:nvSpPr>
          <p:cNvPr id="6" name="Segnaposto piè di pagina 5"/>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pic>
        <p:nvPicPr>
          <p:cNvPr id="7" name="Immagine 6" descr="Schermata 2014-11-19 alle 13.49.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6829" y="6362948"/>
            <a:ext cx="1765300" cy="469900"/>
          </a:xfrm>
          <a:prstGeom prst="rect">
            <a:avLst/>
          </a:prstGeom>
        </p:spPr>
      </p:pic>
    </p:spTree>
    <p:extLst>
      <p:ext uri="{BB962C8B-B14F-4D97-AF65-F5344CB8AC3E}">
        <p14:creationId xmlns:p14="http://schemas.microsoft.com/office/powerpoint/2010/main" val="156434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piè di pagina 5"/>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pic>
        <p:nvPicPr>
          <p:cNvPr id="3" name="Immagine 2" descr="Schermata 2014-11-19 alle 11.34.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589" y="12241"/>
            <a:ext cx="9361040" cy="6519296"/>
          </a:xfrm>
          <a:prstGeom prst="rect">
            <a:avLst/>
          </a:prstGeom>
        </p:spPr>
      </p:pic>
      <p:pic>
        <p:nvPicPr>
          <p:cNvPr id="7" name="Immagine 6" descr="Schermata 2014-11-19 alle 13.49.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077" y="6146924"/>
            <a:ext cx="1765300" cy="469900"/>
          </a:xfrm>
          <a:prstGeom prst="rect">
            <a:avLst/>
          </a:prstGeom>
        </p:spPr>
      </p:pic>
    </p:spTree>
    <p:extLst>
      <p:ext uri="{BB962C8B-B14F-4D97-AF65-F5344CB8AC3E}">
        <p14:creationId xmlns:p14="http://schemas.microsoft.com/office/powerpoint/2010/main" val="321831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815938" y="0"/>
            <a:ext cx="8823283" cy="1209657"/>
          </a:xfrm>
        </p:spPr>
        <p:txBody>
          <a:bodyPr/>
          <a:lstStyle/>
          <a:p>
            <a:pPr eaLnBrk="1" hangingPunct="1"/>
            <a:r>
              <a:rPr lang="en-US" b="1" dirty="0">
                <a:solidFill>
                  <a:srgbClr val="800000"/>
                </a:solidFill>
                <a:latin typeface="Arial"/>
                <a:ea typeface="ＭＳ Ｐゴシック" charset="0"/>
                <a:cs typeface="Arial"/>
              </a:rPr>
              <a:t>Motivation</a:t>
            </a:r>
            <a:endParaRPr lang="en-US" b="1" dirty="0">
              <a:latin typeface="Arial"/>
              <a:ea typeface="ＭＳ Ｐゴシック" charset="0"/>
              <a:cs typeface="Arial"/>
            </a:endParaRPr>
          </a:p>
        </p:txBody>
      </p:sp>
      <p:sp>
        <p:nvSpPr>
          <p:cNvPr id="133123" name="Rectangle 3"/>
          <p:cNvSpPr>
            <a:spLocks noGrp="1" noChangeArrowheads="1"/>
          </p:cNvSpPr>
          <p:nvPr>
            <p:ph idx="1"/>
          </p:nvPr>
        </p:nvSpPr>
        <p:spPr>
          <a:xfrm>
            <a:off x="366589" y="1034356"/>
            <a:ext cx="9649072" cy="948132"/>
          </a:xfrm>
          <a:extLst>
            <a:ext uri="{91240B29-F687-4f45-9708-019B960494DF}">
              <a14:hiddenLine xmlns:a14="http://schemas.microsoft.com/office/drawing/2010/main" w="9525">
                <a:solidFill>
                  <a:schemeClr val="accent2"/>
                </a:solidFill>
                <a:miter lim="800000"/>
                <a:headEnd/>
                <a:tailEnd/>
              </a14:hiddenLine>
            </a:ext>
          </a:extLst>
        </p:spPr>
        <p:txBody>
          <a:bodyPr/>
          <a:lstStyle/>
          <a:p>
            <a:pPr marL="310969" indent="-310969" algn="just" defTabSz="824744">
              <a:buClr>
                <a:srgbClr val="800000"/>
              </a:buClr>
              <a:buFont typeface="Times" charset="0"/>
              <a:buChar char="•"/>
              <a:defRPr/>
            </a:pPr>
            <a:r>
              <a:rPr lang="en-US" sz="2000" dirty="0">
                <a:solidFill>
                  <a:srgbClr val="000080"/>
                </a:solidFill>
                <a:latin typeface="Arial"/>
                <a:cs typeface="Arial"/>
              </a:rPr>
              <a:t>Understanding the working of QCD: </a:t>
            </a:r>
            <a:r>
              <a:rPr lang="en-US" sz="2000" dirty="0" err="1" smtClean="0">
                <a:solidFill>
                  <a:srgbClr val="800000"/>
                </a:solidFill>
                <a:latin typeface="Arial"/>
                <a:cs typeface="Arial"/>
              </a:rPr>
              <a:t>hadronic</a:t>
            </a:r>
            <a:r>
              <a:rPr lang="en-US" sz="2000" dirty="0" smtClean="0">
                <a:solidFill>
                  <a:srgbClr val="800000"/>
                </a:solidFill>
                <a:latin typeface="Arial"/>
                <a:cs typeface="Arial"/>
              </a:rPr>
              <a:t> degrees of freedom</a:t>
            </a:r>
            <a:r>
              <a:rPr lang="en-US" sz="2000" dirty="0" smtClean="0">
                <a:solidFill>
                  <a:srgbClr val="000080"/>
                </a:solidFill>
                <a:latin typeface="Arial"/>
                <a:cs typeface="Arial"/>
              </a:rPr>
              <a:t>.</a:t>
            </a:r>
          </a:p>
          <a:p>
            <a:pPr marL="0" indent="0" algn="just" defTabSz="824744">
              <a:buClr>
                <a:srgbClr val="800000"/>
              </a:buClr>
              <a:buNone/>
              <a:defRPr/>
            </a:pPr>
            <a:r>
              <a:rPr lang="en-US" sz="2000" dirty="0">
                <a:solidFill>
                  <a:srgbClr val="800000"/>
                </a:solidFill>
                <a:latin typeface="Arial"/>
                <a:cs typeface="Arial"/>
              </a:rPr>
              <a:t>Connection between constituent and current quarks</a:t>
            </a:r>
            <a:endParaRPr lang="it-IT" sz="2000" dirty="0">
              <a:latin typeface="Arial"/>
              <a:cs typeface="Arial"/>
            </a:endParaRPr>
          </a:p>
          <a:p>
            <a:pPr marL="310969" indent="-310969" algn="just" defTabSz="824744">
              <a:buClr>
                <a:srgbClr val="800000"/>
              </a:buClr>
              <a:buFont typeface="Times" charset="0"/>
              <a:buChar char="•"/>
              <a:defRPr/>
            </a:pPr>
            <a:endParaRPr lang="en-US" sz="2000" dirty="0">
              <a:solidFill>
                <a:srgbClr val="000080"/>
              </a:solidFill>
              <a:latin typeface="Arial"/>
              <a:cs typeface="Arial"/>
            </a:endParaRPr>
          </a:p>
          <a:p>
            <a:pPr marL="0" indent="0" algn="just" defTabSz="805234">
              <a:buClr>
                <a:srgbClr val="800000"/>
              </a:buClr>
              <a:buNone/>
              <a:defRPr/>
            </a:pPr>
            <a:endParaRPr lang="en-US" sz="2200" dirty="0">
              <a:solidFill>
                <a:srgbClr val="000080"/>
              </a:solidFill>
              <a:latin typeface="Baskerville Old Face" charset="0"/>
            </a:endParaRPr>
          </a:p>
          <a:p>
            <a:pPr marL="0" indent="0" algn="just" defTabSz="805234">
              <a:buClr>
                <a:srgbClr val="800000"/>
              </a:buClr>
              <a:buNone/>
              <a:defRPr/>
            </a:pPr>
            <a:r>
              <a:rPr lang="en-US" sz="2200" dirty="0">
                <a:solidFill>
                  <a:srgbClr val="000080"/>
                </a:solidFill>
                <a:latin typeface="Baskerville Old Face" charset="0"/>
              </a:rPr>
              <a:t>	</a:t>
            </a:r>
          </a:p>
        </p:txBody>
      </p:sp>
      <p:pic>
        <p:nvPicPr>
          <p:cNvPr id="8" name="Picture 2" descr="Immagin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565" y="1754436"/>
            <a:ext cx="6624736" cy="445989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4" name="Rettangolo 3"/>
          <p:cNvSpPr/>
          <p:nvPr/>
        </p:nvSpPr>
        <p:spPr>
          <a:xfrm>
            <a:off x="366589" y="6218932"/>
            <a:ext cx="9727629" cy="400110"/>
          </a:xfrm>
          <a:prstGeom prst="rect">
            <a:avLst/>
          </a:prstGeom>
        </p:spPr>
        <p:txBody>
          <a:bodyPr wrap="square">
            <a:spAutoFit/>
          </a:bodyPr>
          <a:lstStyle/>
          <a:p>
            <a:r>
              <a:rPr lang="en-US" sz="2000" dirty="0">
                <a:solidFill>
                  <a:srgbClr val="000080"/>
                </a:solidFill>
                <a:latin typeface="Arial"/>
                <a:cs typeface="Arial"/>
              </a:rPr>
              <a:t>Current-quarks of </a:t>
            </a:r>
            <a:r>
              <a:rPr lang="en-US" sz="2000" dirty="0" err="1">
                <a:solidFill>
                  <a:srgbClr val="000080"/>
                </a:solidFill>
                <a:latin typeface="Arial"/>
                <a:cs typeface="Arial"/>
              </a:rPr>
              <a:t>perturbative</a:t>
            </a:r>
            <a:r>
              <a:rPr lang="en-US" sz="2000" dirty="0">
                <a:solidFill>
                  <a:srgbClr val="000080"/>
                </a:solidFill>
                <a:latin typeface="Arial"/>
                <a:cs typeface="Arial"/>
              </a:rPr>
              <a:t> QCD evolve into constituent quarks at </a:t>
            </a:r>
            <a:r>
              <a:rPr lang="en-US" sz="2000" dirty="0" smtClean="0">
                <a:solidFill>
                  <a:srgbClr val="000080"/>
                </a:solidFill>
                <a:latin typeface="Arial"/>
                <a:cs typeface="Arial"/>
              </a:rPr>
              <a:t>low momentum </a:t>
            </a:r>
            <a:endParaRPr lang="it-IT" sz="2000" dirty="0">
              <a:latin typeface="Arial"/>
              <a:cs typeface="Arial"/>
            </a:endParaRPr>
          </a:p>
        </p:txBody>
      </p:sp>
      <p:grpSp>
        <p:nvGrpSpPr>
          <p:cNvPr id="7" name="Gruppo 6"/>
          <p:cNvGrpSpPr/>
          <p:nvPr/>
        </p:nvGrpSpPr>
        <p:grpSpPr>
          <a:xfrm>
            <a:off x="6847309" y="2906564"/>
            <a:ext cx="3534941" cy="2301084"/>
            <a:chOff x="6847309" y="2906564"/>
            <a:chExt cx="3534941" cy="2301084"/>
          </a:xfrm>
        </p:grpSpPr>
        <p:sp>
          <p:nvSpPr>
            <p:cNvPr id="11" name="Text Box 9"/>
            <p:cNvSpPr txBox="1">
              <a:spLocks noChangeArrowheads="1"/>
            </p:cNvSpPr>
            <p:nvPr/>
          </p:nvSpPr>
          <p:spPr bwMode="auto">
            <a:xfrm>
              <a:off x="7030632" y="2906564"/>
              <a:ext cx="3351618" cy="2301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99511" tIns="49755" rIns="99511" bIns="49755">
              <a:spAutoFit/>
            </a:bodyPr>
            <a:lstStyle>
              <a:lvl1pPr defTabSz="871538">
                <a:defRPr sz="1900">
                  <a:solidFill>
                    <a:schemeClr val="tx1"/>
                  </a:solidFill>
                  <a:latin typeface="Baskerville Old Face" charset="0"/>
                  <a:ea typeface="ＭＳ Ｐゴシック" charset="0"/>
                  <a:cs typeface="ＭＳ Ｐゴシック" charset="0"/>
                </a:defRPr>
              </a:lvl1pPr>
              <a:lvl2pPr marL="742950" indent="-285750" defTabSz="871538">
                <a:defRPr sz="1900">
                  <a:solidFill>
                    <a:schemeClr val="tx1"/>
                  </a:solidFill>
                  <a:latin typeface="Baskerville Old Face" charset="0"/>
                  <a:ea typeface="ＭＳ Ｐゴシック" charset="0"/>
                </a:defRPr>
              </a:lvl2pPr>
              <a:lvl3pPr marL="1143000" indent="-228600" defTabSz="871538">
                <a:defRPr sz="1900">
                  <a:solidFill>
                    <a:schemeClr val="tx1"/>
                  </a:solidFill>
                  <a:latin typeface="Baskerville Old Face" charset="0"/>
                  <a:ea typeface="ＭＳ Ｐゴシック" charset="0"/>
                </a:defRPr>
              </a:lvl3pPr>
              <a:lvl4pPr marL="1600200" indent="-228600" defTabSz="871538">
                <a:defRPr sz="1900">
                  <a:solidFill>
                    <a:schemeClr val="tx1"/>
                  </a:solidFill>
                  <a:latin typeface="Baskerville Old Face" charset="0"/>
                  <a:ea typeface="ＭＳ Ｐゴシック" charset="0"/>
                </a:defRPr>
              </a:lvl4pPr>
              <a:lvl5pPr marL="2057400" indent="-228600" defTabSz="871538">
                <a:defRPr sz="1900">
                  <a:solidFill>
                    <a:schemeClr val="tx1"/>
                  </a:solidFill>
                  <a:latin typeface="Baskerville Old Face" charset="0"/>
                  <a:ea typeface="ＭＳ Ｐゴシック" charset="0"/>
                </a:defRPr>
              </a:lvl5pPr>
              <a:lvl6pPr marL="2514600" indent="-228600" defTabSz="871538" eaLnBrk="0" fontAlgn="base" hangingPunct="0">
                <a:spcBef>
                  <a:spcPct val="0"/>
                </a:spcBef>
                <a:spcAft>
                  <a:spcPct val="0"/>
                </a:spcAft>
                <a:defRPr sz="1900">
                  <a:solidFill>
                    <a:schemeClr val="tx1"/>
                  </a:solidFill>
                  <a:latin typeface="Baskerville Old Face" charset="0"/>
                  <a:ea typeface="ＭＳ Ｐゴシック" charset="0"/>
                </a:defRPr>
              </a:lvl6pPr>
              <a:lvl7pPr marL="2971800" indent="-228600" defTabSz="871538" eaLnBrk="0" fontAlgn="base" hangingPunct="0">
                <a:spcBef>
                  <a:spcPct val="0"/>
                </a:spcBef>
                <a:spcAft>
                  <a:spcPct val="0"/>
                </a:spcAft>
                <a:defRPr sz="1900">
                  <a:solidFill>
                    <a:schemeClr val="tx1"/>
                  </a:solidFill>
                  <a:latin typeface="Baskerville Old Face" charset="0"/>
                  <a:ea typeface="ＭＳ Ｐゴシック" charset="0"/>
                </a:defRPr>
              </a:lvl7pPr>
              <a:lvl8pPr marL="3429000" indent="-228600" defTabSz="871538" eaLnBrk="0" fontAlgn="base" hangingPunct="0">
                <a:spcBef>
                  <a:spcPct val="0"/>
                </a:spcBef>
                <a:spcAft>
                  <a:spcPct val="0"/>
                </a:spcAft>
                <a:defRPr sz="1900">
                  <a:solidFill>
                    <a:schemeClr val="tx1"/>
                  </a:solidFill>
                  <a:latin typeface="Baskerville Old Face" charset="0"/>
                  <a:ea typeface="ＭＳ Ｐゴシック" charset="0"/>
                </a:defRPr>
              </a:lvl8pPr>
              <a:lvl9pPr marL="3886200" indent="-228600" defTabSz="871538" eaLnBrk="0" fontAlgn="base" hangingPunct="0">
                <a:spcBef>
                  <a:spcPct val="0"/>
                </a:spcBef>
                <a:spcAft>
                  <a:spcPct val="0"/>
                </a:spcAft>
                <a:defRPr sz="1900">
                  <a:solidFill>
                    <a:schemeClr val="tx1"/>
                  </a:solidFill>
                  <a:latin typeface="Baskerville Old Face" charset="0"/>
                  <a:ea typeface="ＭＳ Ｐゴシック" charset="0"/>
                </a:defRPr>
              </a:lvl9pPr>
            </a:lstStyle>
            <a:p>
              <a:r>
                <a:rPr lang="en-US" sz="2300" dirty="0">
                  <a:solidFill>
                    <a:schemeClr val="accent2"/>
                  </a:solidFill>
                </a:rPr>
                <a:t>      </a:t>
              </a:r>
              <a:r>
                <a:rPr lang="en-US" sz="2000" dirty="0">
                  <a:solidFill>
                    <a:schemeClr val="accent2"/>
                  </a:solidFill>
                </a:rPr>
                <a:t> </a:t>
              </a:r>
              <a:r>
                <a:rPr lang="en-US" sz="2000" dirty="0">
                  <a:solidFill>
                    <a:schemeClr val="accent2"/>
                  </a:solidFill>
                  <a:latin typeface="Arial"/>
                  <a:cs typeface="Arial"/>
                </a:rPr>
                <a:t>numerical simulations</a:t>
              </a:r>
            </a:p>
            <a:p>
              <a:r>
                <a:rPr lang="en-US" sz="2000" dirty="0">
                  <a:solidFill>
                    <a:schemeClr val="accent2"/>
                  </a:solidFill>
                  <a:latin typeface="Arial"/>
                  <a:cs typeface="Arial"/>
                </a:rPr>
                <a:t>of unquenched lattice QCD</a:t>
              </a:r>
            </a:p>
            <a:p>
              <a:r>
                <a:rPr lang="en-US" sz="2000" dirty="0">
                  <a:solidFill>
                    <a:schemeClr val="bg2"/>
                  </a:solidFill>
                  <a:latin typeface="Arial"/>
                  <a:cs typeface="Arial"/>
                </a:rPr>
                <a:t>(Bowman et al.)</a:t>
              </a:r>
              <a:endParaRPr lang="en-US" sz="2000" dirty="0">
                <a:solidFill>
                  <a:srgbClr val="FF0000"/>
                </a:solidFill>
                <a:latin typeface="Arial"/>
                <a:cs typeface="Arial"/>
              </a:endParaRPr>
            </a:p>
            <a:p>
              <a:endParaRPr lang="en-US" sz="2000" dirty="0">
                <a:solidFill>
                  <a:srgbClr val="FF0000"/>
                </a:solidFill>
                <a:latin typeface="Arial"/>
                <a:cs typeface="Arial"/>
              </a:endParaRPr>
            </a:p>
            <a:p>
              <a:r>
                <a:rPr lang="en-US" sz="2000" dirty="0">
                  <a:solidFill>
                    <a:schemeClr val="accent2"/>
                  </a:solidFill>
                  <a:latin typeface="Arial"/>
                  <a:cs typeface="Arial"/>
                </a:rPr>
                <a:t>     Dyson-Swinger equation</a:t>
              </a:r>
            </a:p>
            <a:p>
              <a:r>
                <a:rPr lang="en-US" sz="2000" dirty="0">
                  <a:solidFill>
                    <a:srgbClr val="FF0000"/>
                  </a:solidFill>
                  <a:latin typeface="Arial"/>
                  <a:cs typeface="Arial"/>
                </a:rPr>
                <a:t>        </a:t>
              </a:r>
              <a:r>
                <a:rPr lang="en-US" sz="2000" dirty="0">
                  <a:solidFill>
                    <a:schemeClr val="bg2"/>
                  </a:solidFill>
                  <a:latin typeface="Arial"/>
                  <a:cs typeface="Arial"/>
                </a:rPr>
                <a:t>(</a:t>
              </a:r>
              <a:r>
                <a:rPr lang="en-US" sz="2000" dirty="0" err="1">
                  <a:solidFill>
                    <a:schemeClr val="bg2"/>
                  </a:solidFill>
                  <a:latin typeface="Arial"/>
                  <a:cs typeface="Arial"/>
                </a:rPr>
                <a:t>Bhagwat</a:t>
              </a:r>
              <a:r>
                <a:rPr lang="en-US" sz="2000" dirty="0">
                  <a:solidFill>
                    <a:schemeClr val="bg2"/>
                  </a:solidFill>
                  <a:latin typeface="Arial"/>
                  <a:cs typeface="Arial"/>
                </a:rPr>
                <a:t> et al.)</a:t>
              </a:r>
              <a:endParaRPr lang="en-US" sz="2000" dirty="0">
                <a:solidFill>
                  <a:srgbClr val="FF0000"/>
                </a:solidFill>
                <a:latin typeface="Arial"/>
                <a:cs typeface="Arial"/>
              </a:endParaRPr>
            </a:p>
            <a:p>
              <a:r>
                <a:rPr lang="en-US" sz="2000" dirty="0"/>
                <a:t> </a:t>
              </a:r>
            </a:p>
          </p:txBody>
        </p:sp>
        <p:sp>
          <p:nvSpPr>
            <p:cNvPr id="12" name="Line 11"/>
            <p:cNvSpPr>
              <a:spLocks noChangeShapeType="1"/>
            </p:cNvSpPr>
            <p:nvPr/>
          </p:nvSpPr>
          <p:spPr bwMode="auto">
            <a:xfrm>
              <a:off x="6847309" y="4346724"/>
              <a:ext cx="433212" cy="0"/>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wrap="none" lIns="99511" tIns="49755" rIns="99511" bIns="49755">
              <a:spAutoFit/>
            </a:bodyPr>
            <a:lstStyle/>
            <a:p>
              <a:endParaRPr lang="it-IT"/>
            </a:p>
          </p:txBody>
        </p:sp>
        <p:sp>
          <p:nvSpPr>
            <p:cNvPr id="13" name="Line 12"/>
            <p:cNvSpPr>
              <a:spLocks noChangeShapeType="1"/>
            </p:cNvSpPr>
            <p:nvPr/>
          </p:nvSpPr>
          <p:spPr bwMode="auto">
            <a:xfrm>
              <a:off x="6847309" y="4508137"/>
              <a:ext cx="433212" cy="0"/>
            </a:xfrm>
            <a:prstGeom prst="line">
              <a:avLst/>
            </a:prstGeom>
            <a:noFill/>
            <a:ln w="9525">
              <a:solidFill>
                <a:srgbClr val="8000FF"/>
              </a:solidFill>
              <a:round/>
              <a:headEnd/>
              <a:tailEnd/>
            </a:ln>
            <a:extLst>
              <a:ext uri="{909E8E84-426E-40dd-AFC4-6F175D3DCCD1}">
                <a14:hiddenFill xmlns:a14="http://schemas.microsoft.com/office/drawing/2010/main">
                  <a:noFill/>
                </a14:hiddenFill>
              </a:ext>
            </a:extLst>
          </p:spPr>
          <p:txBody>
            <a:bodyPr wrap="none" lIns="99511" tIns="49755" rIns="99511" bIns="49755">
              <a:spAutoFit/>
            </a:bodyPr>
            <a:lstStyle/>
            <a:p>
              <a:endParaRPr lang="it-IT"/>
            </a:p>
          </p:txBody>
        </p:sp>
        <p:sp>
          <p:nvSpPr>
            <p:cNvPr id="15" name="Line 13"/>
            <p:cNvSpPr>
              <a:spLocks noChangeShapeType="1"/>
            </p:cNvSpPr>
            <p:nvPr/>
          </p:nvSpPr>
          <p:spPr bwMode="auto">
            <a:xfrm>
              <a:off x="6847309" y="4668027"/>
              <a:ext cx="433212"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lIns="99511" tIns="49755" rIns="99511" bIns="49755">
              <a:spAutoFit/>
            </a:bodyPr>
            <a:lstStyle/>
            <a:p>
              <a:endParaRPr lang="it-IT"/>
            </a:p>
          </p:txBody>
        </p:sp>
      </p:grpSp>
      <p:sp>
        <p:nvSpPr>
          <p:cNvPr id="16" name="AutoShape 10"/>
          <p:cNvSpPr>
            <a:spLocks noChangeArrowheads="1"/>
          </p:cNvSpPr>
          <p:nvPr/>
        </p:nvSpPr>
        <p:spPr bwMode="auto">
          <a:xfrm>
            <a:off x="7207349" y="2979493"/>
            <a:ext cx="216151" cy="215384"/>
          </a:xfrm>
          <a:prstGeom prst="triangle">
            <a:avLst>
              <a:gd name="adj" fmla="val 50000"/>
            </a:avLst>
          </a:prstGeom>
          <a:solidFill>
            <a:srgbClr val="8000FF"/>
          </a:solidFill>
          <a:ln w="9525">
            <a:solidFill>
              <a:schemeClr val="tx1"/>
            </a:solidFill>
            <a:miter lim="800000"/>
            <a:headEnd/>
            <a:tailEnd/>
          </a:ln>
        </p:spPr>
        <p:txBody>
          <a:bodyPr lIns="99511" tIns="49755" rIns="99511" bIns="49755">
            <a:spAutoFit/>
          </a:bodyPr>
          <a:lstStyle/>
          <a:p>
            <a:endParaRPr lang="it-IT"/>
          </a:p>
        </p:txBody>
      </p:sp>
      <p:sp>
        <p:nvSpPr>
          <p:cNvPr id="17" name="AutoShape 14"/>
          <p:cNvSpPr>
            <a:spLocks noChangeArrowheads="1"/>
          </p:cNvSpPr>
          <p:nvPr/>
        </p:nvSpPr>
        <p:spPr bwMode="auto">
          <a:xfrm>
            <a:off x="7207349" y="2762548"/>
            <a:ext cx="216151" cy="179487"/>
          </a:xfrm>
          <a:prstGeom prst="triangle">
            <a:avLst>
              <a:gd name="adj" fmla="val 50000"/>
            </a:avLst>
          </a:prstGeom>
          <a:solidFill>
            <a:srgbClr val="008000"/>
          </a:solidFill>
          <a:ln w="9525">
            <a:solidFill>
              <a:schemeClr val="tx1"/>
            </a:solidFill>
            <a:miter lim="800000"/>
            <a:headEnd/>
            <a:tailEnd/>
          </a:ln>
        </p:spPr>
        <p:txBody>
          <a:bodyPr lIns="99511" tIns="49755" rIns="99511" bIns="49755">
            <a:spAutoFit/>
          </a:bodyPr>
          <a:lstStyle/>
          <a:p>
            <a:endParaRPr lang="it-IT"/>
          </a:p>
        </p:txBody>
      </p:sp>
      <p:sp>
        <p:nvSpPr>
          <p:cNvPr id="5" name="Segnaposto piè di pagina 4"/>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extLst>
      <p:ext uri="{BB962C8B-B14F-4D97-AF65-F5344CB8AC3E}">
        <p14:creationId xmlns:p14="http://schemas.microsoft.com/office/powerpoint/2010/main" val="340660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pic>
        <p:nvPicPr>
          <p:cNvPr id="3" name="Immagine 2" descr="Schermata 2014-11-19 alle 11.39.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597" y="3208"/>
            <a:ext cx="9511605" cy="6586409"/>
          </a:xfrm>
          <a:prstGeom prst="rect">
            <a:avLst/>
          </a:prstGeom>
        </p:spPr>
      </p:pic>
      <p:pic>
        <p:nvPicPr>
          <p:cNvPr id="4" name="Immagine 3" descr="Schermata 2014-11-19 alle 13.49.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069" y="6146924"/>
            <a:ext cx="1765300" cy="469900"/>
          </a:xfrm>
          <a:prstGeom prst="rect">
            <a:avLst/>
          </a:prstGeom>
        </p:spPr>
      </p:pic>
    </p:spTree>
    <p:extLst>
      <p:ext uri="{BB962C8B-B14F-4D97-AF65-F5344CB8AC3E}">
        <p14:creationId xmlns:p14="http://schemas.microsoft.com/office/powerpoint/2010/main" val="3946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pic>
        <p:nvPicPr>
          <p:cNvPr id="3" name="Immagine 2" descr="Schermata 2014-11-19 alle 11.54.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597" y="24673"/>
            <a:ext cx="9367589" cy="6491656"/>
          </a:xfrm>
          <a:prstGeom prst="rect">
            <a:avLst/>
          </a:prstGeom>
        </p:spPr>
      </p:pic>
      <p:pic>
        <p:nvPicPr>
          <p:cNvPr id="4" name="Immagine 3" descr="Schermata 2014-11-19 alle 13.49.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101" y="6146924"/>
            <a:ext cx="1765300" cy="469900"/>
          </a:xfrm>
          <a:prstGeom prst="rect">
            <a:avLst/>
          </a:prstGeom>
        </p:spPr>
      </p:pic>
    </p:spTree>
    <p:extLst>
      <p:ext uri="{BB962C8B-B14F-4D97-AF65-F5344CB8AC3E}">
        <p14:creationId xmlns:p14="http://schemas.microsoft.com/office/powerpoint/2010/main" val="284049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pic>
        <p:nvPicPr>
          <p:cNvPr id="3" name="Immagine 2" descr="Schermata 2014-11-19 alle 11.56.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05" y="70106"/>
            <a:ext cx="9295581" cy="6464487"/>
          </a:xfrm>
          <a:prstGeom prst="rect">
            <a:avLst/>
          </a:prstGeom>
        </p:spPr>
      </p:pic>
      <p:pic>
        <p:nvPicPr>
          <p:cNvPr id="4" name="Immagine 3" descr="Schermata 2014-11-19 alle 13.49.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3053" y="6146924"/>
            <a:ext cx="1765300" cy="469900"/>
          </a:xfrm>
          <a:prstGeom prst="rect">
            <a:avLst/>
          </a:prstGeom>
        </p:spPr>
      </p:pic>
    </p:spTree>
    <p:extLst>
      <p:ext uri="{BB962C8B-B14F-4D97-AF65-F5344CB8AC3E}">
        <p14:creationId xmlns:p14="http://schemas.microsoft.com/office/powerpoint/2010/main" val="21573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pic>
        <p:nvPicPr>
          <p:cNvPr id="3" name="Immagine 2" descr="Schermata 2014-11-19 alle 12.13.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597" y="0"/>
            <a:ext cx="9439597" cy="6577691"/>
          </a:xfrm>
          <a:prstGeom prst="rect">
            <a:avLst/>
          </a:prstGeom>
        </p:spPr>
      </p:pic>
      <p:pic>
        <p:nvPicPr>
          <p:cNvPr id="4" name="Immagine 3" descr="Schermata 2014-11-19 alle 13.49.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3053" y="6290940"/>
            <a:ext cx="1765300" cy="469900"/>
          </a:xfrm>
          <a:prstGeom prst="rect">
            <a:avLst/>
          </a:prstGeom>
        </p:spPr>
      </p:pic>
    </p:spTree>
    <p:extLst>
      <p:ext uri="{BB962C8B-B14F-4D97-AF65-F5344CB8AC3E}">
        <p14:creationId xmlns:p14="http://schemas.microsoft.com/office/powerpoint/2010/main" val="297208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pic>
        <p:nvPicPr>
          <p:cNvPr id="3" name="Immagine 2" descr="Schermata 2014-11-19 alle 12.16.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597" y="242268"/>
            <a:ext cx="9210873" cy="6454001"/>
          </a:xfrm>
          <a:prstGeom prst="rect">
            <a:avLst/>
          </a:prstGeom>
        </p:spPr>
      </p:pic>
      <p:pic>
        <p:nvPicPr>
          <p:cNvPr id="4" name="Immagine 3" descr="Schermata 2014-11-19 alle 13.49.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605" y="6074916"/>
            <a:ext cx="1765300" cy="469900"/>
          </a:xfrm>
          <a:prstGeom prst="rect">
            <a:avLst/>
          </a:prstGeom>
        </p:spPr>
      </p:pic>
    </p:spTree>
    <p:extLst>
      <p:ext uri="{BB962C8B-B14F-4D97-AF65-F5344CB8AC3E}">
        <p14:creationId xmlns:p14="http://schemas.microsoft.com/office/powerpoint/2010/main" val="195278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pic>
        <p:nvPicPr>
          <p:cNvPr id="3" name="Immagine 2" descr="Schermata 2014-11-19 alle 12.14.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99" y="170260"/>
            <a:ext cx="9174472" cy="6373939"/>
          </a:xfrm>
          <a:prstGeom prst="rect">
            <a:avLst/>
          </a:prstGeom>
        </p:spPr>
      </p:pic>
      <p:pic>
        <p:nvPicPr>
          <p:cNvPr id="4" name="Immagine 3" descr="Schermata 2014-11-19 alle 13.49.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605" y="6146924"/>
            <a:ext cx="1765300" cy="469900"/>
          </a:xfrm>
          <a:prstGeom prst="rect">
            <a:avLst/>
          </a:prstGeom>
        </p:spPr>
      </p:pic>
    </p:spTree>
    <p:extLst>
      <p:ext uri="{BB962C8B-B14F-4D97-AF65-F5344CB8AC3E}">
        <p14:creationId xmlns:p14="http://schemas.microsoft.com/office/powerpoint/2010/main" val="167429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pic>
        <p:nvPicPr>
          <p:cNvPr id="3" name="Immagine 2" descr="Schermata 2014-11-19 alle 12.19.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05" y="-25007"/>
            <a:ext cx="9583613" cy="6706624"/>
          </a:xfrm>
          <a:prstGeom prst="rect">
            <a:avLst/>
          </a:prstGeom>
        </p:spPr>
      </p:pic>
      <p:pic>
        <p:nvPicPr>
          <p:cNvPr id="4" name="Immagine 3" descr="Schermata 2014-11-19 alle 13.49.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613" y="6218932"/>
            <a:ext cx="1765300" cy="469900"/>
          </a:xfrm>
          <a:prstGeom prst="rect">
            <a:avLst/>
          </a:prstGeom>
        </p:spPr>
      </p:pic>
    </p:spTree>
    <p:extLst>
      <p:ext uri="{BB962C8B-B14F-4D97-AF65-F5344CB8AC3E}">
        <p14:creationId xmlns:p14="http://schemas.microsoft.com/office/powerpoint/2010/main" val="370145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dirty="0">
              <a:solidFill>
                <a:srgbClr val="800040"/>
              </a:solidFill>
            </a:endParaRPr>
          </a:p>
        </p:txBody>
      </p:sp>
      <p:pic>
        <p:nvPicPr>
          <p:cNvPr id="3" name="Immagine 2" descr="Schermata 2014-11-19 alle 12.49.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78" y="0"/>
            <a:ext cx="10382250" cy="854888"/>
          </a:xfrm>
          <a:prstGeom prst="rect">
            <a:avLst/>
          </a:prstGeom>
        </p:spPr>
      </p:pic>
      <p:pic>
        <p:nvPicPr>
          <p:cNvPr id="17" name="Immagine 16" descr="Schermata 2014-11-19 alle 13.03.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069" y="962347"/>
            <a:ext cx="4752528" cy="5530555"/>
          </a:xfrm>
          <a:prstGeom prst="rect">
            <a:avLst/>
          </a:prstGeom>
        </p:spPr>
      </p:pic>
      <p:sp>
        <p:nvSpPr>
          <p:cNvPr id="18" name="Rettangolo 17"/>
          <p:cNvSpPr/>
          <p:nvPr/>
        </p:nvSpPr>
        <p:spPr bwMode="auto">
          <a:xfrm>
            <a:off x="6271245" y="5642868"/>
            <a:ext cx="1296144" cy="648072"/>
          </a:xfrm>
          <a:prstGeom prst="rect">
            <a:avLst/>
          </a:prstGeom>
          <a:noFill/>
          <a:ln w="952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400" b="0" i="0" u="none" strike="noStrike" cap="none" normalizeH="0" baseline="0">
              <a:ln>
                <a:noFill/>
              </a:ln>
              <a:solidFill>
                <a:srgbClr val="800000"/>
              </a:solidFill>
              <a:effectLst/>
              <a:latin typeface="Baskerville Old Face" charset="0"/>
              <a:ea typeface="ＭＳ Ｐゴシック" charset="0"/>
              <a:cs typeface="ＭＳ Ｐゴシック" charset="0"/>
            </a:endParaRPr>
          </a:p>
        </p:txBody>
      </p:sp>
      <p:sp>
        <p:nvSpPr>
          <p:cNvPr id="19" name="Rettangolo 18"/>
          <p:cNvSpPr/>
          <p:nvPr/>
        </p:nvSpPr>
        <p:spPr bwMode="auto">
          <a:xfrm>
            <a:off x="5191125" y="2186484"/>
            <a:ext cx="2808312" cy="504056"/>
          </a:xfrm>
          <a:prstGeom prst="rect">
            <a:avLst/>
          </a:prstGeom>
          <a:noFill/>
          <a:ln w="952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400" b="0" i="0" u="none" strike="noStrike" cap="none" normalizeH="0" baseline="0">
              <a:ln>
                <a:noFill/>
              </a:ln>
              <a:solidFill>
                <a:srgbClr val="800000"/>
              </a:solidFill>
              <a:effectLst/>
              <a:latin typeface="Baskerville Old Face" charset="0"/>
              <a:ea typeface="ＭＳ Ｐゴシック" charset="0"/>
              <a:cs typeface="ＭＳ Ｐゴシック" charset="0"/>
            </a:endParaRPr>
          </a:p>
        </p:txBody>
      </p:sp>
      <p:grpSp>
        <p:nvGrpSpPr>
          <p:cNvPr id="30" name="Gruppo 29"/>
          <p:cNvGrpSpPr/>
          <p:nvPr/>
        </p:nvGrpSpPr>
        <p:grpSpPr>
          <a:xfrm>
            <a:off x="19045" y="890340"/>
            <a:ext cx="4524007" cy="2935778"/>
            <a:chOff x="19045" y="890340"/>
            <a:chExt cx="4524007" cy="2935778"/>
          </a:xfrm>
        </p:grpSpPr>
        <p:pic>
          <p:nvPicPr>
            <p:cNvPr id="4" name="Content Placeholder 3" descr="Screen Shot 2014-11-12 at 11.46.22 PM.png"/>
            <p:cNvPicPr>
              <a:picLocks/>
            </p:cNvPicPr>
            <p:nvPr/>
          </p:nvPicPr>
          <p:blipFill>
            <a:blip r:embed="rId4">
              <a:extLst>
                <a:ext uri="{28A0092B-C50C-407E-A947-70E740481C1C}">
                  <a14:useLocalDpi xmlns:a14="http://schemas.microsoft.com/office/drawing/2010/main" val="0"/>
                </a:ext>
              </a:extLst>
            </a:blip>
            <a:srcRect l="-2402" r="-2402"/>
            <a:stretch>
              <a:fillRect/>
            </a:stretch>
          </p:blipFill>
          <p:spPr>
            <a:xfrm>
              <a:off x="19045" y="890340"/>
              <a:ext cx="4524007" cy="2880320"/>
            </a:xfrm>
            <a:prstGeom prst="rect">
              <a:avLst/>
            </a:prstGeom>
          </p:spPr>
        </p:pic>
        <p:sp>
          <p:nvSpPr>
            <p:cNvPr id="5" name="CasellaDiTesto 4"/>
            <p:cNvSpPr txBox="1"/>
            <p:nvPr/>
          </p:nvSpPr>
          <p:spPr>
            <a:xfrm>
              <a:off x="1878757" y="1250380"/>
              <a:ext cx="1967205" cy="415498"/>
            </a:xfrm>
            <a:prstGeom prst="rect">
              <a:avLst/>
            </a:prstGeom>
            <a:noFill/>
          </p:spPr>
          <p:txBody>
            <a:bodyPr wrap="none" rtlCol="0">
              <a:spAutoFit/>
            </a:bodyPr>
            <a:lstStyle/>
            <a:p>
              <a:r>
                <a:rPr lang="it-IT" dirty="0" err="1" smtClean="0"/>
                <a:t>E</a:t>
              </a:r>
              <a:r>
                <a:rPr lang="it-IT" baseline="-25000" dirty="0" err="1" smtClean="0">
                  <a:latin typeface="Symbol" charset="2"/>
                  <a:cs typeface="Symbol" charset="2"/>
                </a:rPr>
                <a:t>g</a:t>
              </a:r>
              <a:r>
                <a:rPr lang="it-IT" dirty="0" smtClean="0">
                  <a:latin typeface="Baskerville Old Face"/>
                  <a:cs typeface="Baskerville Old Face"/>
                </a:rPr>
                <a:t>=(0.8-2.2)</a:t>
              </a:r>
              <a:r>
                <a:rPr lang="it-IT" dirty="0" err="1" smtClean="0">
                  <a:latin typeface="Baskerville Old Face"/>
                  <a:cs typeface="Baskerville Old Face"/>
                </a:rPr>
                <a:t>GeV</a:t>
              </a:r>
              <a:endParaRPr lang="it-IT" dirty="0"/>
            </a:p>
          </p:txBody>
        </p:sp>
        <p:sp>
          <p:nvSpPr>
            <p:cNvPr id="8" name="Rettangolo 7"/>
            <p:cNvSpPr/>
            <p:nvPr/>
          </p:nvSpPr>
          <p:spPr bwMode="auto">
            <a:xfrm>
              <a:off x="3534941" y="3626644"/>
              <a:ext cx="504056" cy="144016"/>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400" b="0" i="0" u="none" strike="noStrike" cap="none" normalizeH="0" baseline="0">
                <a:ln>
                  <a:noFill/>
                </a:ln>
                <a:solidFill>
                  <a:srgbClr val="800000"/>
                </a:solidFill>
                <a:effectLst/>
                <a:latin typeface="Baskerville Old Face" charset="0"/>
                <a:ea typeface="ＭＳ Ｐゴシック" charset="0"/>
                <a:cs typeface="ＭＳ Ｐゴシック" charset="0"/>
              </a:endParaRPr>
            </a:p>
          </p:txBody>
        </p:sp>
        <p:sp>
          <p:nvSpPr>
            <p:cNvPr id="7" name="CasellaDiTesto 6"/>
            <p:cNvSpPr txBox="1"/>
            <p:nvPr/>
          </p:nvSpPr>
          <p:spPr>
            <a:xfrm>
              <a:off x="3246909" y="3410620"/>
              <a:ext cx="1152127" cy="415498"/>
            </a:xfrm>
            <a:prstGeom prst="rect">
              <a:avLst/>
            </a:prstGeom>
            <a:noFill/>
          </p:spPr>
          <p:txBody>
            <a:bodyPr wrap="square" rtlCol="0">
              <a:spAutoFit/>
            </a:bodyPr>
            <a:lstStyle/>
            <a:p>
              <a:r>
                <a:rPr lang="it-IT" dirty="0" smtClean="0"/>
                <a:t>IM(</a:t>
              </a:r>
              <a:r>
                <a:rPr lang="it-IT" dirty="0" err="1" smtClean="0">
                  <a:latin typeface="Symbol" charset="2"/>
                  <a:cs typeface="Symbol" charset="2"/>
                </a:rPr>
                <a:t>p</a:t>
              </a:r>
              <a:r>
                <a:rPr lang="it-IT" baseline="30000" dirty="0" err="1" smtClean="0">
                  <a:latin typeface="Symbol" charset="2"/>
                  <a:cs typeface="Symbol" charset="2"/>
                </a:rPr>
                <a:t>+</a:t>
              </a:r>
              <a:r>
                <a:rPr lang="it-IT" dirty="0" err="1" smtClean="0">
                  <a:latin typeface="Baskerville Old Face"/>
                  <a:cs typeface="Baskerville Old Face"/>
                </a:rPr>
                <a:t>n</a:t>
              </a:r>
              <a:r>
                <a:rPr lang="it-IT" dirty="0" smtClean="0">
                  <a:latin typeface="Baskerville Old Face"/>
                  <a:cs typeface="Baskerville Old Face"/>
                </a:rPr>
                <a:t>)</a:t>
              </a:r>
              <a:endParaRPr lang="it-IT" dirty="0"/>
            </a:p>
          </p:txBody>
        </p:sp>
        <p:sp>
          <p:nvSpPr>
            <p:cNvPr id="11" name="Rettangolo 10"/>
            <p:cNvSpPr/>
            <p:nvPr/>
          </p:nvSpPr>
          <p:spPr bwMode="auto">
            <a:xfrm>
              <a:off x="150565" y="1034356"/>
              <a:ext cx="216024" cy="648072"/>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400" b="0" i="0" u="none" strike="noStrike" cap="none" normalizeH="0" baseline="0">
                <a:ln>
                  <a:noFill/>
                </a:ln>
                <a:solidFill>
                  <a:srgbClr val="800000"/>
                </a:solidFill>
                <a:effectLst/>
                <a:latin typeface="Baskerville Old Face" charset="0"/>
                <a:ea typeface="ＭＳ Ｐゴシック" charset="0"/>
                <a:cs typeface="ＭＳ Ｐゴシック" charset="0"/>
              </a:endParaRPr>
            </a:p>
          </p:txBody>
        </p:sp>
        <p:sp>
          <p:nvSpPr>
            <p:cNvPr id="13" name="CasellaDiTesto 12"/>
            <p:cNvSpPr txBox="1"/>
            <p:nvPr/>
          </p:nvSpPr>
          <p:spPr>
            <a:xfrm rot="16200000">
              <a:off x="-336033" y="1762710"/>
              <a:ext cx="1152127" cy="415498"/>
            </a:xfrm>
            <a:prstGeom prst="rect">
              <a:avLst/>
            </a:prstGeom>
            <a:noFill/>
          </p:spPr>
          <p:txBody>
            <a:bodyPr wrap="square" rtlCol="0">
              <a:spAutoFit/>
            </a:bodyPr>
            <a:lstStyle/>
            <a:p>
              <a:r>
                <a:rPr lang="it-IT" dirty="0" smtClean="0"/>
                <a:t>IM(</a:t>
              </a:r>
              <a:r>
                <a:rPr lang="it-IT" dirty="0" err="1" smtClean="0">
                  <a:latin typeface="Symbol" charset="2"/>
                  <a:cs typeface="Symbol" charset="2"/>
                </a:rPr>
                <a:t>p</a:t>
              </a:r>
              <a:r>
                <a:rPr lang="it-IT" baseline="30000" dirty="0" err="1">
                  <a:latin typeface="Symbol" charset="2"/>
                  <a:cs typeface="Symbol" charset="2"/>
                </a:rPr>
                <a:t>-</a:t>
              </a:r>
              <a:r>
                <a:rPr lang="it-IT" dirty="0" err="1" smtClean="0">
                  <a:latin typeface="Baskerville Old Face"/>
                  <a:cs typeface="Baskerville Old Face"/>
                </a:rPr>
                <a:t>n</a:t>
              </a:r>
              <a:r>
                <a:rPr lang="it-IT" dirty="0" smtClean="0">
                  <a:latin typeface="Baskerville Old Face"/>
                  <a:cs typeface="Baskerville Old Face"/>
                </a:rPr>
                <a:t>)</a:t>
              </a:r>
              <a:endParaRPr lang="it-IT" dirty="0"/>
            </a:p>
          </p:txBody>
        </p:sp>
        <p:cxnSp>
          <p:nvCxnSpPr>
            <p:cNvPr id="21" name="Connettore 1 20"/>
            <p:cNvCxnSpPr/>
            <p:nvPr/>
          </p:nvCxnSpPr>
          <p:spPr bwMode="auto">
            <a:xfrm>
              <a:off x="1230685" y="1682428"/>
              <a:ext cx="0" cy="1656184"/>
            </a:xfrm>
            <a:prstGeom prst="line">
              <a:avLst/>
            </a:prstGeom>
            <a:solidFill>
              <a:schemeClr val="accent1"/>
            </a:solidFill>
            <a:ln w="952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CasellaDiTesto 21"/>
            <p:cNvSpPr txBox="1"/>
            <p:nvPr/>
          </p:nvSpPr>
          <p:spPr>
            <a:xfrm>
              <a:off x="870645" y="1538412"/>
              <a:ext cx="447965" cy="415498"/>
            </a:xfrm>
            <a:prstGeom prst="rect">
              <a:avLst/>
            </a:prstGeom>
            <a:noFill/>
          </p:spPr>
          <p:txBody>
            <a:bodyPr wrap="none" rtlCol="0">
              <a:spAutoFit/>
            </a:bodyPr>
            <a:lstStyle/>
            <a:p>
              <a:r>
                <a:rPr lang="it-IT" dirty="0" smtClean="0">
                  <a:solidFill>
                    <a:srgbClr val="FFFF00"/>
                  </a:solidFill>
                  <a:latin typeface="Symbol" charset="2"/>
                  <a:cs typeface="Symbol" charset="2"/>
                </a:rPr>
                <a:t>D</a:t>
              </a:r>
              <a:r>
                <a:rPr lang="it-IT" baseline="30000" dirty="0" smtClean="0">
                  <a:solidFill>
                    <a:srgbClr val="FFFF00"/>
                  </a:solidFill>
                  <a:latin typeface="Symbol" charset="2"/>
                  <a:cs typeface="Symbol" charset="2"/>
                </a:rPr>
                <a:t>+</a:t>
              </a:r>
              <a:endParaRPr lang="it-IT" dirty="0">
                <a:solidFill>
                  <a:srgbClr val="FFFF00"/>
                </a:solidFill>
                <a:latin typeface="Symbol" charset="2"/>
                <a:cs typeface="Symbol" charset="2"/>
              </a:endParaRPr>
            </a:p>
          </p:txBody>
        </p:sp>
        <p:cxnSp>
          <p:nvCxnSpPr>
            <p:cNvPr id="23" name="Connettore 1 22"/>
            <p:cNvCxnSpPr/>
            <p:nvPr/>
          </p:nvCxnSpPr>
          <p:spPr bwMode="auto">
            <a:xfrm rot="5400000">
              <a:off x="1842753" y="2222488"/>
              <a:ext cx="0" cy="1656184"/>
            </a:xfrm>
            <a:prstGeom prst="line">
              <a:avLst/>
            </a:prstGeom>
            <a:solidFill>
              <a:schemeClr val="accent1"/>
            </a:solidFill>
            <a:ln w="952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4" name="CasellaDiTesto 23"/>
            <p:cNvSpPr txBox="1"/>
            <p:nvPr/>
          </p:nvSpPr>
          <p:spPr>
            <a:xfrm>
              <a:off x="2742853" y="2690540"/>
              <a:ext cx="441146" cy="415498"/>
            </a:xfrm>
            <a:prstGeom prst="rect">
              <a:avLst/>
            </a:prstGeom>
            <a:noFill/>
          </p:spPr>
          <p:txBody>
            <a:bodyPr wrap="none" rtlCol="0">
              <a:spAutoFit/>
            </a:bodyPr>
            <a:lstStyle/>
            <a:p>
              <a:r>
                <a:rPr lang="it-IT" dirty="0" smtClean="0">
                  <a:solidFill>
                    <a:srgbClr val="FFFF00"/>
                  </a:solidFill>
                  <a:latin typeface="Symbol" charset="2"/>
                  <a:cs typeface="Symbol" charset="2"/>
                </a:rPr>
                <a:t>D</a:t>
              </a:r>
              <a:r>
                <a:rPr lang="it-IT" baseline="30000" dirty="0">
                  <a:solidFill>
                    <a:srgbClr val="FFFF00"/>
                  </a:solidFill>
                  <a:latin typeface="Symbol" charset="2"/>
                  <a:cs typeface="Symbol" charset="2"/>
                </a:rPr>
                <a:t>-</a:t>
              </a:r>
              <a:endParaRPr lang="it-IT" dirty="0">
                <a:solidFill>
                  <a:srgbClr val="FFFF00"/>
                </a:solidFill>
                <a:latin typeface="Symbol" charset="2"/>
                <a:cs typeface="Symbol" charset="2"/>
              </a:endParaRPr>
            </a:p>
          </p:txBody>
        </p:sp>
        <p:cxnSp>
          <p:nvCxnSpPr>
            <p:cNvPr id="25" name="Connettore 1 24"/>
            <p:cNvCxnSpPr/>
            <p:nvPr/>
          </p:nvCxnSpPr>
          <p:spPr bwMode="auto">
            <a:xfrm flipH="1" flipV="1">
              <a:off x="1302693" y="2186484"/>
              <a:ext cx="1224136" cy="864096"/>
            </a:xfrm>
            <a:prstGeom prst="line">
              <a:avLst/>
            </a:prstGeom>
            <a:solidFill>
              <a:schemeClr val="accent1"/>
            </a:solidFill>
            <a:ln w="952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9" name="CasellaDiTesto 28"/>
            <p:cNvSpPr txBox="1"/>
            <p:nvPr/>
          </p:nvSpPr>
          <p:spPr>
            <a:xfrm>
              <a:off x="1950765" y="2330500"/>
              <a:ext cx="428322" cy="415498"/>
            </a:xfrm>
            <a:prstGeom prst="rect">
              <a:avLst/>
            </a:prstGeom>
            <a:noFill/>
          </p:spPr>
          <p:txBody>
            <a:bodyPr wrap="none" rtlCol="0">
              <a:spAutoFit/>
            </a:bodyPr>
            <a:lstStyle/>
            <a:p>
              <a:r>
                <a:rPr lang="it-IT" dirty="0" smtClean="0">
                  <a:solidFill>
                    <a:srgbClr val="FFFF00"/>
                  </a:solidFill>
                  <a:latin typeface="Symbol" charset="2"/>
                  <a:cs typeface="Symbol" charset="2"/>
                </a:rPr>
                <a:t>r</a:t>
              </a:r>
              <a:r>
                <a:rPr lang="it-IT" baseline="30000" dirty="0" smtClean="0">
                  <a:solidFill>
                    <a:srgbClr val="FFFF00"/>
                  </a:solidFill>
                  <a:latin typeface="Symbol" charset="2"/>
                  <a:cs typeface="Symbol" charset="2"/>
                </a:rPr>
                <a:t>0</a:t>
              </a:r>
              <a:endParaRPr lang="it-IT" dirty="0">
                <a:solidFill>
                  <a:srgbClr val="FFFF00"/>
                </a:solidFill>
                <a:latin typeface="Symbol" charset="2"/>
                <a:cs typeface="Symbol" charset="2"/>
              </a:endParaRPr>
            </a:p>
          </p:txBody>
        </p:sp>
      </p:grpSp>
      <p:grpSp>
        <p:nvGrpSpPr>
          <p:cNvPr id="44" name="Gruppo 43"/>
          <p:cNvGrpSpPr/>
          <p:nvPr/>
        </p:nvGrpSpPr>
        <p:grpSpPr>
          <a:xfrm>
            <a:off x="15183" y="3842668"/>
            <a:ext cx="4383854" cy="3223810"/>
            <a:chOff x="15183" y="3842668"/>
            <a:chExt cx="4383854" cy="3223810"/>
          </a:xfrm>
        </p:grpSpPr>
        <p:pic>
          <p:nvPicPr>
            <p:cNvPr id="42" name="Picture 4" descr="Screen Shot 2014-11-07 at 5.26.48 PM.png"/>
            <p:cNvPicPr>
              <a:picLocks/>
            </p:cNvPicPr>
            <p:nvPr/>
          </p:nvPicPr>
          <p:blipFill>
            <a:blip r:embed="rId5">
              <a:extLst>
                <a:ext uri="{28A0092B-C50C-407E-A947-70E740481C1C}">
                  <a14:useLocalDpi xmlns:a14="http://schemas.microsoft.com/office/drawing/2010/main" val="0"/>
                </a:ext>
              </a:extLst>
            </a:blip>
            <a:stretch>
              <a:fillRect/>
            </a:stretch>
          </p:blipFill>
          <p:spPr>
            <a:xfrm>
              <a:off x="150565" y="3842668"/>
              <a:ext cx="4248472" cy="3168352"/>
            </a:xfrm>
            <a:prstGeom prst="rect">
              <a:avLst/>
            </a:prstGeom>
          </p:spPr>
        </p:pic>
        <p:sp>
          <p:nvSpPr>
            <p:cNvPr id="43" name="Rettangolo 42"/>
            <p:cNvSpPr/>
            <p:nvPr/>
          </p:nvSpPr>
          <p:spPr bwMode="auto">
            <a:xfrm>
              <a:off x="3390925" y="6794996"/>
              <a:ext cx="648072" cy="144016"/>
            </a:xfrm>
            <a:prstGeom prst="rect">
              <a:avLst/>
            </a:prstGeom>
            <a:solidFill>
              <a:srgbClr val="FFFFFF"/>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400" b="0" i="0" u="none" strike="noStrike" cap="none" normalizeH="0" baseline="0">
                <a:ln>
                  <a:noFill/>
                </a:ln>
                <a:solidFill>
                  <a:srgbClr val="800000"/>
                </a:solidFill>
                <a:effectLst/>
                <a:latin typeface="Baskerville Old Face" charset="0"/>
                <a:ea typeface="ＭＳ Ｐゴシック" charset="0"/>
                <a:cs typeface="ＭＳ Ｐゴシック" charset="0"/>
              </a:endParaRPr>
            </a:p>
          </p:txBody>
        </p:sp>
        <p:grpSp>
          <p:nvGrpSpPr>
            <p:cNvPr id="41" name="Gruppo 40"/>
            <p:cNvGrpSpPr/>
            <p:nvPr/>
          </p:nvGrpSpPr>
          <p:grpSpPr>
            <a:xfrm>
              <a:off x="15183" y="4058692"/>
              <a:ext cx="4311845" cy="3007786"/>
              <a:chOff x="15183" y="4058692"/>
              <a:chExt cx="4311845" cy="3007786"/>
            </a:xfrm>
          </p:grpSpPr>
          <p:sp>
            <p:nvSpPr>
              <p:cNvPr id="9" name="Rettangolo 8"/>
              <p:cNvSpPr/>
              <p:nvPr/>
            </p:nvSpPr>
            <p:spPr bwMode="auto">
              <a:xfrm>
                <a:off x="3462933" y="6506964"/>
                <a:ext cx="504056" cy="144016"/>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400" b="0" i="0" u="none" strike="noStrike" cap="none" normalizeH="0" baseline="0">
                  <a:ln>
                    <a:noFill/>
                  </a:ln>
                  <a:solidFill>
                    <a:srgbClr val="800000"/>
                  </a:solidFill>
                  <a:effectLst/>
                  <a:latin typeface="Baskerville Old Face" charset="0"/>
                  <a:ea typeface="ＭＳ Ｐゴシック" charset="0"/>
                  <a:cs typeface="ＭＳ Ｐゴシック" charset="0"/>
                </a:endParaRPr>
              </a:p>
            </p:txBody>
          </p:sp>
          <p:sp>
            <p:nvSpPr>
              <p:cNvPr id="12" name="Rettangolo 11"/>
              <p:cNvSpPr/>
              <p:nvPr/>
            </p:nvSpPr>
            <p:spPr bwMode="auto">
              <a:xfrm>
                <a:off x="150565" y="4058692"/>
                <a:ext cx="216024" cy="648072"/>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400" b="0" i="0" u="none" strike="noStrike" cap="none" normalizeH="0" baseline="0">
                  <a:ln>
                    <a:noFill/>
                  </a:ln>
                  <a:solidFill>
                    <a:srgbClr val="800000"/>
                  </a:solidFill>
                  <a:effectLst/>
                  <a:latin typeface="Baskerville Old Face" charset="0"/>
                  <a:ea typeface="ＭＳ Ｐゴシック" charset="0"/>
                  <a:cs typeface="ＭＳ Ｐゴシック" charset="0"/>
                </a:endParaRPr>
              </a:p>
            </p:txBody>
          </p:sp>
          <p:sp>
            <p:nvSpPr>
              <p:cNvPr id="14" name="CasellaDiTesto 13"/>
              <p:cNvSpPr txBox="1"/>
              <p:nvPr/>
            </p:nvSpPr>
            <p:spPr>
              <a:xfrm rot="16200000">
                <a:off x="-353132" y="4427007"/>
                <a:ext cx="1152127" cy="415498"/>
              </a:xfrm>
              <a:prstGeom prst="rect">
                <a:avLst/>
              </a:prstGeom>
              <a:noFill/>
            </p:spPr>
            <p:txBody>
              <a:bodyPr wrap="square" rtlCol="0">
                <a:spAutoFit/>
              </a:bodyPr>
              <a:lstStyle/>
              <a:p>
                <a:r>
                  <a:rPr lang="it-IT" dirty="0" smtClean="0"/>
                  <a:t>IM(</a:t>
                </a:r>
                <a:r>
                  <a:rPr lang="it-IT" dirty="0" err="1" smtClean="0">
                    <a:latin typeface="Symbol" charset="2"/>
                    <a:cs typeface="Symbol" charset="2"/>
                  </a:rPr>
                  <a:t>p</a:t>
                </a:r>
                <a:r>
                  <a:rPr lang="it-IT" baseline="30000" dirty="0" err="1">
                    <a:latin typeface="Symbol" charset="2"/>
                    <a:cs typeface="Symbol" charset="2"/>
                  </a:rPr>
                  <a:t>-</a:t>
                </a:r>
                <a:r>
                  <a:rPr lang="it-IT" dirty="0" err="1" smtClean="0">
                    <a:latin typeface="Baskerville Old Face"/>
                    <a:cs typeface="Baskerville Old Face"/>
                  </a:rPr>
                  <a:t>n</a:t>
                </a:r>
                <a:r>
                  <a:rPr lang="it-IT" dirty="0" smtClean="0">
                    <a:latin typeface="Baskerville Old Face"/>
                    <a:cs typeface="Baskerville Old Face"/>
                  </a:rPr>
                  <a:t>)</a:t>
                </a:r>
                <a:endParaRPr lang="it-IT" dirty="0"/>
              </a:p>
            </p:txBody>
          </p:sp>
          <p:sp>
            <p:nvSpPr>
              <p:cNvPr id="15" name="CasellaDiTesto 14"/>
              <p:cNvSpPr txBox="1"/>
              <p:nvPr/>
            </p:nvSpPr>
            <p:spPr>
              <a:xfrm>
                <a:off x="1950765" y="4058692"/>
                <a:ext cx="1967205" cy="415498"/>
              </a:xfrm>
              <a:prstGeom prst="rect">
                <a:avLst/>
              </a:prstGeom>
              <a:noFill/>
            </p:spPr>
            <p:txBody>
              <a:bodyPr wrap="none" rtlCol="0">
                <a:spAutoFit/>
              </a:bodyPr>
              <a:lstStyle/>
              <a:p>
                <a:r>
                  <a:rPr lang="it-IT" dirty="0" err="1" smtClean="0"/>
                  <a:t>E</a:t>
                </a:r>
                <a:r>
                  <a:rPr lang="it-IT" baseline="-25000" dirty="0" err="1" smtClean="0">
                    <a:latin typeface="Symbol" charset="2"/>
                    <a:cs typeface="Symbol" charset="2"/>
                  </a:rPr>
                  <a:t>g</a:t>
                </a:r>
                <a:r>
                  <a:rPr lang="it-IT" dirty="0" smtClean="0">
                    <a:latin typeface="Baskerville Old Face"/>
                    <a:cs typeface="Baskerville Old Face"/>
                  </a:rPr>
                  <a:t>=(0.8-2.2)</a:t>
                </a:r>
                <a:r>
                  <a:rPr lang="it-IT" dirty="0" err="1" smtClean="0">
                    <a:latin typeface="Baskerville Old Face"/>
                    <a:cs typeface="Baskerville Old Face"/>
                  </a:rPr>
                  <a:t>GeV</a:t>
                </a:r>
                <a:endParaRPr lang="it-IT" dirty="0"/>
              </a:p>
            </p:txBody>
          </p:sp>
          <p:cxnSp>
            <p:nvCxnSpPr>
              <p:cNvPr id="32" name="Connettore 1 31"/>
              <p:cNvCxnSpPr/>
              <p:nvPr/>
            </p:nvCxnSpPr>
            <p:spPr bwMode="auto">
              <a:xfrm>
                <a:off x="654621" y="6146924"/>
                <a:ext cx="2160240" cy="0"/>
              </a:xfrm>
              <a:prstGeom prst="line">
                <a:avLst/>
              </a:prstGeom>
              <a:solidFill>
                <a:schemeClr val="accent1"/>
              </a:solidFill>
              <a:ln w="952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Connettore 1 32"/>
              <p:cNvCxnSpPr/>
              <p:nvPr/>
            </p:nvCxnSpPr>
            <p:spPr bwMode="auto">
              <a:xfrm rot="16200000">
                <a:off x="1086669" y="5354836"/>
                <a:ext cx="2160240" cy="0"/>
              </a:xfrm>
              <a:prstGeom prst="line">
                <a:avLst/>
              </a:prstGeom>
              <a:solidFill>
                <a:schemeClr val="accent1"/>
              </a:solidFill>
              <a:ln w="952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4" name="Connettore 1 33"/>
              <p:cNvCxnSpPr/>
              <p:nvPr/>
            </p:nvCxnSpPr>
            <p:spPr bwMode="auto">
              <a:xfrm>
                <a:off x="798637" y="5426844"/>
                <a:ext cx="1512168" cy="720080"/>
              </a:xfrm>
              <a:prstGeom prst="line">
                <a:avLst/>
              </a:prstGeom>
              <a:solidFill>
                <a:schemeClr val="accent1"/>
              </a:solidFill>
              <a:ln w="952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8" name="CasellaDiTesto 37"/>
              <p:cNvSpPr txBox="1"/>
              <p:nvPr/>
            </p:nvSpPr>
            <p:spPr>
              <a:xfrm>
                <a:off x="1086669" y="4922788"/>
                <a:ext cx="447965" cy="415498"/>
              </a:xfrm>
              <a:prstGeom prst="rect">
                <a:avLst/>
              </a:prstGeom>
              <a:noFill/>
            </p:spPr>
            <p:txBody>
              <a:bodyPr wrap="none" rtlCol="0">
                <a:spAutoFit/>
              </a:bodyPr>
              <a:lstStyle/>
              <a:p>
                <a:r>
                  <a:rPr lang="it-IT" dirty="0" smtClean="0">
                    <a:solidFill>
                      <a:srgbClr val="FFFF00"/>
                    </a:solidFill>
                    <a:latin typeface="Symbol" charset="2"/>
                    <a:cs typeface="Symbol" charset="2"/>
                  </a:rPr>
                  <a:t>D</a:t>
                </a:r>
                <a:r>
                  <a:rPr lang="it-IT" baseline="30000" dirty="0" smtClean="0">
                    <a:solidFill>
                      <a:srgbClr val="FFFF00"/>
                    </a:solidFill>
                    <a:latin typeface="Symbol" charset="2"/>
                    <a:cs typeface="Symbol" charset="2"/>
                  </a:rPr>
                  <a:t>+</a:t>
                </a:r>
                <a:endParaRPr lang="it-IT" dirty="0">
                  <a:solidFill>
                    <a:srgbClr val="FFFF00"/>
                  </a:solidFill>
                  <a:latin typeface="Symbol" charset="2"/>
                  <a:cs typeface="Symbol" charset="2"/>
                </a:endParaRPr>
              </a:p>
            </p:txBody>
          </p:sp>
          <p:sp>
            <p:nvSpPr>
              <p:cNvPr id="39" name="CasellaDiTesto 38"/>
              <p:cNvSpPr txBox="1"/>
              <p:nvPr/>
            </p:nvSpPr>
            <p:spPr>
              <a:xfrm>
                <a:off x="2166789" y="4634756"/>
                <a:ext cx="428322" cy="415498"/>
              </a:xfrm>
              <a:prstGeom prst="rect">
                <a:avLst/>
              </a:prstGeom>
              <a:noFill/>
            </p:spPr>
            <p:txBody>
              <a:bodyPr wrap="none" rtlCol="0">
                <a:spAutoFit/>
              </a:bodyPr>
              <a:lstStyle/>
              <a:p>
                <a:r>
                  <a:rPr lang="it-IT" dirty="0" smtClean="0">
                    <a:solidFill>
                      <a:srgbClr val="FFFF00"/>
                    </a:solidFill>
                    <a:latin typeface="Symbol" charset="2"/>
                    <a:cs typeface="Symbol" charset="2"/>
                  </a:rPr>
                  <a:t>r</a:t>
                </a:r>
                <a:r>
                  <a:rPr lang="it-IT" baseline="30000" dirty="0" smtClean="0">
                    <a:solidFill>
                      <a:srgbClr val="FFFF00"/>
                    </a:solidFill>
                    <a:latin typeface="Symbol" charset="2"/>
                    <a:cs typeface="Symbol" charset="2"/>
                  </a:rPr>
                  <a:t>0</a:t>
                </a:r>
                <a:endParaRPr lang="it-IT" dirty="0">
                  <a:solidFill>
                    <a:srgbClr val="FFFF00"/>
                  </a:solidFill>
                  <a:latin typeface="Symbol" charset="2"/>
                  <a:cs typeface="Symbol" charset="2"/>
                </a:endParaRPr>
              </a:p>
            </p:txBody>
          </p:sp>
          <p:sp>
            <p:nvSpPr>
              <p:cNvPr id="40" name="CasellaDiTesto 39"/>
              <p:cNvSpPr txBox="1"/>
              <p:nvPr/>
            </p:nvSpPr>
            <p:spPr>
              <a:xfrm>
                <a:off x="870645" y="5786884"/>
                <a:ext cx="441146" cy="415498"/>
              </a:xfrm>
              <a:prstGeom prst="rect">
                <a:avLst/>
              </a:prstGeom>
              <a:noFill/>
            </p:spPr>
            <p:txBody>
              <a:bodyPr wrap="none" rtlCol="0">
                <a:spAutoFit/>
              </a:bodyPr>
              <a:lstStyle/>
              <a:p>
                <a:r>
                  <a:rPr lang="it-IT" dirty="0" smtClean="0">
                    <a:solidFill>
                      <a:srgbClr val="FFFF00"/>
                    </a:solidFill>
                    <a:latin typeface="Symbol" charset="2"/>
                    <a:cs typeface="Symbol" charset="2"/>
                  </a:rPr>
                  <a:t>D</a:t>
                </a:r>
                <a:r>
                  <a:rPr lang="it-IT" baseline="30000" dirty="0">
                    <a:solidFill>
                      <a:srgbClr val="FFFF00"/>
                    </a:solidFill>
                    <a:latin typeface="Symbol" charset="2"/>
                    <a:cs typeface="Symbol" charset="2"/>
                  </a:rPr>
                  <a:t>-</a:t>
                </a:r>
                <a:endParaRPr lang="it-IT" dirty="0">
                  <a:solidFill>
                    <a:srgbClr val="FFFF00"/>
                  </a:solidFill>
                  <a:latin typeface="Symbol" charset="2"/>
                  <a:cs typeface="Symbol" charset="2"/>
                </a:endParaRPr>
              </a:p>
            </p:txBody>
          </p:sp>
          <p:sp>
            <p:nvSpPr>
              <p:cNvPr id="10" name="CasellaDiTesto 9"/>
              <p:cNvSpPr txBox="1"/>
              <p:nvPr/>
            </p:nvSpPr>
            <p:spPr>
              <a:xfrm>
                <a:off x="3174901" y="6650980"/>
                <a:ext cx="1152127" cy="415498"/>
              </a:xfrm>
              <a:prstGeom prst="rect">
                <a:avLst/>
              </a:prstGeom>
              <a:noFill/>
            </p:spPr>
            <p:txBody>
              <a:bodyPr wrap="square" rtlCol="0">
                <a:spAutoFit/>
              </a:bodyPr>
              <a:lstStyle/>
              <a:p>
                <a:r>
                  <a:rPr lang="it-IT" dirty="0" smtClean="0"/>
                  <a:t>IM(</a:t>
                </a:r>
                <a:r>
                  <a:rPr lang="it-IT" dirty="0" err="1" smtClean="0">
                    <a:latin typeface="Symbol" charset="2"/>
                    <a:cs typeface="Symbol" charset="2"/>
                  </a:rPr>
                  <a:t>p</a:t>
                </a:r>
                <a:r>
                  <a:rPr lang="it-IT" baseline="30000" dirty="0" err="1" smtClean="0">
                    <a:latin typeface="Symbol" charset="2"/>
                    <a:cs typeface="Symbol" charset="2"/>
                  </a:rPr>
                  <a:t>+</a:t>
                </a:r>
                <a:r>
                  <a:rPr lang="it-IT" dirty="0" err="1" smtClean="0">
                    <a:latin typeface="Symbol" charset="2"/>
                    <a:cs typeface="Symbol" charset="2"/>
                  </a:rPr>
                  <a:t>p</a:t>
                </a:r>
                <a:r>
                  <a:rPr lang="it-IT" baseline="30000" dirty="0" smtClean="0">
                    <a:latin typeface="Symbol" charset="2"/>
                    <a:cs typeface="Symbol" charset="2"/>
                  </a:rPr>
                  <a:t>-</a:t>
                </a:r>
                <a:r>
                  <a:rPr lang="it-IT" dirty="0" smtClean="0">
                    <a:latin typeface="Baskerville Old Face"/>
                    <a:cs typeface="Baskerville Old Face"/>
                  </a:rPr>
                  <a:t>)</a:t>
                </a:r>
                <a:endParaRPr lang="it-IT" dirty="0"/>
              </a:p>
            </p:txBody>
          </p:sp>
        </p:grpSp>
      </p:grpSp>
      <p:pic>
        <p:nvPicPr>
          <p:cNvPr id="46" name="Immagine 45" descr="Schermata 2014-11-19 alle 13.48.3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3053" y="6578972"/>
            <a:ext cx="5184576" cy="242606"/>
          </a:xfrm>
          <a:prstGeom prst="rect">
            <a:avLst/>
          </a:prstGeom>
        </p:spPr>
      </p:pic>
    </p:spTree>
    <p:extLst>
      <p:ext uri="{BB962C8B-B14F-4D97-AF65-F5344CB8AC3E}">
        <p14:creationId xmlns:p14="http://schemas.microsoft.com/office/powerpoint/2010/main" val="353387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 descr="Screen Shot 2014-11-07 at 5.36.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1085" y="3914676"/>
            <a:ext cx="4304953" cy="2905221"/>
          </a:xfrm>
          <a:prstGeom prst="rect">
            <a:avLst/>
          </a:prstGeom>
        </p:spPr>
      </p:pic>
      <p:pic>
        <p:nvPicPr>
          <p:cNvPr id="36" name="Content Placeholder 5" descr="Screen Shot 2014-11-07 at 5.35.48 PM.png"/>
          <p:cNvPicPr>
            <a:picLocks noChangeAspect="1"/>
          </p:cNvPicPr>
          <p:nvPr/>
        </p:nvPicPr>
        <p:blipFill>
          <a:blip r:embed="rId3">
            <a:extLst>
              <a:ext uri="{28A0092B-C50C-407E-A947-70E740481C1C}">
                <a14:useLocalDpi xmlns:a14="http://schemas.microsoft.com/office/drawing/2010/main" val="0"/>
              </a:ext>
            </a:extLst>
          </a:blip>
          <a:srcRect l="-11221" r="-11221"/>
          <a:stretch>
            <a:fillRect/>
          </a:stretch>
        </p:blipFill>
        <p:spPr>
          <a:xfrm>
            <a:off x="-281483" y="3914676"/>
            <a:ext cx="5237312" cy="2880320"/>
          </a:xfrm>
          <a:prstGeom prst="rect">
            <a:avLst/>
          </a:prstGeom>
        </p:spPr>
      </p:pic>
      <p:pic>
        <p:nvPicPr>
          <p:cNvPr id="35" name="Picture 8" descr="Screen Shot 2014-11-07 at 5.58.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565" y="890340"/>
            <a:ext cx="4343521" cy="2943803"/>
          </a:xfrm>
          <a:prstGeom prst="rect">
            <a:avLst/>
          </a:prstGeom>
        </p:spPr>
      </p:pic>
      <p:sp>
        <p:nvSpPr>
          <p:cNvPr id="2" name="Segnaposto piè di pagina 1"/>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pic>
        <p:nvPicPr>
          <p:cNvPr id="3" name="Immagine 2" descr="Schermata 2014-11-19 alle 12.49.4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78" y="0"/>
            <a:ext cx="10382250" cy="854888"/>
          </a:xfrm>
          <a:prstGeom prst="rect">
            <a:avLst/>
          </a:prstGeom>
        </p:spPr>
      </p:pic>
      <p:sp>
        <p:nvSpPr>
          <p:cNvPr id="5" name="CasellaDiTesto 4"/>
          <p:cNvSpPr txBox="1"/>
          <p:nvPr/>
        </p:nvSpPr>
        <p:spPr>
          <a:xfrm>
            <a:off x="1878757" y="1250380"/>
            <a:ext cx="1967205" cy="415498"/>
          </a:xfrm>
          <a:prstGeom prst="rect">
            <a:avLst/>
          </a:prstGeom>
          <a:noFill/>
        </p:spPr>
        <p:txBody>
          <a:bodyPr wrap="none" rtlCol="0">
            <a:spAutoFit/>
          </a:bodyPr>
          <a:lstStyle/>
          <a:p>
            <a:r>
              <a:rPr lang="it-IT" dirty="0" err="1" smtClean="0"/>
              <a:t>E</a:t>
            </a:r>
            <a:r>
              <a:rPr lang="it-IT" baseline="-25000" dirty="0" err="1" smtClean="0">
                <a:latin typeface="Symbol" charset="2"/>
                <a:cs typeface="Symbol" charset="2"/>
              </a:rPr>
              <a:t>g</a:t>
            </a:r>
            <a:r>
              <a:rPr lang="it-IT" dirty="0" smtClean="0">
                <a:latin typeface="Baskerville Old Face"/>
                <a:cs typeface="Baskerville Old Face"/>
              </a:rPr>
              <a:t>=(0.8-1.5)</a:t>
            </a:r>
            <a:r>
              <a:rPr lang="it-IT" dirty="0" err="1" smtClean="0">
                <a:latin typeface="Baskerville Old Face"/>
                <a:cs typeface="Baskerville Old Face"/>
              </a:rPr>
              <a:t>GeV</a:t>
            </a:r>
            <a:endParaRPr lang="it-IT" dirty="0"/>
          </a:p>
        </p:txBody>
      </p:sp>
      <p:sp>
        <p:nvSpPr>
          <p:cNvPr id="8" name="Rettangolo 7"/>
          <p:cNvSpPr/>
          <p:nvPr/>
        </p:nvSpPr>
        <p:spPr bwMode="auto">
          <a:xfrm>
            <a:off x="3534941" y="3626644"/>
            <a:ext cx="504056" cy="144016"/>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400" b="0" i="0" u="none" strike="noStrike" cap="none" normalizeH="0" baseline="0">
              <a:ln>
                <a:noFill/>
              </a:ln>
              <a:solidFill>
                <a:srgbClr val="800000"/>
              </a:solidFill>
              <a:effectLst/>
              <a:latin typeface="Baskerville Old Face" charset="0"/>
              <a:ea typeface="ＭＳ Ｐゴシック" charset="0"/>
              <a:cs typeface="ＭＳ Ｐゴシック" charset="0"/>
            </a:endParaRPr>
          </a:p>
        </p:txBody>
      </p:sp>
      <p:sp>
        <p:nvSpPr>
          <p:cNvPr id="7" name="CasellaDiTesto 6"/>
          <p:cNvSpPr txBox="1"/>
          <p:nvPr/>
        </p:nvSpPr>
        <p:spPr>
          <a:xfrm>
            <a:off x="3318917" y="3482628"/>
            <a:ext cx="1152127" cy="415498"/>
          </a:xfrm>
          <a:prstGeom prst="rect">
            <a:avLst/>
          </a:prstGeom>
          <a:noFill/>
        </p:spPr>
        <p:txBody>
          <a:bodyPr wrap="square" rtlCol="0">
            <a:spAutoFit/>
          </a:bodyPr>
          <a:lstStyle/>
          <a:p>
            <a:r>
              <a:rPr lang="it-IT" dirty="0" smtClean="0"/>
              <a:t>IM(</a:t>
            </a:r>
            <a:r>
              <a:rPr lang="it-IT" dirty="0" err="1" smtClean="0">
                <a:latin typeface="Symbol" charset="2"/>
                <a:cs typeface="Symbol" charset="2"/>
              </a:rPr>
              <a:t>p</a:t>
            </a:r>
            <a:r>
              <a:rPr lang="it-IT" baseline="30000" dirty="0" err="1" smtClean="0">
                <a:latin typeface="Symbol" charset="2"/>
                <a:cs typeface="Symbol" charset="2"/>
              </a:rPr>
              <a:t>+</a:t>
            </a:r>
            <a:r>
              <a:rPr lang="it-IT" dirty="0" err="1" smtClean="0">
                <a:latin typeface="Baskerville Old Face"/>
                <a:cs typeface="Baskerville Old Face"/>
              </a:rPr>
              <a:t>n</a:t>
            </a:r>
            <a:r>
              <a:rPr lang="it-IT" dirty="0" smtClean="0">
                <a:latin typeface="Baskerville Old Face"/>
                <a:cs typeface="Baskerville Old Face"/>
              </a:rPr>
              <a:t>)</a:t>
            </a:r>
            <a:endParaRPr lang="it-IT" dirty="0"/>
          </a:p>
        </p:txBody>
      </p:sp>
      <p:sp>
        <p:nvSpPr>
          <p:cNvPr id="11" name="Rettangolo 10"/>
          <p:cNvSpPr/>
          <p:nvPr/>
        </p:nvSpPr>
        <p:spPr bwMode="auto">
          <a:xfrm>
            <a:off x="150565" y="1034356"/>
            <a:ext cx="216024" cy="648072"/>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400" b="0" i="0" u="none" strike="noStrike" cap="none" normalizeH="0" baseline="0">
              <a:ln>
                <a:noFill/>
              </a:ln>
              <a:solidFill>
                <a:srgbClr val="800000"/>
              </a:solidFill>
              <a:effectLst/>
              <a:latin typeface="Baskerville Old Face" charset="0"/>
              <a:ea typeface="ＭＳ Ｐゴシック" charset="0"/>
              <a:cs typeface="ＭＳ Ｐゴシック" charset="0"/>
            </a:endParaRPr>
          </a:p>
        </p:txBody>
      </p:sp>
      <p:sp>
        <p:nvSpPr>
          <p:cNvPr id="13" name="CasellaDiTesto 12"/>
          <p:cNvSpPr txBox="1"/>
          <p:nvPr/>
        </p:nvSpPr>
        <p:spPr>
          <a:xfrm rot="16200000">
            <a:off x="-336033" y="1762710"/>
            <a:ext cx="1152127" cy="415498"/>
          </a:xfrm>
          <a:prstGeom prst="rect">
            <a:avLst/>
          </a:prstGeom>
          <a:noFill/>
        </p:spPr>
        <p:txBody>
          <a:bodyPr wrap="square" rtlCol="0">
            <a:spAutoFit/>
          </a:bodyPr>
          <a:lstStyle/>
          <a:p>
            <a:r>
              <a:rPr lang="it-IT" dirty="0" smtClean="0"/>
              <a:t>IM(</a:t>
            </a:r>
            <a:r>
              <a:rPr lang="it-IT" dirty="0" err="1" smtClean="0">
                <a:latin typeface="Symbol" charset="2"/>
                <a:cs typeface="Symbol" charset="2"/>
              </a:rPr>
              <a:t>p</a:t>
            </a:r>
            <a:r>
              <a:rPr lang="it-IT" baseline="30000" dirty="0" err="1">
                <a:latin typeface="Symbol" charset="2"/>
                <a:cs typeface="Symbol" charset="2"/>
              </a:rPr>
              <a:t>-</a:t>
            </a:r>
            <a:r>
              <a:rPr lang="it-IT" dirty="0" err="1" smtClean="0">
                <a:latin typeface="Baskerville Old Face"/>
                <a:cs typeface="Baskerville Old Face"/>
              </a:rPr>
              <a:t>n</a:t>
            </a:r>
            <a:r>
              <a:rPr lang="it-IT" dirty="0" smtClean="0">
                <a:latin typeface="Baskerville Old Face"/>
                <a:cs typeface="Baskerville Old Face"/>
              </a:rPr>
              <a:t>)</a:t>
            </a:r>
            <a:endParaRPr lang="it-IT" dirty="0"/>
          </a:p>
        </p:txBody>
      </p:sp>
      <p:cxnSp>
        <p:nvCxnSpPr>
          <p:cNvPr id="21" name="Connettore 1 20"/>
          <p:cNvCxnSpPr/>
          <p:nvPr/>
        </p:nvCxnSpPr>
        <p:spPr bwMode="auto">
          <a:xfrm>
            <a:off x="1446709" y="1610420"/>
            <a:ext cx="0" cy="1656184"/>
          </a:xfrm>
          <a:prstGeom prst="line">
            <a:avLst/>
          </a:prstGeom>
          <a:solidFill>
            <a:schemeClr val="accent1"/>
          </a:solidFill>
          <a:ln w="952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CasellaDiTesto 21"/>
          <p:cNvSpPr txBox="1"/>
          <p:nvPr/>
        </p:nvSpPr>
        <p:spPr>
          <a:xfrm>
            <a:off x="870645" y="1538412"/>
            <a:ext cx="447965" cy="415498"/>
          </a:xfrm>
          <a:prstGeom prst="rect">
            <a:avLst/>
          </a:prstGeom>
          <a:noFill/>
        </p:spPr>
        <p:txBody>
          <a:bodyPr wrap="none" rtlCol="0">
            <a:spAutoFit/>
          </a:bodyPr>
          <a:lstStyle/>
          <a:p>
            <a:r>
              <a:rPr lang="it-IT" dirty="0" smtClean="0">
                <a:solidFill>
                  <a:srgbClr val="FFFF00"/>
                </a:solidFill>
                <a:latin typeface="Symbol" charset="2"/>
                <a:cs typeface="Symbol" charset="2"/>
              </a:rPr>
              <a:t>D</a:t>
            </a:r>
            <a:r>
              <a:rPr lang="it-IT" baseline="30000" dirty="0" smtClean="0">
                <a:solidFill>
                  <a:srgbClr val="FFFF00"/>
                </a:solidFill>
                <a:latin typeface="Symbol" charset="2"/>
                <a:cs typeface="Symbol" charset="2"/>
              </a:rPr>
              <a:t>+</a:t>
            </a:r>
            <a:endParaRPr lang="it-IT" dirty="0">
              <a:solidFill>
                <a:srgbClr val="FFFF00"/>
              </a:solidFill>
              <a:latin typeface="Symbol" charset="2"/>
              <a:cs typeface="Symbol" charset="2"/>
            </a:endParaRPr>
          </a:p>
        </p:txBody>
      </p:sp>
      <p:cxnSp>
        <p:nvCxnSpPr>
          <p:cNvPr id="23" name="Connettore 1 22"/>
          <p:cNvCxnSpPr/>
          <p:nvPr/>
        </p:nvCxnSpPr>
        <p:spPr bwMode="auto">
          <a:xfrm rot="5400000">
            <a:off x="1842753" y="2150480"/>
            <a:ext cx="0" cy="1656184"/>
          </a:xfrm>
          <a:prstGeom prst="line">
            <a:avLst/>
          </a:prstGeom>
          <a:solidFill>
            <a:schemeClr val="accent1"/>
          </a:solidFill>
          <a:ln w="952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4" name="CasellaDiTesto 23"/>
          <p:cNvSpPr txBox="1"/>
          <p:nvPr/>
        </p:nvSpPr>
        <p:spPr>
          <a:xfrm>
            <a:off x="2742853" y="2690540"/>
            <a:ext cx="441146" cy="415498"/>
          </a:xfrm>
          <a:prstGeom prst="rect">
            <a:avLst/>
          </a:prstGeom>
          <a:noFill/>
        </p:spPr>
        <p:txBody>
          <a:bodyPr wrap="none" rtlCol="0">
            <a:spAutoFit/>
          </a:bodyPr>
          <a:lstStyle/>
          <a:p>
            <a:r>
              <a:rPr lang="it-IT" dirty="0" smtClean="0">
                <a:solidFill>
                  <a:srgbClr val="FFFF00"/>
                </a:solidFill>
                <a:latin typeface="Symbol" charset="2"/>
                <a:cs typeface="Symbol" charset="2"/>
              </a:rPr>
              <a:t>D</a:t>
            </a:r>
            <a:r>
              <a:rPr lang="it-IT" baseline="30000" dirty="0">
                <a:solidFill>
                  <a:srgbClr val="FFFF00"/>
                </a:solidFill>
                <a:latin typeface="Symbol" charset="2"/>
                <a:cs typeface="Symbol" charset="2"/>
              </a:rPr>
              <a:t>-</a:t>
            </a:r>
            <a:endParaRPr lang="it-IT" dirty="0">
              <a:solidFill>
                <a:srgbClr val="FFFF00"/>
              </a:solidFill>
              <a:latin typeface="Symbol" charset="2"/>
              <a:cs typeface="Symbol" charset="2"/>
            </a:endParaRPr>
          </a:p>
        </p:txBody>
      </p:sp>
      <p:cxnSp>
        <p:nvCxnSpPr>
          <p:cNvPr id="25" name="Connettore 1 24"/>
          <p:cNvCxnSpPr/>
          <p:nvPr/>
        </p:nvCxnSpPr>
        <p:spPr bwMode="auto">
          <a:xfrm flipH="1" flipV="1">
            <a:off x="1662733" y="1898452"/>
            <a:ext cx="1224136" cy="864096"/>
          </a:xfrm>
          <a:prstGeom prst="line">
            <a:avLst/>
          </a:prstGeom>
          <a:solidFill>
            <a:schemeClr val="accent1"/>
          </a:solidFill>
          <a:ln w="952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9" name="CasellaDiTesto 28"/>
          <p:cNvSpPr txBox="1"/>
          <p:nvPr/>
        </p:nvSpPr>
        <p:spPr>
          <a:xfrm>
            <a:off x="2238797" y="2114476"/>
            <a:ext cx="428322" cy="415498"/>
          </a:xfrm>
          <a:prstGeom prst="rect">
            <a:avLst/>
          </a:prstGeom>
          <a:noFill/>
        </p:spPr>
        <p:txBody>
          <a:bodyPr wrap="none" rtlCol="0">
            <a:spAutoFit/>
          </a:bodyPr>
          <a:lstStyle/>
          <a:p>
            <a:r>
              <a:rPr lang="it-IT" dirty="0" smtClean="0">
                <a:solidFill>
                  <a:srgbClr val="FFFF00"/>
                </a:solidFill>
                <a:latin typeface="Symbol" charset="2"/>
                <a:cs typeface="Symbol" charset="2"/>
              </a:rPr>
              <a:t>r</a:t>
            </a:r>
            <a:r>
              <a:rPr lang="it-IT" baseline="30000" dirty="0" smtClean="0">
                <a:solidFill>
                  <a:srgbClr val="FFFF00"/>
                </a:solidFill>
                <a:latin typeface="Symbol" charset="2"/>
                <a:cs typeface="Symbol" charset="2"/>
              </a:rPr>
              <a:t>0</a:t>
            </a:r>
            <a:endParaRPr lang="it-IT" dirty="0">
              <a:solidFill>
                <a:srgbClr val="FFFF00"/>
              </a:solidFill>
              <a:latin typeface="Symbol" charset="2"/>
              <a:cs typeface="Symbol" charset="2"/>
            </a:endParaRPr>
          </a:p>
        </p:txBody>
      </p:sp>
      <p:sp>
        <p:nvSpPr>
          <p:cNvPr id="9" name="Rettangolo 8"/>
          <p:cNvSpPr/>
          <p:nvPr/>
        </p:nvSpPr>
        <p:spPr bwMode="auto">
          <a:xfrm>
            <a:off x="3534941" y="6578972"/>
            <a:ext cx="504056" cy="144016"/>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400" b="0" i="0" u="none" strike="noStrike" cap="none" normalizeH="0" baseline="0">
              <a:ln>
                <a:noFill/>
              </a:ln>
              <a:solidFill>
                <a:srgbClr val="800000"/>
              </a:solidFill>
              <a:effectLst/>
              <a:latin typeface="Baskerville Old Face" charset="0"/>
              <a:ea typeface="ＭＳ Ｐゴシック" charset="0"/>
              <a:cs typeface="ＭＳ Ｐゴシック" charset="0"/>
            </a:endParaRPr>
          </a:p>
        </p:txBody>
      </p:sp>
      <p:sp>
        <p:nvSpPr>
          <p:cNvPr id="10" name="CasellaDiTesto 9"/>
          <p:cNvSpPr txBox="1"/>
          <p:nvPr/>
        </p:nvSpPr>
        <p:spPr>
          <a:xfrm>
            <a:off x="3174901" y="6578972"/>
            <a:ext cx="1152127" cy="415498"/>
          </a:xfrm>
          <a:prstGeom prst="rect">
            <a:avLst/>
          </a:prstGeom>
          <a:noFill/>
        </p:spPr>
        <p:txBody>
          <a:bodyPr wrap="square" rtlCol="0">
            <a:spAutoFit/>
          </a:bodyPr>
          <a:lstStyle/>
          <a:p>
            <a:r>
              <a:rPr lang="it-IT" dirty="0" smtClean="0"/>
              <a:t>IM(</a:t>
            </a:r>
            <a:r>
              <a:rPr lang="it-IT" dirty="0" err="1" smtClean="0">
                <a:latin typeface="Symbol" charset="2"/>
                <a:cs typeface="Symbol" charset="2"/>
              </a:rPr>
              <a:t>p</a:t>
            </a:r>
            <a:r>
              <a:rPr lang="it-IT" baseline="30000" dirty="0" err="1" smtClean="0">
                <a:latin typeface="Symbol" charset="2"/>
                <a:cs typeface="Symbol" charset="2"/>
              </a:rPr>
              <a:t>+</a:t>
            </a:r>
            <a:r>
              <a:rPr lang="it-IT" dirty="0" err="1" smtClean="0">
                <a:latin typeface="Symbol" charset="2"/>
                <a:cs typeface="Symbol" charset="2"/>
              </a:rPr>
              <a:t>p</a:t>
            </a:r>
            <a:r>
              <a:rPr lang="it-IT" baseline="30000" dirty="0" smtClean="0">
                <a:latin typeface="Symbol" charset="2"/>
                <a:cs typeface="Symbol" charset="2"/>
              </a:rPr>
              <a:t>-</a:t>
            </a:r>
            <a:r>
              <a:rPr lang="it-IT" dirty="0" smtClean="0">
                <a:latin typeface="Baskerville Old Face"/>
                <a:cs typeface="Baskerville Old Face"/>
              </a:rPr>
              <a:t>)</a:t>
            </a:r>
            <a:endParaRPr lang="it-IT" dirty="0"/>
          </a:p>
        </p:txBody>
      </p:sp>
      <p:sp>
        <p:nvSpPr>
          <p:cNvPr id="12" name="Rettangolo 11"/>
          <p:cNvSpPr/>
          <p:nvPr/>
        </p:nvSpPr>
        <p:spPr bwMode="auto">
          <a:xfrm>
            <a:off x="150565" y="4058692"/>
            <a:ext cx="216024" cy="648072"/>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400" b="0" i="0" u="none" strike="noStrike" cap="none" normalizeH="0" baseline="0">
              <a:ln>
                <a:noFill/>
              </a:ln>
              <a:solidFill>
                <a:srgbClr val="800000"/>
              </a:solidFill>
              <a:effectLst/>
              <a:latin typeface="Baskerville Old Face" charset="0"/>
              <a:ea typeface="ＭＳ Ｐゴシック" charset="0"/>
              <a:cs typeface="ＭＳ Ｐゴシック" charset="0"/>
            </a:endParaRPr>
          </a:p>
        </p:txBody>
      </p:sp>
      <p:sp>
        <p:nvSpPr>
          <p:cNvPr id="14" name="CasellaDiTesto 13"/>
          <p:cNvSpPr txBox="1"/>
          <p:nvPr/>
        </p:nvSpPr>
        <p:spPr>
          <a:xfrm rot="16200000">
            <a:off x="-353132" y="4427007"/>
            <a:ext cx="1152127" cy="415498"/>
          </a:xfrm>
          <a:prstGeom prst="rect">
            <a:avLst/>
          </a:prstGeom>
          <a:noFill/>
        </p:spPr>
        <p:txBody>
          <a:bodyPr wrap="square" rtlCol="0">
            <a:spAutoFit/>
          </a:bodyPr>
          <a:lstStyle/>
          <a:p>
            <a:r>
              <a:rPr lang="it-IT" dirty="0" smtClean="0"/>
              <a:t>IM(</a:t>
            </a:r>
            <a:r>
              <a:rPr lang="it-IT" dirty="0" err="1" smtClean="0">
                <a:latin typeface="Symbol" charset="2"/>
                <a:cs typeface="Symbol" charset="2"/>
              </a:rPr>
              <a:t>p</a:t>
            </a:r>
            <a:r>
              <a:rPr lang="it-IT" baseline="30000" dirty="0" err="1">
                <a:latin typeface="Symbol" charset="2"/>
                <a:cs typeface="Symbol" charset="2"/>
              </a:rPr>
              <a:t>-</a:t>
            </a:r>
            <a:r>
              <a:rPr lang="it-IT" dirty="0" err="1" smtClean="0">
                <a:latin typeface="Baskerville Old Face"/>
                <a:cs typeface="Baskerville Old Face"/>
              </a:rPr>
              <a:t>n</a:t>
            </a:r>
            <a:r>
              <a:rPr lang="it-IT" dirty="0" smtClean="0">
                <a:latin typeface="Baskerville Old Face"/>
                <a:cs typeface="Baskerville Old Face"/>
              </a:rPr>
              <a:t>)</a:t>
            </a:r>
            <a:endParaRPr lang="it-IT" dirty="0"/>
          </a:p>
        </p:txBody>
      </p:sp>
      <p:sp>
        <p:nvSpPr>
          <p:cNvPr id="15" name="CasellaDiTesto 14"/>
          <p:cNvSpPr txBox="1"/>
          <p:nvPr/>
        </p:nvSpPr>
        <p:spPr>
          <a:xfrm>
            <a:off x="1950765" y="4058692"/>
            <a:ext cx="1967205" cy="415498"/>
          </a:xfrm>
          <a:prstGeom prst="rect">
            <a:avLst/>
          </a:prstGeom>
          <a:noFill/>
        </p:spPr>
        <p:txBody>
          <a:bodyPr wrap="none" rtlCol="0">
            <a:spAutoFit/>
          </a:bodyPr>
          <a:lstStyle/>
          <a:p>
            <a:r>
              <a:rPr lang="it-IT" dirty="0" err="1" smtClean="0"/>
              <a:t>E</a:t>
            </a:r>
            <a:r>
              <a:rPr lang="it-IT" baseline="-25000" dirty="0" err="1" smtClean="0">
                <a:latin typeface="Symbol" charset="2"/>
                <a:cs typeface="Symbol" charset="2"/>
              </a:rPr>
              <a:t>g</a:t>
            </a:r>
            <a:r>
              <a:rPr lang="it-IT" dirty="0" smtClean="0">
                <a:latin typeface="Baskerville Old Face"/>
                <a:cs typeface="Baskerville Old Face"/>
              </a:rPr>
              <a:t>=(1.5-2.2)</a:t>
            </a:r>
            <a:r>
              <a:rPr lang="it-IT" dirty="0" err="1" smtClean="0">
                <a:latin typeface="Baskerville Old Face"/>
                <a:cs typeface="Baskerville Old Face"/>
              </a:rPr>
              <a:t>GeV</a:t>
            </a:r>
            <a:endParaRPr lang="it-IT" dirty="0"/>
          </a:p>
        </p:txBody>
      </p:sp>
      <p:cxnSp>
        <p:nvCxnSpPr>
          <p:cNvPr id="32" name="Connettore 1 31"/>
          <p:cNvCxnSpPr/>
          <p:nvPr/>
        </p:nvCxnSpPr>
        <p:spPr bwMode="auto">
          <a:xfrm>
            <a:off x="726629" y="5930900"/>
            <a:ext cx="2160240" cy="0"/>
          </a:xfrm>
          <a:prstGeom prst="line">
            <a:avLst/>
          </a:prstGeom>
          <a:solidFill>
            <a:schemeClr val="accent1"/>
          </a:solidFill>
          <a:ln w="952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Connettore 1 32"/>
          <p:cNvCxnSpPr/>
          <p:nvPr/>
        </p:nvCxnSpPr>
        <p:spPr bwMode="auto">
          <a:xfrm rot="16200000">
            <a:off x="1806749" y="5354836"/>
            <a:ext cx="2160240" cy="0"/>
          </a:xfrm>
          <a:prstGeom prst="line">
            <a:avLst/>
          </a:prstGeom>
          <a:solidFill>
            <a:schemeClr val="accent1"/>
          </a:solidFill>
          <a:ln w="952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4" name="Connettore 1 33"/>
          <p:cNvCxnSpPr/>
          <p:nvPr/>
        </p:nvCxnSpPr>
        <p:spPr bwMode="auto">
          <a:xfrm>
            <a:off x="1086669" y="5138812"/>
            <a:ext cx="1512168" cy="720080"/>
          </a:xfrm>
          <a:prstGeom prst="line">
            <a:avLst/>
          </a:prstGeom>
          <a:solidFill>
            <a:schemeClr val="accent1"/>
          </a:solidFill>
          <a:ln w="952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8" name="CasellaDiTesto 37"/>
          <p:cNvSpPr txBox="1"/>
          <p:nvPr/>
        </p:nvSpPr>
        <p:spPr>
          <a:xfrm>
            <a:off x="1086669" y="4922788"/>
            <a:ext cx="447965" cy="415498"/>
          </a:xfrm>
          <a:prstGeom prst="rect">
            <a:avLst/>
          </a:prstGeom>
          <a:noFill/>
        </p:spPr>
        <p:txBody>
          <a:bodyPr wrap="none" rtlCol="0">
            <a:spAutoFit/>
          </a:bodyPr>
          <a:lstStyle/>
          <a:p>
            <a:r>
              <a:rPr lang="it-IT" dirty="0" smtClean="0">
                <a:solidFill>
                  <a:srgbClr val="FFFF00"/>
                </a:solidFill>
                <a:latin typeface="Symbol" charset="2"/>
                <a:cs typeface="Symbol" charset="2"/>
              </a:rPr>
              <a:t>D</a:t>
            </a:r>
            <a:r>
              <a:rPr lang="it-IT" baseline="30000" dirty="0" smtClean="0">
                <a:solidFill>
                  <a:srgbClr val="FFFF00"/>
                </a:solidFill>
                <a:latin typeface="Symbol" charset="2"/>
                <a:cs typeface="Symbol" charset="2"/>
              </a:rPr>
              <a:t>+</a:t>
            </a:r>
            <a:endParaRPr lang="it-IT" dirty="0">
              <a:solidFill>
                <a:srgbClr val="FFFF00"/>
              </a:solidFill>
              <a:latin typeface="Symbol" charset="2"/>
              <a:cs typeface="Symbol" charset="2"/>
            </a:endParaRPr>
          </a:p>
        </p:txBody>
      </p:sp>
      <p:sp>
        <p:nvSpPr>
          <p:cNvPr id="39" name="CasellaDiTesto 38"/>
          <p:cNvSpPr txBox="1"/>
          <p:nvPr/>
        </p:nvSpPr>
        <p:spPr>
          <a:xfrm>
            <a:off x="2382813" y="4778772"/>
            <a:ext cx="428322" cy="415498"/>
          </a:xfrm>
          <a:prstGeom prst="rect">
            <a:avLst/>
          </a:prstGeom>
          <a:noFill/>
        </p:spPr>
        <p:txBody>
          <a:bodyPr wrap="none" rtlCol="0">
            <a:spAutoFit/>
          </a:bodyPr>
          <a:lstStyle/>
          <a:p>
            <a:r>
              <a:rPr lang="it-IT" dirty="0" smtClean="0">
                <a:solidFill>
                  <a:srgbClr val="FFFF00"/>
                </a:solidFill>
                <a:latin typeface="Symbol" charset="2"/>
                <a:cs typeface="Symbol" charset="2"/>
              </a:rPr>
              <a:t>r</a:t>
            </a:r>
            <a:r>
              <a:rPr lang="it-IT" baseline="30000" dirty="0" smtClean="0">
                <a:solidFill>
                  <a:srgbClr val="FFFF00"/>
                </a:solidFill>
                <a:latin typeface="Symbol" charset="2"/>
                <a:cs typeface="Symbol" charset="2"/>
              </a:rPr>
              <a:t>0</a:t>
            </a:r>
            <a:endParaRPr lang="it-IT" dirty="0">
              <a:solidFill>
                <a:srgbClr val="FFFF00"/>
              </a:solidFill>
              <a:latin typeface="Symbol" charset="2"/>
              <a:cs typeface="Symbol" charset="2"/>
            </a:endParaRPr>
          </a:p>
        </p:txBody>
      </p:sp>
      <p:sp>
        <p:nvSpPr>
          <p:cNvPr id="40" name="CasellaDiTesto 39"/>
          <p:cNvSpPr txBox="1"/>
          <p:nvPr/>
        </p:nvSpPr>
        <p:spPr>
          <a:xfrm>
            <a:off x="726629" y="5498852"/>
            <a:ext cx="441146" cy="415498"/>
          </a:xfrm>
          <a:prstGeom prst="rect">
            <a:avLst/>
          </a:prstGeom>
          <a:noFill/>
        </p:spPr>
        <p:txBody>
          <a:bodyPr wrap="none" rtlCol="0">
            <a:spAutoFit/>
          </a:bodyPr>
          <a:lstStyle/>
          <a:p>
            <a:r>
              <a:rPr lang="it-IT" dirty="0" smtClean="0">
                <a:solidFill>
                  <a:srgbClr val="FFFF00"/>
                </a:solidFill>
                <a:latin typeface="Symbol" charset="2"/>
                <a:cs typeface="Symbol" charset="2"/>
              </a:rPr>
              <a:t>D</a:t>
            </a:r>
            <a:r>
              <a:rPr lang="it-IT" baseline="30000" dirty="0">
                <a:solidFill>
                  <a:srgbClr val="FFFF00"/>
                </a:solidFill>
                <a:latin typeface="Symbol" charset="2"/>
                <a:cs typeface="Symbol" charset="2"/>
              </a:rPr>
              <a:t>-</a:t>
            </a:r>
            <a:endParaRPr lang="it-IT" dirty="0">
              <a:solidFill>
                <a:srgbClr val="FFFF00"/>
              </a:solidFill>
              <a:latin typeface="Symbol" charset="2"/>
              <a:cs typeface="Symbol" charset="2"/>
            </a:endParaRPr>
          </a:p>
        </p:txBody>
      </p:sp>
      <p:grpSp>
        <p:nvGrpSpPr>
          <p:cNvPr id="16" name="Gruppo 15"/>
          <p:cNvGrpSpPr/>
          <p:nvPr/>
        </p:nvGrpSpPr>
        <p:grpSpPr>
          <a:xfrm>
            <a:off x="4712802" y="890339"/>
            <a:ext cx="4371065" cy="2880321"/>
            <a:chOff x="4712802" y="890339"/>
            <a:chExt cx="4371065" cy="2880321"/>
          </a:xfrm>
        </p:grpSpPr>
        <p:pic>
          <p:nvPicPr>
            <p:cNvPr id="66" name="Picture 10" descr="Screen Shot 2014-11-07 at 6.00.4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1084" y="890339"/>
              <a:ext cx="4252783" cy="2880321"/>
            </a:xfrm>
            <a:prstGeom prst="rect">
              <a:avLst/>
            </a:prstGeom>
          </p:spPr>
        </p:pic>
        <p:sp>
          <p:nvSpPr>
            <p:cNvPr id="43" name="CasellaDiTesto 42"/>
            <p:cNvSpPr txBox="1"/>
            <p:nvPr/>
          </p:nvSpPr>
          <p:spPr>
            <a:xfrm>
              <a:off x="6559277" y="1250380"/>
              <a:ext cx="1967205" cy="415498"/>
            </a:xfrm>
            <a:prstGeom prst="rect">
              <a:avLst/>
            </a:prstGeom>
            <a:noFill/>
          </p:spPr>
          <p:txBody>
            <a:bodyPr wrap="none" rtlCol="0">
              <a:spAutoFit/>
            </a:bodyPr>
            <a:lstStyle/>
            <a:p>
              <a:r>
                <a:rPr lang="it-IT" dirty="0" err="1" smtClean="0"/>
                <a:t>E</a:t>
              </a:r>
              <a:r>
                <a:rPr lang="it-IT" baseline="-25000" dirty="0" err="1" smtClean="0">
                  <a:latin typeface="Symbol" charset="2"/>
                  <a:cs typeface="Symbol" charset="2"/>
                </a:rPr>
                <a:t>g</a:t>
              </a:r>
              <a:r>
                <a:rPr lang="it-IT" dirty="0" smtClean="0">
                  <a:latin typeface="Baskerville Old Face"/>
                  <a:cs typeface="Baskerville Old Face"/>
                </a:rPr>
                <a:t>=(1.6-2.4)</a:t>
              </a:r>
              <a:r>
                <a:rPr lang="it-IT" dirty="0" err="1" smtClean="0">
                  <a:latin typeface="Baskerville Old Face"/>
                  <a:cs typeface="Baskerville Old Face"/>
                </a:rPr>
                <a:t>GeV</a:t>
              </a:r>
              <a:endParaRPr lang="it-IT" dirty="0"/>
            </a:p>
          </p:txBody>
        </p:sp>
        <p:sp>
          <p:nvSpPr>
            <p:cNvPr id="44" name="Rettangolo 43"/>
            <p:cNvSpPr/>
            <p:nvPr/>
          </p:nvSpPr>
          <p:spPr bwMode="auto">
            <a:xfrm>
              <a:off x="8215461" y="3626644"/>
              <a:ext cx="504056" cy="144016"/>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400" b="0" i="0" u="none" strike="noStrike" cap="none" normalizeH="0" baseline="0">
                <a:ln>
                  <a:noFill/>
                </a:ln>
                <a:solidFill>
                  <a:srgbClr val="800000"/>
                </a:solidFill>
                <a:effectLst/>
                <a:latin typeface="Baskerville Old Face" charset="0"/>
                <a:ea typeface="ＭＳ Ｐゴシック" charset="0"/>
                <a:cs typeface="ＭＳ Ｐゴシック" charset="0"/>
              </a:endParaRPr>
            </a:p>
          </p:txBody>
        </p:sp>
        <p:sp>
          <p:nvSpPr>
            <p:cNvPr id="46" name="Rettangolo 45"/>
            <p:cNvSpPr/>
            <p:nvPr/>
          </p:nvSpPr>
          <p:spPr bwMode="auto">
            <a:xfrm>
              <a:off x="4831085" y="1034356"/>
              <a:ext cx="216024" cy="648072"/>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400" b="0" i="0" u="none" strike="noStrike" cap="none" normalizeH="0" baseline="0">
                <a:ln>
                  <a:noFill/>
                </a:ln>
                <a:solidFill>
                  <a:srgbClr val="800000"/>
                </a:solidFill>
                <a:effectLst/>
                <a:latin typeface="Baskerville Old Face" charset="0"/>
                <a:ea typeface="ＭＳ Ｐゴシック" charset="0"/>
                <a:cs typeface="ＭＳ Ｐゴシック" charset="0"/>
              </a:endParaRPr>
            </a:p>
          </p:txBody>
        </p:sp>
        <p:sp>
          <p:nvSpPr>
            <p:cNvPr id="47" name="CasellaDiTesto 46"/>
            <p:cNvSpPr txBox="1"/>
            <p:nvPr/>
          </p:nvSpPr>
          <p:spPr>
            <a:xfrm rot="16200000">
              <a:off x="4344487" y="1762710"/>
              <a:ext cx="1152127" cy="415498"/>
            </a:xfrm>
            <a:prstGeom prst="rect">
              <a:avLst/>
            </a:prstGeom>
            <a:noFill/>
          </p:spPr>
          <p:txBody>
            <a:bodyPr wrap="square" rtlCol="0">
              <a:spAutoFit/>
            </a:bodyPr>
            <a:lstStyle/>
            <a:p>
              <a:r>
                <a:rPr lang="it-IT" dirty="0" smtClean="0"/>
                <a:t>IM(</a:t>
              </a:r>
              <a:r>
                <a:rPr lang="it-IT" dirty="0" err="1" smtClean="0">
                  <a:latin typeface="Symbol" charset="2"/>
                  <a:cs typeface="Symbol" charset="2"/>
                </a:rPr>
                <a:t>p</a:t>
              </a:r>
              <a:r>
                <a:rPr lang="it-IT" baseline="30000" dirty="0" err="1">
                  <a:latin typeface="Symbol" charset="2"/>
                  <a:cs typeface="Symbol" charset="2"/>
                </a:rPr>
                <a:t>-</a:t>
              </a:r>
              <a:r>
                <a:rPr lang="it-IT" dirty="0" err="1" smtClean="0">
                  <a:latin typeface="Baskerville Old Face"/>
                  <a:cs typeface="Baskerville Old Face"/>
                </a:rPr>
                <a:t>n</a:t>
              </a:r>
              <a:r>
                <a:rPr lang="it-IT" dirty="0" smtClean="0">
                  <a:latin typeface="Baskerville Old Face"/>
                  <a:cs typeface="Baskerville Old Face"/>
                </a:rPr>
                <a:t>)</a:t>
              </a:r>
              <a:endParaRPr lang="it-IT" dirty="0"/>
            </a:p>
          </p:txBody>
        </p:sp>
        <p:cxnSp>
          <p:nvCxnSpPr>
            <p:cNvPr id="48" name="Connettore 1 47"/>
            <p:cNvCxnSpPr/>
            <p:nvPr/>
          </p:nvCxnSpPr>
          <p:spPr bwMode="auto">
            <a:xfrm>
              <a:off x="5983213" y="1610420"/>
              <a:ext cx="0" cy="1656184"/>
            </a:xfrm>
            <a:prstGeom prst="line">
              <a:avLst/>
            </a:prstGeom>
            <a:solidFill>
              <a:schemeClr val="accent1"/>
            </a:solidFill>
            <a:ln w="952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9" name="CasellaDiTesto 48"/>
            <p:cNvSpPr txBox="1"/>
            <p:nvPr/>
          </p:nvSpPr>
          <p:spPr>
            <a:xfrm>
              <a:off x="5551165" y="1538412"/>
              <a:ext cx="447965" cy="415498"/>
            </a:xfrm>
            <a:prstGeom prst="rect">
              <a:avLst/>
            </a:prstGeom>
            <a:noFill/>
          </p:spPr>
          <p:txBody>
            <a:bodyPr wrap="none" rtlCol="0">
              <a:spAutoFit/>
            </a:bodyPr>
            <a:lstStyle/>
            <a:p>
              <a:r>
                <a:rPr lang="it-IT" dirty="0" smtClean="0">
                  <a:solidFill>
                    <a:srgbClr val="FFFF00"/>
                  </a:solidFill>
                  <a:latin typeface="Symbol" charset="2"/>
                  <a:cs typeface="Symbol" charset="2"/>
                </a:rPr>
                <a:t>D</a:t>
              </a:r>
              <a:r>
                <a:rPr lang="it-IT" baseline="30000" dirty="0" smtClean="0">
                  <a:solidFill>
                    <a:srgbClr val="FFFF00"/>
                  </a:solidFill>
                  <a:latin typeface="Symbol" charset="2"/>
                  <a:cs typeface="Symbol" charset="2"/>
                </a:rPr>
                <a:t>+</a:t>
              </a:r>
              <a:endParaRPr lang="it-IT" dirty="0">
                <a:solidFill>
                  <a:srgbClr val="FFFF00"/>
                </a:solidFill>
                <a:latin typeface="Symbol" charset="2"/>
                <a:cs typeface="Symbol" charset="2"/>
              </a:endParaRPr>
            </a:p>
          </p:txBody>
        </p:sp>
        <p:cxnSp>
          <p:nvCxnSpPr>
            <p:cNvPr id="50" name="Connettore 1 49"/>
            <p:cNvCxnSpPr/>
            <p:nvPr/>
          </p:nvCxnSpPr>
          <p:spPr bwMode="auto">
            <a:xfrm rot="5400000">
              <a:off x="6523273" y="2150480"/>
              <a:ext cx="0" cy="1656184"/>
            </a:xfrm>
            <a:prstGeom prst="line">
              <a:avLst/>
            </a:prstGeom>
            <a:solidFill>
              <a:schemeClr val="accent1"/>
            </a:solidFill>
            <a:ln w="952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1" name="CasellaDiTesto 50"/>
            <p:cNvSpPr txBox="1"/>
            <p:nvPr/>
          </p:nvSpPr>
          <p:spPr>
            <a:xfrm>
              <a:off x="7423373" y="2690540"/>
              <a:ext cx="441146" cy="415498"/>
            </a:xfrm>
            <a:prstGeom prst="rect">
              <a:avLst/>
            </a:prstGeom>
            <a:noFill/>
          </p:spPr>
          <p:txBody>
            <a:bodyPr wrap="none" rtlCol="0">
              <a:spAutoFit/>
            </a:bodyPr>
            <a:lstStyle/>
            <a:p>
              <a:r>
                <a:rPr lang="it-IT" dirty="0" smtClean="0">
                  <a:solidFill>
                    <a:srgbClr val="FFFF00"/>
                  </a:solidFill>
                  <a:latin typeface="Symbol" charset="2"/>
                  <a:cs typeface="Symbol" charset="2"/>
                </a:rPr>
                <a:t>D</a:t>
              </a:r>
              <a:r>
                <a:rPr lang="it-IT" baseline="30000" dirty="0">
                  <a:solidFill>
                    <a:srgbClr val="FFFF00"/>
                  </a:solidFill>
                  <a:latin typeface="Symbol" charset="2"/>
                  <a:cs typeface="Symbol" charset="2"/>
                </a:rPr>
                <a:t>-</a:t>
              </a:r>
              <a:endParaRPr lang="it-IT" dirty="0">
                <a:solidFill>
                  <a:srgbClr val="FFFF00"/>
                </a:solidFill>
                <a:latin typeface="Symbol" charset="2"/>
                <a:cs typeface="Symbol" charset="2"/>
              </a:endParaRPr>
            </a:p>
          </p:txBody>
        </p:sp>
        <p:cxnSp>
          <p:nvCxnSpPr>
            <p:cNvPr id="52" name="Connettore 1 51"/>
            <p:cNvCxnSpPr/>
            <p:nvPr/>
          </p:nvCxnSpPr>
          <p:spPr bwMode="auto">
            <a:xfrm flipH="1" flipV="1">
              <a:off x="5983213" y="2042468"/>
              <a:ext cx="1224136" cy="864096"/>
            </a:xfrm>
            <a:prstGeom prst="line">
              <a:avLst/>
            </a:prstGeom>
            <a:solidFill>
              <a:schemeClr val="accent1"/>
            </a:solidFill>
            <a:ln w="952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3" name="CasellaDiTesto 52"/>
            <p:cNvSpPr txBox="1"/>
            <p:nvPr/>
          </p:nvSpPr>
          <p:spPr>
            <a:xfrm>
              <a:off x="6919317" y="2114476"/>
              <a:ext cx="428322" cy="415498"/>
            </a:xfrm>
            <a:prstGeom prst="rect">
              <a:avLst/>
            </a:prstGeom>
            <a:noFill/>
          </p:spPr>
          <p:txBody>
            <a:bodyPr wrap="none" rtlCol="0">
              <a:spAutoFit/>
            </a:bodyPr>
            <a:lstStyle/>
            <a:p>
              <a:r>
                <a:rPr lang="it-IT" dirty="0" smtClean="0">
                  <a:solidFill>
                    <a:srgbClr val="FFFF00"/>
                  </a:solidFill>
                  <a:latin typeface="Symbol" charset="2"/>
                  <a:cs typeface="Symbol" charset="2"/>
                </a:rPr>
                <a:t>r</a:t>
              </a:r>
              <a:r>
                <a:rPr lang="it-IT" baseline="30000" dirty="0" smtClean="0">
                  <a:solidFill>
                    <a:srgbClr val="FFFF00"/>
                  </a:solidFill>
                  <a:latin typeface="Symbol" charset="2"/>
                  <a:cs typeface="Symbol" charset="2"/>
                </a:rPr>
                <a:t>0</a:t>
              </a:r>
              <a:endParaRPr lang="it-IT" dirty="0">
                <a:solidFill>
                  <a:srgbClr val="FFFF00"/>
                </a:solidFill>
                <a:latin typeface="Symbol" charset="2"/>
                <a:cs typeface="Symbol" charset="2"/>
              </a:endParaRPr>
            </a:p>
          </p:txBody>
        </p:sp>
      </p:grpSp>
      <p:sp>
        <p:nvSpPr>
          <p:cNvPr id="54" name="Rettangolo 53"/>
          <p:cNvSpPr/>
          <p:nvPr/>
        </p:nvSpPr>
        <p:spPr bwMode="auto">
          <a:xfrm>
            <a:off x="8215461" y="6650980"/>
            <a:ext cx="504056" cy="144016"/>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400" b="0" i="0" u="none" strike="noStrike" cap="none" normalizeH="0" baseline="0">
              <a:ln>
                <a:noFill/>
              </a:ln>
              <a:solidFill>
                <a:srgbClr val="800000"/>
              </a:solidFill>
              <a:effectLst/>
              <a:latin typeface="Baskerville Old Face" charset="0"/>
              <a:ea typeface="ＭＳ Ｐゴシック" charset="0"/>
              <a:cs typeface="ＭＳ Ｐゴシック" charset="0"/>
            </a:endParaRPr>
          </a:p>
        </p:txBody>
      </p:sp>
      <p:sp>
        <p:nvSpPr>
          <p:cNvPr id="55" name="CasellaDiTesto 54"/>
          <p:cNvSpPr txBox="1"/>
          <p:nvPr/>
        </p:nvSpPr>
        <p:spPr>
          <a:xfrm>
            <a:off x="8143453" y="6506964"/>
            <a:ext cx="1152127" cy="415498"/>
          </a:xfrm>
          <a:prstGeom prst="rect">
            <a:avLst/>
          </a:prstGeom>
          <a:noFill/>
        </p:spPr>
        <p:txBody>
          <a:bodyPr wrap="square" rtlCol="0">
            <a:spAutoFit/>
          </a:bodyPr>
          <a:lstStyle/>
          <a:p>
            <a:r>
              <a:rPr lang="it-IT" dirty="0" smtClean="0"/>
              <a:t>IM(</a:t>
            </a:r>
            <a:r>
              <a:rPr lang="it-IT" dirty="0" err="1" smtClean="0">
                <a:latin typeface="Symbol" charset="2"/>
                <a:cs typeface="Symbol" charset="2"/>
              </a:rPr>
              <a:t>p</a:t>
            </a:r>
            <a:r>
              <a:rPr lang="it-IT" baseline="30000" dirty="0" err="1" smtClean="0">
                <a:latin typeface="Symbol" charset="2"/>
                <a:cs typeface="Symbol" charset="2"/>
              </a:rPr>
              <a:t>+</a:t>
            </a:r>
            <a:r>
              <a:rPr lang="it-IT" dirty="0" err="1" smtClean="0">
                <a:latin typeface="Symbol" charset="2"/>
                <a:cs typeface="Symbol" charset="2"/>
              </a:rPr>
              <a:t>p</a:t>
            </a:r>
            <a:r>
              <a:rPr lang="it-IT" baseline="30000" dirty="0" smtClean="0">
                <a:latin typeface="Symbol" charset="2"/>
                <a:cs typeface="Symbol" charset="2"/>
              </a:rPr>
              <a:t>-</a:t>
            </a:r>
            <a:r>
              <a:rPr lang="it-IT" dirty="0" smtClean="0">
                <a:latin typeface="Baskerville Old Face"/>
                <a:cs typeface="Baskerville Old Face"/>
              </a:rPr>
              <a:t>)</a:t>
            </a:r>
            <a:endParaRPr lang="it-IT" dirty="0"/>
          </a:p>
        </p:txBody>
      </p:sp>
      <p:sp>
        <p:nvSpPr>
          <p:cNvPr id="56" name="Rettangolo 55"/>
          <p:cNvSpPr/>
          <p:nvPr/>
        </p:nvSpPr>
        <p:spPr bwMode="auto">
          <a:xfrm>
            <a:off x="4831085" y="4058692"/>
            <a:ext cx="216024" cy="648072"/>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400" b="0" i="0" u="none" strike="noStrike" cap="none" normalizeH="0" baseline="0">
              <a:ln>
                <a:noFill/>
              </a:ln>
              <a:solidFill>
                <a:srgbClr val="800000"/>
              </a:solidFill>
              <a:effectLst/>
              <a:latin typeface="Baskerville Old Face" charset="0"/>
              <a:ea typeface="ＭＳ Ｐゴシック" charset="0"/>
              <a:cs typeface="ＭＳ Ｐゴシック" charset="0"/>
            </a:endParaRPr>
          </a:p>
        </p:txBody>
      </p:sp>
      <p:sp>
        <p:nvSpPr>
          <p:cNvPr id="57" name="CasellaDiTesto 56"/>
          <p:cNvSpPr txBox="1"/>
          <p:nvPr/>
        </p:nvSpPr>
        <p:spPr>
          <a:xfrm rot="16200000">
            <a:off x="4327388" y="4427007"/>
            <a:ext cx="1152127" cy="415498"/>
          </a:xfrm>
          <a:prstGeom prst="rect">
            <a:avLst/>
          </a:prstGeom>
          <a:noFill/>
        </p:spPr>
        <p:txBody>
          <a:bodyPr wrap="square" rtlCol="0">
            <a:spAutoFit/>
          </a:bodyPr>
          <a:lstStyle/>
          <a:p>
            <a:r>
              <a:rPr lang="it-IT" dirty="0" smtClean="0"/>
              <a:t>IM(</a:t>
            </a:r>
            <a:r>
              <a:rPr lang="it-IT" dirty="0" err="1" smtClean="0">
                <a:latin typeface="Symbol" charset="2"/>
                <a:cs typeface="Symbol" charset="2"/>
              </a:rPr>
              <a:t>p</a:t>
            </a:r>
            <a:r>
              <a:rPr lang="it-IT" baseline="30000" dirty="0" err="1">
                <a:latin typeface="Symbol" charset="2"/>
                <a:cs typeface="Symbol" charset="2"/>
              </a:rPr>
              <a:t>-</a:t>
            </a:r>
            <a:r>
              <a:rPr lang="it-IT" dirty="0" err="1" smtClean="0">
                <a:latin typeface="Baskerville Old Face"/>
                <a:cs typeface="Baskerville Old Face"/>
              </a:rPr>
              <a:t>n</a:t>
            </a:r>
            <a:r>
              <a:rPr lang="it-IT" dirty="0" smtClean="0">
                <a:latin typeface="Baskerville Old Face"/>
                <a:cs typeface="Baskerville Old Face"/>
              </a:rPr>
              <a:t>)</a:t>
            </a:r>
            <a:endParaRPr lang="it-IT" dirty="0"/>
          </a:p>
        </p:txBody>
      </p:sp>
      <p:sp>
        <p:nvSpPr>
          <p:cNvPr id="58" name="CasellaDiTesto 57"/>
          <p:cNvSpPr txBox="1"/>
          <p:nvPr/>
        </p:nvSpPr>
        <p:spPr>
          <a:xfrm>
            <a:off x="6631285" y="4058692"/>
            <a:ext cx="1967205" cy="415498"/>
          </a:xfrm>
          <a:prstGeom prst="rect">
            <a:avLst/>
          </a:prstGeom>
          <a:noFill/>
        </p:spPr>
        <p:txBody>
          <a:bodyPr wrap="none" rtlCol="0">
            <a:spAutoFit/>
          </a:bodyPr>
          <a:lstStyle/>
          <a:p>
            <a:r>
              <a:rPr lang="it-IT" dirty="0" err="1" smtClean="0"/>
              <a:t>E</a:t>
            </a:r>
            <a:r>
              <a:rPr lang="it-IT" baseline="-25000" dirty="0" err="1" smtClean="0">
                <a:latin typeface="Symbol" charset="2"/>
                <a:cs typeface="Symbol" charset="2"/>
              </a:rPr>
              <a:t>g</a:t>
            </a:r>
            <a:r>
              <a:rPr lang="it-IT" dirty="0" smtClean="0">
                <a:latin typeface="Baskerville Old Face"/>
                <a:cs typeface="Baskerville Old Face"/>
              </a:rPr>
              <a:t>=(1.6-2.4)</a:t>
            </a:r>
            <a:r>
              <a:rPr lang="it-IT" dirty="0" err="1" smtClean="0">
                <a:latin typeface="Baskerville Old Face"/>
                <a:cs typeface="Baskerville Old Face"/>
              </a:rPr>
              <a:t>GeV</a:t>
            </a:r>
            <a:endParaRPr lang="it-IT" dirty="0"/>
          </a:p>
        </p:txBody>
      </p:sp>
      <p:cxnSp>
        <p:nvCxnSpPr>
          <p:cNvPr id="59" name="Connettore 1 58"/>
          <p:cNvCxnSpPr/>
          <p:nvPr/>
        </p:nvCxnSpPr>
        <p:spPr bwMode="auto">
          <a:xfrm>
            <a:off x="5407149" y="6074916"/>
            <a:ext cx="2160240" cy="0"/>
          </a:xfrm>
          <a:prstGeom prst="line">
            <a:avLst/>
          </a:prstGeom>
          <a:solidFill>
            <a:schemeClr val="accent1"/>
          </a:solidFill>
          <a:ln w="952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 name="Connettore 1 59"/>
          <p:cNvCxnSpPr/>
          <p:nvPr/>
        </p:nvCxnSpPr>
        <p:spPr bwMode="auto">
          <a:xfrm rot="16200000">
            <a:off x="5839197" y="5354836"/>
            <a:ext cx="2160240" cy="0"/>
          </a:xfrm>
          <a:prstGeom prst="line">
            <a:avLst/>
          </a:prstGeom>
          <a:solidFill>
            <a:schemeClr val="accent1"/>
          </a:solidFill>
          <a:ln w="952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1" name="Connettore 1 60"/>
          <p:cNvCxnSpPr/>
          <p:nvPr/>
        </p:nvCxnSpPr>
        <p:spPr bwMode="auto">
          <a:xfrm>
            <a:off x="5623173" y="5210820"/>
            <a:ext cx="1512168" cy="720080"/>
          </a:xfrm>
          <a:prstGeom prst="line">
            <a:avLst/>
          </a:prstGeom>
          <a:solidFill>
            <a:schemeClr val="accent1"/>
          </a:solidFill>
          <a:ln w="952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2" name="CasellaDiTesto 61"/>
          <p:cNvSpPr txBox="1"/>
          <p:nvPr/>
        </p:nvSpPr>
        <p:spPr>
          <a:xfrm>
            <a:off x="5767189" y="4922788"/>
            <a:ext cx="447965" cy="415498"/>
          </a:xfrm>
          <a:prstGeom prst="rect">
            <a:avLst/>
          </a:prstGeom>
          <a:noFill/>
        </p:spPr>
        <p:txBody>
          <a:bodyPr wrap="none" rtlCol="0">
            <a:spAutoFit/>
          </a:bodyPr>
          <a:lstStyle/>
          <a:p>
            <a:r>
              <a:rPr lang="it-IT" dirty="0" smtClean="0">
                <a:solidFill>
                  <a:srgbClr val="FFFF00"/>
                </a:solidFill>
                <a:latin typeface="Symbol" charset="2"/>
                <a:cs typeface="Symbol" charset="2"/>
              </a:rPr>
              <a:t>D</a:t>
            </a:r>
            <a:r>
              <a:rPr lang="it-IT" baseline="30000" dirty="0" smtClean="0">
                <a:solidFill>
                  <a:srgbClr val="FFFF00"/>
                </a:solidFill>
                <a:latin typeface="Symbol" charset="2"/>
                <a:cs typeface="Symbol" charset="2"/>
              </a:rPr>
              <a:t>+</a:t>
            </a:r>
            <a:endParaRPr lang="it-IT" dirty="0">
              <a:solidFill>
                <a:srgbClr val="FFFF00"/>
              </a:solidFill>
              <a:latin typeface="Symbol" charset="2"/>
              <a:cs typeface="Symbol" charset="2"/>
            </a:endParaRPr>
          </a:p>
        </p:txBody>
      </p:sp>
      <p:sp>
        <p:nvSpPr>
          <p:cNvPr id="63" name="CasellaDiTesto 62"/>
          <p:cNvSpPr txBox="1"/>
          <p:nvPr/>
        </p:nvSpPr>
        <p:spPr>
          <a:xfrm>
            <a:off x="7063333" y="4778772"/>
            <a:ext cx="428322" cy="415498"/>
          </a:xfrm>
          <a:prstGeom prst="rect">
            <a:avLst/>
          </a:prstGeom>
          <a:noFill/>
        </p:spPr>
        <p:txBody>
          <a:bodyPr wrap="none" rtlCol="0">
            <a:spAutoFit/>
          </a:bodyPr>
          <a:lstStyle/>
          <a:p>
            <a:r>
              <a:rPr lang="it-IT" dirty="0" smtClean="0">
                <a:solidFill>
                  <a:srgbClr val="FFFF00"/>
                </a:solidFill>
                <a:latin typeface="Symbol" charset="2"/>
                <a:cs typeface="Symbol" charset="2"/>
              </a:rPr>
              <a:t>r</a:t>
            </a:r>
            <a:r>
              <a:rPr lang="it-IT" baseline="30000" dirty="0" smtClean="0">
                <a:solidFill>
                  <a:srgbClr val="FFFF00"/>
                </a:solidFill>
                <a:latin typeface="Symbol" charset="2"/>
                <a:cs typeface="Symbol" charset="2"/>
              </a:rPr>
              <a:t>0</a:t>
            </a:r>
            <a:endParaRPr lang="it-IT" dirty="0">
              <a:solidFill>
                <a:srgbClr val="FFFF00"/>
              </a:solidFill>
              <a:latin typeface="Symbol" charset="2"/>
              <a:cs typeface="Symbol" charset="2"/>
            </a:endParaRPr>
          </a:p>
        </p:txBody>
      </p:sp>
      <p:sp>
        <p:nvSpPr>
          <p:cNvPr id="64" name="CasellaDiTesto 63"/>
          <p:cNvSpPr txBox="1"/>
          <p:nvPr/>
        </p:nvSpPr>
        <p:spPr>
          <a:xfrm>
            <a:off x="5407149" y="5498852"/>
            <a:ext cx="441146" cy="415498"/>
          </a:xfrm>
          <a:prstGeom prst="rect">
            <a:avLst/>
          </a:prstGeom>
          <a:noFill/>
        </p:spPr>
        <p:txBody>
          <a:bodyPr wrap="none" rtlCol="0">
            <a:spAutoFit/>
          </a:bodyPr>
          <a:lstStyle/>
          <a:p>
            <a:r>
              <a:rPr lang="it-IT" dirty="0" smtClean="0">
                <a:solidFill>
                  <a:srgbClr val="FFFF00"/>
                </a:solidFill>
                <a:latin typeface="Symbol" charset="2"/>
                <a:cs typeface="Symbol" charset="2"/>
              </a:rPr>
              <a:t>D</a:t>
            </a:r>
            <a:r>
              <a:rPr lang="it-IT" baseline="30000" dirty="0">
                <a:solidFill>
                  <a:srgbClr val="FFFF00"/>
                </a:solidFill>
                <a:latin typeface="Symbol" charset="2"/>
                <a:cs typeface="Symbol" charset="2"/>
              </a:rPr>
              <a:t>-</a:t>
            </a:r>
            <a:endParaRPr lang="it-IT" dirty="0">
              <a:solidFill>
                <a:srgbClr val="FFFF00"/>
              </a:solidFill>
              <a:latin typeface="Symbol" charset="2"/>
              <a:cs typeface="Symbol" charset="2"/>
            </a:endParaRPr>
          </a:p>
        </p:txBody>
      </p:sp>
      <p:sp>
        <p:nvSpPr>
          <p:cNvPr id="45" name="CasellaDiTesto 44"/>
          <p:cNvSpPr txBox="1"/>
          <p:nvPr/>
        </p:nvSpPr>
        <p:spPr>
          <a:xfrm>
            <a:off x="7999437" y="3482628"/>
            <a:ext cx="1152127" cy="415498"/>
          </a:xfrm>
          <a:prstGeom prst="rect">
            <a:avLst/>
          </a:prstGeom>
          <a:noFill/>
        </p:spPr>
        <p:txBody>
          <a:bodyPr wrap="square" rtlCol="0">
            <a:spAutoFit/>
          </a:bodyPr>
          <a:lstStyle/>
          <a:p>
            <a:r>
              <a:rPr lang="it-IT" dirty="0" smtClean="0"/>
              <a:t>IM(</a:t>
            </a:r>
            <a:r>
              <a:rPr lang="it-IT" dirty="0" err="1" smtClean="0">
                <a:latin typeface="Symbol" charset="2"/>
                <a:cs typeface="Symbol" charset="2"/>
              </a:rPr>
              <a:t>p</a:t>
            </a:r>
            <a:r>
              <a:rPr lang="it-IT" baseline="30000" dirty="0" err="1" smtClean="0">
                <a:latin typeface="Symbol" charset="2"/>
                <a:cs typeface="Symbol" charset="2"/>
              </a:rPr>
              <a:t>+</a:t>
            </a:r>
            <a:r>
              <a:rPr lang="it-IT" dirty="0" err="1" smtClean="0">
                <a:latin typeface="Baskerville Old Face"/>
                <a:cs typeface="Baskerville Old Face"/>
              </a:rPr>
              <a:t>n</a:t>
            </a:r>
            <a:r>
              <a:rPr lang="it-IT" dirty="0" smtClean="0">
                <a:latin typeface="Baskerville Old Face"/>
                <a:cs typeface="Baskerville Old Face"/>
              </a:rPr>
              <a:t>)</a:t>
            </a:r>
            <a:endParaRPr lang="it-IT" dirty="0"/>
          </a:p>
        </p:txBody>
      </p:sp>
    </p:spTree>
    <p:extLst>
      <p:ext uri="{BB962C8B-B14F-4D97-AF65-F5344CB8AC3E}">
        <p14:creationId xmlns:p14="http://schemas.microsoft.com/office/powerpoint/2010/main" val="9806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pic>
        <p:nvPicPr>
          <p:cNvPr id="3" name="Immagine 2" descr="Schermata 2014-11-19 alle 12.21.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613" y="0"/>
            <a:ext cx="9289032" cy="6509709"/>
          </a:xfrm>
          <a:prstGeom prst="rect">
            <a:avLst/>
          </a:prstGeom>
        </p:spPr>
      </p:pic>
      <p:sp>
        <p:nvSpPr>
          <p:cNvPr id="4" name="CasellaDiTesto 3"/>
          <p:cNvSpPr txBox="1"/>
          <p:nvPr/>
        </p:nvSpPr>
        <p:spPr>
          <a:xfrm>
            <a:off x="1086669" y="5210820"/>
            <a:ext cx="3600400" cy="1200329"/>
          </a:xfrm>
          <a:prstGeom prst="rect">
            <a:avLst/>
          </a:prstGeom>
          <a:solidFill>
            <a:srgbClr val="FFFFFF"/>
          </a:solidFill>
        </p:spPr>
        <p:txBody>
          <a:bodyPr wrap="square" rtlCol="0">
            <a:spAutoFit/>
          </a:bodyPr>
          <a:lstStyle/>
          <a:p>
            <a:r>
              <a:rPr lang="en-US" sz="1800" dirty="0" smtClean="0">
                <a:latin typeface="Comic Sans MS"/>
                <a:cs typeface="Comic Sans MS"/>
              </a:rPr>
              <a:t>Boosted Decision Tree and Q-value separation are being attempted to improve </a:t>
            </a:r>
            <a:r>
              <a:rPr lang="en-US" sz="1800" dirty="0" smtClean="0">
                <a:latin typeface="Symbol" charset="2"/>
                <a:cs typeface="Symbol" charset="2"/>
              </a:rPr>
              <a:t>r</a:t>
            </a:r>
            <a:r>
              <a:rPr lang="en-US" sz="1800" baseline="30000" dirty="0" smtClean="0">
                <a:latin typeface="Symbol" charset="2"/>
                <a:cs typeface="Symbol" charset="2"/>
              </a:rPr>
              <a:t>0 </a:t>
            </a:r>
            <a:r>
              <a:rPr lang="en-US" sz="1800" dirty="0" smtClean="0">
                <a:latin typeface="Comic Sans MS"/>
                <a:cs typeface="Comic Sans MS"/>
              </a:rPr>
              <a:t>separation.</a:t>
            </a:r>
            <a:r>
              <a:rPr lang="en-US" sz="1800" dirty="0" smtClean="0">
                <a:latin typeface="Symbol" charset="2"/>
                <a:cs typeface="Symbol" charset="2"/>
              </a:rPr>
              <a:t> </a:t>
            </a:r>
            <a:endParaRPr lang="en-US" sz="1800" dirty="0"/>
          </a:p>
        </p:txBody>
      </p:sp>
      <p:sp>
        <p:nvSpPr>
          <p:cNvPr id="5" name="CasellaDiTesto 4"/>
          <p:cNvSpPr txBox="1"/>
          <p:nvPr/>
        </p:nvSpPr>
        <p:spPr>
          <a:xfrm>
            <a:off x="3894981" y="4562748"/>
            <a:ext cx="248836" cy="415498"/>
          </a:xfrm>
          <a:prstGeom prst="rect">
            <a:avLst/>
          </a:prstGeom>
          <a:noFill/>
        </p:spPr>
        <p:txBody>
          <a:bodyPr wrap="none" rtlCol="0">
            <a:spAutoFit/>
          </a:bodyPr>
          <a:lstStyle/>
          <a:p>
            <a:r>
              <a:rPr lang="it-IT" dirty="0" smtClean="0"/>
              <a:t>‘</a:t>
            </a:r>
            <a:endParaRPr lang="it-IT" dirty="0"/>
          </a:p>
        </p:txBody>
      </p:sp>
      <p:pic>
        <p:nvPicPr>
          <p:cNvPr id="7" name="Immagine 6" descr="Screen Shot 2014-11-17 at 5.23.3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653" y="2834556"/>
            <a:ext cx="3384376" cy="2434526"/>
          </a:xfrm>
          <a:prstGeom prst="rect">
            <a:avLst/>
          </a:prstGeom>
        </p:spPr>
      </p:pic>
    </p:spTree>
    <p:extLst>
      <p:ext uri="{BB962C8B-B14F-4D97-AF65-F5344CB8AC3E}">
        <p14:creationId xmlns:p14="http://schemas.microsoft.com/office/powerpoint/2010/main" val="214888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81" name="Group 16"/>
          <p:cNvGrpSpPr>
            <a:grpSpLocks/>
          </p:cNvGrpSpPr>
          <p:nvPr/>
        </p:nvGrpSpPr>
        <p:grpSpPr bwMode="auto">
          <a:xfrm>
            <a:off x="4615061" y="746324"/>
            <a:ext cx="5288443" cy="5859553"/>
            <a:chOff x="4864100" y="990600"/>
            <a:chExt cx="4899026" cy="6251576"/>
          </a:xfrm>
        </p:grpSpPr>
        <p:grpSp>
          <p:nvGrpSpPr>
            <p:cNvPr id="15382" name="Group 14"/>
            <p:cNvGrpSpPr>
              <a:grpSpLocks/>
            </p:cNvGrpSpPr>
            <p:nvPr/>
          </p:nvGrpSpPr>
          <p:grpSpPr bwMode="auto">
            <a:xfrm>
              <a:off x="4868863" y="990600"/>
              <a:ext cx="4894263" cy="3332164"/>
              <a:chOff x="4868863" y="990600"/>
              <a:chExt cx="4894263" cy="3332164"/>
            </a:xfrm>
          </p:grpSpPr>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863" y="990600"/>
                <a:ext cx="4894263" cy="3332164"/>
              </a:xfrm>
              <a:prstGeom prst="rect">
                <a:avLst/>
              </a:prstGeom>
              <a:noFill/>
              <a:ln w="9525">
                <a:solidFill>
                  <a:schemeClr val="tx1"/>
                </a:solidFill>
                <a:round/>
                <a:headEnd/>
                <a:tailEnd/>
              </a:ln>
              <a:effectLst>
                <a:outerShdw blurRad="63500" dist="25965"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7032625" y="3422651"/>
                <a:ext cx="519113" cy="43815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81982" tIns="40992" rIns="81982" bIns="40992"/>
              <a:lstStyle>
                <a:lvl1pPr defTabSz="439738">
                  <a:defRPr sz="2400">
                    <a:solidFill>
                      <a:schemeClr val="tx1"/>
                    </a:solidFill>
                    <a:latin typeface="Arial" charset="0"/>
                    <a:ea typeface="ＭＳ Ｐゴシック" charset="0"/>
                    <a:cs typeface="ＭＳ Ｐゴシック" charset="0"/>
                  </a:defRPr>
                </a:lvl1pPr>
                <a:lvl2pPr marL="708025" indent="-269875" defTabSz="439738">
                  <a:defRPr sz="2400">
                    <a:solidFill>
                      <a:schemeClr val="tx1"/>
                    </a:solidFill>
                    <a:latin typeface="Arial" charset="0"/>
                    <a:ea typeface="ＭＳ Ｐゴシック" charset="0"/>
                  </a:defRPr>
                </a:lvl2pPr>
                <a:lvl3pPr marL="1090613" indent="-219075" defTabSz="439738">
                  <a:defRPr sz="2400">
                    <a:solidFill>
                      <a:schemeClr val="tx1"/>
                    </a:solidFill>
                    <a:latin typeface="Arial" charset="0"/>
                    <a:ea typeface="ＭＳ Ｐゴシック" charset="0"/>
                  </a:defRPr>
                </a:lvl3pPr>
                <a:lvl4pPr marL="1525588" indent="-217488" defTabSz="439738">
                  <a:defRPr sz="2400">
                    <a:solidFill>
                      <a:schemeClr val="tx1"/>
                    </a:solidFill>
                    <a:latin typeface="Arial" charset="0"/>
                    <a:ea typeface="ＭＳ Ｐゴシック" charset="0"/>
                  </a:defRPr>
                </a:lvl4pPr>
                <a:lvl5pPr marL="1962150" indent="-215900" defTabSz="439738">
                  <a:defRPr sz="2400">
                    <a:solidFill>
                      <a:schemeClr val="tx1"/>
                    </a:solidFill>
                    <a:latin typeface="Arial" charset="0"/>
                    <a:ea typeface="ＭＳ Ｐゴシック" charset="0"/>
                  </a:defRPr>
                </a:lvl5pPr>
                <a:lvl6pPr marL="2419350" indent="-215900" defTabSz="439738" eaLnBrk="0" fontAlgn="base" hangingPunct="0">
                  <a:spcBef>
                    <a:spcPct val="0"/>
                  </a:spcBef>
                  <a:spcAft>
                    <a:spcPct val="0"/>
                  </a:spcAft>
                  <a:defRPr sz="2400">
                    <a:solidFill>
                      <a:schemeClr val="tx1"/>
                    </a:solidFill>
                    <a:latin typeface="Arial" charset="0"/>
                    <a:ea typeface="ＭＳ Ｐゴシック" charset="0"/>
                  </a:defRPr>
                </a:lvl6pPr>
                <a:lvl7pPr marL="2876550" indent="-215900" defTabSz="439738" eaLnBrk="0" fontAlgn="base" hangingPunct="0">
                  <a:spcBef>
                    <a:spcPct val="0"/>
                  </a:spcBef>
                  <a:spcAft>
                    <a:spcPct val="0"/>
                  </a:spcAft>
                  <a:defRPr sz="2400">
                    <a:solidFill>
                      <a:schemeClr val="tx1"/>
                    </a:solidFill>
                    <a:latin typeface="Arial" charset="0"/>
                    <a:ea typeface="ＭＳ Ｐゴシック" charset="0"/>
                  </a:defRPr>
                </a:lvl7pPr>
                <a:lvl8pPr marL="3333750" indent="-215900" defTabSz="439738" eaLnBrk="0" fontAlgn="base" hangingPunct="0">
                  <a:spcBef>
                    <a:spcPct val="0"/>
                  </a:spcBef>
                  <a:spcAft>
                    <a:spcPct val="0"/>
                  </a:spcAft>
                  <a:defRPr sz="2400">
                    <a:solidFill>
                      <a:schemeClr val="tx1"/>
                    </a:solidFill>
                    <a:latin typeface="Arial" charset="0"/>
                    <a:ea typeface="ＭＳ Ｐゴシック" charset="0"/>
                  </a:defRPr>
                </a:lvl8pPr>
                <a:lvl9pPr marL="3790950" indent="-215900" defTabSz="4397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b="1">
                    <a:solidFill>
                      <a:srgbClr val="FFFFFF"/>
                    </a:solidFill>
                    <a:effectLst>
                      <a:outerShdw blurRad="38100" dist="38100" dir="2700000" algn="tl">
                        <a:srgbClr val="000000"/>
                      </a:outerShdw>
                    </a:effectLst>
                    <a:latin typeface="Maiandra GD" charset="0"/>
                    <a:cs typeface="Lucida Sans Unicode" charset="0"/>
                  </a:rPr>
                  <a:t>N*</a:t>
                </a:r>
              </a:p>
            </p:txBody>
          </p:sp>
        </p:grpSp>
        <p:grpSp>
          <p:nvGrpSpPr>
            <p:cNvPr id="15385" name="Group 15"/>
            <p:cNvGrpSpPr>
              <a:grpSpLocks/>
            </p:cNvGrpSpPr>
            <p:nvPr/>
          </p:nvGrpSpPr>
          <p:grpSpPr bwMode="auto">
            <a:xfrm>
              <a:off x="4864100" y="4316413"/>
              <a:ext cx="4892675" cy="2925763"/>
              <a:chOff x="4864100" y="4316413"/>
              <a:chExt cx="4892675" cy="2925763"/>
            </a:xfrm>
          </p:grpSpPr>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100" y="4316414"/>
                <a:ext cx="4892676" cy="2925762"/>
              </a:xfrm>
              <a:prstGeom prst="rect">
                <a:avLst/>
              </a:prstGeom>
              <a:noFill/>
              <a:ln w="9525">
                <a:solidFill>
                  <a:schemeClr val="tx1"/>
                </a:solidFill>
                <a:round/>
                <a:headEnd/>
                <a:tailEnd/>
              </a:ln>
              <a:effectLst>
                <a:outerShdw blurRad="63500" dist="25965"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7315201" y="6362701"/>
                <a:ext cx="368300" cy="46355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81982" tIns="40992" rIns="81982" bIns="40992"/>
              <a:lstStyle>
                <a:lvl1pPr defTabSz="439738">
                  <a:defRPr sz="2400">
                    <a:solidFill>
                      <a:schemeClr val="tx1"/>
                    </a:solidFill>
                    <a:latin typeface="Arial" charset="0"/>
                    <a:ea typeface="ＭＳ Ｐゴシック" charset="0"/>
                    <a:cs typeface="ＭＳ Ｐゴシック" charset="0"/>
                  </a:defRPr>
                </a:lvl1pPr>
                <a:lvl2pPr marL="708025" indent="-269875" defTabSz="439738">
                  <a:defRPr sz="2400">
                    <a:solidFill>
                      <a:schemeClr val="tx1"/>
                    </a:solidFill>
                    <a:latin typeface="Arial" charset="0"/>
                    <a:ea typeface="ＭＳ Ｐゴシック" charset="0"/>
                  </a:defRPr>
                </a:lvl2pPr>
                <a:lvl3pPr marL="1090613" indent="-219075" defTabSz="439738">
                  <a:defRPr sz="2400">
                    <a:solidFill>
                      <a:schemeClr val="tx1"/>
                    </a:solidFill>
                    <a:latin typeface="Arial" charset="0"/>
                    <a:ea typeface="ＭＳ Ｐゴシック" charset="0"/>
                  </a:defRPr>
                </a:lvl3pPr>
                <a:lvl4pPr marL="1525588" indent="-217488" defTabSz="439738">
                  <a:defRPr sz="2400">
                    <a:solidFill>
                      <a:schemeClr val="tx1"/>
                    </a:solidFill>
                    <a:latin typeface="Arial" charset="0"/>
                    <a:ea typeface="ＭＳ Ｐゴシック" charset="0"/>
                  </a:defRPr>
                </a:lvl4pPr>
                <a:lvl5pPr marL="1962150" indent="-215900" defTabSz="439738">
                  <a:defRPr sz="2400">
                    <a:solidFill>
                      <a:schemeClr val="tx1"/>
                    </a:solidFill>
                    <a:latin typeface="Arial" charset="0"/>
                    <a:ea typeface="ＭＳ Ｐゴシック" charset="0"/>
                  </a:defRPr>
                </a:lvl5pPr>
                <a:lvl6pPr marL="2419350" indent="-215900" defTabSz="439738" eaLnBrk="0" fontAlgn="base" hangingPunct="0">
                  <a:spcBef>
                    <a:spcPct val="0"/>
                  </a:spcBef>
                  <a:spcAft>
                    <a:spcPct val="0"/>
                  </a:spcAft>
                  <a:defRPr sz="2400">
                    <a:solidFill>
                      <a:schemeClr val="tx1"/>
                    </a:solidFill>
                    <a:latin typeface="Arial" charset="0"/>
                    <a:ea typeface="ＭＳ Ｐゴシック" charset="0"/>
                  </a:defRPr>
                </a:lvl6pPr>
                <a:lvl7pPr marL="2876550" indent="-215900" defTabSz="439738" eaLnBrk="0" fontAlgn="base" hangingPunct="0">
                  <a:spcBef>
                    <a:spcPct val="0"/>
                  </a:spcBef>
                  <a:spcAft>
                    <a:spcPct val="0"/>
                  </a:spcAft>
                  <a:defRPr sz="2400">
                    <a:solidFill>
                      <a:schemeClr val="tx1"/>
                    </a:solidFill>
                    <a:latin typeface="Arial" charset="0"/>
                    <a:ea typeface="ＭＳ Ｐゴシック" charset="0"/>
                  </a:defRPr>
                </a:lvl7pPr>
                <a:lvl8pPr marL="3333750" indent="-215900" defTabSz="439738" eaLnBrk="0" fontAlgn="base" hangingPunct="0">
                  <a:spcBef>
                    <a:spcPct val="0"/>
                  </a:spcBef>
                  <a:spcAft>
                    <a:spcPct val="0"/>
                  </a:spcAft>
                  <a:defRPr sz="2400">
                    <a:solidFill>
                      <a:schemeClr val="tx1"/>
                    </a:solidFill>
                    <a:latin typeface="Arial" charset="0"/>
                    <a:ea typeface="ＭＳ Ｐゴシック" charset="0"/>
                  </a:defRPr>
                </a:lvl8pPr>
                <a:lvl9pPr marL="3790950" indent="-215900" defTabSz="4397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2000"/>
                  </a:lnSpc>
                </a:pPr>
                <a:r>
                  <a:rPr lang="en-GB" b="1">
                    <a:solidFill>
                      <a:srgbClr val="FFFFFF"/>
                    </a:solidFill>
                    <a:effectLst>
                      <a:outerShdw blurRad="38100" dist="38100" dir="2700000" algn="tl">
                        <a:srgbClr val="000000"/>
                      </a:outerShdw>
                    </a:effectLst>
                    <a:latin typeface="Symbol" charset="0"/>
                    <a:cs typeface="Lucida Sans Unicode" charset="0"/>
                  </a:rPr>
                  <a:t>D</a:t>
                </a:r>
              </a:p>
            </p:txBody>
          </p:sp>
        </p:grpSp>
      </p:grpSp>
      <p:sp>
        <p:nvSpPr>
          <p:cNvPr id="15372" name="Text Box 12"/>
          <p:cNvSpPr txBox="1">
            <a:spLocks noChangeArrowheads="1"/>
          </p:cNvSpPr>
          <p:nvPr/>
        </p:nvSpPr>
        <p:spPr bwMode="auto">
          <a:xfrm>
            <a:off x="78557" y="962348"/>
            <a:ext cx="4010094" cy="828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88990" tIns="44493" rIns="88990" bIns="44493">
            <a:spAutoFit/>
          </a:bodyPr>
          <a:lstStyle>
            <a:lvl1pPr defTabSz="871538">
              <a:defRPr sz="2400">
                <a:solidFill>
                  <a:schemeClr val="tx1"/>
                </a:solidFill>
                <a:latin typeface="Arial" charset="0"/>
                <a:ea typeface="ＭＳ Ｐゴシック" charset="0"/>
                <a:cs typeface="ＭＳ Ｐゴシック" charset="0"/>
              </a:defRPr>
            </a:lvl1pPr>
            <a:lvl2pPr marL="438150" defTabSz="871538">
              <a:defRPr sz="2400">
                <a:solidFill>
                  <a:schemeClr val="tx1"/>
                </a:solidFill>
                <a:latin typeface="Arial" charset="0"/>
                <a:ea typeface="ＭＳ Ｐゴシック" charset="0"/>
              </a:defRPr>
            </a:lvl2pPr>
            <a:lvl3pPr marL="871538" defTabSz="871538">
              <a:defRPr sz="2400">
                <a:solidFill>
                  <a:schemeClr val="tx1"/>
                </a:solidFill>
                <a:latin typeface="Arial" charset="0"/>
                <a:ea typeface="ＭＳ Ｐゴシック" charset="0"/>
              </a:defRPr>
            </a:lvl3pPr>
            <a:lvl4pPr marL="1308100" defTabSz="871538">
              <a:defRPr sz="2400">
                <a:solidFill>
                  <a:schemeClr val="tx1"/>
                </a:solidFill>
                <a:latin typeface="Arial" charset="0"/>
                <a:ea typeface="ＭＳ Ｐゴシック" charset="0"/>
              </a:defRPr>
            </a:lvl4pPr>
            <a:lvl5pPr marL="1746250" defTabSz="871538">
              <a:defRPr sz="2400">
                <a:solidFill>
                  <a:schemeClr val="tx1"/>
                </a:solidFill>
                <a:latin typeface="Arial" charset="0"/>
                <a:ea typeface="ＭＳ Ｐゴシック" charset="0"/>
              </a:defRPr>
            </a:lvl5pPr>
            <a:lvl6pPr marL="2203450" defTabSz="871538" eaLnBrk="0" fontAlgn="base" hangingPunct="0">
              <a:spcBef>
                <a:spcPct val="0"/>
              </a:spcBef>
              <a:spcAft>
                <a:spcPct val="0"/>
              </a:spcAft>
              <a:defRPr sz="2400">
                <a:solidFill>
                  <a:schemeClr val="tx1"/>
                </a:solidFill>
                <a:latin typeface="Arial" charset="0"/>
                <a:ea typeface="ＭＳ Ｐゴシック" charset="0"/>
              </a:defRPr>
            </a:lvl6pPr>
            <a:lvl7pPr marL="2660650" defTabSz="871538" eaLnBrk="0" fontAlgn="base" hangingPunct="0">
              <a:spcBef>
                <a:spcPct val="0"/>
              </a:spcBef>
              <a:spcAft>
                <a:spcPct val="0"/>
              </a:spcAft>
              <a:defRPr sz="2400">
                <a:solidFill>
                  <a:schemeClr val="tx1"/>
                </a:solidFill>
                <a:latin typeface="Arial" charset="0"/>
                <a:ea typeface="ＭＳ Ｐゴシック" charset="0"/>
              </a:defRPr>
            </a:lvl7pPr>
            <a:lvl8pPr marL="3117850" defTabSz="871538" eaLnBrk="0" fontAlgn="base" hangingPunct="0">
              <a:spcBef>
                <a:spcPct val="0"/>
              </a:spcBef>
              <a:spcAft>
                <a:spcPct val="0"/>
              </a:spcAft>
              <a:defRPr sz="2400">
                <a:solidFill>
                  <a:schemeClr val="tx1"/>
                </a:solidFill>
                <a:latin typeface="Arial" charset="0"/>
                <a:ea typeface="ＭＳ Ｐゴシック" charset="0"/>
              </a:defRPr>
            </a:lvl8pPr>
            <a:lvl9pPr marL="3575050" defTabSz="871538"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smtClean="0">
                <a:solidFill>
                  <a:srgbClr val="800000"/>
                </a:solidFill>
                <a:latin typeface="Arial"/>
                <a:cs typeface="Arial"/>
              </a:rPr>
              <a:t>QCD-</a:t>
            </a:r>
            <a:r>
              <a:rPr lang="en-US" b="1" dirty="0">
                <a:solidFill>
                  <a:srgbClr val="800000"/>
                </a:solidFill>
                <a:latin typeface="Arial"/>
                <a:cs typeface="Arial"/>
              </a:rPr>
              <a:t>inspired </a:t>
            </a:r>
            <a:endParaRPr lang="en-US" b="1" dirty="0" smtClean="0">
              <a:solidFill>
                <a:srgbClr val="800000"/>
              </a:solidFill>
              <a:latin typeface="Arial"/>
              <a:cs typeface="Arial"/>
            </a:endParaRPr>
          </a:p>
          <a:p>
            <a:r>
              <a:rPr lang="en-US" b="1" dirty="0" smtClean="0">
                <a:solidFill>
                  <a:srgbClr val="800000"/>
                </a:solidFill>
                <a:latin typeface="Arial"/>
                <a:cs typeface="Arial"/>
              </a:rPr>
              <a:t>Constituent </a:t>
            </a:r>
            <a:r>
              <a:rPr lang="en-US" b="1" dirty="0">
                <a:solidFill>
                  <a:srgbClr val="800000"/>
                </a:solidFill>
                <a:latin typeface="Arial"/>
                <a:cs typeface="Arial"/>
              </a:rPr>
              <a:t>Quark Models</a:t>
            </a:r>
          </a:p>
        </p:txBody>
      </p:sp>
      <p:sp>
        <p:nvSpPr>
          <p:cNvPr id="15388" name="Text Box 28"/>
          <p:cNvSpPr txBox="1">
            <a:spLocks noChangeArrowheads="1"/>
          </p:cNvSpPr>
          <p:nvPr/>
        </p:nvSpPr>
        <p:spPr bwMode="auto">
          <a:xfrm>
            <a:off x="5339497" y="6594562"/>
            <a:ext cx="4182489" cy="260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7589" tIns="45546" rIns="87589" bIns="45546">
            <a:spAutoFit/>
          </a:bodyPr>
          <a:lstStyle>
            <a:lvl1pPr defTabSz="871538">
              <a:defRPr sz="2400">
                <a:solidFill>
                  <a:schemeClr val="tx1"/>
                </a:solidFill>
                <a:latin typeface="Arial" charset="0"/>
                <a:ea typeface="ＭＳ Ｐゴシック" charset="0"/>
                <a:cs typeface="ＭＳ Ｐゴシック" charset="0"/>
              </a:defRPr>
            </a:lvl1pPr>
            <a:lvl2pPr marL="438150" defTabSz="871538">
              <a:defRPr sz="2400">
                <a:solidFill>
                  <a:schemeClr val="tx1"/>
                </a:solidFill>
                <a:latin typeface="Arial" charset="0"/>
                <a:ea typeface="ＭＳ Ｐゴシック" charset="0"/>
              </a:defRPr>
            </a:lvl2pPr>
            <a:lvl3pPr marL="871538" defTabSz="871538">
              <a:defRPr sz="2400">
                <a:solidFill>
                  <a:schemeClr val="tx1"/>
                </a:solidFill>
                <a:latin typeface="Arial" charset="0"/>
                <a:ea typeface="ＭＳ Ｐゴシック" charset="0"/>
              </a:defRPr>
            </a:lvl3pPr>
            <a:lvl4pPr marL="1308100" defTabSz="871538">
              <a:defRPr sz="2400">
                <a:solidFill>
                  <a:schemeClr val="tx1"/>
                </a:solidFill>
                <a:latin typeface="Arial" charset="0"/>
                <a:ea typeface="ＭＳ Ｐゴシック" charset="0"/>
              </a:defRPr>
            </a:lvl4pPr>
            <a:lvl5pPr marL="1746250" defTabSz="871538">
              <a:defRPr sz="2400">
                <a:solidFill>
                  <a:schemeClr val="tx1"/>
                </a:solidFill>
                <a:latin typeface="Arial" charset="0"/>
                <a:ea typeface="ＭＳ Ｐゴシック" charset="0"/>
              </a:defRPr>
            </a:lvl5pPr>
            <a:lvl6pPr marL="2203450" defTabSz="871538" eaLnBrk="0" fontAlgn="base" hangingPunct="0">
              <a:spcBef>
                <a:spcPct val="0"/>
              </a:spcBef>
              <a:spcAft>
                <a:spcPct val="0"/>
              </a:spcAft>
              <a:defRPr sz="2400">
                <a:solidFill>
                  <a:schemeClr val="tx1"/>
                </a:solidFill>
                <a:latin typeface="Arial" charset="0"/>
                <a:ea typeface="ＭＳ Ｐゴシック" charset="0"/>
              </a:defRPr>
            </a:lvl6pPr>
            <a:lvl7pPr marL="2660650" defTabSz="871538" eaLnBrk="0" fontAlgn="base" hangingPunct="0">
              <a:spcBef>
                <a:spcPct val="0"/>
              </a:spcBef>
              <a:spcAft>
                <a:spcPct val="0"/>
              </a:spcAft>
              <a:defRPr sz="2400">
                <a:solidFill>
                  <a:schemeClr val="tx1"/>
                </a:solidFill>
                <a:latin typeface="Arial" charset="0"/>
                <a:ea typeface="ＭＳ Ｐゴシック" charset="0"/>
              </a:defRPr>
            </a:lvl7pPr>
            <a:lvl8pPr marL="3117850" defTabSz="871538" eaLnBrk="0" fontAlgn="base" hangingPunct="0">
              <a:spcBef>
                <a:spcPct val="0"/>
              </a:spcBef>
              <a:spcAft>
                <a:spcPct val="0"/>
              </a:spcAft>
              <a:defRPr sz="2400">
                <a:solidFill>
                  <a:schemeClr val="tx1"/>
                </a:solidFill>
                <a:latin typeface="Arial" charset="0"/>
                <a:ea typeface="ＭＳ Ｐゴシック" charset="0"/>
              </a:defRPr>
            </a:lvl8pPr>
            <a:lvl9pPr marL="3575050" defTabSz="8715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100" dirty="0"/>
              <a:t>U. </a:t>
            </a:r>
            <a:r>
              <a:rPr lang="de-DE" sz="1100" dirty="0" err="1"/>
              <a:t>L¨oring</a:t>
            </a:r>
            <a:r>
              <a:rPr lang="de-DE" sz="1100" dirty="0"/>
              <a:t>, B. </a:t>
            </a:r>
            <a:r>
              <a:rPr lang="de-DE" sz="1100" dirty="0" err="1"/>
              <a:t>Metsch</a:t>
            </a:r>
            <a:r>
              <a:rPr lang="de-DE" sz="1100" dirty="0"/>
              <a:t>, H. Petry, Eur. Phys. J. A 10, 395 (2001).</a:t>
            </a:r>
            <a:endParaRPr lang="it-IT" sz="2300" dirty="0">
              <a:latin typeface="Times New Roman" charset="0"/>
            </a:endParaRPr>
          </a:p>
        </p:txBody>
      </p:sp>
      <p:sp>
        <p:nvSpPr>
          <p:cNvPr id="13" name="Rettangolo 12"/>
          <p:cNvSpPr/>
          <p:nvPr/>
        </p:nvSpPr>
        <p:spPr>
          <a:xfrm>
            <a:off x="1950765" y="98252"/>
            <a:ext cx="5904656" cy="523220"/>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GB" sz="2400" b="1" dirty="0">
                <a:latin typeface="Arial" charset="0"/>
              </a:rPr>
              <a:t>Nucleon model states  (</a:t>
            </a:r>
            <a:r>
              <a:rPr lang="en-GB" sz="2800" b="1" dirty="0" smtClean="0">
                <a:latin typeface="Symbol" charset="0"/>
              </a:rPr>
              <a:t>p </a:t>
            </a:r>
            <a:r>
              <a:rPr lang="en-GB" sz="2400" b="1" dirty="0" smtClean="0">
                <a:latin typeface="Arial" charset="0"/>
              </a:rPr>
              <a:t>N </a:t>
            </a:r>
            <a:r>
              <a:rPr lang="en-GB" sz="2400" b="1" dirty="0">
                <a:ln>
                  <a:solidFill>
                    <a:schemeClr val="tx1"/>
                  </a:solidFill>
                </a:ln>
                <a:latin typeface="Arial" charset="0"/>
              </a:rPr>
              <a:t>couplings</a:t>
            </a:r>
            <a:r>
              <a:rPr lang="en-GB" sz="2400" b="1" dirty="0">
                <a:latin typeface="Arial" charset="0"/>
              </a:rPr>
              <a:t>)</a:t>
            </a:r>
          </a:p>
        </p:txBody>
      </p:sp>
      <p:sp>
        <p:nvSpPr>
          <p:cNvPr id="51" name="Text Box 13"/>
          <p:cNvSpPr txBox="1">
            <a:spLocks noChangeArrowheads="1"/>
          </p:cNvSpPr>
          <p:nvPr/>
        </p:nvSpPr>
        <p:spPr bwMode="auto">
          <a:xfrm>
            <a:off x="222573" y="1898452"/>
            <a:ext cx="4343928" cy="1197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8990" tIns="44493" rIns="88990" bIns="44493">
            <a:spAutoFit/>
          </a:bodyPr>
          <a:lstStyle>
            <a:lvl1pPr defTabSz="871538">
              <a:defRPr sz="2400">
                <a:solidFill>
                  <a:schemeClr val="tx1"/>
                </a:solidFill>
                <a:latin typeface="Arial" charset="0"/>
                <a:ea typeface="ＭＳ Ｐゴシック" charset="0"/>
                <a:cs typeface="ＭＳ Ｐゴシック" charset="0"/>
              </a:defRPr>
            </a:lvl1pPr>
            <a:lvl2pPr marL="438150" defTabSz="871538">
              <a:defRPr sz="2400">
                <a:solidFill>
                  <a:schemeClr val="tx1"/>
                </a:solidFill>
                <a:latin typeface="Arial" charset="0"/>
                <a:ea typeface="ＭＳ Ｐゴシック" charset="0"/>
              </a:defRPr>
            </a:lvl2pPr>
            <a:lvl3pPr marL="871538" defTabSz="871538">
              <a:defRPr sz="2400">
                <a:solidFill>
                  <a:schemeClr val="tx1"/>
                </a:solidFill>
                <a:latin typeface="Arial" charset="0"/>
                <a:ea typeface="ＭＳ Ｐゴシック" charset="0"/>
              </a:defRPr>
            </a:lvl3pPr>
            <a:lvl4pPr marL="1308100" defTabSz="871538">
              <a:defRPr sz="2400">
                <a:solidFill>
                  <a:schemeClr val="tx1"/>
                </a:solidFill>
                <a:latin typeface="Arial" charset="0"/>
                <a:ea typeface="ＭＳ Ｐゴシック" charset="0"/>
              </a:defRPr>
            </a:lvl4pPr>
            <a:lvl5pPr marL="1746250" defTabSz="871538">
              <a:defRPr sz="2400">
                <a:solidFill>
                  <a:schemeClr val="tx1"/>
                </a:solidFill>
                <a:latin typeface="Arial" charset="0"/>
                <a:ea typeface="ＭＳ Ｐゴシック" charset="0"/>
              </a:defRPr>
            </a:lvl5pPr>
            <a:lvl6pPr marL="2203450" defTabSz="871538" eaLnBrk="0" fontAlgn="base" hangingPunct="0">
              <a:spcBef>
                <a:spcPct val="0"/>
              </a:spcBef>
              <a:spcAft>
                <a:spcPct val="0"/>
              </a:spcAft>
              <a:defRPr sz="2400">
                <a:solidFill>
                  <a:schemeClr val="tx1"/>
                </a:solidFill>
                <a:latin typeface="Arial" charset="0"/>
                <a:ea typeface="ＭＳ Ｐゴシック" charset="0"/>
              </a:defRPr>
            </a:lvl6pPr>
            <a:lvl7pPr marL="2660650" defTabSz="871538" eaLnBrk="0" fontAlgn="base" hangingPunct="0">
              <a:spcBef>
                <a:spcPct val="0"/>
              </a:spcBef>
              <a:spcAft>
                <a:spcPct val="0"/>
              </a:spcAft>
              <a:defRPr sz="2400">
                <a:solidFill>
                  <a:schemeClr val="tx1"/>
                </a:solidFill>
                <a:latin typeface="Arial" charset="0"/>
                <a:ea typeface="ＭＳ Ｐゴシック" charset="0"/>
              </a:defRPr>
            </a:lvl7pPr>
            <a:lvl8pPr marL="3117850" defTabSz="871538" eaLnBrk="0" fontAlgn="base" hangingPunct="0">
              <a:spcBef>
                <a:spcPct val="0"/>
              </a:spcBef>
              <a:spcAft>
                <a:spcPct val="0"/>
              </a:spcAft>
              <a:defRPr sz="2400">
                <a:solidFill>
                  <a:schemeClr val="tx1"/>
                </a:solidFill>
                <a:latin typeface="Arial" charset="0"/>
                <a:ea typeface="ＭＳ Ｐゴシック" charset="0"/>
              </a:defRPr>
            </a:lvl8pPr>
            <a:lvl9pPr marL="3575050" defTabSz="871538" eaLnBrk="0" fontAlgn="base" hangingPunct="0">
              <a:spcBef>
                <a:spcPct val="0"/>
              </a:spcBef>
              <a:spcAft>
                <a:spcPct val="0"/>
              </a:spcAft>
              <a:defRPr sz="2400">
                <a:solidFill>
                  <a:schemeClr val="tx1"/>
                </a:solidFill>
                <a:latin typeface="Arial" charset="0"/>
                <a:ea typeface="ＭＳ Ｐゴシック" charset="0"/>
              </a:defRPr>
            </a:lvl9pPr>
          </a:lstStyle>
          <a:p>
            <a:pPr algn="just">
              <a:buClr>
                <a:srgbClr val="000080"/>
              </a:buClr>
            </a:pPr>
            <a:r>
              <a:rPr lang="en-US" dirty="0" smtClean="0">
                <a:latin typeface="Arial"/>
                <a:cs typeface="Arial"/>
              </a:rPr>
              <a:t>States </a:t>
            </a:r>
            <a:r>
              <a:rPr lang="en-US" dirty="0">
                <a:latin typeface="Arial"/>
                <a:cs typeface="Arial"/>
              </a:rPr>
              <a:t>classified by </a:t>
            </a:r>
            <a:r>
              <a:rPr lang="en-US" dirty="0" err="1">
                <a:latin typeface="Arial"/>
                <a:cs typeface="Arial"/>
              </a:rPr>
              <a:t>isospin</a:t>
            </a:r>
            <a:r>
              <a:rPr lang="en-US" dirty="0">
                <a:latin typeface="Arial"/>
                <a:cs typeface="Arial"/>
              </a:rPr>
              <a:t>, parity and spin within each oscillator band. </a:t>
            </a:r>
            <a:endParaRPr lang="en-US" b="1" dirty="0">
              <a:latin typeface="Arial"/>
              <a:cs typeface="Arial"/>
              <a:sym typeface="Symbol" charset="0"/>
            </a:endParaRPr>
          </a:p>
        </p:txBody>
      </p:sp>
      <p:pic>
        <p:nvPicPr>
          <p:cNvPr id="52" name="Picture 15" descr="string_like 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853" y="4133362"/>
            <a:ext cx="3027338" cy="2400208"/>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3" name="Text Box 19"/>
          <p:cNvSpPr txBox="1">
            <a:spLocks noChangeArrowheads="1"/>
          </p:cNvSpPr>
          <p:nvPr/>
        </p:nvSpPr>
        <p:spPr bwMode="auto">
          <a:xfrm>
            <a:off x="2094781" y="3194596"/>
            <a:ext cx="1374401" cy="692146"/>
          </a:xfrm>
          <a:prstGeom prst="rect">
            <a:avLst/>
          </a:prstGeom>
          <a:gradFill flip="none" rotWithShape="1">
            <a:gsLst>
              <a:gs pos="0">
                <a:srgbClr val="FFFF00"/>
              </a:gs>
              <a:gs pos="100000">
                <a:srgbClr val="FFFFFF"/>
              </a:gs>
              <a:gs pos="50000">
                <a:srgbClr val="FF8000"/>
              </a:gs>
            </a:gsLst>
            <a:lin ang="16200000" scaled="0"/>
            <a:tileRect/>
          </a:gradFill>
          <a:ln>
            <a:noFill/>
          </a:ln>
          <a:effectLst/>
          <a:extLst/>
        </p:spPr>
        <p:txBody>
          <a:bodyPr wrap="none" lIns="87589" tIns="45546" rIns="87589" bIns="45546">
            <a:spAutoFit/>
          </a:bodyPr>
          <a:lstStyle>
            <a:lvl1pPr defTabSz="871538">
              <a:defRPr sz="2400">
                <a:solidFill>
                  <a:schemeClr val="tx1"/>
                </a:solidFill>
                <a:latin typeface="Arial" charset="0"/>
                <a:ea typeface="ＭＳ Ｐゴシック" charset="0"/>
                <a:cs typeface="ＭＳ Ｐゴシック" charset="0"/>
              </a:defRPr>
            </a:lvl1pPr>
            <a:lvl2pPr marL="438150" defTabSz="871538">
              <a:defRPr sz="2400">
                <a:solidFill>
                  <a:schemeClr val="tx1"/>
                </a:solidFill>
                <a:latin typeface="Arial" charset="0"/>
                <a:ea typeface="ＭＳ Ｐゴシック" charset="0"/>
              </a:defRPr>
            </a:lvl2pPr>
            <a:lvl3pPr marL="871538" defTabSz="871538">
              <a:defRPr sz="2400">
                <a:solidFill>
                  <a:schemeClr val="tx1"/>
                </a:solidFill>
                <a:latin typeface="Arial" charset="0"/>
                <a:ea typeface="ＭＳ Ｐゴシック" charset="0"/>
              </a:defRPr>
            </a:lvl3pPr>
            <a:lvl4pPr marL="1308100" defTabSz="871538">
              <a:defRPr sz="2400">
                <a:solidFill>
                  <a:schemeClr val="tx1"/>
                </a:solidFill>
                <a:latin typeface="Arial" charset="0"/>
                <a:ea typeface="ＭＳ Ｐゴシック" charset="0"/>
              </a:defRPr>
            </a:lvl4pPr>
            <a:lvl5pPr marL="1746250" defTabSz="871538">
              <a:defRPr sz="2400">
                <a:solidFill>
                  <a:schemeClr val="tx1"/>
                </a:solidFill>
                <a:latin typeface="Arial" charset="0"/>
                <a:ea typeface="ＭＳ Ｐゴシック" charset="0"/>
              </a:defRPr>
            </a:lvl5pPr>
            <a:lvl6pPr marL="2203450" defTabSz="871538" eaLnBrk="0" fontAlgn="base" hangingPunct="0">
              <a:spcBef>
                <a:spcPct val="0"/>
              </a:spcBef>
              <a:spcAft>
                <a:spcPct val="0"/>
              </a:spcAft>
              <a:defRPr sz="2400">
                <a:solidFill>
                  <a:schemeClr val="tx1"/>
                </a:solidFill>
                <a:latin typeface="Arial" charset="0"/>
                <a:ea typeface="ＭＳ Ｐゴシック" charset="0"/>
              </a:defRPr>
            </a:lvl6pPr>
            <a:lvl7pPr marL="2660650" defTabSz="871538" eaLnBrk="0" fontAlgn="base" hangingPunct="0">
              <a:spcBef>
                <a:spcPct val="0"/>
              </a:spcBef>
              <a:spcAft>
                <a:spcPct val="0"/>
              </a:spcAft>
              <a:defRPr sz="2400">
                <a:solidFill>
                  <a:schemeClr val="tx1"/>
                </a:solidFill>
                <a:latin typeface="Arial" charset="0"/>
                <a:ea typeface="ＭＳ Ｐゴシック" charset="0"/>
              </a:defRPr>
            </a:lvl7pPr>
            <a:lvl8pPr marL="3117850" defTabSz="871538" eaLnBrk="0" fontAlgn="base" hangingPunct="0">
              <a:spcBef>
                <a:spcPct val="0"/>
              </a:spcBef>
              <a:spcAft>
                <a:spcPct val="0"/>
              </a:spcAft>
              <a:defRPr sz="2400">
                <a:solidFill>
                  <a:schemeClr val="tx1"/>
                </a:solidFill>
                <a:latin typeface="Arial" charset="0"/>
                <a:ea typeface="ＭＳ Ｐゴシック" charset="0"/>
              </a:defRPr>
            </a:lvl8pPr>
            <a:lvl9pPr marL="3575050" defTabSz="871538"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dirty="0">
                <a:latin typeface="Arial"/>
                <a:cs typeface="Arial"/>
              </a:rPr>
              <a:t>Shaded boxes:</a:t>
            </a:r>
          </a:p>
          <a:p>
            <a:pPr algn="ctr" eaLnBrk="1" hangingPunct="1"/>
            <a:r>
              <a:rPr lang="en-US" sz="1300" b="1" dirty="0">
                <a:latin typeface="Arial"/>
                <a:cs typeface="Arial"/>
              </a:rPr>
              <a:t>experimental</a:t>
            </a:r>
          </a:p>
          <a:p>
            <a:pPr algn="ctr" eaLnBrk="1" hangingPunct="1"/>
            <a:r>
              <a:rPr lang="en-US" sz="1300" b="1" dirty="0">
                <a:latin typeface="Arial"/>
                <a:cs typeface="Arial"/>
              </a:rPr>
              <a:t> results</a:t>
            </a:r>
            <a:endParaRPr lang="en-GB" sz="1300" b="1" dirty="0">
              <a:latin typeface="Arial"/>
              <a:cs typeface="Arial"/>
            </a:endParaRPr>
          </a:p>
        </p:txBody>
      </p:sp>
      <p:sp>
        <p:nvSpPr>
          <p:cNvPr id="54" name="Text Box 20"/>
          <p:cNvSpPr txBox="1">
            <a:spLocks noChangeArrowheads="1"/>
          </p:cNvSpPr>
          <p:nvPr/>
        </p:nvSpPr>
        <p:spPr bwMode="auto">
          <a:xfrm>
            <a:off x="438597" y="3122588"/>
            <a:ext cx="1409531" cy="895126"/>
          </a:xfrm>
          <a:prstGeom prst="rect">
            <a:avLst/>
          </a:prstGeom>
          <a:solidFill>
            <a:srgbClr val="3366FF"/>
          </a:solidFill>
          <a:ln>
            <a:noFill/>
          </a:ln>
          <a:effectLst/>
          <a:extLst/>
        </p:spPr>
        <p:txBody>
          <a:bodyPr wrap="square" lIns="87589" tIns="45546" rIns="87589" bIns="45546">
            <a:spAutoFit/>
          </a:bodyPr>
          <a:lstStyle>
            <a:lvl1pPr defTabSz="871538">
              <a:defRPr sz="2400">
                <a:solidFill>
                  <a:schemeClr val="tx1"/>
                </a:solidFill>
                <a:latin typeface="Arial" charset="0"/>
                <a:ea typeface="ＭＳ Ｐゴシック" charset="0"/>
                <a:cs typeface="ＭＳ Ｐゴシック" charset="0"/>
              </a:defRPr>
            </a:lvl1pPr>
            <a:lvl2pPr marL="438150" defTabSz="871538">
              <a:defRPr sz="2400">
                <a:solidFill>
                  <a:schemeClr val="tx1"/>
                </a:solidFill>
                <a:latin typeface="Arial" charset="0"/>
                <a:ea typeface="ＭＳ Ｐゴシック" charset="0"/>
              </a:defRPr>
            </a:lvl2pPr>
            <a:lvl3pPr marL="871538" defTabSz="871538">
              <a:defRPr sz="2400">
                <a:solidFill>
                  <a:schemeClr val="tx1"/>
                </a:solidFill>
                <a:latin typeface="Arial" charset="0"/>
                <a:ea typeface="ＭＳ Ｐゴシック" charset="0"/>
              </a:defRPr>
            </a:lvl3pPr>
            <a:lvl4pPr marL="1308100" defTabSz="871538">
              <a:defRPr sz="2400">
                <a:solidFill>
                  <a:schemeClr val="tx1"/>
                </a:solidFill>
                <a:latin typeface="Arial" charset="0"/>
                <a:ea typeface="ＭＳ Ｐゴシック" charset="0"/>
              </a:defRPr>
            </a:lvl4pPr>
            <a:lvl5pPr marL="1746250" defTabSz="871538">
              <a:defRPr sz="2400">
                <a:solidFill>
                  <a:schemeClr val="tx1"/>
                </a:solidFill>
                <a:latin typeface="Arial" charset="0"/>
                <a:ea typeface="ＭＳ Ｐゴシック" charset="0"/>
              </a:defRPr>
            </a:lvl5pPr>
            <a:lvl6pPr marL="2203450" defTabSz="871538" eaLnBrk="0" fontAlgn="base" hangingPunct="0">
              <a:spcBef>
                <a:spcPct val="0"/>
              </a:spcBef>
              <a:spcAft>
                <a:spcPct val="0"/>
              </a:spcAft>
              <a:defRPr sz="2400">
                <a:solidFill>
                  <a:schemeClr val="tx1"/>
                </a:solidFill>
                <a:latin typeface="Arial" charset="0"/>
                <a:ea typeface="ＭＳ Ｐゴシック" charset="0"/>
              </a:defRPr>
            </a:lvl6pPr>
            <a:lvl7pPr marL="2660650" defTabSz="871538" eaLnBrk="0" fontAlgn="base" hangingPunct="0">
              <a:spcBef>
                <a:spcPct val="0"/>
              </a:spcBef>
              <a:spcAft>
                <a:spcPct val="0"/>
              </a:spcAft>
              <a:defRPr sz="2400">
                <a:solidFill>
                  <a:schemeClr val="tx1"/>
                </a:solidFill>
                <a:latin typeface="Arial" charset="0"/>
                <a:ea typeface="ＭＳ Ｐゴシック" charset="0"/>
              </a:defRPr>
            </a:lvl7pPr>
            <a:lvl8pPr marL="3117850" defTabSz="871538" eaLnBrk="0" fontAlgn="base" hangingPunct="0">
              <a:spcBef>
                <a:spcPct val="0"/>
              </a:spcBef>
              <a:spcAft>
                <a:spcPct val="0"/>
              </a:spcAft>
              <a:defRPr sz="2400">
                <a:solidFill>
                  <a:schemeClr val="tx1"/>
                </a:solidFill>
                <a:latin typeface="Arial" charset="0"/>
                <a:ea typeface="ＭＳ Ｐゴシック" charset="0"/>
              </a:defRPr>
            </a:lvl8pPr>
            <a:lvl9pPr marL="3575050" defTabSz="871538"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dirty="0">
                <a:latin typeface="Arial"/>
                <a:cs typeface="Arial"/>
              </a:rPr>
              <a:t>Thick segments:</a:t>
            </a:r>
          </a:p>
          <a:p>
            <a:pPr algn="ctr" eaLnBrk="1" hangingPunct="1"/>
            <a:r>
              <a:rPr lang="en-US" sz="1300" b="1" dirty="0">
                <a:latin typeface="Arial"/>
                <a:cs typeface="Arial"/>
              </a:rPr>
              <a:t>theoretical</a:t>
            </a:r>
          </a:p>
          <a:p>
            <a:pPr algn="ctr" eaLnBrk="1" hangingPunct="1"/>
            <a:r>
              <a:rPr lang="en-US" sz="1300" b="1" dirty="0">
                <a:latin typeface="Arial"/>
                <a:cs typeface="Arial"/>
              </a:rPr>
              <a:t> predictions</a:t>
            </a:r>
            <a:endParaRPr lang="en-GB" sz="1300" b="1" dirty="0">
              <a:latin typeface="Arial"/>
              <a:cs typeface="Arial"/>
            </a:endParaRPr>
          </a:p>
        </p:txBody>
      </p:sp>
      <p:sp>
        <p:nvSpPr>
          <p:cNvPr id="4" name="Segnaposto piè di pagina 3"/>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extLst>
      <p:ext uri="{BB962C8B-B14F-4D97-AF65-F5344CB8AC3E}">
        <p14:creationId xmlns:p14="http://schemas.microsoft.com/office/powerpoint/2010/main" val="310365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grpSp>
        <p:nvGrpSpPr>
          <p:cNvPr id="3" name="Group 69"/>
          <p:cNvGrpSpPr>
            <a:grpSpLocks/>
          </p:cNvGrpSpPr>
          <p:nvPr/>
        </p:nvGrpSpPr>
        <p:grpSpPr bwMode="auto">
          <a:xfrm>
            <a:off x="1734741" y="2546524"/>
            <a:ext cx="6770093" cy="644737"/>
            <a:chOff x="1002" y="171"/>
            <a:chExt cx="3756" cy="384"/>
          </a:xfrm>
        </p:grpSpPr>
        <p:sp>
          <p:nvSpPr>
            <p:cNvPr id="4" name="Rectangle 70"/>
            <p:cNvSpPr>
              <a:spLocks noChangeArrowheads="1"/>
            </p:cNvSpPr>
            <p:nvPr/>
          </p:nvSpPr>
          <p:spPr bwMode="auto">
            <a:xfrm>
              <a:off x="1002" y="171"/>
              <a:ext cx="3756" cy="384"/>
            </a:xfrm>
            <a:prstGeom prst="rect">
              <a:avLst/>
            </a:prstGeom>
            <a:gradFill rotWithShape="1">
              <a:gsLst>
                <a:gs pos="0">
                  <a:srgbClr val="0066CC"/>
                </a:gs>
                <a:gs pos="100000">
                  <a:srgbClr val="00003E"/>
                </a:gs>
              </a:gsLst>
              <a:lin ang="0" scaled="1"/>
            </a:gradFill>
            <a:ln>
              <a:noFill/>
            </a:ln>
            <a:effectLst>
              <a:outerShdw blurRad="63500" dist="107763" dir="2700000" algn="ctr" rotWithShape="0">
                <a:schemeClr val="tx1">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it-IT"/>
            </a:p>
          </p:txBody>
        </p:sp>
        <p:sp>
          <p:nvSpPr>
            <p:cNvPr id="5" name="Rectangle 71"/>
            <p:cNvSpPr>
              <a:spLocks noChangeArrowheads="1"/>
            </p:cNvSpPr>
            <p:nvPr/>
          </p:nvSpPr>
          <p:spPr bwMode="auto">
            <a:xfrm>
              <a:off x="2424" y="194"/>
              <a:ext cx="923"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3100" b="1" dirty="0" smtClean="0">
                  <a:solidFill>
                    <a:schemeClr val="bg1"/>
                  </a:solidFill>
                  <a:latin typeface="Arial" charset="0"/>
                  <a:cs typeface="Arial" charset="0"/>
                </a:rPr>
                <a:t>Future?</a:t>
              </a:r>
              <a:endParaRPr lang="en-GB" sz="3100" b="1" dirty="0">
                <a:solidFill>
                  <a:srgbClr val="FF0000"/>
                </a:solidFill>
                <a:latin typeface="Arial" charset="0"/>
                <a:cs typeface="Arial" charset="0"/>
              </a:endParaRPr>
            </a:p>
          </p:txBody>
        </p:sp>
      </p:grpSp>
    </p:spTree>
    <p:extLst>
      <p:ext uri="{BB962C8B-B14F-4D97-AF65-F5344CB8AC3E}">
        <p14:creationId xmlns:p14="http://schemas.microsoft.com/office/powerpoint/2010/main" val="388092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382250" cy="886513"/>
          </a:xfrm>
        </p:spPr>
        <p:txBody>
          <a:bodyPr>
            <a:normAutofit/>
          </a:bodyPr>
          <a:lstStyle/>
          <a:p>
            <a:r>
              <a:rPr lang="en-US" sz="4000" b="1" dirty="0">
                <a:solidFill>
                  <a:srgbClr val="000090"/>
                </a:solidFill>
              </a:rPr>
              <a:t>Hybrid Baryons in LQCD</a:t>
            </a:r>
          </a:p>
        </p:txBody>
      </p:sp>
      <p:pic>
        <p:nvPicPr>
          <p:cNvPr id="7" name="Picture 6"/>
          <p:cNvPicPr>
            <a:picLocks noChangeAspect="1"/>
          </p:cNvPicPr>
          <p:nvPr/>
        </p:nvPicPr>
        <p:blipFill>
          <a:blip r:embed="rId3"/>
          <a:stretch>
            <a:fillRect/>
          </a:stretch>
        </p:blipFill>
        <p:spPr>
          <a:xfrm>
            <a:off x="1023805" y="967105"/>
            <a:ext cx="7411773" cy="480344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9041210" y="1827846"/>
            <a:ext cx="663310" cy="349232"/>
          </a:xfrm>
          <a:prstGeom prst="rect">
            <a:avLst/>
          </a:prstGeom>
          <a:ln w="28575" cmpd="sng">
            <a:noFill/>
          </a:ln>
        </p:spPr>
      </p:pic>
      <p:pic>
        <p:nvPicPr>
          <p:cNvPr id="10" name="Picture 9"/>
          <p:cNvPicPr>
            <a:picLocks/>
          </p:cNvPicPr>
          <p:nvPr/>
        </p:nvPicPr>
        <p:blipFill>
          <a:blip r:embed="rId5"/>
          <a:stretch>
            <a:fillRect/>
          </a:stretch>
        </p:blipFill>
        <p:spPr>
          <a:xfrm>
            <a:off x="9041210" y="2839024"/>
            <a:ext cx="807508" cy="318339"/>
          </a:xfrm>
          <a:prstGeom prst="rect">
            <a:avLst/>
          </a:prstGeom>
        </p:spPr>
      </p:pic>
      <p:sp>
        <p:nvSpPr>
          <p:cNvPr id="11" name="TextBox 10"/>
          <p:cNvSpPr txBox="1"/>
          <p:nvPr/>
        </p:nvSpPr>
        <p:spPr>
          <a:xfrm>
            <a:off x="8784087" y="2297966"/>
            <a:ext cx="1539843" cy="424915"/>
          </a:xfrm>
          <a:prstGeom prst="rect">
            <a:avLst/>
          </a:prstGeom>
          <a:noFill/>
        </p:spPr>
        <p:txBody>
          <a:bodyPr wrap="none" lIns="100767" tIns="50383" rIns="100767" bIns="50383" rtlCol="0">
            <a:spAutoFit/>
          </a:bodyPr>
          <a:lstStyle/>
          <a:p>
            <a:r>
              <a:rPr lang="en-US" dirty="0" smtClean="0"/>
              <a:t> </a:t>
            </a:r>
            <a:r>
              <a:rPr lang="en-US" sz="1800" dirty="0">
                <a:latin typeface="+mn-lt"/>
              </a:rPr>
              <a:t>regular states</a:t>
            </a:r>
          </a:p>
        </p:txBody>
      </p:sp>
      <p:sp>
        <p:nvSpPr>
          <p:cNvPr id="12" name="TextBox 11"/>
          <p:cNvSpPr txBox="1"/>
          <p:nvPr/>
        </p:nvSpPr>
        <p:spPr>
          <a:xfrm>
            <a:off x="8784086" y="3251387"/>
            <a:ext cx="1473080" cy="424915"/>
          </a:xfrm>
          <a:prstGeom prst="rect">
            <a:avLst/>
          </a:prstGeom>
          <a:noFill/>
        </p:spPr>
        <p:txBody>
          <a:bodyPr wrap="none" lIns="100767" tIns="50383" rIns="100767" bIns="50383" rtlCol="0">
            <a:spAutoFit/>
          </a:bodyPr>
          <a:lstStyle/>
          <a:p>
            <a:r>
              <a:rPr lang="en-US" dirty="0" smtClean="0">
                <a:solidFill>
                  <a:srgbClr val="0000FF"/>
                </a:solidFill>
              </a:rPr>
              <a:t> </a:t>
            </a:r>
            <a:r>
              <a:rPr lang="en-US" sz="1800" dirty="0">
                <a:solidFill>
                  <a:srgbClr val="0000FF"/>
                </a:solidFill>
                <a:latin typeface="+mn-lt"/>
              </a:rPr>
              <a:t>hybrid states</a:t>
            </a:r>
          </a:p>
        </p:txBody>
      </p:sp>
      <p:sp>
        <p:nvSpPr>
          <p:cNvPr id="13" name="TextBox 12"/>
          <p:cNvSpPr txBox="1"/>
          <p:nvPr/>
        </p:nvSpPr>
        <p:spPr>
          <a:xfrm>
            <a:off x="294581" y="602308"/>
            <a:ext cx="4556654" cy="332582"/>
          </a:xfrm>
          <a:prstGeom prst="rect">
            <a:avLst/>
          </a:prstGeom>
          <a:noFill/>
        </p:spPr>
        <p:txBody>
          <a:bodyPr wrap="square" lIns="100767" tIns="50383" rIns="100767" bIns="50383" rtlCol="0">
            <a:spAutoFit/>
          </a:bodyPr>
          <a:lstStyle/>
          <a:p>
            <a:r>
              <a:rPr lang="en-US" sz="1500" i="1" dirty="0">
                <a:solidFill>
                  <a:srgbClr val="000090"/>
                </a:solidFill>
                <a:latin typeface="+mj-lt"/>
              </a:rPr>
              <a:t>J.J. </a:t>
            </a:r>
            <a:r>
              <a:rPr lang="en-US" sz="1500" i="1" dirty="0" err="1">
                <a:solidFill>
                  <a:srgbClr val="000090"/>
                </a:solidFill>
                <a:latin typeface="+mj-lt"/>
              </a:rPr>
              <a:t>Dudek</a:t>
            </a:r>
            <a:r>
              <a:rPr lang="en-US" sz="1500" i="1" dirty="0">
                <a:solidFill>
                  <a:srgbClr val="000090"/>
                </a:solidFill>
                <a:latin typeface="+mj-lt"/>
              </a:rPr>
              <a:t> and R.G. Edwards,  </a:t>
            </a:r>
            <a:r>
              <a:rPr lang="en-US" sz="1500" i="1" dirty="0">
                <a:solidFill>
                  <a:srgbClr val="000090"/>
                </a:solidFill>
              </a:rPr>
              <a:t>PRD85 (2012) 054016</a:t>
            </a:r>
            <a:endParaRPr lang="en-US" sz="1500" i="1" dirty="0">
              <a:solidFill>
                <a:srgbClr val="000090"/>
              </a:solidFill>
              <a:latin typeface="+mj-lt"/>
            </a:endParaRPr>
          </a:p>
        </p:txBody>
      </p:sp>
      <p:grpSp>
        <p:nvGrpSpPr>
          <p:cNvPr id="29" name="Group 28"/>
          <p:cNvGrpSpPr/>
          <p:nvPr/>
        </p:nvGrpSpPr>
        <p:grpSpPr>
          <a:xfrm>
            <a:off x="2047609" y="2969315"/>
            <a:ext cx="1031051" cy="2000530"/>
            <a:chOff x="1803400" y="2807494"/>
            <a:chExt cx="908082" cy="1891506"/>
          </a:xfrm>
        </p:grpSpPr>
        <p:cxnSp>
          <p:nvCxnSpPr>
            <p:cNvPr id="15" name="Straight Arrow Connector 14"/>
            <p:cNvCxnSpPr/>
            <p:nvPr/>
          </p:nvCxnSpPr>
          <p:spPr>
            <a:xfrm rot="5400000">
              <a:off x="1074341" y="3752453"/>
              <a:ext cx="1891506" cy="1588"/>
            </a:xfrm>
            <a:prstGeom prst="straightConnector1">
              <a:avLst/>
            </a:prstGeom>
            <a:ln w="28575"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803400" y="3822700"/>
              <a:ext cx="908082" cy="392854"/>
            </a:xfrm>
            <a:prstGeom prst="rect">
              <a:avLst/>
            </a:prstGeom>
            <a:solidFill>
              <a:schemeClr val="bg1"/>
            </a:solidFill>
            <a:ln>
              <a:solidFill>
                <a:srgbClr val="000000"/>
              </a:solidFill>
            </a:ln>
          </p:spPr>
          <p:txBody>
            <a:bodyPr wrap="none" rtlCol="0">
              <a:spAutoFit/>
            </a:bodyPr>
            <a:lstStyle/>
            <a:p>
              <a:r>
                <a:rPr lang="en-US" dirty="0" smtClean="0">
                  <a:solidFill>
                    <a:srgbClr val="0000FF"/>
                  </a:solidFill>
                </a:rPr>
                <a:t>1.3GeV</a:t>
              </a:r>
              <a:endParaRPr lang="en-US" dirty="0">
                <a:solidFill>
                  <a:srgbClr val="0000FF"/>
                </a:solidFill>
              </a:endParaRPr>
            </a:p>
          </p:txBody>
        </p:sp>
      </p:grpSp>
      <p:sp>
        <p:nvSpPr>
          <p:cNvPr id="19" name="TextBox 18"/>
          <p:cNvSpPr txBox="1"/>
          <p:nvPr/>
        </p:nvSpPr>
        <p:spPr>
          <a:xfrm>
            <a:off x="2393685" y="4995618"/>
            <a:ext cx="434335" cy="424915"/>
          </a:xfrm>
          <a:prstGeom prst="rect">
            <a:avLst/>
          </a:prstGeom>
          <a:noFill/>
        </p:spPr>
        <p:txBody>
          <a:bodyPr wrap="none" lIns="100767" tIns="50383" rIns="100767" bIns="50383" rtlCol="0">
            <a:spAutoFit/>
          </a:bodyPr>
          <a:lstStyle/>
          <a:p>
            <a:r>
              <a:rPr lang="en-US" dirty="0" smtClean="0"/>
              <a:t>N</a:t>
            </a:r>
            <a:endParaRPr lang="en-US" dirty="0"/>
          </a:p>
        </p:txBody>
      </p:sp>
      <p:grpSp>
        <p:nvGrpSpPr>
          <p:cNvPr id="26" name="Group 25"/>
          <p:cNvGrpSpPr/>
          <p:nvPr/>
        </p:nvGrpSpPr>
        <p:grpSpPr>
          <a:xfrm>
            <a:off x="111477" y="2565517"/>
            <a:ext cx="1633318" cy="738664"/>
            <a:chOff x="98181" y="2730500"/>
            <a:chExt cx="1438519" cy="763641"/>
          </a:xfrm>
        </p:grpSpPr>
        <p:sp>
          <p:nvSpPr>
            <p:cNvPr id="18" name="TextBox 17"/>
            <p:cNvSpPr txBox="1"/>
            <p:nvPr/>
          </p:nvSpPr>
          <p:spPr>
            <a:xfrm>
              <a:off x="114300" y="2933700"/>
              <a:ext cx="184666" cy="429548"/>
            </a:xfrm>
            <a:prstGeom prst="rect">
              <a:avLst/>
            </a:prstGeom>
            <a:noFill/>
          </p:spPr>
          <p:txBody>
            <a:bodyPr wrap="square" rtlCol="0">
              <a:spAutoFit/>
            </a:bodyPr>
            <a:lstStyle/>
            <a:p>
              <a:endParaRPr lang="en-US" dirty="0"/>
            </a:p>
          </p:txBody>
        </p:sp>
        <p:sp>
          <p:nvSpPr>
            <p:cNvPr id="20" name="Left Brace 19"/>
            <p:cNvSpPr/>
            <p:nvPr/>
          </p:nvSpPr>
          <p:spPr>
            <a:xfrm>
              <a:off x="1079500" y="2731294"/>
              <a:ext cx="457200" cy="635238"/>
            </a:xfrm>
            <a:prstGeom prst="leftBrac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98181" y="2730500"/>
              <a:ext cx="1055585" cy="763641"/>
            </a:xfrm>
            <a:prstGeom prst="rect">
              <a:avLst/>
            </a:prstGeom>
            <a:noFill/>
          </p:spPr>
          <p:txBody>
            <a:bodyPr wrap="square" rtlCol="0">
              <a:spAutoFit/>
            </a:bodyPr>
            <a:lstStyle/>
            <a:p>
              <a:r>
                <a:rPr lang="en-US" dirty="0" smtClean="0">
                  <a:solidFill>
                    <a:srgbClr val="0000FF"/>
                  </a:solidFill>
                </a:rPr>
                <a:t>clustered</a:t>
              </a:r>
            </a:p>
            <a:p>
              <a:r>
                <a:rPr lang="en-US" dirty="0" smtClean="0">
                  <a:solidFill>
                    <a:srgbClr val="0000FF"/>
                  </a:solidFill>
                </a:rPr>
                <a:t>in mass</a:t>
              </a:r>
              <a:endParaRPr lang="en-US" dirty="0">
                <a:solidFill>
                  <a:srgbClr val="0000FF"/>
                </a:solidFill>
              </a:endParaRPr>
            </a:p>
          </p:txBody>
        </p:sp>
      </p:grpSp>
      <p:sp>
        <p:nvSpPr>
          <p:cNvPr id="22" name="TextBox 21"/>
          <p:cNvSpPr txBox="1"/>
          <p:nvPr/>
        </p:nvSpPr>
        <p:spPr>
          <a:xfrm>
            <a:off x="726629" y="5714876"/>
            <a:ext cx="9185406" cy="1117413"/>
          </a:xfrm>
          <a:prstGeom prst="rect">
            <a:avLst/>
          </a:prstGeom>
          <a:noFill/>
        </p:spPr>
        <p:txBody>
          <a:bodyPr wrap="square" lIns="100767" tIns="50383" rIns="100767" bIns="50383" rtlCol="0">
            <a:spAutoFit/>
          </a:bodyPr>
          <a:lstStyle/>
          <a:p>
            <a:r>
              <a:rPr lang="en-US" sz="2200" dirty="0">
                <a:solidFill>
                  <a:srgbClr val="000090"/>
                </a:solidFill>
              </a:rPr>
              <a:t>Hybrid states have same J</a:t>
            </a:r>
            <a:r>
              <a:rPr lang="en-US" sz="2200" baseline="30000" dirty="0">
                <a:solidFill>
                  <a:srgbClr val="000090"/>
                </a:solidFill>
              </a:rPr>
              <a:t>P</a:t>
            </a:r>
            <a:r>
              <a:rPr lang="en-US" sz="2200" dirty="0">
                <a:solidFill>
                  <a:srgbClr val="000090"/>
                </a:solidFill>
              </a:rPr>
              <a:t> values as Q</a:t>
            </a:r>
            <a:r>
              <a:rPr lang="en-US" sz="2200" baseline="30000" dirty="0">
                <a:solidFill>
                  <a:srgbClr val="000090"/>
                </a:solidFill>
              </a:rPr>
              <a:t>3</a:t>
            </a:r>
            <a:r>
              <a:rPr lang="en-US" sz="2200" dirty="0">
                <a:solidFill>
                  <a:srgbClr val="000090"/>
                </a:solidFill>
              </a:rPr>
              <a:t> baryons. How to identify them?</a:t>
            </a:r>
          </a:p>
          <a:p>
            <a:r>
              <a:rPr lang="en-US" sz="2200" dirty="0">
                <a:solidFill>
                  <a:srgbClr val="000090"/>
                </a:solidFill>
              </a:rPr>
              <a:t> - Overpopulation of N1/2</a:t>
            </a:r>
            <a:r>
              <a:rPr lang="en-US" sz="2200" baseline="30000" dirty="0">
                <a:solidFill>
                  <a:srgbClr val="000090"/>
                </a:solidFill>
              </a:rPr>
              <a:t>+</a:t>
            </a:r>
            <a:r>
              <a:rPr lang="en-US" sz="2200" dirty="0">
                <a:solidFill>
                  <a:srgbClr val="000090"/>
                </a:solidFill>
              </a:rPr>
              <a:t> and N3/2</a:t>
            </a:r>
            <a:r>
              <a:rPr lang="en-US" sz="2200" baseline="30000" dirty="0">
                <a:solidFill>
                  <a:srgbClr val="000090"/>
                </a:solidFill>
              </a:rPr>
              <a:t>+</a:t>
            </a:r>
            <a:r>
              <a:rPr lang="en-US" sz="2200" dirty="0">
                <a:solidFill>
                  <a:srgbClr val="000090"/>
                </a:solidFill>
              </a:rPr>
              <a:t> states compared to QM projections?</a:t>
            </a:r>
          </a:p>
          <a:p>
            <a:r>
              <a:rPr lang="en-US" sz="2200" dirty="0">
                <a:solidFill>
                  <a:srgbClr val="000090"/>
                </a:solidFill>
              </a:rPr>
              <a:t> - Transition form factors in </a:t>
            </a:r>
            <a:r>
              <a:rPr lang="en-US" sz="2200" dirty="0" err="1">
                <a:solidFill>
                  <a:srgbClr val="000090"/>
                </a:solidFill>
              </a:rPr>
              <a:t>electroproduction</a:t>
            </a:r>
            <a:r>
              <a:rPr lang="en-US" sz="2200" dirty="0">
                <a:solidFill>
                  <a:srgbClr val="000090"/>
                </a:solidFill>
              </a:rPr>
              <a:t> have different Q</a:t>
            </a:r>
            <a:r>
              <a:rPr lang="en-US" sz="2200" baseline="30000" dirty="0">
                <a:solidFill>
                  <a:srgbClr val="000090"/>
                </a:solidFill>
              </a:rPr>
              <a:t>2</a:t>
            </a:r>
            <a:r>
              <a:rPr lang="en-US" sz="2200" dirty="0">
                <a:solidFill>
                  <a:srgbClr val="000090"/>
                </a:solidFill>
              </a:rPr>
              <a:t> dependence  </a:t>
            </a:r>
          </a:p>
        </p:txBody>
      </p:sp>
      <p:sp>
        <p:nvSpPr>
          <p:cNvPr id="24" name="Footer Placeholder 23"/>
          <p:cNvSpPr>
            <a:spLocks noGrp="1"/>
          </p:cNvSpPr>
          <p:nvPr>
            <p:ph type="ftr" sz="quarter" idx="11"/>
          </p:nvPr>
        </p:nvSpPr>
        <p:spPr/>
        <p:txBody>
          <a:bodyPr/>
          <a:lstStyle/>
          <a:p>
            <a:r>
              <a:rPr lang="en-US" smtClean="0">
                <a:solidFill>
                  <a:srgbClr val="800000"/>
                </a:solidFill>
              </a:rPr>
              <a:t>FDHS- 2014 - Jlab  November 18-20                          Annalisa D'Angelo - Data Analysis in Meson Photoproduction</a:t>
            </a:r>
            <a:endParaRPr lang="en-US" dirty="0">
              <a:solidFill>
                <a:srgbClr val="800000"/>
              </a:solidFill>
            </a:endParaRPr>
          </a:p>
        </p:txBody>
      </p:sp>
      <p:sp>
        <p:nvSpPr>
          <p:cNvPr id="27" name="TextBox 26"/>
          <p:cNvSpPr txBox="1"/>
          <p:nvPr/>
        </p:nvSpPr>
        <p:spPr>
          <a:xfrm>
            <a:off x="5441923" y="967106"/>
            <a:ext cx="3888029" cy="332582"/>
          </a:xfrm>
          <a:prstGeom prst="rect">
            <a:avLst/>
          </a:prstGeom>
          <a:noFill/>
        </p:spPr>
        <p:txBody>
          <a:bodyPr wrap="none" lIns="100767" tIns="50383" rIns="100767" bIns="50383" rtlCol="0">
            <a:spAutoFit/>
          </a:bodyPr>
          <a:lstStyle/>
          <a:p>
            <a:r>
              <a:rPr lang="en-US" sz="1500" i="1" dirty="0">
                <a:solidFill>
                  <a:srgbClr val="000090"/>
                </a:solidFill>
              </a:rPr>
              <a:t>T. Barnes and F.E. Close,  PLB128, 277 (1983) </a:t>
            </a:r>
          </a:p>
        </p:txBody>
      </p:sp>
      <p:sp>
        <p:nvSpPr>
          <p:cNvPr id="23" name="TextBox 22"/>
          <p:cNvSpPr txBox="1"/>
          <p:nvPr/>
        </p:nvSpPr>
        <p:spPr>
          <a:xfrm>
            <a:off x="4956803" y="1335940"/>
            <a:ext cx="974071" cy="424915"/>
          </a:xfrm>
          <a:prstGeom prst="rect">
            <a:avLst/>
          </a:prstGeom>
          <a:solidFill>
            <a:schemeClr val="bg1"/>
          </a:solidFill>
          <a:ln>
            <a:solidFill>
              <a:srgbClr val="000000"/>
            </a:solidFill>
          </a:ln>
        </p:spPr>
        <p:txBody>
          <a:bodyPr wrap="none" lIns="100767" tIns="50383" rIns="100767" bIns="50383" rtlCol="0">
            <a:spAutoFit/>
          </a:bodyPr>
          <a:lstStyle/>
          <a:p>
            <a:r>
              <a:rPr lang="en-US" dirty="0" smtClean="0"/>
              <a:t>LQCD </a:t>
            </a:r>
            <a:endParaRPr lang="en-US" dirty="0"/>
          </a:p>
        </p:txBody>
      </p:sp>
    </p:spTree>
    <p:extLst>
      <p:ext uri="{BB962C8B-B14F-4D97-AF65-F5344CB8AC3E}">
        <p14:creationId xmlns:p14="http://schemas.microsoft.com/office/powerpoint/2010/main" val="153978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3" y="1"/>
            <a:ext cx="9344025" cy="763102"/>
          </a:xfrm>
        </p:spPr>
        <p:txBody>
          <a:bodyPr>
            <a:normAutofit/>
          </a:bodyPr>
          <a:lstStyle/>
          <a:p>
            <a:r>
              <a:rPr lang="en-US" sz="4000" b="1" dirty="0">
                <a:solidFill>
                  <a:srgbClr val="000090"/>
                </a:solidFill>
                <a:latin typeface="+mn-lt"/>
                <a:cs typeface="Arial"/>
              </a:rPr>
              <a:t>Separating Q</a:t>
            </a:r>
            <a:r>
              <a:rPr lang="en-US" sz="4000" b="1" baseline="30000" dirty="0">
                <a:solidFill>
                  <a:srgbClr val="000090"/>
                </a:solidFill>
                <a:latin typeface="+mn-lt"/>
                <a:cs typeface="Arial"/>
              </a:rPr>
              <a:t>3</a:t>
            </a:r>
            <a:r>
              <a:rPr lang="en-US" sz="4000" b="1" dirty="0">
                <a:solidFill>
                  <a:srgbClr val="000090"/>
                </a:solidFill>
                <a:latin typeface="+mn-lt"/>
                <a:cs typeface="Arial"/>
              </a:rPr>
              <a:t>G from Q</a:t>
            </a:r>
            <a:r>
              <a:rPr lang="en-US" sz="4000" b="1" baseline="30000" dirty="0">
                <a:solidFill>
                  <a:srgbClr val="000090"/>
                </a:solidFill>
                <a:latin typeface="+mn-lt"/>
                <a:cs typeface="Arial"/>
              </a:rPr>
              <a:t>3</a:t>
            </a:r>
            <a:r>
              <a:rPr lang="en-US" sz="4000" b="1" dirty="0">
                <a:solidFill>
                  <a:srgbClr val="000090"/>
                </a:solidFill>
                <a:latin typeface="+mn-lt"/>
                <a:cs typeface="Arial"/>
              </a:rPr>
              <a:t> states?</a:t>
            </a:r>
          </a:p>
        </p:txBody>
      </p:sp>
      <p:sp>
        <p:nvSpPr>
          <p:cNvPr id="48" name="Text Box 4"/>
          <p:cNvSpPr txBox="1">
            <a:spLocks noChangeArrowheads="1"/>
          </p:cNvSpPr>
          <p:nvPr/>
        </p:nvSpPr>
        <p:spPr bwMode="auto">
          <a:xfrm>
            <a:off x="2022773" y="5858892"/>
            <a:ext cx="5891893" cy="748081"/>
          </a:xfrm>
          <a:prstGeom prst="rect">
            <a:avLst/>
          </a:prstGeom>
          <a:noFill/>
          <a:ln w="9525">
            <a:solidFill>
              <a:schemeClr val="tx1"/>
            </a:solidFill>
            <a:miter lim="800000"/>
            <a:headEnd/>
            <a:tailEnd/>
          </a:ln>
        </p:spPr>
        <p:txBody>
          <a:bodyPr wrap="square" lIns="100767" tIns="50383" rIns="100767" bIns="50383">
            <a:prstTxWarp prst="textNoShape">
              <a:avLst/>
            </a:prstTxWarp>
            <a:spAutoFit/>
          </a:bodyPr>
          <a:lstStyle/>
          <a:p>
            <a:r>
              <a:rPr lang="en-US" dirty="0" smtClean="0">
                <a:solidFill>
                  <a:srgbClr val="000090"/>
                </a:solidFill>
              </a:rPr>
              <a:t>For hybrid “Roper”, transverse amplitude A</a:t>
            </a:r>
            <a:r>
              <a:rPr lang="en-US" baseline="-25000" dirty="0" smtClean="0">
                <a:solidFill>
                  <a:srgbClr val="000090"/>
                </a:solidFill>
              </a:rPr>
              <a:t>1/2</a:t>
            </a:r>
            <a:r>
              <a:rPr lang="en-US" dirty="0" smtClean="0">
                <a:solidFill>
                  <a:srgbClr val="000090"/>
                </a:solidFill>
              </a:rPr>
              <a:t>(Q</a:t>
            </a:r>
            <a:r>
              <a:rPr lang="en-US" baseline="30000" dirty="0" smtClean="0">
                <a:solidFill>
                  <a:srgbClr val="000090"/>
                </a:solidFill>
              </a:rPr>
              <a:t>2</a:t>
            </a:r>
            <a:r>
              <a:rPr lang="en-US" dirty="0" smtClean="0">
                <a:solidFill>
                  <a:srgbClr val="000090"/>
                </a:solidFill>
              </a:rPr>
              <a:t>) drops off faster with Q</a:t>
            </a:r>
            <a:r>
              <a:rPr lang="en-US" baseline="30000" dirty="0" smtClean="0">
                <a:solidFill>
                  <a:srgbClr val="000090"/>
                </a:solidFill>
              </a:rPr>
              <a:t>2</a:t>
            </a:r>
            <a:r>
              <a:rPr lang="en-US" dirty="0" smtClean="0">
                <a:solidFill>
                  <a:srgbClr val="000090"/>
                </a:solidFill>
              </a:rPr>
              <a:t>, and S</a:t>
            </a:r>
            <a:r>
              <a:rPr lang="en-US" baseline="-25000" dirty="0" smtClean="0">
                <a:solidFill>
                  <a:srgbClr val="000090"/>
                </a:solidFill>
              </a:rPr>
              <a:t>1/2</a:t>
            </a:r>
            <a:r>
              <a:rPr lang="en-US" dirty="0" smtClean="0">
                <a:solidFill>
                  <a:srgbClr val="000090"/>
                </a:solidFill>
              </a:rPr>
              <a:t>(Q</a:t>
            </a:r>
            <a:r>
              <a:rPr lang="en-US" baseline="30000" dirty="0" smtClean="0">
                <a:solidFill>
                  <a:srgbClr val="000090"/>
                </a:solidFill>
              </a:rPr>
              <a:t>2</a:t>
            </a:r>
            <a:r>
              <a:rPr lang="en-US" dirty="0" smtClean="0">
                <a:solidFill>
                  <a:srgbClr val="000090"/>
                </a:solidFill>
              </a:rPr>
              <a:t>) ~ 0. </a:t>
            </a:r>
          </a:p>
        </p:txBody>
      </p:sp>
      <p:sp>
        <p:nvSpPr>
          <p:cNvPr id="49" name="Text Box 4"/>
          <p:cNvSpPr txBox="1">
            <a:spLocks noChangeArrowheads="1"/>
          </p:cNvSpPr>
          <p:nvPr/>
        </p:nvSpPr>
        <p:spPr bwMode="auto">
          <a:xfrm>
            <a:off x="1230685" y="674316"/>
            <a:ext cx="7898258" cy="332582"/>
          </a:xfrm>
          <a:prstGeom prst="rect">
            <a:avLst/>
          </a:prstGeom>
          <a:noFill/>
          <a:ln w="9525">
            <a:solidFill>
              <a:schemeClr val="tx1"/>
            </a:solidFill>
            <a:miter lim="800000"/>
            <a:headEnd/>
            <a:tailEnd/>
          </a:ln>
        </p:spPr>
        <p:txBody>
          <a:bodyPr wrap="square" lIns="100767" tIns="50383" rIns="100767" bIns="50383">
            <a:prstTxWarp prst="textNoShape">
              <a:avLst/>
            </a:prstTxWarp>
            <a:spAutoFit/>
          </a:bodyPr>
          <a:lstStyle/>
          <a:p>
            <a:r>
              <a:rPr lang="en-US" sz="1500" i="1" dirty="0">
                <a:solidFill>
                  <a:srgbClr val="000090"/>
                </a:solidFill>
              </a:rPr>
              <a:t>Z.P. Li, </a:t>
            </a:r>
            <a:r>
              <a:rPr lang="en-US" sz="1500" i="1" dirty="0" err="1">
                <a:solidFill>
                  <a:srgbClr val="000090"/>
                </a:solidFill>
              </a:rPr>
              <a:t>V.Burkert</a:t>
            </a:r>
            <a:r>
              <a:rPr lang="en-US" sz="1500" i="1" dirty="0">
                <a:solidFill>
                  <a:srgbClr val="000090"/>
                </a:solidFill>
              </a:rPr>
              <a:t>, </a:t>
            </a:r>
            <a:r>
              <a:rPr lang="en-US" sz="1500" i="1" dirty="0" err="1">
                <a:solidFill>
                  <a:srgbClr val="000090"/>
                </a:solidFill>
              </a:rPr>
              <a:t>Zh</a:t>
            </a:r>
            <a:r>
              <a:rPr lang="en-US" sz="1500" i="1" dirty="0">
                <a:solidFill>
                  <a:srgbClr val="000090"/>
                </a:solidFill>
              </a:rPr>
              <a:t>. Li, PRD46 (1992)70;  C.E. Carlson, N. </a:t>
            </a:r>
            <a:r>
              <a:rPr lang="en-US" sz="1500" i="1" dirty="0" err="1">
                <a:solidFill>
                  <a:srgbClr val="000090"/>
                </a:solidFill>
              </a:rPr>
              <a:t>Mukhopadhyay</a:t>
            </a:r>
            <a:r>
              <a:rPr lang="en-US" sz="1500" i="1" dirty="0">
                <a:solidFill>
                  <a:srgbClr val="000090"/>
                </a:solidFill>
              </a:rPr>
              <a:t>, PRL 67, 3745, 1991</a:t>
            </a:r>
          </a:p>
        </p:txBody>
      </p:sp>
      <p:sp>
        <p:nvSpPr>
          <p:cNvPr id="51" name="Footer Placeholder 50"/>
          <p:cNvSpPr>
            <a:spLocks noGrp="1"/>
          </p:cNvSpPr>
          <p:nvPr>
            <p:ph type="ftr" sz="quarter" idx="11"/>
          </p:nvPr>
        </p:nvSpPr>
        <p:spPr/>
        <p:txBody>
          <a:bodyPr/>
          <a:lstStyle/>
          <a:p>
            <a:r>
              <a:rPr lang="en-US" smtClean="0"/>
              <a:t>FDHS- 2014 - Jlab  November 18-20                          Annalisa D'Angelo - Data Analysis in Meson Photoproduction</a:t>
            </a:r>
            <a:endParaRPr lang="en-US"/>
          </a:p>
        </p:txBody>
      </p:sp>
      <p:pic>
        <p:nvPicPr>
          <p:cNvPr id="22" name="Picture 21"/>
          <p:cNvPicPr>
            <a:picLocks noChangeAspect="1"/>
          </p:cNvPicPr>
          <p:nvPr/>
        </p:nvPicPr>
        <p:blipFill>
          <a:blip r:embed="rId3"/>
          <a:srcRect r="50861"/>
          <a:stretch>
            <a:fillRect/>
          </a:stretch>
        </p:blipFill>
        <p:spPr>
          <a:xfrm>
            <a:off x="438597" y="1682428"/>
            <a:ext cx="3619368" cy="3256529"/>
          </a:xfrm>
          <a:prstGeom prst="rect">
            <a:avLst/>
          </a:prstGeom>
          <a:solidFill>
            <a:srgbClr val="FFFFFF"/>
          </a:solidFill>
        </p:spPr>
      </p:pic>
      <p:cxnSp>
        <p:nvCxnSpPr>
          <p:cNvPr id="13" name="Straight Connector 12"/>
          <p:cNvCxnSpPr/>
          <p:nvPr/>
        </p:nvCxnSpPr>
        <p:spPr bwMode="auto">
          <a:xfrm>
            <a:off x="1252610" y="3138183"/>
            <a:ext cx="2719239" cy="1680"/>
          </a:xfrm>
          <a:prstGeom prst="line">
            <a:avLst/>
          </a:prstGeom>
          <a:noFill/>
          <a:ln w="3175" cap="flat" cmpd="sng" algn="ctr">
            <a:solidFill>
              <a:schemeClr val="tx1"/>
            </a:solidFill>
            <a:prstDash val="solid"/>
            <a:round/>
            <a:headEnd type="none" w="med" len="med"/>
            <a:tailEnd type="none" w="med" len="med"/>
          </a:ln>
          <a:effectLst/>
        </p:spPr>
      </p:cxnSp>
      <p:sp>
        <p:nvSpPr>
          <p:cNvPr id="54" name="TextBox 53"/>
          <p:cNvSpPr txBox="1"/>
          <p:nvPr/>
        </p:nvSpPr>
        <p:spPr>
          <a:xfrm>
            <a:off x="2050260" y="3313596"/>
            <a:ext cx="508417" cy="332582"/>
          </a:xfrm>
          <a:prstGeom prst="rect">
            <a:avLst/>
          </a:prstGeom>
          <a:solidFill>
            <a:srgbClr val="FFFFFF"/>
          </a:solidFill>
          <a:ln>
            <a:solidFill>
              <a:schemeClr val="tx1"/>
            </a:solidFill>
          </a:ln>
        </p:spPr>
        <p:txBody>
          <a:bodyPr wrap="none" lIns="100767" tIns="50383" rIns="100767" bIns="50383" rtlCol="0">
            <a:spAutoFit/>
          </a:bodyPr>
          <a:lstStyle/>
          <a:p>
            <a:r>
              <a:rPr lang="en-US" sz="1500" dirty="0"/>
              <a:t>q</a:t>
            </a:r>
            <a:r>
              <a:rPr lang="en-US" sz="1500" baseline="30000" dirty="0"/>
              <a:t>3</a:t>
            </a:r>
            <a:r>
              <a:rPr lang="en-US" sz="1500" dirty="0">
                <a:solidFill>
                  <a:srgbClr val="FF0000"/>
                </a:solidFill>
              </a:rPr>
              <a:t>G</a:t>
            </a:r>
          </a:p>
        </p:txBody>
      </p:sp>
      <p:pic>
        <p:nvPicPr>
          <p:cNvPr id="35" name="Picture 34"/>
          <p:cNvPicPr>
            <a:picLocks noChangeAspect="1"/>
          </p:cNvPicPr>
          <p:nvPr/>
        </p:nvPicPr>
        <p:blipFill>
          <a:blip r:embed="rId3"/>
          <a:srcRect l="50093"/>
          <a:stretch>
            <a:fillRect/>
          </a:stretch>
        </p:blipFill>
        <p:spPr>
          <a:xfrm>
            <a:off x="4327029" y="1682428"/>
            <a:ext cx="3673259" cy="3254156"/>
          </a:xfrm>
          <a:prstGeom prst="rect">
            <a:avLst/>
          </a:prstGeom>
          <a:solidFill>
            <a:srgbClr val="FFFFFF"/>
          </a:solidFill>
        </p:spPr>
      </p:pic>
      <p:sp>
        <p:nvSpPr>
          <p:cNvPr id="56" name="TextBox 55"/>
          <p:cNvSpPr txBox="1"/>
          <p:nvPr/>
        </p:nvSpPr>
        <p:spPr>
          <a:xfrm>
            <a:off x="5840168" y="3555923"/>
            <a:ext cx="508417" cy="332582"/>
          </a:xfrm>
          <a:prstGeom prst="rect">
            <a:avLst/>
          </a:prstGeom>
          <a:solidFill>
            <a:srgbClr val="FFFFFF"/>
          </a:solidFill>
          <a:ln>
            <a:solidFill>
              <a:schemeClr val="tx1"/>
            </a:solidFill>
          </a:ln>
        </p:spPr>
        <p:txBody>
          <a:bodyPr wrap="none" lIns="100767" tIns="50383" rIns="100767" bIns="50383" rtlCol="0">
            <a:spAutoFit/>
          </a:bodyPr>
          <a:lstStyle/>
          <a:p>
            <a:r>
              <a:rPr lang="en-US" sz="1500" dirty="0"/>
              <a:t>q</a:t>
            </a:r>
            <a:r>
              <a:rPr lang="en-US" sz="1500" baseline="30000" dirty="0"/>
              <a:t>3</a:t>
            </a:r>
            <a:r>
              <a:rPr lang="en-US" sz="1500" dirty="0">
                <a:solidFill>
                  <a:srgbClr val="FF0000"/>
                </a:solidFill>
              </a:rPr>
              <a:t>G</a:t>
            </a:r>
          </a:p>
        </p:txBody>
      </p:sp>
      <p:grpSp>
        <p:nvGrpSpPr>
          <p:cNvPr id="7" name="Group 59"/>
          <p:cNvGrpSpPr/>
          <p:nvPr/>
        </p:nvGrpSpPr>
        <p:grpSpPr>
          <a:xfrm>
            <a:off x="8658714" y="2379502"/>
            <a:ext cx="1396037" cy="2226398"/>
            <a:chOff x="7419961" y="2458801"/>
            <a:chExt cx="1229537" cy="2105064"/>
          </a:xfrm>
        </p:grpSpPr>
        <p:pic>
          <p:nvPicPr>
            <p:cNvPr id="52" name="Picture 51"/>
            <p:cNvPicPr>
              <a:picLocks noChangeAspect="1"/>
            </p:cNvPicPr>
            <p:nvPr/>
          </p:nvPicPr>
          <p:blipFill>
            <a:blip r:embed="rId4"/>
            <a:srcRect l="52973" t="4641"/>
            <a:stretch>
              <a:fillRect/>
            </a:stretch>
          </p:blipFill>
          <p:spPr>
            <a:xfrm>
              <a:off x="7419961" y="2458801"/>
              <a:ext cx="1219200" cy="1043684"/>
            </a:xfrm>
            <a:prstGeom prst="rect">
              <a:avLst/>
            </a:prstGeom>
            <a:ln>
              <a:noFill/>
            </a:ln>
          </p:spPr>
        </p:pic>
        <p:pic>
          <p:nvPicPr>
            <p:cNvPr id="59" name="Picture 58"/>
            <p:cNvPicPr>
              <a:picLocks noChangeAspect="1"/>
            </p:cNvPicPr>
            <p:nvPr/>
          </p:nvPicPr>
          <p:blipFill>
            <a:blip r:embed="rId4"/>
            <a:srcRect t="4641" r="52905"/>
            <a:stretch>
              <a:fillRect/>
            </a:stretch>
          </p:blipFill>
          <p:spPr>
            <a:xfrm>
              <a:off x="7428526" y="3520181"/>
              <a:ext cx="1220972" cy="1043684"/>
            </a:xfrm>
            <a:prstGeom prst="rect">
              <a:avLst/>
            </a:prstGeom>
            <a:ln>
              <a:noFill/>
            </a:ln>
          </p:spPr>
        </p:pic>
      </p:grpSp>
      <p:sp>
        <p:nvSpPr>
          <p:cNvPr id="16" name="TextBox 15"/>
          <p:cNvSpPr txBox="1"/>
          <p:nvPr/>
        </p:nvSpPr>
        <p:spPr>
          <a:xfrm>
            <a:off x="3174901" y="1178372"/>
            <a:ext cx="3717285" cy="424915"/>
          </a:xfrm>
          <a:prstGeom prst="rect">
            <a:avLst/>
          </a:prstGeom>
          <a:noFill/>
        </p:spPr>
        <p:txBody>
          <a:bodyPr wrap="none" lIns="100767" tIns="50383" rIns="100767" bIns="50383" rtlCol="0">
            <a:spAutoFit/>
          </a:bodyPr>
          <a:lstStyle/>
          <a:p>
            <a:r>
              <a:rPr lang="en-US" dirty="0" smtClean="0"/>
              <a:t>Lowest mass</a:t>
            </a:r>
            <a:r>
              <a:rPr lang="en-US" dirty="0" smtClean="0">
                <a:solidFill>
                  <a:srgbClr val="FF0000"/>
                </a:solidFill>
              </a:rPr>
              <a:t> </a:t>
            </a:r>
            <a:r>
              <a:rPr lang="en-US" dirty="0" smtClean="0"/>
              <a:t>QQQ</a:t>
            </a:r>
            <a:r>
              <a:rPr lang="en-US" dirty="0" smtClean="0">
                <a:solidFill>
                  <a:srgbClr val="FF0000"/>
                </a:solidFill>
              </a:rPr>
              <a:t>G </a:t>
            </a:r>
            <a:r>
              <a:rPr lang="en-US" dirty="0" smtClean="0"/>
              <a:t>state N1/2</a:t>
            </a:r>
            <a:r>
              <a:rPr lang="en-US" baseline="30000" dirty="0" smtClean="0"/>
              <a:t>+</a:t>
            </a:r>
            <a:endParaRPr lang="en-US" baseline="30000" dirty="0"/>
          </a:p>
        </p:txBody>
      </p:sp>
      <p:sp>
        <p:nvSpPr>
          <p:cNvPr id="17" name="TextBox 17"/>
          <p:cNvSpPr txBox="1"/>
          <p:nvPr/>
        </p:nvSpPr>
        <p:spPr>
          <a:xfrm>
            <a:off x="1302693" y="5066804"/>
            <a:ext cx="7670310" cy="748081"/>
          </a:xfrm>
          <a:prstGeom prst="rect">
            <a:avLst/>
          </a:prstGeom>
          <a:noFill/>
          <a:ln>
            <a:solidFill>
              <a:schemeClr val="tx1"/>
            </a:solidFill>
          </a:ln>
        </p:spPr>
        <p:txBody>
          <a:bodyPr wrap="square" lIns="100767" tIns="50383" rIns="100767" bIns="50383" rtlCol="0">
            <a:spAutoFit/>
          </a:bodyPr>
          <a:lstStyle/>
          <a:p>
            <a:pPr>
              <a:buClr>
                <a:schemeClr val="tx1"/>
              </a:buClr>
              <a:buFont typeface="Arial"/>
              <a:buChar char="•"/>
            </a:pPr>
            <a:r>
              <a:rPr lang="en-US" dirty="0" smtClean="0">
                <a:solidFill>
                  <a:srgbClr val="000090"/>
                </a:solidFill>
                <a:latin typeface="Calibri"/>
                <a:cs typeface="Calibri"/>
              </a:rPr>
              <a:t> A</a:t>
            </a:r>
            <a:r>
              <a:rPr lang="en-US" baseline="-25000" dirty="0" smtClean="0">
                <a:solidFill>
                  <a:srgbClr val="000090"/>
                </a:solidFill>
                <a:latin typeface="Calibri"/>
                <a:cs typeface="Calibri"/>
              </a:rPr>
              <a:t>1/2 </a:t>
            </a:r>
            <a:r>
              <a:rPr lang="en-US" dirty="0" smtClean="0">
                <a:solidFill>
                  <a:srgbClr val="000090"/>
                </a:solidFill>
                <a:latin typeface="Calibri"/>
                <a:cs typeface="Calibri"/>
              </a:rPr>
              <a:t>dominant amplitude at high Q</a:t>
            </a:r>
            <a:r>
              <a:rPr lang="en-US" baseline="30000" dirty="0" smtClean="0">
                <a:solidFill>
                  <a:srgbClr val="000090"/>
                </a:solidFill>
                <a:latin typeface="Calibri"/>
                <a:cs typeface="Calibri"/>
              </a:rPr>
              <a:t>2</a:t>
            </a:r>
            <a:r>
              <a:rPr lang="en-US" dirty="0" smtClean="0">
                <a:solidFill>
                  <a:srgbClr val="000090"/>
                </a:solidFill>
                <a:latin typeface="Calibri"/>
                <a:cs typeface="Calibri"/>
              </a:rPr>
              <a:t> indicates radial QQQ excitation </a:t>
            </a:r>
          </a:p>
          <a:p>
            <a:pPr>
              <a:buClr>
                <a:schemeClr val="tx1"/>
              </a:buClr>
              <a:buFont typeface="Arial"/>
              <a:buChar char="•"/>
            </a:pPr>
            <a:r>
              <a:rPr lang="en-US" dirty="0" smtClean="0">
                <a:latin typeface="Calibri"/>
                <a:cs typeface="Calibri"/>
              </a:rPr>
              <a:t> </a:t>
            </a:r>
            <a:r>
              <a:rPr lang="en-US" dirty="0" smtClean="0">
                <a:solidFill>
                  <a:srgbClr val="000090"/>
                </a:solidFill>
                <a:latin typeface="Calibri"/>
                <a:cs typeface="Calibri"/>
              </a:rPr>
              <a:t>Significant meson-baryon coupling at small Q</a:t>
            </a:r>
            <a:r>
              <a:rPr lang="en-US" baseline="30000" dirty="0" smtClean="0">
                <a:solidFill>
                  <a:srgbClr val="000090"/>
                </a:solidFill>
                <a:latin typeface="Calibri"/>
                <a:cs typeface="Calibri"/>
              </a:rPr>
              <a:t>2</a:t>
            </a:r>
            <a:r>
              <a:rPr lang="en-US" dirty="0" smtClean="0">
                <a:latin typeface="Calibri"/>
                <a:cs typeface="Calibri"/>
              </a:rPr>
              <a:t> </a:t>
            </a:r>
          </a:p>
        </p:txBody>
      </p:sp>
    </p:spTree>
    <p:extLst>
      <p:ext uri="{BB962C8B-B14F-4D97-AF65-F5344CB8AC3E}">
        <p14:creationId xmlns:p14="http://schemas.microsoft.com/office/powerpoint/2010/main" val="345194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4" grpId="0" animBg="1"/>
      <p:bldP spid="5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3" y="-18468"/>
            <a:ext cx="9344025" cy="904981"/>
          </a:xfrm>
        </p:spPr>
        <p:txBody>
          <a:bodyPr>
            <a:normAutofit/>
          </a:bodyPr>
          <a:lstStyle/>
          <a:p>
            <a:r>
              <a:rPr lang="en-US" sz="4000" b="1" dirty="0">
                <a:solidFill>
                  <a:srgbClr val="000090"/>
                </a:solidFill>
              </a:rPr>
              <a:t>Conclusions</a:t>
            </a:r>
          </a:p>
        </p:txBody>
      </p:sp>
      <p:sp>
        <p:nvSpPr>
          <p:cNvPr id="3" name="Content Placeholder 2"/>
          <p:cNvSpPr>
            <a:spLocks noGrp="1"/>
          </p:cNvSpPr>
          <p:nvPr>
            <p:ph idx="1"/>
          </p:nvPr>
        </p:nvSpPr>
        <p:spPr>
          <a:xfrm>
            <a:off x="510605" y="746324"/>
            <a:ext cx="9560322" cy="5063870"/>
          </a:xfrm>
        </p:spPr>
        <p:txBody>
          <a:bodyPr>
            <a:normAutofit/>
          </a:bodyPr>
          <a:lstStyle/>
          <a:p>
            <a:pPr algn="just">
              <a:buClr>
                <a:srgbClr val="800040"/>
              </a:buClr>
              <a:buFont typeface="Arial"/>
              <a:buChar char="•"/>
            </a:pPr>
            <a:r>
              <a:rPr lang="en-US" sz="2600" dirty="0" smtClean="0">
                <a:solidFill>
                  <a:srgbClr val="000090"/>
                </a:solidFill>
              </a:rPr>
              <a:t>Thanks to precise </a:t>
            </a:r>
            <a:r>
              <a:rPr lang="en-US" sz="2600" dirty="0">
                <a:solidFill>
                  <a:srgbClr val="000090"/>
                </a:solidFill>
              </a:rPr>
              <a:t>new </a:t>
            </a:r>
            <a:r>
              <a:rPr lang="en-US" sz="2600" dirty="0" smtClean="0">
                <a:solidFill>
                  <a:srgbClr val="000090"/>
                </a:solidFill>
              </a:rPr>
              <a:t>data, </a:t>
            </a:r>
            <a:r>
              <a:rPr lang="en-US" sz="2600" dirty="0">
                <a:solidFill>
                  <a:srgbClr val="000090"/>
                </a:solidFill>
              </a:rPr>
              <a:t>including double polarization </a:t>
            </a:r>
            <a:r>
              <a:rPr lang="en-US" sz="2600" dirty="0" smtClean="0">
                <a:solidFill>
                  <a:srgbClr val="000090"/>
                </a:solidFill>
              </a:rPr>
              <a:t>data, </a:t>
            </a:r>
            <a:r>
              <a:rPr lang="en-US" sz="2600" dirty="0" smtClean="0">
                <a:solidFill>
                  <a:srgbClr val="000090"/>
                </a:solidFill>
                <a:cs typeface="Arial"/>
                <a:sym typeface="Symbol" charset="0"/>
              </a:rPr>
              <a:t>the </a:t>
            </a:r>
            <a:r>
              <a:rPr lang="en-US" sz="2600" dirty="0">
                <a:solidFill>
                  <a:srgbClr val="000090"/>
                </a:solidFill>
                <a:cs typeface="Arial"/>
                <a:sym typeface="Symbol" charset="0"/>
              </a:rPr>
              <a:t>role of photoreaction data as been recognized </a:t>
            </a:r>
            <a:r>
              <a:rPr lang="en-US" sz="2600" dirty="0" smtClean="0">
                <a:solidFill>
                  <a:srgbClr val="000090"/>
                </a:solidFill>
                <a:cs typeface="Arial"/>
                <a:sym typeface="Symbol" charset="0"/>
              </a:rPr>
              <a:t>for the first time by </a:t>
            </a:r>
            <a:r>
              <a:rPr lang="en-US" sz="2600" dirty="0">
                <a:solidFill>
                  <a:srgbClr val="000090"/>
                </a:solidFill>
                <a:cs typeface="Arial"/>
                <a:sym typeface="Symbol" charset="0"/>
              </a:rPr>
              <a:t>the PDG to impact the existing evidence of </a:t>
            </a:r>
            <a:r>
              <a:rPr lang="en-US" sz="2600" dirty="0" err="1">
                <a:solidFill>
                  <a:srgbClr val="000090"/>
                </a:solidFill>
                <a:cs typeface="Arial"/>
                <a:sym typeface="Symbol" charset="0"/>
              </a:rPr>
              <a:t>Nstar</a:t>
            </a:r>
            <a:r>
              <a:rPr lang="en-US" sz="2600" dirty="0">
                <a:solidFill>
                  <a:srgbClr val="000090"/>
                </a:solidFill>
                <a:cs typeface="Arial"/>
                <a:sym typeface="Symbol" charset="0"/>
              </a:rPr>
              <a:t> resonances, which seem to rule out di-quark </a:t>
            </a:r>
            <a:r>
              <a:rPr lang="en-US" sz="2600" dirty="0" smtClean="0">
                <a:solidFill>
                  <a:srgbClr val="000090"/>
                </a:solidFill>
                <a:cs typeface="Arial"/>
                <a:sym typeface="Symbol" charset="0"/>
              </a:rPr>
              <a:t>models.</a:t>
            </a:r>
          </a:p>
          <a:p>
            <a:pPr algn="just">
              <a:buClr>
                <a:srgbClr val="800040"/>
              </a:buClr>
              <a:buFont typeface="Times" charset="0"/>
              <a:buChar char="•"/>
            </a:pPr>
            <a:endParaRPr lang="en-US" sz="2600" dirty="0">
              <a:solidFill>
                <a:srgbClr val="000090"/>
              </a:solidFill>
              <a:cs typeface="Arial"/>
              <a:sym typeface="Symbol" charset="0"/>
            </a:endParaRPr>
          </a:p>
          <a:p>
            <a:pPr algn="just">
              <a:buClr>
                <a:srgbClr val="800040"/>
              </a:buClr>
              <a:buFont typeface="Times" charset="0"/>
              <a:buChar char="•"/>
            </a:pPr>
            <a:r>
              <a:rPr lang="en-US" sz="2600" dirty="0" smtClean="0">
                <a:solidFill>
                  <a:srgbClr val="800000"/>
                </a:solidFill>
              </a:rPr>
              <a:t>Community </a:t>
            </a:r>
            <a:r>
              <a:rPr lang="en-US" sz="2600" dirty="0">
                <a:solidFill>
                  <a:srgbClr val="800000"/>
                </a:solidFill>
              </a:rPr>
              <a:t>achieved important milestone in the search for new baryon states from </a:t>
            </a:r>
            <a:r>
              <a:rPr lang="en-US" sz="2600" dirty="0" err="1">
                <a:solidFill>
                  <a:srgbClr val="800000"/>
                </a:solidFill>
              </a:rPr>
              <a:t>photoproduction</a:t>
            </a:r>
            <a:r>
              <a:rPr lang="en-US" sz="2600" dirty="0">
                <a:solidFill>
                  <a:srgbClr val="800000"/>
                </a:solidFill>
              </a:rPr>
              <a:t> – 6 new candidates, 2 almost certain in RPP 2012.  Two further confirmations for N(1900)3/2</a:t>
            </a:r>
            <a:r>
              <a:rPr lang="en-US" sz="2600" baseline="30000" dirty="0">
                <a:solidFill>
                  <a:srgbClr val="800000"/>
                </a:solidFill>
              </a:rPr>
              <a:t>+</a:t>
            </a:r>
            <a:r>
              <a:rPr lang="en-US" sz="2600" dirty="0" smtClean="0">
                <a:solidFill>
                  <a:srgbClr val="800000"/>
                </a:solidFill>
              </a:rPr>
              <a:t>.</a:t>
            </a:r>
          </a:p>
          <a:p>
            <a:pPr algn="just">
              <a:buClr>
                <a:srgbClr val="800040"/>
              </a:buClr>
              <a:buFont typeface="Times" charset="0"/>
              <a:buChar char="•"/>
            </a:pPr>
            <a:endParaRPr lang="en-US" sz="2600" dirty="0" smtClean="0">
              <a:solidFill>
                <a:srgbClr val="800000"/>
              </a:solidFill>
            </a:endParaRPr>
          </a:p>
          <a:p>
            <a:pPr algn="just">
              <a:buClr>
                <a:srgbClr val="800040"/>
              </a:buClr>
              <a:buFont typeface="Times" charset="0"/>
              <a:buChar char="•"/>
            </a:pPr>
            <a:r>
              <a:rPr lang="en-US" sz="2600" dirty="0" smtClean="0">
                <a:solidFill>
                  <a:srgbClr val="000090"/>
                </a:solidFill>
              </a:rPr>
              <a:t>New results are about to come and are expected to further improve our knowledge of the baryonic excited states.</a:t>
            </a:r>
          </a:p>
          <a:p>
            <a:pPr algn="just">
              <a:buClr>
                <a:srgbClr val="800040"/>
              </a:buClr>
              <a:buFont typeface="Times" charset="0"/>
              <a:buChar char="•"/>
            </a:pPr>
            <a:endParaRPr lang="en-US" sz="2600" baseline="30000" dirty="0">
              <a:solidFill>
                <a:srgbClr val="800000"/>
              </a:solidFill>
            </a:endParaRPr>
          </a:p>
          <a:p>
            <a:pPr algn="just">
              <a:buClr>
                <a:srgbClr val="800040"/>
              </a:buClr>
              <a:buFont typeface="Times" charset="0"/>
              <a:buChar char="•"/>
            </a:pPr>
            <a:endParaRPr lang="en-US" baseline="30000" dirty="0">
              <a:solidFill>
                <a:srgbClr val="800000"/>
              </a:solidFill>
            </a:endParaRPr>
          </a:p>
          <a:p>
            <a:pPr>
              <a:buNone/>
            </a:pPr>
            <a:endParaRPr lang="en-US" dirty="0" smtClean="0">
              <a:solidFill>
                <a:srgbClr val="000090"/>
              </a:solidFill>
            </a:endParaRPr>
          </a:p>
          <a:p>
            <a:endParaRPr lang="en-US" dirty="0">
              <a:solidFill>
                <a:srgbClr val="000090"/>
              </a:solidFill>
            </a:endParaRPr>
          </a:p>
        </p:txBody>
      </p:sp>
      <p:sp>
        <p:nvSpPr>
          <p:cNvPr id="5" name="Footer Placeholder 4"/>
          <p:cNvSpPr>
            <a:spLocks noGrp="1"/>
          </p:cNvSpPr>
          <p:nvPr>
            <p:ph type="ftr" sz="quarter" idx="11"/>
          </p:nvPr>
        </p:nvSpPr>
        <p:spPr/>
        <p:txBody>
          <a:bodyPr/>
          <a:lstStyle/>
          <a:p>
            <a:r>
              <a:rPr lang="en-US" smtClean="0"/>
              <a:t>FDHS- 2014 - Jlab  November 18-20                          Annalisa D'Angelo - Data Analysis in Meson Photoproduction</a:t>
            </a:r>
            <a:endParaRPr lang="en-US"/>
          </a:p>
        </p:txBody>
      </p:sp>
      <p:sp>
        <p:nvSpPr>
          <p:cNvPr id="8" name="Text Box 1029"/>
          <p:cNvSpPr txBox="1">
            <a:spLocks noChangeArrowheads="1"/>
          </p:cNvSpPr>
          <p:nvPr/>
        </p:nvSpPr>
        <p:spPr bwMode="auto">
          <a:xfrm>
            <a:off x="150565" y="5930900"/>
            <a:ext cx="10022618" cy="740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3239" tIns="46620" rIns="93239" bIns="46620">
            <a:spAutoFit/>
          </a:bodyPr>
          <a:lstStyle/>
          <a:p>
            <a:pPr algn="just"/>
            <a:r>
              <a:rPr lang="en-US" dirty="0">
                <a:solidFill>
                  <a:srgbClr val="0000FF"/>
                </a:solidFill>
                <a:latin typeface="Arial"/>
                <a:cs typeface="Arial"/>
              </a:rPr>
              <a:t>I would like to thank the </a:t>
            </a:r>
            <a:r>
              <a:rPr lang="en-US" dirty="0" smtClean="0">
                <a:solidFill>
                  <a:srgbClr val="0000FF"/>
                </a:solidFill>
                <a:latin typeface="Arial"/>
                <a:cs typeface="Arial"/>
              </a:rPr>
              <a:t>HD-Ice group and CLAS </a:t>
            </a:r>
            <a:r>
              <a:rPr lang="en-US" dirty="0">
                <a:solidFill>
                  <a:srgbClr val="0000FF"/>
                </a:solidFill>
                <a:latin typeface="Arial"/>
                <a:cs typeface="Arial"/>
              </a:rPr>
              <a:t>collaboration for letting me present preliminary </a:t>
            </a:r>
            <a:r>
              <a:rPr lang="en-US" dirty="0" smtClean="0">
                <a:solidFill>
                  <a:srgbClr val="0000FF"/>
                </a:solidFill>
                <a:latin typeface="Arial"/>
                <a:cs typeface="Arial"/>
              </a:rPr>
              <a:t>data</a:t>
            </a:r>
            <a:endParaRPr lang="en-US" sz="2400" dirty="0">
              <a:latin typeface="Arial"/>
              <a:cs typeface="Arial"/>
            </a:endParaRPr>
          </a:p>
        </p:txBody>
      </p:sp>
    </p:spTree>
    <p:extLst>
      <p:ext uri="{BB962C8B-B14F-4D97-AF65-F5344CB8AC3E}">
        <p14:creationId xmlns:p14="http://schemas.microsoft.com/office/powerpoint/2010/main" val="90475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81" name="Group 16"/>
          <p:cNvGrpSpPr>
            <a:grpSpLocks/>
          </p:cNvGrpSpPr>
          <p:nvPr/>
        </p:nvGrpSpPr>
        <p:grpSpPr bwMode="auto">
          <a:xfrm>
            <a:off x="4615061" y="746324"/>
            <a:ext cx="5288443" cy="5859553"/>
            <a:chOff x="4864100" y="990600"/>
            <a:chExt cx="4899026" cy="6251576"/>
          </a:xfrm>
        </p:grpSpPr>
        <p:grpSp>
          <p:nvGrpSpPr>
            <p:cNvPr id="15382" name="Group 14"/>
            <p:cNvGrpSpPr>
              <a:grpSpLocks/>
            </p:cNvGrpSpPr>
            <p:nvPr/>
          </p:nvGrpSpPr>
          <p:grpSpPr bwMode="auto">
            <a:xfrm>
              <a:off x="4868863" y="990600"/>
              <a:ext cx="4894263" cy="3332163"/>
              <a:chOff x="4868863" y="990600"/>
              <a:chExt cx="4894263" cy="3332163"/>
            </a:xfrm>
          </p:grpSpPr>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863" y="990600"/>
                <a:ext cx="4894263" cy="3332164"/>
              </a:xfrm>
              <a:prstGeom prst="rect">
                <a:avLst/>
              </a:prstGeom>
              <a:noFill/>
              <a:ln w="9525">
                <a:solidFill>
                  <a:schemeClr val="tx1"/>
                </a:solidFill>
                <a:round/>
                <a:headEnd/>
                <a:tailEnd/>
              </a:ln>
              <a:effectLst>
                <a:outerShdw blurRad="63500" dist="25965"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7032625" y="3422651"/>
                <a:ext cx="519113" cy="43815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81982" tIns="40992" rIns="81982" bIns="40992"/>
              <a:lstStyle>
                <a:lvl1pPr defTabSz="439738">
                  <a:defRPr sz="2400">
                    <a:solidFill>
                      <a:schemeClr val="tx1"/>
                    </a:solidFill>
                    <a:latin typeface="Arial" charset="0"/>
                    <a:ea typeface="ＭＳ Ｐゴシック" charset="0"/>
                    <a:cs typeface="ＭＳ Ｐゴシック" charset="0"/>
                  </a:defRPr>
                </a:lvl1pPr>
                <a:lvl2pPr marL="708025" indent="-269875" defTabSz="439738">
                  <a:defRPr sz="2400">
                    <a:solidFill>
                      <a:schemeClr val="tx1"/>
                    </a:solidFill>
                    <a:latin typeface="Arial" charset="0"/>
                    <a:ea typeface="ＭＳ Ｐゴシック" charset="0"/>
                  </a:defRPr>
                </a:lvl2pPr>
                <a:lvl3pPr marL="1090613" indent="-219075" defTabSz="439738">
                  <a:defRPr sz="2400">
                    <a:solidFill>
                      <a:schemeClr val="tx1"/>
                    </a:solidFill>
                    <a:latin typeface="Arial" charset="0"/>
                    <a:ea typeface="ＭＳ Ｐゴシック" charset="0"/>
                  </a:defRPr>
                </a:lvl3pPr>
                <a:lvl4pPr marL="1525588" indent="-217488" defTabSz="439738">
                  <a:defRPr sz="2400">
                    <a:solidFill>
                      <a:schemeClr val="tx1"/>
                    </a:solidFill>
                    <a:latin typeface="Arial" charset="0"/>
                    <a:ea typeface="ＭＳ Ｐゴシック" charset="0"/>
                  </a:defRPr>
                </a:lvl4pPr>
                <a:lvl5pPr marL="1962150" indent="-215900" defTabSz="439738">
                  <a:defRPr sz="2400">
                    <a:solidFill>
                      <a:schemeClr val="tx1"/>
                    </a:solidFill>
                    <a:latin typeface="Arial" charset="0"/>
                    <a:ea typeface="ＭＳ Ｐゴシック" charset="0"/>
                  </a:defRPr>
                </a:lvl5pPr>
                <a:lvl6pPr marL="2419350" indent="-215900" defTabSz="439738" eaLnBrk="0" fontAlgn="base" hangingPunct="0">
                  <a:spcBef>
                    <a:spcPct val="0"/>
                  </a:spcBef>
                  <a:spcAft>
                    <a:spcPct val="0"/>
                  </a:spcAft>
                  <a:defRPr sz="2400">
                    <a:solidFill>
                      <a:schemeClr val="tx1"/>
                    </a:solidFill>
                    <a:latin typeface="Arial" charset="0"/>
                    <a:ea typeface="ＭＳ Ｐゴシック" charset="0"/>
                  </a:defRPr>
                </a:lvl6pPr>
                <a:lvl7pPr marL="2876550" indent="-215900" defTabSz="439738" eaLnBrk="0" fontAlgn="base" hangingPunct="0">
                  <a:spcBef>
                    <a:spcPct val="0"/>
                  </a:spcBef>
                  <a:spcAft>
                    <a:spcPct val="0"/>
                  </a:spcAft>
                  <a:defRPr sz="2400">
                    <a:solidFill>
                      <a:schemeClr val="tx1"/>
                    </a:solidFill>
                    <a:latin typeface="Arial" charset="0"/>
                    <a:ea typeface="ＭＳ Ｐゴシック" charset="0"/>
                  </a:defRPr>
                </a:lvl7pPr>
                <a:lvl8pPr marL="3333750" indent="-215900" defTabSz="439738" eaLnBrk="0" fontAlgn="base" hangingPunct="0">
                  <a:spcBef>
                    <a:spcPct val="0"/>
                  </a:spcBef>
                  <a:spcAft>
                    <a:spcPct val="0"/>
                  </a:spcAft>
                  <a:defRPr sz="2400">
                    <a:solidFill>
                      <a:schemeClr val="tx1"/>
                    </a:solidFill>
                    <a:latin typeface="Arial" charset="0"/>
                    <a:ea typeface="ＭＳ Ｐゴシック" charset="0"/>
                  </a:defRPr>
                </a:lvl8pPr>
                <a:lvl9pPr marL="3790950" indent="-215900" defTabSz="4397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b="1">
                    <a:solidFill>
                      <a:srgbClr val="FFFFFF"/>
                    </a:solidFill>
                    <a:effectLst>
                      <a:outerShdw blurRad="38100" dist="38100" dir="2700000" algn="tl">
                        <a:srgbClr val="000000"/>
                      </a:outerShdw>
                    </a:effectLst>
                    <a:latin typeface="Maiandra GD" charset="0"/>
                    <a:cs typeface="Lucida Sans Unicode" charset="0"/>
                  </a:rPr>
                  <a:t>N*</a:t>
                </a:r>
              </a:p>
            </p:txBody>
          </p:sp>
        </p:grpSp>
        <p:grpSp>
          <p:nvGrpSpPr>
            <p:cNvPr id="15385" name="Group 15"/>
            <p:cNvGrpSpPr>
              <a:grpSpLocks/>
            </p:cNvGrpSpPr>
            <p:nvPr/>
          </p:nvGrpSpPr>
          <p:grpSpPr bwMode="auto">
            <a:xfrm>
              <a:off x="4864100" y="4316413"/>
              <a:ext cx="4892675" cy="2925763"/>
              <a:chOff x="4864100" y="4316413"/>
              <a:chExt cx="4892675" cy="2925763"/>
            </a:xfrm>
          </p:grpSpPr>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100" y="4316414"/>
                <a:ext cx="4892676" cy="2925762"/>
              </a:xfrm>
              <a:prstGeom prst="rect">
                <a:avLst/>
              </a:prstGeom>
              <a:noFill/>
              <a:ln w="9525">
                <a:solidFill>
                  <a:schemeClr val="tx1"/>
                </a:solidFill>
                <a:round/>
                <a:headEnd/>
                <a:tailEnd/>
              </a:ln>
              <a:effectLst>
                <a:outerShdw blurRad="63500" dist="25965"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7315201" y="6362701"/>
                <a:ext cx="368300" cy="46355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81982" tIns="40992" rIns="81982" bIns="40992"/>
              <a:lstStyle>
                <a:lvl1pPr defTabSz="439738">
                  <a:defRPr sz="2400">
                    <a:solidFill>
                      <a:schemeClr val="tx1"/>
                    </a:solidFill>
                    <a:latin typeface="Arial" charset="0"/>
                    <a:ea typeface="ＭＳ Ｐゴシック" charset="0"/>
                    <a:cs typeface="ＭＳ Ｐゴシック" charset="0"/>
                  </a:defRPr>
                </a:lvl1pPr>
                <a:lvl2pPr marL="708025" indent="-269875" defTabSz="439738">
                  <a:defRPr sz="2400">
                    <a:solidFill>
                      <a:schemeClr val="tx1"/>
                    </a:solidFill>
                    <a:latin typeface="Arial" charset="0"/>
                    <a:ea typeface="ＭＳ Ｐゴシック" charset="0"/>
                  </a:defRPr>
                </a:lvl2pPr>
                <a:lvl3pPr marL="1090613" indent="-219075" defTabSz="439738">
                  <a:defRPr sz="2400">
                    <a:solidFill>
                      <a:schemeClr val="tx1"/>
                    </a:solidFill>
                    <a:latin typeface="Arial" charset="0"/>
                    <a:ea typeface="ＭＳ Ｐゴシック" charset="0"/>
                  </a:defRPr>
                </a:lvl3pPr>
                <a:lvl4pPr marL="1525588" indent="-217488" defTabSz="439738">
                  <a:defRPr sz="2400">
                    <a:solidFill>
                      <a:schemeClr val="tx1"/>
                    </a:solidFill>
                    <a:latin typeface="Arial" charset="0"/>
                    <a:ea typeface="ＭＳ Ｐゴシック" charset="0"/>
                  </a:defRPr>
                </a:lvl4pPr>
                <a:lvl5pPr marL="1962150" indent="-215900" defTabSz="439738">
                  <a:defRPr sz="2400">
                    <a:solidFill>
                      <a:schemeClr val="tx1"/>
                    </a:solidFill>
                    <a:latin typeface="Arial" charset="0"/>
                    <a:ea typeface="ＭＳ Ｐゴシック" charset="0"/>
                  </a:defRPr>
                </a:lvl5pPr>
                <a:lvl6pPr marL="2419350" indent="-215900" defTabSz="439738" eaLnBrk="0" fontAlgn="base" hangingPunct="0">
                  <a:spcBef>
                    <a:spcPct val="0"/>
                  </a:spcBef>
                  <a:spcAft>
                    <a:spcPct val="0"/>
                  </a:spcAft>
                  <a:defRPr sz="2400">
                    <a:solidFill>
                      <a:schemeClr val="tx1"/>
                    </a:solidFill>
                    <a:latin typeface="Arial" charset="0"/>
                    <a:ea typeface="ＭＳ Ｐゴシック" charset="0"/>
                  </a:defRPr>
                </a:lvl6pPr>
                <a:lvl7pPr marL="2876550" indent="-215900" defTabSz="439738" eaLnBrk="0" fontAlgn="base" hangingPunct="0">
                  <a:spcBef>
                    <a:spcPct val="0"/>
                  </a:spcBef>
                  <a:spcAft>
                    <a:spcPct val="0"/>
                  </a:spcAft>
                  <a:defRPr sz="2400">
                    <a:solidFill>
                      <a:schemeClr val="tx1"/>
                    </a:solidFill>
                    <a:latin typeface="Arial" charset="0"/>
                    <a:ea typeface="ＭＳ Ｐゴシック" charset="0"/>
                  </a:defRPr>
                </a:lvl7pPr>
                <a:lvl8pPr marL="3333750" indent="-215900" defTabSz="439738" eaLnBrk="0" fontAlgn="base" hangingPunct="0">
                  <a:spcBef>
                    <a:spcPct val="0"/>
                  </a:spcBef>
                  <a:spcAft>
                    <a:spcPct val="0"/>
                  </a:spcAft>
                  <a:defRPr sz="2400">
                    <a:solidFill>
                      <a:schemeClr val="tx1"/>
                    </a:solidFill>
                    <a:latin typeface="Arial" charset="0"/>
                    <a:ea typeface="ＭＳ Ｐゴシック" charset="0"/>
                  </a:defRPr>
                </a:lvl8pPr>
                <a:lvl9pPr marL="3790950" indent="-215900" defTabSz="4397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02000"/>
                  </a:lnSpc>
                </a:pPr>
                <a:r>
                  <a:rPr lang="en-GB" b="1">
                    <a:solidFill>
                      <a:srgbClr val="FFFFFF"/>
                    </a:solidFill>
                    <a:effectLst>
                      <a:outerShdw blurRad="38100" dist="38100" dir="2700000" algn="tl">
                        <a:srgbClr val="000000"/>
                      </a:outerShdw>
                    </a:effectLst>
                    <a:latin typeface="Symbol" charset="0"/>
                    <a:cs typeface="Lucida Sans Unicode" charset="0"/>
                  </a:rPr>
                  <a:t>D</a:t>
                </a:r>
              </a:p>
            </p:txBody>
          </p:sp>
        </p:grpSp>
      </p:grpSp>
      <p:sp>
        <p:nvSpPr>
          <p:cNvPr id="15372" name="Text Box 12"/>
          <p:cNvSpPr txBox="1">
            <a:spLocks noChangeArrowheads="1"/>
          </p:cNvSpPr>
          <p:nvPr/>
        </p:nvSpPr>
        <p:spPr bwMode="auto">
          <a:xfrm>
            <a:off x="78557" y="962348"/>
            <a:ext cx="4010094" cy="828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88990" tIns="44493" rIns="88990" bIns="44493">
            <a:spAutoFit/>
          </a:bodyPr>
          <a:lstStyle>
            <a:lvl1pPr defTabSz="871538">
              <a:defRPr sz="2400">
                <a:solidFill>
                  <a:schemeClr val="tx1"/>
                </a:solidFill>
                <a:latin typeface="Arial" charset="0"/>
                <a:ea typeface="ＭＳ Ｐゴシック" charset="0"/>
                <a:cs typeface="ＭＳ Ｐゴシック" charset="0"/>
              </a:defRPr>
            </a:lvl1pPr>
            <a:lvl2pPr marL="438150" defTabSz="871538">
              <a:defRPr sz="2400">
                <a:solidFill>
                  <a:schemeClr val="tx1"/>
                </a:solidFill>
                <a:latin typeface="Arial" charset="0"/>
                <a:ea typeface="ＭＳ Ｐゴシック" charset="0"/>
              </a:defRPr>
            </a:lvl2pPr>
            <a:lvl3pPr marL="871538" defTabSz="871538">
              <a:defRPr sz="2400">
                <a:solidFill>
                  <a:schemeClr val="tx1"/>
                </a:solidFill>
                <a:latin typeface="Arial" charset="0"/>
                <a:ea typeface="ＭＳ Ｐゴシック" charset="0"/>
              </a:defRPr>
            </a:lvl3pPr>
            <a:lvl4pPr marL="1308100" defTabSz="871538">
              <a:defRPr sz="2400">
                <a:solidFill>
                  <a:schemeClr val="tx1"/>
                </a:solidFill>
                <a:latin typeface="Arial" charset="0"/>
                <a:ea typeface="ＭＳ Ｐゴシック" charset="0"/>
              </a:defRPr>
            </a:lvl4pPr>
            <a:lvl5pPr marL="1746250" defTabSz="871538">
              <a:defRPr sz="2400">
                <a:solidFill>
                  <a:schemeClr val="tx1"/>
                </a:solidFill>
                <a:latin typeface="Arial" charset="0"/>
                <a:ea typeface="ＭＳ Ｐゴシック" charset="0"/>
              </a:defRPr>
            </a:lvl5pPr>
            <a:lvl6pPr marL="2203450" defTabSz="871538" eaLnBrk="0" fontAlgn="base" hangingPunct="0">
              <a:spcBef>
                <a:spcPct val="0"/>
              </a:spcBef>
              <a:spcAft>
                <a:spcPct val="0"/>
              </a:spcAft>
              <a:defRPr sz="2400">
                <a:solidFill>
                  <a:schemeClr val="tx1"/>
                </a:solidFill>
                <a:latin typeface="Arial" charset="0"/>
                <a:ea typeface="ＭＳ Ｐゴシック" charset="0"/>
              </a:defRPr>
            </a:lvl6pPr>
            <a:lvl7pPr marL="2660650" defTabSz="871538" eaLnBrk="0" fontAlgn="base" hangingPunct="0">
              <a:spcBef>
                <a:spcPct val="0"/>
              </a:spcBef>
              <a:spcAft>
                <a:spcPct val="0"/>
              </a:spcAft>
              <a:defRPr sz="2400">
                <a:solidFill>
                  <a:schemeClr val="tx1"/>
                </a:solidFill>
                <a:latin typeface="Arial" charset="0"/>
                <a:ea typeface="ＭＳ Ｐゴシック" charset="0"/>
              </a:defRPr>
            </a:lvl7pPr>
            <a:lvl8pPr marL="3117850" defTabSz="871538" eaLnBrk="0" fontAlgn="base" hangingPunct="0">
              <a:spcBef>
                <a:spcPct val="0"/>
              </a:spcBef>
              <a:spcAft>
                <a:spcPct val="0"/>
              </a:spcAft>
              <a:defRPr sz="2400">
                <a:solidFill>
                  <a:schemeClr val="tx1"/>
                </a:solidFill>
                <a:latin typeface="Arial" charset="0"/>
                <a:ea typeface="ＭＳ Ｐゴシック" charset="0"/>
              </a:defRPr>
            </a:lvl8pPr>
            <a:lvl9pPr marL="3575050" defTabSz="871538"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smtClean="0">
                <a:solidFill>
                  <a:srgbClr val="800000"/>
                </a:solidFill>
                <a:latin typeface="Arial"/>
                <a:cs typeface="Arial"/>
              </a:rPr>
              <a:t>QCD-</a:t>
            </a:r>
            <a:r>
              <a:rPr lang="en-US" b="1" dirty="0">
                <a:solidFill>
                  <a:srgbClr val="800000"/>
                </a:solidFill>
                <a:latin typeface="Arial"/>
                <a:cs typeface="Arial"/>
              </a:rPr>
              <a:t>inspired </a:t>
            </a:r>
            <a:endParaRPr lang="en-US" b="1" dirty="0" smtClean="0">
              <a:solidFill>
                <a:srgbClr val="800000"/>
              </a:solidFill>
              <a:latin typeface="Arial"/>
              <a:cs typeface="Arial"/>
            </a:endParaRPr>
          </a:p>
          <a:p>
            <a:r>
              <a:rPr lang="en-US" b="1" dirty="0" smtClean="0">
                <a:solidFill>
                  <a:srgbClr val="800000"/>
                </a:solidFill>
                <a:latin typeface="Arial"/>
                <a:cs typeface="Arial"/>
              </a:rPr>
              <a:t>Constituent </a:t>
            </a:r>
            <a:r>
              <a:rPr lang="en-US" b="1" dirty="0">
                <a:solidFill>
                  <a:srgbClr val="800000"/>
                </a:solidFill>
                <a:latin typeface="Arial"/>
                <a:cs typeface="Arial"/>
              </a:rPr>
              <a:t>Quark Models</a:t>
            </a:r>
          </a:p>
        </p:txBody>
      </p:sp>
      <p:sp>
        <p:nvSpPr>
          <p:cNvPr id="15388" name="Text Box 28"/>
          <p:cNvSpPr txBox="1">
            <a:spLocks noChangeArrowheads="1"/>
          </p:cNvSpPr>
          <p:nvPr/>
        </p:nvSpPr>
        <p:spPr bwMode="auto">
          <a:xfrm>
            <a:off x="5339497" y="6594562"/>
            <a:ext cx="4182489" cy="260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7589" tIns="45546" rIns="87589" bIns="45546">
            <a:spAutoFit/>
          </a:bodyPr>
          <a:lstStyle>
            <a:lvl1pPr defTabSz="871538">
              <a:defRPr sz="2400">
                <a:solidFill>
                  <a:schemeClr val="tx1"/>
                </a:solidFill>
                <a:latin typeface="Arial" charset="0"/>
                <a:ea typeface="ＭＳ Ｐゴシック" charset="0"/>
                <a:cs typeface="ＭＳ Ｐゴシック" charset="0"/>
              </a:defRPr>
            </a:lvl1pPr>
            <a:lvl2pPr marL="438150" defTabSz="871538">
              <a:defRPr sz="2400">
                <a:solidFill>
                  <a:schemeClr val="tx1"/>
                </a:solidFill>
                <a:latin typeface="Arial" charset="0"/>
                <a:ea typeface="ＭＳ Ｐゴシック" charset="0"/>
              </a:defRPr>
            </a:lvl2pPr>
            <a:lvl3pPr marL="871538" defTabSz="871538">
              <a:defRPr sz="2400">
                <a:solidFill>
                  <a:schemeClr val="tx1"/>
                </a:solidFill>
                <a:latin typeface="Arial" charset="0"/>
                <a:ea typeface="ＭＳ Ｐゴシック" charset="0"/>
              </a:defRPr>
            </a:lvl3pPr>
            <a:lvl4pPr marL="1308100" defTabSz="871538">
              <a:defRPr sz="2400">
                <a:solidFill>
                  <a:schemeClr val="tx1"/>
                </a:solidFill>
                <a:latin typeface="Arial" charset="0"/>
                <a:ea typeface="ＭＳ Ｐゴシック" charset="0"/>
              </a:defRPr>
            </a:lvl4pPr>
            <a:lvl5pPr marL="1746250" defTabSz="871538">
              <a:defRPr sz="2400">
                <a:solidFill>
                  <a:schemeClr val="tx1"/>
                </a:solidFill>
                <a:latin typeface="Arial" charset="0"/>
                <a:ea typeface="ＭＳ Ｐゴシック" charset="0"/>
              </a:defRPr>
            </a:lvl5pPr>
            <a:lvl6pPr marL="2203450" defTabSz="871538" eaLnBrk="0" fontAlgn="base" hangingPunct="0">
              <a:spcBef>
                <a:spcPct val="0"/>
              </a:spcBef>
              <a:spcAft>
                <a:spcPct val="0"/>
              </a:spcAft>
              <a:defRPr sz="2400">
                <a:solidFill>
                  <a:schemeClr val="tx1"/>
                </a:solidFill>
                <a:latin typeface="Arial" charset="0"/>
                <a:ea typeface="ＭＳ Ｐゴシック" charset="0"/>
              </a:defRPr>
            </a:lvl6pPr>
            <a:lvl7pPr marL="2660650" defTabSz="871538" eaLnBrk="0" fontAlgn="base" hangingPunct="0">
              <a:spcBef>
                <a:spcPct val="0"/>
              </a:spcBef>
              <a:spcAft>
                <a:spcPct val="0"/>
              </a:spcAft>
              <a:defRPr sz="2400">
                <a:solidFill>
                  <a:schemeClr val="tx1"/>
                </a:solidFill>
                <a:latin typeface="Arial" charset="0"/>
                <a:ea typeface="ＭＳ Ｐゴシック" charset="0"/>
              </a:defRPr>
            </a:lvl7pPr>
            <a:lvl8pPr marL="3117850" defTabSz="871538" eaLnBrk="0" fontAlgn="base" hangingPunct="0">
              <a:spcBef>
                <a:spcPct val="0"/>
              </a:spcBef>
              <a:spcAft>
                <a:spcPct val="0"/>
              </a:spcAft>
              <a:defRPr sz="2400">
                <a:solidFill>
                  <a:schemeClr val="tx1"/>
                </a:solidFill>
                <a:latin typeface="Arial" charset="0"/>
                <a:ea typeface="ＭＳ Ｐゴシック" charset="0"/>
              </a:defRPr>
            </a:lvl8pPr>
            <a:lvl9pPr marL="3575050" defTabSz="8715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100" dirty="0"/>
              <a:t>U. </a:t>
            </a:r>
            <a:r>
              <a:rPr lang="de-DE" sz="1100" dirty="0" err="1"/>
              <a:t>L¨oring</a:t>
            </a:r>
            <a:r>
              <a:rPr lang="de-DE" sz="1100" dirty="0"/>
              <a:t>, B. </a:t>
            </a:r>
            <a:r>
              <a:rPr lang="de-DE" sz="1100" dirty="0" err="1"/>
              <a:t>Metsch</a:t>
            </a:r>
            <a:r>
              <a:rPr lang="de-DE" sz="1100" dirty="0"/>
              <a:t>, H. Petry, Eur. Phys. J. A 10, 395 (2001).</a:t>
            </a:r>
            <a:endParaRPr lang="it-IT" sz="2300" dirty="0">
              <a:latin typeface="Times New Roman" charset="0"/>
            </a:endParaRPr>
          </a:p>
        </p:txBody>
      </p:sp>
      <p:sp>
        <p:nvSpPr>
          <p:cNvPr id="13" name="Rettangolo 12"/>
          <p:cNvSpPr/>
          <p:nvPr/>
        </p:nvSpPr>
        <p:spPr>
          <a:xfrm>
            <a:off x="1950765" y="98252"/>
            <a:ext cx="5904656" cy="523220"/>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GB" sz="2400" b="1" dirty="0">
                <a:latin typeface="Arial" charset="0"/>
              </a:rPr>
              <a:t>Nucleon model states  (</a:t>
            </a:r>
            <a:r>
              <a:rPr lang="en-GB" sz="2800" b="1" dirty="0" smtClean="0">
                <a:latin typeface="Symbol" charset="0"/>
              </a:rPr>
              <a:t>p </a:t>
            </a:r>
            <a:r>
              <a:rPr lang="en-GB" sz="2400" b="1" dirty="0" smtClean="0">
                <a:latin typeface="Arial" charset="0"/>
              </a:rPr>
              <a:t>N </a:t>
            </a:r>
            <a:r>
              <a:rPr lang="en-GB" sz="2400" b="1" dirty="0">
                <a:ln>
                  <a:solidFill>
                    <a:schemeClr val="tx1"/>
                  </a:solidFill>
                </a:ln>
                <a:latin typeface="Arial" charset="0"/>
              </a:rPr>
              <a:t>couplings</a:t>
            </a:r>
            <a:r>
              <a:rPr lang="en-GB" sz="2400" b="1" dirty="0">
                <a:latin typeface="Arial" charset="0"/>
              </a:rPr>
              <a:t>)</a:t>
            </a:r>
          </a:p>
        </p:txBody>
      </p:sp>
      <p:sp>
        <p:nvSpPr>
          <p:cNvPr id="14" name="Rettangolo 13"/>
          <p:cNvSpPr/>
          <p:nvPr/>
        </p:nvSpPr>
        <p:spPr>
          <a:xfrm>
            <a:off x="0" y="2042468"/>
            <a:ext cx="4543053" cy="4339650"/>
          </a:xfrm>
          <a:prstGeom prst="rect">
            <a:avLst/>
          </a:prstGeom>
        </p:spPr>
        <p:txBody>
          <a:bodyPr wrap="square">
            <a:spAutoFit/>
          </a:bodyPr>
          <a:lstStyle/>
          <a:p>
            <a:pPr algn="just">
              <a:buClr>
                <a:srgbClr val="000080"/>
              </a:buClr>
            </a:pPr>
            <a:r>
              <a:rPr lang="en-US" sz="3300" dirty="0">
                <a:solidFill>
                  <a:srgbClr val="000000"/>
                </a:solidFill>
                <a:latin typeface="Arial"/>
                <a:cs typeface="Arial"/>
              </a:rPr>
              <a:t>Findings:</a:t>
            </a:r>
          </a:p>
          <a:p>
            <a:pPr algn="just">
              <a:buClr>
                <a:srgbClr val="000080"/>
              </a:buClr>
            </a:pPr>
            <a:endParaRPr lang="en-US" sz="1900" b="1" dirty="0">
              <a:solidFill>
                <a:srgbClr val="000000"/>
              </a:solidFill>
              <a:sym typeface="Symbol" charset="0"/>
            </a:endParaRPr>
          </a:p>
          <a:p>
            <a:pPr marL="266700" indent="-254000" algn="just">
              <a:buClr>
                <a:srgbClr val="000080"/>
              </a:buClr>
              <a:buFont typeface="Arial"/>
              <a:buChar char="•"/>
            </a:pPr>
            <a:r>
              <a:rPr lang="it-IT" dirty="0">
                <a:latin typeface="Arial"/>
                <a:cs typeface="Arial"/>
              </a:rPr>
              <a:t>Linear Regge </a:t>
            </a:r>
            <a:r>
              <a:rPr lang="en-US" dirty="0" smtClean="0">
                <a:latin typeface="Arial"/>
                <a:cs typeface="Arial"/>
              </a:rPr>
              <a:t>trajectories</a:t>
            </a:r>
          </a:p>
          <a:p>
            <a:pPr marL="12700" algn="just">
              <a:buClr>
                <a:srgbClr val="000080"/>
              </a:buClr>
            </a:pPr>
            <a:endParaRPr lang="it-IT" dirty="0" smtClean="0">
              <a:latin typeface="Arial"/>
              <a:cs typeface="Arial"/>
            </a:endParaRPr>
          </a:p>
          <a:p>
            <a:pPr marL="266700" indent="-254000" algn="just">
              <a:lnSpc>
                <a:spcPct val="50000"/>
              </a:lnSpc>
              <a:buClr>
                <a:srgbClr val="000080"/>
              </a:buClr>
              <a:buFont typeface="Arial"/>
              <a:buChar char="•"/>
            </a:pPr>
            <a:r>
              <a:rPr lang="en-US" dirty="0" smtClean="0">
                <a:latin typeface="Arial"/>
                <a:cs typeface="Arial"/>
              </a:rPr>
              <a:t>Only </a:t>
            </a:r>
            <a:r>
              <a:rPr lang="en-US" dirty="0">
                <a:latin typeface="Arial"/>
                <a:cs typeface="Arial"/>
              </a:rPr>
              <a:t>lowest few in each band seen </a:t>
            </a:r>
            <a:r>
              <a:rPr lang="en-US" dirty="0" smtClean="0">
                <a:latin typeface="Arial"/>
                <a:cs typeface="Arial"/>
              </a:rPr>
              <a:t> </a:t>
            </a:r>
            <a:r>
              <a:rPr lang="en-US" dirty="0">
                <a:latin typeface="Arial"/>
                <a:cs typeface="Arial"/>
              </a:rPr>
              <a:t>with 4</a:t>
            </a:r>
            <a:r>
              <a:rPr lang="it-IT" dirty="0">
                <a:latin typeface="Arial"/>
                <a:cs typeface="Arial"/>
              </a:rPr>
              <a:t>★</a:t>
            </a:r>
            <a:r>
              <a:rPr lang="en-US" dirty="0">
                <a:latin typeface="Arial"/>
                <a:cs typeface="Arial"/>
              </a:rPr>
              <a:t> or 3</a:t>
            </a:r>
            <a:r>
              <a:rPr lang="it-IT" dirty="0">
                <a:latin typeface="Arial"/>
                <a:cs typeface="Arial"/>
              </a:rPr>
              <a:t>★</a:t>
            </a:r>
            <a:r>
              <a:rPr lang="en-US" dirty="0">
                <a:latin typeface="Arial"/>
                <a:cs typeface="Arial"/>
              </a:rPr>
              <a:t> status</a:t>
            </a:r>
            <a:r>
              <a:rPr lang="en-US" sz="3300" b="1" dirty="0">
                <a:latin typeface="Arial"/>
                <a:cs typeface="Arial"/>
                <a:sym typeface="Symbol" charset="0"/>
              </a:rPr>
              <a:t> </a:t>
            </a:r>
          </a:p>
          <a:p>
            <a:pPr>
              <a:buClr>
                <a:srgbClr val="000080"/>
              </a:buClr>
              <a:buFont typeface="Times" charset="0"/>
              <a:buChar char="•"/>
            </a:pPr>
            <a:endParaRPr lang="en-US" dirty="0">
              <a:solidFill>
                <a:srgbClr val="000000"/>
              </a:solidFill>
              <a:latin typeface="Arial"/>
              <a:cs typeface="Arial"/>
            </a:endParaRPr>
          </a:p>
          <a:p>
            <a:pPr marL="266700" indent="-266700" algn="just">
              <a:buClr>
                <a:srgbClr val="000080"/>
              </a:buClr>
              <a:buFont typeface="Times" charset="0"/>
              <a:buChar char="•"/>
            </a:pPr>
            <a:r>
              <a:rPr lang="en-US" dirty="0" smtClean="0">
                <a:solidFill>
                  <a:srgbClr val="000000"/>
                </a:solidFill>
                <a:latin typeface="Arial"/>
                <a:cs typeface="Arial"/>
              </a:rPr>
              <a:t>g</a:t>
            </a:r>
            <a:r>
              <a:rPr lang="en-US" dirty="0">
                <a:solidFill>
                  <a:srgbClr val="000000"/>
                </a:solidFill>
                <a:latin typeface="Arial"/>
                <a:cs typeface="Arial"/>
              </a:rPr>
              <a:t>(πN) couplings predicted to decrease </a:t>
            </a:r>
            <a:r>
              <a:rPr lang="en-US" dirty="0" smtClean="0">
                <a:solidFill>
                  <a:srgbClr val="000000"/>
                </a:solidFill>
                <a:latin typeface="Arial"/>
                <a:cs typeface="Arial"/>
              </a:rPr>
              <a:t>rapidly </a:t>
            </a:r>
            <a:r>
              <a:rPr lang="en-US" dirty="0">
                <a:solidFill>
                  <a:srgbClr val="000000"/>
                </a:solidFill>
                <a:latin typeface="Arial"/>
                <a:cs typeface="Arial"/>
              </a:rPr>
              <a:t>with mass in each oscillator band </a:t>
            </a:r>
            <a:endParaRPr lang="en-US" sz="1400" dirty="0">
              <a:solidFill>
                <a:srgbClr val="000000"/>
              </a:solidFill>
              <a:latin typeface="Arial"/>
              <a:cs typeface="Arial"/>
            </a:endParaRPr>
          </a:p>
          <a:p>
            <a:r>
              <a:rPr lang="en-US" dirty="0">
                <a:solidFill>
                  <a:srgbClr val="000000"/>
                </a:solidFill>
                <a:latin typeface="Arial"/>
                <a:cs typeface="Arial"/>
              </a:rPr>
              <a:t> </a:t>
            </a:r>
            <a:endParaRPr lang="en-US" sz="1400" dirty="0">
              <a:solidFill>
                <a:srgbClr val="000000"/>
              </a:solidFill>
              <a:latin typeface="Arial"/>
              <a:cs typeface="Arial"/>
            </a:endParaRPr>
          </a:p>
          <a:p>
            <a:pPr>
              <a:buClr>
                <a:srgbClr val="000080"/>
              </a:buClr>
              <a:buFont typeface="Times" charset="0"/>
              <a:buChar char="•"/>
            </a:pPr>
            <a:r>
              <a:rPr lang="en-US" dirty="0">
                <a:solidFill>
                  <a:srgbClr val="000000"/>
                </a:solidFill>
                <a:latin typeface="Arial"/>
                <a:cs typeface="Arial"/>
              </a:rPr>
              <a:t>  </a:t>
            </a:r>
            <a:r>
              <a:rPr lang="en-US" dirty="0" smtClean="0">
                <a:solidFill>
                  <a:srgbClr val="000000"/>
                </a:solidFill>
                <a:latin typeface="Arial"/>
                <a:cs typeface="Arial"/>
              </a:rPr>
              <a:t>Higher </a:t>
            </a:r>
            <a:r>
              <a:rPr lang="en-US" dirty="0">
                <a:solidFill>
                  <a:srgbClr val="000000"/>
                </a:solidFill>
                <a:latin typeface="Arial"/>
                <a:cs typeface="Arial"/>
              </a:rPr>
              <a:t>levels predicted to have larger </a:t>
            </a:r>
            <a:r>
              <a:rPr lang="en-US" dirty="0" smtClean="0">
                <a:solidFill>
                  <a:srgbClr val="000000"/>
                </a:solidFill>
                <a:latin typeface="Arial"/>
                <a:cs typeface="Arial"/>
              </a:rPr>
              <a:t>couplings </a:t>
            </a:r>
            <a:r>
              <a:rPr lang="en-US" dirty="0">
                <a:solidFill>
                  <a:srgbClr val="000000"/>
                </a:solidFill>
                <a:latin typeface="Arial"/>
                <a:cs typeface="Arial"/>
              </a:rPr>
              <a:t>to KΛ, KΣ, ππN, …</a:t>
            </a:r>
            <a:r>
              <a:rPr lang="en-US" sz="2900" dirty="0">
                <a:solidFill>
                  <a:srgbClr val="000000"/>
                </a:solidFill>
                <a:latin typeface="Arial"/>
                <a:cs typeface="Arial"/>
              </a:rPr>
              <a:t> </a:t>
            </a:r>
            <a:endParaRPr lang="en-US" sz="3300" b="1" dirty="0">
              <a:latin typeface="Arial"/>
              <a:cs typeface="Arial"/>
              <a:sym typeface="Symbol" charset="0"/>
            </a:endParaRPr>
          </a:p>
        </p:txBody>
      </p:sp>
      <p:sp>
        <p:nvSpPr>
          <p:cNvPr id="24" name="Ovale 23"/>
          <p:cNvSpPr/>
          <p:nvPr/>
        </p:nvSpPr>
        <p:spPr bwMode="auto">
          <a:xfrm>
            <a:off x="5191125" y="2330500"/>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sp>
        <p:nvSpPr>
          <p:cNvPr id="25" name="Ovale 24"/>
          <p:cNvSpPr/>
          <p:nvPr/>
        </p:nvSpPr>
        <p:spPr bwMode="auto">
          <a:xfrm>
            <a:off x="5551165" y="2330500"/>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sp>
        <p:nvSpPr>
          <p:cNvPr id="26" name="Ovale 25"/>
          <p:cNvSpPr/>
          <p:nvPr/>
        </p:nvSpPr>
        <p:spPr bwMode="auto">
          <a:xfrm>
            <a:off x="5839197" y="2330500"/>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sp>
        <p:nvSpPr>
          <p:cNvPr id="27" name="Ovale 26"/>
          <p:cNvSpPr/>
          <p:nvPr/>
        </p:nvSpPr>
        <p:spPr bwMode="auto">
          <a:xfrm>
            <a:off x="5191125" y="2618532"/>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sp>
        <p:nvSpPr>
          <p:cNvPr id="28" name="Ovale 27"/>
          <p:cNvSpPr/>
          <p:nvPr/>
        </p:nvSpPr>
        <p:spPr bwMode="auto">
          <a:xfrm>
            <a:off x="5191125" y="3266604"/>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sp>
        <p:nvSpPr>
          <p:cNvPr id="29" name="Ovale 28"/>
          <p:cNvSpPr/>
          <p:nvPr/>
        </p:nvSpPr>
        <p:spPr bwMode="auto">
          <a:xfrm>
            <a:off x="7567389" y="2402508"/>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sp>
        <p:nvSpPr>
          <p:cNvPr id="30" name="Ovale 29"/>
          <p:cNvSpPr/>
          <p:nvPr/>
        </p:nvSpPr>
        <p:spPr bwMode="auto">
          <a:xfrm>
            <a:off x="7567389" y="2618532"/>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sp>
        <p:nvSpPr>
          <p:cNvPr id="31" name="Ovale 30"/>
          <p:cNvSpPr/>
          <p:nvPr/>
        </p:nvSpPr>
        <p:spPr bwMode="auto">
          <a:xfrm>
            <a:off x="7855421" y="2618532"/>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sp>
        <p:nvSpPr>
          <p:cNvPr id="32" name="Ovale 31"/>
          <p:cNvSpPr/>
          <p:nvPr/>
        </p:nvSpPr>
        <p:spPr bwMode="auto">
          <a:xfrm>
            <a:off x="7855421" y="2402508"/>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sp>
        <p:nvSpPr>
          <p:cNvPr id="33" name="Ovale 32"/>
          <p:cNvSpPr/>
          <p:nvPr/>
        </p:nvSpPr>
        <p:spPr bwMode="auto">
          <a:xfrm>
            <a:off x="8215461" y="2402508"/>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sp>
        <p:nvSpPr>
          <p:cNvPr id="34" name="Ovale 33"/>
          <p:cNvSpPr/>
          <p:nvPr/>
        </p:nvSpPr>
        <p:spPr bwMode="auto">
          <a:xfrm>
            <a:off x="8575501" y="1826444"/>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sp>
        <p:nvSpPr>
          <p:cNvPr id="35" name="Ovale 34"/>
          <p:cNvSpPr/>
          <p:nvPr/>
        </p:nvSpPr>
        <p:spPr bwMode="auto">
          <a:xfrm>
            <a:off x="8863533" y="1682428"/>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sp>
        <p:nvSpPr>
          <p:cNvPr id="36" name="Ovale 35"/>
          <p:cNvSpPr/>
          <p:nvPr/>
        </p:nvSpPr>
        <p:spPr bwMode="auto">
          <a:xfrm>
            <a:off x="6559277" y="1682428"/>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sp>
        <p:nvSpPr>
          <p:cNvPr id="37" name="Ovale 36"/>
          <p:cNvSpPr/>
          <p:nvPr/>
        </p:nvSpPr>
        <p:spPr bwMode="auto">
          <a:xfrm>
            <a:off x="9223573" y="1178372"/>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sp>
        <p:nvSpPr>
          <p:cNvPr id="38" name="Ovale 37"/>
          <p:cNvSpPr/>
          <p:nvPr/>
        </p:nvSpPr>
        <p:spPr bwMode="auto">
          <a:xfrm>
            <a:off x="5479157" y="5786884"/>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sp>
        <p:nvSpPr>
          <p:cNvPr id="39" name="Ovale 38"/>
          <p:cNvSpPr/>
          <p:nvPr/>
        </p:nvSpPr>
        <p:spPr bwMode="auto">
          <a:xfrm>
            <a:off x="5191125" y="5066804"/>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sp>
        <p:nvSpPr>
          <p:cNvPr id="40" name="Ovale 39"/>
          <p:cNvSpPr/>
          <p:nvPr/>
        </p:nvSpPr>
        <p:spPr bwMode="auto">
          <a:xfrm>
            <a:off x="5479157" y="4994796"/>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sp>
        <p:nvSpPr>
          <p:cNvPr id="41" name="Ovale 40"/>
          <p:cNvSpPr/>
          <p:nvPr/>
        </p:nvSpPr>
        <p:spPr bwMode="auto">
          <a:xfrm>
            <a:off x="6055221" y="4994796"/>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sp>
        <p:nvSpPr>
          <p:cNvPr id="42" name="Ovale 41"/>
          <p:cNvSpPr/>
          <p:nvPr/>
        </p:nvSpPr>
        <p:spPr bwMode="auto">
          <a:xfrm>
            <a:off x="6631285" y="4490740"/>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sp>
        <p:nvSpPr>
          <p:cNvPr id="43" name="Ovale 42"/>
          <p:cNvSpPr/>
          <p:nvPr/>
        </p:nvSpPr>
        <p:spPr bwMode="auto">
          <a:xfrm>
            <a:off x="7495381" y="5354836"/>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sp>
        <p:nvSpPr>
          <p:cNvPr id="44" name="Ovale 43"/>
          <p:cNvSpPr/>
          <p:nvPr/>
        </p:nvSpPr>
        <p:spPr bwMode="auto">
          <a:xfrm>
            <a:off x="5479157" y="5354836"/>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sp>
        <p:nvSpPr>
          <p:cNvPr id="45" name="Ovale 44"/>
          <p:cNvSpPr/>
          <p:nvPr/>
        </p:nvSpPr>
        <p:spPr bwMode="auto">
          <a:xfrm>
            <a:off x="7783413" y="5282828"/>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sp>
        <p:nvSpPr>
          <p:cNvPr id="46" name="Ovale 45"/>
          <p:cNvSpPr/>
          <p:nvPr/>
        </p:nvSpPr>
        <p:spPr bwMode="auto">
          <a:xfrm>
            <a:off x="8071445" y="4994796"/>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sp>
        <p:nvSpPr>
          <p:cNvPr id="47" name="Ovale 46"/>
          <p:cNvSpPr/>
          <p:nvPr/>
        </p:nvSpPr>
        <p:spPr bwMode="auto">
          <a:xfrm>
            <a:off x="5767189" y="4994796"/>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sp>
        <p:nvSpPr>
          <p:cNvPr id="48" name="Ovale 47"/>
          <p:cNvSpPr/>
          <p:nvPr/>
        </p:nvSpPr>
        <p:spPr bwMode="auto">
          <a:xfrm>
            <a:off x="5191125" y="5282828"/>
            <a:ext cx="296743" cy="217165"/>
          </a:xfrm>
          <a:prstGeom prst="ellipse">
            <a:avLst/>
          </a:prstGeom>
          <a:noFill/>
          <a:ln w="9525" cap="flat" cmpd="sng" algn="ctr">
            <a:solidFill>
              <a:srgbClr val="800000"/>
            </a:solidFill>
            <a:prstDash val="solid"/>
            <a:round/>
            <a:headEnd type="none" w="med" len="med"/>
            <a:tailEnd type="none" w="med" len="med"/>
          </a:ln>
          <a:effectLst/>
        </p:spPr>
        <p:txBody>
          <a:bodyPr vert="horz" wrap="square" lIns="93239" tIns="46620" rIns="93239" bIns="46620" numCol="1" rtlCol="0" anchor="t" anchorCtr="0" compatLnSpc="1">
            <a:prstTxWarp prst="textNoShape">
              <a:avLst/>
            </a:prstTxWarp>
          </a:bodyPr>
          <a:lstStyle/>
          <a:p>
            <a:pPr defTabSz="932396"/>
            <a:endParaRPr lang="it-IT" sz="400">
              <a:solidFill>
                <a:srgbClr val="800000"/>
              </a:solidFill>
            </a:endParaRPr>
          </a:p>
        </p:txBody>
      </p:sp>
      <p:cxnSp>
        <p:nvCxnSpPr>
          <p:cNvPr id="49" name="Connettore 2 48"/>
          <p:cNvCxnSpPr/>
          <p:nvPr/>
        </p:nvCxnSpPr>
        <p:spPr bwMode="auto">
          <a:xfrm flipV="1">
            <a:off x="3966989" y="2834556"/>
            <a:ext cx="3168352" cy="115212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0" name="Connettore 2 49"/>
          <p:cNvCxnSpPr/>
          <p:nvPr/>
        </p:nvCxnSpPr>
        <p:spPr bwMode="auto">
          <a:xfrm>
            <a:off x="3966989" y="3986684"/>
            <a:ext cx="2592288" cy="1008112"/>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 name="Segnaposto piè di pagina 3"/>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2" name="Text Box 10"/>
          <p:cNvSpPr txBox="1">
            <a:spLocks noChangeArrowheads="1"/>
          </p:cNvSpPr>
          <p:nvPr/>
        </p:nvSpPr>
        <p:spPr bwMode="auto">
          <a:xfrm>
            <a:off x="78557" y="3698652"/>
            <a:ext cx="4669397" cy="176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8990" tIns="44493" rIns="88990" bIns="44493">
            <a:spAutoFit/>
          </a:bodyPr>
          <a:lstStyle>
            <a:lvl1pPr defTabSz="871538">
              <a:defRPr sz="2400">
                <a:solidFill>
                  <a:schemeClr val="tx1"/>
                </a:solidFill>
                <a:latin typeface="Arial" charset="0"/>
                <a:ea typeface="ＭＳ Ｐゴシック" charset="0"/>
                <a:cs typeface="ＭＳ Ｐゴシック" charset="0"/>
              </a:defRPr>
            </a:lvl1pPr>
            <a:lvl2pPr marL="438150" defTabSz="871538">
              <a:defRPr sz="2400">
                <a:solidFill>
                  <a:schemeClr val="tx1"/>
                </a:solidFill>
                <a:latin typeface="Arial" charset="0"/>
                <a:ea typeface="ＭＳ Ｐゴシック" charset="0"/>
              </a:defRPr>
            </a:lvl2pPr>
            <a:lvl3pPr marL="871538" defTabSz="871538">
              <a:defRPr sz="2400">
                <a:solidFill>
                  <a:schemeClr val="tx1"/>
                </a:solidFill>
                <a:latin typeface="Arial" charset="0"/>
                <a:ea typeface="ＭＳ Ｐゴシック" charset="0"/>
              </a:defRPr>
            </a:lvl3pPr>
            <a:lvl4pPr marL="1308100" defTabSz="871538">
              <a:defRPr sz="2400">
                <a:solidFill>
                  <a:schemeClr val="tx1"/>
                </a:solidFill>
                <a:latin typeface="Arial" charset="0"/>
                <a:ea typeface="ＭＳ Ｐゴシック" charset="0"/>
              </a:defRPr>
            </a:lvl4pPr>
            <a:lvl5pPr marL="1746250" defTabSz="871538">
              <a:defRPr sz="2400">
                <a:solidFill>
                  <a:schemeClr val="tx1"/>
                </a:solidFill>
                <a:latin typeface="Arial" charset="0"/>
                <a:ea typeface="ＭＳ Ｐゴシック" charset="0"/>
              </a:defRPr>
            </a:lvl5pPr>
            <a:lvl6pPr marL="2203450" defTabSz="871538" eaLnBrk="0" fontAlgn="base" hangingPunct="0">
              <a:spcBef>
                <a:spcPct val="0"/>
              </a:spcBef>
              <a:spcAft>
                <a:spcPct val="0"/>
              </a:spcAft>
              <a:defRPr sz="2400">
                <a:solidFill>
                  <a:schemeClr val="tx1"/>
                </a:solidFill>
                <a:latin typeface="Arial" charset="0"/>
                <a:ea typeface="ＭＳ Ｐゴシック" charset="0"/>
              </a:defRPr>
            </a:lvl6pPr>
            <a:lvl7pPr marL="2660650" defTabSz="871538" eaLnBrk="0" fontAlgn="base" hangingPunct="0">
              <a:spcBef>
                <a:spcPct val="0"/>
              </a:spcBef>
              <a:spcAft>
                <a:spcPct val="0"/>
              </a:spcAft>
              <a:defRPr sz="2400">
                <a:solidFill>
                  <a:schemeClr val="tx1"/>
                </a:solidFill>
                <a:latin typeface="Arial" charset="0"/>
                <a:ea typeface="ＭＳ Ｐゴシック" charset="0"/>
              </a:defRPr>
            </a:lvl7pPr>
            <a:lvl8pPr marL="3117850" defTabSz="871538" eaLnBrk="0" fontAlgn="base" hangingPunct="0">
              <a:spcBef>
                <a:spcPct val="0"/>
              </a:spcBef>
              <a:spcAft>
                <a:spcPct val="0"/>
              </a:spcAft>
              <a:defRPr sz="2400">
                <a:solidFill>
                  <a:schemeClr val="tx1"/>
                </a:solidFill>
                <a:latin typeface="Arial" charset="0"/>
                <a:ea typeface="ＭＳ Ｐゴシック" charset="0"/>
              </a:defRPr>
            </a:lvl8pPr>
            <a:lvl9pPr marL="3575050" defTabSz="871538" eaLnBrk="0" fontAlgn="base" hangingPunct="0">
              <a:spcBef>
                <a:spcPct val="0"/>
              </a:spcBef>
              <a:spcAft>
                <a:spcPct val="0"/>
              </a:spcAft>
              <a:defRPr sz="2400">
                <a:solidFill>
                  <a:schemeClr val="tx1"/>
                </a:solidFill>
                <a:latin typeface="Arial" charset="0"/>
                <a:ea typeface="ＭＳ Ｐゴシック" charset="0"/>
              </a:defRPr>
            </a:lvl9pPr>
          </a:lstStyle>
          <a:p>
            <a:pPr algn="just">
              <a:buClr>
                <a:srgbClr val="000080"/>
              </a:buClr>
              <a:buFont typeface="Times" charset="0"/>
              <a:buChar char="•"/>
            </a:pPr>
            <a:r>
              <a:rPr lang="en-US" sz="1900" b="1" dirty="0">
                <a:latin typeface="Arial"/>
                <a:cs typeface="Arial"/>
              </a:rPr>
              <a:t>  </a:t>
            </a:r>
            <a:r>
              <a:rPr lang="en-US" sz="1800" b="1" dirty="0">
                <a:latin typeface="Arial"/>
                <a:cs typeface="Arial"/>
              </a:rPr>
              <a:t>2 quarks in nucleon assumed to be quasi-bound in a color </a:t>
            </a:r>
            <a:r>
              <a:rPr lang="en-US" sz="1800" b="1" dirty="0" err="1">
                <a:latin typeface="Arial"/>
                <a:cs typeface="Arial"/>
              </a:rPr>
              <a:t>isotriplet</a:t>
            </a:r>
            <a:r>
              <a:rPr lang="en-US" sz="1800" b="1" dirty="0">
                <a:latin typeface="Arial"/>
                <a:cs typeface="Arial"/>
              </a:rPr>
              <a:t>; </a:t>
            </a:r>
            <a:r>
              <a:rPr lang="en-US" sz="1800" b="1" dirty="0" err="1">
                <a:latin typeface="Arial"/>
                <a:cs typeface="Arial"/>
              </a:rPr>
              <a:t>diquark</a:t>
            </a:r>
            <a:r>
              <a:rPr lang="en-US" sz="1800" b="1" dirty="0">
                <a:latin typeface="Arial"/>
                <a:cs typeface="Arial"/>
              </a:rPr>
              <a:t>-quark is a net color </a:t>
            </a:r>
            <a:r>
              <a:rPr lang="en-US" sz="1800" b="1" dirty="0" err="1">
                <a:latin typeface="Arial"/>
                <a:cs typeface="Arial"/>
              </a:rPr>
              <a:t>isosinglet</a:t>
            </a:r>
            <a:r>
              <a:rPr lang="en-US" sz="1800" b="1" dirty="0">
                <a:latin typeface="Arial"/>
                <a:cs typeface="Arial"/>
              </a:rPr>
              <a:t>. </a:t>
            </a:r>
          </a:p>
          <a:p>
            <a:endParaRPr lang="en-US" sz="1800" b="1" dirty="0">
              <a:latin typeface="Arial"/>
              <a:cs typeface="Arial"/>
            </a:endParaRPr>
          </a:p>
          <a:p>
            <a:pPr algn="just">
              <a:buClr>
                <a:srgbClr val="000080"/>
              </a:buClr>
              <a:buFont typeface="Times" charset="0"/>
              <a:buChar char="•"/>
            </a:pPr>
            <a:r>
              <a:rPr lang="en-US" sz="1800" b="1" dirty="0">
                <a:latin typeface="Arial"/>
                <a:cs typeface="Arial"/>
              </a:rPr>
              <a:t> </a:t>
            </a:r>
            <a:r>
              <a:rPr lang="en-US" sz="1800" b="1" dirty="0" smtClean="0">
                <a:latin typeface="Arial"/>
                <a:cs typeface="Arial"/>
              </a:rPr>
              <a:t>all </a:t>
            </a:r>
            <a:r>
              <a:rPr lang="en-US" sz="1800" b="1" dirty="0">
                <a:latin typeface="Arial"/>
                <a:cs typeface="Arial"/>
              </a:rPr>
              <a:t>possible internal di-quark excitations </a:t>
            </a:r>
            <a:r>
              <a:rPr lang="it-IT" sz="1800" dirty="0">
                <a:latin typeface="Arial"/>
                <a:cs typeface="Arial"/>
              </a:rPr>
              <a:t>⇔</a:t>
            </a:r>
            <a:r>
              <a:rPr lang="en-US" sz="1800" b="1" dirty="0">
                <a:latin typeface="Arial"/>
                <a:cs typeface="Arial"/>
              </a:rPr>
              <a:t> full spectrum of CQM</a:t>
            </a:r>
            <a:r>
              <a:rPr lang="en-US" sz="1800" b="1" dirty="0">
                <a:latin typeface="Arial"/>
                <a:cs typeface="Arial"/>
                <a:sym typeface="Symbol" charset="0"/>
              </a:rPr>
              <a:t> </a:t>
            </a:r>
            <a:endParaRPr lang="en-US" sz="1800" dirty="0">
              <a:solidFill>
                <a:srgbClr val="000000"/>
              </a:solidFill>
              <a:latin typeface="Arial"/>
              <a:cs typeface="Arial"/>
            </a:endParaRPr>
          </a:p>
        </p:txBody>
      </p:sp>
      <p:grpSp>
        <p:nvGrpSpPr>
          <p:cNvPr id="18471" name="Group 39"/>
          <p:cNvGrpSpPr>
            <a:grpSpLocks/>
          </p:cNvGrpSpPr>
          <p:nvPr/>
        </p:nvGrpSpPr>
        <p:grpSpPr bwMode="auto">
          <a:xfrm>
            <a:off x="4831085" y="962348"/>
            <a:ext cx="5196031" cy="3922680"/>
            <a:chOff x="2400" y="816"/>
            <a:chExt cx="2820" cy="2132"/>
          </a:xfrm>
        </p:grpSpPr>
        <p:pic>
          <p:nvPicPr>
            <p:cNvPr id="18443" name="Picture 11" descr="Immagin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816"/>
              <a:ext cx="2820" cy="2132"/>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8453" name="Rectangle 21"/>
            <p:cNvSpPr>
              <a:spLocks noChangeArrowheads="1"/>
            </p:cNvSpPr>
            <p:nvPr/>
          </p:nvSpPr>
          <p:spPr bwMode="auto">
            <a:xfrm>
              <a:off x="3168" y="1056"/>
              <a:ext cx="263" cy="86"/>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18454" name="Rectangle 22"/>
            <p:cNvSpPr>
              <a:spLocks noChangeArrowheads="1"/>
            </p:cNvSpPr>
            <p:nvPr/>
          </p:nvSpPr>
          <p:spPr bwMode="auto">
            <a:xfrm>
              <a:off x="3168" y="960"/>
              <a:ext cx="263" cy="86"/>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18455" name="Rectangle 23"/>
            <p:cNvSpPr>
              <a:spLocks noChangeArrowheads="1"/>
            </p:cNvSpPr>
            <p:nvPr/>
          </p:nvSpPr>
          <p:spPr bwMode="auto">
            <a:xfrm>
              <a:off x="3168" y="1152"/>
              <a:ext cx="263" cy="86"/>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18456" name="Rectangle 24"/>
            <p:cNvSpPr>
              <a:spLocks noChangeArrowheads="1"/>
            </p:cNvSpPr>
            <p:nvPr/>
          </p:nvSpPr>
          <p:spPr bwMode="auto">
            <a:xfrm>
              <a:off x="3168" y="1248"/>
              <a:ext cx="263" cy="86"/>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18457" name="Rectangle 25"/>
            <p:cNvSpPr>
              <a:spLocks noChangeArrowheads="1"/>
            </p:cNvSpPr>
            <p:nvPr/>
          </p:nvSpPr>
          <p:spPr bwMode="auto">
            <a:xfrm>
              <a:off x="3168" y="1344"/>
              <a:ext cx="263" cy="86"/>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18458" name="Rectangle 26"/>
            <p:cNvSpPr>
              <a:spLocks noChangeArrowheads="1"/>
            </p:cNvSpPr>
            <p:nvPr/>
          </p:nvSpPr>
          <p:spPr bwMode="auto">
            <a:xfrm>
              <a:off x="3168" y="1440"/>
              <a:ext cx="263" cy="86"/>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18459" name="Rectangle 27"/>
            <p:cNvSpPr>
              <a:spLocks noChangeArrowheads="1"/>
            </p:cNvSpPr>
            <p:nvPr/>
          </p:nvSpPr>
          <p:spPr bwMode="auto">
            <a:xfrm>
              <a:off x="3168" y="1536"/>
              <a:ext cx="263" cy="86"/>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18460" name="Rectangle 28"/>
            <p:cNvSpPr>
              <a:spLocks noChangeArrowheads="1"/>
            </p:cNvSpPr>
            <p:nvPr/>
          </p:nvSpPr>
          <p:spPr bwMode="auto">
            <a:xfrm>
              <a:off x="4560" y="960"/>
              <a:ext cx="263" cy="86"/>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18461" name="Rectangle 29"/>
            <p:cNvSpPr>
              <a:spLocks noChangeArrowheads="1"/>
            </p:cNvSpPr>
            <p:nvPr/>
          </p:nvSpPr>
          <p:spPr bwMode="auto">
            <a:xfrm>
              <a:off x="4560" y="1056"/>
              <a:ext cx="263" cy="86"/>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18462" name="Rectangle 30"/>
            <p:cNvSpPr>
              <a:spLocks noChangeArrowheads="1"/>
            </p:cNvSpPr>
            <p:nvPr/>
          </p:nvSpPr>
          <p:spPr bwMode="auto">
            <a:xfrm>
              <a:off x="4560" y="1152"/>
              <a:ext cx="263" cy="86"/>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18463" name="Rectangle 31"/>
            <p:cNvSpPr>
              <a:spLocks noChangeArrowheads="1"/>
            </p:cNvSpPr>
            <p:nvPr/>
          </p:nvSpPr>
          <p:spPr bwMode="auto">
            <a:xfrm>
              <a:off x="4560" y="1632"/>
              <a:ext cx="263" cy="86"/>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18464" name="Rectangle 32"/>
            <p:cNvSpPr>
              <a:spLocks noChangeArrowheads="1"/>
            </p:cNvSpPr>
            <p:nvPr/>
          </p:nvSpPr>
          <p:spPr bwMode="auto">
            <a:xfrm>
              <a:off x="3168" y="2064"/>
              <a:ext cx="263" cy="86"/>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18465" name="Rectangle 33"/>
            <p:cNvSpPr>
              <a:spLocks noChangeArrowheads="1"/>
            </p:cNvSpPr>
            <p:nvPr/>
          </p:nvSpPr>
          <p:spPr bwMode="auto">
            <a:xfrm>
              <a:off x="4560" y="1968"/>
              <a:ext cx="263" cy="86"/>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18466" name="Rectangle 34"/>
            <p:cNvSpPr>
              <a:spLocks noChangeArrowheads="1"/>
            </p:cNvSpPr>
            <p:nvPr/>
          </p:nvSpPr>
          <p:spPr bwMode="auto">
            <a:xfrm>
              <a:off x="4560" y="2064"/>
              <a:ext cx="263" cy="86"/>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18468" name="Rectangle 36"/>
            <p:cNvSpPr>
              <a:spLocks noChangeArrowheads="1"/>
            </p:cNvSpPr>
            <p:nvPr/>
          </p:nvSpPr>
          <p:spPr bwMode="auto">
            <a:xfrm>
              <a:off x="4560" y="2544"/>
              <a:ext cx="263" cy="86"/>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18469" name="Rectangle 37"/>
            <p:cNvSpPr>
              <a:spLocks noChangeArrowheads="1"/>
            </p:cNvSpPr>
            <p:nvPr/>
          </p:nvSpPr>
          <p:spPr bwMode="auto">
            <a:xfrm>
              <a:off x="4560" y="2832"/>
              <a:ext cx="263" cy="86"/>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18470" name="Rectangle 38"/>
            <p:cNvSpPr>
              <a:spLocks noChangeArrowheads="1"/>
            </p:cNvSpPr>
            <p:nvPr/>
          </p:nvSpPr>
          <p:spPr bwMode="auto">
            <a:xfrm>
              <a:off x="3168" y="2544"/>
              <a:ext cx="263" cy="86"/>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it-IT"/>
            </a:p>
          </p:txBody>
        </p:sp>
      </p:grpSp>
      <p:sp>
        <p:nvSpPr>
          <p:cNvPr id="18472" name="Text Box 40"/>
          <p:cNvSpPr txBox="1">
            <a:spLocks noChangeArrowheads="1"/>
          </p:cNvSpPr>
          <p:nvPr/>
        </p:nvSpPr>
        <p:spPr bwMode="auto">
          <a:xfrm>
            <a:off x="4975101" y="5138812"/>
            <a:ext cx="5067600" cy="443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88990" tIns="44493" rIns="88990" bIns="44493">
            <a:spAutoFit/>
          </a:bodyPr>
          <a:lstStyle>
            <a:lvl1pPr defTabSz="871538">
              <a:defRPr sz="2400">
                <a:solidFill>
                  <a:schemeClr val="tx1"/>
                </a:solidFill>
                <a:latin typeface="Arial" charset="0"/>
                <a:ea typeface="ＭＳ Ｐゴシック" charset="0"/>
                <a:cs typeface="ＭＳ Ｐゴシック" charset="0"/>
              </a:defRPr>
            </a:lvl1pPr>
            <a:lvl2pPr marL="438150" defTabSz="871538">
              <a:defRPr sz="2400">
                <a:solidFill>
                  <a:schemeClr val="tx1"/>
                </a:solidFill>
                <a:latin typeface="Arial" charset="0"/>
                <a:ea typeface="ＭＳ Ｐゴシック" charset="0"/>
              </a:defRPr>
            </a:lvl2pPr>
            <a:lvl3pPr marL="871538" defTabSz="871538">
              <a:defRPr sz="2400">
                <a:solidFill>
                  <a:schemeClr val="tx1"/>
                </a:solidFill>
                <a:latin typeface="Arial" charset="0"/>
                <a:ea typeface="ＭＳ Ｐゴシック" charset="0"/>
              </a:defRPr>
            </a:lvl3pPr>
            <a:lvl4pPr marL="1308100" defTabSz="871538">
              <a:defRPr sz="2400">
                <a:solidFill>
                  <a:schemeClr val="tx1"/>
                </a:solidFill>
                <a:latin typeface="Arial" charset="0"/>
                <a:ea typeface="ＭＳ Ｐゴシック" charset="0"/>
              </a:defRPr>
            </a:lvl4pPr>
            <a:lvl5pPr marL="1746250" defTabSz="871538">
              <a:defRPr sz="2400">
                <a:solidFill>
                  <a:schemeClr val="tx1"/>
                </a:solidFill>
                <a:latin typeface="Arial" charset="0"/>
                <a:ea typeface="ＭＳ Ｐゴシック" charset="0"/>
              </a:defRPr>
            </a:lvl5pPr>
            <a:lvl6pPr marL="2203450" defTabSz="871538" eaLnBrk="0" fontAlgn="base" hangingPunct="0">
              <a:spcBef>
                <a:spcPct val="0"/>
              </a:spcBef>
              <a:spcAft>
                <a:spcPct val="0"/>
              </a:spcAft>
              <a:defRPr sz="2400">
                <a:solidFill>
                  <a:schemeClr val="tx1"/>
                </a:solidFill>
                <a:latin typeface="Arial" charset="0"/>
                <a:ea typeface="ＭＳ Ｐゴシック" charset="0"/>
              </a:defRPr>
            </a:lvl6pPr>
            <a:lvl7pPr marL="2660650" defTabSz="871538" eaLnBrk="0" fontAlgn="base" hangingPunct="0">
              <a:spcBef>
                <a:spcPct val="0"/>
              </a:spcBef>
              <a:spcAft>
                <a:spcPct val="0"/>
              </a:spcAft>
              <a:defRPr sz="2400">
                <a:solidFill>
                  <a:schemeClr val="tx1"/>
                </a:solidFill>
                <a:latin typeface="Arial" charset="0"/>
                <a:ea typeface="ＭＳ Ｐゴシック" charset="0"/>
              </a:defRPr>
            </a:lvl7pPr>
            <a:lvl8pPr marL="3117850" defTabSz="871538" eaLnBrk="0" fontAlgn="base" hangingPunct="0">
              <a:spcBef>
                <a:spcPct val="0"/>
              </a:spcBef>
              <a:spcAft>
                <a:spcPct val="0"/>
              </a:spcAft>
              <a:defRPr sz="2400">
                <a:solidFill>
                  <a:schemeClr val="tx1"/>
                </a:solidFill>
                <a:latin typeface="Arial" charset="0"/>
                <a:ea typeface="ＭＳ Ｐゴシック" charset="0"/>
              </a:defRPr>
            </a:lvl8pPr>
            <a:lvl9pPr marL="3575050" defTabSz="871538" eaLnBrk="0" fontAlgn="base" hangingPunct="0">
              <a:spcBef>
                <a:spcPct val="0"/>
              </a:spcBef>
              <a:spcAft>
                <a:spcPct val="0"/>
              </a:spcAft>
              <a:defRPr sz="2400">
                <a:solidFill>
                  <a:schemeClr val="tx1"/>
                </a:solidFill>
                <a:latin typeface="Arial" charset="0"/>
                <a:ea typeface="ＭＳ Ｐゴシック" charset="0"/>
              </a:defRPr>
            </a:lvl9pPr>
          </a:lstStyle>
          <a:p>
            <a:r>
              <a:rPr lang="en-US" sz="1900" b="1" dirty="0">
                <a:solidFill>
                  <a:srgbClr val="0000FF"/>
                </a:solidFill>
                <a:latin typeface="Arial"/>
                <a:cs typeface="Arial"/>
              </a:rPr>
              <a:t>the challenge: </a:t>
            </a:r>
            <a:r>
              <a:rPr lang="it-IT" sz="1900" dirty="0">
                <a:solidFill>
                  <a:srgbClr val="0000FF"/>
                </a:solidFill>
                <a:latin typeface="Arial"/>
                <a:cs typeface="Arial"/>
              </a:rPr>
              <a:t>⇔</a:t>
            </a:r>
            <a:r>
              <a:rPr lang="en-US" sz="1900" b="1" dirty="0">
                <a:solidFill>
                  <a:srgbClr val="0000FF"/>
                </a:solidFill>
                <a:latin typeface="Arial"/>
                <a:cs typeface="Arial"/>
              </a:rPr>
              <a:t>  unravel the N* spectrum</a:t>
            </a:r>
            <a:r>
              <a:rPr lang="en-US" sz="2300" b="1" dirty="0">
                <a:solidFill>
                  <a:srgbClr val="0000FF"/>
                </a:solidFill>
                <a:latin typeface="Arial"/>
                <a:cs typeface="Arial"/>
                <a:sym typeface="Symbol" charset="0"/>
              </a:rPr>
              <a:t> </a:t>
            </a:r>
          </a:p>
        </p:txBody>
      </p:sp>
      <p:pic>
        <p:nvPicPr>
          <p:cNvPr id="18473" name="Picture 41" descr="di_qu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605" y="1034356"/>
            <a:ext cx="3114021" cy="2363502"/>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78557" y="5714876"/>
            <a:ext cx="10159677" cy="707886"/>
          </a:xfrm>
          <a:prstGeom prst="rect">
            <a:avLst/>
          </a:prstGeom>
          <a:noFill/>
        </p:spPr>
        <p:txBody>
          <a:bodyPr wrap="square" rtlCol="0">
            <a:spAutoFit/>
          </a:bodyPr>
          <a:lstStyle/>
          <a:p>
            <a:pPr marL="342900" indent="-342900" algn="just">
              <a:buFont typeface="Arial"/>
              <a:buChar char="•"/>
            </a:pPr>
            <a:r>
              <a:rPr lang="en-US" sz="1800" b="1" dirty="0">
                <a:latin typeface="Arial"/>
                <a:cs typeface="Arial"/>
              </a:rPr>
              <a:t>internal di-</a:t>
            </a:r>
            <a:r>
              <a:rPr lang="en-US" sz="2000" b="1" dirty="0">
                <a:latin typeface="Arial"/>
                <a:cs typeface="Arial"/>
              </a:rPr>
              <a:t>quark excitations are frozen out (spin 0; </a:t>
            </a:r>
            <a:r>
              <a:rPr lang="en-US" sz="2000" b="1" dirty="0" err="1">
                <a:latin typeface="Arial"/>
                <a:cs typeface="Arial"/>
              </a:rPr>
              <a:t>isospin</a:t>
            </a:r>
            <a:r>
              <a:rPr lang="en-US" sz="2000" b="1" dirty="0">
                <a:latin typeface="Arial"/>
                <a:cs typeface="Arial"/>
              </a:rPr>
              <a:t> 0)  </a:t>
            </a:r>
            <a:r>
              <a:rPr lang="it-IT" sz="2000" dirty="0">
                <a:latin typeface="Arial"/>
                <a:cs typeface="Arial"/>
              </a:rPr>
              <a:t>⇔</a:t>
            </a:r>
            <a:r>
              <a:rPr lang="en-US" sz="2000" b="1" dirty="0">
                <a:latin typeface="Arial"/>
                <a:cs typeface="Arial"/>
              </a:rPr>
              <a:t> large reduction in the number of degrees of freedom </a:t>
            </a:r>
            <a:r>
              <a:rPr lang="it-IT" sz="2000" dirty="0">
                <a:latin typeface="Arial"/>
                <a:cs typeface="Arial"/>
              </a:rPr>
              <a:t>⇔</a:t>
            </a:r>
            <a:r>
              <a:rPr lang="en-US" sz="2000" b="1" dirty="0">
                <a:latin typeface="Arial"/>
                <a:cs typeface="Arial"/>
              </a:rPr>
              <a:t> predicts less N* states than seen in </a:t>
            </a:r>
            <a:r>
              <a:rPr lang="it-IT" sz="2000" dirty="0">
                <a:latin typeface="Arial"/>
                <a:cs typeface="Arial"/>
                <a:sym typeface="Symbol" charset="0"/>
              </a:rPr>
              <a:t></a:t>
            </a:r>
            <a:r>
              <a:rPr lang="en-US" sz="2000" b="1" dirty="0">
                <a:latin typeface="Arial"/>
                <a:cs typeface="Arial"/>
              </a:rPr>
              <a:t>N</a:t>
            </a:r>
            <a:r>
              <a:rPr lang="en-US" sz="2000" dirty="0">
                <a:latin typeface="Arial"/>
                <a:cs typeface="Arial"/>
              </a:rPr>
              <a:t> </a:t>
            </a:r>
          </a:p>
        </p:txBody>
      </p:sp>
      <p:sp>
        <p:nvSpPr>
          <p:cNvPr id="27" name="Text Box 12"/>
          <p:cNvSpPr txBox="1">
            <a:spLocks noChangeArrowheads="1"/>
          </p:cNvSpPr>
          <p:nvPr/>
        </p:nvSpPr>
        <p:spPr bwMode="auto">
          <a:xfrm>
            <a:off x="3174901" y="314276"/>
            <a:ext cx="4680520" cy="459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8990" tIns="44493" rIns="88990" bIns="44493">
            <a:spAutoFit/>
          </a:bodyPr>
          <a:lstStyle>
            <a:lvl1pPr defTabSz="871538">
              <a:defRPr sz="2400">
                <a:solidFill>
                  <a:schemeClr val="tx1"/>
                </a:solidFill>
                <a:latin typeface="Arial" charset="0"/>
                <a:ea typeface="ＭＳ Ｐゴシック" charset="0"/>
                <a:cs typeface="ＭＳ Ｐゴシック" charset="0"/>
              </a:defRPr>
            </a:lvl1pPr>
            <a:lvl2pPr marL="438150" defTabSz="871538">
              <a:defRPr sz="2400">
                <a:solidFill>
                  <a:schemeClr val="tx1"/>
                </a:solidFill>
                <a:latin typeface="Arial" charset="0"/>
                <a:ea typeface="ＭＳ Ｐゴシック" charset="0"/>
              </a:defRPr>
            </a:lvl2pPr>
            <a:lvl3pPr marL="871538" defTabSz="871538">
              <a:defRPr sz="2400">
                <a:solidFill>
                  <a:schemeClr val="tx1"/>
                </a:solidFill>
                <a:latin typeface="Arial" charset="0"/>
                <a:ea typeface="ＭＳ Ｐゴシック" charset="0"/>
              </a:defRPr>
            </a:lvl3pPr>
            <a:lvl4pPr marL="1308100" defTabSz="871538">
              <a:defRPr sz="2400">
                <a:solidFill>
                  <a:schemeClr val="tx1"/>
                </a:solidFill>
                <a:latin typeface="Arial" charset="0"/>
                <a:ea typeface="ＭＳ Ｐゴシック" charset="0"/>
              </a:defRPr>
            </a:lvl4pPr>
            <a:lvl5pPr marL="1746250" defTabSz="871538">
              <a:defRPr sz="2400">
                <a:solidFill>
                  <a:schemeClr val="tx1"/>
                </a:solidFill>
                <a:latin typeface="Arial" charset="0"/>
                <a:ea typeface="ＭＳ Ｐゴシック" charset="0"/>
              </a:defRPr>
            </a:lvl5pPr>
            <a:lvl6pPr marL="2203450" defTabSz="871538" eaLnBrk="0" fontAlgn="base" hangingPunct="0">
              <a:spcBef>
                <a:spcPct val="0"/>
              </a:spcBef>
              <a:spcAft>
                <a:spcPct val="0"/>
              </a:spcAft>
              <a:defRPr sz="2400">
                <a:solidFill>
                  <a:schemeClr val="tx1"/>
                </a:solidFill>
                <a:latin typeface="Arial" charset="0"/>
                <a:ea typeface="ＭＳ Ｐゴシック" charset="0"/>
              </a:defRPr>
            </a:lvl6pPr>
            <a:lvl7pPr marL="2660650" defTabSz="871538" eaLnBrk="0" fontAlgn="base" hangingPunct="0">
              <a:spcBef>
                <a:spcPct val="0"/>
              </a:spcBef>
              <a:spcAft>
                <a:spcPct val="0"/>
              </a:spcAft>
              <a:defRPr sz="2400">
                <a:solidFill>
                  <a:schemeClr val="tx1"/>
                </a:solidFill>
                <a:latin typeface="Arial" charset="0"/>
                <a:ea typeface="ＭＳ Ｐゴシック" charset="0"/>
              </a:defRPr>
            </a:lvl7pPr>
            <a:lvl8pPr marL="3117850" defTabSz="871538" eaLnBrk="0" fontAlgn="base" hangingPunct="0">
              <a:spcBef>
                <a:spcPct val="0"/>
              </a:spcBef>
              <a:spcAft>
                <a:spcPct val="0"/>
              </a:spcAft>
              <a:defRPr sz="2400">
                <a:solidFill>
                  <a:schemeClr val="tx1"/>
                </a:solidFill>
                <a:latin typeface="Arial" charset="0"/>
                <a:ea typeface="ＭＳ Ｐゴシック" charset="0"/>
              </a:defRPr>
            </a:lvl8pPr>
            <a:lvl9pPr marL="3575050" defTabSz="871538"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smtClean="0">
                <a:solidFill>
                  <a:srgbClr val="800000"/>
                </a:solidFill>
                <a:latin typeface="Arial"/>
                <a:cs typeface="Arial"/>
              </a:rPr>
              <a:t>QCD-</a:t>
            </a:r>
            <a:r>
              <a:rPr lang="en-US" b="1" dirty="0">
                <a:solidFill>
                  <a:srgbClr val="800000"/>
                </a:solidFill>
                <a:latin typeface="Arial"/>
                <a:cs typeface="Arial"/>
              </a:rPr>
              <a:t>inspired </a:t>
            </a:r>
            <a:r>
              <a:rPr lang="en-US" b="1" dirty="0" smtClean="0">
                <a:solidFill>
                  <a:srgbClr val="800000"/>
                </a:solidFill>
                <a:latin typeface="Arial"/>
                <a:cs typeface="Arial"/>
              </a:rPr>
              <a:t>di-Quark </a:t>
            </a:r>
            <a:r>
              <a:rPr lang="en-US" b="1" dirty="0">
                <a:solidFill>
                  <a:srgbClr val="800000"/>
                </a:solidFill>
                <a:latin typeface="Arial"/>
                <a:cs typeface="Arial"/>
              </a:rPr>
              <a:t>Models</a:t>
            </a:r>
          </a:p>
        </p:txBody>
      </p:sp>
      <p:grpSp>
        <p:nvGrpSpPr>
          <p:cNvPr id="28" name="Group 15"/>
          <p:cNvGrpSpPr>
            <a:grpSpLocks/>
          </p:cNvGrpSpPr>
          <p:nvPr/>
        </p:nvGrpSpPr>
        <p:grpSpPr bwMode="auto">
          <a:xfrm>
            <a:off x="1230685" y="1250380"/>
            <a:ext cx="1643063" cy="2022475"/>
            <a:chOff x="4430" y="2716"/>
            <a:chExt cx="1035" cy="1274"/>
          </a:xfrm>
        </p:grpSpPr>
        <p:pic>
          <p:nvPicPr>
            <p:cNvPr id="29" name="Picture 16" descr="eg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0" y="2738"/>
              <a:ext cx="1035" cy="1171"/>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17"/>
            <p:cNvSpPr txBox="1">
              <a:spLocks noChangeArrowheads="1"/>
            </p:cNvSpPr>
            <p:nvPr/>
          </p:nvSpPr>
          <p:spPr bwMode="auto">
            <a:xfrm>
              <a:off x="4835" y="2716"/>
              <a:ext cx="1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400" b="1">
                  <a:solidFill>
                    <a:srgbClr val="FF0000"/>
                  </a:solidFill>
                  <a:latin typeface="Arial" charset="0"/>
                  <a:cs typeface="Arial" charset="0"/>
                </a:rPr>
                <a:t>3</a:t>
              </a:r>
              <a:endParaRPr lang="en-US" sz="2400" b="1">
                <a:solidFill>
                  <a:srgbClr val="FF0000"/>
                </a:solidFill>
                <a:latin typeface="Arial" charset="0"/>
                <a:cs typeface="Arial" charset="0"/>
              </a:endParaRPr>
            </a:p>
          </p:txBody>
        </p:sp>
        <p:sp>
          <p:nvSpPr>
            <p:cNvPr id="31" name="Line 18"/>
            <p:cNvSpPr>
              <a:spLocks noChangeShapeType="1"/>
            </p:cNvSpPr>
            <p:nvPr/>
          </p:nvSpPr>
          <p:spPr bwMode="auto">
            <a:xfrm>
              <a:off x="4918" y="2769"/>
              <a:ext cx="47"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
          <p:nvSpPr>
            <p:cNvPr id="32" name="Rectangle 19"/>
            <p:cNvSpPr>
              <a:spLocks noChangeArrowheads="1"/>
            </p:cNvSpPr>
            <p:nvPr/>
          </p:nvSpPr>
          <p:spPr bwMode="auto">
            <a:xfrm>
              <a:off x="4909" y="3568"/>
              <a:ext cx="47" cy="14"/>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33" name="Oval 20"/>
            <p:cNvSpPr>
              <a:spLocks noChangeArrowheads="1"/>
            </p:cNvSpPr>
            <p:nvPr/>
          </p:nvSpPr>
          <p:spPr bwMode="auto">
            <a:xfrm>
              <a:off x="4830" y="3657"/>
              <a:ext cx="182" cy="136"/>
            </a:xfrm>
            <a:prstGeom prst="ellipse">
              <a:avLst/>
            </a:prstGeom>
            <a:solidFill>
              <a:srgbClr val="DDDDD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34" name="Text Box 21"/>
            <p:cNvSpPr txBox="1">
              <a:spLocks noChangeArrowheads="1"/>
            </p:cNvSpPr>
            <p:nvPr/>
          </p:nvSpPr>
          <p:spPr bwMode="auto">
            <a:xfrm>
              <a:off x="4863" y="3581"/>
              <a:ext cx="19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00" b="1">
                  <a:latin typeface="Arial" charset="0"/>
                </a:rPr>
                <a:t>q</a:t>
              </a:r>
            </a:p>
          </p:txBody>
        </p:sp>
        <p:sp>
          <p:nvSpPr>
            <p:cNvPr id="35" name="Text Box 22"/>
            <p:cNvSpPr txBox="1">
              <a:spLocks noChangeArrowheads="1"/>
            </p:cNvSpPr>
            <p:nvPr/>
          </p:nvSpPr>
          <p:spPr bwMode="auto">
            <a:xfrm>
              <a:off x="4844" y="3702"/>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400" b="1">
                  <a:solidFill>
                    <a:srgbClr val="FF0000"/>
                  </a:solidFill>
                  <a:latin typeface="Arial" charset="0"/>
                  <a:cs typeface="Arial" charset="0"/>
                </a:rPr>
                <a:t>3</a:t>
              </a:r>
              <a:endParaRPr lang="en-US" sz="2400" b="1">
                <a:solidFill>
                  <a:srgbClr val="FF0000"/>
                </a:solidFill>
                <a:latin typeface="Arial" charset="0"/>
                <a:cs typeface="Arial" charset="0"/>
              </a:endParaRPr>
            </a:p>
          </p:txBody>
        </p:sp>
      </p:grpSp>
      <p:sp>
        <p:nvSpPr>
          <p:cNvPr id="5" name="Segnaposto piè di pagina 4"/>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473"/>
                                        </p:tgtEl>
                                        <p:attrNameLst>
                                          <p:attrName>style.visibility</p:attrName>
                                        </p:attrNameLst>
                                      </p:cBhvr>
                                      <p:to>
                                        <p:strVal val="visible"/>
                                      </p:to>
                                    </p:set>
                                    <p:animEffect transition="in" filter="dissolve">
                                      <p:cBhvr>
                                        <p:cTn id="7" dur="500"/>
                                        <p:tgtEl>
                                          <p:spTgt spid="1847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xit" presetSubtype="4" fill="hold" nodeType="clickEffect">
                                  <p:stCondLst>
                                    <p:cond delay="0"/>
                                  </p:stCondLst>
                                  <p:childTnLst>
                                    <p:anim calcmode="lin" valueType="num">
                                      <p:cBhvr additive="base">
                                        <p:cTn id="11" dur="500"/>
                                        <p:tgtEl>
                                          <p:spTgt spid="18473"/>
                                        </p:tgtEl>
                                        <p:attrNameLst>
                                          <p:attrName>ppt_y</p:attrName>
                                        </p:attrNameLst>
                                      </p:cBhvr>
                                      <p:tavLst>
                                        <p:tav tm="0">
                                          <p:val>
                                            <p:strVal val="#ppt_y"/>
                                          </p:val>
                                        </p:tav>
                                        <p:tav tm="100000">
                                          <p:val>
                                            <p:strVal val="#ppt_y+#ppt_h*1.125000"/>
                                          </p:val>
                                        </p:tav>
                                      </p:tavLst>
                                    </p:anim>
                                    <p:animEffect transition="out" filter="wipe(down)">
                                      <p:cBhvr>
                                        <p:cTn id="12" dur="500"/>
                                        <p:tgtEl>
                                          <p:spTgt spid="18473"/>
                                        </p:tgtEl>
                                      </p:cBhvr>
                                    </p:animEffect>
                                    <p:set>
                                      <p:cBhvr>
                                        <p:cTn id="13" dur="1" fill="hold">
                                          <p:stCondLst>
                                            <p:cond delay="499"/>
                                          </p:stCondLst>
                                        </p:cTn>
                                        <p:tgtEl>
                                          <p:spTgt spid="18473"/>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3039733" y="441561"/>
            <a:ext cx="6507772" cy="643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88990" tIns="44493" rIns="88990" bIns="44493">
            <a:spAutoFit/>
          </a:bodyPr>
          <a:lstStyle>
            <a:lvl1pPr defTabSz="871538">
              <a:defRPr sz="2400">
                <a:solidFill>
                  <a:schemeClr val="tx1"/>
                </a:solidFill>
                <a:latin typeface="Arial" charset="0"/>
                <a:ea typeface="ＭＳ Ｐゴシック" charset="0"/>
                <a:cs typeface="ＭＳ Ｐゴシック" charset="0"/>
              </a:defRPr>
            </a:lvl1pPr>
            <a:lvl2pPr marL="438150" defTabSz="871538">
              <a:defRPr sz="2400">
                <a:solidFill>
                  <a:schemeClr val="tx1"/>
                </a:solidFill>
                <a:latin typeface="Arial" charset="0"/>
                <a:ea typeface="ＭＳ Ｐゴシック" charset="0"/>
              </a:defRPr>
            </a:lvl2pPr>
            <a:lvl3pPr marL="871538" defTabSz="871538">
              <a:defRPr sz="2400">
                <a:solidFill>
                  <a:schemeClr val="tx1"/>
                </a:solidFill>
                <a:latin typeface="Arial" charset="0"/>
                <a:ea typeface="ＭＳ Ｐゴシック" charset="0"/>
              </a:defRPr>
            </a:lvl3pPr>
            <a:lvl4pPr marL="1308100" defTabSz="871538">
              <a:defRPr sz="2400">
                <a:solidFill>
                  <a:schemeClr val="tx1"/>
                </a:solidFill>
                <a:latin typeface="Arial" charset="0"/>
                <a:ea typeface="ＭＳ Ｐゴシック" charset="0"/>
              </a:defRPr>
            </a:lvl4pPr>
            <a:lvl5pPr marL="1746250" defTabSz="871538">
              <a:defRPr sz="2400">
                <a:solidFill>
                  <a:schemeClr val="tx1"/>
                </a:solidFill>
                <a:latin typeface="Arial" charset="0"/>
                <a:ea typeface="ＭＳ Ｐゴシック" charset="0"/>
              </a:defRPr>
            </a:lvl5pPr>
            <a:lvl6pPr marL="2203450" defTabSz="871538" eaLnBrk="0" fontAlgn="base" hangingPunct="0">
              <a:spcBef>
                <a:spcPct val="0"/>
              </a:spcBef>
              <a:spcAft>
                <a:spcPct val="0"/>
              </a:spcAft>
              <a:defRPr sz="2400">
                <a:solidFill>
                  <a:schemeClr val="tx1"/>
                </a:solidFill>
                <a:latin typeface="Arial" charset="0"/>
                <a:ea typeface="ＭＳ Ｐゴシック" charset="0"/>
              </a:defRPr>
            </a:lvl6pPr>
            <a:lvl7pPr marL="2660650" defTabSz="871538" eaLnBrk="0" fontAlgn="base" hangingPunct="0">
              <a:spcBef>
                <a:spcPct val="0"/>
              </a:spcBef>
              <a:spcAft>
                <a:spcPct val="0"/>
              </a:spcAft>
              <a:defRPr sz="2400">
                <a:solidFill>
                  <a:schemeClr val="tx1"/>
                </a:solidFill>
                <a:latin typeface="Arial" charset="0"/>
                <a:ea typeface="ＭＳ Ｐゴシック" charset="0"/>
              </a:defRPr>
            </a:lvl7pPr>
            <a:lvl8pPr marL="3117850" defTabSz="871538" eaLnBrk="0" fontAlgn="base" hangingPunct="0">
              <a:spcBef>
                <a:spcPct val="0"/>
              </a:spcBef>
              <a:spcAft>
                <a:spcPct val="0"/>
              </a:spcAft>
              <a:defRPr sz="2400">
                <a:solidFill>
                  <a:schemeClr val="tx1"/>
                </a:solidFill>
                <a:latin typeface="Arial" charset="0"/>
                <a:ea typeface="ＭＳ Ｐゴシック" charset="0"/>
              </a:defRPr>
            </a:lvl8pPr>
            <a:lvl9pPr marL="3575050" defTabSz="871538"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dirty="0">
                <a:solidFill>
                  <a:srgbClr val="800000"/>
                </a:solidFill>
                <a:latin typeface="Arial"/>
                <a:cs typeface="Arial"/>
              </a:rPr>
              <a:t>Excited Baryons from L QCD</a:t>
            </a:r>
          </a:p>
        </p:txBody>
      </p:sp>
      <p:sp>
        <p:nvSpPr>
          <p:cNvPr id="3" name="CasellaDiTesto 2"/>
          <p:cNvSpPr txBox="1"/>
          <p:nvPr/>
        </p:nvSpPr>
        <p:spPr>
          <a:xfrm>
            <a:off x="8603678" y="1310220"/>
            <a:ext cx="1650238" cy="417316"/>
          </a:xfrm>
          <a:prstGeom prst="rect">
            <a:avLst/>
          </a:prstGeom>
          <a:noFill/>
        </p:spPr>
        <p:txBody>
          <a:bodyPr wrap="none" lIns="93239" tIns="46620" rIns="93239" bIns="46620" rtlCol="0">
            <a:spAutoFit/>
          </a:bodyPr>
          <a:lstStyle/>
          <a:p>
            <a:r>
              <a:rPr lang="en-US" smtClean="0"/>
              <a:t>m</a:t>
            </a:r>
            <a:r>
              <a:rPr lang="en-US" baseline="-25000" smtClean="0">
                <a:latin typeface="Symbol" charset="2"/>
                <a:cs typeface="Symbol" charset="2"/>
              </a:rPr>
              <a:t>p</a:t>
            </a:r>
            <a:r>
              <a:rPr lang="en-US" smtClean="0">
                <a:latin typeface="Baskerville Old Face"/>
                <a:cs typeface="Baskerville Old Face"/>
              </a:rPr>
              <a:t>=396 MeV</a:t>
            </a:r>
            <a:endParaRPr lang="en-US"/>
          </a:p>
        </p:txBody>
      </p:sp>
      <p:sp>
        <p:nvSpPr>
          <p:cNvPr id="4" name="Rettangolo 3"/>
          <p:cNvSpPr/>
          <p:nvPr/>
        </p:nvSpPr>
        <p:spPr>
          <a:xfrm>
            <a:off x="3039733" y="5219187"/>
            <a:ext cx="7047936" cy="586593"/>
          </a:xfrm>
          <a:prstGeom prst="rect">
            <a:avLst/>
          </a:prstGeom>
        </p:spPr>
        <p:txBody>
          <a:bodyPr wrap="square" lIns="93239" tIns="46620" rIns="93239" bIns="46620">
            <a:spAutoFit/>
          </a:bodyPr>
          <a:lstStyle/>
          <a:p>
            <a:r>
              <a:rPr lang="en-US" dirty="0" smtClean="0"/>
              <a:t>	</a:t>
            </a:r>
          </a:p>
          <a:p>
            <a:r>
              <a:rPr lang="en-US" sz="1100" dirty="0">
                <a:latin typeface="Arial"/>
                <a:cs typeface="Arial"/>
              </a:rPr>
              <a:t>Robert G. Edwards, </a:t>
            </a:r>
            <a:r>
              <a:rPr lang="en-US" sz="1100" dirty="0" err="1">
                <a:latin typeface="Arial"/>
                <a:cs typeface="Arial"/>
              </a:rPr>
              <a:t>Jozef</a:t>
            </a:r>
            <a:r>
              <a:rPr lang="en-US" sz="1100" dirty="0">
                <a:latin typeface="Arial"/>
                <a:cs typeface="Arial"/>
              </a:rPr>
              <a:t> J. </a:t>
            </a:r>
            <a:r>
              <a:rPr lang="en-US" sz="1100" dirty="0" err="1">
                <a:latin typeface="Arial"/>
                <a:cs typeface="Arial"/>
              </a:rPr>
              <a:t>Dudek</a:t>
            </a:r>
            <a:r>
              <a:rPr lang="en-US" sz="1100" dirty="0">
                <a:latin typeface="Arial"/>
                <a:cs typeface="Arial"/>
              </a:rPr>
              <a:t>, David G. Richards, Stephen J. Wallace </a:t>
            </a:r>
            <a:r>
              <a:rPr lang="en-US" sz="1100" b="1" dirty="0" err="1">
                <a:latin typeface="Arial"/>
                <a:cs typeface="Arial"/>
              </a:rPr>
              <a:t>Phys.Rev</a:t>
            </a:r>
            <a:r>
              <a:rPr lang="en-US" sz="1100" b="1" dirty="0">
                <a:latin typeface="Arial"/>
                <a:cs typeface="Arial"/>
              </a:rPr>
              <a:t>. D84 (2011) 074508</a:t>
            </a:r>
            <a:endParaRPr lang="en-US" sz="1100" dirty="0">
              <a:latin typeface="Arial"/>
              <a:cs typeface="Arial"/>
            </a:endParaRPr>
          </a:p>
        </p:txBody>
      </p:sp>
      <p:sp>
        <p:nvSpPr>
          <p:cNvPr id="5" name="Rettangolo 4"/>
          <p:cNvSpPr/>
          <p:nvPr/>
        </p:nvSpPr>
        <p:spPr>
          <a:xfrm>
            <a:off x="0" y="1034356"/>
            <a:ext cx="2742853" cy="4095246"/>
          </a:xfrm>
          <a:prstGeom prst="rect">
            <a:avLst/>
          </a:prstGeom>
        </p:spPr>
        <p:txBody>
          <a:bodyPr wrap="square" lIns="93239" tIns="46620" rIns="93239" bIns="46620">
            <a:spAutoFit/>
          </a:bodyPr>
          <a:lstStyle/>
          <a:p>
            <a:pPr algn="just">
              <a:buFont typeface="Arial"/>
              <a:buChar char="•"/>
            </a:pPr>
            <a:r>
              <a:rPr lang="en-US" sz="2000" dirty="0" smtClean="0">
                <a:latin typeface="Arial"/>
                <a:cs typeface="Arial"/>
              </a:rPr>
              <a:t>  Exhibits the SU(6)×O(3)-symmetry</a:t>
            </a:r>
          </a:p>
          <a:p>
            <a:pPr algn="just"/>
            <a:r>
              <a:rPr lang="en-US" sz="2000" dirty="0">
                <a:latin typeface="Arial"/>
                <a:cs typeface="Arial"/>
              </a:rPr>
              <a:t>features </a:t>
            </a:r>
            <a:endParaRPr lang="en-US" sz="2000" dirty="0" smtClean="0"/>
          </a:p>
          <a:p>
            <a:pPr algn="just"/>
            <a:endParaRPr lang="en-US" sz="2000" dirty="0" smtClean="0"/>
          </a:p>
          <a:p>
            <a:pPr algn="just">
              <a:buFont typeface="Arial"/>
              <a:buChar char="•"/>
            </a:pPr>
            <a:r>
              <a:rPr lang="en-US" sz="2000" dirty="0" smtClean="0">
                <a:latin typeface="Arial"/>
                <a:cs typeface="Arial"/>
              </a:rPr>
              <a:t>Counting of levels consistent with non-rel. quark model</a:t>
            </a:r>
          </a:p>
          <a:p>
            <a:pPr algn="just"/>
            <a:endParaRPr lang="en-US" sz="2000" b="1" dirty="0" smtClean="0">
              <a:latin typeface="Arial"/>
              <a:cs typeface="Arial"/>
            </a:endParaRPr>
          </a:p>
          <a:p>
            <a:pPr algn="just"/>
            <a:endParaRPr lang="en-US" sz="2000" b="1" dirty="0" smtClean="0">
              <a:latin typeface="Arial"/>
              <a:cs typeface="Arial"/>
            </a:endParaRPr>
          </a:p>
          <a:p>
            <a:pPr>
              <a:buFont typeface="Arial"/>
              <a:buChar char="•"/>
            </a:pPr>
            <a:r>
              <a:rPr lang="en-US" sz="2000" dirty="0" smtClean="0">
                <a:latin typeface="Arial"/>
                <a:cs typeface="Arial"/>
              </a:rPr>
              <a:t>Striking similarity </a:t>
            </a:r>
          </a:p>
          <a:p>
            <a:r>
              <a:rPr lang="en-US" sz="2000" dirty="0">
                <a:latin typeface="Arial"/>
                <a:cs typeface="Arial"/>
              </a:rPr>
              <a:t>w</a:t>
            </a:r>
            <a:r>
              <a:rPr lang="en-US" sz="2000" dirty="0" smtClean="0">
                <a:latin typeface="Arial"/>
                <a:cs typeface="Arial"/>
              </a:rPr>
              <a:t>ith quark model</a:t>
            </a:r>
          </a:p>
          <a:p>
            <a:endParaRPr lang="en-US" sz="2000" b="1" dirty="0" smtClean="0">
              <a:latin typeface="Arial"/>
              <a:cs typeface="Arial"/>
            </a:endParaRPr>
          </a:p>
          <a:p>
            <a:pPr>
              <a:buFont typeface="Arial"/>
              <a:buChar char="•"/>
            </a:pPr>
            <a:r>
              <a:rPr lang="en-US" sz="2000" dirty="0" smtClean="0">
                <a:latin typeface="Arial"/>
                <a:cs typeface="Arial"/>
              </a:rPr>
              <a:t>No parity doubling</a:t>
            </a:r>
            <a:endParaRPr lang="en-US" sz="2000" dirty="0">
              <a:latin typeface="Arial"/>
              <a:cs typeface="Arial"/>
            </a:endParaRPr>
          </a:p>
        </p:txBody>
      </p:sp>
      <p:grpSp>
        <p:nvGrpSpPr>
          <p:cNvPr id="11" name="Gruppo 10"/>
          <p:cNvGrpSpPr/>
          <p:nvPr/>
        </p:nvGrpSpPr>
        <p:grpSpPr>
          <a:xfrm>
            <a:off x="2814860" y="1237832"/>
            <a:ext cx="7491925" cy="4261020"/>
            <a:chOff x="2518445" y="1231330"/>
            <a:chExt cx="7485756" cy="4201046"/>
          </a:xfrm>
        </p:grpSpPr>
        <p:pic>
          <p:nvPicPr>
            <p:cNvPr id="2" name="Immagine 1" descr="Schermata 06-2456103 alle 07.21.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8445" y="1231330"/>
              <a:ext cx="7485756" cy="4201046"/>
            </a:xfrm>
            <a:prstGeom prst="rect">
              <a:avLst/>
            </a:prstGeom>
            <a:ln>
              <a:noFill/>
            </a:ln>
            <a:effectLst>
              <a:outerShdw blurRad="190500" algn="tl" rotWithShape="0">
                <a:srgbClr val="000000">
                  <a:alpha val="70000"/>
                </a:srgbClr>
              </a:outerShdw>
            </a:effectLst>
          </p:spPr>
        </p:pic>
        <p:sp>
          <p:nvSpPr>
            <p:cNvPr id="8" name="CasellaDiTesto 7"/>
            <p:cNvSpPr txBox="1"/>
            <p:nvPr/>
          </p:nvSpPr>
          <p:spPr>
            <a:xfrm>
              <a:off x="3814589" y="4399682"/>
              <a:ext cx="775426" cy="352084"/>
            </a:xfrm>
            <a:prstGeom prst="rect">
              <a:avLst/>
            </a:prstGeom>
            <a:noFill/>
          </p:spPr>
          <p:txBody>
            <a:bodyPr wrap="none" rtlCol="0">
              <a:spAutoFit/>
            </a:bodyPr>
            <a:lstStyle/>
            <a:p>
              <a:r>
                <a:rPr lang="en-US" sz="1700"/>
                <a:t>N(938)</a:t>
              </a:r>
            </a:p>
          </p:txBody>
        </p:sp>
        <p:sp>
          <p:nvSpPr>
            <p:cNvPr id="12" name="CasellaDiTesto 11"/>
            <p:cNvSpPr txBox="1"/>
            <p:nvPr/>
          </p:nvSpPr>
          <p:spPr>
            <a:xfrm>
              <a:off x="7198965" y="3967634"/>
              <a:ext cx="849096" cy="352084"/>
            </a:xfrm>
            <a:prstGeom prst="rect">
              <a:avLst/>
            </a:prstGeom>
            <a:noFill/>
          </p:spPr>
          <p:txBody>
            <a:bodyPr wrap="none" rtlCol="0">
              <a:spAutoFit/>
            </a:bodyPr>
            <a:lstStyle/>
            <a:p>
              <a:r>
                <a:rPr lang="en-US" sz="1700">
                  <a:latin typeface="Symbol" charset="2"/>
                  <a:cs typeface="Symbol" charset="2"/>
                </a:rPr>
                <a:t>D</a:t>
              </a:r>
              <a:r>
                <a:rPr lang="en-US" sz="1700"/>
                <a:t>(1232)</a:t>
              </a:r>
            </a:p>
          </p:txBody>
        </p:sp>
        <p:sp>
          <p:nvSpPr>
            <p:cNvPr id="9" name="Rettangolo arrotondato 8"/>
            <p:cNvSpPr/>
            <p:nvPr/>
          </p:nvSpPr>
          <p:spPr bwMode="auto">
            <a:xfrm>
              <a:off x="3454549" y="4471690"/>
              <a:ext cx="1080120" cy="288032"/>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32396"/>
              <a:endParaRPr lang="en-US" sz="400">
                <a:solidFill>
                  <a:srgbClr val="800000"/>
                </a:solidFill>
              </a:endParaRPr>
            </a:p>
          </p:txBody>
        </p:sp>
        <p:sp>
          <p:nvSpPr>
            <p:cNvPr id="14" name="Rettangolo arrotondato 13"/>
            <p:cNvSpPr/>
            <p:nvPr/>
          </p:nvSpPr>
          <p:spPr bwMode="auto">
            <a:xfrm>
              <a:off x="6910933" y="4039642"/>
              <a:ext cx="1008112" cy="288032"/>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32396"/>
              <a:endParaRPr lang="en-US" sz="400">
                <a:solidFill>
                  <a:srgbClr val="800000"/>
                </a:solidFill>
              </a:endParaRPr>
            </a:p>
          </p:txBody>
        </p:sp>
        <p:sp>
          <p:nvSpPr>
            <p:cNvPr id="15" name="Rettangolo arrotondato 14"/>
            <p:cNvSpPr/>
            <p:nvPr/>
          </p:nvSpPr>
          <p:spPr bwMode="auto">
            <a:xfrm>
              <a:off x="3454549" y="2743498"/>
              <a:ext cx="1512168" cy="936104"/>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32396"/>
              <a:endParaRPr lang="en-US" sz="400">
                <a:solidFill>
                  <a:srgbClr val="800000"/>
                </a:solidFill>
              </a:endParaRPr>
            </a:p>
          </p:txBody>
        </p:sp>
        <p:sp>
          <p:nvSpPr>
            <p:cNvPr id="10" name="CasellaDiTesto 9"/>
            <p:cNvSpPr txBox="1"/>
            <p:nvPr/>
          </p:nvSpPr>
          <p:spPr>
            <a:xfrm>
              <a:off x="3526557" y="3319562"/>
              <a:ext cx="316167" cy="413315"/>
            </a:xfrm>
            <a:prstGeom prst="rect">
              <a:avLst/>
            </a:prstGeom>
            <a:noFill/>
          </p:spPr>
          <p:txBody>
            <a:bodyPr wrap="none" rtlCol="0">
              <a:spAutoFit/>
            </a:bodyPr>
            <a:lstStyle/>
            <a:p>
              <a:r>
                <a:rPr lang="en-US" smtClean="0"/>
                <a:t>4</a:t>
              </a:r>
              <a:endParaRPr lang="en-US"/>
            </a:p>
          </p:txBody>
        </p:sp>
        <p:sp>
          <p:nvSpPr>
            <p:cNvPr id="17" name="CasellaDiTesto 16"/>
            <p:cNvSpPr txBox="1"/>
            <p:nvPr/>
          </p:nvSpPr>
          <p:spPr>
            <a:xfrm>
              <a:off x="3886597" y="3319562"/>
              <a:ext cx="307774" cy="413315"/>
            </a:xfrm>
            <a:prstGeom prst="rect">
              <a:avLst/>
            </a:prstGeom>
            <a:noFill/>
          </p:spPr>
          <p:txBody>
            <a:bodyPr wrap="none" rtlCol="0">
              <a:spAutoFit/>
            </a:bodyPr>
            <a:lstStyle/>
            <a:p>
              <a:r>
                <a:rPr lang="en-US" smtClean="0"/>
                <a:t>5</a:t>
              </a:r>
              <a:endParaRPr lang="en-US"/>
            </a:p>
          </p:txBody>
        </p:sp>
        <p:sp>
          <p:nvSpPr>
            <p:cNvPr id="19" name="CasellaDiTesto 18"/>
            <p:cNvSpPr txBox="1"/>
            <p:nvPr/>
          </p:nvSpPr>
          <p:spPr>
            <a:xfrm>
              <a:off x="4318645" y="3319562"/>
              <a:ext cx="307774" cy="413315"/>
            </a:xfrm>
            <a:prstGeom prst="rect">
              <a:avLst/>
            </a:prstGeom>
            <a:noFill/>
          </p:spPr>
          <p:txBody>
            <a:bodyPr wrap="none" rtlCol="0">
              <a:spAutoFit/>
            </a:bodyPr>
            <a:lstStyle/>
            <a:p>
              <a:r>
                <a:rPr lang="en-US" smtClean="0"/>
                <a:t>3</a:t>
              </a:r>
              <a:endParaRPr lang="en-US"/>
            </a:p>
          </p:txBody>
        </p:sp>
        <p:sp>
          <p:nvSpPr>
            <p:cNvPr id="20" name="CasellaDiTesto 19"/>
            <p:cNvSpPr txBox="1"/>
            <p:nvPr/>
          </p:nvSpPr>
          <p:spPr>
            <a:xfrm>
              <a:off x="4606677" y="3319562"/>
              <a:ext cx="307774" cy="413315"/>
            </a:xfrm>
            <a:prstGeom prst="rect">
              <a:avLst/>
            </a:prstGeom>
            <a:noFill/>
          </p:spPr>
          <p:txBody>
            <a:bodyPr wrap="none" rtlCol="0">
              <a:spAutoFit/>
            </a:bodyPr>
            <a:lstStyle/>
            <a:p>
              <a:r>
                <a:rPr lang="en-US" smtClean="0"/>
                <a:t>1</a:t>
              </a:r>
              <a:endParaRPr lang="en-US"/>
            </a:p>
          </p:txBody>
        </p:sp>
        <p:sp>
          <p:nvSpPr>
            <p:cNvPr id="21" name="Rettangolo arrotondato 20"/>
            <p:cNvSpPr/>
            <p:nvPr/>
          </p:nvSpPr>
          <p:spPr bwMode="auto">
            <a:xfrm>
              <a:off x="4966717" y="3391570"/>
              <a:ext cx="1512168" cy="936104"/>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32396"/>
              <a:endParaRPr lang="en-US" sz="400">
                <a:solidFill>
                  <a:srgbClr val="800000"/>
                </a:solidFill>
              </a:endParaRPr>
            </a:p>
          </p:txBody>
        </p:sp>
        <p:sp>
          <p:nvSpPr>
            <p:cNvPr id="22" name="Rettangolo arrotondato 21"/>
            <p:cNvSpPr/>
            <p:nvPr/>
          </p:nvSpPr>
          <p:spPr bwMode="auto">
            <a:xfrm>
              <a:off x="6478885" y="2671490"/>
              <a:ext cx="1440160" cy="936104"/>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32396"/>
              <a:endParaRPr lang="en-US" sz="400">
                <a:solidFill>
                  <a:srgbClr val="800000"/>
                </a:solidFill>
              </a:endParaRPr>
            </a:p>
          </p:txBody>
        </p:sp>
        <p:sp>
          <p:nvSpPr>
            <p:cNvPr id="23" name="CasellaDiTesto 22"/>
            <p:cNvSpPr txBox="1"/>
            <p:nvPr/>
          </p:nvSpPr>
          <p:spPr>
            <a:xfrm>
              <a:off x="5038725" y="3967634"/>
              <a:ext cx="307774" cy="413315"/>
            </a:xfrm>
            <a:prstGeom prst="rect">
              <a:avLst/>
            </a:prstGeom>
            <a:noFill/>
          </p:spPr>
          <p:txBody>
            <a:bodyPr wrap="none" rtlCol="0">
              <a:spAutoFit/>
            </a:bodyPr>
            <a:lstStyle/>
            <a:p>
              <a:r>
                <a:rPr lang="en-US" smtClean="0"/>
                <a:t>2</a:t>
              </a:r>
              <a:endParaRPr lang="en-US"/>
            </a:p>
          </p:txBody>
        </p:sp>
        <p:sp>
          <p:nvSpPr>
            <p:cNvPr id="24" name="CasellaDiTesto 23"/>
            <p:cNvSpPr txBox="1"/>
            <p:nvPr/>
          </p:nvSpPr>
          <p:spPr>
            <a:xfrm>
              <a:off x="5398765" y="3967634"/>
              <a:ext cx="307774" cy="413315"/>
            </a:xfrm>
            <a:prstGeom prst="rect">
              <a:avLst/>
            </a:prstGeom>
            <a:noFill/>
          </p:spPr>
          <p:txBody>
            <a:bodyPr wrap="none" rtlCol="0">
              <a:spAutoFit/>
            </a:bodyPr>
            <a:lstStyle/>
            <a:p>
              <a:r>
                <a:rPr lang="en-US" smtClean="0"/>
                <a:t>2</a:t>
              </a:r>
              <a:endParaRPr lang="en-US"/>
            </a:p>
          </p:txBody>
        </p:sp>
        <p:sp>
          <p:nvSpPr>
            <p:cNvPr id="25" name="CasellaDiTesto 24"/>
            <p:cNvSpPr txBox="1"/>
            <p:nvPr/>
          </p:nvSpPr>
          <p:spPr>
            <a:xfrm>
              <a:off x="5758805" y="3967634"/>
              <a:ext cx="307774" cy="413315"/>
            </a:xfrm>
            <a:prstGeom prst="rect">
              <a:avLst/>
            </a:prstGeom>
            <a:noFill/>
          </p:spPr>
          <p:txBody>
            <a:bodyPr wrap="none" rtlCol="0">
              <a:spAutoFit/>
            </a:bodyPr>
            <a:lstStyle/>
            <a:p>
              <a:r>
                <a:rPr lang="en-US" smtClean="0"/>
                <a:t>1</a:t>
              </a:r>
              <a:endParaRPr lang="en-US"/>
            </a:p>
          </p:txBody>
        </p:sp>
        <p:sp>
          <p:nvSpPr>
            <p:cNvPr id="26" name="CasellaDiTesto 25"/>
            <p:cNvSpPr txBox="1"/>
            <p:nvPr/>
          </p:nvSpPr>
          <p:spPr>
            <a:xfrm>
              <a:off x="6550893" y="3247554"/>
              <a:ext cx="307774" cy="413315"/>
            </a:xfrm>
            <a:prstGeom prst="rect">
              <a:avLst/>
            </a:prstGeom>
            <a:noFill/>
          </p:spPr>
          <p:txBody>
            <a:bodyPr wrap="none" rtlCol="0">
              <a:spAutoFit/>
            </a:bodyPr>
            <a:lstStyle/>
            <a:p>
              <a:r>
                <a:rPr lang="en-US" smtClean="0"/>
                <a:t>2</a:t>
              </a:r>
              <a:endParaRPr lang="en-US"/>
            </a:p>
          </p:txBody>
        </p:sp>
        <p:sp>
          <p:nvSpPr>
            <p:cNvPr id="27" name="CasellaDiTesto 26"/>
            <p:cNvSpPr txBox="1"/>
            <p:nvPr/>
          </p:nvSpPr>
          <p:spPr>
            <a:xfrm>
              <a:off x="6910933" y="3247554"/>
              <a:ext cx="307774" cy="413315"/>
            </a:xfrm>
            <a:prstGeom prst="rect">
              <a:avLst/>
            </a:prstGeom>
            <a:noFill/>
          </p:spPr>
          <p:txBody>
            <a:bodyPr wrap="none" rtlCol="0">
              <a:spAutoFit/>
            </a:bodyPr>
            <a:lstStyle/>
            <a:p>
              <a:r>
                <a:rPr lang="en-US" smtClean="0"/>
                <a:t>3</a:t>
              </a:r>
              <a:endParaRPr lang="en-US"/>
            </a:p>
          </p:txBody>
        </p:sp>
        <p:sp>
          <p:nvSpPr>
            <p:cNvPr id="28" name="CasellaDiTesto 27"/>
            <p:cNvSpPr txBox="1"/>
            <p:nvPr/>
          </p:nvSpPr>
          <p:spPr>
            <a:xfrm>
              <a:off x="7198965" y="3247554"/>
              <a:ext cx="307774" cy="413315"/>
            </a:xfrm>
            <a:prstGeom prst="rect">
              <a:avLst/>
            </a:prstGeom>
            <a:noFill/>
          </p:spPr>
          <p:txBody>
            <a:bodyPr wrap="none" rtlCol="0">
              <a:spAutoFit/>
            </a:bodyPr>
            <a:lstStyle/>
            <a:p>
              <a:r>
                <a:rPr lang="en-US" smtClean="0"/>
                <a:t>2</a:t>
              </a:r>
              <a:endParaRPr lang="en-US"/>
            </a:p>
          </p:txBody>
        </p:sp>
        <p:sp>
          <p:nvSpPr>
            <p:cNvPr id="29" name="CasellaDiTesto 28"/>
            <p:cNvSpPr txBox="1"/>
            <p:nvPr/>
          </p:nvSpPr>
          <p:spPr>
            <a:xfrm>
              <a:off x="7486997" y="3247554"/>
              <a:ext cx="307774" cy="413315"/>
            </a:xfrm>
            <a:prstGeom prst="rect">
              <a:avLst/>
            </a:prstGeom>
            <a:noFill/>
          </p:spPr>
          <p:txBody>
            <a:bodyPr wrap="none" rtlCol="0">
              <a:spAutoFit/>
            </a:bodyPr>
            <a:lstStyle/>
            <a:p>
              <a:r>
                <a:rPr lang="en-US" smtClean="0"/>
                <a:t>1</a:t>
              </a:r>
              <a:endParaRPr lang="en-US"/>
            </a:p>
          </p:txBody>
        </p:sp>
        <p:sp>
          <p:nvSpPr>
            <p:cNvPr id="31" name="Rettangolo arrotondato 30"/>
            <p:cNvSpPr/>
            <p:nvPr/>
          </p:nvSpPr>
          <p:spPr bwMode="auto">
            <a:xfrm>
              <a:off x="7991053" y="3247554"/>
              <a:ext cx="1440160" cy="936104"/>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32396"/>
              <a:endParaRPr lang="en-US" sz="400">
                <a:solidFill>
                  <a:srgbClr val="800000"/>
                </a:solidFill>
              </a:endParaRPr>
            </a:p>
          </p:txBody>
        </p:sp>
        <p:sp>
          <p:nvSpPr>
            <p:cNvPr id="32" name="CasellaDiTesto 31"/>
            <p:cNvSpPr txBox="1"/>
            <p:nvPr/>
          </p:nvSpPr>
          <p:spPr>
            <a:xfrm>
              <a:off x="8063061" y="3751610"/>
              <a:ext cx="307774" cy="413315"/>
            </a:xfrm>
            <a:prstGeom prst="rect">
              <a:avLst/>
            </a:prstGeom>
            <a:noFill/>
          </p:spPr>
          <p:txBody>
            <a:bodyPr wrap="none" rtlCol="0">
              <a:spAutoFit/>
            </a:bodyPr>
            <a:lstStyle/>
            <a:p>
              <a:r>
                <a:rPr lang="en-US" smtClean="0"/>
                <a:t>1</a:t>
              </a:r>
              <a:endParaRPr lang="en-US"/>
            </a:p>
          </p:txBody>
        </p:sp>
        <p:sp>
          <p:nvSpPr>
            <p:cNvPr id="33" name="CasellaDiTesto 32"/>
            <p:cNvSpPr txBox="1"/>
            <p:nvPr/>
          </p:nvSpPr>
          <p:spPr>
            <a:xfrm>
              <a:off x="8423101" y="3751610"/>
              <a:ext cx="307774" cy="413315"/>
            </a:xfrm>
            <a:prstGeom prst="rect">
              <a:avLst/>
            </a:prstGeom>
            <a:noFill/>
          </p:spPr>
          <p:txBody>
            <a:bodyPr wrap="none" rtlCol="0">
              <a:spAutoFit/>
            </a:bodyPr>
            <a:lstStyle/>
            <a:p>
              <a:r>
                <a:rPr lang="en-US" smtClean="0"/>
                <a:t>1</a:t>
              </a:r>
              <a:endParaRPr lang="en-US"/>
            </a:p>
          </p:txBody>
        </p:sp>
      </p:grpSp>
      <p:sp>
        <p:nvSpPr>
          <p:cNvPr id="16" name="CasellaDiTesto 15"/>
          <p:cNvSpPr txBox="1"/>
          <p:nvPr/>
        </p:nvSpPr>
        <p:spPr>
          <a:xfrm>
            <a:off x="3894981" y="5858892"/>
            <a:ext cx="4869249" cy="601982"/>
          </a:xfrm>
          <a:prstGeom prst="rect">
            <a:avLst/>
          </a:prstGeom>
          <a:noFill/>
        </p:spPr>
        <p:txBody>
          <a:bodyPr wrap="none" lIns="93239" tIns="46620" rIns="93239" bIns="46620" rtlCol="0">
            <a:spAutoFit/>
          </a:bodyPr>
          <a:lstStyle/>
          <a:p>
            <a:r>
              <a:rPr lang="en-US" sz="3300" dirty="0">
                <a:solidFill>
                  <a:srgbClr val="0000FF"/>
                </a:solidFill>
                <a:latin typeface="Arial"/>
                <a:cs typeface="Arial"/>
              </a:rPr>
              <a:t>Problems are not solved!</a:t>
            </a:r>
          </a:p>
        </p:txBody>
      </p:sp>
      <p:sp>
        <p:nvSpPr>
          <p:cNvPr id="18" name="Segnaposto piè di pagina 17"/>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extLst>
      <p:ext uri="{BB962C8B-B14F-4D97-AF65-F5344CB8AC3E}">
        <p14:creationId xmlns:p14="http://schemas.microsoft.com/office/powerpoint/2010/main" val="1966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589" y="1178372"/>
            <a:ext cx="7257555" cy="5360729"/>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4"/>
          <p:cNvGrpSpPr>
            <a:grpSpLocks/>
          </p:cNvGrpSpPr>
          <p:nvPr/>
        </p:nvGrpSpPr>
        <p:grpSpPr bwMode="auto">
          <a:xfrm>
            <a:off x="7063332" y="530300"/>
            <a:ext cx="2818165" cy="2040369"/>
            <a:chOff x="6589952" y="1089496"/>
            <a:chExt cx="2489752" cy="1877413"/>
          </a:xfrm>
        </p:grpSpPr>
        <p:pic>
          <p:nvPicPr>
            <p:cNvPr id="4" name="Content Placeholder 3" descr="respi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4021" y="1089496"/>
              <a:ext cx="1535683" cy="187741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cxnSp>
          <p:nvCxnSpPr>
            <p:cNvPr id="6149" name="Straight Arrow Connector 8"/>
            <p:cNvCxnSpPr>
              <a:cxnSpLocks noChangeShapeType="1"/>
            </p:cNvCxnSpPr>
            <p:nvPr/>
          </p:nvCxnSpPr>
          <p:spPr bwMode="auto">
            <a:xfrm flipV="1">
              <a:off x="6589952" y="2028203"/>
              <a:ext cx="953687" cy="850232"/>
            </a:xfrm>
            <a:prstGeom prst="straightConnector1">
              <a:avLst/>
            </a:prstGeom>
            <a:noFill/>
            <a:ln w="63500" cmpd="tri">
              <a:solidFill>
                <a:srgbClr val="FF0000"/>
              </a:solidFill>
              <a:round/>
              <a:headEnd type="none" w="lg" len="lg"/>
              <a:tailEnd type="stealth" w="lg" len="lg"/>
            </a:ln>
            <a:extLst>
              <a:ext uri="{909E8E84-426E-40dd-AFC4-6F175D3DCCD1}">
                <a14:hiddenFill xmlns:a14="http://schemas.microsoft.com/office/drawing/2010/main">
                  <a:noFill/>
                </a14:hiddenFill>
              </a:ext>
            </a:extLst>
          </p:spPr>
        </p:cxnSp>
      </p:grpSp>
      <p:grpSp>
        <p:nvGrpSpPr>
          <p:cNvPr id="9" name="Group 17"/>
          <p:cNvGrpSpPr>
            <a:grpSpLocks/>
          </p:cNvGrpSpPr>
          <p:nvPr/>
        </p:nvGrpSpPr>
        <p:grpSpPr bwMode="auto">
          <a:xfrm>
            <a:off x="7351367" y="4799364"/>
            <a:ext cx="2520648" cy="2039909"/>
            <a:chOff x="6853469" y="5283313"/>
            <a:chExt cx="2226235" cy="1876870"/>
          </a:xfrm>
        </p:grpSpPr>
        <p:pic>
          <p:nvPicPr>
            <p:cNvPr id="7" name="Picture 6" descr="resKL.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4003" y="5283313"/>
              <a:ext cx="1535701" cy="187687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52" name="Straight Arrow Connector 13"/>
            <p:cNvCxnSpPr>
              <a:cxnSpLocks noChangeShapeType="1"/>
            </p:cNvCxnSpPr>
            <p:nvPr/>
          </p:nvCxnSpPr>
          <p:spPr bwMode="auto">
            <a:xfrm>
              <a:off x="6853469" y="6125653"/>
              <a:ext cx="690170" cy="95823"/>
            </a:xfrm>
            <a:prstGeom prst="straightConnector1">
              <a:avLst/>
            </a:prstGeom>
            <a:noFill/>
            <a:ln w="63500" cmpd="tri">
              <a:solidFill>
                <a:schemeClr val="tx1"/>
              </a:solidFill>
              <a:round/>
              <a:headEnd/>
              <a:tailEnd type="stealth" w="lg" len="lg"/>
            </a:ln>
            <a:extLst>
              <a:ext uri="{909E8E84-426E-40dd-AFC4-6F175D3DCCD1}">
                <a14:hiddenFill xmlns:a14="http://schemas.microsoft.com/office/drawing/2010/main">
                  <a:noFill/>
                </a14:hiddenFill>
              </a:ext>
            </a:extLst>
          </p:spPr>
        </p:cxnSp>
      </p:grpSp>
      <p:grpSp>
        <p:nvGrpSpPr>
          <p:cNvPr id="8" name="Group 15"/>
          <p:cNvGrpSpPr>
            <a:grpSpLocks/>
          </p:cNvGrpSpPr>
          <p:nvPr/>
        </p:nvGrpSpPr>
        <p:grpSpPr bwMode="auto">
          <a:xfrm>
            <a:off x="7207350" y="2690540"/>
            <a:ext cx="2675690" cy="2041892"/>
            <a:chOff x="6716997" y="3176887"/>
            <a:chExt cx="2362707" cy="1877413"/>
          </a:xfrm>
        </p:grpSpPr>
        <p:pic>
          <p:nvPicPr>
            <p:cNvPr id="6" name="Picture 5" descr="resetaN.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44021" y="3176887"/>
              <a:ext cx="1535683" cy="187741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55" name="Straight Arrow Connector 11"/>
            <p:cNvCxnSpPr>
              <a:cxnSpLocks noChangeShapeType="1"/>
            </p:cNvCxnSpPr>
            <p:nvPr/>
          </p:nvCxnSpPr>
          <p:spPr bwMode="auto">
            <a:xfrm flipV="1">
              <a:off x="6716997" y="4434831"/>
              <a:ext cx="826604" cy="198623"/>
            </a:xfrm>
            <a:prstGeom prst="straightConnector1">
              <a:avLst/>
            </a:prstGeom>
            <a:noFill/>
            <a:ln w="63500" cmpd="tri">
              <a:solidFill>
                <a:srgbClr val="AA26A1"/>
              </a:solidFill>
              <a:round/>
              <a:headEnd/>
              <a:tailEnd type="stealth" w="lg" len="lg"/>
            </a:ln>
            <a:extLst>
              <a:ext uri="{909E8E84-426E-40dd-AFC4-6F175D3DCCD1}">
                <a14:hiddenFill xmlns:a14="http://schemas.microsoft.com/office/drawing/2010/main">
                  <a:noFill/>
                </a14:hiddenFill>
              </a:ext>
            </a:extLst>
          </p:spPr>
        </p:cxnSp>
      </p:grpSp>
      <p:sp>
        <p:nvSpPr>
          <p:cNvPr id="6156" name="Text Box 12"/>
          <p:cNvSpPr txBox="1">
            <a:spLocks noChangeArrowheads="1"/>
          </p:cNvSpPr>
          <p:nvPr/>
        </p:nvSpPr>
        <p:spPr bwMode="auto">
          <a:xfrm>
            <a:off x="798637" y="314276"/>
            <a:ext cx="6315676" cy="624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100744" tIns="50370" rIns="100744" bIns="50370">
            <a:spAutoFit/>
          </a:bodyPr>
          <a:lstStyle>
            <a:lvl1pPr defTabSz="1041400">
              <a:defRPr sz="2400">
                <a:solidFill>
                  <a:schemeClr val="tx1"/>
                </a:solidFill>
                <a:latin typeface="Arial" charset="0"/>
                <a:ea typeface="ＭＳ Ｐゴシック" charset="0"/>
                <a:cs typeface="ＭＳ Ｐゴシック" charset="0"/>
              </a:defRPr>
            </a:lvl1pPr>
            <a:lvl2pPr marL="522288" defTabSz="1041400">
              <a:defRPr sz="2400">
                <a:solidFill>
                  <a:schemeClr val="tx1"/>
                </a:solidFill>
                <a:latin typeface="Arial" charset="0"/>
                <a:ea typeface="ＭＳ Ｐゴシック" charset="0"/>
              </a:defRPr>
            </a:lvl2pPr>
            <a:lvl3pPr marL="1041400" defTabSz="1041400">
              <a:defRPr sz="2400">
                <a:solidFill>
                  <a:schemeClr val="tx1"/>
                </a:solidFill>
                <a:latin typeface="Arial" charset="0"/>
                <a:ea typeface="ＭＳ Ｐゴシック" charset="0"/>
              </a:defRPr>
            </a:lvl3pPr>
            <a:lvl4pPr marL="1563688" defTabSz="1041400">
              <a:defRPr sz="2400">
                <a:solidFill>
                  <a:schemeClr val="tx1"/>
                </a:solidFill>
                <a:latin typeface="Arial" charset="0"/>
                <a:ea typeface="ＭＳ Ｐゴシック" charset="0"/>
              </a:defRPr>
            </a:lvl4pPr>
            <a:lvl5pPr marL="2085975" defTabSz="1041400">
              <a:defRPr sz="2400">
                <a:solidFill>
                  <a:schemeClr val="tx1"/>
                </a:solidFill>
                <a:latin typeface="Arial" charset="0"/>
                <a:ea typeface="ＭＳ Ｐゴシック" charset="0"/>
              </a:defRPr>
            </a:lvl5pPr>
            <a:lvl6pPr marL="2543175" defTabSz="1041400" eaLnBrk="0" fontAlgn="base" hangingPunct="0">
              <a:spcBef>
                <a:spcPct val="0"/>
              </a:spcBef>
              <a:spcAft>
                <a:spcPct val="0"/>
              </a:spcAft>
              <a:defRPr sz="2400">
                <a:solidFill>
                  <a:schemeClr val="tx1"/>
                </a:solidFill>
                <a:latin typeface="Arial" charset="0"/>
                <a:ea typeface="ＭＳ Ｐゴシック" charset="0"/>
              </a:defRPr>
            </a:lvl6pPr>
            <a:lvl7pPr marL="3000375" defTabSz="1041400" eaLnBrk="0" fontAlgn="base" hangingPunct="0">
              <a:spcBef>
                <a:spcPct val="0"/>
              </a:spcBef>
              <a:spcAft>
                <a:spcPct val="0"/>
              </a:spcAft>
              <a:defRPr sz="2400">
                <a:solidFill>
                  <a:schemeClr val="tx1"/>
                </a:solidFill>
                <a:latin typeface="Arial" charset="0"/>
                <a:ea typeface="ＭＳ Ｐゴシック" charset="0"/>
              </a:defRPr>
            </a:lvl7pPr>
            <a:lvl8pPr marL="3457575" defTabSz="1041400" eaLnBrk="0" fontAlgn="base" hangingPunct="0">
              <a:spcBef>
                <a:spcPct val="0"/>
              </a:spcBef>
              <a:spcAft>
                <a:spcPct val="0"/>
              </a:spcAft>
              <a:defRPr sz="2400">
                <a:solidFill>
                  <a:schemeClr val="tx1"/>
                </a:solidFill>
                <a:latin typeface="Arial" charset="0"/>
                <a:ea typeface="ＭＳ Ｐゴシック" charset="0"/>
              </a:defRPr>
            </a:lvl8pPr>
            <a:lvl9pPr marL="3914775" defTabSz="10414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400" b="1" dirty="0" err="1" smtClean="0">
                <a:solidFill>
                  <a:srgbClr val="800000"/>
                </a:solidFill>
                <a:latin typeface="Arial"/>
                <a:cs typeface="Arial"/>
              </a:rPr>
              <a:t>Photonucleon</a:t>
            </a:r>
            <a:r>
              <a:rPr lang="en-US" sz="3400" b="1" dirty="0" smtClean="0">
                <a:solidFill>
                  <a:srgbClr val="800000"/>
                </a:solidFill>
                <a:latin typeface="Arial"/>
                <a:cs typeface="Arial"/>
              </a:rPr>
              <a:t> </a:t>
            </a:r>
            <a:r>
              <a:rPr lang="en-US" sz="3400" b="1" dirty="0">
                <a:solidFill>
                  <a:srgbClr val="800000"/>
                </a:solidFill>
                <a:latin typeface="Arial"/>
                <a:cs typeface="Arial"/>
              </a:rPr>
              <a:t>cross sections</a:t>
            </a:r>
            <a:endParaRPr lang="en-US" b="1" dirty="0">
              <a:solidFill>
                <a:srgbClr val="800000"/>
              </a:solidFill>
              <a:latin typeface="Arial"/>
              <a:cs typeface="Arial"/>
            </a:endParaRPr>
          </a:p>
        </p:txBody>
      </p:sp>
      <p:sp>
        <p:nvSpPr>
          <p:cNvPr id="2" name="Segnaposto piè di pagina 1"/>
          <p:cNvSpPr>
            <a:spLocks noGrp="1"/>
          </p:cNvSpPr>
          <p:nvPr>
            <p:ph type="ftr" sz="quarter" idx="11"/>
          </p:nvPr>
        </p:nvSpPr>
        <p:spPr/>
        <p:txBody>
          <a:bodyPr/>
          <a:lstStyle/>
          <a:p>
            <a:r>
              <a:rPr lang="en-US" smtClean="0">
                <a:solidFill>
                  <a:srgbClr val="800040"/>
                </a:solidFill>
              </a:rPr>
              <a:t>FDHS- 2014 - Jlab  November 18-20                          Annalisa D'Angelo - Data Analysis in Meson Photoproduction</a:t>
            </a:r>
            <a:endParaRPr lang="en-US">
              <a:solidFill>
                <a:srgbClr val="800040"/>
              </a:solidFill>
            </a:endParaRPr>
          </a:p>
        </p:txBody>
      </p:sp>
    </p:spTree>
    <p:extLst>
      <p:ext uri="{BB962C8B-B14F-4D97-AF65-F5344CB8AC3E}">
        <p14:creationId xmlns:p14="http://schemas.microsoft.com/office/powerpoint/2010/main" val="401120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0.6|0.6|0.5"/>
</p:tagLst>
</file>

<file path=ppt/tags/tag2.xml><?xml version="1.0" encoding="utf-8"?>
<p:tagLst xmlns:a="http://schemas.openxmlformats.org/drawingml/2006/main" xmlns:r="http://schemas.openxmlformats.org/officeDocument/2006/relationships" xmlns:p="http://schemas.openxmlformats.org/presentationml/2006/main">
  <p:tag name="TIMING" val="|0.3|1.7"/>
</p:tagLst>
</file>

<file path=ppt/tags/tag3.xml><?xml version="1.0" encoding="utf-8"?>
<p:tagLst xmlns:a="http://schemas.openxmlformats.org/drawingml/2006/main" xmlns:r="http://schemas.openxmlformats.org/officeDocument/2006/relationships" xmlns:p="http://schemas.openxmlformats.org/presentationml/2006/main">
  <p:tag name="TIMING" val="|0.4|3.1"/>
</p:tagLst>
</file>

<file path=ppt/tags/tag4.xml><?xml version="1.0" encoding="utf-8"?>
<p:tagLst xmlns:a="http://schemas.openxmlformats.org/drawingml/2006/main" xmlns:r="http://schemas.openxmlformats.org/officeDocument/2006/relationships" xmlns:p="http://schemas.openxmlformats.org/presentationml/2006/main">
  <p:tag name="TIMING" val="|1.1|0.6|0.5"/>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 b="0" i="0" u="none" strike="noStrike" cap="none" normalizeH="0" baseline="0">
            <a:ln>
              <a:noFill/>
            </a:ln>
            <a:solidFill>
              <a:srgbClr val="800000"/>
            </a:solidFill>
            <a:effectLst/>
            <a:latin typeface="Baskerville Old Face"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 b="0" i="0" u="none" strike="noStrike" cap="none" normalizeH="0" baseline="0">
            <a:ln>
              <a:noFill/>
            </a:ln>
            <a:solidFill>
              <a:srgbClr val="800000"/>
            </a:solidFill>
            <a:effectLst/>
            <a:latin typeface="Baskerville Old Face"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29786</TotalTime>
  <Words>3878</Words>
  <Application>Microsoft Macintosh PowerPoint</Application>
  <PresentationFormat>Custom</PresentationFormat>
  <Paragraphs>620</Paragraphs>
  <Slides>53</Slides>
  <Notes>34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5" baseType="lpstr">
      <vt:lpstr>Blank Presentation</vt:lpstr>
      <vt:lpstr>Equation</vt:lpstr>
      <vt:lpstr>PowerPoint Presentation</vt:lpstr>
      <vt:lpstr>PowerPoint Presentation</vt:lpstr>
      <vt:lpstr>Why do we study N*’s?</vt:lpstr>
      <vt:lpstr>Motivation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Strangeness production  γp→K+Λ→K+pπ- </vt:lpstr>
      <vt:lpstr>Strangeness production  γp→K+Λ→K+pπ- </vt:lpstr>
      <vt:lpstr>PowerPoint Presentation</vt:lpstr>
      <vt:lpstr>PowerPoint Presentation</vt:lpstr>
      <vt:lpstr>PowerPoint Presentation</vt:lpstr>
      <vt:lpstr>PowerPoint Presentation</vt:lpstr>
      <vt:lpstr>PowerPoint Presentation</vt:lpstr>
      <vt:lpstr>The P13(1900)3/2+ State</vt:lpstr>
      <vt:lpstr>N/Δ spectrum in RPP 2012</vt:lpstr>
      <vt:lpstr>N* spectrum in LQCD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Hybrid Baryons in LQCD</vt:lpstr>
      <vt:lpstr>Separating Q3G from Q3 states?</vt:lpstr>
      <vt:lpstr>Conclusions</vt:lpstr>
    </vt:vector>
  </TitlesOfParts>
  <Company>INFN Sezione Roma Tor Vergata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Annalisa D'Angelo</dc:creator>
  <cp:lastModifiedBy>Adam Szczepaniak</cp:lastModifiedBy>
  <cp:revision>374</cp:revision>
  <cp:lastPrinted>2012-06-25T06:09:35Z</cp:lastPrinted>
  <dcterms:created xsi:type="dcterms:W3CDTF">2010-05-27T11:34:29Z</dcterms:created>
  <dcterms:modified xsi:type="dcterms:W3CDTF">2014-11-21T19:33:40Z</dcterms:modified>
</cp:coreProperties>
</file>