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68" r:id="rId2"/>
    <p:sldId id="313" r:id="rId3"/>
    <p:sldId id="303" r:id="rId4"/>
    <p:sldId id="304" r:id="rId5"/>
    <p:sldId id="312" r:id="rId6"/>
    <p:sldId id="281" r:id="rId7"/>
    <p:sldId id="282" r:id="rId8"/>
    <p:sldId id="283" r:id="rId9"/>
    <p:sldId id="257" r:id="rId10"/>
    <p:sldId id="263" r:id="rId11"/>
    <p:sldId id="302" r:id="rId12"/>
    <p:sldId id="264" r:id="rId13"/>
    <p:sldId id="301" r:id="rId14"/>
    <p:sldId id="287" r:id="rId15"/>
    <p:sldId id="305" r:id="rId16"/>
    <p:sldId id="306" r:id="rId17"/>
    <p:sldId id="311" r:id="rId18"/>
    <p:sldId id="307" r:id="rId19"/>
    <p:sldId id="308" r:id="rId20"/>
    <p:sldId id="309" r:id="rId21"/>
    <p:sldId id="294" r:id="rId22"/>
    <p:sldId id="314" r:id="rId23"/>
    <p:sldId id="31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5254" autoAdjust="0"/>
  </p:normalViewPr>
  <p:slideViewPr>
    <p:cSldViewPr snapToGrid="0">
      <p:cViewPr varScale="1">
        <p:scale>
          <a:sx n="109" d="100"/>
          <a:sy n="109" d="100"/>
        </p:scale>
        <p:origin x="-9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59F9A0-4EE8-4F53-85F1-A75E13E2F7F2}" type="datetimeFigureOut">
              <a:rPr lang="en-US"/>
              <a:pPr>
                <a:defRPr/>
              </a:pPr>
              <a:t>5/15/2015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B9A8209-2D34-43B7-8EB7-EC9F90DC81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479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6F38CD6-864B-433D-B3A9-F1B344AB3D03}" type="datetimeFigureOut">
              <a:rPr lang="en-US"/>
              <a:pPr>
                <a:defRPr/>
              </a:pPr>
              <a:t>5/15/2015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3DA0F6-9C29-49BF-957D-4527146EBF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26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67C78-0C30-4AFA-9FC5-61F3076A0CE3}" type="datetimeFigureOut">
              <a:rPr lang="en-US"/>
              <a:pPr>
                <a:defRPr/>
              </a:pPr>
              <a:t>5/15/2015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696E7-4FFD-4E44-98B4-DBD7FFC949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46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922C9-143B-4B61-9F4B-B43D747D0ED7}" type="datetimeFigureOut">
              <a:rPr lang="en-US"/>
              <a:pPr>
                <a:defRPr/>
              </a:pPr>
              <a:t>5/15/2015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AAA72-E5F1-47FC-97B2-A17262A4FD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315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D71ED-99A4-4C18-BCAD-63F956B58B01}" type="datetimeFigureOut">
              <a:rPr lang="en-US"/>
              <a:pPr>
                <a:defRPr/>
              </a:pPr>
              <a:t>5/15/2015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EA9EB-26C1-43DD-98E0-0C87DE6A40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3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F79C91-5A0B-494B-810F-77F4C4E67D77}" type="datetimeFigureOut">
              <a:rPr lang="en-US"/>
              <a:pPr>
                <a:defRPr/>
              </a:pPr>
              <a:t>5/15/2015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F3023-9ACC-4318-BD20-AD0DBA767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868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DCE5CE-FD69-4251-BD51-3C1FFDA1B34D}" type="datetimeFigureOut">
              <a:rPr lang="en-US"/>
              <a:pPr>
                <a:defRPr/>
              </a:pPr>
              <a:t>5/15/2015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C3752-06E9-4346-8820-90BC07091C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97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FAF89C-BE70-44F6-A98C-2AB212DC6638}" type="datetimeFigureOut">
              <a:rPr lang="en-US"/>
              <a:pPr>
                <a:defRPr/>
              </a:pPr>
              <a:t>5/15/2015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7AAB4-88A0-46F2-A33D-10FDA62AA4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68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3CC347-93A6-459D-B071-969C866A7480}" type="datetimeFigureOut">
              <a:rPr lang="en-US"/>
              <a:pPr>
                <a:defRPr/>
              </a:pPr>
              <a:t>5/15/2015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480FE-B5D4-4581-A997-5CFDBB347C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556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872CE-67E0-45C0-AA3D-A1B7F4F21024}" type="datetimeFigureOut">
              <a:rPr lang="en-US"/>
              <a:pPr>
                <a:defRPr/>
              </a:pPr>
              <a:t>5/15/2015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917C5-F71A-45A8-8565-F53F44421D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47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DCB2DE-B066-4BC1-9DA3-7EE511D10298}" type="datetimeFigureOut">
              <a:rPr lang="en-US"/>
              <a:pPr>
                <a:defRPr/>
              </a:pPr>
              <a:t>5/15/2015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EAAAC-4E58-42B8-BA86-D5A240AF78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715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480DBE5-FF03-4CA8-8C6D-2E119E8A161B}" type="datetimeFigureOut">
              <a:rPr lang="en-US"/>
              <a:pPr>
                <a:defRPr/>
              </a:pPr>
              <a:t>5/15/2015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9D0E0-FC7F-482B-BE61-53B677A7CF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03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BC7EC64-4668-4C7E-807D-1A6DAE65B9AB}" type="datetimeFigureOut">
              <a:rPr lang="en-US"/>
              <a:pPr>
                <a:defRPr/>
              </a:pPr>
              <a:t>5/15/2015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</a:defRPr>
            </a:lvl1pPr>
          </a:lstStyle>
          <a:p>
            <a:fld id="{0D2E4E7E-29FD-4643-BC2D-23B884828DE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6" r:id="rId2"/>
    <p:sldLayoutId id="2147483721" r:id="rId3"/>
    <p:sldLayoutId id="2147483722" r:id="rId4"/>
    <p:sldLayoutId id="2147483723" r:id="rId5"/>
    <p:sldLayoutId id="2147483724" r:id="rId6"/>
    <p:sldLayoutId id="2147483717" r:id="rId7"/>
    <p:sldLayoutId id="2147483725" r:id="rId8"/>
    <p:sldLayoutId id="2147483726" r:id="rId9"/>
    <p:sldLayoutId id="2147483718" r:id="rId10"/>
    <p:sldLayoutId id="21474837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29.xml"/><Relationship Id="rId7" Type="http://schemas.openxmlformats.org/officeDocument/2006/relationships/image" Target="../media/image35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tags" Target="../tags/tag32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1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40.png"/><Relationship Id="rId5" Type="http://schemas.openxmlformats.org/officeDocument/2006/relationships/tags" Target="../tags/tag34.xml"/><Relationship Id="rId10" Type="http://schemas.openxmlformats.org/officeDocument/2006/relationships/image" Target="../media/image39.png"/><Relationship Id="rId4" Type="http://schemas.openxmlformats.org/officeDocument/2006/relationships/tags" Target="../tags/tag33.xml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hyperlink" Target="http://arxiv.org/abs/1310.0871" TargetMode="Externa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5" Type="http://schemas.openxmlformats.org/officeDocument/2006/relationships/image" Target="../media/image51.png"/><Relationship Id="rId4" Type="http://schemas.openxmlformats.org/officeDocument/2006/relationships/image" Target="../media/image5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5" Type="http://schemas.openxmlformats.org/officeDocument/2006/relationships/image" Target="../media/image23.png"/><Relationship Id="rId4" Type="http://schemas.openxmlformats.org/officeDocument/2006/relationships/image" Target="../media/image5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45.xml"/><Relationship Id="rId7" Type="http://schemas.openxmlformats.org/officeDocument/2006/relationships/image" Target="../media/image54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8.png"/><Relationship Id="rId5" Type="http://schemas.openxmlformats.org/officeDocument/2006/relationships/tags" Target="../tags/tag47.xml"/><Relationship Id="rId10" Type="http://schemas.openxmlformats.org/officeDocument/2006/relationships/image" Target="../media/image57.png"/><Relationship Id="rId4" Type="http://schemas.openxmlformats.org/officeDocument/2006/relationships/tags" Target="../tags/tag46.xml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50.xml"/><Relationship Id="rId7" Type="http://schemas.openxmlformats.org/officeDocument/2006/relationships/image" Target="../media/image60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59.wmf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3.png"/><Relationship Id="rId4" Type="http://schemas.openxmlformats.org/officeDocument/2006/relationships/tags" Target="../tags/tag51.xml"/><Relationship Id="rId9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9.png"/><Relationship Id="rId5" Type="http://schemas.openxmlformats.org/officeDocument/2006/relationships/tags" Target="../tags/tag5.xml"/><Relationship Id="rId10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5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58.xml"/><Relationship Id="rId7" Type="http://schemas.openxmlformats.org/officeDocument/2006/relationships/image" Target="../media/image67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62.png"/><Relationship Id="rId5" Type="http://schemas.openxmlformats.org/officeDocument/2006/relationships/image" Target="../media/image66.wmf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6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15.png"/><Relationship Id="rId2" Type="http://schemas.openxmlformats.org/officeDocument/2006/relationships/tags" Target="../tags/tag8.xml"/><Relationship Id="rId16" Type="http://schemas.openxmlformats.org/officeDocument/2006/relationships/image" Target="../media/image19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14.png"/><Relationship Id="rId5" Type="http://schemas.openxmlformats.org/officeDocument/2006/relationships/tags" Target="../tags/tag11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tags" Target="../tags/tag10.xml"/><Relationship Id="rId9" Type="http://schemas.openxmlformats.org/officeDocument/2006/relationships/image" Target="../media/image12.wmf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24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23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tags" Target="../tags/tag17.xml"/><Relationship Id="rId11" Type="http://schemas.openxmlformats.org/officeDocument/2006/relationships/image" Target="../media/image22.png"/><Relationship Id="rId5" Type="http://schemas.openxmlformats.org/officeDocument/2006/relationships/tags" Target="../tags/tag16.xml"/><Relationship Id="rId10" Type="http://schemas.openxmlformats.org/officeDocument/2006/relationships/image" Target="../media/image21.png"/><Relationship Id="rId4" Type="http://schemas.openxmlformats.org/officeDocument/2006/relationships/tags" Target="../tags/tag15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11.png"/><Relationship Id="rId3" Type="http://schemas.openxmlformats.org/officeDocument/2006/relationships/tags" Target="../tags/tag2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0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9.png"/><Relationship Id="rId5" Type="http://schemas.openxmlformats.org/officeDocument/2006/relationships/tags" Target="../tags/tag25.xml"/><Relationship Id="rId10" Type="http://schemas.openxmlformats.org/officeDocument/2006/relationships/image" Target="../media/image8.png"/><Relationship Id="rId4" Type="http://schemas.openxmlformats.org/officeDocument/2006/relationships/tags" Target="../tags/tag24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2900" y="623888"/>
            <a:ext cx="8370888" cy="14859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en-US" smtClean="0">
                <a:solidFill>
                  <a:srgbClr val="002060"/>
                </a:solidFill>
              </a:rPr>
              <a:t>Charge-Changing </a:t>
            </a:r>
            <a:r>
              <a:rPr lang="en-US" dirty="0" smtClean="0">
                <a:solidFill>
                  <a:srgbClr val="002060"/>
                </a:solidFill>
              </a:rPr>
              <a:t>Neutrino Scattering from the Deuteron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892300" y="2284413"/>
            <a:ext cx="5272088" cy="3235325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 fontAlgn="auto">
              <a:buFont typeface="Wingdings 3"/>
              <a:buNone/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J. W. Van Orden</a:t>
            </a:r>
          </a:p>
          <a:p>
            <a:pPr marL="109728" indent="0" algn="ctr" fontAlgn="auto">
              <a:buFont typeface="Wingdings 3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ODU/Jlab</a:t>
            </a:r>
          </a:p>
          <a:p>
            <a:pPr marL="109728" indent="0" algn="ctr" fontAlgn="auto">
              <a:buFont typeface="Wingdings 3"/>
              <a:buNone/>
              <a:defRPr/>
            </a:pPr>
            <a:endParaRPr lang="en-US" sz="1800" dirty="0" smtClean="0">
              <a:solidFill>
                <a:srgbClr val="002060"/>
              </a:solidFill>
            </a:endParaRPr>
          </a:p>
          <a:p>
            <a:pPr marL="109728" indent="0" fontAlgn="auto">
              <a:buFont typeface="Wingdings 3"/>
              <a:buNone/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Collaborators:</a:t>
            </a:r>
          </a:p>
          <a:p>
            <a:pPr marL="1544638" indent="0" fontAlgn="auto">
              <a:buFont typeface="Wingdings 3"/>
              <a:buNone/>
              <a:defRPr/>
            </a:pPr>
            <a:r>
              <a:rPr lang="en-US" sz="1700" dirty="0" smtClean="0">
                <a:solidFill>
                  <a:srgbClr val="FF0000"/>
                </a:solidFill>
              </a:rPr>
              <a:t>T. W. Donnelly and Oscar Morino</a:t>
            </a:r>
          </a:p>
          <a:p>
            <a:pPr marL="1544638" indent="0" fontAlgn="auto">
              <a:buFont typeface="Wingdings 3"/>
              <a:buNone/>
              <a:defRPr/>
            </a:pPr>
            <a:r>
              <a:rPr lang="en-US" sz="1700" dirty="0" smtClean="0">
                <a:solidFill>
                  <a:srgbClr val="FF0000"/>
                </a:solidFill>
              </a:rPr>
              <a:t>MIT</a:t>
            </a:r>
          </a:p>
          <a:p>
            <a:pPr marL="1544638" indent="0" fontAlgn="auto">
              <a:buFont typeface="Wingdings 3"/>
              <a:buNone/>
              <a:defRPr/>
            </a:pPr>
            <a:endParaRPr lang="en-US" sz="1700" dirty="0">
              <a:solidFill>
                <a:srgbClr val="FF0000"/>
              </a:solidFill>
            </a:endParaRPr>
          </a:p>
          <a:p>
            <a:pPr marL="1544638" indent="0" fontAlgn="auto">
              <a:buFont typeface="Wingdings 3"/>
              <a:buNone/>
              <a:defRPr/>
            </a:pPr>
            <a:r>
              <a:rPr lang="en-US" sz="1700" dirty="0" smtClean="0">
                <a:solidFill>
                  <a:srgbClr val="FF0000"/>
                </a:solidFill>
              </a:rPr>
              <a:t>W. P. Ford</a:t>
            </a:r>
          </a:p>
          <a:p>
            <a:pPr marL="1544638" indent="0" fontAlgn="auto">
              <a:buFont typeface="Wingdings 3"/>
              <a:buNone/>
              <a:defRPr/>
            </a:pPr>
            <a:r>
              <a:rPr lang="en-US" sz="1700" dirty="0" smtClean="0">
                <a:solidFill>
                  <a:srgbClr val="FF0000"/>
                </a:solidFill>
              </a:rPr>
              <a:t>University of Tennessee</a:t>
            </a:r>
          </a:p>
          <a:p>
            <a:pPr marL="1544638" indent="0" fontAlgn="auto">
              <a:buFont typeface="Wingdings 3"/>
              <a:buNone/>
              <a:defRPr/>
            </a:pPr>
            <a:endParaRPr lang="en-US" sz="1700" dirty="0" smtClean="0">
              <a:solidFill>
                <a:srgbClr val="FF0000"/>
              </a:solidFill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5514975"/>
            <a:ext cx="2190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5799138"/>
            <a:ext cx="20478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Footer Placeholder 6"/>
          <p:cNvSpPr>
            <a:spLocks noGrp="1"/>
          </p:cNvSpPr>
          <p:nvPr>
            <p:ph type="ftr" sz="quarter" idx="11"/>
          </p:nvPr>
        </p:nvSpPr>
        <p:spPr bwMode="auto">
          <a:xfrm>
            <a:off x="3930650" y="6388100"/>
            <a:ext cx="48434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Final State Nucleons for Neutrino-Nucleus Interactions, 5/15/2015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973138"/>
            <a:ext cx="1111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89" y="984251"/>
            <a:ext cx="7481839" cy="992595"/>
          </a:xfrm>
          <a:prstGeom prst="rect">
            <a:avLst/>
          </a:prstGeom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506413" y="214313"/>
            <a:ext cx="7953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dirty="0">
                <a:solidFill>
                  <a:srgbClr val="002060"/>
                </a:solidFill>
              </a:rPr>
              <a:t>Deuteron Vertex Function</a:t>
            </a:r>
            <a:endParaRPr lang="en-US" altLang="en-US" sz="3600" dirty="0"/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1793875" y="2163763"/>
            <a:ext cx="6249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/>
              <a:t>The invariant functions </a:t>
            </a:r>
            <a:r>
              <a:rPr lang="en-US" altLang="en-US" sz="2000" i="1"/>
              <a:t>g</a:t>
            </a:r>
            <a:r>
              <a:rPr lang="en-US" altLang="en-US" sz="2000" i="1" baseline="-25000"/>
              <a:t>i</a:t>
            </a:r>
            <a:r>
              <a:rPr lang="en-US" altLang="en-US" sz="2000"/>
              <a:t> are given by</a:t>
            </a:r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955675" y="5319713"/>
            <a:ext cx="3440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/>
              <a:t>where</a:t>
            </a:r>
          </a:p>
        </p:txBody>
      </p:sp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373063" y="1455738"/>
            <a:ext cx="225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/>
              <a:t>a</a:t>
            </a:r>
          </a:p>
        </p:txBody>
      </p:sp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763588" y="1455738"/>
            <a:ext cx="481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/>
              <a:t>b</a:t>
            </a:r>
          </a:p>
        </p:txBody>
      </p:sp>
      <p:sp>
        <p:nvSpPr>
          <p:cNvPr id="20488" name="TextBox 10"/>
          <p:cNvSpPr txBox="1">
            <a:spLocks noChangeArrowheads="1"/>
          </p:cNvSpPr>
          <p:nvPr/>
        </p:nvSpPr>
        <p:spPr bwMode="auto">
          <a:xfrm>
            <a:off x="4483100" y="5319713"/>
            <a:ext cx="43624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/>
              <a:t>is the magnitude of the three-momentum in the deuteron rest frame.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91" y="2620963"/>
            <a:ext cx="7661182" cy="2177460"/>
          </a:xfrm>
          <a:prstGeom prst="rect">
            <a:avLst/>
          </a:prstGeom>
        </p:spPr>
      </p:pic>
      <p:pic>
        <p:nvPicPr>
          <p:cNvPr id="20490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5110163"/>
            <a:ext cx="24352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V="1">
            <a:off x="8261350" y="1862138"/>
            <a:ext cx="398463" cy="56515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2" name="TextBox 19"/>
          <p:cNvSpPr txBox="1">
            <a:spLocks noChangeArrowheads="1"/>
          </p:cNvSpPr>
          <p:nvPr/>
        </p:nvSpPr>
        <p:spPr bwMode="auto">
          <a:xfrm>
            <a:off x="7080250" y="2449513"/>
            <a:ext cx="187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C00000"/>
                </a:solidFill>
              </a:rPr>
              <a:t>Charge conjugation 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048" y="1674934"/>
            <a:ext cx="3760470" cy="333756"/>
          </a:xfrm>
          <a:prstGeom prst="rect">
            <a:avLst/>
          </a:prstGeom>
        </p:spPr>
      </p:pic>
      <p:pic>
        <p:nvPicPr>
          <p:cNvPr id="19458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404" y="2498969"/>
            <a:ext cx="540385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404" y="3471618"/>
            <a:ext cx="533558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360363" y="312738"/>
            <a:ext cx="84756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dirty="0">
                <a:solidFill>
                  <a:srgbClr val="002060"/>
                </a:solidFill>
              </a:rPr>
              <a:t>The Single-Nucleon Current Operator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20" y="5175230"/>
            <a:ext cx="2976372" cy="987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233" y="5175230"/>
            <a:ext cx="4560570" cy="923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092" y="6285084"/>
            <a:ext cx="2121408" cy="2628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3723" y="2008718"/>
            <a:ext cx="120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73723" y="3147578"/>
            <a:ext cx="756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and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98806" y="4344233"/>
            <a:ext cx="7798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weak form factors used in the calculations shown here are: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619375"/>
            <a:ext cx="1316037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3324224"/>
            <a:ext cx="661511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407988" y="123825"/>
            <a:ext cx="8199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dirty="0">
                <a:solidFill>
                  <a:srgbClr val="002060"/>
                </a:solidFill>
              </a:rPr>
              <a:t>Final State Interactions</a:t>
            </a: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411163" y="769938"/>
            <a:ext cx="827563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/>
              <a:t>There are no reliable meson-exchange models of </a:t>
            </a:r>
            <a:r>
              <a:rPr lang="en-US" altLang="en-US" sz="2000" i="1"/>
              <a:t>NN</a:t>
            </a:r>
            <a:r>
              <a:rPr lang="en-US" altLang="en-US" sz="2000"/>
              <a:t> scattering for the invariant masses where pions production channels are open.</a:t>
            </a: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407988" y="1784350"/>
            <a:ext cx="8150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/>
              <a:t>The scattering amplitudes must be obtained from data.</a:t>
            </a:r>
          </a:p>
        </p:txBody>
      </p:sp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2235200" y="2376488"/>
            <a:ext cx="6454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dirty="0"/>
              <a:t>The scattering amplitudes are represented by a parameterization in terms of </a:t>
            </a:r>
            <a:r>
              <a:rPr lang="en-US" altLang="en-US" sz="2000" dirty="0">
                <a:solidFill>
                  <a:srgbClr val="0047D6"/>
                </a:solidFill>
              </a:rPr>
              <a:t>five</a:t>
            </a:r>
            <a:r>
              <a:rPr lang="en-US" altLang="en-US" sz="2000" dirty="0"/>
              <a:t> </a:t>
            </a:r>
            <a:r>
              <a:rPr lang="en-US" altLang="en-US" sz="2000" dirty="0">
                <a:solidFill>
                  <a:srgbClr val="0047D6"/>
                </a:solidFill>
              </a:rPr>
              <a:t>Fermi invariants</a:t>
            </a:r>
            <a:r>
              <a:rPr lang="en-US" altLang="en-US" sz="2000" dirty="0"/>
              <a:t>.</a:t>
            </a:r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2268538" y="4371975"/>
            <a:ext cx="63785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000"/>
              <a:t>A complete description of on-shell NN scattering.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0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/>
              <a:t>Lorentz invariant.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0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/>
              <a:t>Has complete spin dependence.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550" y="280988"/>
            <a:ext cx="8741019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We use two approaches: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+mn-lt"/>
                <a:cs typeface="+mn-cs"/>
              </a:rPr>
              <a:t>The invariant functions           are constucted from the SAID helicity amplitudes. </a:t>
            </a:r>
            <a:r>
              <a:rPr lang="en-US" sz="2000" i="1" dirty="0">
                <a:latin typeface="+mn-lt"/>
                <a:cs typeface="+mn-cs"/>
              </a:rPr>
              <a:t>p</a:t>
            </a:r>
            <a:r>
              <a:rPr lang="en-US" sz="2000" i="1" dirty="0" smtClean="0">
                <a:latin typeface="+mn-lt"/>
                <a:cs typeface="+mn-cs"/>
              </a:rPr>
              <a:t>p</a:t>
            </a:r>
            <a:r>
              <a:rPr lang="en-US" sz="2000" dirty="0" smtClean="0">
                <a:latin typeface="+mn-lt"/>
                <a:cs typeface="+mn-cs"/>
              </a:rPr>
              <a:t> </a:t>
            </a:r>
            <a:r>
              <a:rPr lang="en-US" sz="2000" dirty="0">
                <a:latin typeface="+mn-lt"/>
                <a:cs typeface="+mn-cs"/>
              </a:rPr>
              <a:t>amplitudes are available for </a:t>
            </a:r>
            <a:r>
              <a:rPr lang="en-US" sz="2000" i="1" dirty="0" smtClean="0">
                <a:latin typeface="+mn-lt"/>
                <a:cs typeface="+mn-cs"/>
              </a:rPr>
              <a:t>s</a:t>
            </a:r>
            <a:r>
              <a:rPr lang="en-US" sz="2000" dirty="0" smtClean="0">
                <a:latin typeface="+mn-lt"/>
                <a:cs typeface="+mn-cs"/>
              </a:rPr>
              <a:t>&lt;9.16 </a:t>
            </a:r>
            <a:r>
              <a:rPr lang="en-US" sz="2000" dirty="0">
                <a:latin typeface="+mn-lt"/>
                <a:cs typeface="+mn-cs"/>
              </a:rPr>
              <a:t>GeV</a:t>
            </a:r>
            <a:r>
              <a:rPr lang="en-US" sz="2000" baseline="30000" dirty="0">
                <a:latin typeface="+mn-lt"/>
                <a:cs typeface="+mn-cs"/>
              </a:rPr>
              <a:t>2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20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>
                <a:latin typeface="+mn-lt"/>
                <a:cs typeface="+mn-cs"/>
              </a:rPr>
              <a:t>We have recently performed a fit of the           available </a:t>
            </a:r>
            <a:r>
              <a:rPr lang="en-US" sz="2000" i="1" dirty="0">
                <a:latin typeface="+mn-lt"/>
                <a:cs typeface="+mn-cs"/>
              </a:rPr>
              <a:t>NN</a:t>
            </a:r>
            <a:r>
              <a:rPr lang="en-US" sz="2000" dirty="0">
                <a:latin typeface="+mn-lt"/>
                <a:cs typeface="+mn-cs"/>
              </a:rPr>
              <a:t> data from </a:t>
            </a:r>
            <a:r>
              <a:rPr lang="en-US" sz="2000" i="1" dirty="0">
                <a:latin typeface="+mn-lt"/>
                <a:cs typeface="+mn-cs"/>
              </a:rPr>
              <a:t>s</a:t>
            </a:r>
            <a:r>
              <a:rPr lang="en-US" sz="2000" dirty="0">
                <a:latin typeface="+mn-lt"/>
                <a:cs typeface="+mn-cs"/>
              </a:rPr>
              <a:t>=5.4 GeV</a:t>
            </a:r>
            <a:r>
              <a:rPr lang="en-US" sz="2000" baseline="30000" dirty="0">
                <a:latin typeface="+mn-lt"/>
                <a:cs typeface="+mn-cs"/>
              </a:rPr>
              <a:t>2</a:t>
            </a:r>
            <a:r>
              <a:rPr lang="en-US" sz="2000" dirty="0">
                <a:latin typeface="+mn-lt"/>
                <a:cs typeface="+mn-cs"/>
              </a:rPr>
              <a:t> to </a:t>
            </a:r>
            <a:r>
              <a:rPr lang="en-US" sz="2000" i="1" dirty="0">
                <a:latin typeface="+mn-lt"/>
                <a:cs typeface="+mn-cs"/>
              </a:rPr>
              <a:t>s</a:t>
            </a:r>
            <a:r>
              <a:rPr lang="en-US" sz="2000" dirty="0">
                <a:latin typeface="+mn-lt"/>
                <a:cs typeface="+mn-cs"/>
              </a:rPr>
              <a:t>=4000 GeV</a:t>
            </a:r>
            <a:r>
              <a:rPr lang="en-US" sz="2000" baseline="30000" dirty="0">
                <a:latin typeface="+mn-lt"/>
                <a:cs typeface="+mn-cs"/>
              </a:rPr>
              <a:t>2</a:t>
            </a:r>
            <a:r>
              <a:rPr lang="en-US" sz="2000" dirty="0">
                <a:latin typeface="+mn-lt"/>
                <a:cs typeface="+mn-cs"/>
              </a:rPr>
              <a:t> based on a Regge model.* </a:t>
            </a:r>
          </a:p>
        </p:txBody>
      </p:sp>
      <p:pic>
        <p:nvPicPr>
          <p:cNvPr id="22530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987425"/>
            <a:ext cx="75882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606425" y="3287713"/>
            <a:ext cx="7799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dirty="0"/>
              <a:t>In the calculations shown here, only on-shell contributions from the </a:t>
            </a:r>
            <a:r>
              <a:rPr lang="en-US" altLang="en-US" sz="2000" i="1" dirty="0"/>
              <a:t>p</a:t>
            </a:r>
            <a:r>
              <a:rPr lang="en-US" altLang="en-US" sz="2000" i="1" dirty="0" smtClean="0"/>
              <a:t>p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amplitudes are used. </a:t>
            </a:r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3033346" y="5970588"/>
            <a:ext cx="56185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dirty="0"/>
              <a:t>* W. P. Ford and J. W. Van Orden, Phys. Rev. C 87, 014004 (2013).</a:t>
            </a:r>
          </a:p>
          <a:p>
            <a:r>
              <a:rPr lang="en-US" altLang="en-US" sz="1200" dirty="0"/>
              <a:t>   W. P. Ford, Ph.D. Dissertation, </a:t>
            </a:r>
            <a:r>
              <a:rPr lang="en-US" altLang="en-US" sz="1200" u="sng" dirty="0">
                <a:solidFill>
                  <a:srgbClr val="0047D6"/>
                </a:solidFill>
                <a:hlinkClick r:id="rId5"/>
              </a:rPr>
              <a:t>http://arxiv.org/abs/1310.0871</a:t>
            </a:r>
            <a:endParaRPr lang="en-US" altLang="en-US" sz="1200" dirty="0">
              <a:solidFill>
                <a:srgbClr val="0047D6"/>
              </a:solidFill>
            </a:endParaRPr>
          </a:p>
        </p:txBody>
      </p:sp>
      <p:pic>
        <p:nvPicPr>
          <p:cNvPr id="22533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1905685"/>
            <a:ext cx="7588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38" y="1458791"/>
            <a:ext cx="7698153" cy="44884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420518" y="3087320"/>
            <a:ext cx="2141982" cy="6743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9150" y="228600"/>
            <a:ext cx="7812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Elastic </a:t>
            </a:r>
            <a:r>
              <a:rPr lang="en-US" sz="3600" i="1" dirty="0" smtClean="0">
                <a:solidFill>
                  <a:srgbClr val="002060"/>
                </a:solidFill>
              </a:rPr>
              <a:t>pp</a:t>
            </a:r>
            <a:r>
              <a:rPr lang="en-US" sz="3600" dirty="0" smtClean="0">
                <a:solidFill>
                  <a:srgbClr val="002060"/>
                </a:solidFill>
              </a:rPr>
              <a:t> Scattering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3757002"/>
            <a:ext cx="1888236" cy="28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5327" y="925206"/>
            <a:ext cx="29449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For the purpose of initial study of this reaction, we assume kinematics such as are used in electron scattering. That is, </a:t>
            </a:r>
            <a:r>
              <a:rPr lang="en-US" sz="2000" dirty="0" smtClean="0">
                <a:solidFill>
                  <a:srgbClr val="FF0000"/>
                </a:solidFill>
              </a:rPr>
              <a:t>the initial neutrino energy is assumed to be known </a:t>
            </a:r>
            <a:r>
              <a:rPr lang="en-US" sz="2000" dirty="0" smtClean="0"/>
              <a:t>and the </a:t>
            </a:r>
            <a:r>
              <a:rPr lang="en-US" sz="2000" dirty="0" smtClean="0">
                <a:solidFill>
                  <a:srgbClr val="FF0000"/>
                </a:solidFill>
              </a:rPr>
              <a:t>muon and proton 1 are detected in the final state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069" y="857249"/>
            <a:ext cx="4900246" cy="27563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207" y="3613638"/>
            <a:ext cx="5541107" cy="3116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0823" y="167054"/>
            <a:ext cx="8308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Integrated Cross Section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08" y="2635361"/>
            <a:ext cx="1914906" cy="26403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319346" y="1415562"/>
            <a:ext cx="556846" cy="23739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37891" y="1127281"/>
            <a:ext cx="117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Maximum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40314" y="2171701"/>
            <a:ext cx="228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10% of Maximum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969976" y="1415562"/>
            <a:ext cx="870439" cy="756139"/>
          </a:xfrm>
          <a:prstGeom prst="straightConnector1">
            <a:avLst/>
          </a:prstGeom>
          <a:ln w="19050">
            <a:solidFill>
              <a:srgbClr val="0047D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840415" y="1534258"/>
            <a:ext cx="114300" cy="637443"/>
          </a:xfrm>
          <a:prstGeom prst="straightConnector1">
            <a:avLst/>
          </a:prstGeom>
          <a:ln w="19050">
            <a:solidFill>
              <a:srgbClr val="0047D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67496" y="3918857"/>
            <a:ext cx="2194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 Section at Maximum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0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733" y="219174"/>
            <a:ext cx="5212862" cy="29322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09" y="3273330"/>
            <a:ext cx="5678855" cy="31943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030" y="507250"/>
            <a:ext cx="1914906" cy="26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657" y="788783"/>
            <a:ext cx="6554724" cy="9199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879" y="1908045"/>
            <a:ext cx="2244280" cy="3164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86" y="2661141"/>
            <a:ext cx="7818310" cy="25669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4785" y="158262"/>
            <a:ext cx="8150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Exclusive Cross Section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5096" y="1635368"/>
            <a:ext cx="9541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where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817684" y="2230254"/>
            <a:ext cx="6559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and</a:t>
            </a:r>
            <a:endParaRPr lang="en-US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4448909" y="6163408"/>
            <a:ext cx="4457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O. Moreno, T. W. Donnelly, W. P. Ford and J. W. Van Orden, Phys. Rev. D </a:t>
            </a:r>
            <a:r>
              <a:rPr lang="en-US" sz="1200" b="1" dirty="0" smtClean="0">
                <a:solidFill>
                  <a:srgbClr val="FF0000"/>
                </a:solidFill>
              </a:rPr>
              <a:t>90</a:t>
            </a:r>
            <a:r>
              <a:rPr lang="en-US" sz="1200" dirty="0" smtClean="0">
                <a:solidFill>
                  <a:srgbClr val="FF0000"/>
                </a:solidFill>
              </a:rPr>
              <a:t>,</a:t>
            </a:r>
            <a:r>
              <a:rPr lang="en-US" sz="1200" dirty="0">
                <a:solidFill>
                  <a:srgbClr val="FF0000"/>
                </a:solidFill>
              </a:rPr>
              <a:t> 013014 (2014</a:t>
            </a:r>
            <a:r>
              <a:rPr lang="en-US" sz="1200" dirty="0" smtClean="0">
                <a:solidFill>
                  <a:srgbClr val="FF0000"/>
                </a:solidFill>
              </a:rPr>
              <a:t>).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846" y="5558918"/>
            <a:ext cx="653796" cy="24307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679446" y="5421500"/>
            <a:ext cx="39229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f</a:t>
            </a:r>
            <a:r>
              <a:rPr lang="en-US" sz="2200" dirty="0" smtClean="0"/>
              <a:t>or neutrino scattering</a:t>
            </a:r>
            <a:endParaRPr lang="en-US" sz="2200" dirty="0"/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814" y="5890833"/>
            <a:ext cx="869632" cy="24307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679446" y="5761013"/>
            <a:ext cx="39229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f</a:t>
            </a:r>
            <a:r>
              <a:rPr lang="en-US" sz="2200" dirty="0" smtClean="0"/>
              <a:t>or anti-neutrino scattering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0190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07" y="2338569"/>
            <a:ext cx="7833946" cy="44065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0964" y="140677"/>
            <a:ext cx="8362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Exclusive Cross Section Calculations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69" y="910593"/>
            <a:ext cx="1794510" cy="9925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280" y="805818"/>
            <a:ext cx="3169920" cy="1419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23" y="2564144"/>
            <a:ext cx="1730502" cy="3611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47382" y="3791540"/>
            <a:ext cx="3449574" cy="71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6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63" y="1180293"/>
            <a:ext cx="8116407" cy="4565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738" y="4183939"/>
            <a:ext cx="1730502" cy="361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514" y="252549"/>
            <a:ext cx="8098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Azimuthal Angular Dependence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05637" y="2864446"/>
            <a:ext cx="3449574" cy="71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331" y="342900"/>
            <a:ext cx="8097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Introduction</a:t>
            </a:r>
            <a:endParaRPr lang="en-US" sz="3600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60460" y="1338336"/>
            <a:ext cx="2028825" cy="3134213"/>
            <a:chOff x="257175" y="1546959"/>
            <a:chExt cx="2028825" cy="3134213"/>
          </a:xfrm>
        </p:grpSpPr>
        <p:pic>
          <p:nvPicPr>
            <p:cNvPr id="3" name="Picture 1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6" r="78974"/>
            <a:stretch/>
          </p:blipFill>
          <p:spPr bwMode="auto">
            <a:xfrm>
              <a:off x="600075" y="1546959"/>
              <a:ext cx="1685925" cy="3134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465" y="4106986"/>
              <a:ext cx="228600" cy="18859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175" y="1782397"/>
              <a:ext cx="285750" cy="209550"/>
            </a:xfrm>
            <a:prstGeom prst="rect">
              <a:avLst/>
            </a:prstGeom>
          </p:spPr>
        </p:pic>
        <p:pic>
          <p:nvPicPr>
            <p:cNvPr id="9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1957" y="4169631"/>
              <a:ext cx="287338" cy="22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8412" y="1546959"/>
              <a:ext cx="136525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9463" y="1561247"/>
              <a:ext cx="134937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450" y="3068149"/>
              <a:ext cx="403860" cy="222885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189285" y="1097279"/>
            <a:ext cx="682989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Detection of the final-state particles can be used to determine the initial neutrino energy.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The deuteron is the simplest nucleus containing a neutron and can be calculated relatively easily.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This reaction can then be used to measure the incident neutrino flux.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This reaction can be used to study aspects of the weak interactions.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Calculation for deuterium can be used as a testbed for adding relativistic and pionic contributions to calculations for heavier nuclei.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7256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36" y="1317357"/>
            <a:ext cx="7657087" cy="4384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378" y="1928419"/>
            <a:ext cx="1730502" cy="361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131" y="217714"/>
            <a:ext cx="8168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Sensitivity to the Weak Form Factors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51753" y="2934114"/>
            <a:ext cx="3449574" cy="71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593725" y="85182"/>
            <a:ext cx="7886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dirty="0">
                <a:solidFill>
                  <a:srgbClr val="002060"/>
                </a:solidFill>
              </a:rPr>
              <a:t>Summary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3508" y="714829"/>
            <a:ext cx="85431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We have produced a working calculation of </a:t>
            </a:r>
            <a:r>
              <a:rPr lang="en-US" sz="2400" i="1" dirty="0" smtClean="0">
                <a:latin typeface="+mn-lt"/>
              </a:rPr>
              <a:t>CC</a:t>
            </a:r>
            <a:r>
              <a:rPr lang="el-GR" sz="2400" i="1" dirty="0" smtClean="0">
                <a:latin typeface="+mn-lt"/>
              </a:rPr>
              <a:t>ν</a:t>
            </a:r>
            <a:r>
              <a:rPr lang="en-US" sz="2400" i="1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for the deuteron in the DWBA designed for use at large energies.</a:t>
            </a:r>
          </a:p>
          <a:p>
            <a:endParaRPr lang="en-US" sz="24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We are just beginning to explore the results of this calculation.</a:t>
            </a:r>
          </a:p>
          <a:p>
            <a:endParaRPr lang="en-US" sz="24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The existing calculations indicate that the bulk of the cross section is produced at forward lepton scattering angles with small energy and momentum transfer.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The exclusive calculations indicate that the cross sections are dominated by high-momentum protons close to </a:t>
            </a:r>
            <a:r>
              <a:rPr lang="en-US" sz="2400" b="1" i="1" dirty="0" smtClean="0">
                <a:latin typeface="+mn-lt"/>
              </a:rPr>
              <a:t>q</a:t>
            </a:r>
            <a:r>
              <a:rPr lang="en-US" sz="2400" dirty="0" smtClean="0">
                <a:latin typeface="+mn-lt"/>
              </a:rPr>
              <a:t>.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264" y="679269"/>
            <a:ext cx="8107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effects of final state interactions in this region are small but not necessarily neglegible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exclusive cross sections are sensitive to the axial form factor </a:t>
            </a:r>
            <a:r>
              <a:rPr lang="en-US" sz="2400" i="1" dirty="0"/>
              <a:t>G</a:t>
            </a:r>
            <a:r>
              <a:rPr lang="en-US" sz="2400" i="1" baseline="-25000" dirty="0"/>
              <a:t>A</a:t>
            </a:r>
            <a:r>
              <a:rPr lang="en-US" sz="2400" i="1" dirty="0"/>
              <a:t>(Q</a:t>
            </a:r>
            <a:r>
              <a:rPr lang="en-US" sz="2400" i="1" baseline="30000" dirty="0"/>
              <a:t>2</a:t>
            </a:r>
            <a:r>
              <a:rPr lang="en-US" sz="2400" i="1" dirty="0" smtClean="0"/>
              <a:t>)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Inclusion of </a:t>
            </a:r>
            <a:r>
              <a:rPr lang="el-GR" sz="2400" i="1" dirty="0"/>
              <a:t>Δ</a:t>
            </a:r>
            <a:r>
              <a:rPr lang="en-US" sz="2400" dirty="0"/>
              <a:t> currents is underway.</a:t>
            </a:r>
          </a:p>
        </p:txBody>
      </p:sp>
    </p:spTree>
    <p:extLst>
      <p:ext uri="{BB962C8B-B14F-4D97-AF65-F5344CB8AC3E}">
        <p14:creationId xmlns:p14="http://schemas.microsoft.com/office/powerpoint/2010/main" val="378314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5" y="1549644"/>
            <a:ext cx="7913077" cy="4451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846" y="4262316"/>
            <a:ext cx="1730502" cy="361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946" y="2540000"/>
            <a:ext cx="1419606" cy="3451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74276" y="3108286"/>
            <a:ext cx="3449574" cy="7178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3806" y="348343"/>
            <a:ext cx="8238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Comparison of Electron and Neutrino Scattering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8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104945" y="-269347"/>
            <a:ext cx="8432800" cy="5833195"/>
            <a:chOff x="0" y="196374"/>
            <a:chExt cx="9144000" cy="64652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6374"/>
              <a:ext cx="9144000" cy="6465252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3423139" y="1828800"/>
              <a:ext cx="5064079" cy="3344985"/>
              <a:chOff x="3423139" y="1828800"/>
              <a:chExt cx="5064079" cy="3344985"/>
            </a:xfrm>
          </p:grpSpPr>
          <p:cxnSp>
            <p:nvCxnSpPr>
              <p:cNvPr id="4" name="Straight Connector 3"/>
              <p:cNvCxnSpPr/>
              <p:nvPr/>
            </p:nvCxnSpPr>
            <p:spPr>
              <a:xfrm flipV="1">
                <a:off x="7604369" y="3790462"/>
                <a:ext cx="726830" cy="351692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Arc 7"/>
              <p:cNvSpPr/>
              <p:nvPr/>
            </p:nvSpPr>
            <p:spPr>
              <a:xfrm>
                <a:off x="7338646" y="3595077"/>
                <a:ext cx="828432" cy="1578708"/>
              </a:xfrm>
              <a:prstGeom prst="arc">
                <a:avLst>
                  <a:gd name="adj1" fmla="val 17215256"/>
                  <a:gd name="adj2" fmla="val 18293582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>
                <a:off x="4564185" y="3071446"/>
                <a:ext cx="289169" cy="139113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Arc 16"/>
              <p:cNvSpPr/>
              <p:nvPr/>
            </p:nvSpPr>
            <p:spPr>
              <a:xfrm>
                <a:off x="3423139" y="1828800"/>
                <a:ext cx="2016368" cy="2020277"/>
              </a:xfrm>
              <a:prstGeom prst="arc">
                <a:avLst>
                  <a:gd name="adj1" fmla="val 1874265"/>
                  <a:gd name="adj2" fmla="val 4428735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19756" y="3480777"/>
                <a:ext cx="267462" cy="274320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3989" y="2579077"/>
                <a:ext cx="265176" cy="194310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53354" y="4462585"/>
                <a:ext cx="272034" cy="194310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1697" y="3016738"/>
                <a:ext cx="230886" cy="262890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9077" y="3659017"/>
                <a:ext cx="237744" cy="262890"/>
              </a:xfrm>
              <a:prstGeom prst="rect">
                <a:avLst/>
              </a:prstGeom>
            </p:spPr>
          </p:pic>
        </p:grpSp>
      </p:grpSp>
      <p:sp>
        <p:nvSpPr>
          <p:cNvPr id="3" name="TextBox 2"/>
          <p:cNvSpPr txBox="1"/>
          <p:nvPr/>
        </p:nvSpPr>
        <p:spPr>
          <a:xfrm>
            <a:off x="483577" y="167054"/>
            <a:ext cx="8168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Kinematics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969" y="3278444"/>
            <a:ext cx="2321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</a:t>
            </a:r>
            <a:r>
              <a:rPr lang="en-US" sz="2400" dirty="0" smtClean="0"/>
              <a:t>epton plane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546244" y="668657"/>
            <a:ext cx="2105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</a:t>
            </a:r>
            <a:r>
              <a:rPr lang="en-US" sz="2400" dirty="0" smtClean="0"/>
              <a:t>adron plane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900311" y="2716486"/>
            <a:ext cx="342900" cy="51377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206214" y="1051945"/>
            <a:ext cx="269283" cy="6418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873" y="3667447"/>
            <a:ext cx="884682" cy="274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203" y="4103896"/>
            <a:ext cx="2009394" cy="7315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6179" y="4835416"/>
            <a:ext cx="7453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Since the final state includes two protons, double counting can be avoided by always choosing </a:t>
            </a:r>
            <a:r>
              <a:rPr lang="en-US" sz="2400" i="1" dirty="0" smtClean="0"/>
              <a:t>p</a:t>
            </a:r>
            <a:r>
              <a:rPr lang="en-US" sz="2400" i="1" baseline="-25000" dirty="0" smtClean="0"/>
              <a:t>1</a:t>
            </a:r>
            <a:r>
              <a:rPr lang="en-US" sz="2400" dirty="0" smtClean="0"/>
              <a:t> to be the proton with the largest momentum.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inematic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174023" y="399350"/>
            <a:ext cx="3429000" cy="4867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45" y="2205892"/>
            <a:ext cx="309372" cy="2266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854" y="2168791"/>
            <a:ext cx="317373" cy="226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15" y="2654299"/>
            <a:ext cx="1914906" cy="2640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15" y="3171697"/>
            <a:ext cx="1213485" cy="320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965" y="1221154"/>
            <a:ext cx="146685" cy="22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369" y="351692"/>
            <a:ext cx="8220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The Model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5269" y="1160585"/>
            <a:ext cx="74734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model used for the calculations shown here is based on modifications to a model of deuteron electrodisintegration* developed for use at </a:t>
            </a:r>
            <a:r>
              <a:rPr lang="en-US" sz="2400" i="1" dirty="0" smtClean="0"/>
              <a:t>Q</a:t>
            </a:r>
            <a:r>
              <a:rPr lang="en-US" sz="2400" i="1" baseline="30000" dirty="0" smtClean="0"/>
              <a:t>2</a:t>
            </a:r>
            <a:r>
              <a:rPr lang="en-US" sz="2400" dirty="0" smtClean="0"/>
              <a:t> of several GeV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The model is based on the Bethe-Salpeter equation and is manifestly covariant.</a:t>
            </a:r>
          </a:p>
          <a:p>
            <a:endParaRPr lang="en-US" sz="2400" dirty="0"/>
          </a:p>
          <a:p>
            <a:r>
              <a:rPr lang="en-US" sz="2400" dirty="0" smtClean="0"/>
              <a:t>Details of the electrodisintegration calculations can be found in the references below.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44162" y="5037992"/>
            <a:ext cx="70690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sz="1600" dirty="0" smtClean="0">
                <a:solidFill>
                  <a:srgbClr val="FF0000"/>
                </a:solidFill>
              </a:rPr>
              <a:t>S. Jeschonnek and J. W. Van Orden, Phys. Rev. C 78, </a:t>
            </a:r>
            <a:r>
              <a:rPr lang="en-US" sz="1600" dirty="0">
                <a:solidFill>
                  <a:srgbClr val="FF0000"/>
                </a:solidFill>
              </a:rPr>
              <a:t>014007 (2008</a:t>
            </a:r>
            <a:r>
              <a:rPr lang="en-US" sz="1600" dirty="0" smtClean="0">
                <a:solidFill>
                  <a:srgbClr val="FF0000"/>
                </a:solidFill>
              </a:rPr>
              <a:t>);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 Phys. Rev. </a:t>
            </a:r>
            <a:r>
              <a:rPr lang="en-US" sz="1600" dirty="0">
                <a:solidFill>
                  <a:srgbClr val="FF0000"/>
                </a:solidFill>
              </a:rPr>
              <a:t>C </a:t>
            </a:r>
            <a:r>
              <a:rPr lang="en-US" sz="1600" b="1" dirty="0">
                <a:solidFill>
                  <a:srgbClr val="FF0000"/>
                </a:solidFill>
              </a:rPr>
              <a:t>80</a:t>
            </a:r>
            <a:r>
              <a:rPr lang="en-US" sz="1600" dirty="0">
                <a:solidFill>
                  <a:srgbClr val="FF0000"/>
                </a:solidFill>
              </a:rPr>
              <a:t>, 054001 (2009</a:t>
            </a:r>
            <a:r>
              <a:rPr lang="en-US" sz="1600" dirty="0" smtClean="0">
                <a:solidFill>
                  <a:srgbClr val="FF0000"/>
                </a:solidFill>
              </a:rPr>
              <a:t>); Phys. Rev. </a:t>
            </a:r>
            <a:r>
              <a:rPr lang="en-US" sz="1600" dirty="0">
                <a:solidFill>
                  <a:srgbClr val="FF0000"/>
                </a:solidFill>
              </a:rPr>
              <a:t>C </a:t>
            </a:r>
            <a:r>
              <a:rPr lang="en-US" sz="1600" b="1" dirty="0">
                <a:solidFill>
                  <a:srgbClr val="FF0000"/>
                </a:solidFill>
              </a:rPr>
              <a:t>81</a:t>
            </a:r>
            <a:r>
              <a:rPr lang="en-US" sz="1600" dirty="0">
                <a:solidFill>
                  <a:srgbClr val="FF0000"/>
                </a:solidFill>
              </a:rPr>
              <a:t>, 014008 (2010</a:t>
            </a:r>
            <a:r>
              <a:rPr lang="en-US" sz="1600" dirty="0" smtClean="0">
                <a:solidFill>
                  <a:srgbClr val="FF0000"/>
                </a:solidFill>
              </a:rPr>
              <a:t>).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3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22" b="37560"/>
          <a:stretch>
            <a:fillRect/>
          </a:stretch>
        </p:blipFill>
        <p:spPr bwMode="auto">
          <a:xfrm>
            <a:off x="2141538" y="1355725"/>
            <a:ext cx="464185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11"/>
          <a:stretch>
            <a:fillRect/>
          </a:stretch>
        </p:blipFill>
        <p:spPr bwMode="auto">
          <a:xfrm>
            <a:off x="1539875" y="4251325"/>
            <a:ext cx="65182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585788" y="265113"/>
            <a:ext cx="7753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002060"/>
                </a:solidFill>
              </a:rPr>
              <a:t>The Bethe-Salpeter Equation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598988" y="4102100"/>
            <a:ext cx="1401762" cy="1339850"/>
            <a:chOff x="4598633" y="4101483"/>
            <a:chExt cx="1402672" cy="1340529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4598633" y="4101483"/>
              <a:ext cx="1402672" cy="134052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798788" y="4180898"/>
              <a:ext cx="1202517" cy="126111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787525"/>
            <a:ext cx="3338513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601663" y="250825"/>
            <a:ext cx="7956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002060"/>
                </a:solidFill>
              </a:rPr>
              <a:t>The Deuteron Vertex Function</a:t>
            </a:r>
          </a:p>
        </p:txBody>
      </p:sp>
      <p:pic>
        <p:nvPicPr>
          <p:cNvPr id="16387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3422650"/>
            <a:ext cx="5207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4568825"/>
            <a:ext cx="51911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" r="-2" b="29211"/>
          <a:stretch>
            <a:fillRect/>
          </a:stretch>
        </p:blipFill>
        <p:spPr bwMode="auto">
          <a:xfrm>
            <a:off x="1406525" y="1379538"/>
            <a:ext cx="5627688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9" t="77173" r="9573"/>
          <a:stretch>
            <a:fillRect/>
          </a:stretch>
        </p:blipFill>
        <p:spPr bwMode="auto">
          <a:xfrm>
            <a:off x="1165225" y="4524375"/>
            <a:ext cx="6486525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695325" y="312738"/>
            <a:ext cx="7847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002060"/>
                </a:solidFill>
              </a:rPr>
              <a:t>The Current Operator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549035"/>
            <a:ext cx="7359559" cy="287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914400" y="293688"/>
            <a:ext cx="7519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dirty="0">
                <a:solidFill>
                  <a:srgbClr val="002060"/>
                </a:solidFill>
              </a:rPr>
              <a:t>The Impulse Approximation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566737" y="853831"/>
            <a:ext cx="8215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dirty="0"/>
              <a:t>The impulse approximation to CC</a:t>
            </a:r>
            <a:r>
              <a:rPr lang="el-GR" altLang="en-US" sz="2000" dirty="0"/>
              <a:t>ν</a:t>
            </a:r>
            <a:r>
              <a:rPr lang="en-US" altLang="en-US" sz="2000" dirty="0"/>
              <a:t> scattering from the deuteron is defined by the Feynman diagrams:</a:t>
            </a:r>
          </a:p>
        </p:txBody>
      </p:sp>
      <p:grpSp>
        <p:nvGrpSpPr>
          <p:cNvPr id="18436" name="Group 19"/>
          <p:cNvGrpSpPr>
            <a:grpSpLocks/>
          </p:cNvGrpSpPr>
          <p:nvPr/>
        </p:nvGrpSpPr>
        <p:grpSpPr bwMode="auto">
          <a:xfrm>
            <a:off x="7810185" y="2867047"/>
            <a:ext cx="76644" cy="76620"/>
            <a:chOff x="6476556" y="3047580"/>
            <a:chExt cx="76644" cy="76620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477000" y="3048000"/>
              <a:ext cx="76200" cy="762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476556" y="3047580"/>
              <a:ext cx="76200" cy="762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65" y="4106986"/>
            <a:ext cx="228600" cy="188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1782397"/>
            <a:ext cx="285750" cy="209550"/>
          </a:xfrm>
          <a:prstGeom prst="rect">
            <a:avLst/>
          </a:prstGeom>
        </p:spPr>
      </p:pic>
      <p:pic>
        <p:nvPicPr>
          <p:cNvPr id="18439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957" y="4169631"/>
            <a:ext cx="28733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2" y="1546959"/>
            <a:ext cx="1365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3" y="1561247"/>
            <a:ext cx="134937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3068149"/>
            <a:ext cx="403860" cy="2228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1621" y="4767233"/>
            <a:ext cx="825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will show three approximations: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836552" y="5167343"/>
            <a:ext cx="7781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Plane Wave </a:t>
            </a:r>
            <a:r>
              <a:rPr lang="en-US" dirty="0"/>
              <a:t>I</a:t>
            </a:r>
            <a:r>
              <a:rPr lang="en-US" dirty="0" smtClean="0"/>
              <a:t>mpulse </a:t>
            </a:r>
            <a:r>
              <a:rPr lang="en-US" dirty="0"/>
              <a:t>A</a:t>
            </a:r>
            <a:r>
              <a:rPr lang="en-US" dirty="0" smtClean="0"/>
              <a:t>pproximation (</a:t>
            </a:r>
            <a:r>
              <a:rPr lang="en-US" dirty="0" smtClean="0">
                <a:solidFill>
                  <a:srgbClr val="7030A0"/>
                </a:solidFill>
              </a:rPr>
              <a:t>PWIA</a:t>
            </a:r>
            <a:r>
              <a:rPr lang="en-US" dirty="0" smtClean="0"/>
              <a:t>): diagram </a:t>
            </a:r>
            <a:r>
              <a:rPr lang="en-US" dirty="0" smtClean="0">
                <a:solidFill>
                  <a:srgbClr val="7030A0"/>
                </a:solidFill>
              </a:rPr>
              <a:t>(a) only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Plane </a:t>
            </a:r>
            <a:r>
              <a:rPr lang="en-US" dirty="0" smtClean="0"/>
              <a:t>Wave Born </a:t>
            </a:r>
            <a:r>
              <a:rPr lang="en-US" dirty="0"/>
              <a:t>Approximation (</a:t>
            </a:r>
            <a:r>
              <a:rPr lang="en-US" dirty="0" smtClean="0">
                <a:solidFill>
                  <a:srgbClr val="7030A0"/>
                </a:solidFill>
              </a:rPr>
              <a:t>PWBA</a:t>
            </a:r>
            <a:r>
              <a:rPr lang="en-US" dirty="0"/>
              <a:t>): </a:t>
            </a:r>
            <a:r>
              <a:rPr lang="en-US" dirty="0" smtClean="0"/>
              <a:t>diagrams </a:t>
            </a:r>
            <a:r>
              <a:rPr lang="en-US" dirty="0">
                <a:solidFill>
                  <a:srgbClr val="7030A0"/>
                </a:solidFill>
              </a:rPr>
              <a:t>(a</a:t>
            </a:r>
            <a:r>
              <a:rPr lang="en-US" dirty="0" smtClean="0">
                <a:solidFill>
                  <a:srgbClr val="7030A0"/>
                </a:solidFill>
              </a:rPr>
              <a:t>)+(b).</a:t>
            </a:r>
            <a:endParaRPr lang="en-US" dirty="0">
              <a:solidFill>
                <a:srgbClr val="7030A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Distorted </a:t>
            </a:r>
            <a:r>
              <a:rPr lang="en-US" dirty="0"/>
              <a:t>Wave </a:t>
            </a:r>
            <a:r>
              <a:rPr lang="en-US" dirty="0" smtClean="0"/>
              <a:t>Born </a:t>
            </a:r>
            <a:r>
              <a:rPr lang="en-US" dirty="0"/>
              <a:t>Approximation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7030A0"/>
                </a:solidFill>
              </a:rPr>
              <a:t>DWBA</a:t>
            </a:r>
            <a:r>
              <a:rPr lang="en-US" dirty="0"/>
              <a:t>): </a:t>
            </a:r>
            <a:r>
              <a:rPr lang="en-US" dirty="0" smtClean="0"/>
              <a:t>diagrams </a:t>
            </a:r>
            <a:r>
              <a:rPr lang="en-US" dirty="0">
                <a:solidFill>
                  <a:srgbClr val="7030A0"/>
                </a:solidFill>
              </a:rPr>
              <a:t>(a</a:t>
            </a:r>
            <a:r>
              <a:rPr lang="en-US" dirty="0" smtClean="0">
                <a:solidFill>
                  <a:srgbClr val="7030A0"/>
                </a:solidFill>
              </a:rPr>
              <a:t>)+(b)+(c).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24503" y="3526971"/>
            <a:ext cx="1419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On Mass Shell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endCxn id="18433" idx="3"/>
          </p:cNvCxnSpPr>
          <p:nvPr/>
        </p:nvCxnSpPr>
        <p:spPr>
          <a:xfrm flipH="1" flipV="1">
            <a:off x="7959634" y="2986415"/>
            <a:ext cx="374469" cy="5405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24800" y="1304755"/>
            <a:ext cx="1184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Antisymmetric scattering matrix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038011" y="1887172"/>
            <a:ext cx="296092" cy="25513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\color{blue}\nu_\mu&#10;\]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p_1&#10;\]&#10;&#10;&#10;\end{document}"/>
  <p:tag name="IGUANATEXSIZE" val="2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p_2&#10;\]&#10;&#10;&#10;\end{document}"/>
  <p:tag name="IGUANATEXSIZE" val="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theta_1&#10;\]&#10;&#10;&#10;\end{document}"/>
  <p:tag name="IGUANATEXSIZE" val="2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theta_2&#10;\]&#10;&#10;&#10;\end{document}"/>
  <p:tag name="IGUANATEXSIZE" val="2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\color{Blue} p_1&#10;\]&#10;&#10;\end{document}"/>
  <p:tag name="IGUANATEXSIZE" val="2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\color{Red} p_2&#10;\]&#10;&#10;\end{document}"/>
  <p:tag name="IGUANATEXSIZE" val="2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k=3.0\ {\rm GeV}&#10;\]&#10;&#10;\end{document}"/>
  <p:tag name="IGUANATEXSIZE" val="2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\theta_l=40^\circ&#10;\]&#10;&#10;\end{document}"/>
  <p:tag name="IGUANATEXSIZE" val="2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q&#10;\]&#10;&#10;\end{document}"/>
  <p:tag name="IGUANATEXSIZE" val="2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\Gamma_{\lambda_d}&#10;\]&#10;&#10;\end{document}"/>
  <p:tag name="IGUANATEXSIZE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\color{blue} \mu^-&#10;\]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\Gamma_{\lambda_d}&#10;\]&#10;&#10;\end{document}"/>
  <p:tag name="IGUANATEXSIZE" val="1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\color{blue}\nu_\mu&#10;\]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\color{blue} \mu^-&#10;\]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^2{\rm H}&#10;\]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p&#10;\]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p&#10;\]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\color{blue} W^+&#10;\]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&#10;\pagestyle{empty}&#10;\begin{document}&#10;&#10;\begin{eqnarray}&#10;\left[\Gamma_{\lambda_d}(p_2,P)\right]_{ab}&amp;=&amp;\left[g_1(p_2^2,p_2\cdot&#10;P)\gamma\cdot\xi_{\lambda_d}(P) +g_2(p_2^2,p_2\cdot P)&#10;\frac{p\cdot\xi_{\lambda_d}(P)}{m_N}\right.\nonumber\\&#10;&amp;&amp;\left.-\left(g_3(p_2^2,p_2\cdot P)\gamma\cdot\xi_{\lambda_d}(P)&#10;+g_4(p_2^2,p_2\cdot&#10;P)\frac{p\cdot\xi_{\lambda_d}(P)}{m_N}\right)\frac{\gamma\cdot&#10;p_1+m_N}{m_n}C\right]_{ba}\nonumber&#10;\end{eqnarray}&#10;&#10;\end{document}"/>
  <p:tag name="IGUANATEXSIZE" val="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begin{eqnarray}&#10;g_1(p_2^2,p_2\cdot P)&amp;=&amp;\frac{2E_{p_R}-M_d}{\sqrt{8\pi}}&#10;\left[ {\color{blue}u(p_R)}-\frac{1}{\sqrt{2}}{\color{blue}w(p_R)}&#10;+\sqrt{\frac{3}{2}}&#10;\frac{m_N}{{p_R}}{\color{blue}v_t({p_R})}\right]\nonumber\\&#10;g_2(p_2^2,p_2\cdot P)&amp;=&amp;\frac{2E_{p_R}-M_d}{\sqrt{8\pi}}&#10;\left[ \frac{m_N}{E_{p_R}+m_N}{\color{blue}u({p_R})}+&#10;\frac{m_N(2E_{p_R}+m_N)}&#10;{\sqrt{2}{p_R}^2}{\color{blue}w({p_R})}&#10;+\sqrt{\frac{3}{2}}\frac{m_N}{{p_R}}&#10;{\color{blue}v_t({p_R})}\right]\nonumber\\&#10;g_3(p_2^2,p_2\cdot P)&amp;=&amp;\sqrt{\frac{3}{16\pi}}\frac{m_N E_{p_R}}&#10;{{p_R}}{\color{blue}v_t({p_R})}\nonumber\\&#10;g_4(p_2^2,p_2\cdot P)&amp;=&amp;-\frac{m_N^2}{\sqrt{8\pi}M_d}&#10;\left[(2 E_{p_R}-M_d)\left(\frac{1}{E_{p_R}+m_N}{\color{blue}u({p_R})}&#10; -\frac{E_{p_R}+2m_N}{\sqrt{2}{p_R}^2}{\color{blue}w({p_R})}\right)+&#10;\frac{\sqrt{3}M_d}{{p_R}}{\color{blue}v_s({p_R})}\right]\nonumber&#10;\end{eqnarray}&#10;&#10;\end{document}"/>
  <p:tag name="IGUANATEXSIZE" val="1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\color{blue}{p_R}=\sqrt{\frac{(P\cdot p_2)^2}{P^2}-p_2^2}&#10;\]&#10;&#10;\end{document}"/>
  <p:tag name="IGUANATEXSIZE" val="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^2{\rm H}&#10;\]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\Gamma_{CC}^\mu(q)=[\Gamma_V^\mu(q)-\Gamma_A^\mu(q)]\tau_+&#10;\]&#10;&#10;\end{document}"/>
  <p:tag name="IGUANATEXSIZE" val="2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\Gamma_V^\mu(q)=F_1^{I=1}(Q^2)\gamma^\mu+&#10;\frac{F_2^{I=1}(Q^2)}{2m_N}i\sigma^{\mu\nu}q_\nu&#10;\]&#10;&#10;\end{document}"/>
  <p:tag name="IGUANATEXSIZE" val="2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\Gamma_A^\mu(q)=\left[G_A(Q^2)\gamma^\mu+G_P(Q^2)&#10;\frac{q^\mu}{2m_N}\right]\gamma_5&#10;\]&#10;&#10;\end{document}"/>
  <p:tag name="IGUANATEXSIZE" val="2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G_A(Q^2)=\frac{1.2695}{\left( 1+\frac{Q^2}{M_A^2}\right)^2}&#10;\]&#10;&#10;\end{document}"/>
  <p:tag name="IGUANATEXSIZE" val="2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G_P(Q^2)=\frac{1}{\left( \frac{1}{185.05}+\frac{Q^2}&#10;{4m_p^2}\right)}G_A(Q^2)&#10;\]&#10;&#10;\end{document}"/>
  <p:tag name="IGUANATEXSIZE" val="2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M_A=1.03\ {\rm GeV}&#10;\]&#10;&#10;\end{document}"/>
  <p:tag name="IGUANATEXSIZE" val="2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&#10;\pagestyle{empty}&#10;\begin{document}&#10;&#10;\begin{align}&#10;   \hat{M} &amp;= {\color{blue}{{\cal F}_{S}(s,t)}}1^{(1)}  1^{(2)}&#10;+{\color{blue}{{\cal F}_V(s,t)}} \gamma^{\mu(1)} \gamma_{\mu}^{(2)}&#10;+ {\color{blue}{{\cal F}_T(s,t)}} \sigma^{\mu \nu (1)} \sigma_{\mu \nu}^{(2)} \nonumber \\&#10;&amp;- {\color{blue}{{\cal F}_P(s,t)}} (i\gamma_5)^{(1)}  (i\gamma_5)^{(2)}&#10;+ {\color{blue}{{\cal F}_A(s,t)}} (\gamma_5\gamma^{\mu})^{(1)} (\gamma_5\gamma_{\mu})^{(2)} \nonumber&#10;\end{align}&#10;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\color{blue}{\cal F}_i(s,t)&#10;\]&#10;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\color{blue}{\cal F}_i(s,t)&#10;\]&#10;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\frac{d\sigma}{d\Omega_{cm}}\ ({\rm mb}\ {\rm sr}^{-1})&#10;\]&#10;&#10;\end{document}"/>
  <p:tag name="IGUANATEXSIZE" val="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p&#10;\]&#10;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s=5.93\ {\rm GeV}^2&#10;\]&#10;&#10;\end{document}"/>
  <p:tag name="IGUANATEXSIZE" val="2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k=0.5\ {\rm GeV}&#10;\]&#10;&#10;\end{document}"/>
  <p:tag name="IGUANATEXSIZE" val="2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k=3.0\ {\rm GeV}&#10;\]&#10;&#10;\end{document}"/>
  <p:tag name="IGUANATEXSIZE" val="2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\frac{d^5\sigma}{d\varepsilon'd\Omega_{k'}d\Omega_{p_1}}=&#10;\frac{G^2\cos^2\theta_c\,m_p^2|\bm{k}'||\bm{p}_1|v_0}&#10;{2(2\pi)^5|\bm{k}|M_d\left(1+\frac{\omega |\bm{p}_1|&#10;-E_1|\bm{q}|\cos\theta_1}{M_d|\bm{p}_1|}\right)}{\cal F}_\chi^2&#10;\]&#10;&#10;\end{document}"/>
  <p:tag name="IGUANATEXSIZE" val="2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v_0=(\varepsilon+\varepsilon')^2-\bm{q}^2&#10;\]&#10;&#10;\end{document}"/>
  <p:tag name="IGUANATEXSIZE" val="2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begin{eqnarray}&#10;{\cal F}_\chi^2&amp;=&amp;{\color{blue}\hat{V}_{CC}}W^{CC(I)}&#10;+2{\color{blue}\hat{V}_{CL}}W^{CL(I)}&#10;+{\color{blue}\hat{V}_{LL}}W^{LL(I)}&#10;+{\color{blue}\hat{V}_T}W^{T(I)}\nonumber\\&#10;&amp;&amp;+{\color{blue}\hat{V}_{TT}}(W^{TT(I)}\cos 2\phi+{\color{red}W^{TT(II)}}\sin 2\phi)\nonumber\\&#10;&amp;&amp;+{\color{blue}\hat{V}_{TC}}(W^{TC(I)}\cos\phi&#10;+{\color{red}W^{TC(II)}}\sin\phi)\nonumber\\&#10;&amp;&amp;+{\color{blue}\hat{V}_{TL}}(W^{TL(I)}\cos\phi&#10;+{\color{red}W^{TL(II)}}\sin\phi)\nonumber\\&#10;&amp;&amp;+\chi({\color{blue}\hat{V}_{T'}}W^{T'(II)}&#10;+{\color{blue}\hat{V}_{TC'}}({\color{red}W^{TC'(I)}}\sin\phi&#10;+W^{TC'(II)}\cos\phi)\nonumber\\&#10;&amp;&amp;+{\color{blue}\hat{V}_{TL'}}({\color{red}W^{TL'(I)}}\sin\phi&#10;+W^{TL'(II)}\cos\phi))\nonumber&#10;\end{eqnarray}&#10;&#10;\end{document}"/>
  <p:tag name="IGUANATEXSIZE" val="2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\chi=1&#10;\]&#10;&#10;\end{document}"/>
  <p:tag name="IGUANATEXSIZE" val="2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\chi=-1&#10;\]&#10;&#10;\end{document}"/>
  <p:tag name="IGUANATEXSIZE" val="2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begin{eqnarray}&#10;k&amp;=&amp;3.0\ {\rm GeV}\nonumber\\&#10;\theta_l&amp;=&amp;40^\circ\nonumber\\&#10;\phi&amp;=&amp;36^\circ\nonumber&#10;\end{eqnarray}&#10;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begin{eqnarray}&#10;Q^2&amp;=&amp;2.41\ {\rm GeV}^2\nonumber\\&#10;x_{Bj}&amp;=&amp;0.997\nonumber\\&#10;s&amp;=&amp;5.93\ {\rm GeV}^2\nonumber\\&#10;y&amp;=&amp;-6.52\times 10^{-4}\ {\rm GeV}\nonumber&#10;\end{eqnarray}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p&#10;\]&#10;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^2{\rm H}(\nu_\mu,\mu^-p)p&#10;\]&#10;&#10;\end{document}"/>
  <p:tag name="IGUANATEXSIZE" val="2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\frac{d^5\sigma}{d\varepsilon'd\Omega_{k'}d\Omega_1}&#10;\ ({\rm GeV}^{-3}\ {\rm sr}^{-2})&#10;\]&#10;&#10;\end{document}"/>
  <p:tag name="IGUANATEXSIZE" val="2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^2{\rm H}(\nu_\mu,\mu^-p)p&#10;\]&#10;&#10;\end{document}"/>
  <p:tag name="IGUANATEXSIZE" val="2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\frac{d^5\sigma}{d\varepsilon'd\Omega_{k'}d\Omega_1}&#10;\ ({\rm GeV}^{-3}\ {\rm sr}^{-2})&#10;\]&#10;&#10;\end{document}"/>
  <p:tag name="IGUANATEXSIZE" val="2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^2{\rm H}(\nu_\mu,\mu^-p)p&#10;\]&#10;&#10;\end{document}"/>
  <p:tag name="IGUANATEXSIZE" val="2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\frac{d^5\sigma}{d\varepsilon'd\Omega_{k'}d\Omega_1}&#10;\ ({\rm GeV}^{-3}\ {\rm sr}^{-2})&#10;\]&#10;&#10;\end{document}"/>
  <p:tag name="IGUANATEXSIZE" val="2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^2{\rm H}(\nu_\mu,\mu^-p)p&#10;\]&#10;&#10;\end{document}"/>
  <p:tag name="IGUANATEXSIZE" val="2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\color{Blue}^2{\rm H}(e,e'p)n&#10;\]&#10;&#10;\end{document}"/>
  <p:tag name="IGUANATEXSIZE" val="2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\frac{d^5\sigma}{d\varepsilon'd\Omega_{k'}d\Omega_1}&#10;\ ({\rm GeV}^{-3}\ {\rm sr}^{-2})&#10;\]&#10;&#10;\end{document}"/>
  <p:tag name="IGUANATEXSIZE" val="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\color{blue} W^+&#10;\]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[&#10;\phi_1=\phi&#10;\]&#10;&#10;\end{document}"/>
  <p:tag name="IGUANATEXSIZE" val="2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bm}&#10;\usepackage[usenames]{color}&#10;\pagestyle{empty}&#10;\begin{document}&#10;&#10;\begin{eqnarray}&#10;\phi_2&amp;=&amp;\phi_1+\pi\nonumber\\&#10;&amp;=&amp;\phi+\pi\nonumber&#10;\end{eqnarray}&#10;&#10;\end{document}"/>
  <p:tag name="IGUANATEXSIZE" val="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\phi_1&#10;\]&#10;&#10;&#10;\end{document}"/>
  <p:tag name="IGUANATEXSIZE" val="2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ba 2000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 jwvo</Template>
  <TotalTime>4467</TotalTime>
  <Words>783</Words>
  <Application>Microsoft Office PowerPoint</Application>
  <PresentationFormat>On-screen Show (4:3)</PresentationFormat>
  <Paragraphs>101</Paragraphs>
  <Slides>23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Elba 2000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 Wallace Van Orden</dc:creator>
  <cp:lastModifiedBy>Wally Van Orden</cp:lastModifiedBy>
  <cp:revision>136</cp:revision>
  <dcterms:created xsi:type="dcterms:W3CDTF">2014-02-27T17:58:25Z</dcterms:created>
  <dcterms:modified xsi:type="dcterms:W3CDTF">2015-05-15T12:58:30Z</dcterms:modified>
</cp:coreProperties>
</file>