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9" r:id="rId2"/>
  </p:sldMasterIdLst>
  <p:notesMasterIdLst>
    <p:notesMasterId r:id="rId30"/>
  </p:notesMasterIdLst>
  <p:sldIdLst>
    <p:sldId id="335" r:id="rId3"/>
    <p:sldId id="258" r:id="rId4"/>
    <p:sldId id="313" r:id="rId5"/>
    <p:sldId id="314" r:id="rId6"/>
    <p:sldId id="315" r:id="rId7"/>
    <p:sldId id="317" r:id="rId8"/>
    <p:sldId id="319" r:id="rId9"/>
    <p:sldId id="320" r:id="rId10"/>
    <p:sldId id="321" r:id="rId11"/>
    <p:sldId id="322" r:id="rId12"/>
    <p:sldId id="323" r:id="rId13"/>
    <p:sldId id="324" r:id="rId14"/>
    <p:sldId id="325" r:id="rId15"/>
    <p:sldId id="326" r:id="rId16"/>
    <p:sldId id="327" r:id="rId17"/>
    <p:sldId id="298" r:id="rId18"/>
    <p:sldId id="299" r:id="rId19"/>
    <p:sldId id="307" r:id="rId20"/>
    <p:sldId id="308" r:id="rId21"/>
    <p:sldId id="310" r:id="rId22"/>
    <p:sldId id="336" r:id="rId23"/>
    <p:sldId id="339" r:id="rId24"/>
    <p:sldId id="334" r:id="rId25"/>
    <p:sldId id="333" r:id="rId26"/>
    <p:sldId id="338" r:id="rId27"/>
    <p:sldId id="337" r:id="rId28"/>
    <p:sldId id="28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75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6AE8C8-51CE-4C82-A0EA-11D6B1FE8602}" type="datetimeFigureOut">
              <a:rPr lang="en-US" smtClean="0"/>
              <a:t>6/21/2016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1B0A3-06B4-49BD-BD58-8467B8286442}" type="slidenum">
              <a:rPr lang="en-US" smtClean="0"/>
              <a:t>‹#›</a:t>
            </a:fld>
            <a:endParaRPr lang="en-US"/>
          </a:p>
        </p:txBody>
      </p:sp>
    </p:spTree>
    <p:extLst>
      <p:ext uri="{BB962C8B-B14F-4D97-AF65-F5344CB8AC3E}">
        <p14:creationId xmlns:p14="http://schemas.microsoft.com/office/powerpoint/2010/main" val="156641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383" tIns="44691" rIns="89383" bIns="44691" numCol="1" anchorCtr="0" compatLnSpc="1">
            <a:prstTxWarp prst="textNoShape">
              <a:avLst/>
            </a:prstTxWarp>
          </a:bodyPr>
          <a:lstStyle/>
          <a:p>
            <a:pPr algn="ctr" eaLnBrk="0" hangingPunct="0"/>
            <a:fld id="{2936AE6F-0960-42F7-9669-79FC85849ACC}" type="slidenum">
              <a:rPr lang="en-US">
                <a:solidFill>
                  <a:srgbClr val="000000"/>
                </a:solidFill>
              </a:rPr>
              <a:pPr algn="ctr" eaLnBrk="0" hangingPunct="0"/>
              <a:t>6</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92150"/>
            <a:ext cx="4559300" cy="3419475"/>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69659">
              <a:spcBef>
                <a:spcPct val="0"/>
              </a:spcBef>
            </a:pPr>
            <a:r>
              <a:rPr lang="en-US" dirty="0" smtClean="0">
                <a:latin typeface="Arial" pitchFamily="34" charset="0"/>
              </a:rPr>
              <a:t>AL updated 01Apr w/Feb 28</a:t>
            </a:r>
            <a:r>
              <a:rPr lang="en-US" baseline="30000" dirty="0" smtClean="0">
                <a:latin typeface="Arial" pitchFamily="34" charset="0"/>
              </a:rPr>
              <a:t>th</a:t>
            </a:r>
            <a:r>
              <a:rPr lang="en-US" dirty="0" smtClean="0">
                <a:latin typeface="Arial" pitchFamily="34" charset="0"/>
              </a:rPr>
              <a:t> data.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32675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05949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14</a:t>
            </a:fld>
            <a:endParaRPr lang="en-US" dirty="0"/>
          </a:p>
        </p:txBody>
      </p:sp>
    </p:spTree>
    <p:extLst>
      <p:ext uri="{BB962C8B-B14F-4D97-AF65-F5344CB8AC3E}">
        <p14:creationId xmlns:p14="http://schemas.microsoft.com/office/powerpoint/2010/main" val="2553765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15</a:t>
            </a:fld>
            <a:endParaRPr lang="en-US" dirty="0"/>
          </a:p>
        </p:txBody>
      </p:sp>
    </p:spTree>
    <p:extLst>
      <p:ext uri="{BB962C8B-B14F-4D97-AF65-F5344CB8AC3E}">
        <p14:creationId xmlns:p14="http://schemas.microsoft.com/office/powerpoint/2010/main" val="2553765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653114-0D40-384A-9E11-76EB88F8D7B8}" type="slidenum">
              <a:rPr lang="en-US" smtClean="0"/>
              <a:pPr/>
              <a:t>22</a:t>
            </a:fld>
            <a:endParaRPr lang="en-US"/>
          </a:p>
        </p:txBody>
      </p:sp>
    </p:spTree>
    <p:extLst>
      <p:ext uri="{BB962C8B-B14F-4D97-AF65-F5344CB8AC3E}">
        <p14:creationId xmlns:p14="http://schemas.microsoft.com/office/powerpoint/2010/main" val="147371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553765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6" name="Rectangle 5"/>
          <p:cNvSpPr/>
          <p:nvPr userDrawn="1"/>
        </p:nvSpPr>
        <p:spPr>
          <a:xfrm>
            <a:off x="2209800" y="6519446"/>
            <a:ext cx="2411238"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JLab Annual Plan Presentation to SC 6/10/2015 </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540424710"/>
      </p:ext>
    </p:extLst>
  </p:cSld>
  <p:clrMapOvr>
    <a:masterClrMapping/>
  </p:clrMapOvr>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Rectangle 6"/>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8" name="Rectangle 7"/>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5"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6" name="Rectangle 5"/>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9215616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Rectangle 6"/>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8" name="Rectangle 7"/>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5"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6" name="Rectangle 5"/>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1446488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3505200" y="6394375"/>
            <a:ext cx="21336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dirty="0"/>
          </a:p>
        </p:txBody>
      </p:sp>
      <p:sp>
        <p:nvSpPr>
          <p:cNvPr id="6" name="Rectangle 5"/>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
        <p:nvSpPr>
          <p:cNvPr id="7"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229824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6/21/2016</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762506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0786"/>
            <a:ext cx="9144000" cy="420624"/>
          </a:xfrm>
          <a:prstGeom prst="rect">
            <a:avLst/>
          </a:prstGeom>
        </p:spPr>
      </p:pic>
      <p:sp>
        <p:nvSpPr>
          <p:cNvPr id="11" name="Rectangle 10"/>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
        <p:nvSpPr>
          <p:cNvPr id="8" name="Slide Number Placeholder 5"/>
          <p:cNvSpPr>
            <a:spLocks noGrp="1"/>
          </p:cNvSpPr>
          <p:nvPr>
            <p:ph type="sldNum" sz="quarter" idx="4"/>
          </p:nvPr>
        </p:nvSpPr>
        <p:spPr>
          <a:xfrm>
            <a:off x="40164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41089005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0786"/>
            <a:ext cx="9144000" cy="420624"/>
          </a:xfrm>
          <a:prstGeom prst="rect">
            <a:avLst/>
          </a:prstGeom>
        </p:spPr>
      </p:pic>
      <p:sp>
        <p:nvSpPr>
          <p:cNvPr id="8" name="Slide Number Placeholder 5"/>
          <p:cNvSpPr>
            <a:spLocks noGrp="1"/>
          </p:cNvSpPr>
          <p:nvPr>
            <p:ph type="sldNum" sz="quarter" idx="4"/>
          </p:nvPr>
        </p:nvSpPr>
        <p:spPr>
          <a:xfrm>
            <a:off x="40164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9" name="Rectangle 8"/>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3667345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7" name="Rectangle 6"/>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4347155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5" name="Slide Number Placeholder 5"/>
          <p:cNvSpPr>
            <a:spLocks noGrp="1"/>
          </p:cNvSpPr>
          <p:nvPr>
            <p:ph type="sldNum" sz="quarter" idx="4"/>
          </p:nvPr>
        </p:nvSpPr>
        <p:spPr>
          <a:xfrm>
            <a:off x="3962400" y="6515100"/>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8" name="Rectangle 7"/>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2598812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8" name="Rectangle 7"/>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4" name="Slide Number Placeholder 5"/>
          <p:cNvSpPr>
            <a:spLocks noGrp="1"/>
          </p:cNvSpPr>
          <p:nvPr>
            <p:ph type="sldNum" sz="quarter" idx="4"/>
          </p:nvPr>
        </p:nvSpPr>
        <p:spPr>
          <a:xfrm>
            <a:off x="40308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6" name="Rectangle 5"/>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4937429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8" name="Rectangle 7"/>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5" name="Slide Number Placeholder 5"/>
          <p:cNvSpPr>
            <a:spLocks noGrp="1"/>
          </p:cNvSpPr>
          <p:nvPr>
            <p:ph type="sldNum" sz="quarter" idx="4"/>
          </p:nvPr>
        </p:nvSpPr>
        <p:spPr>
          <a:xfrm>
            <a:off x="40308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6" name="Rectangle 5"/>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0234325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7"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8" name="Rectangle 7"/>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6280005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8" name="Rectangle 7"/>
          <p:cNvSpPr/>
          <p:nvPr userDrawn="1"/>
        </p:nvSpPr>
        <p:spPr>
          <a:xfrm>
            <a:off x="2209800" y="6519446"/>
            <a:ext cx="668773" cy="215444"/>
          </a:xfrm>
          <a:prstGeom prst="rect">
            <a:avLst/>
          </a:prstGeom>
        </p:spPr>
        <p:txBody>
          <a:bodyPr wrap="none">
            <a:spAutoFit/>
          </a:bodyPr>
          <a:lstStyle/>
          <a:p>
            <a:pPr>
              <a:defRPr/>
            </a:pPr>
            <a:r>
              <a:rPr lang="en-US" sz="800" i="1" dirty="0" smtClean="0">
                <a:solidFill>
                  <a:srgbClr val="FFFFFF"/>
                </a:solidFill>
                <a:latin typeface="Arial" pitchFamily="34" charset="0"/>
                <a:cs typeface="Arial" pitchFamily="34" charset="0"/>
              </a:rPr>
              <a:t>June</a:t>
            </a:r>
            <a:r>
              <a:rPr lang="en-US" sz="800" i="1" baseline="0" dirty="0" smtClean="0">
                <a:solidFill>
                  <a:srgbClr val="FFFFFF"/>
                </a:solidFill>
                <a:latin typeface="Arial" pitchFamily="34" charset="0"/>
                <a:cs typeface="Arial" pitchFamily="34" charset="0"/>
              </a:rPr>
              <a:t> 2016</a:t>
            </a: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8448662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430786"/>
            <a:ext cx="9144000" cy="420624"/>
          </a:xfrm>
          <a:prstGeom prst="rect">
            <a:avLst/>
          </a:prstGeom>
        </p:spPr>
      </p:pic>
    </p:spTree>
    <p:extLst>
      <p:ext uri="{BB962C8B-B14F-4D97-AF65-F5344CB8AC3E}">
        <p14:creationId xmlns:p14="http://schemas.microsoft.com/office/powerpoint/2010/main" val="27181390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iming>
    <p:tnLst>
      <p:par>
        <p:cTn id="1" dur="indefinite" restart="never" nodeType="tmRoot"/>
      </p:par>
    </p:tnLst>
  </p:timing>
  <p:hf hdr="0" dt="0"/>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117808764"/>
      </p:ext>
    </p:extLst>
  </p:cSld>
  <p:clrMap bg1="lt1" tx1="dk1" bg2="lt2" tx2="dk2" accent1="accent1" accent2="accent2" accent3="accent3" accent4="accent4" accent5="accent5" accent6="accent6" hlink="hlink" folHlink="folHlink"/>
  <p:sldLayoutIdLst>
    <p:sldLayoutId id="2147483680" r:id="rId1"/>
  </p:sldLayoutIdLst>
  <p:timing>
    <p:tnLst>
      <p:par>
        <p:cTn id="1" dur="indefinite" restart="never" nodeType="tmRoot"/>
      </p:par>
    </p:tnLst>
  </p:timing>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image" Target="../media/image36.emf"/><Relationship Id="rId1" Type="http://schemas.openxmlformats.org/officeDocument/2006/relationships/slideLayout" Target="../slideLayouts/slideLayout5.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jpeg"/><Relationship Id="rId11" Type="http://schemas.openxmlformats.org/officeDocument/2006/relationships/image" Target="../media/image7.jpe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0.jpe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2" descr="C:\Users\stewartm\Desktop\2D4A409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6264" t="7267" r="862" b="13078"/>
          <a:stretch/>
        </p:blipFill>
        <p:spPr bwMode="auto">
          <a:xfrm>
            <a:off x="-3372" y="609600"/>
            <a:ext cx="9147372" cy="547029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1680245" y="-19050"/>
            <a:ext cx="7273255" cy="666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defTabSz="457200" fontAlgn="base">
              <a:spcBef>
                <a:spcPct val="0"/>
              </a:spcBef>
              <a:spcAft>
                <a:spcPct val="0"/>
              </a:spcAft>
              <a:defRPr/>
            </a:pPr>
            <a:r>
              <a:rPr lang="en-US" sz="3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 GeV Era</a:t>
            </a:r>
            <a:r>
              <a:rPr lang="en-US" sz="3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t>
            </a:r>
            <a:r>
              <a:rPr lang="en-US" sz="3600" b="1" kern="0" dirty="0" err="1"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JLab</a:t>
            </a:r>
            <a:endParaRPr lang="en-US" sz="3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2070" y="6019800"/>
            <a:ext cx="2714625"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Bob </a:t>
            </a:r>
            <a:r>
              <a:rPr lang="en-US" b="1" kern="0"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McKeown</a:t>
            </a:r>
            <a:endPar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457200" fontAlgn="base">
              <a:spcBef>
                <a:spcPct val="0"/>
              </a:spcBef>
              <a:spcAft>
                <a:spcPct val="0"/>
              </a:spcAft>
              <a:defRPr/>
            </a:pPr>
            <a:r>
              <a:rPr lang="en-US" sz="1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June 23, 2016</a:t>
            </a:r>
            <a:endParaRPr lang="en-US" sz="1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045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Science in 3-Dimensions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1430" y="990600"/>
            <a:ext cx="3173970" cy="445770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714536" y="5525869"/>
            <a:ext cx="3505664" cy="338554"/>
          </a:xfrm>
          <a:prstGeom prst="rect">
            <a:avLst/>
          </a:prstGeom>
          <a:noFill/>
        </p:spPr>
        <p:txBody>
          <a:bodyPr wrap="square" rtlCol="0">
            <a:spAutoFit/>
          </a:bodyPr>
          <a:lstStyle/>
          <a:p>
            <a:r>
              <a:rPr lang="en-US" sz="1600" dirty="0" err="1" smtClean="0">
                <a:solidFill>
                  <a:srgbClr val="000000"/>
                </a:solidFill>
                <a:latin typeface="Arial" pitchFamily="34" charset="0"/>
                <a:cs typeface="Arial" pitchFamily="34" charset="0"/>
              </a:rPr>
              <a:t>Mimivirus</a:t>
            </a:r>
            <a:r>
              <a:rPr lang="en-US" sz="1600" dirty="0" smtClean="0">
                <a:solidFill>
                  <a:srgbClr val="000000"/>
                </a:solidFill>
                <a:latin typeface="Arial" pitchFamily="34" charset="0"/>
                <a:cs typeface="Arial" pitchFamily="34" charset="0"/>
              </a:rPr>
              <a:t> imaged at LCLS (SLAC)</a:t>
            </a:r>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990600"/>
            <a:ext cx="3124200" cy="248651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2604" y="1138535"/>
            <a:ext cx="1778051" cy="861774"/>
          </a:xfrm>
          <a:prstGeom prst="rect">
            <a:avLst/>
          </a:prstGeom>
          <a:noFill/>
        </p:spPr>
        <p:txBody>
          <a:bodyPr wrap="none" rtlCol="0">
            <a:spAutoFit/>
          </a:bodyPr>
          <a:lstStyle/>
          <a:p>
            <a:r>
              <a:rPr lang="en-US" sz="1600" dirty="0" smtClean="0">
                <a:solidFill>
                  <a:srgbClr val="000000"/>
                </a:solidFill>
                <a:latin typeface="Arial" pitchFamily="34" charset="0"/>
                <a:cs typeface="Arial" pitchFamily="34" charset="0"/>
              </a:rPr>
              <a:t>3D simulation of</a:t>
            </a:r>
          </a:p>
          <a:p>
            <a:r>
              <a:rPr lang="en-US" sz="1600" dirty="0" smtClean="0">
                <a:solidFill>
                  <a:srgbClr val="000000"/>
                </a:solidFill>
                <a:latin typeface="Arial" pitchFamily="34" charset="0"/>
                <a:cs typeface="Arial" pitchFamily="34" charset="0"/>
              </a:rPr>
              <a:t>15M</a:t>
            </a:r>
            <a:r>
              <a:rPr lang="en-US" sz="1600" baseline="-25000" dirty="0" smtClean="0">
                <a:solidFill>
                  <a:srgbClr val="000000"/>
                </a:solidFill>
                <a:latin typeface="Arial" pitchFamily="34" charset="0"/>
                <a:cs typeface="Arial" pitchFamily="34" charset="0"/>
                <a:sym typeface="Wingdings 2"/>
              </a:rPr>
              <a:t></a:t>
            </a:r>
            <a:r>
              <a:rPr lang="en-US" sz="1600" dirty="0" smtClean="0">
                <a:solidFill>
                  <a:srgbClr val="000000"/>
                </a:solidFill>
                <a:latin typeface="Arial" pitchFamily="34" charset="0"/>
                <a:cs typeface="Arial" pitchFamily="34" charset="0"/>
                <a:sym typeface="Wingdings 2"/>
              </a:rPr>
              <a:t> supernova </a:t>
            </a:r>
          </a:p>
          <a:p>
            <a:r>
              <a:rPr lang="en-US" sz="1600" dirty="0" smtClean="0">
                <a:solidFill>
                  <a:srgbClr val="000000"/>
                </a:solidFill>
                <a:latin typeface="Arial" pitchFamily="34" charset="0"/>
                <a:cs typeface="Arial" pitchFamily="34" charset="0"/>
                <a:sym typeface="Wingdings 2"/>
              </a:rPr>
              <a:t>(ORNL)</a:t>
            </a:r>
            <a:endParaRPr lang="en-US" sz="1600" baseline="-25000" dirty="0" smtClean="0">
              <a:solidFill>
                <a:srgbClr val="000000"/>
              </a:solidFill>
              <a:latin typeface="Arial" pitchFamily="34" charset="0"/>
              <a:cs typeface="Arial" pitchFamily="34" charset="0"/>
            </a:endParaRPr>
          </a:p>
        </p:txBody>
      </p:sp>
      <p:sp>
        <p:nvSpPr>
          <p:cNvPr id="6" name="TextBox 5"/>
          <p:cNvSpPr txBox="1"/>
          <p:nvPr/>
        </p:nvSpPr>
        <p:spPr>
          <a:xfrm>
            <a:off x="57593" y="3733800"/>
            <a:ext cx="3220753" cy="2308324"/>
          </a:xfrm>
          <a:prstGeom prst="rect">
            <a:avLst/>
          </a:prstGeom>
          <a:noFill/>
        </p:spPr>
        <p:txBody>
          <a:bodyPr wrap="none" rtlCol="0">
            <a:spAutoFit/>
          </a:bodyPr>
          <a:lstStyle/>
          <a:p>
            <a:r>
              <a:rPr lang="en-US" sz="1600" dirty="0" smtClean="0">
                <a:solidFill>
                  <a:srgbClr val="000000"/>
                </a:solidFill>
                <a:latin typeface="Arial" pitchFamily="34" charset="0"/>
                <a:cs typeface="Arial" pitchFamily="34" charset="0"/>
              </a:rPr>
              <a:t>Predicted</a:t>
            </a:r>
            <a:endParaRPr lang="en-US" sz="1600" dirty="0">
              <a:solidFill>
                <a:srgbClr val="000000"/>
              </a:solidFill>
              <a:latin typeface="Arial" pitchFamily="34" charset="0"/>
              <a:cs typeface="Arial" pitchFamily="34" charset="0"/>
            </a:endParaRPr>
          </a:p>
          <a:p>
            <a:r>
              <a:rPr lang="en-US" sz="1600" dirty="0" smtClean="0">
                <a:solidFill>
                  <a:srgbClr val="000000"/>
                </a:solidFill>
                <a:latin typeface="Arial" pitchFamily="34" charset="0"/>
                <a:cs typeface="Arial" pitchFamily="34" charset="0"/>
              </a:rPr>
              <a:t>quark </a:t>
            </a:r>
          </a:p>
          <a:p>
            <a:r>
              <a:rPr lang="en-US" sz="1600" dirty="0">
                <a:solidFill>
                  <a:srgbClr val="000000"/>
                </a:solidFill>
                <a:latin typeface="Arial" pitchFamily="34" charset="0"/>
                <a:cs typeface="Arial" pitchFamily="34" charset="0"/>
              </a:rPr>
              <a:t>T</a:t>
            </a:r>
            <a:r>
              <a:rPr lang="en-US" sz="1600" dirty="0" smtClean="0">
                <a:solidFill>
                  <a:srgbClr val="000000"/>
                </a:solidFill>
                <a:latin typeface="Arial" pitchFamily="34" charset="0"/>
                <a:cs typeface="Arial" pitchFamily="34" charset="0"/>
              </a:rPr>
              <a:t>ransverse</a:t>
            </a:r>
          </a:p>
          <a:p>
            <a:r>
              <a:rPr lang="en-US" sz="1600" dirty="0">
                <a:solidFill>
                  <a:srgbClr val="000000"/>
                </a:solidFill>
                <a:latin typeface="Arial" pitchFamily="34" charset="0"/>
                <a:cs typeface="Arial" pitchFamily="34" charset="0"/>
              </a:rPr>
              <a:t>M</a:t>
            </a:r>
            <a:r>
              <a:rPr lang="en-US" sz="1600" dirty="0" smtClean="0">
                <a:solidFill>
                  <a:srgbClr val="000000"/>
                </a:solidFill>
                <a:latin typeface="Arial" pitchFamily="34" charset="0"/>
                <a:cs typeface="Arial" pitchFamily="34" charset="0"/>
              </a:rPr>
              <a:t>omentum </a:t>
            </a:r>
          </a:p>
          <a:p>
            <a:r>
              <a:rPr lang="en-US" sz="1600" dirty="0" smtClean="0">
                <a:solidFill>
                  <a:srgbClr val="000000"/>
                </a:solidFill>
                <a:latin typeface="Arial" pitchFamily="34" charset="0"/>
                <a:cs typeface="Arial" pitchFamily="34" charset="0"/>
              </a:rPr>
              <a:t>Distributions</a:t>
            </a:r>
          </a:p>
          <a:p>
            <a:r>
              <a:rPr lang="en-US" sz="1600" dirty="0" smtClean="0">
                <a:solidFill>
                  <a:srgbClr val="000000"/>
                </a:solidFill>
                <a:latin typeface="Arial" pitchFamily="34" charset="0"/>
                <a:cs typeface="Arial" pitchFamily="34" charset="0"/>
              </a:rPr>
              <a:t>for a </a:t>
            </a:r>
          </a:p>
          <a:p>
            <a:r>
              <a:rPr lang="en-US" sz="1600" dirty="0" smtClean="0">
                <a:solidFill>
                  <a:srgbClr val="000000"/>
                </a:solidFill>
                <a:latin typeface="Arial" pitchFamily="34" charset="0"/>
                <a:cs typeface="Arial" pitchFamily="34" charset="0"/>
              </a:rPr>
              <a:t>polarized </a:t>
            </a:r>
          </a:p>
          <a:p>
            <a:r>
              <a:rPr lang="en-US" sz="1600" dirty="0" smtClean="0">
                <a:solidFill>
                  <a:srgbClr val="000000"/>
                </a:solidFill>
                <a:latin typeface="Arial" pitchFamily="34" charset="0"/>
                <a:cs typeface="Arial" pitchFamily="34" charset="0"/>
              </a:rPr>
              <a:t>proton</a:t>
            </a:r>
          </a:p>
          <a:p>
            <a:r>
              <a:rPr lang="en-US" sz="1600" dirty="0" smtClean="0">
                <a:solidFill>
                  <a:srgbClr val="000000"/>
                </a:solidFill>
                <a:latin typeface="Arial" pitchFamily="34" charset="0"/>
                <a:cs typeface="Arial" pitchFamily="34" charset="0"/>
              </a:rPr>
              <a:t>(accessible with </a:t>
            </a:r>
            <a:r>
              <a:rPr lang="en-US" sz="1600" dirty="0" err="1" smtClean="0">
                <a:solidFill>
                  <a:srgbClr val="000000"/>
                </a:solidFill>
                <a:latin typeface="Arial" pitchFamily="34" charset="0"/>
                <a:cs typeface="Arial" pitchFamily="34" charset="0"/>
              </a:rPr>
              <a:t>JLab</a:t>
            </a:r>
            <a:r>
              <a:rPr lang="en-US" sz="1600" dirty="0" smtClean="0">
                <a:solidFill>
                  <a:srgbClr val="000000"/>
                </a:solidFill>
                <a:latin typeface="Arial" pitchFamily="34" charset="0"/>
                <a:cs typeface="Arial" pitchFamily="34" charset="0"/>
              </a:rPr>
              <a:t> @ 12 GeV)</a:t>
            </a:r>
          </a:p>
        </p:txBody>
      </p:sp>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528" y="3733800"/>
            <a:ext cx="3886200" cy="188580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10</a:t>
            </a:fld>
            <a:endParaRPr lang="en-US" dirty="0">
              <a:solidFill>
                <a:prstClr val="white"/>
              </a:solidFill>
            </a:endParaRPr>
          </a:p>
        </p:txBody>
      </p:sp>
    </p:spTree>
    <p:extLst>
      <p:ext uri="{BB962C8B-B14F-4D97-AF65-F5344CB8AC3E}">
        <p14:creationId xmlns:p14="http://schemas.microsoft.com/office/powerpoint/2010/main" val="1057123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Chapter 3</a:t>
            </a:r>
            <a:endParaRPr lang="en-US" dirty="0"/>
          </a:p>
        </p:txBody>
      </p:sp>
      <p:sp>
        <p:nvSpPr>
          <p:cNvPr id="4" name="Slide Number Placeholder 3"/>
          <p:cNvSpPr>
            <a:spLocks noGrp="1"/>
          </p:cNvSpPr>
          <p:nvPr>
            <p:ph type="sldNum" sz="quarter" idx="4"/>
          </p:nvPr>
        </p:nvSpPr>
        <p:spPr/>
        <p:txBody>
          <a:bodyPr/>
          <a:lstStyle/>
          <a:p>
            <a:pPr defTabSz="457200"/>
            <a:fld id="{B58F48A6-A3E1-4848-9AC3-B43F560BE4FE}" type="slidenum">
              <a:rPr lang="en-US" smtClean="0">
                <a:solidFill>
                  <a:prstClr val="white"/>
                </a:solidFill>
              </a:rPr>
              <a:pPr defTabSz="457200"/>
              <a:t>11</a:t>
            </a:fld>
            <a:endParaRPr lang="en-US" dirty="0">
              <a:solidFill>
                <a:prstClr val="white"/>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337956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42495" y="838200"/>
            <a:ext cx="5115705" cy="461665"/>
          </a:xfrm>
          <a:prstGeom prst="rect">
            <a:avLst/>
          </a:prstGeom>
          <a:noFill/>
        </p:spPr>
        <p:txBody>
          <a:bodyPr wrap="square" rtlCol="0">
            <a:spAutoFit/>
          </a:bodyPr>
          <a:lstStyle/>
          <a:p>
            <a:r>
              <a:rPr lang="en-US" sz="2400" b="1" dirty="0" smtClean="0">
                <a:solidFill>
                  <a:srgbClr val="002060"/>
                </a:solidFill>
                <a:latin typeface="Arial" pitchFamily="34" charset="0"/>
                <a:cs typeface="Arial" pitchFamily="34" charset="0"/>
              </a:rPr>
              <a:t>Nuclear </a:t>
            </a:r>
            <a:r>
              <a:rPr lang="en-US" sz="2400" b="1" dirty="0">
                <a:solidFill>
                  <a:srgbClr val="002060"/>
                </a:solidFill>
                <a:latin typeface="Arial" pitchFamily="34" charset="0"/>
                <a:cs typeface="Arial" pitchFamily="34" charset="0"/>
              </a:rPr>
              <a:t>Structure and Reactions</a:t>
            </a:r>
            <a:endParaRPr lang="en-US" sz="2400" b="1" dirty="0" smtClean="0">
              <a:solidFill>
                <a:srgbClr val="002060"/>
              </a:solidFill>
              <a:latin typeface="Arial" pitchFamily="34" charset="0"/>
              <a:cs typeface="Arial" pitchFamily="34" charset="0"/>
            </a:endParaRPr>
          </a:p>
        </p:txBody>
      </p:sp>
      <p:sp>
        <p:nvSpPr>
          <p:cNvPr id="7" name="TextBox 6"/>
          <p:cNvSpPr txBox="1"/>
          <p:nvPr/>
        </p:nvSpPr>
        <p:spPr>
          <a:xfrm>
            <a:off x="3832654" y="4572000"/>
            <a:ext cx="4897630" cy="830997"/>
          </a:xfrm>
          <a:prstGeom prst="rect">
            <a:avLst/>
          </a:prstGeom>
          <a:noFill/>
        </p:spPr>
        <p:txBody>
          <a:bodyPr wrap="square" rtlCol="0">
            <a:spAutoFit/>
          </a:bodyPr>
          <a:lstStyle/>
          <a:p>
            <a:r>
              <a:rPr lang="en-US" sz="1600" b="1" dirty="0" smtClean="0">
                <a:solidFill>
                  <a:srgbClr val="002060"/>
                </a:solidFill>
                <a:latin typeface="Arial" pitchFamily="34" charset="0"/>
                <a:cs typeface="Arial" pitchFamily="34" charset="0"/>
              </a:rPr>
              <a:t>Future CEBAF data will determine the thickness of the neutron skin in a </a:t>
            </a:r>
            <a:r>
              <a:rPr lang="en-US" sz="1600" b="1" dirty="0" err="1" smtClean="0">
                <a:solidFill>
                  <a:srgbClr val="002060"/>
                </a:solidFill>
                <a:latin typeface="Arial" pitchFamily="34" charset="0"/>
                <a:cs typeface="Arial" pitchFamily="34" charset="0"/>
              </a:rPr>
              <a:t>Pb</a:t>
            </a:r>
            <a:r>
              <a:rPr lang="en-US" sz="1600" b="1" dirty="0" smtClean="0">
                <a:solidFill>
                  <a:srgbClr val="002060"/>
                </a:solidFill>
                <a:latin typeface="Arial" pitchFamily="34" charset="0"/>
                <a:cs typeface="Arial" pitchFamily="34" charset="0"/>
              </a:rPr>
              <a:t> nucleus which is related to the radius of a neutron star</a:t>
            </a:r>
          </a:p>
        </p:txBody>
      </p:sp>
      <p:pic>
        <p:nvPicPr>
          <p:cNvPr id="8" name="Picture 35" descr="NStarInt"/>
          <p:cNvPicPr>
            <a:picLocks noChangeAspect="1" noChangeArrowheads="1"/>
          </p:cNvPicPr>
          <p:nvPr/>
        </p:nvPicPr>
        <p:blipFill>
          <a:blip r:embed="rId3" cstate="print"/>
          <a:srcRect/>
          <a:stretch>
            <a:fillRect/>
          </a:stretch>
        </p:blipFill>
        <p:spPr bwMode="auto">
          <a:xfrm>
            <a:off x="3810000" y="1517741"/>
            <a:ext cx="2532362" cy="2847791"/>
          </a:xfrm>
          <a:prstGeom prst="rect">
            <a:avLst/>
          </a:prstGeom>
          <a:ln>
            <a:noFill/>
          </a:ln>
          <a:effectLst>
            <a:outerShdw blurRad="292100" dist="139700" dir="2700000" algn="tl" rotWithShape="0">
              <a:srgbClr val="333333">
                <a:alpha val="65000"/>
              </a:srgbClr>
            </a:outerShdw>
          </a:effec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517741"/>
            <a:ext cx="2638132" cy="2847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062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Chapter 3</a:t>
            </a:r>
            <a:endParaRPr lang="en-US" dirty="0"/>
          </a:p>
        </p:txBody>
      </p:sp>
      <p:sp>
        <p:nvSpPr>
          <p:cNvPr id="4" name="Slide Number Placeholder 3"/>
          <p:cNvSpPr>
            <a:spLocks noGrp="1"/>
          </p:cNvSpPr>
          <p:nvPr>
            <p:ph type="sldNum" sz="quarter" idx="4"/>
          </p:nvPr>
        </p:nvSpPr>
        <p:spPr/>
        <p:txBody>
          <a:bodyPr/>
          <a:lstStyle/>
          <a:p>
            <a:pPr defTabSz="457200"/>
            <a:fld id="{B58F48A6-A3E1-4848-9AC3-B43F560BE4FE}" type="slidenum">
              <a:rPr lang="en-US" smtClean="0">
                <a:solidFill>
                  <a:prstClr val="white"/>
                </a:solidFill>
              </a:rPr>
              <a:pPr defTabSz="457200"/>
              <a:t>12</a:t>
            </a:fld>
            <a:endParaRPr lang="en-US" dirty="0">
              <a:solidFill>
                <a:prstClr val="white"/>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337956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42495" y="838200"/>
            <a:ext cx="5115705" cy="461665"/>
          </a:xfrm>
          <a:prstGeom prst="rect">
            <a:avLst/>
          </a:prstGeom>
          <a:noFill/>
        </p:spPr>
        <p:txBody>
          <a:bodyPr wrap="square" rtlCol="0">
            <a:spAutoFit/>
          </a:bodyPr>
          <a:lstStyle/>
          <a:p>
            <a:r>
              <a:rPr lang="en-US" sz="2400" b="1" dirty="0" smtClean="0">
                <a:solidFill>
                  <a:srgbClr val="002060"/>
                </a:solidFill>
                <a:latin typeface="Arial" pitchFamily="34" charset="0"/>
                <a:cs typeface="Arial" pitchFamily="34" charset="0"/>
              </a:rPr>
              <a:t>Nuclear </a:t>
            </a:r>
            <a:r>
              <a:rPr lang="en-US" sz="2400" b="1" dirty="0">
                <a:solidFill>
                  <a:srgbClr val="002060"/>
                </a:solidFill>
                <a:latin typeface="Arial" pitchFamily="34" charset="0"/>
                <a:cs typeface="Arial" pitchFamily="34" charset="0"/>
              </a:rPr>
              <a:t>Structure and Reactions</a:t>
            </a:r>
            <a:endParaRPr lang="en-US" sz="2400" b="1" dirty="0" smtClean="0">
              <a:solidFill>
                <a:srgbClr val="002060"/>
              </a:solidFill>
              <a:latin typeface="Arial" pitchFamily="34" charset="0"/>
              <a:cs typeface="Arial" pitchFamily="34" charset="0"/>
            </a:endParaRPr>
          </a:p>
        </p:txBody>
      </p:sp>
      <p:sp>
        <p:nvSpPr>
          <p:cNvPr id="7" name="TextBox 6"/>
          <p:cNvSpPr txBox="1"/>
          <p:nvPr/>
        </p:nvSpPr>
        <p:spPr>
          <a:xfrm>
            <a:off x="3832654" y="4655403"/>
            <a:ext cx="4897630" cy="830997"/>
          </a:xfrm>
          <a:prstGeom prst="rect">
            <a:avLst/>
          </a:prstGeom>
          <a:noFill/>
        </p:spPr>
        <p:txBody>
          <a:bodyPr wrap="square" rtlCol="0">
            <a:spAutoFit/>
          </a:bodyPr>
          <a:lstStyle/>
          <a:p>
            <a:r>
              <a:rPr lang="en-US" sz="1600" b="1" dirty="0" smtClean="0">
                <a:solidFill>
                  <a:srgbClr val="002060"/>
                </a:solidFill>
                <a:latin typeface="Arial" pitchFamily="34" charset="0"/>
                <a:cs typeface="Arial" pitchFamily="34" charset="0"/>
              </a:rPr>
              <a:t>Future CEBAF data on </a:t>
            </a:r>
            <a:r>
              <a:rPr lang="en-US" sz="1600" b="1" dirty="0" err="1" smtClean="0">
                <a:solidFill>
                  <a:srgbClr val="002060"/>
                </a:solidFill>
                <a:latin typeface="Arial" pitchFamily="34" charset="0"/>
                <a:cs typeface="Arial" pitchFamily="34" charset="0"/>
              </a:rPr>
              <a:t>hypernuclei</a:t>
            </a:r>
            <a:r>
              <a:rPr lang="en-US" sz="1600" b="1" dirty="0" smtClean="0">
                <a:solidFill>
                  <a:srgbClr val="002060"/>
                </a:solidFill>
                <a:latin typeface="Arial" pitchFamily="34" charset="0"/>
                <a:cs typeface="Arial" pitchFamily="34" charset="0"/>
              </a:rPr>
              <a:t> should test explanations of why neutron stars with masses twice that of our sun exist.</a:t>
            </a: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524000"/>
            <a:ext cx="4114800" cy="297781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01637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Chapter 4 </a:t>
            </a:r>
            <a:endParaRPr lang="en-US" dirty="0"/>
          </a:p>
        </p:txBody>
      </p:sp>
      <p:sp>
        <p:nvSpPr>
          <p:cNvPr id="4" name="Slide Number Placeholder 3"/>
          <p:cNvSpPr>
            <a:spLocks noGrp="1"/>
          </p:cNvSpPr>
          <p:nvPr>
            <p:ph type="sldNum" sz="quarter" idx="4"/>
          </p:nvPr>
        </p:nvSpPr>
        <p:spPr/>
        <p:txBody>
          <a:bodyPr/>
          <a:lstStyle/>
          <a:p>
            <a:pPr defTabSz="457200"/>
            <a:fld id="{B58F48A6-A3E1-4848-9AC3-B43F560BE4FE}" type="slidenum">
              <a:rPr lang="en-US" smtClean="0">
                <a:solidFill>
                  <a:prstClr val="white"/>
                </a:solidFill>
              </a:rPr>
              <a:pPr defTabSz="457200"/>
              <a:t>13</a:t>
            </a:fld>
            <a:endParaRPr lang="en-US" dirty="0">
              <a:solidFill>
                <a:prstClr val="white"/>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337956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42495" y="838200"/>
            <a:ext cx="5115705" cy="461665"/>
          </a:xfrm>
          <a:prstGeom prst="rect">
            <a:avLst/>
          </a:prstGeom>
          <a:noFill/>
        </p:spPr>
        <p:txBody>
          <a:bodyPr wrap="square" rtlCol="0">
            <a:spAutoFit/>
          </a:bodyPr>
          <a:lstStyle/>
          <a:p>
            <a:r>
              <a:rPr lang="en-US" sz="2400" b="1" dirty="0" smtClean="0">
                <a:solidFill>
                  <a:srgbClr val="002060"/>
                </a:solidFill>
                <a:latin typeface="Arial" pitchFamily="34" charset="0"/>
                <a:cs typeface="Arial" pitchFamily="34" charset="0"/>
              </a:rPr>
              <a:t>Nuclear Astrophysics</a:t>
            </a:r>
          </a:p>
        </p:txBody>
      </p:sp>
      <p:sp>
        <p:nvSpPr>
          <p:cNvPr id="7" name="TextBox 6"/>
          <p:cNvSpPr txBox="1"/>
          <p:nvPr/>
        </p:nvSpPr>
        <p:spPr>
          <a:xfrm>
            <a:off x="3299522" y="5334000"/>
            <a:ext cx="4897630" cy="830997"/>
          </a:xfrm>
          <a:prstGeom prst="rect">
            <a:avLst/>
          </a:prstGeom>
          <a:noFill/>
        </p:spPr>
        <p:txBody>
          <a:bodyPr wrap="square" rtlCol="0">
            <a:spAutoFit/>
          </a:bodyPr>
          <a:lstStyle/>
          <a:p>
            <a:r>
              <a:rPr lang="en-US" sz="1600" b="1" dirty="0" smtClean="0">
                <a:solidFill>
                  <a:srgbClr val="002060"/>
                </a:solidFill>
                <a:latin typeface="Arial" pitchFamily="34" charset="0"/>
                <a:cs typeface="Arial" pitchFamily="34" charset="0"/>
              </a:rPr>
              <a:t>Future CEBAF data on </a:t>
            </a:r>
            <a:r>
              <a:rPr lang="en-US" sz="1600" b="1" dirty="0" smtClean="0">
                <a:solidFill>
                  <a:srgbClr val="002060"/>
                </a:solidFill>
                <a:latin typeface="Symbol" panose="05050102010706020507" pitchFamily="18" charset="2"/>
                <a:cs typeface="Arial" pitchFamily="34" charset="0"/>
              </a:rPr>
              <a:t>g</a:t>
            </a:r>
            <a:r>
              <a:rPr lang="en-US" sz="1600" b="1" dirty="0" smtClean="0">
                <a:solidFill>
                  <a:srgbClr val="002060"/>
                </a:solidFill>
                <a:latin typeface="Arial" panose="020B0604020202020204" pitchFamily="34" charset="0"/>
                <a:cs typeface="Arial" panose="020B0604020202020204" pitchFamily="34" charset="0"/>
              </a:rPr>
              <a:t>+</a:t>
            </a:r>
            <a:r>
              <a:rPr lang="en-US" sz="1600" b="1" baseline="30000" dirty="0" smtClean="0">
                <a:solidFill>
                  <a:srgbClr val="002060"/>
                </a:solidFill>
                <a:latin typeface="Arial" panose="020B0604020202020204" pitchFamily="34" charset="0"/>
                <a:cs typeface="Arial" panose="020B0604020202020204" pitchFamily="34" charset="0"/>
              </a:rPr>
              <a:t>16</a:t>
            </a:r>
            <a:r>
              <a:rPr lang="en-US" sz="1600" b="1" dirty="0" smtClean="0">
                <a:solidFill>
                  <a:srgbClr val="002060"/>
                </a:solidFill>
                <a:latin typeface="Arial" panose="020B0604020202020204" pitchFamily="34" charset="0"/>
                <a:cs typeface="Arial" panose="020B0604020202020204" pitchFamily="34" charset="0"/>
              </a:rPr>
              <a:t>O </a:t>
            </a:r>
            <a:r>
              <a:rPr lang="en-US" sz="1600" b="1" dirty="0" smtClean="0">
                <a:solidFill>
                  <a:srgbClr val="002060"/>
                </a:solidFill>
                <a:latin typeface="Arial" panose="020B0604020202020204" pitchFamily="34" charset="0"/>
                <a:cs typeface="Arial" panose="020B0604020202020204" pitchFamily="34" charset="0"/>
                <a:sym typeface="Wingdings 3"/>
              </a:rPr>
              <a:t> </a:t>
            </a:r>
            <a:r>
              <a:rPr lang="en-US" sz="1600" b="1" baseline="30000" dirty="0" smtClean="0">
                <a:solidFill>
                  <a:srgbClr val="002060"/>
                </a:solidFill>
                <a:latin typeface="Arial" panose="020B0604020202020204" pitchFamily="34" charset="0"/>
                <a:cs typeface="Arial" panose="020B0604020202020204" pitchFamily="34" charset="0"/>
                <a:sym typeface="Wingdings 3"/>
              </a:rPr>
              <a:t>12</a:t>
            </a:r>
            <a:r>
              <a:rPr lang="en-US" sz="1600" b="1" dirty="0" smtClean="0">
                <a:solidFill>
                  <a:srgbClr val="002060"/>
                </a:solidFill>
                <a:latin typeface="Arial" panose="020B0604020202020204" pitchFamily="34" charset="0"/>
                <a:cs typeface="Arial" panose="020B0604020202020204" pitchFamily="34" charset="0"/>
                <a:sym typeface="Wingdings 3"/>
              </a:rPr>
              <a:t>C +</a:t>
            </a:r>
            <a:r>
              <a:rPr lang="en-US" sz="1600" b="1" dirty="0" smtClean="0">
                <a:solidFill>
                  <a:srgbClr val="002060"/>
                </a:solidFill>
                <a:latin typeface="Symbol" panose="05050102010706020507" pitchFamily="18" charset="2"/>
                <a:cs typeface="Arial" panose="020B0604020202020204" pitchFamily="34" charset="0"/>
                <a:sym typeface="Wingdings 3"/>
              </a:rPr>
              <a:t>a</a:t>
            </a:r>
            <a:r>
              <a:rPr lang="en-US" sz="1600" b="1" dirty="0" smtClean="0">
                <a:solidFill>
                  <a:srgbClr val="002060"/>
                </a:solidFill>
                <a:latin typeface="Arial" panose="020B0604020202020204" pitchFamily="34" charset="0"/>
                <a:cs typeface="Arial" panose="020B0604020202020204" pitchFamily="34" charset="0"/>
                <a:sym typeface="Wingdings 3"/>
              </a:rPr>
              <a:t> will provide new information on the Carbon/Oxygen ratio in our universe.</a:t>
            </a:r>
            <a:endParaRPr lang="en-US" sz="1600" b="1" dirty="0" smtClean="0">
              <a:solidFill>
                <a:srgbClr val="002060"/>
              </a:solidFill>
              <a:latin typeface="Arial" pitchFamily="34" charset="0"/>
              <a:cs typeface="Arial"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375069"/>
            <a:ext cx="4691952" cy="374196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79176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Chapter 5 </a:t>
            </a:r>
            <a:endParaRPr lang="en-US" dirty="0"/>
          </a:p>
        </p:txBody>
      </p:sp>
      <p:sp>
        <p:nvSpPr>
          <p:cNvPr id="4" name="Slide Number Placeholder 3"/>
          <p:cNvSpPr>
            <a:spLocks noGrp="1"/>
          </p:cNvSpPr>
          <p:nvPr>
            <p:ph type="sldNum" sz="quarter" idx="4"/>
          </p:nvPr>
        </p:nvSpPr>
        <p:spPr/>
        <p:txBody>
          <a:bodyPr/>
          <a:lstStyle/>
          <a:p>
            <a:pPr defTabSz="457200"/>
            <a:fld id="{B58F48A6-A3E1-4848-9AC3-B43F560BE4FE}" type="slidenum">
              <a:rPr lang="en-US" smtClean="0">
                <a:solidFill>
                  <a:prstClr val="white"/>
                </a:solidFill>
              </a:rPr>
              <a:pPr defTabSz="457200"/>
              <a:t>14</a:t>
            </a:fld>
            <a:endParaRPr lang="en-US" dirty="0">
              <a:solidFill>
                <a:prstClr val="white"/>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337956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99521" y="838200"/>
            <a:ext cx="5844479" cy="830997"/>
          </a:xfrm>
          <a:prstGeom prst="rect">
            <a:avLst/>
          </a:prstGeom>
          <a:noFill/>
        </p:spPr>
        <p:txBody>
          <a:bodyPr wrap="square" rtlCol="0">
            <a:spAutoFit/>
          </a:bodyPr>
          <a:lstStyle/>
          <a:p>
            <a:r>
              <a:rPr lang="en-US" sz="2400" b="1" dirty="0">
                <a:solidFill>
                  <a:srgbClr val="002060"/>
                </a:solidFill>
                <a:latin typeface="Arial" pitchFamily="34" charset="0"/>
                <a:cs typeface="Arial" pitchFamily="34" charset="0"/>
              </a:rPr>
              <a:t>Fundamental Symmetries and </a:t>
            </a:r>
            <a:r>
              <a:rPr lang="en-US" sz="2400" b="1" dirty="0" smtClean="0">
                <a:solidFill>
                  <a:srgbClr val="002060"/>
                </a:solidFill>
                <a:latin typeface="Arial" pitchFamily="34" charset="0"/>
                <a:cs typeface="Arial" pitchFamily="34" charset="0"/>
              </a:rPr>
              <a:t>Neutrinos</a:t>
            </a:r>
          </a:p>
        </p:txBody>
      </p:sp>
      <p:sp>
        <p:nvSpPr>
          <p:cNvPr id="7" name="TextBox 6"/>
          <p:cNvSpPr txBox="1"/>
          <p:nvPr/>
        </p:nvSpPr>
        <p:spPr>
          <a:xfrm>
            <a:off x="3407189" y="5334000"/>
            <a:ext cx="4897630" cy="1077218"/>
          </a:xfrm>
          <a:prstGeom prst="rect">
            <a:avLst/>
          </a:prstGeom>
          <a:noFill/>
        </p:spPr>
        <p:txBody>
          <a:bodyPr wrap="square" rtlCol="0">
            <a:spAutoFit/>
          </a:bodyPr>
          <a:lstStyle/>
          <a:p>
            <a:r>
              <a:rPr lang="en-US" sz="1600" b="1" dirty="0" smtClean="0">
                <a:solidFill>
                  <a:srgbClr val="002060"/>
                </a:solidFill>
                <a:latin typeface="Arial" pitchFamily="34" charset="0"/>
                <a:cs typeface="Arial" pitchFamily="34" charset="0"/>
              </a:rPr>
              <a:t>Future CEBAF data on parity violating electron scattering provides a high precision test of the standard model, complementary to measurements at LHC</a:t>
            </a: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7188" y="1600201"/>
            <a:ext cx="5400637" cy="3643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4127448" y="4114799"/>
            <a:ext cx="2895600" cy="584775"/>
            <a:chOff x="3252440" y="4267200"/>
            <a:chExt cx="3681760" cy="771469"/>
          </a:xfrm>
        </p:grpSpPr>
        <p:sp>
          <p:nvSpPr>
            <p:cNvPr id="10" name="TextBox 9"/>
            <p:cNvSpPr txBox="1"/>
            <p:nvPr/>
          </p:nvSpPr>
          <p:spPr>
            <a:xfrm>
              <a:off x="3252440" y="4267200"/>
              <a:ext cx="1539265" cy="771469"/>
            </a:xfrm>
            <a:prstGeom prst="rect">
              <a:avLst/>
            </a:prstGeom>
            <a:solidFill>
              <a:schemeClr val="bg1"/>
            </a:solidFill>
          </p:spPr>
          <p:txBody>
            <a:bodyPr wrap="none" rtlCol="0">
              <a:spAutoFit/>
            </a:bodyPr>
            <a:lstStyle/>
            <a:p>
              <a:r>
                <a:rPr lang="en-US" sz="1600" b="1" dirty="0" smtClean="0">
                  <a:solidFill>
                    <a:srgbClr val="002060"/>
                  </a:solidFill>
                  <a:latin typeface="Arial" pitchFamily="34" charset="0"/>
                  <a:cs typeface="Arial" pitchFamily="34" charset="0"/>
                </a:rPr>
                <a:t>Projected</a:t>
              </a:r>
            </a:p>
            <a:p>
              <a:r>
                <a:rPr lang="en-US" sz="1600" b="1" dirty="0" err="1" smtClean="0">
                  <a:solidFill>
                    <a:srgbClr val="002060"/>
                  </a:solidFill>
                  <a:latin typeface="Arial" pitchFamily="34" charset="0"/>
                  <a:cs typeface="Arial" pitchFamily="34" charset="0"/>
                </a:rPr>
                <a:t>JLab</a:t>
              </a:r>
              <a:r>
                <a:rPr lang="en-US" sz="1600" b="1" dirty="0" smtClean="0">
                  <a:solidFill>
                    <a:srgbClr val="002060"/>
                  </a:solidFill>
                  <a:latin typeface="Arial" pitchFamily="34" charset="0"/>
                  <a:cs typeface="Arial" pitchFamily="34" charset="0"/>
                </a:rPr>
                <a:t> data:</a:t>
              </a:r>
            </a:p>
          </p:txBody>
        </p:sp>
        <p:grpSp>
          <p:nvGrpSpPr>
            <p:cNvPr id="11" name="Group 10"/>
            <p:cNvGrpSpPr/>
            <p:nvPr/>
          </p:nvGrpSpPr>
          <p:grpSpPr>
            <a:xfrm>
              <a:off x="3252440" y="4267200"/>
              <a:ext cx="3681760" cy="724635"/>
              <a:chOff x="3252440" y="4267200"/>
              <a:chExt cx="3681760" cy="724635"/>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2764" t="70280" r="27107" b="14860"/>
              <a:stretch/>
            </p:blipFill>
            <p:spPr>
              <a:xfrm>
                <a:off x="4690730" y="4267200"/>
                <a:ext cx="2243470" cy="724635"/>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bwMode="auto">
              <a:xfrm>
                <a:off x="3252440" y="4267200"/>
                <a:ext cx="3681760" cy="707886"/>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grpSp>
        <p:nvGrpSpPr>
          <p:cNvPr id="14" name="Group 13"/>
          <p:cNvGrpSpPr/>
          <p:nvPr/>
        </p:nvGrpSpPr>
        <p:grpSpPr>
          <a:xfrm>
            <a:off x="5112692" y="1669197"/>
            <a:ext cx="1471975" cy="2339163"/>
            <a:chOff x="4624025" y="1600200"/>
            <a:chExt cx="1471975" cy="2339163"/>
          </a:xfrm>
        </p:grpSpPr>
        <p:sp>
          <p:nvSpPr>
            <p:cNvPr id="15" name="Rectangle 14"/>
            <p:cNvSpPr/>
            <p:nvPr/>
          </p:nvSpPr>
          <p:spPr bwMode="auto">
            <a:xfrm>
              <a:off x="4800600" y="1600200"/>
              <a:ext cx="571962" cy="1295400"/>
            </a:xfrm>
            <a:prstGeom prst="rect">
              <a:avLst/>
            </a:prstGeom>
            <a:solidFill>
              <a:schemeClr val="bg1">
                <a:lumMod val="95000"/>
                <a:alpha val="53000"/>
              </a:schemeClr>
            </a:solid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6" name="Rectangle 15"/>
            <p:cNvSpPr/>
            <p:nvPr/>
          </p:nvSpPr>
          <p:spPr bwMode="auto">
            <a:xfrm>
              <a:off x="5524038" y="2286000"/>
              <a:ext cx="571962" cy="1653363"/>
            </a:xfrm>
            <a:prstGeom prst="rect">
              <a:avLst/>
            </a:prstGeom>
            <a:solidFill>
              <a:schemeClr val="bg1">
                <a:lumMod val="95000"/>
                <a:alpha val="53000"/>
              </a:schemeClr>
            </a:solid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7" name="TextBox 16"/>
            <p:cNvSpPr txBox="1"/>
            <p:nvPr/>
          </p:nvSpPr>
          <p:spPr>
            <a:xfrm>
              <a:off x="4624025" y="3113458"/>
              <a:ext cx="784189" cy="707886"/>
            </a:xfrm>
            <a:prstGeom prst="rect">
              <a:avLst/>
            </a:prstGeom>
            <a:noFill/>
          </p:spPr>
          <p:txBody>
            <a:bodyPr wrap="none" rtlCol="0">
              <a:spAutoFit/>
            </a:bodyPr>
            <a:lstStyle/>
            <a:p>
              <a:r>
                <a:rPr lang="en-US" sz="2000" b="1" dirty="0" err="1" smtClean="0">
                  <a:solidFill>
                    <a:srgbClr val="C00000"/>
                  </a:solidFill>
                  <a:latin typeface="Arial" pitchFamily="34" charset="0"/>
                  <a:cs typeface="Arial" pitchFamily="34" charset="0"/>
                </a:rPr>
                <a:t>JLab</a:t>
              </a:r>
              <a:endParaRPr lang="en-US" sz="2000" b="1" dirty="0" smtClean="0">
                <a:solidFill>
                  <a:srgbClr val="C00000"/>
                </a:solidFill>
                <a:latin typeface="Arial" pitchFamily="34" charset="0"/>
                <a:cs typeface="Arial" pitchFamily="34" charset="0"/>
              </a:endParaRPr>
            </a:p>
            <a:p>
              <a:r>
                <a:rPr lang="en-US" sz="2000" b="1" dirty="0" smtClean="0">
                  <a:solidFill>
                    <a:srgbClr val="C00000"/>
                  </a:solidFill>
                  <a:latin typeface="Arial" pitchFamily="34" charset="0"/>
                  <a:cs typeface="Arial" pitchFamily="34" charset="0"/>
                </a:rPr>
                <a:t>Data</a:t>
              </a:r>
            </a:p>
          </p:txBody>
        </p:sp>
      </p:grpSp>
    </p:spTree>
    <p:extLst>
      <p:ext uri="{BB962C8B-B14F-4D97-AF65-F5344CB8AC3E}">
        <p14:creationId xmlns:p14="http://schemas.microsoft.com/office/powerpoint/2010/main" val="107442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Chapter 5 </a:t>
            </a:r>
            <a:endParaRPr lang="en-US" dirty="0"/>
          </a:p>
        </p:txBody>
      </p:sp>
      <p:sp>
        <p:nvSpPr>
          <p:cNvPr id="4" name="Slide Number Placeholder 3"/>
          <p:cNvSpPr>
            <a:spLocks noGrp="1"/>
          </p:cNvSpPr>
          <p:nvPr>
            <p:ph type="sldNum" sz="quarter" idx="4"/>
          </p:nvPr>
        </p:nvSpPr>
        <p:spPr/>
        <p:txBody>
          <a:bodyPr/>
          <a:lstStyle/>
          <a:p>
            <a:pPr defTabSz="457200"/>
            <a:fld id="{B58F48A6-A3E1-4848-9AC3-B43F560BE4FE}" type="slidenum">
              <a:rPr lang="en-US" smtClean="0">
                <a:solidFill>
                  <a:prstClr val="white"/>
                </a:solidFill>
              </a:rPr>
              <a:pPr defTabSz="457200"/>
              <a:t>15</a:t>
            </a:fld>
            <a:endParaRPr lang="en-US" dirty="0">
              <a:solidFill>
                <a:prstClr val="white"/>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337956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42495" y="838200"/>
            <a:ext cx="5115705" cy="830997"/>
          </a:xfrm>
          <a:prstGeom prst="rect">
            <a:avLst/>
          </a:prstGeom>
          <a:noFill/>
        </p:spPr>
        <p:txBody>
          <a:bodyPr wrap="square" rtlCol="0">
            <a:spAutoFit/>
          </a:bodyPr>
          <a:lstStyle/>
          <a:p>
            <a:r>
              <a:rPr lang="en-US" sz="2400" b="1" dirty="0">
                <a:solidFill>
                  <a:srgbClr val="002060"/>
                </a:solidFill>
                <a:latin typeface="Arial" pitchFamily="34" charset="0"/>
                <a:cs typeface="Arial" pitchFamily="34" charset="0"/>
              </a:rPr>
              <a:t>Fundamental Symmetries and </a:t>
            </a:r>
            <a:r>
              <a:rPr lang="en-US" sz="2400" b="1" dirty="0" smtClean="0">
                <a:solidFill>
                  <a:srgbClr val="002060"/>
                </a:solidFill>
                <a:latin typeface="Arial" pitchFamily="34" charset="0"/>
                <a:cs typeface="Arial" pitchFamily="34" charset="0"/>
              </a:rPr>
              <a:t>Neutrinos</a:t>
            </a:r>
          </a:p>
        </p:txBody>
      </p:sp>
      <p:sp>
        <p:nvSpPr>
          <p:cNvPr id="7" name="TextBox 6"/>
          <p:cNvSpPr txBox="1"/>
          <p:nvPr/>
        </p:nvSpPr>
        <p:spPr>
          <a:xfrm>
            <a:off x="228600" y="4953000"/>
            <a:ext cx="3810000" cy="1077218"/>
          </a:xfrm>
          <a:prstGeom prst="rect">
            <a:avLst/>
          </a:prstGeom>
          <a:noFill/>
        </p:spPr>
        <p:txBody>
          <a:bodyPr wrap="square" rtlCol="0">
            <a:spAutoFit/>
          </a:bodyPr>
          <a:lstStyle/>
          <a:p>
            <a:r>
              <a:rPr lang="en-US" sz="1600" b="1" dirty="0" smtClean="0">
                <a:solidFill>
                  <a:srgbClr val="002060"/>
                </a:solidFill>
                <a:latin typeface="Arial" pitchFamily="34" charset="0"/>
                <a:cs typeface="Arial" pitchFamily="34" charset="0"/>
              </a:rPr>
              <a:t>CEBAF experiments will search for heavy photons, postulated particles that may communicate with dark matter.</a:t>
            </a:r>
          </a:p>
        </p:txBody>
      </p:sp>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1571" y="1828800"/>
            <a:ext cx="3133625" cy="1852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4111884"/>
            <a:ext cx="4800600" cy="1987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101371" y="5644009"/>
            <a:ext cx="713657"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HPS</a:t>
            </a:r>
          </a:p>
        </p:txBody>
      </p:sp>
    </p:spTree>
    <p:extLst>
      <p:ext uri="{BB962C8B-B14F-4D97-AF65-F5344CB8AC3E}">
        <p14:creationId xmlns:p14="http://schemas.microsoft.com/office/powerpoint/2010/main" val="693008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New Results from </a:t>
            </a:r>
            <a:r>
              <a:rPr lang="en-US" dirty="0" err="1" smtClean="0"/>
              <a:t>GlueX</a:t>
            </a:r>
            <a:endParaRPr lang="en-US" dirty="0"/>
          </a:p>
        </p:txBody>
      </p:sp>
      <p:pic>
        <p:nvPicPr>
          <p:cNvPr id="3" name="Picture 2" descr="detector_labels_noplu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200"/>
            <a:ext cx="4656475" cy="2903947"/>
          </a:xfrm>
          <a:prstGeom prst="rect">
            <a:avLst/>
          </a:prstGeom>
        </p:spPr>
      </p:pic>
      <p:pic>
        <p:nvPicPr>
          <p:cNvPr id="4" name="Picture 3" descr="events_vs_time.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3886200"/>
            <a:ext cx="2971800" cy="2512244"/>
          </a:xfrm>
          <a:prstGeom prst="rect">
            <a:avLst/>
          </a:prstGeom>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81600" y="1181100"/>
            <a:ext cx="3774564" cy="4533900"/>
          </a:xfrm>
          <a:prstGeom prst="rect">
            <a:avLst/>
          </a:prstGeom>
          <a:ln w="12700" cap="flat">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60198" y="4343400"/>
            <a:ext cx="369012" cy="369332"/>
          </a:xfrm>
          <a:prstGeom prst="rect">
            <a:avLst/>
          </a:prstGeom>
          <a:noFill/>
        </p:spPr>
        <p:txBody>
          <a:bodyPr wrap="none" rtlCol="0">
            <a:spAutoFit/>
          </a:bodyPr>
          <a:lstStyle/>
          <a:p>
            <a:r>
              <a:rPr lang="en-US" dirty="0" smtClean="0">
                <a:latin typeface="Symbol" panose="05050102010706020507" pitchFamily="18" charset="2"/>
              </a:rPr>
              <a:t>r</a:t>
            </a:r>
            <a:r>
              <a:rPr lang="en-US" dirty="0" smtClean="0"/>
              <a:t>’</a:t>
            </a:r>
            <a:endParaRPr lang="en-US" dirty="0">
              <a:latin typeface="Symbol" panose="05050102010706020507" pitchFamily="18" charset="2"/>
            </a:endParaRPr>
          </a:p>
        </p:txBody>
      </p:sp>
      <p:sp>
        <p:nvSpPr>
          <p:cNvPr id="7" name="TextBox 6"/>
          <p:cNvSpPr txBox="1"/>
          <p:nvPr/>
        </p:nvSpPr>
        <p:spPr>
          <a:xfrm>
            <a:off x="5395084" y="5791200"/>
            <a:ext cx="3390672"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Study polarization observables!</a:t>
            </a:r>
            <a:endParaRPr lang="en-US" dirty="0">
              <a:latin typeface="Arial" panose="020B0604020202020204" pitchFamily="34" charset="0"/>
              <a:cs typeface="Arial" panose="020B0604020202020204" pitchFamily="34" charset="0"/>
            </a:endParaRPr>
          </a:p>
        </p:txBody>
      </p:sp>
      <p:sp>
        <p:nvSpPr>
          <p:cNvPr id="8" name="Slide Number Placeholder 5"/>
          <p:cNvSpPr>
            <a:spLocks noGrp="1"/>
          </p:cNvSpPr>
          <p:nvPr>
            <p:ph type="sldNum" sz="quarter" idx="4"/>
          </p:nvPr>
        </p:nvSpPr>
        <p:spPr>
          <a:xfrm>
            <a:off x="4114800" y="659167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16</a:t>
            </a:fld>
            <a:endParaRPr lang="en-US" dirty="0">
              <a:solidFill>
                <a:prstClr val="white"/>
              </a:solidFill>
            </a:endParaRPr>
          </a:p>
        </p:txBody>
      </p:sp>
    </p:spTree>
    <p:extLst>
      <p:ext uri="{BB962C8B-B14F-4D97-AF65-F5344CB8AC3E}">
        <p14:creationId xmlns:p14="http://schemas.microsoft.com/office/powerpoint/2010/main" val="2506767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0"/>
            <a:ext cx="7772400" cy="730624"/>
          </a:xfrm>
        </p:spPr>
        <p:txBody>
          <a:bodyPr/>
          <a:lstStyle/>
          <a:p>
            <a:r>
              <a:rPr lang="en-US" dirty="0" smtClean="0"/>
              <a:t>More New Results from </a:t>
            </a:r>
            <a:r>
              <a:rPr lang="en-US" dirty="0" err="1" smtClean="0"/>
              <a:t>GlueX</a:t>
            </a:r>
            <a:endParaRPr lang="en-US" dirty="0"/>
          </a:p>
        </p:txBody>
      </p:sp>
      <p:sp>
        <p:nvSpPr>
          <p:cNvPr id="4" name="Title 1"/>
          <p:cNvSpPr txBox="1">
            <a:spLocks/>
          </p:cNvSpPr>
          <p:nvPr/>
        </p:nvSpPr>
        <p:spPr>
          <a:xfrm>
            <a:off x="0" y="730624"/>
            <a:ext cx="535819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rgbClr val="C00000"/>
                </a:solidFill>
                <a:effectLst/>
                <a:uLnTx/>
                <a:uFillTx/>
                <a:latin typeface="Arial"/>
                <a:ea typeface="+mj-ea"/>
                <a:cs typeface="+mj-cs"/>
              </a:rPr>
              <a:t>Four photon final states</a:t>
            </a:r>
            <a:endParaRPr kumimoji="0" lang="en-US" sz="4000" b="0" i="0" u="none" strike="noStrike" kern="1200" cap="none" spc="-100" normalizeH="0" baseline="0" noProof="0" dirty="0">
              <a:ln>
                <a:noFill/>
              </a:ln>
              <a:solidFill>
                <a:srgbClr val="C00000"/>
              </a:solidFill>
              <a:effectLst/>
              <a:uLnTx/>
              <a:uFillTx/>
              <a:latin typeface="Arial"/>
              <a:ea typeface="+mj-ea"/>
              <a:cs typeface="+mj-cs"/>
            </a:endParaRPr>
          </a:p>
        </p:txBody>
      </p:sp>
      <p:pic>
        <p:nvPicPr>
          <p:cNvPr id="6" name="Picture 5" descr="latex-image-1.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76400" y="1676400"/>
            <a:ext cx="2184400" cy="304800"/>
          </a:xfrm>
          <a:prstGeom prst="rect">
            <a:avLst/>
          </a:prstGeom>
        </p:spPr>
      </p:pic>
      <p:pic>
        <p:nvPicPr>
          <p:cNvPr id="7" name="Picture 6" descr="four_gamma.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447800"/>
            <a:ext cx="6610350" cy="4907943"/>
          </a:xfrm>
          <a:prstGeom prst="rect">
            <a:avLst/>
          </a:prstGeom>
        </p:spPr>
      </p:pic>
      <p:pic>
        <p:nvPicPr>
          <p:cNvPr id="8" name="Picture 7" descr="latex-image-1.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77000" y="2362200"/>
            <a:ext cx="533400" cy="406400"/>
          </a:xfrm>
          <a:prstGeom prst="rect">
            <a:avLst/>
          </a:prstGeom>
        </p:spPr>
      </p:pic>
      <p:pic>
        <p:nvPicPr>
          <p:cNvPr id="9" name="Picture 8" descr="latex-image-1.pd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96725" y="3003066"/>
            <a:ext cx="711200" cy="330200"/>
          </a:xfrm>
          <a:prstGeom prst="rect">
            <a:avLst/>
          </a:prstGeom>
        </p:spPr>
      </p:pic>
      <p:pic>
        <p:nvPicPr>
          <p:cNvPr id="10" name="Picture 9" descr="latex-image-1.pd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9974" y="2966120"/>
            <a:ext cx="504826" cy="367146"/>
          </a:xfrm>
          <a:prstGeom prst="rect">
            <a:avLst/>
          </a:prstGeom>
        </p:spPr>
      </p:pic>
      <p:pic>
        <p:nvPicPr>
          <p:cNvPr id="11" name="Picture 10" descr="latex-image-1.pd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83110" y="2419350"/>
            <a:ext cx="368300" cy="241300"/>
          </a:xfrm>
          <a:prstGeom prst="rect">
            <a:avLst/>
          </a:prstGeom>
        </p:spPr>
      </p:pic>
      <p:sp>
        <p:nvSpPr>
          <p:cNvPr id="12" name="TextBox 11"/>
          <p:cNvSpPr txBox="1"/>
          <p:nvPr/>
        </p:nvSpPr>
        <p:spPr>
          <a:xfrm>
            <a:off x="838200" y="2375256"/>
            <a:ext cx="3538084" cy="646331"/>
          </a:xfrm>
          <a:prstGeom prst="rect">
            <a:avLst/>
          </a:prstGeom>
          <a:noFill/>
        </p:spPr>
        <p:txBody>
          <a:bodyPr wrap="none" rtlCol="0">
            <a:spAutoFit/>
          </a:bodyPr>
          <a:lstStyle/>
          <a:p>
            <a:r>
              <a:rPr lang="en-US" dirty="0">
                <a:solidFill>
                  <a:srgbClr val="660066"/>
                </a:solidFill>
              </a:rPr>
              <a:t>Clear signals for </a:t>
            </a:r>
            <a:r>
              <a:rPr lang="en-US" dirty="0">
                <a:solidFill>
                  <a:srgbClr val="660066"/>
                </a:solidFill>
                <a:latin typeface="Symbol" charset="2"/>
                <a:cs typeface="Symbol" charset="2"/>
              </a:rPr>
              <a:t>s</a:t>
            </a:r>
            <a:r>
              <a:rPr lang="en-US" dirty="0">
                <a:solidFill>
                  <a:srgbClr val="660066"/>
                </a:solidFill>
              </a:rPr>
              <a:t>, f</a:t>
            </a:r>
            <a:r>
              <a:rPr lang="en-US" baseline="-25000" dirty="0">
                <a:solidFill>
                  <a:srgbClr val="660066"/>
                </a:solidFill>
              </a:rPr>
              <a:t>0</a:t>
            </a:r>
            <a:r>
              <a:rPr lang="en-US" dirty="0">
                <a:solidFill>
                  <a:srgbClr val="660066"/>
                </a:solidFill>
              </a:rPr>
              <a:t>(980), f</a:t>
            </a:r>
            <a:r>
              <a:rPr lang="en-US" baseline="-25000" dirty="0">
                <a:solidFill>
                  <a:srgbClr val="660066"/>
                </a:solidFill>
              </a:rPr>
              <a:t>2</a:t>
            </a:r>
            <a:r>
              <a:rPr lang="en-US" dirty="0">
                <a:solidFill>
                  <a:srgbClr val="660066"/>
                </a:solidFill>
              </a:rPr>
              <a:t>(1270</a:t>
            </a:r>
            <a:r>
              <a:rPr lang="en-US" dirty="0" smtClean="0">
                <a:solidFill>
                  <a:srgbClr val="660066"/>
                </a:solidFill>
              </a:rPr>
              <a:t>),</a:t>
            </a:r>
          </a:p>
          <a:p>
            <a:r>
              <a:rPr lang="en-US" dirty="0" smtClean="0">
                <a:solidFill>
                  <a:srgbClr val="660066"/>
                </a:solidFill>
              </a:rPr>
              <a:t> </a:t>
            </a:r>
            <a:r>
              <a:rPr lang="en-US" dirty="0">
                <a:solidFill>
                  <a:srgbClr val="660066"/>
                </a:solidFill>
              </a:rPr>
              <a:t>a</a:t>
            </a:r>
            <a:r>
              <a:rPr lang="en-US" baseline="-25000" dirty="0">
                <a:solidFill>
                  <a:srgbClr val="660066"/>
                </a:solidFill>
              </a:rPr>
              <a:t>0</a:t>
            </a:r>
            <a:r>
              <a:rPr lang="en-US" dirty="0">
                <a:solidFill>
                  <a:srgbClr val="660066"/>
                </a:solidFill>
              </a:rPr>
              <a:t>(980) and a</a:t>
            </a:r>
            <a:r>
              <a:rPr lang="en-US" baseline="-25000" dirty="0">
                <a:solidFill>
                  <a:srgbClr val="660066"/>
                </a:solidFill>
              </a:rPr>
              <a:t>2</a:t>
            </a:r>
            <a:r>
              <a:rPr lang="en-US" dirty="0">
                <a:solidFill>
                  <a:srgbClr val="660066"/>
                </a:solidFill>
              </a:rPr>
              <a:t>(1320).</a:t>
            </a:r>
          </a:p>
        </p:txBody>
      </p:sp>
      <p:sp>
        <p:nvSpPr>
          <p:cNvPr id="13" name="Slide Number Placeholder 5"/>
          <p:cNvSpPr>
            <a:spLocks noGrp="1"/>
          </p:cNvSpPr>
          <p:nvPr>
            <p:ph type="sldNum" sz="quarter" idx="4"/>
          </p:nvPr>
        </p:nvSpPr>
        <p:spPr>
          <a:xfrm>
            <a:off x="4114800" y="659167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17</a:t>
            </a:fld>
            <a:endParaRPr lang="en-US" dirty="0">
              <a:solidFill>
                <a:prstClr val="white"/>
              </a:solidFill>
            </a:endParaRPr>
          </a:p>
        </p:txBody>
      </p:sp>
    </p:spTree>
    <p:extLst>
      <p:ext uri="{BB962C8B-B14F-4D97-AF65-F5344CB8AC3E}">
        <p14:creationId xmlns:p14="http://schemas.microsoft.com/office/powerpoint/2010/main" val="1971083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
            <a:ext cx="8558752" cy="792480"/>
          </a:xfrm>
        </p:spPr>
        <p:txBody>
          <a:bodyPr/>
          <a:lstStyle/>
          <a:p>
            <a:pPr algn="l"/>
            <a:r>
              <a:rPr lang="en-US" sz="3600" dirty="0">
                <a:solidFill>
                  <a:prstClr val="black"/>
                </a:solidFill>
              </a:rPr>
              <a:t>Heavy Photon Search</a:t>
            </a:r>
            <a:endParaRPr lang="en-US" sz="2400" dirty="0"/>
          </a:p>
        </p:txBody>
      </p:sp>
      <p:pic>
        <p:nvPicPr>
          <p:cNvPr id="7" name="Picture 6" descr="heavy_photon_logo.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93886" y="-2675"/>
            <a:ext cx="1034072" cy="704088"/>
          </a:xfrm>
          <a:prstGeom prst="rect">
            <a:avLst/>
          </a:prstGeom>
        </p:spPr>
      </p:pic>
      <p:sp>
        <p:nvSpPr>
          <p:cNvPr id="8" name="TextBox 7"/>
          <p:cNvSpPr txBox="1"/>
          <p:nvPr/>
        </p:nvSpPr>
        <p:spPr>
          <a:xfrm>
            <a:off x="152400" y="914400"/>
            <a:ext cx="6096000" cy="1754326"/>
          </a:xfrm>
          <a:prstGeom prst="rect">
            <a:avLst/>
          </a:prstGeom>
          <a:solidFill>
            <a:srgbClr val="FFFF00"/>
          </a:solidFill>
        </p:spPr>
        <p:txBody>
          <a:bodyPr wrap="square" rtlCol="0">
            <a:spAutoFit/>
          </a:bodyPr>
          <a:lstStyle/>
          <a:p>
            <a:pPr marL="227013" indent="-227013">
              <a:buFont typeface="Arial" panose="020B0604020202020204" pitchFamily="34" charset="0"/>
              <a:buChar char="•"/>
            </a:pPr>
            <a:r>
              <a:rPr lang="en-US" dirty="0" smtClean="0">
                <a:latin typeface="Arial" panose="020B0604020202020204" pitchFamily="34" charset="0"/>
                <a:cs typeface="Arial" panose="020B0604020202020204" pitchFamily="34" charset="0"/>
              </a:rPr>
              <a:t>HPS searches for an electro-produced  hidden sector photon (A’) which decays to </a:t>
            </a:r>
            <a:r>
              <a:rPr lang="en-US" dirty="0" err="1" smtClean="0">
                <a:latin typeface="Arial" panose="020B0604020202020204" pitchFamily="34" charset="0"/>
                <a:cs typeface="Arial" panose="020B0604020202020204" pitchFamily="34" charset="0"/>
              </a:rPr>
              <a:t>e</a:t>
            </a:r>
            <a:r>
              <a:rPr lang="en-US" baseline="30000" dirty="0" err="1"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e</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pairs</a:t>
            </a:r>
          </a:p>
          <a:p>
            <a:pPr marL="227013" indent="-227013">
              <a:buFont typeface="Arial" panose="020B0604020202020204" pitchFamily="34" charset="0"/>
              <a:buChar char="•"/>
            </a:pPr>
            <a:r>
              <a:rPr lang="en-US" dirty="0" smtClean="0">
                <a:latin typeface="Arial" panose="020B0604020202020204" pitchFamily="34" charset="0"/>
                <a:cs typeface="Arial" panose="020B0604020202020204" pitchFamily="34" charset="0"/>
              </a:rPr>
              <a:t>A’s could mediate dark matter annihilations and interactions with </a:t>
            </a:r>
            <a:r>
              <a:rPr lang="en-US" i="1" dirty="0" smtClean="0">
                <a:latin typeface="Arial" panose="020B0604020202020204" pitchFamily="34" charset="0"/>
                <a:cs typeface="Arial" panose="020B0604020202020204" pitchFamily="34" charset="0"/>
              </a:rPr>
              <a:t>our</a:t>
            </a:r>
            <a:r>
              <a:rPr lang="en-US" dirty="0" smtClean="0">
                <a:latin typeface="Arial" panose="020B0604020202020204" pitchFamily="34" charset="0"/>
                <a:cs typeface="Arial" panose="020B0604020202020204" pitchFamily="34" charset="0"/>
              </a:rPr>
              <a:t> matter</a:t>
            </a:r>
          </a:p>
          <a:p>
            <a:pPr marL="227013" indent="-227013">
              <a:buFont typeface="Arial" panose="020B0604020202020204" pitchFamily="34" charset="0"/>
              <a:buChar char="•"/>
            </a:pPr>
            <a:r>
              <a:rPr lang="en-US" dirty="0" smtClean="0">
                <a:latin typeface="Arial" panose="020B0604020202020204" pitchFamily="34" charset="0"/>
                <a:cs typeface="Arial" panose="020B0604020202020204" pitchFamily="34" charset="0"/>
              </a:rPr>
              <a:t>HPS identifies A’s with invariant mass and separated vertices</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1143000" y="2743200"/>
            <a:ext cx="5775940" cy="954107"/>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Successful 2015 Engineering Run at 1.05 GeV</a:t>
            </a:r>
          </a:p>
          <a:p>
            <a:pPr marL="342900"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HPS </a:t>
            </a:r>
            <a:r>
              <a:rPr lang="en-US" dirty="0">
                <a:latin typeface="Arial" panose="020B0604020202020204" pitchFamily="34" charset="0"/>
                <a:cs typeface="Arial" panose="020B0604020202020204" pitchFamily="34" charset="0"/>
              </a:rPr>
              <a:t>Works as </a:t>
            </a:r>
            <a:r>
              <a:rPr lang="en-US" dirty="0" smtClean="0">
                <a:latin typeface="Arial" panose="020B0604020202020204" pitchFamily="34" charset="0"/>
                <a:cs typeface="Arial" panose="020B0604020202020204" pitchFamily="34" charset="0"/>
              </a:rPr>
              <a:t>Designed</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JLAB has granted </a:t>
            </a:r>
            <a:r>
              <a:rPr lang="en-US" dirty="0" smtClean="0">
                <a:latin typeface="Arial" panose="020B0604020202020204" pitchFamily="34" charset="0"/>
                <a:cs typeface="Arial" panose="020B0604020202020204" pitchFamily="34" charset="0"/>
              </a:rPr>
              <a:t>approval </a:t>
            </a:r>
            <a:r>
              <a:rPr lang="en-US" dirty="0">
                <a:latin typeface="Arial" panose="020B0604020202020204" pitchFamily="34" charset="0"/>
                <a:cs typeface="Arial" panose="020B0604020202020204" pitchFamily="34" charset="0"/>
              </a:rPr>
              <a:t>for full HPS run </a:t>
            </a:r>
            <a:r>
              <a:rPr lang="en-US" dirty="0" smtClean="0">
                <a:latin typeface="Arial" panose="020B0604020202020204" pitchFamily="34" charset="0"/>
                <a:cs typeface="Arial" panose="020B0604020202020204" pitchFamily="34" charset="0"/>
              </a:rPr>
              <a:t>request</a:t>
            </a:r>
            <a:endParaRPr lang="en-US" sz="2000" dirty="0" smtClean="0">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6" y="3796235"/>
            <a:ext cx="2890197" cy="249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6400800" y="914400"/>
            <a:ext cx="2438400" cy="1828800"/>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3101472" y="3773507"/>
            <a:ext cx="5937522" cy="2577432"/>
            <a:chOff x="3101472" y="3733800"/>
            <a:chExt cx="5937522" cy="2577432"/>
          </a:xfrm>
        </p:grpSpPr>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1472" y="3872832"/>
              <a:ext cx="2868863" cy="238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855550"/>
              <a:ext cx="3095394" cy="245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3101472" y="3742764"/>
              <a:ext cx="5937522" cy="14492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6" name="TextBox 15"/>
            <p:cNvSpPr txBox="1"/>
            <p:nvPr/>
          </p:nvSpPr>
          <p:spPr>
            <a:xfrm>
              <a:off x="3209365" y="3740183"/>
              <a:ext cx="2182649" cy="307777"/>
            </a:xfrm>
            <a:prstGeom prst="rect">
              <a:avLst/>
            </a:prstGeom>
            <a:noFill/>
          </p:spPr>
          <p:txBody>
            <a:bodyPr wrap="none" rtlCol="0">
              <a:spAutoFit/>
            </a:bodyPr>
            <a:lstStyle/>
            <a:p>
              <a:r>
                <a:rPr lang="en-US" sz="1400" dirty="0" smtClean="0">
                  <a:solidFill>
                    <a:srgbClr val="FF0000"/>
                  </a:solidFill>
                  <a:latin typeface="Arial" panose="020B0604020202020204" pitchFamily="34" charset="0"/>
                  <a:cs typeface="Arial" panose="020B0604020202020204" pitchFamily="34" charset="0"/>
                </a:rPr>
                <a:t>Vertex </a:t>
              </a:r>
              <a:r>
                <a:rPr lang="en-US" sz="1400" dirty="0">
                  <a:solidFill>
                    <a:srgbClr val="FF0000"/>
                  </a:solidFill>
                  <a:latin typeface="Arial" panose="020B0604020202020204" pitchFamily="34" charset="0"/>
                  <a:cs typeface="Arial" panose="020B0604020202020204" pitchFamily="34" charset="0"/>
                </a:rPr>
                <a:t>Tails as </a:t>
              </a:r>
              <a:r>
                <a:rPr lang="en-US" sz="1400" dirty="0" smtClean="0">
                  <a:solidFill>
                    <a:srgbClr val="FF0000"/>
                  </a:solidFill>
                  <a:latin typeface="Arial" panose="020B0604020202020204" pitchFamily="34" charset="0"/>
                  <a:cs typeface="Arial" panose="020B0604020202020204" pitchFamily="34" charset="0"/>
                </a:rPr>
                <a:t>Simulated</a:t>
              </a:r>
              <a:endParaRPr lang="en-US" sz="1400" dirty="0">
                <a:latin typeface="Arial" panose="020B0604020202020204" pitchFamily="34" charset="0"/>
                <a:cs typeface="Arial" panose="020B0604020202020204" pitchFamily="34" charset="0"/>
              </a:endParaRPr>
            </a:p>
          </p:txBody>
        </p:sp>
        <p:sp>
          <p:nvSpPr>
            <p:cNvPr id="17" name="TextBox 16"/>
            <p:cNvSpPr txBox="1"/>
            <p:nvPr/>
          </p:nvSpPr>
          <p:spPr>
            <a:xfrm>
              <a:off x="6607582" y="3733800"/>
              <a:ext cx="2005677" cy="307777"/>
            </a:xfrm>
            <a:prstGeom prst="rect">
              <a:avLst/>
            </a:prstGeom>
            <a:noFill/>
          </p:spPr>
          <p:txBody>
            <a:bodyPr wrap="none" rtlCol="0">
              <a:spAutoFit/>
            </a:bodyPr>
            <a:lstStyle/>
            <a:p>
              <a:r>
                <a:rPr lang="en-US" sz="1400" dirty="0" smtClean="0">
                  <a:solidFill>
                    <a:srgbClr val="FF0000"/>
                  </a:solidFill>
                  <a:latin typeface="Arial" panose="020B0604020202020204" pitchFamily="34" charset="0"/>
                  <a:cs typeface="Arial" panose="020B0604020202020204" pitchFamily="34" charset="0"/>
                </a:rPr>
                <a:t>Measured </a:t>
              </a:r>
              <a:r>
                <a:rPr lang="en-US" sz="1400" dirty="0" err="1">
                  <a:solidFill>
                    <a:srgbClr val="FF0000"/>
                  </a:solidFill>
                  <a:latin typeface="Arial" panose="020B0604020202020204" pitchFamily="34" charset="0"/>
                  <a:cs typeface="Arial" panose="020B0604020202020204" pitchFamily="34" charset="0"/>
                </a:rPr>
                <a:t>e</a:t>
              </a:r>
              <a:r>
                <a:rPr lang="en-US" sz="1400" baseline="30000" dirty="0" err="1">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e</a:t>
              </a:r>
              <a:r>
                <a:rPr lang="en-US" sz="1400" baseline="30000" dirty="0">
                  <a:solidFill>
                    <a:srgbClr val="FF0000"/>
                  </a:solidFill>
                  <a:latin typeface="Arial" panose="020B0604020202020204" pitchFamily="34" charset="0"/>
                  <a:cs typeface="Arial" panose="020B0604020202020204" pitchFamily="34" charset="0"/>
                </a:rPr>
                <a:t>-</a:t>
              </a:r>
              <a:r>
                <a:rPr lang="en-US" sz="1400" dirty="0">
                  <a:solidFill>
                    <a:srgbClr val="FF0000"/>
                  </a:solidFill>
                  <a:latin typeface="Arial" panose="020B0604020202020204" pitchFamily="34" charset="0"/>
                  <a:cs typeface="Arial" panose="020B0604020202020204" pitchFamily="34" charset="0"/>
                </a:rPr>
                <a:t> </a:t>
              </a:r>
              <a:r>
                <a:rPr lang="en-US" sz="1400" dirty="0" smtClean="0">
                  <a:solidFill>
                    <a:srgbClr val="FF0000"/>
                  </a:solidFill>
                  <a:latin typeface="Arial" panose="020B0604020202020204" pitchFamily="34" charset="0"/>
                  <a:cs typeface="Arial" panose="020B0604020202020204" pitchFamily="34" charset="0"/>
                </a:rPr>
                <a:t>Masses</a:t>
              </a:r>
              <a:endParaRPr lang="en-US" sz="1400" dirty="0">
                <a:latin typeface="Arial" panose="020B0604020202020204" pitchFamily="34" charset="0"/>
                <a:cs typeface="Arial" panose="020B0604020202020204" pitchFamily="34" charset="0"/>
              </a:endParaRPr>
            </a:p>
          </p:txBody>
        </p:sp>
      </p:grpSp>
      <p:sp>
        <p:nvSpPr>
          <p:cNvPr id="15" name="Slide Number Placeholder 5"/>
          <p:cNvSpPr>
            <a:spLocks noGrp="1"/>
          </p:cNvSpPr>
          <p:nvPr>
            <p:ph type="sldNum" sz="quarter" idx="4"/>
          </p:nvPr>
        </p:nvSpPr>
        <p:spPr>
          <a:xfrm>
            <a:off x="4114800" y="659167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18</a:t>
            </a:fld>
            <a:endParaRPr lang="en-US" dirty="0">
              <a:solidFill>
                <a:prstClr val="white"/>
              </a:solidFill>
            </a:endParaRPr>
          </a:p>
        </p:txBody>
      </p:sp>
      <p:sp>
        <p:nvSpPr>
          <p:cNvPr id="18" name="TextBox 17"/>
          <p:cNvSpPr txBox="1"/>
          <p:nvPr/>
        </p:nvSpPr>
        <p:spPr>
          <a:xfrm>
            <a:off x="609600" y="3780128"/>
            <a:ext cx="2270173" cy="307777"/>
          </a:xfrm>
          <a:prstGeom prst="rect">
            <a:avLst/>
          </a:prstGeom>
          <a:noFill/>
        </p:spPr>
        <p:txBody>
          <a:bodyPr wrap="none" rtlCol="0">
            <a:spAutoFit/>
          </a:bodyPr>
          <a:lstStyle/>
          <a:p>
            <a:r>
              <a:rPr lang="en-US" sz="1400" dirty="0">
                <a:solidFill>
                  <a:srgbClr val="FF0000"/>
                </a:solidFill>
                <a:latin typeface="Arial" panose="020B0604020202020204" pitchFamily="34" charset="0"/>
                <a:cs typeface="Arial" panose="020B0604020202020204" pitchFamily="34" charset="0"/>
              </a:rPr>
              <a:t>Mass Resolution ~ </a:t>
            </a:r>
            <a:r>
              <a:rPr lang="en-US" sz="1400" dirty="0" smtClean="0">
                <a:solidFill>
                  <a:srgbClr val="FF0000"/>
                </a:solidFill>
                <a:latin typeface="Arial" panose="020B0604020202020204" pitchFamily="34" charset="0"/>
                <a:cs typeface="Arial" panose="020B0604020202020204" pitchFamily="34" charset="0"/>
              </a:rPr>
              <a:t>Design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406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l"/>
            <a:r>
              <a:rPr lang="en-US" dirty="0" smtClean="0"/>
              <a:t>Search Underway. Results Soon!</a:t>
            </a:r>
            <a:endParaRPr lang="en-US" dirty="0"/>
          </a:p>
        </p:txBody>
      </p:sp>
      <p:sp>
        <p:nvSpPr>
          <p:cNvPr id="3" name="Content Placeholder 2"/>
          <p:cNvSpPr>
            <a:spLocks noGrp="1"/>
          </p:cNvSpPr>
          <p:nvPr>
            <p:ph idx="1"/>
          </p:nvPr>
        </p:nvSpPr>
        <p:spPr>
          <a:xfrm>
            <a:off x="28228" y="932330"/>
            <a:ext cx="4543772" cy="5410200"/>
          </a:xfrm>
        </p:spPr>
        <p:txBody>
          <a:bodyPr>
            <a:normAutofit/>
          </a:bodyPr>
          <a:lstStyle/>
          <a:p>
            <a:pPr marL="227013" indent="-227013"/>
            <a:r>
              <a:rPr lang="en-US" sz="1700" b="1" dirty="0" smtClean="0"/>
              <a:t>First results at 1.05 GeV (~1.6 PAC days</a:t>
            </a:r>
            <a:r>
              <a:rPr lang="en-US" sz="1700" dirty="0" smtClean="0"/>
              <a:t>)</a:t>
            </a:r>
            <a:endParaRPr lang="en-US" sz="1700" dirty="0"/>
          </a:p>
          <a:p>
            <a:pPr marL="454025" lvl="1" indent="-227013"/>
            <a:r>
              <a:rPr lang="en-US" sz="1700" dirty="0" smtClean="0"/>
              <a:t>Bump hunt due late summer will</a:t>
            </a:r>
            <a:br>
              <a:rPr lang="en-US" sz="1700" dirty="0" smtClean="0"/>
            </a:br>
            <a:r>
              <a:rPr lang="en-US" sz="1700" dirty="0" smtClean="0"/>
              <a:t>cross-check well trod region.</a:t>
            </a:r>
          </a:p>
          <a:p>
            <a:pPr marL="454025" lvl="1" indent="-227013"/>
            <a:r>
              <a:rPr lang="en-US" sz="1700" dirty="0" smtClean="0"/>
              <a:t>Vertex search end of 2016 will cover virgin territory. New physics?</a:t>
            </a:r>
          </a:p>
          <a:p>
            <a:pPr marL="454025" lvl="1" indent="-227013"/>
            <a:endParaRPr lang="en-US" sz="1200" dirty="0" smtClean="0"/>
          </a:p>
          <a:p>
            <a:pPr marL="227013" indent="-227013">
              <a:spcBef>
                <a:spcPts val="1200"/>
              </a:spcBef>
            </a:pPr>
            <a:r>
              <a:rPr lang="en-US" sz="1700" b="1" dirty="0" smtClean="0"/>
              <a:t>Results at 2.3 GeV (~ 5 PAC days)</a:t>
            </a:r>
            <a:endParaRPr lang="en-US" sz="1700" b="1" dirty="0"/>
          </a:p>
          <a:p>
            <a:pPr marL="454025" lvl="1" indent="-227013"/>
            <a:r>
              <a:rPr lang="en-US" sz="1700" dirty="0" smtClean="0"/>
              <a:t>Both bump hunt and vertex search analyses cover a higher mass window</a:t>
            </a:r>
            <a:endParaRPr lang="en-US" sz="1700" dirty="0"/>
          </a:p>
          <a:p>
            <a:pPr marL="454025" lvl="1" indent="-227013"/>
            <a:r>
              <a:rPr lang="en-US" sz="1700" dirty="0" smtClean="0"/>
              <a:t>More new territory!</a:t>
            </a:r>
            <a:endParaRPr lang="en-US" sz="1700" dirty="0"/>
          </a:p>
          <a:p>
            <a:pPr marL="454025" lvl="1" indent="-227013"/>
            <a:r>
              <a:rPr lang="en-US" sz="1700" dirty="0" smtClean="0"/>
              <a:t>Hope for results in 2017</a:t>
            </a:r>
          </a:p>
          <a:p>
            <a:pPr marL="454025" lvl="1" indent="-227013"/>
            <a:endParaRPr lang="en-US" sz="1200" dirty="0" smtClean="0"/>
          </a:p>
          <a:p>
            <a:pPr marL="227013" indent="-227013">
              <a:spcBef>
                <a:spcPts val="1200"/>
              </a:spcBef>
            </a:pPr>
            <a:r>
              <a:rPr lang="en-US" sz="1700" b="1" dirty="0" smtClean="0"/>
              <a:t>HPS Future</a:t>
            </a:r>
          </a:p>
          <a:p>
            <a:pPr marL="454025" lvl="1" indent="-227013">
              <a:spcBef>
                <a:spcPts val="0"/>
              </a:spcBef>
            </a:pPr>
            <a:r>
              <a:rPr lang="en-US" sz="1700" dirty="0" smtClean="0"/>
              <a:t>Hope </a:t>
            </a:r>
            <a:r>
              <a:rPr lang="en-US" sz="1700" dirty="0"/>
              <a:t>to install upgrade before </a:t>
            </a:r>
            <a:r>
              <a:rPr lang="en-US" sz="1700" dirty="0" smtClean="0"/>
              <a:t>2018</a:t>
            </a:r>
            <a:r>
              <a:rPr lang="en-US" sz="1700" dirty="0"/>
              <a:t> </a:t>
            </a:r>
            <a:r>
              <a:rPr lang="en-US" sz="1700" dirty="0" smtClean="0"/>
              <a:t>which </a:t>
            </a:r>
            <a:r>
              <a:rPr lang="en-US" sz="1700" dirty="0"/>
              <a:t>will boost </a:t>
            </a:r>
            <a:r>
              <a:rPr lang="en-US" sz="1700" dirty="0" smtClean="0"/>
              <a:t>reach considerably</a:t>
            </a:r>
            <a:endParaRPr lang="en-US" sz="1700" b="1" dirty="0"/>
          </a:p>
          <a:p>
            <a:pPr marL="454025" lvl="1" indent="-227013"/>
            <a:r>
              <a:rPr lang="en-US" sz="1700" dirty="0" smtClean="0"/>
              <a:t>Extended run at 4.4 GeV (2018?)</a:t>
            </a:r>
            <a:endParaRPr lang="en-US" sz="1700" dirty="0"/>
          </a:p>
          <a:p>
            <a:pPr marL="454025" lvl="1" indent="-227013"/>
            <a:r>
              <a:rPr lang="en-US" sz="1700" dirty="0" smtClean="0"/>
              <a:t>More runs at 1.1 and 2.3 </a:t>
            </a:r>
            <a:r>
              <a:rPr lang="en-US" sz="1700" dirty="0" err="1" smtClean="0"/>
              <a:t>GeV</a:t>
            </a:r>
            <a:endParaRPr lang="en-US" sz="1700" dirty="0"/>
          </a:p>
        </p:txBody>
      </p:sp>
      <p:grpSp>
        <p:nvGrpSpPr>
          <p:cNvPr id="4" name="Group 3"/>
          <p:cNvGrpSpPr>
            <a:grpSpLocks noChangeAspect="1"/>
          </p:cNvGrpSpPr>
          <p:nvPr/>
        </p:nvGrpSpPr>
        <p:grpSpPr>
          <a:xfrm>
            <a:off x="4543772" y="1236405"/>
            <a:ext cx="4371628" cy="4829586"/>
            <a:chOff x="5075529" y="771488"/>
            <a:chExt cx="3809959" cy="3749003"/>
          </a:xfrm>
        </p:grpSpPr>
        <p:pic>
          <p:nvPicPr>
            <p:cNvPr id="5" name="Picture 4" descr="A-visible-HPS-4-2015-Run1pt1GeV.v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529" y="771488"/>
              <a:ext cx="3809959" cy="3749003"/>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rot="4166636">
              <a:off x="7407307" y="2712575"/>
              <a:ext cx="638573" cy="246221"/>
            </a:xfrm>
            <a:prstGeom prst="rect">
              <a:avLst/>
            </a:prstGeom>
            <a:noFill/>
          </p:spPr>
          <p:txBody>
            <a:bodyPr wrap="square" rtlCol="0">
              <a:spAutoFit/>
            </a:bodyPr>
            <a:lstStyle/>
            <a:p>
              <a:r>
                <a:rPr lang="en-US" sz="1000" dirty="0" smtClean="0"/>
                <a:t>4.4 </a:t>
              </a:r>
              <a:r>
                <a:rPr lang="en-US" sz="1000" dirty="0" err="1" smtClean="0"/>
                <a:t>GeV</a:t>
              </a:r>
              <a:endParaRPr lang="en-US" sz="1000" dirty="0"/>
            </a:p>
          </p:txBody>
        </p:sp>
        <p:sp>
          <p:nvSpPr>
            <p:cNvPr id="7" name="TextBox 6"/>
            <p:cNvSpPr txBox="1"/>
            <p:nvPr/>
          </p:nvSpPr>
          <p:spPr>
            <a:xfrm rot="4356692">
              <a:off x="7112722" y="2689567"/>
              <a:ext cx="638573" cy="246221"/>
            </a:xfrm>
            <a:prstGeom prst="rect">
              <a:avLst/>
            </a:prstGeom>
            <a:noFill/>
          </p:spPr>
          <p:txBody>
            <a:bodyPr wrap="square" rtlCol="0">
              <a:spAutoFit/>
            </a:bodyPr>
            <a:lstStyle/>
            <a:p>
              <a:r>
                <a:rPr lang="en-US" sz="1000" dirty="0" smtClean="0"/>
                <a:t>2.2 </a:t>
              </a:r>
              <a:r>
                <a:rPr lang="en-US" sz="1000" dirty="0" err="1" smtClean="0"/>
                <a:t>GeV</a:t>
              </a:r>
              <a:endParaRPr lang="en-US" sz="1000" dirty="0"/>
            </a:p>
          </p:txBody>
        </p:sp>
        <p:sp>
          <p:nvSpPr>
            <p:cNvPr id="8" name="Rectangle 7"/>
            <p:cNvSpPr/>
            <p:nvPr/>
          </p:nvSpPr>
          <p:spPr>
            <a:xfrm rot="4077788">
              <a:off x="6798261" y="2686507"/>
              <a:ext cx="798264" cy="261610"/>
            </a:xfrm>
            <a:prstGeom prst="rect">
              <a:avLst/>
            </a:prstGeom>
          </p:spPr>
          <p:txBody>
            <a:bodyPr wrap="square">
              <a:spAutoFit/>
            </a:bodyPr>
            <a:lstStyle/>
            <a:p>
              <a:pPr>
                <a:spcBef>
                  <a:spcPts val="600"/>
                </a:spcBef>
              </a:pPr>
              <a:r>
                <a:rPr lang="en-US" sz="1100" dirty="0" smtClean="0"/>
                <a:t>1 </a:t>
              </a:r>
              <a:r>
                <a:rPr lang="en-US" sz="1100" dirty="0" err="1" smtClean="0"/>
                <a:t>GeV</a:t>
              </a:r>
              <a:endParaRPr lang="en-US" sz="1100" dirty="0"/>
            </a:p>
          </p:txBody>
        </p:sp>
        <p:sp>
          <p:nvSpPr>
            <p:cNvPr id="9" name="Rectangle 8"/>
            <p:cNvSpPr/>
            <p:nvPr/>
          </p:nvSpPr>
          <p:spPr>
            <a:xfrm>
              <a:off x="6671733" y="2047325"/>
              <a:ext cx="946504" cy="468696"/>
            </a:xfrm>
            <a:prstGeom prst="rect">
              <a:avLst/>
            </a:prstGeom>
          </p:spPr>
          <p:txBody>
            <a:bodyPr wrap="square">
              <a:spAutoFit/>
            </a:bodyPr>
            <a:lstStyle/>
            <a:p>
              <a:pPr>
                <a:spcBef>
                  <a:spcPts val="600"/>
                </a:spcBef>
              </a:pPr>
              <a:r>
                <a:rPr lang="en-US" sz="1000" b="1" dirty="0">
                  <a:solidFill>
                    <a:srgbClr val="800000"/>
                  </a:solidFill>
                </a:rPr>
                <a:t>2</a:t>
              </a:r>
              <a:r>
                <a:rPr lang="en-US" sz="1000" b="1" dirty="0" smtClean="0">
                  <a:solidFill>
                    <a:srgbClr val="800000"/>
                  </a:solidFill>
                </a:rPr>
                <a:t> </a:t>
              </a:r>
              <a:r>
                <a:rPr lang="en-US" sz="1000" b="1" dirty="0">
                  <a:solidFill>
                    <a:srgbClr val="800000"/>
                  </a:solidFill>
                </a:rPr>
                <a:t>PAC </a:t>
              </a:r>
              <a:r>
                <a:rPr lang="en-US" sz="1000" b="1" dirty="0" smtClean="0">
                  <a:solidFill>
                    <a:srgbClr val="800000"/>
                  </a:solidFill>
                </a:rPr>
                <a:t>days at 1 </a:t>
              </a:r>
              <a:r>
                <a:rPr lang="en-US" sz="1000" b="1" dirty="0" err="1" smtClean="0">
                  <a:solidFill>
                    <a:srgbClr val="800000"/>
                  </a:solidFill>
                </a:rPr>
                <a:t>GeV</a:t>
              </a:r>
              <a:endParaRPr lang="en-US" sz="1000" b="1" dirty="0">
                <a:solidFill>
                  <a:srgbClr val="800000"/>
                </a:solidFill>
              </a:endParaRPr>
            </a:p>
          </p:txBody>
        </p:sp>
      </p:grpSp>
      <p:sp>
        <p:nvSpPr>
          <p:cNvPr id="10" name="TextBox 9"/>
          <p:cNvSpPr txBox="1"/>
          <p:nvPr/>
        </p:nvSpPr>
        <p:spPr>
          <a:xfrm>
            <a:off x="7758803" y="2845467"/>
            <a:ext cx="737702" cy="369332"/>
          </a:xfrm>
          <a:prstGeom prst="rect">
            <a:avLst/>
          </a:prstGeom>
          <a:noFill/>
          <a:ln>
            <a:solidFill>
              <a:srgbClr val="FF0000"/>
            </a:solidFill>
          </a:ln>
        </p:spPr>
        <p:txBody>
          <a:bodyPr wrap="none" rtlCol="0">
            <a:spAutoFit/>
          </a:bodyPr>
          <a:lstStyle/>
          <a:p>
            <a:r>
              <a:rPr lang="en-US" dirty="0" smtClean="0">
                <a:solidFill>
                  <a:srgbClr val="FF0000"/>
                </a:solidFill>
              </a:rPr>
              <a:t>Bump</a:t>
            </a:r>
            <a:endParaRPr lang="en-US" dirty="0">
              <a:solidFill>
                <a:srgbClr val="FF0000"/>
              </a:solidFill>
            </a:endParaRPr>
          </a:p>
        </p:txBody>
      </p:sp>
      <p:sp>
        <p:nvSpPr>
          <p:cNvPr id="11" name="TextBox 10"/>
          <p:cNvSpPr txBox="1"/>
          <p:nvPr/>
        </p:nvSpPr>
        <p:spPr>
          <a:xfrm>
            <a:off x="7763527" y="3489996"/>
            <a:ext cx="785984" cy="369332"/>
          </a:xfrm>
          <a:prstGeom prst="rect">
            <a:avLst/>
          </a:prstGeom>
          <a:noFill/>
          <a:ln>
            <a:solidFill>
              <a:srgbClr val="FF0000"/>
            </a:solidFill>
          </a:ln>
        </p:spPr>
        <p:txBody>
          <a:bodyPr wrap="none" rtlCol="0">
            <a:spAutoFit/>
          </a:bodyPr>
          <a:lstStyle/>
          <a:p>
            <a:r>
              <a:rPr lang="en-US" dirty="0" smtClean="0">
                <a:solidFill>
                  <a:srgbClr val="FF0000"/>
                </a:solidFill>
              </a:rPr>
              <a:t>Vertex</a:t>
            </a:r>
            <a:endParaRPr lang="en-US" dirty="0">
              <a:solidFill>
                <a:srgbClr val="FF0000"/>
              </a:solidFill>
            </a:endParaRPr>
          </a:p>
        </p:txBody>
      </p:sp>
      <p:sp>
        <p:nvSpPr>
          <p:cNvPr id="12" name="TextBox 11"/>
          <p:cNvSpPr txBox="1"/>
          <p:nvPr/>
        </p:nvSpPr>
        <p:spPr>
          <a:xfrm>
            <a:off x="7616206" y="4261588"/>
            <a:ext cx="1159548" cy="646331"/>
          </a:xfrm>
          <a:prstGeom prst="rect">
            <a:avLst/>
          </a:prstGeom>
          <a:noFill/>
          <a:ln>
            <a:solidFill>
              <a:srgbClr val="CCCC00"/>
            </a:solidFill>
          </a:ln>
        </p:spPr>
        <p:txBody>
          <a:bodyPr wrap="none" rtlCol="0">
            <a:spAutoFit/>
          </a:bodyPr>
          <a:lstStyle/>
          <a:p>
            <a:r>
              <a:rPr lang="en-US" sz="1200" dirty="0" smtClean="0"/>
              <a:t>1 week 1.1 GeV</a:t>
            </a:r>
            <a:br>
              <a:rPr lang="en-US" sz="1200" dirty="0" smtClean="0"/>
            </a:br>
            <a:r>
              <a:rPr lang="en-US" sz="1200" dirty="0" smtClean="0"/>
              <a:t>1 week 2.2 GeV</a:t>
            </a:r>
            <a:br>
              <a:rPr lang="en-US" sz="1200" dirty="0" smtClean="0"/>
            </a:br>
            <a:r>
              <a:rPr lang="en-US" sz="1200" dirty="0" smtClean="0"/>
              <a:t>2 week 4.4 GeV</a:t>
            </a:r>
            <a:endParaRPr lang="en-US" sz="1200" dirty="0"/>
          </a:p>
        </p:txBody>
      </p:sp>
      <p:cxnSp>
        <p:nvCxnSpPr>
          <p:cNvPr id="14" name="Straight Arrow Connector 13"/>
          <p:cNvCxnSpPr/>
          <p:nvPr/>
        </p:nvCxnSpPr>
        <p:spPr>
          <a:xfrm flipH="1" flipV="1">
            <a:off x="7482115" y="2920940"/>
            <a:ext cx="276688" cy="109193"/>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482115" y="3674662"/>
            <a:ext cx="276688" cy="66410"/>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descr="heavy_photon_logo.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3886" y="-2675"/>
            <a:ext cx="1034072" cy="704088"/>
          </a:xfrm>
          <a:prstGeom prst="rect">
            <a:avLst/>
          </a:prstGeom>
        </p:spPr>
      </p:pic>
      <p:sp>
        <p:nvSpPr>
          <p:cNvPr id="16" name="Slide Number Placeholder 5"/>
          <p:cNvSpPr>
            <a:spLocks noGrp="1"/>
          </p:cNvSpPr>
          <p:nvPr>
            <p:ph type="sldNum" sz="quarter" idx="4"/>
          </p:nvPr>
        </p:nvSpPr>
        <p:spPr>
          <a:xfrm>
            <a:off x="4114800" y="659167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19</a:t>
            </a:fld>
            <a:endParaRPr lang="en-US" dirty="0">
              <a:solidFill>
                <a:prstClr val="white"/>
              </a:solidFill>
            </a:endParaRPr>
          </a:p>
        </p:txBody>
      </p:sp>
    </p:spTree>
    <p:extLst>
      <p:ext uri="{BB962C8B-B14F-4D97-AF65-F5344CB8AC3E}">
        <p14:creationId xmlns:p14="http://schemas.microsoft.com/office/powerpoint/2010/main" val="2200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09600" y="1066800"/>
            <a:ext cx="7620000" cy="4835245"/>
          </a:xfrm>
        </p:spPr>
        <p:txBody>
          <a:bodyPr>
            <a:normAutofit/>
          </a:bodyPr>
          <a:lstStyle/>
          <a:p>
            <a:pPr marL="0" indent="0">
              <a:lnSpc>
                <a:spcPct val="150000"/>
              </a:lnSpc>
              <a:buNone/>
            </a:pPr>
            <a:endParaRPr lang="en-US" sz="2400" dirty="0" smtClean="0"/>
          </a:p>
          <a:p>
            <a:pPr marL="569913" indent="-569913"/>
            <a:r>
              <a:rPr lang="en-US" sz="2400" dirty="0" smtClean="0"/>
              <a:t>Development, PAC</a:t>
            </a:r>
          </a:p>
          <a:p>
            <a:pPr marL="569913" indent="-569913"/>
            <a:endParaRPr lang="en-US" sz="2400" dirty="0" smtClean="0"/>
          </a:p>
          <a:p>
            <a:pPr marL="569913" indent="-569913"/>
            <a:r>
              <a:rPr lang="en-US" sz="2400" dirty="0" smtClean="0"/>
              <a:t>The Science Program in the context of the NSAC Long Range Plan</a:t>
            </a:r>
          </a:p>
          <a:p>
            <a:pPr marL="569913" indent="-569913"/>
            <a:endParaRPr lang="en-US" sz="2400" dirty="0" smtClean="0"/>
          </a:p>
          <a:p>
            <a:pPr marL="569913" indent="-569913"/>
            <a:r>
              <a:rPr lang="en-US" sz="2400" dirty="0" smtClean="0"/>
              <a:t>Early results</a:t>
            </a:r>
          </a:p>
          <a:p>
            <a:pPr marL="569913" indent="-569913"/>
            <a:endParaRPr lang="en-US" sz="2400" dirty="0" smtClean="0"/>
          </a:p>
          <a:p>
            <a:pPr marL="569913" indent="-569913"/>
            <a:r>
              <a:rPr lang="en-US" sz="2400" dirty="0" smtClean="0"/>
              <a:t>Outlook</a:t>
            </a:r>
          </a:p>
        </p:txBody>
      </p:sp>
      <p:sp>
        <p:nvSpPr>
          <p:cNvPr id="4" name="Slide Number Placeholder 2"/>
          <p:cNvSpPr>
            <a:spLocks noGrp="1"/>
          </p:cNvSpPr>
          <p:nvPr>
            <p:ph type="sldNum" sz="quarter" idx="4"/>
          </p:nvPr>
        </p:nvSpPr>
        <p:spPr>
          <a:xfrm>
            <a:off x="3962400" y="6515100"/>
            <a:ext cx="2133600" cy="190125"/>
          </a:xfrm>
        </p:spPr>
        <p:txBody>
          <a:bodyPr/>
          <a:lstStyle/>
          <a:p>
            <a:pPr defTabSz="457200"/>
            <a:fld id="{B58F48A6-A3E1-4848-9AC3-B43F560BE4FE}" type="slidenum">
              <a:rPr lang="en-US" smtClean="0">
                <a:solidFill>
                  <a:prstClr val="white"/>
                </a:solidFill>
              </a:rPr>
              <a:pPr defTabSz="457200"/>
              <a:t>2</a:t>
            </a:fld>
            <a:endParaRPr lang="en-US" dirty="0">
              <a:solidFill>
                <a:prstClr val="white"/>
              </a:solidFill>
            </a:endParaRPr>
          </a:p>
        </p:txBody>
      </p:sp>
    </p:spTree>
    <p:extLst>
      <p:ext uri="{BB962C8B-B14F-4D97-AF65-F5344CB8AC3E}">
        <p14:creationId xmlns:p14="http://schemas.microsoft.com/office/powerpoint/2010/main" val="1947884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8265" cy="6425245"/>
            <a:chOff x="0" y="0"/>
            <a:chExt cx="9148265" cy="6425245"/>
          </a:xfrm>
        </p:grpSpPr>
        <p:sp>
          <p:nvSpPr>
            <p:cNvPr id="17" name="Rectangle 16"/>
            <p:cNvSpPr/>
            <p:nvPr/>
          </p:nvSpPr>
          <p:spPr bwMode="auto">
            <a:xfrm>
              <a:off x="4265" y="786445"/>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18" name="Rectangle 17"/>
            <p:cNvSpPr/>
            <p:nvPr/>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914400"/>
            <a:ext cx="4200122" cy="2922969"/>
          </a:xfrm>
          <a:prstGeom prst="rect">
            <a:avLst/>
          </a:prstGeom>
          <a:ln>
            <a:solidFill>
              <a:schemeClr val="tx1"/>
            </a:solidFill>
          </a:ln>
          <a:effectLst>
            <a:outerShdw blurRad="292100" dist="139700" dir="2700000" algn="tl" rotWithShape="0">
              <a:srgbClr val="333333">
                <a:alpha val="65000"/>
              </a:srgbClr>
            </a:outerShdw>
          </a:effectLst>
        </p:spPr>
      </p:pic>
      <p:sp>
        <p:nvSpPr>
          <p:cNvPr id="2050" name="Text Box 4"/>
          <p:cNvSpPr txBox="1">
            <a:spLocks noChangeArrowheads="1"/>
          </p:cNvSpPr>
          <p:nvPr/>
        </p:nvSpPr>
        <p:spPr bwMode="auto">
          <a:xfrm>
            <a:off x="0" y="152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smtClean="0"/>
              <a:t> E12-06-114 DVCS/Hall A experiment at 11 GeV</a:t>
            </a:r>
            <a:endParaRPr lang="en-US" sz="2800" b="1" dirty="0"/>
          </a:p>
        </p:txBody>
      </p:sp>
      <p:sp>
        <p:nvSpPr>
          <p:cNvPr id="2061" name="AutoShape 19" descr="https://mail.google.com/mail/?attid=0.1&amp;disp=emb&amp;view=att&amp;th=1304ad1a3e24c20a"/>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 name="AutoShape 21" descr="https://mail.google.com/mail/?attid=0.1&amp;disp=emb&amp;view=att&amp;th=1304ad1a3e24c20a"/>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 name="AutoShape 23" descr="https://mail.google.com/mail/?attid=0.1&amp;disp=emb&amp;view=att&amp;th=1304ad1a3e24c20a"/>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TextBox 6"/>
          <p:cNvSpPr txBox="1"/>
          <p:nvPr/>
        </p:nvSpPr>
        <p:spPr>
          <a:xfrm>
            <a:off x="1816968" y="1539166"/>
            <a:ext cx="2376264" cy="615553"/>
          </a:xfrm>
          <a:prstGeom prst="rect">
            <a:avLst/>
          </a:prstGeom>
          <a:noFill/>
        </p:spPr>
        <p:txBody>
          <a:bodyPr wrap="square" rtlCol="0">
            <a:spAutoFit/>
          </a:bodyPr>
          <a:lstStyle/>
          <a:p>
            <a:pPr algn="ctr"/>
            <a:r>
              <a:rPr lang="en-US" sz="1700" dirty="0" smtClean="0">
                <a:solidFill>
                  <a:srgbClr val="199E12"/>
                </a:solidFill>
                <a:latin typeface="Symbol" panose="05050102010706020507" pitchFamily="18" charset="2"/>
                <a:cs typeface="Symap" panose="00000400000000000000" pitchFamily="2" charset="0"/>
              </a:rPr>
              <a:t>p</a:t>
            </a:r>
            <a:r>
              <a:rPr lang="en-US" sz="1700" baseline="30000" dirty="0" smtClean="0">
                <a:solidFill>
                  <a:srgbClr val="199E12"/>
                </a:solidFill>
                <a:latin typeface="Arial" panose="020B0604020202020204" pitchFamily="34" charset="0"/>
                <a:cs typeface="Arial" panose="020B0604020202020204" pitchFamily="34" charset="0"/>
              </a:rPr>
              <a:t>0</a:t>
            </a:r>
            <a:r>
              <a:rPr lang="en-US" sz="1700" dirty="0" smtClean="0">
                <a:solidFill>
                  <a:srgbClr val="199E12"/>
                </a:solidFill>
                <a:latin typeface="Comic Sans MS" panose="030F0702030302020204" pitchFamily="66" charset="0"/>
              </a:rPr>
              <a:t> </a:t>
            </a:r>
            <a:r>
              <a:rPr lang="en-US" sz="1700" dirty="0" smtClean="0">
                <a:solidFill>
                  <a:srgbClr val="199E12"/>
                </a:solidFill>
                <a:latin typeface="Arial" panose="020B0604020202020204" pitchFamily="34" charset="0"/>
                <a:cs typeface="Arial" panose="020B0604020202020204" pitchFamily="34" charset="0"/>
              </a:rPr>
              <a:t>’s reconstructed in DVCS calorimeter </a:t>
            </a:r>
            <a:endParaRPr lang="en-US" sz="1700" dirty="0">
              <a:solidFill>
                <a:srgbClr val="199E12"/>
              </a:solidFill>
              <a:latin typeface="Arial" panose="020B0604020202020204" pitchFamily="34" charset="0"/>
              <a:cs typeface="Arial" panose="020B0604020202020204" pitchFamily="34" charset="0"/>
            </a:endParaRPr>
          </a:p>
        </p:txBody>
      </p:sp>
      <p:sp>
        <p:nvSpPr>
          <p:cNvPr id="51" name="TextBox 50"/>
          <p:cNvSpPr txBox="1"/>
          <p:nvPr/>
        </p:nvSpPr>
        <p:spPr>
          <a:xfrm>
            <a:off x="179512" y="3912255"/>
            <a:ext cx="4176464" cy="2154436"/>
          </a:xfrm>
          <a:prstGeom prst="rect">
            <a:avLst/>
          </a:prstGeom>
          <a:noFill/>
          <a:ln w="22225">
            <a:solidFill>
              <a:srgbClr val="C00000"/>
            </a:solidFill>
          </a:ln>
        </p:spPr>
        <p:txBody>
          <a:bodyPr wrap="square" rtlCol="0">
            <a:spAutoFit/>
          </a:bodyPr>
          <a:lstStyle/>
          <a:p>
            <a:r>
              <a:rPr lang="en-US" dirty="0" smtClean="0">
                <a:solidFill>
                  <a:srgbClr val="C00000"/>
                </a:solidFill>
                <a:latin typeface="Arial" panose="020B0604020202020204" pitchFamily="34" charset="0"/>
                <a:cs typeface="Arial" panose="020B0604020202020204" pitchFamily="34" charset="0"/>
              </a:rPr>
              <a:t>100 PAC days approved:</a:t>
            </a:r>
          </a:p>
          <a:p>
            <a:endParaRPr lang="en-US" sz="600" dirty="0" smtClean="0">
              <a:solidFill>
                <a:srgbClr val="C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smtClean="0">
                <a:latin typeface="Arial" panose="020B0604020202020204" pitchFamily="34" charset="0"/>
                <a:cs typeface="Arial" panose="020B0604020202020204" pitchFamily="34" charset="0"/>
              </a:rPr>
              <a:t>High </a:t>
            </a:r>
            <a:r>
              <a:rPr lang="en-US" b="1" dirty="0">
                <a:latin typeface="Arial" panose="020B0604020202020204" pitchFamily="34" charset="0"/>
                <a:cs typeface="Arial" panose="020B0604020202020204" pitchFamily="34" charset="0"/>
              </a:rPr>
              <a:t>impact experiment for nucleon 3D imaging </a:t>
            </a:r>
            <a:r>
              <a:rPr lang="en-US" b="1" dirty="0" smtClean="0">
                <a:latin typeface="Arial" panose="020B0604020202020204" pitchFamily="34" charset="0"/>
                <a:cs typeface="Arial" panose="020B0604020202020204" pitchFamily="34" charset="0"/>
              </a:rPr>
              <a:t>program</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High precision </a:t>
            </a:r>
            <a:r>
              <a:rPr lang="en-US" dirty="0" smtClean="0">
                <a:latin typeface="Arial" panose="020B0604020202020204" pitchFamily="34" charset="0"/>
                <a:cs typeface="Arial" panose="020B0604020202020204" pitchFamily="34" charset="0"/>
              </a:rPr>
              <a:t>scaling tests of </a:t>
            </a:r>
            <a:r>
              <a:rPr lang="en-US" dirty="0">
                <a:latin typeface="Arial" panose="020B0604020202020204" pitchFamily="34" charset="0"/>
                <a:cs typeface="Arial" panose="020B0604020202020204" pitchFamily="34" charset="0"/>
              </a:rPr>
              <a:t>the DVCS cross section at constant </a:t>
            </a:r>
            <a:r>
              <a:rPr lang="en-US" dirty="0" err="1">
                <a:latin typeface="Arial" panose="020B0604020202020204" pitchFamily="34" charset="0"/>
                <a:cs typeface="Arial" panose="020B0604020202020204" pitchFamily="34" charset="0"/>
              </a:rPr>
              <a:t>x</a:t>
            </a:r>
            <a:r>
              <a:rPr lang="en-US" baseline="-25000" dirty="0" err="1">
                <a:latin typeface="Arial" panose="020B0604020202020204" pitchFamily="34" charset="0"/>
                <a:cs typeface="Arial" panose="020B0604020202020204" pitchFamily="34" charset="0"/>
              </a:rPr>
              <a:t>B</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CEBAF12 will allow to explore for the first time the high </a:t>
            </a:r>
            <a:r>
              <a:rPr lang="en-US" dirty="0" err="1">
                <a:latin typeface="Arial" panose="020B0604020202020204" pitchFamily="34" charset="0"/>
                <a:cs typeface="Arial" panose="020B0604020202020204" pitchFamily="34" charset="0"/>
              </a:rPr>
              <a:t>x</a:t>
            </a:r>
            <a:r>
              <a:rPr lang="en-US" baseline="-25000" dirty="0" err="1">
                <a:latin typeface="Arial" panose="020B0604020202020204" pitchFamily="34" charset="0"/>
                <a:cs typeface="Arial" panose="020B0604020202020204" pitchFamily="34" charset="0"/>
              </a:rPr>
              <a:t>B</a:t>
            </a:r>
            <a:r>
              <a:rPr lang="en-US" dirty="0">
                <a:latin typeface="Arial" panose="020B0604020202020204" pitchFamily="34" charset="0"/>
                <a:cs typeface="Arial" panose="020B0604020202020204" pitchFamily="34" charset="0"/>
              </a:rPr>
              <a:t> region</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8592" y="1196752"/>
            <a:ext cx="3434408" cy="2338115"/>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p:nvPr/>
        </p:nvSpPr>
        <p:spPr>
          <a:xfrm>
            <a:off x="5669868" y="789165"/>
            <a:ext cx="2790564" cy="461665"/>
          </a:xfrm>
          <a:prstGeom prst="rect">
            <a:avLst/>
          </a:prstGeom>
          <a:noFill/>
        </p:spPr>
        <p:txBody>
          <a:bodyPr wrap="square" rtlCol="0">
            <a:spAutoFit/>
          </a:bodyPr>
          <a:lstStyle/>
          <a:p>
            <a:pPr algn="ctr"/>
            <a:r>
              <a:rPr lang="en-US" sz="1200" dirty="0" smtClean="0">
                <a:solidFill>
                  <a:srgbClr val="199E12"/>
                </a:solidFill>
                <a:latin typeface="Arial" panose="020B0604020202020204" pitchFamily="34" charset="0"/>
                <a:cs typeface="Arial" panose="020B0604020202020204" pitchFamily="34" charset="0"/>
              </a:rPr>
              <a:t>Excellent coincident time resolution:</a:t>
            </a:r>
          </a:p>
          <a:p>
            <a:pPr algn="ctr"/>
            <a:r>
              <a:rPr lang="en-US" sz="1200" dirty="0" smtClean="0">
                <a:solidFill>
                  <a:srgbClr val="199E12"/>
                </a:solidFill>
                <a:latin typeface="Arial" panose="020B0604020202020204" pitchFamily="34" charset="0"/>
                <a:cs typeface="Arial" panose="020B0604020202020204" pitchFamily="34" charset="0"/>
              </a:rPr>
              <a:t>250 MHz beam structure</a:t>
            </a:r>
            <a:endParaRPr lang="en-US" sz="1200" dirty="0">
              <a:solidFill>
                <a:srgbClr val="199E12"/>
              </a:solidFill>
              <a:latin typeface="Arial" panose="020B0604020202020204" pitchFamily="34" charset="0"/>
              <a:cs typeface="Arial" panose="020B0604020202020204" pitchFamily="34" charset="0"/>
            </a:endParaRPr>
          </a:p>
        </p:txBody>
      </p:sp>
      <p:sp>
        <p:nvSpPr>
          <p:cNvPr id="3" name="TextBox 2"/>
          <p:cNvSpPr txBox="1"/>
          <p:nvPr/>
        </p:nvSpPr>
        <p:spPr>
          <a:xfrm>
            <a:off x="0" y="6046695"/>
            <a:ext cx="4773488" cy="369332"/>
          </a:xfrm>
          <a:prstGeom prst="rect">
            <a:avLst/>
          </a:prstGeom>
          <a:noFill/>
        </p:spPr>
        <p:txBody>
          <a:bodyPr wrap="square" rtlCol="0">
            <a:spAutoFit/>
          </a:bodyPr>
          <a:lstStyle/>
          <a:p>
            <a:r>
              <a:rPr lang="en-US" dirty="0" smtClean="0">
                <a:solidFill>
                  <a:srgbClr val="C00000"/>
                </a:solidFill>
                <a:latin typeface="Arial" panose="020B0604020202020204" pitchFamily="34" charset="0"/>
                <a:cs typeface="Arial" panose="020B0604020202020204" pitchFamily="34" charset="0"/>
              </a:rPr>
              <a:t>16% of experiment completed in 2014-2016</a:t>
            </a:r>
            <a:endParaRPr lang="en-US" dirty="0">
              <a:solidFill>
                <a:srgbClr val="C00000"/>
              </a:solidFill>
              <a:latin typeface="Arial" panose="020B0604020202020204" pitchFamily="34" charset="0"/>
              <a:cs typeface="Arial" panose="020B0604020202020204" pitchFamily="34" charset="0"/>
            </a:endParaRPr>
          </a:p>
        </p:txBody>
      </p:sp>
      <p:pic>
        <p:nvPicPr>
          <p:cNvPr id="5" name="Picture 2" descr="C:\Users\munoz\Downloads\c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51410"/>
            <a:ext cx="4384104" cy="297312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5105400" y="3887514"/>
            <a:ext cx="2736304" cy="646331"/>
          </a:xfrm>
          <a:prstGeom prst="rect">
            <a:avLst/>
          </a:prstGeom>
          <a:noFill/>
        </p:spPr>
        <p:txBody>
          <a:bodyPr wrap="square" rtlCol="0">
            <a:spAutoFit/>
          </a:bodyPr>
          <a:lstStyle/>
          <a:p>
            <a:pPr algn="ctr"/>
            <a:r>
              <a:rPr lang="en-US" dirty="0" smtClean="0">
                <a:solidFill>
                  <a:srgbClr val="199E12"/>
                </a:solidFill>
                <a:latin typeface="Arial" panose="020B0604020202020204" pitchFamily="34" charset="0"/>
                <a:cs typeface="Arial" panose="020B0604020202020204" pitchFamily="34" charset="0"/>
              </a:rPr>
              <a:t>DVCS events </a:t>
            </a:r>
          </a:p>
          <a:p>
            <a:pPr algn="ctr"/>
            <a:r>
              <a:rPr lang="en-US" dirty="0" smtClean="0">
                <a:solidFill>
                  <a:srgbClr val="199E12"/>
                </a:solidFill>
                <a:latin typeface="Arial" panose="020B0604020202020204" pitchFamily="34" charset="0"/>
                <a:cs typeface="Arial" panose="020B0604020202020204" pitchFamily="34" charset="0"/>
              </a:rPr>
              <a:t>(1.5 h of </a:t>
            </a:r>
            <a:r>
              <a:rPr lang="en-US" dirty="0" err="1" smtClean="0">
                <a:solidFill>
                  <a:srgbClr val="199E12"/>
                </a:solidFill>
                <a:latin typeface="Arial" panose="020B0604020202020204" pitchFamily="34" charset="0"/>
                <a:cs typeface="Arial" panose="020B0604020202020204" pitchFamily="34" charset="0"/>
              </a:rPr>
              <a:t>beamtime</a:t>
            </a:r>
            <a:r>
              <a:rPr lang="en-US" dirty="0" smtClean="0">
                <a:solidFill>
                  <a:srgbClr val="199E12"/>
                </a:solidFill>
                <a:latin typeface="Arial" panose="020B0604020202020204" pitchFamily="34" charset="0"/>
                <a:cs typeface="Arial" panose="020B0604020202020204" pitchFamily="34" charset="0"/>
              </a:rPr>
              <a:t>)</a:t>
            </a:r>
            <a:endParaRPr lang="en-US" dirty="0">
              <a:solidFill>
                <a:srgbClr val="199E12"/>
              </a:solidFill>
              <a:latin typeface="Arial" panose="020B0604020202020204" pitchFamily="34" charset="0"/>
              <a:cs typeface="Arial" panose="020B0604020202020204" pitchFamily="34" charset="0"/>
            </a:endParaRPr>
          </a:p>
        </p:txBody>
      </p:sp>
      <p:sp>
        <p:nvSpPr>
          <p:cNvPr id="16" name="Slide Number Placeholder 5"/>
          <p:cNvSpPr txBox="1">
            <a:spLocks/>
          </p:cNvSpPr>
          <p:nvPr/>
        </p:nvSpPr>
        <p:spPr>
          <a:xfrm>
            <a:off x="4114800" y="6591675"/>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20</a:t>
            </a:fld>
            <a:endParaRPr lang="en-US" dirty="0">
              <a:solidFill>
                <a:prstClr val="white"/>
              </a:solidFill>
            </a:endParaRPr>
          </a:p>
        </p:txBody>
      </p:sp>
    </p:spTree>
    <p:extLst>
      <p:ext uri="{BB962C8B-B14F-4D97-AF65-F5344CB8AC3E}">
        <p14:creationId xmlns:p14="http://schemas.microsoft.com/office/powerpoint/2010/main" val="1994502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914400"/>
          </a:xfrm>
        </p:spPr>
        <p:txBody>
          <a:bodyPr/>
          <a:lstStyle/>
          <a:p>
            <a:r>
              <a:rPr lang="en-US" dirty="0" err="1" smtClean="0"/>
              <a:t>PRad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914400"/>
            <a:ext cx="3657600" cy="27432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790" y="3866330"/>
            <a:ext cx="3612880" cy="250269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267200"/>
            <a:ext cx="4760912" cy="203417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0" y="914400"/>
            <a:ext cx="5280100" cy="3108543"/>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Experimental goals:</a:t>
            </a: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Reach </a:t>
            </a:r>
            <a:r>
              <a:rPr lang="en-US" sz="1400" dirty="0">
                <a:latin typeface="Arial" panose="020B0604020202020204" pitchFamily="34" charset="0"/>
                <a:cs typeface="Arial" panose="020B0604020202020204" pitchFamily="34" charset="0"/>
              </a:rPr>
              <a:t>very low Q2 range (~ 10 times less</a:t>
            </a:r>
          </a:p>
          <a:p>
            <a:pPr marL="287338" indent="-287338"/>
            <a:r>
              <a:rPr lang="en-US" sz="1400" dirty="0" smtClean="0">
                <a:latin typeface="Arial" panose="020B0604020202020204" pitchFamily="34" charset="0"/>
                <a:cs typeface="Arial" panose="020B0604020202020204" pitchFamily="34" charset="0"/>
              </a:rPr>
              <a:t>	than </a:t>
            </a:r>
            <a:r>
              <a:rPr lang="en-US" sz="1400" dirty="0">
                <a:latin typeface="Arial" panose="020B0604020202020204" pitchFamily="34" charset="0"/>
                <a:cs typeface="Arial" panose="020B0604020202020204" pitchFamily="34" charset="0"/>
              </a:rPr>
              <a:t>the Mainz experiment)</a:t>
            </a: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Reach </a:t>
            </a:r>
            <a:r>
              <a:rPr lang="en-US" sz="1400" dirty="0">
                <a:latin typeface="Arial" panose="020B0604020202020204" pitchFamily="34" charset="0"/>
                <a:cs typeface="Arial" panose="020B0604020202020204" pitchFamily="34" charset="0"/>
              </a:rPr>
              <a:t>sub-percent precision in </a:t>
            </a:r>
            <a:r>
              <a:rPr lang="en-US" sz="1400" dirty="0" err="1">
                <a:latin typeface="Arial" panose="020B0604020202020204" pitchFamily="34" charset="0"/>
                <a:cs typeface="Arial" panose="020B0604020202020204" pitchFamily="34" charset="0"/>
              </a:rPr>
              <a:t>rp</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extraction</a:t>
            </a:r>
          </a:p>
          <a:p>
            <a:endParaRPr lang="en-US" sz="1400" b="1" dirty="0" smtClean="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Suggested </a:t>
            </a:r>
            <a:r>
              <a:rPr lang="en-US" sz="1400" b="1" dirty="0">
                <a:latin typeface="Arial" panose="020B0604020202020204" pitchFamily="34" charset="0"/>
                <a:cs typeface="Arial" panose="020B0604020202020204" pitchFamily="34" charset="0"/>
              </a:rPr>
              <a:t>solutions:</a:t>
            </a:r>
          </a:p>
          <a:p>
            <a:pPr>
              <a:tabLst>
                <a:tab pos="287338" algn="l"/>
              </a:tabLst>
            </a:pPr>
            <a:r>
              <a:rPr lang="en-US" sz="1400" dirty="0">
                <a:latin typeface="Arial" panose="020B0604020202020204" pitchFamily="34" charset="0"/>
                <a:cs typeface="Arial" panose="020B0604020202020204" pitchFamily="34" charset="0"/>
              </a:rPr>
              <a:t>1) </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Non-magnetic-spectrometer </a:t>
            </a:r>
            <a:r>
              <a:rPr lang="en-US" sz="1400" dirty="0">
                <a:latin typeface="Arial" panose="020B0604020202020204" pitchFamily="34" charset="0"/>
                <a:cs typeface="Arial" panose="020B0604020202020204" pitchFamily="34" charset="0"/>
              </a:rPr>
              <a:t>method:</a:t>
            </a:r>
          </a:p>
          <a:p>
            <a:pPr>
              <a:tabLst>
                <a:tab pos="287338" algn="l"/>
              </a:tabLst>
            </a:pPr>
            <a:r>
              <a:rPr lang="en-US" sz="1400" dirty="0" smtClean="0">
                <a:latin typeface="Arial" panose="020B0604020202020204" pitchFamily="34" charset="0"/>
                <a:cs typeface="Arial" panose="020B0604020202020204" pitchFamily="34" charset="0"/>
              </a:rPr>
              <a:t>	use </a:t>
            </a:r>
            <a:r>
              <a:rPr lang="en-US" sz="1400" dirty="0">
                <a:latin typeface="Arial" panose="020B0604020202020204" pitchFamily="34" charset="0"/>
                <a:cs typeface="Arial" panose="020B0604020202020204" pitchFamily="34" charset="0"/>
              </a:rPr>
              <a:t>high resolution high acceptance calorimeter</a:t>
            </a:r>
          </a:p>
          <a:p>
            <a:pPr>
              <a:tabLst>
                <a:tab pos="287338" algn="l"/>
              </a:tabLst>
            </a:pPr>
            <a:r>
              <a:rPr lang="en-US" sz="1400" dirty="0" smtClean="0">
                <a:latin typeface="Arial" panose="020B0604020202020204" pitchFamily="34" charset="0"/>
                <a:cs typeface="Arial" panose="020B0604020202020204" pitchFamily="34" charset="0"/>
              </a:rPr>
              <a:t>	and </a:t>
            </a:r>
            <a:r>
              <a:rPr lang="en-US" sz="1400" dirty="0">
                <a:latin typeface="Arial" panose="020B0604020202020204" pitchFamily="34" charset="0"/>
                <a:cs typeface="Arial" panose="020B0604020202020204" pitchFamily="34" charset="0"/>
              </a:rPr>
              <a:t>high position resolution GEM detector</a:t>
            </a:r>
          </a:p>
          <a:p>
            <a:pPr>
              <a:tabLst>
                <a:tab pos="287338" algn="l"/>
              </a:tabLst>
            </a:pPr>
            <a:r>
              <a:rPr lang="en-US" sz="1400" dirty="0" smtClean="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Simultaneous </a:t>
            </a:r>
            <a:r>
              <a:rPr lang="en-US" sz="1400" dirty="0">
                <a:latin typeface="Arial" panose="020B0604020202020204" pitchFamily="34" charset="0"/>
                <a:cs typeface="Arial" panose="020B0604020202020204" pitchFamily="34" charset="0"/>
              </a:rPr>
              <a:t>detection of </a:t>
            </a:r>
            <a:r>
              <a:rPr lang="en-US" sz="1400" i="1" dirty="0" err="1">
                <a:latin typeface="Arial" panose="020B0604020202020204" pitchFamily="34" charset="0"/>
                <a:cs typeface="Arial" panose="020B0604020202020204" pitchFamily="34" charset="0"/>
              </a:rPr>
              <a:t>ee</a:t>
            </a:r>
            <a:r>
              <a:rPr lang="en-US" sz="1400" i="1" dirty="0">
                <a:latin typeface="Arial" panose="020B0604020202020204" pitchFamily="34" charset="0"/>
                <a:cs typeface="Arial" panose="020B0604020202020204" pitchFamily="34" charset="0"/>
              </a:rPr>
              <a:t> → </a:t>
            </a:r>
            <a:r>
              <a:rPr lang="en-US" sz="1400" i="1" dirty="0" err="1">
                <a:latin typeface="Arial" panose="020B0604020202020204" pitchFamily="34" charset="0"/>
                <a:cs typeface="Arial" panose="020B0604020202020204" pitchFamily="34" charset="0"/>
              </a:rPr>
              <a:t>ee</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Moller scattering</a:t>
            </a:r>
          </a:p>
          <a:p>
            <a:pPr>
              <a:tabLst>
                <a:tab pos="287338" algn="l"/>
              </a:tabLst>
            </a:pP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best known control of systematics)</a:t>
            </a:r>
          </a:p>
          <a:p>
            <a:pPr>
              <a:tabLst>
                <a:tab pos="287338" algn="l"/>
              </a:tabLst>
            </a:pPr>
            <a:r>
              <a:rPr lang="en-US" sz="1400" dirty="0">
                <a:latin typeface="Arial" panose="020B0604020202020204" pitchFamily="34" charset="0"/>
                <a:cs typeface="Arial" panose="020B0604020202020204" pitchFamily="34" charset="0"/>
              </a:rPr>
              <a:t>3) </a:t>
            </a:r>
            <a:r>
              <a:rPr lang="en-US" sz="1400" dirty="0" smtClean="0">
                <a:latin typeface="Arial" panose="020B0604020202020204" pitchFamily="34" charset="0"/>
                <a:cs typeface="Arial" panose="020B0604020202020204" pitchFamily="34" charset="0"/>
              </a:rPr>
              <a:t>	Use </a:t>
            </a:r>
            <a:r>
              <a:rPr lang="en-US" sz="1400" dirty="0">
                <a:latin typeface="Arial" panose="020B0604020202020204" pitchFamily="34" charset="0"/>
                <a:cs typeface="Arial" panose="020B0604020202020204" pitchFamily="34" charset="0"/>
              </a:rPr>
              <a:t>high density windowless H2 gas flow target:</a:t>
            </a:r>
          </a:p>
          <a:p>
            <a:pPr>
              <a:tabLst>
                <a:tab pos="287338" algn="l"/>
              </a:tabLst>
            </a:pP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minimize </a:t>
            </a:r>
            <a:r>
              <a:rPr lang="en-US" sz="1400" dirty="0">
                <a:latin typeface="Arial" panose="020B0604020202020204" pitchFamily="34" charset="0"/>
                <a:cs typeface="Arial" panose="020B0604020202020204" pitchFamily="34" charset="0"/>
              </a:rPr>
              <a:t>experimental </a:t>
            </a:r>
            <a:r>
              <a:rPr lang="en-US" sz="1400" dirty="0" smtClean="0">
                <a:latin typeface="Arial" panose="020B0604020202020204" pitchFamily="34" charset="0"/>
                <a:cs typeface="Arial" panose="020B0604020202020204" pitchFamily="34" charset="0"/>
              </a:rPr>
              <a:t>background</a:t>
            </a:r>
          </a:p>
          <a:p>
            <a:r>
              <a:rPr lang="en-US" sz="1400" b="1" dirty="0">
                <a:latin typeface="Arial" panose="020B0604020202020204" pitchFamily="34" charset="0"/>
                <a:cs typeface="Arial" panose="020B0604020202020204" pitchFamily="34" charset="0"/>
              </a:rPr>
              <a:t>Two beam energies</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1.1, </a:t>
            </a:r>
            <a:r>
              <a:rPr lang="en-US" sz="1400" dirty="0">
                <a:latin typeface="Arial" panose="020B0604020202020204" pitchFamily="34" charset="0"/>
                <a:cs typeface="Arial" panose="020B0604020202020204" pitchFamily="34" charset="0"/>
              </a:rPr>
              <a:t>2.2 </a:t>
            </a:r>
            <a:r>
              <a:rPr lang="en-US" sz="1400" dirty="0" smtClean="0">
                <a:latin typeface="Arial" panose="020B0604020202020204" pitchFamily="34" charset="0"/>
                <a:cs typeface="Arial" panose="020B0604020202020204" pitchFamily="34" charset="0"/>
              </a:rPr>
              <a:t>GeV; </a:t>
            </a:r>
            <a:r>
              <a:rPr lang="en-US" sz="1400" dirty="0">
                <a:latin typeface="Arial" panose="020B0604020202020204" pitchFamily="34" charset="0"/>
                <a:cs typeface="Arial" panose="020B0604020202020204" pitchFamily="34" charset="0"/>
              </a:rPr>
              <a:t>Q</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(2x10</a:t>
            </a:r>
            <a:r>
              <a:rPr lang="en-US" sz="1400" baseline="30000" dirty="0">
                <a:latin typeface="Arial" panose="020B0604020202020204" pitchFamily="34" charset="0"/>
                <a:cs typeface="Arial" panose="020B0604020202020204" pitchFamily="34" charset="0"/>
              </a:rPr>
              <a:t>-4</a:t>
            </a:r>
            <a:r>
              <a:rPr lang="en-US" sz="1400" dirty="0">
                <a:latin typeface="Arial" panose="020B0604020202020204" pitchFamily="34" charset="0"/>
                <a:cs typeface="Arial" panose="020B0604020202020204" pitchFamily="34" charset="0"/>
              </a:rPr>
              <a:t> – 1x10</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 </a:t>
            </a:r>
            <a:r>
              <a:rPr lang="en-US" sz="1400" dirty="0" smtClean="0">
                <a:latin typeface="Arial" panose="020B0604020202020204" pitchFamily="34" charset="0"/>
                <a:cs typeface="Arial" panose="020B0604020202020204" pitchFamily="34" charset="0"/>
              </a:rPr>
              <a:t>GeV</a:t>
            </a:r>
            <a:r>
              <a:rPr lang="en-US" sz="1400" baseline="30000" dirty="0" smtClean="0">
                <a:latin typeface="Arial" panose="020B0604020202020204" pitchFamily="34" charset="0"/>
                <a:cs typeface="Arial" panose="020B0604020202020204" pitchFamily="34" charset="0"/>
              </a:rPr>
              <a:t>2</a:t>
            </a:r>
            <a:endParaRPr lang="en-US" sz="1400" baseline="30000" dirty="0">
              <a:latin typeface="Arial" panose="020B0604020202020204" pitchFamily="34" charset="0"/>
              <a:cs typeface="Arial" panose="020B0604020202020204" pitchFamily="34" charset="0"/>
            </a:endParaRPr>
          </a:p>
        </p:txBody>
      </p:sp>
      <p:sp>
        <p:nvSpPr>
          <p:cNvPr id="4" name="TextBox 3"/>
          <p:cNvSpPr txBox="1"/>
          <p:nvPr/>
        </p:nvSpPr>
        <p:spPr>
          <a:xfrm rot="19824668">
            <a:off x="7253452" y="2046408"/>
            <a:ext cx="1287597" cy="369332"/>
          </a:xfrm>
          <a:prstGeom prst="rect">
            <a:avLst/>
          </a:prstGeom>
          <a:noFill/>
        </p:spPr>
        <p:txBody>
          <a:bodyPr wrap="none" rtlCol="0">
            <a:spAutoFit/>
          </a:bodyPr>
          <a:lstStyle/>
          <a:p>
            <a:r>
              <a:rPr lang="en-US" b="1" dirty="0" smtClean="0">
                <a:solidFill>
                  <a:srgbClr val="C00000"/>
                </a:solidFill>
              </a:rPr>
              <a:t>Preliminary</a:t>
            </a:r>
            <a:endParaRPr lang="en-US" b="1" dirty="0">
              <a:solidFill>
                <a:srgbClr val="C00000"/>
              </a:solidFill>
            </a:endParaRPr>
          </a:p>
        </p:txBody>
      </p:sp>
      <p:sp>
        <p:nvSpPr>
          <p:cNvPr id="9" name="TextBox 8"/>
          <p:cNvSpPr txBox="1"/>
          <p:nvPr/>
        </p:nvSpPr>
        <p:spPr>
          <a:xfrm>
            <a:off x="7285833" y="4191000"/>
            <a:ext cx="1287597" cy="369332"/>
          </a:xfrm>
          <a:prstGeom prst="rect">
            <a:avLst/>
          </a:prstGeom>
          <a:noFill/>
        </p:spPr>
        <p:txBody>
          <a:bodyPr wrap="none" rtlCol="0">
            <a:spAutoFit/>
          </a:bodyPr>
          <a:lstStyle/>
          <a:p>
            <a:r>
              <a:rPr lang="en-US" b="1" dirty="0" smtClean="0">
                <a:solidFill>
                  <a:srgbClr val="C00000"/>
                </a:solidFill>
              </a:rPr>
              <a:t>Preliminary</a:t>
            </a:r>
            <a:endParaRPr lang="en-US" b="1" dirty="0">
              <a:solidFill>
                <a:srgbClr val="C00000"/>
              </a:solidFill>
            </a:endParaRPr>
          </a:p>
        </p:txBody>
      </p:sp>
      <p:sp>
        <p:nvSpPr>
          <p:cNvPr id="6" name="TextBox 5"/>
          <p:cNvSpPr txBox="1"/>
          <p:nvPr/>
        </p:nvSpPr>
        <p:spPr>
          <a:xfrm>
            <a:off x="7543800" y="1295400"/>
            <a:ext cx="558166" cy="523220"/>
          </a:xfrm>
          <a:prstGeom prst="rect">
            <a:avLst/>
          </a:prstGeom>
          <a:noFill/>
        </p:spPr>
        <p:txBody>
          <a:bodyPr wrap="none" rtlCol="0">
            <a:spAutoFit/>
          </a:bodyPr>
          <a:lstStyle/>
          <a:p>
            <a:r>
              <a:rPr lang="en-US" sz="2800" b="1" dirty="0" smtClean="0">
                <a:solidFill>
                  <a:srgbClr val="002060"/>
                </a:solidFill>
              </a:rPr>
              <a:t>ep</a:t>
            </a:r>
            <a:endParaRPr lang="en-US" sz="2800" b="1" dirty="0">
              <a:solidFill>
                <a:srgbClr val="002060"/>
              </a:solidFill>
            </a:endParaRPr>
          </a:p>
        </p:txBody>
      </p:sp>
      <p:sp>
        <p:nvSpPr>
          <p:cNvPr id="11" name="TextBox 10"/>
          <p:cNvSpPr txBox="1"/>
          <p:nvPr/>
        </p:nvSpPr>
        <p:spPr>
          <a:xfrm>
            <a:off x="6956110" y="2667000"/>
            <a:ext cx="657552" cy="523220"/>
          </a:xfrm>
          <a:prstGeom prst="rect">
            <a:avLst/>
          </a:prstGeom>
          <a:noFill/>
        </p:spPr>
        <p:txBody>
          <a:bodyPr wrap="none" rtlCol="0">
            <a:spAutoFit/>
          </a:bodyPr>
          <a:lstStyle/>
          <a:p>
            <a:r>
              <a:rPr lang="en-US" sz="2800" b="1" dirty="0" smtClean="0">
                <a:solidFill>
                  <a:srgbClr val="002060"/>
                </a:solidFill>
              </a:rPr>
              <a:t>e-e</a:t>
            </a:r>
            <a:endParaRPr lang="en-US" sz="2800" b="1" dirty="0">
              <a:solidFill>
                <a:srgbClr val="002060"/>
              </a:solidFill>
            </a:endParaRPr>
          </a:p>
        </p:txBody>
      </p:sp>
      <p:sp>
        <p:nvSpPr>
          <p:cNvPr id="13" name="Slide Number Placeholder 5"/>
          <p:cNvSpPr txBox="1">
            <a:spLocks/>
          </p:cNvSpPr>
          <p:nvPr/>
        </p:nvSpPr>
        <p:spPr>
          <a:xfrm>
            <a:off x="4114800" y="6591675"/>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21</a:t>
            </a:fld>
            <a:endParaRPr lang="en-US" dirty="0">
              <a:solidFill>
                <a:prstClr val="white"/>
              </a:solidFill>
            </a:endParaRPr>
          </a:p>
        </p:txBody>
      </p:sp>
    </p:spTree>
    <p:extLst>
      <p:ext uri="{BB962C8B-B14F-4D97-AF65-F5344CB8AC3E}">
        <p14:creationId xmlns:p14="http://schemas.microsoft.com/office/powerpoint/2010/main" val="3411698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Recommendations</a:t>
            </a:r>
            <a:endParaRPr lang="en-US" dirty="0"/>
          </a:p>
        </p:txBody>
      </p:sp>
      <p:sp>
        <p:nvSpPr>
          <p:cNvPr id="3" name="Content Placeholder 2"/>
          <p:cNvSpPr>
            <a:spLocks noGrp="1"/>
          </p:cNvSpPr>
          <p:nvPr>
            <p:ph idx="1"/>
          </p:nvPr>
        </p:nvSpPr>
        <p:spPr>
          <a:xfrm>
            <a:off x="4246178" y="1066800"/>
            <a:ext cx="4477407" cy="5305477"/>
          </a:xfrm>
        </p:spPr>
        <p:txBody>
          <a:bodyPr>
            <a:normAutofit fontScale="62500" lnSpcReduction="20000"/>
          </a:bodyPr>
          <a:lstStyle/>
          <a:p>
            <a:pPr marL="0" indent="0">
              <a:buNone/>
            </a:pPr>
            <a:r>
              <a:rPr lang="en-US" b="1" dirty="0">
                <a:solidFill>
                  <a:srgbClr val="005D9A"/>
                </a:solidFill>
              </a:rPr>
              <a:t>RECOMMENDATION I</a:t>
            </a:r>
            <a:endParaRPr lang="en-US" dirty="0">
              <a:solidFill>
                <a:srgbClr val="005D9A"/>
              </a:solidFill>
            </a:endParaRPr>
          </a:p>
          <a:p>
            <a:pPr marL="0" indent="0">
              <a:buNone/>
            </a:pPr>
            <a:r>
              <a:rPr lang="en-US" dirty="0"/>
              <a:t>The progress achieved under the guidance of the 2007 Long Range Plan has reinforced U.S. world leadership in nuclear science. The highest priority in this 2015 Plan is to capitalize on the investments made</a:t>
            </a:r>
            <a:r>
              <a:rPr lang="en-US" dirty="0" smtClean="0"/>
              <a:t>. </a:t>
            </a:r>
          </a:p>
          <a:p>
            <a:pPr marL="233363" indent="-233363">
              <a:buFont typeface="Wingdings 3"/>
              <a:buChar char=""/>
            </a:pPr>
            <a:r>
              <a:rPr lang="en-US" b="1" dirty="0" smtClean="0">
                <a:solidFill>
                  <a:srgbClr val="FF0000"/>
                </a:solidFill>
                <a:sym typeface="Wingdings 3"/>
              </a:rPr>
              <a:t>Operate </a:t>
            </a:r>
            <a:r>
              <a:rPr lang="en-US" b="1" dirty="0" smtClean="0">
                <a:solidFill>
                  <a:srgbClr val="FF0000"/>
                </a:solidFill>
                <a:sym typeface="Wingdings 3"/>
              </a:rPr>
              <a:t>12 GeV </a:t>
            </a:r>
            <a:r>
              <a:rPr lang="en-US" b="1" dirty="0" smtClean="0">
                <a:solidFill>
                  <a:srgbClr val="FF0000"/>
                </a:solidFill>
                <a:sym typeface="Wingdings 3"/>
              </a:rPr>
              <a:t>CEBAF</a:t>
            </a:r>
          </a:p>
          <a:p>
            <a:pPr marL="0" indent="0">
              <a:buNone/>
            </a:pPr>
            <a:endParaRPr lang="en-US" b="1" dirty="0">
              <a:solidFill>
                <a:srgbClr val="FF0000"/>
              </a:solidFill>
            </a:endParaRPr>
          </a:p>
          <a:p>
            <a:pPr marL="0" indent="0">
              <a:buNone/>
            </a:pPr>
            <a:r>
              <a:rPr lang="en-US" b="1" dirty="0">
                <a:solidFill>
                  <a:srgbClr val="005D9A"/>
                </a:solidFill>
              </a:rPr>
              <a:t>RECOMMENDATION II</a:t>
            </a:r>
            <a:endParaRPr lang="en-US" dirty="0">
              <a:solidFill>
                <a:srgbClr val="005D9A"/>
              </a:solidFill>
            </a:endParaRPr>
          </a:p>
          <a:p>
            <a:pPr marL="0" indent="0">
              <a:buNone/>
            </a:pPr>
            <a:r>
              <a:rPr lang="en-US" dirty="0" smtClean="0"/>
              <a:t>We </a:t>
            </a:r>
            <a:r>
              <a:rPr lang="en-US" dirty="0"/>
              <a:t>recommend the timely development and deployment of a U.S.-led ton-scale </a:t>
            </a:r>
            <a:r>
              <a:rPr lang="en-US" dirty="0" err="1"/>
              <a:t>neutrinoless</a:t>
            </a:r>
            <a:r>
              <a:rPr lang="en-US" dirty="0"/>
              <a:t> double beta decay experiment</a:t>
            </a:r>
            <a:r>
              <a:rPr lang="en-US" dirty="0" smtClean="0"/>
              <a:t>.</a:t>
            </a:r>
          </a:p>
          <a:p>
            <a:pPr marL="0" indent="0">
              <a:buNone/>
            </a:pPr>
            <a:endParaRPr lang="en-US" dirty="0"/>
          </a:p>
          <a:p>
            <a:pPr marL="0" indent="0">
              <a:buNone/>
            </a:pPr>
            <a:r>
              <a:rPr lang="en-US" b="1" dirty="0">
                <a:solidFill>
                  <a:srgbClr val="005D9A"/>
                </a:solidFill>
              </a:rPr>
              <a:t>RECOMMENDATION III</a:t>
            </a:r>
            <a:endParaRPr lang="en-US" dirty="0">
              <a:solidFill>
                <a:srgbClr val="005D9A"/>
              </a:solidFill>
            </a:endParaRPr>
          </a:p>
          <a:p>
            <a:pPr marL="0" indent="0">
              <a:buNone/>
            </a:pPr>
            <a:r>
              <a:rPr lang="en-US" dirty="0" smtClean="0"/>
              <a:t>We </a:t>
            </a:r>
            <a:r>
              <a:rPr lang="en-US" dirty="0"/>
              <a:t>recommend a high-energy high-luminosity polarized EIC as the highest priority for new facility construction following the completion of FRIB</a:t>
            </a:r>
            <a:r>
              <a:rPr lang="en-US" dirty="0" smtClean="0"/>
              <a:t>.</a:t>
            </a:r>
          </a:p>
          <a:p>
            <a:pPr marL="0" indent="0">
              <a:buNone/>
            </a:pPr>
            <a:r>
              <a:rPr lang="en-US" b="1" dirty="0" smtClean="0">
                <a:solidFill>
                  <a:srgbClr val="FF0000"/>
                </a:solidFill>
                <a:sym typeface="Wingdings 3"/>
              </a:rPr>
              <a:t> JLEIC development</a:t>
            </a:r>
          </a:p>
          <a:p>
            <a:pPr marL="0" indent="0">
              <a:buNone/>
            </a:pPr>
            <a:endParaRPr lang="en-US" b="1" dirty="0">
              <a:solidFill>
                <a:srgbClr val="FF0000"/>
              </a:solidFill>
            </a:endParaRPr>
          </a:p>
          <a:p>
            <a:pPr marL="0" indent="0">
              <a:buNone/>
            </a:pPr>
            <a:r>
              <a:rPr lang="en-US" b="1" dirty="0">
                <a:solidFill>
                  <a:srgbClr val="005D9A"/>
                </a:solidFill>
              </a:rPr>
              <a:t>RECOMMENDATION IV </a:t>
            </a:r>
            <a:endParaRPr lang="en-US" dirty="0">
              <a:solidFill>
                <a:srgbClr val="005D9A"/>
              </a:solidFill>
            </a:endParaRPr>
          </a:p>
          <a:p>
            <a:pPr marL="0" indent="0">
              <a:buNone/>
            </a:pPr>
            <a:r>
              <a:rPr lang="en-US" dirty="0"/>
              <a:t>We recommend increasing investment in small-scale and mid-scale projects and initiatives that enable forefront research at universities and laboratories. </a:t>
            </a:r>
          </a:p>
          <a:p>
            <a:pPr marL="0" indent="0">
              <a:buNone/>
            </a:pPr>
            <a:r>
              <a:rPr lang="en-US" b="1" dirty="0" smtClean="0">
                <a:solidFill>
                  <a:srgbClr val="FF0000"/>
                </a:solidFill>
                <a:sym typeface="Wingdings 3"/>
              </a:rPr>
              <a:t> MOLLER, </a:t>
            </a:r>
            <a:r>
              <a:rPr lang="en-US" b="1" dirty="0" err="1" smtClean="0">
                <a:solidFill>
                  <a:srgbClr val="FF0000"/>
                </a:solidFill>
                <a:sym typeface="Wingdings 3"/>
              </a:rPr>
              <a:t>SoLID</a:t>
            </a:r>
            <a:endParaRPr lang="en-US" b="1" dirty="0">
              <a:solidFill>
                <a:srgbClr val="FF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443" y="1524000"/>
            <a:ext cx="3318197" cy="372538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
        <p:nvSpPr>
          <p:cNvPr id="5" name="Slide Number Placeholder 5"/>
          <p:cNvSpPr txBox="1">
            <a:spLocks/>
          </p:cNvSpPr>
          <p:nvPr/>
        </p:nvSpPr>
        <p:spPr>
          <a:xfrm>
            <a:off x="4114800" y="6591675"/>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22</a:t>
            </a:fld>
            <a:endParaRPr lang="en-US" dirty="0">
              <a:solidFill>
                <a:prstClr val="white"/>
              </a:solidFill>
            </a:endParaRPr>
          </a:p>
        </p:txBody>
      </p:sp>
    </p:spTree>
    <p:extLst>
      <p:ext uri="{BB962C8B-B14F-4D97-AF65-F5344CB8AC3E}">
        <p14:creationId xmlns:p14="http://schemas.microsoft.com/office/powerpoint/2010/main" val="3011248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Future Projects</a:t>
            </a:r>
            <a:endParaRPr lang="en-US" dirty="0"/>
          </a:p>
        </p:txBody>
      </p:sp>
      <p:sp>
        <p:nvSpPr>
          <p:cNvPr id="4" name="TextBox 3"/>
          <p:cNvSpPr txBox="1"/>
          <p:nvPr/>
        </p:nvSpPr>
        <p:spPr>
          <a:xfrm>
            <a:off x="304800" y="850642"/>
            <a:ext cx="8286564" cy="5324535"/>
          </a:xfrm>
          <a:prstGeom prst="rect">
            <a:avLst/>
          </a:prstGeom>
          <a:noFill/>
        </p:spPr>
        <p:txBody>
          <a:bodyPr wrap="none" rtlCol="0">
            <a:spAutoFit/>
          </a:bodyPr>
          <a:lstStyle/>
          <a:p>
            <a:pPr>
              <a:buClr>
                <a:srgbClr val="C00000"/>
              </a:buClr>
            </a:pPr>
            <a:endParaRPr lang="en-US" sz="2000" b="1" dirty="0" smtClean="0">
              <a:solidFill>
                <a:srgbClr val="002060"/>
              </a:solidFill>
              <a:latin typeface="Arial" pitchFamily="34" charset="0"/>
              <a:cs typeface="Arial" pitchFamily="34" charset="0"/>
            </a:endParaRPr>
          </a:p>
          <a:p>
            <a:pPr>
              <a:buClr>
                <a:srgbClr val="C00000"/>
              </a:buClr>
              <a:buSzPct val="120000"/>
            </a:pPr>
            <a:endParaRPr lang="en-US" sz="2000" dirty="0" smtClean="0">
              <a:solidFill>
                <a:srgbClr val="002060"/>
              </a:solidFill>
              <a:latin typeface="Arial" pitchFamily="34" charset="0"/>
              <a:cs typeface="Arial" pitchFamily="34" charset="0"/>
            </a:endParaRPr>
          </a:p>
          <a:p>
            <a:pPr marL="227013" indent="-227013">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MOLLER experiment </a:t>
            </a:r>
          </a:p>
          <a:p>
            <a:pPr>
              <a:buClr>
                <a:srgbClr val="C00000"/>
              </a:buClr>
              <a:tabLst>
                <a:tab pos="569913" algn="l"/>
              </a:tabLst>
            </a:pPr>
            <a:r>
              <a:rPr lang="en-US" sz="2000" dirty="0" smtClean="0">
                <a:solidFill>
                  <a:srgbClr val="002060"/>
                </a:solidFill>
                <a:latin typeface="Arial" pitchFamily="34" charset="0"/>
                <a:cs typeface="Arial" pitchFamily="34" charset="0"/>
              </a:rPr>
              <a:t>	(Possible MIE – FY17-20)</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Standard Model Test</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DOE science review (September 2014) – strong endorsement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a:t>
            </a:r>
            <a:r>
              <a:rPr lang="en-US" sz="2000" dirty="0" err="1" smtClean="0">
                <a:solidFill>
                  <a:srgbClr val="002060"/>
                </a:solidFill>
                <a:latin typeface="Arial" pitchFamily="34" charset="0"/>
                <a:cs typeface="Arial" pitchFamily="34" charset="0"/>
              </a:rPr>
              <a:t>JLab</a:t>
            </a:r>
            <a:r>
              <a:rPr lang="en-US" sz="2000" dirty="0" smtClean="0">
                <a:solidFill>
                  <a:srgbClr val="002060"/>
                </a:solidFill>
                <a:latin typeface="Arial" pitchFamily="34" charset="0"/>
                <a:cs typeface="Arial" pitchFamily="34" charset="0"/>
              </a:rPr>
              <a:t> technical, cost &amp; schedule review this fall</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Now hope for FY18 start</a:t>
            </a:r>
          </a:p>
          <a:p>
            <a:pPr>
              <a:buClr>
                <a:srgbClr val="C00000"/>
              </a:buClr>
              <a:tabLst>
                <a:tab pos="744538" algn="l"/>
                <a:tab pos="1084263" algn="l"/>
              </a:tabLst>
            </a:pPr>
            <a:endParaRPr lang="en-US" sz="2000" dirty="0" smtClean="0">
              <a:solidFill>
                <a:srgbClr val="002060"/>
              </a:solidFill>
              <a:latin typeface="Arial" pitchFamily="34" charset="0"/>
              <a:cs typeface="Arial" pitchFamily="34" charset="0"/>
            </a:endParaRPr>
          </a:p>
          <a:p>
            <a:pPr>
              <a:buClr>
                <a:srgbClr val="C00000"/>
              </a:buClr>
              <a:tabLst>
                <a:tab pos="744538" algn="l"/>
                <a:tab pos="1084263" algn="l"/>
              </a:tabLst>
            </a:pPr>
            <a:endParaRPr lang="en-US" sz="2000" dirty="0" smtClean="0">
              <a:solidFill>
                <a:srgbClr val="002060"/>
              </a:solidFill>
              <a:latin typeface="Arial" pitchFamily="34" charset="0"/>
              <a:cs typeface="Arial" pitchFamily="34" charset="0"/>
            </a:endParaRPr>
          </a:p>
          <a:p>
            <a:pPr marL="227013" indent="-227013">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SoLID </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a:t>
            </a:r>
            <a:r>
              <a:rPr lang="en-US" sz="2000" dirty="0">
                <a:solidFill>
                  <a:srgbClr val="002060"/>
                </a:solidFill>
                <a:latin typeface="Arial" pitchFamily="34" charset="0"/>
                <a:cs typeface="Arial" pitchFamily="34" charset="0"/>
              </a:rPr>
              <a:t>CLEO Solenoid </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Chinese </a:t>
            </a:r>
            <a:r>
              <a:rPr lang="en-US" sz="2000" dirty="0">
                <a:solidFill>
                  <a:srgbClr val="002060"/>
                </a:solidFill>
                <a:latin typeface="Arial" pitchFamily="34" charset="0"/>
                <a:cs typeface="Arial" pitchFamily="34" charset="0"/>
              </a:rPr>
              <a:t>collaboration</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sym typeface="Wingdings 2"/>
              </a:rPr>
              <a:t>   Director’s review (Feb. 2015) </a:t>
            </a: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3"/>
              </a:rPr>
              <a:t> lots of good feedback</a:t>
            </a:r>
            <a:endParaRPr lang="en-US" sz="2000" dirty="0" smtClean="0">
              <a:solidFill>
                <a:srgbClr val="002060"/>
              </a:solidFill>
              <a:latin typeface="Arial" pitchFamily="34" charset="0"/>
              <a:cs typeface="Arial" pitchFamily="34" charset="0"/>
            </a:endParaRPr>
          </a:p>
          <a:p>
            <a:pPr>
              <a:buClr>
                <a:srgbClr val="C00000"/>
              </a:buClr>
              <a:tabLst>
                <a:tab pos="746125" algn="l"/>
                <a:tab pos="1082675"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Collaboration briefing to DOE-NP</a:t>
            </a:r>
          </a:p>
          <a:p>
            <a:pPr>
              <a:buClr>
                <a:srgbClr val="C00000"/>
              </a:buClr>
              <a:tabLst>
                <a:tab pos="569913" algn="l"/>
                <a:tab pos="1082675"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(Nov. 2015)</a:t>
            </a:r>
          </a:p>
        </p:txBody>
      </p:sp>
      <p:pic>
        <p:nvPicPr>
          <p:cNvPr id="330" name="Picture 1"/>
          <p:cNvPicPr>
            <a:picLocks noChangeAspect="1" noChangeArrowheads="1"/>
          </p:cNvPicPr>
          <p:nvPr/>
        </p:nvPicPr>
        <p:blipFill>
          <a:blip r:embed="rId2" cstate="print"/>
          <a:srcRect/>
          <a:stretch>
            <a:fillRect/>
          </a:stretch>
        </p:blipFill>
        <p:spPr bwMode="auto">
          <a:xfrm>
            <a:off x="5502395" y="3505200"/>
            <a:ext cx="3403938" cy="229371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29" name="Picture 2"/>
          <p:cNvPicPr>
            <a:picLocks noChangeAspect="1" noChangeArrowheads="1"/>
          </p:cNvPicPr>
          <p:nvPr/>
        </p:nvPicPr>
        <p:blipFill>
          <a:blip r:embed="rId3" cstate="print"/>
          <a:srcRect/>
          <a:stretch>
            <a:fillRect/>
          </a:stretch>
        </p:blipFill>
        <p:spPr bwMode="auto">
          <a:xfrm>
            <a:off x="5822874" y="963328"/>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Slide Number Placeholder 5"/>
          <p:cNvSpPr>
            <a:spLocks noGrp="1"/>
          </p:cNvSpPr>
          <p:nvPr>
            <p:ph type="sldNum" sz="quarter" idx="4"/>
          </p:nvPr>
        </p:nvSpPr>
        <p:spPr>
          <a:xfrm>
            <a:off x="4114800" y="659167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23</a:t>
            </a:fld>
            <a:endParaRPr lang="en-US" dirty="0">
              <a:solidFill>
                <a:prstClr val="white"/>
              </a:solidFill>
            </a:endParaRPr>
          </a:p>
        </p:txBody>
      </p:sp>
    </p:spTree>
    <p:extLst>
      <p:ext uri="{BB962C8B-B14F-4D97-AF65-F5344CB8AC3E}">
        <p14:creationId xmlns:p14="http://schemas.microsoft.com/office/powerpoint/2010/main" val="28052589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966" y="-76200"/>
            <a:ext cx="7772400" cy="914400"/>
          </a:xfrm>
        </p:spPr>
        <p:txBody>
          <a:bodyPr/>
          <a:lstStyle/>
          <a:p>
            <a:r>
              <a:rPr lang="en-US" sz="4400" b="1" dirty="0" smtClean="0">
                <a:solidFill>
                  <a:prstClr val="black"/>
                </a:solidFill>
                <a:latin typeface="Arial" charset="0"/>
              </a:rPr>
              <a:t>EIC </a:t>
            </a:r>
            <a:r>
              <a:rPr lang="en-US" sz="4400" b="1" dirty="0">
                <a:solidFill>
                  <a:prstClr val="black"/>
                </a:solidFill>
                <a:latin typeface="Arial" charset="0"/>
              </a:rPr>
              <a:t>at Jefferson Lab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70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5"/>
          <p:cNvSpPr>
            <a:spLocks noGrp="1"/>
          </p:cNvSpPr>
          <p:nvPr>
            <p:ph type="sldNum" sz="quarter" idx="4"/>
          </p:nvPr>
        </p:nvSpPr>
        <p:spPr>
          <a:xfrm>
            <a:off x="4114800" y="659167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24</a:t>
            </a:fld>
            <a:endParaRPr lang="en-US" dirty="0">
              <a:solidFill>
                <a:prstClr val="white"/>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76400" cy="715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7836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Chapter 6 </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337956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42495" y="838200"/>
            <a:ext cx="5115705" cy="461665"/>
          </a:xfrm>
          <a:prstGeom prst="rect">
            <a:avLst/>
          </a:prstGeom>
          <a:noFill/>
        </p:spPr>
        <p:txBody>
          <a:bodyPr wrap="square" rtlCol="0">
            <a:spAutoFit/>
          </a:bodyPr>
          <a:lstStyle/>
          <a:p>
            <a:r>
              <a:rPr lang="en-US" sz="2400" b="1" dirty="0" smtClean="0">
                <a:solidFill>
                  <a:srgbClr val="002060"/>
                </a:solidFill>
                <a:latin typeface="Arial" pitchFamily="34" charset="0"/>
                <a:cs typeface="Arial" pitchFamily="34" charset="0"/>
              </a:rPr>
              <a:t>Theoretical Nuclear Physics</a:t>
            </a:r>
          </a:p>
        </p:txBody>
      </p:sp>
      <p:sp>
        <p:nvSpPr>
          <p:cNvPr id="3" name="TextBox 2"/>
          <p:cNvSpPr txBox="1"/>
          <p:nvPr/>
        </p:nvSpPr>
        <p:spPr>
          <a:xfrm>
            <a:off x="3428999" y="1600200"/>
            <a:ext cx="5517963" cy="2308324"/>
          </a:xfrm>
          <a:prstGeom prst="rect">
            <a:avLst/>
          </a:prstGeom>
          <a:noFill/>
        </p:spPr>
        <p:txBody>
          <a:bodyPr wrap="square" rtlCol="0">
            <a:spAutoFit/>
          </a:bodyPr>
          <a:lstStyle/>
          <a:p>
            <a:r>
              <a:rPr lang="en-US" dirty="0" smtClean="0">
                <a:solidFill>
                  <a:srgbClr val="002060"/>
                </a:solidFill>
                <a:latin typeface="Arial" pitchFamily="34" charset="0"/>
                <a:cs typeface="Arial" pitchFamily="34" charset="0"/>
              </a:rPr>
              <a:t>“We </a:t>
            </a:r>
            <a:r>
              <a:rPr lang="en-US" dirty="0">
                <a:solidFill>
                  <a:srgbClr val="002060"/>
                </a:solidFill>
                <a:latin typeface="Arial" pitchFamily="34" charset="0"/>
                <a:cs typeface="Arial" pitchFamily="34" charset="0"/>
              </a:rPr>
              <a:t>recommend new investments in computational</a:t>
            </a:r>
          </a:p>
          <a:p>
            <a:r>
              <a:rPr lang="en-US" dirty="0">
                <a:solidFill>
                  <a:srgbClr val="002060"/>
                </a:solidFill>
                <a:latin typeface="Arial" pitchFamily="34" charset="0"/>
                <a:cs typeface="Arial" pitchFamily="34" charset="0"/>
              </a:rPr>
              <a:t>nuclear theory that exploit the U.S. leadership in</a:t>
            </a:r>
          </a:p>
          <a:p>
            <a:r>
              <a:rPr lang="en-US" dirty="0">
                <a:solidFill>
                  <a:srgbClr val="002060"/>
                </a:solidFill>
                <a:latin typeface="Arial" pitchFamily="34" charset="0"/>
                <a:cs typeface="Arial" pitchFamily="34" charset="0"/>
              </a:rPr>
              <a:t>high-performance computing. These investments</a:t>
            </a:r>
          </a:p>
          <a:p>
            <a:r>
              <a:rPr lang="en-US" dirty="0">
                <a:solidFill>
                  <a:srgbClr val="002060"/>
                </a:solidFill>
                <a:latin typeface="Arial" pitchFamily="34" charset="0"/>
                <a:cs typeface="Arial" pitchFamily="34" charset="0"/>
              </a:rPr>
              <a:t>include a timely enhancement of the nuclear physics</a:t>
            </a:r>
          </a:p>
          <a:p>
            <a:r>
              <a:rPr lang="en-US" dirty="0">
                <a:solidFill>
                  <a:srgbClr val="002060"/>
                </a:solidFill>
                <a:latin typeface="Arial" pitchFamily="34" charset="0"/>
                <a:cs typeface="Arial" pitchFamily="34" charset="0"/>
              </a:rPr>
              <a:t>contribution to the Scientific Discovery through</a:t>
            </a:r>
          </a:p>
          <a:p>
            <a:r>
              <a:rPr lang="en-US" dirty="0">
                <a:solidFill>
                  <a:srgbClr val="002060"/>
                </a:solidFill>
                <a:latin typeface="Arial" pitchFamily="34" charset="0"/>
                <a:cs typeface="Arial" pitchFamily="34" charset="0"/>
              </a:rPr>
              <a:t>Advanced Computing program and complementary</a:t>
            </a:r>
          </a:p>
          <a:p>
            <a:r>
              <a:rPr lang="en-US" dirty="0">
                <a:solidFill>
                  <a:srgbClr val="002060"/>
                </a:solidFill>
                <a:latin typeface="Arial" pitchFamily="34" charset="0"/>
                <a:cs typeface="Arial" pitchFamily="34" charset="0"/>
              </a:rPr>
              <a:t>efforts as well as the deployment of the necessary</a:t>
            </a:r>
          </a:p>
          <a:p>
            <a:r>
              <a:rPr lang="en-US" dirty="0">
                <a:solidFill>
                  <a:srgbClr val="002060"/>
                </a:solidFill>
                <a:latin typeface="Arial" pitchFamily="34" charset="0"/>
                <a:cs typeface="Arial" pitchFamily="34" charset="0"/>
              </a:rPr>
              <a:t>capacity computing</a:t>
            </a:r>
            <a:r>
              <a:rPr lang="en-US" dirty="0" smtClean="0">
                <a:solidFill>
                  <a:srgbClr val="002060"/>
                </a:solidFill>
                <a:latin typeface="Arial" pitchFamily="34" charset="0"/>
                <a:cs typeface="Arial" pitchFamily="34" charset="0"/>
              </a:rPr>
              <a:t>.”</a:t>
            </a:r>
          </a:p>
        </p:txBody>
      </p:sp>
      <p:sp>
        <p:nvSpPr>
          <p:cNvPr id="7" name="TextBox 6"/>
          <p:cNvSpPr txBox="1"/>
          <p:nvPr/>
        </p:nvSpPr>
        <p:spPr>
          <a:xfrm>
            <a:off x="381000" y="4675095"/>
            <a:ext cx="8763000" cy="1754326"/>
          </a:xfrm>
          <a:prstGeom prst="rect">
            <a:avLst/>
          </a:prstGeom>
          <a:noFill/>
        </p:spPr>
        <p:txBody>
          <a:bodyPr wrap="square" rtlCol="0">
            <a:spAutoFit/>
          </a:bodyPr>
          <a:lstStyle/>
          <a:p>
            <a:pPr marL="342900" indent="-342900">
              <a:lnSpc>
                <a:spcPct val="150000"/>
              </a:lnSpc>
              <a:buClr>
                <a:srgbClr val="C00000"/>
              </a:buClr>
              <a:buFont typeface="Arial" panose="020B0604020202020204" pitchFamily="34" charset="0"/>
              <a:buChar char="•"/>
            </a:pPr>
            <a:r>
              <a:rPr lang="en-US" b="1" dirty="0" err="1" smtClean="0">
                <a:solidFill>
                  <a:srgbClr val="002060"/>
                </a:solidFill>
                <a:latin typeface="Arial" pitchFamily="34" charset="0"/>
                <a:cs typeface="Arial" pitchFamily="34" charset="0"/>
              </a:rPr>
              <a:t>JLab</a:t>
            </a:r>
            <a:r>
              <a:rPr lang="en-US" b="1" dirty="0" smtClean="0">
                <a:solidFill>
                  <a:srgbClr val="002060"/>
                </a:solidFill>
                <a:latin typeface="Arial" pitchFamily="34" charset="0"/>
                <a:cs typeface="Arial" pitchFamily="34" charset="0"/>
              </a:rPr>
              <a:t> hosts 1 of 2 NP Lattice QCD clusters</a:t>
            </a:r>
          </a:p>
          <a:p>
            <a:pPr marL="342900" indent="-342900">
              <a:lnSpc>
                <a:spcPct val="150000"/>
              </a:lnSpc>
              <a:buClr>
                <a:srgbClr val="C00000"/>
              </a:buClr>
              <a:buFont typeface="Arial" panose="020B0604020202020204" pitchFamily="34" charset="0"/>
              <a:buChar char="•"/>
            </a:pPr>
            <a:r>
              <a:rPr lang="en-US" b="1" dirty="0" smtClean="0">
                <a:solidFill>
                  <a:srgbClr val="002060"/>
                </a:solidFill>
                <a:latin typeface="Arial" pitchFamily="34" charset="0"/>
                <a:cs typeface="Arial" pitchFamily="34" charset="0"/>
              </a:rPr>
              <a:t>ASCR/</a:t>
            </a:r>
            <a:r>
              <a:rPr lang="en-US" b="1" dirty="0" err="1" smtClean="0">
                <a:solidFill>
                  <a:srgbClr val="002060"/>
                </a:solidFill>
                <a:latin typeface="Arial" pitchFamily="34" charset="0"/>
                <a:cs typeface="Arial" pitchFamily="34" charset="0"/>
              </a:rPr>
              <a:t>SciDAC</a:t>
            </a:r>
            <a:r>
              <a:rPr lang="en-US" b="1" dirty="0" smtClean="0">
                <a:solidFill>
                  <a:srgbClr val="002060"/>
                </a:solidFill>
                <a:latin typeface="Arial" pitchFamily="34" charset="0"/>
                <a:cs typeface="Arial" pitchFamily="34" charset="0"/>
              </a:rPr>
              <a:t>- </a:t>
            </a:r>
            <a:r>
              <a:rPr lang="en-US" b="1" dirty="0">
                <a:solidFill>
                  <a:srgbClr val="002060"/>
                </a:solidFill>
                <a:latin typeface="Arial" pitchFamily="34" charset="0"/>
                <a:cs typeface="Arial" pitchFamily="34" charset="0"/>
              </a:rPr>
              <a:t>supported software development continues to be critical</a:t>
            </a:r>
          </a:p>
          <a:p>
            <a:pPr marL="342900" indent="-342900">
              <a:lnSpc>
                <a:spcPct val="150000"/>
              </a:lnSpc>
              <a:buClr>
                <a:srgbClr val="C00000"/>
              </a:buClr>
              <a:buFont typeface="Arial" panose="020B0604020202020204" pitchFamily="34" charset="0"/>
              <a:buChar char="•"/>
            </a:pPr>
            <a:r>
              <a:rPr lang="en-US" b="1" dirty="0" smtClean="0">
                <a:solidFill>
                  <a:srgbClr val="002060"/>
                </a:solidFill>
                <a:latin typeface="Arial" pitchFamily="34" charset="0"/>
                <a:cs typeface="Arial" pitchFamily="34" charset="0"/>
              </a:rPr>
              <a:t>New </a:t>
            </a:r>
            <a:r>
              <a:rPr lang="en-US" b="1" dirty="0" err="1" smtClean="0">
                <a:solidFill>
                  <a:srgbClr val="002060"/>
                </a:solidFill>
                <a:latin typeface="Arial" pitchFamily="34" charset="0"/>
                <a:cs typeface="Arial" pitchFamily="34" charset="0"/>
              </a:rPr>
              <a:t>appts</a:t>
            </a:r>
            <a:r>
              <a:rPr lang="en-US" b="1" dirty="0" smtClean="0">
                <a:solidFill>
                  <a:srgbClr val="002060"/>
                </a:solidFill>
                <a:latin typeface="Arial" pitchFamily="34" charset="0"/>
                <a:cs typeface="Arial" pitchFamily="34" charset="0"/>
              </a:rPr>
              <a:t> – W&amp;M joint and bridge in Lattice QCD</a:t>
            </a:r>
          </a:p>
          <a:p>
            <a:pPr marL="342900" indent="-342900">
              <a:lnSpc>
                <a:spcPct val="150000"/>
              </a:lnSpc>
              <a:buClr>
                <a:srgbClr val="C00000"/>
              </a:buClr>
              <a:buFont typeface="Arial" panose="020B0604020202020204" pitchFamily="34" charset="0"/>
              <a:buChar char="•"/>
            </a:pPr>
            <a:r>
              <a:rPr lang="en-US" b="1" dirty="0" smtClean="0">
                <a:solidFill>
                  <a:srgbClr val="002060"/>
                </a:solidFill>
                <a:latin typeface="Arial" pitchFamily="34" charset="0"/>
                <a:cs typeface="Arial" pitchFamily="34" charset="0"/>
              </a:rPr>
              <a:t>Helping lead NP into the </a:t>
            </a:r>
            <a:r>
              <a:rPr lang="en-US" b="1" dirty="0" err="1" smtClean="0">
                <a:solidFill>
                  <a:srgbClr val="002060"/>
                </a:solidFill>
                <a:latin typeface="Arial" pitchFamily="34" charset="0"/>
                <a:cs typeface="Arial" pitchFamily="34" charset="0"/>
              </a:rPr>
              <a:t>Exascale</a:t>
            </a:r>
            <a:r>
              <a:rPr lang="en-US" b="1" dirty="0" smtClean="0">
                <a:solidFill>
                  <a:srgbClr val="002060"/>
                </a:solidFill>
                <a:latin typeface="Arial" pitchFamily="34" charset="0"/>
                <a:cs typeface="Arial" pitchFamily="34" charset="0"/>
              </a:rPr>
              <a:t> arena</a:t>
            </a:r>
          </a:p>
        </p:txBody>
      </p:sp>
      <p:sp>
        <p:nvSpPr>
          <p:cNvPr id="8" name="Slide Number Placeholder 5"/>
          <p:cNvSpPr txBox="1">
            <a:spLocks/>
          </p:cNvSpPr>
          <p:nvPr/>
        </p:nvSpPr>
        <p:spPr>
          <a:xfrm>
            <a:off x="4114800" y="6591675"/>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25</a:t>
            </a:fld>
            <a:endParaRPr lang="en-US" dirty="0">
              <a:solidFill>
                <a:prstClr val="white"/>
              </a:solidFill>
            </a:endParaRPr>
          </a:p>
        </p:txBody>
      </p:sp>
    </p:spTree>
    <p:extLst>
      <p:ext uri="{BB962C8B-B14F-4D97-AF65-F5344CB8AC3E}">
        <p14:creationId xmlns:p14="http://schemas.microsoft.com/office/powerpoint/2010/main" val="8174453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gobytrucknews.com/wp-content/uploads/2015/03/RoadatSuns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389164" cy="3867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Experiment and Theory</a:t>
            </a:r>
            <a:endParaRPr lang="en-US" dirty="0"/>
          </a:p>
        </p:txBody>
      </p:sp>
      <p:sp>
        <p:nvSpPr>
          <p:cNvPr id="5" name="TextBox 4"/>
          <p:cNvSpPr txBox="1"/>
          <p:nvPr/>
        </p:nvSpPr>
        <p:spPr>
          <a:xfrm>
            <a:off x="4724400" y="4928843"/>
            <a:ext cx="3886200" cy="1323439"/>
          </a:xfrm>
          <a:prstGeom prst="rect">
            <a:avLst/>
          </a:prstGeom>
          <a:noFill/>
          <a:ln w="31750">
            <a:solidFill>
              <a:srgbClr val="C00000"/>
            </a:solidFill>
          </a:ln>
        </p:spPr>
        <p:txBody>
          <a:bodyPr wrap="square" rtlCol="0">
            <a:spAutoFit/>
          </a:bodyPr>
          <a:lstStyle/>
          <a:p>
            <a:r>
              <a:rPr lang="en-US" sz="2000" b="1" dirty="0">
                <a:solidFill>
                  <a:srgbClr val="002060"/>
                </a:solidFill>
                <a:latin typeface="Arial" pitchFamily="34" charset="0"/>
                <a:cs typeface="Arial" pitchFamily="34" charset="0"/>
              </a:rPr>
              <a:t>High precision </a:t>
            </a:r>
            <a:r>
              <a:rPr lang="en-US" sz="2000" b="1" dirty="0" smtClean="0">
                <a:solidFill>
                  <a:srgbClr val="002060"/>
                </a:solidFill>
                <a:latin typeface="Arial" pitchFamily="34" charset="0"/>
                <a:cs typeface="Arial" pitchFamily="34" charset="0"/>
              </a:rPr>
              <a:t>experimental studies </a:t>
            </a:r>
            <a:r>
              <a:rPr lang="en-US" sz="2000" b="1" dirty="0">
                <a:solidFill>
                  <a:srgbClr val="002060"/>
                </a:solidFill>
                <a:latin typeface="Arial" pitchFamily="34" charset="0"/>
                <a:cs typeface="Arial" pitchFamily="34" charset="0"/>
              </a:rPr>
              <a:t>of </a:t>
            </a:r>
            <a:r>
              <a:rPr lang="en-US" sz="2000" b="1" dirty="0" smtClean="0">
                <a:solidFill>
                  <a:srgbClr val="002060"/>
                </a:solidFill>
                <a:latin typeface="Arial" pitchFamily="34" charset="0"/>
                <a:cs typeface="Arial" pitchFamily="34" charset="0"/>
              </a:rPr>
              <a:t>QCD</a:t>
            </a:r>
          </a:p>
          <a:p>
            <a:r>
              <a:rPr lang="en-US" sz="2000" b="1" dirty="0" smtClean="0">
                <a:solidFill>
                  <a:srgbClr val="002060"/>
                </a:solidFill>
                <a:latin typeface="Arial" pitchFamily="34" charset="0"/>
                <a:cs typeface="Arial" pitchFamily="34" charset="0"/>
              </a:rPr>
              <a:t>enabled </a:t>
            </a:r>
            <a:r>
              <a:rPr lang="en-US" sz="2000" b="1" dirty="0">
                <a:solidFill>
                  <a:srgbClr val="002060"/>
                </a:solidFill>
                <a:latin typeface="Arial" pitchFamily="34" charset="0"/>
                <a:cs typeface="Arial" pitchFamily="34" charset="0"/>
              </a:rPr>
              <a:t>by 12 GeV CEBAF </a:t>
            </a:r>
            <a:endParaRPr lang="en-US" sz="2000" b="1" dirty="0" smtClean="0">
              <a:solidFill>
                <a:srgbClr val="002060"/>
              </a:solidFill>
              <a:latin typeface="Arial" pitchFamily="34" charset="0"/>
              <a:cs typeface="Arial" pitchFamily="34" charset="0"/>
            </a:endParaRPr>
          </a:p>
          <a:p>
            <a:r>
              <a:rPr lang="en-US" sz="2000" b="1" dirty="0" smtClean="0">
                <a:solidFill>
                  <a:srgbClr val="002060"/>
                </a:solidFill>
                <a:latin typeface="Arial" pitchFamily="34" charset="0"/>
                <a:cs typeface="Arial" pitchFamily="34" charset="0"/>
              </a:rPr>
              <a:t>and </a:t>
            </a:r>
            <a:r>
              <a:rPr lang="en-US" sz="2000" b="1" dirty="0">
                <a:solidFill>
                  <a:srgbClr val="002060"/>
                </a:solidFill>
                <a:latin typeface="Arial" pitchFamily="34" charset="0"/>
                <a:cs typeface="Arial" pitchFamily="34" charset="0"/>
              </a:rPr>
              <a:t>future EIC</a:t>
            </a:r>
          </a:p>
        </p:txBody>
      </p:sp>
      <p:sp>
        <p:nvSpPr>
          <p:cNvPr id="6" name="TextBox 5"/>
          <p:cNvSpPr txBox="1"/>
          <p:nvPr/>
        </p:nvSpPr>
        <p:spPr>
          <a:xfrm>
            <a:off x="533400" y="4953000"/>
            <a:ext cx="3733800" cy="1015663"/>
          </a:xfrm>
          <a:prstGeom prst="rect">
            <a:avLst/>
          </a:prstGeom>
          <a:noFill/>
          <a:ln w="31750">
            <a:solidFill>
              <a:srgbClr val="C00000"/>
            </a:solidFill>
          </a:ln>
        </p:spPr>
        <p:txBody>
          <a:bodyPr wrap="square" rtlCol="0">
            <a:spAutoFit/>
          </a:bodyPr>
          <a:lstStyle/>
          <a:p>
            <a:r>
              <a:rPr lang="en-US" sz="2000" b="1" dirty="0" smtClean="0">
                <a:solidFill>
                  <a:srgbClr val="002060"/>
                </a:solidFill>
                <a:latin typeface="Arial" pitchFamily="34" charset="0"/>
                <a:cs typeface="Arial" pitchFamily="34" charset="0"/>
              </a:rPr>
              <a:t>High precision Lattice </a:t>
            </a:r>
            <a:r>
              <a:rPr lang="en-US" sz="2000" b="1" dirty="0">
                <a:solidFill>
                  <a:srgbClr val="002060"/>
                </a:solidFill>
                <a:latin typeface="Arial" pitchFamily="34" charset="0"/>
                <a:cs typeface="Arial" pitchFamily="34" charset="0"/>
              </a:rPr>
              <a:t>QCD </a:t>
            </a:r>
            <a:r>
              <a:rPr lang="en-US" sz="2000" b="1" dirty="0" smtClean="0">
                <a:solidFill>
                  <a:srgbClr val="002060"/>
                </a:solidFill>
                <a:latin typeface="Arial" pitchFamily="34" charset="0"/>
                <a:cs typeface="Arial" pitchFamily="34" charset="0"/>
              </a:rPr>
              <a:t>calculations</a:t>
            </a:r>
          </a:p>
          <a:p>
            <a:r>
              <a:rPr lang="en-US" sz="2000" b="1" dirty="0" smtClean="0">
                <a:solidFill>
                  <a:srgbClr val="002060"/>
                </a:solidFill>
                <a:latin typeface="Arial" pitchFamily="34" charset="0"/>
                <a:cs typeface="Arial" pitchFamily="34" charset="0"/>
              </a:rPr>
              <a:t>enabled </a:t>
            </a:r>
            <a:r>
              <a:rPr lang="en-US" sz="2000" b="1" dirty="0">
                <a:solidFill>
                  <a:srgbClr val="002060"/>
                </a:solidFill>
                <a:latin typeface="Arial" pitchFamily="34" charset="0"/>
                <a:cs typeface="Arial" pitchFamily="34" charset="0"/>
              </a:rPr>
              <a:t>by </a:t>
            </a:r>
            <a:r>
              <a:rPr lang="en-US" sz="2000" b="1" dirty="0" err="1">
                <a:solidFill>
                  <a:srgbClr val="002060"/>
                </a:solidFill>
                <a:latin typeface="Arial" pitchFamily="34" charset="0"/>
                <a:cs typeface="Arial" pitchFamily="34" charset="0"/>
              </a:rPr>
              <a:t>exascale</a:t>
            </a:r>
            <a:endParaRPr lang="en-US" sz="2000" b="1" dirty="0">
              <a:solidFill>
                <a:srgbClr val="002060"/>
              </a:solidFill>
              <a:latin typeface="Arial" pitchFamily="34" charset="0"/>
              <a:cs typeface="Arial" pitchFamily="34" charset="0"/>
            </a:endParaRPr>
          </a:p>
        </p:txBody>
      </p:sp>
      <p:sp>
        <p:nvSpPr>
          <p:cNvPr id="8" name="TextBox 7"/>
          <p:cNvSpPr txBox="1"/>
          <p:nvPr/>
        </p:nvSpPr>
        <p:spPr>
          <a:xfrm>
            <a:off x="2953436" y="982214"/>
            <a:ext cx="2779928" cy="584775"/>
          </a:xfrm>
          <a:prstGeom prst="rect">
            <a:avLst/>
          </a:prstGeom>
          <a:noFill/>
        </p:spPr>
        <p:txBody>
          <a:bodyPr wrap="none" rtlCol="0">
            <a:spAutoFit/>
          </a:bodyPr>
          <a:lstStyle/>
          <a:p>
            <a:r>
              <a:rPr lang="en-US" sz="3200" b="1" dirty="0" smtClean="0">
                <a:solidFill>
                  <a:srgbClr val="313EBD"/>
                </a:solidFill>
                <a:latin typeface="Arial" pitchFamily="34" charset="0"/>
                <a:cs typeface="Arial" pitchFamily="34" charset="0"/>
              </a:rPr>
              <a:t>Bright Future</a:t>
            </a:r>
          </a:p>
        </p:txBody>
      </p:sp>
      <p:sp>
        <p:nvSpPr>
          <p:cNvPr id="9" name="Slide Number Placeholder 5"/>
          <p:cNvSpPr txBox="1">
            <a:spLocks/>
          </p:cNvSpPr>
          <p:nvPr/>
        </p:nvSpPr>
        <p:spPr>
          <a:xfrm>
            <a:off x="4114800" y="6591675"/>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26</a:t>
            </a:fld>
            <a:endParaRPr lang="en-US" dirty="0">
              <a:solidFill>
                <a:prstClr val="white"/>
              </a:solidFill>
            </a:endParaRPr>
          </a:p>
        </p:txBody>
      </p:sp>
    </p:spTree>
    <p:extLst>
      <p:ext uri="{BB962C8B-B14F-4D97-AF65-F5344CB8AC3E}">
        <p14:creationId xmlns:p14="http://schemas.microsoft.com/office/powerpoint/2010/main" val="34430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64" presetClass="path" presetSubtype="0" accel="50000" decel="50000" fill="hold" grpId="1" nodeType="withEffect">
                                  <p:stCondLst>
                                    <p:cond delay="0"/>
                                  </p:stCondLst>
                                  <p:childTnLst>
                                    <p:animMotion origin="layout" path="M 0 0.47465 L 0 4.82527E-6 " pathEditMode="relative" rAng="0" ptsTypes="AA">
                                      <p:cBhvr>
                                        <p:cTn id="9" dur="2000" fill="hold"/>
                                        <p:tgtEl>
                                          <p:spTgt spid="8"/>
                                        </p:tgtEl>
                                        <p:attrNameLst>
                                          <p:attrName>ppt_x</p:attrName>
                                          <p:attrName>ppt_y</p:attrName>
                                        </p:attrNameLst>
                                      </p:cBhvr>
                                      <p:rCtr x="0" y="-23745"/>
                                    </p:animMotion>
                                  </p:childTnLst>
                                </p:cTn>
                              </p:par>
                              <p:par>
                                <p:cTn id="10" presetID="53" presetClass="entr" presetSubtype="16" fill="hold" grpId="2"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Effect transition="in" filter="fad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685800"/>
          </a:xfrm>
        </p:spPr>
        <p:txBody>
          <a:bodyPr/>
          <a:lstStyle/>
          <a:p>
            <a:r>
              <a:rPr lang="en-US" sz="3200" b="1" dirty="0" smtClean="0">
                <a:solidFill>
                  <a:schemeClr val="tx1"/>
                </a:solidFill>
                <a:latin typeface="Arial" panose="020B0604020202020204" pitchFamily="34" charset="0"/>
                <a:cs typeface="Arial" panose="020B0604020202020204" pitchFamily="34" charset="0"/>
              </a:rPr>
              <a:t>Summary and Outlook</a:t>
            </a:r>
            <a:endParaRPr lang="en-US" sz="3200" b="1" dirty="0">
              <a:solidFill>
                <a:schemeClr val="tx1"/>
              </a:solidFill>
              <a:latin typeface="Arial" panose="020B0604020202020204" pitchFamily="34" charset="0"/>
              <a:cs typeface="Arial" panose="020B0604020202020204" pitchFamily="34" charset="0"/>
            </a:endParaRPr>
          </a:p>
        </p:txBody>
      </p:sp>
      <p:pic>
        <p:nvPicPr>
          <p:cNvPr id="297987" name="Picture 3"/>
          <p:cNvPicPr>
            <a:picLocks noChangeAspect="1" noChangeArrowheads="1"/>
          </p:cNvPicPr>
          <p:nvPr/>
        </p:nvPicPr>
        <p:blipFill>
          <a:blip r:embed="rId2" cstate="print"/>
          <a:srcRect/>
          <a:stretch>
            <a:fillRect/>
          </a:stretch>
        </p:blipFill>
        <p:spPr bwMode="auto">
          <a:xfrm>
            <a:off x="2971800" y="1905000"/>
            <a:ext cx="3581400" cy="2545773"/>
          </a:xfrm>
          <a:prstGeom prst="rect">
            <a:avLst/>
          </a:prstGeom>
          <a:noFill/>
          <a:ln w="9525">
            <a:noFill/>
            <a:miter lim="800000"/>
            <a:headEnd/>
            <a:tailEnd/>
          </a:ln>
        </p:spPr>
      </p:pic>
      <p:pic>
        <p:nvPicPr>
          <p:cNvPr id="14" name="Picture 4"/>
          <p:cNvPicPr>
            <a:picLocks noChangeArrowheads="1"/>
          </p:cNvPicPr>
          <p:nvPr/>
        </p:nvPicPr>
        <p:blipFill>
          <a:blip r:embed="rId3" cstate="print"/>
          <a:srcRect/>
          <a:stretch>
            <a:fillRect/>
          </a:stretch>
        </p:blipFill>
        <p:spPr bwMode="auto">
          <a:xfrm>
            <a:off x="6629400" y="685800"/>
            <a:ext cx="2071687" cy="2209800"/>
          </a:xfrm>
          <a:prstGeom prst="rect">
            <a:avLst/>
          </a:prstGeom>
          <a:noFill/>
          <a:ln w="12700">
            <a:noFill/>
            <a:miter lim="800000"/>
            <a:headEnd/>
            <a:tailEnd/>
          </a:ln>
        </p:spPr>
      </p:pic>
      <p:pic>
        <p:nvPicPr>
          <p:cNvPr id="11" name="Picture 4" descr="ev2_side"/>
          <p:cNvPicPr>
            <a:picLocks noChangeAspect="1" noChangeArrowheads="1"/>
          </p:cNvPicPr>
          <p:nvPr/>
        </p:nvPicPr>
        <p:blipFill>
          <a:blip r:embed="rId4" cstate="print"/>
          <a:srcRect/>
          <a:stretch>
            <a:fillRect/>
          </a:stretch>
        </p:blipFill>
        <p:spPr bwMode="auto">
          <a:xfrm>
            <a:off x="3886200" y="4572000"/>
            <a:ext cx="1876324" cy="1447800"/>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pic>
        <p:nvPicPr>
          <p:cNvPr id="12" name="Picture 3" descr="CSSMcover1280x1024lattice"/>
          <p:cNvPicPr>
            <a:picLocks noChangeAspect="1" noChangeArrowheads="1"/>
          </p:cNvPicPr>
          <p:nvPr/>
        </p:nvPicPr>
        <p:blipFill>
          <a:blip r:embed="rId6" cstate="print"/>
          <a:srcRect t="6697"/>
          <a:stretch>
            <a:fillRect/>
          </a:stretch>
        </p:blipFill>
        <p:spPr bwMode="auto">
          <a:xfrm>
            <a:off x="1524000" y="4876800"/>
            <a:ext cx="1676400" cy="1250982"/>
          </a:xfrm>
          <a:prstGeom prst="rect">
            <a:avLst/>
          </a:prstGeom>
          <a:noFill/>
          <a:ln w="9525">
            <a:noFill/>
            <a:miter lim="800000"/>
            <a:headEnd/>
            <a:tailEnd/>
          </a:ln>
        </p:spPr>
      </p:pic>
      <p:pic>
        <p:nvPicPr>
          <p:cNvPr id="297988" name="Picture 4"/>
          <p:cNvPicPr>
            <a:picLocks noChangeAspect="1" noChangeArrowheads="1"/>
          </p:cNvPicPr>
          <p:nvPr/>
        </p:nvPicPr>
        <p:blipFill>
          <a:blip r:embed="rId7" cstate="print"/>
          <a:srcRect/>
          <a:stretch>
            <a:fillRect/>
          </a:stretch>
        </p:blipFill>
        <p:spPr bwMode="auto">
          <a:xfrm>
            <a:off x="3810000" y="914400"/>
            <a:ext cx="1657350" cy="1386904"/>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97990" name="Picture 6"/>
          <p:cNvPicPr>
            <a:picLocks noChangeAspect="1" noChangeArrowheads="1"/>
          </p:cNvPicPr>
          <p:nvPr/>
        </p:nvPicPr>
        <p:blipFill>
          <a:blip r:embed="rId9" cstate="print"/>
          <a:srcRect/>
          <a:stretch>
            <a:fillRect/>
          </a:stretch>
        </p:blipFill>
        <p:spPr bwMode="auto">
          <a:xfrm>
            <a:off x="1371600" y="914400"/>
            <a:ext cx="2045443" cy="1457324"/>
          </a:xfrm>
          <a:prstGeom prst="rect">
            <a:avLst/>
          </a:prstGeom>
          <a:noFill/>
          <a:ln w="9525">
            <a:noFill/>
            <a:miter lim="800000"/>
            <a:headEnd/>
            <a:tailEnd/>
          </a:ln>
        </p:spPr>
      </p:pic>
      <p:pic>
        <p:nvPicPr>
          <p:cNvPr id="305153" name="Picture 1"/>
          <p:cNvPicPr>
            <a:picLocks noChangeAspect="1" noChangeArrowheads="1"/>
          </p:cNvPicPr>
          <p:nvPr/>
        </p:nvPicPr>
        <p:blipFill>
          <a:blip r:embed="rId10" cstate="print"/>
          <a:srcRect/>
          <a:stretch>
            <a:fillRect/>
          </a:stretch>
        </p:blipFill>
        <p:spPr bwMode="auto">
          <a:xfrm>
            <a:off x="6714020" y="4648200"/>
            <a:ext cx="1515580" cy="1371600"/>
          </a:xfrm>
          <a:prstGeom prst="rect">
            <a:avLst/>
          </a:prstGeom>
          <a:noFill/>
          <a:ln w="9525">
            <a:noFill/>
            <a:miter lim="800000"/>
            <a:headEnd/>
            <a:tailEnd/>
          </a:ln>
        </p:spPr>
      </p:pic>
      <p:sp>
        <p:nvSpPr>
          <p:cNvPr id="15" name="Content Placeholder 3"/>
          <p:cNvSpPr txBox="1">
            <a:spLocks/>
          </p:cNvSpPr>
          <p:nvPr/>
        </p:nvSpPr>
        <p:spPr>
          <a:xfrm>
            <a:off x="170895" y="811305"/>
            <a:ext cx="8791575" cy="5587968"/>
          </a:xfrm>
          <a:prstGeom prst="rect">
            <a:avLst/>
          </a:prstGeom>
          <a:solidFill>
            <a:schemeClr val="tx2">
              <a:lumMod val="20000"/>
              <a:lumOff val="8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b="1" dirty="0" smtClean="0">
              <a:latin typeface="Arial" panose="020B0604020202020204" pitchFamily="34" charset="0"/>
              <a:cs typeface="Arial" panose="020B0604020202020204" pitchFamily="34" charset="0"/>
            </a:endParaRPr>
          </a:p>
          <a:p>
            <a:pPr marL="461963" indent="-461963"/>
            <a:r>
              <a:rPr lang="en-US" sz="1800" b="1" dirty="0" smtClean="0">
                <a:latin typeface="Arial" panose="020B0604020202020204" pitchFamily="34" charset="0"/>
                <a:cs typeface="Arial" panose="020B0604020202020204" pitchFamily="34" charset="0"/>
              </a:rPr>
              <a:t>12 GeV experimental program well developed</a:t>
            </a:r>
          </a:p>
          <a:p>
            <a:pPr marL="0" indent="0">
              <a:buNone/>
            </a:pPr>
            <a:r>
              <a:rPr lang="en-US" sz="1800" b="1" dirty="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		(Thanks Mike Pennington!) </a:t>
            </a:r>
          </a:p>
          <a:p>
            <a:pPr marL="461963" indent="-461963"/>
            <a:endParaRPr lang="en-US" sz="1800" b="1" dirty="0" smtClean="0">
              <a:latin typeface="Arial" panose="020B0604020202020204" pitchFamily="34" charset="0"/>
              <a:cs typeface="Arial" panose="020B0604020202020204" pitchFamily="34" charset="0"/>
            </a:endParaRPr>
          </a:p>
          <a:p>
            <a:pPr marL="461963" indent="-461963"/>
            <a:r>
              <a:rPr lang="en-US" sz="1800" b="1" dirty="0" smtClean="0">
                <a:latin typeface="Arial" panose="020B0604020202020204" pitchFamily="34" charset="0"/>
                <a:cs typeface="Arial" panose="020B0604020202020204" pitchFamily="34" charset="0"/>
              </a:rPr>
              <a:t>Project construction mostly complete</a:t>
            </a:r>
          </a:p>
          <a:p>
            <a:pPr marL="461963" indent="-461963"/>
            <a:endParaRPr lang="en-US" sz="1800" b="1" dirty="0">
              <a:latin typeface="Arial" panose="020B0604020202020204" pitchFamily="34" charset="0"/>
              <a:cs typeface="Arial" panose="020B0604020202020204" pitchFamily="34" charset="0"/>
            </a:endParaRPr>
          </a:p>
          <a:p>
            <a:pPr marL="461963" indent="-461963"/>
            <a:r>
              <a:rPr lang="en-US" sz="1800" b="1" dirty="0" smtClean="0">
                <a:latin typeface="Arial" panose="020B0604020202020204" pitchFamily="34" charset="0"/>
                <a:cs typeface="Arial" panose="020B0604020202020204" pitchFamily="34" charset="0"/>
              </a:rPr>
              <a:t>Experiments on the floor have done well – hope for early results soon</a:t>
            </a:r>
          </a:p>
          <a:p>
            <a:pPr marL="0" indent="0">
              <a:buNone/>
            </a:pPr>
            <a:r>
              <a:rPr lang="en-US" sz="1800" b="1" dirty="0" smtClean="0">
                <a:latin typeface="Arial" panose="020B0604020202020204" pitchFamily="34" charset="0"/>
                <a:cs typeface="Arial" panose="020B0604020202020204" pitchFamily="34" charset="0"/>
              </a:rPr>
              <a:t> </a:t>
            </a:r>
          </a:p>
          <a:p>
            <a:pPr marL="461963" indent="-461963"/>
            <a:r>
              <a:rPr lang="en-US" sz="1800" b="1" dirty="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MOLLER and </a:t>
            </a:r>
            <a:r>
              <a:rPr lang="en-US" sz="1800" b="1" dirty="0" err="1" smtClean="0">
                <a:latin typeface="Arial" panose="020B0604020202020204" pitchFamily="34" charset="0"/>
                <a:cs typeface="Arial" panose="020B0604020202020204" pitchFamily="34" charset="0"/>
              </a:rPr>
              <a:t>SoLID</a:t>
            </a:r>
            <a:r>
              <a:rPr lang="en-US" sz="1800" b="1" dirty="0" smtClean="0">
                <a:latin typeface="Arial" panose="020B0604020202020204" pitchFamily="34" charset="0"/>
                <a:cs typeface="Arial" panose="020B0604020202020204" pitchFamily="34" charset="0"/>
              </a:rPr>
              <a:t> moving along</a:t>
            </a:r>
          </a:p>
          <a:p>
            <a:pPr marL="461963" indent="-461963"/>
            <a:endParaRPr lang="en-US" sz="1800" b="1" dirty="0" smtClean="0">
              <a:latin typeface="Arial" panose="020B0604020202020204" pitchFamily="34" charset="0"/>
              <a:cs typeface="Arial" panose="020B0604020202020204" pitchFamily="34" charset="0"/>
            </a:endParaRPr>
          </a:p>
          <a:p>
            <a:pPr marL="461963" indent="-461963"/>
            <a:r>
              <a:rPr lang="en-US" sz="1800" b="1" dirty="0" smtClean="0">
                <a:latin typeface="Arial" panose="020B0604020202020204" pitchFamily="34" charset="0"/>
                <a:cs typeface="Arial" panose="020B0604020202020204" pitchFamily="34" charset="0"/>
              </a:rPr>
              <a:t>EIC science and designs are making good progress</a:t>
            </a:r>
          </a:p>
          <a:p>
            <a:pPr marL="461963" indent="-461963"/>
            <a:endParaRPr lang="en-US" sz="1800" b="1" dirty="0">
              <a:latin typeface="Arial" panose="020B0604020202020204" pitchFamily="34" charset="0"/>
              <a:cs typeface="Arial" panose="020B0604020202020204" pitchFamily="34" charset="0"/>
            </a:endParaRPr>
          </a:p>
          <a:p>
            <a:pPr marL="461963" indent="-461963"/>
            <a:r>
              <a:rPr lang="en-US" sz="1800" b="1" dirty="0" smtClean="0">
                <a:latin typeface="Arial" panose="020B0604020202020204" pitchFamily="34" charset="0"/>
                <a:cs typeface="Arial" panose="020B0604020202020204" pitchFamily="34" charset="0"/>
              </a:rPr>
              <a:t>Mike Pennington has had a tremendous impact,</a:t>
            </a:r>
          </a:p>
          <a:p>
            <a:pPr marL="0" indent="0">
              <a:buNone/>
            </a:pPr>
            <a:r>
              <a:rPr lang="en-US" sz="1800" b="1" dirty="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	he will be sorely missed</a:t>
            </a:r>
          </a:p>
          <a:p>
            <a:pPr marL="461963" indent="-461963"/>
            <a:endParaRPr lang="en-US" sz="2200" b="1" dirty="0" smtClean="0">
              <a:latin typeface="Arial" panose="020B0604020202020204" pitchFamily="34" charset="0"/>
              <a:cs typeface="Arial" panose="020B0604020202020204" pitchFamily="34" charset="0"/>
            </a:endParaRPr>
          </a:p>
        </p:txBody>
      </p:sp>
      <p:sp>
        <p:nvSpPr>
          <p:cNvPr id="16" name="Slide Number Placeholder 5"/>
          <p:cNvSpPr>
            <a:spLocks noGrp="1"/>
          </p:cNvSpPr>
          <p:nvPr>
            <p:ph type="sldNum" sz="quarter" idx="4"/>
          </p:nvPr>
        </p:nvSpPr>
        <p:spPr>
          <a:xfrm>
            <a:off x="4114800" y="659167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27</a:t>
            </a:fld>
            <a:endParaRPr lang="en-US" dirty="0">
              <a:solidFill>
                <a:prstClr val="white"/>
              </a:solidFill>
            </a:endParaRPr>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86600" y="3810000"/>
            <a:ext cx="1676400" cy="25146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2614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GeV History According to DOE</a:t>
            </a:r>
            <a:endParaRPr lang="en-US" dirty="0"/>
          </a:p>
        </p:txBody>
      </p:sp>
      <p:grpSp>
        <p:nvGrpSpPr>
          <p:cNvPr id="5" name="Group 4"/>
          <p:cNvGrpSpPr/>
          <p:nvPr/>
        </p:nvGrpSpPr>
        <p:grpSpPr>
          <a:xfrm>
            <a:off x="762000" y="1572746"/>
            <a:ext cx="7801769" cy="3913654"/>
            <a:chOff x="690285" y="1600200"/>
            <a:chExt cx="7801769" cy="3590925"/>
          </a:xfrm>
        </p:grpSpPr>
        <p:sp>
          <p:nvSpPr>
            <p:cNvPr id="3" name="Rectangle 2"/>
            <p:cNvSpPr/>
            <p:nvPr/>
          </p:nvSpPr>
          <p:spPr>
            <a:xfrm>
              <a:off x="690285" y="1600200"/>
              <a:ext cx="7801769" cy="3581400"/>
            </a:xfrm>
            <a:prstGeom prst="rect">
              <a:avLst/>
            </a:prstGeom>
            <a:solidFill>
              <a:schemeClr val="bg1"/>
            </a:solidFill>
            <a:ln>
              <a:solidFill>
                <a:schemeClr val="tx1"/>
              </a:solidFill>
            </a:ln>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table"/>
            <p:cNvPicPr>
              <a:picLocks noChangeAspect="1"/>
            </p:cNvPicPr>
            <p:nvPr/>
          </p:nvPicPr>
          <p:blipFill>
            <a:blip r:embed="rId2"/>
            <a:stretch>
              <a:fillRect/>
            </a:stretch>
          </p:blipFill>
          <p:spPr>
            <a:xfrm>
              <a:off x="732631" y="1666875"/>
              <a:ext cx="7678738" cy="3524250"/>
            </a:xfrm>
            <a:prstGeom prst="rect">
              <a:avLst/>
            </a:prstGeom>
          </p:spPr>
        </p:pic>
      </p:grpSp>
      <p:sp>
        <p:nvSpPr>
          <p:cNvPr id="6" name="Slide Number Placeholder 2"/>
          <p:cNvSpPr>
            <a:spLocks noGrp="1"/>
          </p:cNvSpPr>
          <p:nvPr>
            <p:ph type="sldNum" sz="quarter" idx="4"/>
          </p:nvPr>
        </p:nvSpPr>
        <p:spPr>
          <a:xfrm>
            <a:off x="3962400" y="6515100"/>
            <a:ext cx="2133600" cy="190125"/>
          </a:xfrm>
        </p:spPr>
        <p:txBody>
          <a:bodyPr/>
          <a:lstStyle/>
          <a:p>
            <a:pPr defTabSz="457200"/>
            <a:fld id="{B58F48A6-A3E1-4848-9AC3-B43F560BE4FE}" type="slidenum">
              <a:rPr lang="en-US" smtClean="0">
                <a:solidFill>
                  <a:prstClr val="white"/>
                </a:solidFill>
              </a:rPr>
              <a:pPr defTabSz="457200"/>
              <a:t>3</a:t>
            </a:fld>
            <a:endParaRPr lang="en-US" dirty="0">
              <a:solidFill>
                <a:prstClr val="white"/>
              </a:solidFill>
            </a:endParaRPr>
          </a:p>
        </p:txBody>
      </p:sp>
    </p:spTree>
    <p:extLst>
      <p:ext uri="{BB962C8B-B14F-4D97-AF65-F5344CB8AC3E}">
        <p14:creationId xmlns:p14="http://schemas.microsoft.com/office/powerpoint/2010/main" val="481021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 History</a:t>
            </a:r>
            <a:endParaRPr lang="en-US" dirty="0"/>
          </a:p>
        </p:txBody>
      </p:sp>
      <p:sp>
        <p:nvSpPr>
          <p:cNvPr id="3" name="Content Placeholder 2"/>
          <p:cNvSpPr>
            <a:spLocks noGrp="1"/>
          </p:cNvSpPr>
          <p:nvPr>
            <p:ph idx="1"/>
          </p:nvPr>
        </p:nvSpPr>
        <p:spPr>
          <a:xfrm>
            <a:off x="277906" y="1066800"/>
            <a:ext cx="8534400" cy="4835245"/>
          </a:xfrm>
        </p:spPr>
        <p:txBody>
          <a:bodyPr>
            <a:normAutofit lnSpcReduction="10000"/>
          </a:bodyPr>
          <a:lstStyle/>
          <a:p>
            <a:r>
              <a:rPr lang="en-US" sz="2400" dirty="0"/>
              <a:t>PAC 29 - </a:t>
            </a:r>
            <a:r>
              <a:rPr lang="en-US" sz="2400" dirty="0" smtClean="0"/>
              <a:t>January 2006</a:t>
            </a:r>
          </a:p>
          <a:p>
            <a:pPr marL="0" indent="0">
              <a:buNone/>
            </a:pPr>
            <a:r>
              <a:rPr lang="en-US" sz="2400" dirty="0" smtClean="0"/>
              <a:t>	Enter Mike Pennington as PAC member</a:t>
            </a:r>
          </a:p>
          <a:p>
            <a:pPr marL="0" indent="0">
              <a:buNone/>
            </a:pPr>
            <a:endParaRPr lang="en-US" sz="2400" dirty="0"/>
          </a:p>
          <a:p>
            <a:r>
              <a:rPr lang="en-US" sz="2400" dirty="0" smtClean="0"/>
              <a:t> PAC 30 – August 2006 </a:t>
            </a:r>
          </a:p>
          <a:p>
            <a:pPr marL="0" indent="0">
              <a:buNone/>
            </a:pPr>
            <a:r>
              <a:rPr lang="en-US" sz="2400" dirty="0" smtClean="0"/>
              <a:t>	Begin 12 GeV approvals</a:t>
            </a:r>
          </a:p>
          <a:p>
            <a:pPr marL="0" indent="0">
              <a:buNone/>
            </a:pPr>
            <a:endParaRPr lang="en-US" sz="2400" dirty="0"/>
          </a:p>
          <a:p>
            <a:r>
              <a:rPr lang="en-US" sz="2400" dirty="0" smtClean="0"/>
              <a:t>PAC 34-35 – 2009-2010</a:t>
            </a:r>
          </a:p>
          <a:p>
            <a:pPr marL="0" indent="0">
              <a:buNone/>
            </a:pPr>
            <a:r>
              <a:rPr lang="en-US" sz="2400" dirty="0"/>
              <a:t>	</a:t>
            </a:r>
            <a:r>
              <a:rPr lang="en-US" sz="2400" dirty="0" smtClean="0"/>
              <a:t>Mike Pennington </a:t>
            </a:r>
            <a:r>
              <a:rPr lang="en-US" sz="2400" dirty="0" smtClean="0">
                <a:sym typeface="Wingdings 3"/>
              </a:rPr>
              <a:t> PAC Chair</a:t>
            </a:r>
            <a:endParaRPr lang="en-US" sz="2400" dirty="0" smtClean="0"/>
          </a:p>
          <a:p>
            <a:pPr marL="0" indent="0">
              <a:buNone/>
            </a:pPr>
            <a:r>
              <a:rPr lang="en-US" sz="2400" dirty="0"/>
              <a:t>	</a:t>
            </a:r>
            <a:r>
              <a:rPr lang="en-US" sz="2400" dirty="0" smtClean="0"/>
              <a:t>More approved experiments – 25 total</a:t>
            </a:r>
          </a:p>
          <a:p>
            <a:pPr marL="0" indent="0">
              <a:buNone/>
            </a:pPr>
            <a:endParaRPr lang="en-US" sz="2400" dirty="0" smtClean="0"/>
          </a:p>
          <a:p>
            <a:r>
              <a:rPr lang="en-US" sz="2400" dirty="0"/>
              <a:t> </a:t>
            </a:r>
            <a:r>
              <a:rPr lang="en-US" sz="2400" dirty="0" smtClean="0"/>
              <a:t>2011 – Mike Pennington arrives as Theory Group Leader</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1066800"/>
            <a:ext cx="1676400" cy="2514600"/>
          </a:xfrm>
          <a:prstGeom prst="rect">
            <a:avLst/>
          </a:prstGeom>
          <a:ln>
            <a:solidFill>
              <a:schemeClr val="tx1"/>
            </a:solidFill>
          </a:ln>
          <a:effectLst>
            <a:outerShdw blurRad="292100" dist="139700" dir="2700000" algn="tl" rotWithShape="0">
              <a:srgbClr val="333333">
                <a:alpha val="65000"/>
              </a:srgbClr>
            </a:outerShdw>
          </a:effectLst>
        </p:spPr>
      </p:pic>
      <p:sp>
        <p:nvSpPr>
          <p:cNvPr id="5" name="Slide Number Placeholder 2"/>
          <p:cNvSpPr>
            <a:spLocks noGrp="1"/>
          </p:cNvSpPr>
          <p:nvPr>
            <p:ph type="sldNum" sz="quarter" idx="4"/>
          </p:nvPr>
        </p:nvSpPr>
        <p:spPr>
          <a:xfrm>
            <a:off x="3962400" y="6515100"/>
            <a:ext cx="2133600" cy="190125"/>
          </a:xfrm>
        </p:spPr>
        <p:txBody>
          <a:bodyPr/>
          <a:lstStyle/>
          <a:p>
            <a:pPr defTabSz="457200"/>
            <a:fld id="{B58F48A6-A3E1-4848-9AC3-B43F560BE4FE}" type="slidenum">
              <a:rPr lang="en-US" smtClean="0">
                <a:solidFill>
                  <a:prstClr val="white"/>
                </a:solidFill>
              </a:rPr>
              <a:pPr defTabSz="457200"/>
              <a:t>4</a:t>
            </a:fld>
            <a:endParaRPr lang="en-US" dirty="0">
              <a:solidFill>
                <a:prstClr val="white"/>
              </a:solidFill>
            </a:endParaRPr>
          </a:p>
        </p:txBody>
      </p:sp>
    </p:spTree>
    <p:extLst>
      <p:ext uri="{BB962C8B-B14F-4D97-AF65-F5344CB8AC3E}">
        <p14:creationId xmlns:p14="http://schemas.microsoft.com/office/powerpoint/2010/main" val="2975668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834" y="932472"/>
            <a:ext cx="8815340" cy="5214792"/>
          </a:xfrm>
          <a:prstGeom prst="rect">
            <a:avLst/>
          </a:prstGeom>
          <a:solidFill>
            <a:schemeClr val="bg1"/>
          </a:solidFill>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111702"/>
            <a:ext cx="9144000" cy="553998"/>
          </a:xfrm>
          <a:prstGeom prst="rect">
            <a:avLst/>
          </a:prstGeom>
        </p:spPr>
        <p:txBody>
          <a:bodyPr wrap="square">
            <a:spAutoFit/>
          </a:bodyPr>
          <a:lstStyle/>
          <a:p>
            <a:pPr algn="ctr" fontAlgn="b"/>
            <a:r>
              <a:rPr lang="en-US" sz="3000" b="1" dirty="0">
                <a:solidFill>
                  <a:srgbClr val="000000"/>
                </a:solidFill>
                <a:latin typeface="Arial" panose="020B0604020202020204" pitchFamily="34" charset="0"/>
                <a:cs typeface="Arial" panose="020B0604020202020204" pitchFamily="34" charset="0"/>
              </a:rPr>
              <a:t>12 </a:t>
            </a:r>
            <a:r>
              <a:rPr lang="en-US" sz="3000" b="1" dirty="0" err="1">
                <a:solidFill>
                  <a:srgbClr val="000000"/>
                </a:solidFill>
                <a:latin typeface="Arial" panose="020B0604020202020204" pitchFamily="34" charset="0"/>
                <a:cs typeface="Arial" panose="020B0604020202020204" pitchFamily="34" charset="0"/>
              </a:rPr>
              <a:t>GeV</a:t>
            </a:r>
            <a:r>
              <a:rPr lang="en-US" sz="3000" b="1" dirty="0">
                <a:solidFill>
                  <a:srgbClr val="000000"/>
                </a:solidFill>
                <a:latin typeface="Arial" panose="020B0604020202020204" pitchFamily="34" charset="0"/>
                <a:cs typeface="Arial" panose="020B0604020202020204" pitchFamily="34" charset="0"/>
              </a:rPr>
              <a:t> Approved Experiments by Physics Topics</a:t>
            </a:r>
          </a:p>
        </p:txBody>
      </p:sp>
      <p:graphicFrame>
        <p:nvGraphicFramePr>
          <p:cNvPr id="6" name="Content Placeholder 3"/>
          <p:cNvGraphicFramePr>
            <a:graphicFrameLocks/>
          </p:cNvGraphicFramePr>
          <p:nvPr>
            <p:extLst>
              <p:ext uri="{D42A27DB-BD31-4B8C-83A1-F6EECF244321}">
                <p14:modId xmlns:p14="http://schemas.microsoft.com/office/powerpoint/2010/main" val="3018695959"/>
              </p:ext>
            </p:extLst>
          </p:nvPr>
        </p:nvGraphicFramePr>
        <p:xfrm>
          <a:off x="162372" y="922946"/>
          <a:ext cx="8827802" cy="5224317"/>
        </p:xfrm>
        <a:graphic>
          <a:graphicData uri="http://schemas.openxmlformats.org/drawingml/2006/table">
            <a:tbl>
              <a:tblPr firstRow="1" bandRow="1">
                <a:tableStyleId>{073A0DAA-6AF3-43AB-8588-CEC1D06C72B9}</a:tableStyleId>
              </a:tblPr>
              <a:tblGrid>
                <a:gridCol w="4904337"/>
                <a:gridCol w="572172"/>
                <a:gridCol w="653911"/>
                <a:gridCol w="653911"/>
                <a:gridCol w="653911"/>
                <a:gridCol w="653911"/>
                <a:gridCol w="735649"/>
              </a:tblGrid>
              <a:tr h="54452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656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GluEx</a:t>
                      </a:r>
                      <a:r>
                        <a:rPr lang="en-US" sz="1400" u="none" strike="noStrike" dirty="0">
                          <a:latin typeface="Arial" panose="020B0604020202020204" pitchFamily="34" charset="0"/>
                          <a:cs typeface="Arial" panose="020B0604020202020204" pitchFamily="34" charset="0"/>
                        </a:rPr>
                        <a:t> 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895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13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751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9601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373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026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bl>
          </a:graphicData>
        </a:graphic>
      </p:graphicFrame>
      <p:sp>
        <p:nvSpPr>
          <p:cNvPr id="7" name="Slide Number Placeholder 2"/>
          <p:cNvSpPr>
            <a:spLocks noGrp="1"/>
          </p:cNvSpPr>
          <p:nvPr>
            <p:ph type="sldNum" sz="quarter" idx="4"/>
          </p:nvPr>
        </p:nvSpPr>
        <p:spPr>
          <a:xfrm>
            <a:off x="3962400" y="6515100"/>
            <a:ext cx="2133600" cy="190125"/>
          </a:xfrm>
        </p:spPr>
        <p:txBody>
          <a:bodyPr/>
          <a:lstStyle/>
          <a:p>
            <a:pPr defTabSz="457200"/>
            <a:fld id="{B58F48A6-A3E1-4848-9AC3-B43F560BE4FE}" type="slidenum">
              <a:rPr lang="en-US" smtClean="0">
                <a:solidFill>
                  <a:prstClr val="white"/>
                </a:solidFill>
              </a:rPr>
              <a:pPr defTabSz="457200"/>
              <a:t>5</a:t>
            </a:fld>
            <a:endParaRPr lang="en-US" dirty="0">
              <a:solidFill>
                <a:prstClr val="white"/>
              </a:solidFill>
            </a:endParaRPr>
          </a:p>
        </p:txBody>
      </p:sp>
    </p:spTree>
    <p:extLst>
      <p:ext uri="{BB962C8B-B14F-4D97-AF65-F5344CB8AC3E}">
        <p14:creationId xmlns:p14="http://schemas.microsoft.com/office/powerpoint/2010/main" val="2785488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0"/>
            <a:ext cx="7772400" cy="914400"/>
          </a:xfrm>
        </p:spPr>
        <p:txBody>
          <a:bodyPr rtlCol="0">
            <a:normAutofit/>
          </a:bodyPr>
          <a:lstStyle/>
          <a:p>
            <a:pPr fontAlgn="auto">
              <a:spcAft>
                <a:spcPts val="0"/>
              </a:spcAft>
              <a:defRPr/>
            </a:pPr>
            <a:r>
              <a:rPr lang="en-US" b="1" dirty="0" smtClean="0">
                <a:solidFill>
                  <a:schemeClr val="tx1"/>
                </a:solidFill>
              </a:rPr>
              <a:t>12 GeV Upgrade Project</a:t>
            </a: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fontAlgn="base">
              <a:spcBef>
                <a:spcPct val="0"/>
              </a:spcBef>
              <a:spcAft>
                <a:spcPct val="0"/>
              </a:spcAft>
            </a:pPr>
            <a:endParaRPr lang="en-US" sz="2000" b="1" dirty="0">
              <a:solidFill>
                <a:srgbClr val="002060"/>
              </a:solidFill>
              <a:latin typeface="Arial" pitchFamily="34" charset="0"/>
              <a:cs typeface="Arial" pitchFamily="34" charset="0"/>
            </a:endParaRPr>
          </a:p>
        </p:txBody>
      </p:sp>
      <p:grpSp>
        <p:nvGrpSpPr>
          <p:cNvPr id="19" name="Group 18"/>
          <p:cNvGrpSpPr/>
          <p:nvPr/>
        </p:nvGrpSpPr>
        <p:grpSpPr>
          <a:xfrm>
            <a:off x="41271" y="903985"/>
            <a:ext cx="5064129" cy="1763016"/>
            <a:chOff x="137622" y="903985"/>
            <a:chExt cx="5064129" cy="1763016"/>
          </a:xfrm>
        </p:grpSpPr>
        <p:sp>
          <p:nvSpPr>
            <p:cNvPr id="348" name="Rectangle 347"/>
            <p:cNvSpPr/>
            <p:nvPr/>
          </p:nvSpPr>
          <p:spPr bwMode="auto">
            <a:xfrm>
              <a:off x="147732" y="903985"/>
              <a:ext cx="4979517" cy="1763016"/>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effectLst>
          </p:spPr>
          <p:txBody>
            <a:bodyPr/>
            <a:lstStyle/>
            <a:p>
              <a:pPr defTabSz="457200" eaLnBrk="0" fontAlgn="base" hangingPunct="0">
                <a:spcBef>
                  <a:spcPct val="0"/>
                </a:spcBef>
                <a:spcAft>
                  <a:spcPct val="0"/>
                </a:spcAft>
                <a:defRPr/>
              </a:pPr>
              <a:endParaRPr lang="en-US" sz="2400" dirty="0">
                <a:solidFill>
                  <a:srgbClr val="000000"/>
                </a:solidFill>
                <a:latin typeface="Arial" charset="0"/>
                <a:cs typeface="Arial" pitchFamily="34" charset="0"/>
              </a:endParaRPr>
            </a:p>
          </p:txBody>
        </p:sp>
        <p:sp>
          <p:nvSpPr>
            <p:cNvPr id="349" name="Text Box 3"/>
            <p:cNvSpPr txBox="1">
              <a:spLocks noChangeArrowheads="1"/>
            </p:cNvSpPr>
            <p:nvPr/>
          </p:nvSpPr>
          <p:spPr bwMode="auto">
            <a:xfrm>
              <a:off x="137622" y="914400"/>
              <a:ext cx="5064129" cy="1692771"/>
            </a:xfrm>
            <a:prstGeom prst="rect">
              <a:avLst/>
            </a:prstGeom>
            <a:noFill/>
            <a:ln w="9525">
              <a:noFill/>
              <a:miter lim="800000"/>
              <a:headEnd/>
              <a:tailEnd/>
            </a:ln>
          </p:spPr>
          <p:txBody>
            <a:bodyPr wrap="square">
              <a:spAutoFit/>
            </a:bodyPr>
            <a:lstStyle/>
            <a:p>
              <a:pPr defTabSz="457200" eaLnBrk="0" fontAlgn="base" hangingPunct="0">
                <a:spcBef>
                  <a:spcPct val="0"/>
                </a:spcBef>
                <a:spcAft>
                  <a:spcPct val="0"/>
                </a:spcAft>
                <a:defRPr/>
              </a:pPr>
              <a:r>
                <a:rPr lang="en-US" sz="2400" b="1" u="sng" dirty="0">
                  <a:solidFill>
                    <a:srgbClr val="000000"/>
                  </a:solidFill>
                  <a:latin typeface="Arial" panose="020B0604020202020204" pitchFamily="34" charset="0"/>
                  <a:cs typeface="Arial" panose="020B0604020202020204" pitchFamily="34" charset="0"/>
                </a:rPr>
                <a:t>Project Scope </a:t>
              </a:r>
              <a:r>
                <a:rPr lang="en-US" sz="1600" b="1" u="sng" dirty="0">
                  <a:solidFill>
                    <a:srgbClr val="008000"/>
                  </a:solidFill>
                  <a:latin typeface="Arial" panose="020B0604020202020204" pitchFamily="34" charset="0"/>
                  <a:cs typeface="Arial" panose="020B0604020202020204" pitchFamily="34" charset="0"/>
                </a:rPr>
                <a:t>(~</a:t>
              </a:r>
              <a:r>
                <a:rPr lang="en-US" sz="1600" b="1" u="sng" dirty="0" smtClean="0">
                  <a:solidFill>
                    <a:srgbClr val="008000"/>
                  </a:solidFill>
                  <a:latin typeface="Arial" panose="020B0604020202020204" pitchFamily="34" charset="0"/>
                  <a:cs typeface="Arial" panose="020B0604020202020204" pitchFamily="34" charset="0"/>
                </a:rPr>
                <a:t>98% </a:t>
              </a:r>
              <a:r>
                <a:rPr lang="en-US" sz="1600" b="1" u="sng" dirty="0">
                  <a:solidFill>
                    <a:srgbClr val="008000"/>
                  </a:solidFill>
                  <a:latin typeface="Arial" panose="020B0604020202020204" pitchFamily="34" charset="0"/>
                  <a:cs typeface="Arial" panose="020B0604020202020204" pitchFamily="34" charset="0"/>
                </a:rPr>
                <a:t>complete)</a:t>
              </a:r>
              <a:r>
                <a:rPr lang="en-US" sz="2400" b="1" dirty="0">
                  <a:solidFill>
                    <a:srgbClr val="000000"/>
                  </a:solidFill>
                  <a:latin typeface="Arial" panose="020B0604020202020204" pitchFamily="34" charset="0"/>
                  <a:cs typeface="Arial" panose="020B0604020202020204" pitchFamily="34" charset="0"/>
                </a:rPr>
                <a:t>: </a:t>
              </a:r>
            </a:p>
            <a:p>
              <a:pPr marL="91440" indent="-274320" defTabSz="45720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Doubling the accelerator beam energy –</a:t>
              </a:r>
              <a:r>
                <a:rPr lang="en-US" sz="1600" b="1" dirty="0" smtClean="0">
                  <a:solidFill>
                    <a:srgbClr val="000000"/>
                  </a:solidFill>
                  <a:latin typeface="Arial" panose="020B0604020202020204" pitchFamily="34" charset="0"/>
                  <a:cs typeface="Arial" panose="020B0604020202020204" pitchFamily="34" charset="0"/>
                </a:rPr>
                <a:t>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New experimental Hall D and beam line –</a:t>
              </a:r>
              <a:r>
                <a:rPr lang="en-US" sz="1600" b="1" dirty="0" smtClean="0">
                  <a:solidFill>
                    <a:srgbClr val="000000"/>
                  </a:solidFill>
                  <a:latin typeface="Arial" panose="020B0604020202020204" pitchFamily="34" charset="0"/>
                  <a:cs typeface="Arial" panose="020B0604020202020204" pitchFamily="34" charset="0"/>
                </a:rPr>
                <a:t>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Civil construction including utilities –</a:t>
              </a:r>
              <a:r>
                <a:rPr lang="en-US" sz="1600" b="1" dirty="0" smtClean="0">
                  <a:solidFill>
                    <a:srgbClr val="000000"/>
                  </a:solidFill>
                  <a:latin typeface="Arial" panose="020B0604020202020204" pitchFamily="34" charset="0"/>
                  <a:cs typeface="Arial" panose="020B0604020202020204" pitchFamily="34" charset="0"/>
                </a:rPr>
                <a:t>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Upgrades to Experimental </a:t>
              </a:r>
              <a:r>
                <a:rPr lang="en-US" sz="1600" b="1" dirty="0">
                  <a:solidFill>
                    <a:srgbClr val="009900"/>
                  </a:solidFill>
                  <a:latin typeface="Arial" panose="020B0604020202020204" pitchFamily="34" charset="0"/>
                  <a:cs typeface="Arial" panose="020B0604020202020204" pitchFamily="34" charset="0"/>
                </a:rPr>
                <a:t>Halls B &amp; C </a:t>
              </a:r>
              <a:r>
                <a:rPr lang="en-US" sz="1600" b="1" dirty="0">
                  <a:solidFill>
                    <a:srgbClr val="000000"/>
                  </a:solidFill>
                  <a:latin typeface="Arial" panose="020B0604020202020204" pitchFamily="34" charset="0"/>
                  <a:cs typeface="Arial" panose="020B0604020202020204" pitchFamily="34" charset="0"/>
                </a:rPr>
                <a:t>–</a:t>
              </a:r>
              <a:r>
                <a:rPr lang="en-US" sz="1600" b="1" dirty="0" smtClean="0">
                  <a:solidFill>
                    <a:srgbClr val="009900"/>
                  </a:solidFill>
                  <a:latin typeface="Arial" panose="020B0604020202020204" pitchFamily="34" charset="0"/>
                  <a:cs typeface="Arial" panose="020B0604020202020204" pitchFamily="34" charset="0"/>
                </a:rPr>
                <a:t>  </a:t>
              </a:r>
              <a:r>
                <a:rPr lang="en-US" sz="1600" b="1" dirty="0">
                  <a:solidFill>
                    <a:srgbClr val="009900"/>
                  </a:solidFill>
                  <a:latin typeface="Arial" panose="020B0604020202020204" pitchFamily="34" charset="0"/>
                  <a:cs typeface="Arial" panose="020B0604020202020204" pitchFamily="34" charset="0"/>
                </a:rPr>
                <a:t>~</a:t>
              </a:r>
              <a:r>
                <a:rPr lang="en-US" sz="1600" b="1" dirty="0" smtClean="0">
                  <a:solidFill>
                    <a:srgbClr val="009900"/>
                  </a:solidFill>
                  <a:latin typeface="Arial" panose="020B0604020202020204" pitchFamily="34" charset="0"/>
                  <a:cs typeface="Arial" panose="020B0604020202020204" pitchFamily="34" charset="0"/>
                </a:rPr>
                <a:t>94%</a:t>
              </a:r>
              <a:endParaRPr lang="en-US" sz="1600" b="1" dirty="0">
                <a:solidFill>
                  <a:srgbClr val="009900"/>
                </a:solidFill>
                <a:latin typeface="Arial" panose="020B0604020202020204" pitchFamily="34" charset="0"/>
                <a:cs typeface="Arial" panose="020B0604020202020204" pitchFamily="34" charset="0"/>
              </a:endParaRPr>
            </a:p>
            <a:p>
              <a:pPr marL="548640" lvl="1" indent="-274320" defTabSz="457200" eaLnBrk="0" fontAlgn="base" hangingPunct="0">
                <a:spcBef>
                  <a:spcPct val="0"/>
                </a:spcBef>
                <a:spcAft>
                  <a:spcPct val="0"/>
                </a:spcAft>
                <a:buFont typeface="Arial" pitchFamily="34" charset="0"/>
                <a:buChar char="•"/>
                <a:defRPr/>
              </a:pPr>
              <a:r>
                <a:rPr lang="en-US" sz="1600" b="1" dirty="0">
                  <a:solidFill>
                    <a:srgbClr val="009900"/>
                  </a:solidFill>
                  <a:latin typeface="Arial" panose="020B0604020202020204" pitchFamily="34" charset="0"/>
                  <a:cs typeface="Arial" panose="020B0604020202020204" pitchFamily="34" charset="0"/>
                </a:rPr>
                <a:t>Halls B &amp; C Detectors – DONE </a:t>
              </a:r>
            </a:p>
          </p:txBody>
        </p:sp>
      </p:grpSp>
      <p:sp>
        <p:nvSpPr>
          <p:cNvPr id="350" name="TextBox 349"/>
          <p:cNvSpPr txBox="1"/>
          <p:nvPr/>
        </p:nvSpPr>
        <p:spPr>
          <a:xfrm>
            <a:off x="7267575" y="2487"/>
            <a:ext cx="1773242" cy="707886"/>
          </a:xfrm>
          <a:prstGeom prst="rect">
            <a:avLst/>
          </a:prstGeom>
          <a:solidFill>
            <a:srgbClr val="FFEDC9"/>
          </a:solidFill>
          <a:ln w="12700">
            <a:solidFill>
              <a:schemeClr val="tx1"/>
            </a:solidFill>
          </a:ln>
          <a:effectLst>
            <a:outerShdw blurRad="63500" sx="102000" sy="102000" algn="ctr" rotWithShape="0">
              <a:prstClr val="black">
                <a:alpha val="40000"/>
              </a:prstClr>
            </a:outerShdw>
          </a:effectLst>
        </p:spPr>
        <p:txBody>
          <a:bodyPr wrap="none" rtlCol="0">
            <a:spAutoFit/>
          </a:bodyPr>
          <a:lstStyle/>
          <a:p>
            <a:pPr defTabSz="457200" fontAlgn="base">
              <a:spcBef>
                <a:spcPct val="0"/>
              </a:spcBef>
              <a:spcAft>
                <a:spcPct val="0"/>
              </a:spcAft>
            </a:pPr>
            <a:r>
              <a:rPr lang="en-US" sz="2000" dirty="0">
                <a:solidFill>
                  <a:prstClr val="black"/>
                </a:solidFill>
                <a:latin typeface="Arial" panose="020B0604020202020204" pitchFamily="34" charset="0"/>
                <a:cs typeface="Arial" panose="020B0604020202020204" pitchFamily="34" charset="0"/>
              </a:rPr>
              <a:t>TPC = $338M</a:t>
            </a:r>
          </a:p>
          <a:p>
            <a:pPr defTabSz="457200" fontAlgn="base">
              <a:spcBef>
                <a:spcPct val="0"/>
              </a:spcBef>
              <a:spcAft>
                <a:spcPct val="0"/>
              </a:spcAft>
            </a:pPr>
            <a:r>
              <a:rPr lang="en-US" sz="2000" b="1" dirty="0">
                <a:solidFill>
                  <a:srgbClr val="009900"/>
                </a:solidFill>
                <a:latin typeface="Arial" panose="020B0604020202020204" pitchFamily="34" charset="0"/>
                <a:cs typeface="Arial" panose="020B0604020202020204" pitchFamily="34" charset="0"/>
              </a:rPr>
              <a:t>ETC = </a:t>
            </a:r>
            <a:r>
              <a:rPr lang="en-US" sz="2000" dirty="0" smtClean="0">
                <a:solidFill>
                  <a:srgbClr val="009900"/>
                </a:solidFill>
                <a:latin typeface="Arial" panose="020B0604020202020204" pitchFamily="34" charset="0"/>
                <a:cs typeface="Arial" panose="020B0604020202020204" pitchFamily="34" charset="0"/>
              </a:rPr>
              <a:t>~</a:t>
            </a:r>
            <a:r>
              <a:rPr lang="en-US" sz="2000" b="1" dirty="0" smtClean="0">
                <a:solidFill>
                  <a:srgbClr val="009900"/>
                </a:solidFill>
                <a:latin typeface="Arial" panose="020B0604020202020204" pitchFamily="34" charset="0"/>
                <a:cs typeface="Arial" panose="020B0604020202020204" pitchFamily="34" charset="0"/>
              </a:rPr>
              <a:t>$9M</a:t>
            </a:r>
            <a:endParaRPr lang="en-US" sz="2000" dirty="0">
              <a:solidFill>
                <a:prstClr val="black"/>
              </a:solidFill>
              <a:latin typeface="Arial" panose="020B0604020202020204" pitchFamily="34" charset="0"/>
              <a:cs typeface="Arial" panose="020B0604020202020204" pitchFamily="34" charset="0"/>
            </a:endParaRPr>
          </a:p>
        </p:txBody>
      </p:sp>
      <p:pic>
        <p:nvPicPr>
          <p:cNvPr id="351" name="Picture 350" descr="DSC_0093 SHMS April 2015.JPG"/>
          <p:cNvPicPr>
            <a:picLocks noChangeAspect="1"/>
          </p:cNvPicPr>
          <p:nvPr/>
        </p:nvPicPr>
        <p:blipFill rotWithShape="1">
          <a:blip r:embed="rId3" cstate="print"/>
          <a:srcRect l="4438" t="3249" r="8220" b="11037"/>
          <a:stretch/>
        </p:blipFill>
        <p:spPr>
          <a:xfrm>
            <a:off x="2899897" y="4246660"/>
            <a:ext cx="3276944" cy="2130013"/>
          </a:xfrm>
          <a:prstGeom prst="rect">
            <a:avLst/>
          </a:prstGeom>
          <a:ln>
            <a:solidFill>
              <a:schemeClr val="tx1"/>
            </a:solidFill>
          </a:ln>
        </p:spPr>
      </p:pic>
      <p:pic>
        <p:nvPicPr>
          <p:cNvPr id="354" name="Picture 353"/>
          <p:cNvPicPr/>
          <p:nvPr/>
        </p:nvPicPr>
        <p:blipFill rotWithShape="1">
          <a:blip r:embed="rId4" cstate="print">
            <a:extLst>
              <a:ext uri="{28A0092B-C50C-407E-A947-70E740481C1C}">
                <a14:useLocalDpi xmlns:a14="http://schemas.microsoft.com/office/drawing/2010/main" val="0"/>
              </a:ext>
            </a:extLst>
          </a:blip>
          <a:srcRect l="26591" t="2463" r="6353"/>
          <a:stretch/>
        </p:blipFill>
        <p:spPr bwMode="auto">
          <a:xfrm>
            <a:off x="3592724" y="2590801"/>
            <a:ext cx="1512676" cy="1523999"/>
          </a:xfrm>
          <a:prstGeom prst="rect">
            <a:avLst/>
          </a:prstGeom>
          <a:noFill/>
          <a:ln>
            <a:solidFill>
              <a:schemeClr val="tx1"/>
            </a:solidFill>
          </a:ln>
          <a:extLst>
            <a:ext uri="{53640926-AAD7-44D8-BBD7-CCE9431645EC}">
              <a14:shadowObscured xmlns:a14="http://schemas.microsoft.com/office/drawing/2010/main"/>
            </a:ext>
          </a:extLst>
        </p:spPr>
      </p:pic>
      <p:pic>
        <p:nvPicPr>
          <p:cNvPr id="11267" name="Picture 3" descr="M:\12GeVUpgrade\Posters\Pictures\Hall C\Sigma Phi Magnets\160208 D_InnerShieldStaged_Q2andDBoreInBkgd_09Feb2016.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630" t="14232" r="14294"/>
          <a:stretch/>
        </p:blipFill>
        <p:spPr bwMode="auto">
          <a:xfrm>
            <a:off x="76200" y="4262562"/>
            <a:ext cx="2715903" cy="20779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6" name="Picture 2" descr="M:\12GeVUpgrade\Posters\Pictures\Hall C\Sigma Phi Magnets\160209 WeldingDipoleShieldFlange2_09Feb20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2761408"/>
            <a:ext cx="1944996" cy="14587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5431" y="916581"/>
            <a:ext cx="2847115" cy="2257873"/>
          </a:xfrm>
          <a:prstGeom prst="rect">
            <a:avLst/>
          </a:prstGeom>
          <a:noFill/>
          <a:ln>
            <a:solidFill>
              <a:schemeClr val="tx1"/>
            </a:solidFill>
          </a:ln>
        </p:spPr>
      </p:pic>
      <p:pic>
        <p:nvPicPr>
          <p:cNvPr id="15" name="Picture 14" descr="M:\Proj_Mgmnt\12GeV Upgrade\Monthly Reports\Photos\2016\Mar 2016\Hall B Photo 1.JPG"/>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48400" y="2977887"/>
            <a:ext cx="2834783" cy="2051313"/>
          </a:xfrm>
          <a:prstGeom prst="rect">
            <a:avLst/>
          </a:prstGeom>
          <a:noFill/>
          <a:ln>
            <a:solidFill>
              <a:schemeClr val="tx1"/>
            </a:solidFill>
          </a:ln>
        </p:spPr>
      </p:pic>
      <p:pic>
        <p:nvPicPr>
          <p:cNvPr id="16" name="Picture 15"/>
          <p:cNvPicPr>
            <a:picLocks noChangeAspect="1"/>
          </p:cNvPicPr>
          <p:nvPr/>
        </p:nvPicPr>
        <p:blipFill rotWithShape="1">
          <a:blip r:embed="rId11"/>
          <a:srcRect l="10091" r="7811"/>
          <a:stretch/>
        </p:blipFill>
        <p:spPr>
          <a:xfrm>
            <a:off x="5943600" y="5181600"/>
            <a:ext cx="1516518" cy="1381097"/>
          </a:xfrm>
          <a:prstGeom prst="roundRect">
            <a:avLst>
              <a:gd name="adj" fmla="val 0"/>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Slide Number Placeholder 2"/>
          <p:cNvSpPr>
            <a:spLocks noGrp="1"/>
          </p:cNvSpPr>
          <p:nvPr>
            <p:ph type="sldNum" sz="quarter" idx="4"/>
          </p:nvPr>
        </p:nvSpPr>
        <p:spPr>
          <a:xfrm>
            <a:off x="3962400" y="6515100"/>
            <a:ext cx="2133600" cy="190125"/>
          </a:xfrm>
        </p:spPr>
        <p:txBody>
          <a:bodyPr/>
          <a:lstStyle/>
          <a:p>
            <a:pPr defTabSz="457200"/>
            <a:fld id="{B58F48A6-A3E1-4848-9AC3-B43F560BE4FE}" type="slidenum">
              <a:rPr lang="en-US" smtClean="0">
                <a:solidFill>
                  <a:prstClr val="white"/>
                </a:solidFill>
              </a:rPr>
              <a:pPr defTabSz="457200"/>
              <a:t>6</a:t>
            </a:fld>
            <a:endParaRPr lang="en-US" dirty="0">
              <a:solidFill>
                <a:prstClr val="white"/>
              </a:solidFill>
            </a:endParaRPr>
          </a:p>
        </p:txBody>
      </p:sp>
    </p:spTree>
    <p:extLst>
      <p:ext uri="{BB962C8B-B14F-4D97-AF65-F5344CB8AC3E}">
        <p14:creationId xmlns:p14="http://schemas.microsoft.com/office/powerpoint/2010/main" val="1873925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NSAC LRP</a:t>
            </a:r>
            <a:endParaRPr lang="en-US" dirty="0"/>
          </a:p>
        </p:txBody>
      </p:sp>
      <p:sp>
        <p:nvSpPr>
          <p:cNvPr id="3" name="Slide Number Placeholder 2"/>
          <p:cNvSpPr>
            <a:spLocks noGrp="1"/>
          </p:cNvSpPr>
          <p:nvPr>
            <p:ph type="sldNum" sz="quarter" idx="4"/>
          </p:nvPr>
        </p:nvSpPr>
        <p:spPr/>
        <p:txBody>
          <a:bodyPr/>
          <a:lstStyle/>
          <a:p>
            <a:pPr defTabSz="457200"/>
            <a:fld id="{B58F48A6-A3E1-4848-9AC3-B43F560BE4FE}" type="slidenum">
              <a:rPr lang="en-US" smtClean="0">
                <a:solidFill>
                  <a:prstClr val="white"/>
                </a:solidFill>
              </a:rPr>
              <a:pPr defTabSz="457200"/>
              <a:t>7</a:t>
            </a:fld>
            <a:endParaRPr lang="en-US" dirty="0">
              <a:solidFill>
                <a:prstClr val="white"/>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337956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29000" y="1219200"/>
            <a:ext cx="184731" cy="400110"/>
          </a:xfrm>
          <a:prstGeom prst="rect">
            <a:avLst/>
          </a:prstGeom>
          <a:noFill/>
        </p:spPr>
        <p:txBody>
          <a:bodyPr wrap="none" rtlCol="0">
            <a:spAutoFit/>
          </a:bodyPr>
          <a:lstStyle/>
          <a:p>
            <a:endParaRPr lang="en-US" sz="2000" b="1" dirty="0" smtClean="0">
              <a:solidFill>
                <a:srgbClr val="002060"/>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390"/>
          <a:stretch/>
        </p:blipFill>
        <p:spPr bwMode="auto">
          <a:xfrm>
            <a:off x="3200400" y="1419255"/>
            <a:ext cx="5791199" cy="304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0" y="5105400"/>
            <a:ext cx="6019800" cy="830997"/>
          </a:xfrm>
          <a:prstGeom prst="rect">
            <a:avLst/>
          </a:prstGeom>
          <a:noFill/>
        </p:spPr>
        <p:txBody>
          <a:bodyPr wrap="square" rtlCol="0">
            <a:spAutoFit/>
          </a:bodyPr>
          <a:lstStyle/>
          <a:p>
            <a:r>
              <a:rPr lang="en-US" sz="2400" b="1" dirty="0" smtClean="0">
                <a:solidFill>
                  <a:srgbClr val="C00000"/>
                </a:solidFill>
                <a:latin typeface="Arial" pitchFamily="34" charset="0"/>
                <a:cs typeface="Arial" pitchFamily="34" charset="0"/>
              </a:rPr>
              <a:t>Jefferson Lab has significant research activity in all 5 science chapters (2-6)</a:t>
            </a:r>
          </a:p>
        </p:txBody>
      </p:sp>
    </p:spTree>
    <p:extLst>
      <p:ext uri="{BB962C8B-B14F-4D97-AF65-F5344CB8AC3E}">
        <p14:creationId xmlns:p14="http://schemas.microsoft.com/office/powerpoint/2010/main" val="1020771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Chapter 2</a:t>
            </a:r>
            <a:endParaRPr lang="en-US" dirty="0"/>
          </a:p>
        </p:txBody>
      </p:sp>
      <p:sp>
        <p:nvSpPr>
          <p:cNvPr id="4" name="Slide Number Placeholder 3"/>
          <p:cNvSpPr>
            <a:spLocks noGrp="1"/>
          </p:cNvSpPr>
          <p:nvPr>
            <p:ph type="sldNum" sz="quarter" idx="4"/>
          </p:nvPr>
        </p:nvSpPr>
        <p:spPr/>
        <p:txBody>
          <a:bodyPr/>
          <a:lstStyle/>
          <a:p>
            <a:pPr defTabSz="457200"/>
            <a:fld id="{B58F48A6-A3E1-4848-9AC3-B43F560BE4FE}" type="slidenum">
              <a:rPr lang="en-US" smtClean="0">
                <a:solidFill>
                  <a:prstClr val="white"/>
                </a:solidFill>
              </a:rPr>
              <a:pPr defTabSz="457200"/>
              <a:t>8</a:t>
            </a:fld>
            <a:endParaRPr lang="en-US" dirty="0">
              <a:solidFill>
                <a:prstClr val="white"/>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337956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42495" y="838200"/>
            <a:ext cx="5115705" cy="1200329"/>
          </a:xfrm>
          <a:prstGeom prst="rect">
            <a:avLst/>
          </a:prstGeom>
          <a:noFill/>
        </p:spPr>
        <p:txBody>
          <a:bodyPr wrap="square" rtlCol="0">
            <a:spAutoFit/>
          </a:bodyPr>
          <a:lstStyle/>
          <a:p>
            <a:r>
              <a:rPr lang="en-US" sz="2400" b="1" dirty="0">
                <a:solidFill>
                  <a:srgbClr val="002060"/>
                </a:solidFill>
                <a:latin typeface="Arial" pitchFamily="34" charset="0"/>
                <a:cs typeface="Arial" pitchFamily="34" charset="0"/>
              </a:rPr>
              <a:t>Quantum Chromodynamics: </a:t>
            </a:r>
            <a:endParaRPr lang="en-US" sz="2400" b="1" dirty="0" smtClean="0">
              <a:solidFill>
                <a:srgbClr val="002060"/>
              </a:solidFill>
              <a:latin typeface="Arial" pitchFamily="34" charset="0"/>
              <a:cs typeface="Arial" pitchFamily="34" charset="0"/>
            </a:endParaRPr>
          </a:p>
          <a:p>
            <a:r>
              <a:rPr lang="en-US" sz="2400" b="1" dirty="0" smtClean="0">
                <a:solidFill>
                  <a:srgbClr val="002060"/>
                </a:solidFill>
                <a:latin typeface="Arial" pitchFamily="34" charset="0"/>
                <a:cs typeface="Arial" pitchFamily="34" charset="0"/>
              </a:rPr>
              <a:t>The Fundamental Description </a:t>
            </a:r>
            <a:r>
              <a:rPr lang="en-US" sz="2400" b="1" dirty="0">
                <a:solidFill>
                  <a:srgbClr val="002060"/>
                </a:solidFill>
                <a:latin typeface="Arial" pitchFamily="34" charset="0"/>
                <a:cs typeface="Arial" pitchFamily="34" charset="0"/>
              </a:rPr>
              <a:t>of the Heart of Visible Matter</a:t>
            </a:r>
            <a:endParaRPr lang="en-US" sz="2400" b="1" dirty="0" smtClean="0">
              <a:solidFill>
                <a:srgbClr val="002060"/>
              </a:solidFill>
              <a:latin typeface="Arial" pitchFamily="34" charset="0"/>
              <a:cs typeface="Arial" pitchFamily="34" charset="0"/>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170" y="2438400"/>
            <a:ext cx="4717771" cy="28860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3699240" y="5435025"/>
            <a:ext cx="4897630" cy="584775"/>
          </a:xfrm>
          <a:prstGeom prst="rect">
            <a:avLst/>
          </a:prstGeom>
          <a:noFill/>
        </p:spPr>
        <p:txBody>
          <a:bodyPr wrap="square" rtlCol="0">
            <a:spAutoFit/>
          </a:bodyPr>
          <a:lstStyle/>
          <a:p>
            <a:r>
              <a:rPr lang="en-US" sz="1600" b="1" dirty="0" smtClean="0">
                <a:solidFill>
                  <a:srgbClr val="002060"/>
                </a:solidFill>
                <a:latin typeface="Arial" pitchFamily="34" charset="0"/>
                <a:cs typeface="Arial" pitchFamily="34" charset="0"/>
              </a:rPr>
              <a:t>CEBAF data showing how quark structure of nuclei is related to correlated pairs of nucleons</a:t>
            </a:r>
          </a:p>
        </p:txBody>
      </p:sp>
    </p:spTree>
    <p:extLst>
      <p:ext uri="{BB962C8B-B14F-4D97-AF65-F5344CB8AC3E}">
        <p14:creationId xmlns:p14="http://schemas.microsoft.com/office/powerpoint/2010/main" val="4105723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solidFill>
                  <a:schemeClr val="tx1"/>
                </a:solidFill>
              </a:rPr>
              <a:t>Quark Structure of Hadrons</a:t>
            </a:r>
            <a:endParaRPr lang="en-US" dirty="0">
              <a:solidFill>
                <a:schemeClr val="tx1"/>
              </a:solidFill>
            </a:endParaRPr>
          </a:p>
        </p:txBody>
      </p:sp>
      <p:sp>
        <p:nvSpPr>
          <p:cNvPr id="3" name="Content Placeholder 2"/>
          <p:cNvSpPr>
            <a:spLocks noGrp="1"/>
          </p:cNvSpPr>
          <p:nvPr>
            <p:ph idx="1"/>
          </p:nvPr>
        </p:nvSpPr>
        <p:spPr>
          <a:xfrm>
            <a:off x="0" y="1015593"/>
            <a:ext cx="7543800" cy="5276785"/>
          </a:xfrm>
        </p:spPr>
        <p:txBody>
          <a:bodyPr/>
          <a:lstStyle/>
          <a:p>
            <a:pPr>
              <a:spcBef>
                <a:spcPts val="0"/>
              </a:spcBef>
            </a:pPr>
            <a:r>
              <a:rPr lang="en-US" dirty="0" smtClean="0"/>
              <a:t>What is the role of gluonic excitations in the spectroscopy of light mesons? </a:t>
            </a:r>
          </a:p>
          <a:p>
            <a:pPr>
              <a:spcBef>
                <a:spcPts val="0"/>
              </a:spcBef>
            </a:pPr>
            <a:endParaRPr lang="en-US" dirty="0" smtClean="0"/>
          </a:p>
          <a:p>
            <a:pPr>
              <a:spcBef>
                <a:spcPts val="0"/>
              </a:spcBef>
            </a:pPr>
            <a:r>
              <a:rPr lang="en-US" dirty="0" smtClean="0"/>
              <a:t>Where is the missing spin in the nucleon?</a:t>
            </a:r>
          </a:p>
          <a:p>
            <a:pPr>
              <a:spcBef>
                <a:spcPts val="0"/>
              </a:spcBef>
              <a:buNone/>
            </a:pPr>
            <a:r>
              <a:rPr lang="en-US" dirty="0" smtClean="0"/>
              <a:t>	Role of orbital angular momentum?</a:t>
            </a:r>
          </a:p>
          <a:p>
            <a:pPr>
              <a:spcBef>
                <a:spcPts val="0"/>
              </a:spcBef>
              <a:buNone/>
            </a:pPr>
            <a:endParaRPr lang="en-US" dirty="0" smtClean="0"/>
          </a:p>
          <a:p>
            <a:pPr>
              <a:spcBef>
                <a:spcPts val="0"/>
              </a:spcBef>
            </a:pPr>
            <a:r>
              <a:rPr lang="en-US" dirty="0" smtClean="0"/>
              <a:t>Can we reveal a novel landscape of nucleon substructure through measurements of new multidimensional distribution functions?</a:t>
            </a:r>
          </a:p>
          <a:p>
            <a:pPr>
              <a:spcBef>
                <a:spcPts val="0"/>
              </a:spcBef>
              <a:buNone/>
            </a:pPr>
            <a:endParaRPr lang="en-US" dirty="0" smtClean="0"/>
          </a:p>
        </p:txBody>
      </p:sp>
      <p:sp>
        <p:nvSpPr>
          <p:cNvPr id="9" name="Slide Number Placeholder 5"/>
          <p:cNvSpPr>
            <a:spLocks noGrp="1"/>
          </p:cNvSpPr>
          <p:nvPr>
            <p:ph type="sldNum" sz="quarter" idx="4"/>
          </p:nvPr>
        </p:nvSpPr>
        <p:spPr>
          <a:xfrm>
            <a:off x="4114800" y="6515100"/>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9</a:t>
            </a:fld>
            <a:endParaRPr lang="en-US" dirty="0">
              <a:solidFill>
                <a:prstClr val="white"/>
              </a:solidFill>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4419600"/>
            <a:ext cx="3540598" cy="176688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0" name="Group 17"/>
          <p:cNvGrpSpPr>
            <a:grpSpLocks/>
          </p:cNvGrpSpPr>
          <p:nvPr/>
        </p:nvGrpSpPr>
        <p:grpSpPr bwMode="auto">
          <a:xfrm>
            <a:off x="6629400" y="838200"/>
            <a:ext cx="2395538" cy="1735139"/>
            <a:chOff x="150" y="3220"/>
            <a:chExt cx="1509" cy="1093"/>
          </a:xfrm>
        </p:grpSpPr>
        <p:pic>
          <p:nvPicPr>
            <p:cNvPr id="11" name="Picture 18" descr="detector"/>
            <p:cNvPicPr>
              <a:picLocks noChangeAspect="1" noChangeArrowheads="1"/>
            </p:cNvPicPr>
            <p:nvPr/>
          </p:nvPicPr>
          <p:blipFill>
            <a:blip r:embed="rId4" cstate="print"/>
            <a:srcRect/>
            <a:stretch>
              <a:fillRect/>
            </a:stretch>
          </p:blipFill>
          <p:spPr bwMode="auto">
            <a:xfrm>
              <a:off x="150" y="3220"/>
              <a:ext cx="1286" cy="1093"/>
            </a:xfrm>
            <a:prstGeom prst="rect">
              <a:avLst/>
            </a:prstGeom>
            <a:noFill/>
          </p:spPr>
        </p:pic>
        <p:pic>
          <p:nvPicPr>
            <p:cNvPr id="13" name="Picture 20" descr="hdnews"/>
            <p:cNvPicPr>
              <a:picLocks noChangeAspect="1" noChangeArrowheads="1"/>
            </p:cNvPicPr>
            <p:nvPr/>
          </p:nvPicPr>
          <p:blipFill>
            <a:blip r:embed="rId5" cstate="print"/>
            <a:srcRect/>
            <a:stretch>
              <a:fillRect/>
            </a:stretch>
          </p:blipFill>
          <p:spPr bwMode="auto">
            <a:xfrm>
              <a:off x="894" y="4070"/>
              <a:ext cx="765" cy="243"/>
            </a:xfrm>
            <a:prstGeom prst="rect">
              <a:avLst/>
            </a:prstGeom>
            <a:noFill/>
          </p:spPr>
        </p:pic>
      </p:grpSp>
      <p:pic>
        <p:nvPicPr>
          <p:cNvPr id="22" name="Picture 2" descr="DeltaQ_v3.jpg"/>
          <p:cNvPicPr>
            <a:picLocks noChangeAspect="1"/>
          </p:cNvPicPr>
          <p:nvPr/>
        </p:nvPicPr>
        <p:blipFill>
          <a:blip r:embed="rId6" cstate="print"/>
          <a:srcRect/>
          <a:stretch>
            <a:fillRect/>
          </a:stretch>
        </p:blipFill>
        <p:spPr bwMode="auto">
          <a:xfrm>
            <a:off x="6621394" y="4038600"/>
            <a:ext cx="2378211" cy="199028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1862665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txDef>
      <a:spPr>
        <a:noFill/>
      </a:spPr>
      <a:bodyPr wrap="none" rtlCol="0">
        <a:spAutoFit/>
      </a:bodyPr>
      <a:lstStyle>
        <a:defPPr>
          <a:defRPr sz="2000" b="1" dirty="0" smtClean="0">
            <a:solidFill>
              <a:srgbClr val="002060"/>
            </a:solidFill>
            <a:latin typeface="Arial" pitchFamily="34" charset="0"/>
            <a:cs typeface="Arial" pitchFamily="34" charset="0"/>
          </a:defRPr>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36524</TotalTime>
  <Words>972</Words>
  <Application>Microsoft Office PowerPoint</Application>
  <PresentationFormat>On-screen Show (4:3)</PresentationFormat>
  <Paragraphs>307</Paragraphs>
  <Slides>27</Slides>
  <Notes>7</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2_JLab_PowerPoint1</vt:lpstr>
      <vt:lpstr>1_JLabPowerpointMain</vt:lpstr>
      <vt:lpstr>PowerPoint Presentation</vt:lpstr>
      <vt:lpstr>Outline</vt:lpstr>
      <vt:lpstr>12 GeV History According to DOE</vt:lpstr>
      <vt:lpstr>PAC History</vt:lpstr>
      <vt:lpstr>PowerPoint Presentation</vt:lpstr>
      <vt:lpstr>12 GeV Upgrade Project</vt:lpstr>
      <vt:lpstr>2015 NSAC LRP</vt:lpstr>
      <vt:lpstr>Chapter 2</vt:lpstr>
      <vt:lpstr>Quark Structure of Hadrons</vt:lpstr>
      <vt:lpstr>Science in 3-Dimensions</vt:lpstr>
      <vt:lpstr>Chapter 3</vt:lpstr>
      <vt:lpstr>Chapter 3</vt:lpstr>
      <vt:lpstr>Chapter 4 </vt:lpstr>
      <vt:lpstr>Chapter 5 </vt:lpstr>
      <vt:lpstr>Chapter 5 </vt:lpstr>
      <vt:lpstr>New Results from GlueX</vt:lpstr>
      <vt:lpstr>More New Results from GlueX</vt:lpstr>
      <vt:lpstr>Heavy Photon Search</vt:lpstr>
      <vt:lpstr>Search Underway. Results Soon!</vt:lpstr>
      <vt:lpstr>PowerPoint Presentation</vt:lpstr>
      <vt:lpstr>PRad</vt:lpstr>
      <vt:lpstr>Recommendations</vt:lpstr>
      <vt:lpstr>Future Projects</vt:lpstr>
      <vt:lpstr>EIC at Jefferson Lab </vt:lpstr>
      <vt:lpstr>Chapter 6 </vt:lpstr>
      <vt:lpstr>Experiment and Theory</vt:lpstr>
      <vt:lpstr>Summary and Outlook</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McKeown</dc:creator>
  <cp:lastModifiedBy>stewartm</cp:lastModifiedBy>
  <cp:revision>65</cp:revision>
  <dcterms:created xsi:type="dcterms:W3CDTF">2015-04-10T12:26:13Z</dcterms:created>
  <dcterms:modified xsi:type="dcterms:W3CDTF">2016-06-21T18:06:22Z</dcterms:modified>
</cp:coreProperties>
</file>