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3"/>
  </p:notesMasterIdLst>
  <p:handoutMasterIdLst>
    <p:handoutMasterId r:id="rId14"/>
  </p:handoutMasterIdLst>
  <p:sldIdLst>
    <p:sldId id="258" r:id="rId2"/>
    <p:sldId id="292" r:id="rId3"/>
    <p:sldId id="315" r:id="rId4"/>
    <p:sldId id="318" r:id="rId5"/>
    <p:sldId id="438" r:id="rId6"/>
    <p:sldId id="439" r:id="rId7"/>
    <p:sldId id="440" r:id="rId8"/>
    <p:sldId id="441" r:id="rId9"/>
    <p:sldId id="406" r:id="rId10"/>
    <p:sldId id="412" r:id="rId11"/>
    <p:sldId id="410" r:id="rId12"/>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22A7E"/>
    <a:srgbClr val="A32F8D"/>
    <a:srgbClr val="32BEAD"/>
    <a:srgbClr val="E2D3B8"/>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59" autoAdjust="0"/>
  </p:normalViewPr>
  <p:slideViewPr>
    <p:cSldViewPr>
      <p:cViewPr varScale="1">
        <p:scale>
          <a:sx n="107" d="100"/>
          <a:sy n="107" d="100"/>
        </p:scale>
        <p:origin x="-210"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884"/>
    </p:cViewPr>
  </p:sorterViewPr>
  <p:notesViewPr>
    <p:cSldViewPr>
      <p:cViewPr varScale="1">
        <p:scale>
          <a:sx n="80" d="100"/>
          <a:sy n="80" d="100"/>
        </p:scale>
        <p:origin x="-1932" y="-84"/>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9900" cy="46037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5413" y="0"/>
            <a:ext cx="3009900" cy="460376"/>
          </a:xfrm>
          <a:prstGeom prst="rect">
            <a:avLst/>
          </a:prstGeom>
        </p:spPr>
        <p:txBody>
          <a:bodyPr vert="horz" lIns="91440" tIns="45720" rIns="91440" bIns="45720" rtlCol="0"/>
          <a:lstStyle>
            <a:lvl1pPr algn="r">
              <a:defRPr sz="1200"/>
            </a:lvl1pPr>
          </a:lstStyle>
          <a:p>
            <a:fld id="{1E98785C-1DDE-4D55-B3B5-1FF618AD3AE0}" type="datetimeFigureOut">
              <a:rPr lang="en-US" smtClean="0"/>
              <a:t>6/21/2016</a:t>
            </a:fld>
            <a:endParaRPr lang="en-US" dirty="0"/>
          </a:p>
        </p:txBody>
      </p:sp>
      <p:sp>
        <p:nvSpPr>
          <p:cNvPr id="4" name="Footer Placeholder 3"/>
          <p:cNvSpPr>
            <a:spLocks noGrp="1"/>
          </p:cNvSpPr>
          <p:nvPr>
            <p:ph type="ftr" sz="quarter" idx="2"/>
          </p:nvPr>
        </p:nvSpPr>
        <p:spPr>
          <a:xfrm>
            <a:off x="0" y="8758239"/>
            <a:ext cx="3009900" cy="46037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5413" y="8758239"/>
            <a:ext cx="3009900" cy="460376"/>
          </a:xfrm>
          <a:prstGeom prst="rect">
            <a:avLst/>
          </a:prstGeom>
        </p:spPr>
        <p:txBody>
          <a:bodyPr vert="horz" lIns="91440" tIns="45720" rIns="91440" bIns="45720" rtlCol="0" anchor="b"/>
          <a:lstStyle>
            <a:lvl1pPr algn="r">
              <a:defRPr sz="1200"/>
            </a:lvl1pPr>
          </a:lstStyle>
          <a:p>
            <a:fld id="{63F484C9-1E99-46E2-8523-F9B098E932C3}" type="slidenum">
              <a:rPr lang="en-US" smtClean="0"/>
              <a:t>‹#›</a:t>
            </a:fld>
            <a:endParaRPr lang="en-US" dirty="0"/>
          </a:p>
        </p:txBody>
      </p:sp>
    </p:spTree>
    <p:extLst>
      <p:ext uri="{BB962C8B-B14F-4D97-AF65-F5344CB8AC3E}">
        <p14:creationId xmlns:p14="http://schemas.microsoft.com/office/powerpoint/2010/main" val="321316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idx="1"/>
          </p:nvPr>
        </p:nvSpPr>
        <p:spPr>
          <a:xfrm>
            <a:off x="3934970" y="1"/>
            <a:ext cx="3010323" cy="461010"/>
          </a:xfrm>
          <a:prstGeom prst="rect">
            <a:avLst/>
          </a:prstGeom>
        </p:spPr>
        <p:txBody>
          <a:bodyPr vert="horz" lIns="92382" tIns="46191" rIns="92382" bIns="46191" rtlCol="0"/>
          <a:lstStyle>
            <a:lvl1pPr algn="r">
              <a:defRPr sz="1200"/>
            </a:lvl1pPr>
          </a:lstStyle>
          <a:p>
            <a:fld id="{0F32FCF1-449D-40F7-9685-50D3B6DB3111}" type="datetimeFigureOut">
              <a:rPr lang="en-US" smtClean="0"/>
              <a:pPr/>
              <a:t>6/21/2016</a:t>
            </a:fld>
            <a:endParaRPr lang="en-US" dirty="0"/>
          </a:p>
        </p:txBody>
      </p:sp>
      <p:sp>
        <p:nvSpPr>
          <p:cNvPr id="4" name="Slide Image Placeholder 3"/>
          <p:cNvSpPr>
            <a:spLocks noGrp="1" noRot="1" noChangeAspect="1"/>
          </p:cNvSpPr>
          <p:nvPr>
            <p:ph type="sldImg" idx="2"/>
          </p:nvPr>
        </p:nvSpPr>
        <p:spPr>
          <a:xfrm>
            <a:off x="1168400" y="693738"/>
            <a:ext cx="4610100" cy="3457575"/>
          </a:xfrm>
          <a:prstGeom prst="rect">
            <a:avLst/>
          </a:prstGeom>
          <a:noFill/>
          <a:ln w="12700">
            <a:solidFill>
              <a:prstClr val="black"/>
            </a:solidFill>
          </a:ln>
        </p:spPr>
        <p:txBody>
          <a:bodyPr vert="horz" lIns="92382" tIns="46191" rIns="92382" bIns="46191" rtlCol="0" anchor="ctr"/>
          <a:lstStyle/>
          <a:p>
            <a:endParaRPr lang="en-US" dirty="0"/>
          </a:p>
        </p:txBody>
      </p:sp>
      <p:sp>
        <p:nvSpPr>
          <p:cNvPr id="5" name="Notes Placeholder 4"/>
          <p:cNvSpPr>
            <a:spLocks noGrp="1"/>
          </p:cNvSpPr>
          <p:nvPr>
            <p:ph type="body" sz="quarter" idx="3"/>
          </p:nvPr>
        </p:nvSpPr>
        <p:spPr>
          <a:xfrm>
            <a:off x="694690" y="4379596"/>
            <a:ext cx="5557520" cy="4149090"/>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70" y="8757590"/>
            <a:ext cx="3010323" cy="461010"/>
          </a:xfrm>
          <a:prstGeom prst="rect">
            <a:avLst/>
          </a:prstGeom>
        </p:spPr>
        <p:txBody>
          <a:bodyPr vert="horz" lIns="92382" tIns="46191" rIns="92382" bIns="46191" rtlCol="0" anchor="b"/>
          <a:lstStyle>
            <a:lvl1pPr algn="r">
              <a:defRPr sz="1200"/>
            </a:lvl1pPr>
          </a:lstStyle>
          <a:p>
            <a:fld id="{2BC4A2DD-91A1-48B0-AE87-6847D14A5543}" type="slidenum">
              <a:rPr lang="en-US" smtClean="0"/>
              <a:pPr/>
              <a:t>‹#›</a:t>
            </a:fld>
            <a:endParaRPr lang="en-US" dirty="0"/>
          </a:p>
        </p:txBody>
      </p:sp>
    </p:spTree>
    <p:extLst>
      <p:ext uri="{BB962C8B-B14F-4D97-AF65-F5344CB8AC3E}">
        <p14:creationId xmlns:p14="http://schemas.microsoft.com/office/powerpoint/2010/main" val="1145291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9988" y="695325"/>
            <a:ext cx="4606925" cy="3455988"/>
          </a:xfrm>
        </p:spPr>
      </p:sp>
      <p:sp>
        <p:nvSpPr>
          <p:cNvPr id="3" name="Notes Placeholder 2"/>
          <p:cNvSpPr>
            <a:spLocks noGrp="1"/>
          </p:cNvSpPr>
          <p:nvPr>
            <p:ph type="body" idx="1"/>
          </p:nvPr>
        </p:nvSpPr>
        <p:spPr>
          <a:xfrm>
            <a:off x="694690" y="4499610"/>
            <a:ext cx="5557520" cy="4149090"/>
          </a:xfrm>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EC8224C-8770-4CF2-A1E4-A246CB135B8A}"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C4A2DD-91A1-48B0-AE87-6847D14A5543}" type="slidenum">
              <a:rPr lang="en-US" smtClean="0"/>
              <a:pPr/>
              <a:t>2</a:t>
            </a:fld>
            <a:endParaRPr lang="en-US" dirty="0"/>
          </a:p>
        </p:txBody>
      </p:sp>
    </p:spTree>
    <p:extLst>
      <p:ext uri="{BB962C8B-B14F-4D97-AF65-F5344CB8AC3E}">
        <p14:creationId xmlns:p14="http://schemas.microsoft.com/office/powerpoint/2010/main" val="982799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C4A2DD-91A1-48B0-AE87-6847D14A5543}" type="slidenum">
              <a:rPr lang="en-US" smtClean="0"/>
              <a:pPr/>
              <a:t>3</a:t>
            </a:fld>
            <a:endParaRPr lang="en-US" dirty="0"/>
          </a:p>
        </p:txBody>
      </p:sp>
    </p:spTree>
    <p:extLst>
      <p:ext uri="{BB962C8B-B14F-4D97-AF65-F5344CB8AC3E}">
        <p14:creationId xmlns:p14="http://schemas.microsoft.com/office/powerpoint/2010/main" val="1144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C4A2DD-91A1-48B0-AE87-6847D14A5543}" type="slidenum">
              <a:rPr lang="en-US" smtClean="0"/>
              <a:pPr/>
              <a:t>4</a:t>
            </a:fld>
            <a:endParaRPr lang="en-US" dirty="0"/>
          </a:p>
        </p:txBody>
      </p:sp>
    </p:spTree>
    <p:extLst>
      <p:ext uri="{BB962C8B-B14F-4D97-AF65-F5344CB8AC3E}">
        <p14:creationId xmlns:p14="http://schemas.microsoft.com/office/powerpoint/2010/main" val="94069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6"/>
            <a:ext cx="7772400" cy="1470025"/>
          </a:xfrm>
          <a:prstGeom prst="rect">
            <a:avLst/>
          </a:prstGeom>
        </p:spPr>
        <p:txBody>
          <a:bodyPr lIns="91268" tIns="45634" rIns="91268" bIns="45634"/>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lIns="91268" tIns="45634" rIns="91268" bIns="45634"/>
          <a:lstStyle>
            <a:lvl1pPr marL="0" indent="0" algn="ctr">
              <a:buNone/>
              <a:defRPr/>
            </a:lvl1pPr>
            <a:lvl2pPr marL="456344" indent="0" algn="ctr">
              <a:buNone/>
              <a:defRPr/>
            </a:lvl2pPr>
            <a:lvl3pPr marL="912689" indent="0" algn="ctr">
              <a:buNone/>
              <a:defRPr/>
            </a:lvl3pPr>
            <a:lvl4pPr marL="1369030" indent="0" algn="ctr">
              <a:buNone/>
              <a:defRPr/>
            </a:lvl4pPr>
            <a:lvl5pPr marL="1825379" indent="0" algn="ctr">
              <a:buNone/>
              <a:defRPr/>
            </a:lvl5pPr>
            <a:lvl6pPr marL="2281726" indent="0" algn="ctr">
              <a:buNone/>
              <a:defRPr/>
            </a:lvl6pPr>
            <a:lvl7pPr marL="2738067" indent="0" algn="ctr">
              <a:buNone/>
              <a:defRPr/>
            </a:lvl7pPr>
            <a:lvl8pPr marL="3194416" indent="0" algn="ctr">
              <a:buNone/>
              <a:defRPr/>
            </a:lvl8pPr>
            <a:lvl9pPr marL="3650762"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74248745"/>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4820" y="76200"/>
            <a:ext cx="8229600" cy="674596"/>
          </a:xfrm>
          <a:prstGeom prst="rect">
            <a:avLst/>
          </a:prstGeom>
        </p:spPr>
        <p:txBody>
          <a:bodyPr lIns="91268" tIns="45634" rIns="91268" bIns="45634"/>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lIns="91268" tIns="45634" rIns="91268" bIns="45634"/>
          <a:lstStyle>
            <a:lvl1pPr>
              <a:defRPr sz="18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228600" y="6504801"/>
            <a:ext cx="8763000" cy="369332"/>
          </a:xfrm>
          <a:prstGeom prst="rect">
            <a:avLst/>
          </a:prstGeom>
        </p:spPr>
        <p:txBody>
          <a:bodyPr wrap="square">
            <a:spAutoFit/>
          </a:bodyPr>
          <a:lstStyle/>
          <a:p>
            <a:pPr algn="l"/>
            <a:r>
              <a:rPr lang="en-US" sz="1200" i="1" dirty="0" smtClean="0">
                <a:solidFill>
                  <a:schemeClr val="bg1"/>
                </a:solidFill>
                <a:latin typeface="Arial" pitchFamily="34" charset="0"/>
                <a:cs typeface="Arial" pitchFamily="34" charset="0"/>
              </a:rPr>
              <a:t>H. E. Montgomery</a:t>
            </a:r>
            <a:r>
              <a:rPr lang="en-US" sz="1200" i="1" baseline="0" dirty="0" smtClean="0">
                <a:solidFill>
                  <a:schemeClr val="bg1"/>
                </a:solidFill>
                <a:latin typeface="Arial" pitchFamily="34" charset="0"/>
                <a:cs typeface="Arial" pitchFamily="34" charset="0"/>
              </a:rPr>
              <a:t>   	</a:t>
            </a:r>
            <a:r>
              <a:rPr lang="en-US" sz="1200" dirty="0" smtClean="0">
                <a:solidFill>
                  <a:schemeClr val="bg1"/>
                </a:solidFill>
                <a:latin typeface="Arial" pitchFamily="34" charset="0"/>
                <a:cs typeface="Arial" pitchFamily="34" charset="0"/>
              </a:rPr>
              <a:t>	</a:t>
            </a:r>
            <a:r>
              <a:rPr lang="en-US" sz="1200" baseline="0" dirty="0" smtClean="0">
                <a:solidFill>
                  <a:schemeClr val="bg1"/>
                </a:solidFill>
                <a:latin typeface="Arial" pitchFamily="34" charset="0"/>
                <a:cs typeface="Arial" pitchFamily="34" charset="0"/>
              </a:rPr>
              <a:t>                           </a:t>
            </a:r>
            <a:fld id="{95C3ACB1-9D5B-4C50-8733-64C120A39E65}" type="slidenum">
              <a:rPr kumimoji="0" lang="en-US" sz="1200" b="0" i="1" u="none" strike="noStrike" kern="1200" cap="none" spc="0" normalizeH="0" baseline="0" noProof="0" smtClean="0">
                <a:ln>
                  <a:noFill/>
                </a:ln>
                <a:solidFill>
                  <a:schemeClr val="bg1"/>
                </a:solidFill>
                <a:effectLst/>
                <a:uLnTx/>
                <a:uFillTx/>
                <a:latin typeface="Arial" charset="0"/>
              </a:rPr>
              <a:pPr algn="l"/>
              <a:t>‹#›</a:t>
            </a:fld>
            <a:r>
              <a:rPr kumimoji="0" lang="en-US" sz="1200" b="0" i="1" u="none" strike="noStrike" kern="1200" cap="none" spc="0" normalizeH="0" baseline="0" noProof="0" dirty="0" smtClean="0">
                <a:ln>
                  <a:noFill/>
                </a:ln>
                <a:solidFill>
                  <a:schemeClr val="bg1"/>
                </a:solidFill>
                <a:effectLst/>
                <a:uLnTx/>
                <a:uFillTx/>
                <a:latin typeface="Arial" charset="0"/>
              </a:rPr>
              <a:t>	</a:t>
            </a:r>
            <a:r>
              <a:rPr lang="en-US" sz="1200" i="1" dirty="0" smtClean="0">
                <a:solidFill>
                  <a:schemeClr val="bg1"/>
                </a:solidFill>
                <a:latin typeface="Arial" pitchFamily="34" charset="0"/>
                <a:cs typeface="Arial" pitchFamily="34" charset="0"/>
              </a:rPr>
              <a:t> 		Hadro-Particle Physics</a:t>
            </a:r>
            <a:r>
              <a:rPr lang="en-US" sz="1200" i="1" baseline="0" dirty="0" smtClean="0">
                <a:solidFill>
                  <a:schemeClr val="bg1"/>
                </a:solidFill>
                <a:latin typeface="Arial" pitchFamily="34" charset="0"/>
                <a:cs typeface="Arial" pitchFamily="34" charset="0"/>
              </a:rPr>
              <a:t> 2016</a:t>
            </a:r>
            <a:endParaRPr lang="en-US" sz="1200" i="1" dirty="0" smtClean="0">
              <a:solidFill>
                <a:schemeClr val="bg1"/>
              </a:solidFill>
              <a:latin typeface="Arial" pitchFamily="34" charset="0"/>
              <a:cs typeface="Arial" pitchFamily="34" charset="0"/>
            </a:endParaRPr>
          </a:p>
          <a:p>
            <a:pPr algn="l"/>
            <a:r>
              <a:rPr lang="en-US" sz="600" dirty="0" smtClean="0">
                <a:solidFill>
                  <a:schemeClr val="bg1"/>
                </a:solidFill>
                <a:latin typeface="Arial" pitchFamily="34" charset="0"/>
                <a:cs typeface="Arial" pitchFamily="34" charset="0"/>
              </a:rPr>
              <a:t>	</a:t>
            </a:r>
            <a:endParaRPr lang="en-US" sz="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4973325"/>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a:prstGeom prst="rect">
            <a:avLst/>
          </a:prstGeom>
        </p:spPr>
        <p:txBody>
          <a:bodyPr lIns="91268" tIns="45634" rIns="91268" bIns="45634"/>
          <a:lstStyle>
            <a:lvl1pPr>
              <a:defRPr sz="3200"/>
            </a:lvl1pPr>
          </a:lstStyle>
          <a:p>
            <a:r>
              <a:rPr lang="en-US" smtClean="0"/>
              <a:t>Click to edit Master title style</a:t>
            </a:r>
            <a:endParaRPr lang="en-US"/>
          </a:p>
        </p:txBody>
      </p:sp>
      <p:sp>
        <p:nvSpPr>
          <p:cNvPr id="4" name="Rectangle 3"/>
          <p:cNvSpPr/>
          <p:nvPr userDrawn="1"/>
        </p:nvSpPr>
        <p:spPr>
          <a:xfrm>
            <a:off x="228600" y="6504801"/>
            <a:ext cx="8763000" cy="369332"/>
          </a:xfrm>
          <a:prstGeom prst="rect">
            <a:avLst/>
          </a:prstGeom>
        </p:spPr>
        <p:txBody>
          <a:bodyPr wrap="square">
            <a:spAutoFit/>
          </a:bodyPr>
          <a:lstStyle/>
          <a:p>
            <a:pPr algn="l"/>
            <a:r>
              <a:rPr lang="en-US" sz="1200" i="1" dirty="0" smtClean="0">
                <a:solidFill>
                  <a:schemeClr val="bg1"/>
                </a:solidFill>
                <a:latin typeface="Arial" pitchFamily="34" charset="0"/>
                <a:cs typeface="Arial" pitchFamily="34" charset="0"/>
              </a:rPr>
              <a:t>H. E. Montgomery</a:t>
            </a:r>
            <a:r>
              <a:rPr lang="en-US" sz="1200" i="1" baseline="0" dirty="0" smtClean="0">
                <a:solidFill>
                  <a:schemeClr val="bg1"/>
                </a:solidFill>
                <a:latin typeface="Arial" pitchFamily="34" charset="0"/>
                <a:cs typeface="Arial" pitchFamily="34" charset="0"/>
              </a:rPr>
              <a:t>   	</a:t>
            </a:r>
            <a:r>
              <a:rPr lang="en-US" sz="1200" dirty="0" smtClean="0">
                <a:solidFill>
                  <a:schemeClr val="bg1"/>
                </a:solidFill>
                <a:latin typeface="Arial" pitchFamily="34" charset="0"/>
                <a:cs typeface="Arial" pitchFamily="34" charset="0"/>
              </a:rPr>
              <a:t>	</a:t>
            </a:r>
            <a:r>
              <a:rPr lang="en-US" sz="1200" baseline="0" dirty="0" smtClean="0">
                <a:solidFill>
                  <a:schemeClr val="bg1"/>
                </a:solidFill>
                <a:latin typeface="Arial" pitchFamily="34" charset="0"/>
                <a:cs typeface="Arial" pitchFamily="34" charset="0"/>
              </a:rPr>
              <a:t>                           </a:t>
            </a:r>
            <a:fld id="{95C3ACB1-9D5B-4C50-8733-64C120A39E65}" type="slidenum">
              <a:rPr kumimoji="0" lang="en-US" sz="1200" b="0" i="1" u="none" strike="noStrike" kern="1200" cap="none" spc="0" normalizeH="0" baseline="0" noProof="0" smtClean="0">
                <a:ln>
                  <a:noFill/>
                </a:ln>
                <a:solidFill>
                  <a:schemeClr val="bg1"/>
                </a:solidFill>
                <a:effectLst/>
                <a:uLnTx/>
                <a:uFillTx/>
                <a:latin typeface="Arial" charset="0"/>
              </a:rPr>
              <a:pPr algn="l"/>
              <a:t>‹#›</a:t>
            </a:fld>
            <a:r>
              <a:rPr kumimoji="0" lang="en-US" sz="1200" b="0" i="1" u="none" strike="noStrike" kern="1200" cap="none" spc="0" normalizeH="0" baseline="0" noProof="0" dirty="0" smtClean="0">
                <a:ln>
                  <a:noFill/>
                </a:ln>
                <a:solidFill>
                  <a:schemeClr val="bg1"/>
                </a:solidFill>
                <a:effectLst/>
                <a:uLnTx/>
                <a:uFillTx/>
                <a:latin typeface="Arial" charset="0"/>
              </a:rPr>
              <a:t>	</a:t>
            </a:r>
            <a:r>
              <a:rPr lang="en-US" sz="1200" i="1" dirty="0" smtClean="0">
                <a:solidFill>
                  <a:schemeClr val="bg1"/>
                </a:solidFill>
                <a:latin typeface="Arial" pitchFamily="34" charset="0"/>
                <a:cs typeface="Arial" pitchFamily="34" charset="0"/>
              </a:rPr>
              <a:t> 		 Hadro-Particle Physics</a:t>
            </a:r>
            <a:r>
              <a:rPr lang="en-US" sz="1200" i="1" baseline="0" dirty="0" smtClean="0">
                <a:solidFill>
                  <a:schemeClr val="bg1"/>
                </a:solidFill>
                <a:latin typeface="Arial" pitchFamily="34" charset="0"/>
                <a:cs typeface="Arial" pitchFamily="34" charset="0"/>
              </a:rPr>
              <a:t> 2016</a:t>
            </a:r>
            <a:endParaRPr lang="en-US" sz="1200" i="1" dirty="0" smtClean="0">
              <a:solidFill>
                <a:schemeClr val="bg1"/>
              </a:solidFill>
              <a:latin typeface="Arial" pitchFamily="34" charset="0"/>
              <a:cs typeface="Arial" pitchFamily="34" charset="0"/>
            </a:endParaRPr>
          </a:p>
          <a:p>
            <a:pPr algn="l"/>
            <a:r>
              <a:rPr lang="en-US" sz="600" dirty="0" smtClean="0">
                <a:solidFill>
                  <a:schemeClr val="bg1"/>
                </a:solidFill>
                <a:latin typeface="Arial" pitchFamily="34" charset="0"/>
                <a:cs typeface="Arial" pitchFamily="34" charset="0"/>
              </a:rPr>
              <a:t>	</a:t>
            </a:r>
            <a:endParaRPr lang="en-US" sz="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654143837"/>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3568362"/>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81" r:id="rId3"/>
  </p:sldLayoutIdLst>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Times" pitchFamily="18" charset="0"/>
        </a:defRPr>
      </a:lvl2pPr>
      <a:lvl3pPr algn="ctr" rtl="0" fontAlgn="base">
        <a:spcBef>
          <a:spcPct val="0"/>
        </a:spcBef>
        <a:spcAft>
          <a:spcPct val="0"/>
        </a:spcAft>
        <a:defRPr sz="3600" b="1">
          <a:solidFill>
            <a:schemeClr val="tx2"/>
          </a:solidFill>
          <a:latin typeface="Times" pitchFamily="18" charset="0"/>
        </a:defRPr>
      </a:lvl3pPr>
      <a:lvl4pPr algn="ctr" rtl="0" fontAlgn="base">
        <a:spcBef>
          <a:spcPct val="0"/>
        </a:spcBef>
        <a:spcAft>
          <a:spcPct val="0"/>
        </a:spcAft>
        <a:defRPr sz="3600" b="1">
          <a:solidFill>
            <a:schemeClr val="tx2"/>
          </a:solidFill>
          <a:latin typeface="Times" pitchFamily="18" charset="0"/>
        </a:defRPr>
      </a:lvl4pPr>
      <a:lvl5pPr algn="ctr" rtl="0" fontAlgn="base">
        <a:spcBef>
          <a:spcPct val="0"/>
        </a:spcBef>
        <a:spcAft>
          <a:spcPct val="0"/>
        </a:spcAft>
        <a:defRPr sz="3600" b="1">
          <a:solidFill>
            <a:schemeClr val="tx2"/>
          </a:solidFill>
          <a:latin typeface="Times" pitchFamily="18" charset="0"/>
        </a:defRPr>
      </a:lvl5pPr>
      <a:lvl6pPr marL="456344" algn="ctr" rtl="0" fontAlgn="base">
        <a:spcBef>
          <a:spcPct val="0"/>
        </a:spcBef>
        <a:spcAft>
          <a:spcPct val="0"/>
        </a:spcAft>
        <a:defRPr sz="3600" b="1">
          <a:solidFill>
            <a:schemeClr val="tx2"/>
          </a:solidFill>
          <a:latin typeface="Times" pitchFamily="18" charset="0"/>
        </a:defRPr>
      </a:lvl6pPr>
      <a:lvl7pPr marL="912689" algn="ctr" rtl="0" fontAlgn="base">
        <a:spcBef>
          <a:spcPct val="0"/>
        </a:spcBef>
        <a:spcAft>
          <a:spcPct val="0"/>
        </a:spcAft>
        <a:defRPr sz="3600" b="1">
          <a:solidFill>
            <a:schemeClr val="tx2"/>
          </a:solidFill>
          <a:latin typeface="Times" pitchFamily="18" charset="0"/>
        </a:defRPr>
      </a:lvl7pPr>
      <a:lvl8pPr marL="1369030" algn="ctr" rtl="0" fontAlgn="base">
        <a:spcBef>
          <a:spcPct val="0"/>
        </a:spcBef>
        <a:spcAft>
          <a:spcPct val="0"/>
        </a:spcAft>
        <a:defRPr sz="3600" b="1">
          <a:solidFill>
            <a:schemeClr val="tx2"/>
          </a:solidFill>
          <a:latin typeface="Times" pitchFamily="18" charset="0"/>
        </a:defRPr>
      </a:lvl8pPr>
      <a:lvl9pPr marL="1825379" algn="ctr" rtl="0" fontAlgn="base">
        <a:spcBef>
          <a:spcPct val="0"/>
        </a:spcBef>
        <a:spcAft>
          <a:spcPct val="0"/>
        </a:spcAft>
        <a:defRPr sz="3600" b="1">
          <a:solidFill>
            <a:schemeClr val="tx2"/>
          </a:solidFill>
          <a:latin typeface="Times" pitchFamily="18" charset="0"/>
        </a:defRPr>
      </a:lvl9pPr>
    </p:titleStyle>
    <p:bodyStyle>
      <a:lvl1pPr marL="342259" indent="-342259" algn="l" rtl="0" fontAlgn="base">
        <a:spcBef>
          <a:spcPct val="20000"/>
        </a:spcBef>
        <a:spcAft>
          <a:spcPct val="0"/>
        </a:spcAft>
        <a:buChar char="•"/>
        <a:defRPr sz="2400">
          <a:solidFill>
            <a:schemeClr val="tx1"/>
          </a:solidFill>
          <a:latin typeface="+mn-lt"/>
          <a:ea typeface="+mn-ea"/>
          <a:cs typeface="+mn-cs"/>
        </a:defRPr>
      </a:lvl1pPr>
      <a:lvl2pPr marL="741561" indent="-285215" algn="l" rtl="0" fontAlgn="base">
        <a:spcBef>
          <a:spcPct val="20000"/>
        </a:spcBef>
        <a:spcAft>
          <a:spcPct val="0"/>
        </a:spcAft>
        <a:buChar char="–"/>
        <a:defRPr sz="2400">
          <a:solidFill>
            <a:schemeClr val="tx1"/>
          </a:solidFill>
          <a:latin typeface="+mn-lt"/>
        </a:defRPr>
      </a:lvl2pPr>
      <a:lvl3pPr marL="1140861" indent="-228174" algn="l" rtl="0" fontAlgn="base">
        <a:spcBef>
          <a:spcPct val="20000"/>
        </a:spcBef>
        <a:spcAft>
          <a:spcPct val="0"/>
        </a:spcAft>
        <a:buChar char="•"/>
        <a:defRPr sz="2400">
          <a:solidFill>
            <a:schemeClr val="tx1"/>
          </a:solidFill>
          <a:latin typeface="+mn-lt"/>
        </a:defRPr>
      </a:lvl3pPr>
      <a:lvl4pPr marL="1597210" indent="-228174" algn="l" rtl="0" fontAlgn="base">
        <a:spcBef>
          <a:spcPct val="20000"/>
        </a:spcBef>
        <a:spcAft>
          <a:spcPct val="0"/>
        </a:spcAft>
        <a:buChar char="–"/>
        <a:defRPr sz="2400">
          <a:solidFill>
            <a:schemeClr val="tx1"/>
          </a:solidFill>
          <a:latin typeface="+mn-lt"/>
        </a:defRPr>
      </a:lvl4pPr>
      <a:lvl5pPr marL="2053552" indent="-228174" algn="l" rtl="0" fontAlgn="base">
        <a:spcBef>
          <a:spcPct val="20000"/>
        </a:spcBef>
        <a:spcAft>
          <a:spcPct val="0"/>
        </a:spcAft>
        <a:buChar char="»"/>
        <a:defRPr sz="2400">
          <a:solidFill>
            <a:schemeClr val="tx1"/>
          </a:solidFill>
          <a:latin typeface="+mn-lt"/>
        </a:defRPr>
      </a:lvl5pPr>
      <a:lvl6pPr marL="2509899" indent="-228174" algn="l" rtl="0" fontAlgn="base">
        <a:spcBef>
          <a:spcPct val="20000"/>
        </a:spcBef>
        <a:spcAft>
          <a:spcPct val="0"/>
        </a:spcAft>
        <a:buChar char="»"/>
        <a:defRPr sz="2400">
          <a:solidFill>
            <a:schemeClr val="tx1"/>
          </a:solidFill>
          <a:latin typeface="+mn-lt"/>
        </a:defRPr>
      </a:lvl6pPr>
      <a:lvl7pPr marL="2966246" indent="-228174" algn="l" rtl="0" fontAlgn="base">
        <a:spcBef>
          <a:spcPct val="20000"/>
        </a:spcBef>
        <a:spcAft>
          <a:spcPct val="0"/>
        </a:spcAft>
        <a:buChar char="»"/>
        <a:defRPr sz="2400">
          <a:solidFill>
            <a:schemeClr val="tx1"/>
          </a:solidFill>
          <a:latin typeface="+mn-lt"/>
        </a:defRPr>
      </a:lvl7pPr>
      <a:lvl8pPr marL="3422588" indent="-228174" algn="l" rtl="0" fontAlgn="base">
        <a:spcBef>
          <a:spcPct val="20000"/>
        </a:spcBef>
        <a:spcAft>
          <a:spcPct val="0"/>
        </a:spcAft>
        <a:buChar char="»"/>
        <a:defRPr sz="2400">
          <a:solidFill>
            <a:schemeClr val="tx1"/>
          </a:solidFill>
          <a:latin typeface="+mn-lt"/>
        </a:defRPr>
      </a:lvl8pPr>
      <a:lvl9pPr marL="3878934" indent="-228174" algn="l" rtl="0" fontAlgn="base">
        <a:spcBef>
          <a:spcPct val="20000"/>
        </a:spcBef>
        <a:spcAft>
          <a:spcPct val="0"/>
        </a:spcAft>
        <a:buChar char="»"/>
        <a:defRPr sz="2400">
          <a:solidFill>
            <a:schemeClr val="tx1"/>
          </a:solidFill>
          <a:latin typeface="+mn-lt"/>
        </a:defRPr>
      </a:lvl9pPr>
    </p:bodyStyle>
    <p:otherStyle>
      <a:defPPr>
        <a:defRPr lang="en-US"/>
      </a:defPPr>
      <a:lvl1pPr marL="0" algn="l" defTabSz="912689" rtl="0" eaLnBrk="1" latinLnBrk="0" hangingPunct="1">
        <a:defRPr sz="1800" kern="1200">
          <a:solidFill>
            <a:schemeClr val="tx1"/>
          </a:solidFill>
          <a:latin typeface="+mn-lt"/>
          <a:ea typeface="+mn-ea"/>
          <a:cs typeface="+mn-cs"/>
        </a:defRPr>
      </a:lvl1pPr>
      <a:lvl2pPr marL="456344" algn="l" defTabSz="912689" rtl="0" eaLnBrk="1" latinLnBrk="0" hangingPunct="1">
        <a:defRPr sz="1800" kern="1200">
          <a:solidFill>
            <a:schemeClr val="tx1"/>
          </a:solidFill>
          <a:latin typeface="+mn-lt"/>
          <a:ea typeface="+mn-ea"/>
          <a:cs typeface="+mn-cs"/>
        </a:defRPr>
      </a:lvl2pPr>
      <a:lvl3pPr marL="912689" algn="l" defTabSz="912689" rtl="0" eaLnBrk="1" latinLnBrk="0" hangingPunct="1">
        <a:defRPr sz="1800" kern="1200">
          <a:solidFill>
            <a:schemeClr val="tx1"/>
          </a:solidFill>
          <a:latin typeface="+mn-lt"/>
          <a:ea typeface="+mn-ea"/>
          <a:cs typeface="+mn-cs"/>
        </a:defRPr>
      </a:lvl3pPr>
      <a:lvl4pPr marL="1369030" algn="l" defTabSz="912689" rtl="0" eaLnBrk="1" latinLnBrk="0" hangingPunct="1">
        <a:defRPr sz="1800" kern="1200">
          <a:solidFill>
            <a:schemeClr val="tx1"/>
          </a:solidFill>
          <a:latin typeface="+mn-lt"/>
          <a:ea typeface="+mn-ea"/>
          <a:cs typeface="+mn-cs"/>
        </a:defRPr>
      </a:lvl4pPr>
      <a:lvl5pPr marL="1825379" algn="l" defTabSz="912689" rtl="0" eaLnBrk="1" latinLnBrk="0" hangingPunct="1">
        <a:defRPr sz="1800" kern="1200">
          <a:solidFill>
            <a:schemeClr val="tx1"/>
          </a:solidFill>
          <a:latin typeface="+mn-lt"/>
          <a:ea typeface="+mn-ea"/>
          <a:cs typeface="+mn-cs"/>
        </a:defRPr>
      </a:lvl5pPr>
      <a:lvl6pPr marL="2281726" algn="l" defTabSz="912689" rtl="0" eaLnBrk="1" latinLnBrk="0" hangingPunct="1">
        <a:defRPr sz="1800" kern="1200">
          <a:solidFill>
            <a:schemeClr val="tx1"/>
          </a:solidFill>
          <a:latin typeface="+mn-lt"/>
          <a:ea typeface="+mn-ea"/>
          <a:cs typeface="+mn-cs"/>
        </a:defRPr>
      </a:lvl6pPr>
      <a:lvl7pPr marL="2738067" algn="l" defTabSz="912689" rtl="0" eaLnBrk="1" latinLnBrk="0" hangingPunct="1">
        <a:defRPr sz="1800" kern="1200">
          <a:solidFill>
            <a:schemeClr val="tx1"/>
          </a:solidFill>
          <a:latin typeface="+mn-lt"/>
          <a:ea typeface="+mn-ea"/>
          <a:cs typeface="+mn-cs"/>
        </a:defRPr>
      </a:lvl7pPr>
      <a:lvl8pPr marL="3194416" algn="l" defTabSz="912689" rtl="0" eaLnBrk="1" latinLnBrk="0" hangingPunct="1">
        <a:defRPr sz="1800" kern="1200">
          <a:solidFill>
            <a:schemeClr val="tx1"/>
          </a:solidFill>
          <a:latin typeface="+mn-lt"/>
          <a:ea typeface="+mn-ea"/>
          <a:cs typeface="+mn-cs"/>
        </a:defRPr>
      </a:lvl8pPr>
      <a:lvl9pPr marL="3650762" algn="l" defTabSz="9126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980969" y="838200"/>
            <a:ext cx="7239000" cy="4154984"/>
          </a:xfrm>
          <a:prstGeom prst="rect">
            <a:avLst/>
          </a:prstGeom>
        </p:spPr>
        <p:txBody>
          <a:bodyPr wrap="square">
            <a:spAutoFit/>
          </a:bodyPr>
          <a:lstStyle/>
          <a:p>
            <a:pPr algn="ctr"/>
            <a:r>
              <a:rPr lang="en-US" sz="3600" dirty="0" smtClean="0">
                <a:latin typeface="+mj-lt"/>
              </a:rPr>
              <a:t>The Pennington Era</a:t>
            </a:r>
            <a:endParaRPr lang="en-US" sz="3600" dirty="0">
              <a:latin typeface="+mj-lt"/>
            </a:endParaRPr>
          </a:p>
          <a:p>
            <a:pPr algn="ctr"/>
            <a:endParaRPr lang="en-US" sz="3200" dirty="0" smtClean="0">
              <a:latin typeface="+mj-lt"/>
            </a:endParaRPr>
          </a:p>
          <a:p>
            <a:r>
              <a:rPr lang="en-US" sz="2400" dirty="0">
                <a:latin typeface="+mj-lt"/>
              </a:rPr>
              <a:t>We will give </a:t>
            </a:r>
            <a:r>
              <a:rPr lang="en-US" sz="2400" dirty="0" smtClean="0">
                <a:latin typeface="+mj-lt"/>
              </a:rPr>
              <a:t>a few remarks which are intended to be relevant to the time when Mike Pennington was Associate Director for Theory at Jefferson Lab.</a:t>
            </a:r>
            <a:endParaRPr lang="en-US" sz="2400" dirty="0">
              <a:latin typeface="+mj-lt"/>
            </a:endParaRPr>
          </a:p>
          <a:p>
            <a:pPr algn="ctr"/>
            <a:endParaRPr lang="en-US" sz="3200" dirty="0">
              <a:latin typeface="+mj-lt"/>
            </a:endParaRPr>
          </a:p>
          <a:p>
            <a:pPr algn="ctr"/>
            <a:r>
              <a:rPr lang="en-US" sz="3200" dirty="0" smtClean="0">
                <a:latin typeface="+mj-lt"/>
              </a:rPr>
              <a:t>Hugh Montgomery</a:t>
            </a:r>
          </a:p>
          <a:p>
            <a:pPr algn="ctr"/>
            <a:r>
              <a:rPr lang="en-US" sz="3200" dirty="0" smtClean="0">
                <a:latin typeface="+mj-lt"/>
              </a:rPr>
              <a:t>Jefferson Lab</a:t>
            </a:r>
          </a:p>
          <a:p>
            <a:pPr algn="ctr"/>
            <a:r>
              <a:rPr lang="en-US" sz="2800" dirty="0" smtClean="0">
                <a:latin typeface="+mj-lt"/>
              </a:rPr>
              <a:t>A New Era for </a:t>
            </a:r>
            <a:r>
              <a:rPr lang="en-US" sz="2800" dirty="0" smtClean="0">
                <a:latin typeface="+mj-lt"/>
              </a:rPr>
              <a:t>Hadro</a:t>
            </a:r>
            <a:r>
              <a:rPr lang="en-US" sz="2800" dirty="0" smtClean="0">
                <a:latin typeface="+mj-lt"/>
              </a:rPr>
              <a:t>-Particle Physics</a:t>
            </a:r>
            <a:endParaRPr lang="en-US" sz="2800" dirty="0">
              <a:latin typeface="+mj-lt"/>
            </a:endParaRPr>
          </a:p>
        </p:txBody>
      </p:sp>
    </p:spTree>
    <p:extLst>
      <p:ext uri="{BB962C8B-B14F-4D97-AF65-F5344CB8AC3E}">
        <p14:creationId xmlns:p14="http://schemas.microsoft.com/office/powerpoint/2010/main" val="1207783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an Electron Ion Collider</a:t>
            </a:r>
            <a:endParaRPr lang="en-US" dirty="0"/>
          </a:p>
        </p:txBody>
      </p:sp>
      <p:sp>
        <p:nvSpPr>
          <p:cNvPr id="3" name="Content Placeholder 2"/>
          <p:cNvSpPr>
            <a:spLocks noGrp="1"/>
          </p:cNvSpPr>
          <p:nvPr>
            <p:ph idx="1"/>
          </p:nvPr>
        </p:nvSpPr>
        <p:spPr>
          <a:xfrm>
            <a:off x="152400" y="2057400"/>
            <a:ext cx="4648200" cy="4267200"/>
          </a:xfrm>
        </p:spPr>
        <p:txBody>
          <a:bodyPr>
            <a:normAutofit fontScale="92500"/>
          </a:bodyPr>
          <a:lstStyle/>
          <a:p>
            <a:r>
              <a:rPr lang="en-US" sz="2000" dirty="0" smtClean="0"/>
              <a:t>The Electron Ion Collider with:</a:t>
            </a:r>
          </a:p>
          <a:p>
            <a:pPr marL="793750" lvl="1" indent="-395288"/>
            <a:r>
              <a:rPr lang="en-US" sz="2000" dirty="0" smtClean="0"/>
              <a:t>high luminosity</a:t>
            </a:r>
          </a:p>
          <a:p>
            <a:pPr marL="793750" lvl="1" indent="-395288"/>
            <a:r>
              <a:rPr lang="en-US" sz="2000" dirty="0" smtClean="0"/>
              <a:t>high and controllable polarization</a:t>
            </a:r>
          </a:p>
          <a:p>
            <a:pPr marL="793750" lvl="1" indent="-395288"/>
            <a:r>
              <a:rPr lang="en-US" sz="2000" dirty="0" smtClean="0"/>
              <a:t>moderate and flexible energy</a:t>
            </a:r>
          </a:p>
          <a:p>
            <a:pPr marL="793750" lvl="1" indent="-395288"/>
            <a:r>
              <a:rPr lang="en-US" sz="2000" dirty="0" smtClean="0"/>
              <a:t>and the availability of nuclear beams</a:t>
            </a:r>
          </a:p>
          <a:p>
            <a:pPr marL="0" indent="0">
              <a:buNone/>
            </a:pPr>
            <a:endParaRPr lang="en-US" sz="2000" dirty="0"/>
          </a:p>
          <a:p>
            <a:r>
              <a:rPr lang="en-US" sz="2000" dirty="0" smtClean="0"/>
              <a:t>Will enable the sophisticated studies of the nucleon from x</a:t>
            </a:r>
            <a:r>
              <a:rPr lang="en-US" sz="2000" baseline="-25000" dirty="0" smtClean="0"/>
              <a:t>Bj</a:t>
            </a:r>
            <a:r>
              <a:rPr lang="en-US" sz="2000" dirty="0" smtClean="0"/>
              <a:t>~0.1 to x~0.0001, </a:t>
            </a:r>
            <a:r>
              <a:rPr lang="en-US" sz="2000" dirty="0"/>
              <a:t>a regime in which the content of the nucleon and its interactions </a:t>
            </a:r>
            <a:r>
              <a:rPr lang="en-US" sz="2000" dirty="0" smtClean="0"/>
              <a:t>are dominated by the gluon.</a:t>
            </a:r>
            <a:endParaRPr lang="en-US" sz="2000" dirty="0"/>
          </a:p>
        </p:txBody>
      </p:sp>
      <p:sp>
        <p:nvSpPr>
          <p:cNvPr id="5" name="Content Placeholder 2"/>
          <p:cNvSpPr txBox="1">
            <a:spLocks/>
          </p:cNvSpPr>
          <p:nvPr/>
        </p:nvSpPr>
        <p:spPr>
          <a:xfrm>
            <a:off x="609600" y="990601"/>
            <a:ext cx="7848600" cy="990600"/>
          </a:xfrm>
          <a:prstGeom prst="rect">
            <a:avLst/>
          </a:prstGeom>
        </p:spPr>
        <p:txBody>
          <a:bodyPr lIns="91268" tIns="45634" rIns="91268" bIns="45634"/>
          <a:lstStyle>
            <a:lvl1pPr marL="342259" indent="-342259" algn="l" rtl="0" fontAlgn="base">
              <a:spcBef>
                <a:spcPct val="20000"/>
              </a:spcBef>
              <a:spcAft>
                <a:spcPct val="0"/>
              </a:spcAft>
              <a:buChar char="•"/>
              <a:defRPr sz="1800">
                <a:solidFill>
                  <a:schemeClr val="tx1"/>
                </a:solidFill>
                <a:latin typeface="+mj-lt"/>
                <a:ea typeface="+mn-ea"/>
                <a:cs typeface="+mn-cs"/>
              </a:defRPr>
            </a:lvl1pPr>
            <a:lvl2pPr marL="741561" indent="-285215" algn="l" rtl="0" fontAlgn="base">
              <a:spcBef>
                <a:spcPct val="20000"/>
              </a:spcBef>
              <a:spcAft>
                <a:spcPct val="0"/>
              </a:spcAft>
              <a:buChar char="–"/>
              <a:defRPr sz="1800">
                <a:solidFill>
                  <a:schemeClr val="tx1"/>
                </a:solidFill>
                <a:latin typeface="+mj-lt"/>
              </a:defRPr>
            </a:lvl2pPr>
            <a:lvl3pPr marL="1140861" indent="-228174" algn="l" rtl="0" fontAlgn="base">
              <a:spcBef>
                <a:spcPct val="20000"/>
              </a:spcBef>
              <a:spcAft>
                <a:spcPct val="0"/>
              </a:spcAft>
              <a:buChar char="•"/>
              <a:defRPr sz="1800">
                <a:solidFill>
                  <a:schemeClr val="tx1"/>
                </a:solidFill>
                <a:latin typeface="+mj-lt"/>
              </a:defRPr>
            </a:lvl3pPr>
            <a:lvl4pPr marL="1597210" indent="-228174" algn="l" rtl="0" fontAlgn="base">
              <a:spcBef>
                <a:spcPct val="20000"/>
              </a:spcBef>
              <a:spcAft>
                <a:spcPct val="0"/>
              </a:spcAft>
              <a:buChar char="–"/>
              <a:defRPr sz="1800">
                <a:solidFill>
                  <a:schemeClr val="tx1"/>
                </a:solidFill>
                <a:latin typeface="+mj-lt"/>
              </a:defRPr>
            </a:lvl4pPr>
            <a:lvl5pPr marL="2053552" indent="-228174" algn="l" rtl="0" fontAlgn="base">
              <a:spcBef>
                <a:spcPct val="20000"/>
              </a:spcBef>
              <a:spcAft>
                <a:spcPct val="0"/>
              </a:spcAft>
              <a:buChar char="»"/>
              <a:defRPr sz="1800">
                <a:solidFill>
                  <a:schemeClr val="tx1"/>
                </a:solidFill>
                <a:latin typeface="+mj-lt"/>
              </a:defRPr>
            </a:lvl5pPr>
            <a:lvl6pPr marL="2509899" indent="-228174" algn="l" rtl="0" fontAlgn="base">
              <a:spcBef>
                <a:spcPct val="20000"/>
              </a:spcBef>
              <a:spcAft>
                <a:spcPct val="0"/>
              </a:spcAft>
              <a:buChar char="»"/>
              <a:defRPr sz="2400">
                <a:solidFill>
                  <a:schemeClr val="tx1"/>
                </a:solidFill>
                <a:latin typeface="+mn-lt"/>
              </a:defRPr>
            </a:lvl6pPr>
            <a:lvl7pPr marL="2966246" indent="-228174" algn="l" rtl="0" fontAlgn="base">
              <a:spcBef>
                <a:spcPct val="20000"/>
              </a:spcBef>
              <a:spcAft>
                <a:spcPct val="0"/>
              </a:spcAft>
              <a:buChar char="»"/>
              <a:defRPr sz="2400">
                <a:solidFill>
                  <a:schemeClr val="tx1"/>
                </a:solidFill>
                <a:latin typeface="+mn-lt"/>
              </a:defRPr>
            </a:lvl7pPr>
            <a:lvl8pPr marL="3422588" indent="-228174" algn="l" rtl="0" fontAlgn="base">
              <a:spcBef>
                <a:spcPct val="20000"/>
              </a:spcBef>
              <a:spcAft>
                <a:spcPct val="0"/>
              </a:spcAft>
              <a:buChar char="»"/>
              <a:defRPr sz="2400">
                <a:solidFill>
                  <a:schemeClr val="tx1"/>
                </a:solidFill>
                <a:latin typeface="+mn-lt"/>
              </a:defRPr>
            </a:lvl8pPr>
            <a:lvl9pPr marL="3878934" indent="-228174" algn="l" rtl="0" fontAlgn="base">
              <a:spcBef>
                <a:spcPct val="20000"/>
              </a:spcBef>
              <a:spcAft>
                <a:spcPct val="0"/>
              </a:spcAft>
              <a:buChar char="»"/>
              <a:defRPr sz="2400">
                <a:solidFill>
                  <a:schemeClr val="tx1"/>
                </a:solidFill>
                <a:latin typeface="+mn-lt"/>
              </a:defRPr>
            </a:lvl9pPr>
          </a:lstStyle>
          <a:p>
            <a:pPr marL="0" indent="0" algn="ctr">
              <a:buFontTx/>
              <a:buNone/>
            </a:pPr>
            <a:r>
              <a:rPr lang="en-US" sz="2400" kern="0" dirty="0" smtClean="0"/>
              <a:t>In 2025, our ignorance in hadron physics will be related almost exclusively to the gluon.</a:t>
            </a:r>
          </a:p>
        </p:txBody>
      </p:sp>
      <p:pic>
        <p:nvPicPr>
          <p:cNvPr id="6" name="Picture 5" descr="Screen shot 2014-12-11 at 9.33.0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209800"/>
            <a:ext cx="3841442" cy="2552700"/>
          </a:xfrm>
          <a:prstGeom prst="rect">
            <a:avLst/>
          </a:prstGeom>
          <a:ln>
            <a:noFill/>
          </a:ln>
          <a:effectLst>
            <a:outerShdw blurRad="292100" dist="139700" dir="2700000" algn="tl" rotWithShape="0">
              <a:srgbClr val="333333">
                <a:alpha val="65000"/>
              </a:srgbClr>
            </a:outerShdw>
          </a:effectLst>
        </p:spPr>
      </p:pic>
      <p:sp>
        <p:nvSpPr>
          <p:cNvPr id="4" name="TextBox 3"/>
          <p:cNvSpPr txBox="1"/>
          <p:nvPr/>
        </p:nvSpPr>
        <p:spPr>
          <a:xfrm>
            <a:off x="5029200" y="5100935"/>
            <a:ext cx="3820112" cy="923330"/>
          </a:xfrm>
          <a:prstGeom prst="rect">
            <a:avLst/>
          </a:prstGeom>
          <a:noFill/>
        </p:spPr>
        <p:txBody>
          <a:bodyPr wrap="square" rtlCol="0">
            <a:spAutoFit/>
          </a:bodyPr>
          <a:lstStyle/>
          <a:p>
            <a:r>
              <a:rPr lang="en-US" b="1" dirty="0" smtClean="0">
                <a:solidFill>
                  <a:srgbClr val="C00000"/>
                </a:solidFill>
                <a:latin typeface="+mj-lt"/>
              </a:rPr>
              <a:t>Jefferson Lab Theory has been a </a:t>
            </a:r>
            <a:r>
              <a:rPr lang="en-US" b="1" dirty="0" smtClean="0">
                <a:solidFill>
                  <a:srgbClr val="C00000"/>
                </a:solidFill>
                <a:latin typeface="+mj-lt"/>
              </a:rPr>
              <a:t>major player </a:t>
            </a:r>
            <a:r>
              <a:rPr lang="en-US" b="1" dirty="0" smtClean="0">
                <a:solidFill>
                  <a:srgbClr val="C00000"/>
                </a:solidFill>
                <a:latin typeface="+mj-lt"/>
              </a:rPr>
              <a:t>in making the case for the </a:t>
            </a:r>
            <a:r>
              <a:rPr lang="en-US" b="1" dirty="0" smtClean="0">
                <a:solidFill>
                  <a:srgbClr val="C00000"/>
                </a:solidFill>
                <a:latin typeface="+mj-lt"/>
              </a:rPr>
              <a:t>Electron </a:t>
            </a:r>
            <a:r>
              <a:rPr lang="en-US" b="1" dirty="0" smtClean="0">
                <a:solidFill>
                  <a:srgbClr val="C00000"/>
                </a:solidFill>
                <a:latin typeface="+mj-lt"/>
              </a:rPr>
              <a:t>Ion Collider.</a:t>
            </a:r>
            <a:endParaRPr lang="en-US" b="1" dirty="0">
              <a:solidFill>
                <a:srgbClr val="C00000"/>
              </a:solidFill>
              <a:latin typeface="+mj-lt"/>
            </a:endParaRPr>
          </a:p>
        </p:txBody>
      </p:sp>
    </p:spTree>
    <p:extLst>
      <p:ext uri="{BB962C8B-B14F-4D97-AF65-F5344CB8AC3E}">
        <p14:creationId xmlns:p14="http://schemas.microsoft.com/office/powerpoint/2010/main" val="1501016861"/>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4820" y="76200"/>
            <a:ext cx="8229600" cy="533400"/>
          </a:xfrm>
        </p:spPr>
        <p:txBody>
          <a:bodyPr/>
          <a:lstStyle/>
          <a:p>
            <a:r>
              <a:rPr lang="en-US" dirty="0" smtClean="0"/>
              <a:t>Conclusion</a:t>
            </a:r>
            <a:endParaRPr lang="en-US" dirty="0"/>
          </a:p>
        </p:txBody>
      </p:sp>
      <p:sp>
        <p:nvSpPr>
          <p:cNvPr id="4" name="Content Placeholder 3"/>
          <p:cNvSpPr>
            <a:spLocks noGrp="1"/>
          </p:cNvSpPr>
          <p:nvPr>
            <p:ph idx="1"/>
          </p:nvPr>
        </p:nvSpPr>
        <p:spPr>
          <a:xfrm>
            <a:off x="152400" y="1143000"/>
            <a:ext cx="8839200" cy="5334000"/>
          </a:xfrm>
        </p:spPr>
        <p:txBody>
          <a:bodyPr/>
          <a:lstStyle/>
          <a:p>
            <a:pPr marL="457200" indent="-457200"/>
            <a:endParaRPr lang="en-US" sz="2000" dirty="0"/>
          </a:p>
          <a:p>
            <a:pPr marL="457200" indent="-457200"/>
            <a:endParaRPr lang="en-US" sz="2000" b="1" dirty="0" smtClean="0">
              <a:solidFill>
                <a:srgbClr val="C00000"/>
              </a:solidFill>
            </a:endParaRPr>
          </a:p>
          <a:p>
            <a:pPr marL="0" indent="0" algn="ctr">
              <a:buNone/>
            </a:pPr>
            <a:endParaRPr lang="en-US" sz="2400" b="1" dirty="0" smtClean="0">
              <a:solidFill>
                <a:srgbClr val="C00000"/>
              </a:solidFill>
            </a:endParaRPr>
          </a:p>
          <a:p>
            <a:pPr marL="0" indent="0" algn="ctr">
              <a:buNone/>
            </a:pPr>
            <a:endParaRPr lang="en-US" sz="2400" b="1" dirty="0">
              <a:solidFill>
                <a:srgbClr val="C00000"/>
              </a:solidFill>
            </a:endParaRPr>
          </a:p>
          <a:p>
            <a:pPr marL="0" indent="0" algn="ctr">
              <a:buNone/>
            </a:pPr>
            <a:r>
              <a:rPr lang="en-US" sz="2400" b="1" dirty="0" smtClean="0">
                <a:solidFill>
                  <a:srgbClr val="C00000"/>
                </a:solidFill>
              </a:rPr>
              <a:t>The Pennington Era at Jefferson Lab was extremely productive</a:t>
            </a:r>
            <a:endParaRPr lang="en-US" sz="2000" b="1" dirty="0">
              <a:solidFill>
                <a:srgbClr val="C00000"/>
              </a:solidFill>
            </a:endParaRPr>
          </a:p>
        </p:txBody>
      </p:sp>
    </p:spTree>
    <p:extLst>
      <p:ext uri="{BB962C8B-B14F-4D97-AF65-F5344CB8AC3E}">
        <p14:creationId xmlns:p14="http://schemas.microsoft.com/office/powerpoint/2010/main" val="2704389041"/>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152400" y="2286000"/>
            <a:ext cx="8839200" cy="4038600"/>
          </a:xfrm>
        </p:spPr>
        <p:txBody>
          <a:bodyPr/>
          <a:lstStyle/>
          <a:p>
            <a:pPr marL="0" indent="0" algn="ctr">
              <a:buNone/>
            </a:pPr>
            <a:r>
              <a:rPr lang="en-US" sz="2000" dirty="0" smtClean="0"/>
              <a:t>I have enjoyed enormously the time when Mike Pennington has been with us. His initiatives and sense of humor have made it a real pleasure but I must also acknowledge the contributions of all the Theory Group/Center to the achievements of the past 6 years.</a:t>
            </a:r>
            <a:endParaRPr lang="en-US" sz="2400" dirty="0"/>
          </a:p>
          <a:p>
            <a:pPr marL="0" indent="0" algn="ctr">
              <a:buNone/>
            </a:pPr>
            <a:endParaRPr lang="en-US" dirty="0"/>
          </a:p>
          <a:p>
            <a:pPr marL="0" indent="0" algn="ctr">
              <a:buNone/>
            </a:pPr>
            <a:endParaRPr lang="en-US" dirty="0" smtClean="0"/>
          </a:p>
        </p:txBody>
      </p:sp>
    </p:spTree>
    <p:extLst>
      <p:ext uri="{BB962C8B-B14F-4D97-AF65-F5344CB8AC3E}">
        <p14:creationId xmlns:p14="http://schemas.microsoft.com/office/powerpoint/2010/main" val="2146726633"/>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Name of The Laboratory</a:t>
            </a:r>
            <a:endParaRPr lang="en-US" dirty="0"/>
          </a:p>
        </p:txBody>
      </p:sp>
      <p:sp>
        <p:nvSpPr>
          <p:cNvPr id="3" name="Content Placeholder 2"/>
          <p:cNvSpPr>
            <a:spLocks noGrp="1"/>
          </p:cNvSpPr>
          <p:nvPr>
            <p:ph idx="1"/>
          </p:nvPr>
        </p:nvSpPr>
        <p:spPr>
          <a:xfrm>
            <a:off x="533400" y="990600"/>
            <a:ext cx="8229600" cy="5257800"/>
          </a:xfrm>
        </p:spPr>
        <p:txBody>
          <a:bodyPr/>
          <a:lstStyle/>
          <a:p>
            <a:pPr marL="0" indent="0" algn="ctr">
              <a:buNone/>
            </a:pPr>
            <a:r>
              <a:rPr lang="en-US" sz="2800" dirty="0" smtClean="0"/>
              <a:t>Thomas Jefferson National Accelerator Facility</a:t>
            </a:r>
          </a:p>
          <a:p>
            <a:pPr marL="0" indent="0" algn="ctr">
              <a:buNone/>
            </a:pPr>
            <a:r>
              <a:rPr lang="en-US" sz="2800" dirty="0" smtClean="0"/>
              <a:t> or Jefferson Lab </a:t>
            </a:r>
          </a:p>
          <a:p>
            <a:pPr marL="0" indent="0" algn="ctr">
              <a:buNone/>
            </a:pPr>
            <a:endParaRPr lang="en-US" sz="2800" dirty="0" smtClean="0"/>
          </a:p>
          <a:p>
            <a:pPr marL="0" indent="0" algn="ctr">
              <a:buNone/>
            </a:pPr>
            <a:r>
              <a:rPr lang="en-US" sz="2000" dirty="0" smtClean="0"/>
              <a:t>I notice regularly, and once again last week, that members of the Theory Group/Division/Center often use the term Jefferson Laboratory. Whatever, Jefferson Laboratory does not engage in nuclear physics, not even theoretical nuclear physics. I have a two page memo from then Director Hermann </a:t>
            </a:r>
            <a:r>
              <a:rPr lang="en-US" sz="2000" dirty="0" smtClean="0"/>
              <a:t>Grunder</a:t>
            </a:r>
            <a:r>
              <a:rPr lang="en-US" sz="2000" dirty="0" smtClean="0"/>
              <a:t> on June 19, 1996, almost exactly 20 years ago in which he laid down the terms of the change from Continuous Electron Beam Accelerator Facility (CEBAF) to TJNAF and as he said:</a:t>
            </a:r>
          </a:p>
          <a:p>
            <a:pPr marL="0" indent="0" algn="ctr">
              <a:buNone/>
            </a:pPr>
            <a:endParaRPr lang="en-US" sz="2000" dirty="0" smtClean="0"/>
          </a:p>
          <a:p>
            <a:pPr marL="0" indent="0" algn="ctr">
              <a:buNone/>
            </a:pPr>
            <a:r>
              <a:rPr lang="en-US" sz="2000" dirty="0" smtClean="0"/>
              <a:t> </a:t>
            </a:r>
            <a:r>
              <a:rPr lang="en-US" sz="2000" b="1" dirty="0" smtClean="0">
                <a:solidFill>
                  <a:srgbClr val="C00000"/>
                </a:solidFill>
              </a:rPr>
              <a:t>“ we have decided to use TJNAF for official business and use Jefferson Lab as our </a:t>
            </a:r>
            <a:r>
              <a:rPr lang="en-US" sz="2000" b="1" dirty="0" smtClean="0">
                <a:solidFill>
                  <a:srgbClr val="C00000"/>
                </a:solidFill>
              </a:rPr>
              <a:t>nickname.”</a:t>
            </a:r>
            <a:endParaRPr lang="en-US" sz="1600" b="1" dirty="0" smtClean="0">
              <a:solidFill>
                <a:srgbClr val="C00000"/>
              </a:solidFill>
            </a:endParaRPr>
          </a:p>
        </p:txBody>
      </p:sp>
    </p:spTree>
    <p:extLst>
      <p:ext uri="{BB962C8B-B14F-4D97-AF65-F5344CB8AC3E}">
        <p14:creationId xmlns:p14="http://schemas.microsoft.com/office/powerpoint/2010/main" val="4222169103"/>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74596"/>
          </a:xfrm>
        </p:spPr>
        <p:txBody>
          <a:bodyPr/>
          <a:lstStyle/>
          <a:p>
            <a:r>
              <a:rPr lang="en-US" sz="3600" dirty="0" smtClean="0"/>
              <a:t>The Past Six Years</a:t>
            </a:r>
            <a:endParaRPr lang="en-US" sz="3600" dirty="0"/>
          </a:p>
        </p:txBody>
      </p:sp>
      <p:sp>
        <p:nvSpPr>
          <p:cNvPr id="3" name="Content Placeholder 2"/>
          <p:cNvSpPr>
            <a:spLocks noGrp="1"/>
          </p:cNvSpPr>
          <p:nvPr>
            <p:ph idx="1"/>
          </p:nvPr>
        </p:nvSpPr>
        <p:spPr>
          <a:xfrm>
            <a:off x="152400" y="914400"/>
            <a:ext cx="8839200" cy="5486400"/>
          </a:xfrm>
        </p:spPr>
        <p:txBody>
          <a:bodyPr/>
          <a:lstStyle/>
          <a:p>
            <a:pPr marL="0" indent="0">
              <a:buNone/>
            </a:pPr>
            <a:r>
              <a:rPr lang="en-US" b="1" u="sng" dirty="0"/>
              <a:t>Performance Goals for Mike Pennington </a:t>
            </a:r>
            <a:endParaRPr lang="en-US" dirty="0"/>
          </a:p>
          <a:p>
            <a:pPr marL="0" indent="0">
              <a:buNone/>
            </a:pPr>
            <a:r>
              <a:rPr lang="en-US" b="1" u="sng" dirty="0"/>
              <a:t>Laboratory Associate Director – Computational and Theoretical Physics </a:t>
            </a:r>
            <a:endParaRPr lang="en-US" dirty="0"/>
          </a:p>
          <a:p>
            <a:pPr marL="0" indent="0" algn="r">
              <a:buNone/>
            </a:pPr>
            <a:r>
              <a:rPr lang="en-US" b="1" dirty="0"/>
              <a:t>							</a:t>
            </a:r>
            <a:r>
              <a:rPr lang="en-US" b="1" dirty="0" smtClean="0"/>
              <a:t>October </a:t>
            </a:r>
            <a:r>
              <a:rPr lang="en-US" b="1" dirty="0"/>
              <a:t>5, 2010</a:t>
            </a:r>
            <a:endParaRPr lang="en-US" dirty="0"/>
          </a:p>
          <a:p>
            <a:pPr marL="0" indent="0">
              <a:buNone/>
            </a:pPr>
            <a:r>
              <a:rPr lang="en-US" dirty="0"/>
              <a:t> </a:t>
            </a:r>
          </a:p>
          <a:p>
            <a:pPr marL="0" lvl="0" indent="0">
              <a:buNone/>
            </a:pPr>
            <a:r>
              <a:rPr lang="en-US" dirty="0" smtClean="0"/>
              <a:t>	Direct </a:t>
            </a:r>
            <a:r>
              <a:rPr lang="en-US" dirty="0" smtClean="0"/>
              <a:t>the Theory </a:t>
            </a:r>
            <a:r>
              <a:rPr lang="en-US" dirty="0"/>
              <a:t>Center, including supervision, direction and advice for the members of the theory staff, post-doctoral appointees, joint faculty appointees, and bridge faculty appointees in order to encourage the productivity and scientific contributions of those physicists.</a:t>
            </a:r>
          </a:p>
          <a:p>
            <a:pPr marL="0" indent="0" algn="r">
              <a:buNone/>
            </a:pPr>
            <a:r>
              <a:rPr lang="en-US" dirty="0"/>
              <a:t>Weight:  20</a:t>
            </a:r>
            <a:r>
              <a:rPr lang="en-US" dirty="0" smtClean="0"/>
              <a:t>%</a:t>
            </a:r>
          </a:p>
          <a:p>
            <a:pPr marL="0" indent="0">
              <a:buNone/>
            </a:pPr>
            <a:endParaRPr lang="en-US" sz="800" dirty="0" smtClean="0"/>
          </a:p>
          <a:p>
            <a:pPr marL="0" indent="0">
              <a:buNone/>
            </a:pPr>
            <a:r>
              <a:rPr lang="en-US" dirty="0" smtClean="0"/>
              <a:t>	</a:t>
            </a:r>
            <a:r>
              <a:rPr lang="en-US" b="1" dirty="0" smtClean="0">
                <a:solidFill>
                  <a:srgbClr val="0070C0"/>
                </a:solidFill>
              </a:rPr>
              <a:t>I note that, although as physicists, we believe that we are self starters, entirely self sufficient,  we often benefit from a coherence in our efforts. In modern nuclear theory, rare is the singleton, the lone wolf. This is especially true when we understand the multiplicity of skills involved in a  successful Lattice QCD effort, or a successful phenomenological examination of spectroscopic data from more than half a dozen experimental collaborations. It also helps when as a group we report in to the Office of Nuclear Physics.</a:t>
            </a:r>
          </a:p>
          <a:p>
            <a:pPr marL="0" indent="0">
              <a:buNone/>
            </a:pPr>
            <a:endParaRPr lang="en-US" sz="1000" b="1" dirty="0" smtClean="0">
              <a:solidFill>
                <a:srgbClr val="0070C0"/>
              </a:solidFill>
            </a:endParaRPr>
          </a:p>
          <a:p>
            <a:pPr marL="0" indent="0">
              <a:buNone/>
            </a:pPr>
            <a:r>
              <a:rPr lang="en-US" dirty="0" smtClean="0"/>
              <a:t>			</a:t>
            </a:r>
            <a:r>
              <a:rPr lang="en-US" b="1" dirty="0" smtClean="0">
                <a:solidFill>
                  <a:srgbClr val="00B050"/>
                </a:solidFill>
              </a:rPr>
              <a:t>Grade: Exceeds All </a:t>
            </a:r>
            <a:r>
              <a:rPr lang="en-US" b="1" dirty="0" smtClean="0">
                <a:solidFill>
                  <a:srgbClr val="00B050"/>
                </a:solidFill>
              </a:rPr>
              <a:t>Expectations</a:t>
            </a:r>
            <a:endParaRPr lang="en-US" b="1" dirty="0">
              <a:solidFill>
                <a:srgbClr val="00B050"/>
              </a:solidFill>
            </a:endParaRPr>
          </a:p>
        </p:txBody>
      </p:sp>
    </p:spTree>
    <p:extLst>
      <p:ext uri="{BB962C8B-B14F-4D97-AF65-F5344CB8AC3E}">
        <p14:creationId xmlns:p14="http://schemas.microsoft.com/office/powerpoint/2010/main" val="4085638954"/>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 Six Years</a:t>
            </a:r>
            <a:endParaRPr lang="en-US" dirty="0"/>
          </a:p>
        </p:txBody>
      </p:sp>
      <p:sp>
        <p:nvSpPr>
          <p:cNvPr id="3" name="Content Placeholder 2"/>
          <p:cNvSpPr>
            <a:spLocks noGrp="1"/>
          </p:cNvSpPr>
          <p:nvPr>
            <p:ph idx="1"/>
          </p:nvPr>
        </p:nvSpPr>
        <p:spPr>
          <a:xfrm>
            <a:off x="457200" y="914400"/>
            <a:ext cx="8229600" cy="5211763"/>
          </a:xfrm>
        </p:spPr>
        <p:txBody>
          <a:bodyPr/>
          <a:lstStyle/>
          <a:p>
            <a:pPr marL="0" lvl="0" indent="0">
              <a:buNone/>
            </a:pPr>
            <a:r>
              <a:rPr lang="en-US" dirty="0" smtClean="0"/>
              <a:t>	Develop </a:t>
            </a:r>
            <a:r>
              <a:rPr lang="en-US" dirty="0"/>
              <a:t>and execute the resource planning including staffing and budget provided to maximize the physics and physicist productivity of the theory center.</a:t>
            </a:r>
          </a:p>
          <a:p>
            <a:pPr marL="0" indent="0" algn="r">
              <a:buNone/>
            </a:pPr>
            <a:r>
              <a:rPr lang="en-US" dirty="0"/>
              <a:t>Weight: 20</a:t>
            </a:r>
            <a:r>
              <a:rPr lang="en-US" dirty="0" smtClean="0"/>
              <a:t>%</a:t>
            </a:r>
          </a:p>
          <a:p>
            <a:pPr marL="0" indent="0">
              <a:buNone/>
            </a:pPr>
            <a:endParaRPr lang="en-US" b="1" dirty="0" smtClean="0">
              <a:solidFill>
                <a:srgbClr val="0070C0"/>
              </a:solidFill>
            </a:endParaRPr>
          </a:p>
          <a:p>
            <a:pPr marL="0" indent="0">
              <a:buNone/>
            </a:pPr>
            <a:endParaRPr lang="en-US" b="1" dirty="0" smtClean="0">
              <a:solidFill>
                <a:srgbClr val="0070C0"/>
              </a:solidFill>
            </a:endParaRPr>
          </a:p>
          <a:p>
            <a:pPr marL="0" indent="0">
              <a:buNone/>
            </a:pPr>
            <a:r>
              <a:rPr lang="en-US" b="1" dirty="0" smtClean="0">
                <a:solidFill>
                  <a:srgbClr val="0070C0"/>
                </a:solidFill>
              </a:rPr>
              <a:t>We jokingly say that resource management for the theory group takes no effort because</a:t>
            </a:r>
            <a:r>
              <a:rPr lang="en-US" b="1" dirty="0">
                <a:solidFill>
                  <a:srgbClr val="0070C0"/>
                </a:solidFill>
              </a:rPr>
              <a:t> </a:t>
            </a:r>
            <a:r>
              <a:rPr lang="en-US" b="1" dirty="0" smtClean="0">
                <a:solidFill>
                  <a:srgbClr val="0070C0"/>
                </a:solidFill>
              </a:rPr>
              <a:t>the budget is declared to be the same year after year by the Office of Nuclear Physics. However, there is some flexibility in how the budget is deployed. So, over the course of the past six years we have increased by about three the number of joint or bridge appointments, with a concomitant increase in the effective strength of the group. </a:t>
            </a:r>
            <a:r>
              <a:rPr lang="en-US" b="1" dirty="0" smtClean="0">
                <a:solidFill>
                  <a:srgbClr val="0070C0"/>
                </a:solidFill>
              </a:rPr>
              <a:t>[Note </a:t>
            </a:r>
            <a:r>
              <a:rPr lang="en-US" b="1" dirty="0" smtClean="0">
                <a:solidFill>
                  <a:srgbClr val="0070C0"/>
                </a:solidFill>
              </a:rPr>
              <a:t>that bridge appointments also have the tendency to be natural growth mechanisms.]</a:t>
            </a:r>
          </a:p>
          <a:p>
            <a:pPr marL="0" indent="0">
              <a:buNone/>
            </a:pPr>
            <a:endParaRPr lang="en-US" dirty="0"/>
          </a:p>
          <a:p>
            <a:pPr marL="0" indent="0">
              <a:buNone/>
            </a:pPr>
            <a:endParaRPr lang="en-US" dirty="0"/>
          </a:p>
          <a:p>
            <a:pPr marL="0" indent="0" algn="ctr">
              <a:buNone/>
            </a:pPr>
            <a:r>
              <a:rPr lang="en-US" b="1" dirty="0">
                <a:solidFill>
                  <a:srgbClr val="00B050"/>
                </a:solidFill>
              </a:rPr>
              <a:t>Grade: Exceeds </a:t>
            </a:r>
            <a:r>
              <a:rPr lang="en-US" b="1" dirty="0" smtClean="0">
                <a:solidFill>
                  <a:srgbClr val="00B050"/>
                </a:solidFill>
              </a:rPr>
              <a:t>All Expectations</a:t>
            </a:r>
            <a:endParaRPr lang="en-US" b="1" dirty="0">
              <a:solidFill>
                <a:srgbClr val="00B050"/>
              </a:solidFill>
            </a:endParaRPr>
          </a:p>
        </p:txBody>
      </p:sp>
    </p:spTree>
    <p:extLst>
      <p:ext uri="{BB962C8B-B14F-4D97-AF65-F5344CB8AC3E}">
        <p14:creationId xmlns:p14="http://schemas.microsoft.com/office/powerpoint/2010/main" val="3955675061"/>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 Six Years</a:t>
            </a:r>
            <a:endParaRPr lang="en-US" dirty="0"/>
          </a:p>
        </p:txBody>
      </p:sp>
      <p:sp>
        <p:nvSpPr>
          <p:cNvPr id="3" name="Content Placeholder 2"/>
          <p:cNvSpPr>
            <a:spLocks noGrp="1"/>
          </p:cNvSpPr>
          <p:nvPr>
            <p:ph idx="1"/>
          </p:nvPr>
        </p:nvSpPr>
        <p:spPr>
          <a:xfrm>
            <a:off x="457200" y="914400"/>
            <a:ext cx="8229600" cy="5211763"/>
          </a:xfrm>
        </p:spPr>
        <p:txBody>
          <a:bodyPr/>
          <a:lstStyle/>
          <a:p>
            <a:pPr marL="0" lvl="0" indent="0">
              <a:buNone/>
            </a:pPr>
            <a:r>
              <a:rPr lang="en-US" dirty="0" smtClean="0"/>
              <a:t>	Develop </a:t>
            </a:r>
            <a:r>
              <a:rPr lang="en-US" dirty="0"/>
              <a:t>and expand on the basic four year plan for the theory center represented by the proposal submitted to the DOE Office of Nuclear Physics in 2009. </a:t>
            </a:r>
          </a:p>
          <a:p>
            <a:pPr marL="0" indent="0" algn="r">
              <a:buNone/>
            </a:pPr>
            <a:r>
              <a:rPr lang="en-US" dirty="0"/>
              <a:t>Weight: 20%</a:t>
            </a:r>
          </a:p>
          <a:p>
            <a:pPr marL="0" indent="0">
              <a:buNone/>
            </a:pPr>
            <a:endParaRPr lang="en-US" dirty="0" smtClean="0"/>
          </a:p>
          <a:p>
            <a:pPr marL="0" indent="0">
              <a:buNone/>
            </a:pPr>
            <a:r>
              <a:rPr lang="en-US" b="1" dirty="0" smtClean="0">
                <a:solidFill>
                  <a:srgbClr val="0070C0"/>
                </a:solidFill>
              </a:rPr>
              <a:t>Areas where we have seen quite definite changes include:</a:t>
            </a:r>
          </a:p>
          <a:p>
            <a:pPr marL="342900" indent="-342900">
              <a:buAutoNum type="alphaLcParenR"/>
            </a:pPr>
            <a:r>
              <a:rPr lang="en-US" b="1" dirty="0" smtClean="0">
                <a:solidFill>
                  <a:srgbClr val="0070C0"/>
                </a:solidFill>
              </a:rPr>
              <a:t>The strengthening of the group in the area of TMD and GPD analyses</a:t>
            </a:r>
          </a:p>
          <a:p>
            <a:pPr marL="342900" indent="-342900">
              <a:buAutoNum type="alphaLcParenR"/>
            </a:pPr>
            <a:r>
              <a:rPr lang="en-US" b="1" dirty="0" smtClean="0">
                <a:solidFill>
                  <a:srgbClr val="0070C0"/>
                </a:solidFill>
              </a:rPr>
              <a:t>The broadening of the partial wave analysis effort to embrace more completely the meson spectroscopy in particular, but </a:t>
            </a:r>
            <a:r>
              <a:rPr lang="en-US" b="1" dirty="0" smtClean="0">
                <a:solidFill>
                  <a:srgbClr val="0070C0"/>
                </a:solidFill>
              </a:rPr>
              <a:t>not only, </a:t>
            </a:r>
            <a:r>
              <a:rPr lang="en-US" b="1" dirty="0" smtClean="0">
                <a:solidFill>
                  <a:srgbClr val="0070C0"/>
                </a:solidFill>
              </a:rPr>
              <a:t>through the Joint Physics Analysis Centre. </a:t>
            </a:r>
          </a:p>
          <a:p>
            <a:pPr marL="342900" indent="-342900">
              <a:buAutoNum type="alphaLcParenR"/>
            </a:pPr>
            <a:r>
              <a:rPr lang="en-US" b="1" dirty="0" smtClean="0">
                <a:solidFill>
                  <a:srgbClr val="0070C0"/>
                </a:solidFill>
              </a:rPr>
              <a:t>The progress in the application of lattice Gauge QCD calculations to the spectroscopy incorporating increasingly realistic representations of interactions and final states.</a:t>
            </a:r>
          </a:p>
          <a:p>
            <a:pPr marL="0" indent="0">
              <a:buNone/>
            </a:pPr>
            <a:r>
              <a:rPr lang="en-US" dirty="0" smtClean="0"/>
              <a:t> </a:t>
            </a:r>
          </a:p>
          <a:p>
            <a:pPr marL="0" indent="0" algn="ctr">
              <a:buNone/>
            </a:pPr>
            <a:r>
              <a:rPr lang="en-US" b="1" dirty="0" smtClean="0">
                <a:solidFill>
                  <a:srgbClr val="00B050"/>
                </a:solidFill>
              </a:rPr>
              <a:t>Grade</a:t>
            </a:r>
            <a:r>
              <a:rPr lang="en-US" b="1" dirty="0">
                <a:solidFill>
                  <a:srgbClr val="00B050"/>
                </a:solidFill>
              </a:rPr>
              <a:t>: Exceeds </a:t>
            </a:r>
            <a:r>
              <a:rPr lang="en-US" b="1" dirty="0" smtClean="0">
                <a:solidFill>
                  <a:srgbClr val="00B050"/>
                </a:solidFill>
              </a:rPr>
              <a:t>All Expectations</a:t>
            </a:r>
            <a:endParaRPr lang="en-US" b="1" dirty="0">
              <a:solidFill>
                <a:srgbClr val="00B050"/>
              </a:solidFill>
            </a:endParaRPr>
          </a:p>
          <a:p>
            <a:pPr marL="0" indent="0">
              <a:buNone/>
            </a:pPr>
            <a:endParaRPr lang="en-US" dirty="0"/>
          </a:p>
        </p:txBody>
      </p:sp>
    </p:spTree>
    <p:extLst>
      <p:ext uri="{BB962C8B-B14F-4D97-AF65-F5344CB8AC3E}">
        <p14:creationId xmlns:p14="http://schemas.microsoft.com/office/powerpoint/2010/main" val="2734605358"/>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 Six Years</a:t>
            </a:r>
            <a:endParaRPr lang="en-US" dirty="0"/>
          </a:p>
        </p:txBody>
      </p:sp>
      <p:sp>
        <p:nvSpPr>
          <p:cNvPr id="3" name="Content Placeholder 2"/>
          <p:cNvSpPr>
            <a:spLocks noGrp="1"/>
          </p:cNvSpPr>
          <p:nvPr>
            <p:ph idx="1"/>
          </p:nvPr>
        </p:nvSpPr>
        <p:spPr>
          <a:xfrm>
            <a:off x="457200" y="914400"/>
            <a:ext cx="8229600" cy="5486400"/>
          </a:xfrm>
        </p:spPr>
        <p:txBody>
          <a:bodyPr/>
          <a:lstStyle/>
          <a:p>
            <a:pPr marL="0" lvl="0" indent="0">
              <a:buNone/>
            </a:pPr>
            <a:r>
              <a:rPr lang="en-US" dirty="0" smtClean="0"/>
              <a:t>	Develop </a:t>
            </a:r>
            <a:r>
              <a:rPr lang="en-US" dirty="0"/>
              <a:t>the role of the theory center in the broader nuclear physics community at a national and international level. The span of this could include support of the local experimental program, the program advisory committee, and the directorate, collaborative initiatives with local and other universities and laboratories, initiatives to develop related phenomenological and theoretical initiatives such as EBAC. </a:t>
            </a:r>
          </a:p>
          <a:p>
            <a:pPr marL="0" indent="0" algn="r">
              <a:buNone/>
            </a:pPr>
            <a:r>
              <a:rPr lang="en-US" dirty="0"/>
              <a:t>Weight: 20</a:t>
            </a:r>
            <a:r>
              <a:rPr lang="en-US" dirty="0" smtClean="0"/>
              <a:t>%</a:t>
            </a:r>
          </a:p>
          <a:p>
            <a:pPr marL="0" indent="0">
              <a:buNone/>
            </a:pPr>
            <a:endParaRPr lang="en-US" dirty="0" smtClean="0"/>
          </a:p>
          <a:p>
            <a:pPr marL="0" indent="0">
              <a:buNone/>
            </a:pPr>
            <a:r>
              <a:rPr lang="en-US" b="1" dirty="0" smtClean="0">
                <a:solidFill>
                  <a:srgbClr val="0070C0"/>
                </a:solidFill>
              </a:rPr>
              <a:t>There are a couple ways in which this has actually happened:</a:t>
            </a:r>
          </a:p>
          <a:p>
            <a:pPr marL="0" indent="0">
              <a:buNone/>
            </a:pPr>
            <a:endParaRPr lang="en-US" sz="800" b="1" dirty="0">
              <a:solidFill>
                <a:srgbClr val="0070C0"/>
              </a:solidFill>
            </a:endParaRPr>
          </a:p>
          <a:p>
            <a:pPr marL="342900" indent="-342900">
              <a:buAutoNum type="alphaLcParenR"/>
            </a:pPr>
            <a:r>
              <a:rPr lang="en-US" b="1" dirty="0" smtClean="0">
                <a:solidFill>
                  <a:srgbClr val="0070C0"/>
                </a:solidFill>
              </a:rPr>
              <a:t>The expansion of the group membership led to the incorporation of the collaborators of the new members in the general effort.</a:t>
            </a:r>
          </a:p>
          <a:p>
            <a:pPr marL="342900" indent="-342900">
              <a:buAutoNum type="alphaLcParenR"/>
            </a:pPr>
            <a:r>
              <a:rPr lang="en-US" b="1" dirty="0" smtClean="0">
                <a:solidFill>
                  <a:srgbClr val="0070C0"/>
                </a:solidFill>
              </a:rPr>
              <a:t>The personal influence of Mike Pennington in the worldwide phenomenological efforts to understand data from Compass, BES, Daphne and other experiments has increased the </a:t>
            </a:r>
            <a:r>
              <a:rPr lang="en-US" b="1" dirty="0" smtClean="0">
                <a:solidFill>
                  <a:srgbClr val="0070C0"/>
                </a:solidFill>
              </a:rPr>
              <a:t>cross-pollination </a:t>
            </a:r>
            <a:r>
              <a:rPr lang="en-US" b="1" dirty="0" smtClean="0">
                <a:solidFill>
                  <a:srgbClr val="0070C0"/>
                </a:solidFill>
              </a:rPr>
              <a:t>and developments of these analyses. </a:t>
            </a:r>
            <a:endParaRPr lang="en-US" b="1" dirty="0">
              <a:solidFill>
                <a:srgbClr val="0070C0"/>
              </a:solidFill>
            </a:endParaRPr>
          </a:p>
          <a:p>
            <a:pPr marL="0" indent="0">
              <a:buNone/>
            </a:pPr>
            <a:endParaRPr lang="en-US" dirty="0"/>
          </a:p>
          <a:p>
            <a:pPr marL="0" indent="0" algn="ctr">
              <a:buNone/>
            </a:pPr>
            <a:r>
              <a:rPr lang="en-US" b="1" dirty="0">
                <a:solidFill>
                  <a:srgbClr val="00B050"/>
                </a:solidFill>
              </a:rPr>
              <a:t>Grade: Exceeds </a:t>
            </a:r>
            <a:r>
              <a:rPr lang="en-US" b="1" dirty="0" smtClean="0">
                <a:solidFill>
                  <a:srgbClr val="00B050"/>
                </a:solidFill>
              </a:rPr>
              <a:t>All Expectations</a:t>
            </a:r>
            <a:endParaRPr lang="en-US" b="1" dirty="0">
              <a:solidFill>
                <a:srgbClr val="00B050"/>
              </a:solidFill>
            </a:endParaRPr>
          </a:p>
          <a:p>
            <a:pPr marL="0" indent="0">
              <a:buNone/>
            </a:pPr>
            <a:endParaRPr lang="en-US" dirty="0"/>
          </a:p>
        </p:txBody>
      </p:sp>
    </p:spTree>
    <p:extLst>
      <p:ext uri="{BB962C8B-B14F-4D97-AF65-F5344CB8AC3E}">
        <p14:creationId xmlns:p14="http://schemas.microsoft.com/office/powerpoint/2010/main" val="2734605358"/>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Past Six Years</a:t>
            </a:r>
            <a:endParaRPr lang="en-US" dirty="0"/>
          </a:p>
        </p:txBody>
      </p:sp>
      <p:sp>
        <p:nvSpPr>
          <p:cNvPr id="3" name="Content Placeholder 2"/>
          <p:cNvSpPr>
            <a:spLocks noGrp="1"/>
          </p:cNvSpPr>
          <p:nvPr>
            <p:ph idx="1"/>
          </p:nvPr>
        </p:nvSpPr>
        <p:spPr>
          <a:xfrm>
            <a:off x="457200" y="914400"/>
            <a:ext cx="8229600" cy="5211763"/>
          </a:xfrm>
        </p:spPr>
        <p:txBody>
          <a:bodyPr/>
          <a:lstStyle/>
          <a:p>
            <a:pPr marL="0" lvl="0" indent="0">
              <a:buNone/>
            </a:pPr>
            <a:r>
              <a:rPr lang="en-US" dirty="0" smtClean="0"/>
              <a:t>	In </a:t>
            </a:r>
            <a:r>
              <a:rPr lang="en-US" dirty="0"/>
              <a:t>collaboration with other relevant components of the laboratory, develop with appropriate and innovative emphasis, initiatives in computational physics. These might be analogous to the present, extremely successful lattice QCD program. </a:t>
            </a:r>
          </a:p>
          <a:p>
            <a:pPr marL="0" indent="0" algn="r">
              <a:buNone/>
            </a:pPr>
            <a:r>
              <a:rPr lang="en-US" dirty="0"/>
              <a:t>Weight: 20</a:t>
            </a:r>
            <a:r>
              <a:rPr lang="en-US" dirty="0" smtClean="0"/>
              <a:t>%</a:t>
            </a:r>
          </a:p>
          <a:p>
            <a:pPr marL="0" indent="0">
              <a:buNone/>
            </a:pPr>
            <a:endParaRPr lang="en-US" dirty="0" smtClean="0"/>
          </a:p>
          <a:p>
            <a:pPr marL="0" indent="0">
              <a:buNone/>
            </a:pPr>
            <a:r>
              <a:rPr lang="en-US" b="1" dirty="0" smtClean="0">
                <a:solidFill>
                  <a:srgbClr val="0070C0"/>
                </a:solidFill>
              </a:rPr>
              <a:t>Along with the Deputy Director and recently the CIO, Mike has represented the opportunities associated with our expertise in computational physics and high performance computing as a basis for extension of our partnerships and the computational physics portfolio.     ( This is a trick in bootstrapping because we cannot directly use nuclear physics funding for other purposes.) </a:t>
            </a:r>
          </a:p>
          <a:p>
            <a:pPr marL="0" indent="0">
              <a:buNone/>
            </a:pPr>
            <a:r>
              <a:rPr lang="en-US" b="1" dirty="0" smtClean="0">
                <a:solidFill>
                  <a:srgbClr val="0070C0"/>
                </a:solidFill>
              </a:rPr>
              <a:t>At present we have reached an advanced stage of discussion with Old Dominion University </a:t>
            </a:r>
            <a:r>
              <a:rPr lang="en-US" b="1" dirty="0" smtClean="0">
                <a:solidFill>
                  <a:srgbClr val="0070C0"/>
                </a:solidFill>
              </a:rPr>
              <a:t>about </a:t>
            </a:r>
            <a:r>
              <a:rPr lang="en-US" b="1" dirty="0" smtClean="0">
                <a:solidFill>
                  <a:srgbClr val="0070C0"/>
                </a:solidFill>
              </a:rPr>
              <a:t>a couple of joint positions.</a:t>
            </a:r>
          </a:p>
          <a:p>
            <a:pPr marL="0" indent="0">
              <a:buNone/>
            </a:pPr>
            <a:r>
              <a:rPr lang="en-US" dirty="0" smtClean="0"/>
              <a:t> </a:t>
            </a:r>
            <a:endParaRPr lang="en-US" dirty="0"/>
          </a:p>
          <a:p>
            <a:pPr marL="0" indent="0" algn="ctr">
              <a:buNone/>
            </a:pPr>
            <a:r>
              <a:rPr lang="en-US" b="1" dirty="0">
                <a:solidFill>
                  <a:srgbClr val="00B050"/>
                </a:solidFill>
              </a:rPr>
              <a:t>Grade: </a:t>
            </a:r>
            <a:r>
              <a:rPr lang="en-US" b="1" dirty="0" smtClean="0">
                <a:solidFill>
                  <a:srgbClr val="00B050"/>
                </a:solidFill>
              </a:rPr>
              <a:t>Exceeds Most Expectations</a:t>
            </a:r>
            <a:endParaRPr lang="en-US" b="1" dirty="0">
              <a:solidFill>
                <a:srgbClr val="00B050"/>
              </a:solidFill>
            </a:endParaRPr>
          </a:p>
          <a:p>
            <a:pPr marL="0" indent="0">
              <a:buNone/>
            </a:pPr>
            <a:endParaRPr lang="en-US" dirty="0"/>
          </a:p>
          <a:p>
            <a:endParaRPr lang="en-US" dirty="0"/>
          </a:p>
        </p:txBody>
      </p:sp>
    </p:spTree>
    <p:extLst>
      <p:ext uri="{BB962C8B-B14F-4D97-AF65-F5344CB8AC3E}">
        <p14:creationId xmlns:p14="http://schemas.microsoft.com/office/powerpoint/2010/main" val="2734605358"/>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674596"/>
          </a:xfrm>
        </p:spPr>
        <p:txBody>
          <a:bodyPr/>
          <a:lstStyle/>
          <a:p>
            <a:r>
              <a:rPr lang="en-US" dirty="0" smtClean="0"/>
              <a:t>Medium Energy Physics in The Next Decade</a:t>
            </a:r>
            <a:endParaRPr lang="en-US" dirty="0"/>
          </a:p>
        </p:txBody>
      </p:sp>
      <p:sp>
        <p:nvSpPr>
          <p:cNvPr id="3" name="Content Placeholder 2"/>
          <p:cNvSpPr>
            <a:spLocks noGrp="1"/>
          </p:cNvSpPr>
          <p:nvPr>
            <p:ph idx="1"/>
          </p:nvPr>
        </p:nvSpPr>
        <p:spPr>
          <a:xfrm>
            <a:off x="457200" y="990600"/>
            <a:ext cx="8229600" cy="5410200"/>
          </a:xfrm>
        </p:spPr>
        <p:txBody>
          <a:bodyPr/>
          <a:lstStyle/>
          <a:p>
            <a:r>
              <a:rPr lang="en-US" sz="1600" dirty="0" smtClean="0"/>
              <a:t>Meson and Baryon Spectroscopy</a:t>
            </a:r>
            <a:endParaRPr lang="en-US" sz="1600" dirty="0"/>
          </a:p>
          <a:p>
            <a:endParaRPr lang="en-US" sz="800" dirty="0"/>
          </a:p>
          <a:p>
            <a:r>
              <a:rPr lang="en-US" sz="1600" dirty="0" smtClean="0"/>
              <a:t>Valence Structure of the Hadrons</a:t>
            </a:r>
          </a:p>
          <a:p>
            <a:pPr lvl="1"/>
            <a:r>
              <a:rPr lang="en-US" sz="1600" dirty="0" smtClean="0"/>
              <a:t>Form Factors, Charge Radius of the Proton</a:t>
            </a:r>
          </a:p>
          <a:p>
            <a:pPr lvl="1"/>
            <a:r>
              <a:rPr lang="en-US" sz="1600" dirty="0" smtClean="0"/>
              <a:t>Spin Distributions</a:t>
            </a:r>
          </a:p>
          <a:p>
            <a:pPr lvl="1"/>
            <a:r>
              <a:rPr lang="en-US" sz="1600" dirty="0" smtClean="0"/>
              <a:t>3 Dimensional Structure, Transverse Momentum Structures</a:t>
            </a:r>
          </a:p>
          <a:p>
            <a:pPr lvl="1"/>
            <a:r>
              <a:rPr lang="en-US" sz="1600" dirty="0" smtClean="0"/>
              <a:t>Orbital Angular Momentum</a:t>
            </a:r>
          </a:p>
          <a:p>
            <a:pPr marL="456346" lvl="1" indent="0">
              <a:buNone/>
            </a:pPr>
            <a:endParaRPr lang="en-US" sz="800" dirty="0" smtClean="0"/>
          </a:p>
          <a:p>
            <a:r>
              <a:rPr lang="en-US" sz="1600" dirty="0" smtClean="0"/>
              <a:t>Anti-quark sea</a:t>
            </a:r>
          </a:p>
          <a:p>
            <a:endParaRPr lang="en-US" sz="800" dirty="0" smtClean="0"/>
          </a:p>
          <a:p>
            <a:r>
              <a:rPr lang="en-US" sz="1600" dirty="0" smtClean="0"/>
              <a:t>Gluon Spin</a:t>
            </a:r>
          </a:p>
          <a:p>
            <a:pPr marL="0" indent="0">
              <a:buNone/>
            </a:pPr>
            <a:endParaRPr lang="en-US" sz="800" dirty="0" smtClean="0"/>
          </a:p>
          <a:p>
            <a:r>
              <a:rPr lang="en-US" sz="1600" dirty="0" smtClean="0"/>
              <a:t>Nuclear Structure</a:t>
            </a:r>
          </a:p>
          <a:p>
            <a:pPr lvl="1"/>
            <a:r>
              <a:rPr lang="en-US" sz="1600" dirty="0" smtClean="0"/>
              <a:t>Short Range nuclear forces</a:t>
            </a:r>
          </a:p>
          <a:p>
            <a:pPr lvl="1"/>
            <a:r>
              <a:rPr lang="en-US" sz="1600" dirty="0" smtClean="0"/>
              <a:t>Neutron skin in nuclei</a:t>
            </a:r>
          </a:p>
          <a:p>
            <a:pPr lvl="1"/>
            <a:endParaRPr lang="en-US" sz="800" dirty="0"/>
          </a:p>
          <a:p>
            <a:r>
              <a:rPr lang="en-US" sz="1600" dirty="0" smtClean="0"/>
              <a:t>Fundamental Symmetries</a:t>
            </a:r>
          </a:p>
          <a:p>
            <a:pPr lvl="1"/>
            <a:r>
              <a:rPr lang="en-US" sz="1600" dirty="0" smtClean="0"/>
              <a:t>sin</a:t>
            </a:r>
            <a:r>
              <a:rPr lang="en-US" sz="1600" baseline="30000" dirty="0" smtClean="0"/>
              <a:t>2</a:t>
            </a:r>
            <a:r>
              <a:rPr lang="en-US" sz="1600" dirty="0" smtClean="0">
                <a:latin typeface="Symbol" panose="05050102010706020507" pitchFamily="18" charset="2"/>
              </a:rPr>
              <a:t>Q</a:t>
            </a:r>
            <a:r>
              <a:rPr lang="en-US" sz="1600" baseline="-25000" dirty="0" smtClean="0"/>
              <a:t>W</a:t>
            </a:r>
            <a:r>
              <a:rPr lang="en-US" sz="1600" dirty="0" smtClean="0"/>
              <a:t> at low Q</a:t>
            </a:r>
            <a:r>
              <a:rPr lang="en-US" sz="1600" baseline="30000" dirty="0" smtClean="0"/>
              <a:t>2 </a:t>
            </a:r>
            <a:r>
              <a:rPr lang="en-US" sz="1600" dirty="0" smtClean="0"/>
              <a:t> </a:t>
            </a:r>
          </a:p>
          <a:p>
            <a:pPr lvl="1"/>
            <a:r>
              <a:rPr lang="en-US" sz="1600" dirty="0" smtClean="0"/>
              <a:t>Heavy photons?</a:t>
            </a:r>
          </a:p>
          <a:p>
            <a:pPr marL="456346" lvl="1" indent="0">
              <a:buNone/>
            </a:pPr>
            <a:endParaRPr lang="en-US" sz="1600" baseline="30000" dirty="0" smtClean="0"/>
          </a:p>
          <a:p>
            <a:pPr marL="456346" lvl="1" indent="0">
              <a:buNone/>
            </a:pPr>
            <a:r>
              <a:rPr lang="en-US" sz="2800" b="1" baseline="30000" dirty="0" smtClean="0">
                <a:solidFill>
                  <a:srgbClr val="C00000"/>
                </a:solidFill>
              </a:rPr>
              <a:t>Jefferson Lab Theory is well prepared for these challenges.</a:t>
            </a:r>
          </a:p>
          <a:p>
            <a:endParaRPr lang="en-US" sz="2000" dirty="0" smtClean="0"/>
          </a:p>
          <a:p>
            <a:pPr lvl="1"/>
            <a:endParaRPr lang="en-US" sz="2000" dirty="0"/>
          </a:p>
          <a:p>
            <a:endParaRPr lang="en-US" sz="2000" dirty="0" smtClean="0"/>
          </a:p>
        </p:txBody>
      </p:sp>
    </p:spTree>
    <p:extLst>
      <p:ext uri="{BB962C8B-B14F-4D97-AF65-F5344CB8AC3E}">
        <p14:creationId xmlns:p14="http://schemas.microsoft.com/office/powerpoint/2010/main" val="4227830705"/>
      </p:ext>
    </p:extLst>
  </p:cSld>
  <p:clrMapOvr>
    <a:masterClrMapping/>
  </p:clrMapOvr>
  <mc:AlternateContent xmlns:mc="http://schemas.openxmlformats.org/markup-compatibility/2006" xmlns:p14="http://schemas.microsoft.com/office/powerpoint/2010/main">
    <mc:Choice Requires="p14">
      <p:transition p14:dur="0"/>
    </mc:Choice>
    <mc:Fallback xmlns:mv="urn:schemas-microsoft-com:mac:vml" xmlns="">
      <p:transition/>
    </mc:Fallback>
  </mc:AlternateContent>
  <p:timing>
    <p:tnLst>
      <p:par>
        <p:cTn id="1" dur="indefinite" restart="never" nodeType="tmRoot"/>
      </p:par>
    </p:tnLst>
  </p:timing>
</p:sld>
</file>

<file path=ppt/theme/theme1.xml><?xml version="1.0" encoding="utf-8"?>
<a:theme xmlns:a="http://schemas.openxmlformats.org/drawingml/2006/main" name="8_JLab_PowerPoint1-1">
  <a:themeElements>
    <a:clrScheme name="JLab_PowerPoint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JLab_PowerPoint1-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Lab_PowerPoint1-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Lab_PowerPoint1-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Lab_PowerPoint1-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Lab_PowerPoint1-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Lab_PowerPoint1-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Lab_PowerPoint1-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Lab_PowerPoint1-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Lab_PowerPoint1-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Lab_PowerPoint1-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Lab_PowerPoint1-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Lab_PowerPoint1-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6818</TotalTime>
  <Words>419</Words>
  <Application>Microsoft Office PowerPoint</Application>
  <PresentationFormat>On-screen Show (4:3)</PresentationFormat>
  <Paragraphs>107</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8_JLab_PowerPoint1-1</vt:lpstr>
      <vt:lpstr>PowerPoint Presentation</vt:lpstr>
      <vt:lpstr>Acknowledgements</vt:lpstr>
      <vt:lpstr>The Name of The Laboratory</vt:lpstr>
      <vt:lpstr>The Past Six Years</vt:lpstr>
      <vt:lpstr>The Past Six Years</vt:lpstr>
      <vt:lpstr>The Past Six Years</vt:lpstr>
      <vt:lpstr>The Past Six Years</vt:lpstr>
      <vt:lpstr>The Past Six Years</vt:lpstr>
      <vt:lpstr>Medium Energy Physics in The Next Decade</vt:lpstr>
      <vt:lpstr>Need for an Electron Ion Collider</vt:lpstr>
      <vt:lpstr>Conclusion</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stewartm</dc:creator>
  <cp:lastModifiedBy>stewartm</cp:lastModifiedBy>
  <cp:revision>402</cp:revision>
  <cp:lastPrinted>2016-06-21T12:20:30Z</cp:lastPrinted>
  <dcterms:created xsi:type="dcterms:W3CDTF">2014-04-04T14:35:38Z</dcterms:created>
  <dcterms:modified xsi:type="dcterms:W3CDTF">2016-06-21T13:49:39Z</dcterms:modified>
</cp:coreProperties>
</file>