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69" r:id="rId12"/>
    <p:sldId id="289" r:id="rId13"/>
    <p:sldId id="291" r:id="rId14"/>
    <p:sldId id="290" r:id="rId15"/>
    <p:sldId id="292" r:id="rId16"/>
    <p:sldId id="293" r:id="rId17"/>
    <p:sldId id="294" r:id="rId18"/>
    <p:sldId id="278" r:id="rId19"/>
    <p:sldId id="280" r:id="rId20"/>
    <p:sldId id="295" r:id="rId21"/>
    <p:sldId id="279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B2"/>
    <a:srgbClr val="FF7C80"/>
    <a:srgbClr val="FFCC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11" autoAdjust="0"/>
  </p:normalViewPr>
  <p:slideViewPr>
    <p:cSldViewPr snapToGrid="0"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94FE-4051-4CF3-A5C6-6C8FA0854D67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6E5D-03C8-4284-A18D-9300DF53D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9F0B6-741B-4C6B-8879-F91B989EAED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6477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of </a:t>
            </a:r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-</a:t>
            </a:r>
            <a:r>
              <a:rPr lang="en-US" dirty="0" err="1" smtClean="0"/>
              <a:t>Hypernuclei</a:t>
            </a:r>
            <a:r>
              <a:rPr lang="en-US" dirty="0" smtClean="0"/>
              <a:t> with Electromagnetic Probes at JLAB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543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Liguang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Tang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Physics, Hampton University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National Laboratory (JLAB)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July 31 &amp; Aug. 1, 2009,  OCPA6 Satellite Meeting on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Hadron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Physics, Lanzhou University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0" y="0"/>
            <a:ext cx="9144000" cy="6857999"/>
            <a:chOff x="1927" y="1466"/>
            <a:chExt cx="12095" cy="10343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866" y="1466"/>
              <a:ext cx="10209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ontinuous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lectron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eam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ccelerator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acility (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CEBAF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1927" y="2306"/>
              <a:ext cx="12095" cy="9503"/>
              <a:chOff x="463" y="432"/>
              <a:chExt cx="4838" cy="3801"/>
            </a:xfrm>
          </p:grpSpPr>
          <p:pic>
            <p:nvPicPr>
              <p:cNvPr id="29" name="Picture 5" descr="aeria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3" y="432"/>
                <a:ext cx="4838" cy="3801"/>
              </a:xfrm>
              <a:prstGeom prst="rect">
                <a:avLst/>
              </a:prstGeom>
              <a:noFill/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2785" y="2928"/>
                <a:ext cx="22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3648" y="3072"/>
                <a:ext cx="217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4225" y="2928"/>
                <a:ext cx="21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1967" y="1872"/>
                <a:ext cx="484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MCC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V="1">
                <a:off x="1775" y="1104"/>
                <a:ext cx="192" cy="10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H="1" flipV="1">
                <a:off x="3119" y="1056"/>
                <a:ext cx="240" cy="11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V="1">
                <a:off x="2448" y="2688"/>
                <a:ext cx="1036" cy="10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H="1" flipV="1">
                <a:off x="3359" y="2160"/>
                <a:ext cx="433" cy="17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 flipV="1">
                <a:off x="3504" y="2688"/>
                <a:ext cx="1344" cy="8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913" y="1252"/>
                <a:ext cx="807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North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Linac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+400MeV</a:t>
                </a: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3461" y="1248"/>
                <a:ext cx="808" cy="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South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Linac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+400MeV</a:t>
                </a:r>
              </a:p>
            </p:txBody>
          </p:sp>
          <p:cxnSp>
            <p:nvCxnSpPr>
              <p:cNvPr id="41" name="AutoShape 18"/>
              <p:cNvCxnSpPr>
                <a:cxnSpLocks noChangeShapeType="1"/>
                <a:stCxn id="34" idx="0"/>
                <a:endCxn id="35" idx="0"/>
              </p:cNvCxnSpPr>
              <p:nvPr/>
            </p:nvCxnSpPr>
            <p:spPr bwMode="auto">
              <a:xfrm rot="16200000" flipH="1">
                <a:off x="2566" y="1381"/>
                <a:ext cx="1" cy="1584"/>
              </a:xfrm>
              <a:prstGeom prst="curvedConnector3">
                <a:avLst>
                  <a:gd name="adj1" fmla="val 47299995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 flipH="1">
                <a:off x="1679" y="2160"/>
                <a:ext cx="96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>
                <a:off x="1296" y="2832"/>
                <a:ext cx="63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Injector</a:t>
                </a:r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2422" y="1008"/>
                <a:ext cx="4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FEL</a:t>
                </a:r>
              </a:p>
            </p:txBody>
          </p:sp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2097" y="479"/>
                <a:ext cx="6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East Arc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2015" y="2646"/>
                <a:ext cx="75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West Arc</a:t>
                </a:r>
              </a:p>
            </p:txBody>
          </p:sp>
          <p:cxnSp>
            <p:nvCxnSpPr>
              <p:cNvPr id="47" name="AutoShape 24"/>
              <p:cNvCxnSpPr>
                <a:cxnSpLocks noChangeShapeType="1"/>
                <a:stCxn id="34" idx="1"/>
                <a:endCxn id="35" idx="1"/>
              </p:cNvCxnSpPr>
              <p:nvPr/>
            </p:nvCxnSpPr>
            <p:spPr bwMode="auto">
              <a:xfrm rot="16200000">
                <a:off x="2519" y="491"/>
                <a:ext cx="48" cy="1153"/>
              </a:xfrm>
              <a:prstGeom prst="curvedConnector3">
                <a:avLst>
                  <a:gd name="adj1" fmla="val 46875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8" name="Group 47"/>
          <p:cNvGrpSpPr/>
          <p:nvPr/>
        </p:nvGrpSpPr>
        <p:grpSpPr>
          <a:xfrm>
            <a:off x="4286251" y="5214942"/>
            <a:ext cx="4114800" cy="1643058"/>
            <a:chOff x="4536611" y="5214942"/>
            <a:chExt cx="3507253" cy="164305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" name="TextBox 48"/>
            <p:cNvSpPr txBox="1"/>
            <p:nvPr/>
          </p:nvSpPr>
          <p:spPr>
            <a:xfrm>
              <a:off x="4536611" y="6027003"/>
              <a:ext cx="3507253" cy="830997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Hypernuclear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Physics</a:t>
              </a: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(e, e’ K</a:t>
              </a:r>
              <a:r>
                <a:rPr lang="en-US" sz="2000" b="1" baseline="38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reaction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 flipV="1">
              <a:off x="4961024" y="5272087"/>
              <a:ext cx="800100" cy="714375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6359713" y="5422108"/>
              <a:ext cx="814384" cy="400051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632732" y="3086101"/>
            <a:ext cx="3511271" cy="2071688"/>
            <a:chOff x="6089186" y="3086101"/>
            <a:chExt cx="2754776" cy="20716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" name="TextBox 52"/>
            <p:cNvSpPr txBox="1"/>
            <p:nvPr/>
          </p:nvSpPr>
          <p:spPr>
            <a:xfrm>
              <a:off x="6089186" y="3086101"/>
              <a:ext cx="2754776" cy="8572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Hyperon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Physics</a:t>
              </a: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Electro- &amp; photo-production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5929837" y="4464844"/>
              <a:ext cx="1185862" cy="200027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329363" y="600075"/>
            <a:ext cx="281463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 CW Beam (1 – 5 passes)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 2 ns pulse separation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 1.67 </a:t>
            </a:r>
            <a:r>
              <a:rPr lang="en-US" i="1" dirty="0" err="1" smtClean="0">
                <a:solidFill>
                  <a:schemeClr val="bg1"/>
                </a:solidFill>
              </a:rPr>
              <a:t>ps</a:t>
            </a:r>
            <a:r>
              <a:rPr lang="en-US" i="1" dirty="0" smtClean="0">
                <a:solidFill>
                  <a:schemeClr val="bg1"/>
                </a:solidFill>
              </a:rPr>
              <a:t> pulse width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 ~10</a:t>
            </a:r>
            <a:r>
              <a:rPr lang="en-US" i="1" baseline="38000" dirty="0" smtClean="0">
                <a:solidFill>
                  <a:schemeClr val="bg1"/>
                </a:solidFill>
              </a:rPr>
              <a:t>-7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emittance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 I</a:t>
            </a:r>
            <a:r>
              <a:rPr lang="en-US" i="1" baseline="-28000" dirty="0" smtClean="0">
                <a:solidFill>
                  <a:schemeClr val="bg1"/>
                </a:solidFill>
              </a:rPr>
              <a:t>max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</a:t>
            </a:r>
            <a:r>
              <a:rPr lang="en-US" i="1" dirty="0" smtClean="0">
                <a:solidFill>
                  <a:schemeClr val="bg1"/>
                </a:solidFill>
              </a:rPr>
              <a:t> 100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A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Hypernuclear</a:t>
            </a:r>
            <a:r>
              <a:rPr lang="en-US" dirty="0" smtClean="0"/>
              <a:t> Physics Programs </a:t>
            </a:r>
            <a:br>
              <a:rPr lang="en-US" dirty="0" smtClean="0"/>
            </a:br>
            <a:r>
              <a:rPr lang="en-US" dirty="0" smtClean="0"/>
              <a:t>at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828800"/>
            <a:ext cx="7972425" cy="4443413"/>
          </a:xfrm>
        </p:spPr>
        <p:txBody>
          <a:bodyPr>
            <a:noAutofit/>
          </a:bodyPr>
          <a:lstStyle/>
          <a:p>
            <a:r>
              <a:rPr lang="en-US" sz="3600" dirty="0" smtClean="0"/>
              <a:t>Established:    </a:t>
            </a:r>
            <a:r>
              <a:rPr lang="en-US" sz="3600" i="1" dirty="0" smtClean="0"/>
              <a:t>High precision mass spectroscopy of </a:t>
            </a:r>
            <a:r>
              <a:rPr lang="en-US" sz="3600" i="1" dirty="0" smtClean="0">
                <a:sym typeface="Symbol"/>
              </a:rPr>
              <a:t>-</a:t>
            </a:r>
            <a:r>
              <a:rPr lang="en-US" sz="3600" i="1" dirty="0" err="1" smtClean="0">
                <a:sym typeface="Symbol"/>
              </a:rPr>
              <a:t>hypernuclei</a:t>
            </a:r>
            <a:r>
              <a:rPr lang="en-US" sz="3600" i="1" dirty="0" smtClean="0">
                <a:sym typeface="Symbol"/>
              </a:rPr>
              <a:t> </a:t>
            </a:r>
            <a:r>
              <a:rPr lang="en-US" sz="3600" i="1" dirty="0" smtClean="0"/>
              <a:t>with wide mass range.  </a:t>
            </a:r>
            <a:r>
              <a:rPr lang="en-US" sz="3600" i="1" dirty="0" smtClean="0">
                <a:solidFill>
                  <a:srgbClr val="FFFF00"/>
                </a:solidFill>
              </a:rPr>
              <a:t>(Hall C program will be shown as an example)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3600" dirty="0" smtClean="0"/>
              <a:t>Proposing:      </a:t>
            </a:r>
            <a:r>
              <a:rPr lang="en-US" sz="3600" i="1" dirty="0" smtClean="0"/>
              <a:t>High precision decay </a:t>
            </a:r>
            <a:r>
              <a:rPr lang="en-US" sz="3600" i="1" dirty="0" err="1" smtClean="0"/>
              <a:t>pion</a:t>
            </a:r>
            <a:r>
              <a:rPr lang="en-US" sz="3600" i="1" dirty="0" smtClean="0"/>
              <a:t> spectroscopy for light and exotic </a:t>
            </a:r>
            <a:r>
              <a:rPr lang="en-US" sz="3600" i="1" dirty="0" smtClean="0">
                <a:sym typeface="Symbol"/>
              </a:rPr>
              <a:t>-</a:t>
            </a:r>
            <a:r>
              <a:rPr lang="en-US" sz="3600" i="1" dirty="0" err="1" smtClean="0"/>
              <a:t>hypernuclei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 fontScale="90000"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06477" y="695017"/>
            <a:ext cx="6119658" cy="17145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E89-009 (Phase I, 2000)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– Feasibility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Existing equipment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Common Splitter –  Aims to high yield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Zero degree tagging on e’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44475" y="826626"/>
            <a:ext cx="8899525" cy="5796833"/>
            <a:chOff x="244475" y="826626"/>
            <a:chExt cx="8899525" cy="5796833"/>
          </a:xfrm>
        </p:grpSpPr>
        <p:grpSp>
          <p:nvGrpSpPr>
            <p:cNvPr id="41" name="Group 14"/>
            <p:cNvGrpSpPr/>
            <p:nvPr/>
          </p:nvGrpSpPr>
          <p:grpSpPr>
            <a:xfrm>
              <a:off x="6332538" y="826626"/>
              <a:ext cx="2811462" cy="3284537"/>
              <a:chOff x="2098675" y="1286593"/>
              <a:chExt cx="2811462" cy="3284537"/>
            </a:xfrm>
          </p:grpSpPr>
          <p:pic>
            <p:nvPicPr>
              <p:cNvPr id="1204" name="Picture 1184" descr="HNSS_topview_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98675" y="1286593"/>
                <a:ext cx="2811462" cy="3284537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5" name="Line 1185"/>
              <p:cNvSpPr>
                <a:spLocks noChangeShapeType="1"/>
              </p:cNvSpPr>
              <p:nvPr/>
            </p:nvSpPr>
            <p:spPr bwMode="auto">
              <a:xfrm flipH="1">
                <a:off x="3624259" y="1671639"/>
                <a:ext cx="57152" cy="5000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6" name="Text Box 1186"/>
              <p:cNvSpPr txBox="1">
                <a:spLocks noChangeArrowheads="1"/>
              </p:cNvSpPr>
              <p:nvPr/>
            </p:nvSpPr>
            <p:spPr bwMode="auto">
              <a:xfrm>
                <a:off x="3565525" y="1398588"/>
                <a:ext cx="1073150" cy="27463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/>
                  <a:t>Electron beam</a:t>
                </a:r>
              </a:p>
            </p:txBody>
          </p:sp>
          <p:sp>
            <p:nvSpPr>
              <p:cNvPr id="1207" name="Line 1187"/>
              <p:cNvSpPr>
                <a:spLocks noChangeShapeType="1"/>
              </p:cNvSpPr>
              <p:nvPr/>
            </p:nvSpPr>
            <p:spPr bwMode="auto">
              <a:xfrm flipH="1">
                <a:off x="2894012" y="2686051"/>
                <a:ext cx="573088" cy="1368425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" name="Text Box 1188"/>
              <p:cNvSpPr txBox="1">
                <a:spLocks noChangeArrowheads="1"/>
              </p:cNvSpPr>
              <p:nvPr/>
            </p:nvSpPr>
            <p:spPr bwMode="auto">
              <a:xfrm>
                <a:off x="2497137" y="4098926"/>
                <a:ext cx="461963" cy="3968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rgbClr val="00FFFF"/>
                    </a:solidFill>
                  </a:rPr>
                  <a:t>K</a:t>
                </a:r>
                <a:r>
                  <a:rPr lang="en-US" altLang="ja-JP" sz="2000" baseline="30000">
                    <a:solidFill>
                      <a:srgbClr val="00FFFF"/>
                    </a:solidFill>
                  </a:rPr>
                  <a:t>+</a:t>
                </a:r>
              </a:p>
            </p:txBody>
          </p:sp>
          <p:sp>
            <p:nvSpPr>
              <p:cNvPr id="1209" name="Text Box 1189"/>
              <p:cNvSpPr txBox="1">
                <a:spLocks noChangeArrowheads="1"/>
              </p:cNvSpPr>
              <p:nvPr/>
            </p:nvSpPr>
            <p:spPr bwMode="auto">
              <a:xfrm>
                <a:off x="4319587" y="3121026"/>
                <a:ext cx="352425" cy="39687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chemeClr val="tx1"/>
                    </a:solidFill>
                  </a:rPr>
                  <a:t>e</a:t>
                </a:r>
                <a:r>
                  <a:rPr lang="en-US" altLang="ja-JP" sz="2000" baseline="30000">
                    <a:solidFill>
                      <a:schemeClr val="tx1"/>
                    </a:solidFill>
                  </a:rPr>
                  <a:t>’</a:t>
                </a:r>
              </a:p>
            </p:txBody>
          </p:sp>
          <p:sp>
            <p:nvSpPr>
              <p:cNvPr id="1210" name="Line 1190"/>
              <p:cNvSpPr>
                <a:spLocks noChangeShapeType="1"/>
              </p:cNvSpPr>
              <p:nvPr/>
            </p:nvSpPr>
            <p:spPr bwMode="auto">
              <a:xfrm>
                <a:off x="3657600" y="2351088"/>
                <a:ext cx="595312" cy="6826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585787" y="4400959"/>
              <a:ext cx="4570413" cy="895350"/>
              <a:chOff x="1251" y="2792"/>
              <a:chExt cx="2278" cy="450"/>
            </a:xfrm>
          </p:grpSpPr>
          <p:sp>
            <p:nvSpPr>
              <p:cNvPr id="1004" name="Rectangle 3"/>
              <p:cNvSpPr>
                <a:spLocks noChangeArrowheads="1"/>
              </p:cNvSpPr>
              <p:nvPr/>
            </p:nvSpPr>
            <p:spPr bwMode="auto">
              <a:xfrm>
                <a:off x="1251" y="2792"/>
                <a:ext cx="2278" cy="450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4"/>
              <p:cNvSpPr>
                <a:spLocks noChangeShapeType="1"/>
              </p:cNvSpPr>
              <p:nvPr/>
            </p:nvSpPr>
            <p:spPr bwMode="auto">
              <a:xfrm>
                <a:off x="12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5"/>
              <p:cNvSpPr>
                <a:spLocks noChangeShapeType="1"/>
              </p:cNvSpPr>
              <p:nvPr/>
            </p:nvSpPr>
            <p:spPr bwMode="auto">
              <a:xfrm>
                <a:off x="125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6"/>
              <p:cNvSpPr>
                <a:spLocks noChangeShapeType="1"/>
              </p:cNvSpPr>
              <p:nvPr/>
            </p:nvSpPr>
            <p:spPr bwMode="auto">
              <a:xfrm>
                <a:off x="126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7"/>
              <p:cNvSpPr>
                <a:spLocks noChangeShapeType="1"/>
              </p:cNvSpPr>
              <p:nvPr/>
            </p:nvSpPr>
            <p:spPr bwMode="auto">
              <a:xfrm>
                <a:off x="12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8"/>
              <p:cNvSpPr>
                <a:spLocks noChangeShapeType="1"/>
              </p:cNvSpPr>
              <p:nvPr/>
            </p:nvSpPr>
            <p:spPr bwMode="auto">
              <a:xfrm>
                <a:off x="12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9"/>
              <p:cNvSpPr>
                <a:spLocks noChangeShapeType="1"/>
              </p:cNvSpPr>
              <p:nvPr/>
            </p:nvSpPr>
            <p:spPr bwMode="auto">
              <a:xfrm>
                <a:off x="12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10"/>
              <p:cNvSpPr>
                <a:spLocks noChangeShapeType="1"/>
              </p:cNvSpPr>
              <p:nvPr/>
            </p:nvSpPr>
            <p:spPr bwMode="auto">
              <a:xfrm>
                <a:off x="129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11"/>
              <p:cNvSpPr>
                <a:spLocks noChangeShapeType="1"/>
              </p:cNvSpPr>
              <p:nvPr/>
            </p:nvSpPr>
            <p:spPr bwMode="auto">
              <a:xfrm>
                <a:off x="129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Line 12"/>
              <p:cNvSpPr>
                <a:spLocks noChangeShapeType="1"/>
              </p:cNvSpPr>
              <p:nvPr/>
            </p:nvSpPr>
            <p:spPr bwMode="auto">
              <a:xfrm>
                <a:off x="13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Line 13"/>
              <p:cNvSpPr>
                <a:spLocks noChangeShapeType="1"/>
              </p:cNvSpPr>
              <p:nvPr/>
            </p:nvSpPr>
            <p:spPr bwMode="auto">
              <a:xfrm>
                <a:off x="13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Line 14"/>
              <p:cNvSpPr>
                <a:spLocks noChangeShapeType="1"/>
              </p:cNvSpPr>
              <p:nvPr/>
            </p:nvSpPr>
            <p:spPr bwMode="auto">
              <a:xfrm>
                <a:off x="13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Line 15"/>
              <p:cNvSpPr>
                <a:spLocks noChangeShapeType="1"/>
              </p:cNvSpPr>
              <p:nvPr/>
            </p:nvSpPr>
            <p:spPr bwMode="auto">
              <a:xfrm>
                <a:off x="13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Line 16"/>
              <p:cNvSpPr>
                <a:spLocks noChangeShapeType="1"/>
              </p:cNvSpPr>
              <p:nvPr/>
            </p:nvSpPr>
            <p:spPr bwMode="auto">
              <a:xfrm>
                <a:off x="13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Line 17"/>
              <p:cNvSpPr>
                <a:spLocks noChangeShapeType="1"/>
              </p:cNvSpPr>
              <p:nvPr/>
            </p:nvSpPr>
            <p:spPr bwMode="auto">
              <a:xfrm>
                <a:off x="134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18"/>
              <p:cNvSpPr>
                <a:spLocks noChangeShapeType="1"/>
              </p:cNvSpPr>
              <p:nvPr/>
            </p:nvSpPr>
            <p:spPr bwMode="auto">
              <a:xfrm>
                <a:off x="134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19"/>
              <p:cNvSpPr>
                <a:spLocks noChangeShapeType="1"/>
              </p:cNvSpPr>
              <p:nvPr/>
            </p:nvSpPr>
            <p:spPr bwMode="auto">
              <a:xfrm>
                <a:off x="135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Line 20"/>
              <p:cNvSpPr>
                <a:spLocks noChangeShapeType="1"/>
              </p:cNvSpPr>
              <p:nvPr/>
            </p:nvSpPr>
            <p:spPr bwMode="auto">
              <a:xfrm>
                <a:off x="136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Line 21"/>
              <p:cNvSpPr>
                <a:spLocks noChangeShapeType="1"/>
              </p:cNvSpPr>
              <p:nvPr/>
            </p:nvSpPr>
            <p:spPr bwMode="auto">
              <a:xfrm>
                <a:off x="136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22"/>
              <p:cNvSpPr>
                <a:spLocks noChangeShapeType="1"/>
              </p:cNvSpPr>
              <p:nvPr/>
            </p:nvSpPr>
            <p:spPr bwMode="auto">
              <a:xfrm>
                <a:off x="137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23"/>
              <p:cNvSpPr>
                <a:spLocks noChangeShapeType="1"/>
              </p:cNvSpPr>
              <p:nvPr/>
            </p:nvSpPr>
            <p:spPr bwMode="auto">
              <a:xfrm>
                <a:off x="138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24"/>
              <p:cNvSpPr>
                <a:spLocks noChangeShapeType="1"/>
              </p:cNvSpPr>
              <p:nvPr/>
            </p:nvSpPr>
            <p:spPr bwMode="auto">
              <a:xfrm>
                <a:off x="138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25"/>
              <p:cNvSpPr>
                <a:spLocks noChangeShapeType="1"/>
              </p:cNvSpPr>
              <p:nvPr/>
            </p:nvSpPr>
            <p:spPr bwMode="auto">
              <a:xfrm>
                <a:off x="139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26"/>
              <p:cNvSpPr>
                <a:spLocks noChangeShapeType="1"/>
              </p:cNvSpPr>
              <p:nvPr/>
            </p:nvSpPr>
            <p:spPr bwMode="auto">
              <a:xfrm>
                <a:off x="140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27"/>
              <p:cNvSpPr>
                <a:spLocks noChangeShapeType="1"/>
              </p:cNvSpPr>
              <p:nvPr/>
            </p:nvSpPr>
            <p:spPr bwMode="auto">
              <a:xfrm>
                <a:off x="1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28"/>
              <p:cNvSpPr>
                <a:spLocks noChangeShapeType="1"/>
              </p:cNvSpPr>
              <p:nvPr/>
            </p:nvSpPr>
            <p:spPr bwMode="auto">
              <a:xfrm>
                <a:off x="1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29"/>
              <p:cNvSpPr>
                <a:spLocks noChangeShapeType="1"/>
              </p:cNvSpPr>
              <p:nvPr/>
            </p:nvSpPr>
            <p:spPr bwMode="auto">
              <a:xfrm>
                <a:off x="14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30"/>
              <p:cNvSpPr>
                <a:spLocks noChangeShapeType="1"/>
              </p:cNvSpPr>
              <p:nvPr/>
            </p:nvSpPr>
            <p:spPr bwMode="auto">
              <a:xfrm>
                <a:off x="14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31"/>
              <p:cNvSpPr>
                <a:spLocks noChangeShapeType="1"/>
              </p:cNvSpPr>
              <p:nvPr/>
            </p:nvSpPr>
            <p:spPr bwMode="auto">
              <a:xfrm>
                <a:off x="14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32"/>
              <p:cNvSpPr>
                <a:spLocks noChangeShapeType="1"/>
              </p:cNvSpPr>
              <p:nvPr/>
            </p:nvSpPr>
            <p:spPr bwMode="auto">
              <a:xfrm>
                <a:off x="14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33"/>
              <p:cNvSpPr>
                <a:spLocks noChangeShapeType="1"/>
              </p:cNvSpPr>
              <p:nvPr/>
            </p:nvSpPr>
            <p:spPr bwMode="auto">
              <a:xfrm>
                <a:off x="14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34"/>
              <p:cNvSpPr>
                <a:spLocks noChangeShapeType="1"/>
              </p:cNvSpPr>
              <p:nvPr/>
            </p:nvSpPr>
            <p:spPr bwMode="auto">
              <a:xfrm>
                <a:off x="14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35"/>
              <p:cNvSpPr>
                <a:spLocks noChangeShapeType="1"/>
              </p:cNvSpPr>
              <p:nvPr/>
            </p:nvSpPr>
            <p:spPr bwMode="auto">
              <a:xfrm>
                <a:off x="14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36"/>
              <p:cNvSpPr>
                <a:spLocks noChangeShapeType="1"/>
              </p:cNvSpPr>
              <p:nvPr/>
            </p:nvSpPr>
            <p:spPr bwMode="auto">
              <a:xfrm>
                <a:off x="147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37"/>
              <p:cNvSpPr>
                <a:spLocks noChangeShapeType="1"/>
              </p:cNvSpPr>
              <p:nvPr/>
            </p:nvSpPr>
            <p:spPr bwMode="auto">
              <a:xfrm>
                <a:off x="148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38"/>
              <p:cNvSpPr>
                <a:spLocks noChangeShapeType="1"/>
              </p:cNvSpPr>
              <p:nvPr/>
            </p:nvSpPr>
            <p:spPr bwMode="auto">
              <a:xfrm>
                <a:off x="14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39"/>
              <p:cNvSpPr>
                <a:spLocks noChangeShapeType="1"/>
              </p:cNvSpPr>
              <p:nvPr/>
            </p:nvSpPr>
            <p:spPr bwMode="auto">
              <a:xfrm>
                <a:off x="149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40"/>
              <p:cNvSpPr>
                <a:spLocks noChangeShapeType="1"/>
              </p:cNvSpPr>
              <p:nvPr/>
            </p:nvSpPr>
            <p:spPr bwMode="auto">
              <a:xfrm>
                <a:off x="150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41"/>
              <p:cNvSpPr>
                <a:spLocks noChangeShapeType="1"/>
              </p:cNvSpPr>
              <p:nvPr/>
            </p:nvSpPr>
            <p:spPr bwMode="auto">
              <a:xfrm>
                <a:off x="15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42"/>
              <p:cNvSpPr>
                <a:spLocks noChangeShapeType="1"/>
              </p:cNvSpPr>
              <p:nvPr/>
            </p:nvSpPr>
            <p:spPr bwMode="auto">
              <a:xfrm>
                <a:off x="15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43"/>
              <p:cNvSpPr>
                <a:spLocks noChangeShapeType="1"/>
              </p:cNvSpPr>
              <p:nvPr/>
            </p:nvSpPr>
            <p:spPr bwMode="auto">
              <a:xfrm>
                <a:off x="152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44"/>
              <p:cNvSpPr>
                <a:spLocks noChangeShapeType="1"/>
              </p:cNvSpPr>
              <p:nvPr/>
            </p:nvSpPr>
            <p:spPr bwMode="auto">
              <a:xfrm>
                <a:off x="152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45"/>
              <p:cNvSpPr>
                <a:spLocks noChangeShapeType="1"/>
              </p:cNvSpPr>
              <p:nvPr/>
            </p:nvSpPr>
            <p:spPr bwMode="auto">
              <a:xfrm>
                <a:off x="153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46"/>
              <p:cNvSpPr>
                <a:spLocks noChangeShapeType="1"/>
              </p:cNvSpPr>
              <p:nvPr/>
            </p:nvSpPr>
            <p:spPr bwMode="auto">
              <a:xfrm>
                <a:off x="15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47"/>
              <p:cNvSpPr>
                <a:spLocks noChangeShapeType="1"/>
              </p:cNvSpPr>
              <p:nvPr/>
            </p:nvSpPr>
            <p:spPr bwMode="auto">
              <a:xfrm>
                <a:off x="15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48"/>
              <p:cNvSpPr>
                <a:spLocks noChangeShapeType="1"/>
              </p:cNvSpPr>
              <p:nvPr/>
            </p:nvSpPr>
            <p:spPr bwMode="auto">
              <a:xfrm>
                <a:off x="15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49"/>
              <p:cNvSpPr>
                <a:spLocks noChangeShapeType="1"/>
              </p:cNvSpPr>
              <p:nvPr/>
            </p:nvSpPr>
            <p:spPr bwMode="auto">
              <a:xfrm>
                <a:off x="15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50"/>
              <p:cNvSpPr>
                <a:spLocks noChangeShapeType="1"/>
              </p:cNvSpPr>
              <p:nvPr/>
            </p:nvSpPr>
            <p:spPr bwMode="auto">
              <a:xfrm>
                <a:off x="15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51"/>
              <p:cNvSpPr>
                <a:spLocks noChangeShapeType="1"/>
              </p:cNvSpPr>
              <p:nvPr/>
            </p:nvSpPr>
            <p:spPr bwMode="auto">
              <a:xfrm>
                <a:off x="15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52"/>
              <p:cNvSpPr>
                <a:spLocks noChangeShapeType="1"/>
              </p:cNvSpPr>
              <p:nvPr/>
            </p:nvSpPr>
            <p:spPr bwMode="auto">
              <a:xfrm>
                <a:off x="15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53"/>
              <p:cNvSpPr>
                <a:spLocks noChangeShapeType="1"/>
              </p:cNvSpPr>
              <p:nvPr/>
            </p:nvSpPr>
            <p:spPr bwMode="auto">
              <a:xfrm>
                <a:off x="15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54"/>
              <p:cNvSpPr>
                <a:spLocks noChangeShapeType="1"/>
              </p:cNvSpPr>
              <p:nvPr/>
            </p:nvSpPr>
            <p:spPr bwMode="auto">
              <a:xfrm>
                <a:off x="15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55"/>
              <p:cNvSpPr>
                <a:spLocks noChangeShapeType="1"/>
              </p:cNvSpPr>
              <p:nvPr/>
            </p:nvSpPr>
            <p:spPr bwMode="auto">
              <a:xfrm>
                <a:off x="160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56"/>
              <p:cNvSpPr>
                <a:spLocks noChangeShapeType="1"/>
              </p:cNvSpPr>
              <p:nvPr/>
            </p:nvSpPr>
            <p:spPr bwMode="auto">
              <a:xfrm>
                <a:off x="161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57"/>
              <p:cNvSpPr>
                <a:spLocks noChangeShapeType="1"/>
              </p:cNvSpPr>
              <p:nvPr/>
            </p:nvSpPr>
            <p:spPr bwMode="auto">
              <a:xfrm>
                <a:off x="16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58"/>
              <p:cNvSpPr>
                <a:spLocks noChangeShapeType="1"/>
              </p:cNvSpPr>
              <p:nvPr/>
            </p:nvSpPr>
            <p:spPr bwMode="auto">
              <a:xfrm>
                <a:off x="162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59"/>
              <p:cNvSpPr>
                <a:spLocks noChangeShapeType="1"/>
              </p:cNvSpPr>
              <p:nvPr/>
            </p:nvSpPr>
            <p:spPr bwMode="auto">
              <a:xfrm>
                <a:off x="163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60"/>
              <p:cNvSpPr>
                <a:spLocks noChangeShapeType="1"/>
              </p:cNvSpPr>
              <p:nvPr/>
            </p:nvSpPr>
            <p:spPr bwMode="auto">
              <a:xfrm>
                <a:off x="16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61"/>
              <p:cNvSpPr>
                <a:spLocks noChangeShapeType="1"/>
              </p:cNvSpPr>
              <p:nvPr/>
            </p:nvSpPr>
            <p:spPr bwMode="auto">
              <a:xfrm>
                <a:off x="16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62"/>
              <p:cNvSpPr>
                <a:spLocks noChangeShapeType="1"/>
              </p:cNvSpPr>
              <p:nvPr/>
            </p:nvSpPr>
            <p:spPr bwMode="auto">
              <a:xfrm>
                <a:off x="165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63"/>
              <p:cNvSpPr>
                <a:spLocks noChangeShapeType="1"/>
              </p:cNvSpPr>
              <p:nvPr/>
            </p:nvSpPr>
            <p:spPr bwMode="auto">
              <a:xfrm>
                <a:off x="166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64"/>
              <p:cNvSpPr>
                <a:spLocks noChangeShapeType="1"/>
              </p:cNvSpPr>
              <p:nvPr/>
            </p:nvSpPr>
            <p:spPr bwMode="auto">
              <a:xfrm>
                <a:off x="166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65"/>
              <p:cNvSpPr>
                <a:spLocks noChangeShapeType="1"/>
              </p:cNvSpPr>
              <p:nvPr/>
            </p:nvSpPr>
            <p:spPr bwMode="auto">
              <a:xfrm>
                <a:off x="16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66"/>
              <p:cNvSpPr>
                <a:spLocks noChangeShapeType="1"/>
              </p:cNvSpPr>
              <p:nvPr/>
            </p:nvSpPr>
            <p:spPr bwMode="auto">
              <a:xfrm>
                <a:off x="16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67"/>
              <p:cNvSpPr>
                <a:spLocks noChangeShapeType="1"/>
              </p:cNvSpPr>
              <p:nvPr/>
            </p:nvSpPr>
            <p:spPr bwMode="auto">
              <a:xfrm>
                <a:off x="16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68"/>
              <p:cNvSpPr>
                <a:spLocks noChangeShapeType="1"/>
              </p:cNvSpPr>
              <p:nvPr/>
            </p:nvSpPr>
            <p:spPr bwMode="auto">
              <a:xfrm>
                <a:off x="169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69"/>
              <p:cNvSpPr>
                <a:spLocks noChangeShapeType="1"/>
              </p:cNvSpPr>
              <p:nvPr/>
            </p:nvSpPr>
            <p:spPr bwMode="auto">
              <a:xfrm>
                <a:off x="170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70"/>
              <p:cNvSpPr>
                <a:spLocks noChangeShapeType="1"/>
              </p:cNvSpPr>
              <p:nvPr/>
            </p:nvSpPr>
            <p:spPr bwMode="auto">
              <a:xfrm>
                <a:off x="170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71"/>
              <p:cNvSpPr>
                <a:spLocks noChangeShapeType="1"/>
              </p:cNvSpPr>
              <p:nvPr/>
            </p:nvSpPr>
            <p:spPr bwMode="auto">
              <a:xfrm>
                <a:off x="171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2"/>
              <p:cNvSpPr>
                <a:spLocks noChangeShapeType="1"/>
              </p:cNvSpPr>
              <p:nvPr/>
            </p:nvSpPr>
            <p:spPr bwMode="auto">
              <a:xfrm>
                <a:off x="172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73"/>
              <p:cNvSpPr>
                <a:spLocks noChangeShapeType="1"/>
              </p:cNvSpPr>
              <p:nvPr/>
            </p:nvSpPr>
            <p:spPr bwMode="auto">
              <a:xfrm>
                <a:off x="173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74"/>
              <p:cNvSpPr>
                <a:spLocks noChangeShapeType="1"/>
              </p:cNvSpPr>
              <p:nvPr/>
            </p:nvSpPr>
            <p:spPr bwMode="auto">
              <a:xfrm>
                <a:off x="173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75"/>
              <p:cNvSpPr>
                <a:spLocks noChangeShapeType="1"/>
              </p:cNvSpPr>
              <p:nvPr/>
            </p:nvSpPr>
            <p:spPr bwMode="auto">
              <a:xfrm>
                <a:off x="174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6"/>
              <p:cNvSpPr>
                <a:spLocks noChangeShapeType="1"/>
              </p:cNvSpPr>
              <p:nvPr/>
            </p:nvSpPr>
            <p:spPr bwMode="auto">
              <a:xfrm>
                <a:off x="17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77"/>
              <p:cNvSpPr>
                <a:spLocks noChangeShapeType="1"/>
              </p:cNvSpPr>
              <p:nvPr/>
            </p:nvSpPr>
            <p:spPr bwMode="auto">
              <a:xfrm>
                <a:off x="175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78"/>
              <p:cNvSpPr>
                <a:spLocks noChangeShapeType="1"/>
              </p:cNvSpPr>
              <p:nvPr/>
            </p:nvSpPr>
            <p:spPr bwMode="auto">
              <a:xfrm>
                <a:off x="176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79"/>
              <p:cNvSpPr>
                <a:spLocks noChangeShapeType="1"/>
              </p:cNvSpPr>
              <p:nvPr/>
            </p:nvSpPr>
            <p:spPr bwMode="auto">
              <a:xfrm>
                <a:off x="17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80"/>
              <p:cNvSpPr>
                <a:spLocks noChangeShapeType="1"/>
              </p:cNvSpPr>
              <p:nvPr/>
            </p:nvSpPr>
            <p:spPr bwMode="auto">
              <a:xfrm>
                <a:off x="17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81"/>
              <p:cNvSpPr>
                <a:spLocks noChangeShapeType="1"/>
              </p:cNvSpPr>
              <p:nvPr/>
            </p:nvSpPr>
            <p:spPr bwMode="auto">
              <a:xfrm>
                <a:off x="17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82"/>
              <p:cNvSpPr>
                <a:spLocks noChangeShapeType="1"/>
              </p:cNvSpPr>
              <p:nvPr/>
            </p:nvSpPr>
            <p:spPr bwMode="auto">
              <a:xfrm>
                <a:off x="17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83"/>
              <p:cNvSpPr>
                <a:spLocks noChangeShapeType="1"/>
              </p:cNvSpPr>
              <p:nvPr/>
            </p:nvSpPr>
            <p:spPr bwMode="auto">
              <a:xfrm>
                <a:off x="17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84"/>
              <p:cNvSpPr>
                <a:spLocks noChangeShapeType="1"/>
              </p:cNvSpPr>
              <p:nvPr/>
            </p:nvSpPr>
            <p:spPr bwMode="auto">
              <a:xfrm>
                <a:off x="18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85"/>
              <p:cNvSpPr>
                <a:spLocks noChangeShapeType="1"/>
              </p:cNvSpPr>
              <p:nvPr/>
            </p:nvSpPr>
            <p:spPr bwMode="auto">
              <a:xfrm>
                <a:off x="18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86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87"/>
              <p:cNvSpPr>
                <a:spLocks noChangeShapeType="1"/>
              </p:cNvSpPr>
              <p:nvPr/>
            </p:nvSpPr>
            <p:spPr bwMode="auto">
              <a:xfrm>
                <a:off x="18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88"/>
              <p:cNvSpPr>
                <a:spLocks noChangeShapeType="1"/>
              </p:cNvSpPr>
              <p:nvPr/>
            </p:nvSpPr>
            <p:spPr bwMode="auto">
              <a:xfrm>
                <a:off x="18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89"/>
              <p:cNvSpPr>
                <a:spLocks noChangeShapeType="1"/>
              </p:cNvSpPr>
              <p:nvPr/>
            </p:nvSpPr>
            <p:spPr bwMode="auto">
              <a:xfrm>
                <a:off x="184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90"/>
              <p:cNvSpPr>
                <a:spLocks noChangeShapeType="1"/>
              </p:cNvSpPr>
              <p:nvPr/>
            </p:nvSpPr>
            <p:spPr bwMode="auto">
              <a:xfrm>
                <a:off x="184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91"/>
              <p:cNvSpPr>
                <a:spLocks noChangeShapeType="1"/>
              </p:cNvSpPr>
              <p:nvPr/>
            </p:nvSpPr>
            <p:spPr bwMode="auto">
              <a:xfrm>
                <a:off x="185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92"/>
              <p:cNvSpPr>
                <a:spLocks noChangeShapeType="1"/>
              </p:cNvSpPr>
              <p:nvPr/>
            </p:nvSpPr>
            <p:spPr bwMode="auto">
              <a:xfrm>
                <a:off x="186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93"/>
              <p:cNvSpPr>
                <a:spLocks noChangeShapeType="1"/>
              </p:cNvSpPr>
              <p:nvPr/>
            </p:nvSpPr>
            <p:spPr bwMode="auto">
              <a:xfrm>
                <a:off x="186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94"/>
              <p:cNvSpPr>
                <a:spLocks noChangeShapeType="1"/>
              </p:cNvSpPr>
              <p:nvPr/>
            </p:nvSpPr>
            <p:spPr bwMode="auto">
              <a:xfrm>
                <a:off x="187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95"/>
              <p:cNvSpPr>
                <a:spLocks noChangeShapeType="1"/>
              </p:cNvSpPr>
              <p:nvPr/>
            </p:nvSpPr>
            <p:spPr bwMode="auto">
              <a:xfrm>
                <a:off x="188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96"/>
              <p:cNvSpPr>
                <a:spLocks noChangeShapeType="1"/>
              </p:cNvSpPr>
              <p:nvPr/>
            </p:nvSpPr>
            <p:spPr bwMode="auto">
              <a:xfrm>
                <a:off x="18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97"/>
              <p:cNvSpPr>
                <a:spLocks noChangeShapeType="1"/>
              </p:cNvSpPr>
              <p:nvPr/>
            </p:nvSpPr>
            <p:spPr bwMode="auto">
              <a:xfrm>
                <a:off x="18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98"/>
              <p:cNvSpPr>
                <a:spLocks noChangeShapeType="1"/>
              </p:cNvSpPr>
              <p:nvPr/>
            </p:nvSpPr>
            <p:spPr bwMode="auto">
              <a:xfrm>
                <a:off x="19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99"/>
              <p:cNvSpPr>
                <a:spLocks noChangeShapeType="1"/>
              </p:cNvSpPr>
              <p:nvPr/>
            </p:nvSpPr>
            <p:spPr bwMode="auto">
              <a:xfrm>
                <a:off x="19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100"/>
              <p:cNvSpPr>
                <a:spLocks noChangeShapeType="1"/>
              </p:cNvSpPr>
              <p:nvPr/>
            </p:nvSpPr>
            <p:spPr bwMode="auto">
              <a:xfrm>
                <a:off x="19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101"/>
              <p:cNvSpPr>
                <a:spLocks noChangeShapeType="1"/>
              </p:cNvSpPr>
              <p:nvPr/>
            </p:nvSpPr>
            <p:spPr bwMode="auto">
              <a:xfrm>
                <a:off x="19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102"/>
              <p:cNvSpPr>
                <a:spLocks noChangeShapeType="1"/>
              </p:cNvSpPr>
              <p:nvPr/>
            </p:nvSpPr>
            <p:spPr bwMode="auto">
              <a:xfrm>
                <a:off x="19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103"/>
              <p:cNvSpPr>
                <a:spLocks noChangeShapeType="1"/>
              </p:cNvSpPr>
              <p:nvPr/>
            </p:nvSpPr>
            <p:spPr bwMode="auto">
              <a:xfrm>
                <a:off x="19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104"/>
              <p:cNvSpPr>
                <a:spLocks noChangeShapeType="1"/>
              </p:cNvSpPr>
              <p:nvPr/>
            </p:nvSpPr>
            <p:spPr bwMode="auto">
              <a:xfrm>
                <a:off x="19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105"/>
              <p:cNvSpPr>
                <a:spLocks noChangeShapeType="1"/>
              </p:cNvSpPr>
              <p:nvPr/>
            </p:nvSpPr>
            <p:spPr bwMode="auto">
              <a:xfrm>
                <a:off x="19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106"/>
              <p:cNvSpPr>
                <a:spLocks noChangeShapeType="1"/>
              </p:cNvSpPr>
              <p:nvPr/>
            </p:nvSpPr>
            <p:spPr bwMode="auto">
              <a:xfrm>
                <a:off x="19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107"/>
              <p:cNvSpPr>
                <a:spLocks noChangeShapeType="1"/>
              </p:cNvSpPr>
              <p:nvPr/>
            </p:nvSpPr>
            <p:spPr bwMode="auto">
              <a:xfrm>
                <a:off x="19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108"/>
              <p:cNvSpPr>
                <a:spLocks noChangeShapeType="1"/>
              </p:cNvSpPr>
              <p:nvPr/>
            </p:nvSpPr>
            <p:spPr bwMode="auto">
              <a:xfrm>
                <a:off x="197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109"/>
              <p:cNvSpPr>
                <a:spLocks noChangeShapeType="1"/>
              </p:cNvSpPr>
              <p:nvPr/>
            </p:nvSpPr>
            <p:spPr bwMode="auto">
              <a:xfrm>
                <a:off x="198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110"/>
              <p:cNvSpPr>
                <a:spLocks noChangeShapeType="1"/>
              </p:cNvSpPr>
              <p:nvPr/>
            </p:nvSpPr>
            <p:spPr bwMode="auto">
              <a:xfrm>
                <a:off x="19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111"/>
              <p:cNvSpPr>
                <a:spLocks noChangeShapeType="1"/>
              </p:cNvSpPr>
              <p:nvPr/>
            </p:nvSpPr>
            <p:spPr bwMode="auto">
              <a:xfrm>
                <a:off x="199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112"/>
              <p:cNvSpPr>
                <a:spLocks noChangeShapeType="1"/>
              </p:cNvSpPr>
              <p:nvPr/>
            </p:nvSpPr>
            <p:spPr bwMode="auto">
              <a:xfrm>
                <a:off x="200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113"/>
              <p:cNvSpPr>
                <a:spLocks noChangeShapeType="1"/>
              </p:cNvSpPr>
              <p:nvPr/>
            </p:nvSpPr>
            <p:spPr bwMode="auto">
              <a:xfrm>
                <a:off x="200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114"/>
              <p:cNvSpPr>
                <a:spLocks noChangeShapeType="1"/>
              </p:cNvSpPr>
              <p:nvPr/>
            </p:nvSpPr>
            <p:spPr bwMode="auto">
              <a:xfrm>
                <a:off x="20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115"/>
              <p:cNvSpPr>
                <a:spLocks noChangeShapeType="1"/>
              </p:cNvSpPr>
              <p:nvPr/>
            </p:nvSpPr>
            <p:spPr bwMode="auto">
              <a:xfrm>
                <a:off x="20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116"/>
              <p:cNvSpPr>
                <a:spLocks noChangeShapeType="1"/>
              </p:cNvSpPr>
              <p:nvPr/>
            </p:nvSpPr>
            <p:spPr bwMode="auto">
              <a:xfrm>
                <a:off x="20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117"/>
              <p:cNvSpPr>
                <a:spLocks noChangeShapeType="1"/>
              </p:cNvSpPr>
              <p:nvPr/>
            </p:nvSpPr>
            <p:spPr bwMode="auto">
              <a:xfrm>
                <a:off x="20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118"/>
              <p:cNvSpPr>
                <a:spLocks noChangeShapeType="1"/>
              </p:cNvSpPr>
              <p:nvPr/>
            </p:nvSpPr>
            <p:spPr bwMode="auto">
              <a:xfrm>
                <a:off x="20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119"/>
              <p:cNvSpPr>
                <a:spLocks noChangeShapeType="1"/>
              </p:cNvSpPr>
              <p:nvPr/>
            </p:nvSpPr>
            <p:spPr bwMode="auto">
              <a:xfrm>
                <a:off x="20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120"/>
              <p:cNvSpPr>
                <a:spLocks noChangeShapeType="1"/>
              </p:cNvSpPr>
              <p:nvPr/>
            </p:nvSpPr>
            <p:spPr bwMode="auto">
              <a:xfrm>
                <a:off x="20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121"/>
              <p:cNvSpPr>
                <a:spLocks noChangeShapeType="1"/>
              </p:cNvSpPr>
              <p:nvPr/>
            </p:nvSpPr>
            <p:spPr bwMode="auto">
              <a:xfrm>
                <a:off x="20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122"/>
              <p:cNvSpPr>
                <a:spLocks noChangeShapeType="1"/>
              </p:cNvSpPr>
              <p:nvPr/>
            </p:nvSpPr>
            <p:spPr bwMode="auto">
              <a:xfrm>
                <a:off x="20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123"/>
              <p:cNvSpPr>
                <a:spLocks noChangeShapeType="1"/>
              </p:cNvSpPr>
              <p:nvPr/>
            </p:nvSpPr>
            <p:spPr bwMode="auto">
              <a:xfrm>
                <a:off x="20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124"/>
              <p:cNvSpPr>
                <a:spLocks noChangeShapeType="1"/>
              </p:cNvSpPr>
              <p:nvPr/>
            </p:nvSpPr>
            <p:spPr bwMode="auto">
              <a:xfrm>
                <a:off x="20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125"/>
              <p:cNvSpPr>
                <a:spLocks noChangeShapeType="1"/>
              </p:cNvSpPr>
              <p:nvPr/>
            </p:nvSpPr>
            <p:spPr bwMode="auto">
              <a:xfrm>
                <a:off x="20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126"/>
              <p:cNvSpPr>
                <a:spLocks noChangeShapeType="1"/>
              </p:cNvSpPr>
              <p:nvPr/>
            </p:nvSpPr>
            <p:spPr bwMode="auto">
              <a:xfrm>
                <a:off x="20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27"/>
              <p:cNvSpPr>
                <a:spLocks noChangeShapeType="1"/>
              </p:cNvSpPr>
              <p:nvPr/>
            </p:nvSpPr>
            <p:spPr bwMode="auto">
              <a:xfrm>
                <a:off x="210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28"/>
              <p:cNvSpPr>
                <a:spLocks noChangeShapeType="1"/>
              </p:cNvSpPr>
              <p:nvPr/>
            </p:nvSpPr>
            <p:spPr bwMode="auto">
              <a:xfrm>
                <a:off x="211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29"/>
              <p:cNvSpPr>
                <a:spLocks noChangeShapeType="1"/>
              </p:cNvSpPr>
              <p:nvPr/>
            </p:nvSpPr>
            <p:spPr bwMode="auto">
              <a:xfrm>
                <a:off x="21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30"/>
              <p:cNvSpPr>
                <a:spLocks noChangeShapeType="1"/>
              </p:cNvSpPr>
              <p:nvPr/>
            </p:nvSpPr>
            <p:spPr bwMode="auto">
              <a:xfrm>
                <a:off x="212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31"/>
              <p:cNvSpPr>
                <a:spLocks noChangeShapeType="1"/>
              </p:cNvSpPr>
              <p:nvPr/>
            </p:nvSpPr>
            <p:spPr bwMode="auto">
              <a:xfrm>
                <a:off x="213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32"/>
              <p:cNvSpPr>
                <a:spLocks noChangeShapeType="1"/>
              </p:cNvSpPr>
              <p:nvPr/>
            </p:nvSpPr>
            <p:spPr bwMode="auto">
              <a:xfrm>
                <a:off x="213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33"/>
              <p:cNvSpPr>
                <a:spLocks noChangeShapeType="1"/>
              </p:cNvSpPr>
              <p:nvPr/>
            </p:nvSpPr>
            <p:spPr bwMode="auto">
              <a:xfrm>
                <a:off x="21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34"/>
              <p:cNvSpPr>
                <a:spLocks noChangeShapeType="1"/>
              </p:cNvSpPr>
              <p:nvPr/>
            </p:nvSpPr>
            <p:spPr bwMode="auto">
              <a:xfrm>
                <a:off x="21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35"/>
              <p:cNvSpPr>
                <a:spLocks noChangeShapeType="1"/>
              </p:cNvSpPr>
              <p:nvPr/>
            </p:nvSpPr>
            <p:spPr bwMode="auto">
              <a:xfrm>
                <a:off x="21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36"/>
              <p:cNvSpPr>
                <a:spLocks noChangeShapeType="1"/>
              </p:cNvSpPr>
              <p:nvPr/>
            </p:nvSpPr>
            <p:spPr bwMode="auto">
              <a:xfrm>
                <a:off x="216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37"/>
              <p:cNvSpPr>
                <a:spLocks noChangeShapeType="1"/>
              </p:cNvSpPr>
              <p:nvPr/>
            </p:nvSpPr>
            <p:spPr bwMode="auto">
              <a:xfrm>
                <a:off x="21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38"/>
              <p:cNvSpPr>
                <a:spLocks noChangeShapeType="1"/>
              </p:cNvSpPr>
              <p:nvPr/>
            </p:nvSpPr>
            <p:spPr bwMode="auto">
              <a:xfrm>
                <a:off x="21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39"/>
              <p:cNvSpPr>
                <a:spLocks noChangeShapeType="1"/>
              </p:cNvSpPr>
              <p:nvPr/>
            </p:nvSpPr>
            <p:spPr bwMode="auto">
              <a:xfrm>
                <a:off x="21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40"/>
              <p:cNvSpPr>
                <a:spLocks noChangeShapeType="1"/>
              </p:cNvSpPr>
              <p:nvPr/>
            </p:nvSpPr>
            <p:spPr bwMode="auto">
              <a:xfrm>
                <a:off x="219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41"/>
              <p:cNvSpPr>
                <a:spLocks noChangeShapeType="1"/>
              </p:cNvSpPr>
              <p:nvPr/>
            </p:nvSpPr>
            <p:spPr bwMode="auto">
              <a:xfrm>
                <a:off x="220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42"/>
              <p:cNvSpPr>
                <a:spLocks noChangeShapeType="1"/>
              </p:cNvSpPr>
              <p:nvPr/>
            </p:nvSpPr>
            <p:spPr bwMode="auto">
              <a:xfrm>
                <a:off x="220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43"/>
              <p:cNvSpPr>
                <a:spLocks noChangeShapeType="1"/>
              </p:cNvSpPr>
              <p:nvPr/>
            </p:nvSpPr>
            <p:spPr bwMode="auto">
              <a:xfrm>
                <a:off x="221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44"/>
              <p:cNvSpPr>
                <a:spLocks noChangeShapeType="1"/>
              </p:cNvSpPr>
              <p:nvPr/>
            </p:nvSpPr>
            <p:spPr bwMode="auto">
              <a:xfrm>
                <a:off x="222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145"/>
              <p:cNvSpPr>
                <a:spLocks noChangeShapeType="1"/>
              </p:cNvSpPr>
              <p:nvPr/>
            </p:nvSpPr>
            <p:spPr bwMode="auto">
              <a:xfrm>
                <a:off x="222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46"/>
              <p:cNvSpPr>
                <a:spLocks noChangeShapeType="1"/>
              </p:cNvSpPr>
              <p:nvPr/>
            </p:nvSpPr>
            <p:spPr bwMode="auto">
              <a:xfrm>
                <a:off x="223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47"/>
              <p:cNvSpPr>
                <a:spLocks noChangeShapeType="1"/>
              </p:cNvSpPr>
              <p:nvPr/>
            </p:nvSpPr>
            <p:spPr bwMode="auto">
              <a:xfrm>
                <a:off x="22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48"/>
              <p:cNvSpPr>
                <a:spLocks noChangeShapeType="1"/>
              </p:cNvSpPr>
              <p:nvPr/>
            </p:nvSpPr>
            <p:spPr bwMode="auto">
              <a:xfrm>
                <a:off x="22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49"/>
              <p:cNvSpPr>
                <a:spLocks noChangeShapeType="1"/>
              </p:cNvSpPr>
              <p:nvPr/>
            </p:nvSpPr>
            <p:spPr bwMode="auto">
              <a:xfrm>
                <a:off x="22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150"/>
              <p:cNvSpPr>
                <a:spLocks noChangeShapeType="1"/>
              </p:cNvSpPr>
              <p:nvPr/>
            </p:nvSpPr>
            <p:spPr bwMode="auto">
              <a:xfrm>
                <a:off x="22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51"/>
              <p:cNvSpPr>
                <a:spLocks noChangeShapeType="1"/>
              </p:cNvSpPr>
              <p:nvPr/>
            </p:nvSpPr>
            <p:spPr bwMode="auto">
              <a:xfrm>
                <a:off x="22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52"/>
              <p:cNvSpPr>
                <a:spLocks noChangeShapeType="1"/>
              </p:cNvSpPr>
              <p:nvPr/>
            </p:nvSpPr>
            <p:spPr bwMode="auto">
              <a:xfrm>
                <a:off x="22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53"/>
              <p:cNvSpPr>
                <a:spLocks noChangeShapeType="1"/>
              </p:cNvSpPr>
              <p:nvPr/>
            </p:nvSpPr>
            <p:spPr bwMode="auto">
              <a:xfrm>
                <a:off x="22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54"/>
              <p:cNvSpPr>
                <a:spLocks noChangeShapeType="1"/>
              </p:cNvSpPr>
              <p:nvPr/>
            </p:nvSpPr>
            <p:spPr bwMode="auto">
              <a:xfrm>
                <a:off x="22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155"/>
              <p:cNvSpPr>
                <a:spLocks noChangeShapeType="1"/>
              </p:cNvSpPr>
              <p:nvPr/>
            </p:nvSpPr>
            <p:spPr bwMode="auto">
              <a:xfrm>
                <a:off x="22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56"/>
              <p:cNvSpPr>
                <a:spLocks noChangeShapeType="1"/>
              </p:cNvSpPr>
              <p:nvPr/>
            </p:nvSpPr>
            <p:spPr bwMode="auto">
              <a:xfrm>
                <a:off x="23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57"/>
              <p:cNvSpPr>
                <a:spLocks noChangeShapeType="1"/>
              </p:cNvSpPr>
              <p:nvPr/>
            </p:nvSpPr>
            <p:spPr bwMode="auto">
              <a:xfrm>
                <a:off x="23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58"/>
              <p:cNvSpPr>
                <a:spLocks noChangeShapeType="1"/>
              </p:cNvSpPr>
              <p:nvPr/>
            </p:nvSpPr>
            <p:spPr bwMode="auto">
              <a:xfrm>
                <a:off x="23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59"/>
              <p:cNvSpPr>
                <a:spLocks noChangeShapeType="1"/>
              </p:cNvSpPr>
              <p:nvPr/>
            </p:nvSpPr>
            <p:spPr bwMode="auto">
              <a:xfrm>
                <a:off x="23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60"/>
              <p:cNvSpPr>
                <a:spLocks noChangeShapeType="1"/>
              </p:cNvSpPr>
              <p:nvPr/>
            </p:nvSpPr>
            <p:spPr bwMode="auto">
              <a:xfrm>
                <a:off x="23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1"/>
              <p:cNvSpPr>
                <a:spLocks noChangeShapeType="1"/>
              </p:cNvSpPr>
              <p:nvPr/>
            </p:nvSpPr>
            <p:spPr bwMode="auto">
              <a:xfrm>
                <a:off x="234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2"/>
              <p:cNvSpPr>
                <a:spLocks noChangeShapeType="1"/>
              </p:cNvSpPr>
              <p:nvPr/>
            </p:nvSpPr>
            <p:spPr bwMode="auto">
              <a:xfrm>
                <a:off x="234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3"/>
              <p:cNvSpPr>
                <a:spLocks noChangeShapeType="1"/>
              </p:cNvSpPr>
              <p:nvPr/>
            </p:nvSpPr>
            <p:spPr bwMode="auto">
              <a:xfrm>
                <a:off x="235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4"/>
              <p:cNvSpPr>
                <a:spLocks noChangeShapeType="1"/>
              </p:cNvSpPr>
              <p:nvPr/>
            </p:nvSpPr>
            <p:spPr bwMode="auto">
              <a:xfrm>
                <a:off x="23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65"/>
              <p:cNvSpPr>
                <a:spLocks noChangeShapeType="1"/>
              </p:cNvSpPr>
              <p:nvPr/>
            </p:nvSpPr>
            <p:spPr bwMode="auto">
              <a:xfrm>
                <a:off x="23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66"/>
              <p:cNvSpPr>
                <a:spLocks noChangeShapeType="1"/>
              </p:cNvSpPr>
              <p:nvPr/>
            </p:nvSpPr>
            <p:spPr bwMode="auto">
              <a:xfrm>
                <a:off x="23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7"/>
              <p:cNvSpPr>
                <a:spLocks noChangeShapeType="1"/>
              </p:cNvSpPr>
              <p:nvPr/>
            </p:nvSpPr>
            <p:spPr bwMode="auto">
              <a:xfrm>
                <a:off x="23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8"/>
              <p:cNvSpPr>
                <a:spLocks noChangeShapeType="1"/>
              </p:cNvSpPr>
              <p:nvPr/>
            </p:nvSpPr>
            <p:spPr bwMode="auto">
              <a:xfrm>
                <a:off x="23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9"/>
              <p:cNvSpPr>
                <a:spLocks noChangeShapeType="1"/>
              </p:cNvSpPr>
              <p:nvPr/>
            </p:nvSpPr>
            <p:spPr bwMode="auto">
              <a:xfrm>
                <a:off x="23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70"/>
              <p:cNvSpPr>
                <a:spLocks noChangeShapeType="1"/>
              </p:cNvSpPr>
              <p:nvPr/>
            </p:nvSpPr>
            <p:spPr bwMode="auto">
              <a:xfrm>
                <a:off x="24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71"/>
              <p:cNvSpPr>
                <a:spLocks noChangeShapeType="1"/>
              </p:cNvSpPr>
              <p:nvPr/>
            </p:nvSpPr>
            <p:spPr bwMode="auto">
              <a:xfrm>
                <a:off x="2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72"/>
              <p:cNvSpPr>
                <a:spLocks noChangeShapeType="1"/>
              </p:cNvSpPr>
              <p:nvPr/>
            </p:nvSpPr>
            <p:spPr bwMode="auto">
              <a:xfrm>
                <a:off x="2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73"/>
              <p:cNvSpPr>
                <a:spLocks noChangeShapeType="1"/>
              </p:cNvSpPr>
              <p:nvPr/>
            </p:nvSpPr>
            <p:spPr bwMode="auto">
              <a:xfrm>
                <a:off x="24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74"/>
              <p:cNvSpPr>
                <a:spLocks noChangeShapeType="1"/>
              </p:cNvSpPr>
              <p:nvPr/>
            </p:nvSpPr>
            <p:spPr bwMode="auto">
              <a:xfrm>
                <a:off x="24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75"/>
              <p:cNvSpPr>
                <a:spLocks noChangeShapeType="1"/>
              </p:cNvSpPr>
              <p:nvPr/>
            </p:nvSpPr>
            <p:spPr bwMode="auto">
              <a:xfrm>
                <a:off x="24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76"/>
              <p:cNvSpPr>
                <a:spLocks noChangeShapeType="1"/>
              </p:cNvSpPr>
              <p:nvPr/>
            </p:nvSpPr>
            <p:spPr bwMode="auto">
              <a:xfrm>
                <a:off x="24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77"/>
              <p:cNvSpPr>
                <a:spLocks noChangeShapeType="1"/>
              </p:cNvSpPr>
              <p:nvPr/>
            </p:nvSpPr>
            <p:spPr bwMode="auto">
              <a:xfrm>
                <a:off x="24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78"/>
              <p:cNvSpPr>
                <a:spLocks noChangeShapeType="1"/>
              </p:cNvSpPr>
              <p:nvPr/>
            </p:nvSpPr>
            <p:spPr bwMode="auto">
              <a:xfrm>
                <a:off x="24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79"/>
              <p:cNvSpPr>
                <a:spLocks noChangeShapeType="1"/>
              </p:cNvSpPr>
              <p:nvPr/>
            </p:nvSpPr>
            <p:spPr bwMode="auto">
              <a:xfrm>
                <a:off x="24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80"/>
              <p:cNvSpPr>
                <a:spLocks noChangeShapeType="1"/>
              </p:cNvSpPr>
              <p:nvPr/>
            </p:nvSpPr>
            <p:spPr bwMode="auto">
              <a:xfrm>
                <a:off x="247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81"/>
              <p:cNvSpPr>
                <a:spLocks noChangeShapeType="1"/>
              </p:cNvSpPr>
              <p:nvPr/>
            </p:nvSpPr>
            <p:spPr bwMode="auto">
              <a:xfrm>
                <a:off x="247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82"/>
              <p:cNvSpPr>
                <a:spLocks noChangeShapeType="1"/>
              </p:cNvSpPr>
              <p:nvPr/>
            </p:nvSpPr>
            <p:spPr bwMode="auto">
              <a:xfrm>
                <a:off x="248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83"/>
              <p:cNvSpPr>
                <a:spLocks noChangeShapeType="1"/>
              </p:cNvSpPr>
              <p:nvPr/>
            </p:nvSpPr>
            <p:spPr bwMode="auto">
              <a:xfrm>
                <a:off x="24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84"/>
              <p:cNvSpPr>
                <a:spLocks noChangeShapeType="1"/>
              </p:cNvSpPr>
              <p:nvPr/>
            </p:nvSpPr>
            <p:spPr bwMode="auto">
              <a:xfrm>
                <a:off x="25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85"/>
              <p:cNvSpPr>
                <a:spLocks noChangeShapeType="1"/>
              </p:cNvSpPr>
              <p:nvPr/>
            </p:nvSpPr>
            <p:spPr bwMode="auto">
              <a:xfrm>
                <a:off x="25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86"/>
              <p:cNvSpPr>
                <a:spLocks noChangeShapeType="1"/>
              </p:cNvSpPr>
              <p:nvPr/>
            </p:nvSpPr>
            <p:spPr bwMode="auto">
              <a:xfrm>
                <a:off x="25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87"/>
              <p:cNvSpPr>
                <a:spLocks noChangeShapeType="1"/>
              </p:cNvSpPr>
              <p:nvPr/>
            </p:nvSpPr>
            <p:spPr bwMode="auto">
              <a:xfrm>
                <a:off x="25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88"/>
              <p:cNvSpPr>
                <a:spLocks noChangeShapeType="1"/>
              </p:cNvSpPr>
              <p:nvPr/>
            </p:nvSpPr>
            <p:spPr bwMode="auto">
              <a:xfrm>
                <a:off x="25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89"/>
              <p:cNvSpPr>
                <a:spLocks noChangeShapeType="1"/>
              </p:cNvSpPr>
              <p:nvPr/>
            </p:nvSpPr>
            <p:spPr bwMode="auto">
              <a:xfrm>
                <a:off x="25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90"/>
              <p:cNvSpPr>
                <a:spLocks noChangeShapeType="1"/>
              </p:cNvSpPr>
              <p:nvPr/>
            </p:nvSpPr>
            <p:spPr bwMode="auto">
              <a:xfrm>
                <a:off x="25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191"/>
              <p:cNvSpPr>
                <a:spLocks noChangeShapeType="1"/>
              </p:cNvSpPr>
              <p:nvPr/>
            </p:nvSpPr>
            <p:spPr bwMode="auto">
              <a:xfrm>
                <a:off x="25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192"/>
              <p:cNvSpPr>
                <a:spLocks noChangeShapeType="1"/>
              </p:cNvSpPr>
              <p:nvPr/>
            </p:nvSpPr>
            <p:spPr bwMode="auto">
              <a:xfrm>
                <a:off x="25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193"/>
              <p:cNvSpPr>
                <a:spLocks noChangeShapeType="1"/>
              </p:cNvSpPr>
              <p:nvPr/>
            </p:nvSpPr>
            <p:spPr bwMode="auto">
              <a:xfrm>
                <a:off x="25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194"/>
              <p:cNvSpPr>
                <a:spLocks noChangeShapeType="1"/>
              </p:cNvSpPr>
              <p:nvPr/>
            </p:nvSpPr>
            <p:spPr bwMode="auto">
              <a:xfrm>
                <a:off x="25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195"/>
              <p:cNvSpPr>
                <a:spLocks noChangeShapeType="1"/>
              </p:cNvSpPr>
              <p:nvPr/>
            </p:nvSpPr>
            <p:spPr bwMode="auto">
              <a:xfrm>
                <a:off x="25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196"/>
              <p:cNvSpPr>
                <a:spLocks noChangeShapeType="1"/>
              </p:cNvSpPr>
              <p:nvPr/>
            </p:nvSpPr>
            <p:spPr bwMode="auto">
              <a:xfrm>
                <a:off x="25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197"/>
              <p:cNvSpPr>
                <a:spLocks noChangeShapeType="1"/>
              </p:cNvSpPr>
              <p:nvPr/>
            </p:nvSpPr>
            <p:spPr bwMode="auto">
              <a:xfrm>
                <a:off x="25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198"/>
              <p:cNvSpPr>
                <a:spLocks noChangeShapeType="1"/>
              </p:cNvSpPr>
              <p:nvPr/>
            </p:nvSpPr>
            <p:spPr bwMode="auto">
              <a:xfrm>
                <a:off x="25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199"/>
              <p:cNvSpPr>
                <a:spLocks noChangeShapeType="1"/>
              </p:cNvSpPr>
              <p:nvPr/>
            </p:nvSpPr>
            <p:spPr bwMode="auto">
              <a:xfrm>
                <a:off x="260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200"/>
              <p:cNvSpPr>
                <a:spLocks noChangeShapeType="1"/>
              </p:cNvSpPr>
              <p:nvPr/>
            </p:nvSpPr>
            <p:spPr bwMode="auto">
              <a:xfrm>
                <a:off x="261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201"/>
              <p:cNvSpPr>
                <a:spLocks noChangeShapeType="1"/>
              </p:cNvSpPr>
              <p:nvPr/>
            </p:nvSpPr>
            <p:spPr bwMode="auto">
              <a:xfrm>
                <a:off x="261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202"/>
              <p:cNvSpPr>
                <a:spLocks noChangeShapeType="1"/>
              </p:cNvSpPr>
              <p:nvPr/>
            </p:nvSpPr>
            <p:spPr bwMode="auto">
              <a:xfrm>
                <a:off x="262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03"/>
            <p:cNvGrpSpPr>
              <a:grpSpLocks/>
            </p:cNvGrpSpPr>
            <p:nvPr/>
          </p:nvGrpSpPr>
          <p:grpSpPr bwMode="auto">
            <a:xfrm>
              <a:off x="3354732" y="4401584"/>
              <a:ext cx="1801388" cy="897039"/>
              <a:chOff x="2632" y="2792"/>
              <a:chExt cx="898" cy="451"/>
            </a:xfrm>
          </p:grpSpPr>
          <p:sp>
            <p:nvSpPr>
              <p:cNvPr id="804" name="Line 204"/>
              <p:cNvSpPr>
                <a:spLocks noChangeShapeType="1"/>
              </p:cNvSpPr>
              <p:nvPr/>
            </p:nvSpPr>
            <p:spPr bwMode="auto">
              <a:xfrm>
                <a:off x="263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205"/>
              <p:cNvSpPr>
                <a:spLocks noChangeShapeType="1"/>
              </p:cNvSpPr>
              <p:nvPr/>
            </p:nvSpPr>
            <p:spPr bwMode="auto">
              <a:xfrm>
                <a:off x="263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206"/>
              <p:cNvSpPr>
                <a:spLocks noChangeShapeType="1"/>
              </p:cNvSpPr>
              <p:nvPr/>
            </p:nvSpPr>
            <p:spPr bwMode="auto">
              <a:xfrm>
                <a:off x="26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207"/>
              <p:cNvSpPr>
                <a:spLocks noChangeShapeType="1"/>
              </p:cNvSpPr>
              <p:nvPr/>
            </p:nvSpPr>
            <p:spPr bwMode="auto">
              <a:xfrm>
                <a:off x="26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208"/>
              <p:cNvSpPr>
                <a:spLocks noChangeShapeType="1"/>
              </p:cNvSpPr>
              <p:nvPr/>
            </p:nvSpPr>
            <p:spPr bwMode="auto">
              <a:xfrm>
                <a:off x="26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209"/>
              <p:cNvSpPr>
                <a:spLocks noChangeShapeType="1"/>
              </p:cNvSpPr>
              <p:nvPr/>
            </p:nvSpPr>
            <p:spPr bwMode="auto">
              <a:xfrm>
                <a:off x="266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210"/>
              <p:cNvSpPr>
                <a:spLocks noChangeShapeType="1"/>
              </p:cNvSpPr>
              <p:nvPr/>
            </p:nvSpPr>
            <p:spPr bwMode="auto">
              <a:xfrm>
                <a:off x="26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211"/>
              <p:cNvSpPr>
                <a:spLocks noChangeShapeType="1"/>
              </p:cNvSpPr>
              <p:nvPr/>
            </p:nvSpPr>
            <p:spPr bwMode="auto">
              <a:xfrm>
                <a:off x="26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212"/>
              <p:cNvSpPr>
                <a:spLocks noChangeShapeType="1"/>
              </p:cNvSpPr>
              <p:nvPr/>
            </p:nvSpPr>
            <p:spPr bwMode="auto">
              <a:xfrm>
                <a:off x="26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213"/>
              <p:cNvSpPr>
                <a:spLocks noChangeShapeType="1"/>
              </p:cNvSpPr>
              <p:nvPr/>
            </p:nvSpPr>
            <p:spPr bwMode="auto">
              <a:xfrm>
                <a:off x="269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214"/>
              <p:cNvSpPr>
                <a:spLocks noChangeShapeType="1"/>
              </p:cNvSpPr>
              <p:nvPr/>
            </p:nvSpPr>
            <p:spPr bwMode="auto">
              <a:xfrm>
                <a:off x="270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215"/>
              <p:cNvSpPr>
                <a:spLocks noChangeShapeType="1"/>
              </p:cNvSpPr>
              <p:nvPr/>
            </p:nvSpPr>
            <p:spPr bwMode="auto">
              <a:xfrm>
                <a:off x="27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216"/>
              <p:cNvSpPr>
                <a:spLocks noChangeShapeType="1"/>
              </p:cNvSpPr>
              <p:nvPr/>
            </p:nvSpPr>
            <p:spPr bwMode="auto">
              <a:xfrm>
                <a:off x="27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Line 217"/>
              <p:cNvSpPr>
                <a:spLocks noChangeShapeType="1"/>
              </p:cNvSpPr>
              <p:nvPr/>
            </p:nvSpPr>
            <p:spPr bwMode="auto">
              <a:xfrm>
                <a:off x="272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Line 218"/>
              <p:cNvSpPr>
                <a:spLocks noChangeShapeType="1"/>
              </p:cNvSpPr>
              <p:nvPr/>
            </p:nvSpPr>
            <p:spPr bwMode="auto">
              <a:xfrm>
                <a:off x="272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Line 219"/>
              <p:cNvSpPr>
                <a:spLocks noChangeShapeType="1"/>
              </p:cNvSpPr>
              <p:nvPr/>
            </p:nvSpPr>
            <p:spPr bwMode="auto">
              <a:xfrm>
                <a:off x="273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Line 220"/>
              <p:cNvSpPr>
                <a:spLocks noChangeShapeType="1"/>
              </p:cNvSpPr>
              <p:nvPr/>
            </p:nvSpPr>
            <p:spPr bwMode="auto">
              <a:xfrm>
                <a:off x="27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Line 221"/>
              <p:cNvSpPr>
                <a:spLocks noChangeShapeType="1"/>
              </p:cNvSpPr>
              <p:nvPr/>
            </p:nvSpPr>
            <p:spPr bwMode="auto">
              <a:xfrm>
                <a:off x="27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Line 222"/>
              <p:cNvSpPr>
                <a:spLocks noChangeShapeType="1"/>
              </p:cNvSpPr>
              <p:nvPr/>
            </p:nvSpPr>
            <p:spPr bwMode="auto">
              <a:xfrm>
                <a:off x="27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Line 223"/>
              <p:cNvSpPr>
                <a:spLocks noChangeShapeType="1"/>
              </p:cNvSpPr>
              <p:nvPr/>
            </p:nvSpPr>
            <p:spPr bwMode="auto">
              <a:xfrm>
                <a:off x="27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Line 224"/>
              <p:cNvSpPr>
                <a:spLocks noChangeShapeType="1"/>
              </p:cNvSpPr>
              <p:nvPr/>
            </p:nvSpPr>
            <p:spPr bwMode="auto">
              <a:xfrm>
                <a:off x="27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Line 225"/>
              <p:cNvSpPr>
                <a:spLocks noChangeShapeType="1"/>
              </p:cNvSpPr>
              <p:nvPr/>
            </p:nvSpPr>
            <p:spPr bwMode="auto">
              <a:xfrm>
                <a:off x="27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Line 226"/>
              <p:cNvSpPr>
                <a:spLocks noChangeShapeType="1"/>
              </p:cNvSpPr>
              <p:nvPr/>
            </p:nvSpPr>
            <p:spPr bwMode="auto">
              <a:xfrm>
                <a:off x="27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Line 227"/>
              <p:cNvSpPr>
                <a:spLocks noChangeShapeType="1"/>
              </p:cNvSpPr>
              <p:nvPr/>
            </p:nvSpPr>
            <p:spPr bwMode="auto">
              <a:xfrm>
                <a:off x="27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Line 228"/>
              <p:cNvSpPr>
                <a:spLocks noChangeShapeType="1"/>
              </p:cNvSpPr>
              <p:nvPr/>
            </p:nvSpPr>
            <p:spPr bwMode="auto">
              <a:xfrm>
                <a:off x="27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Line 229"/>
              <p:cNvSpPr>
                <a:spLocks noChangeShapeType="1"/>
              </p:cNvSpPr>
              <p:nvPr/>
            </p:nvSpPr>
            <p:spPr bwMode="auto">
              <a:xfrm>
                <a:off x="28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Line 230"/>
              <p:cNvSpPr>
                <a:spLocks noChangeShapeType="1"/>
              </p:cNvSpPr>
              <p:nvPr/>
            </p:nvSpPr>
            <p:spPr bwMode="auto">
              <a:xfrm>
                <a:off x="28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Line 231"/>
              <p:cNvSpPr>
                <a:spLocks noChangeShapeType="1"/>
              </p:cNvSpPr>
              <p:nvPr/>
            </p:nvSpPr>
            <p:spPr bwMode="auto">
              <a:xfrm>
                <a:off x="281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Line 232"/>
              <p:cNvSpPr>
                <a:spLocks noChangeShapeType="1"/>
              </p:cNvSpPr>
              <p:nvPr/>
            </p:nvSpPr>
            <p:spPr bwMode="auto">
              <a:xfrm>
                <a:off x="282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Line 233"/>
              <p:cNvSpPr>
                <a:spLocks noChangeShapeType="1"/>
              </p:cNvSpPr>
              <p:nvPr/>
            </p:nvSpPr>
            <p:spPr bwMode="auto">
              <a:xfrm>
                <a:off x="283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Line 234"/>
              <p:cNvSpPr>
                <a:spLocks noChangeShapeType="1"/>
              </p:cNvSpPr>
              <p:nvPr/>
            </p:nvSpPr>
            <p:spPr bwMode="auto">
              <a:xfrm>
                <a:off x="28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Line 235"/>
              <p:cNvSpPr>
                <a:spLocks noChangeShapeType="1"/>
              </p:cNvSpPr>
              <p:nvPr/>
            </p:nvSpPr>
            <p:spPr bwMode="auto">
              <a:xfrm>
                <a:off x="28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Line 236"/>
              <p:cNvSpPr>
                <a:spLocks noChangeShapeType="1"/>
              </p:cNvSpPr>
              <p:nvPr/>
            </p:nvSpPr>
            <p:spPr bwMode="auto">
              <a:xfrm>
                <a:off x="285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Line 237"/>
              <p:cNvSpPr>
                <a:spLocks noChangeShapeType="1"/>
              </p:cNvSpPr>
              <p:nvPr/>
            </p:nvSpPr>
            <p:spPr bwMode="auto">
              <a:xfrm>
                <a:off x="28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Line 238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Line 239"/>
              <p:cNvSpPr>
                <a:spLocks noChangeShapeType="1"/>
              </p:cNvSpPr>
              <p:nvPr/>
            </p:nvSpPr>
            <p:spPr bwMode="auto">
              <a:xfrm>
                <a:off x="28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Line 240"/>
              <p:cNvSpPr>
                <a:spLocks noChangeShapeType="1"/>
              </p:cNvSpPr>
              <p:nvPr/>
            </p:nvSpPr>
            <p:spPr bwMode="auto">
              <a:xfrm>
                <a:off x="28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Line 241"/>
              <p:cNvSpPr>
                <a:spLocks noChangeShapeType="1"/>
              </p:cNvSpPr>
              <p:nvPr/>
            </p:nvSpPr>
            <p:spPr bwMode="auto">
              <a:xfrm>
                <a:off x="28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Line 242"/>
              <p:cNvSpPr>
                <a:spLocks noChangeShapeType="1"/>
              </p:cNvSpPr>
              <p:nvPr/>
            </p:nvSpPr>
            <p:spPr bwMode="auto">
              <a:xfrm>
                <a:off x="28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243"/>
              <p:cNvSpPr>
                <a:spLocks noChangeShapeType="1"/>
              </p:cNvSpPr>
              <p:nvPr/>
            </p:nvSpPr>
            <p:spPr bwMode="auto">
              <a:xfrm>
                <a:off x="29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244"/>
              <p:cNvSpPr>
                <a:spLocks noChangeShapeType="1"/>
              </p:cNvSpPr>
              <p:nvPr/>
            </p:nvSpPr>
            <p:spPr bwMode="auto">
              <a:xfrm>
                <a:off x="29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245"/>
              <p:cNvSpPr>
                <a:spLocks noChangeShapeType="1"/>
              </p:cNvSpPr>
              <p:nvPr/>
            </p:nvSpPr>
            <p:spPr bwMode="auto">
              <a:xfrm>
                <a:off x="29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246"/>
              <p:cNvSpPr>
                <a:spLocks noChangeShapeType="1"/>
              </p:cNvSpPr>
              <p:nvPr/>
            </p:nvSpPr>
            <p:spPr bwMode="auto">
              <a:xfrm>
                <a:off x="29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Line 247"/>
              <p:cNvSpPr>
                <a:spLocks noChangeShapeType="1"/>
              </p:cNvSpPr>
              <p:nvPr/>
            </p:nvSpPr>
            <p:spPr bwMode="auto">
              <a:xfrm>
                <a:off x="29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Line 248"/>
              <p:cNvSpPr>
                <a:spLocks noChangeShapeType="1"/>
              </p:cNvSpPr>
              <p:nvPr/>
            </p:nvSpPr>
            <p:spPr bwMode="auto">
              <a:xfrm>
                <a:off x="29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Line 249"/>
              <p:cNvSpPr>
                <a:spLocks noChangeShapeType="1"/>
              </p:cNvSpPr>
              <p:nvPr/>
            </p:nvSpPr>
            <p:spPr bwMode="auto">
              <a:xfrm>
                <a:off x="29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250"/>
              <p:cNvSpPr>
                <a:spLocks noChangeShapeType="1"/>
              </p:cNvSpPr>
              <p:nvPr/>
            </p:nvSpPr>
            <p:spPr bwMode="auto">
              <a:xfrm>
                <a:off x="295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251"/>
              <p:cNvSpPr>
                <a:spLocks noChangeShapeType="1"/>
              </p:cNvSpPr>
              <p:nvPr/>
            </p:nvSpPr>
            <p:spPr bwMode="auto">
              <a:xfrm>
                <a:off x="295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252"/>
              <p:cNvSpPr>
                <a:spLocks noChangeShapeType="1"/>
              </p:cNvSpPr>
              <p:nvPr/>
            </p:nvSpPr>
            <p:spPr bwMode="auto">
              <a:xfrm>
                <a:off x="296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253"/>
              <p:cNvSpPr>
                <a:spLocks noChangeShapeType="1"/>
              </p:cNvSpPr>
              <p:nvPr/>
            </p:nvSpPr>
            <p:spPr bwMode="auto">
              <a:xfrm>
                <a:off x="29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Line 254"/>
              <p:cNvSpPr>
                <a:spLocks noChangeShapeType="1"/>
              </p:cNvSpPr>
              <p:nvPr/>
            </p:nvSpPr>
            <p:spPr bwMode="auto">
              <a:xfrm>
                <a:off x="29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255"/>
              <p:cNvSpPr>
                <a:spLocks noChangeShapeType="1"/>
              </p:cNvSpPr>
              <p:nvPr/>
            </p:nvSpPr>
            <p:spPr bwMode="auto">
              <a:xfrm>
                <a:off x="29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Line 256"/>
              <p:cNvSpPr>
                <a:spLocks noChangeShapeType="1"/>
              </p:cNvSpPr>
              <p:nvPr/>
            </p:nvSpPr>
            <p:spPr bwMode="auto">
              <a:xfrm>
                <a:off x="29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257"/>
              <p:cNvSpPr>
                <a:spLocks noChangeShapeType="1"/>
              </p:cNvSpPr>
              <p:nvPr/>
            </p:nvSpPr>
            <p:spPr bwMode="auto">
              <a:xfrm>
                <a:off x="30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Line 258"/>
              <p:cNvSpPr>
                <a:spLocks noChangeShapeType="1"/>
              </p:cNvSpPr>
              <p:nvPr/>
            </p:nvSpPr>
            <p:spPr bwMode="auto">
              <a:xfrm>
                <a:off x="30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Line 259"/>
              <p:cNvSpPr>
                <a:spLocks noChangeShapeType="1"/>
              </p:cNvSpPr>
              <p:nvPr/>
            </p:nvSpPr>
            <p:spPr bwMode="auto">
              <a:xfrm>
                <a:off x="30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Line 260"/>
              <p:cNvSpPr>
                <a:spLocks noChangeShapeType="1"/>
              </p:cNvSpPr>
              <p:nvPr/>
            </p:nvSpPr>
            <p:spPr bwMode="auto">
              <a:xfrm>
                <a:off x="30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261"/>
              <p:cNvSpPr>
                <a:spLocks noChangeShapeType="1"/>
              </p:cNvSpPr>
              <p:nvPr/>
            </p:nvSpPr>
            <p:spPr bwMode="auto">
              <a:xfrm>
                <a:off x="30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262"/>
              <p:cNvSpPr>
                <a:spLocks noChangeShapeType="1"/>
              </p:cNvSpPr>
              <p:nvPr/>
            </p:nvSpPr>
            <p:spPr bwMode="auto">
              <a:xfrm>
                <a:off x="30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263"/>
              <p:cNvSpPr>
                <a:spLocks noChangeShapeType="1"/>
              </p:cNvSpPr>
              <p:nvPr/>
            </p:nvSpPr>
            <p:spPr bwMode="auto">
              <a:xfrm>
                <a:off x="30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264"/>
              <p:cNvSpPr>
                <a:spLocks noChangeShapeType="1"/>
              </p:cNvSpPr>
              <p:nvPr/>
            </p:nvSpPr>
            <p:spPr bwMode="auto">
              <a:xfrm>
                <a:off x="30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Line 265"/>
              <p:cNvSpPr>
                <a:spLocks noChangeShapeType="1"/>
              </p:cNvSpPr>
              <p:nvPr/>
            </p:nvSpPr>
            <p:spPr bwMode="auto">
              <a:xfrm>
                <a:off x="30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266"/>
              <p:cNvSpPr>
                <a:spLocks noChangeShapeType="1"/>
              </p:cNvSpPr>
              <p:nvPr/>
            </p:nvSpPr>
            <p:spPr bwMode="auto">
              <a:xfrm>
                <a:off x="30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Line 267"/>
              <p:cNvSpPr>
                <a:spLocks noChangeShapeType="1"/>
              </p:cNvSpPr>
              <p:nvPr/>
            </p:nvSpPr>
            <p:spPr bwMode="auto">
              <a:xfrm>
                <a:off x="306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Line 268"/>
              <p:cNvSpPr>
                <a:spLocks noChangeShapeType="1"/>
              </p:cNvSpPr>
              <p:nvPr/>
            </p:nvSpPr>
            <p:spPr bwMode="auto">
              <a:xfrm>
                <a:off x="307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Line 269"/>
              <p:cNvSpPr>
                <a:spLocks noChangeShapeType="1"/>
              </p:cNvSpPr>
              <p:nvPr/>
            </p:nvSpPr>
            <p:spPr bwMode="auto">
              <a:xfrm>
                <a:off x="308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270"/>
              <p:cNvSpPr>
                <a:spLocks noChangeShapeType="1"/>
              </p:cNvSpPr>
              <p:nvPr/>
            </p:nvSpPr>
            <p:spPr bwMode="auto">
              <a:xfrm>
                <a:off x="309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271"/>
              <p:cNvSpPr>
                <a:spLocks noChangeShapeType="1"/>
              </p:cNvSpPr>
              <p:nvPr/>
            </p:nvSpPr>
            <p:spPr bwMode="auto">
              <a:xfrm>
                <a:off x="309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272"/>
              <p:cNvSpPr>
                <a:spLocks noChangeShapeType="1"/>
              </p:cNvSpPr>
              <p:nvPr/>
            </p:nvSpPr>
            <p:spPr bwMode="auto">
              <a:xfrm>
                <a:off x="310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273"/>
              <p:cNvSpPr>
                <a:spLocks noChangeShapeType="1"/>
              </p:cNvSpPr>
              <p:nvPr/>
            </p:nvSpPr>
            <p:spPr bwMode="auto">
              <a:xfrm>
                <a:off x="311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274"/>
              <p:cNvSpPr>
                <a:spLocks noChangeShapeType="1"/>
              </p:cNvSpPr>
              <p:nvPr/>
            </p:nvSpPr>
            <p:spPr bwMode="auto">
              <a:xfrm>
                <a:off x="311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275"/>
              <p:cNvSpPr>
                <a:spLocks noChangeShapeType="1"/>
              </p:cNvSpPr>
              <p:nvPr/>
            </p:nvSpPr>
            <p:spPr bwMode="auto">
              <a:xfrm>
                <a:off x="312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276"/>
              <p:cNvSpPr>
                <a:spLocks noChangeShapeType="1"/>
              </p:cNvSpPr>
              <p:nvPr/>
            </p:nvSpPr>
            <p:spPr bwMode="auto">
              <a:xfrm>
                <a:off x="313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277"/>
              <p:cNvSpPr>
                <a:spLocks noChangeShapeType="1"/>
              </p:cNvSpPr>
              <p:nvPr/>
            </p:nvSpPr>
            <p:spPr bwMode="auto">
              <a:xfrm>
                <a:off x="313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278"/>
              <p:cNvSpPr>
                <a:spLocks noChangeShapeType="1"/>
              </p:cNvSpPr>
              <p:nvPr/>
            </p:nvSpPr>
            <p:spPr bwMode="auto">
              <a:xfrm>
                <a:off x="31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279"/>
              <p:cNvSpPr>
                <a:spLocks noChangeShapeType="1"/>
              </p:cNvSpPr>
              <p:nvPr/>
            </p:nvSpPr>
            <p:spPr bwMode="auto">
              <a:xfrm>
                <a:off x="31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280"/>
              <p:cNvSpPr>
                <a:spLocks noChangeShapeType="1"/>
              </p:cNvSpPr>
              <p:nvPr/>
            </p:nvSpPr>
            <p:spPr bwMode="auto">
              <a:xfrm>
                <a:off x="31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281"/>
              <p:cNvSpPr>
                <a:spLocks noChangeShapeType="1"/>
              </p:cNvSpPr>
              <p:nvPr/>
            </p:nvSpPr>
            <p:spPr bwMode="auto">
              <a:xfrm>
                <a:off x="316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282"/>
              <p:cNvSpPr>
                <a:spLocks noChangeShapeType="1"/>
              </p:cNvSpPr>
              <p:nvPr/>
            </p:nvSpPr>
            <p:spPr bwMode="auto">
              <a:xfrm>
                <a:off x="317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283"/>
              <p:cNvSpPr>
                <a:spLocks noChangeShapeType="1"/>
              </p:cNvSpPr>
              <p:nvPr/>
            </p:nvSpPr>
            <p:spPr bwMode="auto">
              <a:xfrm>
                <a:off x="318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284"/>
              <p:cNvSpPr>
                <a:spLocks noChangeShapeType="1"/>
              </p:cNvSpPr>
              <p:nvPr/>
            </p:nvSpPr>
            <p:spPr bwMode="auto">
              <a:xfrm>
                <a:off x="31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285"/>
              <p:cNvSpPr>
                <a:spLocks noChangeShapeType="1"/>
              </p:cNvSpPr>
              <p:nvPr/>
            </p:nvSpPr>
            <p:spPr bwMode="auto">
              <a:xfrm>
                <a:off x="319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286"/>
              <p:cNvSpPr>
                <a:spLocks noChangeShapeType="1"/>
              </p:cNvSpPr>
              <p:nvPr/>
            </p:nvSpPr>
            <p:spPr bwMode="auto">
              <a:xfrm>
                <a:off x="320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287"/>
              <p:cNvSpPr>
                <a:spLocks noChangeShapeType="1"/>
              </p:cNvSpPr>
              <p:nvPr/>
            </p:nvSpPr>
            <p:spPr bwMode="auto">
              <a:xfrm>
                <a:off x="32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288"/>
              <p:cNvSpPr>
                <a:spLocks noChangeShapeType="1"/>
              </p:cNvSpPr>
              <p:nvPr/>
            </p:nvSpPr>
            <p:spPr bwMode="auto">
              <a:xfrm>
                <a:off x="32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289"/>
              <p:cNvSpPr>
                <a:spLocks noChangeShapeType="1"/>
              </p:cNvSpPr>
              <p:nvPr/>
            </p:nvSpPr>
            <p:spPr bwMode="auto">
              <a:xfrm>
                <a:off x="322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290"/>
              <p:cNvSpPr>
                <a:spLocks noChangeShapeType="1"/>
              </p:cNvSpPr>
              <p:nvPr/>
            </p:nvSpPr>
            <p:spPr bwMode="auto">
              <a:xfrm>
                <a:off x="322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291"/>
              <p:cNvSpPr>
                <a:spLocks noChangeShapeType="1"/>
              </p:cNvSpPr>
              <p:nvPr/>
            </p:nvSpPr>
            <p:spPr bwMode="auto">
              <a:xfrm>
                <a:off x="323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292"/>
              <p:cNvSpPr>
                <a:spLocks noChangeShapeType="1"/>
              </p:cNvSpPr>
              <p:nvPr/>
            </p:nvSpPr>
            <p:spPr bwMode="auto">
              <a:xfrm>
                <a:off x="32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293"/>
              <p:cNvSpPr>
                <a:spLocks noChangeShapeType="1"/>
              </p:cNvSpPr>
              <p:nvPr/>
            </p:nvSpPr>
            <p:spPr bwMode="auto">
              <a:xfrm>
                <a:off x="32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294"/>
              <p:cNvSpPr>
                <a:spLocks noChangeShapeType="1"/>
              </p:cNvSpPr>
              <p:nvPr/>
            </p:nvSpPr>
            <p:spPr bwMode="auto">
              <a:xfrm>
                <a:off x="32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295"/>
              <p:cNvSpPr>
                <a:spLocks noChangeShapeType="1"/>
              </p:cNvSpPr>
              <p:nvPr/>
            </p:nvSpPr>
            <p:spPr bwMode="auto">
              <a:xfrm>
                <a:off x="32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Line 296"/>
              <p:cNvSpPr>
                <a:spLocks noChangeShapeType="1"/>
              </p:cNvSpPr>
              <p:nvPr/>
            </p:nvSpPr>
            <p:spPr bwMode="auto">
              <a:xfrm>
                <a:off x="32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297"/>
              <p:cNvSpPr>
                <a:spLocks noChangeShapeType="1"/>
              </p:cNvSpPr>
              <p:nvPr/>
            </p:nvSpPr>
            <p:spPr bwMode="auto">
              <a:xfrm>
                <a:off x="32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298"/>
              <p:cNvSpPr>
                <a:spLocks noChangeShapeType="1"/>
              </p:cNvSpPr>
              <p:nvPr/>
            </p:nvSpPr>
            <p:spPr bwMode="auto">
              <a:xfrm>
                <a:off x="32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299"/>
              <p:cNvSpPr>
                <a:spLocks noChangeShapeType="1"/>
              </p:cNvSpPr>
              <p:nvPr/>
            </p:nvSpPr>
            <p:spPr bwMode="auto">
              <a:xfrm>
                <a:off x="32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300"/>
              <p:cNvSpPr>
                <a:spLocks noChangeShapeType="1"/>
              </p:cNvSpPr>
              <p:nvPr/>
            </p:nvSpPr>
            <p:spPr bwMode="auto">
              <a:xfrm>
                <a:off x="329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301"/>
              <p:cNvSpPr>
                <a:spLocks noChangeShapeType="1"/>
              </p:cNvSpPr>
              <p:nvPr/>
            </p:nvSpPr>
            <p:spPr bwMode="auto">
              <a:xfrm>
                <a:off x="330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302"/>
              <p:cNvSpPr>
                <a:spLocks noChangeShapeType="1"/>
              </p:cNvSpPr>
              <p:nvPr/>
            </p:nvSpPr>
            <p:spPr bwMode="auto">
              <a:xfrm>
                <a:off x="331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303"/>
              <p:cNvSpPr>
                <a:spLocks noChangeShapeType="1"/>
              </p:cNvSpPr>
              <p:nvPr/>
            </p:nvSpPr>
            <p:spPr bwMode="auto">
              <a:xfrm>
                <a:off x="33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304"/>
              <p:cNvSpPr>
                <a:spLocks noChangeShapeType="1"/>
              </p:cNvSpPr>
              <p:nvPr/>
            </p:nvSpPr>
            <p:spPr bwMode="auto">
              <a:xfrm>
                <a:off x="332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305"/>
              <p:cNvSpPr>
                <a:spLocks noChangeShapeType="1"/>
              </p:cNvSpPr>
              <p:nvPr/>
            </p:nvSpPr>
            <p:spPr bwMode="auto">
              <a:xfrm>
                <a:off x="333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306"/>
              <p:cNvSpPr>
                <a:spLocks noChangeShapeType="1"/>
              </p:cNvSpPr>
              <p:nvPr/>
            </p:nvSpPr>
            <p:spPr bwMode="auto">
              <a:xfrm>
                <a:off x="33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307"/>
              <p:cNvSpPr>
                <a:spLocks noChangeShapeType="1"/>
              </p:cNvSpPr>
              <p:nvPr/>
            </p:nvSpPr>
            <p:spPr bwMode="auto">
              <a:xfrm>
                <a:off x="33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Line 308"/>
              <p:cNvSpPr>
                <a:spLocks noChangeShapeType="1"/>
              </p:cNvSpPr>
              <p:nvPr/>
            </p:nvSpPr>
            <p:spPr bwMode="auto">
              <a:xfrm>
                <a:off x="335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309"/>
              <p:cNvSpPr>
                <a:spLocks noChangeShapeType="1"/>
              </p:cNvSpPr>
              <p:nvPr/>
            </p:nvSpPr>
            <p:spPr bwMode="auto">
              <a:xfrm>
                <a:off x="33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310"/>
              <p:cNvSpPr>
                <a:spLocks noChangeShapeType="1"/>
              </p:cNvSpPr>
              <p:nvPr/>
            </p:nvSpPr>
            <p:spPr bwMode="auto">
              <a:xfrm>
                <a:off x="33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311"/>
              <p:cNvSpPr>
                <a:spLocks noChangeShapeType="1"/>
              </p:cNvSpPr>
              <p:nvPr/>
            </p:nvSpPr>
            <p:spPr bwMode="auto">
              <a:xfrm>
                <a:off x="33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312"/>
              <p:cNvSpPr>
                <a:spLocks noChangeShapeType="1"/>
              </p:cNvSpPr>
              <p:nvPr/>
            </p:nvSpPr>
            <p:spPr bwMode="auto">
              <a:xfrm>
                <a:off x="33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Line 313"/>
              <p:cNvSpPr>
                <a:spLocks noChangeShapeType="1"/>
              </p:cNvSpPr>
              <p:nvPr/>
            </p:nvSpPr>
            <p:spPr bwMode="auto">
              <a:xfrm>
                <a:off x="33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Line 314"/>
              <p:cNvSpPr>
                <a:spLocks noChangeShapeType="1"/>
              </p:cNvSpPr>
              <p:nvPr/>
            </p:nvSpPr>
            <p:spPr bwMode="auto">
              <a:xfrm>
                <a:off x="33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315"/>
              <p:cNvSpPr>
                <a:spLocks noChangeShapeType="1"/>
              </p:cNvSpPr>
              <p:nvPr/>
            </p:nvSpPr>
            <p:spPr bwMode="auto">
              <a:xfrm>
                <a:off x="34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316"/>
              <p:cNvSpPr>
                <a:spLocks noChangeShapeType="1"/>
              </p:cNvSpPr>
              <p:nvPr/>
            </p:nvSpPr>
            <p:spPr bwMode="auto">
              <a:xfrm>
                <a:off x="3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317"/>
              <p:cNvSpPr>
                <a:spLocks noChangeShapeType="1"/>
              </p:cNvSpPr>
              <p:nvPr/>
            </p:nvSpPr>
            <p:spPr bwMode="auto">
              <a:xfrm>
                <a:off x="3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318"/>
              <p:cNvSpPr>
                <a:spLocks noChangeShapeType="1"/>
              </p:cNvSpPr>
              <p:nvPr/>
            </p:nvSpPr>
            <p:spPr bwMode="auto">
              <a:xfrm>
                <a:off x="342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Line 319"/>
              <p:cNvSpPr>
                <a:spLocks noChangeShapeType="1"/>
              </p:cNvSpPr>
              <p:nvPr/>
            </p:nvSpPr>
            <p:spPr bwMode="auto">
              <a:xfrm>
                <a:off x="343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Line 320"/>
              <p:cNvSpPr>
                <a:spLocks noChangeShapeType="1"/>
              </p:cNvSpPr>
              <p:nvPr/>
            </p:nvSpPr>
            <p:spPr bwMode="auto">
              <a:xfrm>
                <a:off x="343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Line 321"/>
              <p:cNvSpPr>
                <a:spLocks noChangeShapeType="1"/>
              </p:cNvSpPr>
              <p:nvPr/>
            </p:nvSpPr>
            <p:spPr bwMode="auto">
              <a:xfrm>
                <a:off x="344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Line 322"/>
              <p:cNvSpPr>
                <a:spLocks noChangeShapeType="1"/>
              </p:cNvSpPr>
              <p:nvPr/>
            </p:nvSpPr>
            <p:spPr bwMode="auto">
              <a:xfrm>
                <a:off x="34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Line 323"/>
              <p:cNvSpPr>
                <a:spLocks noChangeShapeType="1"/>
              </p:cNvSpPr>
              <p:nvPr/>
            </p:nvSpPr>
            <p:spPr bwMode="auto">
              <a:xfrm>
                <a:off x="345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324"/>
              <p:cNvSpPr>
                <a:spLocks noChangeShapeType="1"/>
              </p:cNvSpPr>
              <p:nvPr/>
            </p:nvSpPr>
            <p:spPr bwMode="auto">
              <a:xfrm>
                <a:off x="346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325"/>
              <p:cNvSpPr>
                <a:spLocks noChangeShapeType="1"/>
              </p:cNvSpPr>
              <p:nvPr/>
            </p:nvSpPr>
            <p:spPr bwMode="auto">
              <a:xfrm>
                <a:off x="34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326"/>
              <p:cNvSpPr>
                <a:spLocks noChangeShapeType="1"/>
              </p:cNvSpPr>
              <p:nvPr/>
            </p:nvSpPr>
            <p:spPr bwMode="auto">
              <a:xfrm>
                <a:off x="34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Line 327"/>
              <p:cNvSpPr>
                <a:spLocks noChangeShapeType="1"/>
              </p:cNvSpPr>
              <p:nvPr/>
            </p:nvSpPr>
            <p:spPr bwMode="auto">
              <a:xfrm>
                <a:off x="34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328"/>
              <p:cNvSpPr>
                <a:spLocks noChangeShapeType="1"/>
              </p:cNvSpPr>
              <p:nvPr/>
            </p:nvSpPr>
            <p:spPr bwMode="auto">
              <a:xfrm>
                <a:off x="34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Line 329"/>
              <p:cNvSpPr>
                <a:spLocks noChangeShapeType="1"/>
              </p:cNvSpPr>
              <p:nvPr/>
            </p:nvSpPr>
            <p:spPr bwMode="auto">
              <a:xfrm>
                <a:off x="35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Line 330"/>
              <p:cNvSpPr>
                <a:spLocks noChangeShapeType="1"/>
              </p:cNvSpPr>
              <p:nvPr/>
            </p:nvSpPr>
            <p:spPr bwMode="auto">
              <a:xfrm>
                <a:off x="35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Line 331"/>
              <p:cNvSpPr>
                <a:spLocks noChangeShapeType="1"/>
              </p:cNvSpPr>
              <p:nvPr/>
            </p:nvSpPr>
            <p:spPr bwMode="auto">
              <a:xfrm>
                <a:off x="35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Line 332"/>
              <p:cNvSpPr>
                <a:spLocks noChangeShapeType="1"/>
              </p:cNvSpPr>
              <p:nvPr/>
            </p:nvSpPr>
            <p:spPr bwMode="auto">
              <a:xfrm>
                <a:off x="35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Line 333"/>
              <p:cNvSpPr>
                <a:spLocks noChangeShapeType="1"/>
              </p:cNvSpPr>
              <p:nvPr/>
            </p:nvSpPr>
            <p:spPr bwMode="auto">
              <a:xfrm>
                <a:off x="35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Line 334"/>
              <p:cNvSpPr>
                <a:spLocks noChangeShapeType="1"/>
              </p:cNvSpPr>
              <p:nvPr/>
            </p:nvSpPr>
            <p:spPr bwMode="auto">
              <a:xfrm>
                <a:off x="3529" y="27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Line 335"/>
              <p:cNvSpPr>
                <a:spLocks noChangeShapeType="1"/>
              </p:cNvSpPr>
              <p:nvPr/>
            </p:nvSpPr>
            <p:spPr bwMode="auto">
              <a:xfrm>
                <a:off x="3529" y="28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Line 336"/>
              <p:cNvSpPr>
                <a:spLocks noChangeShapeType="1"/>
              </p:cNvSpPr>
              <p:nvPr/>
            </p:nvSpPr>
            <p:spPr bwMode="auto">
              <a:xfrm>
                <a:off x="3529" y="28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Line 337"/>
              <p:cNvSpPr>
                <a:spLocks noChangeShapeType="1"/>
              </p:cNvSpPr>
              <p:nvPr/>
            </p:nvSpPr>
            <p:spPr bwMode="auto">
              <a:xfrm>
                <a:off x="3529" y="28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Line 338"/>
              <p:cNvSpPr>
                <a:spLocks noChangeShapeType="1"/>
              </p:cNvSpPr>
              <p:nvPr/>
            </p:nvSpPr>
            <p:spPr bwMode="auto">
              <a:xfrm>
                <a:off x="3529" y="2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339"/>
              <p:cNvSpPr>
                <a:spLocks noChangeShapeType="1"/>
              </p:cNvSpPr>
              <p:nvPr/>
            </p:nvSpPr>
            <p:spPr bwMode="auto">
              <a:xfrm>
                <a:off x="3529" y="28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340"/>
              <p:cNvSpPr>
                <a:spLocks noChangeShapeType="1"/>
              </p:cNvSpPr>
              <p:nvPr/>
            </p:nvSpPr>
            <p:spPr bwMode="auto">
              <a:xfrm>
                <a:off x="3529" y="283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Line 341"/>
              <p:cNvSpPr>
                <a:spLocks noChangeShapeType="1"/>
              </p:cNvSpPr>
              <p:nvPr/>
            </p:nvSpPr>
            <p:spPr bwMode="auto">
              <a:xfrm>
                <a:off x="3529" y="28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Line 342"/>
              <p:cNvSpPr>
                <a:spLocks noChangeShapeType="1"/>
              </p:cNvSpPr>
              <p:nvPr/>
            </p:nvSpPr>
            <p:spPr bwMode="auto">
              <a:xfrm>
                <a:off x="3529" y="2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343"/>
              <p:cNvSpPr>
                <a:spLocks noChangeShapeType="1"/>
              </p:cNvSpPr>
              <p:nvPr/>
            </p:nvSpPr>
            <p:spPr bwMode="auto">
              <a:xfrm>
                <a:off x="3529" y="28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Line 344"/>
              <p:cNvSpPr>
                <a:spLocks noChangeShapeType="1"/>
              </p:cNvSpPr>
              <p:nvPr/>
            </p:nvSpPr>
            <p:spPr bwMode="auto">
              <a:xfrm>
                <a:off x="3529" y="28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345"/>
              <p:cNvSpPr>
                <a:spLocks noChangeShapeType="1"/>
              </p:cNvSpPr>
              <p:nvPr/>
            </p:nvSpPr>
            <p:spPr bwMode="auto">
              <a:xfrm>
                <a:off x="3529" y="28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Line 346"/>
              <p:cNvSpPr>
                <a:spLocks noChangeShapeType="1"/>
              </p:cNvSpPr>
              <p:nvPr/>
            </p:nvSpPr>
            <p:spPr bwMode="auto">
              <a:xfrm>
                <a:off x="3529" y="28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Line 347"/>
              <p:cNvSpPr>
                <a:spLocks noChangeShapeType="1"/>
              </p:cNvSpPr>
              <p:nvPr/>
            </p:nvSpPr>
            <p:spPr bwMode="auto">
              <a:xfrm>
                <a:off x="3529" y="28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Line 348"/>
              <p:cNvSpPr>
                <a:spLocks noChangeShapeType="1"/>
              </p:cNvSpPr>
              <p:nvPr/>
            </p:nvSpPr>
            <p:spPr bwMode="auto">
              <a:xfrm>
                <a:off x="3529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Line 349"/>
              <p:cNvSpPr>
                <a:spLocks noChangeShapeType="1"/>
              </p:cNvSpPr>
              <p:nvPr/>
            </p:nvSpPr>
            <p:spPr bwMode="auto">
              <a:xfrm>
                <a:off x="3529" y="29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Line 350"/>
              <p:cNvSpPr>
                <a:spLocks noChangeShapeType="1"/>
              </p:cNvSpPr>
              <p:nvPr/>
            </p:nvSpPr>
            <p:spPr bwMode="auto">
              <a:xfrm>
                <a:off x="3529" y="29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351"/>
              <p:cNvSpPr>
                <a:spLocks noChangeShapeType="1"/>
              </p:cNvSpPr>
              <p:nvPr/>
            </p:nvSpPr>
            <p:spPr bwMode="auto">
              <a:xfrm>
                <a:off x="3529" y="29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352"/>
              <p:cNvSpPr>
                <a:spLocks noChangeShapeType="1"/>
              </p:cNvSpPr>
              <p:nvPr/>
            </p:nvSpPr>
            <p:spPr bwMode="auto">
              <a:xfrm>
                <a:off x="3529" y="29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353"/>
              <p:cNvSpPr>
                <a:spLocks noChangeShapeType="1"/>
              </p:cNvSpPr>
              <p:nvPr/>
            </p:nvSpPr>
            <p:spPr bwMode="auto">
              <a:xfrm>
                <a:off x="3529" y="29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Line 354"/>
              <p:cNvSpPr>
                <a:spLocks noChangeShapeType="1"/>
              </p:cNvSpPr>
              <p:nvPr/>
            </p:nvSpPr>
            <p:spPr bwMode="auto">
              <a:xfrm>
                <a:off x="3529" y="29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Line 355"/>
              <p:cNvSpPr>
                <a:spLocks noChangeShapeType="1"/>
              </p:cNvSpPr>
              <p:nvPr/>
            </p:nvSpPr>
            <p:spPr bwMode="auto">
              <a:xfrm>
                <a:off x="3529" y="294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Line 356"/>
              <p:cNvSpPr>
                <a:spLocks noChangeShapeType="1"/>
              </p:cNvSpPr>
              <p:nvPr/>
            </p:nvSpPr>
            <p:spPr bwMode="auto">
              <a:xfrm>
                <a:off x="3529" y="295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357"/>
              <p:cNvSpPr>
                <a:spLocks noChangeShapeType="1"/>
              </p:cNvSpPr>
              <p:nvPr/>
            </p:nvSpPr>
            <p:spPr bwMode="auto">
              <a:xfrm>
                <a:off x="3529" y="2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358"/>
              <p:cNvSpPr>
                <a:spLocks noChangeShapeType="1"/>
              </p:cNvSpPr>
              <p:nvPr/>
            </p:nvSpPr>
            <p:spPr bwMode="auto">
              <a:xfrm>
                <a:off x="3529" y="29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359"/>
              <p:cNvSpPr>
                <a:spLocks noChangeShapeType="1"/>
              </p:cNvSpPr>
              <p:nvPr/>
            </p:nvSpPr>
            <p:spPr bwMode="auto">
              <a:xfrm>
                <a:off x="3529" y="29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Line 360"/>
              <p:cNvSpPr>
                <a:spLocks noChangeShapeType="1"/>
              </p:cNvSpPr>
              <p:nvPr/>
            </p:nvSpPr>
            <p:spPr bwMode="auto">
              <a:xfrm>
                <a:off x="3529" y="2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Line 361"/>
              <p:cNvSpPr>
                <a:spLocks noChangeShapeType="1"/>
              </p:cNvSpPr>
              <p:nvPr/>
            </p:nvSpPr>
            <p:spPr bwMode="auto">
              <a:xfrm>
                <a:off x="3529" y="2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Line 362"/>
              <p:cNvSpPr>
                <a:spLocks noChangeShapeType="1"/>
              </p:cNvSpPr>
              <p:nvPr/>
            </p:nvSpPr>
            <p:spPr bwMode="auto">
              <a:xfrm>
                <a:off x="3529" y="29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Line 363"/>
              <p:cNvSpPr>
                <a:spLocks noChangeShapeType="1"/>
              </p:cNvSpPr>
              <p:nvPr/>
            </p:nvSpPr>
            <p:spPr bwMode="auto">
              <a:xfrm>
                <a:off x="3529" y="29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Line 364"/>
              <p:cNvSpPr>
                <a:spLocks noChangeShapeType="1"/>
              </p:cNvSpPr>
              <p:nvPr/>
            </p:nvSpPr>
            <p:spPr bwMode="auto">
              <a:xfrm>
                <a:off x="3529" y="30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Line 365"/>
              <p:cNvSpPr>
                <a:spLocks noChangeShapeType="1"/>
              </p:cNvSpPr>
              <p:nvPr/>
            </p:nvSpPr>
            <p:spPr bwMode="auto">
              <a:xfrm>
                <a:off x="3529" y="30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Line 366"/>
              <p:cNvSpPr>
                <a:spLocks noChangeShapeType="1"/>
              </p:cNvSpPr>
              <p:nvPr/>
            </p:nvSpPr>
            <p:spPr bwMode="auto">
              <a:xfrm>
                <a:off x="3529" y="30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Line 367"/>
              <p:cNvSpPr>
                <a:spLocks noChangeShapeType="1"/>
              </p:cNvSpPr>
              <p:nvPr/>
            </p:nvSpPr>
            <p:spPr bwMode="auto">
              <a:xfrm>
                <a:off x="3529" y="30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Line 368"/>
              <p:cNvSpPr>
                <a:spLocks noChangeShapeType="1"/>
              </p:cNvSpPr>
              <p:nvPr/>
            </p:nvSpPr>
            <p:spPr bwMode="auto">
              <a:xfrm>
                <a:off x="3529" y="30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Line 369"/>
              <p:cNvSpPr>
                <a:spLocks noChangeShapeType="1"/>
              </p:cNvSpPr>
              <p:nvPr/>
            </p:nvSpPr>
            <p:spPr bwMode="auto">
              <a:xfrm>
                <a:off x="3529" y="30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370"/>
              <p:cNvSpPr>
                <a:spLocks noChangeShapeType="1"/>
              </p:cNvSpPr>
              <p:nvPr/>
            </p:nvSpPr>
            <p:spPr bwMode="auto">
              <a:xfrm>
                <a:off x="3529" y="30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371"/>
              <p:cNvSpPr>
                <a:spLocks noChangeShapeType="1"/>
              </p:cNvSpPr>
              <p:nvPr/>
            </p:nvSpPr>
            <p:spPr bwMode="auto">
              <a:xfrm>
                <a:off x="3529" y="30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372"/>
              <p:cNvSpPr>
                <a:spLocks noChangeShapeType="1"/>
              </p:cNvSpPr>
              <p:nvPr/>
            </p:nvSpPr>
            <p:spPr bwMode="auto">
              <a:xfrm>
                <a:off x="3529" y="306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Line 373"/>
              <p:cNvSpPr>
                <a:spLocks noChangeShapeType="1"/>
              </p:cNvSpPr>
              <p:nvPr/>
            </p:nvSpPr>
            <p:spPr bwMode="auto">
              <a:xfrm>
                <a:off x="3529" y="306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Line 374"/>
              <p:cNvSpPr>
                <a:spLocks noChangeShapeType="1"/>
              </p:cNvSpPr>
              <p:nvPr/>
            </p:nvSpPr>
            <p:spPr bwMode="auto">
              <a:xfrm>
                <a:off x="3529" y="307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Line 375"/>
              <p:cNvSpPr>
                <a:spLocks noChangeShapeType="1"/>
              </p:cNvSpPr>
              <p:nvPr/>
            </p:nvSpPr>
            <p:spPr bwMode="auto">
              <a:xfrm>
                <a:off x="3529" y="30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Line 376"/>
              <p:cNvSpPr>
                <a:spLocks noChangeShapeType="1"/>
              </p:cNvSpPr>
              <p:nvPr/>
            </p:nvSpPr>
            <p:spPr bwMode="auto">
              <a:xfrm>
                <a:off x="3529" y="30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Line 377"/>
              <p:cNvSpPr>
                <a:spLocks noChangeShapeType="1"/>
              </p:cNvSpPr>
              <p:nvPr/>
            </p:nvSpPr>
            <p:spPr bwMode="auto">
              <a:xfrm>
                <a:off x="3529" y="3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378"/>
              <p:cNvSpPr>
                <a:spLocks noChangeShapeType="1"/>
              </p:cNvSpPr>
              <p:nvPr/>
            </p:nvSpPr>
            <p:spPr bwMode="auto">
              <a:xfrm>
                <a:off x="3529" y="31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379"/>
              <p:cNvSpPr>
                <a:spLocks noChangeShapeType="1"/>
              </p:cNvSpPr>
              <p:nvPr/>
            </p:nvSpPr>
            <p:spPr bwMode="auto">
              <a:xfrm>
                <a:off x="3529" y="31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380"/>
              <p:cNvSpPr>
                <a:spLocks noChangeShapeType="1"/>
              </p:cNvSpPr>
              <p:nvPr/>
            </p:nvSpPr>
            <p:spPr bwMode="auto">
              <a:xfrm>
                <a:off x="3529" y="3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381"/>
              <p:cNvSpPr>
                <a:spLocks noChangeShapeType="1"/>
              </p:cNvSpPr>
              <p:nvPr/>
            </p:nvSpPr>
            <p:spPr bwMode="auto">
              <a:xfrm>
                <a:off x="3529" y="3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Line 382"/>
              <p:cNvSpPr>
                <a:spLocks noChangeShapeType="1"/>
              </p:cNvSpPr>
              <p:nvPr/>
            </p:nvSpPr>
            <p:spPr bwMode="auto">
              <a:xfrm>
                <a:off x="3529" y="31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Line 383"/>
              <p:cNvSpPr>
                <a:spLocks noChangeShapeType="1"/>
              </p:cNvSpPr>
              <p:nvPr/>
            </p:nvSpPr>
            <p:spPr bwMode="auto">
              <a:xfrm>
                <a:off x="3529" y="31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Line 384"/>
              <p:cNvSpPr>
                <a:spLocks noChangeShapeType="1"/>
              </p:cNvSpPr>
              <p:nvPr/>
            </p:nvSpPr>
            <p:spPr bwMode="auto">
              <a:xfrm>
                <a:off x="3529" y="31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Line 385"/>
              <p:cNvSpPr>
                <a:spLocks noChangeShapeType="1"/>
              </p:cNvSpPr>
              <p:nvPr/>
            </p:nvSpPr>
            <p:spPr bwMode="auto">
              <a:xfrm>
                <a:off x="3529" y="3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Line 386"/>
              <p:cNvSpPr>
                <a:spLocks noChangeShapeType="1"/>
              </p:cNvSpPr>
              <p:nvPr/>
            </p:nvSpPr>
            <p:spPr bwMode="auto">
              <a:xfrm>
                <a:off x="3529" y="3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Line 387"/>
              <p:cNvSpPr>
                <a:spLocks noChangeShapeType="1"/>
              </p:cNvSpPr>
              <p:nvPr/>
            </p:nvSpPr>
            <p:spPr bwMode="auto">
              <a:xfrm>
                <a:off x="3529" y="3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Line 388"/>
              <p:cNvSpPr>
                <a:spLocks noChangeShapeType="1"/>
              </p:cNvSpPr>
              <p:nvPr/>
            </p:nvSpPr>
            <p:spPr bwMode="auto">
              <a:xfrm>
                <a:off x="3529" y="31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389"/>
              <p:cNvSpPr>
                <a:spLocks noChangeShapeType="1"/>
              </p:cNvSpPr>
              <p:nvPr/>
            </p:nvSpPr>
            <p:spPr bwMode="auto">
              <a:xfrm>
                <a:off x="3529" y="31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390"/>
              <p:cNvSpPr>
                <a:spLocks noChangeShapeType="1"/>
              </p:cNvSpPr>
              <p:nvPr/>
            </p:nvSpPr>
            <p:spPr bwMode="auto">
              <a:xfrm>
                <a:off x="3529" y="31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Line 391"/>
              <p:cNvSpPr>
                <a:spLocks noChangeShapeType="1"/>
              </p:cNvSpPr>
              <p:nvPr/>
            </p:nvSpPr>
            <p:spPr bwMode="auto">
              <a:xfrm>
                <a:off x="3529" y="319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Line 392"/>
              <p:cNvSpPr>
                <a:spLocks noChangeShapeType="1"/>
              </p:cNvSpPr>
              <p:nvPr/>
            </p:nvSpPr>
            <p:spPr bwMode="auto">
              <a:xfrm>
                <a:off x="3529" y="32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Line 393"/>
              <p:cNvSpPr>
                <a:spLocks noChangeShapeType="1"/>
              </p:cNvSpPr>
              <p:nvPr/>
            </p:nvSpPr>
            <p:spPr bwMode="auto">
              <a:xfrm>
                <a:off x="3529" y="320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Line 394"/>
              <p:cNvSpPr>
                <a:spLocks noChangeShapeType="1"/>
              </p:cNvSpPr>
              <p:nvPr/>
            </p:nvSpPr>
            <p:spPr bwMode="auto">
              <a:xfrm>
                <a:off x="3529" y="32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395"/>
              <p:cNvSpPr>
                <a:spLocks noChangeShapeType="1"/>
              </p:cNvSpPr>
              <p:nvPr/>
            </p:nvSpPr>
            <p:spPr bwMode="auto">
              <a:xfrm>
                <a:off x="3529" y="32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Line 396"/>
              <p:cNvSpPr>
                <a:spLocks noChangeShapeType="1"/>
              </p:cNvSpPr>
              <p:nvPr/>
            </p:nvSpPr>
            <p:spPr bwMode="auto">
              <a:xfrm>
                <a:off x="3529" y="32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Line 397"/>
              <p:cNvSpPr>
                <a:spLocks noChangeShapeType="1"/>
              </p:cNvSpPr>
              <p:nvPr/>
            </p:nvSpPr>
            <p:spPr bwMode="auto">
              <a:xfrm>
                <a:off x="3529" y="3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Line 398"/>
              <p:cNvSpPr>
                <a:spLocks noChangeShapeType="1"/>
              </p:cNvSpPr>
              <p:nvPr/>
            </p:nvSpPr>
            <p:spPr bwMode="auto">
              <a:xfrm flipH="1">
                <a:off x="3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399"/>
              <p:cNvSpPr>
                <a:spLocks noChangeShapeType="1"/>
              </p:cNvSpPr>
              <p:nvPr/>
            </p:nvSpPr>
            <p:spPr bwMode="auto">
              <a:xfrm flipH="1">
                <a:off x="35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400"/>
              <p:cNvSpPr>
                <a:spLocks noChangeShapeType="1"/>
              </p:cNvSpPr>
              <p:nvPr/>
            </p:nvSpPr>
            <p:spPr bwMode="auto">
              <a:xfrm flipH="1">
                <a:off x="35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401"/>
              <p:cNvSpPr>
                <a:spLocks noChangeShapeType="1"/>
              </p:cNvSpPr>
              <p:nvPr/>
            </p:nvSpPr>
            <p:spPr bwMode="auto">
              <a:xfrm flipH="1">
                <a:off x="35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402"/>
              <p:cNvSpPr>
                <a:spLocks noChangeShapeType="1"/>
              </p:cNvSpPr>
              <p:nvPr/>
            </p:nvSpPr>
            <p:spPr bwMode="auto">
              <a:xfrm flipH="1">
                <a:off x="35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403"/>
              <p:cNvSpPr>
                <a:spLocks noChangeShapeType="1"/>
              </p:cNvSpPr>
              <p:nvPr/>
            </p:nvSpPr>
            <p:spPr bwMode="auto">
              <a:xfrm flipH="1">
                <a:off x="34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04"/>
            <p:cNvGrpSpPr>
              <a:grpSpLocks/>
            </p:cNvGrpSpPr>
            <p:nvPr/>
          </p:nvGrpSpPr>
          <p:grpSpPr bwMode="auto">
            <a:xfrm>
              <a:off x="2298861" y="5296309"/>
              <a:ext cx="2775056" cy="1588"/>
              <a:chOff x="2105" y="3242"/>
              <a:chExt cx="1382" cy="1"/>
            </a:xfrm>
          </p:grpSpPr>
          <p:sp>
            <p:nvSpPr>
              <p:cNvPr id="604" name="Line 405"/>
              <p:cNvSpPr>
                <a:spLocks noChangeShapeType="1"/>
              </p:cNvSpPr>
              <p:nvPr/>
            </p:nvSpPr>
            <p:spPr bwMode="auto">
              <a:xfrm flipH="1">
                <a:off x="34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Line 406"/>
              <p:cNvSpPr>
                <a:spLocks noChangeShapeType="1"/>
              </p:cNvSpPr>
              <p:nvPr/>
            </p:nvSpPr>
            <p:spPr bwMode="auto">
              <a:xfrm flipH="1">
                <a:off x="34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407"/>
              <p:cNvSpPr>
                <a:spLocks noChangeShapeType="1"/>
              </p:cNvSpPr>
              <p:nvPr/>
            </p:nvSpPr>
            <p:spPr bwMode="auto">
              <a:xfrm flipH="1">
                <a:off x="34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408"/>
              <p:cNvSpPr>
                <a:spLocks noChangeShapeType="1"/>
              </p:cNvSpPr>
              <p:nvPr/>
            </p:nvSpPr>
            <p:spPr bwMode="auto">
              <a:xfrm flipH="1">
                <a:off x="34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409"/>
              <p:cNvSpPr>
                <a:spLocks noChangeShapeType="1"/>
              </p:cNvSpPr>
              <p:nvPr/>
            </p:nvSpPr>
            <p:spPr bwMode="auto">
              <a:xfrm flipH="1">
                <a:off x="34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410"/>
              <p:cNvSpPr>
                <a:spLocks noChangeShapeType="1"/>
              </p:cNvSpPr>
              <p:nvPr/>
            </p:nvSpPr>
            <p:spPr bwMode="auto">
              <a:xfrm flipH="1">
                <a:off x="345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411"/>
              <p:cNvSpPr>
                <a:spLocks noChangeShapeType="1"/>
              </p:cNvSpPr>
              <p:nvPr/>
            </p:nvSpPr>
            <p:spPr bwMode="auto">
              <a:xfrm flipH="1">
                <a:off x="344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412"/>
              <p:cNvSpPr>
                <a:spLocks noChangeShapeType="1"/>
              </p:cNvSpPr>
              <p:nvPr/>
            </p:nvSpPr>
            <p:spPr bwMode="auto">
              <a:xfrm flipH="1">
                <a:off x="343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Line 413"/>
              <p:cNvSpPr>
                <a:spLocks noChangeShapeType="1"/>
              </p:cNvSpPr>
              <p:nvPr/>
            </p:nvSpPr>
            <p:spPr bwMode="auto">
              <a:xfrm flipH="1">
                <a:off x="343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Line 414"/>
              <p:cNvSpPr>
                <a:spLocks noChangeShapeType="1"/>
              </p:cNvSpPr>
              <p:nvPr/>
            </p:nvSpPr>
            <p:spPr bwMode="auto">
              <a:xfrm flipH="1">
                <a:off x="342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Line 415"/>
              <p:cNvSpPr>
                <a:spLocks noChangeShapeType="1"/>
              </p:cNvSpPr>
              <p:nvPr/>
            </p:nvSpPr>
            <p:spPr bwMode="auto">
              <a:xfrm flipH="1">
                <a:off x="341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Line 416"/>
              <p:cNvSpPr>
                <a:spLocks noChangeShapeType="1"/>
              </p:cNvSpPr>
              <p:nvPr/>
            </p:nvSpPr>
            <p:spPr bwMode="auto">
              <a:xfrm flipH="1">
                <a:off x="340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Line 417"/>
              <p:cNvSpPr>
                <a:spLocks noChangeShapeType="1"/>
              </p:cNvSpPr>
              <p:nvPr/>
            </p:nvSpPr>
            <p:spPr bwMode="auto">
              <a:xfrm flipH="1">
                <a:off x="3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418"/>
              <p:cNvSpPr>
                <a:spLocks noChangeShapeType="1"/>
              </p:cNvSpPr>
              <p:nvPr/>
            </p:nvSpPr>
            <p:spPr bwMode="auto">
              <a:xfrm flipH="1">
                <a:off x="3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419"/>
              <p:cNvSpPr>
                <a:spLocks noChangeShapeType="1"/>
              </p:cNvSpPr>
              <p:nvPr/>
            </p:nvSpPr>
            <p:spPr bwMode="auto">
              <a:xfrm flipH="1">
                <a:off x="33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420"/>
              <p:cNvSpPr>
                <a:spLocks noChangeShapeType="1"/>
              </p:cNvSpPr>
              <p:nvPr/>
            </p:nvSpPr>
            <p:spPr bwMode="auto">
              <a:xfrm flipH="1">
                <a:off x="33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Line 421"/>
              <p:cNvSpPr>
                <a:spLocks noChangeShapeType="1"/>
              </p:cNvSpPr>
              <p:nvPr/>
            </p:nvSpPr>
            <p:spPr bwMode="auto">
              <a:xfrm flipH="1">
                <a:off x="33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Line 422"/>
              <p:cNvSpPr>
                <a:spLocks noChangeShapeType="1"/>
              </p:cNvSpPr>
              <p:nvPr/>
            </p:nvSpPr>
            <p:spPr bwMode="auto">
              <a:xfrm flipH="1">
                <a:off x="33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Line 423"/>
              <p:cNvSpPr>
                <a:spLocks noChangeShapeType="1"/>
              </p:cNvSpPr>
              <p:nvPr/>
            </p:nvSpPr>
            <p:spPr bwMode="auto">
              <a:xfrm flipH="1">
                <a:off x="33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Line 424"/>
              <p:cNvSpPr>
                <a:spLocks noChangeShapeType="1"/>
              </p:cNvSpPr>
              <p:nvPr/>
            </p:nvSpPr>
            <p:spPr bwMode="auto">
              <a:xfrm flipH="1">
                <a:off x="33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Line 425"/>
              <p:cNvSpPr>
                <a:spLocks noChangeShapeType="1"/>
              </p:cNvSpPr>
              <p:nvPr/>
            </p:nvSpPr>
            <p:spPr bwMode="auto">
              <a:xfrm flipH="1">
                <a:off x="33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Line 426"/>
              <p:cNvSpPr>
                <a:spLocks noChangeShapeType="1"/>
              </p:cNvSpPr>
              <p:nvPr/>
            </p:nvSpPr>
            <p:spPr bwMode="auto">
              <a:xfrm flipH="1">
                <a:off x="334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427"/>
              <p:cNvSpPr>
                <a:spLocks noChangeShapeType="1"/>
              </p:cNvSpPr>
              <p:nvPr/>
            </p:nvSpPr>
            <p:spPr bwMode="auto">
              <a:xfrm flipH="1">
                <a:off x="333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428"/>
              <p:cNvSpPr>
                <a:spLocks noChangeShapeType="1"/>
              </p:cNvSpPr>
              <p:nvPr/>
            </p:nvSpPr>
            <p:spPr bwMode="auto">
              <a:xfrm flipH="1">
                <a:off x="33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429"/>
              <p:cNvSpPr>
                <a:spLocks noChangeShapeType="1"/>
              </p:cNvSpPr>
              <p:nvPr/>
            </p:nvSpPr>
            <p:spPr bwMode="auto">
              <a:xfrm flipH="1">
                <a:off x="331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430"/>
              <p:cNvSpPr>
                <a:spLocks noChangeShapeType="1"/>
              </p:cNvSpPr>
              <p:nvPr/>
            </p:nvSpPr>
            <p:spPr bwMode="auto">
              <a:xfrm flipH="1">
                <a:off x="331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431"/>
              <p:cNvSpPr>
                <a:spLocks noChangeShapeType="1"/>
              </p:cNvSpPr>
              <p:nvPr/>
            </p:nvSpPr>
            <p:spPr bwMode="auto">
              <a:xfrm flipH="1">
                <a:off x="33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432"/>
              <p:cNvSpPr>
                <a:spLocks noChangeShapeType="1"/>
              </p:cNvSpPr>
              <p:nvPr/>
            </p:nvSpPr>
            <p:spPr bwMode="auto">
              <a:xfrm flipH="1">
                <a:off x="329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433"/>
              <p:cNvSpPr>
                <a:spLocks noChangeShapeType="1"/>
              </p:cNvSpPr>
              <p:nvPr/>
            </p:nvSpPr>
            <p:spPr bwMode="auto">
              <a:xfrm flipH="1">
                <a:off x="329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434"/>
              <p:cNvSpPr>
                <a:spLocks noChangeShapeType="1"/>
              </p:cNvSpPr>
              <p:nvPr/>
            </p:nvSpPr>
            <p:spPr bwMode="auto">
              <a:xfrm flipH="1">
                <a:off x="328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435"/>
              <p:cNvSpPr>
                <a:spLocks noChangeShapeType="1"/>
              </p:cNvSpPr>
              <p:nvPr/>
            </p:nvSpPr>
            <p:spPr bwMode="auto">
              <a:xfrm flipH="1">
                <a:off x="32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436"/>
              <p:cNvSpPr>
                <a:spLocks noChangeShapeType="1"/>
              </p:cNvSpPr>
              <p:nvPr/>
            </p:nvSpPr>
            <p:spPr bwMode="auto">
              <a:xfrm flipH="1">
                <a:off x="32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437"/>
              <p:cNvSpPr>
                <a:spLocks noChangeShapeType="1"/>
              </p:cNvSpPr>
              <p:nvPr/>
            </p:nvSpPr>
            <p:spPr bwMode="auto">
              <a:xfrm flipH="1">
                <a:off x="32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438"/>
              <p:cNvSpPr>
                <a:spLocks noChangeShapeType="1"/>
              </p:cNvSpPr>
              <p:nvPr/>
            </p:nvSpPr>
            <p:spPr bwMode="auto">
              <a:xfrm flipH="1">
                <a:off x="32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439"/>
              <p:cNvSpPr>
                <a:spLocks noChangeShapeType="1"/>
              </p:cNvSpPr>
              <p:nvPr/>
            </p:nvSpPr>
            <p:spPr bwMode="auto">
              <a:xfrm flipH="1">
                <a:off x="32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440"/>
              <p:cNvSpPr>
                <a:spLocks noChangeShapeType="1"/>
              </p:cNvSpPr>
              <p:nvPr/>
            </p:nvSpPr>
            <p:spPr bwMode="auto">
              <a:xfrm flipH="1">
                <a:off x="32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441"/>
              <p:cNvSpPr>
                <a:spLocks noChangeShapeType="1"/>
              </p:cNvSpPr>
              <p:nvPr/>
            </p:nvSpPr>
            <p:spPr bwMode="auto">
              <a:xfrm flipH="1">
                <a:off x="323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442"/>
              <p:cNvSpPr>
                <a:spLocks noChangeShapeType="1"/>
              </p:cNvSpPr>
              <p:nvPr/>
            </p:nvSpPr>
            <p:spPr bwMode="auto">
              <a:xfrm flipH="1">
                <a:off x="322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443"/>
              <p:cNvSpPr>
                <a:spLocks noChangeShapeType="1"/>
              </p:cNvSpPr>
              <p:nvPr/>
            </p:nvSpPr>
            <p:spPr bwMode="auto">
              <a:xfrm flipH="1">
                <a:off x="322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444"/>
              <p:cNvSpPr>
                <a:spLocks noChangeShapeType="1"/>
              </p:cNvSpPr>
              <p:nvPr/>
            </p:nvSpPr>
            <p:spPr bwMode="auto">
              <a:xfrm flipH="1">
                <a:off x="321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445"/>
              <p:cNvSpPr>
                <a:spLocks noChangeShapeType="1"/>
              </p:cNvSpPr>
              <p:nvPr/>
            </p:nvSpPr>
            <p:spPr bwMode="auto">
              <a:xfrm flipH="1">
                <a:off x="320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446"/>
              <p:cNvSpPr>
                <a:spLocks noChangeShapeType="1"/>
              </p:cNvSpPr>
              <p:nvPr/>
            </p:nvSpPr>
            <p:spPr bwMode="auto">
              <a:xfrm flipH="1">
                <a:off x="320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447"/>
              <p:cNvSpPr>
                <a:spLocks noChangeShapeType="1"/>
              </p:cNvSpPr>
              <p:nvPr/>
            </p:nvSpPr>
            <p:spPr bwMode="auto">
              <a:xfrm flipH="1">
                <a:off x="319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448"/>
              <p:cNvSpPr>
                <a:spLocks noChangeShapeType="1"/>
              </p:cNvSpPr>
              <p:nvPr/>
            </p:nvSpPr>
            <p:spPr bwMode="auto">
              <a:xfrm flipH="1">
                <a:off x="318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449"/>
              <p:cNvSpPr>
                <a:spLocks noChangeShapeType="1"/>
              </p:cNvSpPr>
              <p:nvPr/>
            </p:nvSpPr>
            <p:spPr bwMode="auto">
              <a:xfrm flipH="1">
                <a:off x="318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450"/>
              <p:cNvSpPr>
                <a:spLocks noChangeShapeType="1"/>
              </p:cNvSpPr>
              <p:nvPr/>
            </p:nvSpPr>
            <p:spPr bwMode="auto">
              <a:xfrm flipH="1">
                <a:off x="317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451"/>
              <p:cNvSpPr>
                <a:spLocks noChangeShapeType="1"/>
              </p:cNvSpPr>
              <p:nvPr/>
            </p:nvSpPr>
            <p:spPr bwMode="auto">
              <a:xfrm flipH="1">
                <a:off x="316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452"/>
              <p:cNvSpPr>
                <a:spLocks noChangeShapeType="1"/>
              </p:cNvSpPr>
              <p:nvPr/>
            </p:nvSpPr>
            <p:spPr bwMode="auto">
              <a:xfrm flipH="1">
                <a:off x="31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453"/>
              <p:cNvSpPr>
                <a:spLocks noChangeShapeType="1"/>
              </p:cNvSpPr>
              <p:nvPr/>
            </p:nvSpPr>
            <p:spPr bwMode="auto">
              <a:xfrm flipH="1">
                <a:off x="31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454"/>
              <p:cNvSpPr>
                <a:spLocks noChangeShapeType="1"/>
              </p:cNvSpPr>
              <p:nvPr/>
            </p:nvSpPr>
            <p:spPr bwMode="auto">
              <a:xfrm flipH="1">
                <a:off x="31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455"/>
              <p:cNvSpPr>
                <a:spLocks noChangeShapeType="1"/>
              </p:cNvSpPr>
              <p:nvPr/>
            </p:nvSpPr>
            <p:spPr bwMode="auto">
              <a:xfrm flipH="1">
                <a:off x="31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456"/>
              <p:cNvSpPr>
                <a:spLocks noChangeShapeType="1"/>
              </p:cNvSpPr>
              <p:nvPr/>
            </p:nvSpPr>
            <p:spPr bwMode="auto">
              <a:xfrm flipH="1">
                <a:off x="31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457"/>
              <p:cNvSpPr>
                <a:spLocks noChangeShapeType="1"/>
              </p:cNvSpPr>
              <p:nvPr/>
            </p:nvSpPr>
            <p:spPr bwMode="auto">
              <a:xfrm flipH="1">
                <a:off x="312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458"/>
              <p:cNvSpPr>
                <a:spLocks noChangeShapeType="1"/>
              </p:cNvSpPr>
              <p:nvPr/>
            </p:nvSpPr>
            <p:spPr bwMode="auto">
              <a:xfrm flipH="1">
                <a:off x="311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459"/>
              <p:cNvSpPr>
                <a:spLocks noChangeShapeType="1"/>
              </p:cNvSpPr>
              <p:nvPr/>
            </p:nvSpPr>
            <p:spPr bwMode="auto">
              <a:xfrm flipH="1">
                <a:off x="311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460"/>
              <p:cNvSpPr>
                <a:spLocks noChangeShapeType="1"/>
              </p:cNvSpPr>
              <p:nvPr/>
            </p:nvSpPr>
            <p:spPr bwMode="auto">
              <a:xfrm flipH="1">
                <a:off x="310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461"/>
              <p:cNvSpPr>
                <a:spLocks noChangeShapeType="1"/>
              </p:cNvSpPr>
              <p:nvPr/>
            </p:nvSpPr>
            <p:spPr bwMode="auto">
              <a:xfrm flipH="1">
                <a:off x="309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462"/>
              <p:cNvSpPr>
                <a:spLocks noChangeShapeType="1"/>
              </p:cNvSpPr>
              <p:nvPr/>
            </p:nvSpPr>
            <p:spPr bwMode="auto">
              <a:xfrm flipH="1">
                <a:off x="309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463"/>
              <p:cNvSpPr>
                <a:spLocks noChangeShapeType="1"/>
              </p:cNvSpPr>
              <p:nvPr/>
            </p:nvSpPr>
            <p:spPr bwMode="auto">
              <a:xfrm flipH="1">
                <a:off x="308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464"/>
              <p:cNvSpPr>
                <a:spLocks noChangeShapeType="1"/>
              </p:cNvSpPr>
              <p:nvPr/>
            </p:nvSpPr>
            <p:spPr bwMode="auto">
              <a:xfrm flipH="1">
                <a:off x="307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465"/>
              <p:cNvSpPr>
                <a:spLocks noChangeShapeType="1"/>
              </p:cNvSpPr>
              <p:nvPr/>
            </p:nvSpPr>
            <p:spPr bwMode="auto">
              <a:xfrm flipH="1">
                <a:off x="306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466"/>
              <p:cNvSpPr>
                <a:spLocks noChangeShapeType="1"/>
              </p:cNvSpPr>
              <p:nvPr/>
            </p:nvSpPr>
            <p:spPr bwMode="auto">
              <a:xfrm flipH="1">
                <a:off x="306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467"/>
              <p:cNvSpPr>
                <a:spLocks noChangeShapeType="1"/>
              </p:cNvSpPr>
              <p:nvPr/>
            </p:nvSpPr>
            <p:spPr bwMode="auto">
              <a:xfrm flipH="1">
                <a:off x="30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468"/>
              <p:cNvSpPr>
                <a:spLocks noChangeShapeType="1"/>
              </p:cNvSpPr>
              <p:nvPr/>
            </p:nvSpPr>
            <p:spPr bwMode="auto">
              <a:xfrm flipH="1">
                <a:off x="30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469"/>
              <p:cNvSpPr>
                <a:spLocks noChangeShapeType="1"/>
              </p:cNvSpPr>
              <p:nvPr/>
            </p:nvSpPr>
            <p:spPr bwMode="auto">
              <a:xfrm flipH="1">
                <a:off x="30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470"/>
              <p:cNvSpPr>
                <a:spLocks noChangeShapeType="1"/>
              </p:cNvSpPr>
              <p:nvPr/>
            </p:nvSpPr>
            <p:spPr bwMode="auto">
              <a:xfrm flipH="1">
                <a:off x="30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471"/>
              <p:cNvSpPr>
                <a:spLocks noChangeShapeType="1"/>
              </p:cNvSpPr>
              <p:nvPr/>
            </p:nvSpPr>
            <p:spPr bwMode="auto">
              <a:xfrm flipH="1">
                <a:off x="30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472"/>
              <p:cNvSpPr>
                <a:spLocks noChangeShapeType="1"/>
              </p:cNvSpPr>
              <p:nvPr/>
            </p:nvSpPr>
            <p:spPr bwMode="auto">
              <a:xfrm flipH="1">
                <a:off x="30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473"/>
              <p:cNvSpPr>
                <a:spLocks noChangeShapeType="1"/>
              </p:cNvSpPr>
              <p:nvPr/>
            </p:nvSpPr>
            <p:spPr bwMode="auto">
              <a:xfrm flipH="1">
                <a:off x="30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474"/>
              <p:cNvSpPr>
                <a:spLocks noChangeShapeType="1"/>
              </p:cNvSpPr>
              <p:nvPr/>
            </p:nvSpPr>
            <p:spPr bwMode="auto">
              <a:xfrm flipH="1">
                <a:off x="30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475"/>
              <p:cNvSpPr>
                <a:spLocks noChangeShapeType="1"/>
              </p:cNvSpPr>
              <p:nvPr/>
            </p:nvSpPr>
            <p:spPr bwMode="auto">
              <a:xfrm flipH="1">
                <a:off x="30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476"/>
              <p:cNvSpPr>
                <a:spLocks noChangeShapeType="1"/>
              </p:cNvSpPr>
              <p:nvPr/>
            </p:nvSpPr>
            <p:spPr bwMode="auto">
              <a:xfrm flipH="1">
                <a:off x="29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477"/>
              <p:cNvSpPr>
                <a:spLocks noChangeShapeType="1"/>
              </p:cNvSpPr>
              <p:nvPr/>
            </p:nvSpPr>
            <p:spPr bwMode="auto">
              <a:xfrm flipH="1">
                <a:off x="29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478"/>
              <p:cNvSpPr>
                <a:spLocks noChangeShapeType="1"/>
              </p:cNvSpPr>
              <p:nvPr/>
            </p:nvSpPr>
            <p:spPr bwMode="auto">
              <a:xfrm flipH="1">
                <a:off x="29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479"/>
              <p:cNvSpPr>
                <a:spLocks noChangeShapeType="1"/>
              </p:cNvSpPr>
              <p:nvPr/>
            </p:nvSpPr>
            <p:spPr bwMode="auto">
              <a:xfrm flipH="1">
                <a:off x="29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480"/>
              <p:cNvSpPr>
                <a:spLocks noChangeShapeType="1"/>
              </p:cNvSpPr>
              <p:nvPr/>
            </p:nvSpPr>
            <p:spPr bwMode="auto">
              <a:xfrm flipH="1">
                <a:off x="29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481"/>
              <p:cNvSpPr>
                <a:spLocks noChangeShapeType="1"/>
              </p:cNvSpPr>
              <p:nvPr/>
            </p:nvSpPr>
            <p:spPr bwMode="auto">
              <a:xfrm flipH="1">
                <a:off x="29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482"/>
              <p:cNvSpPr>
                <a:spLocks noChangeShapeType="1"/>
              </p:cNvSpPr>
              <p:nvPr/>
            </p:nvSpPr>
            <p:spPr bwMode="auto">
              <a:xfrm flipH="1">
                <a:off x="295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483"/>
              <p:cNvSpPr>
                <a:spLocks noChangeShapeType="1"/>
              </p:cNvSpPr>
              <p:nvPr/>
            </p:nvSpPr>
            <p:spPr bwMode="auto">
              <a:xfrm flipH="1">
                <a:off x="294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484"/>
              <p:cNvSpPr>
                <a:spLocks noChangeShapeType="1"/>
              </p:cNvSpPr>
              <p:nvPr/>
            </p:nvSpPr>
            <p:spPr bwMode="auto">
              <a:xfrm flipH="1">
                <a:off x="293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485"/>
              <p:cNvSpPr>
                <a:spLocks noChangeShapeType="1"/>
              </p:cNvSpPr>
              <p:nvPr/>
            </p:nvSpPr>
            <p:spPr bwMode="auto">
              <a:xfrm flipH="1">
                <a:off x="29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486"/>
              <p:cNvSpPr>
                <a:spLocks noChangeShapeType="1"/>
              </p:cNvSpPr>
              <p:nvPr/>
            </p:nvSpPr>
            <p:spPr bwMode="auto">
              <a:xfrm flipH="1">
                <a:off x="29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487"/>
              <p:cNvSpPr>
                <a:spLocks noChangeShapeType="1"/>
              </p:cNvSpPr>
              <p:nvPr/>
            </p:nvSpPr>
            <p:spPr bwMode="auto">
              <a:xfrm flipH="1">
                <a:off x="29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488"/>
              <p:cNvSpPr>
                <a:spLocks noChangeShapeType="1"/>
              </p:cNvSpPr>
              <p:nvPr/>
            </p:nvSpPr>
            <p:spPr bwMode="auto">
              <a:xfrm flipH="1">
                <a:off x="29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489"/>
              <p:cNvSpPr>
                <a:spLocks noChangeShapeType="1"/>
              </p:cNvSpPr>
              <p:nvPr/>
            </p:nvSpPr>
            <p:spPr bwMode="auto">
              <a:xfrm flipH="1">
                <a:off x="29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490"/>
              <p:cNvSpPr>
                <a:spLocks noChangeShapeType="1"/>
              </p:cNvSpPr>
              <p:nvPr/>
            </p:nvSpPr>
            <p:spPr bwMode="auto">
              <a:xfrm flipH="1">
                <a:off x="28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491"/>
              <p:cNvSpPr>
                <a:spLocks noChangeShapeType="1"/>
              </p:cNvSpPr>
              <p:nvPr/>
            </p:nvSpPr>
            <p:spPr bwMode="auto">
              <a:xfrm flipH="1">
                <a:off x="28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492"/>
              <p:cNvSpPr>
                <a:spLocks noChangeShapeType="1"/>
              </p:cNvSpPr>
              <p:nvPr/>
            </p:nvSpPr>
            <p:spPr bwMode="auto">
              <a:xfrm flipH="1">
                <a:off x="28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493"/>
              <p:cNvSpPr>
                <a:spLocks noChangeShapeType="1"/>
              </p:cNvSpPr>
              <p:nvPr/>
            </p:nvSpPr>
            <p:spPr bwMode="auto">
              <a:xfrm flipH="1">
                <a:off x="28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494"/>
              <p:cNvSpPr>
                <a:spLocks noChangeShapeType="1"/>
              </p:cNvSpPr>
              <p:nvPr/>
            </p:nvSpPr>
            <p:spPr bwMode="auto">
              <a:xfrm flipH="1">
                <a:off x="28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495"/>
              <p:cNvSpPr>
                <a:spLocks noChangeShapeType="1"/>
              </p:cNvSpPr>
              <p:nvPr/>
            </p:nvSpPr>
            <p:spPr bwMode="auto">
              <a:xfrm flipH="1">
                <a:off x="28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496"/>
              <p:cNvSpPr>
                <a:spLocks noChangeShapeType="1"/>
              </p:cNvSpPr>
              <p:nvPr/>
            </p:nvSpPr>
            <p:spPr bwMode="auto">
              <a:xfrm flipH="1">
                <a:off x="28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497"/>
              <p:cNvSpPr>
                <a:spLocks noChangeShapeType="1"/>
              </p:cNvSpPr>
              <p:nvPr/>
            </p:nvSpPr>
            <p:spPr bwMode="auto">
              <a:xfrm flipH="1">
                <a:off x="28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498"/>
              <p:cNvSpPr>
                <a:spLocks noChangeShapeType="1"/>
              </p:cNvSpPr>
              <p:nvPr/>
            </p:nvSpPr>
            <p:spPr bwMode="auto">
              <a:xfrm flipH="1">
                <a:off x="284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499"/>
              <p:cNvSpPr>
                <a:spLocks noChangeShapeType="1"/>
              </p:cNvSpPr>
              <p:nvPr/>
            </p:nvSpPr>
            <p:spPr bwMode="auto">
              <a:xfrm flipH="1">
                <a:off x="283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500"/>
              <p:cNvSpPr>
                <a:spLocks noChangeShapeType="1"/>
              </p:cNvSpPr>
              <p:nvPr/>
            </p:nvSpPr>
            <p:spPr bwMode="auto">
              <a:xfrm flipH="1">
                <a:off x="28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501"/>
              <p:cNvSpPr>
                <a:spLocks noChangeShapeType="1"/>
              </p:cNvSpPr>
              <p:nvPr/>
            </p:nvSpPr>
            <p:spPr bwMode="auto">
              <a:xfrm flipH="1">
                <a:off x="281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502"/>
              <p:cNvSpPr>
                <a:spLocks noChangeShapeType="1"/>
              </p:cNvSpPr>
              <p:nvPr/>
            </p:nvSpPr>
            <p:spPr bwMode="auto">
              <a:xfrm flipH="1">
                <a:off x="281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503"/>
              <p:cNvSpPr>
                <a:spLocks noChangeShapeType="1"/>
              </p:cNvSpPr>
              <p:nvPr/>
            </p:nvSpPr>
            <p:spPr bwMode="auto">
              <a:xfrm flipH="1">
                <a:off x="280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504"/>
              <p:cNvSpPr>
                <a:spLocks noChangeShapeType="1"/>
              </p:cNvSpPr>
              <p:nvPr/>
            </p:nvSpPr>
            <p:spPr bwMode="auto">
              <a:xfrm flipH="1">
                <a:off x="27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505"/>
              <p:cNvSpPr>
                <a:spLocks noChangeShapeType="1"/>
              </p:cNvSpPr>
              <p:nvPr/>
            </p:nvSpPr>
            <p:spPr bwMode="auto">
              <a:xfrm flipH="1">
                <a:off x="27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506"/>
              <p:cNvSpPr>
                <a:spLocks noChangeShapeType="1"/>
              </p:cNvSpPr>
              <p:nvPr/>
            </p:nvSpPr>
            <p:spPr bwMode="auto">
              <a:xfrm flipH="1">
                <a:off x="27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507"/>
              <p:cNvSpPr>
                <a:spLocks noChangeShapeType="1"/>
              </p:cNvSpPr>
              <p:nvPr/>
            </p:nvSpPr>
            <p:spPr bwMode="auto">
              <a:xfrm flipH="1">
                <a:off x="27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508"/>
              <p:cNvSpPr>
                <a:spLocks noChangeShapeType="1"/>
              </p:cNvSpPr>
              <p:nvPr/>
            </p:nvSpPr>
            <p:spPr bwMode="auto">
              <a:xfrm flipH="1">
                <a:off x="27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509"/>
              <p:cNvSpPr>
                <a:spLocks noChangeShapeType="1"/>
              </p:cNvSpPr>
              <p:nvPr/>
            </p:nvSpPr>
            <p:spPr bwMode="auto">
              <a:xfrm flipH="1">
                <a:off x="27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510"/>
              <p:cNvSpPr>
                <a:spLocks noChangeShapeType="1"/>
              </p:cNvSpPr>
              <p:nvPr/>
            </p:nvSpPr>
            <p:spPr bwMode="auto">
              <a:xfrm flipH="1">
                <a:off x="27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511"/>
              <p:cNvSpPr>
                <a:spLocks noChangeShapeType="1"/>
              </p:cNvSpPr>
              <p:nvPr/>
            </p:nvSpPr>
            <p:spPr bwMode="auto">
              <a:xfrm flipH="1">
                <a:off x="27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512"/>
              <p:cNvSpPr>
                <a:spLocks noChangeShapeType="1"/>
              </p:cNvSpPr>
              <p:nvPr/>
            </p:nvSpPr>
            <p:spPr bwMode="auto">
              <a:xfrm flipH="1">
                <a:off x="27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513"/>
              <p:cNvSpPr>
                <a:spLocks noChangeShapeType="1"/>
              </p:cNvSpPr>
              <p:nvPr/>
            </p:nvSpPr>
            <p:spPr bwMode="auto">
              <a:xfrm flipH="1">
                <a:off x="273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514"/>
              <p:cNvSpPr>
                <a:spLocks noChangeShapeType="1"/>
              </p:cNvSpPr>
              <p:nvPr/>
            </p:nvSpPr>
            <p:spPr bwMode="auto">
              <a:xfrm flipH="1">
                <a:off x="272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515"/>
              <p:cNvSpPr>
                <a:spLocks noChangeShapeType="1"/>
              </p:cNvSpPr>
              <p:nvPr/>
            </p:nvSpPr>
            <p:spPr bwMode="auto">
              <a:xfrm flipH="1">
                <a:off x="272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516"/>
              <p:cNvSpPr>
                <a:spLocks noChangeShapeType="1"/>
              </p:cNvSpPr>
              <p:nvPr/>
            </p:nvSpPr>
            <p:spPr bwMode="auto">
              <a:xfrm flipH="1">
                <a:off x="271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517"/>
              <p:cNvSpPr>
                <a:spLocks noChangeShapeType="1"/>
              </p:cNvSpPr>
              <p:nvPr/>
            </p:nvSpPr>
            <p:spPr bwMode="auto">
              <a:xfrm flipH="1">
                <a:off x="270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518"/>
              <p:cNvSpPr>
                <a:spLocks noChangeShapeType="1"/>
              </p:cNvSpPr>
              <p:nvPr/>
            </p:nvSpPr>
            <p:spPr bwMode="auto">
              <a:xfrm flipH="1">
                <a:off x="270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519"/>
              <p:cNvSpPr>
                <a:spLocks noChangeShapeType="1"/>
              </p:cNvSpPr>
              <p:nvPr/>
            </p:nvSpPr>
            <p:spPr bwMode="auto">
              <a:xfrm flipH="1">
                <a:off x="269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520"/>
              <p:cNvSpPr>
                <a:spLocks noChangeShapeType="1"/>
              </p:cNvSpPr>
              <p:nvPr/>
            </p:nvSpPr>
            <p:spPr bwMode="auto">
              <a:xfrm flipH="1">
                <a:off x="26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521"/>
              <p:cNvSpPr>
                <a:spLocks noChangeShapeType="1"/>
              </p:cNvSpPr>
              <p:nvPr/>
            </p:nvSpPr>
            <p:spPr bwMode="auto">
              <a:xfrm flipH="1">
                <a:off x="26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522"/>
              <p:cNvSpPr>
                <a:spLocks noChangeShapeType="1"/>
              </p:cNvSpPr>
              <p:nvPr/>
            </p:nvSpPr>
            <p:spPr bwMode="auto">
              <a:xfrm flipH="1">
                <a:off x="26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523"/>
              <p:cNvSpPr>
                <a:spLocks noChangeShapeType="1"/>
              </p:cNvSpPr>
              <p:nvPr/>
            </p:nvSpPr>
            <p:spPr bwMode="auto">
              <a:xfrm flipH="1">
                <a:off x="26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524"/>
              <p:cNvSpPr>
                <a:spLocks noChangeShapeType="1"/>
              </p:cNvSpPr>
              <p:nvPr/>
            </p:nvSpPr>
            <p:spPr bwMode="auto">
              <a:xfrm flipH="1">
                <a:off x="26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525"/>
              <p:cNvSpPr>
                <a:spLocks noChangeShapeType="1"/>
              </p:cNvSpPr>
              <p:nvPr/>
            </p:nvSpPr>
            <p:spPr bwMode="auto">
              <a:xfrm flipH="1">
                <a:off x="26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526"/>
              <p:cNvSpPr>
                <a:spLocks noChangeShapeType="1"/>
              </p:cNvSpPr>
              <p:nvPr/>
            </p:nvSpPr>
            <p:spPr bwMode="auto">
              <a:xfrm flipH="1">
                <a:off x="26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527"/>
              <p:cNvSpPr>
                <a:spLocks noChangeShapeType="1"/>
              </p:cNvSpPr>
              <p:nvPr/>
            </p:nvSpPr>
            <p:spPr bwMode="auto">
              <a:xfrm flipH="1">
                <a:off x="26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528"/>
              <p:cNvSpPr>
                <a:spLocks noChangeShapeType="1"/>
              </p:cNvSpPr>
              <p:nvPr/>
            </p:nvSpPr>
            <p:spPr bwMode="auto">
              <a:xfrm flipH="1">
                <a:off x="26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529"/>
              <p:cNvSpPr>
                <a:spLocks noChangeShapeType="1"/>
              </p:cNvSpPr>
              <p:nvPr/>
            </p:nvSpPr>
            <p:spPr bwMode="auto">
              <a:xfrm flipH="1">
                <a:off x="262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530"/>
              <p:cNvSpPr>
                <a:spLocks noChangeShapeType="1"/>
              </p:cNvSpPr>
              <p:nvPr/>
            </p:nvSpPr>
            <p:spPr bwMode="auto">
              <a:xfrm flipH="1">
                <a:off x="261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531"/>
              <p:cNvSpPr>
                <a:spLocks noChangeShapeType="1"/>
              </p:cNvSpPr>
              <p:nvPr/>
            </p:nvSpPr>
            <p:spPr bwMode="auto">
              <a:xfrm flipH="1">
                <a:off x="261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532"/>
              <p:cNvSpPr>
                <a:spLocks noChangeShapeType="1"/>
              </p:cNvSpPr>
              <p:nvPr/>
            </p:nvSpPr>
            <p:spPr bwMode="auto">
              <a:xfrm flipH="1">
                <a:off x="260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533"/>
              <p:cNvSpPr>
                <a:spLocks noChangeShapeType="1"/>
              </p:cNvSpPr>
              <p:nvPr/>
            </p:nvSpPr>
            <p:spPr bwMode="auto">
              <a:xfrm flipH="1">
                <a:off x="259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534"/>
              <p:cNvSpPr>
                <a:spLocks noChangeShapeType="1"/>
              </p:cNvSpPr>
              <p:nvPr/>
            </p:nvSpPr>
            <p:spPr bwMode="auto">
              <a:xfrm flipH="1">
                <a:off x="2590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535"/>
              <p:cNvSpPr>
                <a:spLocks noChangeShapeType="1"/>
              </p:cNvSpPr>
              <p:nvPr/>
            </p:nvSpPr>
            <p:spPr bwMode="auto">
              <a:xfrm flipH="1">
                <a:off x="25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536"/>
              <p:cNvSpPr>
                <a:spLocks noChangeShapeType="1"/>
              </p:cNvSpPr>
              <p:nvPr/>
            </p:nvSpPr>
            <p:spPr bwMode="auto">
              <a:xfrm flipH="1">
                <a:off x="25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537"/>
              <p:cNvSpPr>
                <a:spLocks noChangeShapeType="1"/>
              </p:cNvSpPr>
              <p:nvPr/>
            </p:nvSpPr>
            <p:spPr bwMode="auto">
              <a:xfrm flipH="1">
                <a:off x="25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538"/>
              <p:cNvSpPr>
                <a:spLocks noChangeShapeType="1"/>
              </p:cNvSpPr>
              <p:nvPr/>
            </p:nvSpPr>
            <p:spPr bwMode="auto">
              <a:xfrm flipH="1">
                <a:off x="25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539"/>
              <p:cNvSpPr>
                <a:spLocks noChangeShapeType="1"/>
              </p:cNvSpPr>
              <p:nvPr/>
            </p:nvSpPr>
            <p:spPr bwMode="auto">
              <a:xfrm flipH="1">
                <a:off x="25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540"/>
              <p:cNvSpPr>
                <a:spLocks noChangeShapeType="1"/>
              </p:cNvSpPr>
              <p:nvPr/>
            </p:nvSpPr>
            <p:spPr bwMode="auto">
              <a:xfrm flipH="1">
                <a:off x="25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541"/>
              <p:cNvSpPr>
                <a:spLocks noChangeShapeType="1"/>
              </p:cNvSpPr>
              <p:nvPr/>
            </p:nvSpPr>
            <p:spPr bwMode="auto">
              <a:xfrm flipH="1">
                <a:off x="25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542"/>
              <p:cNvSpPr>
                <a:spLocks noChangeShapeType="1"/>
              </p:cNvSpPr>
              <p:nvPr/>
            </p:nvSpPr>
            <p:spPr bwMode="auto">
              <a:xfrm flipH="1">
                <a:off x="25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543"/>
              <p:cNvSpPr>
                <a:spLocks noChangeShapeType="1"/>
              </p:cNvSpPr>
              <p:nvPr/>
            </p:nvSpPr>
            <p:spPr bwMode="auto">
              <a:xfrm flipH="1">
                <a:off x="2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544"/>
              <p:cNvSpPr>
                <a:spLocks noChangeShapeType="1"/>
              </p:cNvSpPr>
              <p:nvPr/>
            </p:nvSpPr>
            <p:spPr bwMode="auto">
              <a:xfrm flipH="1">
                <a:off x="25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545"/>
              <p:cNvSpPr>
                <a:spLocks noChangeShapeType="1"/>
              </p:cNvSpPr>
              <p:nvPr/>
            </p:nvSpPr>
            <p:spPr bwMode="auto">
              <a:xfrm flipH="1">
                <a:off x="25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546"/>
              <p:cNvSpPr>
                <a:spLocks noChangeShapeType="1"/>
              </p:cNvSpPr>
              <p:nvPr/>
            </p:nvSpPr>
            <p:spPr bwMode="auto">
              <a:xfrm flipH="1">
                <a:off x="25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547"/>
              <p:cNvSpPr>
                <a:spLocks noChangeShapeType="1"/>
              </p:cNvSpPr>
              <p:nvPr/>
            </p:nvSpPr>
            <p:spPr bwMode="auto">
              <a:xfrm flipH="1">
                <a:off x="25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548"/>
              <p:cNvSpPr>
                <a:spLocks noChangeShapeType="1"/>
              </p:cNvSpPr>
              <p:nvPr/>
            </p:nvSpPr>
            <p:spPr bwMode="auto">
              <a:xfrm flipH="1">
                <a:off x="24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549"/>
              <p:cNvSpPr>
                <a:spLocks noChangeShapeType="1"/>
              </p:cNvSpPr>
              <p:nvPr/>
            </p:nvSpPr>
            <p:spPr bwMode="auto">
              <a:xfrm flipH="1">
                <a:off x="24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550"/>
              <p:cNvSpPr>
                <a:spLocks noChangeShapeType="1"/>
              </p:cNvSpPr>
              <p:nvPr/>
            </p:nvSpPr>
            <p:spPr bwMode="auto">
              <a:xfrm flipH="1">
                <a:off x="24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551"/>
              <p:cNvSpPr>
                <a:spLocks noChangeShapeType="1"/>
              </p:cNvSpPr>
              <p:nvPr/>
            </p:nvSpPr>
            <p:spPr bwMode="auto">
              <a:xfrm flipH="1">
                <a:off x="247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552"/>
              <p:cNvSpPr>
                <a:spLocks noChangeShapeType="1"/>
              </p:cNvSpPr>
              <p:nvPr/>
            </p:nvSpPr>
            <p:spPr bwMode="auto">
              <a:xfrm flipH="1">
                <a:off x="246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553"/>
              <p:cNvSpPr>
                <a:spLocks noChangeShapeType="1"/>
              </p:cNvSpPr>
              <p:nvPr/>
            </p:nvSpPr>
            <p:spPr bwMode="auto">
              <a:xfrm flipH="1">
                <a:off x="245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554"/>
              <p:cNvSpPr>
                <a:spLocks noChangeShapeType="1"/>
              </p:cNvSpPr>
              <p:nvPr/>
            </p:nvSpPr>
            <p:spPr bwMode="auto">
              <a:xfrm flipH="1">
                <a:off x="24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555"/>
              <p:cNvSpPr>
                <a:spLocks noChangeShapeType="1"/>
              </p:cNvSpPr>
              <p:nvPr/>
            </p:nvSpPr>
            <p:spPr bwMode="auto">
              <a:xfrm flipH="1">
                <a:off x="24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556"/>
              <p:cNvSpPr>
                <a:spLocks noChangeShapeType="1"/>
              </p:cNvSpPr>
              <p:nvPr/>
            </p:nvSpPr>
            <p:spPr bwMode="auto">
              <a:xfrm flipH="1">
                <a:off x="24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557"/>
              <p:cNvSpPr>
                <a:spLocks noChangeShapeType="1"/>
              </p:cNvSpPr>
              <p:nvPr/>
            </p:nvSpPr>
            <p:spPr bwMode="auto">
              <a:xfrm flipH="1">
                <a:off x="24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558"/>
              <p:cNvSpPr>
                <a:spLocks noChangeShapeType="1"/>
              </p:cNvSpPr>
              <p:nvPr/>
            </p:nvSpPr>
            <p:spPr bwMode="auto">
              <a:xfrm flipH="1">
                <a:off x="24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559"/>
              <p:cNvSpPr>
                <a:spLocks noChangeShapeType="1"/>
              </p:cNvSpPr>
              <p:nvPr/>
            </p:nvSpPr>
            <p:spPr bwMode="auto">
              <a:xfrm flipH="1">
                <a:off x="24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560"/>
              <p:cNvSpPr>
                <a:spLocks noChangeShapeType="1"/>
              </p:cNvSpPr>
              <p:nvPr/>
            </p:nvSpPr>
            <p:spPr bwMode="auto">
              <a:xfrm flipH="1">
                <a:off x="24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561"/>
              <p:cNvSpPr>
                <a:spLocks noChangeShapeType="1"/>
              </p:cNvSpPr>
              <p:nvPr/>
            </p:nvSpPr>
            <p:spPr bwMode="auto">
              <a:xfrm flipH="1">
                <a:off x="2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562"/>
              <p:cNvSpPr>
                <a:spLocks noChangeShapeType="1"/>
              </p:cNvSpPr>
              <p:nvPr/>
            </p:nvSpPr>
            <p:spPr bwMode="auto">
              <a:xfrm flipH="1">
                <a:off x="2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563"/>
              <p:cNvSpPr>
                <a:spLocks noChangeShapeType="1"/>
              </p:cNvSpPr>
              <p:nvPr/>
            </p:nvSpPr>
            <p:spPr bwMode="auto">
              <a:xfrm flipH="1">
                <a:off x="23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564"/>
              <p:cNvSpPr>
                <a:spLocks noChangeShapeType="1"/>
              </p:cNvSpPr>
              <p:nvPr/>
            </p:nvSpPr>
            <p:spPr bwMode="auto">
              <a:xfrm flipH="1">
                <a:off x="23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565"/>
              <p:cNvSpPr>
                <a:spLocks noChangeShapeType="1"/>
              </p:cNvSpPr>
              <p:nvPr/>
            </p:nvSpPr>
            <p:spPr bwMode="auto">
              <a:xfrm flipH="1">
                <a:off x="23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566"/>
              <p:cNvSpPr>
                <a:spLocks noChangeShapeType="1"/>
              </p:cNvSpPr>
              <p:nvPr/>
            </p:nvSpPr>
            <p:spPr bwMode="auto">
              <a:xfrm flipH="1">
                <a:off x="23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567"/>
              <p:cNvSpPr>
                <a:spLocks noChangeShapeType="1"/>
              </p:cNvSpPr>
              <p:nvPr/>
            </p:nvSpPr>
            <p:spPr bwMode="auto">
              <a:xfrm flipH="1">
                <a:off x="23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568"/>
              <p:cNvSpPr>
                <a:spLocks noChangeShapeType="1"/>
              </p:cNvSpPr>
              <p:nvPr/>
            </p:nvSpPr>
            <p:spPr bwMode="auto">
              <a:xfrm flipH="1">
                <a:off x="23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569"/>
              <p:cNvSpPr>
                <a:spLocks noChangeShapeType="1"/>
              </p:cNvSpPr>
              <p:nvPr/>
            </p:nvSpPr>
            <p:spPr bwMode="auto">
              <a:xfrm flipH="1">
                <a:off x="23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570"/>
              <p:cNvSpPr>
                <a:spLocks noChangeShapeType="1"/>
              </p:cNvSpPr>
              <p:nvPr/>
            </p:nvSpPr>
            <p:spPr bwMode="auto">
              <a:xfrm flipH="1">
                <a:off x="2340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571"/>
              <p:cNvSpPr>
                <a:spLocks noChangeShapeType="1"/>
              </p:cNvSpPr>
              <p:nvPr/>
            </p:nvSpPr>
            <p:spPr bwMode="auto">
              <a:xfrm flipH="1">
                <a:off x="233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572"/>
              <p:cNvSpPr>
                <a:spLocks noChangeShapeType="1"/>
              </p:cNvSpPr>
              <p:nvPr/>
            </p:nvSpPr>
            <p:spPr bwMode="auto">
              <a:xfrm flipH="1">
                <a:off x="232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573"/>
              <p:cNvSpPr>
                <a:spLocks noChangeShapeType="1"/>
              </p:cNvSpPr>
              <p:nvPr/>
            </p:nvSpPr>
            <p:spPr bwMode="auto">
              <a:xfrm flipH="1">
                <a:off x="23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574"/>
              <p:cNvSpPr>
                <a:spLocks noChangeShapeType="1"/>
              </p:cNvSpPr>
              <p:nvPr/>
            </p:nvSpPr>
            <p:spPr bwMode="auto">
              <a:xfrm flipH="1">
                <a:off x="23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575"/>
              <p:cNvSpPr>
                <a:spLocks noChangeShapeType="1"/>
              </p:cNvSpPr>
              <p:nvPr/>
            </p:nvSpPr>
            <p:spPr bwMode="auto">
              <a:xfrm flipH="1">
                <a:off x="23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576"/>
              <p:cNvSpPr>
                <a:spLocks noChangeShapeType="1"/>
              </p:cNvSpPr>
              <p:nvPr/>
            </p:nvSpPr>
            <p:spPr bwMode="auto">
              <a:xfrm flipH="1">
                <a:off x="22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577"/>
              <p:cNvSpPr>
                <a:spLocks noChangeShapeType="1"/>
              </p:cNvSpPr>
              <p:nvPr/>
            </p:nvSpPr>
            <p:spPr bwMode="auto">
              <a:xfrm flipH="1">
                <a:off x="22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Line 578"/>
              <p:cNvSpPr>
                <a:spLocks noChangeShapeType="1"/>
              </p:cNvSpPr>
              <p:nvPr/>
            </p:nvSpPr>
            <p:spPr bwMode="auto">
              <a:xfrm flipH="1">
                <a:off x="22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Line 579"/>
              <p:cNvSpPr>
                <a:spLocks noChangeShapeType="1"/>
              </p:cNvSpPr>
              <p:nvPr/>
            </p:nvSpPr>
            <p:spPr bwMode="auto">
              <a:xfrm flipH="1">
                <a:off x="22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Line 580"/>
              <p:cNvSpPr>
                <a:spLocks noChangeShapeType="1"/>
              </p:cNvSpPr>
              <p:nvPr/>
            </p:nvSpPr>
            <p:spPr bwMode="auto">
              <a:xfrm flipH="1">
                <a:off x="22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581"/>
              <p:cNvSpPr>
                <a:spLocks noChangeShapeType="1"/>
              </p:cNvSpPr>
              <p:nvPr/>
            </p:nvSpPr>
            <p:spPr bwMode="auto">
              <a:xfrm flipH="1">
                <a:off x="22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582"/>
              <p:cNvSpPr>
                <a:spLocks noChangeShapeType="1"/>
              </p:cNvSpPr>
              <p:nvPr/>
            </p:nvSpPr>
            <p:spPr bwMode="auto">
              <a:xfrm flipH="1">
                <a:off x="22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583"/>
              <p:cNvSpPr>
                <a:spLocks noChangeShapeType="1"/>
              </p:cNvSpPr>
              <p:nvPr/>
            </p:nvSpPr>
            <p:spPr bwMode="auto">
              <a:xfrm flipH="1">
                <a:off x="22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584"/>
              <p:cNvSpPr>
                <a:spLocks noChangeShapeType="1"/>
              </p:cNvSpPr>
              <p:nvPr/>
            </p:nvSpPr>
            <p:spPr bwMode="auto">
              <a:xfrm flipH="1">
                <a:off x="22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585"/>
              <p:cNvSpPr>
                <a:spLocks noChangeShapeType="1"/>
              </p:cNvSpPr>
              <p:nvPr/>
            </p:nvSpPr>
            <p:spPr bwMode="auto">
              <a:xfrm flipH="1">
                <a:off x="223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586"/>
              <p:cNvSpPr>
                <a:spLocks noChangeShapeType="1"/>
              </p:cNvSpPr>
              <p:nvPr/>
            </p:nvSpPr>
            <p:spPr bwMode="auto">
              <a:xfrm flipH="1">
                <a:off x="222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587"/>
              <p:cNvSpPr>
                <a:spLocks noChangeShapeType="1"/>
              </p:cNvSpPr>
              <p:nvPr/>
            </p:nvSpPr>
            <p:spPr bwMode="auto">
              <a:xfrm flipH="1">
                <a:off x="222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588"/>
              <p:cNvSpPr>
                <a:spLocks noChangeShapeType="1"/>
              </p:cNvSpPr>
              <p:nvPr/>
            </p:nvSpPr>
            <p:spPr bwMode="auto">
              <a:xfrm flipH="1">
                <a:off x="221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589"/>
              <p:cNvSpPr>
                <a:spLocks noChangeShapeType="1"/>
              </p:cNvSpPr>
              <p:nvPr/>
            </p:nvSpPr>
            <p:spPr bwMode="auto">
              <a:xfrm flipH="1">
                <a:off x="220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590"/>
              <p:cNvSpPr>
                <a:spLocks noChangeShapeType="1"/>
              </p:cNvSpPr>
              <p:nvPr/>
            </p:nvSpPr>
            <p:spPr bwMode="auto">
              <a:xfrm flipH="1">
                <a:off x="220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591"/>
              <p:cNvSpPr>
                <a:spLocks noChangeShapeType="1"/>
              </p:cNvSpPr>
              <p:nvPr/>
            </p:nvSpPr>
            <p:spPr bwMode="auto">
              <a:xfrm flipH="1">
                <a:off x="219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592"/>
              <p:cNvSpPr>
                <a:spLocks noChangeShapeType="1"/>
              </p:cNvSpPr>
              <p:nvPr/>
            </p:nvSpPr>
            <p:spPr bwMode="auto">
              <a:xfrm flipH="1">
                <a:off x="21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593"/>
              <p:cNvSpPr>
                <a:spLocks noChangeShapeType="1"/>
              </p:cNvSpPr>
              <p:nvPr/>
            </p:nvSpPr>
            <p:spPr bwMode="auto">
              <a:xfrm flipH="1">
                <a:off x="21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594"/>
              <p:cNvSpPr>
                <a:spLocks noChangeShapeType="1"/>
              </p:cNvSpPr>
              <p:nvPr/>
            </p:nvSpPr>
            <p:spPr bwMode="auto">
              <a:xfrm flipH="1">
                <a:off x="21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595"/>
              <p:cNvSpPr>
                <a:spLocks noChangeShapeType="1"/>
              </p:cNvSpPr>
              <p:nvPr/>
            </p:nvSpPr>
            <p:spPr bwMode="auto">
              <a:xfrm flipH="1">
                <a:off x="21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596"/>
              <p:cNvSpPr>
                <a:spLocks noChangeShapeType="1"/>
              </p:cNvSpPr>
              <p:nvPr/>
            </p:nvSpPr>
            <p:spPr bwMode="auto">
              <a:xfrm flipH="1">
                <a:off x="21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597"/>
              <p:cNvSpPr>
                <a:spLocks noChangeShapeType="1"/>
              </p:cNvSpPr>
              <p:nvPr/>
            </p:nvSpPr>
            <p:spPr bwMode="auto">
              <a:xfrm flipH="1">
                <a:off x="21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598"/>
              <p:cNvSpPr>
                <a:spLocks noChangeShapeType="1"/>
              </p:cNvSpPr>
              <p:nvPr/>
            </p:nvSpPr>
            <p:spPr bwMode="auto">
              <a:xfrm flipH="1">
                <a:off x="21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599"/>
              <p:cNvSpPr>
                <a:spLocks noChangeShapeType="1"/>
              </p:cNvSpPr>
              <p:nvPr/>
            </p:nvSpPr>
            <p:spPr bwMode="auto">
              <a:xfrm flipH="1">
                <a:off x="21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600"/>
              <p:cNvSpPr>
                <a:spLocks noChangeShapeType="1"/>
              </p:cNvSpPr>
              <p:nvPr/>
            </p:nvSpPr>
            <p:spPr bwMode="auto">
              <a:xfrm flipH="1">
                <a:off x="21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601"/>
              <p:cNvSpPr>
                <a:spLocks noChangeShapeType="1"/>
              </p:cNvSpPr>
              <p:nvPr/>
            </p:nvSpPr>
            <p:spPr bwMode="auto">
              <a:xfrm flipH="1">
                <a:off x="212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602"/>
              <p:cNvSpPr>
                <a:spLocks noChangeShapeType="1"/>
              </p:cNvSpPr>
              <p:nvPr/>
            </p:nvSpPr>
            <p:spPr bwMode="auto">
              <a:xfrm flipH="1">
                <a:off x="211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603"/>
              <p:cNvSpPr>
                <a:spLocks noChangeShapeType="1"/>
              </p:cNvSpPr>
              <p:nvPr/>
            </p:nvSpPr>
            <p:spPr bwMode="auto">
              <a:xfrm flipH="1">
                <a:off x="211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604"/>
              <p:cNvSpPr>
                <a:spLocks noChangeShapeType="1"/>
              </p:cNvSpPr>
              <p:nvPr/>
            </p:nvSpPr>
            <p:spPr bwMode="auto">
              <a:xfrm flipH="1">
                <a:off x="21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605"/>
            <p:cNvGrpSpPr>
              <a:grpSpLocks/>
            </p:cNvGrpSpPr>
            <p:nvPr/>
          </p:nvGrpSpPr>
          <p:grpSpPr bwMode="auto">
            <a:xfrm>
              <a:off x="585639" y="4411280"/>
              <a:ext cx="3887559" cy="887540"/>
              <a:chOff x="1251" y="2797"/>
              <a:chExt cx="1937" cy="446"/>
            </a:xfrm>
          </p:grpSpPr>
          <p:sp>
            <p:nvSpPr>
              <p:cNvPr id="404" name="Line 606"/>
              <p:cNvSpPr>
                <a:spLocks noChangeShapeType="1"/>
              </p:cNvSpPr>
              <p:nvPr/>
            </p:nvSpPr>
            <p:spPr bwMode="auto">
              <a:xfrm flipH="1">
                <a:off x="209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607"/>
              <p:cNvSpPr>
                <a:spLocks noChangeShapeType="1"/>
              </p:cNvSpPr>
              <p:nvPr/>
            </p:nvSpPr>
            <p:spPr bwMode="auto">
              <a:xfrm flipH="1">
                <a:off x="209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608"/>
              <p:cNvSpPr>
                <a:spLocks noChangeShapeType="1"/>
              </p:cNvSpPr>
              <p:nvPr/>
            </p:nvSpPr>
            <p:spPr bwMode="auto">
              <a:xfrm flipH="1">
                <a:off x="20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609"/>
              <p:cNvSpPr>
                <a:spLocks noChangeShapeType="1"/>
              </p:cNvSpPr>
              <p:nvPr/>
            </p:nvSpPr>
            <p:spPr bwMode="auto">
              <a:xfrm flipH="1">
                <a:off x="20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610"/>
              <p:cNvSpPr>
                <a:spLocks noChangeShapeType="1"/>
              </p:cNvSpPr>
              <p:nvPr/>
            </p:nvSpPr>
            <p:spPr bwMode="auto">
              <a:xfrm flipH="1">
                <a:off x="20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611"/>
              <p:cNvSpPr>
                <a:spLocks noChangeShapeType="1"/>
              </p:cNvSpPr>
              <p:nvPr/>
            </p:nvSpPr>
            <p:spPr bwMode="auto">
              <a:xfrm flipH="1">
                <a:off x="20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612"/>
              <p:cNvSpPr>
                <a:spLocks noChangeShapeType="1"/>
              </p:cNvSpPr>
              <p:nvPr/>
            </p:nvSpPr>
            <p:spPr bwMode="auto">
              <a:xfrm flipH="1">
                <a:off x="20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613"/>
              <p:cNvSpPr>
                <a:spLocks noChangeShapeType="1"/>
              </p:cNvSpPr>
              <p:nvPr/>
            </p:nvSpPr>
            <p:spPr bwMode="auto">
              <a:xfrm flipH="1">
                <a:off x="20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614"/>
              <p:cNvSpPr>
                <a:spLocks noChangeShapeType="1"/>
              </p:cNvSpPr>
              <p:nvPr/>
            </p:nvSpPr>
            <p:spPr bwMode="auto">
              <a:xfrm flipH="1">
                <a:off x="20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615"/>
              <p:cNvSpPr>
                <a:spLocks noChangeShapeType="1"/>
              </p:cNvSpPr>
              <p:nvPr/>
            </p:nvSpPr>
            <p:spPr bwMode="auto">
              <a:xfrm flipH="1">
                <a:off x="20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616"/>
              <p:cNvSpPr>
                <a:spLocks noChangeShapeType="1"/>
              </p:cNvSpPr>
              <p:nvPr/>
            </p:nvSpPr>
            <p:spPr bwMode="auto">
              <a:xfrm flipH="1">
                <a:off x="20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617"/>
              <p:cNvSpPr>
                <a:spLocks noChangeShapeType="1"/>
              </p:cNvSpPr>
              <p:nvPr/>
            </p:nvSpPr>
            <p:spPr bwMode="auto">
              <a:xfrm flipH="1">
                <a:off x="20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618"/>
              <p:cNvSpPr>
                <a:spLocks noChangeShapeType="1"/>
              </p:cNvSpPr>
              <p:nvPr/>
            </p:nvSpPr>
            <p:spPr bwMode="auto">
              <a:xfrm flipH="1">
                <a:off x="20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619"/>
              <p:cNvSpPr>
                <a:spLocks noChangeShapeType="1"/>
              </p:cNvSpPr>
              <p:nvPr/>
            </p:nvSpPr>
            <p:spPr bwMode="auto">
              <a:xfrm flipH="1">
                <a:off x="20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620"/>
              <p:cNvSpPr>
                <a:spLocks noChangeShapeType="1"/>
              </p:cNvSpPr>
              <p:nvPr/>
            </p:nvSpPr>
            <p:spPr bwMode="auto">
              <a:xfrm flipH="1">
                <a:off x="20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621"/>
              <p:cNvSpPr>
                <a:spLocks noChangeShapeType="1"/>
              </p:cNvSpPr>
              <p:nvPr/>
            </p:nvSpPr>
            <p:spPr bwMode="auto">
              <a:xfrm flipH="1">
                <a:off x="199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622"/>
              <p:cNvSpPr>
                <a:spLocks noChangeShapeType="1"/>
              </p:cNvSpPr>
              <p:nvPr/>
            </p:nvSpPr>
            <p:spPr bwMode="auto">
              <a:xfrm flipH="1">
                <a:off x="198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623"/>
              <p:cNvSpPr>
                <a:spLocks noChangeShapeType="1"/>
              </p:cNvSpPr>
              <p:nvPr/>
            </p:nvSpPr>
            <p:spPr bwMode="auto">
              <a:xfrm flipH="1">
                <a:off x="197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624"/>
              <p:cNvSpPr>
                <a:spLocks noChangeShapeType="1"/>
              </p:cNvSpPr>
              <p:nvPr/>
            </p:nvSpPr>
            <p:spPr bwMode="auto">
              <a:xfrm flipH="1">
                <a:off x="197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625"/>
              <p:cNvSpPr>
                <a:spLocks noChangeShapeType="1"/>
              </p:cNvSpPr>
              <p:nvPr/>
            </p:nvSpPr>
            <p:spPr bwMode="auto">
              <a:xfrm flipH="1">
                <a:off x="196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626"/>
              <p:cNvSpPr>
                <a:spLocks noChangeShapeType="1"/>
              </p:cNvSpPr>
              <p:nvPr/>
            </p:nvSpPr>
            <p:spPr bwMode="auto">
              <a:xfrm flipH="1">
                <a:off x="195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627"/>
              <p:cNvSpPr>
                <a:spLocks noChangeShapeType="1"/>
              </p:cNvSpPr>
              <p:nvPr/>
            </p:nvSpPr>
            <p:spPr bwMode="auto">
              <a:xfrm flipH="1">
                <a:off x="19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628"/>
              <p:cNvSpPr>
                <a:spLocks noChangeShapeType="1"/>
              </p:cNvSpPr>
              <p:nvPr/>
            </p:nvSpPr>
            <p:spPr bwMode="auto">
              <a:xfrm flipH="1">
                <a:off x="19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629"/>
              <p:cNvSpPr>
                <a:spLocks noChangeShapeType="1"/>
              </p:cNvSpPr>
              <p:nvPr/>
            </p:nvSpPr>
            <p:spPr bwMode="auto">
              <a:xfrm flipH="1">
                <a:off x="19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630"/>
              <p:cNvSpPr>
                <a:spLocks noChangeShapeType="1"/>
              </p:cNvSpPr>
              <p:nvPr/>
            </p:nvSpPr>
            <p:spPr bwMode="auto">
              <a:xfrm flipH="1">
                <a:off x="19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631"/>
              <p:cNvSpPr>
                <a:spLocks noChangeShapeType="1"/>
              </p:cNvSpPr>
              <p:nvPr/>
            </p:nvSpPr>
            <p:spPr bwMode="auto">
              <a:xfrm flipH="1">
                <a:off x="19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632"/>
              <p:cNvSpPr>
                <a:spLocks noChangeShapeType="1"/>
              </p:cNvSpPr>
              <p:nvPr/>
            </p:nvSpPr>
            <p:spPr bwMode="auto">
              <a:xfrm flipH="1">
                <a:off x="19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633"/>
              <p:cNvSpPr>
                <a:spLocks noChangeShapeType="1"/>
              </p:cNvSpPr>
              <p:nvPr/>
            </p:nvSpPr>
            <p:spPr bwMode="auto">
              <a:xfrm flipH="1">
                <a:off x="19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634"/>
              <p:cNvSpPr>
                <a:spLocks noChangeShapeType="1"/>
              </p:cNvSpPr>
              <p:nvPr/>
            </p:nvSpPr>
            <p:spPr bwMode="auto">
              <a:xfrm flipH="1">
                <a:off x="19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635"/>
              <p:cNvSpPr>
                <a:spLocks noChangeShapeType="1"/>
              </p:cNvSpPr>
              <p:nvPr/>
            </p:nvSpPr>
            <p:spPr bwMode="auto">
              <a:xfrm flipH="1">
                <a:off x="18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636"/>
              <p:cNvSpPr>
                <a:spLocks noChangeShapeType="1"/>
              </p:cNvSpPr>
              <p:nvPr/>
            </p:nvSpPr>
            <p:spPr bwMode="auto">
              <a:xfrm flipH="1">
                <a:off x="18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637"/>
              <p:cNvSpPr>
                <a:spLocks noChangeShapeType="1"/>
              </p:cNvSpPr>
              <p:nvPr/>
            </p:nvSpPr>
            <p:spPr bwMode="auto">
              <a:xfrm flipH="1">
                <a:off x="18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638"/>
              <p:cNvSpPr>
                <a:spLocks noChangeShapeType="1"/>
              </p:cNvSpPr>
              <p:nvPr/>
            </p:nvSpPr>
            <p:spPr bwMode="auto">
              <a:xfrm flipH="1">
                <a:off x="18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639"/>
              <p:cNvSpPr>
                <a:spLocks noChangeShapeType="1"/>
              </p:cNvSpPr>
              <p:nvPr/>
            </p:nvSpPr>
            <p:spPr bwMode="auto">
              <a:xfrm flipH="1">
                <a:off x="186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640"/>
              <p:cNvSpPr>
                <a:spLocks noChangeShapeType="1"/>
              </p:cNvSpPr>
              <p:nvPr/>
            </p:nvSpPr>
            <p:spPr bwMode="auto">
              <a:xfrm flipH="1">
                <a:off x="186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641"/>
              <p:cNvSpPr>
                <a:spLocks noChangeShapeType="1"/>
              </p:cNvSpPr>
              <p:nvPr/>
            </p:nvSpPr>
            <p:spPr bwMode="auto">
              <a:xfrm flipH="1">
                <a:off x="185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642"/>
              <p:cNvSpPr>
                <a:spLocks noChangeShapeType="1"/>
              </p:cNvSpPr>
              <p:nvPr/>
            </p:nvSpPr>
            <p:spPr bwMode="auto">
              <a:xfrm flipH="1">
                <a:off x="184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643"/>
              <p:cNvSpPr>
                <a:spLocks noChangeShapeType="1"/>
              </p:cNvSpPr>
              <p:nvPr/>
            </p:nvSpPr>
            <p:spPr bwMode="auto">
              <a:xfrm flipH="1">
                <a:off x="184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644"/>
              <p:cNvSpPr>
                <a:spLocks noChangeShapeType="1"/>
              </p:cNvSpPr>
              <p:nvPr/>
            </p:nvSpPr>
            <p:spPr bwMode="auto">
              <a:xfrm flipH="1">
                <a:off x="183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645"/>
              <p:cNvSpPr>
                <a:spLocks noChangeShapeType="1"/>
              </p:cNvSpPr>
              <p:nvPr/>
            </p:nvSpPr>
            <p:spPr bwMode="auto">
              <a:xfrm flipH="1">
                <a:off x="182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646"/>
              <p:cNvSpPr>
                <a:spLocks noChangeShapeType="1"/>
              </p:cNvSpPr>
              <p:nvPr/>
            </p:nvSpPr>
            <p:spPr bwMode="auto">
              <a:xfrm flipH="1">
                <a:off x="18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647"/>
              <p:cNvSpPr>
                <a:spLocks noChangeShapeType="1"/>
              </p:cNvSpPr>
              <p:nvPr/>
            </p:nvSpPr>
            <p:spPr bwMode="auto">
              <a:xfrm flipH="1">
                <a:off x="18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648"/>
              <p:cNvSpPr>
                <a:spLocks noChangeShapeType="1"/>
              </p:cNvSpPr>
              <p:nvPr/>
            </p:nvSpPr>
            <p:spPr bwMode="auto">
              <a:xfrm flipH="1">
                <a:off x="18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649"/>
              <p:cNvSpPr>
                <a:spLocks noChangeShapeType="1"/>
              </p:cNvSpPr>
              <p:nvPr/>
            </p:nvSpPr>
            <p:spPr bwMode="auto">
              <a:xfrm flipH="1">
                <a:off x="17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650"/>
              <p:cNvSpPr>
                <a:spLocks noChangeShapeType="1"/>
              </p:cNvSpPr>
              <p:nvPr/>
            </p:nvSpPr>
            <p:spPr bwMode="auto">
              <a:xfrm flipH="1">
                <a:off x="17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651"/>
              <p:cNvSpPr>
                <a:spLocks noChangeShapeType="1"/>
              </p:cNvSpPr>
              <p:nvPr/>
            </p:nvSpPr>
            <p:spPr bwMode="auto">
              <a:xfrm flipH="1">
                <a:off x="17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652"/>
              <p:cNvSpPr>
                <a:spLocks noChangeShapeType="1"/>
              </p:cNvSpPr>
              <p:nvPr/>
            </p:nvSpPr>
            <p:spPr bwMode="auto">
              <a:xfrm flipH="1">
                <a:off x="17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653"/>
              <p:cNvSpPr>
                <a:spLocks noChangeShapeType="1"/>
              </p:cNvSpPr>
              <p:nvPr/>
            </p:nvSpPr>
            <p:spPr bwMode="auto">
              <a:xfrm flipH="1">
                <a:off x="17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654"/>
              <p:cNvSpPr>
                <a:spLocks noChangeShapeType="1"/>
              </p:cNvSpPr>
              <p:nvPr/>
            </p:nvSpPr>
            <p:spPr bwMode="auto">
              <a:xfrm flipH="1">
                <a:off x="176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655"/>
              <p:cNvSpPr>
                <a:spLocks noChangeShapeType="1"/>
              </p:cNvSpPr>
              <p:nvPr/>
            </p:nvSpPr>
            <p:spPr bwMode="auto">
              <a:xfrm flipH="1">
                <a:off x="175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656"/>
              <p:cNvSpPr>
                <a:spLocks noChangeShapeType="1"/>
              </p:cNvSpPr>
              <p:nvPr/>
            </p:nvSpPr>
            <p:spPr bwMode="auto">
              <a:xfrm flipH="1">
                <a:off x="175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657"/>
              <p:cNvSpPr>
                <a:spLocks noChangeShapeType="1"/>
              </p:cNvSpPr>
              <p:nvPr/>
            </p:nvSpPr>
            <p:spPr bwMode="auto">
              <a:xfrm flipH="1">
                <a:off x="174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658"/>
              <p:cNvSpPr>
                <a:spLocks noChangeShapeType="1"/>
              </p:cNvSpPr>
              <p:nvPr/>
            </p:nvSpPr>
            <p:spPr bwMode="auto">
              <a:xfrm flipH="1">
                <a:off x="173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659"/>
              <p:cNvSpPr>
                <a:spLocks noChangeShapeType="1"/>
              </p:cNvSpPr>
              <p:nvPr/>
            </p:nvSpPr>
            <p:spPr bwMode="auto">
              <a:xfrm flipH="1">
                <a:off x="173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660"/>
              <p:cNvSpPr>
                <a:spLocks noChangeShapeType="1"/>
              </p:cNvSpPr>
              <p:nvPr/>
            </p:nvSpPr>
            <p:spPr bwMode="auto">
              <a:xfrm flipH="1">
                <a:off x="172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661"/>
              <p:cNvSpPr>
                <a:spLocks noChangeShapeType="1"/>
              </p:cNvSpPr>
              <p:nvPr/>
            </p:nvSpPr>
            <p:spPr bwMode="auto">
              <a:xfrm flipH="1">
                <a:off x="171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662"/>
              <p:cNvSpPr>
                <a:spLocks noChangeShapeType="1"/>
              </p:cNvSpPr>
              <p:nvPr/>
            </p:nvSpPr>
            <p:spPr bwMode="auto">
              <a:xfrm flipH="1">
                <a:off x="170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663"/>
              <p:cNvSpPr>
                <a:spLocks noChangeShapeType="1"/>
              </p:cNvSpPr>
              <p:nvPr/>
            </p:nvSpPr>
            <p:spPr bwMode="auto">
              <a:xfrm flipH="1">
                <a:off x="170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664"/>
              <p:cNvSpPr>
                <a:spLocks noChangeShapeType="1"/>
              </p:cNvSpPr>
              <p:nvPr/>
            </p:nvSpPr>
            <p:spPr bwMode="auto">
              <a:xfrm flipH="1">
                <a:off x="169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665"/>
              <p:cNvSpPr>
                <a:spLocks noChangeShapeType="1"/>
              </p:cNvSpPr>
              <p:nvPr/>
            </p:nvSpPr>
            <p:spPr bwMode="auto">
              <a:xfrm flipH="1">
                <a:off x="16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666"/>
              <p:cNvSpPr>
                <a:spLocks noChangeShapeType="1"/>
              </p:cNvSpPr>
              <p:nvPr/>
            </p:nvSpPr>
            <p:spPr bwMode="auto">
              <a:xfrm flipH="1">
                <a:off x="16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667"/>
              <p:cNvSpPr>
                <a:spLocks noChangeShapeType="1"/>
              </p:cNvSpPr>
              <p:nvPr/>
            </p:nvSpPr>
            <p:spPr bwMode="auto">
              <a:xfrm flipH="1">
                <a:off x="16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668"/>
              <p:cNvSpPr>
                <a:spLocks noChangeShapeType="1"/>
              </p:cNvSpPr>
              <p:nvPr/>
            </p:nvSpPr>
            <p:spPr bwMode="auto">
              <a:xfrm flipH="1">
                <a:off x="16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669"/>
              <p:cNvSpPr>
                <a:spLocks noChangeShapeType="1"/>
              </p:cNvSpPr>
              <p:nvPr/>
            </p:nvSpPr>
            <p:spPr bwMode="auto">
              <a:xfrm flipH="1">
                <a:off x="16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670"/>
              <p:cNvSpPr>
                <a:spLocks noChangeShapeType="1"/>
              </p:cNvSpPr>
              <p:nvPr/>
            </p:nvSpPr>
            <p:spPr bwMode="auto">
              <a:xfrm flipH="1">
                <a:off x="16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671"/>
              <p:cNvSpPr>
                <a:spLocks noChangeShapeType="1"/>
              </p:cNvSpPr>
              <p:nvPr/>
            </p:nvSpPr>
            <p:spPr bwMode="auto">
              <a:xfrm flipH="1">
                <a:off x="164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672"/>
              <p:cNvSpPr>
                <a:spLocks noChangeShapeType="1"/>
              </p:cNvSpPr>
              <p:nvPr/>
            </p:nvSpPr>
            <p:spPr bwMode="auto">
              <a:xfrm flipH="1">
                <a:off x="163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673"/>
              <p:cNvSpPr>
                <a:spLocks noChangeShapeType="1"/>
              </p:cNvSpPr>
              <p:nvPr/>
            </p:nvSpPr>
            <p:spPr bwMode="auto">
              <a:xfrm flipH="1">
                <a:off x="163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674"/>
              <p:cNvSpPr>
                <a:spLocks noChangeShapeType="1"/>
              </p:cNvSpPr>
              <p:nvPr/>
            </p:nvSpPr>
            <p:spPr bwMode="auto">
              <a:xfrm flipH="1">
                <a:off x="16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675"/>
              <p:cNvSpPr>
                <a:spLocks noChangeShapeType="1"/>
              </p:cNvSpPr>
              <p:nvPr/>
            </p:nvSpPr>
            <p:spPr bwMode="auto">
              <a:xfrm flipH="1">
                <a:off x="161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676"/>
              <p:cNvSpPr>
                <a:spLocks noChangeShapeType="1"/>
              </p:cNvSpPr>
              <p:nvPr/>
            </p:nvSpPr>
            <p:spPr bwMode="auto">
              <a:xfrm flipH="1">
                <a:off x="161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677"/>
              <p:cNvSpPr>
                <a:spLocks noChangeShapeType="1"/>
              </p:cNvSpPr>
              <p:nvPr/>
            </p:nvSpPr>
            <p:spPr bwMode="auto">
              <a:xfrm flipH="1">
                <a:off x="16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678"/>
              <p:cNvSpPr>
                <a:spLocks noChangeShapeType="1"/>
              </p:cNvSpPr>
              <p:nvPr/>
            </p:nvSpPr>
            <p:spPr bwMode="auto">
              <a:xfrm flipH="1">
                <a:off x="159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679"/>
              <p:cNvSpPr>
                <a:spLocks noChangeShapeType="1"/>
              </p:cNvSpPr>
              <p:nvPr/>
            </p:nvSpPr>
            <p:spPr bwMode="auto">
              <a:xfrm flipH="1">
                <a:off x="159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680"/>
              <p:cNvSpPr>
                <a:spLocks noChangeShapeType="1"/>
              </p:cNvSpPr>
              <p:nvPr/>
            </p:nvSpPr>
            <p:spPr bwMode="auto">
              <a:xfrm flipH="1">
                <a:off x="15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681"/>
              <p:cNvSpPr>
                <a:spLocks noChangeShapeType="1"/>
              </p:cNvSpPr>
              <p:nvPr/>
            </p:nvSpPr>
            <p:spPr bwMode="auto">
              <a:xfrm flipH="1">
                <a:off x="15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682"/>
              <p:cNvSpPr>
                <a:spLocks noChangeShapeType="1"/>
              </p:cNvSpPr>
              <p:nvPr/>
            </p:nvSpPr>
            <p:spPr bwMode="auto">
              <a:xfrm flipH="1">
                <a:off x="15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683"/>
              <p:cNvSpPr>
                <a:spLocks noChangeShapeType="1"/>
              </p:cNvSpPr>
              <p:nvPr/>
            </p:nvSpPr>
            <p:spPr bwMode="auto">
              <a:xfrm flipH="1">
                <a:off x="15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684"/>
              <p:cNvSpPr>
                <a:spLocks noChangeShapeType="1"/>
              </p:cNvSpPr>
              <p:nvPr/>
            </p:nvSpPr>
            <p:spPr bwMode="auto">
              <a:xfrm flipH="1">
                <a:off x="15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685"/>
              <p:cNvSpPr>
                <a:spLocks noChangeShapeType="1"/>
              </p:cNvSpPr>
              <p:nvPr/>
            </p:nvSpPr>
            <p:spPr bwMode="auto">
              <a:xfrm flipH="1">
                <a:off x="15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686"/>
              <p:cNvSpPr>
                <a:spLocks noChangeShapeType="1"/>
              </p:cNvSpPr>
              <p:nvPr/>
            </p:nvSpPr>
            <p:spPr bwMode="auto">
              <a:xfrm flipH="1">
                <a:off x="15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687"/>
              <p:cNvSpPr>
                <a:spLocks noChangeShapeType="1"/>
              </p:cNvSpPr>
              <p:nvPr/>
            </p:nvSpPr>
            <p:spPr bwMode="auto">
              <a:xfrm flipH="1">
                <a:off x="15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688"/>
              <p:cNvSpPr>
                <a:spLocks noChangeShapeType="1"/>
              </p:cNvSpPr>
              <p:nvPr/>
            </p:nvSpPr>
            <p:spPr bwMode="auto">
              <a:xfrm flipH="1">
                <a:off x="1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689"/>
              <p:cNvSpPr>
                <a:spLocks noChangeShapeType="1"/>
              </p:cNvSpPr>
              <p:nvPr/>
            </p:nvSpPr>
            <p:spPr bwMode="auto">
              <a:xfrm flipH="1">
                <a:off x="152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690"/>
              <p:cNvSpPr>
                <a:spLocks noChangeShapeType="1"/>
              </p:cNvSpPr>
              <p:nvPr/>
            </p:nvSpPr>
            <p:spPr bwMode="auto">
              <a:xfrm flipH="1">
                <a:off x="151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691"/>
              <p:cNvSpPr>
                <a:spLocks noChangeShapeType="1"/>
              </p:cNvSpPr>
              <p:nvPr/>
            </p:nvSpPr>
            <p:spPr bwMode="auto">
              <a:xfrm flipH="1">
                <a:off x="150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692"/>
              <p:cNvSpPr>
                <a:spLocks noChangeShapeType="1"/>
              </p:cNvSpPr>
              <p:nvPr/>
            </p:nvSpPr>
            <p:spPr bwMode="auto">
              <a:xfrm flipH="1">
                <a:off x="150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693"/>
              <p:cNvSpPr>
                <a:spLocks noChangeShapeType="1"/>
              </p:cNvSpPr>
              <p:nvPr/>
            </p:nvSpPr>
            <p:spPr bwMode="auto">
              <a:xfrm flipH="1">
                <a:off x="149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694"/>
              <p:cNvSpPr>
                <a:spLocks noChangeShapeType="1"/>
              </p:cNvSpPr>
              <p:nvPr/>
            </p:nvSpPr>
            <p:spPr bwMode="auto">
              <a:xfrm flipH="1">
                <a:off x="148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695"/>
              <p:cNvSpPr>
                <a:spLocks noChangeShapeType="1"/>
              </p:cNvSpPr>
              <p:nvPr/>
            </p:nvSpPr>
            <p:spPr bwMode="auto">
              <a:xfrm flipH="1">
                <a:off x="148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696"/>
              <p:cNvSpPr>
                <a:spLocks noChangeShapeType="1"/>
              </p:cNvSpPr>
              <p:nvPr/>
            </p:nvSpPr>
            <p:spPr bwMode="auto">
              <a:xfrm flipH="1">
                <a:off x="147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697"/>
              <p:cNvSpPr>
                <a:spLocks noChangeShapeType="1"/>
              </p:cNvSpPr>
              <p:nvPr/>
            </p:nvSpPr>
            <p:spPr bwMode="auto">
              <a:xfrm flipH="1">
                <a:off x="146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698"/>
              <p:cNvSpPr>
                <a:spLocks noChangeShapeType="1"/>
              </p:cNvSpPr>
              <p:nvPr/>
            </p:nvSpPr>
            <p:spPr bwMode="auto">
              <a:xfrm flipH="1">
                <a:off x="145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699"/>
              <p:cNvSpPr>
                <a:spLocks noChangeShapeType="1"/>
              </p:cNvSpPr>
              <p:nvPr/>
            </p:nvSpPr>
            <p:spPr bwMode="auto">
              <a:xfrm flipH="1">
                <a:off x="14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700"/>
              <p:cNvSpPr>
                <a:spLocks noChangeShapeType="1"/>
              </p:cNvSpPr>
              <p:nvPr/>
            </p:nvSpPr>
            <p:spPr bwMode="auto">
              <a:xfrm flipH="1">
                <a:off x="14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701"/>
              <p:cNvSpPr>
                <a:spLocks noChangeShapeType="1"/>
              </p:cNvSpPr>
              <p:nvPr/>
            </p:nvSpPr>
            <p:spPr bwMode="auto">
              <a:xfrm flipH="1">
                <a:off x="14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702"/>
              <p:cNvSpPr>
                <a:spLocks noChangeShapeType="1"/>
              </p:cNvSpPr>
              <p:nvPr/>
            </p:nvSpPr>
            <p:spPr bwMode="auto">
              <a:xfrm flipH="1">
                <a:off x="14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703"/>
              <p:cNvSpPr>
                <a:spLocks noChangeShapeType="1"/>
              </p:cNvSpPr>
              <p:nvPr/>
            </p:nvSpPr>
            <p:spPr bwMode="auto">
              <a:xfrm flipH="1">
                <a:off x="14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704"/>
              <p:cNvSpPr>
                <a:spLocks noChangeShapeType="1"/>
              </p:cNvSpPr>
              <p:nvPr/>
            </p:nvSpPr>
            <p:spPr bwMode="auto">
              <a:xfrm flipH="1">
                <a:off x="14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705"/>
              <p:cNvSpPr>
                <a:spLocks noChangeShapeType="1"/>
              </p:cNvSpPr>
              <p:nvPr/>
            </p:nvSpPr>
            <p:spPr bwMode="auto">
              <a:xfrm flipH="1">
                <a:off x="14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706"/>
              <p:cNvSpPr>
                <a:spLocks noChangeShapeType="1"/>
              </p:cNvSpPr>
              <p:nvPr/>
            </p:nvSpPr>
            <p:spPr bwMode="auto">
              <a:xfrm flipH="1">
                <a:off x="1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707"/>
              <p:cNvSpPr>
                <a:spLocks noChangeShapeType="1"/>
              </p:cNvSpPr>
              <p:nvPr/>
            </p:nvSpPr>
            <p:spPr bwMode="auto">
              <a:xfrm flipH="1">
                <a:off x="1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708"/>
              <p:cNvSpPr>
                <a:spLocks noChangeShapeType="1"/>
              </p:cNvSpPr>
              <p:nvPr/>
            </p:nvSpPr>
            <p:spPr bwMode="auto">
              <a:xfrm flipH="1">
                <a:off x="138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709"/>
              <p:cNvSpPr>
                <a:spLocks noChangeShapeType="1"/>
              </p:cNvSpPr>
              <p:nvPr/>
            </p:nvSpPr>
            <p:spPr bwMode="auto">
              <a:xfrm flipH="1">
                <a:off x="138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710"/>
              <p:cNvSpPr>
                <a:spLocks noChangeShapeType="1"/>
              </p:cNvSpPr>
              <p:nvPr/>
            </p:nvSpPr>
            <p:spPr bwMode="auto">
              <a:xfrm flipH="1">
                <a:off x="137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711"/>
              <p:cNvSpPr>
                <a:spLocks noChangeShapeType="1"/>
              </p:cNvSpPr>
              <p:nvPr/>
            </p:nvSpPr>
            <p:spPr bwMode="auto">
              <a:xfrm flipH="1">
                <a:off x="136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712"/>
              <p:cNvSpPr>
                <a:spLocks noChangeShapeType="1"/>
              </p:cNvSpPr>
              <p:nvPr/>
            </p:nvSpPr>
            <p:spPr bwMode="auto">
              <a:xfrm flipH="1">
                <a:off x="136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713"/>
              <p:cNvSpPr>
                <a:spLocks noChangeShapeType="1"/>
              </p:cNvSpPr>
              <p:nvPr/>
            </p:nvSpPr>
            <p:spPr bwMode="auto">
              <a:xfrm flipH="1">
                <a:off x="135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714"/>
              <p:cNvSpPr>
                <a:spLocks noChangeShapeType="1"/>
              </p:cNvSpPr>
              <p:nvPr/>
            </p:nvSpPr>
            <p:spPr bwMode="auto">
              <a:xfrm flipH="1">
                <a:off x="134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715"/>
              <p:cNvSpPr>
                <a:spLocks noChangeShapeType="1"/>
              </p:cNvSpPr>
              <p:nvPr/>
            </p:nvSpPr>
            <p:spPr bwMode="auto">
              <a:xfrm flipH="1">
                <a:off x="134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716"/>
              <p:cNvSpPr>
                <a:spLocks noChangeShapeType="1"/>
              </p:cNvSpPr>
              <p:nvPr/>
            </p:nvSpPr>
            <p:spPr bwMode="auto">
              <a:xfrm flipH="1">
                <a:off x="133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717"/>
              <p:cNvSpPr>
                <a:spLocks noChangeShapeType="1"/>
              </p:cNvSpPr>
              <p:nvPr/>
            </p:nvSpPr>
            <p:spPr bwMode="auto">
              <a:xfrm flipH="1">
                <a:off x="132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Line 718"/>
              <p:cNvSpPr>
                <a:spLocks noChangeShapeType="1"/>
              </p:cNvSpPr>
              <p:nvPr/>
            </p:nvSpPr>
            <p:spPr bwMode="auto">
              <a:xfrm flipH="1">
                <a:off x="13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719"/>
              <p:cNvSpPr>
                <a:spLocks noChangeShapeType="1"/>
              </p:cNvSpPr>
              <p:nvPr/>
            </p:nvSpPr>
            <p:spPr bwMode="auto">
              <a:xfrm flipH="1">
                <a:off x="13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720"/>
              <p:cNvSpPr>
                <a:spLocks noChangeShapeType="1"/>
              </p:cNvSpPr>
              <p:nvPr/>
            </p:nvSpPr>
            <p:spPr bwMode="auto">
              <a:xfrm flipH="1">
                <a:off x="13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721"/>
              <p:cNvSpPr>
                <a:spLocks noChangeShapeType="1"/>
              </p:cNvSpPr>
              <p:nvPr/>
            </p:nvSpPr>
            <p:spPr bwMode="auto">
              <a:xfrm flipH="1">
                <a:off x="129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722"/>
              <p:cNvSpPr>
                <a:spLocks noChangeShapeType="1"/>
              </p:cNvSpPr>
              <p:nvPr/>
            </p:nvSpPr>
            <p:spPr bwMode="auto">
              <a:xfrm flipH="1">
                <a:off x="129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723"/>
              <p:cNvSpPr>
                <a:spLocks noChangeShapeType="1"/>
              </p:cNvSpPr>
              <p:nvPr/>
            </p:nvSpPr>
            <p:spPr bwMode="auto">
              <a:xfrm flipH="1">
                <a:off x="12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724"/>
              <p:cNvSpPr>
                <a:spLocks noChangeShapeType="1"/>
              </p:cNvSpPr>
              <p:nvPr/>
            </p:nvSpPr>
            <p:spPr bwMode="auto">
              <a:xfrm flipH="1">
                <a:off x="12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725"/>
              <p:cNvSpPr>
                <a:spLocks noChangeShapeType="1"/>
              </p:cNvSpPr>
              <p:nvPr/>
            </p:nvSpPr>
            <p:spPr bwMode="auto">
              <a:xfrm flipH="1">
                <a:off x="12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726"/>
              <p:cNvSpPr>
                <a:spLocks noChangeShapeType="1"/>
              </p:cNvSpPr>
              <p:nvPr/>
            </p:nvSpPr>
            <p:spPr bwMode="auto">
              <a:xfrm flipH="1">
                <a:off x="12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727"/>
              <p:cNvSpPr>
                <a:spLocks noChangeShapeType="1"/>
              </p:cNvSpPr>
              <p:nvPr/>
            </p:nvSpPr>
            <p:spPr bwMode="auto">
              <a:xfrm flipH="1">
                <a:off x="12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728"/>
              <p:cNvSpPr>
                <a:spLocks/>
              </p:cNvSpPr>
              <p:nvPr/>
            </p:nvSpPr>
            <p:spPr bwMode="auto">
              <a:xfrm>
                <a:off x="1251" y="3241"/>
                <a:ext cx="1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729"/>
              <p:cNvSpPr>
                <a:spLocks noChangeShapeType="1"/>
              </p:cNvSpPr>
              <p:nvPr/>
            </p:nvSpPr>
            <p:spPr bwMode="auto">
              <a:xfrm flipV="1">
                <a:off x="1251" y="3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730"/>
              <p:cNvSpPr>
                <a:spLocks noChangeShapeType="1"/>
              </p:cNvSpPr>
              <p:nvPr/>
            </p:nvSpPr>
            <p:spPr bwMode="auto">
              <a:xfrm flipV="1">
                <a:off x="1251" y="32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731"/>
              <p:cNvSpPr>
                <a:spLocks noChangeShapeType="1"/>
              </p:cNvSpPr>
              <p:nvPr/>
            </p:nvSpPr>
            <p:spPr bwMode="auto">
              <a:xfrm flipV="1">
                <a:off x="1251" y="32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732"/>
              <p:cNvSpPr>
                <a:spLocks noChangeShapeType="1"/>
              </p:cNvSpPr>
              <p:nvPr/>
            </p:nvSpPr>
            <p:spPr bwMode="auto">
              <a:xfrm flipV="1">
                <a:off x="1251" y="32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733"/>
              <p:cNvSpPr>
                <a:spLocks noChangeShapeType="1"/>
              </p:cNvSpPr>
              <p:nvPr/>
            </p:nvSpPr>
            <p:spPr bwMode="auto">
              <a:xfrm flipV="1">
                <a:off x="1251" y="3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734"/>
              <p:cNvSpPr>
                <a:spLocks noChangeShapeType="1"/>
              </p:cNvSpPr>
              <p:nvPr/>
            </p:nvSpPr>
            <p:spPr bwMode="auto">
              <a:xfrm flipV="1">
                <a:off x="1251" y="32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735"/>
              <p:cNvSpPr>
                <a:spLocks noChangeShapeType="1"/>
              </p:cNvSpPr>
              <p:nvPr/>
            </p:nvSpPr>
            <p:spPr bwMode="auto">
              <a:xfrm flipV="1">
                <a:off x="1251" y="31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Line 736"/>
              <p:cNvSpPr>
                <a:spLocks noChangeShapeType="1"/>
              </p:cNvSpPr>
              <p:nvPr/>
            </p:nvSpPr>
            <p:spPr bwMode="auto">
              <a:xfrm flipV="1">
                <a:off x="1251" y="31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737"/>
              <p:cNvSpPr>
                <a:spLocks noChangeShapeType="1"/>
              </p:cNvSpPr>
              <p:nvPr/>
            </p:nvSpPr>
            <p:spPr bwMode="auto">
              <a:xfrm flipV="1">
                <a:off x="1251" y="3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738"/>
              <p:cNvSpPr>
                <a:spLocks noChangeShapeType="1"/>
              </p:cNvSpPr>
              <p:nvPr/>
            </p:nvSpPr>
            <p:spPr bwMode="auto">
              <a:xfrm flipV="1">
                <a:off x="1251" y="31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739"/>
              <p:cNvSpPr>
                <a:spLocks noChangeShapeType="1"/>
              </p:cNvSpPr>
              <p:nvPr/>
            </p:nvSpPr>
            <p:spPr bwMode="auto">
              <a:xfrm flipV="1">
                <a:off x="1251" y="31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740"/>
              <p:cNvSpPr>
                <a:spLocks noChangeShapeType="1"/>
              </p:cNvSpPr>
              <p:nvPr/>
            </p:nvSpPr>
            <p:spPr bwMode="auto">
              <a:xfrm flipV="1">
                <a:off x="1251" y="31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741"/>
              <p:cNvSpPr>
                <a:spLocks noChangeShapeType="1"/>
              </p:cNvSpPr>
              <p:nvPr/>
            </p:nvSpPr>
            <p:spPr bwMode="auto">
              <a:xfrm flipV="1">
                <a:off x="1251" y="315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742"/>
              <p:cNvSpPr>
                <a:spLocks noChangeShapeType="1"/>
              </p:cNvSpPr>
              <p:nvPr/>
            </p:nvSpPr>
            <p:spPr bwMode="auto">
              <a:xfrm flipV="1">
                <a:off x="1251" y="314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743"/>
              <p:cNvSpPr>
                <a:spLocks noChangeShapeType="1"/>
              </p:cNvSpPr>
              <p:nvPr/>
            </p:nvSpPr>
            <p:spPr bwMode="auto">
              <a:xfrm flipV="1">
                <a:off x="1251" y="313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744"/>
              <p:cNvSpPr>
                <a:spLocks noChangeShapeType="1"/>
              </p:cNvSpPr>
              <p:nvPr/>
            </p:nvSpPr>
            <p:spPr bwMode="auto">
              <a:xfrm flipV="1">
                <a:off x="1251" y="31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745"/>
              <p:cNvSpPr>
                <a:spLocks noChangeShapeType="1"/>
              </p:cNvSpPr>
              <p:nvPr/>
            </p:nvSpPr>
            <p:spPr bwMode="auto">
              <a:xfrm flipV="1">
                <a:off x="1251" y="3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746"/>
              <p:cNvSpPr>
                <a:spLocks noChangeShapeType="1"/>
              </p:cNvSpPr>
              <p:nvPr/>
            </p:nvSpPr>
            <p:spPr bwMode="auto">
              <a:xfrm flipV="1">
                <a:off x="1251" y="3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747"/>
              <p:cNvSpPr>
                <a:spLocks noChangeShapeType="1"/>
              </p:cNvSpPr>
              <p:nvPr/>
            </p:nvSpPr>
            <p:spPr bwMode="auto">
              <a:xfrm flipV="1">
                <a:off x="1251" y="31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748"/>
              <p:cNvSpPr>
                <a:spLocks noChangeShapeType="1"/>
              </p:cNvSpPr>
              <p:nvPr/>
            </p:nvSpPr>
            <p:spPr bwMode="auto">
              <a:xfrm flipV="1">
                <a:off x="1251" y="31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749"/>
              <p:cNvSpPr>
                <a:spLocks noChangeShapeType="1"/>
              </p:cNvSpPr>
              <p:nvPr/>
            </p:nvSpPr>
            <p:spPr bwMode="auto">
              <a:xfrm flipV="1">
                <a:off x="1251" y="3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750"/>
              <p:cNvSpPr>
                <a:spLocks noChangeShapeType="1"/>
              </p:cNvSpPr>
              <p:nvPr/>
            </p:nvSpPr>
            <p:spPr bwMode="auto">
              <a:xfrm flipV="1">
                <a:off x="1251" y="30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751"/>
              <p:cNvSpPr>
                <a:spLocks noChangeShapeType="1"/>
              </p:cNvSpPr>
              <p:nvPr/>
            </p:nvSpPr>
            <p:spPr bwMode="auto">
              <a:xfrm flipV="1">
                <a:off x="1251" y="30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752"/>
              <p:cNvSpPr>
                <a:spLocks noChangeShapeType="1"/>
              </p:cNvSpPr>
              <p:nvPr/>
            </p:nvSpPr>
            <p:spPr bwMode="auto">
              <a:xfrm flipV="1">
                <a:off x="1251" y="30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753"/>
              <p:cNvSpPr>
                <a:spLocks noChangeShapeType="1"/>
              </p:cNvSpPr>
              <p:nvPr/>
            </p:nvSpPr>
            <p:spPr bwMode="auto">
              <a:xfrm flipV="1">
                <a:off x="1251" y="30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754"/>
              <p:cNvSpPr>
                <a:spLocks noChangeShapeType="1"/>
              </p:cNvSpPr>
              <p:nvPr/>
            </p:nvSpPr>
            <p:spPr bwMode="auto">
              <a:xfrm flipV="1">
                <a:off x="1251" y="30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755"/>
              <p:cNvSpPr>
                <a:spLocks noChangeShapeType="1"/>
              </p:cNvSpPr>
              <p:nvPr/>
            </p:nvSpPr>
            <p:spPr bwMode="auto">
              <a:xfrm flipV="1">
                <a:off x="1251" y="30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756"/>
              <p:cNvSpPr>
                <a:spLocks noChangeShapeType="1"/>
              </p:cNvSpPr>
              <p:nvPr/>
            </p:nvSpPr>
            <p:spPr bwMode="auto">
              <a:xfrm flipV="1">
                <a:off x="1251" y="30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757"/>
              <p:cNvSpPr>
                <a:spLocks noChangeShapeType="1"/>
              </p:cNvSpPr>
              <p:nvPr/>
            </p:nvSpPr>
            <p:spPr bwMode="auto">
              <a:xfrm flipV="1">
                <a:off x="1251" y="30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758"/>
              <p:cNvSpPr>
                <a:spLocks noChangeShapeType="1"/>
              </p:cNvSpPr>
              <p:nvPr/>
            </p:nvSpPr>
            <p:spPr bwMode="auto">
              <a:xfrm flipV="1">
                <a:off x="1251" y="303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759"/>
              <p:cNvSpPr>
                <a:spLocks noChangeShapeType="1"/>
              </p:cNvSpPr>
              <p:nvPr/>
            </p:nvSpPr>
            <p:spPr bwMode="auto">
              <a:xfrm flipV="1">
                <a:off x="1251" y="302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760"/>
              <p:cNvSpPr>
                <a:spLocks noChangeShapeType="1"/>
              </p:cNvSpPr>
              <p:nvPr/>
            </p:nvSpPr>
            <p:spPr bwMode="auto">
              <a:xfrm flipV="1">
                <a:off x="1251" y="301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761"/>
              <p:cNvSpPr>
                <a:spLocks noChangeShapeType="1"/>
              </p:cNvSpPr>
              <p:nvPr/>
            </p:nvSpPr>
            <p:spPr bwMode="auto">
              <a:xfrm flipV="1">
                <a:off x="1251" y="30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762"/>
              <p:cNvSpPr>
                <a:spLocks noChangeShapeType="1"/>
              </p:cNvSpPr>
              <p:nvPr/>
            </p:nvSpPr>
            <p:spPr bwMode="auto">
              <a:xfrm flipV="1">
                <a:off x="1251" y="30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763"/>
              <p:cNvSpPr>
                <a:spLocks noChangeShapeType="1"/>
              </p:cNvSpPr>
              <p:nvPr/>
            </p:nvSpPr>
            <p:spPr bwMode="auto">
              <a:xfrm flipV="1">
                <a:off x="1251" y="29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764"/>
              <p:cNvSpPr>
                <a:spLocks noChangeShapeType="1"/>
              </p:cNvSpPr>
              <p:nvPr/>
            </p:nvSpPr>
            <p:spPr bwMode="auto">
              <a:xfrm flipV="1">
                <a:off x="1251" y="29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765"/>
              <p:cNvSpPr>
                <a:spLocks noChangeShapeType="1"/>
              </p:cNvSpPr>
              <p:nvPr/>
            </p:nvSpPr>
            <p:spPr bwMode="auto">
              <a:xfrm flipV="1">
                <a:off x="1251" y="2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766"/>
              <p:cNvSpPr>
                <a:spLocks noChangeShapeType="1"/>
              </p:cNvSpPr>
              <p:nvPr/>
            </p:nvSpPr>
            <p:spPr bwMode="auto">
              <a:xfrm flipV="1">
                <a:off x="1251" y="2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767"/>
              <p:cNvSpPr>
                <a:spLocks noChangeShapeType="1"/>
              </p:cNvSpPr>
              <p:nvPr/>
            </p:nvSpPr>
            <p:spPr bwMode="auto">
              <a:xfrm flipV="1">
                <a:off x="1251" y="29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768"/>
              <p:cNvSpPr>
                <a:spLocks noChangeShapeType="1"/>
              </p:cNvSpPr>
              <p:nvPr/>
            </p:nvSpPr>
            <p:spPr bwMode="auto">
              <a:xfrm flipV="1">
                <a:off x="1251" y="29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769"/>
              <p:cNvSpPr>
                <a:spLocks noChangeShapeType="1"/>
              </p:cNvSpPr>
              <p:nvPr/>
            </p:nvSpPr>
            <p:spPr bwMode="auto">
              <a:xfrm flipV="1">
                <a:off x="1251" y="2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770"/>
              <p:cNvSpPr>
                <a:spLocks noChangeShapeType="1"/>
              </p:cNvSpPr>
              <p:nvPr/>
            </p:nvSpPr>
            <p:spPr bwMode="auto">
              <a:xfrm flipV="1">
                <a:off x="1251" y="29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771"/>
              <p:cNvSpPr>
                <a:spLocks noChangeShapeType="1"/>
              </p:cNvSpPr>
              <p:nvPr/>
            </p:nvSpPr>
            <p:spPr bwMode="auto">
              <a:xfrm flipV="1">
                <a:off x="1251" y="29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772"/>
              <p:cNvSpPr>
                <a:spLocks noChangeShapeType="1"/>
              </p:cNvSpPr>
              <p:nvPr/>
            </p:nvSpPr>
            <p:spPr bwMode="auto">
              <a:xfrm flipV="1">
                <a:off x="1251" y="29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773"/>
              <p:cNvSpPr>
                <a:spLocks noChangeShapeType="1"/>
              </p:cNvSpPr>
              <p:nvPr/>
            </p:nvSpPr>
            <p:spPr bwMode="auto">
              <a:xfrm flipV="1">
                <a:off x="1251" y="29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774"/>
              <p:cNvSpPr>
                <a:spLocks noChangeShapeType="1"/>
              </p:cNvSpPr>
              <p:nvPr/>
            </p:nvSpPr>
            <p:spPr bwMode="auto">
              <a:xfrm flipV="1">
                <a:off x="1251" y="29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775"/>
              <p:cNvSpPr>
                <a:spLocks noChangeShapeType="1"/>
              </p:cNvSpPr>
              <p:nvPr/>
            </p:nvSpPr>
            <p:spPr bwMode="auto">
              <a:xfrm flipV="1">
                <a:off x="1251" y="2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776"/>
              <p:cNvSpPr>
                <a:spLocks noChangeShapeType="1"/>
              </p:cNvSpPr>
              <p:nvPr/>
            </p:nvSpPr>
            <p:spPr bwMode="auto">
              <a:xfrm flipV="1">
                <a:off x="1251" y="290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777"/>
              <p:cNvSpPr>
                <a:spLocks noChangeShapeType="1"/>
              </p:cNvSpPr>
              <p:nvPr/>
            </p:nvSpPr>
            <p:spPr bwMode="auto">
              <a:xfrm flipV="1">
                <a:off x="1251" y="29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778"/>
              <p:cNvSpPr>
                <a:spLocks noChangeShapeType="1"/>
              </p:cNvSpPr>
              <p:nvPr/>
            </p:nvSpPr>
            <p:spPr bwMode="auto">
              <a:xfrm flipV="1">
                <a:off x="1251" y="289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779"/>
              <p:cNvSpPr>
                <a:spLocks noChangeShapeType="1"/>
              </p:cNvSpPr>
              <p:nvPr/>
            </p:nvSpPr>
            <p:spPr bwMode="auto">
              <a:xfrm flipV="1">
                <a:off x="1251" y="28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780"/>
              <p:cNvSpPr>
                <a:spLocks noChangeShapeType="1"/>
              </p:cNvSpPr>
              <p:nvPr/>
            </p:nvSpPr>
            <p:spPr bwMode="auto">
              <a:xfrm flipV="1">
                <a:off x="1251" y="28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781"/>
              <p:cNvSpPr>
                <a:spLocks noChangeShapeType="1"/>
              </p:cNvSpPr>
              <p:nvPr/>
            </p:nvSpPr>
            <p:spPr bwMode="auto">
              <a:xfrm flipV="1">
                <a:off x="1251" y="28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782"/>
              <p:cNvSpPr>
                <a:spLocks noChangeShapeType="1"/>
              </p:cNvSpPr>
              <p:nvPr/>
            </p:nvSpPr>
            <p:spPr bwMode="auto">
              <a:xfrm flipV="1">
                <a:off x="1251" y="28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783"/>
              <p:cNvSpPr>
                <a:spLocks noChangeShapeType="1"/>
              </p:cNvSpPr>
              <p:nvPr/>
            </p:nvSpPr>
            <p:spPr bwMode="auto">
              <a:xfrm flipV="1">
                <a:off x="1251" y="28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784"/>
              <p:cNvSpPr>
                <a:spLocks noChangeShapeType="1"/>
              </p:cNvSpPr>
              <p:nvPr/>
            </p:nvSpPr>
            <p:spPr bwMode="auto">
              <a:xfrm flipV="1">
                <a:off x="1251" y="2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785"/>
              <p:cNvSpPr>
                <a:spLocks noChangeShapeType="1"/>
              </p:cNvSpPr>
              <p:nvPr/>
            </p:nvSpPr>
            <p:spPr bwMode="auto">
              <a:xfrm flipV="1">
                <a:off x="1251" y="28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786"/>
              <p:cNvSpPr>
                <a:spLocks noChangeShapeType="1"/>
              </p:cNvSpPr>
              <p:nvPr/>
            </p:nvSpPr>
            <p:spPr bwMode="auto">
              <a:xfrm flipV="1">
                <a:off x="1251" y="28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787"/>
              <p:cNvSpPr>
                <a:spLocks noChangeShapeType="1"/>
              </p:cNvSpPr>
              <p:nvPr/>
            </p:nvSpPr>
            <p:spPr bwMode="auto">
              <a:xfrm flipV="1">
                <a:off x="1251" y="28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788"/>
              <p:cNvSpPr>
                <a:spLocks noChangeShapeType="1"/>
              </p:cNvSpPr>
              <p:nvPr/>
            </p:nvSpPr>
            <p:spPr bwMode="auto">
              <a:xfrm flipV="1">
                <a:off x="1251" y="28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789"/>
              <p:cNvSpPr>
                <a:spLocks noChangeShapeType="1"/>
              </p:cNvSpPr>
              <p:nvPr/>
            </p:nvSpPr>
            <p:spPr bwMode="auto">
              <a:xfrm flipV="1">
                <a:off x="1251" y="28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790"/>
              <p:cNvSpPr>
                <a:spLocks noChangeShapeType="1"/>
              </p:cNvSpPr>
              <p:nvPr/>
            </p:nvSpPr>
            <p:spPr bwMode="auto">
              <a:xfrm flipV="1">
                <a:off x="1251" y="2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791"/>
              <p:cNvSpPr>
                <a:spLocks noChangeShapeType="1"/>
              </p:cNvSpPr>
              <p:nvPr/>
            </p:nvSpPr>
            <p:spPr bwMode="auto">
              <a:xfrm flipV="1">
                <a:off x="1251" y="2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792"/>
              <p:cNvSpPr>
                <a:spLocks noChangeShapeType="1"/>
              </p:cNvSpPr>
              <p:nvPr/>
            </p:nvSpPr>
            <p:spPr bwMode="auto">
              <a:xfrm flipV="1">
                <a:off x="1251" y="27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Rectangle 793"/>
              <p:cNvSpPr>
                <a:spLocks noChangeArrowheads="1"/>
              </p:cNvSpPr>
              <p:nvPr/>
            </p:nvSpPr>
            <p:spPr bwMode="auto">
              <a:xfrm>
                <a:off x="2555" y="2898"/>
                <a:ext cx="633" cy="27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Rectangle 794"/>
              <p:cNvSpPr>
                <a:spLocks noChangeArrowheads="1"/>
              </p:cNvSpPr>
              <p:nvPr/>
            </p:nvSpPr>
            <p:spPr bwMode="auto">
              <a:xfrm>
                <a:off x="318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Rectangle 795"/>
              <p:cNvSpPr>
                <a:spLocks noChangeArrowheads="1"/>
              </p:cNvSpPr>
              <p:nvPr/>
            </p:nvSpPr>
            <p:spPr bwMode="auto">
              <a:xfrm>
                <a:off x="315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Rectangle 796"/>
              <p:cNvSpPr>
                <a:spLocks noChangeArrowheads="1"/>
              </p:cNvSpPr>
              <p:nvPr/>
            </p:nvSpPr>
            <p:spPr bwMode="auto">
              <a:xfrm>
                <a:off x="312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Rectangle 797"/>
              <p:cNvSpPr>
                <a:spLocks noChangeArrowheads="1"/>
              </p:cNvSpPr>
              <p:nvPr/>
            </p:nvSpPr>
            <p:spPr bwMode="auto">
              <a:xfrm>
                <a:off x="310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Rectangle 798"/>
              <p:cNvSpPr>
                <a:spLocks noChangeArrowheads="1"/>
              </p:cNvSpPr>
              <p:nvPr/>
            </p:nvSpPr>
            <p:spPr bwMode="auto">
              <a:xfrm>
                <a:off x="307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Rectangle 799"/>
              <p:cNvSpPr>
                <a:spLocks noChangeArrowheads="1"/>
              </p:cNvSpPr>
              <p:nvPr/>
            </p:nvSpPr>
            <p:spPr bwMode="auto">
              <a:xfrm>
                <a:off x="304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Rectangle 800"/>
              <p:cNvSpPr>
                <a:spLocks noChangeArrowheads="1"/>
              </p:cNvSpPr>
              <p:nvPr/>
            </p:nvSpPr>
            <p:spPr bwMode="auto">
              <a:xfrm>
                <a:off x="301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Rectangle 801"/>
              <p:cNvSpPr>
                <a:spLocks noChangeArrowheads="1"/>
              </p:cNvSpPr>
              <p:nvPr/>
            </p:nvSpPr>
            <p:spPr bwMode="auto">
              <a:xfrm>
                <a:off x="299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Rectangle 802"/>
              <p:cNvSpPr>
                <a:spLocks noChangeArrowheads="1"/>
              </p:cNvSpPr>
              <p:nvPr/>
            </p:nvSpPr>
            <p:spPr bwMode="auto">
              <a:xfrm>
                <a:off x="296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Rectangle 803"/>
              <p:cNvSpPr>
                <a:spLocks noChangeArrowheads="1"/>
              </p:cNvSpPr>
              <p:nvPr/>
            </p:nvSpPr>
            <p:spPr bwMode="auto">
              <a:xfrm>
                <a:off x="293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Rectangle 804"/>
              <p:cNvSpPr>
                <a:spLocks noChangeArrowheads="1"/>
              </p:cNvSpPr>
              <p:nvPr/>
            </p:nvSpPr>
            <p:spPr bwMode="auto">
              <a:xfrm>
                <a:off x="290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Rectangle 805"/>
              <p:cNvSpPr>
                <a:spLocks noChangeArrowheads="1"/>
              </p:cNvSpPr>
              <p:nvPr/>
            </p:nvSpPr>
            <p:spPr bwMode="auto">
              <a:xfrm>
                <a:off x="288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Rectangle 807"/>
            <p:cNvSpPr>
              <a:spLocks noChangeArrowheads="1"/>
            </p:cNvSpPr>
            <p:nvPr/>
          </p:nvSpPr>
          <p:spPr bwMode="auto">
            <a:xfrm>
              <a:off x="3800062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808"/>
            <p:cNvSpPr>
              <a:spLocks noChangeArrowheads="1"/>
            </p:cNvSpPr>
            <p:nvPr/>
          </p:nvSpPr>
          <p:spPr bwMode="auto">
            <a:xfrm>
              <a:off x="3745898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809"/>
            <p:cNvSpPr>
              <a:spLocks noChangeArrowheads="1"/>
            </p:cNvSpPr>
            <p:nvPr/>
          </p:nvSpPr>
          <p:spPr bwMode="auto">
            <a:xfrm>
              <a:off x="3689728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810"/>
            <p:cNvSpPr>
              <a:spLocks noChangeArrowheads="1"/>
            </p:cNvSpPr>
            <p:nvPr/>
          </p:nvSpPr>
          <p:spPr bwMode="auto">
            <a:xfrm>
              <a:off x="3635564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811"/>
            <p:cNvSpPr>
              <a:spLocks noChangeArrowheads="1"/>
            </p:cNvSpPr>
            <p:nvPr/>
          </p:nvSpPr>
          <p:spPr bwMode="auto">
            <a:xfrm>
              <a:off x="3579394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812"/>
            <p:cNvSpPr>
              <a:spLocks noChangeArrowheads="1"/>
            </p:cNvSpPr>
            <p:nvPr/>
          </p:nvSpPr>
          <p:spPr bwMode="auto">
            <a:xfrm>
              <a:off x="3525229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813"/>
            <p:cNvSpPr>
              <a:spLocks noChangeArrowheads="1"/>
            </p:cNvSpPr>
            <p:nvPr/>
          </p:nvSpPr>
          <p:spPr bwMode="auto">
            <a:xfrm>
              <a:off x="3469059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814"/>
            <p:cNvSpPr>
              <a:spLocks noChangeArrowheads="1"/>
            </p:cNvSpPr>
            <p:nvPr/>
          </p:nvSpPr>
          <p:spPr bwMode="auto">
            <a:xfrm>
              <a:off x="3414895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15"/>
            <p:cNvSpPr>
              <a:spLocks noChangeArrowheads="1"/>
            </p:cNvSpPr>
            <p:nvPr/>
          </p:nvSpPr>
          <p:spPr bwMode="auto">
            <a:xfrm>
              <a:off x="3358725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16"/>
            <p:cNvSpPr>
              <a:spLocks noChangeArrowheads="1"/>
            </p:cNvSpPr>
            <p:nvPr/>
          </p:nvSpPr>
          <p:spPr bwMode="auto">
            <a:xfrm>
              <a:off x="3304561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817"/>
            <p:cNvSpPr>
              <a:spLocks noChangeArrowheads="1"/>
            </p:cNvSpPr>
            <p:nvPr/>
          </p:nvSpPr>
          <p:spPr bwMode="auto">
            <a:xfrm>
              <a:off x="3248391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18"/>
            <p:cNvSpPr>
              <a:spLocks/>
            </p:cNvSpPr>
            <p:nvPr/>
          </p:nvSpPr>
          <p:spPr bwMode="auto">
            <a:xfrm>
              <a:off x="3198239" y="5152081"/>
              <a:ext cx="10030" cy="9950"/>
            </a:xfrm>
            <a:custGeom>
              <a:avLst/>
              <a:gdLst>
                <a:gd name="T0" fmla="*/ 0 w 19"/>
                <a:gd name="T1" fmla="*/ 10 h 19"/>
                <a:gd name="T2" fmla="*/ 9 w 19"/>
                <a:gd name="T3" fmla="*/ 19 h 19"/>
                <a:gd name="T4" fmla="*/ 9 w 19"/>
                <a:gd name="T5" fmla="*/ 0 h 19"/>
                <a:gd name="T6" fmla="*/ 19 w 19"/>
                <a:gd name="T7" fmla="*/ 10 h 19"/>
                <a:gd name="T8" fmla="*/ 0 w 19"/>
                <a:gd name="T9" fmla="*/ 10 h 19"/>
                <a:gd name="T10" fmla="*/ 0 w 19"/>
                <a:gd name="T11" fmla="*/ 19 h 19"/>
                <a:gd name="T12" fmla="*/ 9 w 19"/>
                <a:gd name="T13" fmla="*/ 19 h 19"/>
                <a:gd name="T14" fmla="*/ 0 w 19"/>
                <a:gd name="T15" fmla="*/ 1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0" y="10"/>
                  </a:moveTo>
                  <a:lnTo>
                    <a:pt x="9" y="19"/>
                  </a:lnTo>
                  <a:lnTo>
                    <a:pt x="9" y="0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819"/>
            <p:cNvSpPr>
              <a:spLocks noChangeArrowheads="1"/>
            </p:cNvSpPr>
            <p:nvPr/>
          </p:nvSpPr>
          <p:spPr bwMode="auto">
            <a:xfrm>
              <a:off x="3198239" y="514810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820"/>
            <p:cNvSpPr>
              <a:spLocks noChangeArrowheads="1"/>
            </p:cNvSpPr>
            <p:nvPr/>
          </p:nvSpPr>
          <p:spPr bwMode="auto">
            <a:xfrm>
              <a:off x="3198239" y="509437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821"/>
            <p:cNvSpPr>
              <a:spLocks noChangeArrowheads="1"/>
            </p:cNvSpPr>
            <p:nvPr/>
          </p:nvSpPr>
          <p:spPr bwMode="auto">
            <a:xfrm>
              <a:off x="3198239" y="503865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822"/>
            <p:cNvSpPr>
              <a:spLocks noChangeArrowheads="1"/>
            </p:cNvSpPr>
            <p:nvPr/>
          </p:nvSpPr>
          <p:spPr bwMode="auto">
            <a:xfrm>
              <a:off x="3198239" y="498492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823"/>
            <p:cNvSpPr>
              <a:spLocks noChangeArrowheads="1"/>
            </p:cNvSpPr>
            <p:nvPr/>
          </p:nvSpPr>
          <p:spPr bwMode="auto">
            <a:xfrm>
              <a:off x="3198239" y="492919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824"/>
            <p:cNvSpPr>
              <a:spLocks noChangeArrowheads="1"/>
            </p:cNvSpPr>
            <p:nvPr/>
          </p:nvSpPr>
          <p:spPr bwMode="auto">
            <a:xfrm>
              <a:off x="3198239" y="4875469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825"/>
            <p:cNvSpPr>
              <a:spLocks noChangeArrowheads="1"/>
            </p:cNvSpPr>
            <p:nvPr/>
          </p:nvSpPr>
          <p:spPr bwMode="auto">
            <a:xfrm>
              <a:off x="3198239" y="481974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826"/>
            <p:cNvSpPr>
              <a:spLocks noChangeArrowheads="1"/>
            </p:cNvSpPr>
            <p:nvPr/>
          </p:nvSpPr>
          <p:spPr bwMode="auto">
            <a:xfrm>
              <a:off x="3198239" y="476601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827"/>
            <p:cNvSpPr>
              <a:spLocks noChangeArrowheads="1"/>
            </p:cNvSpPr>
            <p:nvPr/>
          </p:nvSpPr>
          <p:spPr bwMode="auto">
            <a:xfrm>
              <a:off x="3198239" y="4710298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828"/>
            <p:cNvSpPr>
              <a:spLocks noChangeArrowheads="1"/>
            </p:cNvSpPr>
            <p:nvPr/>
          </p:nvSpPr>
          <p:spPr bwMode="auto">
            <a:xfrm>
              <a:off x="3198239" y="465656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829"/>
            <p:cNvSpPr>
              <a:spLocks noChangeArrowheads="1"/>
            </p:cNvSpPr>
            <p:nvPr/>
          </p:nvSpPr>
          <p:spPr bwMode="auto">
            <a:xfrm>
              <a:off x="3204257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830"/>
            <p:cNvSpPr>
              <a:spLocks noChangeArrowheads="1"/>
            </p:cNvSpPr>
            <p:nvPr/>
          </p:nvSpPr>
          <p:spPr bwMode="auto">
            <a:xfrm>
              <a:off x="3260427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831"/>
            <p:cNvSpPr>
              <a:spLocks noChangeArrowheads="1"/>
            </p:cNvSpPr>
            <p:nvPr/>
          </p:nvSpPr>
          <p:spPr bwMode="auto">
            <a:xfrm>
              <a:off x="3314591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832"/>
            <p:cNvSpPr>
              <a:spLocks noChangeArrowheads="1"/>
            </p:cNvSpPr>
            <p:nvPr/>
          </p:nvSpPr>
          <p:spPr bwMode="auto">
            <a:xfrm>
              <a:off x="3370761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833"/>
            <p:cNvSpPr>
              <a:spLocks noChangeArrowheads="1"/>
            </p:cNvSpPr>
            <p:nvPr/>
          </p:nvSpPr>
          <p:spPr bwMode="auto">
            <a:xfrm>
              <a:off x="342492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834"/>
            <p:cNvSpPr>
              <a:spLocks noChangeArrowheads="1"/>
            </p:cNvSpPr>
            <p:nvPr/>
          </p:nvSpPr>
          <p:spPr bwMode="auto">
            <a:xfrm>
              <a:off x="3481096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835"/>
            <p:cNvSpPr>
              <a:spLocks noChangeArrowheads="1"/>
            </p:cNvSpPr>
            <p:nvPr/>
          </p:nvSpPr>
          <p:spPr bwMode="auto">
            <a:xfrm>
              <a:off x="3535260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836"/>
            <p:cNvSpPr>
              <a:spLocks noChangeArrowheads="1"/>
            </p:cNvSpPr>
            <p:nvPr/>
          </p:nvSpPr>
          <p:spPr bwMode="auto">
            <a:xfrm>
              <a:off x="3591430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837"/>
            <p:cNvSpPr>
              <a:spLocks noChangeArrowheads="1"/>
            </p:cNvSpPr>
            <p:nvPr/>
          </p:nvSpPr>
          <p:spPr bwMode="auto">
            <a:xfrm>
              <a:off x="3645594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838"/>
            <p:cNvSpPr>
              <a:spLocks noChangeArrowheads="1"/>
            </p:cNvSpPr>
            <p:nvPr/>
          </p:nvSpPr>
          <p:spPr bwMode="auto">
            <a:xfrm>
              <a:off x="3701764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839"/>
            <p:cNvSpPr>
              <a:spLocks noChangeArrowheads="1"/>
            </p:cNvSpPr>
            <p:nvPr/>
          </p:nvSpPr>
          <p:spPr bwMode="auto">
            <a:xfrm>
              <a:off x="3755929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840"/>
            <p:cNvSpPr>
              <a:spLocks noChangeArrowheads="1"/>
            </p:cNvSpPr>
            <p:nvPr/>
          </p:nvSpPr>
          <p:spPr bwMode="auto">
            <a:xfrm>
              <a:off x="3810093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841"/>
            <p:cNvSpPr>
              <a:spLocks noChangeArrowheads="1"/>
            </p:cNvSpPr>
            <p:nvPr/>
          </p:nvSpPr>
          <p:spPr bwMode="auto">
            <a:xfrm>
              <a:off x="3866263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842"/>
            <p:cNvSpPr>
              <a:spLocks noChangeArrowheads="1"/>
            </p:cNvSpPr>
            <p:nvPr/>
          </p:nvSpPr>
          <p:spPr bwMode="auto">
            <a:xfrm>
              <a:off x="3922433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43"/>
            <p:cNvSpPr>
              <a:spLocks noChangeArrowheads="1"/>
            </p:cNvSpPr>
            <p:nvPr/>
          </p:nvSpPr>
          <p:spPr bwMode="auto">
            <a:xfrm>
              <a:off x="3976597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44"/>
            <p:cNvSpPr>
              <a:spLocks noChangeArrowheads="1"/>
            </p:cNvSpPr>
            <p:nvPr/>
          </p:nvSpPr>
          <p:spPr bwMode="auto">
            <a:xfrm>
              <a:off x="4032768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45"/>
            <p:cNvSpPr>
              <a:spLocks noChangeArrowheads="1"/>
            </p:cNvSpPr>
            <p:nvPr/>
          </p:nvSpPr>
          <p:spPr bwMode="auto">
            <a:xfrm>
              <a:off x="4086932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46"/>
            <p:cNvSpPr>
              <a:spLocks noChangeArrowheads="1"/>
            </p:cNvSpPr>
            <p:nvPr/>
          </p:nvSpPr>
          <p:spPr bwMode="auto">
            <a:xfrm>
              <a:off x="414109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7"/>
            <p:cNvSpPr>
              <a:spLocks noChangeArrowheads="1"/>
            </p:cNvSpPr>
            <p:nvPr/>
          </p:nvSpPr>
          <p:spPr bwMode="auto">
            <a:xfrm>
              <a:off x="419726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48"/>
            <p:cNvSpPr>
              <a:spLocks noChangeArrowheads="1"/>
            </p:cNvSpPr>
            <p:nvPr/>
          </p:nvSpPr>
          <p:spPr bwMode="auto">
            <a:xfrm>
              <a:off x="4253436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49"/>
            <p:cNvSpPr>
              <a:spLocks noChangeArrowheads="1"/>
            </p:cNvSpPr>
            <p:nvPr/>
          </p:nvSpPr>
          <p:spPr bwMode="auto">
            <a:xfrm>
              <a:off x="4307600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50"/>
            <p:cNvSpPr>
              <a:spLocks noChangeArrowheads="1"/>
            </p:cNvSpPr>
            <p:nvPr/>
          </p:nvSpPr>
          <p:spPr bwMode="auto">
            <a:xfrm>
              <a:off x="4361765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51"/>
            <p:cNvSpPr>
              <a:spLocks noChangeArrowheads="1"/>
            </p:cNvSpPr>
            <p:nvPr/>
          </p:nvSpPr>
          <p:spPr bwMode="auto">
            <a:xfrm>
              <a:off x="4417935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52"/>
            <p:cNvSpPr>
              <a:spLocks noChangeArrowheads="1"/>
            </p:cNvSpPr>
            <p:nvPr/>
          </p:nvSpPr>
          <p:spPr bwMode="auto">
            <a:xfrm>
              <a:off x="4466081" y="461278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853"/>
            <p:cNvSpPr>
              <a:spLocks noChangeArrowheads="1"/>
            </p:cNvSpPr>
            <p:nvPr/>
          </p:nvSpPr>
          <p:spPr bwMode="auto">
            <a:xfrm>
              <a:off x="4466081" y="466850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854"/>
            <p:cNvSpPr>
              <a:spLocks noChangeArrowheads="1"/>
            </p:cNvSpPr>
            <p:nvPr/>
          </p:nvSpPr>
          <p:spPr bwMode="auto">
            <a:xfrm>
              <a:off x="4466081" y="4722238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855"/>
            <p:cNvSpPr>
              <a:spLocks noChangeArrowheads="1"/>
            </p:cNvSpPr>
            <p:nvPr/>
          </p:nvSpPr>
          <p:spPr bwMode="auto">
            <a:xfrm>
              <a:off x="4466081" y="477795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856"/>
            <p:cNvSpPr>
              <a:spLocks noChangeArrowheads="1"/>
            </p:cNvSpPr>
            <p:nvPr/>
          </p:nvSpPr>
          <p:spPr bwMode="auto">
            <a:xfrm>
              <a:off x="4466081" y="483168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857"/>
            <p:cNvSpPr>
              <a:spLocks noChangeArrowheads="1"/>
            </p:cNvSpPr>
            <p:nvPr/>
          </p:nvSpPr>
          <p:spPr bwMode="auto">
            <a:xfrm>
              <a:off x="4466081" y="4887409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858"/>
            <p:cNvSpPr>
              <a:spLocks noChangeArrowheads="1"/>
            </p:cNvSpPr>
            <p:nvPr/>
          </p:nvSpPr>
          <p:spPr bwMode="auto">
            <a:xfrm>
              <a:off x="4466081" y="494113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859"/>
            <p:cNvSpPr>
              <a:spLocks noChangeArrowheads="1"/>
            </p:cNvSpPr>
            <p:nvPr/>
          </p:nvSpPr>
          <p:spPr bwMode="auto">
            <a:xfrm>
              <a:off x="4466081" y="499686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860"/>
            <p:cNvSpPr>
              <a:spLocks noChangeArrowheads="1"/>
            </p:cNvSpPr>
            <p:nvPr/>
          </p:nvSpPr>
          <p:spPr bwMode="auto">
            <a:xfrm>
              <a:off x="4466081" y="505059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861"/>
            <p:cNvSpPr>
              <a:spLocks noChangeArrowheads="1"/>
            </p:cNvSpPr>
            <p:nvPr/>
          </p:nvSpPr>
          <p:spPr bwMode="auto">
            <a:xfrm>
              <a:off x="4466081" y="510631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862"/>
            <p:cNvSpPr>
              <a:spLocks noChangeArrowheads="1"/>
            </p:cNvSpPr>
            <p:nvPr/>
          </p:nvSpPr>
          <p:spPr bwMode="auto">
            <a:xfrm>
              <a:off x="5053862" y="4799848"/>
              <a:ext cx="68207" cy="1910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863"/>
            <p:cNvSpPr>
              <a:spLocks noChangeArrowheads="1"/>
            </p:cNvSpPr>
            <p:nvPr/>
          </p:nvSpPr>
          <p:spPr bwMode="auto">
            <a:xfrm>
              <a:off x="5053862" y="4799848"/>
              <a:ext cx="68207" cy="19104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864"/>
            <p:cNvSpPr>
              <a:spLocks noChangeArrowheads="1"/>
            </p:cNvSpPr>
            <p:nvPr/>
          </p:nvSpPr>
          <p:spPr bwMode="auto">
            <a:xfrm>
              <a:off x="4742920" y="4758058"/>
              <a:ext cx="306930" cy="278602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865"/>
            <p:cNvSpPr>
              <a:spLocks noChangeArrowheads="1"/>
            </p:cNvSpPr>
            <p:nvPr/>
          </p:nvSpPr>
          <p:spPr bwMode="auto">
            <a:xfrm>
              <a:off x="4742920" y="4758058"/>
              <a:ext cx="306930" cy="27860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866"/>
            <p:cNvSpPr>
              <a:spLocks/>
            </p:cNvSpPr>
            <p:nvPr/>
          </p:nvSpPr>
          <p:spPr bwMode="auto">
            <a:xfrm>
              <a:off x="4704804" y="4811789"/>
              <a:ext cx="686079" cy="169151"/>
            </a:xfrm>
            <a:custGeom>
              <a:avLst/>
              <a:gdLst>
                <a:gd name="T0" fmla="*/ 708 w 1367"/>
                <a:gd name="T1" fmla="*/ 313 h 339"/>
                <a:gd name="T2" fmla="*/ 1367 w 1367"/>
                <a:gd name="T3" fmla="*/ 218 h 339"/>
                <a:gd name="T4" fmla="*/ 1366 w 1367"/>
                <a:gd name="T5" fmla="*/ 116 h 339"/>
                <a:gd name="T6" fmla="*/ 698 w 1367"/>
                <a:gd name="T7" fmla="*/ 34 h 339"/>
                <a:gd name="T8" fmla="*/ 129 w 1367"/>
                <a:gd name="T9" fmla="*/ 32 h 339"/>
                <a:gd name="T10" fmla="*/ 72 w 1367"/>
                <a:gd name="T11" fmla="*/ 0 h 339"/>
                <a:gd name="T12" fmla="*/ 0 w 1367"/>
                <a:gd name="T13" fmla="*/ 0 h 339"/>
                <a:gd name="T14" fmla="*/ 1 w 1367"/>
                <a:gd name="T15" fmla="*/ 339 h 339"/>
                <a:gd name="T16" fmla="*/ 74 w 1367"/>
                <a:gd name="T17" fmla="*/ 338 h 339"/>
                <a:gd name="T18" fmla="*/ 124 w 1367"/>
                <a:gd name="T19" fmla="*/ 312 h 339"/>
                <a:gd name="T20" fmla="*/ 708 w 1367"/>
                <a:gd name="T21" fmla="*/ 313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339"/>
                <a:gd name="T35" fmla="*/ 1367 w 1367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339">
                  <a:moveTo>
                    <a:pt x="708" y="313"/>
                  </a:moveTo>
                  <a:lnTo>
                    <a:pt x="1367" y="218"/>
                  </a:lnTo>
                  <a:lnTo>
                    <a:pt x="1366" y="116"/>
                  </a:lnTo>
                  <a:lnTo>
                    <a:pt x="698" y="34"/>
                  </a:lnTo>
                  <a:lnTo>
                    <a:pt x="129" y="3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1" y="339"/>
                  </a:lnTo>
                  <a:lnTo>
                    <a:pt x="74" y="338"/>
                  </a:lnTo>
                  <a:lnTo>
                    <a:pt x="124" y="312"/>
                  </a:lnTo>
                  <a:lnTo>
                    <a:pt x="708" y="313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67"/>
            <p:cNvSpPr>
              <a:spLocks/>
            </p:cNvSpPr>
            <p:nvPr/>
          </p:nvSpPr>
          <p:spPr bwMode="auto">
            <a:xfrm>
              <a:off x="4704804" y="4811789"/>
              <a:ext cx="686079" cy="169151"/>
            </a:xfrm>
            <a:custGeom>
              <a:avLst/>
              <a:gdLst>
                <a:gd name="T0" fmla="*/ 708 w 1367"/>
                <a:gd name="T1" fmla="*/ 313 h 339"/>
                <a:gd name="T2" fmla="*/ 1367 w 1367"/>
                <a:gd name="T3" fmla="*/ 218 h 339"/>
                <a:gd name="T4" fmla="*/ 1366 w 1367"/>
                <a:gd name="T5" fmla="*/ 116 h 339"/>
                <a:gd name="T6" fmla="*/ 698 w 1367"/>
                <a:gd name="T7" fmla="*/ 34 h 339"/>
                <a:gd name="T8" fmla="*/ 129 w 1367"/>
                <a:gd name="T9" fmla="*/ 32 h 339"/>
                <a:gd name="T10" fmla="*/ 72 w 1367"/>
                <a:gd name="T11" fmla="*/ 0 h 339"/>
                <a:gd name="T12" fmla="*/ 0 w 1367"/>
                <a:gd name="T13" fmla="*/ 0 h 339"/>
                <a:gd name="T14" fmla="*/ 1 w 1367"/>
                <a:gd name="T15" fmla="*/ 339 h 339"/>
                <a:gd name="T16" fmla="*/ 74 w 1367"/>
                <a:gd name="T17" fmla="*/ 338 h 339"/>
                <a:gd name="T18" fmla="*/ 124 w 1367"/>
                <a:gd name="T19" fmla="*/ 312 h 339"/>
                <a:gd name="T20" fmla="*/ 708 w 1367"/>
                <a:gd name="T21" fmla="*/ 313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339"/>
                <a:gd name="T35" fmla="*/ 1367 w 1367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339">
                  <a:moveTo>
                    <a:pt x="708" y="313"/>
                  </a:moveTo>
                  <a:lnTo>
                    <a:pt x="1367" y="218"/>
                  </a:lnTo>
                  <a:lnTo>
                    <a:pt x="1366" y="116"/>
                  </a:lnTo>
                  <a:lnTo>
                    <a:pt x="698" y="34"/>
                  </a:lnTo>
                  <a:lnTo>
                    <a:pt x="129" y="3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1" y="339"/>
                  </a:lnTo>
                  <a:lnTo>
                    <a:pt x="74" y="338"/>
                  </a:lnTo>
                  <a:lnTo>
                    <a:pt x="124" y="312"/>
                  </a:lnTo>
                  <a:lnTo>
                    <a:pt x="708" y="31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868"/>
            <p:cNvSpPr>
              <a:spLocks noChangeArrowheads="1"/>
            </p:cNvSpPr>
            <p:nvPr/>
          </p:nvSpPr>
          <p:spPr bwMode="auto">
            <a:xfrm>
              <a:off x="634469" y="4471497"/>
              <a:ext cx="2842614" cy="76018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869"/>
            <p:cNvSpPr>
              <a:spLocks noChangeArrowheads="1"/>
            </p:cNvSpPr>
            <p:nvPr/>
          </p:nvSpPr>
          <p:spPr bwMode="auto">
            <a:xfrm>
              <a:off x="634469" y="4471497"/>
              <a:ext cx="2842614" cy="760184"/>
            </a:xfrm>
            <a:prstGeom prst="rect">
              <a:avLst/>
            </a:prstGeom>
            <a:noFill/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870"/>
            <p:cNvSpPr>
              <a:spLocks noChangeArrowheads="1"/>
            </p:cNvSpPr>
            <p:nvPr/>
          </p:nvSpPr>
          <p:spPr bwMode="auto">
            <a:xfrm>
              <a:off x="2441947" y="4471497"/>
              <a:ext cx="2064256" cy="76018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71"/>
            <p:cNvSpPr>
              <a:spLocks/>
            </p:cNvSpPr>
            <p:nvPr/>
          </p:nvSpPr>
          <p:spPr bwMode="auto">
            <a:xfrm>
              <a:off x="5380853" y="5466502"/>
              <a:ext cx="339027" cy="610934"/>
            </a:xfrm>
            <a:custGeom>
              <a:avLst/>
              <a:gdLst>
                <a:gd name="T0" fmla="*/ 678 w 678"/>
                <a:gd name="T1" fmla="*/ 1221 h 1226"/>
                <a:gd name="T2" fmla="*/ 308 w 678"/>
                <a:gd name="T3" fmla="*/ 0 h 1226"/>
                <a:gd name="T4" fmla="*/ 103 w 678"/>
                <a:gd name="T5" fmla="*/ 5 h 1226"/>
                <a:gd name="T6" fmla="*/ 0 w 678"/>
                <a:gd name="T7" fmla="*/ 1226 h 1226"/>
                <a:gd name="T8" fmla="*/ 678 w 678"/>
                <a:gd name="T9" fmla="*/ 1221 h 1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1226"/>
                <a:gd name="T17" fmla="*/ 678 w 678"/>
                <a:gd name="T18" fmla="*/ 1226 h 1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1226">
                  <a:moveTo>
                    <a:pt x="678" y="1221"/>
                  </a:moveTo>
                  <a:lnTo>
                    <a:pt x="308" y="0"/>
                  </a:lnTo>
                  <a:lnTo>
                    <a:pt x="103" y="5"/>
                  </a:lnTo>
                  <a:lnTo>
                    <a:pt x="0" y="1226"/>
                  </a:lnTo>
                  <a:lnTo>
                    <a:pt x="678" y="1221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872"/>
            <p:cNvSpPr>
              <a:spLocks/>
            </p:cNvSpPr>
            <p:nvPr/>
          </p:nvSpPr>
          <p:spPr bwMode="auto">
            <a:xfrm>
              <a:off x="5380853" y="5466502"/>
              <a:ext cx="339027" cy="610934"/>
            </a:xfrm>
            <a:custGeom>
              <a:avLst/>
              <a:gdLst>
                <a:gd name="T0" fmla="*/ 678 w 678"/>
                <a:gd name="T1" fmla="*/ 1221 h 1226"/>
                <a:gd name="T2" fmla="*/ 308 w 678"/>
                <a:gd name="T3" fmla="*/ 0 h 1226"/>
                <a:gd name="T4" fmla="*/ 103 w 678"/>
                <a:gd name="T5" fmla="*/ 5 h 1226"/>
                <a:gd name="T6" fmla="*/ 0 w 678"/>
                <a:gd name="T7" fmla="*/ 1226 h 1226"/>
                <a:gd name="T8" fmla="*/ 678 w 678"/>
                <a:gd name="T9" fmla="*/ 1221 h 1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1226"/>
                <a:gd name="T17" fmla="*/ 678 w 678"/>
                <a:gd name="T18" fmla="*/ 1226 h 1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1226">
                  <a:moveTo>
                    <a:pt x="678" y="1221"/>
                  </a:moveTo>
                  <a:lnTo>
                    <a:pt x="308" y="0"/>
                  </a:lnTo>
                  <a:lnTo>
                    <a:pt x="103" y="5"/>
                  </a:lnTo>
                  <a:lnTo>
                    <a:pt x="0" y="1226"/>
                  </a:lnTo>
                  <a:lnTo>
                    <a:pt x="678" y="12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873"/>
            <p:cNvSpPr>
              <a:spLocks/>
            </p:cNvSpPr>
            <p:nvPr/>
          </p:nvSpPr>
          <p:spPr bwMode="auto">
            <a:xfrm>
              <a:off x="5565412" y="5510283"/>
              <a:ext cx="160486" cy="447753"/>
            </a:xfrm>
            <a:custGeom>
              <a:avLst/>
              <a:gdLst>
                <a:gd name="T0" fmla="*/ 290 w 319"/>
                <a:gd name="T1" fmla="*/ 890 h 899"/>
                <a:gd name="T2" fmla="*/ 319 w 319"/>
                <a:gd name="T3" fmla="*/ 881 h 899"/>
                <a:gd name="T4" fmla="*/ 57 w 319"/>
                <a:gd name="T5" fmla="*/ 0 h 899"/>
                <a:gd name="T6" fmla="*/ 0 w 319"/>
                <a:gd name="T7" fmla="*/ 16 h 899"/>
                <a:gd name="T8" fmla="*/ 261 w 319"/>
                <a:gd name="T9" fmla="*/ 899 h 899"/>
                <a:gd name="T10" fmla="*/ 290 w 319"/>
                <a:gd name="T11" fmla="*/ 890 h 8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9"/>
                <a:gd name="T19" fmla="*/ 0 h 899"/>
                <a:gd name="T20" fmla="*/ 319 w 319"/>
                <a:gd name="T21" fmla="*/ 899 h 8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9" h="899">
                  <a:moveTo>
                    <a:pt x="290" y="890"/>
                  </a:moveTo>
                  <a:lnTo>
                    <a:pt x="319" y="881"/>
                  </a:lnTo>
                  <a:lnTo>
                    <a:pt x="57" y="0"/>
                  </a:lnTo>
                  <a:lnTo>
                    <a:pt x="0" y="16"/>
                  </a:lnTo>
                  <a:lnTo>
                    <a:pt x="261" y="899"/>
                  </a:lnTo>
                  <a:lnTo>
                    <a:pt x="290" y="8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874"/>
            <p:cNvSpPr>
              <a:spLocks/>
            </p:cNvSpPr>
            <p:nvPr/>
          </p:nvSpPr>
          <p:spPr bwMode="auto">
            <a:xfrm>
              <a:off x="4730883" y="5012780"/>
              <a:ext cx="966930" cy="1317388"/>
            </a:xfrm>
            <a:custGeom>
              <a:avLst/>
              <a:gdLst>
                <a:gd name="T0" fmla="*/ 1375 w 1929"/>
                <a:gd name="T1" fmla="*/ 0 h 2647"/>
                <a:gd name="T2" fmla="*/ 1151 w 1929"/>
                <a:gd name="T3" fmla="*/ 0 h 2647"/>
                <a:gd name="T4" fmla="*/ 739 w 1929"/>
                <a:gd name="T5" fmla="*/ 245 h 2647"/>
                <a:gd name="T6" fmla="*/ 555 w 1929"/>
                <a:gd name="T7" fmla="*/ 730 h 2647"/>
                <a:gd name="T8" fmla="*/ 356 w 1929"/>
                <a:gd name="T9" fmla="*/ 669 h 2647"/>
                <a:gd name="T10" fmla="*/ 157 w 1929"/>
                <a:gd name="T11" fmla="*/ 738 h 2647"/>
                <a:gd name="T12" fmla="*/ 0 w 1929"/>
                <a:gd name="T13" fmla="*/ 1046 h 2647"/>
                <a:gd name="T14" fmla="*/ 21 w 1929"/>
                <a:gd name="T15" fmla="*/ 1525 h 2647"/>
                <a:gd name="T16" fmla="*/ 239 w 1929"/>
                <a:gd name="T17" fmla="*/ 1956 h 2647"/>
                <a:gd name="T18" fmla="*/ 561 w 1929"/>
                <a:gd name="T19" fmla="*/ 2326 h 2647"/>
                <a:gd name="T20" fmla="*/ 1115 w 1929"/>
                <a:gd name="T21" fmla="*/ 2647 h 2647"/>
                <a:gd name="T22" fmla="*/ 1444 w 1929"/>
                <a:gd name="T23" fmla="*/ 2216 h 2647"/>
                <a:gd name="T24" fmla="*/ 1533 w 1929"/>
                <a:gd name="T25" fmla="*/ 751 h 2647"/>
                <a:gd name="T26" fmla="*/ 1929 w 1929"/>
                <a:gd name="T27" fmla="*/ 806 h 2647"/>
                <a:gd name="T28" fmla="*/ 1929 w 1929"/>
                <a:gd name="T29" fmla="*/ 231 h 2647"/>
                <a:gd name="T30" fmla="*/ 1840 w 1929"/>
                <a:gd name="T31" fmla="*/ 149 h 2647"/>
                <a:gd name="T32" fmla="*/ 1547 w 1929"/>
                <a:gd name="T33" fmla="*/ 142 h 2647"/>
                <a:gd name="T34" fmla="*/ 1375 w 1929"/>
                <a:gd name="T35" fmla="*/ 0 h 26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29"/>
                <a:gd name="T55" fmla="*/ 0 h 2647"/>
                <a:gd name="T56" fmla="*/ 1929 w 1929"/>
                <a:gd name="T57" fmla="*/ 2647 h 26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29" h="2647">
                  <a:moveTo>
                    <a:pt x="1375" y="0"/>
                  </a:moveTo>
                  <a:lnTo>
                    <a:pt x="1151" y="0"/>
                  </a:lnTo>
                  <a:lnTo>
                    <a:pt x="739" y="245"/>
                  </a:lnTo>
                  <a:lnTo>
                    <a:pt x="555" y="730"/>
                  </a:lnTo>
                  <a:lnTo>
                    <a:pt x="356" y="669"/>
                  </a:lnTo>
                  <a:lnTo>
                    <a:pt x="157" y="738"/>
                  </a:lnTo>
                  <a:lnTo>
                    <a:pt x="0" y="1046"/>
                  </a:lnTo>
                  <a:lnTo>
                    <a:pt x="21" y="1525"/>
                  </a:lnTo>
                  <a:lnTo>
                    <a:pt x="239" y="1956"/>
                  </a:lnTo>
                  <a:lnTo>
                    <a:pt x="561" y="2326"/>
                  </a:lnTo>
                  <a:lnTo>
                    <a:pt x="1115" y="2647"/>
                  </a:lnTo>
                  <a:lnTo>
                    <a:pt x="1444" y="2216"/>
                  </a:lnTo>
                  <a:lnTo>
                    <a:pt x="1533" y="751"/>
                  </a:lnTo>
                  <a:lnTo>
                    <a:pt x="1929" y="806"/>
                  </a:lnTo>
                  <a:lnTo>
                    <a:pt x="1929" y="231"/>
                  </a:lnTo>
                  <a:lnTo>
                    <a:pt x="1840" y="149"/>
                  </a:lnTo>
                  <a:lnTo>
                    <a:pt x="1547" y="142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875"/>
            <p:cNvSpPr>
              <a:spLocks/>
            </p:cNvSpPr>
            <p:nvPr/>
          </p:nvSpPr>
          <p:spPr bwMode="auto">
            <a:xfrm>
              <a:off x="4730883" y="5012780"/>
              <a:ext cx="966930" cy="1317388"/>
            </a:xfrm>
            <a:custGeom>
              <a:avLst/>
              <a:gdLst>
                <a:gd name="T0" fmla="*/ 1375 w 1929"/>
                <a:gd name="T1" fmla="*/ 0 h 2647"/>
                <a:gd name="T2" fmla="*/ 1151 w 1929"/>
                <a:gd name="T3" fmla="*/ 0 h 2647"/>
                <a:gd name="T4" fmla="*/ 739 w 1929"/>
                <a:gd name="T5" fmla="*/ 245 h 2647"/>
                <a:gd name="T6" fmla="*/ 555 w 1929"/>
                <a:gd name="T7" fmla="*/ 730 h 2647"/>
                <a:gd name="T8" fmla="*/ 356 w 1929"/>
                <a:gd name="T9" fmla="*/ 669 h 2647"/>
                <a:gd name="T10" fmla="*/ 157 w 1929"/>
                <a:gd name="T11" fmla="*/ 738 h 2647"/>
                <a:gd name="T12" fmla="*/ 0 w 1929"/>
                <a:gd name="T13" fmla="*/ 1046 h 2647"/>
                <a:gd name="T14" fmla="*/ 21 w 1929"/>
                <a:gd name="T15" fmla="*/ 1525 h 2647"/>
                <a:gd name="T16" fmla="*/ 239 w 1929"/>
                <a:gd name="T17" fmla="*/ 1956 h 2647"/>
                <a:gd name="T18" fmla="*/ 561 w 1929"/>
                <a:gd name="T19" fmla="*/ 2326 h 2647"/>
                <a:gd name="T20" fmla="*/ 1115 w 1929"/>
                <a:gd name="T21" fmla="*/ 2647 h 2647"/>
                <a:gd name="T22" fmla="*/ 1444 w 1929"/>
                <a:gd name="T23" fmla="*/ 2216 h 2647"/>
                <a:gd name="T24" fmla="*/ 1533 w 1929"/>
                <a:gd name="T25" fmla="*/ 751 h 2647"/>
                <a:gd name="T26" fmla="*/ 1929 w 1929"/>
                <a:gd name="T27" fmla="*/ 806 h 2647"/>
                <a:gd name="T28" fmla="*/ 1929 w 1929"/>
                <a:gd name="T29" fmla="*/ 231 h 2647"/>
                <a:gd name="T30" fmla="*/ 1840 w 1929"/>
                <a:gd name="T31" fmla="*/ 149 h 2647"/>
                <a:gd name="T32" fmla="*/ 1547 w 1929"/>
                <a:gd name="T33" fmla="*/ 142 h 2647"/>
                <a:gd name="T34" fmla="*/ 1375 w 1929"/>
                <a:gd name="T35" fmla="*/ 0 h 26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29"/>
                <a:gd name="T55" fmla="*/ 0 h 2647"/>
                <a:gd name="T56" fmla="*/ 1929 w 1929"/>
                <a:gd name="T57" fmla="*/ 2647 h 26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29" h="2647">
                  <a:moveTo>
                    <a:pt x="1375" y="0"/>
                  </a:moveTo>
                  <a:lnTo>
                    <a:pt x="1151" y="0"/>
                  </a:lnTo>
                  <a:lnTo>
                    <a:pt x="739" y="245"/>
                  </a:lnTo>
                  <a:lnTo>
                    <a:pt x="555" y="730"/>
                  </a:lnTo>
                  <a:lnTo>
                    <a:pt x="356" y="669"/>
                  </a:lnTo>
                  <a:lnTo>
                    <a:pt x="157" y="738"/>
                  </a:lnTo>
                  <a:lnTo>
                    <a:pt x="0" y="1046"/>
                  </a:lnTo>
                  <a:lnTo>
                    <a:pt x="21" y="1525"/>
                  </a:lnTo>
                  <a:lnTo>
                    <a:pt x="239" y="1956"/>
                  </a:lnTo>
                  <a:lnTo>
                    <a:pt x="561" y="2326"/>
                  </a:lnTo>
                  <a:lnTo>
                    <a:pt x="1115" y="2647"/>
                  </a:lnTo>
                  <a:lnTo>
                    <a:pt x="1444" y="2216"/>
                  </a:lnTo>
                  <a:lnTo>
                    <a:pt x="1533" y="751"/>
                  </a:lnTo>
                  <a:lnTo>
                    <a:pt x="1929" y="806"/>
                  </a:lnTo>
                  <a:lnTo>
                    <a:pt x="1929" y="231"/>
                  </a:lnTo>
                  <a:lnTo>
                    <a:pt x="1840" y="149"/>
                  </a:lnTo>
                  <a:lnTo>
                    <a:pt x="1547" y="142"/>
                  </a:lnTo>
                  <a:lnTo>
                    <a:pt x="137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876"/>
            <p:cNvSpPr>
              <a:spLocks/>
            </p:cNvSpPr>
            <p:nvPr/>
          </p:nvSpPr>
          <p:spPr bwMode="auto">
            <a:xfrm>
              <a:off x="5130093" y="4957059"/>
              <a:ext cx="541641" cy="911425"/>
            </a:xfrm>
            <a:custGeom>
              <a:avLst/>
              <a:gdLst>
                <a:gd name="T0" fmla="*/ 424 w 1080"/>
                <a:gd name="T1" fmla="*/ 270 h 1833"/>
                <a:gd name="T2" fmla="*/ 329 w 1080"/>
                <a:gd name="T3" fmla="*/ 378 h 1833"/>
                <a:gd name="T4" fmla="*/ 300 w 1080"/>
                <a:gd name="T5" fmla="*/ 417 h 1833"/>
                <a:gd name="T6" fmla="*/ 270 w 1080"/>
                <a:gd name="T7" fmla="*/ 456 h 1833"/>
                <a:gd name="T8" fmla="*/ 238 w 1080"/>
                <a:gd name="T9" fmla="*/ 501 h 1833"/>
                <a:gd name="T10" fmla="*/ 205 w 1080"/>
                <a:gd name="T11" fmla="*/ 548 h 1833"/>
                <a:gd name="T12" fmla="*/ 174 w 1080"/>
                <a:gd name="T13" fmla="*/ 599 h 1833"/>
                <a:gd name="T14" fmla="*/ 140 w 1080"/>
                <a:gd name="T15" fmla="*/ 662 h 1833"/>
                <a:gd name="T16" fmla="*/ 106 w 1080"/>
                <a:gd name="T17" fmla="*/ 725 h 1833"/>
                <a:gd name="T18" fmla="*/ 77 w 1080"/>
                <a:gd name="T19" fmla="*/ 790 h 1833"/>
                <a:gd name="T20" fmla="*/ 50 w 1080"/>
                <a:gd name="T21" fmla="*/ 858 h 1833"/>
                <a:gd name="T22" fmla="*/ 23 w 1080"/>
                <a:gd name="T23" fmla="*/ 924 h 1833"/>
                <a:gd name="T24" fmla="*/ 15 w 1080"/>
                <a:gd name="T25" fmla="*/ 995 h 1833"/>
                <a:gd name="T26" fmla="*/ 6 w 1080"/>
                <a:gd name="T27" fmla="*/ 1064 h 1833"/>
                <a:gd name="T28" fmla="*/ 1 w 1080"/>
                <a:gd name="T29" fmla="*/ 1134 h 1833"/>
                <a:gd name="T30" fmla="*/ 4 w 1080"/>
                <a:gd name="T31" fmla="*/ 1199 h 1833"/>
                <a:gd name="T32" fmla="*/ 6 w 1080"/>
                <a:gd name="T33" fmla="*/ 1265 h 1833"/>
                <a:gd name="T34" fmla="*/ 17 w 1080"/>
                <a:gd name="T35" fmla="*/ 1321 h 1833"/>
                <a:gd name="T36" fmla="*/ 33 w 1080"/>
                <a:gd name="T37" fmla="*/ 1369 h 1833"/>
                <a:gd name="T38" fmla="*/ 48 w 1080"/>
                <a:gd name="T39" fmla="*/ 1420 h 1833"/>
                <a:gd name="T40" fmla="*/ 83 w 1080"/>
                <a:gd name="T41" fmla="*/ 1480 h 1833"/>
                <a:gd name="T42" fmla="*/ 123 w 1080"/>
                <a:gd name="T43" fmla="*/ 1534 h 1833"/>
                <a:gd name="T44" fmla="*/ 165 w 1080"/>
                <a:gd name="T45" fmla="*/ 1580 h 1833"/>
                <a:gd name="T46" fmla="*/ 212 w 1080"/>
                <a:gd name="T47" fmla="*/ 1621 h 1833"/>
                <a:gd name="T48" fmla="*/ 262 w 1080"/>
                <a:gd name="T49" fmla="*/ 1654 h 1833"/>
                <a:gd name="T50" fmla="*/ 359 w 1080"/>
                <a:gd name="T51" fmla="*/ 1698 h 1833"/>
                <a:gd name="T52" fmla="*/ 478 w 1080"/>
                <a:gd name="T53" fmla="*/ 1744 h 1833"/>
                <a:gd name="T54" fmla="*/ 602 w 1080"/>
                <a:gd name="T55" fmla="*/ 1782 h 1833"/>
                <a:gd name="T56" fmla="*/ 749 w 1080"/>
                <a:gd name="T57" fmla="*/ 1812 h 1833"/>
                <a:gd name="T58" fmla="*/ 838 w 1080"/>
                <a:gd name="T59" fmla="*/ 1823 h 1833"/>
                <a:gd name="T60" fmla="*/ 926 w 1080"/>
                <a:gd name="T61" fmla="*/ 1831 h 1833"/>
                <a:gd name="T62" fmla="*/ 1018 w 1080"/>
                <a:gd name="T63" fmla="*/ 1833 h 1833"/>
                <a:gd name="T64" fmla="*/ 910 w 1080"/>
                <a:gd name="T65" fmla="*/ 1255 h 1833"/>
                <a:gd name="T66" fmla="*/ 833 w 1080"/>
                <a:gd name="T67" fmla="*/ 1246 h 1833"/>
                <a:gd name="T68" fmla="*/ 753 w 1080"/>
                <a:gd name="T69" fmla="*/ 1225 h 1833"/>
                <a:gd name="T70" fmla="*/ 679 w 1080"/>
                <a:gd name="T71" fmla="*/ 1191 h 1833"/>
                <a:gd name="T72" fmla="*/ 625 w 1080"/>
                <a:gd name="T73" fmla="*/ 1147 h 1833"/>
                <a:gd name="T74" fmla="*/ 577 w 1080"/>
                <a:gd name="T75" fmla="*/ 1094 h 1833"/>
                <a:gd name="T76" fmla="*/ 536 w 1080"/>
                <a:gd name="T77" fmla="*/ 1011 h 1833"/>
                <a:gd name="T78" fmla="*/ 511 w 1080"/>
                <a:gd name="T79" fmla="*/ 916 h 1833"/>
                <a:gd name="T80" fmla="*/ 496 w 1080"/>
                <a:gd name="T81" fmla="*/ 821 h 1833"/>
                <a:gd name="T82" fmla="*/ 485 w 1080"/>
                <a:gd name="T83" fmla="*/ 726 h 1833"/>
                <a:gd name="T84" fmla="*/ 486 w 1080"/>
                <a:gd name="T85" fmla="*/ 629 h 1833"/>
                <a:gd name="T86" fmla="*/ 508 w 1080"/>
                <a:gd name="T87" fmla="*/ 528 h 1833"/>
                <a:gd name="T88" fmla="*/ 556 w 1080"/>
                <a:gd name="T89" fmla="*/ 421 h 1833"/>
                <a:gd name="T90" fmla="*/ 611 w 1080"/>
                <a:gd name="T91" fmla="*/ 318 h 1833"/>
                <a:gd name="T92" fmla="*/ 670 w 1080"/>
                <a:gd name="T93" fmla="*/ 223 h 1833"/>
                <a:gd name="T94" fmla="*/ 728 w 1080"/>
                <a:gd name="T95" fmla="*/ 125 h 1833"/>
                <a:gd name="T96" fmla="*/ 783 w 1080"/>
                <a:gd name="T97" fmla="*/ 42 h 1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0"/>
                <a:gd name="T148" fmla="*/ 0 h 1833"/>
                <a:gd name="T149" fmla="*/ 1080 w 1080"/>
                <a:gd name="T150" fmla="*/ 1833 h 18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0" h="1833">
                  <a:moveTo>
                    <a:pt x="725" y="0"/>
                  </a:moveTo>
                  <a:lnTo>
                    <a:pt x="575" y="141"/>
                  </a:lnTo>
                  <a:lnTo>
                    <a:pt x="424" y="270"/>
                  </a:lnTo>
                  <a:lnTo>
                    <a:pt x="348" y="353"/>
                  </a:lnTo>
                  <a:lnTo>
                    <a:pt x="339" y="365"/>
                  </a:lnTo>
                  <a:lnTo>
                    <a:pt x="329" y="378"/>
                  </a:lnTo>
                  <a:lnTo>
                    <a:pt x="319" y="391"/>
                  </a:lnTo>
                  <a:lnTo>
                    <a:pt x="309" y="404"/>
                  </a:lnTo>
                  <a:lnTo>
                    <a:pt x="300" y="417"/>
                  </a:lnTo>
                  <a:lnTo>
                    <a:pt x="289" y="430"/>
                  </a:lnTo>
                  <a:lnTo>
                    <a:pt x="280" y="442"/>
                  </a:lnTo>
                  <a:lnTo>
                    <a:pt x="270" y="456"/>
                  </a:lnTo>
                  <a:lnTo>
                    <a:pt x="259" y="471"/>
                  </a:lnTo>
                  <a:lnTo>
                    <a:pt x="249" y="486"/>
                  </a:lnTo>
                  <a:lnTo>
                    <a:pt x="238" y="501"/>
                  </a:lnTo>
                  <a:lnTo>
                    <a:pt x="227" y="517"/>
                  </a:lnTo>
                  <a:lnTo>
                    <a:pt x="217" y="532"/>
                  </a:lnTo>
                  <a:lnTo>
                    <a:pt x="205" y="548"/>
                  </a:lnTo>
                  <a:lnTo>
                    <a:pt x="195" y="563"/>
                  </a:lnTo>
                  <a:lnTo>
                    <a:pt x="185" y="579"/>
                  </a:lnTo>
                  <a:lnTo>
                    <a:pt x="174" y="599"/>
                  </a:lnTo>
                  <a:lnTo>
                    <a:pt x="163" y="621"/>
                  </a:lnTo>
                  <a:lnTo>
                    <a:pt x="152" y="642"/>
                  </a:lnTo>
                  <a:lnTo>
                    <a:pt x="140" y="662"/>
                  </a:lnTo>
                  <a:lnTo>
                    <a:pt x="128" y="683"/>
                  </a:lnTo>
                  <a:lnTo>
                    <a:pt x="116" y="704"/>
                  </a:lnTo>
                  <a:lnTo>
                    <a:pt x="106" y="725"/>
                  </a:lnTo>
                  <a:lnTo>
                    <a:pt x="96" y="746"/>
                  </a:lnTo>
                  <a:lnTo>
                    <a:pt x="86" y="768"/>
                  </a:lnTo>
                  <a:lnTo>
                    <a:pt x="77" y="790"/>
                  </a:lnTo>
                  <a:lnTo>
                    <a:pt x="69" y="812"/>
                  </a:lnTo>
                  <a:lnTo>
                    <a:pt x="60" y="835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3" y="903"/>
                  </a:lnTo>
                  <a:lnTo>
                    <a:pt x="23" y="924"/>
                  </a:lnTo>
                  <a:lnTo>
                    <a:pt x="20" y="948"/>
                  </a:lnTo>
                  <a:lnTo>
                    <a:pt x="17" y="972"/>
                  </a:lnTo>
                  <a:lnTo>
                    <a:pt x="15" y="995"/>
                  </a:lnTo>
                  <a:lnTo>
                    <a:pt x="12" y="1018"/>
                  </a:lnTo>
                  <a:lnTo>
                    <a:pt x="9" y="1041"/>
                  </a:lnTo>
                  <a:lnTo>
                    <a:pt x="6" y="1064"/>
                  </a:lnTo>
                  <a:lnTo>
                    <a:pt x="3" y="1088"/>
                  </a:lnTo>
                  <a:lnTo>
                    <a:pt x="0" y="1112"/>
                  </a:lnTo>
                  <a:lnTo>
                    <a:pt x="1" y="1134"/>
                  </a:lnTo>
                  <a:lnTo>
                    <a:pt x="2" y="1156"/>
                  </a:lnTo>
                  <a:lnTo>
                    <a:pt x="3" y="1178"/>
                  </a:lnTo>
                  <a:lnTo>
                    <a:pt x="4" y="1199"/>
                  </a:lnTo>
                  <a:lnTo>
                    <a:pt x="4" y="1221"/>
                  </a:lnTo>
                  <a:lnTo>
                    <a:pt x="5" y="1243"/>
                  </a:lnTo>
                  <a:lnTo>
                    <a:pt x="6" y="1265"/>
                  </a:lnTo>
                  <a:lnTo>
                    <a:pt x="7" y="1286"/>
                  </a:lnTo>
                  <a:lnTo>
                    <a:pt x="12" y="1304"/>
                  </a:lnTo>
                  <a:lnTo>
                    <a:pt x="17" y="1321"/>
                  </a:lnTo>
                  <a:lnTo>
                    <a:pt x="22" y="1337"/>
                  </a:lnTo>
                  <a:lnTo>
                    <a:pt x="28" y="1354"/>
                  </a:lnTo>
                  <a:lnTo>
                    <a:pt x="33" y="1369"/>
                  </a:lnTo>
                  <a:lnTo>
                    <a:pt x="38" y="1386"/>
                  </a:lnTo>
                  <a:lnTo>
                    <a:pt x="43" y="1403"/>
                  </a:lnTo>
                  <a:lnTo>
                    <a:pt x="48" y="1420"/>
                  </a:lnTo>
                  <a:lnTo>
                    <a:pt x="60" y="1441"/>
                  </a:lnTo>
                  <a:lnTo>
                    <a:pt x="71" y="1460"/>
                  </a:lnTo>
                  <a:lnTo>
                    <a:pt x="83" y="1480"/>
                  </a:lnTo>
                  <a:lnTo>
                    <a:pt x="96" y="1499"/>
                  </a:lnTo>
                  <a:lnTo>
                    <a:pt x="109" y="1516"/>
                  </a:lnTo>
                  <a:lnTo>
                    <a:pt x="123" y="1534"/>
                  </a:lnTo>
                  <a:lnTo>
                    <a:pt x="136" y="1549"/>
                  </a:lnTo>
                  <a:lnTo>
                    <a:pt x="151" y="1566"/>
                  </a:lnTo>
                  <a:lnTo>
                    <a:pt x="165" y="1580"/>
                  </a:lnTo>
                  <a:lnTo>
                    <a:pt x="181" y="1595"/>
                  </a:lnTo>
                  <a:lnTo>
                    <a:pt x="196" y="1607"/>
                  </a:lnTo>
                  <a:lnTo>
                    <a:pt x="212" y="1621"/>
                  </a:lnTo>
                  <a:lnTo>
                    <a:pt x="228" y="1632"/>
                  </a:lnTo>
                  <a:lnTo>
                    <a:pt x="245" y="1643"/>
                  </a:lnTo>
                  <a:lnTo>
                    <a:pt x="262" y="1654"/>
                  </a:lnTo>
                  <a:lnTo>
                    <a:pt x="280" y="1663"/>
                  </a:lnTo>
                  <a:lnTo>
                    <a:pt x="319" y="1681"/>
                  </a:lnTo>
                  <a:lnTo>
                    <a:pt x="359" y="1698"/>
                  </a:lnTo>
                  <a:lnTo>
                    <a:pt x="398" y="1714"/>
                  </a:lnTo>
                  <a:lnTo>
                    <a:pt x="437" y="1729"/>
                  </a:lnTo>
                  <a:lnTo>
                    <a:pt x="478" y="1744"/>
                  </a:lnTo>
                  <a:lnTo>
                    <a:pt x="519" y="1758"/>
                  </a:lnTo>
                  <a:lnTo>
                    <a:pt x="560" y="1771"/>
                  </a:lnTo>
                  <a:lnTo>
                    <a:pt x="602" y="1782"/>
                  </a:lnTo>
                  <a:lnTo>
                    <a:pt x="661" y="1795"/>
                  </a:lnTo>
                  <a:lnTo>
                    <a:pt x="719" y="1807"/>
                  </a:lnTo>
                  <a:lnTo>
                    <a:pt x="749" y="1812"/>
                  </a:lnTo>
                  <a:lnTo>
                    <a:pt x="778" y="1816"/>
                  </a:lnTo>
                  <a:lnTo>
                    <a:pt x="808" y="1820"/>
                  </a:lnTo>
                  <a:lnTo>
                    <a:pt x="838" y="1823"/>
                  </a:lnTo>
                  <a:lnTo>
                    <a:pt x="866" y="1827"/>
                  </a:lnTo>
                  <a:lnTo>
                    <a:pt x="896" y="1829"/>
                  </a:lnTo>
                  <a:lnTo>
                    <a:pt x="926" y="1831"/>
                  </a:lnTo>
                  <a:lnTo>
                    <a:pt x="958" y="1832"/>
                  </a:lnTo>
                  <a:lnTo>
                    <a:pt x="988" y="1833"/>
                  </a:lnTo>
                  <a:lnTo>
                    <a:pt x="1018" y="1833"/>
                  </a:lnTo>
                  <a:lnTo>
                    <a:pt x="1049" y="1832"/>
                  </a:lnTo>
                  <a:lnTo>
                    <a:pt x="1080" y="1831"/>
                  </a:lnTo>
                  <a:lnTo>
                    <a:pt x="910" y="1255"/>
                  </a:lnTo>
                  <a:lnTo>
                    <a:pt x="885" y="1253"/>
                  </a:lnTo>
                  <a:lnTo>
                    <a:pt x="859" y="1250"/>
                  </a:lnTo>
                  <a:lnTo>
                    <a:pt x="833" y="1246"/>
                  </a:lnTo>
                  <a:lnTo>
                    <a:pt x="808" y="1240"/>
                  </a:lnTo>
                  <a:lnTo>
                    <a:pt x="781" y="1234"/>
                  </a:lnTo>
                  <a:lnTo>
                    <a:pt x="753" y="1225"/>
                  </a:lnTo>
                  <a:lnTo>
                    <a:pt x="726" y="1215"/>
                  </a:lnTo>
                  <a:lnTo>
                    <a:pt x="698" y="1205"/>
                  </a:lnTo>
                  <a:lnTo>
                    <a:pt x="679" y="1191"/>
                  </a:lnTo>
                  <a:lnTo>
                    <a:pt x="661" y="1177"/>
                  </a:lnTo>
                  <a:lnTo>
                    <a:pt x="643" y="1162"/>
                  </a:lnTo>
                  <a:lnTo>
                    <a:pt x="625" y="1147"/>
                  </a:lnTo>
                  <a:lnTo>
                    <a:pt x="609" y="1129"/>
                  </a:lnTo>
                  <a:lnTo>
                    <a:pt x="592" y="1112"/>
                  </a:lnTo>
                  <a:lnTo>
                    <a:pt x="577" y="1094"/>
                  </a:lnTo>
                  <a:lnTo>
                    <a:pt x="560" y="1074"/>
                  </a:lnTo>
                  <a:lnTo>
                    <a:pt x="548" y="1043"/>
                  </a:lnTo>
                  <a:lnTo>
                    <a:pt x="536" y="1011"/>
                  </a:lnTo>
                  <a:lnTo>
                    <a:pt x="527" y="979"/>
                  </a:lnTo>
                  <a:lnTo>
                    <a:pt x="518" y="948"/>
                  </a:lnTo>
                  <a:lnTo>
                    <a:pt x="511" y="916"/>
                  </a:lnTo>
                  <a:lnTo>
                    <a:pt x="504" y="885"/>
                  </a:lnTo>
                  <a:lnTo>
                    <a:pt x="499" y="853"/>
                  </a:lnTo>
                  <a:lnTo>
                    <a:pt x="496" y="821"/>
                  </a:lnTo>
                  <a:lnTo>
                    <a:pt x="491" y="789"/>
                  </a:lnTo>
                  <a:lnTo>
                    <a:pt x="487" y="757"/>
                  </a:lnTo>
                  <a:lnTo>
                    <a:pt x="485" y="726"/>
                  </a:lnTo>
                  <a:lnTo>
                    <a:pt x="484" y="692"/>
                  </a:lnTo>
                  <a:lnTo>
                    <a:pt x="484" y="661"/>
                  </a:lnTo>
                  <a:lnTo>
                    <a:pt x="486" y="629"/>
                  </a:lnTo>
                  <a:lnTo>
                    <a:pt x="489" y="597"/>
                  </a:lnTo>
                  <a:lnTo>
                    <a:pt x="492" y="565"/>
                  </a:lnTo>
                  <a:lnTo>
                    <a:pt x="508" y="528"/>
                  </a:lnTo>
                  <a:lnTo>
                    <a:pt x="523" y="493"/>
                  </a:lnTo>
                  <a:lnTo>
                    <a:pt x="540" y="457"/>
                  </a:lnTo>
                  <a:lnTo>
                    <a:pt x="556" y="421"/>
                  </a:lnTo>
                  <a:lnTo>
                    <a:pt x="573" y="386"/>
                  </a:lnTo>
                  <a:lnTo>
                    <a:pt x="591" y="351"/>
                  </a:lnTo>
                  <a:lnTo>
                    <a:pt x="611" y="318"/>
                  </a:lnTo>
                  <a:lnTo>
                    <a:pt x="633" y="284"/>
                  </a:lnTo>
                  <a:lnTo>
                    <a:pt x="651" y="254"/>
                  </a:lnTo>
                  <a:lnTo>
                    <a:pt x="670" y="223"/>
                  </a:lnTo>
                  <a:lnTo>
                    <a:pt x="690" y="191"/>
                  </a:lnTo>
                  <a:lnTo>
                    <a:pt x="709" y="158"/>
                  </a:lnTo>
                  <a:lnTo>
                    <a:pt x="728" y="125"/>
                  </a:lnTo>
                  <a:lnTo>
                    <a:pt x="748" y="95"/>
                  </a:lnTo>
                  <a:lnTo>
                    <a:pt x="766" y="66"/>
                  </a:lnTo>
                  <a:lnTo>
                    <a:pt x="783" y="42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77"/>
            <p:cNvSpPr>
              <a:spLocks/>
            </p:cNvSpPr>
            <p:nvPr/>
          </p:nvSpPr>
          <p:spPr bwMode="auto">
            <a:xfrm>
              <a:off x="5130093" y="4957059"/>
              <a:ext cx="541641" cy="911425"/>
            </a:xfrm>
            <a:custGeom>
              <a:avLst/>
              <a:gdLst>
                <a:gd name="T0" fmla="*/ 424 w 1080"/>
                <a:gd name="T1" fmla="*/ 270 h 1833"/>
                <a:gd name="T2" fmla="*/ 329 w 1080"/>
                <a:gd name="T3" fmla="*/ 378 h 1833"/>
                <a:gd name="T4" fmla="*/ 300 w 1080"/>
                <a:gd name="T5" fmla="*/ 417 h 1833"/>
                <a:gd name="T6" fmla="*/ 270 w 1080"/>
                <a:gd name="T7" fmla="*/ 456 h 1833"/>
                <a:gd name="T8" fmla="*/ 238 w 1080"/>
                <a:gd name="T9" fmla="*/ 501 h 1833"/>
                <a:gd name="T10" fmla="*/ 205 w 1080"/>
                <a:gd name="T11" fmla="*/ 548 h 1833"/>
                <a:gd name="T12" fmla="*/ 174 w 1080"/>
                <a:gd name="T13" fmla="*/ 599 h 1833"/>
                <a:gd name="T14" fmla="*/ 140 w 1080"/>
                <a:gd name="T15" fmla="*/ 662 h 1833"/>
                <a:gd name="T16" fmla="*/ 106 w 1080"/>
                <a:gd name="T17" fmla="*/ 725 h 1833"/>
                <a:gd name="T18" fmla="*/ 77 w 1080"/>
                <a:gd name="T19" fmla="*/ 790 h 1833"/>
                <a:gd name="T20" fmla="*/ 50 w 1080"/>
                <a:gd name="T21" fmla="*/ 858 h 1833"/>
                <a:gd name="T22" fmla="*/ 23 w 1080"/>
                <a:gd name="T23" fmla="*/ 924 h 1833"/>
                <a:gd name="T24" fmla="*/ 15 w 1080"/>
                <a:gd name="T25" fmla="*/ 995 h 1833"/>
                <a:gd name="T26" fmla="*/ 6 w 1080"/>
                <a:gd name="T27" fmla="*/ 1064 h 1833"/>
                <a:gd name="T28" fmla="*/ 1 w 1080"/>
                <a:gd name="T29" fmla="*/ 1134 h 1833"/>
                <a:gd name="T30" fmla="*/ 4 w 1080"/>
                <a:gd name="T31" fmla="*/ 1199 h 1833"/>
                <a:gd name="T32" fmla="*/ 6 w 1080"/>
                <a:gd name="T33" fmla="*/ 1265 h 1833"/>
                <a:gd name="T34" fmla="*/ 17 w 1080"/>
                <a:gd name="T35" fmla="*/ 1321 h 1833"/>
                <a:gd name="T36" fmla="*/ 33 w 1080"/>
                <a:gd name="T37" fmla="*/ 1369 h 1833"/>
                <a:gd name="T38" fmla="*/ 48 w 1080"/>
                <a:gd name="T39" fmla="*/ 1420 h 1833"/>
                <a:gd name="T40" fmla="*/ 83 w 1080"/>
                <a:gd name="T41" fmla="*/ 1480 h 1833"/>
                <a:gd name="T42" fmla="*/ 123 w 1080"/>
                <a:gd name="T43" fmla="*/ 1534 h 1833"/>
                <a:gd name="T44" fmla="*/ 165 w 1080"/>
                <a:gd name="T45" fmla="*/ 1580 h 1833"/>
                <a:gd name="T46" fmla="*/ 212 w 1080"/>
                <a:gd name="T47" fmla="*/ 1621 h 1833"/>
                <a:gd name="T48" fmla="*/ 262 w 1080"/>
                <a:gd name="T49" fmla="*/ 1654 h 1833"/>
                <a:gd name="T50" fmla="*/ 359 w 1080"/>
                <a:gd name="T51" fmla="*/ 1698 h 1833"/>
                <a:gd name="T52" fmla="*/ 478 w 1080"/>
                <a:gd name="T53" fmla="*/ 1744 h 1833"/>
                <a:gd name="T54" fmla="*/ 602 w 1080"/>
                <a:gd name="T55" fmla="*/ 1782 h 1833"/>
                <a:gd name="T56" fmla="*/ 749 w 1080"/>
                <a:gd name="T57" fmla="*/ 1812 h 1833"/>
                <a:gd name="T58" fmla="*/ 838 w 1080"/>
                <a:gd name="T59" fmla="*/ 1823 h 1833"/>
                <a:gd name="T60" fmla="*/ 926 w 1080"/>
                <a:gd name="T61" fmla="*/ 1831 h 1833"/>
                <a:gd name="T62" fmla="*/ 1018 w 1080"/>
                <a:gd name="T63" fmla="*/ 1833 h 1833"/>
                <a:gd name="T64" fmla="*/ 910 w 1080"/>
                <a:gd name="T65" fmla="*/ 1255 h 1833"/>
                <a:gd name="T66" fmla="*/ 833 w 1080"/>
                <a:gd name="T67" fmla="*/ 1246 h 1833"/>
                <a:gd name="T68" fmla="*/ 753 w 1080"/>
                <a:gd name="T69" fmla="*/ 1225 h 1833"/>
                <a:gd name="T70" fmla="*/ 679 w 1080"/>
                <a:gd name="T71" fmla="*/ 1191 h 1833"/>
                <a:gd name="T72" fmla="*/ 625 w 1080"/>
                <a:gd name="T73" fmla="*/ 1147 h 1833"/>
                <a:gd name="T74" fmla="*/ 577 w 1080"/>
                <a:gd name="T75" fmla="*/ 1094 h 1833"/>
                <a:gd name="T76" fmla="*/ 536 w 1080"/>
                <a:gd name="T77" fmla="*/ 1011 h 1833"/>
                <a:gd name="T78" fmla="*/ 511 w 1080"/>
                <a:gd name="T79" fmla="*/ 916 h 1833"/>
                <a:gd name="T80" fmla="*/ 496 w 1080"/>
                <a:gd name="T81" fmla="*/ 821 h 1833"/>
                <a:gd name="T82" fmla="*/ 485 w 1080"/>
                <a:gd name="T83" fmla="*/ 726 h 1833"/>
                <a:gd name="T84" fmla="*/ 486 w 1080"/>
                <a:gd name="T85" fmla="*/ 629 h 1833"/>
                <a:gd name="T86" fmla="*/ 508 w 1080"/>
                <a:gd name="T87" fmla="*/ 528 h 1833"/>
                <a:gd name="T88" fmla="*/ 556 w 1080"/>
                <a:gd name="T89" fmla="*/ 421 h 1833"/>
                <a:gd name="T90" fmla="*/ 611 w 1080"/>
                <a:gd name="T91" fmla="*/ 318 h 1833"/>
                <a:gd name="T92" fmla="*/ 670 w 1080"/>
                <a:gd name="T93" fmla="*/ 223 h 1833"/>
                <a:gd name="T94" fmla="*/ 728 w 1080"/>
                <a:gd name="T95" fmla="*/ 125 h 1833"/>
                <a:gd name="T96" fmla="*/ 783 w 1080"/>
                <a:gd name="T97" fmla="*/ 42 h 1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0"/>
                <a:gd name="T148" fmla="*/ 0 h 1833"/>
                <a:gd name="T149" fmla="*/ 1080 w 1080"/>
                <a:gd name="T150" fmla="*/ 1833 h 18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0" h="1833">
                  <a:moveTo>
                    <a:pt x="725" y="0"/>
                  </a:moveTo>
                  <a:lnTo>
                    <a:pt x="575" y="141"/>
                  </a:lnTo>
                  <a:lnTo>
                    <a:pt x="424" y="270"/>
                  </a:lnTo>
                  <a:lnTo>
                    <a:pt x="348" y="353"/>
                  </a:lnTo>
                  <a:lnTo>
                    <a:pt x="339" y="365"/>
                  </a:lnTo>
                  <a:lnTo>
                    <a:pt x="329" y="378"/>
                  </a:lnTo>
                  <a:lnTo>
                    <a:pt x="319" y="391"/>
                  </a:lnTo>
                  <a:lnTo>
                    <a:pt x="309" y="404"/>
                  </a:lnTo>
                  <a:lnTo>
                    <a:pt x="300" y="417"/>
                  </a:lnTo>
                  <a:lnTo>
                    <a:pt x="289" y="430"/>
                  </a:lnTo>
                  <a:lnTo>
                    <a:pt x="280" y="442"/>
                  </a:lnTo>
                  <a:lnTo>
                    <a:pt x="270" y="456"/>
                  </a:lnTo>
                  <a:lnTo>
                    <a:pt x="259" y="471"/>
                  </a:lnTo>
                  <a:lnTo>
                    <a:pt x="249" y="486"/>
                  </a:lnTo>
                  <a:lnTo>
                    <a:pt x="238" y="501"/>
                  </a:lnTo>
                  <a:lnTo>
                    <a:pt x="227" y="517"/>
                  </a:lnTo>
                  <a:lnTo>
                    <a:pt x="217" y="532"/>
                  </a:lnTo>
                  <a:lnTo>
                    <a:pt x="205" y="548"/>
                  </a:lnTo>
                  <a:lnTo>
                    <a:pt x="195" y="563"/>
                  </a:lnTo>
                  <a:lnTo>
                    <a:pt x="185" y="579"/>
                  </a:lnTo>
                  <a:lnTo>
                    <a:pt x="174" y="599"/>
                  </a:lnTo>
                  <a:lnTo>
                    <a:pt x="163" y="621"/>
                  </a:lnTo>
                  <a:lnTo>
                    <a:pt x="152" y="642"/>
                  </a:lnTo>
                  <a:lnTo>
                    <a:pt x="140" y="662"/>
                  </a:lnTo>
                  <a:lnTo>
                    <a:pt x="128" y="683"/>
                  </a:lnTo>
                  <a:lnTo>
                    <a:pt x="116" y="704"/>
                  </a:lnTo>
                  <a:lnTo>
                    <a:pt x="106" y="725"/>
                  </a:lnTo>
                  <a:lnTo>
                    <a:pt x="96" y="746"/>
                  </a:lnTo>
                  <a:lnTo>
                    <a:pt x="86" y="768"/>
                  </a:lnTo>
                  <a:lnTo>
                    <a:pt x="77" y="790"/>
                  </a:lnTo>
                  <a:lnTo>
                    <a:pt x="69" y="812"/>
                  </a:lnTo>
                  <a:lnTo>
                    <a:pt x="60" y="835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3" y="903"/>
                  </a:lnTo>
                  <a:lnTo>
                    <a:pt x="23" y="924"/>
                  </a:lnTo>
                  <a:lnTo>
                    <a:pt x="20" y="948"/>
                  </a:lnTo>
                  <a:lnTo>
                    <a:pt x="17" y="972"/>
                  </a:lnTo>
                  <a:lnTo>
                    <a:pt x="15" y="995"/>
                  </a:lnTo>
                  <a:lnTo>
                    <a:pt x="12" y="1018"/>
                  </a:lnTo>
                  <a:lnTo>
                    <a:pt x="9" y="1041"/>
                  </a:lnTo>
                  <a:lnTo>
                    <a:pt x="6" y="1064"/>
                  </a:lnTo>
                  <a:lnTo>
                    <a:pt x="3" y="1088"/>
                  </a:lnTo>
                  <a:lnTo>
                    <a:pt x="0" y="1112"/>
                  </a:lnTo>
                  <a:lnTo>
                    <a:pt x="1" y="1134"/>
                  </a:lnTo>
                  <a:lnTo>
                    <a:pt x="2" y="1156"/>
                  </a:lnTo>
                  <a:lnTo>
                    <a:pt x="3" y="1178"/>
                  </a:lnTo>
                  <a:lnTo>
                    <a:pt x="4" y="1199"/>
                  </a:lnTo>
                  <a:lnTo>
                    <a:pt x="4" y="1221"/>
                  </a:lnTo>
                  <a:lnTo>
                    <a:pt x="5" y="1243"/>
                  </a:lnTo>
                  <a:lnTo>
                    <a:pt x="6" y="1265"/>
                  </a:lnTo>
                  <a:lnTo>
                    <a:pt x="7" y="1286"/>
                  </a:lnTo>
                  <a:lnTo>
                    <a:pt x="12" y="1304"/>
                  </a:lnTo>
                  <a:lnTo>
                    <a:pt x="17" y="1321"/>
                  </a:lnTo>
                  <a:lnTo>
                    <a:pt x="22" y="1337"/>
                  </a:lnTo>
                  <a:lnTo>
                    <a:pt x="28" y="1354"/>
                  </a:lnTo>
                  <a:lnTo>
                    <a:pt x="33" y="1369"/>
                  </a:lnTo>
                  <a:lnTo>
                    <a:pt x="38" y="1386"/>
                  </a:lnTo>
                  <a:lnTo>
                    <a:pt x="43" y="1403"/>
                  </a:lnTo>
                  <a:lnTo>
                    <a:pt x="48" y="1420"/>
                  </a:lnTo>
                  <a:lnTo>
                    <a:pt x="60" y="1441"/>
                  </a:lnTo>
                  <a:lnTo>
                    <a:pt x="71" y="1460"/>
                  </a:lnTo>
                  <a:lnTo>
                    <a:pt x="83" y="1480"/>
                  </a:lnTo>
                  <a:lnTo>
                    <a:pt x="96" y="1499"/>
                  </a:lnTo>
                  <a:lnTo>
                    <a:pt x="109" y="1516"/>
                  </a:lnTo>
                  <a:lnTo>
                    <a:pt x="123" y="1534"/>
                  </a:lnTo>
                  <a:lnTo>
                    <a:pt x="136" y="1549"/>
                  </a:lnTo>
                  <a:lnTo>
                    <a:pt x="151" y="1566"/>
                  </a:lnTo>
                  <a:lnTo>
                    <a:pt x="165" y="1580"/>
                  </a:lnTo>
                  <a:lnTo>
                    <a:pt x="181" y="1595"/>
                  </a:lnTo>
                  <a:lnTo>
                    <a:pt x="196" y="1607"/>
                  </a:lnTo>
                  <a:lnTo>
                    <a:pt x="212" y="1621"/>
                  </a:lnTo>
                  <a:lnTo>
                    <a:pt x="228" y="1632"/>
                  </a:lnTo>
                  <a:lnTo>
                    <a:pt x="245" y="1643"/>
                  </a:lnTo>
                  <a:lnTo>
                    <a:pt x="262" y="1654"/>
                  </a:lnTo>
                  <a:lnTo>
                    <a:pt x="280" y="1663"/>
                  </a:lnTo>
                  <a:lnTo>
                    <a:pt x="319" y="1681"/>
                  </a:lnTo>
                  <a:lnTo>
                    <a:pt x="359" y="1698"/>
                  </a:lnTo>
                  <a:lnTo>
                    <a:pt x="398" y="1714"/>
                  </a:lnTo>
                  <a:lnTo>
                    <a:pt x="437" y="1729"/>
                  </a:lnTo>
                  <a:lnTo>
                    <a:pt x="478" y="1744"/>
                  </a:lnTo>
                  <a:lnTo>
                    <a:pt x="519" y="1758"/>
                  </a:lnTo>
                  <a:lnTo>
                    <a:pt x="560" y="1771"/>
                  </a:lnTo>
                  <a:lnTo>
                    <a:pt x="602" y="1782"/>
                  </a:lnTo>
                  <a:lnTo>
                    <a:pt x="661" y="1795"/>
                  </a:lnTo>
                  <a:lnTo>
                    <a:pt x="719" y="1807"/>
                  </a:lnTo>
                  <a:lnTo>
                    <a:pt x="749" y="1812"/>
                  </a:lnTo>
                  <a:lnTo>
                    <a:pt x="778" y="1816"/>
                  </a:lnTo>
                  <a:lnTo>
                    <a:pt x="808" y="1820"/>
                  </a:lnTo>
                  <a:lnTo>
                    <a:pt x="838" y="1823"/>
                  </a:lnTo>
                  <a:lnTo>
                    <a:pt x="866" y="1827"/>
                  </a:lnTo>
                  <a:lnTo>
                    <a:pt x="896" y="1829"/>
                  </a:lnTo>
                  <a:lnTo>
                    <a:pt x="926" y="1831"/>
                  </a:lnTo>
                  <a:lnTo>
                    <a:pt x="958" y="1832"/>
                  </a:lnTo>
                  <a:lnTo>
                    <a:pt x="988" y="1833"/>
                  </a:lnTo>
                  <a:lnTo>
                    <a:pt x="1018" y="1833"/>
                  </a:lnTo>
                  <a:lnTo>
                    <a:pt x="1049" y="1832"/>
                  </a:lnTo>
                  <a:lnTo>
                    <a:pt x="1080" y="1831"/>
                  </a:lnTo>
                  <a:lnTo>
                    <a:pt x="910" y="1255"/>
                  </a:lnTo>
                  <a:lnTo>
                    <a:pt x="885" y="1253"/>
                  </a:lnTo>
                  <a:lnTo>
                    <a:pt x="859" y="1250"/>
                  </a:lnTo>
                  <a:lnTo>
                    <a:pt x="833" y="1246"/>
                  </a:lnTo>
                  <a:lnTo>
                    <a:pt x="808" y="1240"/>
                  </a:lnTo>
                  <a:lnTo>
                    <a:pt x="781" y="1234"/>
                  </a:lnTo>
                  <a:lnTo>
                    <a:pt x="753" y="1225"/>
                  </a:lnTo>
                  <a:lnTo>
                    <a:pt x="726" y="1215"/>
                  </a:lnTo>
                  <a:lnTo>
                    <a:pt x="698" y="1205"/>
                  </a:lnTo>
                  <a:lnTo>
                    <a:pt x="679" y="1191"/>
                  </a:lnTo>
                  <a:lnTo>
                    <a:pt x="661" y="1177"/>
                  </a:lnTo>
                  <a:lnTo>
                    <a:pt x="643" y="1162"/>
                  </a:lnTo>
                  <a:lnTo>
                    <a:pt x="625" y="1147"/>
                  </a:lnTo>
                  <a:lnTo>
                    <a:pt x="609" y="1129"/>
                  </a:lnTo>
                  <a:lnTo>
                    <a:pt x="592" y="1112"/>
                  </a:lnTo>
                  <a:lnTo>
                    <a:pt x="577" y="1094"/>
                  </a:lnTo>
                  <a:lnTo>
                    <a:pt x="560" y="1074"/>
                  </a:lnTo>
                  <a:lnTo>
                    <a:pt x="548" y="1043"/>
                  </a:lnTo>
                  <a:lnTo>
                    <a:pt x="536" y="1011"/>
                  </a:lnTo>
                  <a:lnTo>
                    <a:pt x="527" y="979"/>
                  </a:lnTo>
                  <a:lnTo>
                    <a:pt x="518" y="948"/>
                  </a:lnTo>
                  <a:lnTo>
                    <a:pt x="511" y="916"/>
                  </a:lnTo>
                  <a:lnTo>
                    <a:pt x="504" y="885"/>
                  </a:lnTo>
                  <a:lnTo>
                    <a:pt x="499" y="853"/>
                  </a:lnTo>
                  <a:lnTo>
                    <a:pt x="496" y="821"/>
                  </a:lnTo>
                  <a:lnTo>
                    <a:pt x="491" y="789"/>
                  </a:lnTo>
                  <a:lnTo>
                    <a:pt x="487" y="757"/>
                  </a:lnTo>
                  <a:lnTo>
                    <a:pt x="485" y="726"/>
                  </a:lnTo>
                  <a:lnTo>
                    <a:pt x="484" y="692"/>
                  </a:lnTo>
                  <a:lnTo>
                    <a:pt x="484" y="661"/>
                  </a:lnTo>
                  <a:lnTo>
                    <a:pt x="486" y="629"/>
                  </a:lnTo>
                  <a:lnTo>
                    <a:pt x="489" y="597"/>
                  </a:lnTo>
                  <a:lnTo>
                    <a:pt x="492" y="565"/>
                  </a:lnTo>
                  <a:lnTo>
                    <a:pt x="508" y="528"/>
                  </a:lnTo>
                  <a:lnTo>
                    <a:pt x="523" y="493"/>
                  </a:lnTo>
                  <a:lnTo>
                    <a:pt x="540" y="457"/>
                  </a:lnTo>
                  <a:lnTo>
                    <a:pt x="556" y="421"/>
                  </a:lnTo>
                  <a:lnTo>
                    <a:pt x="573" y="386"/>
                  </a:lnTo>
                  <a:lnTo>
                    <a:pt x="591" y="351"/>
                  </a:lnTo>
                  <a:lnTo>
                    <a:pt x="611" y="318"/>
                  </a:lnTo>
                  <a:lnTo>
                    <a:pt x="633" y="284"/>
                  </a:lnTo>
                  <a:lnTo>
                    <a:pt x="651" y="254"/>
                  </a:lnTo>
                  <a:lnTo>
                    <a:pt x="670" y="223"/>
                  </a:lnTo>
                  <a:lnTo>
                    <a:pt x="690" y="191"/>
                  </a:lnTo>
                  <a:lnTo>
                    <a:pt x="709" y="158"/>
                  </a:lnTo>
                  <a:lnTo>
                    <a:pt x="728" y="125"/>
                  </a:lnTo>
                  <a:lnTo>
                    <a:pt x="748" y="95"/>
                  </a:lnTo>
                  <a:lnTo>
                    <a:pt x="766" y="66"/>
                  </a:lnTo>
                  <a:lnTo>
                    <a:pt x="783" y="42"/>
                  </a:lnTo>
                  <a:lnTo>
                    <a:pt x="7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878"/>
            <p:cNvSpPr>
              <a:spLocks/>
            </p:cNvSpPr>
            <p:nvPr/>
          </p:nvSpPr>
          <p:spPr bwMode="auto">
            <a:xfrm>
              <a:off x="5364804" y="4483437"/>
              <a:ext cx="409240" cy="501483"/>
            </a:xfrm>
            <a:custGeom>
              <a:avLst/>
              <a:gdLst>
                <a:gd name="T0" fmla="*/ 0 w 817"/>
                <a:gd name="T1" fmla="*/ 59 h 1009"/>
                <a:gd name="T2" fmla="*/ 61 w 817"/>
                <a:gd name="T3" fmla="*/ 719 h 1009"/>
                <a:gd name="T4" fmla="*/ 226 w 817"/>
                <a:gd name="T5" fmla="*/ 704 h 1009"/>
                <a:gd name="T6" fmla="*/ 257 w 817"/>
                <a:gd name="T7" fmla="*/ 1009 h 1009"/>
                <a:gd name="T8" fmla="*/ 817 w 817"/>
                <a:gd name="T9" fmla="*/ 956 h 1009"/>
                <a:gd name="T10" fmla="*/ 735 w 817"/>
                <a:gd name="T11" fmla="*/ 0 h 1009"/>
                <a:gd name="T12" fmla="*/ 0 w 817"/>
                <a:gd name="T13" fmla="*/ 59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009"/>
                <a:gd name="T23" fmla="*/ 817 w 817"/>
                <a:gd name="T24" fmla="*/ 1009 h 10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009">
                  <a:moveTo>
                    <a:pt x="0" y="59"/>
                  </a:moveTo>
                  <a:lnTo>
                    <a:pt x="61" y="719"/>
                  </a:lnTo>
                  <a:lnTo>
                    <a:pt x="226" y="704"/>
                  </a:lnTo>
                  <a:lnTo>
                    <a:pt x="257" y="1009"/>
                  </a:lnTo>
                  <a:lnTo>
                    <a:pt x="817" y="956"/>
                  </a:lnTo>
                  <a:lnTo>
                    <a:pt x="735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79"/>
            <p:cNvSpPr>
              <a:spLocks/>
            </p:cNvSpPr>
            <p:nvPr/>
          </p:nvSpPr>
          <p:spPr bwMode="auto">
            <a:xfrm>
              <a:off x="5364804" y="4483437"/>
              <a:ext cx="409240" cy="501483"/>
            </a:xfrm>
            <a:custGeom>
              <a:avLst/>
              <a:gdLst>
                <a:gd name="T0" fmla="*/ 0 w 817"/>
                <a:gd name="T1" fmla="*/ 59 h 1009"/>
                <a:gd name="T2" fmla="*/ 61 w 817"/>
                <a:gd name="T3" fmla="*/ 719 h 1009"/>
                <a:gd name="T4" fmla="*/ 226 w 817"/>
                <a:gd name="T5" fmla="*/ 704 h 1009"/>
                <a:gd name="T6" fmla="*/ 257 w 817"/>
                <a:gd name="T7" fmla="*/ 1009 h 1009"/>
                <a:gd name="T8" fmla="*/ 817 w 817"/>
                <a:gd name="T9" fmla="*/ 956 h 1009"/>
                <a:gd name="T10" fmla="*/ 735 w 817"/>
                <a:gd name="T11" fmla="*/ 0 h 1009"/>
                <a:gd name="T12" fmla="*/ 0 w 817"/>
                <a:gd name="T13" fmla="*/ 59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009"/>
                <a:gd name="T23" fmla="*/ 817 w 817"/>
                <a:gd name="T24" fmla="*/ 1009 h 10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009">
                  <a:moveTo>
                    <a:pt x="0" y="59"/>
                  </a:moveTo>
                  <a:lnTo>
                    <a:pt x="61" y="719"/>
                  </a:lnTo>
                  <a:lnTo>
                    <a:pt x="226" y="704"/>
                  </a:lnTo>
                  <a:lnTo>
                    <a:pt x="257" y="1009"/>
                  </a:lnTo>
                  <a:lnTo>
                    <a:pt x="817" y="956"/>
                  </a:lnTo>
                  <a:lnTo>
                    <a:pt x="735" y="0"/>
                  </a:lnTo>
                  <a:lnTo>
                    <a:pt x="0" y="5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880"/>
            <p:cNvSpPr>
              <a:spLocks noChangeShapeType="1"/>
            </p:cNvSpPr>
            <p:nvPr/>
          </p:nvSpPr>
          <p:spPr bwMode="auto">
            <a:xfrm flipV="1">
              <a:off x="5392889" y="4809799"/>
              <a:ext cx="367113" cy="3184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881"/>
            <p:cNvSpPr>
              <a:spLocks noChangeShapeType="1"/>
            </p:cNvSpPr>
            <p:nvPr/>
          </p:nvSpPr>
          <p:spPr bwMode="auto">
            <a:xfrm flipV="1">
              <a:off x="5384865" y="4712288"/>
              <a:ext cx="371125" cy="3184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882"/>
            <p:cNvSpPr>
              <a:spLocks noChangeArrowheads="1"/>
            </p:cNvSpPr>
            <p:nvPr/>
          </p:nvSpPr>
          <p:spPr bwMode="auto">
            <a:xfrm>
              <a:off x="500062" y="5997835"/>
              <a:ext cx="838541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>
                  <a:solidFill>
                    <a:srgbClr val="CC3300"/>
                  </a:solidFill>
                </a:rPr>
                <a:t>Beam Dump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22" name="Freeform 883"/>
            <p:cNvSpPr>
              <a:spLocks noEditPoints="1"/>
            </p:cNvSpPr>
            <p:nvPr/>
          </p:nvSpPr>
          <p:spPr bwMode="auto">
            <a:xfrm>
              <a:off x="4901400" y="5593863"/>
              <a:ext cx="118359" cy="147261"/>
            </a:xfrm>
            <a:custGeom>
              <a:avLst/>
              <a:gdLst>
                <a:gd name="T0" fmla="*/ 83 w 236"/>
                <a:gd name="T1" fmla="*/ 152 h 297"/>
                <a:gd name="T2" fmla="*/ 90 w 236"/>
                <a:gd name="T3" fmla="*/ 188 h 297"/>
                <a:gd name="T4" fmla="*/ 105 w 236"/>
                <a:gd name="T5" fmla="*/ 218 h 297"/>
                <a:gd name="T6" fmla="*/ 122 w 236"/>
                <a:gd name="T7" fmla="*/ 237 h 297"/>
                <a:gd name="T8" fmla="*/ 141 w 236"/>
                <a:gd name="T9" fmla="*/ 248 h 297"/>
                <a:gd name="T10" fmla="*/ 162 w 236"/>
                <a:gd name="T11" fmla="*/ 252 h 297"/>
                <a:gd name="T12" fmla="*/ 175 w 236"/>
                <a:gd name="T13" fmla="*/ 250 h 297"/>
                <a:gd name="T14" fmla="*/ 187 w 236"/>
                <a:gd name="T15" fmla="*/ 246 h 297"/>
                <a:gd name="T16" fmla="*/ 198 w 236"/>
                <a:gd name="T17" fmla="*/ 239 h 297"/>
                <a:gd name="T18" fmla="*/ 209 w 236"/>
                <a:gd name="T19" fmla="*/ 228 h 297"/>
                <a:gd name="T20" fmla="*/ 222 w 236"/>
                <a:gd name="T21" fmla="*/ 211 h 297"/>
                <a:gd name="T22" fmla="*/ 230 w 236"/>
                <a:gd name="T23" fmla="*/ 224 h 297"/>
                <a:gd name="T24" fmla="*/ 212 w 236"/>
                <a:gd name="T25" fmla="*/ 252 h 297"/>
                <a:gd name="T26" fmla="*/ 193 w 236"/>
                <a:gd name="T27" fmla="*/ 272 h 297"/>
                <a:gd name="T28" fmla="*/ 171 w 236"/>
                <a:gd name="T29" fmla="*/ 286 h 297"/>
                <a:gd name="T30" fmla="*/ 147 w 236"/>
                <a:gd name="T31" fmla="*/ 294 h 297"/>
                <a:gd name="T32" fmla="*/ 121 w 236"/>
                <a:gd name="T33" fmla="*/ 297 h 297"/>
                <a:gd name="T34" fmla="*/ 79 w 236"/>
                <a:gd name="T35" fmla="*/ 290 h 297"/>
                <a:gd name="T36" fmla="*/ 45 w 236"/>
                <a:gd name="T37" fmla="*/ 270 h 297"/>
                <a:gd name="T38" fmla="*/ 21 w 236"/>
                <a:gd name="T39" fmla="*/ 239 h 297"/>
                <a:gd name="T40" fmla="*/ 8 w 236"/>
                <a:gd name="T41" fmla="*/ 206 h 297"/>
                <a:gd name="T42" fmla="*/ 1 w 236"/>
                <a:gd name="T43" fmla="*/ 168 h 297"/>
                <a:gd name="T44" fmla="*/ 3 w 236"/>
                <a:gd name="T45" fmla="*/ 120 h 297"/>
                <a:gd name="T46" fmla="*/ 16 w 236"/>
                <a:gd name="T47" fmla="*/ 77 h 297"/>
                <a:gd name="T48" fmla="*/ 39 w 236"/>
                <a:gd name="T49" fmla="*/ 41 h 297"/>
                <a:gd name="T50" fmla="*/ 70 w 236"/>
                <a:gd name="T51" fmla="*/ 17 h 297"/>
                <a:gd name="T52" fmla="*/ 104 w 236"/>
                <a:gd name="T53" fmla="*/ 3 h 297"/>
                <a:gd name="T54" fmla="*/ 139 w 236"/>
                <a:gd name="T55" fmla="*/ 1 h 297"/>
                <a:gd name="T56" fmla="*/ 168 w 236"/>
                <a:gd name="T57" fmla="*/ 9 h 297"/>
                <a:gd name="T58" fmla="*/ 195 w 236"/>
                <a:gd name="T59" fmla="*/ 27 h 297"/>
                <a:gd name="T60" fmla="*/ 217 w 236"/>
                <a:gd name="T61" fmla="*/ 55 h 297"/>
                <a:gd name="T62" fmla="*/ 230 w 236"/>
                <a:gd name="T63" fmla="*/ 92 h 297"/>
                <a:gd name="T64" fmla="*/ 236 w 236"/>
                <a:gd name="T65" fmla="*/ 139 h 297"/>
                <a:gd name="T66" fmla="*/ 162 w 236"/>
                <a:gd name="T67" fmla="*/ 96 h 297"/>
                <a:gd name="T68" fmla="*/ 161 w 236"/>
                <a:gd name="T69" fmla="*/ 70 h 297"/>
                <a:gd name="T70" fmla="*/ 157 w 236"/>
                <a:gd name="T71" fmla="*/ 53 h 297"/>
                <a:gd name="T72" fmla="*/ 152 w 236"/>
                <a:gd name="T73" fmla="*/ 40 h 297"/>
                <a:gd name="T74" fmla="*/ 146 w 236"/>
                <a:gd name="T75" fmla="*/ 30 h 297"/>
                <a:gd name="T76" fmla="*/ 139 w 236"/>
                <a:gd name="T77" fmla="*/ 24 h 297"/>
                <a:gd name="T78" fmla="*/ 133 w 236"/>
                <a:gd name="T79" fmla="*/ 21 h 297"/>
                <a:gd name="T80" fmla="*/ 127 w 236"/>
                <a:gd name="T81" fmla="*/ 20 h 297"/>
                <a:gd name="T82" fmla="*/ 116 w 236"/>
                <a:gd name="T83" fmla="*/ 21 h 297"/>
                <a:gd name="T84" fmla="*/ 107 w 236"/>
                <a:gd name="T85" fmla="*/ 26 h 297"/>
                <a:gd name="T86" fmla="*/ 99 w 236"/>
                <a:gd name="T87" fmla="*/ 35 h 297"/>
                <a:gd name="T88" fmla="*/ 87 w 236"/>
                <a:gd name="T89" fmla="*/ 58 h 297"/>
                <a:gd name="T90" fmla="*/ 81 w 236"/>
                <a:gd name="T91" fmla="*/ 86 h 297"/>
                <a:gd name="T92" fmla="*/ 80 w 236"/>
                <a:gd name="T93" fmla="*/ 118 h 2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97"/>
                <a:gd name="T143" fmla="*/ 236 w 236"/>
                <a:gd name="T144" fmla="*/ 297 h 2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97">
                  <a:moveTo>
                    <a:pt x="236" y="139"/>
                  </a:moveTo>
                  <a:lnTo>
                    <a:pt x="82" y="139"/>
                  </a:lnTo>
                  <a:lnTo>
                    <a:pt x="83" y="152"/>
                  </a:lnTo>
                  <a:lnTo>
                    <a:pt x="85" y="165"/>
                  </a:lnTo>
                  <a:lnTo>
                    <a:pt x="87" y="177"/>
                  </a:lnTo>
                  <a:lnTo>
                    <a:pt x="90" y="188"/>
                  </a:lnTo>
                  <a:lnTo>
                    <a:pt x="94" y="199"/>
                  </a:lnTo>
                  <a:lnTo>
                    <a:pt x="100" y="209"/>
                  </a:lnTo>
                  <a:lnTo>
                    <a:pt x="105" y="218"/>
                  </a:lnTo>
                  <a:lnTo>
                    <a:pt x="112" y="227"/>
                  </a:lnTo>
                  <a:lnTo>
                    <a:pt x="117" y="233"/>
                  </a:lnTo>
                  <a:lnTo>
                    <a:pt x="122" y="237"/>
                  </a:lnTo>
                  <a:lnTo>
                    <a:pt x="129" y="242"/>
                  </a:lnTo>
                  <a:lnTo>
                    <a:pt x="135" y="245"/>
                  </a:lnTo>
                  <a:lnTo>
                    <a:pt x="141" y="248"/>
                  </a:lnTo>
                  <a:lnTo>
                    <a:pt x="147" y="249"/>
                  </a:lnTo>
                  <a:lnTo>
                    <a:pt x="154" y="252"/>
                  </a:lnTo>
                  <a:lnTo>
                    <a:pt x="162" y="252"/>
                  </a:lnTo>
                  <a:lnTo>
                    <a:pt x="166" y="252"/>
                  </a:lnTo>
                  <a:lnTo>
                    <a:pt x="170" y="250"/>
                  </a:lnTo>
                  <a:lnTo>
                    <a:pt x="175" y="250"/>
                  </a:lnTo>
                  <a:lnTo>
                    <a:pt x="179" y="249"/>
                  </a:lnTo>
                  <a:lnTo>
                    <a:pt x="183" y="247"/>
                  </a:lnTo>
                  <a:lnTo>
                    <a:pt x="187" y="246"/>
                  </a:lnTo>
                  <a:lnTo>
                    <a:pt x="191" y="244"/>
                  </a:lnTo>
                  <a:lnTo>
                    <a:pt x="195" y="241"/>
                  </a:lnTo>
                  <a:lnTo>
                    <a:pt x="198" y="239"/>
                  </a:lnTo>
                  <a:lnTo>
                    <a:pt x="202" y="235"/>
                  </a:lnTo>
                  <a:lnTo>
                    <a:pt x="206" y="232"/>
                  </a:lnTo>
                  <a:lnTo>
                    <a:pt x="209" y="228"/>
                  </a:lnTo>
                  <a:lnTo>
                    <a:pt x="213" y="223"/>
                  </a:lnTo>
                  <a:lnTo>
                    <a:pt x="218" y="217"/>
                  </a:lnTo>
                  <a:lnTo>
                    <a:pt x="222" y="211"/>
                  </a:lnTo>
                  <a:lnTo>
                    <a:pt x="226" y="205"/>
                  </a:lnTo>
                  <a:lnTo>
                    <a:pt x="236" y="212"/>
                  </a:lnTo>
                  <a:lnTo>
                    <a:pt x="230" y="224"/>
                  </a:lnTo>
                  <a:lnTo>
                    <a:pt x="225" y="234"/>
                  </a:lnTo>
                  <a:lnTo>
                    <a:pt x="219" y="243"/>
                  </a:lnTo>
                  <a:lnTo>
                    <a:pt x="212" y="252"/>
                  </a:lnTo>
                  <a:lnTo>
                    <a:pt x="206" y="260"/>
                  </a:lnTo>
                  <a:lnTo>
                    <a:pt x="199" y="266"/>
                  </a:lnTo>
                  <a:lnTo>
                    <a:pt x="193" y="272"/>
                  </a:lnTo>
                  <a:lnTo>
                    <a:pt x="185" y="277"/>
                  </a:lnTo>
                  <a:lnTo>
                    <a:pt x="178" y="283"/>
                  </a:lnTo>
                  <a:lnTo>
                    <a:pt x="171" y="286"/>
                  </a:lnTo>
                  <a:lnTo>
                    <a:pt x="164" y="290"/>
                  </a:lnTo>
                  <a:lnTo>
                    <a:pt x="155" y="292"/>
                  </a:lnTo>
                  <a:lnTo>
                    <a:pt x="147" y="294"/>
                  </a:lnTo>
                  <a:lnTo>
                    <a:pt x="139" y="296"/>
                  </a:lnTo>
                  <a:lnTo>
                    <a:pt x="131" y="297"/>
                  </a:lnTo>
                  <a:lnTo>
                    <a:pt x="121" y="297"/>
                  </a:lnTo>
                  <a:lnTo>
                    <a:pt x="107" y="296"/>
                  </a:lnTo>
                  <a:lnTo>
                    <a:pt x="92" y="294"/>
                  </a:lnTo>
                  <a:lnTo>
                    <a:pt x="79" y="290"/>
                  </a:lnTo>
                  <a:lnTo>
                    <a:pt x="67" y="285"/>
                  </a:lnTo>
                  <a:lnTo>
                    <a:pt x="55" y="278"/>
                  </a:lnTo>
                  <a:lnTo>
                    <a:pt x="45" y="270"/>
                  </a:lnTo>
                  <a:lnTo>
                    <a:pt x="35" y="260"/>
                  </a:lnTo>
                  <a:lnTo>
                    <a:pt x="27" y="249"/>
                  </a:lnTo>
                  <a:lnTo>
                    <a:pt x="21" y="239"/>
                  </a:lnTo>
                  <a:lnTo>
                    <a:pt x="16" y="229"/>
                  </a:lnTo>
                  <a:lnTo>
                    <a:pt x="11" y="217"/>
                  </a:lnTo>
                  <a:lnTo>
                    <a:pt x="8" y="206"/>
                  </a:lnTo>
                  <a:lnTo>
                    <a:pt x="4" y="194"/>
                  </a:lnTo>
                  <a:lnTo>
                    <a:pt x="2" y="181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1" y="137"/>
                  </a:lnTo>
                  <a:lnTo>
                    <a:pt x="3" y="120"/>
                  </a:lnTo>
                  <a:lnTo>
                    <a:pt x="7" y="105"/>
                  </a:lnTo>
                  <a:lnTo>
                    <a:pt x="11" y="90"/>
                  </a:lnTo>
                  <a:lnTo>
                    <a:pt x="16" y="77"/>
                  </a:lnTo>
                  <a:lnTo>
                    <a:pt x="22" y="64"/>
                  </a:lnTo>
                  <a:lnTo>
                    <a:pt x="30" y="53"/>
                  </a:lnTo>
                  <a:lnTo>
                    <a:pt x="39" y="41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39" y="1"/>
                  </a:lnTo>
                  <a:lnTo>
                    <a:pt x="149" y="2"/>
                  </a:lnTo>
                  <a:lnTo>
                    <a:pt x="159" y="5"/>
                  </a:lnTo>
                  <a:lnTo>
                    <a:pt x="168" y="9"/>
                  </a:lnTo>
                  <a:lnTo>
                    <a:pt x="177" y="14"/>
                  </a:lnTo>
                  <a:lnTo>
                    <a:pt x="187" y="20"/>
                  </a:lnTo>
                  <a:lnTo>
                    <a:pt x="195" y="27"/>
                  </a:lnTo>
                  <a:lnTo>
                    <a:pt x="202" y="35"/>
                  </a:lnTo>
                  <a:lnTo>
                    <a:pt x="210" y="45"/>
                  </a:lnTo>
                  <a:lnTo>
                    <a:pt x="217" y="55"/>
                  </a:lnTo>
                  <a:lnTo>
                    <a:pt x="222" y="66"/>
                  </a:lnTo>
                  <a:lnTo>
                    <a:pt x="227" y="79"/>
                  </a:lnTo>
                  <a:lnTo>
                    <a:pt x="230" y="92"/>
                  </a:lnTo>
                  <a:lnTo>
                    <a:pt x="233" y="107"/>
                  </a:lnTo>
                  <a:lnTo>
                    <a:pt x="235" y="122"/>
                  </a:lnTo>
                  <a:lnTo>
                    <a:pt x="236" y="139"/>
                  </a:lnTo>
                  <a:close/>
                  <a:moveTo>
                    <a:pt x="163" y="118"/>
                  </a:moveTo>
                  <a:lnTo>
                    <a:pt x="162" y="107"/>
                  </a:lnTo>
                  <a:lnTo>
                    <a:pt x="162" y="96"/>
                  </a:lnTo>
                  <a:lnTo>
                    <a:pt x="162" y="87"/>
                  </a:lnTo>
                  <a:lnTo>
                    <a:pt x="161" y="78"/>
                  </a:lnTo>
                  <a:lnTo>
                    <a:pt x="161" y="70"/>
                  </a:lnTo>
                  <a:lnTo>
                    <a:pt x="160" y="63"/>
                  </a:lnTo>
                  <a:lnTo>
                    <a:pt x="159" y="57"/>
                  </a:lnTo>
                  <a:lnTo>
                    <a:pt x="157" y="53"/>
                  </a:lnTo>
                  <a:lnTo>
                    <a:pt x="155" y="48"/>
                  </a:lnTo>
                  <a:lnTo>
                    <a:pt x="154" y="44"/>
                  </a:lnTo>
                  <a:lnTo>
                    <a:pt x="152" y="40"/>
                  </a:lnTo>
                  <a:lnTo>
                    <a:pt x="150" y="36"/>
                  </a:lnTo>
                  <a:lnTo>
                    <a:pt x="148" y="33"/>
                  </a:lnTo>
                  <a:lnTo>
                    <a:pt x="146" y="30"/>
                  </a:lnTo>
                  <a:lnTo>
                    <a:pt x="143" y="28"/>
                  </a:lnTo>
                  <a:lnTo>
                    <a:pt x="141" y="25"/>
                  </a:lnTo>
                  <a:lnTo>
                    <a:pt x="139" y="24"/>
                  </a:lnTo>
                  <a:lnTo>
                    <a:pt x="137" y="23"/>
                  </a:lnTo>
                  <a:lnTo>
                    <a:pt x="135" y="22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0"/>
                  </a:lnTo>
                  <a:lnTo>
                    <a:pt x="127" y="20"/>
                  </a:lnTo>
                  <a:lnTo>
                    <a:pt x="123" y="20"/>
                  </a:lnTo>
                  <a:lnTo>
                    <a:pt x="120" y="20"/>
                  </a:lnTo>
                  <a:lnTo>
                    <a:pt x="116" y="21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7" y="26"/>
                  </a:lnTo>
                  <a:lnTo>
                    <a:pt x="104" y="28"/>
                  </a:lnTo>
                  <a:lnTo>
                    <a:pt x="101" y="31"/>
                  </a:lnTo>
                  <a:lnTo>
                    <a:pt x="99" y="35"/>
                  </a:lnTo>
                  <a:lnTo>
                    <a:pt x="94" y="43"/>
                  </a:lnTo>
                  <a:lnTo>
                    <a:pt x="90" y="50"/>
                  </a:lnTo>
                  <a:lnTo>
                    <a:pt x="87" y="58"/>
                  </a:lnTo>
                  <a:lnTo>
                    <a:pt x="85" y="66"/>
                  </a:lnTo>
                  <a:lnTo>
                    <a:pt x="83" y="76"/>
                  </a:lnTo>
                  <a:lnTo>
                    <a:pt x="81" y="86"/>
                  </a:lnTo>
                  <a:lnTo>
                    <a:pt x="81" y="96"/>
                  </a:lnTo>
                  <a:lnTo>
                    <a:pt x="80" y="108"/>
                  </a:lnTo>
                  <a:lnTo>
                    <a:pt x="80" y="118"/>
                  </a:lnTo>
                  <a:lnTo>
                    <a:pt x="163" y="1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884"/>
            <p:cNvSpPr>
              <a:spLocks/>
            </p:cNvSpPr>
            <p:nvPr/>
          </p:nvSpPr>
          <p:spPr bwMode="auto">
            <a:xfrm>
              <a:off x="5047844" y="5530183"/>
              <a:ext cx="44134" cy="99501"/>
            </a:xfrm>
            <a:custGeom>
              <a:avLst/>
              <a:gdLst>
                <a:gd name="T0" fmla="*/ 52 w 89"/>
                <a:gd name="T1" fmla="*/ 199 h 199"/>
                <a:gd name="T2" fmla="*/ 37 w 89"/>
                <a:gd name="T3" fmla="*/ 199 h 199"/>
                <a:gd name="T4" fmla="*/ 6 w 89"/>
                <a:gd name="T5" fmla="*/ 84 h 199"/>
                <a:gd name="T6" fmla="*/ 4 w 89"/>
                <a:gd name="T7" fmla="*/ 78 h 199"/>
                <a:gd name="T8" fmla="*/ 3 w 89"/>
                <a:gd name="T9" fmla="*/ 73 h 199"/>
                <a:gd name="T10" fmla="*/ 2 w 89"/>
                <a:gd name="T11" fmla="*/ 68 h 199"/>
                <a:gd name="T12" fmla="*/ 1 w 89"/>
                <a:gd name="T13" fmla="*/ 64 h 199"/>
                <a:gd name="T14" fmla="*/ 1 w 89"/>
                <a:gd name="T15" fmla="*/ 59 h 199"/>
                <a:gd name="T16" fmla="*/ 0 w 89"/>
                <a:gd name="T17" fmla="*/ 54 h 199"/>
                <a:gd name="T18" fmla="*/ 0 w 89"/>
                <a:gd name="T19" fmla="*/ 50 h 199"/>
                <a:gd name="T20" fmla="*/ 0 w 89"/>
                <a:gd name="T21" fmla="*/ 45 h 199"/>
                <a:gd name="T22" fmla="*/ 0 w 89"/>
                <a:gd name="T23" fmla="*/ 40 h 199"/>
                <a:gd name="T24" fmla="*/ 1 w 89"/>
                <a:gd name="T25" fmla="*/ 36 h 199"/>
                <a:gd name="T26" fmla="*/ 2 w 89"/>
                <a:gd name="T27" fmla="*/ 31 h 199"/>
                <a:gd name="T28" fmla="*/ 3 w 89"/>
                <a:gd name="T29" fmla="*/ 27 h 199"/>
                <a:gd name="T30" fmla="*/ 5 w 89"/>
                <a:gd name="T31" fmla="*/ 23 h 199"/>
                <a:gd name="T32" fmla="*/ 7 w 89"/>
                <a:gd name="T33" fmla="*/ 20 h 199"/>
                <a:gd name="T34" fmla="*/ 9 w 89"/>
                <a:gd name="T35" fmla="*/ 15 h 199"/>
                <a:gd name="T36" fmla="*/ 12 w 89"/>
                <a:gd name="T37" fmla="*/ 12 h 199"/>
                <a:gd name="T38" fmla="*/ 16 w 89"/>
                <a:gd name="T39" fmla="*/ 9 h 199"/>
                <a:gd name="T40" fmla="*/ 20 w 89"/>
                <a:gd name="T41" fmla="*/ 7 h 199"/>
                <a:gd name="T42" fmla="*/ 23 w 89"/>
                <a:gd name="T43" fmla="*/ 5 h 199"/>
                <a:gd name="T44" fmla="*/ 27 w 89"/>
                <a:gd name="T45" fmla="*/ 3 h 199"/>
                <a:gd name="T46" fmla="*/ 31 w 89"/>
                <a:gd name="T47" fmla="*/ 1 h 199"/>
                <a:gd name="T48" fmla="*/ 35 w 89"/>
                <a:gd name="T49" fmla="*/ 0 h 199"/>
                <a:gd name="T50" fmla="*/ 39 w 89"/>
                <a:gd name="T51" fmla="*/ 0 h 199"/>
                <a:gd name="T52" fmla="*/ 45 w 89"/>
                <a:gd name="T53" fmla="*/ 0 h 199"/>
                <a:gd name="T54" fmla="*/ 50 w 89"/>
                <a:gd name="T55" fmla="*/ 0 h 199"/>
                <a:gd name="T56" fmla="*/ 54 w 89"/>
                <a:gd name="T57" fmla="*/ 0 h 199"/>
                <a:gd name="T58" fmla="*/ 59 w 89"/>
                <a:gd name="T59" fmla="*/ 1 h 199"/>
                <a:gd name="T60" fmla="*/ 63 w 89"/>
                <a:gd name="T61" fmla="*/ 3 h 199"/>
                <a:gd name="T62" fmla="*/ 67 w 89"/>
                <a:gd name="T63" fmla="*/ 5 h 199"/>
                <a:gd name="T64" fmla="*/ 70 w 89"/>
                <a:gd name="T65" fmla="*/ 7 h 199"/>
                <a:gd name="T66" fmla="*/ 75 w 89"/>
                <a:gd name="T67" fmla="*/ 10 h 199"/>
                <a:gd name="T68" fmla="*/ 78 w 89"/>
                <a:gd name="T69" fmla="*/ 13 h 199"/>
                <a:gd name="T70" fmla="*/ 80 w 89"/>
                <a:gd name="T71" fmla="*/ 16 h 199"/>
                <a:gd name="T72" fmla="*/ 82 w 89"/>
                <a:gd name="T73" fmla="*/ 21 h 199"/>
                <a:gd name="T74" fmla="*/ 84 w 89"/>
                <a:gd name="T75" fmla="*/ 24 h 199"/>
                <a:gd name="T76" fmla="*/ 86 w 89"/>
                <a:gd name="T77" fmla="*/ 28 h 199"/>
                <a:gd name="T78" fmla="*/ 87 w 89"/>
                <a:gd name="T79" fmla="*/ 31 h 199"/>
                <a:gd name="T80" fmla="*/ 88 w 89"/>
                <a:gd name="T81" fmla="*/ 35 h 199"/>
                <a:gd name="T82" fmla="*/ 88 w 89"/>
                <a:gd name="T83" fmla="*/ 39 h 199"/>
                <a:gd name="T84" fmla="*/ 89 w 89"/>
                <a:gd name="T85" fmla="*/ 43 h 199"/>
                <a:gd name="T86" fmla="*/ 89 w 89"/>
                <a:gd name="T87" fmla="*/ 46 h 199"/>
                <a:gd name="T88" fmla="*/ 88 w 89"/>
                <a:gd name="T89" fmla="*/ 51 h 199"/>
                <a:gd name="T90" fmla="*/ 88 w 89"/>
                <a:gd name="T91" fmla="*/ 55 h 199"/>
                <a:gd name="T92" fmla="*/ 87 w 89"/>
                <a:gd name="T93" fmla="*/ 60 h 199"/>
                <a:gd name="T94" fmla="*/ 86 w 89"/>
                <a:gd name="T95" fmla="*/ 65 h 199"/>
                <a:gd name="T96" fmla="*/ 85 w 89"/>
                <a:gd name="T97" fmla="*/ 71 h 199"/>
                <a:gd name="T98" fmla="*/ 84 w 89"/>
                <a:gd name="T99" fmla="*/ 77 h 199"/>
                <a:gd name="T100" fmla="*/ 82 w 89"/>
                <a:gd name="T101" fmla="*/ 84 h 199"/>
                <a:gd name="T102" fmla="*/ 52 w 89"/>
                <a:gd name="T103" fmla="*/ 199 h 1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99"/>
                <a:gd name="T158" fmla="*/ 89 w 89"/>
                <a:gd name="T159" fmla="*/ 199 h 1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99">
                  <a:moveTo>
                    <a:pt x="52" y="199"/>
                  </a:moveTo>
                  <a:lnTo>
                    <a:pt x="37" y="199"/>
                  </a:lnTo>
                  <a:lnTo>
                    <a:pt x="6" y="84"/>
                  </a:lnTo>
                  <a:lnTo>
                    <a:pt x="4" y="78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0" y="16"/>
                  </a:lnTo>
                  <a:lnTo>
                    <a:pt x="82" y="21"/>
                  </a:lnTo>
                  <a:lnTo>
                    <a:pt x="84" y="24"/>
                  </a:lnTo>
                  <a:lnTo>
                    <a:pt x="86" y="28"/>
                  </a:lnTo>
                  <a:lnTo>
                    <a:pt x="87" y="31"/>
                  </a:lnTo>
                  <a:lnTo>
                    <a:pt x="88" y="35"/>
                  </a:lnTo>
                  <a:lnTo>
                    <a:pt x="88" y="39"/>
                  </a:lnTo>
                  <a:lnTo>
                    <a:pt x="89" y="43"/>
                  </a:lnTo>
                  <a:lnTo>
                    <a:pt x="89" y="46"/>
                  </a:lnTo>
                  <a:lnTo>
                    <a:pt x="88" y="51"/>
                  </a:lnTo>
                  <a:lnTo>
                    <a:pt x="88" y="55"/>
                  </a:lnTo>
                  <a:lnTo>
                    <a:pt x="87" y="60"/>
                  </a:lnTo>
                  <a:lnTo>
                    <a:pt x="86" y="65"/>
                  </a:lnTo>
                  <a:lnTo>
                    <a:pt x="85" y="71"/>
                  </a:lnTo>
                  <a:lnTo>
                    <a:pt x="84" y="77"/>
                  </a:lnTo>
                  <a:lnTo>
                    <a:pt x="82" y="84"/>
                  </a:lnTo>
                  <a:lnTo>
                    <a:pt x="52" y="1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885"/>
            <p:cNvSpPr>
              <a:spLocks noChangeArrowheads="1"/>
            </p:cNvSpPr>
            <p:nvPr/>
          </p:nvSpPr>
          <p:spPr bwMode="auto">
            <a:xfrm>
              <a:off x="5992707" y="5090390"/>
              <a:ext cx="403222" cy="16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 b="1">
                  <a:solidFill>
                    <a:srgbClr val="990099"/>
                  </a:solidFill>
                </a:rPr>
                <a:t>Target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25" name="Rectangle 886"/>
            <p:cNvSpPr>
              <a:spLocks noChangeArrowheads="1"/>
            </p:cNvSpPr>
            <p:nvPr/>
          </p:nvSpPr>
          <p:spPr bwMode="auto">
            <a:xfrm>
              <a:off x="6624622" y="4479457"/>
              <a:ext cx="599818" cy="18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CC3300"/>
                  </a:solidFill>
                </a:rPr>
                <a:t>Electron 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887"/>
            <p:cNvSpPr>
              <a:spLocks noChangeArrowheads="1"/>
            </p:cNvSpPr>
            <p:nvPr/>
          </p:nvSpPr>
          <p:spPr bwMode="auto">
            <a:xfrm>
              <a:off x="6624622" y="4640648"/>
              <a:ext cx="373131" cy="18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CC3300"/>
                  </a:solidFill>
                </a:rPr>
                <a:t>Beam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888"/>
            <p:cNvSpPr>
              <a:spLocks noChangeArrowheads="1"/>
            </p:cNvSpPr>
            <p:nvPr/>
          </p:nvSpPr>
          <p:spPr bwMode="auto">
            <a:xfrm>
              <a:off x="6002784" y="5296531"/>
              <a:ext cx="1213678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300">
                  <a:solidFill>
                    <a:srgbClr val="CC3300"/>
                  </a:solidFill>
                </a:rPr>
                <a:t>　　　　</a:t>
              </a:r>
              <a:r>
                <a:rPr lang="en-US" altLang="ja-JP" sz="1300" dirty="0">
                  <a:solidFill>
                    <a:srgbClr val="CC3300"/>
                  </a:solidFill>
                </a:rPr>
                <a:t>Focal Plane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889"/>
            <p:cNvSpPr>
              <a:spLocks noChangeArrowheads="1"/>
            </p:cNvSpPr>
            <p:nvPr/>
          </p:nvSpPr>
          <p:spPr bwMode="auto">
            <a:xfrm>
              <a:off x="6117084" y="5794854"/>
              <a:ext cx="2006" cy="36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890"/>
            <p:cNvSpPr>
              <a:spLocks noChangeArrowheads="1"/>
            </p:cNvSpPr>
            <p:nvPr/>
          </p:nvSpPr>
          <p:spPr bwMode="auto">
            <a:xfrm>
              <a:off x="6132689" y="5466241"/>
              <a:ext cx="1414286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dirty="0">
                  <a:solidFill>
                    <a:srgbClr val="006633"/>
                  </a:solidFill>
                </a:rPr>
                <a:t>( SSD + </a:t>
              </a:r>
              <a:r>
                <a:rPr lang="en-US" altLang="ja-JP" sz="1300" dirty="0" err="1">
                  <a:solidFill>
                    <a:srgbClr val="006633"/>
                  </a:solidFill>
                </a:rPr>
                <a:t>Hodoscope</a:t>
              </a:r>
              <a:r>
                <a:rPr lang="en-US" altLang="ja-JP" sz="1300" dirty="0">
                  <a:solidFill>
                    <a:srgbClr val="006633"/>
                  </a:solidFill>
                </a:rPr>
                <a:t> )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30" name="Freeform 893"/>
            <p:cNvSpPr>
              <a:spLocks/>
            </p:cNvSpPr>
            <p:nvPr/>
          </p:nvSpPr>
          <p:spPr bwMode="auto">
            <a:xfrm>
              <a:off x="5364804" y="4473487"/>
              <a:ext cx="387173" cy="270642"/>
            </a:xfrm>
            <a:custGeom>
              <a:avLst/>
              <a:gdLst>
                <a:gd name="T0" fmla="*/ 0 w 774"/>
                <a:gd name="T1" fmla="*/ 69 h 544"/>
                <a:gd name="T2" fmla="*/ 45 w 774"/>
                <a:gd name="T3" fmla="*/ 544 h 544"/>
                <a:gd name="T4" fmla="*/ 774 w 774"/>
                <a:gd name="T5" fmla="*/ 477 h 544"/>
                <a:gd name="T6" fmla="*/ 735 w 774"/>
                <a:gd name="T7" fmla="*/ 0 h 544"/>
                <a:gd name="T8" fmla="*/ 0 w 774"/>
                <a:gd name="T9" fmla="*/ 69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544"/>
                <a:gd name="T17" fmla="*/ 774 w 77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544">
                  <a:moveTo>
                    <a:pt x="0" y="69"/>
                  </a:moveTo>
                  <a:lnTo>
                    <a:pt x="45" y="544"/>
                  </a:lnTo>
                  <a:lnTo>
                    <a:pt x="774" y="477"/>
                  </a:lnTo>
                  <a:lnTo>
                    <a:pt x="735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94"/>
            <p:cNvSpPr>
              <a:spLocks/>
            </p:cNvSpPr>
            <p:nvPr/>
          </p:nvSpPr>
          <p:spPr bwMode="auto">
            <a:xfrm>
              <a:off x="5364804" y="4473487"/>
              <a:ext cx="387173" cy="270642"/>
            </a:xfrm>
            <a:custGeom>
              <a:avLst/>
              <a:gdLst>
                <a:gd name="T0" fmla="*/ 0 w 774"/>
                <a:gd name="T1" fmla="*/ 69 h 544"/>
                <a:gd name="T2" fmla="*/ 45 w 774"/>
                <a:gd name="T3" fmla="*/ 544 h 544"/>
                <a:gd name="T4" fmla="*/ 774 w 774"/>
                <a:gd name="T5" fmla="*/ 477 h 544"/>
                <a:gd name="T6" fmla="*/ 735 w 774"/>
                <a:gd name="T7" fmla="*/ 0 h 544"/>
                <a:gd name="T8" fmla="*/ 0 w 774"/>
                <a:gd name="T9" fmla="*/ 69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544"/>
                <a:gd name="T17" fmla="*/ 774 w 77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544">
                  <a:moveTo>
                    <a:pt x="0" y="69"/>
                  </a:moveTo>
                  <a:lnTo>
                    <a:pt x="45" y="544"/>
                  </a:lnTo>
                  <a:lnTo>
                    <a:pt x="774" y="477"/>
                  </a:lnTo>
                  <a:lnTo>
                    <a:pt x="735" y="0"/>
                  </a:lnTo>
                  <a:lnTo>
                    <a:pt x="0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895"/>
            <p:cNvSpPr>
              <a:spLocks/>
            </p:cNvSpPr>
            <p:nvPr/>
          </p:nvSpPr>
          <p:spPr bwMode="auto">
            <a:xfrm>
              <a:off x="5384865" y="4833679"/>
              <a:ext cx="114347" cy="109451"/>
            </a:xfrm>
            <a:custGeom>
              <a:avLst/>
              <a:gdLst>
                <a:gd name="T0" fmla="*/ 0 w 229"/>
                <a:gd name="T1" fmla="*/ 19 h 221"/>
                <a:gd name="T2" fmla="*/ 19 w 229"/>
                <a:gd name="T3" fmla="*/ 221 h 221"/>
                <a:gd name="T4" fmla="*/ 229 w 229"/>
                <a:gd name="T5" fmla="*/ 196 h 221"/>
                <a:gd name="T6" fmla="*/ 212 w 229"/>
                <a:gd name="T7" fmla="*/ 0 h 221"/>
                <a:gd name="T8" fmla="*/ 0 w 229"/>
                <a:gd name="T9" fmla="*/ 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21"/>
                <a:gd name="T17" fmla="*/ 229 w 229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21">
                  <a:moveTo>
                    <a:pt x="0" y="19"/>
                  </a:moveTo>
                  <a:lnTo>
                    <a:pt x="19" y="221"/>
                  </a:lnTo>
                  <a:lnTo>
                    <a:pt x="229" y="196"/>
                  </a:lnTo>
                  <a:lnTo>
                    <a:pt x="2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896"/>
            <p:cNvSpPr>
              <a:spLocks/>
            </p:cNvSpPr>
            <p:nvPr/>
          </p:nvSpPr>
          <p:spPr bwMode="auto">
            <a:xfrm>
              <a:off x="5384865" y="4833679"/>
              <a:ext cx="114347" cy="109451"/>
            </a:xfrm>
            <a:custGeom>
              <a:avLst/>
              <a:gdLst>
                <a:gd name="T0" fmla="*/ 0 w 229"/>
                <a:gd name="T1" fmla="*/ 19 h 221"/>
                <a:gd name="T2" fmla="*/ 19 w 229"/>
                <a:gd name="T3" fmla="*/ 221 h 221"/>
                <a:gd name="T4" fmla="*/ 229 w 229"/>
                <a:gd name="T5" fmla="*/ 196 h 221"/>
                <a:gd name="T6" fmla="*/ 212 w 229"/>
                <a:gd name="T7" fmla="*/ 0 h 221"/>
                <a:gd name="T8" fmla="*/ 0 w 229"/>
                <a:gd name="T9" fmla="*/ 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21"/>
                <a:gd name="T17" fmla="*/ 229 w 229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21">
                  <a:moveTo>
                    <a:pt x="0" y="19"/>
                  </a:moveTo>
                  <a:lnTo>
                    <a:pt x="19" y="221"/>
                  </a:lnTo>
                  <a:lnTo>
                    <a:pt x="229" y="196"/>
                  </a:lnTo>
                  <a:lnTo>
                    <a:pt x="21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897"/>
            <p:cNvSpPr>
              <a:spLocks/>
            </p:cNvSpPr>
            <p:nvPr/>
          </p:nvSpPr>
          <p:spPr bwMode="auto">
            <a:xfrm>
              <a:off x="5477145" y="4809799"/>
              <a:ext cx="296900" cy="175121"/>
            </a:xfrm>
            <a:custGeom>
              <a:avLst/>
              <a:gdLst>
                <a:gd name="T0" fmla="*/ 0 w 590"/>
                <a:gd name="T1" fmla="*/ 53 h 353"/>
                <a:gd name="T2" fmla="*/ 27 w 590"/>
                <a:gd name="T3" fmla="*/ 353 h 353"/>
                <a:gd name="T4" fmla="*/ 590 w 590"/>
                <a:gd name="T5" fmla="*/ 302 h 353"/>
                <a:gd name="T6" fmla="*/ 563 w 590"/>
                <a:gd name="T7" fmla="*/ 0 h 353"/>
                <a:gd name="T8" fmla="*/ 0 w 590"/>
                <a:gd name="T9" fmla="*/ 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353"/>
                <a:gd name="T17" fmla="*/ 590 w 590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353">
                  <a:moveTo>
                    <a:pt x="0" y="53"/>
                  </a:moveTo>
                  <a:lnTo>
                    <a:pt x="27" y="353"/>
                  </a:lnTo>
                  <a:lnTo>
                    <a:pt x="590" y="302"/>
                  </a:lnTo>
                  <a:lnTo>
                    <a:pt x="56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98"/>
            <p:cNvSpPr>
              <a:spLocks/>
            </p:cNvSpPr>
            <p:nvPr/>
          </p:nvSpPr>
          <p:spPr bwMode="auto">
            <a:xfrm>
              <a:off x="5477145" y="4809799"/>
              <a:ext cx="296900" cy="175121"/>
            </a:xfrm>
            <a:custGeom>
              <a:avLst/>
              <a:gdLst>
                <a:gd name="T0" fmla="*/ 0 w 590"/>
                <a:gd name="T1" fmla="*/ 53 h 353"/>
                <a:gd name="T2" fmla="*/ 27 w 590"/>
                <a:gd name="T3" fmla="*/ 353 h 353"/>
                <a:gd name="T4" fmla="*/ 590 w 590"/>
                <a:gd name="T5" fmla="*/ 302 h 353"/>
                <a:gd name="T6" fmla="*/ 563 w 590"/>
                <a:gd name="T7" fmla="*/ 0 h 353"/>
                <a:gd name="T8" fmla="*/ 0 w 590"/>
                <a:gd name="T9" fmla="*/ 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353"/>
                <a:gd name="T17" fmla="*/ 590 w 590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353">
                  <a:moveTo>
                    <a:pt x="0" y="53"/>
                  </a:moveTo>
                  <a:lnTo>
                    <a:pt x="27" y="353"/>
                  </a:lnTo>
                  <a:lnTo>
                    <a:pt x="590" y="302"/>
                  </a:lnTo>
                  <a:lnTo>
                    <a:pt x="563" y="0"/>
                  </a:lnTo>
                  <a:lnTo>
                    <a:pt x="0" y="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99"/>
            <p:cNvSpPr>
              <a:spLocks/>
            </p:cNvSpPr>
            <p:nvPr/>
          </p:nvSpPr>
          <p:spPr bwMode="auto">
            <a:xfrm>
              <a:off x="5697813" y="4791888"/>
              <a:ext cx="60182" cy="159201"/>
            </a:xfrm>
            <a:custGeom>
              <a:avLst/>
              <a:gdLst>
                <a:gd name="T0" fmla="*/ 89 w 119"/>
                <a:gd name="T1" fmla="*/ 316 h 321"/>
                <a:gd name="T2" fmla="*/ 119 w 119"/>
                <a:gd name="T3" fmla="*/ 309 h 321"/>
                <a:gd name="T4" fmla="*/ 59 w 119"/>
                <a:gd name="T5" fmla="*/ 0 h 321"/>
                <a:gd name="T6" fmla="*/ 0 w 119"/>
                <a:gd name="T7" fmla="*/ 11 h 321"/>
                <a:gd name="T8" fmla="*/ 59 w 119"/>
                <a:gd name="T9" fmla="*/ 321 h 321"/>
                <a:gd name="T10" fmla="*/ 89 w 119"/>
                <a:gd name="T11" fmla="*/ 316 h 3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321"/>
                <a:gd name="T20" fmla="*/ 119 w 119"/>
                <a:gd name="T21" fmla="*/ 321 h 3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321">
                  <a:moveTo>
                    <a:pt x="89" y="316"/>
                  </a:moveTo>
                  <a:lnTo>
                    <a:pt x="119" y="309"/>
                  </a:lnTo>
                  <a:lnTo>
                    <a:pt x="59" y="0"/>
                  </a:lnTo>
                  <a:lnTo>
                    <a:pt x="0" y="11"/>
                  </a:lnTo>
                  <a:lnTo>
                    <a:pt x="59" y="321"/>
                  </a:lnTo>
                  <a:lnTo>
                    <a:pt x="89" y="3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900"/>
            <p:cNvSpPr>
              <a:spLocks noChangeArrowheads="1"/>
            </p:cNvSpPr>
            <p:nvPr/>
          </p:nvSpPr>
          <p:spPr bwMode="auto">
            <a:xfrm>
              <a:off x="4702798" y="4791888"/>
              <a:ext cx="14043" cy="2129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901"/>
            <p:cNvSpPr>
              <a:spLocks noChangeArrowheads="1"/>
            </p:cNvSpPr>
            <p:nvPr/>
          </p:nvSpPr>
          <p:spPr bwMode="auto">
            <a:xfrm>
              <a:off x="4702798" y="4791888"/>
              <a:ext cx="14043" cy="21293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902"/>
            <p:cNvSpPr>
              <a:spLocks noChangeArrowheads="1"/>
            </p:cNvSpPr>
            <p:nvPr/>
          </p:nvSpPr>
          <p:spPr bwMode="auto">
            <a:xfrm>
              <a:off x="4726871" y="4811789"/>
              <a:ext cx="14043" cy="169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903"/>
            <p:cNvSpPr>
              <a:spLocks noChangeArrowheads="1"/>
            </p:cNvSpPr>
            <p:nvPr/>
          </p:nvSpPr>
          <p:spPr bwMode="auto">
            <a:xfrm>
              <a:off x="4726871" y="4811789"/>
              <a:ext cx="14043" cy="16915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904"/>
            <p:cNvSpPr>
              <a:spLocks/>
            </p:cNvSpPr>
            <p:nvPr/>
          </p:nvSpPr>
          <p:spPr bwMode="auto">
            <a:xfrm>
              <a:off x="5489181" y="4931189"/>
              <a:ext cx="58176" cy="57710"/>
            </a:xfrm>
            <a:custGeom>
              <a:avLst/>
              <a:gdLst>
                <a:gd name="T0" fmla="*/ 41 w 114"/>
                <a:gd name="T1" fmla="*/ 118 h 118"/>
                <a:gd name="T2" fmla="*/ 61 w 114"/>
                <a:gd name="T3" fmla="*/ 95 h 118"/>
                <a:gd name="T4" fmla="*/ 93 w 114"/>
                <a:gd name="T5" fmla="*/ 60 h 118"/>
                <a:gd name="T6" fmla="*/ 114 w 114"/>
                <a:gd name="T7" fmla="*/ 36 h 118"/>
                <a:gd name="T8" fmla="*/ 72 w 114"/>
                <a:gd name="T9" fmla="*/ 0 h 118"/>
                <a:gd name="T10" fmla="*/ 51 w 114"/>
                <a:gd name="T11" fmla="*/ 24 h 118"/>
                <a:gd name="T12" fmla="*/ 21 w 114"/>
                <a:gd name="T13" fmla="*/ 58 h 118"/>
                <a:gd name="T14" fmla="*/ 0 w 114"/>
                <a:gd name="T15" fmla="*/ 81 h 118"/>
                <a:gd name="T16" fmla="*/ 41 w 114"/>
                <a:gd name="T17" fmla="*/ 11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118"/>
                <a:gd name="T29" fmla="*/ 114 w 114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118">
                  <a:moveTo>
                    <a:pt x="41" y="118"/>
                  </a:moveTo>
                  <a:lnTo>
                    <a:pt x="61" y="95"/>
                  </a:lnTo>
                  <a:lnTo>
                    <a:pt x="93" y="60"/>
                  </a:lnTo>
                  <a:lnTo>
                    <a:pt x="114" y="36"/>
                  </a:lnTo>
                  <a:lnTo>
                    <a:pt x="72" y="0"/>
                  </a:lnTo>
                  <a:lnTo>
                    <a:pt x="51" y="24"/>
                  </a:lnTo>
                  <a:lnTo>
                    <a:pt x="21" y="58"/>
                  </a:lnTo>
                  <a:lnTo>
                    <a:pt x="0" y="81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905"/>
            <p:cNvSpPr>
              <a:spLocks/>
            </p:cNvSpPr>
            <p:nvPr/>
          </p:nvSpPr>
          <p:spPr bwMode="auto">
            <a:xfrm>
              <a:off x="5396901" y="5030690"/>
              <a:ext cx="58176" cy="59700"/>
            </a:xfrm>
            <a:custGeom>
              <a:avLst/>
              <a:gdLst>
                <a:gd name="T0" fmla="*/ 46 w 115"/>
                <a:gd name="T1" fmla="*/ 115 h 117"/>
                <a:gd name="T2" fmla="*/ 44 w 115"/>
                <a:gd name="T3" fmla="*/ 117 h 117"/>
                <a:gd name="T4" fmla="*/ 64 w 115"/>
                <a:gd name="T5" fmla="*/ 93 h 117"/>
                <a:gd name="T6" fmla="*/ 94 w 115"/>
                <a:gd name="T7" fmla="*/ 59 h 117"/>
                <a:gd name="T8" fmla="*/ 115 w 115"/>
                <a:gd name="T9" fmla="*/ 37 h 117"/>
                <a:gd name="T10" fmla="*/ 75 w 115"/>
                <a:gd name="T11" fmla="*/ 0 h 117"/>
                <a:gd name="T12" fmla="*/ 54 w 115"/>
                <a:gd name="T13" fmla="*/ 23 h 117"/>
                <a:gd name="T14" fmla="*/ 23 w 115"/>
                <a:gd name="T15" fmla="*/ 57 h 117"/>
                <a:gd name="T16" fmla="*/ 1 w 115"/>
                <a:gd name="T17" fmla="*/ 82 h 117"/>
                <a:gd name="T18" fmla="*/ 0 w 115"/>
                <a:gd name="T19" fmla="*/ 85 h 117"/>
                <a:gd name="T20" fmla="*/ 1 w 115"/>
                <a:gd name="T21" fmla="*/ 82 h 117"/>
                <a:gd name="T22" fmla="*/ 0 w 115"/>
                <a:gd name="T23" fmla="*/ 83 h 117"/>
                <a:gd name="T24" fmla="*/ 0 w 115"/>
                <a:gd name="T25" fmla="*/ 85 h 117"/>
                <a:gd name="T26" fmla="*/ 46 w 115"/>
                <a:gd name="T27" fmla="*/ 115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"/>
                <a:gd name="T43" fmla="*/ 0 h 117"/>
                <a:gd name="T44" fmla="*/ 115 w 115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" h="117">
                  <a:moveTo>
                    <a:pt x="46" y="115"/>
                  </a:moveTo>
                  <a:lnTo>
                    <a:pt x="44" y="117"/>
                  </a:lnTo>
                  <a:lnTo>
                    <a:pt x="64" y="93"/>
                  </a:lnTo>
                  <a:lnTo>
                    <a:pt x="94" y="59"/>
                  </a:lnTo>
                  <a:lnTo>
                    <a:pt x="115" y="37"/>
                  </a:lnTo>
                  <a:lnTo>
                    <a:pt x="75" y="0"/>
                  </a:lnTo>
                  <a:lnTo>
                    <a:pt x="54" y="23"/>
                  </a:lnTo>
                  <a:lnTo>
                    <a:pt x="23" y="57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06"/>
            <p:cNvSpPr>
              <a:spLocks/>
            </p:cNvSpPr>
            <p:nvPr/>
          </p:nvSpPr>
          <p:spPr bwMode="auto">
            <a:xfrm>
              <a:off x="5396901" y="5074470"/>
              <a:ext cx="22067" cy="13930"/>
            </a:xfrm>
            <a:custGeom>
              <a:avLst/>
              <a:gdLst>
                <a:gd name="T0" fmla="*/ 46 w 47"/>
                <a:gd name="T1" fmla="*/ 31 h 31"/>
                <a:gd name="T2" fmla="*/ 0 w 47"/>
                <a:gd name="T3" fmla="*/ 1 h 31"/>
                <a:gd name="T4" fmla="*/ 1 w 47"/>
                <a:gd name="T5" fmla="*/ 0 h 31"/>
                <a:gd name="T6" fmla="*/ 47 w 47"/>
                <a:gd name="T7" fmla="*/ 30 h 31"/>
                <a:gd name="T8" fmla="*/ 46 w 47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1"/>
                <a:gd name="T17" fmla="*/ 47 w 4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1">
                  <a:moveTo>
                    <a:pt x="46" y="3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7" y="30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907"/>
            <p:cNvSpPr>
              <a:spLocks/>
            </p:cNvSpPr>
            <p:nvPr/>
          </p:nvSpPr>
          <p:spPr bwMode="auto">
            <a:xfrm>
              <a:off x="5322676" y="5142130"/>
              <a:ext cx="52158" cy="61690"/>
            </a:xfrm>
            <a:custGeom>
              <a:avLst/>
              <a:gdLst>
                <a:gd name="T0" fmla="*/ 46 w 104"/>
                <a:gd name="T1" fmla="*/ 122 h 122"/>
                <a:gd name="T2" fmla="*/ 49 w 104"/>
                <a:gd name="T3" fmla="*/ 119 h 122"/>
                <a:gd name="T4" fmla="*/ 58 w 104"/>
                <a:gd name="T5" fmla="*/ 103 h 122"/>
                <a:gd name="T6" fmla="*/ 68 w 104"/>
                <a:gd name="T7" fmla="*/ 88 h 122"/>
                <a:gd name="T8" fmla="*/ 77 w 104"/>
                <a:gd name="T9" fmla="*/ 72 h 122"/>
                <a:gd name="T10" fmla="*/ 86 w 104"/>
                <a:gd name="T11" fmla="*/ 57 h 122"/>
                <a:gd name="T12" fmla="*/ 96 w 104"/>
                <a:gd name="T13" fmla="*/ 42 h 122"/>
                <a:gd name="T14" fmla="*/ 104 w 104"/>
                <a:gd name="T15" fmla="*/ 29 h 122"/>
                <a:gd name="T16" fmla="*/ 58 w 104"/>
                <a:gd name="T17" fmla="*/ 0 h 122"/>
                <a:gd name="T18" fmla="*/ 50 w 104"/>
                <a:gd name="T19" fmla="*/ 13 h 122"/>
                <a:gd name="T20" fmla="*/ 40 w 104"/>
                <a:gd name="T21" fmla="*/ 29 h 122"/>
                <a:gd name="T22" fmla="*/ 30 w 104"/>
                <a:gd name="T23" fmla="*/ 44 h 122"/>
                <a:gd name="T24" fmla="*/ 21 w 104"/>
                <a:gd name="T25" fmla="*/ 59 h 122"/>
                <a:gd name="T26" fmla="*/ 12 w 104"/>
                <a:gd name="T27" fmla="*/ 74 h 122"/>
                <a:gd name="T28" fmla="*/ 2 w 104"/>
                <a:gd name="T29" fmla="*/ 89 h 122"/>
                <a:gd name="T30" fmla="*/ 0 w 104"/>
                <a:gd name="T31" fmla="*/ 93 h 122"/>
                <a:gd name="T32" fmla="*/ 46 w 104"/>
                <a:gd name="T33" fmla="*/ 12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2"/>
                <a:gd name="T53" fmla="*/ 104 w 10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2">
                  <a:moveTo>
                    <a:pt x="46" y="122"/>
                  </a:moveTo>
                  <a:lnTo>
                    <a:pt x="49" y="119"/>
                  </a:lnTo>
                  <a:lnTo>
                    <a:pt x="58" y="103"/>
                  </a:lnTo>
                  <a:lnTo>
                    <a:pt x="68" y="88"/>
                  </a:lnTo>
                  <a:lnTo>
                    <a:pt x="77" y="72"/>
                  </a:lnTo>
                  <a:lnTo>
                    <a:pt x="86" y="57"/>
                  </a:lnTo>
                  <a:lnTo>
                    <a:pt x="96" y="42"/>
                  </a:lnTo>
                  <a:lnTo>
                    <a:pt x="104" y="29"/>
                  </a:lnTo>
                  <a:lnTo>
                    <a:pt x="58" y="0"/>
                  </a:lnTo>
                  <a:lnTo>
                    <a:pt x="50" y="13"/>
                  </a:lnTo>
                  <a:lnTo>
                    <a:pt x="40" y="29"/>
                  </a:lnTo>
                  <a:lnTo>
                    <a:pt x="30" y="44"/>
                  </a:lnTo>
                  <a:lnTo>
                    <a:pt x="21" y="59"/>
                  </a:lnTo>
                  <a:lnTo>
                    <a:pt x="12" y="74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46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908"/>
            <p:cNvSpPr>
              <a:spLocks/>
            </p:cNvSpPr>
            <p:nvPr/>
          </p:nvSpPr>
          <p:spPr bwMode="auto">
            <a:xfrm>
              <a:off x="5280549" y="5269491"/>
              <a:ext cx="34103" cy="57710"/>
            </a:xfrm>
            <a:custGeom>
              <a:avLst/>
              <a:gdLst>
                <a:gd name="T0" fmla="*/ 54 w 66"/>
                <a:gd name="T1" fmla="*/ 117 h 117"/>
                <a:gd name="T2" fmla="*/ 55 w 66"/>
                <a:gd name="T3" fmla="*/ 107 h 117"/>
                <a:gd name="T4" fmla="*/ 57 w 66"/>
                <a:gd name="T5" fmla="*/ 86 h 117"/>
                <a:gd name="T6" fmla="*/ 59 w 66"/>
                <a:gd name="T7" fmla="*/ 65 h 117"/>
                <a:gd name="T8" fmla="*/ 61 w 66"/>
                <a:gd name="T9" fmla="*/ 45 h 117"/>
                <a:gd name="T10" fmla="*/ 64 w 66"/>
                <a:gd name="T11" fmla="*/ 24 h 117"/>
                <a:gd name="T12" fmla="*/ 66 w 66"/>
                <a:gd name="T13" fmla="*/ 11 h 117"/>
                <a:gd name="T14" fmla="*/ 12 w 66"/>
                <a:gd name="T15" fmla="*/ 0 h 117"/>
                <a:gd name="T16" fmla="*/ 9 w 66"/>
                <a:gd name="T17" fmla="*/ 17 h 117"/>
                <a:gd name="T18" fmla="*/ 7 w 66"/>
                <a:gd name="T19" fmla="*/ 39 h 117"/>
                <a:gd name="T20" fmla="*/ 5 w 66"/>
                <a:gd name="T21" fmla="*/ 60 h 117"/>
                <a:gd name="T22" fmla="*/ 3 w 66"/>
                <a:gd name="T23" fmla="*/ 81 h 117"/>
                <a:gd name="T24" fmla="*/ 1 w 66"/>
                <a:gd name="T25" fmla="*/ 102 h 117"/>
                <a:gd name="T26" fmla="*/ 0 w 66"/>
                <a:gd name="T27" fmla="*/ 112 h 117"/>
                <a:gd name="T28" fmla="*/ 54 w 66"/>
                <a:gd name="T29" fmla="*/ 117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117"/>
                <a:gd name="T47" fmla="*/ 66 w 6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117">
                  <a:moveTo>
                    <a:pt x="54" y="117"/>
                  </a:moveTo>
                  <a:lnTo>
                    <a:pt x="55" y="107"/>
                  </a:lnTo>
                  <a:lnTo>
                    <a:pt x="57" y="86"/>
                  </a:lnTo>
                  <a:lnTo>
                    <a:pt x="59" y="65"/>
                  </a:lnTo>
                  <a:lnTo>
                    <a:pt x="61" y="45"/>
                  </a:lnTo>
                  <a:lnTo>
                    <a:pt x="64" y="24"/>
                  </a:lnTo>
                  <a:lnTo>
                    <a:pt x="66" y="11"/>
                  </a:lnTo>
                  <a:lnTo>
                    <a:pt x="12" y="0"/>
                  </a:lnTo>
                  <a:lnTo>
                    <a:pt x="9" y="17"/>
                  </a:lnTo>
                  <a:lnTo>
                    <a:pt x="7" y="39"/>
                  </a:lnTo>
                  <a:lnTo>
                    <a:pt x="5" y="60"/>
                  </a:lnTo>
                  <a:lnTo>
                    <a:pt x="3" y="81"/>
                  </a:lnTo>
                  <a:lnTo>
                    <a:pt x="1" y="102"/>
                  </a:lnTo>
                  <a:lnTo>
                    <a:pt x="0" y="112"/>
                  </a:lnTo>
                  <a:lnTo>
                    <a:pt x="54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909"/>
            <p:cNvSpPr>
              <a:spLocks/>
            </p:cNvSpPr>
            <p:nvPr/>
          </p:nvSpPr>
          <p:spPr bwMode="auto">
            <a:xfrm>
              <a:off x="5270518" y="5406802"/>
              <a:ext cx="28085" cy="27860"/>
            </a:xfrm>
            <a:custGeom>
              <a:avLst/>
              <a:gdLst>
                <a:gd name="T0" fmla="*/ 55 w 59"/>
                <a:gd name="T1" fmla="*/ 54 h 56"/>
                <a:gd name="T2" fmla="*/ 55 w 59"/>
                <a:gd name="T3" fmla="*/ 56 h 56"/>
                <a:gd name="T4" fmla="*/ 56 w 59"/>
                <a:gd name="T5" fmla="*/ 35 h 56"/>
                <a:gd name="T6" fmla="*/ 58 w 59"/>
                <a:gd name="T7" fmla="*/ 14 h 56"/>
                <a:gd name="T8" fmla="*/ 59 w 59"/>
                <a:gd name="T9" fmla="*/ 6 h 56"/>
                <a:gd name="T10" fmla="*/ 4 w 59"/>
                <a:gd name="T11" fmla="*/ 0 h 56"/>
                <a:gd name="T12" fmla="*/ 4 w 59"/>
                <a:gd name="T13" fmla="*/ 9 h 56"/>
                <a:gd name="T14" fmla="*/ 2 w 59"/>
                <a:gd name="T15" fmla="*/ 29 h 56"/>
                <a:gd name="T16" fmla="*/ 0 w 59"/>
                <a:gd name="T17" fmla="*/ 52 h 56"/>
                <a:gd name="T18" fmla="*/ 0 w 59"/>
                <a:gd name="T19" fmla="*/ 55 h 56"/>
                <a:gd name="T20" fmla="*/ 0 w 59"/>
                <a:gd name="T21" fmla="*/ 52 h 56"/>
                <a:gd name="T22" fmla="*/ 0 w 59"/>
                <a:gd name="T23" fmla="*/ 54 h 56"/>
                <a:gd name="T24" fmla="*/ 0 w 59"/>
                <a:gd name="T25" fmla="*/ 55 h 56"/>
                <a:gd name="T26" fmla="*/ 55 w 59"/>
                <a:gd name="T27" fmla="*/ 5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56"/>
                <a:gd name="T44" fmla="*/ 59 w 59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56">
                  <a:moveTo>
                    <a:pt x="55" y="54"/>
                  </a:moveTo>
                  <a:lnTo>
                    <a:pt x="55" y="56"/>
                  </a:lnTo>
                  <a:lnTo>
                    <a:pt x="56" y="35"/>
                  </a:lnTo>
                  <a:lnTo>
                    <a:pt x="58" y="14"/>
                  </a:lnTo>
                  <a:lnTo>
                    <a:pt x="59" y="6"/>
                  </a:lnTo>
                  <a:lnTo>
                    <a:pt x="4" y="0"/>
                  </a:lnTo>
                  <a:lnTo>
                    <a:pt x="4" y="9"/>
                  </a:lnTo>
                  <a:lnTo>
                    <a:pt x="2" y="2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910"/>
            <p:cNvSpPr>
              <a:spLocks/>
            </p:cNvSpPr>
            <p:nvPr/>
          </p:nvSpPr>
          <p:spPr bwMode="auto">
            <a:xfrm>
              <a:off x="5270518" y="5432672"/>
              <a:ext cx="30091" cy="31840"/>
            </a:xfrm>
            <a:custGeom>
              <a:avLst/>
              <a:gdLst>
                <a:gd name="T0" fmla="*/ 61 w 61"/>
                <a:gd name="T1" fmla="*/ 52 h 63"/>
                <a:gd name="T2" fmla="*/ 60 w 61"/>
                <a:gd name="T3" fmla="*/ 52 h 63"/>
                <a:gd name="T4" fmla="*/ 58 w 61"/>
                <a:gd name="T5" fmla="*/ 37 h 63"/>
                <a:gd name="T6" fmla="*/ 56 w 61"/>
                <a:gd name="T7" fmla="*/ 20 h 63"/>
                <a:gd name="T8" fmla="*/ 55 w 61"/>
                <a:gd name="T9" fmla="*/ 0 h 63"/>
                <a:gd name="T10" fmla="*/ 0 w 61"/>
                <a:gd name="T11" fmla="*/ 1 h 63"/>
                <a:gd name="T12" fmla="*/ 1 w 61"/>
                <a:gd name="T13" fmla="*/ 25 h 63"/>
                <a:gd name="T14" fmla="*/ 3 w 61"/>
                <a:gd name="T15" fmla="*/ 45 h 63"/>
                <a:gd name="T16" fmla="*/ 7 w 61"/>
                <a:gd name="T17" fmla="*/ 63 h 63"/>
                <a:gd name="T18" fmla="*/ 61 w 61"/>
                <a:gd name="T19" fmla="*/ 52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3"/>
                <a:gd name="T32" fmla="*/ 61 w 61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3">
                  <a:moveTo>
                    <a:pt x="61" y="52"/>
                  </a:moveTo>
                  <a:lnTo>
                    <a:pt x="60" y="52"/>
                  </a:lnTo>
                  <a:lnTo>
                    <a:pt x="58" y="37"/>
                  </a:lnTo>
                  <a:lnTo>
                    <a:pt x="56" y="20"/>
                  </a:lnTo>
                  <a:lnTo>
                    <a:pt x="55" y="0"/>
                  </a:lnTo>
                  <a:lnTo>
                    <a:pt x="0" y="1"/>
                  </a:lnTo>
                  <a:lnTo>
                    <a:pt x="1" y="25"/>
                  </a:lnTo>
                  <a:lnTo>
                    <a:pt x="3" y="45"/>
                  </a:lnTo>
                  <a:lnTo>
                    <a:pt x="7" y="63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911"/>
            <p:cNvSpPr>
              <a:spLocks/>
            </p:cNvSpPr>
            <p:nvPr/>
          </p:nvSpPr>
          <p:spPr bwMode="auto">
            <a:xfrm>
              <a:off x="5294591" y="5536153"/>
              <a:ext cx="48146" cy="59700"/>
            </a:xfrm>
            <a:custGeom>
              <a:avLst/>
              <a:gdLst>
                <a:gd name="T0" fmla="*/ 98 w 98"/>
                <a:gd name="T1" fmla="*/ 96 h 120"/>
                <a:gd name="T2" fmla="*/ 98 w 98"/>
                <a:gd name="T3" fmla="*/ 95 h 120"/>
                <a:gd name="T4" fmla="*/ 86 w 98"/>
                <a:gd name="T5" fmla="*/ 74 h 120"/>
                <a:gd name="T6" fmla="*/ 75 w 98"/>
                <a:gd name="T7" fmla="*/ 52 h 120"/>
                <a:gd name="T8" fmla="*/ 65 w 98"/>
                <a:gd name="T9" fmla="*/ 30 h 120"/>
                <a:gd name="T10" fmla="*/ 55 w 98"/>
                <a:gd name="T11" fmla="*/ 10 h 120"/>
                <a:gd name="T12" fmla="*/ 50 w 98"/>
                <a:gd name="T13" fmla="*/ 0 h 120"/>
                <a:gd name="T14" fmla="*/ 0 w 98"/>
                <a:gd name="T15" fmla="*/ 21 h 120"/>
                <a:gd name="T16" fmla="*/ 6 w 98"/>
                <a:gd name="T17" fmla="*/ 32 h 120"/>
                <a:gd name="T18" fmla="*/ 16 w 98"/>
                <a:gd name="T19" fmla="*/ 54 h 120"/>
                <a:gd name="T20" fmla="*/ 26 w 98"/>
                <a:gd name="T21" fmla="*/ 77 h 120"/>
                <a:gd name="T22" fmla="*/ 38 w 98"/>
                <a:gd name="T23" fmla="*/ 99 h 120"/>
                <a:gd name="T24" fmla="*/ 49 w 98"/>
                <a:gd name="T25" fmla="*/ 120 h 120"/>
                <a:gd name="T26" fmla="*/ 48 w 98"/>
                <a:gd name="T27" fmla="*/ 120 h 120"/>
                <a:gd name="T28" fmla="*/ 98 w 98"/>
                <a:gd name="T29" fmla="*/ 96 h 120"/>
                <a:gd name="T30" fmla="*/ 98 w 98"/>
                <a:gd name="T31" fmla="*/ 95 h 120"/>
                <a:gd name="T32" fmla="*/ 98 w 98"/>
                <a:gd name="T33" fmla="*/ 96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120"/>
                <a:gd name="T53" fmla="*/ 98 w 98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120">
                  <a:moveTo>
                    <a:pt x="98" y="96"/>
                  </a:moveTo>
                  <a:lnTo>
                    <a:pt x="98" y="95"/>
                  </a:lnTo>
                  <a:lnTo>
                    <a:pt x="86" y="74"/>
                  </a:lnTo>
                  <a:lnTo>
                    <a:pt x="75" y="52"/>
                  </a:lnTo>
                  <a:lnTo>
                    <a:pt x="65" y="30"/>
                  </a:lnTo>
                  <a:lnTo>
                    <a:pt x="55" y="10"/>
                  </a:lnTo>
                  <a:lnTo>
                    <a:pt x="50" y="0"/>
                  </a:lnTo>
                  <a:lnTo>
                    <a:pt x="0" y="21"/>
                  </a:lnTo>
                  <a:lnTo>
                    <a:pt x="6" y="32"/>
                  </a:lnTo>
                  <a:lnTo>
                    <a:pt x="16" y="54"/>
                  </a:lnTo>
                  <a:lnTo>
                    <a:pt x="26" y="77"/>
                  </a:lnTo>
                  <a:lnTo>
                    <a:pt x="38" y="99"/>
                  </a:lnTo>
                  <a:lnTo>
                    <a:pt x="49" y="120"/>
                  </a:lnTo>
                  <a:lnTo>
                    <a:pt x="48" y="120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912"/>
            <p:cNvSpPr>
              <a:spLocks/>
            </p:cNvSpPr>
            <p:nvPr/>
          </p:nvSpPr>
          <p:spPr bwMode="auto">
            <a:xfrm>
              <a:off x="5318664" y="5583913"/>
              <a:ext cx="24073" cy="11940"/>
            </a:xfrm>
            <a:custGeom>
              <a:avLst/>
              <a:gdLst>
                <a:gd name="T0" fmla="*/ 51 w 51"/>
                <a:gd name="T1" fmla="*/ 1 h 25"/>
                <a:gd name="T2" fmla="*/ 1 w 51"/>
                <a:gd name="T3" fmla="*/ 25 h 25"/>
                <a:gd name="T4" fmla="*/ 0 w 51"/>
                <a:gd name="T5" fmla="*/ 24 h 25"/>
                <a:gd name="T6" fmla="*/ 50 w 51"/>
                <a:gd name="T7" fmla="*/ 0 h 25"/>
                <a:gd name="T8" fmla="*/ 51 w 5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5"/>
                <a:gd name="T17" fmla="*/ 51 w 5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5">
                  <a:moveTo>
                    <a:pt x="51" y="1"/>
                  </a:moveTo>
                  <a:lnTo>
                    <a:pt x="1" y="25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913"/>
            <p:cNvSpPr>
              <a:spLocks/>
            </p:cNvSpPr>
            <p:nvPr/>
          </p:nvSpPr>
          <p:spPr bwMode="auto">
            <a:xfrm>
              <a:off x="5376841" y="5639633"/>
              <a:ext cx="52158" cy="47760"/>
            </a:xfrm>
            <a:custGeom>
              <a:avLst/>
              <a:gdLst>
                <a:gd name="T0" fmla="*/ 104 w 104"/>
                <a:gd name="T1" fmla="*/ 56 h 96"/>
                <a:gd name="T2" fmla="*/ 102 w 104"/>
                <a:gd name="T3" fmla="*/ 53 h 96"/>
                <a:gd name="T4" fmla="*/ 86 w 104"/>
                <a:gd name="T5" fmla="*/ 41 h 96"/>
                <a:gd name="T6" fmla="*/ 71 w 104"/>
                <a:gd name="T7" fmla="*/ 29 h 96"/>
                <a:gd name="T8" fmla="*/ 58 w 104"/>
                <a:gd name="T9" fmla="*/ 18 h 96"/>
                <a:gd name="T10" fmla="*/ 45 w 104"/>
                <a:gd name="T11" fmla="*/ 7 h 96"/>
                <a:gd name="T12" fmla="*/ 38 w 104"/>
                <a:gd name="T13" fmla="*/ 0 h 96"/>
                <a:gd name="T14" fmla="*/ 0 w 104"/>
                <a:gd name="T15" fmla="*/ 41 h 96"/>
                <a:gd name="T16" fmla="*/ 9 w 104"/>
                <a:gd name="T17" fmla="*/ 48 h 96"/>
                <a:gd name="T18" fmla="*/ 23 w 104"/>
                <a:gd name="T19" fmla="*/ 60 h 96"/>
                <a:gd name="T20" fmla="*/ 36 w 104"/>
                <a:gd name="T21" fmla="*/ 72 h 96"/>
                <a:gd name="T22" fmla="*/ 52 w 104"/>
                <a:gd name="T23" fmla="*/ 84 h 96"/>
                <a:gd name="T24" fmla="*/ 68 w 104"/>
                <a:gd name="T25" fmla="*/ 96 h 96"/>
                <a:gd name="T26" fmla="*/ 66 w 104"/>
                <a:gd name="T27" fmla="*/ 94 h 96"/>
                <a:gd name="T28" fmla="*/ 104 w 104"/>
                <a:gd name="T29" fmla="*/ 56 h 96"/>
                <a:gd name="T30" fmla="*/ 103 w 104"/>
                <a:gd name="T31" fmla="*/ 55 h 96"/>
                <a:gd name="T32" fmla="*/ 102 w 104"/>
                <a:gd name="T33" fmla="*/ 53 h 96"/>
                <a:gd name="T34" fmla="*/ 104 w 104"/>
                <a:gd name="T35" fmla="*/ 56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96"/>
                <a:gd name="T56" fmla="*/ 104 w 104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96">
                  <a:moveTo>
                    <a:pt x="104" y="56"/>
                  </a:moveTo>
                  <a:lnTo>
                    <a:pt x="102" y="53"/>
                  </a:lnTo>
                  <a:lnTo>
                    <a:pt x="86" y="41"/>
                  </a:lnTo>
                  <a:lnTo>
                    <a:pt x="71" y="29"/>
                  </a:lnTo>
                  <a:lnTo>
                    <a:pt x="58" y="18"/>
                  </a:lnTo>
                  <a:lnTo>
                    <a:pt x="45" y="7"/>
                  </a:lnTo>
                  <a:lnTo>
                    <a:pt x="38" y="0"/>
                  </a:lnTo>
                  <a:lnTo>
                    <a:pt x="0" y="41"/>
                  </a:lnTo>
                  <a:lnTo>
                    <a:pt x="9" y="48"/>
                  </a:lnTo>
                  <a:lnTo>
                    <a:pt x="23" y="60"/>
                  </a:lnTo>
                  <a:lnTo>
                    <a:pt x="36" y="72"/>
                  </a:lnTo>
                  <a:lnTo>
                    <a:pt x="52" y="84"/>
                  </a:lnTo>
                  <a:lnTo>
                    <a:pt x="68" y="96"/>
                  </a:lnTo>
                  <a:lnTo>
                    <a:pt x="66" y="94"/>
                  </a:lnTo>
                  <a:lnTo>
                    <a:pt x="104" y="56"/>
                  </a:lnTo>
                  <a:lnTo>
                    <a:pt x="103" y="55"/>
                  </a:lnTo>
                  <a:lnTo>
                    <a:pt x="102" y="5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914"/>
            <p:cNvSpPr>
              <a:spLocks/>
            </p:cNvSpPr>
            <p:nvPr/>
          </p:nvSpPr>
          <p:spPr bwMode="auto">
            <a:xfrm>
              <a:off x="5408938" y="5667494"/>
              <a:ext cx="28085" cy="25870"/>
            </a:xfrm>
            <a:custGeom>
              <a:avLst/>
              <a:gdLst>
                <a:gd name="T0" fmla="*/ 55 w 55"/>
                <a:gd name="T1" fmla="*/ 15 h 56"/>
                <a:gd name="T2" fmla="*/ 48 w 55"/>
                <a:gd name="T3" fmla="*/ 8 h 56"/>
                <a:gd name="T4" fmla="*/ 38 w 55"/>
                <a:gd name="T5" fmla="*/ 0 h 56"/>
                <a:gd name="T6" fmla="*/ 0 w 55"/>
                <a:gd name="T7" fmla="*/ 38 h 56"/>
                <a:gd name="T8" fmla="*/ 13 w 55"/>
                <a:gd name="T9" fmla="*/ 50 h 56"/>
                <a:gd name="T10" fmla="*/ 20 w 55"/>
                <a:gd name="T11" fmla="*/ 56 h 56"/>
                <a:gd name="T12" fmla="*/ 55 w 55"/>
                <a:gd name="T13" fmla="*/ 1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6"/>
                <a:gd name="T23" fmla="*/ 55 w 5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6">
                  <a:moveTo>
                    <a:pt x="55" y="15"/>
                  </a:moveTo>
                  <a:lnTo>
                    <a:pt x="48" y="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20" y="56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915"/>
            <p:cNvSpPr>
              <a:spLocks/>
            </p:cNvSpPr>
            <p:nvPr/>
          </p:nvSpPr>
          <p:spPr bwMode="auto">
            <a:xfrm>
              <a:off x="5495199" y="5709284"/>
              <a:ext cx="62188" cy="37810"/>
            </a:xfrm>
            <a:custGeom>
              <a:avLst/>
              <a:gdLst>
                <a:gd name="T0" fmla="*/ 122 w 122"/>
                <a:gd name="T1" fmla="*/ 21 h 74"/>
                <a:gd name="T2" fmla="*/ 98 w 122"/>
                <a:gd name="T3" fmla="*/ 18 h 74"/>
                <a:gd name="T4" fmla="*/ 71 w 122"/>
                <a:gd name="T5" fmla="*/ 12 h 74"/>
                <a:gd name="T6" fmla="*/ 45 w 122"/>
                <a:gd name="T7" fmla="*/ 7 h 74"/>
                <a:gd name="T8" fmla="*/ 23 w 122"/>
                <a:gd name="T9" fmla="*/ 0 h 74"/>
                <a:gd name="T10" fmla="*/ 21 w 122"/>
                <a:gd name="T11" fmla="*/ 0 h 74"/>
                <a:gd name="T12" fmla="*/ 0 w 122"/>
                <a:gd name="T13" fmla="*/ 51 h 74"/>
                <a:gd name="T14" fmla="*/ 5 w 122"/>
                <a:gd name="T15" fmla="*/ 53 h 74"/>
                <a:gd name="T16" fmla="*/ 32 w 122"/>
                <a:gd name="T17" fmla="*/ 60 h 74"/>
                <a:gd name="T18" fmla="*/ 61 w 122"/>
                <a:gd name="T19" fmla="*/ 66 h 74"/>
                <a:gd name="T20" fmla="*/ 90 w 122"/>
                <a:gd name="T21" fmla="*/ 71 h 74"/>
                <a:gd name="T22" fmla="*/ 113 w 122"/>
                <a:gd name="T23" fmla="*/ 74 h 74"/>
                <a:gd name="T24" fmla="*/ 122 w 122"/>
                <a:gd name="T25" fmla="*/ 21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74"/>
                <a:gd name="T41" fmla="*/ 122 w 122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74">
                  <a:moveTo>
                    <a:pt x="122" y="21"/>
                  </a:moveTo>
                  <a:lnTo>
                    <a:pt x="98" y="18"/>
                  </a:lnTo>
                  <a:lnTo>
                    <a:pt x="71" y="12"/>
                  </a:lnTo>
                  <a:lnTo>
                    <a:pt x="45" y="7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51"/>
                  </a:lnTo>
                  <a:lnTo>
                    <a:pt x="5" y="53"/>
                  </a:lnTo>
                  <a:lnTo>
                    <a:pt x="32" y="60"/>
                  </a:lnTo>
                  <a:lnTo>
                    <a:pt x="61" y="66"/>
                  </a:lnTo>
                  <a:lnTo>
                    <a:pt x="90" y="71"/>
                  </a:lnTo>
                  <a:lnTo>
                    <a:pt x="113" y="74"/>
                  </a:lnTo>
                  <a:lnTo>
                    <a:pt x="12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916"/>
            <p:cNvSpPr>
              <a:spLocks/>
            </p:cNvSpPr>
            <p:nvPr/>
          </p:nvSpPr>
          <p:spPr bwMode="auto">
            <a:xfrm>
              <a:off x="5565412" y="5699334"/>
              <a:ext cx="74225" cy="69650"/>
            </a:xfrm>
            <a:custGeom>
              <a:avLst/>
              <a:gdLst>
                <a:gd name="T0" fmla="*/ 146 w 146"/>
                <a:gd name="T1" fmla="*/ 81 h 142"/>
                <a:gd name="T2" fmla="*/ 10 w 146"/>
                <a:gd name="T3" fmla="*/ 0 h 142"/>
                <a:gd name="T4" fmla="*/ 0 w 146"/>
                <a:gd name="T5" fmla="*/ 142 h 142"/>
                <a:gd name="T6" fmla="*/ 146 w 146"/>
                <a:gd name="T7" fmla="*/ 8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42"/>
                <a:gd name="T14" fmla="*/ 146 w 146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42">
                  <a:moveTo>
                    <a:pt x="146" y="81"/>
                  </a:moveTo>
                  <a:lnTo>
                    <a:pt x="10" y="0"/>
                  </a:lnTo>
                  <a:lnTo>
                    <a:pt x="0" y="142"/>
                  </a:lnTo>
                  <a:lnTo>
                    <a:pt x="14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917"/>
            <p:cNvSpPr>
              <a:spLocks noChangeArrowheads="1"/>
            </p:cNvSpPr>
            <p:nvPr/>
          </p:nvSpPr>
          <p:spPr bwMode="auto">
            <a:xfrm>
              <a:off x="706688" y="4594877"/>
              <a:ext cx="168511" cy="25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b="1">
                  <a:solidFill>
                    <a:srgbClr val="FF0000"/>
                  </a:solidFill>
                </a:rPr>
                <a:t>K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55" name="Rectangle 918"/>
            <p:cNvSpPr>
              <a:spLocks noChangeArrowheads="1"/>
            </p:cNvSpPr>
            <p:nvPr/>
          </p:nvSpPr>
          <p:spPr bwMode="auto">
            <a:xfrm>
              <a:off x="915320" y="4570997"/>
              <a:ext cx="30091" cy="5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400" b="1">
                  <a:solidFill>
                    <a:srgbClr val="FF0000"/>
                  </a:solidFill>
                </a:rPr>
                <a:t>+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56" name="Rectangle 919"/>
            <p:cNvSpPr>
              <a:spLocks noChangeArrowheads="1"/>
            </p:cNvSpPr>
            <p:nvPr/>
          </p:nvSpPr>
          <p:spPr bwMode="auto">
            <a:xfrm>
              <a:off x="748816" y="2849637"/>
              <a:ext cx="168511" cy="25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b="1">
                  <a:solidFill>
                    <a:srgbClr val="0000FF"/>
                  </a:solidFill>
                </a:rPr>
                <a:t>K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57" name="Rectangle 920"/>
            <p:cNvSpPr>
              <a:spLocks noChangeArrowheads="1"/>
            </p:cNvSpPr>
            <p:nvPr/>
          </p:nvSpPr>
          <p:spPr bwMode="auto">
            <a:xfrm>
              <a:off x="957448" y="2827747"/>
              <a:ext cx="28085" cy="5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400" b="1">
                  <a:solidFill>
                    <a:srgbClr val="0000FF"/>
                  </a:solidFill>
                </a:rPr>
                <a:t>+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58" name="Rectangle 921"/>
            <p:cNvSpPr>
              <a:spLocks noChangeArrowheads="1"/>
            </p:cNvSpPr>
            <p:nvPr/>
          </p:nvSpPr>
          <p:spPr bwMode="auto">
            <a:xfrm>
              <a:off x="3517205" y="4610797"/>
              <a:ext cx="756292" cy="54526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922"/>
            <p:cNvSpPr>
              <a:spLocks noChangeArrowheads="1"/>
            </p:cNvSpPr>
            <p:nvPr/>
          </p:nvSpPr>
          <p:spPr bwMode="auto">
            <a:xfrm>
              <a:off x="3517205" y="4610797"/>
              <a:ext cx="756292" cy="5452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923"/>
            <p:cNvSpPr>
              <a:spLocks noChangeArrowheads="1"/>
            </p:cNvSpPr>
            <p:nvPr/>
          </p:nvSpPr>
          <p:spPr bwMode="auto">
            <a:xfrm>
              <a:off x="2510153" y="4610797"/>
              <a:ext cx="700122" cy="54526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924"/>
            <p:cNvSpPr>
              <a:spLocks noChangeArrowheads="1"/>
            </p:cNvSpPr>
            <p:nvPr/>
          </p:nvSpPr>
          <p:spPr bwMode="auto">
            <a:xfrm>
              <a:off x="2510153" y="4610797"/>
              <a:ext cx="700122" cy="5452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925"/>
            <p:cNvSpPr>
              <a:spLocks/>
            </p:cNvSpPr>
            <p:nvPr/>
          </p:nvSpPr>
          <p:spPr bwMode="auto">
            <a:xfrm>
              <a:off x="5418968" y="4889399"/>
              <a:ext cx="36109" cy="1791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926"/>
            <p:cNvSpPr>
              <a:spLocks/>
            </p:cNvSpPr>
            <p:nvPr/>
          </p:nvSpPr>
          <p:spPr bwMode="auto">
            <a:xfrm>
              <a:off x="5328695" y="488939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927"/>
            <p:cNvSpPr>
              <a:spLocks noChangeArrowheads="1"/>
            </p:cNvSpPr>
            <p:nvPr/>
          </p:nvSpPr>
          <p:spPr bwMode="auto">
            <a:xfrm>
              <a:off x="5238421" y="488939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928"/>
            <p:cNvSpPr>
              <a:spLocks/>
            </p:cNvSpPr>
            <p:nvPr/>
          </p:nvSpPr>
          <p:spPr bwMode="auto">
            <a:xfrm>
              <a:off x="5148148" y="4887409"/>
              <a:ext cx="36109" cy="1990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929"/>
            <p:cNvSpPr>
              <a:spLocks/>
            </p:cNvSpPr>
            <p:nvPr/>
          </p:nvSpPr>
          <p:spPr bwMode="auto">
            <a:xfrm>
              <a:off x="5059880" y="4887409"/>
              <a:ext cx="36109" cy="1990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930"/>
            <p:cNvSpPr>
              <a:spLocks noChangeArrowheads="1"/>
            </p:cNvSpPr>
            <p:nvPr/>
          </p:nvSpPr>
          <p:spPr bwMode="auto">
            <a:xfrm>
              <a:off x="4969607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931"/>
            <p:cNvSpPr>
              <a:spLocks/>
            </p:cNvSpPr>
            <p:nvPr/>
          </p:nvSpPr>
          <p:spPr bwMode="auto">
            <a:xfrm>
              <a:off x="4879333" y="4887409"/>
              <a:ext cx="36109" cy="1791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932"/>
            <p:cNvSpPr>
              <a:spLocks/>
            </p:cNvSpPr>
            <p:nvPr/>
          </p:nvSpPr>
          <p:spPr bwMode="auto">
            <a:xfrm>
              <a:off x="4789059" y="488740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933"/>
            <p:cNvSpPr>
              <a:spLocks noChangeArrowheads="1"/>
            </p:cNvSpPr>
            <p:nvPr/>
          </p:nvSpPr>
          <p:spPr bwMode="auto">
            <a:xfrm>
              <a:off x="4700792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934"/>
            <p:cNvSpPr>
              <a:spLocks/>
            </p:cNvSpPr>
            <p:nvPr/>
          </p:nvSpPr>
          <p:spPr bwMode="auto">
            <a:xfrm>
              <a:off x="4610518" y="4887409"/>
              <a:ext cx="36109" cy="17910"/>
            </a:xfrm>
            <a:custGeom>
              <a:avLst/>
              <a:gdLst>
                <a:gd name="T0" fmla="*/ 0 w 71"/>
                <a:gd name="T1" fmla="*/ 38 h 38"/>
                <a:gd name="T2" fmla="*/ 0 w 71"/>
                <a:gd name="T3" fmla="*/ 0 h 38"/>
                <a:gd name="T4" fmla="*/ 71 w 71"/>
                <a:gd name="T5" fmla="*/ 2 h 38"/>
                <a:gd name="T6" fmla="*/ 71 w 71"/>
                <a:gd name="T7" fmla="*/ 38 h 38"/>
                <a:gd name="T8" fmla="*/ 0 w 71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8"/>
                <a:gd name="T17" fmla="*/ 71 w 7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8">
                  <a:moveTo>
                    <a:pt x="0" y="38"/>
                  </a:moveTo>
                  <a:lnTo>
                    <a:pt x="0" y="0"/>
                  </a:lnTo>
                  <a:lnTo>
                    <a:pt x="71" y="2"/>
                  </a:lnTo>
                  <a:lnTo>
                    <a:pt x="71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935"/>
            <p:cNvSpPr>
              <a:spLocks/>
            </p:cNvSpPr>
            <p:nvPr/>
          </p:nvSpPr>
          <p:spPr bwMode="auto">
            <a:xfrm>
              <a:off x="4520245" y="4887409"/>
              <a:ext cx="36109" cy="17910"/>
            </a:xfrm>
            <a:custGeom>
              <a:avLst/>
              <a:gdLst>
                <a:gd name="T0" fmla="*/ 0 w 71"/>
                <a:gd name="T1" fmla="*/ 37 h 38"/>
                <a:gd name="T2" fmla="*/ 0 w 71"/>
                <a:gd name="T3" fmla="*/ 0 h 38"/>
                <a:gd name="T4" fmla="*/ 71 w 71"/>
                <a:gd name="T5" fmla="*/ 0 h 38"/>
                <a:gd name="T6" fmla="*/ 71 w 71"/>
                <a:gd name="T7" fmla="*/ 38 h 38"/>
                <a:gd name="T8" fmla="*/ 0 w 71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8"/>
                <a:gd name="T17" fmla="*/ 71 w 7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8">
                  <a:moveTo>
                    <a:pt x="0" y="37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936"/>
            <p:cNvSpPr>
              <a:spLocks noChangeArrowheads="1"/>
            </p:cNvSpPr>
            <p:nvPr/>
          </p:nvSpPr>
          <p:spPr bwMode="auto">
            <a:xfrm>
              <a:off x="4431977" y="488740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937"/>
            <p:cNvSpPr>
              <a:spLocks noChangeArrowheads="1"/>
            </p:cNvSpPr>
            <p:nvPr/>
          </p:nvSpPr>
          <p:spPr bwMode="auto">
            <a:xfrm>
              <a:off x="4341704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938"/>
            <p:cNvSpPr>
              <a:spLocks/>
            </p:cNvSpPr>
            <p:nvPr/>
          </p:nvSpPr>
          <p:spPr bwMode="auto">
            <a:xfrm>
              <a:off x="4251430" y="4887409"/>
              <a:ext cx="36109" cy="17910"/>
            </a:xfrm>
            <a:custGeom>
              <a:avLst/>
              <a:gdLst>
                <a:gd name="T0" fmla="*/ 0 w 72"/>
                <a:gd name="T1" fmla="*/ 37 h 38"/>
                <a:gd name="T2" fmla="*/ 0 w 72"/>
                <a:gd name="T3" fmla="*/ 0 h 38"/>
                <a:gd name="T4" fmla="*/ 72 w 72"/>
                <a:gd name="T5" fmla="*/ 0 h 38"/>
                <a:gd name="T6" fmla="*/ 72 w 72"/>
                <a:gd name="T7" fmla="*/ 38 h 38"/>
                <a:gd name="T8" fmla="*/ 0 w 72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8"/>
                <a:gd name="T17" fmla="*/ 72 w 7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8">
                  <a:moveTo>
                    <a:pt x="0" y="37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939"/>
            <p:cNvSpPr>
              <a:spLocks noChangeArrowheads="1"/>
            </p:cNvSpPr>
            <p:nvPr/>
          </p:nvSpPr>
          <p:spPr bwMode="auto">
            <a:xfrm>
              <a:off x="4161157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940"/>
            <p:cNvSpPr>
              <a:spLocks noChangeArrowheads="1"/>
            </p:cNvSpPr>
            <p:nvPr/>
          </p:nvSpPr>
          <p:spPr bwMode="auto">
            <a:xfrm>
              <a:off x="4072889" y="4885419"/>
              <a:ext cx="34103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941"/>
            <p:cNvSpPr>
              <a:spLocks noChangeArrowheads="1"/>
            </p:cNvSpPr>
            <p:nvPr/>
          </p:nvSpPr>
          <p:spPr bwMode="auto">
            <a:xfrm>
              <a:off x="3982616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942"/>
            <p:cNvSpPr>
              <a:spLocks noChangeArrowheads="1"/>
            </p:cNvSpPr>
            <p:nvPr/>
          </p:nvSpPr>
          <p:spPr bwMode="auto">
            <a:xfrm>
              <a:off x="3892342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943"/>
            <p:cNvSpPr>
              <a:spLocks noChangeArrowheads="1"/>
            </p:cNvSpPr>
            <p:nvPr/>
          </p:nvSpPr>
          <p:spPr bwMode="auto">
            <a:xfrm>
              <a:off x="3802068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944"/>
            <p:cNvSpPr>
              <a:spLocks noChangeArrowheads="1"/>
            </p:cNvSpPr>
            <p:nvPr/>
          </p:nvSpPr>
          <p:spPr bwMode="auto">
            <a:xfrm>
              <a:off x="3713801" y="488541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945"/>
            <p:cNvSpPr>
              <a:spLocks noChangeArrowheads="1"/>
            </p:cNvSpPr>
            <p:nvPr/>
          </p:nvSpPr>
          <p:spPr bwMode="auto">
            <a:xfrm>
              <a:off x="3623527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946"/>
            <p:cNvSpPr>
              <a:spLocks noChangeArrowheads="1"/>
            </p:cNvSpPr>
            <p:nvPr/>
          </p:nvSpPr>
          <p:spPr bwMode="auto">
            <a:xfrm>
              <a:off x="3533254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947"/>
            <p:cNvSpPr>
              <a:spLocks noChangeArrowheads="1"/>
            </p:cNvSpPr>
            <p:nvPr/>
          </p:nvSpPr>
          <p:spPr bwMode="auto">
            <a:xfrm>
              <a:off x="3442980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948"/>
            <p:cNvSpPr>
              <a:spLocks noChangeArrowheads="1"/>
            </p:cNvSpPr>
            <p:nvPr/>
          </p:nvSpPr>
          <p:spPr bwMode="auto">
            <a:xfrm>
              <a:off x="3354713" y="488541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949"/>
            <p:cNvSpPr>
              <a:spLocks noChangeArrowheads="1"/>
            </p:cNvSpPr>
            <p:nvPr/>
          </p:nvSpPr>
          <p:spPr bwMode="auto">
            <a:xfrm>
              <a:off x="3264439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950"/>
            <p:cNvSpPr>
              <a:spLocks noChangeArrowheads="1"/>
            </p:cNvSpPr>
            <p:nvPr/>
          </p:nvSpPr>
          <p:spPr bwMode="auto">
            <a:xfrm>
              <a:off x="3174166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951"/>
            <p:cNvSpPr>
              <a:spLocks noChangeArrowheads="1"/>
            </p:cNvSpPr>
            <p:nvPr/>
          </p:nvSpPr>
          <p:spPr bwMode="auto">
            <a:xfrm>
              <a:off x="3083892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952"/>
            <p:cNvSpPr>
              <a:spLocks noChangeArrowheads="1"/>
            </p:cNvSpPr>
            <p:nvPr/>
          </p:nvSpPr>
          <p:spPr bwMode="auto">
            <a:xfrm>
              <a:off x="2993618" y="4883429"/>
              <a:ext cx="36109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953"/>
            <p:cNvSpPr>
              <a:spLocks noChangeArrowheads="1"/>
            </p:cNvSpPr>
            <p:nvPr/>
          </p:nvSpPr>
          <p:spPr bwMode="auto">
            <a:xfrm>
              <a:off x="2905351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954"/>
            <p:cNvSpPr>
              <a:spLocks/>
            </p:cNvSpPr>
            <p:nvPr/>
          </p:nvSpPr>
          <p:spPr bwMode="auto">
            <a:xfrm>
              <a:off x="2815077" y="488342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955"/>
            <p:cNvSpPr>
              <a:spLocks/>
            </p:cNvSpPr>
            <p:nvPr/>
          </p:nvSpPr>
          <p:spPr bwMode="auto">
            <a:xfrm>
              <a:off x="2724804" y="4883429"/>
              <a:ext cx="36109" cy="1791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956"/>
            <p:cNvSpPr>
              <a:spLocks noChangeArrowheads="1"/>
            </p:cNvSpPr>
            <p:nvPr/>
          </p:nvSpPr>
          <p:spPr bwMode="auto">
            <a:xfrm>
              <a:off x="2634530" y="4883429"/>
              <a:ext cx="38116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957"/>
            <p:cNvSpPr>
              <a:spLocks/>
            </p:cNvSpPr>
            <p:nvPr/>
          </p:nvSpPr>
          <p:spPr bwMode="auto">
            <a:xfrm>
              <a:off x="2546263" y="488342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958"/>
            <p:cNvSpPr>
              <a:spLocks/>
            </p:cNvSpPr>
            <p:nvPr/>
          </p:nvSpPr>
          <p:spPr bwMode="auto">
            <a:xfrm>
              <a:off x="2455989" y="488342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959"/>
            <p:cNvSpPr>
              <a:spLocks noChangeArrowheads="1"/>
            </p:cNvSpPr>
            <p:nvPr/>
          </p:nvSpPr>
          <p:spPr bwMode="auto">
            <a:xfrm>
              <a:off x="2365716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960"/>
            <p:cNvSpPr>
              <a:spLocks noChangeArrowheads="1"/>
            </p:cNvSpPr>
            <p:nvPr/>
          </p:nvSpPr>
          <p:spPr bwMode="auto">
            <a:xfrm>
              <a:off x="2275442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961"/>
            <p:cNvSpPr>
              <a:spLocks noChangeArrowheads="1"/>
            </p:cNvSpPr>
            <p:nvPr/>
          </p:nvSpPr>
          <p:spPr bwMode="auto">
            <a:xfrm>
              <a:off x="2187175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962"/>
            <p:cNvSpPr>
              <a:spLocks noChangeArrowheads="1"/>
            </p:cNvSpPr>
            <p:nvPr/>
          </p:nvSpPr>
          <p:spPr bwMode="auto">
            <a:xfrm>
              <a:off x="2096901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963"/>
            <p:cNvSpPr>
              <a:spLocks noChangeArrowheads="1"/>
            </p:cNvSpPr>
            <p:nvPr/>
          </p:nvSpPr>
          <p:spPr bwMode="auto">
            <a:xfrm>
              <a:off x="2006628" y="4881439"/>
              <a:ext cx="36109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964"/>
            <p:cNvSpPr>
              <a:spLocks noChangeArrowheads="1"/>
            </p:cNvSpPr>
            <p:nvPr/>
          </p:nvSpPr>
          <p:spPr bwMode="auto">
            <a:xfrm>
              <a:off x="1916354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965"/>
            <p:cNvSpPr>
              <a:spLocks noChangeArrowheads="1"/>
            </p:cNvSpPr>
            <p:nvPr/>
          </p:nvSpPr>
          <p:spPr bwMode="auto">
            <a:xfrm>
              <a:off x="1828086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966"/>
            <p:cNvSpPr>
              <a:spLocks noChangeArrowheads="1"/>
            </p:cNvSpPr>
            <p:nvPr/>
          </p:nvSpPr>
          <p:spPr bwMode="auto">
            <a:xfrm>
              <a:off x="1737813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967"/>
            <p:cNvSpPr>
              <a:spLocks noChangeArrowheads="1"/>
            </p:cNvSpPr>
            <p:nvPr/>
          </p:nvSpPr>
          <p:spPr bwMode="auto">
            <a:xfrm>
              <a:off x="1647539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968"/>
            <p:cNvSpPr>
              <a:spLocks noChangeArrowheads="1"/>
            </p:cNvSpPr>
            <p:nvPr/>
          </p:nvSpPr>
          <p:spPr bwMode="auto">
            <a:xfrm>
              <a:off x="1559272" y="488143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969"/>
            <p:cNvSpPr>
              <a:spLocks noChangeArrowheads="1"/>
            </p:cNvSpPr>
            <p:nvPr/>
          </p:nvSpPr>
          <p:spPr bwMode="auto">
            <a:xfrm>
              <a:off x="1468998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970"/>
            <p:cNvSpPr>
              <a:spLocks noChangeArrowheads="1"/>
            </p:cNvSpPr>
            <p:nvPr/>
          </p:nvSpPr>
          <p:spPr bwMode="auto">
            <a:xfrm>
              <a:off x="1378725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971"/>
            <p:cNvSpPr>
              <a:spLocks/>
            </p:cNvSpPr>
            <p:nvPr/>
          </p:nvSpPr>
          <p:spPr bwMode="auto">
            <a:xfrm>
              <a:off x="1288451" y="488143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972"/>
            <p:cNvSpPr>
              <a:spLocks/>
            </p:cNvSpPr>
            <p:nvPr/>
          </p:nvSpPr>
          <p:spPr bwMode="auto">
            <a:xfrm>
              <a:off x="1200184" y="4881439"/>
              <a:ext cx="34103" cy="1791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973"/>
            <p:cNvSpPr>
              <a:spLocks noChangeArrowheads="1"/>
            </p:cNvSpPr>
            <p:nvPr/>
          </p:nvSpPr>
          <p:spPr bwMode="auto">
            <a:xfrm>
              <a:off x="1109910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974"/>
            <p:cNvSpPr>
              <a:spLocks/>
            </p:cNvSpPr>
            <p:nvPr/>
          </p:nvSpPr>
          <p:spPr bwMode="auto">
            <a:xfrm>
              <a:off x="1019637" y="4879449"/>
              <a:ext cx="36109" cy="1990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975"/>
            <p:cNvSpPr>
              <a:spLocks/>
            </p:cNvSpPr>
            <p:nvPr/>
          </p:nvSpPr>
          <p:spPr bwMode="auto">
            <a:xfrm>
              <a:off x="929363" y="4879449"/>
              <a:ext cx="36109" cy="1990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976"/>
            <p:cNvSpPr>
              <a:spLocks noChangeArrowheads="1"/>
            </p:cNvSpPr>
            <p:nvPr/>
          </p:nvSpPr>
          <p:spPr bwMode="auto">
            <a:xfrm>
              <a:off x="841095" y="487944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977"/>
            <p:cNvSpPr>
              <a:spLocks noChangeArrowheads="1"/>
            </p:cNvSpPr>
            <p:nvPr/>
          </p:nvSpPr>
          <p:spPr bwMode="auto">
            <a:xfrm>
              <a:off x="750822" y="487944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978"/>
            <p:cNvSpPr>
              <a:spLocks/>
            </p:cNvSpPr>
            <p:nvPr/>
          </p:nvSpPr>
          <p:spPr bwMode="auto">
            <a:xfrm>
              <a:off x="678603" y="4879449"/>
              <a:ext cx="18055" cy="17910"/>
            </a:xfrm>
            <a:custGeom>
              <a:avLst/>
              <a:gdLst>
                <a:gd name="T0" fmla="*/ 0 w 37"/>
                <a:gd name="T1" fmla="*/ 19 h 36"/>
                <a:gd name="T2" fmla="*/ 0 w 37"/>
                <a:gd name="T3" fmla="*/ 36 h 36"/>
                <a:gd name="T4" fmla="*/ 37 w 37"/>
                <a:gd name="T5" fmla="*/ 36 h 36"/>
                <a:gd name="T6" fmla="*/ 37 w 37"/>
                <a:gd name="T7" fmla="*/ 0 h 36"/>
                <a:gd name="T8" fmla="*/ 0 w 37"/>
                <a:gd name="T9" fmla="*/ 0 h 36"/>
                <a:gd name="T10" fmla="*/ 0 w 37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6"/>
                <a:gd name="T20" fmla="*/ 37 w 3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6">
                  <a:moveTo>
                    <a:pt x="0" y="19"/>
                  </a:moveTo>
                  <a:lnTo>
                    <a:pt x="0" y="36"/>
                  </a:ln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979"/>
            <p:cNvSpPr>
              <a:spLocks/>
            </p:cNvSpPr>
            <p:nvPr/>
          </p:nvSpPr>
          <p:spPr bwMode="auto">
            <a:xfrm>
              <a:off x="572281" y="4833679"/>
              <a:ext cx="110334" cy="111441"/>
            </a:xfrm>
            <a:custGeom>
              <a:avLst/>
              <a:gdLst>
                <a:gd name="T0" fmla="*/ 0 w 224"/>
                <a:gd name="T1" fmla="*/ 111 h 223"/>
                <a:gd name="T2" fmla="*/ 224 w 224"/>
                <a:gd name="T3" fmla="*/ 223 h 223"/>
                <a:gd name="T4" fmla="*/ 224 w 224"/>
                <a:gd name="T5" fmla="*/ 0 h 223"/>
                <a:gd name="T6" fmla="*/ 0 w 224"/>
                <a:gd name="T7" fmla="*/ 11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223"/>
                <a:gd name="T14" fmla="*/ 224 w 224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223">
                  <a:moveTo>
                    <a:pt x="0" y="111"/>
                  </a:moveTo>
                  <a:lnTo>
                    <a:pt x="224" y="223"/>
                  </a:lnTo>
                  <a:lnTo>
                    <a:pt x="22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980"/>
            <p:cNvSpPr>
              <a:spLocks noChangeArrowheads="1"/>
            </p:cNvSpPr>
            <p:nvPr/>
          </p:nvSpPr>
          <p:spPr bwMode="auto">
            <a:xfrm>
              <a:off x="4793072" y="4433686"/>
              <a:ext cx="146444" cy="22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500" b="1">
                  <a:solidFill>
                    <a:srgbClr val="FF0000"/>
                  </a:solidFill>
                </a:rPr>
                <a:t>Q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18" name="Rectangle 981"/>
            <p:cNvSpPr>
              <a:spLocks noChangeArrowheads="1"/>
            </p:cNvSpPr>
            <p:nvPr/>
          </p:nvSpPr>
          <p:spPr bwMode="auto">
            <a:xfrm>
              <a:off x="3916415" y="4658558"/>
              <a:ext cx="128389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19" name="Rectangle 982"/>
            <p:cNvSpPr>
              <a:spLocks noChangeArrowheads="1"/>
            </p:cNvSpPr>
            <p:nvPr/>
          </p:nvSpPr>
          <p:spPr bwMode="auto">
            <a:xfrm>
              <a:off x="2883284" y="4407816"/>
              <a:ext cx="88267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_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20" name="Rectangle 983"/>
            <p:cNvSpPr>
              <a:spLocks noChangeArrowheads="1"/>
            </p:cNvSpPr>
            <p:nvPr/>
          </p:nvSpPr>
          <p:spPr bwMode="auto">
            <a:xfrm>
              <a:off x="2883284" y="4654578"/>
              <a:ext cx="128389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21" name="Freeform 986"/>
            <p:cNvSpPr>
              <a:spLocks/>
            </p:cNvSpPr>
            <p:nvPr/>
          </p:nvSpPr>
          <p:spPr bwMode="auto">
            <a:xfrm>
              <a:off x="5790093" y="4933179"/>
              <a:ext cx="188571" cy="238801"/>
            </a:xfrm>
            <a:custGeom>
              <a:avLst/>
              <a:gdLst>
                <a:gd name="T0" fmla="*/ 13 w 376"/>
                <a:gd name="T1" fmla="*/ 9 h 478"/>
                <a:gd name="T2" fmla="*/ 0 w 376"/>
                <a:gd name="T3" fmla="*/ 18 h 478"/>
                <a:gd name="T4" fmla="*/ 352 w 376"/>
                <a:gd name="T5" fmla="*/ 478 h 478"/>
                <a:gd name="T6" fmla="*/ 376 w 376"/>
                <a:gd name="T7" fmla="*/ 460 h 478"/>
                <a:gd name="T8" fmla="*/ 24 w 376"/>
                <a:gd name="T9" fmla="*/ 0 h 478"/>
                <a:gd name="T10" fmla="*/ 13 w 376"/>
                <a:gd name="T11" fmla="*/ 9 h 4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478"/>
                <a:gd name="T20" fmla="*/ 376 w 376"/>
                <a:gd name="T21" fmla="*/ 478 h 4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478">
                  <a:moveTo>
                    <a:pt x="13" y="9"/>
                  </a:moveTo>
                  <a:lnTo>
                    <a:pt x="0" y="18"/>
                  </a:lnTo>
                  <a:lnTo>
                    <a:pt x="352" y="478"/>
                  </a:lnTo>
                  <a:lnTo>
                    <a:pt x="376" y="460"/>
                  </a:lnTo>
                  <a:lnTo>
                    <a:pt x="24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87"/>
            <p:cNvSpPr>
              <a:spLocks/>
            </p:cNvSpPr>
            <p:nvPr/>
          </p:nvSpPr>
          <p:spPr bwMode="auto">
            <a:xfrm>
              <a:off x="5755990" y="4887409"/>
              <a:ext cx="76231" cy="79600"/>
            </a:xfrm>
            <a:custGeom>
              <a:avLst/>
              <a:gdLst>
                <a:gd name="T0" fmla="*/ 0 w 151"/>
                <a:gd name="T1" fmla="*/ 0 h 164"/>
                <a:gd name="T2" fmla="*/ 25 w 151"/>
                <a:gd name="T3" fmla="*/ 164 h 164"/>
                <a:gd name="T4" fmla="*/ 0 w 151"/>
                <a:gd name="T5" fmla="*/ 0 h 164"/>
                <a:gd name="T6" fmla="*/ 151 w 151"/>
                <a:gd name="T7" fmla="*/ 67 h 164"/>
                <a:gd name="T8" fmla="*/ 25 w 151"/>
                <a:gd name="T9" fmla="*/ 164 h 164"/>
                <a:gd name="T10" fmla="*/ 0 w 151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64"/>
                <a:gd name="T20" fmla="*/ 151 w 151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64">
                  <a:moveTo>
                    <a:pt x="0" y="0"/>
                  </a:moveTo>
                  <a:lnTo>
                    <a:pt x="25" y="164"/>
                  </a:lnTo>
                  <a:lnTo>
                    <a:pt x="0" y="0"/>
                  </a:lnTo>
                  <a:lnTo>
                    <a:pt x="151" y="67"/>
                  </a:lnTo>
                  <a:lnTo>
                    <a:pt x="25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90"/>
            <p:cNvSpPr>
              <a:spLocks/>
            </p:cNvSpPr>
            <p:nvPr/>
          </p:nvSpPr>
          <p:spPr bwMode="auto">
            <a:xfrm>
              <a:off x="6048877" y="4689988"/>
              <a:ext cx="469910" cy="107872"/>
            </a:xfrm>
            <a:custGeom>
              <a:avLst/>
              <a:gdLst>
                <a:gd name="T0" fmla="*/ 3 w 1582"/>
                <a:gd name="T1" fmla="*/ 322 h 338"/>
                <a:gd name="T2" fmla="*/ 6 w 1582"/>
                <a:gd name="T3" fmla="*/ 338 h 338"/>
                <a:gd name="T4" fmla="*/ 1582 w 1582"/>
                <a:gd name="T5" fmla="*/ 32 h 338"/>
                <a:gd name="T6" fmla="*/ 1576 w 1582"/>
                <a:gd name="T7" fmla="*/ 0 h 338"/>
                <a:gd name="T8" fmla="*/ 0 w 1582"/>
                <a:gd name="T9" fmla="*/ 306 h 338"/>
                <a:gd name="T10" fmla="*/ 3 w 1582"/>
                <a:gd name="T11" fmla="*/ 322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338"/>
                <a:gd name="T20" fmla="*/ 1582 w 1582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338">
                  <a:moveTo>
                    <a:pt x="3" y="322"/>
                  </a:moveTo>
                  <a:lnTo>
                    <a:pt x="6" y="338"/>
                  </a:lnTo>
                  <a:lnTo>
                    <a:pt x="1582" y="32"/>
                  </a:lnTo>
                  <a:lnTo>
                    <a:pt x="1576" y="0"/>
                  </a:lnTo>
                  <a:lnTo>
                    <a:pt x="0" y="306"/>
                  </a:lnTo>
                  <a:lnTo>
                    <a:pt x="3" y="3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91"/>
            <p:cNvSpPr>
              <a:spLocks/>
            </p:cNvSpPr>
            <p:nvPr/>
          </p:nvSpPr>
          <p:spPr bwMode="auto">
            <a:xfrm>
              <a:off x="5958604" y="4756068"/>
              <a:ext cx="106322" cy="95521"/>
            </a:xfrm>
            <a:custGeom>
              <a:avLst/>
              <a:gdLst>
                <a:gd name="T0" fmla="*/ 0 w 211"/>
                <a:gd name="T1" fmla="*/ 133 h 191"/>
                <a:gd name="T2" fmla="*/ 211 w 211"/>
                <a:gd name="T3" fmla="*/ 191 h 191"/>
                <a:gd name="T4" fmla="*/ 173 w 211"/>
                <a:gd name="T5" fmla="*/ 0 h 191"/>
                <a:gd name="T6" fmla="*/ 0 w 211"/>
                <a:gd name="T7" fmla="*/ 133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191"/>
                <a:gd name="T14" fmla="*/ 211 w 211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191">
                  <a:moveTo>
                    <a:pt x="0" y="133"/>
                  </a:moveTo>
                  <a:lnTo>
                    <a:pt x="211" y="191"/>
                  </a:lnTo>
                  <a:lnTo>
                    <a:pt x="173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92"/>
            <p:cNvSpPr>
              <a:spLocks/>
            </p:cNvSpPr>
            <p:nvPr/>
          </p:nvSpPr>
          <p:spPr bwMode="auto">
            <a:xfrm>
              <a:off x="5523284" y="4813779"/>
              <a:ext cx="437325" cy="99501"/>
            </a:xfrm>
            <a:custGeom>
              <a:avLst/>
              <a:gdLst>
                <a:gd name="T0" fmla="*/ 9 w 870"/>
                <a:gd name="T1" fmla="*/ 199 h 199"/>
                <a:gd name="T2" fmla="*/ 7 w 870"/>
                <a:gd name="T3" fmla="*/ 199 h 199"/>
                <a:gd name="T4" fmla="*/ 870 w 870"/>
                <a:gd name="T5" fmla="*/ 32 h 199"/>
                <a:gd name="T6" fmla="*/ 864 w 870"/>
                <a:gd name="T7" fmla="*/ 0 h 199"/>
                <a:gd name="T8" fmla="*/ 2 w 870"/>
                <a:gd name="T9" fmla="*/ 168 h 199"/>
                <a:gd name="T10" fmla="*/ 0 w 870"/>
                <a:gd name="T11" fmla="*/ 168 h 199"/>
                <a:gd name="T12" fmla="*/ 2 w 870"/>
                <a:gd name="T13" fmla="*/ 168 h 199"/>
                <a:gd name="T14" fmla="*/ 1 w 870"/>
                <a:gd name="T15" fmla="*/ 168 h 199"/>
                <a:gd name="T16" fmla="*/ 0 w 870"/>
                <a:gd name="T17" fmla="*/ 168 h 199"/>
                <a:gd name="T18" fmla="*/ 9 w 870"/>
                <a:gd name="T19" fmla="*/ 199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0"/>
                <a:gd name="T31" fmla="*/ 0 h 199"/>
                <a:gd name="T32" fmla="*/ 870 w 870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0" h="199">
                  <a:moveTo>
                    <a:pt x="9" y="199"/>
                  </a:moveTo>
                  <a:lnTo>
                    <a:pt x="7" y="199"/>
                  </a:lnTo>
                  <a:lnTo>
                    <a:pt x="870" y="32"/>
                  </a:lnTo>
                  <a:lnTo>
                    <a:pt x="864" y="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1" y="168"/>
                  </a:lnTo>
                  <a:lnTo>
                    <a:pt x="0" y="168"/>
                  </a:lnTo>
                  <a:lnTo>
                    <a:pt x="9" y="1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93"/>
            <p:cNvSpPr>
              <a:spLocks/>
            </p:cNvSpPr>
            <p:nvPr/>
          </p:nvSpPr>
          <p:spPr bwMode="auto">
            <a:xfrm>
              <a:off x="2199211" y="4899349"/>
              <a:ext cx="3330092" cy="1046746"/>
            </a:xfrm>
            <a:custGeom>
              <a:avLst/>
              <a:gdLst>
                <a:gd name="T0" fmla="*/ 5 w 6640"/>
                <a:gd name="T1" fmla="*/ 2092 h 2108"/>
                <a:gd name="T2" fmla="*/ 9 w 6640"/>
                <a:gd name="T3" fmla="*/ 2108 h 2108"/>
                <a:gd name="T4" fmla="*/ 6640 w 6640"/>
                <a:gd name="T5" fmla="*/ 31 h 2108"/>
                <a:gd name="T6" fmla="*/ 6631 w 6640"/>
                <a:gd name="T7" fmla="*/ 0 h 2108"/>
                <a:gd name="T8" fmla="*/ 0 w 6640"/>
                <a:gd name="T9" fmla="*/ 2077 h 2108"/>
                <a:gd name="T10" fmla="*/ 5 w 6640"/>
                <a:gd name="T11" fmla="*/ 2092 h 2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40"/>
                <a:gd name="T19" fmla="*/ 0 h 2108"/>
                <a:gd name="T20" fmla="*/ 6640 w 6640"/>
                <a:gd name="T21" fmla="*/ 2108 h 2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40" h="2108">
                  <a:moveTo>
                    <a:pt x="5" y="2092"/>
                  </a:moveTo>
                  <a:lnTo>
                    <a:pt x="9" y="2108"/>
                  </a:lnTo>
                  <a:lnTo>
                    <a:pt x="6640" y="31"/>
                  </a:lnTo>
                  <a:lnTo>
                    <a:pt x="6631" y="0"/>
                  </a:lnTo>
                  <a:lnTo>
                    <a:pt x="0" y="2077"/>
                  </a:lnTo>
                  <a:lnTo>
                    <a:pt x="5" y="20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94"/>
            <p:cNvSpPr>
              <a:spLocks/>
            </p:cNvSpPr>
            <p:nvPr/>
          </p:nvSpPr>
          <p:spPr bwMode="auto">
            <a:xfrm>
              <a:off x="2112950" y="5892365"/>
              <a:ext cx="108328" cy="91541"/>
            </a:xfrm>
            <a:custGeom>
              <a:avLst/>
              <a:gdLst>
                <a:gd name="T0" fmla="*/ 0 w 215"/>
                <a:gd name="T1" fmla="*/ 151 h 186"/>
                <a:gd name="T2" fmla="*/ 215 w 215"/>
                <a:gd name="T3" fmla="*/ 186 h 186"/>
                <a:gd name="T4" fmla="*/ 157 w 215"/>
                <a:gd name="T5" fmla="*/ 0 h 186"/>
                <a:gd name="T6" fmla="*/ 0 w 215"/>
                <a:gd name="T7" fmla="*/ 151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86"/>
                <a:gd name="T14" fmla="*/ 215 w 215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86">
                  <a:moveTo>
                    <a:pt x="0" y="151"/>
                  </a:moveTo>
                  <a:lnTo>
                    <a:pt x="215" y="186"/>
                  </a:lnTo>
                  <a:lnTo>
                    <a:pt x="157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95"/>
            <p:cNvSpPr>
              <a:spLocks/>
            </p:cNvSpPr>
            <p:nvPr/>
          </p:nvSpPr>
          <p:spPr bwMode="auto">
            <a:xfrm>
              <a:off x="2754895" y="5550083"/>
              <a:ext cx="312948" cy="350242"/>
            </a:xfrm>
            <a:custGeom>
              <a:avLst/>
              <a:gdLst>
                <a:gd name="T0" fmla="*/ 15 w 623"/>
                <a:gd name="T1" fmla="*/ 191 h 706"/>
                <a:gd name="T2" fmla="*/ 42 w 623"/>
                <a:gd name="T3" fmla="*/ 189 h 706"/>
                <a:gd name="T4" fmla="*/ 67 w 623"/>
                <a:gd name="T5" fmla="*/ 193 h 706"/>
                <a:gd name="T6" fmla="*/ 89 w 623"/>
                <a:gd name="T7" fmla="*/ 199 h 706"/>
                <a:gd name="T8" fmla="*/ 107 w 623"/>
                <a:gd name="T9" fmla="*/ 208 h 706"/>
                <a:gd name="T10" fmla="*/ 124 w 623"/>
                <a:gd name="T11" fmla="*/ 222 h 706"/>
                <a:gd name="T12" fmla="*/ 137 w 623"/>
                <a:gd name="T13" fmla="*/ 238 h 706"/>
                <a:gd name="T14" fmla="*/ 150 w 623"/>
                <a:gd name="T15" fmla="*/ 257 h 706"/>
                <a:gd name="T16" fmla="*/ 160 w 623"/>
                <a:gd name="T17" fmla="*/ 280 h 706"/>
                <a:gd name="T18" fmla="*/ 168 w 623"/>
                <a:gd name="T19" fmla="*/ 304 h 706"/>
                <a:gd name="T20" fmla="*/ 179 w 623"/>
                <a:gd name="T21" fmla="*/ 348 h 706"/>
                <a:gd name="T22" fmla="*/ 188 w 623"/>
                <a:gd name="T23" fmla="*/ 413 h 706"/>
                <a:gd name="T24" fmla="*/ 193 w 623"/>
                <a:gd name="T25" fmla="*/ 486 h 706"/>
                <a:gd name="T26" fmla="*/ 198 w 623"/>
                <a:gd name="T27" fmla="*/ 538 h 706"/>
                <a:gd name="T28" fmla="*/ 205 w 623"/>
                <a:gd name="T29" fmla="*/ 561 h 706"/>
                <a:gd name="T30" fmla="*/ 213 w 623"/>
                <a:gd name="T31" fmla="*/ 582 h 706"/>
                <a:gd name="T32" fmla="*/ 223 w 623"/>
                <a:gd name="T33" fmla="*/ 600 h 706"/>
                <a:gd name="T34" fmla="*/ 235 w 623"/>
                <a:gd name="T35" fmla="*/ 617 h 706"/>
                <a:gd name="T36" fmla="*/ 247 w 623"/>
                <a:gd name="T37" fmla="*/ 631 h 706"/>
                <a:gd name="T38" fmla="*/ 269 w 623"/>
                <a:gd name="T39" fmla="*/ 651 h 706"/>
                <a:gd name="T40" fmla="*/ 302 w 623"/>
                <a:gd name="T41" fmla="*/ 672 h 706"/>
                <a:gd name="T42" fmla="*/ 339 w 623"/>
                <a:gd name="T43" fmla="*/ 687 h 706"/>
                <a:gd name="T44" fmla="*/ 380 w 623"/>
                <a:gd name="T45" fmla="*/ 698 h 706"/>
                <a:gd name="T46" fmla="*/ 424 w 623"/>
                <a:gd name="T47" fmla="*/ 704 h 706"/>
                <a:gd name="T48" fmla="*/ 623 w 623"/>
                <a:gd name="T49" fmla="*/ 573 h 706"/>
                <a:gd name="T50" fmla="*/ 596 w 623"/>
                <a:gd name="T51" fmla="*/ 575 h 706"/>
                <a:gd name="T52" fmla="*/ 570 w 623"/>
                <a:gd name="T53" fmla="*/ 574 h 706"/>
                <a:gd name="T54" fmla="*/ 546 w 623"/>
                <a:gd name="T55" fmla="*/ 569 h 706"/>
                <a:gd name="T56" fmla="*/ 524 w 623"/>
                <a:gd name="T57" fmla="*/ 562 h 706"/>
                <a:gd name="T58" fmla="*/ 505 w 623"/>
                <a:gd name="T59" fmla="*/ 551 h 706"/>
                <a:gd name="T60" fmla="*/ 488 w 623"/>
                <a:gd name="T61" fmla="*/ 537 h 706"/>
                <a:gd name="T62" fmla="*/ 472 w 623"/>
                <a:gd name="T63" fmla="*/ 521 h 706"/>
                <a:gd name="T64" fmla="*/ 458 w 623"/>
                <a:gd name="T65" fmla="*/ 502 h 706"/>
                <a:gd name="T66" fmla="*/ 447 w 623"/>
                <a:gd name="T67" fmla="*/ 480 h 706"/>
                <a:gd name="T68" fmla="*/ 437 w 623"/>
                <a:gd name="T69" fmla="*/ 456 h 706"/>
                <a:gd name="T70" fmla="*/ 429 w 623"/>
                <a:gd name="T71" fmla="*/ 431 h 706"/>
                <a:gd name="T72" fmla="*/ 423 w 623"/>
                <a:gd name="T73" fmla="*/ 403 h 706"/>
                <a:gd name="T74" fmla="*/ 415 w 623"/>
                <a:gd name="T75" fmla="*/ 341 h 706"/>
                <a:gd name="T76" fmla="*/ 413 w 623"/>
                <a:gd name="T77" fmla="*/ 272 h 706"/>
                <a:gd name="T78" fmla="*/ 413 w 623"/>
                <a:gd name="T79" fmla="*/ 239 h 706"/>
                <a:gd name="T80" fmla="*/ 410 w 623"/>
                <a:gd name="T81" fmla="*/ 208 h 706"/>
                <a:gd name="T82" fmla="*/ 404 w 623"/>
                <a:gd name="T83" fmla="*/ 179 h 706"/>
                <a:gd name="T84" fmla="*/ 396 w 623"/>
                <a:gd name="T85" fmla="*/ 153 h 706"/>
                <a:gd name="T86" fmla="*/ 385 w 623"/>
                <a:gd name="T87" fmla="*/ 129 h 706"/>
                <a:gd name="T88" fmla="*/ 371 w 623"/>
                <a:gd name="T89" fmla="*/ 108 h 706"/>
                <a:gd name="T90" fmla="*/ 356 w 623"/>
                <a:gd name="T91" fmla="*/ 88 h 706"/>
                <a:gd name="T92" fmla="*/ 338 w 623"/>
                <a:gd name="T93" fmla="*/ 72 h 706"/>
                <a:gd name="T94" fmla="*/ 318 w 623"/>
                <a:gd name="T95" fmla="*/ 56 h 706"/>
                <a:gd name="T96" fmla="*/ 298 w 623"/>
                <a:gd name="T97" fmla="*/ 43 h 706"/>
                <a:gd name="T98" fmla="*/ 274 w 623"/>
                <a:gd name="T99" fmla="*/ 31 h 706"/>
                <a:gd name="T100" fmla="*/ 250 w 623"/>
                <a:gd name="T101" fmla="*/ 22 h 706"/>
                <a:gd name="T102" fmla="*/ 197 w 623"/>
                <a:gd name="T103" fmla="*/ 7 h 706"/>
                <a:gd name="T104" fmla="*/ 139 w 623"/>
                <a:gd name="T105" fmla="*/ 0 h 7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3"/>
                <a:gd name="T160" fmla="*/ 0 h 706"/>
                <a:gd name="T161" fmla="*/ 623 w 623"/>
                <a:gd name="T162" fmla="*/ 706 h 7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3" h="706">
                  <a:moveTo>
                    <a:pt x="0" y="193"/>
                  </a:moveTo>
                  <a:lnTo>
                    <a:pt x="15" y="191"/>
                  </a:lnTo>
                  <a:lnTo>
                    <a:pt x="29" y="189"/>
                  </a:lnTo>
                  <a:lnTo>
                    <a:pt x="42" y="189"/>
                  </a:lnTo>
                  <a:lnTo>
                    <a:pt x="55" y="191"/>
                  </a:lnTo>
                  <a:lnTo>
                    <a:pt x="67" y="193"/>
                  </a:lnTo>
                  <a:lnTo>
                    <a:pt x="77" y="195"/>
                  </a:lnTo>
                  <a:lnTo>
                    <a:pt x="89" y="199"/>
                  </a:lnTo>
                  <a:lnTo>
                    <a:pt x="98" y="203"/>
                  </a:lnTo>
                  <a:lnTo>
                    <a:pt x="107" y="208"/>
                  </a:lnTo>
                  <a:lnTo>
                    <a:pt x="116" y="214"/>
                  </a:lnTo>
                  <a:lnTo>
                    <a:pt x="124" y="222"/>
                  </a:lnTo>
                  <a:lnTo>
                    <a:pt x="131" y="229"/>
                  </a:lnTo>
                  <a:lnTo>
                    <a:pt x="137" y="238"/>
                  </a:lnTo>
                  <a:lnTo>
                    <a:pt x="145" y="247"/>
                  </a:lnTo>
                  <a:lnTo>
                    <a:pt x="150" y="257"/>
                  </a:lnTo>
                  <a:lnTo>
                    <a:pt x="155" y="268"/>
                  </a:lnTo>
                  <a:lnTo>
                    <a:pt x="160" y="280"/>
                  </a:lnTo>
                  <a:lnTo>
                    <a:pt x="164" y="292"/>
                  </a:lnTo>
                  <a:lnTo>
                    <a:pt x="168" y="304"/>
                  </a:lnTo>
                  <a:lnTo>
                    <a:pt x="172" y="318"/>
                  </a:lnTo>
                  <a:lnTo>
                    <a:pt x="179" y="348"/>
                  </a:lnTo>
                  <a:lnTo>
                    <a:pt x="184" y="379"/>
                  </a:lnTo>
                  <a:lnTo>
                    <a:pt x="188" y="413"/>
                  </a:lnTo>
                  <a:lnTo>
                    <a:pt x="191" y="449"/>
                  </a:lnTo>
                  <a:lnTo>
                    <a:pt x="193" y="486"/>
                  </a:lnTo>
                  <a:lnTo>
                    <a:pt x="195" y="527"/>
                  </a:lnTo>
                  <a:lnTo>
                    <a:pt x="198" y="538"/>
                  </a:lnTo>
                  <a:lnTo>
                    <a:pt x="201" y="550"/>
                  </a:lnTo>
                  <a:lnTo>
                    <a:pt x="205" y="561"/>
                  </a:lnTo>
                  <a:lnTo>
                    <a:pt x="209" y="571"/>
                  </a:lnTo>
                  <a:lnTo>
                    <a:pt x="213" y="582"/>
                  </a:lnTo>
                  <a:lnTo>
                    <a:pt x="218" y="591"/>
                  </a:lnTo>
                  <a:lnTo>
                    <a:pt x="223" y="600"/>
                  </a:lnTo>
                  <a:lnTo>
                    <a:pt x="228" y="609"/>
                  </a:lnTo>
                  <a:lnTo>
                    <a:pt x="235" y="617"/>
                  </a:lnTo>
                  <a:lnTo>
                    <a:pt x="241" y="624"/>
                  </a:lnTo>
                  <a:lnTo>
                    <a:pt x="247" y="631"/>
                  </a:lnTo>
                  <a:lnTo>
                    <a:pt x="254" y="639"/>
                  </a:lnTo>
                  <a:lnTo>
                    <a:pt x="269" y="651"/>
                  </a:lnTo>
                  <a:lnTo>
                    <a:pt x="285" y="662"/>
                  </a:lnTo>
                  <a:lnTo>
                    <a:pt x="302" y="672"/>
                  </a:lnTo>
                  <a:lnTo>
                    <a:pt x="320" y="680"/>
                  </a:lnTo>
                  <a:lnTo>
                    <a:pt x="339" y="687"/>
                  </a:lnTo>
                  <a:lnTo>
                    <a:pt x="360" y="692"/>
                  </a:lnTo>
                  <a:lnTo>
                    <a:pt x="380" y="698"/>
                  </a:lnTo>
                  <a:lnTo>
                    <a:pt x="401" y="702"/>
                  </a:lnTo>
                  <a:lnTo>
                    <a:pt x="424" y="704"/>
                  </a:lnTo>
                  <a:lnTo>
                    <a:pt x="446" y="706"/>
                  </a:lnTo>
                  <a:lnTo>
                    <a:pt x="623" y="573"/>
                  </a:lnTo>
                  <a:lnTo>
                    <a:pt x="609" y="575"/>
                  </a:lnTo>
                  <a:lnTo>
                    <a:pt x="596" y="575"/>
                  </a:lnTo>
                  <a:lnTo>
                    <a:pt x="582" y="575"/>
                  </a:lnTo>
                  <a:lnTo>
                    <a:pt x="570" y="574"/>
                  </a:lnTo>
                  <a:lnTo>
                    <a:pt x="557" y="572"/>
                  </a:lnTo>
                  <a:lnTo>
                    <a:pt x="546" y="569"/>
                  </a:lnTo>
                  <a:lnTo>
                    <a:pt x="536" y="566"/>
                  </a:lnTo>
                  <a:lnTo>
                    <a:pt x="524" y="562"/>
                  </a:lnTo>
                  <a:lnTo>
                    <a:pt x="515" y="557"/>
                  </a:lnTo>
                  <a:lnTo>
                    <a:pt x="505" y="551"/>
                  </a:lnTo>
                  <a:lnTo>
                    <a:pt x="496" y="544"/>
                  </a:lnTo>
                  <a:lnTo>
                    <a:pt x="488" y="537"/>
                  </a:lnTo>
                  <a:lnTo>
                    <a:pt x="480" y="529"/>
                  </a:lnTo>
                  <a:lnTo>
                    <a:pt x="472" y="521"/>
                  </a:lnTo>
                  <a:lnTo>
                    <a:pt x="465" y="511"/>
                  </a:lnTo>
                  <a:lnTo>
                    <a:pt x="458" y="502"/>
                  </a:lnTo>
                  <a:lnTo>
                    <a:pt x="453" y="492"/>
                  </a:lnTo>
                  <a:lnTo>
                    <a:pt x="447" y="480"/>
                  </a:lnTo>
                  <a:lnTo>
                    <a:pt x="441" y="469"/>
                  </a:lnTo>
                  <a:lnTo>
                    <a:pt x="437" y="456"/>
                  </a:lnTo>
                  <a:lnTo>
                    <a:pt x="432" y="444"/>
                  </a:lnTo>
                  <a:lnTo>
                    <a:pt x="429" y="431"/>
                  </a:lnTo>
                  <a:lnTo>
                    <a:pt x="426" y="417"/>
                  </a:lnTo>
                  <a:lnTo>
                    <a:pt x="423" y="403"/>
                  </a:lnTo>
                  <a:lnTo>
                    <a:pt x="418" y="373"/>
                  </a:lnTo>
                  <a:lnTo>
                    <a:pt x="415" y="341"/>
                  </a:lnTo>
                  <a:lnTo>
                    <a:pt x="413" y="307"/>
                  </a:lnTo>
                  <a:lnTo>
                    <a:pt x="413" y="272"/>
                  </a:lnTo>
                  <a:lnTo>
                    <a:pt x="415" y="255"/>
                  </a:lnTo>
                  <a:lnTo>
                    <a:pt x="413" y="239"/>
                  </a:lnTo>
                  <a:lnTo>
                    <a:pt x="412" y="223"/>
                  </a:lnTo>
                  <a:lnTo>
                    <a:pt x="410" y="208"/>
                  </a:lnTo>
                  <a:lnTo>
                    <a:pt x="407" y="194"/>
                  </a:lnTo>
                  <a:lnTo>
                    <a:pt x="404" y="179"/>
                  </a:lnTo>
                  <a:lnTo>
                    <a:pt x="400" y="166"/>
                  </a:lnTo>
                  <a:lnTo>
                    <a:pt x="396" y="153"/>
                  </a:lnTo>
                  <a:lnTo>
                    <a:pt x="390" y="141"/>
                  </a:lnTo>
                  <a:lnTo>
                    <a:pt x="385" y="129"/>
                  </a:lnTo>
                  <a:lnTo>
                    <a:pt x="378" y="118"/>
                  </a:lnTo>
                  <a:lnTo>
                    <a:pt x="371" y="108"/>
                  </a:lnTo>
                  <a:lnTo>
                    <a:pt x="364" y="97"/>
                  </a:lnTo>
                  <a:lnTo>
                    <a:pt x="356" y="88"/>
                  </a:lnTo>
                  <a:lnTo>
                    <a:pt x="347" y="80"/>
                  </a:lnTo>
                  <a:lnTo>
                    <a:pt x="338" y="72"/>
                  </a:lnTo>
                  <a:lnTo>
                    <a:pt x="329" y="63"/>
                  </a:lnTo>
                  <a:lnTo>
                    <a:pt x="318" y="56"/>
                  </a:lnTo>
                  <a:lnTo>
                    <a:pt x="308" y="49"/>
                  </a:lnTo>
                  <a:lnTo>
                    <a:pt x="298" y="43"/>
                  </a:lnTo>
                  <a:lnTo>
                    <a:pt x="286" y="36"/>
                  </a:lnTo>
                  <a:lnTo>
                    <a:pt x="274" y="31"/>
                  </a:lnTo>
                  <a:lnTo>
                    <a:pt x="262" y="26"/>
                  </a:lnTo>
                  <a:lnTo>
                    <a:pt x="250" y="22"/>
                  </a:lnTo>
                  <a:lnTo>
                    <a:pt x="224" y="14"/>
                  </a:lnTo>
                  <a:lnTo>
                    <a:pt x="197" y="7"/>
                  </a:lnTo>
                  <a:lnTo>
                    <a:pt x="168" y="3"/>
                  </a:lnTo>
                  <a:lnTo>
                    <a:pt x="139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96"/>
            <p:cNvSpPr>
              <a:spLocks/>
            </p:cNvSpPr>
            <p:nvPr/>
          </p:nvSpPr>
          <p:spPr bwMode="auto">
            <a:xfrm>
              <a:off x="2754895" y="5550083"/>
              <a:ext cx="312948" cy="350242"/>
            </a:xfrm>
            <a:custGeom>
              <a:avLst/>
              <a:gdLst>
                <a:gd name="T0" fmla="*/ 15 w 623"/>
                <a:gd name="T1" fmla="*/ 191 h 706"/>
                <a:gd name="T2" fmla="*/ 42 w 623"/>
                <a:gd name="T3" fmla="*/ 189 h 706"/>
                <a:gd name="T4" fmla="*/ 67 w 623"/>
                <a:gd name="T5" fmla="*/ 193 h 706"/>
                <a:gd name="T6" fmla="*/ 89 w 623"/>
                <a:gd name="T7" fmla="*/ 199 h 706"/>
                <a:gd name="T8" fmla="*/ 107 w 623"/>
                <a:gd name="T9" fmla="*/ 208 h 706"/>
                <a:gd name="T10" fmla="*/ 124 w 623"/>
                <a:gd name="T11" fmla="*/ 222 h 706"/>
                <a:gd name="T12" fmla="*/ 137 w 623"/>
                <a:gd name="T13" fmla="*/ 238 h 706"/>
                <a:gd name="T14" fmla="*/ 150 w 623"/>
                <a:gd name="T15" fmla="*/ 257 h 706"/>
                <a:gd name="T16" fmla="*/ 160 w 623"/>
                <a:gd name="T17" fmla="*/ 280 h 706"/>
                <a:gd name="T18" fmla="*/ 168 w 623"/>
                <a:gd name="T19" fmla="*/ 304 h 706"/>
                <a:gd name="T20" fmla="*/ 179 w 623"/>
                <a:gd name="T21" fmla="*/ 348 h 706"/>
                <a:gd name="T22" fmla="*/ 188 w 623"/>
                <a:gd name="T23" fmla="*/ 413 h 706"/>
                <a:gd name="T24" fmla="*/ 193 w 623"/>
                <a:gd name="T25" fmla="*/ 486 h 706"/>
                <a:gd name="T26" fmla="*/ 198 w 623"/>
                <a:gd name="T27" fmla="*/ 538 h 706"/>
                <a:gd name="T28" fmla="*/ 205 w 623"/>
                <a:gd name="T29" fmla="*/ 561 h 706"/>
                <a:gd name="T30" fmla="*/ 213 w 623"/>
                <a:gd name="T31" fmla="*/ 582 h 706"/>
                <a:gd name="T32" fmla="*/ 223 w 623"/>
                <a:gd name="T33" fmla="*/ 600 h 706"/>
                <a:gd name="T34" fmla="*/ 235 w 623"/>
                <a:gd name="T35" fmla="*/ 617 h 706"/>
                <a:gd name="T36" fmla="*/ 247 w 623"/>
                <a:gd name="T37" fmla="*/ 631 h 706"/>
                <a:gd name="T38" fmla="*/ 269 w 623"/>
                <a:gd name="T39" fmla="*/ 651 h 706"/>
                <a:gd name="T40" fmla="*/ 302 w 623"/>
                <a:gd name="T41" fmla="*/ 672 h 706"/>
                <a:gd name="T42" fmla="*/ 339 w 623"/>
                <a:gd name="T43" fmla="*/ 687 h 706"/>
                <a:gd name="T44" fmla="*/ 380 w 623"/>
                <a:gd name="T45" fmla="*/ 698 h 706"/>
                <a:gd name="T46" fmla="*/ 424 w 623"/>
                <a:gd name="T47" fmla="*/ 704 h 706"/>
                <a:gd name="T48" fmla="*/ 623 w 623"/>
                <a:gd name="T49" fmla="*/ 573 h 706"/>
                <a:gd name="T50" fmla="*/ 596 w 623"/>
                <a:gd name="T51" fmla="*/ 575 h 706"/>
                <a:gd name="T52" fmla="*/ 570 w 623"/>
                <a:gd name="T53" fmla="*/ 574 h 706"/>
                <a:gd name="T54" fmla="*/ 546 w 623"/>
                <a:gd name="T55" fmla="*/ 569 h 706"/>
                <a:gd name="T56" fmla="*/ 524 w 623"/>
                <a:gd name="T57" fmla="*/ 562 h 706"/>
                <a:gd name="T58" fmla="*/ 505 w 623"/>
                <a:gd name="T59" fmla="*/ 551 h 706"/>
                <a:gd name="T60" fmla="*/ 488 w 623"/>
                <a:gd name="T61" fmla="*/ 537 h 706"/>
                <a:gd name="T62" fmla="*/ 472 w 623"/>
                <a:gd name="T63" fmla="*/ 521 h 706"/>
                <a:gd name="T64" fmla="*/ 458 w 623"/>
                <a:gd name="T65" fmla="*/ 502 h 706"/>
                <a:gd name="T66" fmla="*/ 447 w 623"/>
                <a:gd name="T67" fmla="*/ 480 h 706"/>
                <a:gd name="T68" fmla="*/ 437 w 623"/>
                <a:gd name="T69" fmla="*/ 456 h 706"/>
                <a:gd name="T70" fmla="*/ 429 w 623"/>
                <a:gd name="T71" fmla="*/ 431 h 706"/>
                <a:gd name="T72" fmla="*/ 423 w 623"/>
                <a:gd name="T73" fmla="*/ 403 h 706"/>
                <a:gd name="T74" fmla="*/ 415 w 623"/>
                <a:gd name="T75" fmla="*/ 341 h 706"/>
                <a:gd name="T76" fmla="*/ 413 w 623"/>
                <a:gd name="T77" fmla="*/ 272 h 706"/>
                <a:gd name="T78" fmla="*/ 413 w 623"/>
                <a:gd name="T79" fmla="*/ 239 h 706"/>
                <a:gd name="T80" fmla="*/ 410 w 623"/>
                <a:gd name="T81" fmla="*/ 208 h 706"/>
                <a:gd name="T82" fmla="*/ 404 w 623"/>
                <a:gd name="T83" fmla="*/ 179 h 706"/>
                <a:gd name="T84" fmla="*/ 396 w 623"/>
                <a:gd name="T85" fmla="*/ 153 h 706"/>
                <a:gd name="T86" fmla="*/ 385 w 623"/>
                <a:gd name="T87" fmla="*/ 129 h 706"/>
                <a:gd name="T88" fmla="*/ 371 w 623"/>
                <a:gd name="T89" fmla="*/ 108 h 706"/>
                <a:gd name="T90" fmla="*/ 356 w 623"/>
                <a:gd name="T91" fmla="*/ 88 h 706"/>
                <a:gd name="T92" fmla="*/ 338 w 623"/>
                <a:gd name="T93" fmla="*/ 72 h 706"/>
                <a:gd name="T94" fmla="*/ 318 w 623"/>
                <a:gd name="T95" fmla="*/ 56 h 706"/>
                <a:gd name="T96" fmla="*/ 298 w 623"/>
                <a:gd name="T97" fmla="*/ 43 h 706"/>
                <a:gd name="T98" fmla="*/ 274 w 623"/>
                <a:gd name="T99" fmla="*/ 31 h 706"/>
                <a:gd name="T100" fmla="*/ 250 w 623"/>
                <a:gd name="T101" fmla="*/ 22 h 706"/>
                <a:gd name="T102" fmla="*/ 197 w 623"/>
                <a:gd name="T103" fmla="*/ 7 h 706"/>
                <a:gd name="T104" fmla="*/ 139 w 623"/>
                <a:gd name="T105" fmla="*/ 0 h 7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3"/>
                <a:gd name="T160" fmla="*/ 0 h 706"/>
                <a:gd name="T161" fmla="*/ 623 w 623"/>
                <a:gd name="T162" fmla="*/ 706 h 7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3" h="706">
                  <a:moveTo>
                    <a:pt x="0" y="193"/>
                  </a:moveTo>
                  <a:lnTo>
                    <a:pt x="15" y="191"/>
                  </a:lnTo>
                  <a:lnTo>
                    <a:pt x="29" y="189"/>
                  </a:lnTo>
                  <a:lnTo>
                    <a:pt x="42" y="189"/>
                  </a:lnTo>
                  <a:lnTo>
                    <a:pt x="55" y="191"/>
                  </a:lnTo>
                  <a:lnTo>
                    <a:pt x="67" y="193"/>
                  </a:lnTo>
                  <a:lnTo>
                    <a:pt x="77" y="195"/>
                  </a:lnTo>
                  <a:lnTo>
                    <a:pt x="89" y="199"/>
                  </a:lnTo>
                  <a:lnTo>
                    <a:pt x="98" y="203"/>
                  </a:lnTo>
                  <a:lnTo>
                    <a:pt x="107" y="208"/>
                  </a:lnTo>
                  <a:lnTo>
                    <a:pt x="116" y="214"/>
                  </a:lnTo>
                  <a:lnTo>
                    <a:pt x="124" y="222"/>
                  </a:lnTo>
                  <a:lnTo>
                    <a:pt x="131" y="229"/>
                  </a:lnTo>
                  <a:lnTo>
                    <a:pt x="137" y="238"/>
                  </a:lnTo>
                  <a:lnTo>
                    <a:pt x="145" y="247"/>
                  </a:lnTo>
                  <a:lnTo>
                    <a:pt x="150" y="257"/>
                  </a:lnTo>
                  <a:lnTo>
                    <a:pt x="155" y="268"/>
                  </a:lnTo>
                  <a:lnTo>
                    <a:pt x="160" y="280"/>
                  </a:lnTo>
                  <a:lnTo>
                    <a:pt x="164" y="292"/>
                  </a:lnTo>
                  <a:lnTo>
                    <a:pt x="168" y="304"/>
                  </a:lnTo>
                  <a:lnTo>
                    <a:pt x="172" y="318"/>
                  </a:lnTo>
                  <a:lnTo>
                    <a:pt x="179" y="348"/>
                  </a:lnTo>
                  <a:lnTo>
                    <a:pt x="184" y="379"/>
                  </a:lnTo>
                  <a:lnTo>
                    <a:pt x="188" y="413"/>
                  </a:lnTo>
                  <a:lnTo>
                    <a:pt x="191" y="449"/>
                  </a:lnTo>
                  <a:lnTo>
                    <a:pt x="193" y="486"/>
                  </a:lnTo>
                  <a:lnTo>
                    <a:pt x="195" y="527"/>
                  </a:lnTo>
                  <a:lnTo>
                    <a:pt x="198" y="538"/>
                  </a:lnTo>
                  <a:lnTo>
                    <a:pt x="201" y="550"/>
                  </a:lnTo>
                  <a:lnTo>
                    <a:pt x="205" y="561"/>
                  </a:lnTo>
                  <a:lnTo>
                    <a:pt x="209" y="571"/>
                  </a:lnTo>
                  <a:lnTo>
                    <a:pt x="213" y="582"/>
                  </a:lnTo>
                  <a:lnTo>
                    <a:pt x="218" y="591"/>
                  </a:lnTo>
                  <a:lnTo>
                    <a:pt x="223" y="600"/>
                  </a:lnTo>
                  <a:lnTo>
                    <a:pt x="228" y="609"/>
                  </a:lnTo>
                  <a:lnTo>
                    <a:pt x="235" y="617"/>
                  </a:lnTo>
                  <a:lnTo>
                    <a:pt x="241" y="624"/>
                  </a:lnTo>
                  <a:lnTo>
                    <a:pt x="247" y="631"/>
                  </a:lnTo>
                  <a:lnTo>
                    <a:pt x="254" y="639"/>
                  </a:lnTo>
                  <a:lnTo>
                    <a:pt x="269" y="651"/>
                  </a:lnTo>
                  <a:lnTo>
                    <a:pt x="285" y="662"/>
                  </a:lnTo>
                  <a:lnTo>
                    <a:pt x="302" y="672"/>
                  </a:lnTo>
                  <a:lnTo>
                    <a:pt x="320" y="680"/>
                  </a:lnTo>
                  <a:lnTo>
                    <a:pt x="339" y="687"/>
                  </a:lnTo>
                  <a:lnTo>
                    <a:pt x="360" y="692"/>
                  </a:lnTo>
                  <a:lnTo>
                    <a:pt x="380" y="698"/>
                  </a:lnTo>
                  <a:lnTo>
                    <a:pt x="401" y="702"/>
                  </a:lnTo>
                  <a:lnTo>
                    <a:pt x="424" y="704"/>
                  </a:lnTo>
                  <a:lnTo>
                    <a:pt x="446" y="706"/>
                  </a:lnTo>
                  <a:lnTo>
                    <a:pt x="623" y="573"/>
                  </a:lnTo>
                  <a:lnTo>
                    <a:pt x="609" y="575"/>
                  </a:lnTo>
                  <a:lnTo>
                    <a:pt x="596" y="575"/>
                  </a:lnTo>
                  <a:lnTo>
                    <a:pt x="582" y="575"/>
                  </a:lnTo>
                  <a:lnTo>
                    <a:pt x="570" y="574"/>
                  </a:lnTo>
                  <a:lnTo>
                    <a:pt x="557" y="572"/>
                  </a:lnTo>
                  <a:lnTo>
                    <a:pt x="546" y="569"/>
                  </a:lnTo>
                  <a:lnTo>
                    <a:pt x="536" y="566"/>
                  </a:lnTo>
                  <a:lnTo>
                    <a:pt x="524" y="562"/>
                  </a:lnTo>
                  <a:lnTo>
                    <a:pt x="515" y="557"/>
                  </a:lnTo>
                  <a:lnTo>
                    <a:pt x="505" y="551"/>
                  </a:lnTo>
                  <a:lnTo>
                    <a:pt x="496" y="544"/>
                  </a:lnTo>
                  <a:lnTo>
                    <a:pt x="488" y="537"/>
                  </a:lnTo>
                  <a:lnTo>
                    <a:pt x="480" y="529"/>
                  </a:lnTo>
                  <a:lnTo>
                    <a:pt x="472" y="521"/>
                  </a:lnTo>
                  <a:lnTo>
                    <a:pt x="465" y="511"/>
                  </a:lnTo>
                  <a:lnTo>
                    <a:pt x="458" y="502"/>
                  </a:lnTo>
                  <a:lnTo>
                    <a:pt x="453" y="492"/>
                  </a:lnTo>
                  <a:lnTo>
                    <a:pt x="447" y="480"/>
                  </a:lnTo>
                  <a:lnTo>
                    <a:pt x="441" y="469"/>
                  </a:lnTo>
                  <a:lnTo>
                    <a:pt x="437" y="456"/>
                  </a:lnTo>
                  <a:lnTo>
                    <a:pt x="432" y="444"/>
                  </a:lnTo>
                  <a:lnTo>
                    <a:pt x="429" y="431"/>
                  </a:lnTo>
                  <a:lnTo>
                    <a:pt x="426" y="417"/>
                  </a:lnTo>
                  <a:lnTo>
                    <a:pt x="423" y="403"/>
                  </a:lnTo>
                  <a:lnTo>
                    <a:pt x="418" y="373"/>
                  </a:lnTo>
                  <a:lnTo>
                    <a:pt x="415" y="341"/>
                  </a:lnTo>
                  <a:lnTo>
                    <a:pt x="413" y="307"/>
                  </a:lnTo>
                  <a:lnTo>
                    <a:pt x="413" y="272"/>
                  </a:lnTo>
                  <a:lnTo>
                    <a:pt x="415" y="255"/>
                  </a:lnTo>
                  <a:lnTo>
                    <a:pt x="413" y="239"/>
                  </a:lnTo>
                  <a:lnTo>
                    <a:pt x="412" y="223"/>
                  </a:lnTo>
                  <a:lnTo>
                    <a:pt x="410" y="208"/>
                  </a:lnTo>
                  <a:lnTo>
                    <a:pt x="407" y="194"/>
                  </a:lnTo>
                  <a:lnTo>
                    <a:pt x="404" y="179"/>
                  </a:lnTo>
                  <a:lnTo>
                    <a:pt x="400" y="166"/>
                  </a:lnTo>
                  <a:lnTo>
                    <a:pt x="396" y="153"/>
                  </a:lnTo>
                  <a:lnTo>
                    <a:pt x="390" y="141"/>
                  </a:lnTo>
                  <a:lnTo>
                    <a:pt x="385" y="129"/>
                  </a:lnTo>
                  <a:lnTo>
                    <a:pt x="378" y="118"/>
                  </a:lnTo>
                  <a:lnTo>
                    <a:pt x="371" y="108"/>
                  </a:lnTo>
                  <a:lnTo>
                    <a:pt x="364" y="97"/>
                  </a:lnTo>
                  <a:lnTo>
                    <a:pt x="356" y="88"/>
                  </a:lnTo>
                  <a:lnTo>
                    <a:pt x="347" y="80"/>
                  </a:lnTo>
                  <a:lnTo>
                    <a:pt x="338" y="72"/>
                  </a:lnTo>
                  <a:lnTo>
                    <a:pt x="329" y="63"/>
                  </a:lnTo>
                  <a:lnTo>
                    <a:pt x="318" y="56"/>
                  </a:lnTo>
                  <a:lnTo>
                    <a:pt x="308" y="49"/>
                  </a:lnTo>
                  <a:lnTo>
                    <a:pt x="298" y="43"/>
                  </a:lnTo>
                  <a:lnTo>
                    <a:pt x="286" y="36"/>
                  </a:lnTo>
                  <a:lnTo>
                    <a:pt x="274" y="31"/>
                  </a:lnTo>
                  <a:lnTo>
                    <a:pt x="262" y="26"/>
                  </a:lnTo>
                  <a:lnTo>
                    <a:pt x="250" y="22"/>
                  </a:lnTo>
                  <a:lnTo>
                    <a:pt x="224" y="14"/>
                  </a:lnTo>
                  <a:lnTo>
                    <a:pt x="197" y="7"/>
                  </a:lnTo>
                  <a:lnTo>
                    <a:pt x="168" y="3"/>
                  </a:lnTo>
                  <a:lnTo>
                    <a:pt x="139" y="0"/>
                  </a:lnTo>
                  <a:lnTo>
                    <a:pt x="0" y="19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97"/>
            <p:cNvSpPr>
              <a:spLocks/>
            </p:cNvSpPr>
            <p:nvPr/>
          </p:nvSpPr>
          <p:spPr bwMode="auto">
            <a:xfrm>
              <a:off x="2092889" y="5683414"/>
              <a:ext cx="300912" cy="236811"/>
            </a:xfrm>
            <a:custGeom>
              <a:avLst/>
              <a:gdLst>
                <a:gd name="T0" fmla="*/ 0 w 599"/>
                <a:gd name="T1" fmla="*/ 323 h 473"/>
                <a:gd name="T2" fmla="*/ 482 w 599"/>
                <a:gd name="T3" fmla="*/ 0 h 473"/>
                <a:gd name="T4" fmla="*/ 599 w 599"/>
                <a:gd name="T5" fmla="*/ 149 h 473"/>
                <a:gd name="T6" fmla="*/ 116 w 599"/>
                <a:gd name="T7" fmla="*/ 473 h 473"/>
                <a:gd name="T8" fmla="*/ 0 w 599"/>
                <a:gd name="T9" fmla="*/ 323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9"/>
                <a:gd name="T16" fmla="*/ 0 h 473"/>
                <a:gd name="T17" fmla="*/ 599 w 599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9" h="473">
                  <a:moveTo>
                    <a:pt x="0" y="323"/>
                  </a:moveTo>
                  <a:lnTo>
                    <a:pt x="482" y="0"/>
                  </a:lnTo>
                  <a:lnTo>
                    <a:pt x="599" y="149"/>
                  </a:lnTo>
                  <a:lnTo>
                    <a:pt x="116" y="47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98"/>
            <p:cNvSpPr>
              <a:spLocks/>
            </p:cNvSpPr>
            <p:nvPr/>
          </p:nvSpPr>
          <p:spPr bwMode="auto">
            <a:xfrm>
              <a:off x="2092889" y="5683414"/>
              <a:ext cx="300912" cy="236811"/>
            </a:xfrm>
            <a:custGeom>
              <a:avLst/>
              <a:gdLst>
                <a:gd name="T0" fmla="*/ 0 w 599"/>
                <a:gd name="T1" fmla="*/ 323 h 473"/>
                <a:gd name="T2" fmla="*/ 482 w 599"/>
                <a:gd name="T3" fmla="*/ 0 h 473"/>
                <a:gd name="T4" fmla="*/ 599 w 599"/>
                <a:gd name="T5" fmla="*/ 149 h 473"/>
                <a:gd name="T6" fmla="*/ 116 w 599"/>
                <a:gd name="T7" fmla="*/ 473 h 473"/>
                <a:gd name="T8" fmla="*/ 0 w 599"/>
                <a:gd name="T9" fmla="*/ 323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9"/>
                <a:gd name="T16" fmla="*/ 0 h 473"/>
                <a:gd name="T17" fmla="*/ 599 w 599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9" h="473">
                  <a:moveTo>
                    <a:pt x="0" y="323"/>
                  </a:moveTo>
                  <a:lnTo>
                    <a:pt x="482" y="0"/>
                  </a:lnTo>
                  <a:lnTo>
                    <a:pt x="599" y="149"/>
                  </a:lnTo>
                  <a:lnTo>
                    <a:pt x="116" y="473"/>
                  </a:lnTo>
                  <a:lnTo>
                    <a:pt x="0" y="323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99"/>
            <p:cNvSpPr>
              <a:spLocks/>
            </p:cNvSpPr>
            <p:nvPr/>
          </p:nvSpPr>
          <p:spPr bwMode="auto">
            <a:xfrm>
              <a:off x="2251369" y="6013756"/>
              <a:ext cx="258784" cy="210941"/>
            </a:xfrm>
            <a:custGeom>
              <a:avLst/>
              <a:gdLst>
                <a:gd name="T0" fmla="*/ 0 w 517"/>
                <a:gd name="T1" fmla="*/ 249 h 423"/>
                <a:gd name="T2" fmla="*/ 440 w 517"/>
                <a:gd name="T3" fmla="*/ 0 h 423"/>
                <a:gd name="T4" fmla="*/ 517 w 517"/>
                <a:gd name="T5" fmla="*/ 173 h 423"/>
                <a:gd name="T6" fmla="*/ 78 w 517"/>
                <a:gd name="T7" fmla="*/ 423 h 423"/>
                <a:gd name="T8" fmla="*/ 0 w 517"/>
                <a:gd name="T9" fmla="*/ 249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423"/>
                <a:gd name="T17" fmla="*/ 517 w 517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423">
                  <a:moveTo>
                    <a:pt x="0" y="249"/>
                  </a:moveTo>
                  <a:lnTo>
                    <a:pt x="440" y="0"/>
                  </a:lnTo>
                  <a:lnTo>
                    <a:pt x="517" y="173"/>
                  </a:lnTo>
                  <a:lnTo>
                    <a:pt x="78" y="42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000"/>
            <p:cNvSpPr>
              <a:spLocks/>
            </p:cNvSpPr>
            <p:nvPr/>
          </p:nvSpPr>
          <p:spPr bwMode="auto">
            <a:xfrm>
              <a:off x="2251369" y="6013756"/>
              <a:ext cx="258784" cy="210941"/>
            </a:xfrm>
            <a:custGeom>
              <a:avLst/>
              <a:gdLst>
                <a:gd name="T0" fmla="*/ 0 w 517"/>
                <a:gd name="T1" fmla="*/ 249 h 423"/>
                <a:gd name="T2" fmla="*/ 440 w 517"/>
                <a:gd name="T3" fmla="*/ 0 h 423"/>
                <a:gd name="T4" fmla="*/ 517 w 517"/>
                <a:gd name="T5" fmla="*/ 173 h 423"/>
                <a:gd name="T6" fmla="*/ 78 w 517"/>
                <a:gd name="T7" fmla="*/ 423 h 423"/>
                <a:gd name="T8" fmla="*/ 0 w 517"/>
                <a:gd name="T9" fmla="*/ 249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423"/>
                <a:gd name="T17" fmla="*/ 517 w 517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423">
                  <a:moveTo>
                    <a:pt x="0" y="249"/>
                  </a:moveTo>
                  <a:lnTo>
                    <a:pt x="440" y="0"/>
                  </a:lnTo>
                  <a:lnTo>
                    <a:pt x="517" y="173"/>
                  </a:lnTo>
                  <a:lnTo>
                    <a:pt x="78" y="423"/>
                  </a:lnTo>
                  <a:lnTo>
                    <a:pt x="0" y="249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001"/>
            <p:cNvSpPr>
              <a:spLocks noChangeShapeType="1"/>
            </p:cNvSpPr>
            <p:nvPr/>
          </p:nvSpPr>
          <p:spPr bwMode="auto">
            <a:xfrm flipH="1" flipV="1">
              <a:off x="4506202" y="4811789"/>
              <a:ext cx="196596" cy="19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002"/>
            <p:cNvSpPr>
              <a:spLocks noChangeShapeType="1"/>
            </p:cNvSpPr>
            <p:nvPr/>
          </p:nvSpPr>
          <p:spPr bwMode="auto">
            <a:xfrm flipH="1">
              <a:off x="4506202" y="4978950"/>
              <a:ext cx="198602" cy="19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003"/>
            <p:cNvSpPr>
              <a:spLocks noChangeShapeType="1"/>
            </p:cNvSpPr>
            <p:nvPr/>
          </p:nvSpPr>
          <p:spPr bwMode="auto">
            <a:xfrm>
              <a:off x="4766993" y="4756068"/>
              <a:ext cx="2006" cy="28059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004"/>
            <p:cNvSpPr>
              <a:spLocks noChangeShapeType="1"/>
            </p:cNvSpPr>
            <p:nvPr/>
          </p:nvSpPr>
          <p:spPr bwMode="auto">
            <a:xfrm>
              <a:off x="5025777" y="4756068"/>
              <a:ext cx="2006" cy="28059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1200"/>
            <p:cNvGrpSpPr/>
            <p:nvPr/>
          </p:nvGrpSpPr>
          <p:grpSpPr>
            <a:xfrm>
              <a:off x="3468687" y="6071368"/>
              <a:ext cx="655638" cy="354012"/>
              <a:chOff x="6211887" y="6263097"/>
              <a:chExt cx="655638" cy="354012"/>
            </a:xfrm>
          </p:grpSpPr>
          <p:sp>
            <p:nvSpPr>
              <p:cNvPr id="398" name="Freeform 1005"/>
              <p:cNvSpPr>
                <a:spLocks/>
              </p:cNvSpPr>
              <p:nvPr/>
            </p:nvSpPr>
            <p:spPr bwMode="auto">
              <a:xfrm>
                <a:off x="6277570" y="6517228"/>
                <a:ext cx="28085" cy="93531"/>
              </a:xfrm>
              <a:custGeom>
                <a:avLst/>
                <a:gdLst>
                  <a:gd name="T0" fmla="*/ 28 w 55"/>
                  <a:gd name="T1" fmla="*/ 136 h 191"/>
                  <a:gd name="T2" fmla="*/ 55 w 55"/>
                  <a:gd name="T3" fmla="*/ 163 h 191"/>
                  <a:gd name="T4" fmla="*/ 55 w 55"/>
                  <a:gd name="T5" fmla="*/ 0 h 191"/>
                  <a:gd name="T6" fmla="*/ 0 w 55"/>
                  <a:gd name="T7" fmla="*/ 0 h 191"/>
                  <a:gd name="T8" fmla="*/ 0 w 55"/>
                  <a:gd name="T9" fmla="*/ 163 h 191"/>
                  <a:gd name="T10" fmla="*/ 28 w 55"/>
                  <a:gd name="T11" fmla="*/ 191 h 191"/>
                  <a:gd name="T12" fmla="*/ 0 w 55"/>
                  <a:gd name="T13" fmla="*/ 163 h 191"/>
                  <a:gd name="T14" fmla="*/ 0 w 55"/>
                  <a:gd name="T15" fmla="*/ 191 h 191"/>
                  <a:gd name="T16" fmla="*/ 28 w 55"/>
                  <a:gd name="T17" fmla="*/ 191 h 191"/>
                  <a:gd name="T18" fmla="*/ 28 w 55"/>
                  <a:gd name="T19" fmla="*/ 136 h 1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91"/>
                  <a:gd name="T32" fmla="*/ 55 w 55"/>
                  <a:gd name="T33" fmla="*/ 191 h 1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91">
                    <a:moveTo>
                      <a:pt x="28" y="136"/>
                    </a:moveTo>
                    <a:lnTo>
                      <a:pt x="55" y="163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163"/>
                    </a:lnTo>
                    <a:lnTo>
                      <a:pt x="28" y="191"/>
                    </a:lnTo>
                    <a:lnTo>
                      <a:pt x="0" y="163"/>
                    </a:lnTo>
                    <a:lnTo>
                      <a:pt x="0" y="191"/>
                    </a:lnTo>
                    <a:lnTo>
                      <a:pt x="28" y="191"/>
                    </a:lnTo>
                    <a:lnTo>
                      <a:pt x="28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006"/>
              <p:cNvSpPr>
                <a:spLocks/>
              </p:cNvSpPr>
              <p:nvPr/>
            </p:nvSpPr>
            <p:spPr bwMode="auto">
              <a:xfrm>
                <a:off x="6291613" y="6584889"/>
                <a:ext cx="391185" cy="25870"/>
              </a:xfrm>
              <a:custGeom>
                <a:avLst/>
                <a:gdLst>
                  <a:gd name="T0" fmla="*/ 722 w 777"/>
                  <a:gd name="T1" fmla="*/ 27 h 55"/>
                  <a:gd name="T2" fmla="*/ 749 w 777"/>
                  <a:gd name="T3" fmla="*/ 0 h 55"/>
                  <a:gd name="T4" fmla="*/ 0 w 777"/>
                  <a:gd name="T5" fmla="*/ 0 h 55"/>
                  <a:gd name="T6" fmla="*/ 0 w 777"/>
                  <a:gd name="T7" fmla="*/ 55 h 55"/>
                  <a:gd name="T8" fmla="*/ 749 w 777"/>
                  <a:gd name="T9" fmla="*/ 55 h 55"/>
                  <a:gd name="T10" fmla="*/ 777 w 777"/>
                  <a:gd name="T11" fmla="*/ 27 h 55"/>
                  <a:gd name="T12" fmla="*/ 749 w 777"/>
                  <a:gd name="T13" fmla="*/ 55 h 55"/>
                  <a:gd name="T14" fmla="*/ 777 w 777"/>
                  <a:gd name="T15" fmla="*/ 55 h 55"/>
                  <a:gd name="T16" fmla="*/ 777 w 777"/>
                  <a:gd name="T17" fmla="*/ 27 h 55"/>
                  <a:gd name="T18" fmla="*/ 722 w 777"/>
                  <a:gd name="T19" fmla="*/ 27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7"/>
                  <a:gd name="T31" fmla="*/ 0 h 55"/>
                  <a:gd name="T32" fmla="*/ 777 w 777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7" h="55">
                    <a:moveTo>
                      <a:pt x="722" y="27"/>
                    </a:moveTo>
                    <a:lnTo>
                      <a:pt x="749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749" y="55"/>
                    </a:lnTo>
                    <a:lnTo>
                      <a:pt x="777" y="27"/>
                    </a:lnTo>
                    <a:lnTo>
                      <a:pt x="749" y="55"/>
                    </a:lnTo>
                    <a:lnTo>
                      <a:pt x="777" y="55"/>
                    </a:lnTo>
                    <a:lnTo>
                      <a:pt x="777" y="27"/>
                    </a:lnTo>
                    <a:lnTo>
                      <a:pt x="72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007"/>
              <p:cNvSpPr>
                <a:spLocks/>
              </p:cNvSpPr>
              <p:nvPr/>
            </p:nvSpPr>
            <p:spPr bwMode="auto">
              <a:xfrm>
                <a:off x="6654800" y="6537734"/>
                <a:ext cx="30162" cy="79375"/>
              </a:xfrm>
              <a:custGeom>
                <a:avLst/>
                <a:gdLst>
                  <a:gd name="T0" fmla="*/ 28 w 55"/>
                  <a:gd name="T1" fmla="*/ 0 h 162"/>
                  <a:gd name="T2" fmla="*/ 1 w 55"/>
                  <a:gd name="T3" fmla="*/ 0 h 162"/>
                  <a:gd name="T4" fmla="*/ 0 w 55"/>
                  <a:gd name="T5" fmla="*/ 162 h 162"/>
                  <a:gd name="T6" fmla="*/ 55 w 55"/>
                  <a:gd name="T7" fmla="*/ 162 h 162"/>
                  <a:gd name="T8" fmla="*/ 55 w 55"/>
                  <a:gd name="T9" fmla="*/ 0 h 162"/>
                  <a:gd name="T10" fmla="*/ 28 w 55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62"/>
                  <a:gd name="T20" fmla="*/ 55 w 55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62">
                    <a:moveTo>
                      <a:pt x="28" y="0"/>
                    </a:moveTo>
                    <a:lnTo>
                      <a:pt x="1" y="0"/>
                    </a:lnTo>
                    <a:lnTo>
                      <a:pt x="0" y="162"/>
                    </a:lnTo>
                    <a:lnTo>
                      <a:pt x="55" y="162"/>
                    </a:lnTo>
                    <a:lnTo>
                      <a:pt x="5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008"/>
              <p:cNvSpPr>
                <a:spLocks/>
              </p:cNvSpPr>
              <p:nvPr/>
            </p:nvSpPr>
            <p:spPr bwMode="auto">
              <a:xfrm>
                <a:off x="6470650" y="6571072"/>
                <a:ext cx="28575" cy="46037"/>
              </a:xfrm>
              <a:custGeom>
                <a:avLst/>
                <a:gdLst>
                  <a:gd name="T0" fmla="*/ 28 w 54"/>
                  <a:gd name="T1" fmla="*/ 0 h 92"/>
                  <a:gd name="T2" fmla="*/ 0 w 54"/>
                  <a:gd name="T3" fmla="*/ 0 h 92"/>
                  <a:gd name="T4" fmla="*/ 0 w 54"/>
                  <a:gd name="T5" fmla="*/ 92 h 92"/>
                  <a:gd name="T6" fmla="*/ 54 w 54"/>
                  <a:gd name="T7" fmla="*/ 92 h 92"/>
                  <a:gd name="T8" fmla="*/ 54 w 54"/>
                  <a:gd name="T9" fmla="*/ 0 h 92"/>
                  <a:gd name="T10" fmla="*/ 28 w 54"/>
                  <a:gd name="T11" fmla="*/ 0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92"/>
                  <a:gd name="T20" fmla="*/ 54 w 54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92">
                    <a:moveTo>
                      <a:pt x="28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54" y="92"/>
                    </a:lnTo>
                    <a:lnTo>
                      <a:pt x="5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Rectangle 1009"/>
              <p:cNvSpPr>
                <a:spLocks noChangeArrowheads="1"/>
              </p:cNvSpPr>
              <p:nvPr/>
            </p:nvSpPr>
            <p:spPr bwMode="auto">
              <a:xfrm>
                <a:off x="6211887" y="6263097"/>
                <a:ext cx="1016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</a:rPr>
                  <a:t>0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Rectangle 1010"/>
              <p:cNvSpPr>
                <a:spLocks noChangeArrowheads="1"/>
              </p:cNvSpPr>
              <p:nvPr/>
            </p:nvSpPr>
            <p:spPr bwMode="auto">
              <a:xfrm>
                <a:off x="6608762" y="6264684"/>
                <a:ext cx="25876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00"/>
                    </a:solidFill>
                  </a:rPr>
                  <a:t>1m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9" name="Freeform 1011"/>
            <p:cNvSpPr>
              <a:spLocks/>
            </p:cNvSpPr>
            <p:nvPr/>
          </p:nvSpPr>
          <p:spPr bwMode="auto">
            <a:xfrm>
              <a:off x="1665287" y="5736047"/>
              <a:ext cx="501650" cy="660400"/>
            </a:xfrm>
            <a:custGeom>
              <a:avLst/>
              <a:gdLst>
                <a:gd name="T0" fmla="*/ 625 w 999"/>
                <a:gd name="T1" fmla="*/ 0 h 1327"/>
                <a:gd name="T2" fmla="*/ 999 w 999"/>
                <a:gd name="T3" fmla="*/ 1118 h 1327"/>
                <a:gd name="T4" fmla="*/ 374 w 999"/>
                <a:gd name="T5" fmla="*/ 1327 h 1327"/>
                <a:gd name="T6" fmla="*/ 0 w 999"/>
                <a:gd name="T7" fmla="*/ 209 h 1327"/>
                <a:gd name="T8" fmla="*/ 625 w 999"/>
                <a:gd name="T9" fmla="*/ 0 h 1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327"/>
                <a:gd name="T17" fmla="*/ 999 w 999"/>
                <a:gd name="T18" fmla="*/ 1327 h 1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327">
                  <a:moveTo>
                    <a:pt x="625" y="0"/>
                  </a:moveTo>
                  <a:lnTo>
                    <a:pt x="999" y="1118"/>
                  </a:lnTo>
                  <a:lnTo>
                    <a:pt x="374" y="1327"/>
                  </a:lnTo>
                  <a:lnTo>
                    <a:pt x="0" y="209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012"/>
            <p:cNvSpPr>
              <a:spLocks/>
            </p:cNvSpPr>
            <p:nvPr/>
          </p:nvSpPr>
          <p:spPr bwMode="auto">
            <a:xfrm>
              <a:off x="1665287" y="5736047"/>
              <a:ext cx="501650" cy="660400"/>
            </a:xfrm>
            <a:custGeom>
              <a:avLst/>
              <a:gdLst>
                <a:gd name="T0" fmla="*/ 625 w 999"/>
                <a:gd name="T1" fmla="*/ 0 h 1327"/>
                <a:gd name="T2" fmla="*/ 999 w 999"/>
                <a:gd name="T3" fmla="*/ 1118 h 1327"/>
                <a:gd name="T4" fmla="*/ 374 w 999"/>
                <a:gd name="T5" fmla="*/ 1327 h 1327"/>
                <a:gd name="T6" fmla="*/ 0 w 999"/>
                <a:gd name="T7" fmla="*/ 209 h 1327"/>
                <a:gd name="T8" fmla="*/ 625 w 999"/>
                <a:gd name="T9" fmla="*/ 0 h 1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327"/>
                <a:gd name="T17" fmla="*/ 999 w 999"/>
                <a:gd name="T18" fmla="*/ 1327 h 1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327">
                  <a:moveTo>
                    <a:pt x="625" y="0"/>
                  </a:moveTo>
                  <a:lnTo>
                    <a:pt x="999" y="1118"/>
                  </a:lnTo>
                  <a:lnTo>
                    <a:pt x="374" y="1327"/>
                  </a:lnTo>
                  <a:lnTo>
                    <a:pt x="0" y="209"/>
                  </a:lnTo>
                  <a:lnTo>
                    <a:pt x="6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013"/>
            <p:cNvSpPr>
              <a:spLocks/>
            </p:cNvSpPr>
            <p:nvPr/>
          </p:nvSpPr>
          <p:spPr bwMode="auto">
            <a:xfrm>
              <a:off x="1341437" y="5694772"/>
              <a:ext cx="371475" cy="374650"/>
            </a:xfrm>
            <a:custGeom>
              <a:avLst/>
              <a:gdLst>
                <a:gd name="T0" fmla="*/ 550 w 742"/>
                <a:gd name="T1" fmla="*/ 0 h 758"/>
                <a:gd name="T2" fmla="*/ 742 w 742"/>
                <a:gd name="T3" fmla="*/ 574 h 758"/>
                <a:gd name="T4" fmla="*/ 192 w 742"/>
                <a:gd name="T5" fmla="*/ 758 h 758"/>
                <a:gd name="T6" fmla="*/ 0 w 742"/>
                <a:gd name="T7" fmla="*/ 184 h 758"/>
                <a:gd name="T8" fmla="*/ 550 w 742"/>
                <a:gd name="T9" fmla="*/ 0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758"/>
                <a:gd name="T17" fmla="*/ 742 w 742"/>
                <a:gd name="T18" fmla="*/ 758 h 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758">
                  <a:moveTo>
                    <a:pt x="550" y="0"/>
                  </a:moveTo>
                  <a:lnTo>
                    <a:pt x="742" y="574"/>
                  </a:lnTo>
                  <a:lnTo>
                    <a:pt x="192" y="758"/>
                  </a:lnTo>
                  <a:lnTo>
                    <a:pt x="0" y="184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014"/>
            <p:cNvSpPr>
              <a:spLocks/>
            </p:cNvSpPr>
            <p:nvPr/>
          </p:nvSpPr>
          <p:spPr bwMode="auto">
            <a:xfrm>
              <a:off x="1341437" y="5694772"/>
              <a:ext cx="371475" cy="374650"/>
            </a:xfrm>
            <a:custGeom>
              <a:avLst/>
              <a:gdLst>
                <a:gd name="T0" fmla="*/ 550 w 742"/>
                <a:gd name="T1" fmla="*/ 0 h 758"/>
                <a:gd name="T2" fmla="*/ 742 w 742"/>
                <a:gd name="T3" fmla="*/ 574 h 758"/>
                <a:gd name="T4" fmla="*/ 192 w 742"/>
                <a:gd name="T5" fmla="*/ 758 h 758"/>
                <a:gd name="T6" fmla="*/ 0 w 742"/>
                <a:gd name="T7" fmla="*/ 184 h 758"/>
                <a:gd name="T8" fmla="*/ 550 w 742"/>
                <a:gd name="T9" fmla="*/ 0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758"/>
                <a:gd name="T17" fmla="*/ 742 w 742"/>
                <a:gd name="T18" fmla="*/ 758 h 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758">
                  <a:moveTo>
                    <a:pt x="550" y="0"/>
                  </a:moveTo>
                  <a:lnTo>
                    <a:pt x="742" y="574"/>
                  </a:lnTo>
                  <a:lnTo>
                    <a:pt x="192" y="758"/>
                  </a:lnTo>
                  <a:lnTo>
                    <a:pt x="0" y="184"/>
                  </a:lnTo>
                  <a:lnTo>
                    <a:pt x="55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015"/>
            <p:cNvSpPr>
              <a:spLocks/>
            </p:cNvSpPr>
            <p:nvPr/>
          </p:nvSpPr>
          <p:spPr bwMode="auto">
            <a:xfrm>
              <a:off x="1531937" y="6255159"/>
              <a:ext cx="366713" cy="368300"/>
            </a:xfrm>
            <a:custGeom>
              <a:avLst/>
              <a:gdLst>
                <a:gd name="T0" fmla="*/ 545 w 732"/>
                <a:gd name="T1" fmla="*/ 0 h 740"/>
                <a:gd name="T2" fmla="*/ 732 w 732"/>
                <a:gd name="T3" fmla="*/ 557 h 740"/>
                <a:gd name="T4" fmla="*/ 185 w 732"/>
                <a:gd name="T5" fmla="*/ 740 h 740"/>
                <a:gd name="T6" fmla="*/ 0 w 732"/>
                <a:gd name="T7" fmla="*/ 183 h 740"/>
                <a:gd name="T8" fmla="*/ 545 w 73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740"/>
                <a:gd name="T17" fmla="*/ 732 w 73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740">
                  <a:moveTo>
                    <a:pt x="545" y="0"/>
                  </a:moveTo>
                  <a:lnTo>
                    <a:pt x="732" y="557"/>
                  </a:lnTo>
                  <a:lnTo>
                    <a:pt x="185" y="740"/>
                  </a:lnTo>
                  <a:lnTo>
                    <a:pt x="0" y="18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016"/>
            <p:cNvSpPr>
              <a:spLocks/>
            </p:cNvSpPr>
            <p:nvPr/>
          </p:nvSpPr>
          <p:spPr bwMode="auto">
            <a:xfrm>
              <a:off x="1531937" y="6255159"/>
              <a:ext cx="366713" cy="368300"/>
            </a:xfrm>
            <a:custGeom>
              <a:avLst/>
              <a:gdLst>
                <a:gd name="T0" fmla="*/ 545 w 732"/>
                <a:gd name="T1" fmla="*/ 0 h 740"/>
                <a:gd name="T2" fmla="*/ 732 w 732"/>
                <a:gd name="T3" fmla="*/ 557 h 740"/>
                <a:gd name="T4" fmla="*/ 185 w 732"/>
                <a:gd name="T5" fmla="*/ 740 h 740"/>
                <a:gd name="T6" fmla="*/ 0 w 732"/>
                <a:gd name="T7" fmla="*/ 183 h 740"/>
                <a:gd name="T8" fmla="*/ 545 w 73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740"/>
                <a:gd name="T17" fmla="*/ 732 w 73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740">
                  <a:moveTo>
                    <a:pt x="545" y="0"/>
                  </a:moveTo>
                  <a:lnTo>
                    <a:pt x="732" y="557"/>
                  </a:lnTo>
                  <a:lnTo>
                    <a:pt x="185" y="740"/>
                  </a:lnTo>
                  <a:lnTo>
                    <a:pt x="0" y="183"/>
                  </a:lnTo>
                  <a:lnTo>
                    <a:pt x="54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017"/>
            <p:cNvSpPr>
              <a:spLocks/>
            </p:cNvSpPr>
            <p:nvPr/>
          </p:nvSpPr>
          <p:spPr bwMode="auto">
            <a:xfrm>
              <a:off x="1692275" y="5824947"/>
              <a:ext cx="414337" cy="485775"/>
            </a:xfrm>
            <a:custGeom>
              <a:avLst/>
              <a:gdLst>
                <a:gd name="T0" fmla="*/ 0 w 824"/>
                <a:gd name="T1" fmla="*/ 192 h 975"/>
                <a:gd name="T2" fmla="*/ 267 w 824"/>
                <a:gd name="T3" fmla="*/ 975 h 975"/>
                <a:gd name="T4" fmla="*/ 824 w 824"/>
                <a:gd name="T5" fmla="*/ 794 h 975"/>
                <a:gd name="T6" fmla="*/ 717 w 824"/>
                <a:gd name="T7" fmla="*/ 466 h 975"/>
                <a:gd name="T8" fmla="*/ 463 w 824"/>
                <a:gd name="T9" fmla="*/ 544 h 975"/>
                <a:gd name="T10" fmla="*/ 420 w 824"/>
                <a:gd name="T11" fmla="*/ 398 h 975"/>
                <a:gd name="T12" fmla="*/ 667 w 824"/>
                <a:gd name="T13" fmla="*/ 316 h 975"/>
                <a:gd name="T14" fmla="*/ 565 w 824"/>
                <a:gd name="T15" fmla="*/ 0 h 975"/>
                <a:gd name="T16" fmla="*/ 0 w 824"/>
                <a:gd name="T17" fmla="*/ 192 h 9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4"/>
                <a:gd name="T28" fmla="*/ 0 h 975"/>
                <a:gd name="T29" fmla="*/ 824 w 824"/>
                <a:gd name="T30" fmla="*/ 975 h 9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4" h="975">
                  <a:moveTo>
                    <a:pt x="0" y="192"/>
                  </a:moveTo>
                  <a:lnTo>
                    <a:pt x="267" y="975"/>
                  </a:lnTo>
                  <a:lnTo>
                    <a:pt x="824" y="794"/>
                  </a:lnTo>
                  <a:lnTo>
                    <a:pt x="717" y="466"/>
                  </a:lnTo>
                  <a:lnTo>
                    <a:pt x="463" y="544"/>
                  </a:lnTo>
                  <a:lnTo>
                    <a:pt x="420" y="398"/>
                  </a:lnTo>
                  <a:lnTo>
                    <a:pt x="667" y="316"/>
                  </a:lnTo>
                  <a:lnTo>
                    <a:pt x="56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018"/>
            <p:cNvSpPr>
              <a:spLocks/>
            </p:cNvSpPr>
            <p:nvPr/>
          </p:nvSpPr>
          <p:spPr bwMode="auto">
            <a:xfrm>
              <a:off x="1692275" y="5824947"/>
              <a:ext cx="414337" cy="485775"/>
            </a:xfrm>
            <a:custGeom>
              <a:avLst/>
              <a:gdLst>
                <a:gd name="T0" fmla="*/ 0 w 824"/>
                <a:gd name="T1" fmla="*/ 192 h 975"/>
                <a:gd name="T2" fmla="*/ 267 w 824"/>
                <a:gd name="T3" fmla="*/ 975 h 975"/>
                <a:gd name="T4" fmla="*/ 824 w 824"/>
                <a:gd name="T5" fmla="*/ 794 h 975"/>
                <a:gd name="T6" fmla="*/ 717 w 824"/>
                <a:gd name="T7" fmla="*/ 466 h 975"/>
                <a:gd name="T8" fmla="*/ 463 w 824"/>
                <a:gd name="T9" fmla="*/ 544 h 975"/>
                <a:gd name="T10" fmla="*/ 420 w 824"/>
                <a:gd name="T11" fmla="*/ 398 h 975"/>
                <a:gd name="T12" fmla="*/ 667 w 824"/>
                <a:gd name="T13" fmla="*/ 316 h 975"/>
                <a:gd name="T14" fmla="*/ 565 w 824"/>
                <a:gd name="T15" fmla="*/ 0 h 975"/>
                <a:gd name="T16" fmla="*/ 0 w 824"/>
                <a:gd name="T17" fmla="*/ 192 h 9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4"/>
                <a:gd name="T28" fmla="*/ 0 h 975"/>
                <a:gd name="T29" fmla="*/ 824 w 824"/>
                <a:gd name="T30" fmla="*/ 975 h 9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4" h="975">
                  <a:moveTo>
                    <a:pt x="0" y="192"/>
                  </a:moveTo>
                  <a:lnTo>
                    <a:pt x="267" y="975"/>
                  </a:lnTo>
                  <a:lnTo>
                    <a:pt x="824" y="794"/>
                  </a:lnTo>
                  <a:lnTo>
                    <a:pt x="717" y="466"/>
                  </a:lnTo>
                  <a:lnTo>
                    <a:pt x="463" y="544"/>
                  </a:lnTo>
                  <a:lnTo>
                    <a:pt x="420" y="398"/>
                  </a:lnTo>
                  <a:lnTo>
                    <a:pt x="667" y="316"/>
                  </a:lnTo>
                  <a:lnTo>
                    <a:pt x="565" y="0"/>
                  </a:lnTo>
                  <a:lnTo>
                    <a:pt x="0" y="1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019"/>
            <p:cNvSpPr>
              <a:spLocks/>
            </p:cNvSpPr>
            <p:nvPr/>
          </p:nvSpPr>
          <p:spPr bwMode="auto">
            <a:xfrm>
              <a:off x="244475" y="2349909"/>
              <a:ext cx="4064000" cy="1603375"/>
            </a:xfrm>
            <a:custGeom>
              <a:avLst/>
              <a:gdLst>
                <a:gd name="T0" fmla="*/ 4464 w 8100"/>
                <a:gd name="T1" fmla="*/ 8 h 3222"/>
                <a:gd name="T2" fmla="*/ 4963 w 8100"/>
                <a:gd name="T3" fmla="*/ 41 h 3222"/>
                <a:gd name="T4" fmla="*/ 5440 w 8100"/>
                <a:gd name="T5" fmla="*/ 97 h 3222"/>
                <a:gd name="T6" fmla="*/ 5891 w 8100"/>
                <a:gd name="T7" fmla="*/ 176 h 3222"/>
                <a:gd name="T8" fmla="*/ 6312 w 8100"/>
                <a:gd name="T9" fmla="*/ 275 h 3222"/>
                <a:gd name="T10" fmla="*/ 6698 w 8100"/>
                <a:gd name="T11" fmla="*/ 393 h 3222"/>
                <a:gd name="T12" fmla="*/ 7046 w 8100"/>
                <a:gd name="T13" fmla="*/ 529 h 3222"/>
                <a:gd name="T14" fmla="*/ 7351 w 8100"/>
                <a:gd name="T15" fmla="*/ 679 h 3222"/>
                <a:gd name="T16" fmla="*/ 7611 w 8100"/>
                <a:gd name="T17" fmla="*/ 844 h 3222"/>
                <a:gd name="T18" fmla="*/ 7818 w 8100"/>
                <a:gd name="T19" fmla="*/ 1021 h 3222"/>
                <a:gd name="T20" fmla="*/ 7947 w 8100"/>
                <a:gd name="T21" fmla="*/ 1170 h 3222"/>
                <a:gd name="T22" fmla="*/ 8008 w 8100"/>
                <a:gd name="T23" fmla="*/ 1267 h 3222"/>
                <a:gd name="T24" fmla="*/ 8053 w 8100"/>
                <a:gd name="T25" fmla="*/ 1366 h 3222"/>
                <a:gd name="T26" fmla="*/ 8084 w 8100"/>
                <a:gd name="T27" fmla="*/ 1467 h 3222"/>
                <a:gd name="T28" fmla="*/ 8099 w 8100"/>
                <a:gd name="T29" fmla="*/ 1570 h 3222"/>
                <a:gd name="T30" fmla="*/ 8098 w 8100"/>
                <a:gd name="T31" fmla="*/ 1673 h 3222"/>
                <a:gd name="T32" fmla="*/ 8079 w 8100"/>
                <a:gd name="T33" fmla="*/ 1776 h 3222"/>
                <a:gd name="T34" fmla="*/ 8045 w 8100"/>
                <a:gd name="T35" fmla="*/ 1876 h 3222"/>
                <a:gd name="T36" fmla="*/ 7996 w 8100"/>
                <a:gd name="T37" fmla="*/ 1974 h 3222"/>
                <a:gd name="T38" fmla="*/ 7932 w 8100"/>
                <a:gd name="T39" fmla="*/ 2070 h 3222"/>
                <a:gd name="T40" fmla="*/ 7781 w 8100"/>
                <a:gd name="T41" fmla="*/ 2237 h 3222"/>
                <a:gd name="T42" fmla="*/ 7562 w 8100"/>
                <a:gd name="T43" fmla="*/ 2412 h 3222"/>
                <a:gd name="T44" fmla="*/ 7294 w 8100"/>
                <a:gd name="T45" fmla="*/ 2574 h 3222"/>
                <a:gd name="T46" fmla="*/ 6980 w 8100"/>
                <a:gd name="T47" fmla="*/ 2722 h 3222"/>
                <a:gd name="T48" fmla="*/ 6624 w 8100"/>
                <a:gd name="T49" fmla="*/ 2854 h 3222"/>
                <a:gd name="T50" fmla="*/ 6231 w 8100"/>
                <a:gd name="T51" fmla="*/ 2968 h 3222"/>
                <a:gd name="T52" fmla="*/ 5803 w 8100"/>
                <a:gd name="T53" fmla="*/ 3063 h 3222"/>
                <a:gd name="T54" fmla="*/ 5347 w 8100"/>
                <a:gd name="T55" fmla="*/ 3137 h 3222"/>
                <a:gd name="T56" fmla="*/ 4865 w 8100"/>
                <a:gd name="T57" fmla="*/ 3190 h 3222"/>
                <a:gd name="T58" fmla="*/ 4361 w 8100"/>
                <a:gd name="T59" fmla="*/ 3218 h 3222"/>
                <a:gd name="T60" fmla="*/ 3842 w 8100"/>
                <a:gd name="T61" fmla="*/ 3220 h 3222"/>
                <a:gd name="T62" fmla="*/ 3335 w 8100"/>
                <a:gd name="T63" fmla="*/ 3197 h 3222"/>
                <a:gd name="T64" fmla="*/ 2848 w 8100"/>
                <a:gd name="T65" fmla="*/ 3150 h 3222"/>
                <a:gd name="T66" fmla="*/ 2386 w 8100"/>
                <a:gd name="T67" fmla="*/ 3079 h 3222"/>
                <a:gd name="T68" fmla="*/ 1953 w 8100"/>
                <a:gd name="T69" fmla="*/ 2988 h 3222"/>
                <a:gd name="T70" fmla="*/ 1553 w 8100"/>
                <a:gd name="T71" fmla="*/ 2878 h 3222"/>
                <a:gd name="T72" fmla="*/ 1188 w 8100"/>
                <a:gd name="T73" fmla="*/ 2749 h 3222"/>
                <a:gd name="T74" fmla="*/ 866 w 8100"/>
                <a:gd name="T75" fmla="*/ 2604 h 3222"/>
                <a:gd name="T76" fmla="*/ 587 w 8100"/>
                <a:gd name="T77" fmla="*/ 2445 h 3222"/>
                <a:gd name="T78" fmla="*/ 359 w 8100"/>
                <a:gd name="T79" fmla="*/ 2273 h 3222"/>
                <a:gd name="T80" fmla="*/ 183 w 8100"/>
                <a:gd name="T81" fmla="*/ 2089 h 3222"/>
                <a:gd name="T82" fmla="*/ 116 w 8100"/>
                <a:gd name="T83" fmla="*/ 1994 h 3222"/>
                <a:gd name="T84" fmla="*/ 63 w 8100"/>
                <a:gd name="T85" fmla="*/ 1896 h 3222"/>
                <a:gd name="T86" fmla="*/ 27 w 8100"/>
                <a:gd name="T87" fmla="*/ 1795 h 3222"/>
                <a:gd name="T88" fmla="*/ 5 w 8100"/>
                <a:gd name="T89" fmla="*/ 1694 h 3222"/>
                <a:gd name="T90" fmla="*/ 0 w 8100"/>
                <a:gd name="T91" fmla="*/ 1590 h 3222"/>
                <a:gd name="T92" fmla="*/ 12 w 8100"/>
                <a:gd name="T93" fmla="*/ 1487 h 3222"/>
                <a:gd name="T94" fmla="*/ 39 w 8100"/>
                <a:gd name="T95" fmla="*/ 1386 h 3222"/>
                <a:gd name="T96" fmla="*/ 82 w 8100"/>
                <a:gd name="T97" fmla="*/ 1287 h 3222"/>
                <a:gd name="T98" fmla="*/ 140 w 8100"/>
                <a:gd name="T99" fmla="*/ 1190 h 3222"/>
                <a:gd name="T100" fmla="*/ 246 w 8100"/>
                <a:gd name="T101" fmla="*/ 1057 h 3222"/>
                <a:gd name="T102" fmla="*/ 444 w 8100"/>
                <a:gd name="T103" fmla="*/ 878 h 3222"/>
                <a:gd name="T104" fmla="*/ 693 w 8100"/>
                <a:gd name="T105" fmla="*/ 711 h 3222"/>
                <a:gd name="T106" fmla="*/ 990 w 8100"/>
                <a:gd name="T107" fmla="*/ 558 h 3222"/>
                <a:gd name="T108" fmla="*/ 1329 w 8100"/>
                <a:gd name="T109" fmla="*/ 419 h 3222"/>
                <a:gd name="T110" fmla="*/ 1708 w 8100"/>
                <a:gd name="T111" fmla="*/ 298 h 3222"/>
                <a:gd name="T112" fmla="*/ 2123 w 8100"/>
                <a:gd name="T113" fmla="*/ 194 h 3222"/>
                <a:gd name="T114" fmla="*/ 2567 w 8100"/>
                <a:gd name="T115" fmla="*/ 112 h 3222"/>
                <a:gd name="T116" fmla="*/ 3040 w 8100"/>
                <a:gd name="T117" fmla="*/ 51 h 3222"/>
                <a:gd name="T118" fmla="*/ 3536 w 8100"/>
                <a:gd name="T119" fmla="*/ 12 h 3222"/>
                <a:gd name="T120" fmla="*/ 4050 w 8100"/>
                <a:gd name="T121" fmla="*/ 0 h 3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00"/>
                <a:gd name="T184" fmla="*/ 0 h 3222"/>
                <a:gd name="T185" fmla="*/ 8100 w 8100"/>
                <a:gd name="T186" fmla="*/ 3222 h 3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00" h="3222">
                  <a:moveTo>
                    <a:pt x="4050" y="0"/>
                  </a:moveTo>
                  <a:lnTo>
                    <a:pt x="4154" y="0"/>
                  </a:lnTo>
                  <a:lnTo>
                    <a:pt x="4258" y="2"/>
                  </a:lnTo>
                  <a:lnTo>
                    <a:pt x="4361" y="4"/>
                  </a:lnTo>
                  <a:lnTo>
                    <a:pt x="4464" y="8"/>
                  </a:lnTo>
                  <a:lnTo>
                    <a:pt x="4565" y="12"/>
                  </a:lnTo>
                  <a:lnTo>
                    <a:pt x="4665" y="19"/>
                  </a:lnTo>
                  <a:lnTo>
                    <a:pt x="4766" y="25"/>
                  </a:lnTo>
                  <a:lnTo>
                    <a:pt x="4865" y="32"/>
                  </a:lnTo>
                  <a:lnTo>
                    <a:pt x="4963" y="41"/>
                  </a:lnTo>
                  <a:lnTo>
                    <a:pt x="5061" y="51"/>
                  </a:lnTo>
                  <a:lnTo>
                    <a:pt x="5157" y="61"/>
                  </a:lnTo>
                  <a:lnTo>
                    <a:pt x="5252" y="72"/>
                  </a:lnTo>
                  <a:lnTo>
                    <a:pt x="5347" y="85"/>
                  </a:lnTo>
                  <a:lnTo>
                    <a:pt x="5440" y="97"/>
                  </a:lnTo>
                  <a:lnTo>
                    <a:pt x="5532" y="112"/>
                  </a:lnTo>
                  <a:lnTo>
                    <a:pt x="5624" y="126"/>
                  </a:lnTo>
                  <a:lnTo>
                    <a:pt x="5714" y="143"/>
                  </a:lnTo>
                  <a:lnTo>
                    <a:pt x="5803" y="159"/>
                  </a:lnTo>
                  <a:lnTo>
                    <a:pt x="5891" y="176"/>
                  </a:lnTo>
                  <a:lnTo>
                    <a:pt x="5978" y="194"/>
                  </a:lnTo>
                  <a:lnTo>
                    <a:pt x="6063" y="213"/>
                  </a:lnTo>
                  <a:lnTo>
                    <a:pt x="6148" y="234"/>
                  </a:lnTo>
                  <a:lnTo>
                    <a:pt x="6231" y="254"/>
                  </a:lnTo>
                  <a:lnTo>
                    <a:pt x="6312" y="275"/>
                  </a:lnTo>
                  <a:lnTo>
                    <a:pt x="6392" y="298"/>
                  </a:lnTo>
                  <a:lnTo>
                    <a:pt x="6471" y="321"/>
                  </a:lnTo>
                  <a:lnTo>
                    <a:pt x="6548" y="343"/>
                  </a:lnTo>
                  <a:lnTo>
                    <a:pt x="6624" y="368"/>
                  </a:lnTo>
                  <a:lnTo>
                    <a:pt x="6698" y="393"/>
                  </a:lnTo>
                  <a:lnTo>
                    <a:pt x="6771" y="419"/>
                  </a:lnTo>
                  <a:lnTo>
                    <a:pt x="6842" y="445"/>
                  </a:lnTo>
                  <a:lnTo>
                    <a:pt x="6912" y="473"/>
                  </a:lnTo>
                  <a:lnTo>
                    <a:pt x="6980" y="500"/>
                  </a:lnTo>
                  <a:lnTo>
                    <a:pt x="7046" y="529"/>
                  </a:lnTo>
                  <a:lnTo>
                    <a:pt x="7111" y="558"/>
                  </a:lnTo>
                  <a:lnTo>
                    <a:pt x="7174" y="587"/>
                  </a:lnTo>
                  <a:lnTo>
                    <a:pt x="7235" y="617"/>
                  </a:lnTo>
                  <a:lnTo>
                    <a:pt x="7294" y="648"/>
                  </a:lnTo>
                  <a:lnTo>
                    <a:pt x="7351" y="679"/>
                  </a:lnTo>
                  <a:lnTo>
                    <a:pt x="7407" y="711"/>
                  </a:lnTo>
                  <a:lnTo>
                    <a:pt x="7461" y="744"/>
                  </a:lnTo>
                  <a:lnTo>
                    <a:pt x="7512" y="776"/>
                  </a:lnTo>
                  <a:lnTo>
                    <a:pt x="7562" y="810"/>
                  </a:lnTo>
                  <a:lnTo>
                    <a:pt x="7611" y="844"/>
                  </a:lnTo>
                  <a:lnTo>
                    <a:pt x="7656" y="878"/>
                  </a:lnTo>
                  <a:lnTo>
                    <a:pt x="7700" y="914"/>
                  </a:lnTo>
                  <a:lnTo>
                    <a:pt x="7742" y="949"/>
                  </a:lnTo>
                  <a:lnTo>
                    <a:pt x="7781" y="985"/>
                  </a:lnTo>
                  <a:lnTo>
                    <a:pt x="7818" y="1021"/>
                  </a:lnTo>
                  <a:lnTo>
                    <a:pt x="7854" y="1057"/>
                  </a:lnTo>
                  <a:lnTo>
                    <a:pt x="7887" y="1095"/>
                  </a:lnTo>
                  <a:lnTo>
                    <a:pt x="7918" y="1133"/>
                  </a:lnTo>
                  <a:lnTo>
                    <a:pt x="7932" y="1152"/>
                  </a:lnTo>
                  <a:lnTo>
                    <a:pt x="7947" y="1170"/>
                  </a:lnTo>
                  <a:lnTo>
                    <a:pt x="7959" y="1190"/>
                  </a:lnTo>
                  <a:lnTo>
                    <a:pt x="7973" y="1210"/>
                  </a:lnTo>
                  <a:lnTo>
                    <a:pt x="7985" y="1228"/>
                  </a:lnTo>
                  <a:lnTo>
                    <a:pt x="7996" y="1248"/>
                  </a:lnTo>
                  <a:lnTo>
                    <a:pt x="8008" y="1267"/>
                  </a:lnTo>
                  <a:lnTo>
                    <a:pt x="8018" y="1287"/>
                  </a:lnTo>
                  <a:lnTo>
                    <a:pt x="8027" y="1307"/>
                  </a:lnTo>
                  <a:lnTo>
                    <a:pt x="8037" y="1326"/>
                  </a:lnTo>
                  <a:lnTo>
                    <a:pt x="8045" y="1346"/>
                  </a:lnTo>
                  <a:lnTo>
                    <a:pt x="8053" y="1366"/>
                  </a:lnTo>
                  <a:lnTo>
                    <a:pt x="8061" y="1386"/>
                  </a:lnTo>
                  <a:lnTo>
                    <a:pt x="8068" y="1406"/>
                  </a:lnTo>
                  <a:lnTo>
                    <a:pt x="8074" y="1427"/>
                  </a:lnTo>
                  <a:lnTo>
                    <a:pt x="8079" y="1447"/>
                  </a:lnTo>
                  <a:lnTo>
                    <a:pt x="8084" y="1467"/>
                  </a:lnTo>
                  <a:lnTo>
                    <a:pt x="8088" y="1487"/>
                  </a:lnTo>
                  <a:lnTo>
                    <a:pt x="8093" y="1508"/>
                  </a:lnTo>
                  <a:lnTo>
                    <a:pt x="8095" y="1528"/>
                  </a:lnTo>
                  <a:lnTo>
                    <a:pt x="8098" y="1549"/>
                  </a:lnTo>
                  <a:lnTo>
                    <a:pt x="8099" y="1570"/>
                  </a:lnTo>
                  <a:lnTo>
                    <a:pt x="8100" y="1590"/>
                  </a:lnTo>
                  <a:lnTo>
                    <a:pt x="8100" y="1611"/>
                  </a:lnTo>
                  <a:lnTo>
                    <a:pt x="8100" y="1632"/>
                  </a:lnTo>
                  <a:lnTo>
                    <a:pt x="8099" y="1652"/>
                  </a:lnTo>
                  <a:lnTo>
                    <a:pt x="8098" y="1673"/>
                  </a:lnTo>
                  <a:lnTo>
                    <a:pt x="8095" y="1694"/>
                  </a:lnTo>
                  <a:lnTo>
                    <a:pt x="8093" y="1714"/>
                  </a:lnTo>
                  <a:lnTo>
                    <a:pt x="8088" y="1734"/>
                  </a:lnTo>
                  <a:lnTo>
                    <a:pt x="8084" y="1755"/>
                  </a:lnTo>
                  <a:lnTo>
                    <a:pt x="8079" y="1776"/>
                  </a:lnTo>
                  <a:lnTo>
                    <a:pt x="8074" y="1795"/>
                  </a:lnTo>
                  <a:lnTo>
                    <a:pt x="8068" y="1816"/>
                  </a:lnTo>
                  <a:lnTo>
                    <a:pt x="8061" y="1836"/>
                  </a:lnTo>
                  <a:lnTo>
                    <a:pt x="8053" y="1856"/>
                  </a:lnTo>
                  <a:lnTo>
                    <a:pt x="8045" y="1876"/>
                  </a:lnTo>
                  <a:lnTo>
                    <a:pt x="8037" y="1896"/>
                  </a:lnTo>
                  <a:lnTo>
                    <a:pt x="8027" y="1915"/>
                  </a:lnTo>
                  <a:lnTo>
                    <a:pt x="8018" y="1935"/>
                  </a:lnTo>
                  <a:lnTo>
                    <a:pt x="8008" y="1955"/>
                  </a:lnTo>
                  <a:lnTo>
                    <a:pt x="7996" y="1974"/>
                  </a:lnTo>
                  <a:lnTo>
                    <a:pt x="7985" y="1994"/>
                  </a:lnTo>
                  <a:lnTo>
                    <a:pt x="7973" y="2013"/>
                  </a:lnTo>
                  <a:lnTo>
                    <a:pt x="7959" y="2032"/>
                  </a:lnTo>
                  <a:lnTo>
                    <a:pt x="7947" y="2051"/>
                  </a:lnTo>
                  <a:lnTo>
                    <a:pt x="7932" y="2070"/>
                  </a:lnTo>
                  <a:lnTo>
                    <a:pt x="7918" y="2089"/>
                  </a:lnTo>
                  <a:lnTo>
                    <a:pt x="7887" y="2127"/>
                  </a:lnTo>
                  <a:lnTo>
                    <a:pt x="7854" y="2164"/>
                  </a:lnTo>
                  <a:lnTo>
                    <a:pt x="7818" y="2201"/>
                  </a:lnTo>
                  <a:lnTo>
                    <a:pt x="7781" y="2237"/>
                  </a:lnTo>
                  <a:lnTo>
                    <a:pt x="7742" y="2273"/>
                  </a:lnTo>
                  <a:lnTo>
                    <a:pt x="7700" y="2308"/>
                  </a:lnTo>
                  <a:lnTo>
                    <a:pt x="7656" y="2344"/>
                  </a:lnTo>
                  <a:lnTo>
                    <a:pt x="7611" y="2378"/>
                  </a:lnTo>
                  <a:lnTo>
                    <a:pt x="7562" y="2412"/>
                  </a:lnTo>
                  <a:lnTo>
                    <a:pt x="7512" y="2445"/>
                  </a:lnTo>
                  <a:lnTo>
                    <a:pt x="7461" y="2478"/>
                  </a:lnTo>
                  <a:lnTo>
                    <a:pt x="7407" y="2511"/>
                  </a:lnTo>
                  <a:lnTo>
                    <a:pt x="7351" y="2542"/>
                  </a:lnTo>
                  <a:lnTo>
                    <a:pt x="7294" y="2574"/>
                  </a:lnTo>
                  <a:lnTo>
                    <a:pt x="7235" y="2604"/>
                  </a:lnTo>
                  <a:lnTo>
                    <a:pt x="7174" y="2635"/>
                  </a:lnTo>
                  <a:lnTo>
                    <a:pt x="7111" y="2664"/>
                  </a:lnTo>
                  <a:lnTo>
                    <a:pt x="7046" y="2693"/>
                  </a:lnTo>
                  <a:lnTo>
                    <a:pt x="6980" y="2722"/>
                  </a:lnTo>
                  <a:lnTo>
                    <a:pt x="6912" y="2749"/>
                  </a:lnTo>
                  <a:lnTo>
                    <a:pt x="6842" y="2776"/>
                  </a:lnTo>
                  <a:lnTo>
                    <a:pt x="6771" y="2803"/>
                  </a:lnTo>
                  <a:lnTo>
                    <a:pt x="6698" y="2829"/>
                  </a:lnTo>
                  <a:lnTo>
                    <a:pt x="6624" y="2854"/>
                  </a:lnTo>
                  <a:lnTo>
                    <a:pt x="6548" y="2878"/>
                  </a:lnTo>
                  <a:lnTo>
                    <a:pt x="6471" y="2901"/>
                  </a:lnTo>
                  <a:lnTo>
                    <a:pt x="6392" y="2924"/>
                  </a:lnTo>
                  <a:lnTo>
                    <a:pt x="6312" y="2947"/>
                  </a:lnTo>
                  <a:lnTo>
                    <a:pt x="6231" y="2968"/>
                  </a:lnTo>
                  <a:lnTo>
                    <a:pt x="6148" y="2988"/>
                  </a:lnTo>
                  <a:lnTo>
                    <a:pt x="6063" y="3008"/>
                  </a:lnTo>
                  <a:lnTo>
                    <a:pt x="5978" y="3028"/>
                  </a:lnTo>
                  <a:lnTo>
                    <a:pt x="5891" y="3045"/>
                  </a:lnTo>
                  <a:lnTo>
                    <a:pt x="5803" y="3063"/>
                  </a:lnTo>
                  <a:lnTo>
                    <a:pt x="5714" y="3079"/>
                  </a:lnTo>
                  <a:lnTo>
                    <a:pt x="5624" y="3096"/>
                  </a:lnTo>
                  <a:lnTo>
                    <a:pt x="5532" y="3110"/>
                  </a:lnTo>
                  <a:lnTo>
                    <a:pt x="5440" y="3125"/>
                  </a:lnTo>
                  <a:lnTo>
                    <a:pt x="5347" y="3137"/>
                  </a:lnTo>
                  <a:lnTo>
                    <a:pt x="5252" y="3150"/>
                  </a:lnTo>
                  <a:lnTo>
                    <a:pt x="5157" y="3161"/>
                  </a:lnTo>
                  <a:lnTo>
                    <a:pt x="5061" y="3171"/>
                  </a:lnTo>
                  <a:lnTo>
                    <a:pt x="4963" y="3181"/>
                  </a:lnTo>
                  <a:lnTo>
                    <a:pt x="4865" y="3190"/>
                  </a:lnTo>
                  <a:lnTo>
                    <a:pt x="4766" y="3197"/>
                  </a:lnTo>
                  <a:lnTo>
                    <a:pt x="4665" y="3203"/>
                  </a:lnTo>
                  <a:lnTo>
                    <a:pt x="4565" y="3210"/>
                  </a:lnTo>
                  <a:lnTo>
                    <a:pt x="4464" y="3214"/>
                  </a:lnTo>
                  <a:lnTo>
                    <a:pt x="4361" y="3218"/>
                  </a:lnTo>
                  <a:lnTo>
                    <a:pt x="4258" y="3220"/>
                  </a:lnTo>
                  <a:lnTo>
                    <a:pt x="4154" y="3222"/>
                  </a:lnTo>
                  <a:lnTo>
                    <a:pt x="4050" y="3222"/>
                  </a:lnTo>
                  <a:lnTo>
                    <a:pt x="3945" y="3222"/>
                  </a:lnTo>
                  <a:lnTo>
                    <a:pt x="3842" y="3220"/>
                  </a:lnTo>
                  <a:lnTo>
                    <a:pt x="3739" y="3218"/>
                  </a:lnTo>
                  <a:lnTo>
                    <a:pt x="3637" y="3214"/>
                  </a:lnTo>
                  <a:lnTo>
                    <a:pt x="3536" y="3210"/>
                  </a:lnTo>
                  <a:lnTo>
                    <a:pt x="3434" y="3203"/>
                  </a:lnTo>
                  <a:lnTo>
                    <a:pt x="3335" y="3197"/>
                  </a:lnTo>
                  <a:lnTo>
                    <a:pt x="3236" y="3190"/>
                  </a:lnTo>
                  <a:lnTo>
                    <a:pt x="3137" y="3181"/>
                  </a:lnTo>
                  <a:lnTo>
                    <a:pt x="3040" y="3171"/>
                  </a:lnTo>
                  <a:lnTo>
                    <a:pt x="2944" y="3161"/>
                  </a:lnTo>
                  <a:lnTo>
                    <a:pt x="2848" y="3150"/>
                  </a:lnTo>
                  <a:lnTo>
                    <a:pt x="2754" y="3137"/>
                  </a:lnTo>
                  <a:lnTo>
                    <a:pt x="2659" y="3125"/>
                  </a:lnTo>
                  <a:lnTo>
                    <a:pt x="2567" y="3110"/>
                  </a:lnTo>
                  <a:lnTo>
                    <a:pt x="2476" y="3096"/>
                  </a:lnTo>
                  <a:lnTo>
                    <a:pt x="2386" y="3079"/>
                  </a:lnTo>
                  <a:lnTo>
                    <a:pt x="2296" y="3063"/>
                  </a:lnTo>
                  <a:lnTo>
                    <a:pt x="2208" y="3045"/>
                  </a:lnTo>
                  <a:lnTo>
                    <a:pt x="2123" y="3028"/>
                  </a:lnTo>
                  <a:lnTo>
                    <a:pt x="2037" y="3008"/>
                  </a:lnTo>
                  <a:lnTo>
                    <a:pt x="1953" y="2988"/>
                  </a:lnTo>
                  <a:lnTo>
                    <a:pt x="1870" y="2968"/>
                  </a:lnTo>
                  <a:lnTo>
                    <a:pt x="1788" y="2947"/>
                  </a:lnTo>
                  <a:lnTo>
                    <a:pt x="1708" y="2924"/>
                  </a:lnTo>
                  <a:lnTo>
                    <a:pt x="1629" y="2901"/>
                  </a:lnTo>
                  <a:lnTo>
                    <a:pt x="1553" y="2878"/>
                  </a:lnTo>
                  <a:lnTo>
                    <a:pt x="1476" y="2854"/>
                  </a:lnTo>
                  <a:lnTo>
                    <a:pt x="1401" y="2829"/>
                  </a:lnTo>
                  <a:lnTo>
                    <a:pt x="1329" y="2803"/>
                  </a:lnTo>
                  <a:lnTo>
                    <a:pt x="1258" y="2776"/>
                  </a:lnTo>
                  <a:lnTo>
                    <a:pt x="1188" y="2749"/>
                  </a:lnTo>
                  <a:lnTo>
                    <a:pt x="1120" y="2722"/>
                  </a:lnTo>
                  <a:lnTo>
                    <a:pt x="1054" y="2693"/>
                  </a:lnTo>
                  <a:lnTo>
                    <a:pt x="990" y="2664"/>
                  </a:lnTo>
                  <a:lnTo>
                    <a:pt x="927" y="2635"/>
                  </a:lnTo>
                  <a:lnTo>
                    <a:pt x="866" y="2604"/>
                  </a:lnTo>
                  <a:lnTo>
                    <a:pt x="807" y="2574"/>
                  </a:lnTo>
                  <a:lnTo>
                    <a:pt x="749" y="2542"/>
                  </a:lnTo>
                  <a:lnTo>
                    <a:pt x="693" y="2511"/>
                  </a:lnTo>
                  <a:lnTo>
                    <a:pt x="639" y="2478"/>
                  </a:lnTo>
                  <a:lnTo>
                    <a:pt x="587" y="2445"/>
                  </a:lnTo>
                  <a:lnTo>
                    <a:pt x="538" y="2412"/>
                  </a:lnTo>
                  <a:lnTo>
                    <a:pt x="490" y="2378"/>
                  </a:lnTo>
                  <a:lnTo>
                    <a:pt x="444" y="2344"/>
                  </a:lnTo>
                  <a:lnTo>
                    <a:pt x="400" y="2308"/>
                  </a:lnTo>
                  <a:lnTo>
                    <a:pt x="359" y="2273"/>
                  </a:lnTo>
                  <a:lnTo>
                    <a:pt x="319" y="2237"/>
                  </a:lnTo>
                  <a:lnTo>
                    <a:pt x="281" y="2201"/>
                  </a:lnTo>
                  <a:lnTo>
                    <a:pt x="246" y="2164"/>
                  </a:lnTo>
                  <a:lnTo>
                    <a:pt x="213" y="2127"/>
                  </a:lnTo>
                  <a:lnTo>
                    <a:pt x="183" y="2089"/>
                  </a:lnTo>
                  <a:lnTo>
                    <a:pt x="168" y="2070"/>
                  </a:lnTo>
                  <a:lnTo>
                    <a:pt x="154" y="2051"/>
                  </a:lnTo>
                  <a:lnTo>
                    <a:pt x="140" y="2032"/>
                  </a:lnTo>
                  <a:lnTo>
                    <a:pt x="128" y="2013"/>
                  </a:lnTo>
                  <a:lnTo>
                    <a:pt x="116" y="1994"/>
                  </a:lnTo>
                  <a:lnTo>
                    <a:pt x="104" y="1974"/>
                  </a:lnTo>
                  <a:lnTo>
                    <a:pt x="93" y="1955"/>
                  </a:lnTo>
                  <a:lnTo>
                    <a:pt x="82" y="1935"/>
                  </a:lnTo>
                  <a:lnTo>
                    <a:pt x="72" y="1915"/>
                  </a:lnTo>
                  <a:lnTo>
                    <a:pt x="63" y="1896"/>
                  </a:lnTo>
                  <a:lnTo>
                    <a:pt x="55" y="1876"/>
                  </a:lnTo>
                  <a:lnTo>
                    <a:pt x="46" y="1856"/>
                  </a:lnTo>
                  <a:lnTo>
                    <a:pt x="39" y="1836"/>
                  </a:lnTo>
                  <a:lnTo>
                    <a:pt x="33" y="1816"/>
                  </a:lnTo>
                  <a:lnTo>
                    <a:pt x="27" y="1795"/>
                  </a:lnTo>
                  <a:lnTo>
                    <a:pt x="20" y="1776"/>
                  </a:lnTo>
                  <a:lnTo>
                    <a:pt x="16" y="1755"/>
                  </a:lnTo>
                  <a:lnTo>
                    <a:pt x="12" y="1734"/>
                  </a:lnTo>
                  <a:lnTo>
                    <a:pt x="8" y="1714"/>
                  </a:lnTo>
                  <a:lnTo>
                    <a:pt x="5" y="1694"/>
                  </a:lnTo>
                  <a:lnTo>
                    <a:pt x="3" y="1673"/>
                  </a:lnTo>
                  <a:lnTo>
                    <a:pt x="1" y="1652"/>
                  </a:lnTo>
                  <a:lnTo>
                    <a:pt x="0" y="1632"/>
                  </a:lnTo>
                  <a:lnTo>
                    <a:pt x="0" y="1611"/>
                  </a:lnTo>
                  <a:lnTo>
                    <a:pt x="0" y="1590"/>
                  </a:lnTo>
                  <a:lnTo>
                    <a:pt x="1" y="1570"/>
                  </a:lnTo>
                  <a:lnTo>
                    <a:pt x="3" y="1549"/>
                  </a:lnTo>
                  <a:lnTo>
                    <a:pt x="5" y="1528"/>
                  </a:lnTo>
                  <a:lnTo>
                    <a:pt x="8" y="1508"/>
                  </a:lnTo>
                  <a:lnTo>
                    <a:pt x="12" y="1487"/>
                  </a:lnTo>
                  <a:lnTo>
                    <a:pt x="16" y="1467"/>
                  </a:lnTo>
                  <a:lnTo>
                    <a:pt x="20" y="1447"/>
                  </a:lnTo>
                  <a:lnTo>
                    <a:pt x="27" y="1427"/>
                  </a:lnTo>
                  <a:lnTo>
                    <a:pt x="33" y="1406"/>
                  </a:lnTo>
                  <a:lnTo>
                    <a:pt x="39" y="1386"/>
                  </a:lnTo>
                  <a:lnTo>
                    <a:pt x="46" y="1366"/>
                  </a:lnTo>
                  <a:lnTo>
                    <a:pt x="55" y="1346"/>
                  </a:lnTo>
                  <a:lnTo>
                    <a:pt x="63" y="1326"/>
                  </a:lnTo>
                  <a:lnTo>
                    <a:pt x="72" y="1307"/>
                  </a:lnTo>
                  <a:lnTo>
                    <a:pt x="82" y="1287"/>
                  </a:lnTo>
                  <a:lnTo>
                    <a:pt x="93" y="1267"/>
                  </a:lnTo>
                  <a:lnTo>
                    <a:pt x="104" y="1248"/>
                  </a:lnTo>
                  <a:lnTo>
                    <a:pt x="116" y="1228"/>
                  </a:lnTo>
                  <a:lnTo>
                    <a:pt x="128" y="1210"/>
                  </a:lnTo>
                  <a:lnTo>
                    <a:pt x="140" y="1190"/>
                  </a:lnTo>
                  <a:lnTo>
                    <a:pt x="154" y="1170"/>
                  </a:lnTo>
                  <a:lnTo>
                    <a:pt x="168" y="1152"/>
                  </a:lnTo>
                  <a:lnTo>
                    <a:pt x="183" y="1133"/>
                  </a:lnTo>
                  <a:lnTo>
                    <a:pt x="213" y="1095"/>
                  </a:lnTo>
                  <a:lnTo>
                    <a:pt x="246" y="1057"/>
                  </a:lnTo>
                  <a:lnTo>
                    <a:pt x="281" y="1021"/>
                  </a:lnTo>
                  <a:lnTo>
                    <a:pt x="319" y="985"/>
                  </a:lnTo>
                  <a:lnTo>
                    <a:pt x="359" y="949"/>
                  </a:lnTo>
                  <a:lnTo>
                    <a:pt x="400" y="914"/>
                  </a:lnTo>
                  <a:lnTo>
                    <a:pt x="444" y="878"/>
                  </a:lnTo>
                  <a:lnTo>
                    <a:pt x="490" y="844"/>
                  </a:lnTo>
                  <a:lnTo>
                    <a:pt x="538" y="810"/>
                  </a:lnTo>
                  <a:lnTo>
                    <a:pt x="587" y="776"/>
                  </a:lnTo>
                  <a:lnTo>
                    <a:pt x="639" y="744"/>
                  </a:lnTo>
                  <a:lnTo>
                    <a:pt x="693" y="711"/>
                  </a:lnTo>
                  <a:lnTo>
                    <a:pt x="749" y="679"/>
                  </a:lnTo>
                  <a:lnTo>
                    <a:pt x="807" y="648"/>
                  </a:lnTo>
                  <a:lnTo>
                    <a:pt x="866" y="617"/>
                  </a:lnTo>
                  <a:lnTo>
                    <a:pt x="927" y="587"/>
                  </a:lnTo>
                  <a:lnTo>
                    <a:pt x="990" y="558"/>
                  </a:lnTo>
                  <a:lnTo>
                    <a:pt x="1054" y="529"/>
                  </a:lnTo>
                  <a:lnTo>
                    <a:pt x="1120" y="500"/>
                  </a:lnTo>
                  <a:lnTo>
                    <a:pt x="1188" y="473"/>
                  </a:lnTo>
                  <a:lnTo>
                    <a:pt x="1258" y="445"/>
                  </a:lnTo>
                  <a:lnTo>
                    <a:pt x="1329" y="419"/>
                  </a:lnTo>
                  <a:lnTo>
                    <a:pt x="1401" y="393"/>
                  </a:lnTo>
                  <a:lnTo>
                    <a:pt x="1476" y="368"/>
                  </a:lnTo>
                  <a:lnTo>
                    <a:pt x="1553" y="343"/>
                  </a:lnTo>
                  <a:lnTo>
                    <a:pt x="1629" y="321"/>
                  </a:lnTo>
                  <a:lnTo>
                    <a:pt x="1708" y="298"/>
                  </a:lnTo>
                  <a:lnTo>
                    <a:pt x="1788" y="275"/>
                  </a:lnTo>
                  <a:lnTo>
                    <a:pt x="1870" y="254"/>
                  </a:lnTo>
                  <a:lnTo>
                    <a:pt x="1953" y="234"/>
                  </a:lnTo>
                  <a:lnTo>
                    <a:pt x="2037" y="213"/>
                  </a:lnTo>
                  <a:lnTo>
                    <a:pt x="2123" y="194"/>
                  </a:lnTo>
                  <a:lnTo>
                    <a:pt x="2208" y="176"/>
                  </a:lnTo>
                  <a:lnTo>
                    <a:pt x="2296" y="159"/>
                  </a:lnTo>
                  <a:lnTo>
                    <a:pt x="2386" y="143"/>
                  </a:lnTo>
                  <a:lnTo>
                    <a:pt x="2476" y="126"/>
                  </a:lnTo>
                  <a:lnTo>
                    <a:pt x="2567" y="112"/>
                  </a:lnTo>
                  <a:lnTo>
                    <a:pt x="2659" y="97"/>
                  </a:lnTo>
                  <a:lnTo>
                    <a:pt x="2754" y="85"/>
                  </a:lnTo>
                  <a:lnTo>
                    <a:pt x="2848" y="72"/>
                  </a:lnTo>
                  <a:lnTo>
                    <a:pt x="2944" y="61"/>
                  </a:lnTo>
                  <a:lnTo>
                    <a:pt x="3040" y="51"/>
                  </a:lnTo>
                  <a:lnTo>
                    <a:pt x="3137" y="41"/>
                  </a:lnTo>
                  <a:lnTo>
                    <a:pt x="3236" y="32"/>
                  </a:lnTo>
                  <a:lnTo>
                    <a:pt x="3335" y="25"/>
                  </a:lnTo>
                  <a:lnTo>
                    <a:pt x="3434" y="19"/>
                  </a:lnTo>
                  <a:lnTo>
                    <a:pt x="3536" y="12"/>
                  </a:lnTo>
                  <a:lnTo>
                    <a:pt x="3637" y="8"/>
                  </a:lnTo>
                  <a:lnTo>
                    <a:pt x="3739" y="4"/>
                  </a:lnTo>
                  <a:lnTo>
                    <a:pt x="3842" y="2"/>
                  </a:lnTo>
                  <a:lnTo>
                    <a:pt x="3945" y="0"/>
                  </a:lnTo>
                  <a:lnTo>
                    <a:pt x="40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020"/>
            <p:cNvSpPr>
              <a:spLocks/>
            </p:cNvSpPr>
            <p:nvPr/>
          </p:nvSpPr>
          <p:spPr bwMode="auto">
            <a:xfrm>
              <a:off x="2406650" y="3448459"/>
              <a:ext cx="1208087" cy="77788"/>
            </a:xfrm>
            <a:custGeom>
              <a:avLst/>
              <a:gdLst>
                <a:gd name="T0" fmla="*/ 2413 w 2413"/>
                <a:gd name="T1" fmla="*/ 0 h 155"/>
                <a:gd name="T2" fmla="*/ 0 w 2413"/>
                <a:gd name="T3" fmla="*/ 0 h 155"/>
                <a:gd name="T4" fmla="*/ 0 w 2413"/>
                <a:gd name="T5" fmla="*/ 155 h 155"/>
                <a:gd name="T6" fmla="*/ 2409 w 2413"/>
                <a:gd name="T7" fmla="*/ 154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3"/>
                <a:gd name="T13" fmla="*/ 0 h 155"/>
                <a:gd name="T14" fmla="*/ 2413 w 2413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3" h="155">
                  <a:moveTo>
                    <a:pt x="2413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2409" y="1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021"/>
            <p:cNvSpPr>
              <a:spLocks/>
            </p:cNvSpPr>
            <p:nvPr/>
          </p:nvSpPr>
          <p:spPr bwMode="auto">
            <a:xfrm>
              <a:off x="1119187" y="2664234"/>
              <a:ext cx="1387475" cy="795338"/>
            </a:xfrm>
            <a:custGeom>
              <a:avLst/>
              <a:gdLst>
                <a:gd name="T0" fmla="*/ 0 w 2763"/>
                <a:gd name="T1" fmla="*/ 0 h 1596"/>
                <a:gd name="T2" fmla="*/ 0 w 2763"/>
                <a:gd name="T3" fmla="*/ 1596 h 1596"/>
                <a:gd name="T4" fmla="*/ 2763 w 2763"/>
                <a:gd name="T5" fmla="*/ 1588 h 1596"/>
                <a:gd name="T6" fmla="*/ 2763 w 2763"/>
                <a:gd name="T7" fmla="*/ 0 h 1596"/>
                <a:gd name="T8" fmla="*/ 0 w 2763"/>
                <a:gd name="T9" fmla="*/ 0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3"/>
                <a:gd name="T16" fmla="*/ 0 h 1596"/>
                <a:gd name="T17" fmla="*/ 2763 w 2763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3" h="1596">
                  <a:moveTo>
                    <a:pt x="0" y="0"/>
                  </a:moveTo>
                  <a:lnTo>
                    <a:pt x="0" y="1596"/>
                  </a:lnTo>
                  <a:lnTo>
                    <a:pt x="2763" y="1588"/>
                  </a:lnTo>
                  <a:lnTo>
                    <a:pt x="2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022"/>
            <p:cNvSpPr>
              <a:spLocks/>
            </p:cNvSpPr>
            <p:nvPr/>
          </p:nvSpPr>
          <p:spPr bwMode="auto">
            <a:xfrm>
              <a:off x="1081087" y="2664234"/>
              <a:ext cx="77788" cy="831850"/>
            </a:xfrm>
            <a:custGeom>
              <a:avLst/>
              <a:gdLst>
                <a:gd name="T0" fmla="*/ 78 w 156"/>
                <a:gd name="T1" fmla="*/ 1518 h 1672"/>
                <a:gd name="T2" fmla="*/ 156 w 156"/>
                <a:gd name="T3" fmla="*/ 1596 h 1672"/>
                <a:gd name="T4" fmla="*/ 156 w 156"/>
                <a:gd name="T5" fmla="*/ 0 h 1672"/>
                <a:gd name="T6" fmla="*/ 0 w 156"/>
                <a:gd name="T7" fmla="*/ 0 h 1672"/>
                <a:gd name="T8" fmla="*/ 1 w 156"/>
                <a:gd name="T9" fmla="*/ 1596 h 1672"/>
                <a:gd name="T10" fmla="*/ 78 w 156"/>
                <a:gd name="T11" fmla="*/ 1672 h 1672"/>
                <a:gd name="T12" fmla="*/ 1 w 156"/>
                <a:gd name="T13" fmla="*/ 1596 h 1672"/>
                <a:gd name="T14" fmla="*/ 1 w 156"/>
                <a:gd name="T15" fmla="*/ 1672 h 1672"/>
                <a:gd name="T16" fmla="*/ 78 w 156"/>
                <a:gd name="T17" fmla="*/ 1672 h 1672"/>
                <a:gd name="T18" fmla="*/ 78 w 156"/>
                <a:gd name="T19" fmla="*/ 1518 h 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1672"/>
                <a:gd name="T32" fmla="*/ 156 w 156"/>
                <a:gd name="T33" fmla="*/ 1672 h 1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1672">
                  <a:moveTo>
                    <a:pt x="78" y="1518"/>
                  </a:moveTo>
                  <a:lnTo>
                    <a:pt x="156" y="15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1" y="1596"/>
                  </a:lnTo>
                  <a:lnTo>
                    <a:pt x="78" y="1672"/>
                  </a:lnTo>
                  <a:lnTo>
                    <a:pt x="1" y="1596"/>
                  </a:lnTo>
                  <a:lnTo>
                    <a:pt x="1" y="1672"/>
                  </a:lnTo>
                  <a:lnTo>
                    <a:pt x="78" y="1672"/>
                  </a:lnTo>
                  <a:lnTo>
                    <a:pt x="78" y="151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023"/>
            <p:cNvSpPr>
              <a:spLocks/>
            </p:cNvSpPr>
            <p:nvPr/>
          </p:nvSpPr>
          <p:spPr bwMode="auto">
            <a:xfrm>
              <a:off x="1119187" y="3416709"/>
              <a:ext cx="1425575" cy="79375"/>
            </a:xfrm>
            <a:custGeom>
              <a:avLst/>
              <a:gdLst>
                <a:gd name="T0" fmla="*/ 2685 w 2840"/>
                <a:gd name="T1" fmla="*/ 76 h 160"/>
                <a:gd name="T2" fmla="*/ 2763 w 2840"/>
                <a:gd name="T3" fmla="*/ 0 h 160"/>
                <a:gd name="T4" fmla="*/ 0 w 2840"/>
                <a:gd name="T5" fmla="*/ 6 h 160"/>
                <a:gd name="T6" fmla="*/ 0 w 2840"/>
                <a:gd name="T7" fmla="*/ 160 h 160"/>
                <a:gd name="T8" fmla="*/ 2763 w 2840"/>
                <a:gd name="T9" fmla="*/ 154 h 160"/>
                <a:gd name="T10" fmla="*/ 2840 w 2840"/>
                <a:gd name="T11" fmla="*/ 76 h 160"/>
                <a:gd name="T12" fmla="*/ 2763 w 2840"/>
                <a:gd name="T13" fmla="*/ 154 h 160"/>
                <a:gd name="T14" fmla="*/ 2840 w 2840"/>
                <a:gd name="T15" fmla="*/ 154 h 160"/>
                <a:gd name="T16" fmla="*/ 2840 w 2840"/>
                <a:gd name="T17" fmla="*/ 76 h 160"/>
                <a:gd name="T18" fmla="*/ 2685 w 2840"/>
                <a:gd name="T19" fmla="*/ 76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0"/>
                <a:gd name="T31" fmla="*/ 0 h 160"/>
                <a:gd name="T32" fmla="*/ 2840 w 2840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0" h="160">
                  <a:moveTo>
                    <a:pt x="2685" y="76"/>
                  </a:moveTo>
                  <a:lnTo>
                    <a:pt x="2763" y="0"/>
                  </a:lnTo>
                  <a:lnTo>
                    <a:pt x="0" y="6"/>
                  </a:lnTo>
                  <a:lnTo>
                    <a:pt x="0" y="160"/>
                  </a:lnTo>
                  <a:lnTo>
                    <a:pt x="2763" y="154"/>
                  </a:lnTo>
                  <a:lnTo>
                    <a:pt x="2840" y="76"/>
                  </a:lnTo>
                  <a:lnTo>
                    <a:pt x="2763" y="154"/>
                  </a:lnTo>
                  <a:lnTo>
                    <a:pt x="2840" y="154"/>
                  </a:lnTo>
                  <a:lnTo>
                    <a:pt x="2840" y="76"/>
                  </a:lnTo>
                  <a:lnTo>
                    <a:pt x="2685" y="7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024"/>
            <p:cNvSpPr>
              <a:spLocks/>
            </p:cNvSpPr>
            <p:nvPr/>
          </p:nvSpPr>
          <p:spPr bwMode="auto">
            <a:xfrm>
              <a:off x="2466975" y="2627722"/>
              <a:ext cx="77787" cy="827087"/>
            </a:xfrm>
            <a:custGeom>
              <a:avLst/>
              <a:gdLst>
                <a:gd name="T0" fmla="*/ 78 w 155"/>
                <a:gd name="T1" fmla="*/ 154 h 1664"/>
                <a:gd name="T2" fmla="*/ 0 w 155"/>
                <a:gd name="T3" fmla="*/ 76 h 1664"/>
                <a:gd name="T4" fmla="*/ 0 w 155"/>
                <a:gd name="T5" fmla="*/ 1664 h 1664"/>
                <a:gd name="T6" fmla="*/ 155 w 155"/>
                <a:gd name="T7" fmla="*/ 1664 h 1664"/>
                <a:gd name="T8" fmla="*/ 155 w 155"/>
                <a:gd name="T9" fmla="*/ 76 h 1664"/>
                <a:gd name="T10" fmla="*/ 78 w 155"/>
                <a:gd name="T11" fmla="*/ 0 h 1664"/>
                <a:gd name="T12" fmla="*/ 155 w 155"/>
                <a:gd name="T13" fmla="*/ 76 h 1664"/>
                <a:gd name="T14" fmla="*/ 155 w 155"/>
                <a:gd name="T15" fmla="*/ 0 h 1664"/>
                <a:gd name="T16" fmla="*/ 78 w 155"/>
                <a:gd name="T17" fmla="*/ 0 h 1664"/>
                <a:gd name="T18" fmla="*/ 78 w 155"/>
                <a:gd name="T19" fmla="*/ 154 h 1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664"/>
                <a:gd name="T32" fmla="*/ 155 w 155"/>
                <a:gd name="T33" fmla="*/ 1664 h 1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664">
                  <a:moveTo>
                    <a:pt x="78" y="154"/>
                  </a:moveTo>
                  <a:lnTo>
                    <a:pt x="0" y="76"/>
                  </a:lnTo>
                  <a:lnTo>
                    <a:pt x="0" y="1664"/>
                  </a:lnTo>
                  <a:lnTo>
                    <a:pt x="155" y="1664"/>
                  </a:lnTo>
                  <a:lnTo>
                    <a:pt x="155" y="76"/>
                  </a:lnTo>
                  <a:lnTo>
                    <a:pt x="78" y="0"/>
                  </a:lnTo>
                  <a:lnTo>
                    <a:pt x="155" y="76"/>
                  </a:lnTo>
                  <a:lnTo>
                    <a:pt x="155" y="0"/>
                  </a:lnTo>
                  <a:lnTo>
                    <a:pt x="78" y="0"/>
                  </a:lnTo>
                  <a:lnTo>
                    <a:pt x="78" y="15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025"/>
            <p:cNvSpPr>
              <a:spLocks/>
            </p:cNvSpPr>
            <p:nvPr/>
          </p:nvSpPr>
          <p:spPr bwMode="auto">
            <a:xfrm>
              <a:off x="1081087" y="2624547"/>
              <a:ext cx="1425575" cy="77787"/>
            </a:xfrm>
            <a:custGeom>
              <a:avLst/>
              <a:gdLst>
                <a:gd name="T0" fmla="*/ 156 w 2841"/>
                <a:gd name="T1" fmla="*/ 77 h 155"/>
                <a:gd name="T2" fmla="*/ 78 w 2841"/>
                <a:gd name="T3" fmla="*/ 154 h 155"/>
                <a:gd name="T4" fmla="*/ 2841 w 2841"/>
                <a:gd name="T5" fmla="*/ 155 h 155"/>
                <a:gd name="T6" fmla="*/ 2841 w 2841"/>
                <a:gd name="T7" fmla="*/ 1 h 155"/>
                <a:gd name="T8" fmla="*/ 78 w 2841"/>
                <a:gd name="T9" fmla="*/ 0 h 155"/>
                <a:gd name="T10" fmla="*/ 0 w 2841"/>
                <a:gd name="T11" fmla="*/ 77 h 155"/>
                <a:gd name="T12" fmla="*/ 78 w 2841"/>
                <a:gd name="T13" fmla="*/ 0 h 155"/>
                <a:gd name="T14" fmla="*/ 0 w 2841"/>
                <a:gd name="T15" fmla="*/ 0 h 155"/>
                <a:gd name="T16" fmla="*/ 0 w 2841"/>
                <a:gd name="T17" fmla="*/ 77 h 155"/>
                <a:gd name="T18" fmla="*/ 156 w 2841"/>
                <a:gd name="T19" fmla="*/ 77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1"/>
                <a:gd name="T31" fmla="*/ 0 h 155"/>
                <a:gd name="T32" fmla="*/ 2841 w 2841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1" h="155">
                  <a:moveTo>
                    <a:pt x="156" y="77"/>
                  </a:moveTo>
                  <a:lnTo>
                    <a:pt x="78" y="154"/>
                  </a:lnTo>
                  <a:lnTo>
                    <a:pt x="2841" y="155"/>
                  </a:lnTo>
                  <a:lnTo>
                    <a:pt x="2841" y="1"/>
                  </a:lnTo>
                  <a:lnTo>
                    <a:pt x="78" y="0"/>
                  </a:lnTo>
                  <a:lnTo>
                    <a:pt x="0" y="77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6" y="77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026"/>
            <p:cNvSpPr>
              <a:spLocks/>
            </p:cNvSpPr>
            <p:nvPr/>
          </p:nvSpPr>
          <p:spPr bwMode="auto">
            <a:xfrm>
              <a:off x="1943100" y="2961097"/>
              <a:ext cx="1077912" cy="687387"/>
            </a:xfrm>
            <a:custGeom>
              <a:avLst/>
              <a:gdLst>
                <a:gd name="T0" fmla="*/ 2148 w 2151"/>
                <a:gd name="T1" fmla="*/ 677 h 1381"/>
                <a:gd name="T2" fmla="*/ 998 w 2151"/>
                <a:gd name="T3" fmla="*/ 0 h 1381"/>
                <a:gd name="T4" fmla="*/ 0 w 2151"/>
                <a:gd name="T5" fmla="*/ 677 h 1381"/>
                <a:gd name="T6" fmla="*/ 954 w 2151"/>
                <a:gd name="T7" fmla="*/ 1381 h 1381"/>
                <a:gd name="T8" fmla="*/ 2151 w 2151"/>
                <a:gd name="T9" fmla="*/ 1381 h 1381"/>
                <a:gd name="T10" fmla="*/ 2148 w 2151"/>
                <a:gd name="T11" fmla="*/ 677 h 1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1"/>
                <a:gd name="T19" fmla="*/ 0 h 1381"/>
                <a:gd name="T20" fmla="*/ 2151 w 2151"/>
                <a:gd name="T21" fmla="*/ 1381 h 13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1" h="1381">
                  <a:moveTo>
                    <a:pt x="2148" y="677"/>
                  </a:moveTo>
                  <a:lnTo>
                    <a:pt x="998" y="0"/>
                  </a:lnTo>
                  <a:lnTo>
                    <a:pt x="0" y="677"/>
                  </a:lnTo>
                  <a:lnTo>
                    <a:pt x="954" y="1381"/>
                  </a:lnTo>
                  <a:lnTo>
                    <a:pt x="2151" y="1381"/>
                  </a:lnTo>
                  <a:lnTo>
                    <a:pt x="2148" y="6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027"/>
            <p:cNvSpPr>
              <a:spLocks/>
            </p:cNvSpPr>
            <p:nvPr/>
          </p:nvSpPr>
          <p:spPr bwMode="auto">
            <a:xfrm>
              <a:off x="2436812" y="2951572"/>
              <a:ext cx="587375" cy="352425"/>
            </a:xfrm>
            <a:custGeom>
              <a:avLst/>
              <a:gdLst>
                <a:gd name="T0" fmla="*/ 17 w 1167"/>
                <a:gd name="T1" fmla="*/ 30 h 707"/>
                <a:gd name="T2" fmla="*/ 1 w 1167"/>
                <a:gd name="T3" fmla="*/ 31 h 707"/>
                <a:gd name="T4" fmla="*/ 1152 w 1167"/>
                <a:gd name="T5" fmla="*/ 707 h 707"/>
                <a:gd name="T6" fmla="*/ 1167 w 1167"/>
                <a:gd name="T7" fmla="*/ 681 h 707"/>
                <a:gd name="T8" fmla="*/ 16 w 1167"/>
                <a:gd name="T9" fmla="*/ 4 h 707"/>
                <a:gd name="T10" fmla="*/ 0 w 1167"/>
                <a:gd name="T11" fmla="*/ 5 h 707"/>
                <a:gd name="T12" fmla="*/ 16 w 1167"/>
                <a:gd name="T13" fmla="*/ 4 h 707"/>
                <a:gd name="T14" fmla="*/ 8 w 1167"/>
                <a:gd name="T15" fmla="*/ 0 h 707"/>
                <a:gd name="T16" fmla="*/ 0 w 1167"/>
                <a:gd name="T17" fmla="*/ 5 h 707"/>
                <a:gd name="T18" fmla="*/ 17 w 1167"/>
                <a:gd name="T19" fmla="*/ 30 h 7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707"/>
                <a:gd name="T32" fmla="*/ 1167 w 1167"/>
                <a:gd name="T33" fmla="*/ 707 h 7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707">
                  <a:moveTo>
                    <a:pt x="17" y="30"/>
                  </a:moveTo>
                  <a:lnTo>
                    <a:pt x="1" y="31"/>
                  </a:lnTo>
                  <a:lnTo>
                    <a:pt x="1152" y="707"/>
                  </a:lnTo>
                  <a:lnTo>
                    <a:pt x="1167" y="681"/>
                  </a:lnTo>
                  <a:lnTo>
                    <a:pt x="16" y="4"/>
                  </a:lnTo>
                  <a:lnTo>
                    <a:pt x="0" y="5"/>
                  </a:lnTo>
                  <a:lnTo>
                    <a:pt x="16" y="4"/>
                  </a:lnTo>
                  <a:lnTo>
                    <a:pt x="8" y="0"/>
                  </a:lnTo>
                  <a:lnTo>
                    <a:pt x="0" y="5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028"/>
            <p:cNvSpPr>
              <a:spLocks/>
            </p:cNvSpPr>
            <p:nvPr/>
          </p:nvSpPr>
          <p:spPr bwMode="auto">
            <a:xfrm>
              <a:off x="1930400" y="2954747"/>
              <a:ext cx="517525" cy="349250"/>
            </a:xfrm>
            <a:custGeom>
              <a:avLst/>
              <a:gdLst>
                <a:gd name="T0" fmla="*/ 35 w 1032"/>
                <a:gd name="T1" fmla="*/ 676 h 701"/>
                <a:gd name="T2" fmla="*/ 34 w 1032"/>
                <a:gd name="T3" fmla="*/ 701 h 701"/>
                <a:gd name="T4" fmla="*/ 1032 w 1032"/>
                <a:gd name="T5" fmla="*/ 25 h 701"/>
                <a:gd name="T6" fmla="*/ 1015 w 1032"/>
                <a:gd name="T7" fmla="*/ 0 h 701"/>
                <a:gd name="T8" fmla="*/ 17 w 1032"/>
                <a:gd name="T9" fmla="*/ 676 h 701"/>
                <a:gd name="T10" fmla="*/ 16 w 1032"/>
                <a:gd name="T11" fmla="*/ 701 h 701"/>
                <a:gd name="T12" fmla="*/ 17 w 1032"/>
                <a:gd name="T13" fmla="*/ 676 h 701"/>
                <a:gd name="T14" fmla="*/ 0 w 1032"/>
                <a:gd name="T15" fmla="*/ 689 h 701"/>
                <a:gd name="T16" fmla="*/ 16 w 1032"/>
                <a:gd name="T17" fmla="*/ 701 h 701"/>
                <a:gd name="T18" fmla="*/ 35 w 1032"/>
                <a:gd name="T19" fmla="*/ 676 h 7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2"/>
                <a:gd name="T31" fmla="*/ 0 h 701"/>
                <a:gd name="T32" fmla="*/ 1032 w 1032"/>
                <a:gd name="T33" fmla="*/ 701 h 7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2" h="701">
                  <a:moveTo>
                    <a:pt x="35" y="676"/>
                  </a:moveTo>
                  <a:lnTo>
                    <a:pt x="34" y="701"/>
                  </a:lnTo>
                  <a:lnTo>
                    <a:pt x="1032" y="25"/>
                  </a:lnTo>
                  <a:lnTo>
                    <a:pt x="1015" y="0"/>
                  </a:lnTo>
                  <a:lnTo>
                    <a:pt x="17" y="676"/>
                  </a:lnTo>
                  <a:lnTo>
                    <a:pt x="16" y="701"/>
                  </a:lnTo>
                  <a:lnTo>
                    <a:pt x="17" y="676"/>
                  </a:lnTo>
                  <a:lnTo>
                    <a:pt x="0" y="689"/>
                  </a:lnTo>
                  <a:lnTo>
                    <a:pt x="16" y="701"/>
                  </a:lnTo>
                  <a:lnTo>
                    <a:pt x="35" y="6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029"/>
            <p:cNvSpPr>
              <a:spLocks/>
            </p:cNvSpPr>
            <p:nvPr/>
          </p:nvSpPr>
          <p:spPr bwMode="auto">
            <a:xfrm>
              <a:off x="1936750" y="3291297"/>
              <a:ext cx="488950" cy="363537"/>
            </a:xfrm>
            <a:custGeom>
              <a:avLst/>
              <a:gdLst>
                <a:gd name="T0" fmla="*/ 964 w 973"/>
                <a:gd name="T1" fmla="*/ 701 h 731"/>
                <a:gd name="T2" fmla="*/ 973 w 973"/>
                <a:gd name="T3" fmla="*/ 704 h 731"/>
                <a:gd name="T4" fmla="*/ 19 w 973"/>
                <a:gd name="T5" fmla="*/ 0 h 731"/>
                <a:gd name="T6" fmla="*/ 0 w 973"/>
                <a:gd name="T7" fmla="*/ 25 h 731"/>
                <a:gd name="T8" fmla="*/ 955 w 973"/>
                <a:gd name="T9" fmla="*/ 729 h 731"/>
                <a:gd name="T10" fmla="*/ 964 w 973"/>
                <a:gd name="T11" fmla="*/ 731 h 731"/>
                <a:gd name="T12" fmla="*/ 955 w 973"/>
                <a:gd name="T13" fmla="*/ 729 h 731"/>
                <a:gd name="T14" fmla="*/ 959 w 973"/>
                <a:gd name="T15" fmla="*/ 731 h 731"/>
                <a:gd name="T16" fmla="*/ 964 w 973"/>
                <a:gd name="T17" fmla="*/ 731 h 731"/>
                <a:gd name="T18" fmla="*/ 964 w 973"/>
                <a:gd name="T19" fmla="*/ 701 h 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3"/>
                <a:gd name="T31" fmla="*/ 0 h 731"/>
                <a:gd name="T32" fmla="*/ 973 w 973"/>
                <a:gd name="T33" fmla="*/ 731 h 7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3" h="731">
                  <a:moveTo>
                    <a:pt x="964" y="701"/>
                  </a:moveTo>
                  <a:lnTo>
                    <a:pt x="973" y="704"/>
                  </a:lnTo>
                  <a:lnTo>
                    <a:pt x="19" y="0"/>
                  </a:lnTo>
                  <a:lnTo>
                    <a:pt x="0" y="25"/>
                  </a:lnTo>
                  <a:lnTo>
                    <a:pt x="955" y="729"/>
                  </a:lnTo>
                  <a:lnTo>
                    <a:pt x="964" y="731"/>
                  </a:lnTo>
                  <a:lnTo>
                    <a:pt x="955" y="729"/>
                  </a:lnTo>
                  <a:lnTo>
                    <a:pt x="959" y="731"/>
                  </a:lnTo>
                  <a:lnTo>
                    <a:pt x="964" y="731"/>
                  </a:lnTo>
                  <a:lnTo>
                    <a:pt x="964" y="7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030"/>
            <p:cNvSpPr>
              <a:spLocks/>
            </p:cNvSpPr>
            <p:nvPr/>
          </p:nvSpPr>
          <p:spPr bwMode="auto">
            <a:xfrm>
              <a:off x="2422525" y="3640547"/>
              <a:ext cx="608012" cy="14287"/>
            </a:xfrm>
            <a:custGeom>
              <a:avLst/>
              <a:gdLst>
                <a:gd name="T0" fmla="*/ 1182 w 1213"/>
                <a:gd name="T1" fmla="*/ 16 h 30"/>
                <a:gd name="T2" fmla="*/ 1197 w 1213"/>
                <a:gd name="T3" fmla="*/ 0 h 30"/>
                <a:gd name="T4" fmla="*/ 0 w 1213"/>
                <a:gd name="T5" fmla="*/ 0 h 30"/>
                <a:gd name="T6" fmla="*/ 0 w 1213"/>
                <a:gd name="T7" fmla="*/ 30 h 30"/>
                <a:gd name="T8" fmla="*/ 1197 w 1213"/>
                <a:gd name="T9" fmla="*/ 30 h 30"/>
                <a:gd name="T10" fmla="*/ 1213 w 1213"/>
                <a:gd name="T11" fmla="*/ 16 h 30"/>
                <a:gd name="T12" fmla="*/ 1197 w 1213"/>
                <a:gd name="T13" fmla="*/ 30 h 30"/>
                <a:gd name="T14" fmla="*/ 1213 w 1213"/>
                <a:gd name="T15" fmla="*/ 30 h 30"/>
                <a:gd name="T16" fmla="*/ 1213 w 1213"/>
                <a:gd name="T17" fmla="*/ 16 h 30"/>
                <a:gd name="T18" fmla="*/ 1182 w 1213"/>
                <a:gd name="T19" fmla="*/ 1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3"/>
                <a:gd name="T31" fmla="*/ 0 h 30"/>
                <a:gd name="T32" fmla="*/ 1213 w 121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3" h="30">
                  <a:moveTo>
                    <a:pt x="1182" y="16"/>
                  </a:moveTo>
                  <a:lnTo>
                    <a:pt x="1197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97" y="30"/>
                  </a:lnTo>
                  <a:lnTo>
                    <a:pt x="1213" y="16"/>
                  </a:lnTo>
                  <a:lnTo>
                    <a:pt x="1197" y="30"/>
                  </a:lnTo>
                  <a:lnTo>
                    <a:pt x="1213" y="30"/>
                  </a:lnTo>
                  <a:lnTo>
                    <a:pt x="1213" y="16"/>
                  </a:lnTo>
                  <a:lnTo>
                    <a:pt x="118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031"/>
            <p:cNvSpPr>
              <a:spLocks/>
            </p:cNvSpPr>
            <p:nvPr/>
          </p:nvSpPr>
          <p:spPr bwMode="auto">
            <a:xfrm>
              <a:off x="3011487" y="3291297"/>
              <a:ext cx="19050" cy="357187"/>
            </a:xfrm>
            <a:custGeom>
              <a:avLst/>
              <a:gdLst>
                <a:gd name="T0" fmla="*/ 8 w 34"/>
                <a:gd name="T1" fmla="*/ 26 h 717"/>
                <a:gd name="T2" fmla="*/ 0 w 34"/>
                <a:gd name="T3" fmla="*/ 13 h 717"/>
                <a:gd name="T4" fmla="*/ 3 w 34"/>
                <a:gd name="T5" fmla="*/ 717 h 717"/>
                <a:gd name="T6" fmla="*/ 34 w 34"/>
                <a:gd name="T7" fmla="*/ 717 h 717"/>
                <a:gd name="T8" fmla="*/ 31 w 34"/>
                <a:gd name="T9" fmla="*/ 13 h 717"/>
                <a:gd name="T10" fmla="*/ 23 w 34"/>
                <a:gd name="T11" fmla="*/ 0 h 717"/>
                <a:gd name="T12" fmla="*/ 31 w 34"/>
                <a:gd name="T13" fmla="*/ 13 h 717"/>
                <a:gd name="T14" fmla="*/ 31 w 34"/>
                <a:gd name="T15" fmla="*/ 5 h 717"/>
                <a:gd name="T16" fmla="*/ 23 w 34"/>
                <a:gd name="T17" fmla="*/ 0 h 717"/>
                <a:gd name="T18" fmla="*/ 8 w 34"/>
                <a:gd name="T19" fmla="*/ 26 h 7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17"/>
                <a:gd name="T32" fmla="*/ 34 w 34"/>
                <a:gd name="T33" fmla="*/ 717 h 7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17">
                  <a:moveTo>
                    <a:pt x="8" y="26"/>
                  </a:moveTo>
                  <a:lnTo>
                    <a:pt x="0" y="13"/>
                  </a:lnTo>
                  <a:lnTo>
                    <a:pt x="3" y="717"/>
                  </a:lnTo>
                  <a:lnTo>
                    <a:pt x="34" y="717"/>
                  </a:lnTo>
                  <a:lnTo>
                    <a:pt x="31" y="13"/>
                  </a:lnTo>
                  <a:lnTo>
                    <a:pt x="23" y="0"/>
                  </a:lnTo>
                  <a:lnTo>
                    <a:pt x="31" y="13"/>
                  </a:lnTo>
                  <a:lnTo>
                    <a:pt x="31" y="5"/>
                  </a:lnTo>
                  <a:lnTo>
                    <a:pt x="23" y="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032"/>
            <p:cNvSpPr>
              <a:spLocks/>
            </p:cNvSpPr>
            <p:nvPr/>
          </p:nvSpPr>
          <p:spPr bwMode="auto">
            <a:xfrm>
              <a:off x="3109912" y="3350034"/>
              <a:ext cx="180975" cy="260350"/>
            </a:xfrm>
            <a:custGeom>
              <a:avLst/>
              <a:gdLst>
                <a:gd name="T0" fmla="*/ 0 w 357"/>
                <a:gd name="T1" fmla="*/ 1 h 524"/>
                <a:gd name="T2" fmla="*/ 0 w 357"/>
                <a:gd name="T3" fmla="*/ 524 h 524"/>
                <a:gd name="T4" fmla="*/ 357 w 357"/>
                <a:gd name="T5" fmla="*/ 524 h 524"/>
                <a:gd name="T6" fmla="*/ 357 w 357"/>
                <a:gd name="T7" fmla="*/ 0 h 524"/>
                <a:gd name="T8" fmla="*/ 0 w 357"/>
                <a:gd name="T9" fmla="*/ 1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524"/>
                <a:gd name="T17" fmla="*/ 357 w 357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524">
                  <a:moveTo>
                    <a:pt x="0" y="1"/>
                  </a:moveTo>
                  <a:lnTo>
                    <a:pt x="0" y="524"/>
                  </a:lnTo>
                  <a:lnTo>
                    <a:pt x="357" y="524"/>
                  </a:lnTo>
                  <a:lnTo>
                    <a:pt x="35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033"/>
            <p:cNvSpPr>
              <a:spLocks/>
            </p:cNvSpPr>
            <p:nvPr/>
          </p:nvSpPr>
          <p:spPr bwMode="auto">
            <a:xfrm>
              <a:off x="3109912" y="3350034"/>
              <a:ext cx="180975" cy="260350"/>
            </a:xfrm>
            <a:custGeom>
              <a:avLst/>
              <a:gdLst>
                <a:gd name="T0" fmla="*/ 0 w 357"/>
                <a:gd name="T1" fmla="*/ 1 h 524"/>
                <a:gd name="T2" fmla="*/ 0 w 357"/>
                <a:gd name="T3" fmla="*/ 524 h 524"/>
                <a:gd name="T4" fmla="*/ 357 w 357"/>
                <a:gd name="T5" fmla="*/ 524 h 524"/>
                <a:gd name="T6" fmla="*/ 357 w 357"/>
                <a:gd name="T7" fmla="*/ 0 h 524"/>
                <a:gd name="T8" fmla="*/ 0 w 357"/>
                <a:gd name="T9" fmla="*/ 1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524"/>
                <a:gd name="T17" fmla="*/ 357 w 357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524">
                  <a:moveTo>
                    <a:pt x="0" y="1"/>
                  </a:moveTo>
                  <a:lnTo>
                    <a:pt x="0" y="524"/>
                  </a:lnTo>
                  <a:lnTo>
                    <a:pt x="357" y="524"/>
                  </a:lnTo>
                  <a:lnTo>
                    <a:pt x="35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034"/>
            <p:cNvSpPr>
              <a:spLocks/>
            </p:cNvSpPr>
            <p:nvPr/>
          </p:nvSpPr>
          <p:spPr bwMode="auto">
            <a:xfrm>
              <a:off x="2363787" y="3291297"/>
              <a:ext cx="625475" cy="312737"/>
            </a:xfrm>
            <a:custGeom>
              <a:avLst/>
              <a:gdLst>
                <a:gd name="T0" fmla="*/ 669 w 1246"/>
                <a:gd name="T1" fmla="*/ 0 h 627"/>
                <a:gd name="T2" fmla="*/ 945 w 1246"/>
                <a:gd name="T3" fmla="*/ 69 h 627"/>
                <a:gd name="T4" fmla="*/ 1246 w 1246"/>
                <a:gd name="T5" fmla="*/ 527 h 627"/>
                <a:gd name="T6" fmla="*/ 1202 w 1246"/>
                <a:gd name="T7" fmla="*/ 545 h 627"/>
                <a:gd name="T8" fmla="*/ 1156 w 1246"/>
                <a:gd name="T9" fmla="*/ 561 h 627"/>
                <a:gd name="T10" fmla="*/ 1112 w 1246"/>
                <a:gd name="T11" fmla="*/ 576 h 627"/>
                <a:gd name="T12" fmla="*/ 1067 w 1246"/>
                <a:gd name="T13" fmla="*/ 589 h 627"/>
                <a:gd name="T14" fmla="*/ 1022 w 1246"/>
                <a:gd name="T15" fmla="*/ 601 h 627"/>
                <a:gd name="T16" fmla="*/ 977 w 1246"/>
                <a:gd name="T17" fmla="*/ 611 h 627"/>
                <a:gd name="T18" fmla="*/ 933 w 1246"/>
                <a:gd name="T19" fmla="*/ 619 h 627"/>
                <a:gd name="T20" fmla="*/ 887 w 1246"/>
                <a:gd name="T21" fmla="*/ 627 h 627"/>
                <a:gd name="T22" fmla="*/ 858 w 1246"/>
                <a:gd name="T23" fmla="*/ 626 h 627"/>
                <a:gd name="T24" fmla="*/ 829 w 1246"/>
                <a:gd name="T25" fmla="*/ 626 h 627"/>
                <a:gd name="T26" fmla="*/ 800 w 1246"/>
                <a:gd name="T27" fmla="*/ 623 h 627"/>
                <a:gd name="T28" fmla="*/ 771 w 1246"/>
                <a:gd name="T29" fmla="*/ 621 h 627"/>
                <a:gd name="T30" fmla="*/ 742 w 1246"/>
                <a:gd name="T31" fmla="*/ 618 h 627"/>
                <a:gd name="T32" fmla="*/ 714 w 1246"/>
                <a:gd name="T33" fmla="*/ 615 h 627"/>
                <a:gd name="T34" fmla="*/ 685 w 1246"/>
                <a:gd name="T35" fmla="*/ 611 h 627"/>
                <a:gd name="T36" fmla="*/ 658 w 1246"/>
                <a:gd name="T37" fmla="*/ 607 h 627"/>
                <a:gd name="T38" fmla="*/ 630 w 1246"/>
                <a:gd name="T39" fmla="*/ 602 h 627"/>
                <a:gd name="T40" fmla="*/ 602 w 1246"/>
                <a:gd name="T41" fmla="*/ 597 h 627"/>
                <a:gd name="T42" fmla="*/ 574 w 1246"/>
                <a:gd name="T43" fmla="*/ 590 h 627"/>
                <a:gd name="T44" fmla="*/ 546 w 1246"/>
                <a:gd name="T45" fmla="*/ 584 h 627"/>
                <a:gd name="T46" fmla="*/ 491 w 1246"/>
                <a:gd name="T47" fmla="*/ 570 h 627"/>
                <a:gd name="T48" fmla="*/ 436 w 1246"/>
                <a:gd name="T49" fmla="*/ 553 h 627"/>
                <a:gd name="T50" fmla="*/ 407 w 1246"/>
                <a:gd name="T51" fmla="*/ 540 h 627"/>
                <a:gd name="T52" fmla="*/ 378 w 1246"/>
                <a:gd name="T53" fmla="*/ 525 h 627"/>
                <a:gd name="T54" fmla="*/ 349 w 1246"/>
                <a:gd name="T55" fmla="*/ 511 h 627"/>
                <a:gd name="T56" fmla="*/ 321 w 1246"/>
                <a:gd name="T57" fmla="*/ 494 h 627"/>
                <a:gd name="T58" fmla="*/ 293 w 1246"/>
                <a:gd name="T59" fmla="*/ 478 h 627"/>
                <a:gd name="T60" fmla="*/ 264 w 1246"/>
                <a:gd name="T61" fmla="*/ 461 h 627"/>
                <a:gd name="T62" fmla="*/ 236 w 1246"/>
                <a:gd name="T63" fmla="*/ 443 h 627"/>
                <a:gd name="T64" fmla="*/ 210 w 1246"/>
                <a:gd name="T65" fmla="*/ 425 h 627"/>
                <a:gd name="T66" fmla="*/ 182 w 1246"/>
                <a:gd name="T67" fmla="*/ 406 h 627"/>
                <a:gd name="T68" fmla="*/ 155 w 1246"/>
                <a:gd name="T69" fmla="*/ 387 h 627"/>
                <a:gd name="T70" fmla="*/ 128 w 1246"/>
                <a:gd name="T71" fmla="*/ 367 h 627"/>
                <a:gd name="T72" fmla="*/ 102 w 1246"/>
                <a:gd name="T73" fmla="*/ 347 h 627"/>
                <a:gd name="T74" fmla="*/ 50 w 1246"/>
                <a:gd name="T75" fmla="*/ 306 h 627"/>
                <a:gd name="T76" fmla="*/ 0 w 1246"/>
                <a:gd name="T77" fmla="*/ 262 h 627"/>
                <a:gd name="T78" fmla="*/ 669 w 1246"/>
                <a:gd name="T79" fmla="*/ 0 h 6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6"/>
                <a:gd name="T121" fmla="*/ 0 h 627"/>
                <a:gd name="T122" fmla="*/ 1246 w 1246"/>
                <a:gd name="T123" fmla="*/ 627 h 6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6" h="627">
                  <a:moveTo>
                    <a:pt x="669" y="0"/>
                  </a:moveTo>
                  <a:lnTo>
                    <a:pt x="945" y="69"/>
                  </a:lnTo>
                  <a:lnTo>
                    <a:pt x="1246" y="527"/>
                  </a:lnTo>
                  <a:lnTo>
                    <a:pt x="1202" y="545"/>
                  </a:lnTo>
                  <a:lnTo>
                    <a:pt x="1156" y="561"/>
                  </a:lnTo>
                  <a:lnTo>
                    <a:pt x="1112" y="576"/>
                  </a:lnTo>
                  <a:lnTo>
                    <a:pt x="1067" y="589"/>
                  </a:lnTo>
                  <a:lnTo>
                    <a:pt x="1022" y="601"/>
                  </a:lnTo>
                  <a:lnTo>
                    <a:pt x="977" y="611"/>
                  </a:lnTo>
                  <a:lnTo>
                    <a:pt x="933" y="619"/>
                  </a:lnTo>
                  <a:lnTo>
                    <a:pt x="887" y="627"/>
                  </a:lnTo>
                  <a:lnTo>
                    <a:pt x="858" y="626"/>
                  </a:lnTo>
                  <a:lnTo>
                    <a:pt x="829" y="626"/>
                  </a:lnTo>
                  <a:lnTo>
                    <a:pt x="800" y="623"/>
                  </a:lnTo>
                  <a:lnTo>
                    <a:pt x="771" y="621"/>
                  </a:lnTo>
                  <a:lnTo>
                    <a:pt x="742" y="618"/>
                  </a:lnTo>
                  <a:lnTo>
                    <a:pt x="714" y="615"/>
                  </a:lnTo>
                  <a:lnTo>
                    <a:pt x="685" y="611"/>
                  </a:lnTo>
                  <a:lnTo>
                    <a:pt x="658" y="607"/>
                  </a:lnTo>
                  <a:lnTo>
                    <a:pt x="630" y="602"/>
                  </a:lnTo>
                  <a:lnTo>
                    <a:pt x="602" y="597"/>
                  </a:lnTo>
                  <a:lnTo>
                    <a:pt x="574" y="590"/>
                  </a:lnTo>
                  <a:lnTo>
                    <a:pt x="546" y="584"/>
                  </a:lnTo>
                  <a:lnTo>
                    <a:pt x="491" y="570"/>
                  </a:lnTo>
                  <a:lnTo>
                    <a:pt x="436" y="553"/>
                  </a:lnTo>
                  <a:lnTo>
                    <a:pt x="407" y="540"/>
                  </a:lnTo>
                  <a:lnTo>
                    <a:pt x="378" y="525"/>
                  </a:lnTo>
                  <a:lnTo>
                    <a:pt x="349" y="511"/>
                  </a:lnTo>
                  <a:lnTo>
                    <a:pt x="321" y="494"/>
                  </a:lnTo>
                  <a:lnTo>
                    <a:pt x="293" y="478"/>
                  </a:lnTo>
                  <a:lnTo>
                    <a:pt x="264" y="461"/>
                  </a:lnTo>
                  <a:lnTo>
                    <a:pt x="236" y="443"/>
                  </a:lnTo>
                  <a:lnTo>
                    <a:pt x="210" y="425"/>
                  </a:lnTo>
                  <a:lnTo>
                    <a:pt x="182" y="406"/>
                  </a:lnTo>
                  <a:lnTo>
                    <a:pt x="155" y="387"/>
                  </a:lnTo>
                  <a:lnTo>
                    <a:pt x="128" y="367"/>
                  </a:lnTo>
                  <a:lnTo>
                    <a:pt x="102" y="347"/>
                  </a:lnTo>
                  <a:lnTo>
                    <a:pt x="50" y="306"/>
                  </a:lnTo>
                  <a:lnTo>
                    <a:pt x="0" y="26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035"/>
            <p:cNvSpPr>
              <a:spLocks/>
            </p:cNvSpPr>
            <p:nvPr/>
          </p:nvSpPr>
          <p:spPr bwMode="auto">
            <a:xfrm>
              <a:off x="2363787" y="3291297"/>
              <a:ext cx="625475" cy="312737"/>
            </a:xfrm>
            <a:custGeom>
              <a:avLst/>
              <a:gdLst>
                <a:gd name="T0" fmla="*/ 669 w 1246"/>
                <a:gd name="T1" fmla="*/ 0 h 627"/>
                <a:gd name="T2" fmla="*/ 945 w 1246"/>
                <a:gd name="T3" fmla="*/ 69 h 627"/>
                <a:gd name="T4" fmla="*/ 1246 w 1246"/>
                <a:gd name="T5" fmla="*/ 527 h 627"/>
                <a:gd name="T6" fmla="*/ 1202 w 1246"/>
                <a:gd name="T7" fmla="*/ 545 h 627"/>
                <a:gd name="T8" fmla="*/ 1156 w 1246"/>
                <a:gd name="T9" fmla="*/ 561 h 627"/>
                <a:gd name="T10" fmla="*/ 1112 w 1246"/>
                <a:gd name="T11" fmla="*/ 576 h 627"/>
                <a:gd name="T12" fmla="*/ 1067 w 1246"/>
                <a:gd name="T13" fmla="*/ 589 h 627"/>
                <a:gd name="T14" fmla="*/ 1022 w 1246"/>
                <a:gd name="T15" fmla="*/ 601 h 627"/>
                <a:gd name="T16" fmla="*/ 977 w 1246"/>
                <a:gd name="T17" fmla="*/ 611 h 627"/>
                <a:gd name="T18" fmla="*/ 933 w 1246"/>
                <a:gd name="T19" fmla="*/ 619 h 627"/>
                <a:gd name="T20" fmla="*/ 887 w 1246"/>
                <a:gd name="T21" fmla="*/ 627 h 627"/>
                <a:gd name="T22" fmla="*/ 858 w 1246"/>
                <a:gd name="T23" fmla="*/ 626 h 627"/>
                <a:gd name="T24" fmla="*/ 829 w 1246"/>
                <a:gd name="T25" fmla="*/ 626 h 627"/>
                <a:gd name="T26" fmla="*/ 800 w 1246"/>
                <a:gd name="T27" fmla="*/ 623 h 627"/>
                <a:gd name="T28" fmla="*/ 771 w 1246"/>
                <a:gd name="T29" fmla="*/ 621 h 627"/>
                <a:gd name="T30" fmla="*/ 742 w 1246"/>
                <a:gd name="T31" fmla="*/ 618 h 627"/>
                <a:gd name="T32" fmla="*/ 714 w 1246"/>
                <a:gd name="T33" fmla="*/ 615 h 627"/>
                <a:gd name="T34" fmla="*/ 685 w 1246"/>
                <a:gd name="T35" fmla="*/ 611 h 627"/>
                <a:gd name="T36" fmla="*/ 658 w 1246"/>
                <a:gd name="T37" fmla="*/ 607 h 627"/>
                <a:gd name="T38" fmla="*/ 630 w 1246"/>
                <a:gd name="T39" fmla="*/ 602 h 627"/>
                <a:gd name="T40" fmla="*/ 602 w 1246"/>
                <a:gd name="T41" fmla="*/ 597 h 627"/>
                <a:gd name="T42" fmla="*/ 574 w 1246"/>
                <a:gd name="T43" fmla="*/ 590 h 627"/>
                <a:gd name="T44" fmla="*/ 546 w 1246"/>
                <a:gd name="T45" fmla="*/ 584 h 627"/>
                <a:gd name="T46" fmla="*/ 491 w 1246"/>
                <a:gd name="T47" fmla="*/ 570 h 627"/>
                <a:gd name="T48" fmla="*/ 436 w 1246"/>
                <a:gd name="T49" fmla="*/ 553 h 627"/>
                <a:gd name="T50" fmla="*/ 407 w 1246"/>
                <a:gd name="T51" fmla="*/ 540 h 627"/>
                <a:gd name="T52" fmla="*/ 378 w 1246"/>
                <a:gd name="T53" fmla="*/ 525 h 627"/>
                <a:gd name="T54" fmla="*/ 349 w 1246"/>
                <a:gd name="T55" fmla="*/ 511 h 627"/>
                <a:gd name="T56" fmla="*/ 321 w 1246"/>
                <a:gd name="T57" fmla="*/ 494 h 627"/>
                <a:gd name="T58" fmla="*/ 293 w 1246"/>
                <a:gd name="T59" fmla="*/ 478 h 627"/>
                <a:gd name="T60" fmla="*/ 264 w 1246"/>
                <a:gd name="T61" fmla="*/ 461 h 627"/>
                <a:gd name="T62" fmla="*/ 236 w 1246"/>
                <a:gd name="T63" fmla="*/ 443 h 627"/>
                <a:gd name="T64" fmla="*/ 210 w 1246"/>
                <a:gd name="T65" fmla="*/ 425 h 627"/>
                <a:gd name="T66" fmla="*/ 182 w 1246"/>
                <a:gd name="T67" fmla="*/ 406 h 627"/>
                <a:gd name="T68" fmla="*/ 155 w 1246"/>
                <a:gd name="T69" fmla="*/ 387 h 627"/>
                <a:gd name="T70" fmla="*/ 128 w 1246"/>
                <a:gd name="T71" fmla="*/ 367 h 627"/>
                <a:gd name="T72" fmla="*/ 102 w 1246"/>
                <a:gd name="T73" fmla="*/ 347 h 627"/>
                <a:gd name="T74" fmla="*/ 50 w 1246"/>
                <a:gd name="T75" fmla="*/ 306 h 627"/>
                <a:gd name="T76" fmla="*/ 0 w 1246"/>
                <a:gd name="T77" fmla="*/ 262 h 627"/>
                <a:gd name="T78" fmla="*/ 669 w 1246"/>
                <a:gd name="T79" fmla="*/ 0 h 6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6"/>
                <a:gd name="T121" fmla="*/ 0 h 627"/>
                <a:gd name="T122" fmla="*/ 1246 w 1246"/>
                <a:gd name="T123" fmla="*/ 627 h 6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6" h="627">
                  <a:moveTo>
                    <a:pt x="669" y="0"/>
                  </a:moveTo>
                  <a:lnTo>
                    <a:pt x="945" y="69"/>
                  </a:lnTo>
                  <a:lnTo>
                    <a:pt x="1246" y="527"/>
                  </a:lnTo>
                  <a:lnTo>
                    <a:pt x="1202" y="545"/>
                  </a:lnTo>
                  <a:lnTo>
                    <a:pt x="1156" y="561"/>
                  </a:lnTo>
                  <a:lnTo>
                    <a:pt x="1112" y="576"/>
                  </a:lnTo>
                  <a:lnTo>
                    <a:pt x="1067" y="589"/>
                  </a:lnTo>
                  <a:lnTo>
                    <a:pt x="1022" y="601"/>
                  </a:lnTo>
                  <a:lnTo>
                    <a:pt x="977" y="611"/>
                  </a:lnTo>
                  <a:lnTo>
                    <a:pt x="933" y="619"/>
                  </a:lnTo>
                  <a:lnTo>
                    <a:pt x="887" y="627"/>
                  </a:lnTo>
                  <a:lnTo>
                    <a:pt x="858" y="626"/>
                  </a:lnTo>
                  <a:lnTo>
                    <a:pt x="829" y="626"/>
                  </a:lnTo>
                  <a:lnTo>
                    <a:pt x="800" y="623"/>
                  </a:lnTo>
                  <a:lnTo>
                    <a:pt x="771" y="621"/>
                  </a:lnTo>
                  <a:lnTo>
                    <a:pt x="742" y="618"/>
                  </a:lnTo>
                  <a:lnTo>
                    <a:pt x="714" y="615"/>
                  </a:lnTo>
                  <a:lnTo>
                    <a:pt x="685" y="611"/>
                  </a:lnTo>
                  <a:lnTo>
                    <a:pt x="658" y="607"/>
                  </a:lnTo>
                  <a:lnTo>
                    <a:pt x="630" y="602"/>
                  </a:lnTo>
                  <a:lnTo>
                    <a:pt x="602" y="597"/>
                  </a:lnTo>
                  <a:lnTo>
                    <a:pt x="574" y="590"/>
                  </a:lnTo>
                  <a:lnTo>
                    <a:pt x="546" y="584"/>
                  </a:lnTo>
                  <a:lnTo>
                    <a:pt x="491" y="570"/>
                  </a:lnTo>
                  <a:lnTo>
                    <a:pt x="436" y="553"/>
                  </a:lnTo>
                  <a:lnTo>
                    <a:pt x="407" y="540"/>
                  </a:lnTo>
                  <a:lnTo>
                    <a:pt x="378" y="525"/>
                  </a:lnTo>
                  <a:lnTo>
                    <a:pt x="349" y="511"/>
                  </a:lnTo>
                  <a:lnTo>
                    <a:pt x="321" y="494"/>
                  </a:lnTo>
                  <a:lnTo>
                    <a:pt x="293" y="478"/>
                  </a:lnTo>
                  <a:lnTo>
                    <a:pt x="264" y="461"/>
                  </a:lnTo>
                  <a:lnTo>
                    <a:pt x="236" y="443"/>
                  </a:lnTo>
                  <a:lnTo>
                    <a:pt x="210" y="425"/>
                  </a:lnTo>
                  <a:lnTo>
                    <a:pt x="182" y="406"/>
                  </a:lnTo>
                  <a:lnTo>
                    <a:pt x="155" y="387"/>
                  </a:lnTo>
                  <a:lnTo>
                    <a:pt x="128" y="367"/>
                  </a:lnTo>
                  <a:lnTo>
                    <a:pt x="102" y="347"/>
                  </a:lnTo>
                  <a:lnTo>
                    <a:pt x="50" y="306"/>
                  </a:lnTo>
                  <a:lnTo>
                    <a:pt x="0" y="262"/>
                  </a:lnTo>
                  <a:lnTo>
                    <a:pt x="66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036"/>
            <p:cNvSpPr>
              <a:spLocks/>
            </p:cNvSpPr>
            <p:nvPr/>
          </p:nvSpPr>
          <p:spPr bwMode="auto">
            <a:xfrm>
              <a:off x="2111375" y="3145247"/>
              <a:ext cx="414337" cy="138112"/>
            </a:xfrm>
            <a:custGeom>
              <a:avLst/>
              <a:gdLst>
                <a:gd name="T0" fmla="*/ 601 w 827"/>
                <a:gd name="T1" fmla="*/ 16 h 278"/>
                <a:gd name="T2" fmla="*/ 552 w 827"/>
                <a:gd name="T3" fmla="*/ 5 h 278"/>
                <a:gd name="T4" fmla="*/ 504 w 827"/>
                <a:gd name="T5" fmla="*/ 0 h 278"/>
                <a:gd name="T6" fmla="*/ 455 w 827"/>
                <a:gd name="T7" fmla="*/ 2 h 278"/>
                <a:gd name="T8" fmla="*/ 409 w 827"/>
                <a:gd name="T9" fmla="*/ 10 h 278"/>
                <a:gd name="T10" fmla="*/ 367 w 827"/>
                <a:gd name="T11" fmla="*/ 26 h 278"/>
                <a:gd name="T12" fmla="*/ 324 w 827"/>
                <a:gd name="T13" fmla="*/ 50 h 278"/>
                <a:gd name="T14" fmla="*/ 280 w 827"/>
                <a:gd name="T15" fmla="*/ 79 h 278"/>
                <a:gd name="T16" fmla="*/ 253 w 827"/>
                <a:gd name="T17" fmla="*/ 103 h 278"/>
                <a:gd name="T18" fmla="*/ 240 w 827"/>
                <a:gd name="T19" fmla="*/ 113 h 278"/>
                <a:gd name="T20" fmla="*/ 220 w 827"/>
                <a:gd name="T21" fmla="*/ 124 h 278"/>
                <a:gd name="T22" fmla="*/ 191 w 827"/>
                <a:gd name="T23" fmla="*/ 133 h 278"/>
                <a:gd name="T24" fmla="*/ 161 w 827"/>
                <a:gd name="T25" fmla="*/ 138 h 278"/>
                <a:gd name="T26" fmla="*/ 129 w 827"/>
                <a:gd name="T27" fmla="*/ 142 h 278"/>
                <a:gd name="T28" fmla="*/ 96 w 827"/>
                <a:gd name="T29" fmla="*/ 149 h 278"/>
                <a:gd name="T30" fmla="*/ 63 w 827"/>
                <a:gd name="T31" fmla="*/ 160 h 278"/>
                <a:gd name="T32" fmla="*/ 38 w 827"/>
                <a:gd name="T33" fmla="*/ 173 h 278"/>
                <a:gd name="T34" fmla="*/ 23 w 827"/>
                <a:gd name="T35" fmla="*/ 186 h 278"/>
                <a:gd name="T36" fmla="*/ 8 w 827"/>
                <a:gd name="T37" fmla="*/ 199 h 278"/>
                <a:gd name="T38" fmla="*/ 1 w 827"/>
                <a:gd name="T39" fmla="*/ 213 h 278"/>
                <a:gd name="T40" fmla="*/ 1 w 827"/>
                <a:gd name="T41" fmla="*/ 223 h 278"/>
                <a:gd name="T42" fmla="*/ 7 w 827"/>
                <a:gd name="T43" fmla="*/ 232 h 278"/>
                <a:gd name="T44" fmla="*/ 19 w 827"/>
                <a:gd name="T45" fmla="*/ 241 h 278"/>
                <a:gd name="T46" fmla="*/ 37 w 827"/>
                <a:gd name="T47" fmla="*/ 247 h 278"/>
                <a:gd name="T48" fmla="*/ 70 w 827"/>
                <a:gd name="T49" fmla="*/ 255 h 278"/>
                <a:gd name="T50" fmla="*/ 124 w 827"/>
                <a:gd name="T51" fmla="*/ 262 h 278"/>
                <a:gd name="T52" fmla="*/ 184 w 827"/>
                <a:gd name="T53" fmla="*/ 268 h 278"/>
                <a:gd name="T54" fmla="*/ 269 w 827"/>
                <a:gd name="T55" fmla="*/ 271 h 278"/>
                <a:gd name="T56" fmla="*/ 352 w 827"/>
                <a:gd name="T57" fmla="*/ 276 h 278"/>
                <a:gd name="T58" fmla="*/ 408 w 827"/>
                <a:gd name="T59" fmla="*/ 278 h 278"/>
                <a:gd name="T60" fmla="*/ 447 w 827"/>
                <a:gd name="T61" fmla="*/ 276 h 278"/>
                <a:gd name="T62" fmla="*/ 485 w 827"/>
                <a:gd name="T63" fmla="*/ 272 h 278"/>
                <a:gd name="T64" fmla="*/ 523 w 827"/>
                <a:gd name="T65" fmla="*/ 264 h 278"/>
                <a:gd name="T66" fmla="*/ 562 w 827"/>
                <a:gd name="T67" fmla="*/ 254 h 278"/>
                <a:gd name="T68" fmla="*/ 600 w 827"/>
                <a:gd name="T69" fmla="*/ 241 h 278"/>
                <a:gd name="T70" fmla="*/ 646 w 827"/>
                <a:gd name="T71" fmla="*/ 228 h 278"/>
                <a:gd name="T72" fmla="*/ 705 w 827"/>
                <a:gd name="T73" fmla="*/ 218 h 278"/>
                <a:gd name="T74" fmla="*/ 749 w 827"/>
                <a:gd name="T75" fmla="*/ 207 h 278"/>
                <a:gd name="T76" fmla="*/ 776 w 827"/>
                <a:gd name="T77" fmla="*/ 194 h 278"/>
                <a:gd name="T78" fmla="*/ 798 w 827"/>
                <a:gd name="T79" fmla="*/ 178 h 278"/>
                <a:gd name="T80" fmla="*/ 813 w 827"/>
                <a:gd name="T81" fmla="*/ 161 h 278"/>
                <a:gd name="T82" fmla="*/ 820 w 827"/>
                <a:gd name="T83" fmla="*/ 149 h 278"/>
                <a:gd name="T84" fmla="*/ 825 w 827"/>
                <a:gd name="T85" fmla="*/ 134 h 278"/>
                <a:gd name="T86" fmla="*/ 827 w 827"/>
                <a:gd name="T87" fmla="*/ 120 h 278"/>
                <a:gd name="T88" fmla="*/ 826 w 827"/>
                <a:gd name="T89" fmla="*/ 108 h 278"/>
                <a:gd name="T90" fmla="*/ 821 w 827"/>
                <a:gd name="T91" fmla="*/ 97 h 278"/>
                <a:gd name="T92" fmla="*/ 813 w 827"/>
                <a:gd name="T93" fmla="*/ 88 h 278"/>
                <a:gd name="T94" fmla="*/ 803 w 827"/>
                <a:gd name="T95" fmla="*/ 78 h 278"/>
                <a:gd name="T96" fmla="*/ 783 w 827"/>
                <a:gd name="T97" fmla="*/ 67 h 278"/>
                <a:gd name="T98" fmla="*/ 750 w 827"/>
                <a:gd name="T99" fmla="*/ 54 h 278"/>
                <a:gd name="T100" fmla="*/ 714 w 827"/>
                <a:gd name="T101" fmla="*/ 45 h 278"/>
                <a:gd name="T102" fmla="*/ 659 w 827"/>
                <a:gd name="T103" fmla="*/ 33 h 2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7"/>
                <a:gd name="T157" fmla="*/ 0 h 278"/>
                <a:gd name="T158" fmla="*/ 827 w 827"/>
                <a:gd name="T159" fmla="*/ 278 h 2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7" h="278">
                  <a:moveTo>
                    <a:pt x="625" y="24"/>
                  </a:moveTo>
                  <a:lnTo>
                    <a:pt x="601" y="16"/>
                  </a:lnTo>
                  <a:lnTo>
                    <a:pt x="576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0"/>
                  </a:lnTo>
                  <a:lnTo>
                    <a:pt x="480" y="0"/>
                  </a:lnTo>
                  <a:lnTo>
                    <a:pt x="455" y="2"/>
                  </a:lnTo>
                  <a:lnTo>
                    <a:pt x="431" y="4"/>
                  </a:lnTo>
                  <a:lnTo>
                    <a:pt x="409" y="10"/>
                  </a:lnTo>
                  <a:lnTo>
                    <a:pt x="388" y="17"/>
                  </a:lnTo>
                  <a:lnTo>
                    <a:pt x="367" y="26"/>
                  </a:lnTo>
                  <a:lnTo>
                    <a:pt x="345" y="38"/>
                  </a:lnTo>
                  <a:lnTo>
                    <a:pt x="324" y="50"/>
                  </a:lnTo>
                  <a:lnTo>
                    <a:pt x="302" y="64"/>
                  </a:lnTo>
                  <a:lnTo>
                    <a:pt x="280" y="79"/>
                  </a:lnTo>
                  <a:lnTo>
                    <a:pt x="258" y="97"/>
                  </a:lnTo>
                  <a:lnTo>
                    <a:pt x="253" y="103"/>
                  </a:lnTo>
                  <a:lnTo>
                    <a:pt x="247" y="108"/>
                  </a:lnTo>
                  <a:lnTo>
                    <a:pt x="240" y="113"/>
                  </a:lnTo>
                  <a:lnTo>
                    <a:pt x="234" y="118"/>
                  </a:lnTo>
                  <a:lnTo>
                    <a:pt x="220" y="124"/>
                  </a:lnTo>
                  <a:lnTo>
                    <a:pt x="206" y="129"/>
                  </a:lnTo>
                  <a:lnTo>
                    <a:pt x="191" y="133"/>
                  </a:lnTo>
                  <a:lnTo>
                    <a:pt x="177" y="136"/>
                  </a:lnTo>
                  <a:lnTo>
                    <a:pt x="161" y="138"/>
                  </a:lnTo>
                  <a:lnTo>
                    <a:pt x="145" y="140"/>
                  </a:lnTo>
                  <a:lnTo>
                    <a:pt x="129" y="142"/>
                  </a:lnTo>
                  <a:lnTo>
                    <a:pt x="113" y="145"/>
                  </a:lnTo>
                  <a:lnTo>
                    <a:pt x="96" y="149"/>
                  </a:lnTo>
                  <a:lnTo>
                    <a:pt x="79" y="154"/>
                  </a:lnTo>
                  <a:lnTo>
                    <a:pt x="63" y="160"/>
                  </a:lnTo>
                  <a:lnTo>
                    <a:pt x="46" y="168"/>
                  </a:lnTo>
                  <a:lnTo>
                    <a:pt x="38" y="173"/>
                  </a:lnTo>
                  <a:lnTo>
                    <a:pt x="31" y="180"/>
                  </a:lnTo>
                  <a:lnTo>
                    <a:pt x="23" y="186"/>
                  </a:lnTo>
                  <a:lnTo>
                    <a:pt x="14" y="193"/>
                  </a:lnTo>
                  <a:lnTo>
                    <a:pt x="8" y="199"/>
                  </a:lnTo>
                  <a:lnTo>
                    <a:pt x="3" y="207"/>
                  </a:lnTo>
                  <a:lnTo>
                    <a:pt x="1" y="213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3" y="228"/>
                  </a:lnTo>
                  <a:lnTo>
                    <a:pt x="7" y="232"/>
                  </a:lnTo>
                  <a:lnTo>
                    <a:pt x="13" y="237"/>
                  </a:lnTo>
                  <a:lnTo>
                    <a:pt x="19" y="241"/>
                  </a:lnTo>
                  <a:lnTo>
                    <a:pt x="28" y="244"/>
                  </a:lnTo>
                  <a:lnTo>
                    <a:pt x="37" y="247"/>
                  </a:lnTo>
                  <a:lnTo>
                    <a:pt x="47" y="250"/>
                  </a:lnTo>
                  <a:lnTo>
                    <a:pt x="70" y="255"/>
                  </a:lnTo>
                  <a:lnTo>
                    <a:pt x="96" y="259"/>
                  </a:lnTo>
                  <a:lnTo>
                    <a:pt x="124" y="262"/>
                  </a:lnTo>
                  <a:lnTo>
                    <a:pt x="154" y="266"/>
                  </a:lnTo>
                  <a:lnTo>
                    <a:pt x="184" y="268"/>
                  </a:lnTo>
                  <a:lnTo>
                    <a:pt x="213" y="269"/>
                  </a:lnTo>
                  <a:lnTo>
                    <a:pt x="269" y="271"/>
                  </a:lnTo>
                  <a:lnTo>
                    <a:pt x="313" y="273"/>
                  </a:lnTo>
                  <a:lnTo>
                    <a:pt x="352" y="276"/>
                  </a:lnTo>
                  <a:lnTo>
                    <a:pt x="390" y="278"/>
                  </a:lnTo>
                  <a:lnTo>
                    <a:pt x="408" y="278"/>
                  </a:lnTo>
                  <a:lnTo>
                    <a:pt x="428" y="277"/>
                  </a:lnTo>
                  <a:lnTo>
                    <a:pt x="447" y="276"/>
                  </a:lnTo>
                  <a:lnTo>
                    <a:pt x="466" y="274"/>
                  </a:lnTo>
                  <a:lnTo>
                    <a:pt x="485" y="272"/>
                  </a:lnTo>
                  <a:lnTo>
                    <a:pt x="505" y="269"/>
                  </a:lnTo>
                  <a:lnTo>
                    <a:pt x="523" y="264"/>
                  </a:lnTo>
                  <a:lnTo>
                    <a:pt x="543" y="259"/>
                  </a:lnTo>
                  <a:lnTo>
                    <a:pt x="562" y="254"/>
                  </a:lnTo>
                  <a:lnTo>
                    <a:pt x="581" y="248"/>
                  </a:lnTo>
                  <a:lnTo>
                    <a:pt x="600" y="241"/>
                  </a:lnTo>
                  <a:lnTo>
                    <a:pt x="619" y="233"/>
                  </a:lnTo>
                  <a:lnTo>
                    <a:pt x="646" y="228"/>
                  </a:lnTo>
                  <a:lnTo>
                    <a:pt x="675" y="224"/>
                  </a:lnTo>
                  <a:lnTo>
                    <a:pt x="705" y="218"/>
                  </a:lnTo>
                  <a:lnTo>
                    <a:pt x="735" y="211"/>
                  </a:lnTo>
                  <a:lnTo>
                    <a:pt x="749" y="207"/>
                  </a:lnTo>
                  <a:lnTo>
                    <a:pt x="763" y="200"/>
                  </a:lnTo>
                  <a:lnTo>
                    <a:pt x="776" y="194"/>
                  </a:lnTo>
                  <a:lnTo>
                    <a:pt x="788" y="186"/>
                  </a:lnTo>
                  <a:lnTo>
                    <a:pt x="798" y="178"/>
                  </a:lnTo>
                  <a:lnTo>
                    <a:pt x="808" y="167"/>
                  </a:lnTo>
                  <a:lnTo>
                    <a:pt x="813" y="161"/>
                  </a:lnTo>
                  <a:lnTo>
                    <a:pt x="816" y="155"/>
                  </a:lnTo>
                  <a:lnTo>
                    <a:pt x="820" y="149"/>
                  </a:lnTo>
                  <a:lnTo>
                    <a:pt x="823" y="141"/>
                  </a:lnTo>
                  <a:lnTo>
                    <a:pt x="825" y="134"/>
                  </a:lnTo>
                  <a:lnTo>
                    <a:pt x="827" y="127"/>
                  </a:lnTo>
                  <a:lnTo>
                    <a:pt x="827" y="120"/>
                  </a:lnTo>
                  <a:lnTo>
                    <a:pt x="827" y="113"/>
                  </a:lnTo>
                  <a:lnTo>
                    <a:pt x="826" y="108"/>
                  </a:lnTo>
                  <a:lnTo>
                    <a:pt x="824" y="102"/>
                  </a:lnTo>
                  <a:lnTo>
                    <a:pt x="821" y="97"/>
                  </a:lnTo>
                  <a:lnTo>
                    <a:pt x="817" y="92"/>
                  </a:lnTo>
                  <a:lnTo>
                    <a:pt x="813" y="88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6" y="74"/>
                  </a:lnTo>
                  <a:lnTo>
                    <a:pt x="783" y="67"/>
                  </a:lnTo>
                  <a:lnTo>
                    <a:pt x="767" y="61"/>
                  </a:lnTo>
                  <a:lnTo>
                    <a:pt x="750" y="54"/>
                  </a:lnTo>
                  <a:lnTo>
                    <a:pt x="732" y="49"/>
                  </a:lnTo>
                  <a:lnTo>
                    <a:pt x="714" y="45"/>
                  </a:lnTo>
                  <a:lnTo>
                    <a:pt x="695" y="40"/>
                  </a:lnTo>
                  <a:lnTo>
                    <a:pt x="659" y="33"/>
                  </a:lnTo>
                  <a:lnTo>
                    <a:pt x="625" y="24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037"/>
            <p:cNvSpPr>
              <a:spLocks/>
            </p:cNvSpPr>
            <p:nvPr/>
          </p:nvSpPr>
          <p:spPr bwMode="auto">
            <a:xfrm>
              <a:off x="2111375" y="3145247"/>
              <a:ext cx="414337" cy="138112"/>
            </a:xfrm>
            <a:custGeom>
              <a:avLst/>
              <a:gdLst>
                <a:gd name="T0" fmla="*/ 601 w 827"/>
                <a:gd name="T1" fmla="*/ 16 h 278"/>
                <a:gd name="T2" fmla="*/ 552 w 827"/>
                <a:gd name="T3" fmla="*/ 5 h 278"/>
                <a:gd name="T4" fmla="*/ 504 w 827"/>
                <a:gd name="T5" fmla="*/ 0 h 278"/>
                <a:gd name="T6" fmla="*/ 455 w 827"/>
                <a:gd name="T7" fmla="*/ 2 h 278"/>
                <a:gd name="T8" fmla="*/ 409 w 827"/>
                <a:gd name="T9" fmla="*/ 10 h 278"/>
                <a:gd name="T10" fmla="*/ 367 w 827"/>
                <a:gd name="T11" fmla="*/ 26 h 278"/>
                <a:gd name="T12" fmla="*/ 324 w 827"/>
                <a:gd name="T13" fmla="*/ 50 h 278"/>
                <a:gd name="T14" fmla="*/ 280 w 827"/>
                <a:gd name="T15" fmla="*/ 79 h 278"/>
                <a:gd name="T16" fmla="*/ 253 w 827"/>
                <a:gd name="T17" fmla="*/ 103 h 278"/>
                <a:gd name="T18" fmla="*/ 240 w 827"/>
                <a:gd name="T19" fmla="*/ 113 h 278"/>
                <a:gd name="T20" fmla="*/ 220 w 827"/>
                <a:gd name="T21" fmla="*/ 124 h 278"/>
                <a:gd name="T22" fmla="*/ 191 w 827"/>
                <a:gd name="T23" fmla="*/ 133 h 278"/>
                <a:gd name="T24" fmla="*/ 161 w 827"/>
                <a:gd name="T25" fmla="*/ 138 h 278"/>
                <a:gd name="T26" fmla="*/ 129 w 827"/>
                <a:gd name="T27" fmla="*/ 142 h 278"/>
                <a:gd name="T28" fmla="*/ 96 w 827"/>
                <a:gd name="T29" fmla="*/ 149 h 278"/>
                <a:gd name="T30" fmla="*/ 63 w 827"/>
                <a:gd name="T31" fmla="*/ 160 h 278"/>
                <a:gd name="T32" fmla="*/ 38 w 827"/>
                <a:gd name="T33" fmla="*/ 173 h 278"/>
                <a:gd name="T34" fmla="*/ 23 w 827"/>
                <a:gd name="T35" fmla="*/ 186 h 278"/>
                <a:gd name="T36" fmla="*/ 8 w 827"/>
                <a:gd name="T37" fmla="*/ 199 h 278"/>
                <a:gd name="T38" fmla="*/ 1 w 827"/>
                <a:gd name="T39" fmla="*/ 213 h 278"/>
                <a:gd name="T40" fmla="*/ 1 w 827"/>
                <a:gd name="T41" fmla="*/ 223 h 278"/>
                <a:gd name="T42" fmla="*/ 7 w 827"/>
                <a:gd name="T43" fmla="*/ 232 h 278"/>
                <a:gd name="T44" fmla="*/ 19 w 827"/>
                <a:gd name="T45" fmla="*/ 241 h 278"/>
                <a:gd name="T46" fmla="*/ 37 w 827"/>
                <a:gd name="T47" fmla="*/ 247 h 278"/>
                <a:gd name="T48" fmla="*/ 70 w 827"/>
                <a:gd name="T49" fmla="*/ 255 h 278"/>
                <a:gd name="T50" fmla="*/ 124 w 827"/>
                <a:gd name="T51" fmla="*/ 262 h 278"/>
                <a:gd name="T52" fmla="*/ 184 w 827"/>
                <a:gd name="T53" fmla="*/ 268 h 278"/>
                <a:gd name="T54" fmla="*/ 269 w 827"/>
                <a:gd name="T55" fmla="*/ 271 h 278"/>
                <a:gd name="T56" fmla="*/ 352 w 827"/>
                <a:gd name="T57" fmla="*/ 276 h 278"/>
                <a:gd name="T58" fmla="*/ 408 w 827"/>
                <a:gd name="T59" fmla="*/ 278 h 278"/>
                <a:gd name="T60" fmla="*/ 447 w 827"/>
                <a:gd name="T61" fmla="*/ 276 h 278"/>
                <a:gd name="T62" fmla="*/ 485 w 827"/>
                <a:gd name="T63" fmla="*/ 272 h 278"/>
                <a:gd name="T64" fmla="*/ 523 w 827"/>
                <a:gd name="T65" fmla="*/ 264 h 278"/>
                <a:gd name="T66" fmla="*/ 562 w 827"/>
                <a:gd name="T67" fmla="*/ 254 h 278"/>
                <a:gd name="T68" fmla="*/ 600 w 827"/>
                <a:gd name="T69" fmla="*/ 241 h 278"/>
                <a:gd name="T70" fmla="*/ 646 w 827"/>
                <a:gd name="T71" fmla="*/ 228 h 278"/>
                <a:gd name="T72" fmla="*/ 705 w 827"/>
                <a:gd name="T73" fmla="*/ 218 h 278"/>
                <a:gd name="T74" fmla="*/ 749 w 827"/>
                <a:gd name="T75" fmla="*/ 207 h 278"/>
                <a:gd name="T76" fmla="*/ 776 w 827"/>
                <a:gd name="T77" fmla="*/ 194 h 278"/>
                <a:gd name="T78" fmla="*/ 798 w 827"/>
                <a:gd name="T79" fmla="*/ 178 h 278"/>
                <a:gd name="T80" fmla="*/ 813 w 827"/>
                <a:gd name="T81" fmla="*/ 161 h 278"/>
                <a:gd name="T82" fmla="*/ 820 w 827"/>
                <a:gd name="T83" fmla="*/ 149 h 278"/>
                <a:gd name="T84" fmla="*/ 825 w 827"/>
                <a:gd name="T85" fmla="*/ 134 h 278"/>
                <a:gd name="T86" fmla="*/ 827 w 827"/>
                <a:gd name="T87" fmla="*/ 120 h 278"/>
                <a:gd name="T88" fmla="*/ 826 w 827"/>
                <a:gd name="T89" fmla="*/ 108 h 278"/>
                <a:gd name="T90" fmla="*/ 821 w 827"/>
                <a:gd name="T91" fmla="*/ 97 h 278"/>
                <a:gd name="T92" fmla="*/ 813 w 827"/>
                <a:gd name="T93" fmla="*/ 88 h 278"/>
                <a:gd name="T94" fmla="*/ 803 w 827"/>
                <a:gd name="T95" fmla="*/ 78 h 278"/>
                <a:gd name="T96" fmla="*/ 783 w 827"/>
                <a:gd name="T97" fmla="*/ 67 h 278"/>
                <a:gd name="T98" fmla="*/ 750 w 827"/>
                <a:gd name="T99" fmla="*/ 54 h 278"/>
                <a:gd name="T100" fmla="*/ 714 w 827"/>
                <a:gd name="T101" fmla="*/ 45 h 278"/>
                <a:gd name="T102" fmla="*/ 659 w 827"/>
                <a:gd name="T103" fmla="*/ 33 h 2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7"/>
                <a:gd name="T157" fmla="*/ 0 h 278"/>
                <a:gd name="T158" fmla="*/ 827 w 827"/>
                <a:gd name="T159" fmla="*/ 278 h 2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7" h="278">
                  <a:moveTo>
                    <a:pt x="625" y="24"/>
                  </a:moveTo>
                  <a:lnTo>
                    <a:pt x="601" y="16"/>
                  </a:lnTo>
                  <a:lnTo>
                    <a:pt x="576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0"/>
                  </a:lnTo>
                  <a:lnTo>
                    <a:pt x="480" y="0"/>
                  </a:lnTo>
                  <a:lnTo>
                    <a:pt x="455" y="2"/>
                  </a:lnTo>
                  <a:lnTo>
                    <a:pt x="431" y="4"/>
                  </a:lnTo>
                  <a:lnTo>
                    <a:pt x="409" y="10"/>
                  </a:lnTo>
                  <a:lnTo>
                    <a:pt x="388" y="17"/>
                  </a:lnTo>
                  <a:lnTo>
                    <a:pt x="367" y="26"/>
                  </a:lnTo>
                  <a:lnTo>
                    <a:pt x="345" y="38"/>
                  </a:lnTo>
                  <a:lnTo>
                    <a:pt x="324" y="50"/>
                  </a:lnTo>
                  <a:lnTo>
                    <a:pt x="302" y="64"/>
                  </a:lnTo>
                  <a:lnTo>
                    <a:pt x="280" y="79"/>
                  </a:lnTo>
                  <a:lnTo>
                    <a:pt x="258" y="97"/>
                  </a:lnTo>
                  <a:lnTo>
                    <a:pt x="253" y="103"/>
                  </a:lnTo>
                  <a:lnTo>
                    <a:pt x="247" y="108"/>
                  </a:lnTo>
                  <a:lnTo>
                    <a:pt x="240" y="113"/>
                  </a:lnTo>
                  <a:lnTo>
                    <a:pt x="234" y="118"/>
                  </a:lnTo>
                  <a:lnTo>
                    <a:pt x="220" y="124"/>
                  </a:lnTo>
                  <a:lnTo>
                    <a:pt x="206" y="129"/>
                  </a:lnTo>
                  <a:lnTo>
                    <a:pt x="191" y="133"/>
                  </a:lnTo>
                  <a:lnTo>
                    <a:pt x="177" y="136"/>
                  </a:lnTo>
                  <a:lnTo>
                    <a:pt x="161" y="138"/>
                  </a:lnTo>
                  <a:lnTo>
                    <a:pt x="145" y="140"/>
                  </a:lnTo>
                  <a:lnTo>
                    <a:pt x="129" y="142"/>
                  </a:lnTo>
                  <a:lnTo>
                    <a:pt x="113" y="145"/>
                  </a:lnTo>
                  <a:lnTo>
                    <a:pt x="96" y="149"/>
                  </a:lnTo>
                  <a:lnTo>
                    <a:pt x="79" y="154"/>
                  </a:lnTo>
                  <a:lnTo>
                    <a:pt x="63" y="160"/>
                  </a:lnTo>
                  <a:lnTo>
                    <a:pt x="46" y="168"/>
                  </a:lnTo>
                  <a:lnTo>
                    <a:pt x="38" y="173"/>
                  </a:lnTo>
                  <a:lnTo>
                    <a:pt x="31" y="180"/>
                  </a:lnTo>
                  <a:lnTo>
                    <a:pt x="23" y="186"/>
                  </a:lnTo>
                  <a:lnTo>
                    <a:pt x="14" y="193"/>
                  </a:lnTo>
                  <a:lnTo>
                    <a:pt x="8" y="199"/>
                  </a:lnTo>
                  <a:lnTo>
                    <a:pt x="3" y="207"/>
                  </a:lnTo>
                  <a:lnTo>
                    <a:pt x="1" y="213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3" y="228"/>
                  </a:lnTo>
                  <a:lnTo>
                    <a:pt x="7" y="232"/>
                  </a:lnTo>
                  <a:lnTo>
                    <a:pt x="13" y="237"/>
                  </a:lnTo>
                  <a:lnTo>
                    <a:pt x="19" y="241"/>
                  </a:lnTo>
                  <a:lnTo>
                    <a:pt x="28" y="244"/>
                  </a:lnTo>
                  <a:lnTo>
                    <a:pt x="37" y="247"/>
                  </a:lnTo>
                  <a:lnTo>
                    <a:pt x="47" y="250"/>
                  </a:lnTo>
                  <a:lnTo>
                    <a:pt x="70" y="255"/>
                  </a:lnTo>
                  <a:lnTo>
                    <a:pt x="96" y="259"/>
                  </a:lnTo>
                  <a:lnTo>
                    <a:pt x="124" y="262"/>
                  </a:lnTo>
                  <a:lnTo>
                    <a:pt x="154" y="266"/>
                  </a:lnTo>
                  <a:lnTo>
                    <a:pt x="184" y="268"/>
                  </a:lnTo>
                  <a:lnTo>
                    <a:pt x="213" y="269"/>
                  </a:lnTo>
                  <a:lnTo>
                    <a:pt x="269" y="271"/>
                  </a:lnTo>
                  <a:lnTo>
                    <a:pt x="313" y="273"/>
                  </a:lnTo>
                  <a:lnTo>
                    <a:pt x="352" y="276"/>
                  </a:lnTo>
                  <a:lnTo>
                    <a:pt x="390" y="278"/>
                  </a:lnTo>
                  <a:lnTo>
                    <a:pt x="408" y="278"/>
                  </a:lnTo>
                  <a:lnTo>
                    <a:pt x="428" y="277"/>
                  </a:lnTo>
                  <a:lnTo>
                    <a:pt x="447" y="276"/>
                  </a:lnTo>
                  <a:lnTo>
                    <a:pt x="466" y="274"/>
                  </a:lnTo>
                  <a:lnTo>
                    <a:pt x="485" y="272"/>
                  </a:lnTo>
                  <a:lnTo>
                    <a:pt x="505" y="269"/>
                  </a:lnTo>
                  <a:lnTo>
                    <a:pt x="523" y="264"/>
                  </a:lnTo>
                  <a:lnTo>
                    <a:pt x="543" y="259"/>
                  </a:lnTo>
                  <a:lnTo>
                    <a:pt x="562" y="254"/>
                  </a:lnTo>
                  <a:lnTo>
                    <a:pt x="581" y="248"/>
                  </a:lnTo>
                  <a:lnTo>
                    <a:pt x="600" y="241"/>
                  </a:lnTo>
                  <a:lnTo>
                    <a:pt x="619" y="233"/>
                  </a:lnTo>
                  <a:lnTo>
                    <a:pt x="646" y="228"/>
                  </a:lnTo>
                  <a:lnTo>
                    <a:pt x="675" y="224"/>
                  </a:lnTo>
                  <a:lnTo>
                    <a:pt x="705" y="218"/>
                  </a:lnTo>
                  <a:lnTo>
                    <a:pt x="735" y="211"/>
                  </a:lnTo>
                  <a:lnTo>
                    <a:pt x="749" y="207"/>
                  </a:lnTo>
                  <a:lnTo>
                    <a:pt x="763" y="200"/>
                  </a:lnTo>
                  <a:lnTo>
                    <a:pt x="776" y="194"/>
                  </a:lnTo>
                  <a:lnTo>
                    <a:pt x="788" y="186"/>
                  </a:lnTo>
                  <a:lnTo>
                    <a:pt x="798" y="178"/>
                  </a:lnTo>
                  <a:lnTo>
                    <a:pt x="808" y="167"/>
                  </a:lnTo>
                  <a:lnTo>
                    <a:pt x="813" y="161"/>
                  </a:lnTo>
                  <a:lnTo>
                    <a:pt x="816" y="155"/>
                  </a:lnTo>
                  <a:lnTo>
                    <a:pt x="820" y="149"/>
                  </a:lnTo>
                  <a:lnTo>
                    <a:pt x="823" y="141"/>
                  </a:lnTo>
                  <a:lnTo>
                    <a:pt x="825" y="134"/>
                  </a:lnTo>
                  <a:lnTo>
                    <a:pt x="827" y="127"/>
                  </a:lnTo>
                  <a:lnTo>
                    <a:pt x="827" y="120"/>
                  </a:lnTo>
                  <a:lnTo>
                    <a:pt x="827" y="113"/>
                  </a:lnTo>
                  <a:lnTo>
                    <a:pt x="826" y="108"/>
                  </a:lnTo>
                  <a:lnTo>
                    <a:pt x="824" y="102"/>
                  </a:lnTo>
                  <a:lnTo>
                    <a:pt x="821" y="97"/>
                  </a:lnTo>
                  <a:lnTo>
                    <a:pt x="817" y="92"/>
                  </a:lnTo>
                  <a:lnTo>
                    <a:pt x="813" y="88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6" y="74"/>
                  </a:lnTo>
                  <a:lnTo>
                    <a:pt x="783" y="67"/>
                  </a:lnTo>
                  <a:lnTo>
                    <a:pt x="767" y="61"/>
                  </a:lnTo>
                  <a:lnTo>
                    <a:pt x="750" y="54"/>
                  </a:lnTo>
                  <a:lnTo>
                    <a:pt x="732" y="49"/>
                  </a:lnTo>
                  <a:lnTo>
                    <a:pt x="714" y="45"/>
                  </a:lnTo>
                  <a:lnTo>
                    <a:pt x="695" y="40"/>
                  </a:lnTo>
                  <a:lnTo>
                    <a:pt x="659" y="33"/>
                  </a:lnTo>
                  <a:lnTo>
                    <a:pt x="625" y="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038"/>
            <p:cNvSpPr>
              <a:spLocks noChangeArrowheads="1"/>
            </p:cNvSpPr>
            <p:nvPr/>
          </p:nvSpPr>
          <p:spPr bwMode="auto">
            <a:xfrm>
              <a:off x="3133725" y="3651659"/>
              <a:ext cx="12858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Q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67" name="Rectangle 1039"/>
            <p:cNvSpPr>
              <a:spLocks noChangeArrowheads="1"/>
            </p:cNvSpPr>
            <p:nvPr/>
          </p:nvSpPr>
          <p:spPr bwMode="auto">
            <a:xfrm>
              <a:off x="2668587" y="3634197"/>
              <a:ext cx="1285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68" name="Rectangle 1040"/>
            <p:cNvSpPr>
              <a:spLocks noChangeArrowheads="1"/>
            </p:cNvSpPr>
            <p:nvPr/>
          </p:nvSpPr>
          <p:spPr bwMode="auto">
            <a:xfrm>
              <a:off x="1951037" y="3315109"/>
              <a:ext cx="889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_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69" name="Rectangle 1041"/>
            <p:cNvSpPr>
              <a:spLocks noChangeArrowheads="1"/>
            </p:cNvSpPr>
            <p:nvPr/>
          </p:nvSpPr>
          <p:spPr bwMode="auto">
            <a:xfrm>
              <a:off x="1951037" y="3557997"/>
              <a:ext cx="1285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70" name="Rectangle 1042"/>
            <p:cNvSpPr>
              <a:spLocks noChangeArrowheads="1"/>
            </p:cNvSpPr>
            <p:nvPr/>
          </p:nvSpPr>
          <p:spPr bwMode="auto">
            <a:xfrm>
              <a:off x="2678112" y="2726147"/>
              <a:ext cx="7556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66"/>
                  </a:solidFill>
                </a:rPr>
                <a:t>Side View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71" name="Rectangle 1043"/>
            <p:cNvSpPr>
              <a:spLocks noChangeArrowheads="1"/>
            </p:cNvSpPr>
            <p:nvPr/>
          </p:nvSpPr>
          <p:spPr bwMode="auto">
            <a:xfrm>
              <a:off x="2678112" y="2949984"/>
              <a:ext cx="954088" cy="9525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1044"/>
            <p:cNvSpPr>
              <a:spLocks noChangeArrowheads="1"/>
            </p:cNvSpPr>
            <p:nvPr/>
          </p:nvSpPr>
          <p:spPr bwMode="auto">
            <a:xfrm>
              <a:off x="2973387" y="4142197"/>
              <a:ext cx="7350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66"/>
                  </a:solidFill>
                </a:rPr>
                <a:t>Top View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273" name="Rectangle 1045"/>
            <p:cNvSpPr>
              <a:spLocks noChangeArrowheads="1"/>
            </p:cNvSpPr>
            <p:nvPr/>
          </p:nvSpPr>
          <p:spPr bwMode="auto">
            <a:xfrm>
              <a:off x="2973387" y="4362859"/>
              <a:ext cx="906463" cy="9525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046"/>
            <p:cNvSpPr>
              <a:spLocks/>
            </p:cNvSpPr>
            <p:nvPr/>
          </p:nvSpPr>
          <p:spPr bwMode="auto">
            <a:xfrm>
              <a:off x="2298700" y="4081872"/>
              <a:ext cx="22225" cy="296862"/>
            </a:xfrm>
            <a:custGeom>
              <a:avLst/>
              <a:gdLst>
                <a:gd name="T0" fmla="*/ 22 w 44"/>
                <a:gd name="T1" fmla="*/ 0 h 596"/>
                <a:gd name="T2" fmla="*/ 0 w 44"/>
                <a:gd name="T3" fmla="*/ 0 h 596"/>
                <a:gd name="T4" fmla="*/ 0 w 44"/>
                <a:gd name="T5" fmla="*/ 596 h 596"/>
                <a:gd name="T6" fmla="*/ 44 w 44"/>
                <a:gd name="T7" fmla="*/ 596 h 596"/>
                <a:gd name="T8" fmla="*/ 44 w 44"/>
                <a:gd name="T9" fmla="*/ 0 h 596"/>
                <a:gd name="T10" fmla="*/ 22 w 44"/>
                <a:gd name="T11" fmla="*/ 0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596"/>
                <a:gd name="T20" fmla="*/ 44 w 44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596">
                  <a:moveTo>
                    <a:pt x="22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44" y="596"/>
                  </a:lnTo>
                  <a:lnTo>
                    <a:pt x="4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047"/>
            <p:cNvSpPr>
              <a:spLocks/>
            </p:cNvSpPr>
            <p:nvPr/>
          </p:nvSpPr>
          <p:spPr bwMode="auto">
            <a:xfrm>
              <a:off x="2255837" y="3989797"/>
              <a:ext cx="111125" cy="101600"/>
            </a:xfrm>
            <a:custGeom>
              <a:avLst/>
              <a:gdLst>
                <a:gd name="T0" fmla="*/ 113 w 225"/>
                <a:gd name="T1" fmla="*/ 0 h 203"/>
                <a:gd name="T2" fmla="*/ 0 w 225"/>
                <a:gd name="T3" fmla="*/ 203 h 203"/>
                <a:gd name="T4" fmla="*/ 113 w 225"/>
                <a:gd name="T5" fmla="*/ 0 h 203"/>
                <a:gd name="T6" fmla="*/ 225 w 225"/>
                <a:gd name="T7" fmla="*/ 203 h 203"/>
                <a:gd name="T8" fmla="*/ 0 w 225"/>
                <a:gd name="T9" fmla="*/ 203 h 203"/>
                <a:gd name="T10" fmla="*/ 113 w 225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203"/>
                <a:gd name="T20" fmla="*/ 225 w 22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203">
                  <a:moveTo>
                    <a:pt x="113" y="0"/>
                  </a:moveTo>
                  <a:lnTo>
                    <a:pt x="0" y="203"/>
                  </a:lnTo>
                  <a:lnTo>
                    <a:pt x="113" y="0"/>
                  </a:lnTo>
                  <a:lnTo>
                    <a:pt x="225" y="203"/>
                  </a:lnTo>
                  <a:lnTo>
                    <a:pt x="0" y="2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048"/>
            <p:cNvSpPr>
              <a:spLocks/>
            </p:cNvSpPr>
            <p:nvPr/>
          </p:nvSpPr>
          <p:spPr bwMode="auto">
            <a:xfrm>
              <a:off x="2103437" y="3310347"/>
              <a:ext cx="176213" cy="306387"/>
            </a:xfrm>
            <a:custGeom>
              <a:avLst/>
              <a:gdLst>
                <a:gd name="T0" fmla="*/ 334 w 347"/>
                <a:gd name="T1" fmla="*/ 7 h 612"/>
                <a:gd name="T2" fmla="*/ 320 w 347"/>
                <a:gd name="T3" fmla="*/ 0 h 612"/>
                <a:gd name="T4" fmla="*/ 0 w 347"/>
                <a:gd name="T5" fmla="*/ 598 h 612"/>
                <a:gd name="T6" fmla="*/ 26 w 347"/>
                <a:gd name="T7" fmla="*/ 612 h 612"/>
                <a:gd name="T8" fmla="*/ 347 w 347"/>
                <a:gd name="T9" fmla="*/ 14 h 612"/>
                <a:gd name="T10" fmla="*/ 334 w 347"/>
                <a:gd name="T11" fmla="*/ 7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612"/>
                <a:gd name="T20" fmla="*/ 347 w 347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612">
                  <a:moveTo>
                    <a:pt x="334" y="7"/>
                  </a:moveTo>
                  <a:lnTo>
                    <a:pt x="320" y="0"/>
                  </a:lnTo>
                  <a:lnTo>
                    <a:pt x="0" y="598"/>
                  </a:lnTo>
                  <a:lnTo>
                    <a:pt x="26" y="612"/>
                  </a:lnTo>
                  <a:lnTo>
                    <a:pt x="347" y="1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049"/>
            <p:cNvSpPr>
              <a:spLocks/>
            </p:cNvSpPr>
            <p:nvPr/>
          </p:nvSpPr>
          <p:spPr bwMode="auto">
            <a:xfrm>
              <a:off x="2211387" y="3297647"/>
              <a:ext cx="74613" cy="47625"/>
            </a:xfrm>
            <a:custGeom>
              <a:avLst/>
              <a:gdLst>
                <a:gd name="T0" fmla="*/ 146 w 146"/>
                <a:gd name="T1" fmla="*/ 11 h 95"/>
                <a:gd name="T2" fmla="*/ 124 w 146"/>
                <a:gd name="T3" fmla="*/ 0 h 95"/>
                <a:gd name="T4" fmla="*/ 0 w 146"/>
                <a:gd name="T5" fmla="*/ 69 h 95"/>
                <a:gd name="T6" fmla="*/ 14 w 146"/>
                <a:gd name="T7" fmla="*/ 95 h 95"/>
                <a:gd name="T8" fmla="*/ 139 w 146"/>
                <a:gd name="T9" fmla="*/ 27 h 95"/>
                <a:gd name="T10" fmla="*/ 116 w 146"/>
                <a:gd name="T11" fmla="*/ 14 h 95"/>
                <a:gd name="T12" fmla="*/ 146 w 146"/>
                <a:gd name="T13" fmla="*/ 1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95"/>
                <a:gd name="T23" fmla="*/ 146 w 14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95">
                  <a:moveTo>
                    <a:pt x="146" y="11"/>
                  </a:moveTo>
                  <a:lnTo>
                    <a:pt x="124" y="0"/>
                  </a:lnTo>
                  <a:lnTo>
                    <a:pt x="0" y="69"/>
                  </a:lnTo>
                  <a:lnTo>
                    <a:pt x="14" y="95"/>
                  </a:lnTo>
                  <a:lnTo>
                    <a:pt x="139" y="27"/>
                  </a:lnTo>
                  <a:lnTo>
                    <a:pt x="116" y="14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050"/>
            <p:cNvSpPr>
              <a:spLocks/>
            </p:cNvSpPr>
            <p:nvPr/>
          </p:nvSpPr>
          <p:spPr bwMode="auto">
            <a:xfrm>
              <a:off x="2273300" y="3297647"/>
              <a:ext cx="12700" cy="6350"/>
            </a:xfrm>
            <a:custGeom>
              <a:avLst/>
              <a:gdLst>
                <a:gd name="T0" fmla="*/ 22 w 22"/>
                <a:gd name="T1" fmla="*/ 11 h 13"/>
                <a:gd name="T2" fmla="*/ 8 w 22"/>
                <a:gd name="T3" fmla="*/ 13 h 13"/>
                <a:gd name="T4" fmla="*/ 0 w 22"/>
                <a:gd name="T5" fmla="*/ 0 h 13"/>
                <a:gd name="T6" fmla="*/ 22 w 22"/>
                <a:gd name="T7" fmla="*/ 1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3"/>
                <a:gd name="T14" fmla="*/ 22 w 2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3">
                  <a:moveTo>
                    <a:pt x="22" y="11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051"/>
            <p:cNvSpPr>
              <a:spLocks/>
            </p:cNvSpPr>
            <p:nvPr/>
          </p:nvSpPr>
          <p:spPr bwMode="auto">
            <a:xfrm>
              <a:off x="2270125" y="3303997"/>
              <a:ext cx="20637" cy="71437"/>
            </a:xfrm>
            <a:custGeom>
              <a:avLst/>
              <a:gdLst>
                <a:gd name="T0" fmla="*/ 27 w 43"/>
                <a:gd name="T1" fmla="*/ 144 h 146"/>
                <a:gd name="T2" fmla="*/ 43 w 43"/>
                <a:gd name="T3" fmla="*/ 143 h 146"/>
                <a:gd name="T4" fmla="*/ 30 w 43"/>
                <a:gd name="T5" fmla="*/ 0 h 146"/>
                <a:gd name="T6" fmla="*/ 0 w 43"/>
                <a:gd name="T7" fmla="*/ 3 h 146"/>
                <a:gd name="T8" fmla="*/ 13 w 43"/>
                <a:gd name="T9" fmla="*/ 146 h 146"/>
                <a:gd name="T10" fmla="*/ 27 w 43"/>
                <a:gd name="T11" fmla="*/ 144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46"/>
                <a:gd name="T20" fmla="*/ 43 w 43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46">
                  <a:moveTo>
                    <a:pt x="27" y="144"/>
                  </a:moveTo>
                  <a:lnTo>
                    <a:pt x="43" y="143"/>
                  </a:lnTo>
                  <a:lnTo>
                    <a:pt x="30" y="0"/>
                  </a:lnTo>
                  <a:lnTo>
                    <a:pt x="0" y="3"/>
                  </a:lnTo>
                  <a:lnTo>
                    <a:pt x="13" y="146"/>
                  </a:lnTo>
                  <a:lnTo>
                    <a:pt x="27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052"/>
            <p:cNvSpPr>
              <a:spLocks/>
            </p:cNvSpPr>
            <p:nvPr/>
          </p:nvSpPr>
          <p:spPr bwMode="auto">
            <a:xfrm>
              <a:off x="1287462" y="2694397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053"/>
            <p:cNvSpPr>
              <a:spLocks/>
            </p:cNvSpPr>
            <p:nvPr/>
          </p:nvSpPr>
          <p:spPr bwMode="auto">
            <a:xfrm>
              <a:off x="1287462" y="2694397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054"/>
            <p:cNvSpPr>
              <a:spLocks/>
            </p:cNvSpPr>
            <p:nvPr/>
          </p:nvSpPr>
          <p:spPr bwMode="auto">
            <a:xfrm>
              <a:off x="1330325" y="2708684"/>
              <a:ext cx="57150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055"/>
            <p:cNvSpPr>
              <a:spLocks/>
            </p:cNvSpPr>
            <p:nvPr/>
          </p:nvSpPr>
          <p:spPr bwMode="auto">
            <a:xfrm>
              <a:off x="1330325" y="2708684"/>
              <a:ext cx="57150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056"/>
            <p:cNvSpPr>
              <a:spLocks/>
            </p:cNvSpPr>
            <p:nvPr/>
          </p:nvSpPr>
          <p:spPr bwMode="auto">
            <a:xfrm>
              <a:off x="1320800" y="2746784"/>
              <a:ext cx="53975" cy="53975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057"/>
            <p:cNvSpPr>
              <a:spLocks/>
            </p:cNvSpPr>
            <p:nvPr/>
          </p:nvSpPr>
          <p:spPr bwMode="auto">
            <a:xfrm>
              <a:off x="1320800" y="2746784"/>
              <a:ext cx="53975" cy="53975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058"/>
            <p:cNvSpPr>
              <a:spLocks/>
            </p:cNvSpPr>
            <p:nvPr/>
          </p:nvSpPr>
          <p:spPr bwMode="auto">
            <a:xfrm>
              <a:off x="1276350" y="2734084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80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059"/>
            <p:cNvSpPr>
              <a:spLocks/>
            </p:cNvSpPr>
            <p:nvPr/>
          </p:nvSpPr>
          <p:spPr bwMode="auto">
            <a:xfrm>
              <a:off x="1276350" y="2734084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80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060"/>
            <p:cNvSpPr>
              <a:spLocks/>
            </p:cNvSpPr>
            <p:nvPr/>
          </p:nvSpPr>
          <p:spPr bwMode="auto">
            <a:xfrm>
              <a:off x="1350962" y="2800759"/>
              <a:ext cx="52388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061"/>
            <p:cNvSpPr>
              <a:spLocks/>
            </p:cNvSpPr>
            <p:nvPr/>
          </p:nvSpPr>
          <p:spPr bwMode="auto">
            <a:xfrm>
              <a:off x="1350962" y="2800759"/>
              <a:ext cx="52388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062"/>
            <p:cNvSpPr>
              <a:spLocks/>
            </p:cNvSpPr>
            <p:nvPr/>
          </p:nvSpPr>
          <p:spPr bwMode="auto">
            <a:xfrm>
              <a:off x="1392237" y="2811872"/>
              <a:ext cx="53975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5 h 105"/>
                <a:gd name="T4" fmla="*/ 84 w 108"/>
                <a:gd name="T5" fmla="*/ 105 h 105"/>
                <a:gd name="T6" fmla="*/ 0 w 108"/>
                <a:gd name="T7" fmla="*/ 79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5"/>
                  </a:lnTo>
                  <a:lnTo>
                    <a:pt x="84" y="105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063"/>
            <p:cNvSpPr>
              <a:spLocks/>
            </p:cNvSpPr>
            <p:nvPr/>
          </p:nvSpPr>
          <p:spPr bwMode="auto">
            <a:xfrm>
              <a:off x="1392237" y="2811872"/>
              <a:ext cx="53975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5 h 105"/>
                <a:gd name="T4" fmla="*/ 84 w 108"/>
                <a:gd name="T5" fmla="*/ 105 h 105"/>
                <a:gd name="T6" fmla="*/ 0 w 108"/>
                <a:gd name="T7" fmla="*/ 79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5"/>
                  </a:lnTo>
                  <a:lnTo>
                    <a:pt x="84" y="105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064"/>
            <p:cNvSpPr>
              <a:spLocks/>
            </p:cNvSpPr>
            <p:nvPr/>
          </p:nvSpPr>
          <p:spPr bwMode="auto">
            <a:xfrm>
              <a:off x="1379537" y="2851559"/>
              <a:ext cx="55563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8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065"/>
            <p:cNvSpPr>
              <a:spLocks/>
            </p:cNvSpPr>
            <p:nvPr/>
          </p:nvSpPr>
          <p:spPr bwMode="auto">
            <a:xfrm>
              <a:off x="1379537" y="2851559"/>
              <a:ext cx="55563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8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066"/>
            <p:cNvSpPr>
              <a:spLocks/>
            </p:cNvSpPr>
            <p:nvPr/>
          </p:nvSpPr>
          <p:spPr bwMode="auto">
            <a:xfrm>
              <a:off x="1339850" y="2840447"/>
              <a:ext cx="52387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067"/>
            <p:cNvSpPr>
              <a:spLocks/>
            </p:cNvSpPr>
            <p:nvPr/>
          </p:nvSpPr>
          <p:spPr bwMode="auto">
            <a:xfrm>
              <a:off x="1339850" y="2840447"/>
              <a:ext cx="52387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068"/>
            <p:cNvSpPr>
              <a:spLocks/>
            </p:cNvSpPr>
            <p:nvPr/>
          </p:nvSpPr>
          <p:spPr bwMode="auto">
            <a:xfrm>
              <a:off x="1263650" y="2773772"/>
              <a:ext cx="55562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069"/>
            <p:cNvSpPr>
              <a:spLocks/>
            </p:cNvSpPr>
            <p:nvPr/>
          </p:nvSpPr>
          <p:spPr bwMode="auto">
            <a:xfrm>
              <a:off x="1263650" y="2773772"/>
              <a:ext cx="55562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70"/>
            <p:cNvSpPr>
              <a:spLocks/>
            </p:cNvSpPr>
            <p:nvPr/>
          </p:nvSpPr>
          <p:spPr bwMode="auto">
            <a:xfrm>
              <a:off x="1308100" y="2786472"/>
              <a:ext cx="55562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071"/>
            <p:cNvSpPr>
              <a:spLocks/>
            </p:cNvSpPr>
            <p:nvPr/>
          </p:nvSpPr>
          <p:spPr bwMode="auto">
            <a:xfrm>
              <a:off x="1308100" y="2786472"/>
              <a:ext cx="55562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072"/>
            <p:cNvSpPr>
              <a:spLocks/>
            </p:cNvSpPr>
            <p:nvPr/>
          </p:nvSpPr>
          <p:spPr bwMode="auto">
            <a:xfrm>
              <a:off x="1295400" y="2826159"/>
              <a:ext cx="55562" cy="52388"/>
            </a:xfrm>
            <a:custGeom>
              <a:avLst/>
              <a:gdLst>
                <a:gd name="T0" fmla="*/ 23 w 108"/>
                <a:gd name="T1" fmla="*/ 0 h 106"/>
                <a:gd name="T2" fmla="*/ 108 w 108"/>
                <a:gd name="T3" fmla="*/ 26 h 106"/>
                <a:gd name="T4" fmla="*/ 84 w 108"/>
                <a:gd name="T5" fmla="*/ 106 h 106"/>
                <a:gd name="T6" fmla="*/ 0 w 108"/>
                <a:gd name="T7" fmla="*/ 80 h 106"/>
                <a:gd name="T8" fmla="*/ 23 w 108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6"/>
                <a:gd name="T17" fmla="*/ 108 w 108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6">
                  <a:moveTo>
                    <a:pt x="23" y="0"/>
                  </a:moveTo>
                  <a:lnTo>
                    <a:pt x="108" y="26"/>
                  </a:lnTo>
                  <a:lnTo>
                    <a:pt x="84" y="106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073"/>
            <p:cNvSpPr>
              <a:spLocks/>
            </p:cNvSpPr>
            <p:nvPr/>
          </p:nvSpPr>
          <p:spPr bwMode="auto">
            <a:xfrm>
              <a:off x="1295400" y="2826159"/>
              <a:ext cx="55562" cy="52388"/>
            </a:xfrm>
            <a:custGeom>
              <a:avLst/>
              <a:gdLst>
                <a:gd name="T0" fmla="*/ 23 w 108"/>
                <a:gd name="T1" fmla="*/ 0 h 106"/>
                <a:gd name="T2" fmla="*/ 108 w 108"/>
                <a:gd name="T3" fmla="*/ 26 h 106"/>
                <a:gd name="T4" fmla="*/ 84 w 108"/>
                <a:gd name="T5" fmla="*/ 106 h 106"/>
                <a:gd name="T6" fmla="*/ 0 w 108"/>
                <a:gd name="T7" fmla="*/ 80 h 106"/>
                <a:gd name="T8" fmla="*/ 23 w 108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6"/>
                <a:gd name="T17" fmla="*/ 108 w 108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6">
                  <a:moveTo>
                    <a:pt x="23" y="0"/>
                  </a:moveTo>
                  <a:lnTo>
                    <a:pt x="108" y="26"/>
                  </a:lnTo>
                  <a:lnTo>
                    <a:pt x="84" y="106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074"/>
            <p:cNvSpPr>
              <a:spLocks/>
            </p:cNvSpPr>
            <p:nvPr/>
          </p:nvSpPr>
          <p:spPr bwMode="auto">
            <a:xfrm>
              <a:off x="1252537" y="2813459"/>
              <a:ext cx="53975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075"/>
            <p:cNvSpPr>
              <a:spLocks/>
            </p:cNvSpPr>
            <p:nvPr/>
          </p:nvSpPr>
          <p:spPr bwMode="auto">
            <a:xfrm>
              <a:off x="1252537" y="2813459"/>
              <a:ext cx="53975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076"/>
            <p:cNvSpPr>
              <a:spLocks/>
            </p:cNvSpPr>
            <p:nvPr/>
          </p:nvSpPr>
          <p:spPr bwMode="auto">
            <a:xfrm>
              <a:off x="1374775" y="2721384"/>
              <a:ext cx="53975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80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077"/>
            <p:cNvSpPr>
              <a:spLocks/>
            </p:cNvSpPr>
            <p:nvPr/>
          </p:nvSpPr>
          <p:spPr bwMode="auto">
            <a:xfrm>
              <a:off x="1374775" y="2721384"/>
              <a:ext cx="53975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80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078"/>
            <p:cNvSpPr>
              <a:spLocks/>
            </p:cNvSpPr>
            <p:nvPr/>
          </p:nvSpPr>
          <p:spPr bwMode="auto">
            <a:xfrm>
              <a:off x="1417637" y="2732497"/>
              <a:ext cx="52388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6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6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079"/>
            <p:cNvSpPr>
              <a:spLocks/>
            </p:cNvSpPr>
            <p:nvPr/>
          </p:nvSpPr>
          <p:spPr bwMode="auto">
            <a:xfrm>
              <a:off x="1417637" y="2732497"/>
              <a:ext cx="52388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6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6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080"/>
            <p:cNvSpPr>
              <a:spLocks/>
            </p:cNvSpPr>
            <p:nvPr/>
          </p:nvSpPr>
          <p:spPr bwMode="auto">
            <a:xfrm>
              <a:off x="1403350" y="27721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081"/>
            <p:cNvSpPr>
              <a:spLocks/>
            </p:cNvSpPr>
            <p:nvPr/>
          </p:nvSpPr>
          <p:spPr bwMode="auto">
            <a:xfrm>
              <a:off x="1403350" y="27721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082"/>
            <p:cNvSpPr>
              <a:spLocks/>
            </p:cNvSpPr>
            <p:nvPr/>
          </p:nvSpPr>
          <p:spPr bwMode="auto">
            <a:xfrm>
              <a:off x="1363662" y="2761072"/>
              <a:ext cx="53975" cy="50800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083"/>
            <p:cNvSpPr>
              <a:spLocks/>
            </p:cNvSpPr>
            <p:nvPr/>
          </p:nvSpPr>
          <p:spPr bwMode="auto">
            <a:xfrm>
              <a:off x="1363662" y="2761072"/>
              <a:ext cx="53975" cy="50800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084"/>
            <p:cNvSpPr>
              <a:spLocks/>
            </p:cNvSpPr>
            <p:nvPr/>
          </p:nvSpPr>
          <p:spPr bwMode="auto">
            <a:xfrm>
              <a:off x="1190625" y="3011897"/>
              <a:ext cx="55562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4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4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085"/>
            <p:cNvSpPr>
              <a:spLocks/>
            </p:cNvSpPr>
            <p:nvPr/>
          </p:nvSpPr>
          <p:spPr bwMode="auto">
            <a:xfrm>
              <a:off x="1190625" y="3011897"/>
              <a:ext cx="55562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4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4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086"/>
            <p:cNvSpPr>
              <a:spLocks/>
            </p:cNvSpPr>
            <p:nvPr/>
          </p:nvSpPr>
          <p:spPr bwMode="auto">
            <a:xfrm>
              <a:off x="1233487" y="3024597"/>
              <a:ext cx="57150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087"/>
            <p:cNvSpPr>
              <a:spLocks/>
            </p:cNvSpPr>
            <p:nvPr/>
          </p:nvSpPr>
          <p:spPr bwMode="auto">
            <a:xfrm>
              <a:off x="1233487" y="3024597"/>
              <a:ext cx="57150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088"/>
            <p:cNvSpPr>
              <a:spLocks/>
            </p:cNvSpPr>
            <p:nvPr/>
          </p:nvSpPr>
          <p:spPr bwMode="auto">
            <a:xfrm>
              <a:off x="1222375" y="30642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089"/>
            <p:cNvSpPr>
              <a:spLocks/>
            </p:cNvSpPr>
            <p:nvPr/>
          </p:nvSpPr>
          <p:spPr bwMode="auto">
            <a:xfrm>
              <a:off x="1222375" y="30642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090"/>
            <p:cNvSpPr>
              <a:spLocks/>
            </p:cNvSpPr>
            <p:nvPr/>
          </p:nvSpPr>
          <p:spPr bwMode="auto">
            <a:xfrm>
              <a:off x="1179512" y="305158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091"/>
            <p:cNvSpPr>
              <a:spLocks/>
            </p:cNvSpPr>
            <p:nvPr/>
          </p:nvSpPr>
          <p:spPr bwMode="auto">
            <a:xfrm>
              <a:off x="1179512" y="305158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092"/>
            <p:cNvSpPr>
              <a:spLocks/>
            </p:cNvSpPr>
            <p:nvPr/>
          </p:nvSpPr>
          <p:spPr bwMode="auto">
            <a:xfrm>
              <a:off x="1254125" y="311667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6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093"/>
            <p:cNvSpPr>
              <a:spLocks/>
            </p:cNvSpPr>
            <p:nvPr/>
          </p:nvSpPr>
          <p:spPr bwMode="auto">
            <a:xfrm>
              <a:off x="1254125" y="311667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6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094"/>
            <p:cNvSpPr>
              <a:spLocks/>
            </p:cNvSpPr>
            <p:nvPr/>
          </p:nvSpPr>
          <p:spPr bwMode="auto">
            <a:xfrm>
              <a:off x="1296987" y="3129372"/>
              <a:ext cx="53975" cy="50800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95"/>
            <p:cNvSpPr>
              <a:spLocks/>
            </p:cNvSpPr>
            <p:nvPr/>
          </p:nvSpPr>
          <p:spPr bwMode="auto">
            <a:xfrm>
              <a:off x="1296987" y="3129372"/>
              <a:ext cx="53975" cy="50800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96"/>
            <p:cNvSpPr>
              <a:spLocks/>
            </p:cNvSpPr>
            <p:nvPr/>
          </p:nvSpPr>
          <p:spPr bwMode="auto">
            <a:xfrm>
              <a:off x="1166812" y="3091272"/>
              <a:ext cx="55563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097"/>
            <p:cNvSpPr>
              <a:spLocks/>
            </p:cNvSpPr>
            <p:nvPr/>
          </p:nvSpPr>
          <p:spPr bwMode="auto">
            <a:xfrm>
              <a:off x="1166812" y="3091272"/>
              <a:ext cx="55563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098"/>
            <p:cNvSpPr>
              <a:spLocks/>
            </p:cNvSpPr>
            <p:nvPr/>
          </p:nvSpPr>
          <p:spPr bwMode="auto">
            <a:xfrm>
              <a:off x="1209675" y="3102384"/>
              <a:ext cx="57150" cy="53975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099"/>
            <p:cNvSpPr>
              <a:spLocks/>
            </p:cNvSpPr>
            <p:nvPr/>
          </p:nvSpPr>
          <p:spPr bwMode="auto">
            <a:xfrm>
              <a:off x="1209675" y="3102384"/>
              <a:ext cx="57150" cy="53975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100"/>
            <p:cNvSpPr>
              <a:spLocks/>
            </p:cNvSpPr>
            <p:nvPr/>
          </p:nvSpPr>
          <p:spPr bwMode="auto">
            <a:xfrm>
              <a:off x="1277937" y="3037297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101"/>
            <p:cNvSpPr>
              <a:spLocks/>
            </p:cNvSpPr>
            <p:nvPr/>
          </p:nvSpPr>
          <p:spPr bwMode="auto">
            <a:xfrm>
              <a:off x="1277937" y="3037297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102"/>
            <p:cNvSpPr>
              <a:spLocks/>
            </p:cNvSpPr>
            <p:nvPr/>
          </p:nvSpPr>
          <p:spPr bwMode="auto">
            <a:xfrm>
              <a:off x="1320800" y="30484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103"/>
            <p:cNvSpPr>
              <a:spLocks/>
            </p:cNvSpPr>
            <p:nvPr/>
          </p:nvSpPr>
          <p:spPr bwMode="auto">
            <a:xfrm>
              <a:off x="1320800" y="30484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104"/>
            <p:cNvSpPr>
              <a:spLocks/>
            </p:cNvSpPr>
            <p:nvPr/>
          </p:nvSpPr>
          <p:spPr bwMode="auto">
            <a:xfrm>
              <a:off x="1308100" y="3088097"/>
              <a:ext cx="55562" cy="52387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8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105"/>
            <p:cNvSpPr>
              <a:spLocks/>
            </p:cNvSpPr>
            <p:nvPr/>
          </p:nvSpPr>
          <p:spPr bwMode="auto">
            <a:xfrm>
              <a:off x="1308100" y="3088097"/>
              <a:ext cx="55562" cy="52387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8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106"/>
            <p:cNvSpPr>
              <a:spLocks/>
            </p:cNvSpPr>
            <p:nvPr/>
          </p:nvSpPr>
          <p:spPr bwMode="auto">
            <a:xfrm>
              <a:off x="1266825" y="3076984"/>
              <a:ext cx="53975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107"/>
            <p:cNvSpPr>
              <a:spLocks/>
            </p:cNvSpPr>
            <p:nvPr/>
          </p:nvSpPr>
          <p:spPr bwMode="auto">
            <a:xfrm>
              <a:off x="1266825" y="3076984"/>
              <a:ext cx="53975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108"/>
            <p:cNvSpPr>
              <a:spLocks/>
            </p:cNvSpPr>
            <p:nvPr/>
          </p:nvSpPr>
          <p:spPr bwMode="auto">
            <a:xfrm>
              <a:off x="1239837" y="2854734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109"/>
            <p:cNvSpPr>
              <a:spLocks/>
            </p:cNvSpPr>
            <p:nvPr/>
          </p:nvSpPr>
          <p:spPr bwMode="auto">
            <a:xfrm>
              <a:off x="1239837" y="2854734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110"/>
            <p:cNvSpPr>
              <a:spLocks/>
            </p:cNvSpPr>
            <p:nvPr/>
          </p:nvSpPr>
          <p:spPr bwMode="auto">
            <a:xfrm>
              <a:off x="1281112" y="2865847"/>
              <a:ext cx="58738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111"/>
            <p:cNvSpPr>
              <a:spLocks/>
            </p:cNvSpPr>
            <p:nvPr/>
          </p:nvSpPr>
          <p:spPr bwMode="auto">
            <a:xfrm>
              <a:off x="1281112" y="2865847"/>
              <a:ext cx="58738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112"/>
            <p:cNvSpPr>
              <a:spLocks/>
            </p:cNvSpPr>
            <p:nvPr/>
          </p:nvSpPr>
          <p:spPr bwMode="auto">
            <a:xfrm>
              <a:off x="1270000" y="2905534"/>
              <a:ext cx="55562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113"/>
            <p:cNvSpPr>
              <a:spLocks/>
            </p:cNvSpPr>
            <p:nvPr/>
          </p:nvSpPr>
          <p:spPr bwMode="auto">
            <a:xfrm>
              <a:off x="1270000" y="2905534"/>
              <a:ext cx="55562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114"/>
            <p:cNvSpPr>
              <a:spLocks/>
            </p:cNvSpPr>
            <p:nvPr/>
          </p:nvSpPr>
          <p:spPr bwMode="auto">
            <a:xfrm>
              <a:off x="1228725" y="2894422"/>
              <a:ext cx="52387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115"/>
            <p:cNvSpPr>
              <a:spLocks/>
            </p:cNvSpPr>
            <p:nvPr/>
          </p:nvSpPr>
          <p:spPr bwMode="auto">
            <a:xfrm>
              <a:off x="1228725" y="2894422"/>
              <a:ext cx="52387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116"/>
            <p:cNvSpPr>
              <a:spLocks/>
            </p:cNvSpPr>
            <p:nvPr/>
          </p:nvSpPr>
          <p:spPr bwMode="auto">
            <a:xfrm>
              <a:off x="1301750" y="29595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117"/>
            <p:cNvSpPr>
              <a:spLocks/>
            </p:cNvSpPr>
            <p:nvPr/>
          </p:nvSpPr>
          <p:spPr bwMode="auto">
            <a:xfrm>
              <a:off x="1301750" y="29595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118"/>
            <p:cNvSpPr>
              <a:spLocks/>
            </p:cNvSpPr>
            <p:nvPr/>
          </p:nvSpPr>
          <p:spPr bwMode="auto">
            <a:xfrm>
              <a:off x="1344612" y="297062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8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119"/>
            <p:cNvSpPr>
              <a:spLocks/>
            </p:cNvSpPr>
            <p:nvPr/>
          </p:nvSpPr>
          <p:spPr bwMode="auto">
            <a:xfrm>
              <a:off x="1344612" y="297062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8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120"/>
            <p:cNvSpPr>
              <a:spLocks/>
            </p:cNvSpPr>
            <p:nvPr/>
          </p:nvSpPr>
          <p:spPr bwMode="auto">
            <a:xfrm>
              <a:off x="1331912" y="3008722"/>
              <a:ext cx="55563" cy="53975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121"/>
            <p:cNvSpPr>
              <a:spLocks/>
            </p:cNvSpPr>
            <p:nvPr/>
          </p:nvSpPr>
          <p:spPr bwMode="auto">
            <a:xfrm>
              <a:off x="1331912" y="3008722"/>
              <a:ext cx="55563" cy="53975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122"/>
            <p:cNvSpPr>
              <a:spLocks/>
            </p:cNvSpPr>
            <p:nvPr/>
          </p:nvSpPr>
          <p:spPr bwMode="auto">
            <a:xfrm>
              <a:off x="1290637" y="2997609"/>
              <a:ext cx="53975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123"/>
            <p:cNvSpPr>
              <a:spLocks/>
            </p:cNvSpPr>
            <p:nvPr/>
          </p:nvSpPr>
          <p:spPr bwMode="auto">
            <a:xfrm>
              <a:off x="1290637" y="2997609"/>
              <a:ext cx="53975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124"/>
            <p:cNvSpPr>
              <a:spLocks/>
            </p:cNvSpPr>
            <p:nvPr/>
          </p:nvSpPr>
          <p:spPr bwMode="auto">
            <a:xfrm>
              <a:off x="1214437" y="2934109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125"/>
            <p:cNvSpPr>
              <a:spLocks/>
            </p:cNvSpPr>
            <p:nvPr/>
          </p:nvSpPr>
          <p:spPr bwMode="auto">
            <a:xfrm>
              <a:off x="1214437" y="2934109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126"/>
            <p:cNvSpPr>
              <a:spLocks/>
            </p:cNvSpPr>
            <p:nvPr/>
          </p:nvSpPr>
          <p:spPr bwMode="auto">
            <a:xfrm>
              <a:off x="1258887" y="2945222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127"/>
            <p:cNvSpPr>
              <a:spLocks/>
            </p:cNvSpPr>
            <p:nvPr/>
          </p:nvSpPr>
          <p:spPr bwMode="auto">
            <a:xfrm>
              <a:off x="1258887" y="2945222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128"/>
            <p:cNvSpPr>
              <a:spLocks/>
            </p:cNvSpPr>
            <p:nvPr/>
          </p:nvSpPr>
          <p:spPr bwMode="auto">
            <a:xfrm>
              <a:off x="1246187" y="2984909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1129"/>
            <p:cNvSpPr>
              <a:spLocks/>
            </p:cNvSpPr>
            <p:nvPr/>
          </p:nvSpPr>
          <p:spPr bwMode="auto">
            <a:xfrm>
              <a:off x="1246187" y="2984909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1130"/>
            <p:cNvSpPr>
              <a:spLocks/>
            </p:cNvSpPr>
            <p:nvPr/>
          </p:nvSpPr>
          <p:spPr bwMode="auto">
            <a:xfrm>
              <a:off x="1203325" y="2970622"/>
              <a:ext cx="53975" cy="53975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131"/>
            <p:cNvSpPr>
              <a:spLocks/>
            </p:cNvSpPr>
            <p:nvPr/>
          </p:nvSpPr>
          <p:spPr bwMode="auto">
            <a:xfrm>
              <a:off x="1203325" y="2970622"/>
              <a:ext cx="53975" cy="53975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132"/>
            <p:cNvSpPr>
              <a:spLocks/>
            </p:cNvSpPr>
            <p:nvPr/>
          </p:nvSpPr>
          <p:spPr bwMode="auto">
            <a:xfrm>
              <a:off x="1325562" y="2878547"/>
              <a:ext cx="53975" cy="52387"/>
            </a:xfrm>
            <a:custGeom>
              <a:avLst/>
              <a:gdLst>
                <a:gd name="T0" fmla="*/ 23 w 107"/>
                <a:gd name="T1" fmla="*/ 0 h 104"/>
                <a:gd name="T2" fmla="*/ 107 w 107"/>
                <a:gd name="T3" fmla="*/ 24 h 104"/>
                <a:gd name="T4" fmla="*/ 84 w 107"/>
                <a:gd name="T5" fmla="*/ 104 h 104"/>
                <a:gd name="T6" fmla="*/ 0 w 107"/>
                <a:gd name="T7" fmla="*/ 78 h 104"/>
                <a:gd name="T8" fmla="*/ 23 w 10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4"/>
                <a:gd name="T17" fmla="*/ 107 w 10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4">
                  <a:moveTo>
                    <a:pt x="23" y="0"/>
                  </a:moveTo>
                  <a:lnTo>
                    <a:pt x="107" y="24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133"/>
            <p:cNvSpPr>
              <a:spLocks/>
            </p:cNvSpPr>
            <p:nvPr/>
          </p:nvSpPr>
          <p:spPr bwMode="auto">
            <a:xfrm>
              <a:off x="1325562" y="2878547"/>
              <a:ext cx="53975" cy="52387"/>
            </a:xfrm>
            <a:custGeom>
              <a:avLst/>
              <a:gdLst>
                <a:gd name="T0" fmla="*/ 23 w 107"/>
                <a:gd name="T1" fmla="*/ 0 h 104"/>
                <a:gd name="T2" fmla="*/ 107 w 107"/>
                <a:gd name="T3" fmla="*/ 24 h 104"/>
                <a:gd name="T4" fmla="*/ 84 w 107"/>
                <a:gd name="T5" fmla="*/ 104 h 104"/>
                <a:gd name="T6" fmla="*/ 0 w 107"/>
                <a:gd name="T7" fmla="*/ 78 h 104"/>
                <a:gd name="T8" fmla="*/ 23 w 10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4"/>
                <a:gd name="T17" fmla="*/ 107 w 10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4">
                  <a:moveTo>
                    <a:pt x="23" y="0"/>
                  </a:moveTo>
                  <a:lnTo>
                    <a:pt x="107" y="24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134"/>
            <p:cNvSpPr>
              <a:spLocks/>
            </p:cNvSpPr>
            <p:nvPr/>
          </p:nvSpPr>
          <p:spPr bwMode="auto">
            <a:xfrm>
              <a:off x="1368425" y="2891247"/>
              <a:ext cx="53975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135"/>
            <p:cNvSpPr>
              <a:spLocks/>
            </p:cNvSpPr>
            <p:nvPr/>
          </p:nvSpPr>
          <p:spPr bwMode="auto">
            <a:xfrm>
              <a:off x="1368425" y="2891247"/>
              <a:ext cx="53975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136"/>
            <p:cNvSpPr>
              <a:spLocks/>
            </p:cNvSpPr>
            <p:nvPr/>
          </p:nvSpPr>
          <p:spPr bwMode="auto">
            <a:xfrm>
              <a:off x="1355725" y="2930934"/>
              <a:ext cx="55562" cy="52388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137"/>
            <p:cNvSpPr>
              <a:spLocks/>
            </p:cNvSpPr>
            <p:nvPr/>
          </p:nvSpPr>
          <p:spPr bwMode="auto">
            <a:xfrm>
              <a:off x="1355725" y="2930934"/>
              <a:ext cx="55562" cy="52388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138"/>
            <p:cNvSpPr>
              <a:spLocks/>
            </p:cNvSpPr>
            <p:nvPr/>
          </p:nvSpPr>
          <p:spPr bwMode="auto">
            <a:xfrm>
              <a:off x="1314450" y="291823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139"/>
            <p:cNvSpPr>
              <a:spLocks/>
            </p:cNvSpPr>
            <p:nvPr/>
          </p:nvSpPr>
          <p:spPr bwMode="auto">
            <a:xfrm>
              <a:off x="1314450" y="291823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1140"/>
            <p:cNvSpPr>
              <a:spLocks noChangeShapeType="1"/>
            </p:cNvSpPr>
            <p:nvPr/>
          </p:nvSpPr>
          <p:spPr bwMode="auto">
            <a:xfrm flipH="1">
              <a:off x="1387475" y="2754722"/>
              <a:ext cx="122237" cy="425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1141"/>
            <p:cNvSpPr>
              <a:spLocks noChangeShapeType="1"/>
            </p:cNvSpPr>
            <p:nvPr/>
          </p:nvSpPr>
          <p:spPr bwMode="auto">
            <a:xfrm flipH="1">
              <a:off x="1439862" y="2770597"/>
              <a:ext cx="125413" cy="4238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1142"/>
            <p:cNvSpPr>
              <a:spLocks noChangeShapeType="1"/>
            </p:cNvSpPr>
            <p:nvPr/>
          </p:nvSpPr>
          <p:spPr bwMode="auto">
            <a:xfrm flipH="1">
              <a:off x="1781175" y="2875372"/>
              <a:ext cx="106362" cy="3762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1143"/>
            <p:cNvSpPr>
              <a:spLocks noChangeShapeType="1"/>
            </p:cNvSpPr>
            <p:nvPr/>
          </p:nvSpPr>
          <p:spPr bwMode="auto">
            <a:xfrm flipH="1">
              <a:off x="1931987" y="2905534"/>
              <a:ext cx="109538" cy="3762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144"/>
            <p:cNvSpPr>
              <a:spLocks/>
            </p:cNvSpPr>
            <p:nvPr/>
          </p:nvSpPr>
          <p:spPr bwMode="auto">
            <a:xfrm>
              <a:off x="1509712" y="2800759"/>
              <a:ext cx="307975" cy="428625"/>
            </a:xfrm>
            <a:custGeom>
              <a:avLst/>
              <a:gdLst>
                <a:gd name="T0" fmla="*/ 214 w 618"/>
                <a:gd name="T1" fmla="*/ 0 h 867"/>
                <a:gd name="T2" fmla="*/ 618 w 618"/>
                <a:gd name="T3" fmla="*/ 115 h 867"/>
                <a:gd name="T4" fmla="*/ 405 w 618"/>
                <a:gd name="T5" fmla="*/ 867 h 867"/>
                <a:gd name="T6" fmla="*/ 0 w 618"/>
                <a:gd name="T7" fmla="*/ 753 h 867"/>
                <a:gd name="T8" fmla="*/ 214 w 618"/>
                <a:gd name="T9" fmla="*/ 0 h 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867"/>
                <a:gd name="T17" fmla="*/ 618 w 618"/>
                <a:gd name="T18" fmla="*/ 867 h 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867">
                  <a:moveTo>
                    <a:pt x="214" y="0"/>
                  </a:moveTo>
                  <a:lnTo>
                    <a:pt x="618" y="115"/>
                  </a:lnTo>
                  <a:lnTo>
                    <a:pt x="405" y="867"/>
                  </a:lnTo>
                  <a:lnTo>
                    <a:pt x="0" y="75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145"/>
            <p:cNvSpPr>
              <a:spLocks/>
            </p:cNvSpPr>
            <p:nvPr/>
          </p:nvSpPr>
          <p:spPr bwMode="auto">
            <a:xfrm>
              <a:off x="1509712" y="2800759"/>
              <a:ext cx="307975" cy="428625"/>
            </a:xfrm>
            <a:custGeom>
              <a:avLst/>
              <a:gdLst>
                <a:gd name="T0" fmla="*/ 214 w 618"/>
                <a:gd name="T1" fmla="*/ 0 h 867"/>
                <a:gd name="T2" fmla="*/ 618 w 618"/>
                <a:gd name="T3" fmla="*/ 115 h 867"/>
                <a:gd name="T4" fmla="*/ 405 w 618"/>
                <a:gd name="T5" fmla="*/ 867 h 867"/>
                <a:gd name="T6" fmla="*/ 0 w 618"/>
                <a:gd name="T7" fmla="*/ 753 h 867"/>
                <a:gd name="T8" fmla="*/ 214 w 618"/>
                <a:gd name="T9" fmla="*/ 0 h 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867"/>
                <a:gd name="T17" fmla="*/ 618 w 618"/>
                <a:gd name="T18" fmla="*/ 867 h 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867">
                  <a:moveTo>
                    <a:pt x="214" y="0"/>
                  </a:moveTo>
                  <a:lnTo>
                    <a:pt x="618" y="115"/>
                  </a:lnTo>
                  <a:lnTo>
                    <a:pt x="405" y="867"/>
                  </a:lnTo>
                  <a:lnTo>
                    <a:pt x="0" y="753"/>
                  </a:lnTo>
                  <a:lnTo>
                    <a:pt x="21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1146"/>
            <p:cNvSpPr>
              <a:spLocks noChangeArrowheads="1"/>
            </p:cNvSpPr>
            <p:nvPr/>
          </p:nvSpPr>
          <p:spPr bwMode="auto">
            <a:xfrm>
              <a:off x="3878262" y="3477034"/>
              <a:ext cx="55563" cy="269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1147"/>
            <p:cNvSpPr>
              <a:spLocks noChangeArrowheads="1"/>
            </p:cNvSpPr>
            <p:nvPr/>
          </p:nvSpPr>
          <p:spPr bwMode="auto">
            <a:xfrm>
              <a:off x="3686175" y="3477034"/>
              <a:ext cx="55562" cy="254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1148"/>
            <p:cNvSpPr>
              <a:spLocks noChangeArrowheads="1"/>
            </p:cNvSpPr>
            <p:nvPr/>
          </p:nvSpPr>
          <p:spPr bwMode="auto">
            <a:xfrm>
              <a:off x="3492500" y="3477034"/>
              <a:ext cx="55562" cy="254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1149"/>
            <p:cNvSpPr>
              <a:spLocks/>
            </p:cNvSpPr>
            <p:nvPr/>
          </p:nvSpPr>
          <p:spPr bwMode="auto">
            <a:xfrm>
              <a:off x="3300412" y="3475447"/>
              <a:ext cx="55563" cy="26987"/>
            </a:xfrm>
            <a:custGeom>
              <a:avLst/>
              <a:gdLst>
                <a:gd name="T0" fmla="*/ 0 w 110"/>
                <a:gd name="T1" fmla="*/ 55 h 56"/>
                <a:gd name="T2" fmla="*/ 0 w 110"/>
                <a:gd name="T3" fmla="*/ 0 h 56"/>
                <a:gd name="T4" fmla="*/ 110 w 110"/>
                <a:gd name="T5" fmla="*/ 0 h 56"/>
                <a:gd name="T6" fmla="*/ 110 w 110"/>
                <a:gd name="T7" fmla="*/ 56 h 56"/>
                <a:gd name="T8" fmla="*/ 0 w 110"/>
                <a:gd name="T9" fmla="*/ 5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6"/>
                <a:gd name="T17" fmla="*/ 110 w 11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6">
                  <a:moveTo>
                    <a:pt x="0" y="55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10" y="5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1150"/>
            <p:cNvSpPr>
              <a:spLocks noChangeArrowheads="1"/>
            </p:cNvSpPr>
            <p:nvPr/>
          </p:nvSpPr>
          <p:spPr bwMode="auto">
            <a:xfrm>
              <a:off x="3108325" y="3475447"/>
              <a:ext cx="55562" cy="269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1151"/>
            <p:cNvSpPr>
              <a:spLocks/>
            </p:cNvSpPr>
            <p:nvPr/>
          </p:nvSpPr>
          <p:spPr bwMode="auto">
            <a:xfrm>
              <a:off x="2914650" y="3475447"/>
              <a:ext cx="55562" cy="26987"/>
            </a:xfrm>
            <a:custGeom>
              <a:avLst/>
              <a:gdLst>
                <a:gd name="T0" fmla="*/ 0 w 110"/>
                <a:gd name="T1" fmla="*/ 56 h 56"/>
                <a:gd name="T2" fmla="*/ 0 w 110"/>
                <a:gd name="T3" fmla="*/ 0 h 56"/>
                <a:gd name="T4" fmla="*/ 110 w 110"/>
                <a:gd name="T5" fmla="*/ 1 h 56"/>
                <a:gd name="T6" fmla="*/ 110 w 110"/>
                <a:gd name="T7" fmla="*/ 56 h 56"/>
                <a:gd name="T8" fmla="*/ 0 w 11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6"/>
                <a:gd name="T17" fmla="*/ 110 w 11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6">
                  <a:moveTo>
                    <a:pt x="0" y="56"/>
                  </a:moveTo>
                  <a:lnTo>
                    <a:pt x="0" y="0"/>
                  </a:lnTo>
                  <a:lnTo>
                    <a:pt x="110" y="1"/>
                  </a:lnTo>
                  <a:lnTo>
                    <a:pt x="11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1152"/>
            <p:cNvSpPr>
              <a:spLocks/>
            </p:cNvSpPr>
            <p:nvPr/>
          </p:nvSpPr>
          <p:spPr bwMode="auto">
            <a:xfrm>
              <a:off x="2722562" y="3459572"/>
              <a:ext cx="61913" cy="36512"/>
            </a:xfrm>
            <a:custGeom>
              <a:avLst/>
              <a:gdLst>
                <a:gd name="T0" fmla="*/ 0 w 119"/>
                <a:gd name="T1" fmla="*/ 54 h 75"/>
                <a:gd name="T2" fmla="*/ 16 w 119"/>
                <a:gd name="T3" fmla="*/ 57 h 75"/>
                <a:gd name="T4" fmla="*/ 82 w 119"/>
                <a:gd name="T5" fmla="*/ 70 h 75"/>
                <a:gd name="T6" fmla="*/ 108 w 119"/>
                <a:gd name="T7" fmla="*/ 75 h 75"/>
                <a:gd name="T8" fmla="*/ 119 w 119"/>
                <a:gd name="T9" fmla="*/ 22 h 75"/>
                <a:gd name="T10" fmla="*/ 94 w 119"/>
                <a:gd name="T11" fmla="*/ 16 h 75"/>
                <a:gd name="T12" fmla="*/ 27 w 119"/>
                <a:gd name="T13" fmla="*/ 3 h 75"/>
                <a:gd name="T14" fmla="*/ 12 w 119"/>
                <a:gd name="T15" fmla="*/ 0 h 75"/>
                <a:gd name="T16" fmla="*/ 0 w 119"/>
                <a:gd name="T17" fmla="*/ 5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75"/>
                <a:gd name="T29" fmla="*/ 119 w 11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75">
                  <a:moveTo>
                    <a:pt x="0" y="54"/>
                  </a:moveTo>
                  <a:lnTo>
                    <a:pt x="16" y="57"/>
                  </a:lnTo>
                  <a:lnTo>
                    <a:pt x="82" y="70"/>
                  </a:lnTo>
                  <a:lnTo>
                    <a:pt x="108" y="75"/>
                  </a:lnTo>
                  <a:lnTo>
                    <a:pt x="119" y="22"/>
                  </a:lnTo>
                  <a:lnTo>
                    <a:pt x="94" y="16"/>
                  </a:lnTo>
                  <a:lnTo>
                    <a:pt x="27" y="3"/>
                  </a:lnTo>
                  <a:lnTo>
                    <a:pt x="1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153"/>
            <p:cNvSpPr>
              <a:spLocks/>
            </p:cNvSpPr>
            <p:nvPr/>
          </p:nvSpPr>
          <p:spPr bwMode="auto">
            <a:xfrm>
              <a:off x="2544762" y="3381784"/>
              <a:ext cx="58738" cy="53975"/>
            </a:xfrm>
            <a:custGeom>
              <a:avLst/>
              <a:gdLst>
                <a:gd name="T0" fmla="*/ 0 w 121"/>
                <a:gd name="T1" fmla="*/ 44 h 106"/>
                <a:gd name="T2" fmla="*/ 8 w 121"/>
                <a:gd name="T3" fmla="*/ 50 h 106"/>
                <a:gd name="T4" fmla="*/ 40 w 121"/>
                <a:gd name="T5" fmla="*/ 72 h 106"/>
                <a:gd name="T6" fmla="*/ 73 w 121"/>
                <a:gd name="T7" fmla="*/ 94 h 106"/>
                <a:gd name="T8" fmla="*/ 93 w 121"/>
                <a:gd name="T9" fmla="*/ 106 h 106"/>
                <a:gd name="T10" fmla="*/ 121 w 121"/>
                <a:gd name="T11" fmla="*/ 59 h 106"/>
                <a:gd name="T12" fmla="*/ 103 w 121"/>
                <a:gd name="T13" fmla="*/ 48 h 106"/>
                <a:gd name="T14" fmla="*/ 70 w 121"/>
                <a:gd name="T15" fmla="*/ 26 h 106"/>
                <a:gd name="T16" fmla="*/ 40 w 121"/>
                <a:gd name="T17" fmla="*/ 6 h 106"/>
                <a:gd name="T18" fmla="*/ 32 w 121"/>
                <a:gd name="T19" fmla="*/ 0 h 106"/>
                <a:gd name="T20" fmla="*/ 0 w 121"/>
                <a:gd name="T21" fmla="*/ 44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06"/>
                <a:gd name="T35" fmla="*/ 121 w 12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06">
                  <a:moveTo>
                    <a:pt x="0" y="44"/>
                  </a:moveTo>
                  <a:lnTo>
                    <a:pt x="8" y="50"/>
                  </a:lnTo>
                  <a:lnTo>
                    <a:pt x="40" y="72"/>
                  </a:lnTo>
                  <a:lnTo>
                    <a:pt x="73" y="94"/>
                  </a:lnTo>
                  <a:lnTo>
                    <a:pt x="93" y="106"/>
                  </a:lnTo>
                  <a:lnTo>
                    <a:pt x="121" y="59"/>
                  </a:lnTo>
                  <a:lnTo>
                    <a:pt x="103" y="48"/>
                  </a:lnTo>
                  <a:lnTo>
                    <a:pt x="70" y="26"/>
                  </a:lnTo>
                  <a:lnTo>
                    <a:pt x="40" y="6"/>
                  </a:lnTo>
                  <a:lnTo>
                    <a:pt x="3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1154"/>
            <p:cNvSpPr>
              <a:spLocks/>
            </p:cNvSpPr>
            <p:nvPr/>
          </p:nvSpPr>
          <p:spPr bwMode="auto">
            <a:xfrm>
              <a:off x="2401887" y="3262722"/>
              <a:ext cx="55563" cy="50800"/>
            </a:xfrm>
            <a:custGeom>
              <a:avLst/>
              <a:gdLst>
                <a:gd name="T0" fmla="*/ 0 w 111"/>
                <a:gd name="T1" fmla="*/ 43 h 103"/>
                <a:gd name="T2" fmla="*/ 1 w 111"/>
                <a:gd name="T3" fmla="*/ 44 h 103"/>
                <a:gd name="T4" fmla="*/ 25 w 111"/>
                <a:gd name="T5" fmla="*/ 62 h 103"/>
                <a:gd name="T6" fmla="*/ 47 w 111"/>
                <a:gd name="T7" fmla="*/ 79 h 103"/>
                <a:gd name="T8" fmla="*/ 67 w 111"/>
                <a:gd name="T9" fmla="*/ 97 h 103"/>
                <a:gd name="T10" fmla="*/ 74 w 111"/>
                <a:gd name="T11" fmla="*/ 103 h 103"/>
                <a:gd name="T12" fmla="*/ 111 w 111"/>
                <a:gd name="T13" fmla="*/ 63 h 103"/>
                <a:gd name="T14" fmla="*/ 104 w 111"/>
                <a:gd name="T15" fmla="*/ 56 h 103"/>
                <a:gd name="T16" fmla="*/ 82 w 111"/>
                <a:gd name="T17" fmla="*/ 37 h 103"/>
                <a:gd name="T18" fmla="*/ 59 w 111"/>
                <a:gd name="T19" fmla="*/ 18 h 103"/>
                <a:gd name="T20" fmla="*/ 34 w 111"/>
                <a:gd name="T21" fmla="*/ 0 h 103"/>
                <a:gd name="T22" fmla="*/ 35 w 111"/>
                <a:gd name="T23" fmla="*/ 1 h 103"/>
                <a:gd name="T24" fmla="*/ 0 w 111"/>
                <a:gd name="T25" fmla="*/ 43 h 103"/>
                <a:gd name="T26" fmla="*/ 1 w 111"/>
                <a:gd name="T27" fmla="*/ 43 h 103"/>
                <a:gd name="T28" fmla="*/ 1 w 111"/>
                <a:gd name="T29" fmla="*/ 44 h 103"/>
                <a:gd name="T30" fmla="*/ 0 w 111"/>
                <a:gd name="T31" fmla="*/ 43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103"/>
                <a:gd name="T50" fmla="*/ 111 w 111"/>
                <a:gd name="T51" fmla="*/ 103 h 1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103">
                  <a:moveTo>
                    <a:pt x="0" y="43"/>
                  </a:moveTo>
                  <a:lnTo>
                    <a:pt x="1" y="44"/>
                  </a:lnTo>
                  <a:lnTo>
                    <a:pt x="25" y="62"/>
                  </a:lnTo>
                  <a:lnTo>
                    <a:pt x="47" y="79"/>
                  </a:lnTo>
                  <a:lnTo>
                    <a:pt x="67" y="97"/>
                  </a:lnTo>
                  <a:lnTo>
                    <a:pt x="74" y="103"/>
                  </a:lnTo>
                  <a:lnTo>
                    <a:pt x="111" y="63"/>
                  </a:lnTo>
                  <a:lnTo>
                    <a:pt x="104" y="56"/>
                  </a:lnTo>
                  <a:lnTo>
                    <a:pt x="82" y="37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1155"/>
            <p:cNvSpPr>
              <a:spLocks/>
            </p:cNvSpPr>
            <p:nvPr/>
          </p:nvSpPr>
          <p:spPr bwMode="auto">
            <a:xfrm>
              <a:off x="2395537" y="3259547"/>
              <a:ext cx="23813" cy="23812"/>
            </a:xfrm>
            <a:custGeom>
              <a:avLst/>
              <a:gdLst>
                <a:gd name="T0" fmla="*/ 0 w 45"/>
                <a:gd name="T1" fmla="*/ 42 h 51"/>
                <a:gd name="T2" fmla="*/ 35 w 45"/>
                <a:gd name="T3" fmla="*/ 0 h 51"/>
                <a:gd name="T4" fmla="*/ 45 w 45"/>
                <a:gd name="T5" fmla="*/ 9 h 51"/>
                <a:gd name="T6" fmla="*/ 10 w 45"/>
                <a:gd name="T7" fmla="*/ 51 h 51"/>
                <a:gd name="T8" fmla="*/ 0 w 45"/>
                <a:gd name="T9" fmla="*/ 4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1"/>
                <a:gd name="T17" fmla="*/ 45 w 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1">
                  <a:moveTo>
                    <a:pt x="0" y="42"/>
                  </a:moveTo>
                  <a:lnTo>
                    <a:pt x="35" y="0"/>
                  </a:lnTo>
                  <a:lnTo>
                    <a:pt x="45" y="9"/>
                  </a:lnTo>
                  <a:lnTo>
                    <a:pt x="10" y="5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156"/>
            <p:cNvSpPr>
              <a:spLocks/>
            </p:cNvSpPr>
            <p:nvPr/>
          </p:nvSpPr>
          <p:spPr bwMode="auto">
            <a:xfrm>
              <a:off x="2233612" y="3162709"/>
              <a:ext cx="61913" cy="47625"/>
            </a:xfrm>
            <a:custGeom>
              <a:avLst/>
              <a:gdLst>
                <a:gd name="T0" fmla="*/ 0 w 124"/>
                <a:gd name="T1" fmla="*/ 48 h 95"/>
                <a:gd name="T2" fmla="*/ 49 w 124"/>
                <a:gd name="T3" fmla="*/ 71 h 95"/>
                <a:gd name="T4" fmla="*/ 99 w 124"/>
                <a:gd name="T5" fmla="*/ 95 h 95"/>
                <a:gd name="T6" fmla="*/ 124 w 124"/>
                <a:gd name="T7" fmla="*/ 46 h 95"/>
                <a:gd name="T8" fmla="*/ 72 w 124"/>
                <a:gd name="T9" fmla="*/ 21 h 95"/>
                <a:gd name="T10" fmla="*/ 24 w 124"/>
                <a:gd name="T11" fmla="*/ 0 h 95"/>
                <a:gd name="T12" fmla="*/ 0 w 124"/>
                <a:gd name="T13" fmla="*/ 4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95"/>
                <a:gd name="T23" fmla="*/ 124 w 124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95">
                  <a:moveTo>
                    <a:pt x="0" y="48"/>
                  </a:moveTo>
                  <a:lnTo>
                    <a:pt x="49" y="71"/>
                  </a:lnTo>
                  <a:lnTo>
                    <a:pt x="99" y="95"/>
                  </a:lnTo>
                  <a:lnTo>
                    <a:pt x="124" y="46"/>
                  </a:lnTo>
                  <a:lnTo>
                    <a:pt x="72" y="21"/>
                  </a:lnTo>
                  <a:lnTo>
                    <a:pt x="2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1157"/>
            <p:cNvSpPr>
              <a:spLocks/>
            </p:cNvSpPr>
            <p:nvPr/>
          </p:nvSpPr>
          <p:spPr bwMode="auto">
            <a:xfrm>
              <a:off x="2063750" y="3108734"/>
              <a:ext cx="55562" cy="39688"/>
            </a:xfrm>
            <a:custGeom>
              <a:avLst/>
              <a:gdLst>
                <a:gd name="T0" fmla="*/ 0 w 111"/>
                <a:gd name="T1" fmla="*/ 53 h 81"/>
                <a:gd name="T2" fmla="*/ 14 w 111"/>
                <a:gd name="T3" fmla="*/ 0 h 81"/>
                <a:gd name="T4" fmla="*/ 111 w 111"/>
                <a:gd name="T5" fmla="*/ 28 h 81"/>
                <a:gd name="T6" fmla="*/ 97 w 111"/>
                <a:gd name="T7" fmla="*/ 81 h 81"/>
                <a:gd name="T8" fmla="*/ 0 w 111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0" y="53"/>
                  </a:moveTo>
                  <a:lnTo>
                    <a:pt x="14" y="0"/>
                  </a:lnTo>
                  <a:lnTo>
                    <a:pt x="111" y="28"/>
                  </a:lnTo>
                  <a:lnTo>
                    <a:pt x="97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158"/>
            <p:cNvSpPr>
              <a:spLocks/>
            </p:cNvSpPr>
            <p:nvPr/>
          </p:nvSpPr>
          <p:spPr bwMode="auto">
            <a:xfrm>
              <a:off x="1892300" y="3059522"/>
              <a:ext cx="55562" cy="39687"/>
            </a:xfrm>
            <a:custGeom>
              <a:avLst/>
              <a:gdLst>
                <a:gd name="T0" fmla="*/ 0 w 112"/>
                <a:gd name="T1" fmla="*/ 53 h 80"/>
                <a:gd name="T2" fmla="*/ 15 w 112"/>
                <a:gd name="T3" fmla="*/ 0 h 80"/>
                <a:gd name="T4" fmla="*/ 112 w 112"/>
                <a:gd name="T5" fmla="*/ 27 h 80"/>
                <a:gd name="T6" fmla="*/ 98 w 112"/>
                <a:gd name="T7" fmla="*/ 80 h 80"/>
                <a:gd name="T8" fmla="*/ 0 w 112"/>
                <a:gd name="T9" fmla="*/ 5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3"/>
                  </a:moveTo>
                  <a:lnTo>
                    <a:pt x="15" y="0"/>
                  </a:lnTo>
                  <a:lnTo>
                    <a:pt x="112" y="27"/>
                  </a:lnTo>
                  <a:lnTo>
                    <a:pt x="98" y="8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159"/>
            <p:cNvSpPr>
              <a:spLocks/>
            </p:cNvSpPr>
            <p:nvPr/>
          </p:nvSpPr>
          <p:spPr bwMode="auto">
            <a:xfrm>
              <a:off x="1720850" y="3011897"/>
              <a:ext cx="57150" cy="39687"/>
            </a:xfrm>
            <a:custGeom>
              <a:avLst/>
              <a:gdLst>
                <a:gd name="T0" fmla="*/ 0 w 112"/>
                <a:gd name="T1" fmla="*/ 52 h 80"/>
                <a:gd name="T2" fmla="*/ 14 w 112"/>
                <a:gd name="T3" fmla="*/ 0 h 80"/>
                <a:gd name="T4" fmla="*/ 112 w 112"/>
                <a:gd name="T5" fmla="*/ 28 h 80"/>
                <a:gd name="T6" fmla="*/ 97 w 112"/>
                <a:gd name="T7" fmla="*/ 80 h 80"/>
                <a:gd name="T8" fmla="*/ 0 w 112"/>
                <a:gd name="T9" fmla="*/ 5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2"/>
                  </a:moveTo>
                  <a:lnTo>
                    <a:pt x="14" y="0"/>
                  </a:lnTo>
                  <a:lnTo>
                    <a:pt x="112" y="28"/>
                  </a:lnTo>
                  <a:lnTo>
                    <a:pt x="97" y="8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160"/>
            <p:cNvSpPr>
              <a:spLocks/>
            </p:cNvSpPr>
            <p:nvPr/>
          </p:nvSpPr>
          <p:spPr bwMode="auto">
            <a:xfrm>
              <a:off x="1550987" y="2962684"/>
              <a:ext cx="57150" cy="41275"/>
            </a:xfrm>
            <a:custGeom>
              <a:avLst/>
              <a:gdLst>
                <a:gd name="T0" fmla="*/ 0 w 112"/>
                <a:gd name="T1" fmla="*/ 53 h 80"/>
                <a:gd name="T2" fmla="*/ 15 w 112"/>
                <a:gd name="T3" fmla="*/ 0 h 80"/>
                <a:gd name="T4" fmla="*/ 112 w 112"/>
                <a:gd name="T5" fmla="*/ 27 h 80"/>
                <a:gd name="T6" fmla="*/ 97 w 112"/>
                <a:gd name="T7" fmla="*/ 80 h 80"/>
                <a:gd name="T8" fmla="*/ 0 w 112"/>
                <a:gd name="T9" fmla="*/ 5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3"/>
                  </a:moveTo>
                  <a:lnTo>
                    <a:pt x="15" y="0"/>
                  </a:lnTo>
                  <a:lnTo>
                    <a:pt x="112" y="27"/>
                  </a:lnTo>
                  <a:lnTo>
                    <a:pt x="97" y="8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1161"/>
            <p:cNvSpPr>
              <a:spLocks/>
            </p:cNvSpPr>
            <p:nvPr/>
          </p:nvSpPr>
          <p:spPr bwMode="auto">
            <a:xfrm>
              <a:off x="1379537" y="2915059"/>
              <a:ext cx="57150" cy="39688"/>
            </a:xfrm>
            <a:custGeom>
              <a:avLst/>
              <a:gdLst>
                <a:gd name="T0" fmla="*/ 0 w 112"/>
                <a:gd name="T1" fmla="*/ 53 h 81"/>
                <a:gd name="T2" fmla="*/ 15 w 112"/>
                <a:gd name="T3" fmla="*/ 0 h 81"/>
                <a:gd name="T4" fmla="*/ 112 w 112"/>
                <a:gd name="T5" fmla="*/ 28 h 81"/>
                <a:gd name="T6" fmla="*/ 98 w 112"/>
                <a:gd name="T7" fmla="*/ 81 h 81"/>
                <a:gd name="T8" fmla="*/ 0 w 112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1"/>
                <a:gd name="T17" fmla="*/ 112 w 11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1">
                  <a:moveTo>
                    <a:pt x="0" y="53"/>
                  </a:moveTo>
                  <a:lnTo>
                    <a:pt x="15" y="0"/>
                  </a:lnTo>
                  <a:lnTo>
                    <a:pt x="112" y="28"/>
                  </a:lnTo>
                  <a:lnTo>
                    <a:pt x="98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162"/>
            <p:cNvSpPr>
              <a:spLocks/>
            </p:cNvSpPr>
            <p:nvPr/>
          </p:nvSpPr>
          <p:spPr bwMode="auto">
            <a:xfrm>
              <a:off x="1209675" y="2867434"/>
              <a:ext cx="57150" cy="39688"/>
            </a:xfrm>
            <a:custGeom>
              <a:avLst/>
              <a:gdLst>
                <a:gd name="T0" fmla="*/ 0 w 112"/>
                <a:gd name="T1" fmla="*/ 53 h 81"/>
                <a:gd name="T2" fmla="*/ 14 w 112"/>
                <a:gd name="T3" fmla="*/ 0 h 81"/>
                <a:gd name="T4" fmla="*/ 112 w 112"/>
                <a:gd name="T5" fmla="*/ 28 h 81"/>
                <a:gd name="T6" fmla="*/ 97 w 112"/>
                <a:gd name="T7" fmla="*/ 81 h 81"/>
                <a:gd name="T8" fmla="*/ 0 w 112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1"/>
                <a:gd name="T17" fmla="*/ 112 w 11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1">
                  <a:moveTo>
                    <a:pt x="0" y="53"/>
                  </a:moveTo>
                  <a:lnTo>
                    <a:pt x="14" y="0"/>
                  </a:lnTo>
                  <a:lnTo>
                    <a:pt x="112" y="28"/>
                  </a:lnTo>
                  <a:lnTo>
                    <a:pt x="97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163"/>
            <p:cNvSpPr>
              <a:spLocks/>
            </p:cNvSpPr>
            <p:nvPr/>
          </p:nvSpPr>
          <p:spPr bwMode="auto">
            <a:xfrm>
              <a:off x="1039812" y="2818222"/>
              <a:ext cx="55563" cy="41275"/>
            </a:xfrm>
            <a:custGeom>
              <a:avLst/>
              <a:gdLst>
                <a:gd name="T0" fmla="*/ 0 w 111"/>
                <a:gd name="T1" fmla="*/ 52 h 80"/>
                <a:gd name="T2" fmla="*/ 14 w 111"/>
                <a:gd name="T3" fmla="*/ 0 h 80"/>
                <a:gd name="T4" fmla="*/ 111 w 111"/>
                <a:gd name="T5" fmla="*/ 28 h 80"/>
                <a:gd name="T6" fmla="*/ 97 w 111"/>
                <a:gd name="T7" fmla="*/ 80 h 80"/>
                <a:gd name="T8" fmla="*/ 0 w 111"/>
                <a:gd name="T9" fmla="*/ 5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0" y="52"/>
                  </a:moveTo>
                  <a:lnTo>
                    <a:pt x="14" y="0"/>
                  </a:lnTo>
                  <a:lnTo>
                    <a:pt x="111" y="28"/>
                  </a:lnTo>
                  <a:lnTo>
                    <a:pt x="97" y="8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164"/>
            <p:cNvSpPr>
              <a:spLocks/>
            </p:cNvSpPr>
            <p:nvPr/>
          </p:nvSpPr>
          <p:spPr bwMode="auto">
            <a:xfrm>
              <a:off x="869950" y="2772184"/>
              <a:ext cx="53975" cy="39688"/>
            </a:xfrm>
            <a:custGeom>
              <a:avLst/>
              <a:gdLst>
                <a:gd name="T0" fmla="*/ 8 w 110"/>
                <a:gd name="T1" fmla="*/ 26 h 80"/>
                <a:gd name="T2" fmla="*/ 0 w 110"/>
                <a:gd name="T3" fmla="*/ 53 h 80"/>
                <a:gd name="T4" fmla="*/ 94 w 110"/>
                <a:gd name="T5" fmla="*/ 80 h 80"/>
                <a:gd name="T6" fmla="*/ 110 w 110"/>
                <a:gd name="T7" fmla="*/ 27 h 80"/>
                <a:gd name="T8" fmla="*/ 15 w 110"/>
                <a:gd name="T9" fmla="*/ 0 h 80"/>
                <a:gd name="T10" fmla="*/ 8 w 110"/>
                <a:gd name="T11" fmla="*/ 2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80"/>
                <a:gd name="T20" fmla="*/ 110 w 11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80">
                  <a:moveTo>
                    <a:pt x="8" y="26"/>
                  </a:moveTo>
                  <a:lnTo>
                    <a:pt x="0" y="53"/>
                  </a:lnTo>
                  <a:lnTo>
                    <a:pt x="94" y="80"/>
                  </a:lnTo>
                  <a:lnTo>
                    <a:pt x="110" y="27"/>
                  </a:lnTo>
                  <a:lnTo>
                    <a:pt x="15" y="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165"/>
            <p:cNvSpPr>
              <a:spLocks/>
            </p:cNvSpPr>
            <p:nvPr/>
          </p:nvSpPr>
          <p:spPr bwMode="auto">
            <a:xfrm>
              <a:off x="757237" y="2718209"/>
              <a:ext cx="149225" cy="138113"/>
            </a:xfrm>
            <a:custGeom>
              <a:avLst/>
              <a:gdLst>
                <a:gd name="T0" fmla="*/ 0 w 290"/>
                <a:gd name="T1" fmla="*/ 66 h 275"/>
                <a:gd name="T2" fmla="*/ 211 w 290"/>
                <a:gd name="T3" fmla="*/ 275 h 275"/>
                <a:gd name="T4" fmla="*/ 0 w 290"/>
                <a:gd name="T5" fmla="*/ 66 h 275"/>
                <a:gd name="T6" fmla="*/ 290 w 290"/>
                <a:gd name="T7" fmla="*/ 0 h 275"/>
                <a:gd name="T8" fmla="*/ 211 w 290"/>
                <a:gd name="T9" fmla="*/ 275 h 275"/>
                <a:gd name="T10" fmla="*/ 0 w 290"/>
                <a:gd name="T11" fmla="*/ 66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275"/>
                <a:gd name="T20" fmla="*/ 290 w 290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275">
                  <a:moveTo>
                    <a:pt x="0" y="66"/>
                  </a:moveTo>
                  <a:lnTo>
                    <a:pt x="211" y="275"/>
                  </a:lnTo>
                  <a:lnTo>
                    <a:pt x="0" y="66"/>
                  </a:lnTo>
                  <a:lnTo>
                    <a:pt x="290" y="0"/>
                  </a:lnTo>
                  <a:lnTo>
                    <a:pt x="211" y="2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166"/>
            <p:cNvSpPr>
              <a:spLocks/>
            </p:cNvSpPr>
            <p:nvPr/>
          </p:nvSpPr>
          <p:spPr bwMode="auto">
            <a:xfrm>
              <a:off x="3611562" y="3357972"/>
              <a:ext cx="23813" cy="252412"/>
            </a:xfrm>
            <a:custGeom>
              <a:avLst/>
              <a:gdLst>
                <a:gd name="T0" fmla="*/ 23 w 48"/>
                <a:gd name="T1" fmla="*/ 509 h 509"/>
                <a:gd name="T2" fmla="*/ 48 w 48"/>
                <a:gd name="T3" fmla="*/ 509 h 509"/>
                <a:gd name="T4" fmla="*/ 48 w 48"/>
                <a:gd name="T5" fmla="*/ 0 h 509"/>
                <a:gd name="T6" fmla="*/ 0 w 48"/>
                <a:gd name="T7" fmla="*/ 0 h 509"/>
                <a:gd name="T8" fmla="*/ 0 w 48"/>
                <a:gd name="T9" fmla="*/ 509 h 509"/>
                <a:gd name="T10" fmla="*/ 23 w 48"/>
                <a:gd name="T11" fmla="*/ 509 h 5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509"/>
                <a:gd name="T20" fmla="*/ 48 w 48"/>
                <a:gd name="T21" fmla="*/ 509 h 5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509">
                  <a:moveTo>
                    <a:pt x="23" y="509"/>
                  </a:moveTo>
                  <a:lnTo>
                    <a:pt x="48" y="50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09"/>
                  </a:lnTo>
                  <a:lnTo>
                    <a:pt x="2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1167"/>
            <p:cNvSpPr>
              <a:spLocks noChangeArrowheads="1"/>
            </p:cNvSpPr>
            <p:nvPr/>
          </p:nvSpPr>
          <p:spPr bwMode="auto">
            <a:xfrm>
              <a:off x="3433762" y="3178584"/>
              <a:ext cx="298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</a:rPr>
                <a:t>Target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396" name="Rectangle 1177"/>
            <p:cNvSpPr>
              <a:spLocks noChangeArrowheads="1"/>
            </p:cNvSpPr>
            <p:nvPr/>
          </p:nvSpPr>
          <p:spPr bwMode="auto">
            <a:xfrm>
              <a:off x="6619875" y="4840697"/>
              <a:ext cx="779463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006633"/>
                  </a:solidFill>
                </a:rPr>
                <a:t>(1.645 </a:t>
              </a:r>
              <a:r>
                <a:rPr lang="en-US" altLang="ja-JP" sz="1200" b="1" dirty="0" err="1">
                  <a:solidFill>
                    <a:srgbClr val="006633"/>
                  </a:solidFill>
                </a:rPr>
                <a:t>GeV</a:t>
              </a:r>
              <a:r>
                <a:rPr lang="en-US" altLang="ja-JP" sz="1200" b="1" dirty="0">
                  <a:solidFill>
                    <a:srgbClr val="006633"/>
                  </a:solidFill>
                </a:rPr>
                <a:t>)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cxnSp>
          <p:nvCxnSpPr>
            <p:cNvPr id="397" name="Straight Arrow Connector 396"/>
            <p:cNvCxnSpPr>
              <a:stCxn id="129" idx="1"/>
            </p:cNvCxnSpPr>
            <p:nvPr/>
          </p:nvCxnSpPr>
          <p:spPr>
            <a:xfrm rot="10800000" flipV="1">
              <a:off x="5672139" y="5565741"/>
              <a:ext cx="460551" cy="1349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1" name="Group 1210"/>
          <p:cNvGrpSpPr/>
          <p:nvPr/>
        </p:nvGrpSpPr>
        <p:grpSpPr>
          <a:xfrm>
            <a:off x="5001548" y="1792391"/>
            <a:ext cx="2418734" cy="2669458"/>
            <a:chOff x="4925962" y="1814053"/>
            <a:chExt cx="2418734" cy="2669458"/>
          </a:xfrm>
        </p:grpSpPr>
        <p:sp>
          <p:nvSpPr>
            <p:cNvPr id="1212" name="TextBox 1211"/>
            <p:cNvSpPr txBox="1"/>
            <p:nvPr/>
          </p:nvSpPr>
          <p:spPr>
            <a:xfrm>
              <a:off x="4925962" y="3524864"/>
              <a:ext cx="119462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Splitter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1213" name="Straight Arrow Connector 1212"/>
            <p:cNvCxnSpPr/>
            <p:nvPr/>
          </p:nvCxnSpPr>
          <p:spPr>
            <a:xfrm rot="5400000" flipH="1" flipV="1">
              <a:off x="5773995" y="1954164"/>
              <a:ext cx="1710812" cy="14305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Arrow Connector 1213"/>
            <p:cNvCxnSpPr/>
            <p:nvPr/>
          </p:nvCxnSpPr>
          <p:spPr>
            <a:xfrm rot="5400000">
              <a:off x="5402828" y="4159048"/>
              <a:ext cx="496528" cy="1523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5" name="Group 1214"/>
          <p:cNvGrpSpPr/>
          <p:nvPr/>
        </p:nvGrpSpPr>
        <p:grpSpPr>
          <a:xfrm>
            <a:off x="5132439" y="5928853"/>
            <a:ext cx="4011561" cy="929147"/>
            <a:chOff x="5132439" y="5928853"/>
            <a:chExt cx="4011561" cy="929147"/>
          </a:xfrm>
        </p:grpSpPr>
        <p:sp>
          <p:nvSpPr>
            <p:cNvPr id="1216" name="Text Box 1183"/>
            <p:cNvSpPr txBox="1">
              <a:spLocks noChangeArrowheads="1"/>
            </p:cNvSpPr>
            <p:nvPr/>
          </p:nvSpPr>
          <p:spPr bwMode="auto">
            <a:xfrm>
              <a:off x="6120582" y="5965448"/>
              <a:ext cx="3023418" cy="89255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ENGE Spectrometer (e’)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</a:rPr>
                <a:t>Mom. resolution: 5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×10</a:t>
              </a:r>
              <a:r>
                <a:rPr lang="en-US" altLang="ja-JP" sz="1600" baseline="300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-4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 FWHM</a:t>
              </a:r>
              <a:endParaRPr lang="en-US" altLang="ja-JP" sz="1600" baseline="30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Solid angle acceptance: </a:t>
              </a: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1.6msr</a:t>
              </a:r>
            </a:p>
          </p:txBody>
        </p:sp>
        <p:cxnSp>
          <p:nvCxnSpPr>
            <p:cNvPr id="1217" name="Straight Arrow Connector 1216"/>
            <p:cNvCxnSpPr/>
            <p:nvPr/>
          </p:nvCxnSpPr>
          <p:spPr>
            <a:xfrm rot="10800000">
              <a:off x="5132439" y="5928853"/>
              <a:ext cx="988144" cy="20647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8" name="Group 1217"/>
          <p:cNvGrpSpPr/>
          <p:nvPr/>
        </p:nvGrpSpPr>
        <p:grpSpPr>
          <a:xfrm>
            <a:off x="328612" y="4928362"/>
            <a:ext cx="2932726" cy="1929638"/>
            <a:chOff x="328612" y="4892385"/>
            <a:chExt cx="2932726" cy="1929638"/>
          </a:xfrm>
        </p:grpSpPr>
        <p:sp>
          <p:nvSpPr>
            <p:cNvPr id="1219" name="Text Box 1182"/>
            <p:cNvSpPr txBox="1">
              <a:spLocks noChangeArrowheads="1"/>
            </p:cNvSpPr>
            <p:nvPr/>
          </p:nvSpPr>
          <p:spPr bwMode="auto">
            <a:xfrm>
              <a:off x="328612" y="5683250"/>
              <a:ext cx="2932726" cy="113877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SOS spectrometer (K</a:t>
              </a:r>
              <a:r>
                <a:rPr lang="en-US" altLang="ja-JP" sz="20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+</a:t>
              </a: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</a:rPr>
                <a:t>Mom. resolution: 6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×10</a:t>
              </a:r>
              <a:r>
                <a:rPr lang="en-US" altLang="ja-JP" sz="1600" baseline="300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-4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 FWHM</a:t>
              </a:r>
              <a:endParaRPr lang="en-US" altLang="ja-JP" sz="1600" baseline="30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Solid </a:t>
              </a: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angle	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acceptance : 5msr</a:t>
              </a:r>
            </a:p>
            <a:p>
              <a:r>
                <a:rPr lang="en-US" altLang="ja-JP" sz="1600" dirty="0" smtClean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Central angle:  2 degrees</a:t>
              </a:r>
              <a:endParaRPr lang="en-US" altLang="ja-JP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220" name="Straight Arrow Connector 1219"/>
            <p:cNvCxnSpPr>
              <a:stCxn id="1219" idx="0"/>
              <a:endCxn id="199" idx="3"/>
            </p:cNvCxnSpPr>
            <p:nvPr/>
          </p:nvCxnSpPr>
          <p:spPr>
            <a:xfrm rot="5400000" flipH="1" flipV="1">
              <a:off x="1568559" y="5118800"/>
              <a:ext cx="790866" cy="3380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1" name="TextBox 1220"/>
          <p:cNvSpPr txBox="1"/>
          <p:nvPr/>
        </p:nvSpPr>
        <p:spPr>
          <a:xfrm>
            <a:off x="514351" y="1928814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High accidental background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 Low luminosity  Low yield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1222" name="TextBox 1221"/>
          <p:cNvSpPr txBox="1"/>
          <p:nvPr/>
        </p:nvSpPr>
        <p:spPr>
          <a:xfrm>
            <a:off x="504825" y="3062287"/>
            <a:ext cx="8001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Sub-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MeV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resolution – 800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FWHM)</a:t>
            </a:r>
          </a:p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1223" name="TextBox 1222"/>
          <p:cNvSpPr txBox="1"/>
          <p:nvPr/>
        </p:nvSpPr>
        <p:spPr>
          <a:xfrm>
            <a:off x="509588" y="4195763"/>
            <a:ext cx="800100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First mass spectroscopy on </a:t>
            </a:r>
            <a:r>
              <a:rPr lang="en-US" sz="2400" b="1" i="1" baseline="3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12</a:t>
            </a:r>
            <a:r>
              <a:rPr lang="en-US" sz="2400" b="1" i="1" baseline="-2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B using the (e,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e’K</a:t>
            </a:r>
            <a:r>
              <a:rPr lang="en-US" sz="2400" b="1" i="1" baseline="3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+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) reaction</a:t>
            </a:r>
          </a:p>
          <a:p>
            <a:pPr marL="0" lvl="1" algn="ctr">
              <a:spcBef>
                <a:spcPts val="0"/>
              </a:spcBef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T. Miyoshi, et al., Phys. Rev.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Lett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. Vol.90 , No.23, 232502 (2003)</a:t>
            </a:r>
          </a:p>
          <a:p>
            <a:pPr marL="0" lvl="1"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L. Yuan, et al., Phys. Rev. C, Vol. 73, 044607 (2006)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1221" grpId="0" animBg="1"/>
      <p:bldP spid="1222" grpId="0" animBg="1"/>
      <p:bldP spid="1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 fontScale="90000"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95017"/>
            <a:ext cx="6326135" cy="13052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E01-011/HKS (Phase II, 2005)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– First upgrade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Replaced SOS by HKS w/ new KID system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Tilted </a:t>
            </a:r>
            <a:r>
              <a:rPr lang="en-US" sz="2400" b="1" dirty="0" err="1" smtClean="0">
                <a:solidFill>
                  <a:srgbClr val="0000CC"/>
                </a:solidFill>
                <a:latin typeface="Calibri" pitchFamily="34" charset="0"/>
              </a:rPr>
              <a:t>Enge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 (7.5</a:t>
            </a:r>
            <a:r>
              <a:rPr lang="en-US" sz="2400" b="1" baseline="40000" dirty="0" smtClean="0">
                <a:solidFill>
                  <a:srgbClr val="0000CC"/>
                </a:solidFill>
                <a:latin typeface="Calibri" pitchFamily="34" charset="0"/>
              </a:rPr>
              <a:t>o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) with a small vertical shift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71450" y="1857374"/>
            <a:ext cx="7058023" cy="4729161"/>
            <a:chOff x="336" y="1104"/>
            <a:chExt cx="4588" cy="2976"/>
          </a:xfrm>
        </p:grpSpPr>
        <p:pic>
          <p:nvPicPr>
            <p:cNvPr id="7" name="Picture 3" descr="hks_jps_2003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36" y="1104"/>
              <a:ext cx="4588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938" y="2074"/>
              <a:ext cx="416" cy="1115"/>
            </a:xfrm>
            <a:custGeom>
              <a:avLst/>
              <a:gdLst>
                <a:gd name="T0" fmla="*/ 0 w 416"/>
                <a:gd name="T1" fmla="*/ 1115 h 1115"/>
                <a:gd name="T2" fmla="*/ 13 w 416"/>
                <a:gd name="T3" fmla="*/ 1044 h 1115"/>
                <a:gd name="T4" fmla="*/ 78 w 416"/>
                <a:gd name="T5" fmla="*/ 820 h 1115"/>
                <a:gd name="T6" fmla="*/ 272 w 416"/>
                <a:gd name="T7" fmla="*/ 338 h 1115"/>
                <a:gd name="T8" fmla="*/ 416 w 416"/>
                <a:gd name="T9" fmla="*/ 0 h 1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1115"/>
                <a:gd name="T17" fmla="*/ 416 w 416"/>
                <a:gd name="T18" fmla="*/ 1115 h 1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1115">
                  <a:moveTo>
                    <a:pt x="0" y="1115"/>
                  </a:moveTo>
                  <a:cubicBezTo>
                    <a:pt x="2" y="1103"/>
                    <a:pt x="0" y="1093"/>
                    <a:pt x="13" y="1044"/>
                  </a:cubicBezTo>
                  <a:cubicBezTo>
                    <a:pt x="26" y="995"/>
                    <a:pt x="35" y="938"/>
                    <a:pt x="78" y="820"/>
                  </a:cubicBezTo>
                  <a:cubicBezTo>
                    <a:pt x="121" y="702"/>
                    <a:pt x="216" y="475"/>
                    <a:pt x="272" y="338"/>
                  </a:cubicBezTo>
                  <a:cubicBezTo>
                    <a:pt x="328" y="201"/>
                    <a:pt x="386" y="70"/>
                    <a:pt x="416" y="0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04" y="2744"/>
              <a:ext cx="535" cy="445"/>
            </a:xfrm>
            <a:custGeom>
              <a:avLst/>
              <a:gdLst>
                <a:gd name="T0" fmla="*/ 534 w 535"/>
                <a:gd name="T1" fmla="*/ 445 h 445"/>
                <a:gd name="T2" fmla="*/ 519 w 535"/>
                <a:gd name="T3" fmla="*/ 394 h 445"/>
                <a:gd name="T4" fmla="*/ 439 w 535"/>
                <a:gd name="T5" fmla="*/ 215 h 445"/>
                <a:gd name="T6" fmla="*/ 338 w 535"/>
                <a:gd name="T7" fmla="*/ 64 h 445"/>
                <a:gd name="T8" fmla="*/ 144 w 535"/>
                <a:gd name="T9" fmla="*/ 6 h 445"/>
                <a:gd name="T10" fmla="*/ 0 w 535"/>
                <a:gd name="T11" fmla="*/ 28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445"/>
                <a:gd name="T20" fmla="*/ 535 w 535"/>
                <a:gd name="T21" fmla="*/ 445 h 4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445">
                  <a:moveTo>
                    <a:pt x="534" y="445"/>
                  </a:moveTo>
                  <a:cubicBezTo>
                    <a:pt x="532" y="437"/>
                    <a:pt x="535" y="432"/>
                    <a:pt x="519" y="394"/>
                  </a:cubicBezTo>
                  <a:cubicBezTo>
                    <a:pt x="503" y="356"/>
                    <a:pt x="469" y="270"/>
                    <a:pt x="439" y="215"/>
                  </a:cubicBezTo>
                  <a:cubicBezTo>
                    <a:pt x="409" y="160"/>
                    <a:pt x="387" y="99"/>
                    <a:pt x="338" y="64"/>
                  </a:cubicBezTo>
                  <a:cubicBezTo>
                    <a:pt x="289" y="29"/>
                    <a:pt x="200" y="12"/>
                    <a:pt x="144" y="6"/>
                  </a:cubicBezTo>
                  <a:cubicBezTo>
                    <a:pt x="88" y="0"/>
                    <a:pt x="30" y="24"/>
                    <a:pt x="0" y="2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304" y="1824"/>
              <a:ext cx="2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99"/>
                  </a:solidFill>
                  <a:latin typeface="Tahoma" pitchFamily="34" charset="0"/>
                </a:rPr>
                <a:t>K</a:t>
              </a:r>
              <a:r>
                <a:rPr lang="en-US" altLang="ja-JP" sz="2000" baseline="30000">
                  <a:solidFill>
                    <a:srgbClr val="000099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48" y="2448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Tahoma" pitchFamily="34" charset="0"/>
                </a:rPr>
                <a:t> e’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14975" y="3986213"/>
            <a:ext cx="3629025" cy="2871787"/>
            <a:chOff x="5514975" y="3986213"/>
            <a:chExt cx="3629025" cy="2871787"/>
          </a:xfrm>
        </p:grpSpPr>
        <p:pic>
          <p:nvPicPr>
            <p:cNvPr id="13" name="Picture 3" descr="img0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975" y="3986213"/>
              <a:ext cx="3629025" cy="28717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7601664" y="6251734"/>
              <a:ext cx="181451" cy="41481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6603683" y="4241483"/>
              <a:ext cx="224924" cy="4653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6888460" y="5238631"/>
              <a:ext cx="592237" cy="5663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6796474" y="4815840"/>
              <a:ext cx="49143" cy="2100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344489" y="6596390"/>
              <a:ext cx="1202573" cy="261610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Electron</a:t>
              </a:r>
              <a:r>
                <a:rPr kumimoji="1" lang="en-US" altLang="ja-JP" sz="1100" b="1" dirty="0"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beam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745004" y="4007167"/>
              <a:ext cx="1234877" cy="2619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To beam</a:t>
              </a:r>
              <a:r>
                <a:rPr kumimoji="1" lang="en-US" altLang="ja-JP" sz="1100" b="1" dirty="0"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dump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7631905" y="6243092"/>
              <a:ext cx="454819" cy="5769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7726" y="742949"/>
            <a:ext cx="4486275" cy="4100511"/>
            <a:chOff x="4657726" y="742949"/>
            <a:chExt cx="4486275" cy="4100511"/>
          </a:xfrm>
        </p:grpSpPr>
        <p:sp>
          <p:nvSpPr>
            <p:cNvPr id="22" name="TextBox 21"/>
            <p:cNvSpPr txBox="1"/>
            <p:nvPr/>
          </p:nvSpPr>
          <p:spPr>
            <a:xfrm>
              <a:off x="6243639" y="742949"/>
              <a:ext cx="2900362" cy="101566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HKS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Mom. Resolution: 2x10</a:t>
              </a:r>
              <a:r>
                <a:rPr lang="en-US" sz="16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-4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FWHM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Solid angle acceptance: 15msr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rot="16200000" flipH="1">
              <a:off x="6183542" y="3268889"/>
              <a:ext cx="3084849" cy="6429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4657726" y="1657350"/>
              <a:ext cx="1571625" cy="6429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0" y="4414838"/>
            <a:ext cx="6400800" cy="2443162"/>
            <a:chOff x="0" y="4414838"/>
            <a:chExt cx="6400800" cy="2443162"/>
          </a:xfrm>
        </p:grpSpPr>
        <p:sp>
          <p:nvSpPr>
            <p:cNvPr id="26" name="TextBox 25"/>
            <p:cNvSpPr txBox="1"/>
            <p:nvPr/>
          </p:nvSpPr>
          <p:spPr>
            <a:xfrm>
              <a:off x="0" y="5842337"/>
              <a:ext cx="3100388" cy="101566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Tilted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Enge</a:t>
              </a:r>
              <a:endPara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Mom. Resolution: 5x10</a:t>
              </a:r>
              <a:r>
                <a:rPr lang="en-US" sz="16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-4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FWHM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Scattering angle: 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sym typeface="Symbol"/>
                </a:rPr>
                <a:t>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4.5</a:t>
              </a:r>
              <a:r>
                <a:rPr lang="en-US" sz="1600" baseline="38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</a:t>
              </a:r>
              <a:endParaRPr lang="en-US" sz="1600" baseline="38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flipV="1">
              <a:off x="3100388" y="5514975"/>
              <a:ext cx="3300412" cy="8351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0"/>
            </p:cNvCxnSpPr>
            <p:nvPr/>
          </p:nvCxnSpPr>
          <p:spPr>
            <a:xfrm rot="5400000" flipH="1" flipV="1">
              <a:off x="868592" y="5096441"/>
              <a:ext cx="1427499" cy="642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5943600" y="757239"/>
            <a:ext cx="3200400" cy="3200400"/>
            <a:chOff x="2571" y="119"/>
            <a:chExt cx="3064" cy="2941"/>
          </a:xfrm>
        </p:grpSpPr>
        <p:pic>
          <p:nvPicPr>
            <p:cNvPr id="30" name="図 19" descr="E01-011_VP_Brem_dis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" y="119"/>
              <a:ext cx="3064" cy="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90"/>
            <p:cNvSpPr txBox="1">
              <a:spLocks noChangeArrowheads="1"/>
            </p:cNvSpPr>
            <p:nvPr/>
          </p:nvSpPr>
          <p:spPr bwMode="auto">
            <a:xfrm>
              <a:off x="3115" y="161"/>
              <a:ext cx="1388" cy="59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r>
                <a:rPr lang="en-US" altLang="ja-JP" baseline="-25000" dirty="0" err="1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r>
                <a:rPr lang="en-US" altLang="ja-JP" dirty="0">
                  <a:solidFill>
                    <a:schemeClr val="bg1"/>
                  </a:solidFill>
                  <a:latin typeface="Calibri" pitchFamily="34" charset="0"/>
                </a:rPr>
                <a:t>=1850 </a:t>
              </a:r>
              <a:r>
                <a:rPr lang="en-US" altLang="ja-JP" dirty="0" err="1">
                  <a:solidFill>
                    <a:schemeClr val="bg1"/>
                  </a:solidFill>
                  <a:latin typeface="Calibri" pitchFamily="34" charset="0"/>
                </a:rPr>
                <a:t>MeV</a:t>
              </a:r>
              <a:endParaRPr lang="en-US" altLang="ja-JP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altLang="ja-JP" dirty="0">
                  <a:solidFill>
                    <a:schemeClr val="bg1"/>
                  </a:solidFill>
                  <a:latin typeface="Calibri" pitchFamily="34" charset="0"/>
                </a:rPr>
                <a:t>w=1494 </a:t>
              </a:r>
              <a:r>
                <a:rPr lang="en-US" altLang="ja-JP" dirty="0" err="1">
                  <a:solidFill>
                    <a:schemeClr val="bg1"/>
                  </a:solidFill>
                  <a:latin typeface="Calibri" pitchFamily="34" charset="0"/>
                </a:rPr>
                <a:t>MeV</a:t>
              </a:r>
              <a:endParaRPr lang="en-US" altLang="ja-JP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5400000" flipH="1" flipV="1">
            <a:off x="6972301" y="2185988"/>
            <a:ext cx="2886075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500" y="1328737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Electron single rate reduction factor – 0.7x10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-5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025" y="2295525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Allowed higher luminosity – 200 times higher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263" y="3276601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Physics yield rate increase – 10 times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" y="4300538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Energy resolution improvement – 450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FWHM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737" y="5381625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Hypernuclei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: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7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He,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12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B,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28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Al, … 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366963"/>
            <a:ext cx="4729251" cy="3490911"/>
            <a:chOff x="0" y="2366963"/>
            <a:chExt cx="4729251" cy="349091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28875"/>
              <a:ext cx="4729251" cy="310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 rot="16200000">
              <a:off x="964409" y="4850608"/>
              <a:ext cx="1585908" cy="4286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1585913" y="3514726"/>
              <a:ext cx="1114425" cy="314325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V="1">
              <a:off x="1071564" y="2886075"/>
              <a:ext cx="1157287" cy="842963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14552" y="2514600"/>
              <a:ext cx="41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sym typeface="Symbol"/>
                </a:rPr>
                <a:t></a:t>
              </a:r>
              <a:endParaRPr lang="en-US" sz="3200" b="1" baseline="38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1114" y="2366963"/>
              <a:ext cx="41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sym typeface="Symbol"/>
                </a:rPr>
                <a:t>e</a:t>
              </a:r>
              <a:endParaRPr lang="en-US" sz="3200" b="1" baseline="3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4475" y="2024062"/>
            <a:ext cx="8301037" cy="4351555"/>
            <a:chOff x="1200150" y="2024062"/>
            <a:chExt cx="8301037" cy="435155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51112" y="2315037"/>
              <a:ext cx="5250075" cy="3897636"/>
            </a:xfrm>
            <a:prstGeom prst="rect">
              <a:avLst/>
            </a:prstGeom>
            <a:noFill/>
            <a:ln/>
          </p:spPr>
        </p:pic>
        <p:cxnSp>
          <p:nvCxnSpPr>
            <p:cNvPr id="6" name="Straight Arrow Connector 5"/>
            <p:cNvCxnSpPr/>
            <p:nvPr/>
          </p:nvCxnSpPr>
          <p:spPr>
            <a:xfrm rot="10800000" flipV="1">
              <a:off x="2228850" y="4900612"/>
              <a:ext cx="2514602" cy="132873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00150" y="5729286"/>
              <a:ext cx="957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Beam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2.4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</a:rPr>
                <a:t>GeV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V="1">
              <a:off x="4864895" y="2350294"/>
              <a:ext cx="314325" cy="2428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81526" y="2024062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e’ </a:t>
              </a:r>
              <a:endParaRPr lang="en-US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8029576" y="4929187"/>
              <a:ext cx="485775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34389" y="534828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r>
                <a:rPr lang="en-US" b="1" baseline="38000" dirty="0" smtClean="0"/>
                <a:t>+</a:t>
              </a:r>
              <a:endParaRPr lang="en-US" b="1" baseline="38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3600" y="1870413"/>
            <a:ext cx="3200400" cy="107721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Tilted HES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Mom. Resolution: 2x10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-4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FWHM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Angular acceptance: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10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msr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 fontScale="90000"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0037" y="780742"/>
            <a:ext cx="8429625" cy="13623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E05-011/HKS-HES (Phase III, 2009)</a:t>
            </a:r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– Second upgrade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Replaced </a:t>
            </a:r>
            <a:r>
              <a:rPr lang="en-US" sz="2400" b="1" dirty="0" err="1" smtClean="0">
                <a:solidFill>
                  <a:srgbClr val="0000CC"/>
                </a:solidFill>
                <a:latin typeface="Calibri" pitchFamily="34" charset="0"/>
              </a:rPr>
              <a:t>Enge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 by new HES spectrometer for the electron arm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1026814">
            <a:off x="4464307" y="2262506"/>
            <a:ext cx="1534097" cy="3359125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24487" y="5652195"/>
            <a:ext cx="2019300" cy="80021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HKS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Remain the same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673" y="2161562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10 times more physics yield rate than HKS (100 HNSS)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659" y="3419629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Further improvement on resolution (~350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) and precision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695" y="4667250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1" algn="ctr"/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Hypernuclei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: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6,7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He,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9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Li,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10,11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Be,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12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B,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28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Al,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52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V,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89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Sr 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12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2938" y="1014413"/>
            <a:ext cx="7748770" cy="4943475"/>
            <a:chOff x="685800" y="1014413"/>
            <a:chExt cx="7691794" cy="4943475"/>
          </a:xfrm>
        </p:grpSpPr>
        <p:grpSp>
          <p:nvGrpSpPr>
            <p:cNvPr id="6" name="Group 131"/>
            <p:cNvGrpSpPr/>
            <p:nvPr/>
          </p:nvGrpSpPr>
          <p:grpSpPr>
            <a:xfrm>
              <a:off x="685800" y="1014413"/>
              <a:ext cx="7691794" cy="4943475"/>
              <a:chOff x="657225" y="1057276"/>
              <a:chExt cx="7691794" cy="4943475"/>
            </a:xfrm>
          </p:grpSpPr>
          <p:grpSp>
            <p:nvGrpSpPr>
              <p:cNvPr id="8" name="Group 128"/>
              <p:cNvGrpSpPr/>
              <p:nvPr/>
            </p:nvGrpSpPr>
            <p:grpSpPr>
              <a:xfrm>
                <a:off x="657225" y="1057276"/>
                <a:ext cx="7691794" cy="4943475"/>
                <a:chOff x="714375" y="642938"/>
                <a:chExt cx="7691794" cy="4943475"/>
              </a:xfrm>
            </p:grpSpPr>
            <p:grpSp>
              <p:nvGrpSpPr>
                <p:cNvPr id="11" name="Group 126"/>
                <p:cNvGrpSpPr/>
                <p:nvPr/>
              </p:nvGrpSpPr>
              <p:grpSpPr>
                <a:xfrm>
                  <a:off x="714375" y="642938"/>
                  <a:ext cx="7691794" cy="4886324"/>
                  <a:chOff x="614363" y="1628776"/>
                  <a:chExt cx="7691794" cy="4886324"/>
                </a:xfrm>
              </p:grpSpPr>
              <p:sp>
                <p:nvSpPr>
                  <p:cNvPr id="13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46224" y="6000750"/>
                    <a:ext cx="404831" cy="51435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solidFill>
                    <a:srgbClr val="DFDF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noFill/>
                  <a:ln w="317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40519" y="5143500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7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solidFill>
                    <a:srgbClr val="C3C3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noFill/>
                  <a:ln w="3175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75"/>
                  <p:cNvSpPr>
                    <a:spLocks/>
                  </p:cNvSpPr>
                  <p:nvPr/>
                </p:nvSpPr>
                <p:spPr bwMode="auto">
                  <a:xfrm>
                    <a:off x="1446516" y="5568553"/>
                    <a:ext cx="233341" cy="117872"/>
                  </a:xfrm>
                  <a:custGeom>
                    <a:avLst/>
                    <a:gdLst/>
                    <a:ahLst/>
                    <a:cxnLst>
                      <a:cxn ang="0">
                        <a:pos x="0" y="125"/>
                      </a:cxn>
                      <a:cxn ang="0">
                        <a:pos x="249" y="249"/>
                      </a:cxn>
                      <a:cxn ang="0">
                        <a:pos x="25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0" t="0" r="r" b="b"/>
                    <a:pathLst>
                      <a:path w="250" h="249">
                        <a:moveTo>
                          <a:pt x="0" y="125"/>
                        </a:moveTo>
                        <a:lnTo>
                          <a:pt x="249" y="249"/>
                        </a:lnTo>
                        <a:lnTo>
                          <a:pt x="250" y="0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835833" y="5045274"/>
                    <a:ext cx="236152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_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824588" y="5329238"/>
                    <a:ext cx="340170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D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504929" y="5911453"/>
                    <a:ext cx="1967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620193" y="5911453"/>
                    <a:ext cx="19680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735458" y="5911453"/>
                    <a:ext cx="1686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32"/>
                  <p:cNvSpPr>
                    <a:spLocks/>
                  </p:cNvSpPr>
                  <p:nvPr/>
                </p:nvSpPr>
                <p:spPr bwMode="auto">
                  <a:xfrm>
                    <a:off x="6807720" y="2403873"/>
                    <a:ext cx="160245" cy="1139428"/>
                  </a:xfrm>
                  <a:custGeom>
                    <a:avLst/>
                    <a:gdLst/>
                    <a:ahLst/>
                    <a:cxnLst>
                      <a:cxn ang="0">
                        <a:pos x="87" y="2387"/>
                      </a:cxn>
                      <a:cxn ang="0">
                        <a:pos x="173" y="2301"/>
                      </a:cxn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1" y="2301"/>
                      </a:cxn>
                      <a:cxn ang="0">
                        <a:pos x="87" y="2387"/>
                      </a:cxn>
                      <a:cxn ang="0">
                        <a:pos x="1" y="2301"/>
                      </a:cxn>
                      <a:cxn ang="0">
                        <a:pos x="1" y="2387"/>
                      </a:cxn>
                      <a:cxn ang="0">
                        <a:pos x="87" y="2387"/>
                      </a:cxn>
                    </a:cxnLst>
                    <a:rect l="0" t="0" r="r" b="b"/>
                    <a:pathLst>
                      <a:path w="173" h="2387">
                        <a:moveTo>
                          <a:pt x="87" y="2387"/>
                        </a:moveTo>
                        <a:lnTo>
                          <a:pt x="173" y="2301"/>
                        </a:lnTo>
                        <a:lnTo>
                          <a:pt x="172" y="0"/>
                        </a:lnTo>
                        <a:lnTo>
                          <a:pt x="0" y="0"/>
                        </a:lnTo>
                        <a:lnTo>
                          <a:pt x="1" y="2301"/>
                        </a:lnTo>
                        <a:lnTo>
                          <a:pt x="87" y="2387"/>
                        </a:lnTo>
                        <a:lnTo>
                          <a:pt x="1" y="2301"/>
                        </a:lnTo>
                        <a:lnTo>
                          <a:pt x="1" y="2387"/>
                        </a:lnTo>
                        <a:lnTo>
                          <a:pt x="87" y="2387"/>
                        </a:lnTo>
                        <a:close/>
                      </a:path>
                    </a:pathLst>
                  </a:custGeom>
                  <a:solidFill>
                    <a:srgbClr val="DFDF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60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1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62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63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164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65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66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67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68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69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70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171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72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73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74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75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76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77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78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79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80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81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82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83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84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5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86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87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88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89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90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91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92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93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94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95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96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97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98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99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00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01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2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03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04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05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06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07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08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9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0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11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12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13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14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15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16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17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18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219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220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221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222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223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24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25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26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27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28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229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230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231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232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33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234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235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236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37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38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39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40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41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42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43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44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5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46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47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8948" y="2616400"/>
                    <a:ext cx="328926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6704" y="2636045"/>
                    <a:ext cx="340170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59"/>
                  <p:cNvSpPr>
                    <a:spLocks/>
                  </p:cNvSpPr>
                  <p:nvPr/>
                </p:nvSpPr>
                <p:spPr bwMode="auto">
                  <a:xfrm>
                    <a:off x="5916528" y="2577109"/>
                    <a:ext cx="303623" cy="146447"/>
                  </a:xfrm>
                  <a:custGeom>
                    <a:avLst/>
                    <a:gdLst/>
                    <a:ahLst/>
                    <a:cxnLst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323" y="0"/>
                      </a:cxn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235" y="308"/>
                      </a:cxn>
                    </a:cxnLst>
                    <a:rect l="0" t="0" r="r" b="b"/>
                    <a:pathLst>
                      <a:path w="323" h="308">
                        <a:moveTo>
                          <a:pt x="235" y="308"/>
                        </a:moveTo>
                        <a:lnTo>
                          <a:pt x="0" y="74"/>
                        </a:lnTo>
                        <a:lnTo>
                          <a:pt x="323" y="0"/>
                        </a:lnTo>
                        <a:lnTo>
                          <a:pt x="235" y="308"/>
                        </a:lnTo>
                        <a:lnTo>
                          <a:pt x="0" y="74"/>
                        </a:lnTo>
                        <a:lnTo>
                          <a:pt x="235" y="308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607282" y="2852143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18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257012" y="5161360"/>
                    <a:ext cx="2083195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1.2GeV/c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19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4825733" y="6168628"/>
                    <a:ext cx="337359" cy="207169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197" y="0"/>
                      </a:cxn>
                      <a:cxn ang="0">
                        <a:pos x="197" y="164"/>
                      </a:cxn>
                      <a:cxn ang="0">
                        <a:pos x="360" y="164"/>
                      </a:cxn>
                      <a:cxn ang="0">
                        <a:pos x="360" y="197"/>
                      </a:cxn>
                      <a:cxn ang="0">
                        <a:pos x="197" y="197"/>
                      </a:cxn>
                      <a:cxn ang="0">
                        <a:pos x="197" y="360"/>
                      </a:cxn>
                      <a:cxn ang="0">
                        <a:pos x="164" y="360"/>
                      </a:cxn>
                      <a:cxn ang="0">
                        <a:pos x="164" y="197"/>
                      </a:cxn>
                      <a:cxn ang="0">
                        <a:pos x="0" y="197"/>
                      </a:cxn>
                      <a:cxn ang="0">
                        <a:pos x="0" y="164"/>
                      </a:cxn>
                      <a:cxn ang="0">
                        <a:pos x="164" y="164"/>
                      </a:cxn>
                      <a:cxn ang="0">
                        <a:pos x="164" y="0"/>
                      </a:cxn>
                      <a:cxn ang="0">
                        <a:pos x="0" y="401"/>
                      </a:cxn>
                      <a:cxn ang="0">
                        <a:pos x="360" y="401"/>
                      </a:cxn>
                      <a:cxn ang="0">
                        <a:pos x="360" y="434"/>
                      </a:cxn>
                      <a:cxn ang="0">
                        <a:pos x="0" y="434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360" h="434">
                        <a:moveTo>
                          <a:pt x="164" y="0"/>
                        </a:moveTo>
                        <a:lnTo>
                          <a:pt x="197" y="0"/>
                        </a:lnTo>
                        <a:lnTo>
                          <a:pt x="197" y="164"/>
                        </a:lnTo>
                        <a:lnTo>
                          <a:pt x="360" y="164"/>
                        </a:lnTo>
                        <a:lnTo>
                          <a:pt x="360" y="197"/>
                        </a:lnTo>
                        <a:lnTo>
                          <a:pt x="197" y="197"/>
                        </a:lnTo>
                        <a:lnTo>
                          <a:pt x="197" y="360"/>
                        </a:lnTo>
                        <a:lnTo>
                          <a:pt x="164" y="360"/>
                        </a:lnTo>
                        <a:lnTo>
                          <a:pt x="164" y="197"/>
                        </a:lnTo>
                        <a:lnTo>
                          <a:pt x="0" y="197"/>
                        </a:lnTo>
                        <a:lnTo>
                          <a:pt x="0" y="164"/>
                        </a:lnTo>
                        <a:lnTo>
                          <a:pt x="164" y="164"/>
                        </a:lnTo>
                        <a:lnTo>
                          <a:pt x="164" y="0"/>
                        </a:lnTo>
                        <a:close/>
                        <a:moveTo>
                          <a:pt x="0" y="401"/>
                        </a:moveTo>
                        <a:lnTo>
                          <a:pt x="360" y="401"/>
                        </a:lnTo>
                        <a:lnTo>
                          <a:pt x="360" y="434"/>
                        </a:lnTo>
                        <a:lnTo>
                          <a:pt x="0" y="434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196309" y="6073974"/>
                    <a:ext cx="3081216" cy="3089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Local Beam Dump</a:t>
                    </a:r>
                    <a:endParaRPr lang="en-US" altLang="zh-CN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21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497" y="2148484"/>
                    <a:ext cx="6637547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E89-009  </a:t>
                    </a:r>
                    <a:r>
                      <a:rPr lang="en-US" altLang="ja-JP" b="1" i="1" baseline="30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12</a:t>
                    </a:r>
                    <a:r>
                      <a:rPr lang="en-US" altLang="ja-JP" b="1" i="1" baseline="-25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Λ</a:t>
                    </a:r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B spectrum</a:t>
                    </a:r>
                  </a:p>
                </p:txBody>
              </p:sp>
              <p:pic>
                <p:nvPicPr>
                  <p:cNvPr id="122" name="Picture 274" descr="b12lzoom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4363" y="1628776"/>
                    <a:ext cx="7691794" cy="488632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3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088" y="2657476"/>
                    <a:ext cx="1171575" cy="6186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b="1" dirty="0" smtClean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~800 </a:t>
                    </a:r>
                    <a:r>
                      <a:rPr lang="en-US" altLang="zh-CN" b="1" dirty="0" err="1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keV</a:t>
                    </a:r>
                    <a:endParaRPr lang="en-US" altLang="zh-CN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endParaRPr>
                  </a:p>
                  <a:p>
                    <a:pPr algn="ctr">
                      <a:lnSpc>
                        <a:spcPct val="40000"/>
                      </a:lnSpc>
                      <a:spcBef>
                        <a:spcPct val="50000"/>
                      </a:spcBef>
                    </a:pPr>
                    <a:r>
                      <a:rPr lang="en-US" altLang="zh-CN" b="1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FWHM</a:t>
                    </a:r>
                  </a:p>
                </p:txBody>
              </p:sp>
              <p:sp>
                <p:nvSpPr>
                  <p:cNvPr id="124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2177" y="2180631"/>
                    <a:ext cx="165735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000" b="1" dirty="0">
                        <a:solidFill>
                          <a:schemeClr val="accent2"/>
                        </a:solidFill>
                      </a:rPr>
                      <a:t>HNSS in 2000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1514475" y="1646750"/>
                    <a:ext cx="6272213" cy="45351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7829550" y="2000250"/>
                    <a:ext cx="462090" cy="41005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5386388" y="5414963"/>
                  <a:ext cx="314325" cy="171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3914212" y="2062673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s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5314386" y="2119823"/>
                <a:ext cx="529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p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86125" y="1028701"/>
              <a:ext cx="2357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Phase I in Hall C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-1021683" y="723427"/>
            <a:ext cx="5597881" cy="5415590"/>
            <a:chOff x="615388" y="-500689"/>
            <a:chExt cx="5597881" cy="5415590"/>
          </a:xfrm>
        </p:grpSpPr>
        <p:grpSp>
          <p:nvGrpSpPr>
            <p:cNvPr id="128" name="Group 150"/>
            <p:cNvGrpSpPr/>
            <p:nvPr/>
          </p:nvGrpSpPr>
          <p:grpSpPr>
            <a:xfrm>
              <a:off x="615388" y="-500689"/>
              <a:ext cx="5597881" cy="5415590"/>
              <a:chOff x="615388" y="-500689"/>
              <a:chExt cx="5597881" cy="5415590"/>
            </a:xfrm>
          </p:grpSpPr>
          <p:grpSp>
            <p:nvGrpSpPr>
              <p:cNvPr id="130" name="Group 134"/>
              <p:cNvGrpSpPr/>
              <p:nvPr/>
            </p:nvGrpSpPr>
            <p:grpSpPr>
              <a:xfrm>
                <a:off x="615388" y="-500689"/>
                <a:ext cx="5597881" cy="5415590"/>
                <a:chOff x="617588" y="-133615"/>
                <a:chExt cx="5871553" cy="5391782"/>
              </a:xfrm>
            </p:grpSpPr>
            <p:pic>
              <p:nvPicPr>
                <p:cNvPr id="13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1936730" y="-133615"/>
                  <a:ext cx="4552411" cy="4165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37" name="TextBox 136"/>
                <p:cNvSpPr txBox="1"/>
                <p:nvPr/>
              </p:nvSpPr>
              <p:spPr>
                <a:xfrm>
                  <a:off x="2394529" y="300220"/>
                  <a:ext cx="1181890" cy="367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HKS 2005</a:t>
                  </a:r>
                  <a:endParaRPr lang="en-US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1689220" y="-99955"/>
                  <a:ext cx="4415250" cy="33706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baseline="30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12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C(e,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e’K</a:t>
                  </a:r>
                  <a:r>
                    <a:rPr lang="en-US" sz="1600" b="1" baseline="30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+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)</a:t>
                  </a:r>
                  <a:r>
                    <a:rPr lang="en-US" sz="1600" b="1" baseline="30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12</a:t>
                  </a:r>
                  <a:r>
                    <a:rPr lang="en-US" sz="1600" b="1" baseline="-2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sym typeface="Symbol"/>
                    </a:rPr>
                    <a:t>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rPr>
                    <a:t>B,  Phase II in Hall C</a:t>
                  </a:r>
                </a:p>
              </p:txBody>
            </p:sp>
            <p:sp>
              <p:nvSpPr>
                <p:cNvPr id="1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48724" y="547734"/>
                  <a:ext cx="814500" cy="612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s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 </a:t>
                  </a:r>
                  <a:endPara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endParaRP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/1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1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50296" y="858631"/>
                  <a:ext cx="1153921" cy="612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p</a:t>
                  </a: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(3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’s)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617588" y="4950390"/>
                  <a:ext cx="392906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B</a:t>
                  </a:r>
                  <a:r>
                    <a:rPr lang="en-US" sz="1400" baseline="-25000" dirty="0" smtClean="0">
                      <a:sym typeface="Symbol"/>
                    </a:rPr>
                    <a:t> </a:t>
                  </a:r>
                  <a:r>
                    <a:rPr lang="en-US" sz="1400" dirty="0" smtClean="0">
                      <a:sym typeface="Symbol"/>
                    </a:rPr>
                    <a:t> (</a:t>
                  </a:r>
                  <a:r>
                    <a:rPr lang="en-US" sz="1400" dirty="0" err="1" smtClean="0">
                      <a:sym typeface="Symbol"/>
                    </a:rPr>
                    <a:t>MeV</a:t>
                  </a:r>
                  <a:r>
                    <a:rPr lang="en-US" sz="1400" dirty="0" smtClean="0">
                      <a:sym typeface="Symbol"/>
                    </a:rPr>
                    <a:t>)</a:t>
                  </a:r>
                  <a:endParaRPr lang="en-US" sz="1400" baseline="-25000" dirty="0"/>
                </a:p>
              </p:txBody>
            </p:sp>
            <p:sp>
              <p:nvSpPr>
                <p:cNvPr id="142" name="Text Box 1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45032" y="2071075"/>
                  <a:ext cx="4159047" cy="29054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sz="1200" dirty="0">
                      <a:solidFill>
                        <a:schemeClr val="bg1"/>
                      </a:solidFill>
                      <a:latin typeface="Arial" pitchFamily="34" charset="0"/>
                      <a:ea typeface="ＭＳ Ｐゴシック" pitchFamily="34" charset="-128"/>
                    </a:rPr>
                    <a:t>Counts 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  <a:latin typeface="Arial" pitchFamily="34" charset="0"/>
                      <a:ea typeface="ＭＳ Ｐゴシック" pitchFamily="34" charset="-128"/>
                    </a:rPr>
                    <a:t>(150 </a:t>
                  </a:r>
                  <a:r>
                    <a:rPr lang="en-US" altLang="ja-JP" sz="1200" dirty="0" err="1">
                      <a:solidFill>
                        <a:schemeClr val="bg1"/>
                      </a:solidFill>
                      <a:latin typeface="Arial" pitchFamily="34" charset="0"/>
                      <a:ea typeface="ＭＳ Ｐゴシック" pitchFamily="34" charset="-128"/>
                    </a:rPr>
                    <a:t>keV</a:t>
                  </a:r>
                  <a:r>
                    <a:rPr lang="en-US" altLang="ja-JP" sz="1200" dirty="0">
                      <a:solidFill>
                        <a:schemeClr val="bg1"/>
                      </a:solidFill>
                      <a:latin typeface="Arial" pitchFamily="34" charset="0"/>
                      <a:ea typeface="ＭＳ Ｐゴシック" pitchFamily="34" charset="-128"/>
                    </a:rPr>
                    <a:t>/bin)</a:t>
                  </a:r>
                </a:p>
              </p:txBody>
            </p:sp>
          </p:grpSp>
          <p:sp>
            <p:nvSpPr>
              <p:cNvPr id="131" name="Text Box 12"/>
              <p:cNvSpPr txBox="1">
                <a:spLocks noChangeArrowheads="1"/>
              </p:cNvSpPr>
              <p:nvPr/>
            </p:nvSpPr>
            <p:spPr bwMode="auto">
              <a:xfrm>
                <a:off x="1521338" y="3957023"/>
                <a:ext cx="16573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b="1" dirty="0">
                    <a:solidFill>
                      <a:srgbClr val="FF7C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Accidentals</a:t>
                </a:r>
              </a:p>
            </p:txBody>
          </p:sp>
          <p:grpSp>
            <p:nvGrpSpPr>
              <p:cNvPr id="132" name="Group 144"/>
              <p:cNvGrpSpPr/>
              <p:nvPr/>
            </p:nvGrpSpPr>
            <p:grpSpPr>
              <a:xfrm>
                <a:off x="3208695" y="1089537"/>
                <a:ext cx="1578079" cy="1075250"/>
                <a:chOff x="3288890" y="1445342"/>
                <a:chExt cx="1578079" cy="1075250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3288890" y="1445342"/>
                  <a:ext cx="15780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Core Ex. States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4" name="Straight Arrow Connector 133"/>
                <p:cNvCxnSpPr/>
                <p:nvPr/>
              </p:nvCxnSpPr>
              <p:spPr>
                <a:xfrm rot="5400000">
                  <a:off x="3400888" y="2029746"/>
                  <a:ext cx="664139" cy="14425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>
                  <a:stCxn id="133" idx="2"/>
                </p:cNvCxnSpPr>
                <p:nvPr/>
              </p:nvCxnSpPr>
              <p:spPr>
                <a:xfrm rot="16200000" flipH="1">
                  <a:off x="3736544" y="2125282"/>
                  <a:ext cx="736696" cy="539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" name="Text Box 279"/>
            <p:cNvSpPr txBox="1">
              <a:spLocks noChangeArrowheads="1"/>
            </p:cNvSpPr>
            <p:nvPr/>
          </p:nvSpPr>
          <p:spPr bwMode="auto">
            <a:xfrm>
              <a:off x="4653402" y="-80337"/>
              <a:ext cx="1113217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0000"/>
                  </a:solidFill>
                  <a:latin typeface="Calibri" pitchFamily="34" charset="0"/>
                  <a:ea typeface="Arial Unicode MS" pitchFamily="34" charset="-122"/>
                  <a:cs typeface="Arial Unicode MS" pitchFamily="34" charset="-122"/>
                </a:rPr>
                <a:t>~450 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Calibri" pitchFamily="34" charset="0"/>
                  <a:ea typeface="Arial Unicode MS" pitchFamily="34" charset="-122"/>
                  <a:cs typeface="Arial Unicode MS" pitchFamily="34" charset="-122"/>
                </a:rPr>
                <a:t>keV</a:t>
              </a:r>
              <a:endParaRPr lang="en-US" altLang="zh-CN" sz="14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0000"/>
                  </a:solidFill>
                  <a:latin typeface="Calibri" pitchFamily="34" charset="0"/>
                  <a:ea typeface="Arial Unicode MS" pitchFamily="34" charset="-122"/>
                  <a:cs typeface="Arial Unicode MS" pitchFamily="34" charset="-122"/>
                </a:rPr>
                <a:t>FWHM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2419279" y="4874585"/>
            <a:ext cx="9117771" cy="1983415"/>
            <a:chOff x="1267746" y="675166"/>
            <a:chExt cx="7988529" cy="5282723"/>
          </a:xfrm>
        </p:grpSpPr>
        <p:grpSp>
          <p:nvGrpSpPr>
            <p:cNvPr id="144" name="Group 131"/>
            <p:cNvGrpSpPr/>
            <p:nvPr/>
          </p:nvGrpSpPr>
          <p:grpSpPr>
            <a:xfrm>
              <a:off x="1267746" y="1047695"/>
              <a:ext cx="7988529" cy="4910194"/>
              <a:chOff x="1239171" y="1090558"/>
              <a:chExt cx="7988529" cy="4910194"/>
            </a:xfrm>
          </p:grpSpPr>
          <p:grpSp>
            <p:nvGrpSpPr>
              <p:cNvPr id="146" name="Group 128"/>
              <p:cNvGrpSpPr/>
              <p:nvPr/>
            </p:nvGrpSpPr>
            <p:grpSpPr>
              <a:xfrm>
                <a:off x="1239171" y="1090558"/>
                <a:ext cx="7988529" cy="4910194"/>
                <a:chOff x="1296321" y="676220"/>
                <a:chExt cx="7988529" cy="4910194"/>
              </a:xfrm>
            </p:grpSpPr>
            <p:grpSp>
              <p:nvGrpSpPr>
                <p:cNvPr id="149" name="Group 126"/>
                <p:cNvGrpSpPr/>
                <p:nvPr/>
              </p:nvGrpSpPr>
              <p:grpSpPr>
                <a:xfrm>
                  <a:off x="1296321" y="676220"/>
                  <a:ext cx="7988529" cy="4910194"/>
                  <a:chOff x="1196309" y="1662058"/>
                  <a:chExt cx="7988529" cy="4910194"/>
                </a:xfrm>
              </p:grpSpPr>
              <p:sp>
                <p:nvSpPr>
                  <p:cNvPr id="151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46224" y="6000750"/>
                    <a:ext cx="404831" cy="51435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solidFill>
                    <a:srgbClr val="DFDF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noFill/>
                  <a:ln w="317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40519" y="5143500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55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solidFill>
                    <a:srgbClr val="C3C3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noFill/>
                  <a:ln w="3175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75"/>
                  <p:cNvSpPr>
                    <a:spLocks/>
                  </p:cNvSpPr>
                  <p:nvPr/>
                </p:nvSpPr>
                <p:spPr bwMode="auto">
                  <a:xfrm>
                    <a:off x="1446516" y="5568553"/>
                    <a:ext cx="233341" cy="117872"/>
                  </a:xfrm>
                  <a:custGeom>
                    <a:avLst/>
                    <a:gdLst/>
                    <a:ahLst/>
                    <a:cxnLst>
                      <a:cxn ang="0">
                        <a:pos x="0" y="125"/>
                      </a:cxn>
                      <a:cxn ang="0">
                        <a:pos x="249" y="249"/>
                      </a:cxn>
                      <a:cxn ang="0">
                        <a:pos x="25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0" t="0" r="r" b="b"/>
                    <a:pathLst>
                      <a:path w="250" h="249">
                        <a:moveTo>
                          <a:pt x="0" y="125"/>
                        </a:moveTo>
                        <a:lnTo>
                          <a:pt x="249" y="249"/>
                        </a:lnTo>
                        <a:lnTo>
                          <a:pt x="250" y="0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835833" y="5045274"/>
                    <a:ext cx="236152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_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5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824588" y="5329238"/>
                    <a:ext cx="340170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D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6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504929" y="5911453"/>
                    <a:ext cx="1967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620193" y="5911453"/>
                    <a:ext cx="19680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735458" y="5911453"/>
                    <a:ext cx="1686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32"/>
                  <p:cNvSpPr>
                    <a:spLocks/>
                  </p:cNvSpPr>
                  <p:nvPr/>
                </p:nvSpPr>
                <p:spPr bwMode="auto">
                  <a:xfrm>
                    <a:off x="6807720" y="2403873"/>
                    <a:ext cx="160245" cy="1139428"/>
                  </a:xfrm>
                  <a:custGeom>
                    <a:avLst/>
                    <a:gdLst/>
                    <a:ahLst/>
                    <a:cxnLst>
                      <a:cxn ang="0">
                        <a:pos x="87" y="2387"/>
                      </a:cxn>
                      <a:cxn ang="0">
                        <a:pos x="173" y="2301"/>
                      </a:cxn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1" y="2301"/>
                      </a:cxn>
                      <a:cxn ang="0">
                        <a:pos x="87" y="2387"/>
                      </a:cxn>
                      <a:cxn ang="0">
                        <a:pos x="1" y="2301"/>
                      </a:cxn>
                      <a:cxn ang="0">
                        <a:pos x="1" y="2387"/>
                      </a:cxn>
                      <a:cxn ang="0">
                        <a:pos x="87" y="2387"/>
                      </a:cxn>
                    </a:cxnLst>
                    <a:rect l="0" t="0" r="r" b="b"/>
                    <a:pathLst>
                      <a:path w="173" h="2387">
                        <a:moveTo>
                          <a:pt x="87" y="2387"/>
                        </a:moveTo>
                        <a:lnTo>
                          <a:pt x="173" y="2301"/>
                        </a:lnTo>
                        <a:lnTo>
                          <a:pt x="172" y="0"/>
                        </a:lnTo>
                        <a:lnTo>
                          <a:pt x="0" y="0"/>
                        </a:lnTo>
                        <a:lnTo>
                          <a:pt x="1" y="2301"/>
                        </a:lnTo>
                        <a:lnTo>
                          <a:pt x="87" y="2387"/>
                        </a:lnTo>
                        <a:lnTo>
                          <a:pt x="1" y="2301"/>
                        </a:lnTo>
                        <a:lnTo>
                          <a:pt x="1" y="2387"/>
                        </a:lnTo>
                        <a:lnTo>
                          <a:pt x="87" y="2387"/>
                        </a:lnTo>
                        <a:close/>
                      </a:path>
                    </a:pathLst>
                  </a:custGeom>
                  <a:solidFill>
                    <a:srgbClr val="DFDF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60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61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62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63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64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5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6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7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8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69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0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1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2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3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4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5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76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77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78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79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0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1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2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83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84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5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86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87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88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89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0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91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92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3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94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95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96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197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198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99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00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01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02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03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4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05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06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207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208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209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210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211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12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213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214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215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216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217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218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19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220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21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222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23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224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225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226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227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228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29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230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231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2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33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4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235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36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237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238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39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40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41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42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243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244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245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246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247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8948" y="2616400"/>
                    <a:ext cx="328926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6704" y="2636045"/>
                    <a:ext cx="340170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259"/>
                  <p:cNvSpPr>
                    <a:spLocks/>
                  </p:cNvSpPr>
                  <p:nvPr/>
                </p:nvSpPr>
                <p:spPr bwMode="auto">
                  <a:xfrm>
                    <a:off x="5916528" y="2577109"/>
                    <a:ext cx="303623" cy="146447"/>
                  </a:xfrm>
                  <a:custGeom>
                    <a:avLst/>
                    <a:gdLst/>
                    <a:ahLst/>
                    <a:cxnLst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323" y="0"/>
                      </a:cxn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235" y="308"/>
                      </a:cxn>
                    </a:cxnLst>
                    <a:rect l="0" t="0" r="r" b="b"/>
                    <a:pathLst>
                      <a:path w="323" h="308">
                        <a:moveTo>
                          <a:pt x="235" y="308"/>
                        </a:moveTo>
                        <a:lnTo>
                          <a:pt x="0" y="74"/>
                        </a:lnTo>
                        <a:lnTo>
                          <a:pt x="323" y="0"/>
                        </a:lnTo>
                        <a:lnTo>
                          <a:pt x="235" y="308"/>
                        </a:lnTo>
                        <a:lnTo>
                          <a:pt x="0" y="74"/>
                        </a:lnTo>
                        <a:lnTo>
                          <a:pt x="235" y="308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607282" y="2852143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256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257012" y="5161360"/>
                    <a:ext cx="2083195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1.2GeV/c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57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4825733" y="6168628"/>
                    <a:ext cx="337359" cy="207169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197" y="0"/>
                      </a:cxn>
                      <a:cxn ang="0">
                        <a:pos x="197" y="164"/>
                      </a:cxn>
                      <a:cxn ang="0">
                        <a:pos x="360" y="164"/>
                      </a:cxn>
                      <a:cxn ang="0">
                        <a:pos x="360" y="197"/>
                      </a:cxn>
                      <a:cxn ang="0">
                        <a:pos x="197" y="197"/>
                      </a:cxn>
                      <a:cxn ang="0">
                        <a:pos x="197" y="360"/>
                      </a:cxn>
                      <a:cxn ang="0">
                        <a:pos x="164" y="360"/>
                      </a:cxn>
                      <a:cxn ang="0">
                        <a:pos x="164" y="197"/>
                      </a:cxn>
                      <a:cxn ang="0">
                        <a:pos x="0" y="197"/>
                      </a:cxn>
                      <a:cxn ang="0">
                        <a:pos x="0" y="164"/>
                      </a:cxn>
                      <a:cxn ang="0">
                        <a:pos x="164" y="164"/>
                      </a:cxn>
                      <a:cxn ang="0">
                        <a:pos x="164" y="0"/>
                      </a:cxn>
                      <a:cxn ang="0">
                        <a:pos x="0" y="401"/>
                      </a:cxn>
                      <a:cxn ang="0">
                        <a:pos x="360" y="401"/>
                      </a:cxn>
                      <a:cxn ang="0">
                        <a:pos x="360" y="434"/>
                      </a:cxn>
                      <a:cxn ang="0">
                        <a:pos x="0" y="434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360" h="434">
                        <a:moveTo>
                          <a:pt x="164" y="0"/>
                        </a:moveTo>
                        <a:lnTo>
                          <a:pt x="197" y="0"/>
                        </a:lnTo>
                        <a:lnTo>
                          <a:pt x="197" y="164"/>
                        </a:lnTo>
                        <a:lnTo>
                          <a:pt x="360" y="164"/>
                        </a:lnTo>
                        <a:lnTo>
                          <a:pt x="360" y="197"/>
                        </a:lnTo>
                        <a:lnTo>
                          <a:pt x="197" y="197"/>
                        </a:lnTo>
                        <a:lnTo>
                          <a:pt x="197" y="360"/>
                        </a:lnTo>
                        <a:lnTo>
                          <a:pt x="164" y="360"/>
                        </a:lnTo>
                        <a:lnTo>
                          <a:pt x="164" y="197"/>
                        </a:lnTo>
                        <a:lnTo>
                          <a:pt x="0" y="197"/>
                        </a:lnTo>
                        <a:lnTo>
                          <a:pt x="0" y="164"/>
                        </a:lnTo>
                        <a:lnTo>
                          <a:pt x="164" y="164"/>
                        </a:lnTo>
                        <a:lnTo>
                          <a:pt x="164" y="0"/>
                        </a:lnTo>
                        <a:close/>
                        <a:moveTo>
                          <a:pt x="0" y="401"/>
                        </a:moveTo>
                        <a:lnTo>
                          <a:pt x="360" y="401"/>
                        </a:lnTo>
                        <a:lnTo>
                          <a:pt x="360" y="434"/>
                        </a:lnTo>
                        <a:lnTo>
                          <a:pt x="0" y="434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196309" y="6073974"/>
                    <a:ext cx="3081216" cy="3089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Local Beam Dump</a:t>
                    </a:r>
                    <a:endParaRPr lang="en-US" altLang="zh-CN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59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497" y="2148484"/>
                    <a:ext cx="6637547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E89-009  </a:t>
                    </a:r>
                    <a:r>
                      <a:rPr lang="en-US" altLang="ja-JP" b="1" i="1" baseline="30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12</a:t>
                    </a:r>
                    <a:r>
                      <a:rPr lang="en-US" altLang="ja-JP" b="1" i="1" baseline="-25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Λ</a:t>
                    </a:r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B spectrum</a:t>
                    </a:r>
                  </a:p>
                </p:txBody>
              </p:sp>
              <p:pic>
                <p:nvPicPr>
                  <p:cNvPr id="260" name="Picture 274" descr="b12lzoom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93044" y="1685928"/>
                    <a:ext cx="7691794" cy="488632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61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5959" y="2225380"/>
                    <a:ext cx="1033743" cy="1336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400" b="1" dirty="0" smtClean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~800 </a:t>
                    </a:r>
                    <a:r>
                      <a:rPr lang="en-US" altLang="zh-CN" sz="1400" b="1" dirty="0" err="1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keV</a:t>
                    </a:r>
                    <a:endParaRPr lang="en-US" altLang="zh-CN" sz="1400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endParaRPr>
                  </a:p>
                  <a:p>
                    <a:pPr algn="ctr">
                      <a:lnSpc>
                        <a:spcPct val="40000"/>
                      </a:lnSpc>
                      <a:spcBef>
                        <a:spcPct val="50000"/>
                      </a:spcBef>
                    </a:pPr>
                    <a:r>
                      <a:rPr lang="en-US" altLang="zh-CN" sz="1400" b="1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FWHM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1514475" y="1662058"/>
                    <a:ext cx="6272213" cy="43820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7812743" y="2000250"/>
                    <a:ext cx="452263" cy="410051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4562" y="2259195"/>
                    <a:ext cx="1943940" cy="10656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000" b="1" dirty="0">
                        <a:solidFill>
                          <a:schemeClr val="accent2"/>
                        </a:solidFill>
                        <a:latin typeface="Calibri" pitchFamily="34" charset="0"/>
                      </a:rPr>
                      <a:t>HNSS in 2000</a:t>
                    </a:r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5386388" y="5414963"/>
                  <a:ext cx="314325" cy="171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7" name="Text Box 16"/>
              <p:cNvSpPr txBox="1">
                <a:spLocks noChangeArrowheads="1"/>
              </p:cNvSpPr>
              <p:nvPr/>
            </p:nvSpPr>
            <p:spPr bwMode="auto">
              <a:xfrm>
                <a:off x="4676597" y="1826980"/>
                <a:ext cx="431800" cy="991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s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148" name="Text Box 16"/>
              <p:cNvSpPr txBox="1">
                <a:spLocks noChangeArrowheads="1"/>
              </p:cNvSpPr>
              <p:nvPr/>
            </p:nvSpPr>
            <p:spPr bwMode="auto">
              <a:xfrm>
                <a:off x="5779570" y="1884135"/>
                <a:ext cx="529201" cy="101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p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3619988" y="675166"/>
              <a:ext cx="3424275" cy="901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 I in Hall C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232787" y="704644"/>
            <a:ext cx="4911213" cy="5666585"/>
            <a:chOff x="8052620" y="-637459"/>
            <a:chExt cx="4911213" cy="5666585"/>
          </a:xfrm>
        </p:grpSpPr>
        <p:grpSp>
          <p:nvGrpSpPr>
            <p:cNvPr id="266" name="Group 409"/>
            <p:cNvGrpSpPr/>
            <p:nvPr/>
          </p:nvGrpSpPr>
          <p:grpSpPr>
            <a:xfrm>
              <a:off x="8052620" y="-637459"/>
              <a:ext cx="4911213" cy="5666585"/>
              <a:chOff x="8052620" y="-637459"/>
              <a:chExt cx="4911213" cy="5666585"/>
            </a:xfrm>
          </p:grpSpPr>
          <p:grpSp>
            <p:nvGrpSpPr>
              <p:cNvPr id="268" name="Group 407"/>
              <p:cNvGrpSpPr/>
              <p:nvPr/>
            </p:nvGrpSpPr>
            <p:grpSpPr>
              <a:xfrm>
                <a:off x="8052620" y="-637459"/>
                <a:ext cx="4911213" cy="4221316"/>
                <a:chOff x="8052620" y="-637459"/>
                <a:chExt cx="4911213" cy="4221316"/>
              </a:xfrm>
            </p:grpSpPr>
            <p:grpSp>
              <p:nvGrpSpPr>
                <p:cNvPr id="270" name="Group 399"/>
                <p:cNvGrpSpPr/>
                <p:nvPr/>
              </p:nvGrpSpPr>
              <p:grpSpPr>
                <a:xfrm>
                  <a:off x="8052620" y="-637459"/>
                  <a:ext cx="4911213" cy="4221316"/>
                  <a:chOff x="8052620" y="-637459"/>
                  <a:chExt cx="4911213" cy="4221316"/>
                </a:xfrm>
              </p:grpSpPr>
              <p:pic>
                <p:nvPicPr>
                  <p:cNvPr id="276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052620" y="-637459"/>
                    <a:ext cx="4911213" cy="4221316"/>
                  </a:xfrm>
                  <a:prstGeom prst="rect">
                    <a:avLst/>
                  </a:prstGeom>
                  <a:noFill/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8481379" y="-594698"/>
                    <a:ext cx="4209456" cy="338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E94-107 in Hall A (2003 &amp; 04)</a:t>
                    </a:r>
                  </a:p>
                </p:txBody>
              </p:sp>
            </p:grpSp>
            <p:sp>
              <p:nvSpPr>
                <p:cNvPr id="27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259589" y="365566"/>
                  <a:ext cx="776536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s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 </a:t>
                  </a:r>
                  <a:endPara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endParaRP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/1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2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953288" y="353370"/>
                  <a:ext cx="1100137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p</a:t>
                  </a: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(3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’s)</a:t>
                  </a: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9363688" y="1109201"/>
                  <a:ext cx="15780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Core Ex. States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74" name="Straight Arrow Connector 273"/>
                <p:cNvCxnSpPr/>
                <p:nvPr/>
              </p:nvCxnSpPr>
              <p:spPr>
                <a:xfrm rot="5400000">
                  <a:off x="9660964" y="1654123"/>
                  <a:ext cx="572114" cy="19019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/>
                <p:cNvCxnSpPr/>
                <p:nvPr/>
              </p:nvCxnSpPr>
              <p:spPr>
                <a:xfrm rot="16200000" flipH="1">
                  <a:off x="9760183" y="1869796"/>
                  <a:ext cx="867741" cy="2365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9" name="Rectangle 19"/>
              <p:cNvSpPr>
                <a:spLocks noChangeArrowheads="1"/>
              </p:cNvSpPr>
              <p:nvPr/>
            </p:nvSpPr>
            <p:spPr bwMode="auto">
              <a:xfrm>
                <a:off x="9940415" y="3613354"/>
                <a:ext cx="3023418" cy="14157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  <a:alpha val="74998"/>
                  </a:srgbClr>
                </a:prstShdw>
              </a:effectLst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it-IT" sz="900" b="1" i="1" u="sng" dirty="0">
                    <a:solidFill>
                      <a:srgbClr val="FF0000"/>
                    </a:solidFill>
                    <a:latin typeface="Comic Sans MS" charset="0"/>
                  </a:rPr>
                  <a:t>Red line</a:t>
                </a:r>
                <a:r>
                  <a:rPr lang="it-IT" sz="900" dirty="0">
                    <a:solidFill>
                      <a:srgbClr val="FF0000"/>
                    </a:solidFill>
                    <a:latin typeface="Comic Sans MS" charset="0"/>
                  </a:rPr>
                  <a:t>: Fit to the data                       </a:t>
                </a:r>
                <a:endParaRPr lang="it-IT" sz="900" dirty="0" smtClean="0">
                  <a:solidFill>
                    <a:srgbClr val="FF0000"/>
                  </a:solidFill>
                  <a:latin typeface="Comic Sans MS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sz="900" b="1" i="1" u="sng" dirty="0" smtClean="0">
                    <a:solidFill>
                      <a:srgbClr val="0070C0"/>
                    </a:solidFill>
                    <a:latin typeface="Comic Sans MS" charset="0"/>
                  </a:rPr>
                  <a:t>Blue </a:t>
                </a:r>
                <a:r>
                  <a:rPr lang="en-US" sz="900" b="1" i="1" u="sng" dirty="0">
                    <a:solidFill>
                      <a:srgbClr val="0070C0"/>
                    </a:solidFill>
                    <a:latin typeface="Comic Sans MS" charset="0"/>
                  </a:rPr>
                  <a:t>line</a:t>
                </a:r>
                <a:r>
                  <a:rPr lang="en-US" sz="900" dirty="0">
                    <a:solidFill>
                      <a:srgbClr val="0070C0"/>
                    </a:solidFill>
                    <a:latin typeface="Comic Sans MS" charset="0"/>
                  </a:rPr>
                  <a:t>: </a:t>
                </a:r>
                <a:r>
                  <a:rPr lang="en-US" sz="1000" i="1" dirty="0">
                    <a:solidFill>
                      <a:srgbClr val="0070C0"/>
                    </a:solidFill>
                    <a:latin typeface="Comic Sans MS" charset="0"/>
                  </a:rPr>
                  <a:t>Theoretica</a:t>
                </a:r>
                <a:r>
                  <a:rPr lang="en-US" sz="900" dirty="0">
                    <a:solidFill>
                      <a:srgbClr val="0070C0"/>
                    </a:solidFill>
                    <a:latin typeface="Comic Sans MS" charset="0"/>
                  </a:rPr>
                  <a:t>l curve: 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Sagay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Saclay-Lyon (</a:t>
                </a:r>
                <a:r>
                  <a:rPr lang="it-IT" sz="900" i="1" u="sng" dirty="0">
                    <a:solidFill>
                      <a:srgbClr val="0070C0"/>
                    </a:solidFill>
                    <a:latin typeface="Comic Sans MS" charset="0"/>
                  </a:rPr>
                  <a:t>SLA</a:t>
                </a:r>
                <a:r>
                  <a:rPr lang="it-IT" sz="900" i="1" dirty="0">
                    <a:solidFill>
                      <a:srgbClr val="0070C0"/>
                    </a:solidFill>
                    <a:latin typeface="Comic Sans MS" charset="0"/>
                  </a:rPr>
                  <a:t>)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 used for the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elementary </a:t>
                </a:r>
                <a:r>
                  <a:rPr lang="it-IT" sz="900" u="sng" dirty="0" smtClean="0">
                    <a:solidFill>
                      <a:srgbClr val="0070C0"/>
                    </a:solidFill>
                    <a:latin typeface="Comic Sans MS" charset="0"/>
                  </a:rPr>
                  <a:t>K-</a:t>
                </a:r>
                <a:r>
                  <a:rPr lang="el-GR" sz="900" u="sng" dirty="0" smtClean="0">
                    <a:solidFill>
                      <a:srgbClr val="0070C0"/>
                    </a:solidFill>
                  </a:rPr>
                  <a:t>Λ</a:t>
                </a:r>
                <a:r>
                  <a:rPr lang="it-IT" sz="900" u="sng" dirty="0" smtClean="0">
                    <a:solidFill>
                      <a:srgbClr val="0070C0"/>
                    </a:solidFill>
                    <a:latin typeface="Comic Sans MS" charset="0"/>
                  </a:rPr>
                  <a:t>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electroproduction on 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proton. (Hypernuclear wave function obtained by M.Sotona and J.Millener</a:t>
                </a:r>
                <a:r>
                  <a:rPr lang="it-IT" sz="900" dirty="0" smtClean="0">
                    <a:solidFill>
                      <a:srgbClr val="0070C0"/>
                    </a:solidFill>
                    <a:latin typeface="Comic Sans MS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M.Iodice</a:t>
                </a:r>
                <a:r>
                  <a:rPr lang="en-US" sz="1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et al., Phys. Rev.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Lett</a:t>
                </a:r>
                <a:r>
                  <a:rPr lang="en-US" sz="1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. E052501, 99 (2007)</a:t>
                </a:r>
                <a:endParaRPr lang="en-US" sz="1400" b="1" i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7" name="Text Box 279"/>
            <p:cNvSpPr txBox="1">
              <a:spLocks noChangeArrowheads="1"/>
            </p:cNvSpPr>
            <p:nvPr/>
          </p:nvSpPr>
          <p:spPr bwMode="auto">
            <a:xfrm>
              <a:off x="11339337" y="-193408"/>
              <a:ext cx="1113217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~635 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keV</a:t>
              </a:r>
              <a:endParaRPr lang="en-US" altLang="zh-CN" sz="14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FWHM</a:t>
              </a: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-1415845" y="3893574"/>
            <a:ext cx="6813755" cy="2964426"/>
            <a:chOff x="-1420834" y="3893574"/>
            <a:chExt cx="6907233" cy="2964426"/>
          </a:xfrm>
          <a:solidFill>
            <a:schemeClr val="tx1"/>
          </a:solidFill>
        </p:grpSpPr>
        <p:pic>
          <p:nvPicPr>
            <p:cNvPr id="27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20834" y="3893574"/>
              <a:ext cx="6907233" cy="2964426"/>
            </a:xfrm>
            <a:prstGeom prst="rect">
              <a:avLst/>
            </a:prstGeom>
            <a:grpFill/>
          </p:spPr>
        </p:pic>
        <p:sp>
          <p:nvSpPr>
            <p:cNvPr id="280" name="TextBox 279"/>
            <p:cNvSpPr txBox="1"/>
            <p:nvPr/>
          </p:nvSpPr>
          <p:spPr>
            <a:xfrm>
              <a:off x="-478938" y="4277032"/>
              <a:ext cx="17043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</a:t>
              </a:r>
              <a:r>
                <a:rPr lang="en-US" b="1" baseline="38000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+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,K</a:t>
              </a:r>
              <a:r>
                <a:rPr lang="en-US" b="1" baseline="38000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+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)</a:t>
              </a:r>
              <a:r>
                <a:rPr lang="en-US" b="1" baseline="38000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12</a:t>
              </a:r>
              <a:r>
                <a:rPr lang="en-US" b="1" baseline="-28000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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sym typeface="Symbol"/>
                </a:rPr>
                <a:t>C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7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29188" y="957263"/>
            <a:ext cx="4214812" cy="590073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observation of 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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He G.S.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26125" y="1552576"/>
            <a:ext cx="3074988" cy="1655762"/>
            <a:chOff x="5826125" y="1552576"/>
            <a:chExt cx="3074988" cy="1655762"/>
          </a:xfrm>
        </p:grpSpPr>
        <p:sp>
          <p:nvSpPr>
            <p:cNvPr id="7" name="Oval 44"/>
            <p:cNvSpPr>
              <a:spLocks noChangeArrowheads="1"/>
            </p:cNvSpPr>
            <p:nvPr/>
          </p:nvSpPr>
          <p:spPr bwMode="auto">
            <a:xfrm>
              <a:off x="5826125" y="1552576"/>
              <a:ext cx="1908175" cy="16557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5862638" y="2020888"/>
              <a:ext cx="609600" cy="609600"/>
              <a:chOff x="3424" y="1475"/>
              <a:chExt cx="384" cy="384"/>
            </a:xfrm>
          </p:grpSpPr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>
                <a:off x="3424" y="1475"/>
                <a:ext cx="384" cy="384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3472" y="1475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itchFamily="34" charset="0"/>
                    <a:sym typeface="Symbol" pitchFamily="18" charset="2"/>
                  </a:rPr>
                  <a:t></a:t>
                </a: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7015163" y="1624017"/>
              <a:ext cx="457200" cy="519113"/>
              <a:chOff x="4528" y="1139"/>
              <a:chExt cx="288" cy="327"/>
            </a:xfrm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4528" y="1187"/>
                <a:ext cx="240" cy="24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4528" y="1139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itchFamily="34" charset="0"/>
                    <a:sym typeface="Symbol" pitchFamily="18" charset="2"/>
                  </a:rPr>
                  <a:t>n</a:t>
                </a:r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6907213" y="2668594"/>
              <a:ext cx="457200" cy="519113"/>
              <a:chOff x="4528" y="1907"/>
              <a:chExt cx="288" cy="327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4528" y="1955"/>
                <a:ext cx="240" cy="24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4528" y="1907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Arial" pitchFamily="34" charset="0"/>
                    <a:sym typeface="Symbol" pitchFamily="18" charset="2"/>
                  </a:rPr>
                  <a:t>n</a:t>
                </a:r>
              </a:p>
            </p:txBody>
          </p:sp>
        </p:grpSp>
        <p:sp>
          <p:nvSpPr>
            <p:cNvPr id="11" name="Line 41"/>
            <p:cNvSpPr>
              <a:spLocks noChangeShapeType="1"/>
            </p:cNvSpPr>
            <p:nvPr/>
          </p:nvSpPr>
          <p:spPr bwMode="auto">
            <a:xfrm flipV="1">
              <a:off x="6438900" y="1984376"/>
              <a:ext cx="5762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2"/>
            <p:cNvSpPr>
              <a:spLocks noChangeShapeType="1"/>
            </p:cNvSpPr>
            <p:nvPr/>
          </p:nvSpPr>
          <p:spPr bwMode="auto">
            <a:xfrm>
              <a:off x="6402388" y="2524126"/>
              <a:ext cx="5048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3"/>
            <p:cNvSpPr>
              <a:spLocks noChangeShapeType="1"/>
            </p:cNvSpPr>
            <p:nvPr/>
          </p:nvSpPr>
          <p:spPr bwMode="auto">
            <a:xfrm flipH="1">
              <a:off x="7123113" y="2092326"/>
              <a:ext cx="714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58101" y="1614488"/>
              <a:ext cx="124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dirty="0" smtClean="0">
                  <a:solidFill>
                    <a:schemeClr val="bg1"/>
                  </a:solidFill>
                </a:rPr>
                <a:t>He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7458076" y="1957388"/>
              <a:ext cx="500063" cy="3429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40326" y="3249613"/>
            <a:ext cx="3295752" cy="3591700"/>
            <a:chOff x="5140326" y="3249613"/>
            <a:chExt cx="3295752" cy="3591700"/>
          </a:xfrm>
        </p:grpSpPr>
        <p:pic>
          <p:nvPicPr>
            <p:cNvPr id="23" name="Picture 9" descr="HiyamaPRC7LHe"/>
            <p:cNvPicPr>
              <a:picLocks noChangeAspect="1" noChangeArrowheads="1"/>
            </p:cNvPicPr>
            <p:nvPr/>
          </p:nvPicPr>
          <p:blipFill>
            <a:blip r:embed="rId2" cstate="print">
              <a:lum bright="-34000" contrast="56000"/>
            </a:blip>
            <a:srcRect/>
            <a:stretch>
              <a:fillRect/>
            </a:stretch>
          </p:blipFill>
          <p:spPr bwMode="auto">
            <a:xfrm>
              <a:off x="5400675" y="3249613"/>
              <a:ext cx="2967038" cy="3384550"/>
            </a:xfrm>
            <a:prstGeom prst="rect">
              <a:avLst/>
            </a:prstGeom>
            <a:noFill/>
          </p:spPr>
        </p:pic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5140326" y="6533536"/>
              <a:ext cx="3295752" cy="3077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E. </a:t>
              </a:r>
              <a:r>
                <a:rPr kumimoji="1" lang="en-US" altLang="ja-JP" sz="1400" b="1" dirty="0" err="1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Hiyama</a:t>
              </a:r>
              <a:r>
                <a:rPr kumimoji="1" lang="en-US" altLang="ja-JP" sz="1400" b="1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, et al., PRC53 2078 (1996)</a:t>
              </a: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 rot="4015015">
              <a:off x="5976937" y="4614863"/>
              <a:ext cx="1584325" cy="431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29310" y="2109019"/>
            <a:ext cx="598385" cy="610829"/>
            <a:chOff x="8368634" y="2389238"/>
            <a:chExt cx="598385" cy="610829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8368634" y="2389238"/>
              <a:ext cx="598385" cy="6108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8461478" y="2418415"/>
              <a:ext cx="431800" cy="52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rPr>
                <a:t></a:t>
              </a:r>
            </a:p>
          </p:txBody>
        </p:sp>
      </p:grpSp>
      <p:grpSp>
        <p:nvGrpSpPr>
          <p:cNvPr id="29" name="Group 6"/>
          <p:cNvGrpSpPr/>
          <p:nvPr/>
        </p:nvGrpSpPr>
        <p:grpSpPr>
          <a:xfrm>
            <a:off x="-1" y="957264"/>
            <a:ext cx="4943476" cy="4279701"/>
            <a:chOff x="-1" y="957264"/>
            <a:chExt cx="4943476" cy="4279701"/>
          </a:xfrm>
        </p:grpSpPr>
        <p:grpSp>
          <p:nvGrpSpPr>
            <p:cNvPr id="30" name="Group 10"/>
            <p:cNvGrpSpPr/>
            <p:nvPr/>
          </p:nvGrpSpPr>
          <p:grpSpPr>
            <a:xfrm>
              <a:off x="-1" y="957264"/>
              <a:ext cx="4943476" cy="4279701"/>
              <a:chOff x="-1" y="957264"/>
              <a:chExt cx="4943476" cy="4279701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957264"/>
                <a:ext cx="4943476" cy="427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0" y="961872"/>
                <a:ext cx="4943474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7</a:t>
                </a:r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</a:rPr>
                  <a:t>Li(e, </a:t>
                </a:r>
                <a:r>
                  <a:rPr lang="en-US" b="1" dirty="0" err="1" smtClean="0">
                    <a:solidFill>
                      <a:schemeClr val="bg1"/>
                    </a:solidFill>
                    <a:latin typeface="Calibri" pitchFamily="34" charset="0"/>
                  </a:rPr>
                  <a:t>e’K</a:t>
                </a:r>
                <a:r>
                  <a:rPr lang="en-US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+</a:t>
                </a:r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  <a:r>
                  <a:rPr lang="en-US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7</a:t>
                </a:r>
                <a:r>
                  <a:rPr lang="en-US" b="1" baseline="-25000" dirty="0" smtClean="0">
                    <a:solidFill>
                      <a:schemeClr val="bg1"/>
                    </a:solidFill>
                    <a:latin typeface="Calibri" pitchFamily="34" charset="0"/>
                    <a:sym typeface="Symbol"/>
                  </a:rPr>
                  <a:t></a:t>
                </a:r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</a:rPr>
                  <a:t>He  (n-rich)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9323" y="1318598"/>
                <a:ext cx="693174" cy="5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HKS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JLAB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1980950" y="2969030"/>
                <a:ext cx="4243386" cy="2769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200" dirty="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rPr>
                  <a:t>Counts </a:t>
                </a:r>
                <a:r>
                  <a:rPr lang="en-US" altLang="ja-JP" sz="1200" dirty="0" smtClean="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rPr>
                  <a:t>(200 </a:t>
                </a:r>
                <a:r>
                  <a:rPr lang="en-US" altLang="ja-JP" sz="1200" dirty="0" err="1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rPr>
                  <a:t>keV</a:t>
                </a:r>
                <a:r>
                  <a:rPr lang="en-US" altLang="ja-JP" sz="1200" dirty="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rPr>
                  <a:t>/bin)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674813" y="4038600"/>
                <a:ext cx="16573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b="1" dirty="0">
                    <a:solidFill>
                      <a:srgbClr val="FF7C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Accidentals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0" y="4929188"/>
                <a:ext cx="4929188" cy="30777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sym typeface="Symbol"/>
                  </a:rPr>
                  <a:t> </a:t>
                </a:r>
                <a:r>
                  <a:rPr lang="en-US" sz="1400" dirty="0" smtClean="0">
                    <a:solidFill>
                      <a:schemeClr val="bg1"/>
                    </a:solidFill>
                    <a:sym typeface="Symbol"/>
                  </a:rPr>
                  <a:t> (</a:t>
                </a:r>
                <a:r>
                  <a:rPr lang="en-US" sz="1400" dirty="0" err="1" smtClean="0">
                    <a:solidFill>
                      <a:schemeClr val="bg1"/>
                    </a:solidFill>
                    <a:sym typeface="Symbol"/>
                  </a:rPr>
                  <a:t>MeV</a:t>
                </a:r>
                <a:r>
                  <a:rPr lang="en-US" sz="1400" dirty="0" smtClean="0">
                    <a:solidFill>
                      <a:schemeClr val="bg1"/>
                    </a:solidFill>
                    <a:sym typeface="Symbol"/>
                  </a:rPr>
                  <a:t>)</a:t>
                </a:r>
                <a:endParaRPr lang="en-US" sz="14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828112" y="2034098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1858297" y="3753311"/>
            <a:ext cx="7020233" cy="3104689"/>
            <a:chOff x="-1769807" y="3753311"/>
            <a:chExt cx="7020233" cy="3104689"/>
          </a:xfrm>
        </p:grpSpPr>
        <p:pic>
          <p:nvPicPr>
            <p:cNvPr id="39" name="Picture 5" descr="PRC_FG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769807" y="3753311"/>
              <a:ext cx="7020233" cy="310468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4100052" y="3849329"/>
              <a:ext cx="9892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 err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Sotona</a:t>
              </a:r>
              <a:endParaRPr kumimoji="1" lang="en-US" altLang="ja-JP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30942" y="1394490"/>
            <a:ext cx="191729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HKS (Hall C) 2005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903800"/>
            <a:ext cx="5517281" cy="4639750"/>
            <a:chOff x="-1" y="903800"/>
            <a:chExt cx="5517281" cy="4639750"/>
          </a:xfrm>
        </p:grpSpPr>
        <p:grpSp>
          <p:nvGrpSpPr>
            <p:cNvPr id="5" name="Group 6"/>
            <p:cNvGrpSpPr/>
            <p:nvPr/>
          </p:nvGrpSpPr>
          <p:grpSpPr>
            <a:xfrm>
              <a:off x="-1" y="912812"/>
              <a:ext cx="5514975" cy="4630738"/>
              <a:chOff x="-1" y="912812"/>
              <a:chExt cx="5514975" cy="4630738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912812"/>
                <a:ext cx="5514975" cy="463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57225" y="5214937"/>
                <a:ext cx="3929063" cy="30777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B</a:t>
                </a:r>
                <a:r>
                  <a:rPr lang="en-US" sz="1400" b="1" baseline="-25000" dirty="0" smtClean="0">
                    <a:solidFill>
                      <a:schemeClr val="bg1"/>
                    </a:solidFill>
                    <a:sym typeface="Symbol"/>
                  </a:rPr>
                  <a:t> </a:t>
                </a:r>
                <a:r>
                  <a:rPr lang="en-US" sz="1400" b="1" dirty="0" smtClean="0">
                    <a:solidFill>
                      <a:schemeClr val="bg1"/>
                    </a:solidFill>
                    <a:sym typeface="Symbol"/>
                  </a:rPr>
                  <a:t> (</a:t>
                </a:r>
                <a:r>
                  <a:rPr lang="en-US" sz="1400" b="1" dirty="0" err="1" smtClean="0">
                    <a:solidFill>
                      <a:schemeClr val="bg1"/>
                    </a:solidFill>
                    <a:sym typeface="Symbol"/>
                  </a:rPr>
                  <a:t>MeV</a:t>
                </a:r>
                <a:r>
                  <a:rPr lang="en-US" sz="1400" b="1" dirty="0" smtClean="0">
                    <a:solidFill>
                      <a:schemeClr val="bg1"/>
                    </a:solidFill>
                    <a:sym typeface="Symbol"/>
                  </a:rPr>
                  <a:t>)</a:t>
                </a:r>
                <a:endParaRPr lang="en-US" sz="1400" b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0" y="919009"/>
              <a:ext cx="5457825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28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Si(e,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</a:rPr>
                <a:t>e’K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)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28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Calibri" pitchFamily="34" charset="0"/>
                  <a:sym typeface="Symbol"/>
                </a:rPr>
                <a:t>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Al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623" y="1390035"/>
              <a:ext cx="693174" cy="5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HKS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JLAB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16200000">
              <a:off x="-1940219" y="3059256"/>
              <a:ext cx="4159047" cy="2786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Counts 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(150 </a:t>
              </a:r>
              <a:r>
                <a:rPr lang="en-US" altLang="ja-JP" sz="1200" dirty="0" err="1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keV</a:t>
              </a:r>
              <a:r>
                <a:rPr lang="en-US" altLang="ja-JP" sz="120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/bin)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3886" y="903800"/>
              <a:ext cx="973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baseline="30000" dirty="0" smtClean="0">
                  <a:solidFill>
                    <a:schemeClr val="bg1"/>
                  </a:solidFill>
                  <a:sym typeface="Symbol"/>
                </a:rPr>
                <a:t>28</a:t>
              </a:r>
              <a:r>
                <a:rPr lang="en-US" sz="2400" b="1" i="1" baseline="-25000" dirty="0" smtClean="0">
                  <a:solidFill>
                    <a:schemeClr val="bg1"/>
                  </a:solidFill>
                  <a:sym typeface="Symbol"/>
                </a:rPr>
                <a:t></a:t>
              </a:r>
              <a:r>
                <a:rPr lang="en-US" sz="2400" b="1" i="1" dirty="0" smtClean="0">
                  <a:solidFill>
                    <a:schemeClr val="bg1"/>
                  </a:solidFill>
                  <a:sym typeface="Symbol"/>
                </a:rPr>
                <a:t>Al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28112" y="2034098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580711" y="1514986"/>
              <a:ext cx="476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p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904687" y="1453074"/>
              <a:ext cx="467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d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4838" y="4238625"/>
              <a:ext cx="16573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Accidentals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01149" y="899652"/>
            <a:ext cx="3642852" cy="595834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observation of 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itchFamily="34" charset="0"/>
              </a:rPr>
              <a:t>28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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Al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~400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keV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FWHM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resol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Clean observation of the shell structures</a:t>
            </a:r>
          </a:p>
          <a:p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991033" y="3775586"/>
            <a:ext cx="9615950" cy="3082414"/>
            <a:chOff x="-1991033" y="3775587"/>
            <a:chExt cx="9615950" cy="3082414"/>
          </a:xfrm>
          <a:solidFill>
            <a:schemeClr val="bg1"/>
          </a:solidFill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-1991033" y="3775587"/>
              <a:ext cx="9615950" cy="3082414"/>
              <a:chOff x="1156" y="2324"/>
              <a:chExt cx="2586" cy="1996"/>
            </a:xfrm>
            <a:grpFill/>
          </p:grpSpPr>
          <p:pic>
            <p:nvPicPr>
              <p:cNvPr id="20" name="Picture 6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6" y="2324"/>
                <a:ext cx="2586" cy="1996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752" y="2659"/>
                <a:ext cx="350" cy="21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b="1">
                    <a:solidFill>
                      <a:schemeClr val="bg1"/>
                    </a:solidFill>
                    <a:latin typeface="Tahoma" pitchFamily="34" charset="0"/>
                    <a:ea typeface="ＭＳ Ｐゴシック" pitchFamily="34" charset="-128"/>
                  </a:rPr>
                  <a:t>KEK E140a</a:t>
                </a: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664" y="2568"/>
                <a:ext cx="343" cy="2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b="1">
                    <a:solidFill>
                      <a:srgbClr val="0C0C00"/>
                    </a:solidFill>
                    <a:latin typeface="Tahoma" pitchFamily="34" charset="0"/>
                    <a:ea typeface="ＭＳ Ｐゴシック" pitchFamily="34" charset="-128"/>
                  </a:rPr>
                  <a:t>SKS</a:t>
                </a:r>
              </a:p>
            </p:txBody>
          </p:sp>
        </p:grp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0" y="4680052"/>
              <a:ext cx="2838450" cy="44767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28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Si(</a:t>
              </a:r>
              <a:r>
                <a:rPr lang="en-US" altLang="ja-JP" sz="2400" dirty="0" err="1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p</a:t>
              </a:r>
              <a:r>
                <a:rPr lang="en-US" altLang="ja-JP" sz="2400" baseline="30000" dirty="0" err="1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+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,K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+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28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68709" y="3779454"/>
            <a:ext cx="7860890" cy="3078546"/>
            <a:chOff x="-176982" y="3779454"/>
            <a:chExt cx="7315201" cy="3078546"/>
          </a:xfrm>
        </p:grpSpPr>
        <p:pic>
          <p:nvPicPr>
            <p:cNvPr id="24" name="Picture 10" descr="al28l"/>
            <p:cNvPicPr>
              <a:picLocks noChangeAspect="1" noChangeArrowheads="1"/>
            </p:cNvPicPr>
            <p:nvPr/>
          </p:nvPicPr>
          <p:blipFill>
            <a:blip r:embed="rId4" cstate="print">
              <a:lum bright="-28000" contrast="52000"/>
            </a:blip>
            <a:srcRect/>
            <a:stretch>
              <a:fillRect/>
            </a:stretch>
          </p:blipFill>
          <p:spPr bwMode="auto">
            <a:xfrm>
              <a:off x="-176982" y="3779454"/>
              <a:ext cx="7315201" cy="3078546"/>
            </a:xfrm>
            <a:prstGeom prst="rect">
              <a:avLst/>
            </a:prstGeom>
            <a:noFill/>
          </p:spPr>
        </p:pic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4720910" y="4904187"/>
              <a:ext cx="2284573" cy="523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b="1" dirty="0" err="1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Motoba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 with 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full (</a:t>
              </a:r>
              <a:r>
                <a:rPr kumimoji="1" lang="en-US" altLang="ja-JP" sz="1400" b="1" dirty="0" err="1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sd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)</a:t>
              </a:r>
              <a:r>
                <a:rPr kumimoji="1" lang="en-US" altLang="ja-JP" sz="1400" b="1" baseline="30000" dirty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n</a:t>
              </a:r>
              <a:r>
                <a:rPr kumimoji="1" lang="en-US" altLang="ja-JP" sz="1400" b="1" dirty="0">
                  <a:solidFill>
                    <a:srgbClr val="FF0000"/>
                  </a:solidFill>
                  <a:latin typeface="Tahoma" pitchFamily="34" charset="0"/>
                  <a:ea typeface="ＭＳ Ｐゴシック" pitchFamily="34" charset="-128"/>
                </a:rPr>
                <a:t>  wave function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47187" y="2551470"/>
            <a:ext cx="3996813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</a:rPr>
              <a:t>Peak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1600" u="sng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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(</a:t>
            </a:r>
            <a:r>
              <a:rPr lang="en-US" sz="1600" u="sng" dirty="0" err="1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MeV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 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E</a:t>
            </a:r>
            <a:r>
              <a:rPr lang="en-US" sz="1600" u="sng" baseline="-250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x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(</a:t>
            </a:r>
            <a:r>
              <a:rPr lang="en-US" sz="1600" u="sng" dirty="0" err="1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MeV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 </a:t>
            </a:r>
            <a:r>
              <a:rPr lang="en-US" sz="1600" u="sng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Errors (St. Sys.)</a:t>
            </a:r>
          </a:p>
          <a:p>
            <a:endParaRPr lang="en-US" sz="1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#1         -17.820              0.0         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0.027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0.135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  #2           -6.912          10.910       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0.033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0.113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  #3            1.360          19.180       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0.042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Times New Roman"/>
              </a:rPr>
              <a:t>± 0.105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28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182" y="1454867"/>
            <a:ext cx="190254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HKS (Hall C) 2005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Light and Exotic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190500" y="1284288"/>
            <a:ext cx="2665413" cy="2628900"/>
            <a:chOff x="190440" y="909603"/>
            <a:chExt cx="2665449" cy="2628936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468395" y="2224071"/>
              <a:ext cx="1387494" cy="1314468"/>
              <a:chOff x="1468395" y="2224071"/>
              <a:chExt cx="1387494" cy="131446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468395" y="2224071"/>
                <a:ext cx="1387494" cy="13144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79577" y="2771766"/>
                <a:ext cx="401643" cy="401643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rgbClr val="FF99FF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46"/>
              <p:cNvSpPr txBox="1">
                <a:spLocks noChangeArrowheads="1"/>
              </p:cNvSpPr>
              <p:nvPr/>
            </p:nvSpPr>
            <p:spPr bwMode="auto">
              <a:xfrm>
                <a:off x="2016090" y="2698740"/>
                <a:ext cx="47466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chemeClr val="bg2"/>
                    </a:solidFill>
                  </a:rPr>
                  <a:t>p</a:t>
                </a: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336492" y="1311245"/>
              <a:ext cx="1971702" cy="153354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206440" y="2250593"/>
              <a:ext cx="898693" cy="466731"/>
              <a:chOff x="1206440" y="2250593"/>
              <a:chExt cx="898693" cy="466731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3"/>
                <a:ext cx="533563" cy="101601"/>
                <a:chOff x="3849161" y="1456997"/>
                <a:chExt cx="3507742" cy="809618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3849161" y="1464810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015249" y="1457374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177567" y="1456997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 rot="2674573">
                <a:off x="1571570" y="2615723"/>
                <a:ext cx="533563" cy="101601"/>
                <a:chOff x="3849170" y="1456986"/>
                <a:chExt cx="3507742" cy="809618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3849170" y="1464799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5015258" y="1457363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177576" y="1456986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>
              <a:off x="2016091" y="909603"/>
              <a:ext cx="584208" cy="46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e</a:t>
              </a:r>
              <a:r>
                <a:rPr lang="en-US" sz="2400" dirty="0" smtClean="0">
                  <a:solidFill>
                    <a:srgbClr val="FFFF00"/>
                  </a:solidFill>
                </a:rPr>
                <a:t>’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45"/>
            <p:cNvSpPr txBox="1">
              <a:spLocks noChangeArrowheads="1"/>
            </p:cNvSpPr>
            <p:nvPr/>
          </p:nvSpPr>
          <p:spPr bwMode="auto">
            <a:xfrm>
              <a:off x="190440" y="2333610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/>
          </p:nvSpPr>
          <p:spPr bwMode="auto">
            <a:xfrm>
              <a:off x="1906551" y="1858941"/>
              <a:ext cx="876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8513" y="1503363"/>
            <a:ext cx="87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K</a:t>
            </a:r>
            <a:r>
              <a:rPr lang="en-US" sz="3200" b="1" i="1" baseline="500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>
            <a:off x="2613026" y="1831975"/>
            <a:ext cx="2116136" cy="3359150"/>
            <a:chOff x="2612436" y="1457299"/>
            <a:chExt cx="2116750" cy="3359195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782348" y="1457299"/>
              <a:ext cx="1862678" cy="10953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76"/>
            <p:cNvGrpSpPr>
              <a:grpSpLocks/>
            </p:cNvGrpSpPr>
            <p:nvPr/>
          </p:nvGrpSpPr>
          <p:grpSpPr bwMode="auto">
            <a:xfrm>
              <a:off x="2612436" y="3063870"/>
              <a:ext cx="2116750" cy="1752624"/>
              <a:chOff x="2612436" y="3063870"/>
              <a:chExt cx="2116750" cy="1752624"/>
            </a:xfrm>
          </p:grpSpPr>
          <p:sp>
            <p:nvSpPr>
              <p:cNvPr id="28" name="Right Arrow 27"/>
              <p:cNvSpPr/>
              <p:nvPr/>
            </p:nvSpPr>
            <p:spPr>
              <a:xfrm rot="2656661">
                <a:off x="2612436" y="3384550"/>
                <a:ext cx="543083" cy="3603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9" name="Group 51"/>
              <p:cNvGrpSpPr>
                <a:grpSpLocks/>
              </p:cNvGrpSpPr>
              <p:nvPr/>
            </p:nvGrpSpPr>
            <p:grpSpPr bwMode="auto">
              <a:xfrm>
                <a:off x="2892402" y="3502026"/>
                <a:ext cx="1387494" cy="1314468"/>
                <a:chOff x="2892402" y="3502026"/>
                <a:chExt cx="1387494" cy="131446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892402" y="3502026"/>
                  <a:ext cx="1387494" cy="131446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221019" y="4013208"/>
                  <a:ext cx="401643" cy="401643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221019" y="3976695"/>
                  <a:ext cx="47466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0" name="TextBox 62"/>
              <p:cNvSpPr txBox="1">
                <a:spLocks noChangeArrowheads="1"/>
              </p:cNvSpPr>
              <p:nvPr/>
            </p:nvSpPr>
            <p:spPr bwMode="auto">
              <a:xfrm>
                <a:off x="3294043" y="3063870"/>
                <a:ext cx="1435143" cy="523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i="1" baseline="50000" dirty="0"/>
                  <a:t>12</a:t>
                </a:r>
                <a:r>
                  <a:rPr lang="en-US" sz="2800" i="1" baseline="-30000" dirty="0">
                    <a:sym typeface="Symbol" pitchFamily="18" charset="2"/>
                  </a:rPr>
                  <a:t></a:t>
                </a:r>
                <a:r>
                  <a:rPr lang="en-US" sz="2800" i="1" dirty="0" smtClean="0">
                    <a:sym typeface="Symbol" pitchFamily="18" charset="2"/>
                  </a:rPr>
                  <a:t>B</a:t>
                </a:r>
                <a:r>
                  <a:rPr lang="en-US" sz="2800" i="1" baseline="-25000" dirty="0" smtClean="0">
                    <a:sym typeface="Symbol" pitchFamily="18" charset="2"/>
                  </a:rPr>
                  <a:t>g.s.</a:t>
                </a:r>
                <a:endParaRPr lang="en-US" sz="2800" i="1" baseline="-25000" dirty="0"/>
              </a:p>
            </p:txBody>
          </p:sp>
        </p:grp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1687513" y="5045075"/>
            <a:ext cx="5670550" cy="1812806"/>
            <a:chOff x="1687473" y="4670442"/>
            <a:chExt cx="5670597" cy="1812340"/>
          </a:xfrm>
        </p:grpSpPr>
        <p:sp>
          <p:nvSpPr>
            <p:cNvPr id="35" name="Oval 34"/>
            <p:cNvSpPr/>
            <p:nvPr/>
          </p:nvSpPr>
          <p:spPr>
            <a:xfrm>
              <a:off x="1687473" y="4962546"/>
              <a:ext cx="1387494" cy="13144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7956826">
              <a:off x="2771009" y="4715628"/>
              <a:ext cx="441212" cy="36036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TextBox 57"/>
            <p:cNvSpPr txBox="1">
              <a:spLocks noChangeArrowheads="1"/>
            </p:cNvSpPr>
            <p:nvPr/>
          </p:nvSpPr>
          <p:spPr bwMode="auto">
            <a:xfrm>
              <a:off x="1833525" y="5364189"/>
              <a:ext cx="13144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  <a:r>
                <a:rPr lang="en-US" sz="2800" i="1" baseline="-30000"/>
                <a:t>g.s.</a:t>
              </a:r>
              <a:endParaRPr lang="en-US" sz="2800" i="1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060805" y="4670442"/>
              <a:ext cx="839795" cy="76656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1"/>
            <p:cNvSpPr txBox="1">
              <a:spLocks noChangeArrowheads="1"/>
            </p:cNvSpPr>
            <p:nvPr/>
          </p:nvSpPr>
          <p:spPr bwMode="auto">
            <a:xfrm>
              <a:off x="4681539" y="5254650"/>
              <a:ext cx="9128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i="1">
                  <a:solidFill>
                    <a:srgbClr val="FFC000"/>
                  </a:solidFill>
                  <a:sym typeface="Symbol" pitchFamily="18" charset="2"/>
                </a:rPr>
                <a:t></a:t>
              </a:r>
              <a:r>
                <a:rPr lang="en-US" sz="1200" b="1" i="1">
                  <a:solidFill>
                    <a:srgbClr val="FFC000"/>
                  </a:solidFill>
                  <a:sym typeface="Symbol" pitchFamily="18" charset="2"/>
                </a:rPr>
                <a:t>  </a:t>
              </a:r>
              <a:r>
                <a:rPr lang="en-US" sz="4000" b="1" i="1" baseline="30000">
                  <a:solidFill>
                    <a:srgbClr val="FFC000"/>
                  </a:solidFill>
                </a:rPr>
                <a:t>-</a:t>
              </a:r>
            </a:p>
          </p:txBody>
        </p:sp>
        <p:sp>
          <p:nvSpPr>
            <p:cNvPr id="40" name="TextBox 72"/>
            <p:cNvSpPr txBox="1">
              <a:spLocks noChangeArrowheads="1"/>
            </p:cNvSpPr>
            <p:nvPr/>
          </p:nvSpPr>
          <p:spPr bwMode="auto">
            <a:xfrm>
              <a:off x="2741559" y="6021236"/>
              <a:ext cx="4616511" cy="46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/>
                <a:t>Weak </a:t>
              </a:r>
              <a:r>
                <a:rPr lang="en-US" sz="2400" b="1" i="1" dirty="0" err="1" smtClean="0"/>
                <a:t>mesonic</a:t>
              </a:r>
              <a:r>
                <a:rPr lang="en-US" sz="2400" b="1" i="1" dirty="0" smtClean="0"/>
                <a:t> </a:t>
              </a:r>
              <a:r>
                <a:rPr lang="en-US" sz="2400" b="1" i="1" dirty="0"/>
                <a:t>two body decay</a:t>
              </a:r>
            </a:p>
          </p:txBody>
        </p:sp>
      </p:grpSp>
      <p:grpSp>
        <p:nvGrpSpPr>
          <p:cNvPr id="41" name="Group 83"/>
          <p:cNvGrpSpPr>
            <a:grpSpLocks/>
          </p:cNvGrpSpPr>
          <p:nvPr/>
        </p:nvGrpSpPr>
        <p:grpSpPr bwMode="auto">
          <a:xfrm>
            <a:off x="4535488" y="2197100"/>
            <a:ext cx="4198937" cy="4125913"/>
            <a:chOff x="4535487" y="1822428"/>
            <a:chExt cx="4198995" cy="4125969"/>
          </a:xfrm>
        </p:grpSpPr>
        <p:grpSp>
          <p:nvGrpSpPr>
            <p:cNvPr id="42" name="Group 82"/>
            <p:cNvGrpSpPr>
              <a:grpSpLocks/>
            </p:cNvGrpSpPr>
            <p:nvPr/>
          </p:nvGrpSpPr>
          <p:grpSpPr bwMode="auto">
            <a:xfrm>
              <a:off x="5010156" y="1822428"/>
              <a:ext cx="3724326" cy="2848014"/>
              <a:chOff x="5010156" y="2004993"/>
              <a:chExt cx="3724326" cy="284801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776930" y="4487877"/>
                <a:ext cx="109539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65"/>
              <p:cNvSpPr txBox="1">
                <a:spLocks noChangeArrowheads="1"/>
              </p:cNvSpPr>
              <p:nvPr/>
            </p:nvSpPr>
            <p:spPr bwMode="auto">
              <a:xfrm>
                <a:off x="5338773" y="4268799"/>
                <a:ext cx="62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1</a:t>
                </a:r>
                <a:r>
                  <a:rPr lang="en-US" sz="2400" baseline="40000"/>
                  <a:t>-</a:t>
                </a:r>
              </a:p>
            </p:txBody>
          </p:sp>
          <p:sp>
            <p:nvSpPr>
              <p:cNvPr id="47" name="TextBox 66"/>
              <p:cNvSpPr txBox="1">
                <a:spLocks noChangeArrowheads="1"/>
              </p:cNvSpPr>
              <p:nvPr/>
            </p:nvSpPr>
            <p:spPr bwMode="auto">
              <a:xfrm>
                <a:off x="7054884" y="4305312"/>
                <a:ext cx="7302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0.0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776930" y="4159261"/>
                <a:ext cx="1095390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68"/>
              <p:cNvSpPr txBox="1">
                <a:spLocks noChangeArrowheads="1"/>
              </p:cNvSpPr>
              <p:nvPr/>
            </p:nvSpPr>
            <p:spPr bwMode="auto">
              <a:xfrm>
                <a:off x="5338773" y="3903669"/>
                <a:ext cx="62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FF00"/>
                    </a:solidFill>
                  </a:rPr>
                  <a:t>2</a:t>
                </a:r>
                <a:r>
                  <a:rPr lang="en-US" sz="2400" baseline="40000">
                    <a:solidFill>
                      <a:srgbClr val="FFFF00"/>
                    </a:solidFill>
                  </a:rPr>
                  <a:t>-</a:t>
                </a:r>
              </a:p>
            </p:txBody>
          </p:sp>
          <p:sp>
            <p:nvSpPr>
              <p:cNvPr id="50" name="TextBox 69"/>
              <p:cNvSpPr txBox="1">
                <a:spLocks noChangeArrowheads="1"/>
              </p:cNvSpPr>
              <p:nvPr/>
            </p:nvSpPr>
            <p:spPr bwMode="auto">
              <a:xfrm>
                <a:off x="6908832" y="3903669"/>
                <a:ext cx="171611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FF00"/>
                    </a:solidFill>
                  </a:rPr>
                  <a:t>~150 keV</a:t>
                </a:r>
              </a:p>
            </p:txBody>
          </p:sp>
          <p:sp>
            <p:nvSpPr>
              <p:cNvPr id="51" name="TextBox 73"/>
              <p:cNvSpPr txBox="1">
                <a:spLocks noChangeArrowheads="1"/>
              </p:cNvSpPr>
              <p:nvPr/>
            </p:nvSpPr>
            <p:spPr bwMode="auto">
              <a:xfrm>
                <a:off x="5192721" y="2151045"/>
                <a:ext cx="3359196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/>
                  <a:t>Ground state doublet of </a:t>
                </a:r>
                <a:r>
                  <a:rPr lang="en-US" sz="2800" i="1" baseline="50000"/>
                  <a:t>12</a:t>
                </a:r>
                <a:r>
                  <a:rPr lang="en-US" sz="2800" i="1" baseline="-30000">
                    <a:sym typeface="Symbol" pitchFamily="18" charset="2"/>
                  </a:rPr>
                  <a:t></a:t>
                </a:r>
                <a:r>
                  <a:rPr lang="en-US" sz="3200" i="1">
                    <a:sym typeface="Symbol" pitchFamily="18" charset="2"/>
                  </a:rPr>
                  <a:t>B</a:t>
                </a:r>
                <a:endParaRPr lang="en-US" sz="2800" i="1"/>
              </a:p>
              <a:p>
                <a:pPr algn="ctr"/>
                <a:r>
                  <a:rPr lang="en-US" sz="2800" i="1"/>
                  <a:t>B</a:t>
                </a:r>
                <a:r>
                  <a:rPr lang="en-US" sz="2800" i="1" baseline="-30000">
                    <a:sym typeface="Symbol" pitchFamily="18" charset="2"/>
                  </a:rPr>
                  <a:t></a:t>
                </a:r>
                <a:r>
                  <a:rPr lang="en-US" sz="2800" i="1">
                    <a:sym typeface="Symbol" pitchFamily="18" charset="2"/>
                  </a:rPr>
                  <a:t> and </a:t>
                </a:r>
                <a:r>
                  <a:rPr lang="en-US" sz="3600" i="1">
                    <a:sym typeface="Symbol" pitchFamily="18" charset="2"/>
                  </a:rPr>
                  <a:t></a:t>
                </a:r>
                <a:endParaRPr lang="en-US" sz="3600" i="1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10156" y="2004993"/>
                <a:ext cx="3724326" cy="2848014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4535487" y="5437215"/>
              <a:ext cx="949338" cy="511182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229234" y="4706955"/>
              <a:ext cx="1022364" cy="7302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629276" y="1600201"/>
            <a:ext cx="2686050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Direct Production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1557338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Example: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Light and Exotic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90500" y="1709738"/>
            <a:ext cx="2665413" cy="2446337"/>
            <a:chOff x="190440" y="1420785"/>
            <a:chExt cx="2665449" cy="2446371"/>
          </a:xfrm>
        </p:grpSpPr>
        <p:sp>
          <p:nvSpPr>
            <p:cNvPr id="6" name="Oval 5"/>
            <p:cNvSpPr/>
            <p:nvPr/>
          </p:nvSpPr>
          <p:spPr>
            <a:xfrm>
              <a:off x="1468395" y="2552688"/>
              <a:ext cx="1387494" cy="13144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43064" y="3063870"/>
              <a:ext cx="401643" cy="401643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1979577" y="2990844"/>
              <a:ext cx="4016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</a:rPr>
                <a:t>p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55570" y="1785915"/>
              <a:ext cx="1460520" cy="131446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206440" y="2579213"/>
              <a:ext cx="898695" cy="466731"/>
              <a:chOff x="1206440" y="2250596"/>
              <a:chExt cx="898695" cy="466731"/>
            </a:xfrm>
          </p:grpSpPr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6"/>
                <a:ext cx="533564" cy="101601"/>
                <a:chOff x="3849163" y="1457003"/>
                <a:chExt cx="3507745" cy="809618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3849163" y="1464817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015251" y="1457381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177572" y="1457003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 rot="2674573">
                <a:off x="1571571" y="2615726"/>
                <a:ext cx="533564" cy="101601"/>
                <a:chOff x="3849173" y="1456992"/>
                <a:chExt cx="3507744" cy="8096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3849173" y="1464806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015261" y="1457369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177581" y="1456992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614447" y="1420785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e’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190440" y="2662227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1797012" y="2078019"/>
              <a:ext cx="876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2430463" y="1746250"/>
            <a:ext cx="2725737" cy="3505200"/>
            <a:chOff x="2429871" y="1457298"/>
            <a:chExt cx="2726337" cy="350524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453688" y="1603350"/>
              <a:ext cx="1922886" cy="14970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24673" y="3648077"/>
              <a:ext cx="1387494" cy="1314468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2656661">
              <a:off x="2429871" y="3567114"/>
              <a:ext cx="543045" cy="360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53290" y="4159259"/>
              <a:ext cx="401643" cy="401643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2953290" y="4122746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sym typeface="Symbol" pitchFamily="18" charset="2"/>
                </a:rPr>
                <a:t></a:t>
              </a:r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3147993" y="3173409"/>
              <a:ext cx="11805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baseline="50000">
                  <a:solidFill>
                    <a:srgbClr val="FFCCCC"/>
                  </a:solidFill>
                </a:rPr>
                <a:t>12</a:t>
              </a:r>
              <a:r>
                <a:rPr lang="en-US" sz="2800" b="1" i="1" baseline="-30000">
                  <a:solidFill>
                    <a:srgbClr val="FFCCCC"/>
                  </a:solidFill>
                  <a:sym typeface="Symbol" pitchFamily="18" charset="2"/>
                </a:rPr>
                <a:t></a:t>
              </a:r>
              <a:r>
                <a:rPr lang="en-US" sz="2800" b="1" i="1">
                  <a:solidFill>
                    <a:srgbClr val="FFCCCC"/>
                  </a:solidFill>
                  <a:sym typeface="Symbol" pitchFamily="18" charset="2"/>
                </a:rPr>
                <a:t>B</a:t>
              </a:r>
              <a:r>
                <a:rPr lang="en-US" sz="2800" b="1" i="1" baseline="30000">
                  <a:solidFill>
                    <a:srgbClr val="FFCCCC"/>
                  </a:solidFill>
                  <a:sym typeface="Symbol" pitchFamily="18" charset="2"/>
                </a:rPr>
                <a:t>*</a:t>
              </a:r>
              <a:endParaRPr lang="en-US" sz="2800" b="1" i="1" baseline="30000">
                <a:solidFill>
                  <a:srgbClr val="FFCCCC"/>
                </a:solidFill>
              </a:endParaRPr>
            </a:p>
          </p:txBody>
        </p:sp>
        <p:sp>
          <p:nvSpPr>
            <p:cNvPr id="29" name="TextBox 35"/>
            <p:cNvSpPr txBox="1">
              <a:spLocks noChangeArrowheads="1"/>
            </p:cNvSpPr>
            <p:nvPr/>
          </p:nvSpPr>
          <p:spPr bwMode="auto">
            <a:xfrm>
              <a:off x="4279896" y="1457298"/>
              <a:ext cx="8763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</a:rPr>
                <a:t>K</a:t>
              </a:r>
              <a:r>
                <a:rPr lang="en-US" sz="3200" b="1" i="1" baseline="500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4770438" y="5251450"/>
            <a:ext cx="4110037" cy="1606550"/>
            <a:chOff x="4769827" y="4962546"/>
            <a:chExt cx="4110708" cy="1606571"/>
          </a:xfrm>
        </p:grpSpPr>
        <p:sp>
          <p:nvSpPr>
            <p:cNvPr id="31" name="Right Arrow 30"/>
            <p:cNvSpPr/>
            <p:nvPr/>
          </p:nvSpPr>
          <p:spPr>
            <a:xfrm rot="3024666">
              <a:off x="4684113" y="5646756"/>
              <a:ext cx="336554" cy="16512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91078" y="5838858"/>
              <a:ext cx="766773" cy="73025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60"/>
            <p:cNvSpPr txBox="1">
              <a:spLocks noChangeArrowheads="1"/>
            </p:cNvSpPr>
            <p:nvPr/>
          </p:nvSpPr>
          <p:spPr bwMode="auto">
            <a:xfrm>
              <a:off x="4827591" y="5984910"/>
              <a:ext cx="6937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i="1" baseline="50000"/>
                <a:t>4</a:t>
              </a:r>
              <a:r>
                <a:rPr lang="en-US" sz="2200" i="1"/>
                <a:t>He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863504" y="5291163"/>
              <a:ext cx="1643331" cy="158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64"/>
            <p:cNvSpPr txBox="1">
              <a:spLocks noChangeArrowheads="1"/>
            </p:cNvSpPr>
            <p:nvPr/>
          </p:nvSpPr>
          <p:spPr bwMode="auto">
            <a:xfrm>
              <a:off x="6434163" y="4962546"/>
              <a:ext cx="7667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i="1">
                  <a:solidFill>
                    <a:srgbClr val="FFC000"/>
                  </a:solidFill>
                  <a:sym typeface="Symbol" pitchFamily="18" charset="2"/>
                </a:rPr>
                <a:t></a:t>
              </a:r>
              <a:r>
                <a:rPr lang="en-US" sz="800" b="1" i="1">
                  <a:solidFill>
                    <a:srgbClr val="FFC000"/>
                  </a:solidFill>
                  <a:sym typeface="Symbol" pitchFamily="18" charset="2"/>
                </a:rPr>
                <a:t>   </a:t>
              </a:r>
              <a:r>
                <a:rPr lang="en-US" sz="3200" b="1" i="1" baseline="40000">
                  <a:solidFill>
                    <a:srgbClr val="FFC000"/>
                  </a:solidFill>
                </a:rPr>
                <a:t>-</a:t>
              </a:r>
            </a:p>
          </p:txBody>
        </p:sp>
        <p:sp>
          <p:nvSpPr>
            <p:cNvPr id="36" name="TextBox 65"/>
            <p:cNvSpPr txBox="1">
              <a:spLocks noChangeArrowheads="1"/>
            </p:cNvSpPr>
            <p:nvPr/>
          </p:nvSpPr>
          <p:spPr bwMode="auto">
            <a:xfrm>
              <a:off x="5484825" y="5692806"/>
              <a:ext cx="339571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C000"/>
                  </a:solidFill>
                </a:rPr>
                <a:t>Weak </a:t>
              </a:r>
              <a:r>
                <a:rPr lang="en-US" sz="2400" i="1" dirty="0" err="1" smtClean="0">
                  <a:solidFill>
                    <a:srgbClr val="FFC000"/>
                  </a:solidFill>
                </a:rPr>
                <a:t>mesonic</a:t>
              </a:r>
              <a:r>
                <a:rPr lang="en-US" sz="2400" i="1" dirty="0" smtClean="0">
                  <a:solidFill>
                    <a:srgbClr val="FFC000"/>
                  </a:solidFill>
                </a:rPr>
                <a:t> </a:t>
              </a:r>
              <a:r>
                <a:rPr lang="en-US" sz="2400" i="1" dirty="0">
                  <a:solidFill>
                    <a:srgbClr val="FFC000"/>
                  </a:solidFill>
                </a:rPr>
                <a:t>two body decay (~10</a:t>
              </a:r>
              <a:r>
                <a:rPr lang="en-US" sz="2400" i="1" baseline="30000" dirty="0">
                  <a:solidFill>
                    <a:srgbClr val="FFC000"/>
                  </a:solidFill>
                </a:rPr>
                <a:t>-10</a:t>
              </a:r>
              <a:r>
                <a:rPr lang="en-US" sz="2400" i="1" dirty="0">
                  <a:solidFill>
                    <a:srgbClr val="FFC000"/>
                  </a:solidFill>
                </a:rPr>
                <a:t>s)</a:t>
              </a:r>
            </a:p>
          </p:txBody>
        </p:sp>
      </p:grpSp>
      <p:grpSp>
        <p:nvGrpSpPr>
          <p:cNvPr id="37" name="Group 76"/>
          <p:cNvGrpSpPr>
            <a:grpSpLocks/>
          </p:cNvGrpSpPr>
          <p:nvPr/>
        </p:nvGrpSpPr>
        <p:grpSpPr bwMode="auto">
          <a:xfrm>
            <a:off x="5192713" y="1873250"/>
            <a:ext cx="3951287" cy="4071938"/>
            <a:chOff x="5192667" y="1584273"/>
            <a:chExt cx="3951334" cy="4072020"/>
          </a:xfrm>
        </p:grpSpPr>
        <p:sp>
          <p:nvSpPr>
            <p:cNvPr id="38" name="TextBox 66"/>
            <p:cNvSpPr txBox="1">
              <a:spLocks noChangeArrowheads="1"/>
            </p:cNvSpPr>
            <p:nvPr/>
          </p:nvSpPr>
          <p:spPr bwMode="auto">
            <a:xfrm>
              <a:off x="5192667" y="1584273"/>
              <a:ext cx="3951334" cy="31701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/>
                <a:t> </a:t>
              </a:r>
              <a:r>
                <a:rPr lang="en-US" sz="2800" dirty="0"/>
                <a:t>Access to variety of light and exotic </a:t>
              </a:r>
              <a:r>
                <a:rPr lang="en-US" sz="2800" dirty="0" err="1"/>
                <a:t>hypernuclei</a:t>
              </a:r>
              <a:r>
                <a:rPr lang="en-US" sz="2800" dirty="0"/>
                <a:t>, some of which cannot be produced or measured precisely by other means 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361081" y="5108594"/>
              <a:ext cx="876310" cy="5476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6884961" y="4792676"/>
              <a:ext cx="339733" cy="2921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78"/>
          <p:cNvGrpSpPr>
            <a:grpSpLocks/>
          </p:cNvGrpSpPr>
          <p:nvPr/>
        </p:nvGrpSpPr>
        <p:grpSpPr bwMode="auto">
          <a:xfrm>
            <a:off x="409575" y="4776788"/>
            <a:ext cx="4746625" cy="1849437"/>
            <a:chOff x="409518" y="4487877"/>
            <a:chExt cx="4746690" cy="1849159"/>
          </a:xfrm>
        </p:grpSpPr>
        <p:grpSp>
          <p:nvGrpSpPr>
            <p:cNvPr id="42" name="Group 69"/>
            <p:cNvGrpSpPr>
              <a:grpSpLocks/>
            </p:cNvGrpSpPr>
            <p:nvPr/>
          </p:nvGrpSpPr>
          <p:grpSpPr bwMode="auto">
            <a:xfrm>
              <a:off x="1395369" y="4487877"/>
              <a:ext cx="3760839" cy="1499701"/>
              <a:chOff x="1395369" y="4487877"/>
              <a:chExt cx="3760839" cy="1499701"/>
            </a:xfrm>
          </p:grpSpPr>
          <p:sp>
            <p:nvSpPr>
              <p:cNvPr id="44" name="Right Arrow 38"/>
              <p:cNvSpPr/>
              <p:nvPr/>
            </p:nvSpPr>
            <p:spPr>
              <a:xfrm rot="2311928">
                <a:off x="3778238" y="4854534"/>
                <a:ext cx="542932" cy="23174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10800000" flipV="1">
                <a:off x="1943063" y="4560891"/>
                <a:ext cx="730260" cy="3285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2399526" y="4980686"/>
                <a:ext cx="620620" cy="4381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9"/>
              <p:cNvSpPr txBox="1">
                <a:spLocks noChangeArrowheads="1"/>
              </p:cNvSpPr>
              <p:nvPr/>
            </p:nvSpPr>
            <p:spPr bwMode="auto">
              <a:xfrm>
                <a:off x="1395369" y="4487877"/>
                <a:ext cx="62072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 i="1">
                    <a:sym typeface="Symbol" pitchFamily="18" charset="2"/>
                  </a:rPr>
                  <a:t></a:t>
                </a:r>
                <a:endParaRPr lang="en-US" sz="4400" b="1" i="1" baseline="50000"/>
              </a:p>
            </p:txBody>
          </p:sp>
          <p:sp>
            <p:nvSpPr>
              <p:cNvPr id="48" name="TextBox 50"/>
              <p:cNvSpPr txBox="1">
                <a:spLocks noChangeArrowheads="1"/>
              </p:cNvSpPr>
              <p:nvPr/>
            </p:nvSpPr>
            <p:spPr bwMode="auto">
              <a:xfrm>
                <a:off x="1979577" y="5218137"/>
                <a:ext cx="62072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 i="1">
                    <a:sym typeface="Symbol" pitchFamily="18" charset="2"/>
                  </a:rPr>
                  <a:t></a:t>
                </a:r>
                <a:endParaRPr lang="en-US" sz="4400" b="1" i="1" baseline="50000"/>
              </a:p>
            </p:txBody>
          </p:sp>
          <p:grpSp>
            <p:nvGrpSpPr>
              <p:cNvPr id="49" name="Group 53"/>
              <p:cNvGrpSpPr>
                <a:grpSpLocks/>
              </p:cNvGrpSpPr>
              <p:nvPr/>
            </p:nvGrpSpPr>
            <p:grpSpPr bwMode="auto">
              <a:xfrm>
                <a:off x="4206870" y="4999059"/>
                <a:ext cx="657233" cy="657233"/>
                <a:chOff x="4645027" y="5765831"/>
                <a:chExt cx="657233" cy="657233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645027" y="5765831"/>
                  <a:ext cx="657233" cy="6572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754565" y="5875371"/>
                  <a:ext cx="401643" cy="401643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4754565" y="5838858"/>
                  <a:ext cx="47466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50" name="TextBox 54"/>
              <p:cNvSpPr txBox="1">
                <a:spLocks noChangeArrowheads="1"/>
              </p:cNvSpPr>
              <p:nvPr/>
            </p:nvSpPr>
            <p:spPr bwMode="auto">
              <a:xfrm>
                <a:off x="4279896" y="4524390"/>
                <a:ext cx="87631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baseline="50000">
                    <a:solidFill>
                      <a:srgbClr val="FFC000"/>
                    </a:solidFill>
                  </a:rPr>
                  <a:t>4</a:t>
                </a:r>
                <a:r>
                  <a:rPr lang="en-US" sz="2800" b="1" i="1" baseline="-30000">
                    <a:solidFill>
                      <a:srgbClr val="FFC000"/>
                    </a:solidFill>
                    <a:sym typeface="Symbol" pitchFamily="18" charset="2"/>
                  </a:rPr>
                  <a:t></a:t>
                </a:r>
                <a:r>
                  <a:rPr lang="en-US" sz="2800" b="1" i="1">
                    <a:solidFill>
                      <a:srgbClr val="FFC000"/>
                    </a:solidFill>
                    <a:sym typeface="Symbol" pitchFamily="18" charset="2"/>
                  </a:rPr>
                  <a:t>H</a:t>
                </a:r>
                <a:endParaRPr lang="en-US" sz="2800" b="1" i="1" baseline="3000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>
              <a:off x="409518" y="5875371"/>
              <a:ext cx="4125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/>
                <a:t>Fragmentation (&lt;10</a:t>
              </a:r>
              <a:r>
                <a:rPr lang="en-US" sz="2400" i="1" baseline="40000"/>
                <a:t>-16</a:t>
              </a:r>
              <a:r>
                <a:rPr lang="en-US" sz="2400" i="1"/>
                <a:t>s)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457450" y="1014413"/>
            <a:ext cx="4429125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Fragmentation Process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1914526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Example: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1843088" y="3124200"/>
            <a:ext cx="571500" cy="576263"/>
          </a:xfrm>
          <a:prstGeom prst="ellipse">
            <a:avLst/>
          </a:prstGeom>
          <a:solidFill>
            <a:srgbClr val="F7FCB2"/>
          </a:solidFill>
          <a:ln>
            <a:solidFill>
              <a:srgbClr val="F7FC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28712" y="3043237"/>
            <a:ext cx="328613" cy="314325"/>
          </a:xfrm>
          <a:prstGeom prst="ellipse">
            <a:avLst/>
          </a:prstGeom>
          <a:solidFill>
            <a:srgbClr val="F7FCB2"/>
          </a:solidFill>
          <a:ln>
            <a:solidFill>
              <a:srgbClr val="F7FCB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r>
              <a:rPr lang="en-US" i="1" dirty="0" smtClean="0"/>
              <a:t>– Baryonic Interactions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447800"/>
            <a:ext cx="8586788" cy="1219200"/>
          </a:xfrm>
        </p:spPr>
        <p:txBody>
          <a:bodyPr/>
          <a:lstStyle/>
          <a:p>
            <a:r>
              <a:rPr lang="en-US" dirty="0" smtClean="0"/>
              <a:t>Baryonic interaction </a:t>
            </a:r>
            <a:r>
              <a:rPr lang="en-US" i="1" dirty="0" smtClean="0"/>
              <a:t>B-B</a:t>
            </a:r>
            <a:r>
              <a:rPr lang="en-US" dirty="0" smtClean="0"/>
              <a:t> is the important nuclear force that builds the “foundation of world”;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53898" y="2502889"/>
            <a:ext cx="3530990" cy="2647916"/>
            <a:chOff x="2053886" y="2502889"/>
            <a:chExt cx="3530990" cy="264791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3886" y="2502889"/>
              <a:ext cx="3530990" cy="26479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433710" y="3502855"/>
              <a:ext cx="534573" cy="140677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25924" y="3151163"/>
            <a:ext cx="4518076" cy="3706837"/>
            <a:chOff x="4625924" y="3151163"/>
            <a:chExt cx="4518076" cy="3706837"/>
          </a:xfrm>
        </p:grpSpPr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87788"/>
              <a:ext cx="3962400" cy="2970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" name="Freeform 32"/>
            <p:cNvSpPr/>
            <p:nvPr/>
          </p:nvSpPr>
          <p:spPr>
            <a:xfrm>
              <a:off x="4625924" y="4049151"/>
              <a:ext cx="973016" cy="283698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89785" y="3151163"/>
              <a:ext cx="21945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Astronomical Scale </a:t>
              </a: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Neutron Stars </a:t>
              </a: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2880" y="2504049"/>
            <a:ext cx="914400" cy="534572"/>
            <a:chOff x="182880" y="2504049"/>
            <a:chExt cx="914400" cy="534572"/>
          </a:xfrm>
        </p:grpSpPr>
        <p:sp>
          <p:nvSpPr>
            <p:cNvPr id="4" name="Oval 3"/>
            <p:cNvSpPr/>
            <p:nvPr/>
          </p:nvSpPr>
          <p:spPr>
            <a:xfrm>
              <a:off x="579119" y="2907323"/>
              <a:ext cx="124265" cy="13129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880" y="250404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en-US" dirty="0" smtClean="0">
                  <a:solidFill>
                    <a:srgbClr val="FFFF00"/>
                  </a:solidFill>
                </a:rPr>
                <a:t> (1p)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1" y="3022209"/>
            <a:ext cx="1083212" cy="880197"/>
            <a:chOff x="548641" y="3022209"/>
            <a:chExt cx="1083212" cy="880197"/>
          </a:xfrm>
        </p:grpSpPr>
        <p:grpSp>
          <p:nvGrpSpPr>
            <p:cNvPr id="10" name="Group 9"/>
            <p:cNvGrpSpPr/>
            <p:nvPr/>
          </p:nvGrpSpPr>
          <p:grpSpPr>
            <a:xfrm>
              <a:off x="1179341" y="3115994"/>
              <a:ext cx="239151" cy="215704"/>
              <a:chOff x="1559169" y="3242603"/>
              <a:chExt cx="239151" cy="21570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89649" y="3327009"/>
                <a:ext cx="124265" cy="13129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659988" y="3242603"/>
                <a:ext cx="124265" cy="13129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74055" y="3312943"/>
                <a:ext cx="124265" cy="13129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59169" y="3254325"/>
                <a:ext cx="124265" cy="13129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783102" y="3022209"/>
              <a:ext cx="325901" cy="112541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1" y="3317631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(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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 - 2p, 2n)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02899" y="2851053"/>
            <a:ext cx="1226233" cy="815927"/>
            <a:chOff x="1502899" y="2851053"/>
            <a:chExt cx="1226233" cy="815927"/>
          </a:xfrm>
        </p:grpSpPr>
        <p:grpSp>
          <p:nvGrpSpPr>
            <p:cNvPr id="26" name="Group 25"/>
            <p:cNvGrpSpPr/>
            <p:nvPr/>
          </p:nvGrpSpPr>
          <p:grpSpPr>
            <a:xfrm>
              <a:off x="1922584" y="3226192"/>
              <a:ext cx="464234" cy="440788"/>
              <a:chOff x="2119532" y="3451274"/>
              <a:chExt cx="464234" cy="44078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19532" y="3451274"/>
                <a:ext cx="239151" cy="215704"/>
                <a:chOff x="1559169" y="3242603"/>
                <a:chExt cx="239151" cy="215704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344615" y="3507546"/>
                <a:ext cx="239151" cy="215704"/>
                <a:chOff x="1559169" y="3242603"/>
                <a:chExt cx="239151" cy="21570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161735" y="3676358"/>
                <a:ext cx="239151" cy="215704"/>
                <a:chOff x="1559169" y="3242603"/>
                <a:chExt cx="239151" cy="21570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" name="Freeform 30"/>
            <p:cNvSpPr/>
            <p:nvPr/>
          </p:nvSpPr>
          <p:spPr>
            <a:xfrm>
              <a:off x="1502899" y="3263704"/>
              <a:ext cx="325901" cy="112541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40524" y="2851053"/>
              <a:ext cx="88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(3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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 )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285751" y="4923692"/>
            <a:ext cx="4623874" cy="19343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beyond basic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interaction is essential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71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Electro-production of </a:t>
            </a:r>
            <a:r>
              <a:rPr lang="en-US" sz="3600" dirty="0" err="1" smtClean="0"/>
              <a:t>Hypernuclei</a:t>
            </a:r>
            <a:r>
              <a:rPr lang="en-US" sz="3600" dirty="0" smtClean="0"/>
              <a:t> and </a:t>
            </a:r>
            <a:r>
              <a:rPr lang="en-US" sz="3600" dirty="0" err="1" smtClean="0"/>
              <a:t>Hyperfragments</a:t>
            </a:r>
            <a:r>
              <a:rPr lang="en-US" sz="3600" dirty="0" smtClean="0"/>
              <a:t> from the Continuum</a:t>
            </a:r>
            <a:endParaRPr lang="en-US" sz="3600" i="1" baseline="-25000" dirty="0"/>
          </a:p>
        </p:txBody>
      </p:sp>
      <p:grpSp>
        <p:nvGrpSpPr>
          <p:cNvPr id="1083" name="Group 1082"/>
          <p:cNvGrpSpPr/>
          <p:nvPr/>
        </p:nvGrpSpPr>
        <p:grpSpPr>
          <a:xfrm>
            <a:off x="4779810" y="1220012"/>
            <a:ext cx="3089572" cy="2709049"/>
            <a:chOff x="4779810" y="1220012"/>
            <a:chExt cx="3089572" cy="2709049"/>
          </a:xfrm>
        </p:grpSpPr>
        <p:cxnSp>
          <p:nvCxnSpPr>
            <p:cNvPr id="880" name="AutoShape 56"/>
            <p:cNvCxnSpPr>
              <a:cxnSpLocks noChangeShapeType="1"/>
            </p:cNvCxnSpPr>
            <p:nvPr/>
          </p:nvCxnSpPr>
          <p:spPr bwMode="auto">
            <a:xfrm>
              <a:off x="4956982" y="1578571"/>
              <a:ext cx="2448199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881" name="Text Box 57"/>
            <p:cNvSpPr txBox="1">
              <a:spLocks noChangeArrowheads="1"/>
            </p:cNvSpPr>
            <p:nvPr/>
          </p:nvSpPr>
          <p:spPr bwMode="auto">
            <a:xfrm>
              <a:off x="4779810" y="1228726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2" name="Text Box 58"/>
            <p:cNvSpPr txBox="1">
              <a:spLocks noChangeArrowheads="1"/>
            </p:cNvSpPr>
            <p:nvPr/>
          </p:nvSpPr>
          <p:spPr bwMode="auto">
            <a:xfrm>
              <a:off x="7131370" y="1220012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83" name="Group 59"/>
            <p:cNvGrpSpPr>
              <a:grpSpLocks/>
            </p:cNvGrpSpPr>
            <p:nvPr/>
          </p:nvGrpSpPr>
          <p:grpSpPr bwMode="auto">
            <a:xfrm>
              <a:off x="6100549" y="1578571"/>
              <a:ext cx="108451" cy="682969"/>
              <a:chOff x="5115" y="2490"/>
              <a:chExt cx="101" cy="600"/>
            </a:xfrm>
          </p:grpSpPr>
          <p:grpSp>
            <p:nvGrpSpPr>
              <p:cNvPr id="884" name="Group 60"/>
              <p:cNvGrpSpPr>
                <a:grpSpLocks/>
              </p:cNvGrpSpPr>
              <p:nvPr/>
            </p:nvGrpSpPr>
            <p:grpSpPr bwMode="auto">
              <a:xfrm>
                <a:off x="5115" y="2490"/>
                <a:ext cx="101" cy="300"/>
                <a:chOff x="5115" y="2490"/>
                <a:chExt cx="1020" cy="2250"/>
              </a:xfrm>
            </p:grpSpPr>
            <p:grpSp>
              <p:nvGrpSpPr>
                <p:cNvPr id="896" name="Group 61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02" name="Freeform 62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" name="Freeform 63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4" name="Freeform 64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5" name="Freeform 65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7" name="Group 66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98" name="Freeform 67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9" name="Freeform 68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0" name="Freeform 69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1" name="Freeform 70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85" name="Group 71"/>
              <p:cNvGrpSpPr>
                <a:grpSpLocks/>
              </p:cNvGrpSpPr>
              <p:nvPr/>
            </p:nvGrpSpPr>
            <p:grpSpPr bwMode="auto">
              <a:xfrm>
                <a:off x="5115" y="2790"/>
                <a:ext cx="101" cy="300"/>
                <a:chOff x="5115" y="2490"/>
                <a:chExt cx="1020" cy="2250"/>
              </a:xfrm>
            </p:grpSpPr>
            <p:grpSp>
              <p:nvGrpSpPr>
                <p:cNvPr id="886" name="Group 72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92" name="Freeform 73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 74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 75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5" name="Freeform 76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7" name="Group 77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88" name="Freeform 78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Freeform 79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 80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 81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06" name="Text Box 82"/>
            <p:cNvSpPr txBox="1">
              <a:spLocks noChangeArrowheads="1"/>
            </p:cNvSpPr>
            <p:nvPr/>
          </p:nvSpPr>
          <p:spPr bwMode="auto">
            <a:xfrm>
              <a:off x="5681778" y="1681016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7" name="Oval 83"/>
            <p:cNvSpPr>
              <a:spLocks noChangeArrowheads="1"/>
            </p:cNvSpPr>
            <p:nvPr/>
          </p:nvSpPr>
          <p:spPr bwMode="auto">
            <a:xfrm>
              <a:off x="6020016" y="2261540"/>
              <a:ext cx="257705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8" name="AutoShape 84"/>
            <p:cNvCxnSpPr>
              <a:cxnSpLocks noChangeShapeType="1"/>
            </p:cNvCxnSpPr>
            <p:nvPr/>
          </p:nvCxnSpPr>
          <p:spPr bwMode="auto">
            <a:xfrm flipV="1">
              <a:off x="6245508" y="1988352"/>
              <a:ext cx="95028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909" name="Text Box 85"/>
            <p:cNvSpPr txBox="1">
              <a:spLocks noChangeArrowheads="1"/>
            </p:cNvSpPr>
            <p:nvPr/>
          </p:nvSpPr>
          <p:spPr bwMode="auto">
            <a:xfrm>
              <a:off x="7083050" y="1715165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0" name="AutoShape 86"/>
            <p:cNvCxnSpPr>
              <a:cxnSpLocks noChangeShapeType="1"/>
            </p:cNvCxnSpPr>
            <p:nvPr/>
          </p:nvCxnSpPr>
          <p:spPr bwMode="auto">
            <a:xfrm>
              <a:off x="6245508" y="2466431"/>
              <a:ext cx="853648" cy="17074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11" name="Text Box 87"/>
            <p:cNvSpPr txBox="1">
              <a:spLocks noChangeArrowheads="1"/>
            </p:cNvSpPr>
            <p:nvPr/>
          </p:nvSpPr>
          <p:spPr bwMode="auto">
            <a:xfrm>
              <a:off x="7046502" y="2244466"/>
              <a:ext cx="499304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2" name="AutoShape 88"/>
            <p:cNvCxnSpPr>
              <a:cxnSpLocks noChangeShapeType="1"/>
            </p:cNvCxnSpPr>
            <p:nvPr/>
          </p:nvCxnSpPr>
          <p:spPr bwMode="auto">
            <a:xfrm flipV="1">
              <a:off x="5746204" y="2483505"/>
              <a:ext cx="306024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13" name="Oval 89"/>
            <p:cNvSpPr>
              <a:spLocks noChangeArrowheads="1"/>
            </p:cNvSpPr>
            <p:nvPr/>
          </p:nvSpPr>
          <p:spPr bwMode="auto">
            <a:xfrm>
              <a:off x="5617351" y="2756692"/>
              <a:ext cx="153549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Text Box 90"/>
            <p:cNvSpPr txBox="1">
              <a:spLocks noChangeArrowheads="1"/>
            </p:cNvSpPr>
            <p:nvPr/>
          </p:nvSpPr>
          <p:spPr bwMode="auto">
            <a:xfrm>
              <a:off x="5514720" y="2307189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5" name="AutoShape 91"/>
            <p:cNvCxnSpPr>
              <a:cxnSpLocks noChangeShapeType="1"/>
            </p:cNvCxnSpPr>
            <p:nvPr/>
          </p:nvCxnSpPr>
          <p:spPr bwMode="auto">
            <a:xfrm>
              <a:off x="5295221" y="284206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6" name="AutoShape 92"/>
            <p:cNvCxnSpPr>
              <a:cxnSpLocks noChangeShapeType="1"/>
            </p:cNvCxnSpPr>
            <p:nvPr/>
          </p:nvCxnSpPr>
          <p:spPr bwMode="auto">
            <a:xfrm>
              <a:off x="5295221" y="296158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7" name="AutoShape 93"/>
            <p:cNvCxnSpPr>
              <a:cxnSpLocks noChangeShapeType="1"/>
            </p:cNvCxnSpPr>
            <p:nvPr/>
          </p:nvCxnSpPr>
          <p:spPr bwMode="auto">
            <a:xfrm>
              <a:off x="5295221" y="308110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8" name="AutoShape 94"/>
            <p:cNvCxnSpPr>
              <a:cxnSpLocks noChangeShapeType="1"/>
            </p:cNvCxnSpPr>
            <p:nvPr/>
          </p:nvCxnSpPr>
          <p:spPr bwMode="auto">
            <a:xfrm>
              <a:off x="5295221" y="3200622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grpSp>
          <p:nvGrpSpPr>
            <p:cNvPr id="919" name="Group 95"/>
            <p:cNvGrpSpPr>
              <a:grpSpLocks/>
            </p:cNvGrpSpPr>
            <p:nvPr/>
          </p:nvGrpSpPr>
          <p:grpSpPr bwMode="auto">
            <a:xfrm>
              <a:off x="5746204" y="2961583"/>
              <a:ext cx="1336845" cy="239039"/>
              <a:chOff x="5550" y="3270"/>
              <a:chExt cx="720" cy="210"/>
            </a:xfrm>
          </p:grpSpPr>
          <p:cxnSp>
            <p:nvCxnSpPr>
              <p:cNvPr id="920" name="AutoShape 96"/>
              <p:cNvCxnSpPr>
                <a:cxnSpLocks noChangeShapeType="1"/>
              </p:cNvCxnSpPr>
              <p:nvPr/>
            </p:nvCxnSpPr>
            <p:spPr bwMode="auto">
              <a:xfrm>
                <a:off x="5550" y="3480"/>
                <a:ext cx="72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921" name="AutoShape 97"/>
              <p:cNvCxnSpPr>
                <a:cxnSpLocks noChangeShapeType="1"/>
              </p:cNvCxnSpPr>
              <p:nvPr/>
            </p:nvCxnSpPr>
            <p:spPr bwMode="auto">
              <a:xfrm>
                <a:off x="5565" y="3375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922" name="AutoShape 98"/>
              <p:cNvCxnSpPr>
                <a:cxnSpLocks noChangeShapeType="1"/>
              </p:cNvCxnSpPr>
              <p:nvPr/>
            </p:nvCxnSpPr>
            <p:spPr bwMode="auto">
              <a:xfrm>
                <a:off x="5565" y="3270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sp>
          <p:nvSpPr>
            <p:cNvPr id="923" name="Text Box 99"/>
            <p:cNvSpPr txBox="1">
              <a:spLocks noChangeArrowheads="1"/>
            </p:cNvSpPr>
            <p:nvPr/>
          </p:nvSpPr>
          <p:spPr bwMode="auto">
            <a:xfrm>
              <a:off x="4812023" y="2790841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" name="Text Box 100"/>
            <p:cNvSpPr txBox="1">
              <a:spLocks noChangeArrowheads="1"/>
            </p:cNvSpPr>
            <p:nvPr/>
          </p:nvSpPr>
          <p:spPr bwMode="auto">
            <a:xfrm>
              <a:off x="6999627" y="2862278"/>
              <a:ext cx="869755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5" name="Text Box 101"/>
            <p:cNvSpPr txBox="1">
              <a:spLocks noChangeArrowheads="1"/>
            </p:cNvSpPr>
            <p:nvPr/>
          </p:nvSpPr>
          <p:spPr bwMode="auto">
            <a:xfrm>
              <a:off x="5043678" y="3351148"/>
              <a:ext cx="2587166" cy="5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ea typeface="宋体" pitchFamily="2" charset="-122"/>
                  <a:sym typeface="Symbol"/>
                </a:rPr>
                <a:t>Quasi-free  production</a:t>
              </a:r>
              <a:r>
                <a:rPr lang="en-US" sz="1600" b="1" dirty="0" smtClean="0">
                  <a:latin typeface="Arial" pitchFamily="34" charset="0"/>
                  <a:sym typeface="Symbol"/>
                </a:rPr>
                <a:t> </a:t>
              </a:r>
              <a:r>
                <a:rPr lang="en-US" sz="1600" b="1" dirty="0" smtClean="0">
                  <a:latin typeface="Calibri" pitchFamily="34" charset="0"/>
                  <a:sym typeface="Symbol"/>
                </a:rPr>
                <a:t>(Continuum)</a:t>
              </a:r>
              <a:endParaRPr lang="en-US" sz="1600" b="1" dirty="0" smtClean="0">
                <a:latin typeface="Calibri" pitchFamily="34" charset="0"/>
                <a:ea typeface="宋体" pitchFamily="2" charset="-122"/>
                <a:sym typeface="Symbol"/>
              </a:endParaRPr>
            </a:p>
          </p:txBody>
        </p:sp>
      </p:grpSp>
      <p:grpSp>
        <p:nvGrpSpPr>
          <p:cNvPr id="1084" name="Group 1083"/>
          <p:cNvGrpSpPr/>
          <p:nvPr/>
        </p:nvGrpSpPr>
        <p:grpSpPr>
          <a:xfrm>
            <a:off x="1000125" y="3931673"/>
            <a:ext cx="3328987" cy="2669152"/>
            <a:chOff x="1000125" y="3931673"/>
            <a:chExt cx="3328987" cy="2669152"/>
          </a:xfrm>
        </p:grpSpPr>
        <p:cxnSp>
          <p:nvCxnSpPr>
            <p:cNvPr id="926" name="AutoShape 103"/>
            <p:cNvCxnSpPr>
              <a:cxnSpLocks noChangeShapeType="1"/>
            </p:cNvCxnSpPr>
            <p:nvPr/>
          </p:nvCxnSpPr>
          <p:spPr bwMode="auto">
            <a:xfrm>
              <a:off x="1468050" y="4295805"/>
              <a:ext cx="2385723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27" name="Text Box 104"/>
            <p:cNvSpPr txBox="1">
              <a:spLocks noChangeArrowheads="1"/>
            </p:cNvSpPr>
            <p:nvPr/>
          </p:nvSpPr>
          <p:spPr bwMode="auto">
            <a:xfrm>
              <a:off x="1295399" y="393167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" name="Text Box 105"/>
            <p:cNvSpPr txBox="1">
              <a:spLocks noChangeArrowheads="1"/>
            </p:cNvSpPr>
            <p:nvPr/>
          </p:nvSpPr>
          <p:spPr bwMode="auto">
            <a:xfrm>
              <a:off x="3586949" y="3937246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9" name="Group 107"/>
            <p:cNvGrpSpPr>
              <a:grpSpLocks/>
            </p:cNvGrpSpPr>
            <p:nvPr/>
          </p:nvGrpSpPr>
          <p:grpSpPr bwMode="auto">
            <a:xfrm>
              <a:off x="2582434" y="4295805"/>
              <a:ext cx="105683" cy="341485"/>
              <a:chOff x="5115" y="2490"/>
              <a:chExt cx="1020" cy="2250"/>
            </a:xfrm>
          </p:grpSpPr>
          <p:grpSp>
            <p:nvGrpSpPr>
              <p:cNvPr id="930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936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7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8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9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932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4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40" name="Group 118"/>
            <p:cNvGrpSpPr>
              <a:grpSpLocks/>
            </p:cNvGrpSpPr>
            <p:nvPr/>
          </p:nvGrpSpPr>
          <p:grpSpPr bwMode="auto">
            <a:xfrm>
              <a:off x="2582434" y="4637290"/>
              <a:ext cx="105683" cy="341485"/>
              <a:chOff x="5115" y="2490"/>
              <a:chExt cx="1020" cy="2250"/>
            </a:xfrm>
          </p:grpSpPr>
          <p:grpSp>
            <p:nvGrpSpPr>
              <p:cNvPr id="941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947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8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42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943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4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5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6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51" name="Text Box 129"/>
            <p:cNvSpPr txBox="1">
              <a:spLocks noChangeArrowheads="1"/>
            </p:cNvSpPr>
            <p:nvPr/>
          </p:nvSpPr>
          <p:spPr bwMode="auto">
            <a:xfrm>
              <a:off x="2174350" y="439825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2" name="Oval 130"/>
            <p:cNvSpPr>
              <a:spLocks noChangeArrowheads="1"/>
            </p:cNvSpPr>
            <p:nvPr/>
          </p:nvSpPr>
          <p:spPr bwMode="auto">
            <a:xfrm>
              <a:off x="2503956" y="4978774"/>
              <a:ext cx="251129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53" name="AutoShape 131"/>
            <p:cNvCxnSpPr>
              <a:cxnSpLocks noChangeShapeType="1"/>
            </p:cNvCxnSpPr>
            <p:nvPr/>
          </p:nvCxnSpPr>
          <p:spPr bwMode="auto">
            <a:xfrm flipV="1">
              <a:off x="2723694" y="4705586"/>
              <a:ext cx="92603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954" name="Text Box 132"/>
            <p:cNvSpPr txBox="1">
              <a:spLocks noChangeArrowheads="1"/>
            </p:cNvSpPr>
            <p:nvPr/>
          </p:nvSpPr>
          <p:spPr bwMode="auto">
            <a:xfrm>
              <a:off x="3539862" y="4432399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5" name="AutoShape 133"/>
            <p:cNvCxnSpPr>
              <a:cxnSpLocks noChangeShapeType="1"/>
            </p:cNvCxnSpPr>
            <p:nvPr/>
          </p:nvCxnSpPr>
          <p:spPr bwMode="auto">
            <a:xfrm>
              <a:off x="2723694" y="5183665"/>
              <a:ext cx="831864" cy="5122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56" name="Text Box 134"/>
            <p:cNvSpPr txBox="1">
              <a:spLocks noChangeArrowheads="1"/>
            </p:cNvSpPr>
            <p:nvPr/>
          </p:nvSpPr>
          <p:spPr bwMode="auto">
            <a:xfrm>
              <a:off x="2763533" y="4873541"/>
              <a:ext cx="470866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7" name="AutoShape 135"/>
            <p:cNvCxnSpPr>
              <a:cxnSpLocks noChangeShapeType="1"/>
            </p:cNvCxnSpPr>
            <p:nvPr/>
          </p:nvCxnSpPr>
          <p:spPr bwMode="auto">
            <a:xfrm flipV="1">
              <a:off x="2237132" y="5200739"/>
              <a:ext cx="298215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58" name="Oval 136"/>
            <p:cNvSpPr>
              <a:spLocks noChangeArrowheads="1"/>
            </p:cNvSpPr>
            <p:nvPr/>
          </p:nvSpPr>
          <p:spPr bwMode="auto">
            <a:xfrm>
              <a:off x="2111567" y="5473926"/>
              <a:ext cx="149631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Text Box 137"/>
            <p:cNvSpPr txBox="1">
              <a:spLocks noChangeArrowheads="1"/>
            </p:cNvSpPr>
            <p:nvPr/>
          </p:nvSpPr>
          <p:spPr bwMode="auto">
            <a:xfrm>
              <a:off x="2054417" y="503871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0" name="AutoShape 138"/>
            <p:cNvCxnSpPr>
              <a:cxnSpLocks noChangeShapeType="1"/>
            </p:cNvCxnSpPr>
            <p:nvPr/>
          </p:nvCxnSpPr>
          <p:spPr bwMode="auto">
            <a:xfrm>
              <a:off x="1797656" y="555929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1" name="AutoShape 139"/>
            <p:cNvCxnSpPr>
              <a:cxnSpLocks noChangeShapeType="1"/>
            </p:cNvCxnSpPr>
            <p:nvPr/>
          </p:nvCxnSpPr>
          <p:spPr bwMode="auto">
            <a:xfrm>
              <a:off x="1797656" y="567881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2" name="AutoShape 140"/>
            <p:cNvCxnSpPr>
              <a:cxnSpLocks noChangeShapeType="1"/>
            </p:cNvCxnSpPr>
            <p:nvPr/>
          </p:nvCxnSpPr>
          <p:spPr bwMode="auto">
            <a:xfrm>
              <a:off x="1797656" y="579833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3" name="AutoShape 141"/>
            <p:cNvCxnSpPr>
              <a:cxnSpLocks noChangeShapeType="1"/>
            </p:cNvCxnSpPr>
            <p:nvPr/>
          </p:nvCxnSpPr>
          <p:spPr bwMode="auto">
            <a:xfrm>
              <a:off x="1797656" y="5917856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64" name="Text Box 142"/>
            <p:cNvSpPr txBox="1">
              <a:spLocks noChangeArrowheads="1"/>
            </p:cNvSpPr>
            <p:nvPr/>
          </p:nvSpPr>
          <p:spPr bwMode="auto">
            <a:xfrm>
              <a:off x="1326790" y="5508075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5" name="Text Box 143"/>
            <p:cNvSpPr txBox="1">
              <a:spLocks noChangeArrowheads="1"/>
            </p:cNvSpPr>
            <p:nvPr/>
          </p:nvSpPr>
          <p:spPr bwMode="auto">
            <a:xfrm>
              <a:off x="3377274" y="5531076"/>
              <a:ext cx="84756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Y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6" name="Text Box 144"/>
            <p:cNvSpPr txBox="1">
              <a:spLocks noChangeArrowheads="1"/>
            </p:cNvSpPr>
            <p:nvPr/>
          </p:nvSpPr>
          <p:spPr bwMode="auto">
            <a:xfrm>
              <a:off x="1000125" y="6139821"/>
              <a:ext cx="3328987" cy="46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Production of </a:t>
              </a:r>
              <a:r>
                <a:rPr kumimoji="0" lang="en-US" altLang="zh-CN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Hyperfragment</a:t>
              </a: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 (Continuum)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7" name="Oval 145"/>
            <p:cNvSpPr>
              <a:spLocks noChangeArrowheads="1"/>
            </p:cNvSpPr>
            <p:nvPr/>
          </p:nvSpPr>
          <p:spPr bwMode="auto">
            <a:xfrm>
              <a:off x="3178865" y="5234887"/>
              <a:ext cx="121379" cy="4439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Text Box 146"/>
            <p:cNvSpPr txBox="1">
              <a:spLocks noChangeArrowheads="1"/>
            </p:cNvSpPr>
            <p:nvPr/>
          </p:nvSpPr>
          <p:spPr bwMode="auto">
            <a:xfrm>
              <a:off x="3524167" y="4944626"/>
              <a:ext cx="470866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9" name="AutoShape 148"/>
            <p:cNvCxnSpPr>
              <a:cxnSpLocks noChangeShapeType="1"/>
            </p:cNvCxnSpPr>
            <p:nvPr/>
          </p:nvCxnSpPr>
          <p:spPr bwMode="auto">
            <a:xfrm>
              <a:off x="2237132" y="5917856"/>
              <a:ext cx="1208557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70" name="AutoShape 149"/>
            <p:cNvCxnSpPr>
              <a:cxnSpLocks noChangeShapeType="1"/>
            </p:cNvCxnSpPr>
            <p:nvPr/>
          </p:nvCxnSpPr>
          <p:spPr bwMode="auto">
            <a:xfrm>
              <a:off x="2262310" y="5798337"/>
              <a:ext cx="1158200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71" name="AutoShape 150"/>
            <p:cNvCxnSpPr>
              <a:cxnSpLocks noChangeShapeType="1"/>
            </p:cNvCxnSpPr>
            <p:nvPr/>
          </p:nvCxnSpPr>
          <p:spPr bwMode="auto">
            <a:xfrm>
              <a:off x="2262310" y="5678817"/>
              <a:ext cx="1158200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1085" name="Group 1084"/>
          <p:cNvGrpSpPr/>
          <p:nvPr/>
        </p:nvGrpSpPr>
        <p:grpSpPr>
          <a:xfrm>
            <a:off x="4811201" y="3920173"/>
            <a:ext cx="3847024" cy="2752090"/>
            <a:chOff x="4811201" y="3920173"/>
            <a:chExt cx="3847024" cy="2752090"/>
          </a:xfrm>
        </p:grpSpPr>
        <p:cxnSp>
          <p:nvCxnSpPr>
            <p:cNvPr id="972" name="AutoShape 152"/>
            <p:cNvCxnSpPr>
              <a:cxnSpLocks noChangeShapeType="1"/>
            </p:cNvCxnSpPr>
            <p:nvPr/>
          </p:nvCxnSpPr>
          <p:spPr bwMode="auto">
            <a:xfrm>
              <a:off x="4983852" y="4270017"/>
              <a:ext cx="2385723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73" name="Text Box 153"/>
            <p:cNvSpPr txBox="1">
              <a:spLocks noChangeArrowheads="1"/>
            </p:cNvSpPr>
            <p:nvPr/>
          </p:nvSpPr>
          <p:spPr bwMode="auto">
            <a:xfrm>
              <a:off x="4811201" y="392017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4" name="Text Box 154"/>
            <p:cNvSpPr txBox="1">
              <a:spLocks noChangeArrowheads="1"/>
            </p:cNvSpPr>
            <p:nvPr/>
          </p:nvSpPr>
          <p:spPr bwMode="auto">
            <a:xfrm>
              <a:off x="7102751" y="395432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75" name="Group 155"/>
            <p:cNvGrpSpPr>
              <a:grpSpLocks/>
            </p:cNvGrpSpPr>
            <p:nvPr/>
          </p:nvGrpSpPr>
          <p:grpSpPr bwMode="auto">
            <a:xfrm>
              <a:off x="6098236" y="4270017"/>
              <a:ext cx="105683" cy="682969"/>
              <a:chOff x="5115" y="2490"/>
              <a:chExt cx="101" cy="600"/>
            </a:xfrm>
          </p:grpSpPr>
          <p:grpSp>
            <p:nvGrpSpPr>
              <p:cNvPr id="976" name="Group 156"/>
              <p:cNvGrpSpPr>
                <a:grpSpLocks/>
              </p:cNvGrpSpPr>
              <p:nvPr/>
            </p:nvGrpSpPr>
            <p:grpSpPr bwMode="auto">
              <a:xfrm>
                <a:off x="5115" y="2490"/>
                <a:ext cx="101" cy="300"/>
                <a:chOff x="5115" y="2490"/>
                <a:chExt cx="1020" cy="2250"/>
              </a:xfrm>
            </p:grpSpPr>
            <p:grpSp>
              <p:nvGrpSpPr>
                <p:cNvPr id="988" name="Group 157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94" name="Freeform 158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 159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 160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 161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9" name="Group 162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90" name="Freeform 163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 164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 165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 166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77" name="Group 167"/>
              <p:cNvGrpSpPr>
                <a:grpSpLocks/>
              </p:cNvGrpSpPr>
              <p:nvPr/>
            </p:nvGrpSpPr>
            <p:grpSpPr bwMode="auto">
              <a:xfrm>
                <a:off x="5115" y="2790"/>
                <a:ext cx="101" cy="300"/>
                <a:chOff x="5115" y="2490"/>
                <a:chExt cx="1020" cy="2250"/>
              </a:xfrm>
            </p:grpSpPr>
            <p:grpSp>
              <p:nvGrpSpPr>
                <p:cNvPr id="978" name="Group 168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84" name="Freeform 169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 170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 171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7" name="Freeform 172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" name="Group 173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80" name="Freeform 174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1" name="Freeform 175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 176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 177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98" name="Text Box 178"/>
            <p:cNvSpPr txBox="1">
              <a:spLocks noChangeArrowheads="1"/>
            </p:cNvSpPr>
            <p:nvPr/>
          </p:nvSpPr>
          <p:spPr bwMode="auto">
            <a:xfrm>
              <a:off x="5690152" y="4372462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9" name="Oval 179"/>
            <p:cNvSpPr>
              <a:spLocks noChangeArrowheads="1"/>
            </p:cNvSpPr>
            <p:nvPr/>
          </p:nvSpPr>
          <p:spPr bwMode="auto">
            <a:xfrm>
              <a:off x="6019758" y="4952986"/>
              <a:ext cx="251129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00" name="AutoShape 180"/>
            <p:cNvCxnSpPr>
              <a:cxnSpLocks noChangeShapeType="1"/>
            </p:cNvCxnSpPr>
            <p:nvPr/>
          </p:nvCxnSpPr>
          <p:spPr bwMode="auto">
            <a:xfrm flipV="1">
              <a:off x="6239496" y="4679798"/>
              <a:ext cx="92603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1001" name="Text Box 181"/>
            <p:cNvSpPr txBox="1">
              <a:spLocks noChangeArrowheads="1"/>
            </p:cNvSpPr>
            <p:nvPr/>
          </p:nvSpPr>
          <p:spPr bwMode="auto">
            <a:xfrm>
              <a:off x="7055664" y="4406611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2" name="AutoShape 182"/>
            <p:cNvCxnSpPr>
              <a:cxnSpLocks noChangeShapeType="1"/>
            </p:cNvCxnSpPr>
            <p:nvPr/>
          </p:nvCxnSpPr>
          <p:spPr bwMode="auto">
            <a:xfrm>
              <a:off x="6223800" y="5192025"/>
              <a:ext cx="1114384" cy="239039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03" name="Text Box 183"/>
            <p:cNvSpPr txBox="1">
              <a:spLocks noChangeArrowheads="1"/>
            </p:cNvSpPr>
            <p:nvPr/>
          </p:nvSpPr>
          <p:spPr bwMode="auto">
            <a:xfrm>
              <a:off x="6614574" y="497006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4" name="AutoShape 184"/>
            <p:cNvCxnSpPr>
              <a:cxnSpLocks noChangeShapeType="1"/>
            </p:cNvCxnSpPr>
            <p:nvPr/>
          </p:nvCxnSpPr>
          <p:spPr bwMode="auto">
            <a:xfrm flipV="1">
              <a:off x="5752934" y="5174951"/>
              <a:ext cx="298215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05" name="Oval 185"/>
            <p:cNvSpPr>
              <a:spLocks noChangeArrowheads="1"/>
            </p:cNvSpPr>
            <p:nvPr/>
          </p:nvSpPr>
          <p:spPr bwMode="auto">
            <a:xfrm>
              <a:off x="5627369" y="5448139"/>
              <a:ext cx="149631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Text Box 186"/>
            <p:cNvSpPr txBox="1">
              <a:spLocks noChangeArrowheads="1"/>
            </p:cNvSpPr>
            <p:nvPr/>
          </p:nvSpPr>
          <p:spPr bwMode="auto">
            <a:xfrm>
              <a:off x="5584507" y="497006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7" name="AutoShape 187"/>
            <p:cNvCxnSpPr>
              <a:cxnSpLocks noChangeShapeType="1"/>
            </p:cNvCxnSpPr>
            <p:nvPr/>
          </p:nvCxnSpPr>
          <p:spPr bwMode="auto">
            <a:xfrm>
              <a:off x="5313458" y="5533510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08" name="AutoShape 188"/>
            <p:cNvCxnSpPr>
              <a:cxnSpLocks noChangeShapeType="1"/>
            </p:cNvCxnSpPr>
            <p:nvPr/>
          </p:nvCxnSpPr>
          <p:spPr bwMode="auto">
            <a:xfrm>
              <a:off x="5313458" y="5653029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09" name="AutoShape 189"/>
            <p:cNvCxnSpPr>
              <a:cxnSpLocks noChangeShapeType="1"/>
            </p:cNvCxnSpPr>
            <p:nvPr/>
          </p:nvCxnSpPr>
          <p:spPr bwMode="auto">
            <a:xfrm>
              <a:off x="5313458" y="5772549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10" name="AutoShape 190"/>
            <p:cNvCxnSpPr>
              <a:cxnSpLocks noChangeShapeType="1"/>
            </p:cNvCxnSpPr>
            <p:nvPr/>
          </p:nvCxnSpPr>
          <p:spPr bwMode="auto">
            <a:xfrm>
              <a:off x="5313458" y="5892068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grpSp>
          <p:nvGrpSpPr>
            <p:cNvPr id="1011" name="Group 191"/>
            <p:cNvGrpSpPr>
              <a:grpSpLocks/>
            </p:cNvGrpSpPr>
            <p:nvPr/>
          </p:nvGrpSpPr>
          <p:grpSpPr bwMode="auto">
            <a:xfrm>
              <a:off x="5768629" y="5653029"/>
              <a:ext cx="439475" cy="239039"/>
              <a:chOff x="11295" y="3270"/>
              <a:chExt cx="720" cy="210"/>
            </a:xfrm>
          </p:grpSpPr>
          <p:cxnSp>
            <p:nvCxnSpPr>
              <p:cNvPr id="1012" name="AutoShape 192"/>
              <p:cNvCxnSpPr>
                <a:cxnSpLocks noChangeShapeType="1"/>
              </p:cNvCxnSpPr>
              <p:nvPr/>
            </p:nvCxnSpPr>
            <p:spPr bwMode="auto">
              <a:xfrm>
                <a:off x="11295" y="3480"/>
                <a:ext cx="72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13" name="AutoShape 193"/>
              <p:cNvCxnSpPr>
                <a:cxnSpLocks noChangeShapeType="1"/>
              </p:cNvCxnSpPr>
              <p:nvPr/>
            </p:nvCxnSpPr>
            <p:spPr bwMode="auto">
              <a:xfrm>
                <a:off x="11310" y="3375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14" name="AutoShape 194"/>
              <p:cNvCxnSpPr>
                <a:cxnSpLocks noChangeShapeType="1"/>
              </p:cNvCxnSpPr>
              <p:nvPr/>
            </p:nvCxnSpPr>
            <p:spPr bwMode="auto">
              <a:xfrm>
                <a:off x="11310" y="3270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sp>
          <p:nvSpPr>
            <p:cNvPr id="1015" name="Text Box 195"/>
            <p:cNvSpPr txBox="1">
              <a:spLocks noChangeArrowheads="1"/>
            </p:cNvSpPr>
            <p:nvPr/>
          </p:nvSpPr>
          <p:spPr bwMode="auto">
            <a:xfrm>
              <a:off x="4842592" y="5482287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6" name="Text Box 196"/>
            <p:cNvSpPr txBox="1">
              <a:spLocks noChangeArrowheads="1"/>
            </p:cNvSpPr>
            <p:nvPr/>
          </p:nvSpPr>
          <p:spPr bwMode="auto">
            <a:xfrm>
              <a:off x="6098236" y="5533510"/>
              <a:ext cx="863255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</a:t>
              </a:r>
              <a:r>
                <a:rPr kumimoji="0" lang="en-US" altLang="zh-CN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7" name="Text Box 197"/>
            <p:cNvSpPr txBox="1">
              <a:spLocks noChangeArrowheads="1"/>
            </p:cNvSpPr>
            <p:nvPr/>
          </p:nvSpPr>
          <p:spPr bwMode="auto">
            <a:xfrm>
              <a:off x="4914900" y="6211259"/>
              <a:ext cx="2943225" cy="46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</a:rPr>
                <a:t>Production of </a:t>
              </a:r>
              <a:r>
                <a:rPr lang="en-US" sz="1600" b="1" dirty="0" err="1" smtClean="0">
                  <a:latin typeface="Calibri" pitchFamily="34" charset="0"/>
                </a:rPr>
                <a:t>Hyperfragment</a:t>
              </a:r>
              <a:r>
                <a:rPr lang="en-US" sz="1600" b="1" dirty="0" smtClean="0">
                  <a:latin typeface="Calibri" pitchFamily="34" charset="0"/>
                </a:rPr>
                <a:t> (Continuum)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18" name="Oval 198"/>
            <p:cNvSpPr>
              <a:spLocks noChangeArrowheads="1"/>
            </p:cNvSpPr>
            <p:nvPr/>
          </p:nvSpPr>
          <p:spPr bwMode="auto">
            <a:xfrm>
              <a:off x="7306793" y="5362767"/>
              <a:ext cx="94173" cy="3244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9" name="AutoShape 199"/>
            <p:cNvCxnSpPr>
              <a:cxnSpLocks noChangeShapeType="1"/>
            </p:cNvCxnSpPr>
            <p:nvPr/>
          </p:nvCxnSpPr>
          <p:spPr bwMode="auto">
            <a:xfrm flipH="1">
              <a:off x="7071360" y="5635955"/>
              <a:ext cx="235433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0" name="AutoShape 200"/>
            <p:cNvCxnSpPr>
              <a:cxnSpLocks noChangeShapeType="1"/>
            </p:cNvCxnSpPr>
            <p:nvPr/>
          </p:nvCxnSpPr>
          <p:spPr bwMode="auto">
            <a:xfrm flipV="1">
              <a:off x="7181229" y="5755475"/>
              <a:ext cx="172651" cy="239039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1" name="AutoShape 201"/>
            <p:cNvCxnSpPr>
              <a:cxnSpLocks noChangeShapeType="1"/>
            </p:cNvCxnSpPr>
            <p:nvPr/>
          </p:nvCxnSpPr>
          <p:spPr bwMode="auto">
            <a:xfrm>
              <a:off x="7369575" y="5635955"/>
              <a:ext cx="345302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2" name="AutoShape 202"/>
            <p:cNvCxnSpPr>
              <a:cxnSpLocks noChangeShapeType="1"/>
            </p:cNvCxnSpPr>
            <p:nvPr/>
          </p:nvCxnSpPr>
          <p:spPr bwMode="auto">
            <a:xfrm>
              <a:off x="7353880" y="5755475"/>
              <a:ext cx="360998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3" name="AutoShape 203"/>
            <p:cNvCxnSpPr>
              <a:cxnSpLocks noChangeShapeType="1"/>
            </p:cNvCxnSpPr>
            <p:nvPr/>
          </p:nvCxnSpPr>
          <p:spPr bwMode="auto">
            <a:xfrm>
              <a:off x="7385271" y="5874994"/>
              <a:ext cx="329606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4" name="AutoShape 204"/>
            <p:cNvCxnSpPr>
              <a:cxnSpLocks noChangeShapeType="1"/>
            </p:cNvCxnSpPr>
            <p:nvPr/>
          </p:nvCxnSpPr>
          <p:spPr bwMode="auto">
            <a:xfrm flipH="1">
              <a:off x="7291097" y="5874994"/>
              <a:ext cx="109869" cy="15366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5" name="AutoShape 205"/>
            <p:cNvCxnSpPr>
              <a:cxnSpLocks noChangeShapeType="1"/>
            </p:cNvCxnSpPr>
            <p:nvPr/>
          </p:nvCxnSpPr>
          <p:spPr bwMode="auto">
            <a:xfrm flipV="1">
              <a:off x="7385271" y="5226174"/>
              <a:ext cx="313911" cy="204891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26" name="Text Box 206"/>
            <p:cNvSpPr txBox="1">
              <a:spLocks noChangeArrowheads="1"/>
            </p:cNvSpPr>
            <p:nvPr/>
          </p:nvSpPr>
          <p:spPr bwMode="auto">
            <a:xfrm>
              <a:off x="6794471" y="587499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b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Text Box 207"/>
            <p:cNvSpPr txBox="1">
              <a:spLocks noChangeArrowheads="1"/>
            </p:cNvSpPr>
            <p:nvPr/>
          </p:nvSpPr>
          <p:spPr bwMode="auto">
            <a:xfrm>
              <a:off x="7463748" y="4850541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208"/>
            <p:cNvSpPr txBox="1">
              <a:spLocks noChangeArrowheads="1"/>
            </p:cNvSpPr>
            <p:nvPr/>
          </p:nvSpPr>
          <p:spPr bwMode="auto">
            <a:xfrm>
              <a:off x="7747883" y="5499361"/>
              <a:ext cx="910342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Y</a:t>
              </a:r>
              <a:r>
                <a:rPr kumimoji="0" lang="en-US" altLang="zh-CN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</a:t>
              </a:r>
              <a:r>
                <a:rPr kumimoji="0" lang="en-US" altLang="zh-CN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b</a:t>
              </a:r>
              <a:r>
                <a:rPr kumimoji="0" lang="en-US" altLang="zh-CN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82" name="Group 1081"/>
          <p:cNvGrpSpPr/>
          <p:nvPr/>
        </p:nvGrpSpPr>
        <p:grpSpPr>
          <a:xfrm>
            <a:off x="1171576" y="1214439"/>
            <a:ext cx="3014662" cy="2528887"/>
            <a:chOff x="1171576" y="1214439"/>
            <a:chExt cx="3014662" cy="2528887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295399" y="1214439"/>
              <a:ext cx="2809503" cy="2117204"/>
              <a:chOff x="1295399" y="1343026"/>
              <a:chExt cx="2809503" cy="2117204"/>
            </a:xfrm>
          </p:grpSpPr>
          <p:cxnSp>
            <p:nvCxnSpPr>
              <p:cNvPr id="1030" name="AutoShape 5"/>
              <p:cNvCxnSpPr>
                <a:cxnSpLocks noChangeShapeType="1"/>
              </p:cNvCxnSpPr>
              <p:nvPr/>
            </p:nvCxnSpPr>
            <p:spPr bwMode="auto">
              <a:xfrm>
                <a:off x="1468050" y="1735733"/>
                <a:ext cx="2385723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31" name="Text Box 6"/>
              <p:cNvSpPr txBox="1">
                <a:spLocks noChangeArrowheads="1"/>
              </p:cNvSpPr>
              <p:nvPr/>
            </p:nvSpPr>
            <p:spPr bwMode="auto">
              <a:xfrm>
                <a:off x="1295399" y="1343026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7"/>
              <p:cNvSpPr txBox="1">
                <a:spLocks noChangeArrowheads="1"/>
              </p:cNvSpPr>
              <p:nvPr/>
            </p:nvSpPr>
            <p:spPr bwMode="auto">
              <a:xfrm>
                <a:off x="3488552" y="1388675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e’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3" name="Group 8"/>
              <p:cNvGrpSpPr>
                <a:grpSpLocks/>
              </p:cNvGrpSpPr>
              <p:nvPr/>
            </p:nvGrpSpPr>
            <p:grpSpPr bwMode="auto">
              <a:xfrm>
                <a:off x="2582434" y="1735747"/>
                <a:ext cx="105683" cy="682972"/>
                <a:chOff x="5115" y="2490"/>
                <a:chExt cx="101" cy="600"/>
              </a:xfrm>
            </p:grpSpPr>
            <p:grpSp>
              <p:nvGrpSpPr>
                <p:cNvPr id="1057" name="Group 9"/>
                <p:cNvGrpSpPr>
                  <a:grpSpLocks/>
                </p:cNvGrpSpPr>
                <p:nvPr/>
              </p:nvGrpSpPr>
              <p:grpSpPr bwMode="auto">
                <a:xfrm>
                  <a:off x="5115" y="2490"/>
                  <a:ext cx="101" cy="300"/>
                  <a:chOff x="5115" y="2490"/>
                  <a:chExt cx="1020" cy="2250"/>
                </a:xfrm>
              </p:grpSpPr>
              <p:grpSp>
                <p:nvGrpSpPr>
                  <p:cNvPr id="106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130" y="2490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6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7" name="Freeform 13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8" name="Freeform 1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7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115" y="3615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7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Freeform 17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Freeform 18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Freeform 1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8" name="Group 20"/>
                <p:cNvGrpSpPr>
                  <a:grpSpLocks/>
                </p:cNvGrpSpPr>
                <p:nvPr/>
              </p:nvGrpSpPr>
              <p:grpSpPr bwMode="auto">
                <a:xfrm>
                  <a:off x="5115" y="2790"/>
                  <a:ext cx="101" cy="300"/>
                  <a:chOff x="5115" y="2490"/>
                  <a:chExt cx="1020" cy="2250"/>
                </a:xfrm>
              </p:grpSpPr>
              <p:grpSp>
                <p:nvGrpSpPr>
                  <p:cNvPr id="105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130" y="2490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6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Freeform 23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Freeform 24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Freeform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115" y="3615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6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" name="Freeform 28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3" name="Freeform 29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Freeform 3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034" name="Text Box 31"/>
              <p:cNvSpPr txBox="1">
                <a:spLocks noChangeArrowheads="1"/>
              </p:cNvSpPr>
              <p:nvPr/>
            </p:nvSpPr>
            <p:spPr bwMode="auto">
              <a:xfrm>
                <a:off x="2174350" y="1838178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sym typeface="Symbol" pitchFamily="18" charset="2"/>
                  </a:rPr>
                  <a:t></a:t>
                </a: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*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5" name="Oval 32"/>
              <p:cNvSpPr>
                <a:spLocks noChangeArrowheads="1"/>
              </p:cNvSpPr>
              <p:nvPr/>
            </p:nvSpPr>
            <p:spPr bwMode="auto">
              <a:xfrm>
                <a:off x="2503956" y="2418702"/>
                <a:ext cx="251129" cy="2731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6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2723694" y="2145514"/>
                <a:ext cx="926037" cy="32441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7" name="Text Box 34"/>
              <p:cNvSpPr txBox="1">
                <a:spLocks noChangeArrowheads="1"/>
              </p:cNvSpPr>
              <p:nvPr/>
            </p:nvSpPr>
            <p:spPr bwMode="auto">
              <a:xfrm>
                <a:off x="3539862" y="1872327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K</a:t>
                </a:r>
                <a:r>
                  <a:rPr kumimoji="0" lang="en-US" altLang="zh-CN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+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38" name="AutoShape 35"/>
              <p:cNvCxnSpPr>
                <a:cxnSpLocks noChangeShapeType="1"/>
              </p:cNvCxnSpPr>
              <p:nvPr/>
            </p:nvCxnSpPr>
            <p:spPr bwMode="auto">
              <a:xfrm>
                <a:off x="2723694" y="2623593"/>
                <a:ext cx="266824" cy="34148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39" name="Text Box 36"/>
              <p:cNvSpPr txBox="1">
                <a:spLocks noChangeArrowheads="1"/>
              </p:cNvSpPr>
              <p:nvPr/>
            </p:nvSpPr>
            <p:spPr bwMode="auto">
              <a:xfrm>
                <a:off x="2739389" y="2486999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sym typeface="Symbol" pitchFamily="18" charset="2"/>
                  </a:rPr>
                  <a:t>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40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2237132" y="2640667"/>
                <a:ext cx="298215" cy="32441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41" name="Oval 38"/>
              <p:cNvSpPr>
                <a:spLocks noChangeArrowheads="1"/>
              </p:cNvSpPr>
              <p:nvPr/>
            </p:nvSpPr>
            <p:spPr bwMode="auto">
              <a:xfrm>
                <a:off x="2111567" y="2913855"/>
                <a:ext cx="149631" cy="5463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Text Box 39"/>
              <p:cNvSpPr txBox="1">
                <a:spLocks noChangeArrowheads="1"/>
              </p:cNvSpPr>
              <p:nvPr/>
            </p:nvSpPr>
            <p:spPr bwMode="auto">
              <a:xfrm>
                <a:off x="2111567" y="2435776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p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Oval 40"/>
              <p:cNvSpPr>
                <a:spLocks noChangeArrowheads="1"/>
              </p:cNvSpPr>
              <p:nvPr/>
            </p:nvSpPr>
            <p:spPr bwMode="auto">
              <a:xfrm>
                <a:off x="2974823" y="2913855"/>
                <a:ext cx="149631" cy="5463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44" name="AutoShape 41"/>
              <p:cNvCxnSpPr>
                <a:cxnSpLocks noChangeShapeType="1"/>
              </p:cNvCxnSpPr>
              <p:nvPr/>
            </p:nvCxnSpPr>
            <p:spPr bwMode="auto">
              <a:xfrm>
                <a:off x="1797657" y="2999226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42"/>
              <p:cNvCxnSpPr>
                <a:cxnSpLocks noChangeShapeType="1"/>
              </p:cNvCxnSpPr>
              <p:nvPr/>
            </p:nvCxnSpPr>
            <p:spPr bwMode="auto">
              <a:xfrm>
                <a:off x="1797657" y="311874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43"/>
              <p:cNvCxnSpPr>
                <a:cxnSpLocks noChangeShapeType="1"/>
              </p:cNvCxnSpPr>
              <p:nvPr/>
            </p:nvCxnSpPr>
            <p:spPr bwMode="auto">
              <a:xfrm>
                <a:off x="1797657" y="323826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44"/>
              <p:cNvCxnSpPr>
                <a:cxnSpLocks noChangeShapeType="1"/>
              </p:cNvCxnSpPr>
              <p:nvPr/>
            </p:nvCxnSpPr>
            <p:spPr bwMode="auto">
              <a:xfrm>
                <a:off x="1797657" y="3357784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45"/>
              <p:cNvCxnSpPr>
                <a:cxnSpLocks noChangeShapeType="1"/>
              </p:cNvCxnSpPr>
              <p:nvPr/>
            </p:nvCxnSpPr>
            <p:spPr bwMode="auto">
              <a:xfrm>
                <a:off x="3116083" y="2999226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46"/>
              <p:cNvCxnSpPr>
                <a:cxnSpLocks noChangeShapeType="1"/>
              </p:cNvCxnSpPr>
              <p:nvPr/>
            </p:nvCxnSpPr>
            <p:spPr bwMode="auto">
              <a:xfrm>
                <a:off x="3116083" y="311874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47"/>
              <p:cNvCxnSpPr>
                <a:cxnSpLocks noChangeShapeType="1"/>
              </p:cNvCxnSpPr>
              <p:nvPr/>
            </p:nvCxnSpPr>
            <p:spPr bwMode="auto">
              <a:xfrm>
                <a:off x="3116083" y="323826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48"/>
              <p:cNvCxnSpPr>
                <a:cxnSpLocks noChangeShapeType="1"/>
              </p:cNvCxnSpPr>
              <p:nvPr/>
            </p:nvCxnSpPr>
            <p:spPr bwMode="auto">
              <a:xfrm>
                <a:off x="3116083" y="3357784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49"/>
              <p:cNvCxnSpPr>
                <a:cxnSpLocks noChangeShapeType="1"/>
              </p:cNvCxnSpPr>
              <p:nvPr/>
            </p:nvCxnSpPr>
            <p:spPr bwMode="auto">
              <a:xfrm>
                <a:off x="2237132" y="3357784"/>
                <a:ext cx="753386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3" name="AutoShape 50"/>
              <p:cNvCxnSpPr>
                <a:cxnSpLocks noChangeShapeType="1"/>
              </p:cNvCxnSpPr>
              <p:nvPr/>
            </p:nvCxnSpPr>
            <p:spPr bwMode="auto">
              <a:xfrm>
                <a:off x="2252827" y="3238265"/>
                <a:ext cx="721995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4" name="AutoShape 51"/>
              <p:cNvCxnSpPr>
                <a:cxnSpLocks noChangeShapeType="1"/>
              </p:cNvCxnSpPr>
              <p:nvPr/>
            </p:nvCxnSpPr>
            <p:spPr bwMode="auto">
              <a:xfrm>
                <a:off x="2252827" y="3118745"/>
                <a:ext cx="721995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55" name="Text Box 52"/>
              <p:cNvSpPr txBox="1">
                <a:spLocks noChangeArrowheads="1"/>
              </p:cNvSpPr>
              <p:nvPr/>
            </p:nvSpPr>
            <p:spPr bwMode="auto">
              <a:xfrm>
                <a:off x="1326790" y="2948003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6" name="Text Box 53"/>
              <p:cNvSpPr txBox="1">
                <a:spLocks noChangeArrowheads="1"/>
              </p:cNvSpPr>
              <p:nvPr/>
            </p:nvSpPr>
            <p:spPr bwMode="auto">
              <a:xfrm>
                <a:off x="3382907" y="2948003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Y</a:t>
                </a:r>
                <a:r>
                  <a:rPr kumimoji="0" lang="en-US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79" name="Text Box 101"/>
            <p:cNvSpPr txBox="1">
              <a:spLocks noChangeArrowheads="1"/>
            </p:cNvSpPr>
            <p:nvPr/>
          </p:nvSpPr>
          <p:spPr bwMode="auto">
            <a:xfrm>
              <a:off x="1171576" y="3417825"/>
              <a:ext cx="3014662" cy="32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Direct production of </a:t>
              </a:r>
              <a:r>
                <a:rPr kumimoji="0" lang="en-US" altLang="zh-CN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Hypernuclei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0" name="TextBox 1079"/>
          <p:cNvSpPr txBox="1"/>
          <p:nvPr/>
        </p:nvSpPr>
        <p:spPr>
          <a:xfrm>
            <a:off x="7443788" y="2028825"/>
            <a:ext cx="1700212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1" name="TextBox 1080"/>
          <p:cNvSpPr txBox="1"/>
          <p:nvPr/>
        </p:nvSpPr>
        <p:spPr>
          <a:xfrm>
            <a:off x="1985963" y="4816853"/>
            <a:ext cx="5029200" cy="156966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rich source of a variety of light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new findings and discoveries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 decay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as the tool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 animBg="1"/>
      <p:bldP spid="10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385888"/>
            <a:ext cx="8515351" cy="5072062"/>
          </a:xfrm>
        </p:spPr>
        <p:txBody>
          <a:bodyPr>
            <a:normAutofit/>
          </a:bodyPr>
          <a:lstStyle/>
          <a:p>
            <a:r>
              <a:rPr lang="en-US" dirty="0" smtClean="0"/>
              <a:t>High precision on ground state light </a:t>
            </a:r>
            <a:r>
              <a:rPr lang="en-US" dirty="0" err="1" smtClean="0"/>
              <a:t>hypernuclei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Resolution: ~130 </a:t>
            </a:r>
            <a:r>
              <a:rPr lang="en-US" sz="2000" dirty="0" err="1" smtClean="0">
                <a:solidFill>
                  <a:srgbClr val="FFFF00"/>
                </a:solidFill>
              </a:rPr>
              <a:t>keV</a:t>
            </a:r>
            <a:r>
              <a:rPr lang="en-US" sz="2000" dirty="0" smtClean="0">
                <a:solidFill>
                  <a:srgbClr val="FFFF00"/>
                </a:solidFill>
              </a:rPr>
              <a:t> FWHM;   mass precision : &lt;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±</a:t>
            </a:r>
            <a:r>
              <a:rPr lang="en-US" sz="2000" dirty="0" smtClean="0">
                <a:solidFill>
                  <a:srgbClr val="FFFF00"/>
                </a:solidFill>
              </a:rPr>
              <a:t>30 </a:t>
            </a:r>
            <a:r>
              <a:rPr lang="en-US" sz="2000" dirty="0" err="1" smtClean="0">
                <a:solidFill>
                  <a:srgbClr val="FFFF00"/>
                </a:solidFill>
              </a:rPr>
              <a:t>keV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Precise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 binding energy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Charge symmetry breaking</a:t>
            </a:r>
          </a:p>
          <a:p>
            <a:r>
              <a:rPr lang="en-US" dirty="0" smtClean="0"/>
              <a:t>Linkage between structures of </a:t>
            </a:r>
            <a:r>
              <a:rPr lang="en-US" i="1" u="sng" dirty="0" err="1" smtClean="0"/>
              <a:t>hypernuclei</a:t>
            </a:r>
            <a:r>
              <a:rPr lang="en-US" dirty="0" smtClean="0"/>
              <a:t> and </a:t>
            </a:r>
            <a:r>
              <a:rPr lang="en-US" i="1" u="sng" dirty="0" smtClean="0"/>
              <a:t>nuclei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Determining ground state spin/parity</a:t>
            </a:r>
          </a:p>
          <a:p>
            <a:r>
              <a:rPr lang="en-US" dirty="0" smtClean="0"/>
              <a:t>Search for Isomeric low lying states (</a:t>
            </a:r>
            <a:r>
              <a:rPr lang="en-US" i="1" dirty="0" smtClean="0">
                <a:solidFill>
                  <a:srgbClr val="FFFF00"/>
                </a:solidFill>
              </a:rPr>
              <a:t>Isomerism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Symbol"/>
              </a:rPr>
              <a:t>Study the drip line limit on -</a:t>
            </a:r>
            <a:r>
              <a:rPr lang="en-US" dirty="0" err="1" smtClean="0">
                <a:sym typeface="Symbol"/>
              </a:rPr>
              <a:t>hypernuclei</a:t>
            </a:r>
            <a:r>
              <a:rPr lang="en-US" dirty="0" smtClean="0">
                <a:sym typeface="Symbol"/>
              </a:rPr>
              <a:t>, such as heavy hyper-hydrogen: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6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H,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7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H, and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8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</a:t>
            </a:r>
            <a:endParaRPr lang="en-US" i="1" dirty="0" smtClean="0">
              <a:sym typeface="Symbol"/>
            </a:endParaRPr>
          </a:p>
          <a:p>
            <a:r>
              <a:rPr lang="en-US" dirty="0" smtClean="0"/>
              <a:t>Medium modification of baryon property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Light and Exotic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01025" cy="8112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Top View of the Experimental Layout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1488" y="928688"/>
            <a:ext cx="8158162" cy="5929313"/>
            <a:chOff x="923925" y="2352675"/>
            <a:chExt cx="5915025" cy="450532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23925" y="2352675"/>
              <a:ext cx="5915025" cy="4505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Figure 6.   Schematic top view of the experimental configuration for the JLAB </a:t>
              </a:r>
              <a:r>
                <a:rPr kumimoji="0" lang="en-US" altLang="zh-CN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hypernuclear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 decay </a:t>
              </a:r>
              <a:r>
                <a:rPr kumimoji="0" lang="en-US" altLang="zh-CN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pion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 spectroscopy experiment (Hall A).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7363" y="2400300"/>
              <a:ext cx="4305300" cy="385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33725" y="6038850"/>
              <a:ext cx="790575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Hall Z-axis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79945" y="2445469"/>
              <a:ext cx="715792" cy="2871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To Hall Dump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114800" y="4391025"/>
              <a:ext cx="1857375" cy="15525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V="1">
              <a:off x="5038725" y="4543425"/>
              <a:ext cx="0" cy="1295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4943475" y="4857750"/>
              <a:ext cx="190500" cy="63817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038725" y="4457700"/>
              <a:ext cx="142875" cy="742950"/>
            </a:xfrm>
            <a:custGeom>
              <a:avLst/>
              <a:gdLst/>
              <a:ahLst/>
              <a:cxnLst>
                <a:cxn ang="0">
                  <a:pos x="0" y="1245"/>
                </a:cxn>
                <a:cxn ang="0">
                  <a:pos x="30" y="0"/>
                </a:cxn>
                <a:cxn ang="0">
                  <a:pos x="285" y="30"/>
                </a:cxn>
                <a:cxn ang="0">
                  <a:pos x="0" y="1245"/>
                </a:cxn>
              </a:cxnLst>
              <a:rect l="0" t="0" r="r" b="b"/>
              <a:pathLst>
                <a:path w="285" h="1245">
                  <a:moveTo>
                    <a:pt x="0" y="1245"/>
                  </a:moveTo>
                  <a:lnTo>
                    <a:pt x="30" y="0"/>
                  </a:lnTo>
                  <a:lnTo>
                    <a:pt x="285" y="3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 flipV="1">
              <a:off x="5048250" y="4448175"/>
              <a:ext cx="66675" cy="75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Freeform 13"/>
            <p:cNvSpPr>
              <a:spLocks/>
            </p:cNvSpPr>
            <p:nvPr/>
          </p:nvSpPr>
          <p:spPr bwMode="auto">
            <a:xfrm rot="19455613">
              <a:off x="4255135" y="5102225"/>
              <a:ext cx="758825" cy="354965"/>
            </a:xfrm>
            <a:custGeom>
              <a:avLst/>
              <a:gdLst/>
              <a:ahLst/>
              <a:cxnLst>
                <a:cxn ang="0">
                  <a:pos x="1140" y="525"/>
                </a:cxn>
                <a:cxn ang="0">
                  <a:pos x="0" y="285"/>
                </a:cxn>
                <a:cxn ang="0">
                  <a:pos x="90" y="0"/>
                </a:cxn>
                <a:cxn ang="0">
                  <a:pos x="1140" y="525"/>
                </a:cxn>
              </a:cxnLst>
              <a:rect l="0" t="0" r="r" b="b"/>
              <a:pathLst>
                <a:path w="1140" h="525">
                  <a:moveTo>
                    <a:pt x="1140" y="525"/>
                  </a:moveTo>
                  <a:lnTo>
                    <a:pt x="0" y="285"/>
                  </a:lnTo>
                  <a:lnTo>
                    <a:pt x="90" y="0"/>
                  </a:lnTo>
                  <a:lnTo>
                    <a:pt x="1140" y="525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 flipH="1">
              <a:off x="4219575" y="5200650"/>
              <a:ext cx="81915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086351" y="4429125"/>
              <a:ext cx="291972" cy="21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276725" y="5391150"/>
              <a:ext cx="342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</a:t>
              </a:r>
              <a:r>
                <a:rPr kumimoji="0" lang="en-US" altLang="zh-CN" sz="1200" b="1" i="0" u="none" strike="noStrike" cap="none" normalizeH="0" baseline="30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AutoShape 28"/>
            <p:cNvCxnSpPr>
              <a:cxnSpLocks noChangeShapeType="1"/>
            </p:cNvCxnSpPr>
            <p:nvPr/>
          </p:nvCxnSpPr>
          <p:spPr bwMode="auto">
            <a:xfrm flipH="1">
              <a:off x="4756795" y="4694287"/>
              <a:ext cx="266700" cy="9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4425922" y="4600781"/>
              <a:ext cx="548397" cy="19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22mg/cm</a:t>
              </a:r>
              <a:r>
                <a:rPr kumimoji="0" lang="en-US" altLang="zh-CN" sz="10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AutoShape 30"/>
            <p:cNvCxnSpPr>
              <a:cxnSpLocks noChangeShapeType="1"/>
            </p:cNvCxnSpPr>
            <p:nvPr/>
          </p:nvCxnSpPr>
          <p:spPr bwMode="auto">
            <a:xfrm>
              <a:off x="5181600" y="4972050"/>
              <a:ext cx="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154693" y="5080819"/>
              <a:ext cx="637992" cy="18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64mg/cm</a:t>
              </a:r>
              <a:r>
                <a:rPr kumimoji="0" lang="en-US" altLang="zh-CN" sz="10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3295650" y="2447925"/>
              <a:ext cx="1438275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To a local photon dump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4" name="Group 39"/>
            <p:cNvGrpSpPr/>
            <p:nvPr/>
          </p:nvGrpSpPr>
          <p:grpSpPr>
            <a:xfrm>
              <a:off x="1527336" y="4048125"/>
              <a:ext cx="1787364" cy="1781175"/>
              <a:chOff x="1527336" y="4048125"/>
              <a:chExt cx="1787364" cy="1781175"/>
            </a:xfrm>
          </p:grpSpPr>
          <p:cxnSp>
            <p:nvCxnSpPr>
              <p:cNvPr id="27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3267075" y="4619625"/>
                <a:ext cx="0" cy="107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628775" y="4048125"/>
                <a:ext cx="1562100" cy="1781175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30" y="135"/>
                  </a:cxn>
                  <a:cxn ang="0">
                    <a:pos x="2460" y="1110"/>
                  </a:cxn>
                  <a:cxn ang="0">
                    <a:pos x="2025" y="2265"/>
                  </a:cxn>
                  <a:cxn ang="0">
                    <a:pos x="630" y="2805"/>
                  </a:cxn>
                  <a:cxn ang="0">
                    <a:pos x="0" y="960"/>
                  </a:cxn>
                  <a:cxn ang="0">
                    <a:pos x="240" y="0"/>
                  </a:cxn>
                </a:cxnLst>
                <a:rect l="0" t="0" r="r" b="b"/>
                <a:pathLst>
                  <a:path w="2460" h="2805">
                    <a:moveTo>
                      <a:pt x="240" y="0"/>
                    </a:moveTo>
                    <a:lnTo>
                      <a:pt x="2430" y="135"/>
                    </a:lnTo>
                    <a:lnTo>
                      <a:pt x="2460" y="1110"/>
                    </a:lnTo>
                    <a:lnTo>
                      <a:pt x="2025" y="2265"/>
                    </a:lnTo>
                    <a:lnTo>
                      <a:pt x="630" y="2805"/>
                    </a:lnTo>
                    <a:lnTo>
                      <a:pt x="0" y="96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" name="AutoShape 18"/>
              <p:cNvCxnSpPr>
                <a:cxnSpLocks noChangeShapeType="1"/>
              </p:cNvCxnSpPr>
              <p:nvPr/>
            </p:nvCxnSpPr>
            <p:spPr bwMode="auto">
              <a:xfrm>
                <a:off x="3190875" y="4733925"/>
                <a:ext cx="85725" cy="3810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30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124200" y="4810125"/>
                <a:ext cx="57150" cy="13335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</p:cxnSp>
          <p:grpSp>
            <p:nvGrpSpPr>
              <p:cNvPr id="31" name="Group 20"/>
              <p:cNvGrpSpPr>
                <a:grpSpLocks/>
              </p:cNvGrpSpPr>
              <p:nvPr/>
            </p:nvGrpSpPr>
            <p:grpSpPr bwMode="auto">
              <a:xfrm rot="19137988">
                <a:off x="1641470" y="4618993"/>
                <a:ext cx="1640838" cy="819785"/>
                <a:chOff x="5235" y="10755"/>
                <a:chExt cx="2010" cy="975"/>
              </a:xfrm>
            </p:grpSpPr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5340" y="10755"/>
                  <a:ext cx="1125" cy="885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360" y="885"/>
                    </a:cxn>
                    <a:cxn ang="0">
                      <a:pos x="780" y="885"/>
                    </a:cxn>
                    <a:cxn ang="0">
                      <a:pos x="1125" y="165"/>
                    </a:cxn>
                    <a:cxn ang="0">
                      <a:pos x="975" y="75"/>
                    </a:cxn>
                    <a:cxn ang="0">
                      <a:pos x="765" y="0"/>
                    </a:cxn>
                    <a:cxn ang="0">
                      <a:pos x="600" y="0"/>
                    </a:cxn>
                    <a:cxn ang="0">
                      <a:pos x="465" y="0"/>
                    </a:cxn>
                    <a:cxn ang="0">
                      <a:pos x="315" y="15"/>
                    </a:cxn>
                    <a:cxn ang="0">
                      <a:pos x="180" y="60"/>
                    </a:cxn>
                    <a:cxn ang="0">
                      <a:pos x="90" y="90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1125" h="885">
                      <a:moveTo>
                        <a:pt x="0" y="165"/>
                      </a:moveTo>
                      <a:lnTo>
                        <a:pt x="360" y="885"/>
                      </a:lnTo>
                      <a:lnTo>
                        <a:pt x="780" y="885"/>
                      </a:lnTo>
                      <a:lnTo>
                        <a:pt x="1125" y="165"/>
                      </a:lnTo>
                      <a:lnTo>
                        <a:pt x="975" y="75"/>
                      </a:lnTo>
                      <a:lnTo>
                        <a:pt x="765" y="0"/>
                      </a:lnTo>
                      <a:lnTo>
                        <a:pt x="600" y="0"/>
                      </a:lnTo>
                      <a:lnTo>
                        <a:pt x="465" y="0"/>
                      </a:lnTo>
                      <a:lnTo>
                        <a:pt x="315" y="15"/>
                      </a:lnTo>
                      <a:lnTo>
                        <a:pt x="180" y="60"/>
                      </a:lnTo>
                      <a:lnTo>
                        <a:pt x="90" y="90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6180" y="11010"/>
                  <a:ext cx="330" cy="525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30" y="30"/>
                    </a:cxn>
                    <a:cxn ang="0">
                      <a:pos x="75" y="525"/>
                    </a:cxn>
                    <a:cxn ang="0">
                      <a:pos x="0" y="48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30" h="525">
                      <a:moveTo>
                        <a:pt x="240" y="0"/>
                      </a:moveTo>
                      <a:lnTo>
                        <a:pt x="330" y="30"/>
                      </a:lnTo>
                      <a:lnTo>
                        <a:pt x="75" y="525"/>
                      </a:lnTo>
                      <a:lnTo>
                        <a:pt x="0" y="48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3"/>
                <p:cNvSpPr>
                  <a:spLocks/>
                </p:cNvSpPr>
                <p:nvPr/>
              </p:nvSpPr>
              <p:spPr bwMode="auto">
                <a:xfrm>
                  <a:off x="5295" y="11025"/>
                  <a:ext cx="330" cy="5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330" y="480"/>
                    </a:cxn>
                    <a:cxn ang="0">
                      <a:pos x="255" y="525"/>
                    </a:cxn>
                    <a:cxn ang="0">
                      <a:pos x="0" y="45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330" h="525">
                      <a:moveTo>
                        <a:pt x="75" y="0"/>
                      </a:moveTo>
                      <a:lnTo>
                        <a:pt x="330" y="480"/>
                      </a:lnTo>
                      <a:lnTo>
                        <a:pt x="255" y="525"/>
                      </a:lnTo>
                      <a:lnTo>
                        <a:pt x="0" y="4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7" name="AutoShape 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35" y="11115"/>
                  <a:ext cx="645" cy="3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5865" y="11115"/>
                  <a:ext cx="1380" cy="5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 rot="-198351">
                  <a:off x="6360" y="11190"/>
                  <a:ext cx="405" cy="450"/>
                </a:xfrm>
                <a:custGeom>
                  <a:avLst/>
                  <a:gdLst/>
                  <a:ahLst/>
                  <a:cxnLst>
                    <a:cxn ang="0">
                      <a:pos x="0" y="330"/>
                    </a:cxn>
                    <a:cxn ang="0">
                      <a:pos x="240" y="450"/>
                    </a:cxn>
                    <a:cxn ang="0">
                      <a:pos x="405" y="120"/>
                    </a:cxn>
                    <a:cxn ang="0">
                      <a:pos x="165" y="0"/>
                    </a:cxn>
                    <a:cxn ang="0">
                      <a:pos x="0" y="330"/>
                    </a:cxn>
                  </a:cxnLst>
                  <a:rect l="0" t="0" r="r" b="b"/>
                  <a:pathLst>
                    <a:path w="405" h="450">
                      <a:moveTo>
                        <a:pt x="0" y="330"/>
                      </a:moveTo>
                      <a:lnTo>
                        <a:pt x="240" y="450"/>
                      </a:lnTo>
                      <a:lnTo>
                        <a:pt x="405" y="120"/>
                      </a:lnTo>
                      <a:lnTo>
                        <a:pt x="165" y="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 rot="-133272">
                  <a:off x="6720" y="11370"/>
                  <a:ext cx="375" cy="360"/>
                </a:xfrm>
                <a:custGeom>
                  <a:avLst/>
                  <a:gdLst/>
                  <a:ahLst/>
                  <a:cxnLst>
                    <a:cxn ang="0">
                      <a:pos x="105" y="0"/>
                    </a:cxn>
                    <a:cxn ang="0">
                      <a:pos x="0" y="240"/>
                    </a:cxn>
                    <a:cxn ang="0">
                      <a:pos x="270" y="360"/>
                    </a:cxn>
                    <a:cxn ang="0">
                      <a:pos x="360" y="120"/>
                    </a:cxn>
                    <a:cxn ang="0">
                      <a:pos x="105" y="0"/>
                    </a:cxn>
                  </a:cxnLst>
                  <a:rect l="0" t="0" r="r" b="b"/>
                  <a:pathLst>
                    <a:path w="360" h="360">
                      <a:moveTo>
                        <a:pt x="105" y="0"/>
                      </a:moveTo>
                      <a:lnTo>
                        <a:pt x="0" y="240"/>
                      </a:lnTo>
                      <a:lnTo>
                        <a:pt x="270" y="360"/>
                      </a:lnTo>
                      <a:lnTo>
                        <a:pt x="360" y="12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1527336" y="4615220"/>
                <a:ext cx="463572" cy="2669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宋体" pitchFamily="2" charset="-122"/>
                  </a:rPr>
                  <a:t>HES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3" name="Oval 34"/>
              <p:cNvSpPr>
                <a:spLocks noChangeArrowheads="1"/>
              </p:cNvSpPr>
              <p:nvPr/>
            </p:nvSpPr>
            <p:spPr bwMode="auto">
              <a:xfrm>
                <a:off x="3209925" y="4724400"/>
                <a:ext cx="104775" cy="104775"/>
              </a:xfrm>
              <a:prstGeom prst="ellips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5" name="AutoShape 35"/>
            <p:cNvCxnSpPr>
              <a:cxnSpLocks noChangeShapeType="1"/>
            </p:cNvCxnSpPr>
            <p:nvPr/>
          </p:nvCxnSpPr>
          <p:spPr bwMode="auto">
            <a:xfrm flipV="1">
              <a:off x="3248025" y="4391025"/>
              <a:ext cx="1724025" cy="333375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" name="AutoShape 36"/>
            <p:cNvCxnSpPr>
              <a:cxnSpLocks noChangeShapeType="1"/>
            </p:cNvCxnSpPr>
            <p:nvPr/>
          </p:nvCxnSpPr>
          <p:spPr bwMode="auto">
            <a:xfrm>
              <a:off x="3248025" y="4819650"/>
              <a:ext cx="1181100" cy="942975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41" name="TextBox 40"/>
          <p:cNvSpPr txBox="1"/>
          <p:nvPr/>
        </p:nvSpPr>
        <p:spPr>
          <a:xfrm>
            <a:off x="1028700" y="5372100"/>
            <a:ext cx="161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94 – 140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MeV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/c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938" y="5614988"/>
            <a:ext cx="87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2.3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GeV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8850" y="3109913"/>
            <a:ext cx="94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1.2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</a:rPr>
              <a:t>GeV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/c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01025" cy="8112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Experimental Parameters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1462" y="790202"/>
          <a:ext cx="8615363" cy="5953498"/>
        </p:xfrm>
        <a:graphic>
          <a:graphicData uri="http://schemas.openxmlformats.org/drawingml/2006/table">
            <a:tbl>
              <a:tblPr/>
              <a:tblGrid>
                <a:gridCol w="4828390"/>
                <a:gridCol w="3786973"/>
              </a:tblGrid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Beam energy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~2.3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Luminosity (beam current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target thickness)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64 mg/cm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Target thickness toward HES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22 mg/cm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Target tilt angle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Average energy shift due to target straggling loss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~40 keV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Momentum resolution due to target straggling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61 keV/c (r.m.s.)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Experimental targets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Phase-I: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Li;   -II: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Be;    and -III: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central angle (horizontal)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440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en-US" sz="1600" baseline="4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momentum and acceptance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1.2 GeV/c and ±12.5%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solid angle acceptance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 msr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(K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 momentum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scattering angle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2.5 mr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HKS production time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130 ps (r.m.s.)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central angle (horizontal)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momentum and acceptance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116 MeV/c and ±20%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solid angle acceptance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20 msr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Detection efficiency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survival rate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~32%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Decay pion acceptance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0.16%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 mom. resolution w/ extended “beam spot”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scattering angle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 mr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HES decay time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100 ps (r.m.s.)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Overall decay pion momentum resolution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 keV/c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Absolute energy scale precision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 ±20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keV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Free of Q.F. </a:t>
            </a:r>
            <a:r>
              <a:rPr lang="en-US" dirty="0" smtClean="0">
                <a:sym typeface="Symbol"/>
              </a:rPr>
              <a:t> </a:t>
            </a:r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685925"/>
            <a:ext cx="4618593" cy="4714875"/>
            <a:chOff x="0" y="1685925"/>
            <a:chExt cx="4618593" cy="471487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14561"/>
              <a:ext cx="4618593" cy="418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8625" y="1685925"/>
              <a:ext cx="3771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ym typeface="Symbol"/>
                </a:rPr>
                <a:t>Quasi-free   p + </a:t>
              </a:r>
              <a:r>
                <a:rPr lang="en-US" sz="2400" baseline="40000" dirty="0" smtClean="0">
                  <a:sym typeface="Symbol"/>
                </a:rPr>
                <a:t>-</a:t>
              </a:r>
              <a:r>
                <a:rPr lang="en-US" sz="2400" dirty="0" smtClean="0">
                  <a:sym typeface="Symbol"/>
                </a:rPr>
                <a:t> (all)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4463" y="1709738"/>
            <a:ext cx="7729537" cy="4691062"/>
            <a:chOff x="1414463" y="1709738"/>
            <a:chExt cx="7729537" cy="4691062"/>
          </a:xfrm>
        </p:grpSpPr>
        <p:grpSp>
          <p:nvGrpSpPr>
            <p:cNvPr id="9" name="Group 9"/>
            <p:cNvGrpSpPr/>
            <p:nvPr/>
          </p:nvGrpSpPr>
          <p:grpSpPr>
            <a:xfrm>
              <a:off x="1414463" y="2214561"/>
              <a:ext cx="7729537" cy="4186239"/>
              <a:chOff x="1414463" y="2214561"/>
              <a:chExt cx="7729537" cy="4186239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5724" y="2214561"/>
                <a:ext cx="4358276" cy="4186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6"/>
              <p:cNvSpPr/>
              <p:nvPr/>
            </p:nvSpPr>
            <p:spPr>
              <a:xfrm>
                <a:off x="1414463" y="4286251"/>
                <a:ext cx="557212" cy="542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891089" y="1709738"/>
              <a:ext cx="4252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ym typeface="Symbol"/>
                </a:rPr>
                <a:t>Within the HES acceptances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971675" y="4386263"/>
              <a:ext cx="3157538" cy="1714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Symbol"/>
              </a:rPr>
              <a:t>Three-Body Decay </a:t>
            </a:r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4" y="1814512"/>
            <a:ext cx="7672389" cy="48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43013" y="1214438"/>
            <a:ext cx="644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Example:  </a:t>
            </a:r>
            <a:r>
              <a:rPr lang="en-US" sz="2400" baseline="46000" dirty="0" smtClean="0"/>
              <a:t>4</a:t>
            </a:r>
            <a:r>
              <a:rPr lang="en-US" sz="2400" baseline="-25000" dirty="0" smtClean="0">
                <a:sym typeface="Symbol"/>
              </a:rPr>
              <a:t></a:t>
            </a:r>
            <a:r>
              <a:rPr lang="en-US" sz="2400" dirty="0" smtClean="0">
                <a:sym typeface="Symbol"/>
              </a:rPr>
              <a:t>He  </a:t>
            </a:r>
            <a:r>
              <a:rPr lang="en-US" sz="2400" baseline="46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He + p + </a:t>
            </a:r>
            <a:r>
              <a:rPr lang="en-US" sz="2400" baseline="40000" dirty="0" smtClean="0">
                <a:sym typeface="Symbol"/>
              </a:rPr>
              <a:t>-</a:t>
            </a:r>
            <a:endParaRPr lang="en-US" sz="2400" baseline="4000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429125" y="4029076"/>
            <a:ext cx="422909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6543678" y="3186113"/>
            <a:ext cx="168592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0825" y="2771775"/>
            <a:ext cx="17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Acceptance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57238"/>
          </a:xfrm>
        </p:spPr>
        <p:txBody>
          <a:bodyPr/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7</a:t>
            </a:r>
            <a:r>
              <a:rPr lang="en-US" dirty="0" smtClean="0"/>
              <a:t>Li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8611" y="1543050"/>
          <a:ext cx="8372476" cy="1914525"/>
        </p:xfrm>
        <a:graphic>
          <a:graphicData uri="http://schemas.openxmlformats.org/drawingml/2006/table">
            <a:tbl>
              <a:tblPr/>
              <a:tblGrid>
                <a:gridCol w="1663846"/>
                <a:gridCol w="1597293"/>
                <a:gridCol w="1597293"/>
                <a:gridCol w="1277834"/>
                <a:gridCol w="2236210"/>
              </a:tblGrid>
              <a:tr h="286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-23.503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-3.409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-23.011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-16.995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-26.981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8" y="1143000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Two-Body decay – 6 possible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1475" y="4438650"/>
          <a:ext cx="8301037" cy="1181348"/>
        </p:xfrm>
        <a:graphic>
          <a:graphicData uri="http://schemas.openxmlformats.org/drawingml/2006/table">
            <a:tbl>
              <a:tblPr/>
              <a:tblGrid>
                <a:gridCol w="1903907"/>
                <a:gridCol w="1827751"/>
                <a:gridCol w="1827751"/>
                <a:gridCol w="2741628"/>
              </a:tblGrid>
              <a:tr h="2905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Q value (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max (MeV/c) – cut off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-23.011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n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139.27</a:t>
                      </a:r>
                      <a:r>
                        <a:rPr lang="en-US" sz="1600" baseline="30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-3.567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p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102.42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-24.868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p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103.15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6" y="4052888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Three-Body decay – Background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57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9</a:t>
            </a:r>
            <a:r>
              <a:rPr lang="en-US" dirty="0" smtClean="0"/>
              <a:t>Be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4326" y="1719897"/>
          <a:ext cx="8458200" cy="3621406"/>
        </p:xfrm>
        <a:graphic>
          <a:graphicData uri="http://schemas.openxmlformats.org/drawingml/2006/table">
            <a:tbl>
              <a:tblPr/>
              <a:tblGrid>
                <a:gridCol w="1782883"/>
                <a:gridCol w="1589362"/>
                <a:gridCol w="1589362"/>
                <a:gridCol w="1271488"/>
                <a:gridCol w="2225105"/>
              </a:tblGrid>
              <a:tr h="280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121.18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-13.817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116.40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-3.756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124.12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2p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-40.328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135.17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~270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-12.568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-12.218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108.02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-29.608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-9.745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-18.957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100.58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~220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-11.749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-12.005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-18.183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8" y="12573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Two-Body decay – 6 additional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12</a:t>
            </a:r>
            <a:r>
              <a:rPr lang="en-US" dirty="0" smtClean="0"/>
              <a:t>C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1" y="1243011"/>
          <a:ext cx="8501062" cy="5543552"/>
        </p:xfrm>
        <a:graphic>
          <a:graphicData uri="http://schemas.openxmlformats.org/drawingml/2006/table">
            <a:tbl>
              <a:tblPr/>
              <a:tblGrid>
                <a:gridCol w="1689399"/>
                <a:gridCol w="1702916"/>
                <a:gridCol w="1540734"/>
                <a:gridCol w="1297459"/>
                <a:gridCol w="2270554"/>
              </a:tblGrid>
              <a:tr h="19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115.49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-12.280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=10.5)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109.66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-12.765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105.99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-32.908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=12.3)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119.78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-18.264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104.31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-22.544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95.84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-48.534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=7.8)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117.83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-30.237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121.18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-16.072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96.88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-41.713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96.71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4p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-68.937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=7.1)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137.15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-46.961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116.40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-14.444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124.12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-37.659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97.09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-56.317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=6.7)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97.21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-73.473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135.17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~270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-26.436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-25.782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108.02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-48.317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-24.186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-27.663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100.58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~220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**§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-44.499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-22.693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-27.244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50" y="814387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Two-Body decay – 12 additional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7188" y="3824993"/>
            <a:ext cx="8086724" cy="3033007"/>
            <a:chOff x="357188" y="3824993"/>
            <a:chExt cx="8086724" cy="3033007"/>
          </a:xfrm>
        </p:grpSpPr>
        <p:cxnSp>
          <p:nvCxnSpPr>
            <p:cNvPr id="6" name="AutoShape 115"/>
            <p:cNvCxnSpPr>
              <a:cxnSpLocks noChangeShapeType="1"/>
            </p:cNvCxnSpPr>
            <p:nvPr/>
          </p:nvCxnSpPr>
          <p:spPr bwMode="auto">
            <a:xfrm rot="5400000" flipH="1" flipV="1">
              <a:off x="7155731" y="5116393"/>
              <a:ext cx="2575524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116"/>
            <p:cNvCxnSpPr>
              <a:cxnSpLocks noChangeShapeType="1"/>
            </p:cNvCxnSpPr>
            <p:nvPr/>
          </p:nvCxnSpPr>
          <p:spPr bwMode="auto">
            <a:xfrm rot="16200000" flipV="1">
              <a:off x="-645263" y="5117251"/>
              <a:ext cx="2577428" cy="1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" name="Group 454"/>
            <p:cNvGrpSpPr/>
            <p:nvPr/>
          </p:nvGrpSpPr>
          <p:grpSpPr>
            <a:xfrm>
              <a:off x="357188" y="3824993"/>
              <a:ext cx="8085891" cy="3033007"/>
              <a:chOff x="357188" y="3824993"/>
              <a:chExt cx="8085891" cy="3033007"/>
            </a:xfrm>
          </p:grpSpPr>
          <p:sp>
            <p:nvSpPr>
              <p:cNvPr id="9" name="Text Box 384"/>
              <p:cNvSpPr txBox="1">
                <a:spLocks noChangeArrowheads="1"/>
              </p:cNvSpPr>
              <p:nvPr/>
            </p:nvSpPr>
            <p:spPr bwMode="auto">
              <a:xfrm>
                <a:off x="654864" y="3918346"/>
                <a:ext cx="482990" cy="28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(a)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" name="AutoShape 117"/>
              <p:cNvCxnSpPr>
                <a:cxnSpLocks noChangeShapeType="1"/>
              </p:cNvCxnSpPr>
              <p:nvPr/>
            </p:nvCxnSpPr>
            <p:spPr bwMode="auto">
              <a:xfrm>
                <a:off x="654864" y="3824993"/>
                <a:ext cx="778821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1" name="Group 194"/>
              <p:cNvGrpSpPr>
                <a:grpSpLocks/>
              </p:cNvGrpSpPr>
              <p:nvPr/>
            </p:nvGrpSpPr>
            <p:grpSpPr bwMode="auto">
              <a:xfrm rot="10800000">
                <a:off x="643958" y="3824993"/>
                <a:ext cx="7799115" cy="115579"/>
                <a:chOff x="2550" y="9810"/>
                <a:chExt cx="10605" cy="166"/>
              </a:xfrm>
            </p:grpSpPr>
            <p:grpSp>
              <p:nvGrpSpPr>
                <p:cNvPr id="140" name="Group 195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03" name="AutoShape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4" name="AutoShape 1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" name="AutoShape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" name="AutoShape 1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1" name="Group 200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9" name="AutoShape 2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0" name="AutoShape 2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1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2" name="AutoShape 2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2" name="Group 205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5" name="AutoShape 2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6" name="AutoShape 2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7" name="AutoShape 2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8" name="AutoShape 2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3" name="Group 210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1" name="AutoShape 2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2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3" name="AutoShape 2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4" name="AutoShape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4" name="Group 215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7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8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9" name="AutoShape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0" name="AutoShape 2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5" name="Group 220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3" name="AutoShape 2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" name="AutoShape 2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" name="AutoShape 2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6" name="AutoShape 2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6" name="Group 225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9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0" name="AutoShape 2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1" name="AutoShape 2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2" name="AutoShape 2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7" name="Group 230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5" name="AutoShape 2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2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2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8" name="AutoShape 2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8" name="Group 235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1" name="AutoShape 2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2" name="AutoShape 2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3" name="AutoShape 2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4" name="AutoShape 2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9" name="Group 240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7" name="AutoShape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8" name="AutoShape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9" name="AutoShape 2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0" name="AutoShape 2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0" name="Group 245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3" name="AutoShape 2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" name="AutoShape 2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" name="AutoShape 2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6" name="AutoShape 2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1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251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252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253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AutoShape 257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258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AutoShape 259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AutoShape 260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AutoShape 261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452"/>
              <p:cNvGrpSpPr/>
              <p:nvPr/>
            </p:nvGrpSpPr>
            <p:grpSpPr>
              <a:xfrm>
                <a:off x="357188" y="4247305"/>
                <a:ext cx="8085891" cy="2610695"/>
                <a:chOff x="357188" y="4247305"/>
                <a:chExt cx="8085891" cy="2610695"/>
              </a:xfrm>
            </p:grpSpPr>
            <p:sp>
              <p:nvSpPr>
                <p:cNvPr id="1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671602" y="4247305"/>
                  <a:ext cx="1712266" cy="839045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2-B decay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 and its continuum</a:t>
                  </a:r>
                  <a:endPara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(Phase 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4039025" y="4463520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1/2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5" name="Group 446"/>
                <p:cNvGrpSpPr/>
                <p:nvPr/>
              </p:nvGrpSpPr>
              <p:grpSpPr>
                <a:xfrm>
                  <a:off x="357188" y="4363517"/>
                  <a:ext cx="8085891" cy="2494483"/>
                  <a:chOff x="357188" y="4363517"/>
                  <a:chExt cx="8085891" cy="2494483"/>
                </a:xfrm>
              </p:grpSpPr>
              <p:sp>
                <p:nvSpPr>
                  <p:cNvPr id="16" name="Freeform 6"/>
                  <p:cNvSpPr>
                    <a:spLocks/>
                  </p:cNvSpPr>
                  <p:nvPr/>
                </p:nvSpPr>
                <p:spPr bwMode="auto">
                  <a:xfrm>
                    <a:off x="1046455" y="5746024"/>
                    <a:ext cx="6706515" cy="74936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92CDDC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7" name="AutoShape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781479" y="5820326"/>
                    <a:ext cx="839" cy="40198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424" y="5820326"/>
                    <a:ext cx="839" cy="40897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9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4335" y="5847633"/>
                    <a:ext cx="583613" cy="492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HES </a:t>
                    </a: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Max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0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5204" y="5853348"/>
                    <a:ext cx="560973" cy="502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HES</a:t>
                    </a:r>
                    <a:r>
                      <a:rPr lang="en-US" altLang="zh-CN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Min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1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15236" y="6235014"/>
                    <a:ext cx="7714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" name="AutoShape 8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29684" y="6229299"/>
                    <a:ext cx="7798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" name="AutoShape 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820961"/>
                    <a:ext cx="0" cy="188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E6128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24" name="Freeform 82"/>
                  <p:cNvSpPr>
                    <a:spLocks/>
                  </p:cNvSpPr>
                  <p:nvPr/>
                </p:nvSpPr>
                <p:spPr bwMode="auto">
                  <a:xfrm>
                    <a:off x="4129707" y="4795352"/>
                    <a:ext cx="52827" cy="1025609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83"/>
                  <p:cNvSpPr>
                    <a:spLocks/>
                  </p:cNvSpPr>
                  <p:nvPr/>
                </p:nvSpPr>
                <p:spPr bwMode="auto">
                  <a:xfrm>
                    <a:off x="4074365" y="4623888"/>
                    <a:ext cx="6372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36C0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84"/>
                  <p:cNvSpPr>
                    <a:spLocks/>
                  </p:cNvSpPr>
                  <p:nvPr/>
                </p:nvSpPr>
                <p:spPr bwMode="auto">
                  <a:xfrm>
                    <a:off x="3247580" y="4623888"/>
                    <a:ext cx="5198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85"/>
                  <p:cNvSpPr>
                    <a:spLocks/>
                  </p:cNvSpPr>
                  <p:nvPr/>
                </p:nvSpPr>
                <p:spPr bwMode="auto">
                  <a:xfrm>
                    <a:off x="6733324" y="4634684"/>
                    <a:ext cx="51988" cy="118627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55257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967658"/>
                    <a:ext cx="794082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9861" y="5935905"/>
                    <a:ext cx="330378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0" name="AutoShape 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92141" y="5915583"/>
                    <a:ext cx="0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72879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2510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3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7383" y="5930825"/>
                    <a:ext cx="33037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645" y="5820961"/>
                    <a:ext cx="510661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5" name="AutoShape 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3963" y="5820961"/>
                    <a:ext cx="7799111" cy="12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5831756"/>
                    <a:ext cx="839" cy="23623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6061645"/>
                    <a:ext cx="551749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38" name="AutoShape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0836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0709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5135" y="5894627"/>
                    <a:ext cx="45280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7143" y="6017827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2864" y="6024812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3" name="Freeform 101"/>
                  <p:cNvSpPr>
                    <a:spLocks/>
                  </p:cNvSpPr>
                  <p:nvPr/>
                </p:nvSpPr>
                <p:spPr bwMode="auto">
                  <a:xfrm>
                    <a:off x="4003090" y="5025876"/>
                    <a:ext cx="51988" cy="79508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1202" y="4660086"/>
                    <a:ext cx="567681" cy="296569"/>
                  </a:xfrm>
                  <a:prstGeom prst="rect">
                    <a:avLst/>
                  </a:prstGeom>
                  <a:noFill/>
                  <a:ln w="9525">
                    <a:solidFill>
                      <a:srgbClr val="55257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4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5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637" y="4409241"/>
                    <a:ext cx="408361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5951" y="4864573"/>
                    <a:ext cx="603737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2134" y="4635000"/>
                    <a:ext cx="59367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8279" y="5431039"/>
                    <a:ext cx="60625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8409" y="5486923"/>
                    <a:ext cx="56935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2879" y="6176590"/>
                    <a:ext cx="341279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0287" y="4465760"/>
                    <a:ext cx="526593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C9600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3407" y="4633414"/>
                    <a:ext cx="617992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22AA3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3258" y="4363517"/>
                    <a:ext cx="516531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Freeform 112"/>
                  <p:cNvSpPr>
                    <a:spLocks/>
                  </p:cNvSpPr>
                  <p:nvPr/>
                </p:nvSpPr>
                <p:spPr bwMode="auto">
                  <a:xfrm>
                    <a:off x="6800406" y="4636589"/>
                    <a:ext cx="51988" cy="118437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842" y="4655006"/>
                    <a:ext cx="538332" cy="308635"/>
                  </a:xfrm>
                  <a:prstGeom prst="rect">
                    <a:avLst/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0967" y="5438659"/>
                    <a:ext cx="537494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88" y="6341703"/>
                    <a:ext cx="573550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3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10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5093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11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068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12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044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13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2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14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6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43964" y="6289629"/>
                    <a:ext cx="7799115" cy="115579"/>
                    <a:chOff x="2550" y="9810"/>
                    <a:chExt cx="10605" cy="166"/>
                  </a:xfrm>
                </p:grpSpPr>
                <p:grpSp>
                  <p:nvGrpSpPr>
                    <p:cNvPr id="73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6" name="AutoShape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7" name="AutoShape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8" name="AutoShape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9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4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2" name="AutoShape 1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3" name="AutoShape 1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4" name="AutoShape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5" name="AutoShape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8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9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0" name="AutoShape 1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1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6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4" name="AutoShape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5" name="AutoShape 1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6" name="AutoShape 1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7" name="AutoShape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7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0" name="AutoShape 1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1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2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3" name="AutoShape 1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8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7" name="AutoShape 1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8" name="AutoShape 15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9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9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2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2" name="AutoShape 1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3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4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5" name="AutoShape 1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0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9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8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9" name="AutoShape 1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0" name="AutoShape 1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1" name="AutoShape 1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1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4" name="AutoShape 1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" name="AutoShape 1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" name="AutoShape 1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7" name="AutoShape 1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2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0" name="AutoShape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1" name="AutoShape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2" name="AutoShape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3" name="AutoShape 1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3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96" name="AutoShape 1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7" name="AutoShape 1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8" name="AutoShape 1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9" name="AutoShape 1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84" name="AutoShape 18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975"/>
                      <a:ext cx="10605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5" name="AutoShape 18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34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" name="AutoShape 1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7" name="AutoShape 1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7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8" name="AutoShape 1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2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9" name="AutoShape 1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27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0" name="AutoShape 1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21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1" name="AutoShape 18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1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" name="AutoShape 1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2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3" name="AutoShape 1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31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4" name="AutoShape 1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5" name="AutoShape 1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4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64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363" y="6518247"/>
                    <a:ext cx="3298753" cy="339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</a:t>
                    </a:r>
                    <a:r>
                      <a:rPr kumimoji="0" lang="en-US" altLang="zh-CN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Momentum (MeV/c)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5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487" y="5362453"/>
                    <a:ext cx="1765931" cy="3035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Freeform 352"/>
                  <p:cNvSpPr>
                    <a:spLocks/>
                  </p:cNvSpPr>
                  <p:nvPr/>
                </p:nvSpPr>
                <p:spPr bwMode="auto">
                  <a:xfrm>
                    <a:off x="2731888" y="5603773"/>
                    <a:ext cx="51988" cy="21528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7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6634378" y="5732053"/>
                    <a:ext cx="370628" cy="86367"/>
                    <a:chOff x="10440" y="10665"/>
                    <a:chExt cx="660" cy="762"/>
                  </a:xfrm>
                </p:grpSpPr>
                <p:sp>
                  <p:nvSpPr>
                    <p:cNvPr id="71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1044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390"/>
                    <p:cNvSpPr>
                      <a:spLocks/>
                    </p:cNvSpPr>
                    <p:nvPr/>
                  </p:nvSpPr>
                  <p:spPr bwMode="auto">
                    <a:xfrm flipH="1">
                      <a:off x="1077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68" name="AutoShape 3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4403" y="5685059"/>
                    <a:ext cx="0" cy="1371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69" name="AutoShape 3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56516" y="5691410"/>
                    <a:ext cx="839" cy="1244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70" name="AutoShape 4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82679" y="5598057"/>
                    <a:ext cx="149257" cy="1740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48AA2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grpSp>
        <p:nvGrpSpPr>
          <p:cNvPr id="207" name="Group 206"/>
          <p:cNvGrpSpPr/>
          <p:nvPr/>
        </p:nvGrpSpPr>
        <p:grpSpPr>
          <a:xfrm>
            <a:off x="642144" y="2172494"/>
            <a:ext cx="7800930" cy="2347246"/>
            <a:chOff x="642144" y="2172494"/>
            <a:chExt cx="7800930" cy="2347246"/>
          </a:xfrm>
        </p:grpSpPr>
        <p:grpSp>
          <p:nvGrpSpPr>
            <p:cNvPr id="208" name="Group 457"/>
            <p:cNvGrpSpPr/>
            <p:nvPr/>
          </p:nvGrpSpPr>
          <p:grpSpPr>
            <a:xfrm>
              <a:off x="643958" y="2177034"/>
              <a:ext cx="7799115" cy="2342706"/>
              <a:chOff x="643958" y="2177034"/>
              <a:chExt cx="7799115" cy="2342706"/>
            </a:xfrm>
          </p:grpSpPr>
          <p:grpSp>
            <p:nvGrpSpPr>
              <p:cNvPr id="211" name="Group 282"/>
              <p:cNvGrpSpPr>
                <a:grpSpLocks/>
              </p:cNvGrpSpPr>
              <p:nvPr/>
            </p:nvGrpSpPr>
            <p:grpSpPr bwMode="auto">
              <a:xfrm rot="10800000">
                <a:off x="643958" y="2177034"/>
                <a:ext cx="7799115" cy="115579"/>
                <a:chOff x="2550" y="9810"/>
                <a:chExt cx="10605" cy="166"/>
              </a:xfrm>
            </p:grpSpPr>
            <p:grpSp>
              <p:nvGrpSpPr>
                <p:cNvPr id="273" name="Group 283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6" name="AutoShape 2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" name="AutoShape 2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" name="AutoShape 2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" name="AutoShape 2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4" name="Group 288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2" name="AutoShape 2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3" name="AutoShape 2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" name="AutoShape 2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5" name="AutoShape 2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5" name="Group 293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8" name="AutoShape 2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" name="AutoShape 2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" name="AutoShape 2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1" name="AutoShape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6" name="Group 298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4" name="AutoShape 2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" name="AutoShape 3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" name="AutoShape 3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" name="AutoShape 3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7" name="Group 303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0" name="AutoShape 3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8" name="Group 308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6" name="AutoShape 3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7" name="AutoShape 3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8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9" name="AutoShap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9" name="Group 313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2" name="AutoShape 3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3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4" name="AutoShape 3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5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0" name="Group 318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8" name="AutoShape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9" name="AutoShape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0" name="AutoShape 3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1" name="AutoShape 3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1" name="Group 323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4" name="AutoShape 3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5" name="AutoShape 3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6" name="AutoShape 3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" name="AutoShape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2" name="Group 328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0" name="AutoShape 3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1" name="AutoShape 3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2" name="AutoShape 3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3" name="AutoShape 3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3" name="Group 333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96" name="AutoShape 3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" name="AutoShape 3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8" name="AutoShape 3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9" name="AutoShape 3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84" name="AutoShape 338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5" name="AutoShape 339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6" name="AutoShape 340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" name="AutoShape 341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342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343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344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345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346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3" name="AutoShape 347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4" name="AutoShape 348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5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2" name="Group 455"/>
              <p:cNvGrpSpPr/>
              <p:nvPr/>
            </p:nvGrpSpPr>
            <p:grpSpPr>
              <a:xfrm>
                <a:off x="654864" y="2302774"/>
                <a:ext cx="7741253" cy="2216966"/>
                <a:chOff x="654864" y="2302774"/>
                <a:chExt cx="7741253" cy="2216966"/>
              </a:xfrm>
            </p:grpSpPr>
            <p:sp>
              <p:nvSpPr>
                <p:cNvPr id="213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654864" y="2302774"/>
                  <a:ext cx="508146" cy="286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(b)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4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724461" y="3300440"/>
                  <a:ext cx="1469094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15" name="Group 453"/>
                <p:cNvGrpSpPr/>
                <p:nvPr/>
              </p:nvGrpSpPr>
              <p:grpSpPr>
                <a:xfrm>
                  <a:off x="1053163" y="2355483"/>
                  <a:ext cx="7342954" cy="2164257"/>
                  <a:chOff x="1053163" y="2355483"/>
                  <a:chExt cx="7342954" cy="2164257"/>
                </a:xfrm>
              </p:grpSpPr>
              <p:cxnSp>
                <p:nvCxnSpPr>
                  <p:cNvPr id="216" name="AutoShape 2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3835154"/>
                    <a:ext cx="839" cy="45977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17" name="AutoShape 2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4274610"/>
                    <a:ext cx="529947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8" name="AutoShape 2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10349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9" name="AutoShape 2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0881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20" name="Text 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754" y="4237142"/>
                    <a:ext cx="33121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1" name="Text Box 2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8231" y="4232696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2" name="Text Box 2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2682" y="4138709"/>
                    <a:ext cx="431840" cy="292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3" name="Text Box 3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543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4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850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5" name="Text Box 3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554" y="3845950"/>
                    <a:ext cx="400814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6" name="Text Box 3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8284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7" name="Text Box 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7752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8" name="Text Box 3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456" y="3845950"/>
                    <a:ext cx="387398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9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3459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0" name="Text Box 3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6468" y="3948828"/>
                    <a:ext cx="30941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1" name="Text Box 3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6755" y="3845950"/>
                    <a:ext cx="40165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2" name="Freeform 5"/>
                  <p:cNvSpPr>
                    <a:spLocks/>
                  </p:cNvSpPr>
                  <p:nvPr/>
                </p:nvSpPr>
                <p:spPr bwMode="auto">
                  <a:xfrm>
                    <a:off x="1053163" y="3701793"/>
                    <a:ext cx="6706515" cy="118755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FEC6F7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64"/>
                  <p:cNvSpPr>
                    <a:spLocks/>
                  </p:cNvSpPr>
                  <p:nvPr/>
                </p:nvSpPr>
                <p:spPr bwMode="auto">
                  <a:xfrm>
                    <a:off x="4144801" y="3637653"/>
                    <a:ext cx="59535" cy="188610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Text Box 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3085" y="3482700"/>
                    <a:ext cx="441064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5" name="Freeform 266"/>
                  <p:cNvSpPr>
                    <a:spLocks/>
                  </p:cNvSpPr>
                  <p:nvPr/>
                </p:nvSpPr>
                <p:spPr bwMode="auto">
                  <a:xfrm>
                    <a:off x="5089817" y="2638081"/>
                    <a:ext cx="51988" cy="118691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Text Box 2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9501" y="2434865"/>
                    <a:ext cx="58361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7" name="Freeform 268"/>
                  <p:cNvSpPr>
                    <a:spLocks/>
                  </p:cNvSpPr>
                  <p:nvPr/>
                </p:nvSpPr>
                <p:spPr bwMode="auto">
                  <a:xfrm>
                    <a:off x="4502850" y="3597645"/>
                    <a:ext cx="51988" cy="21464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2876" y="3384899"/>
                    <a:ext cx="536655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9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5313" y="3164539"/>
                    <a:ext cx="53665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0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8969" y="2813356"/>
                    <a:ext cx="529947" cy="29593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  <a:endPara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1" name="Freeform 279"/>
                  <p:cNvSpPr>
                    <a:spLocks/>
                  </p:cNvSpPr>
                  <p:nvPr/>
                </p:nvSpPr>
                <p:spPr bwMode="auto">
                  <a:xfrm>
                    <a:off x="4331792" y="2904168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Text Box 2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2649" y="2759376"/>
                    <a:ext cx="659080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3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6943" y="2497100"/>
                    <a:ext cx="56432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J</a:t>
                    </a:r>
                    <a:r>
                      <a:rPr kumimoji="0" lang="en-US" altLang="zh-CN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=?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4" name="Freeform 350"/>
                  <p:cNvSpPr>
                    <a:spLocks/>
                  </p:cNvSpPr>
                  <p:nvPr/>
                </p:nvSpPr>
                <p:spPr bwMode="auto">
                  <a:xfrm>
                    <a:off x="5457091" y="2872415"/>
                    <a:ext cx="59535" cy="952578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5" name="Text Box 3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8394" y="2605059"/>
                    <a:ext cx="4335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6" name="Text Box 3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4297" y="2873051"/>
                    <a:ext cx="540009" cy="296569"/>
                  </a:xfrm>
                  <a:prstGeom prst="rect">
                    <a:avLst/>
                  </a:prstGeom>
                  <a:noFill/>
                  <a:ln w="9525">
                    <a:solidFill>
                      <a:srgbClr val="E2A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7" name="Freeform 354"/>
                  <p:cNvSpPr>
                    <a:spLocks/>
                  </p:cNvSpPr>
                  <p:nvPr/>
                </p:nvSpPr>
                <p:spPr bwMode="auto">
                  <a:xfrm>
                    <a:off x="7004167" y="3597645"/>
                    <a:ext cx="96430" cy="21655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Text Box 3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9697" y="3273768"/>
                    <a:ext cx="538332" cy="308635"/>
                  </a:xfrm>
                  <a:prstGeom prst="rect">
                    <a:avLst/>
                  </a:prstGeom>
                  <a:noFill/>
                  <a:ln w="9525">
                    <a:solidFill>
                      <a:srgbClr val="00B0F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9" name="Freeform 356"/>
                  <p:cNvSpPr>
                    <a:spLocks/>
                  </p:cNvSpPr>
                  <p:nvPr/>
                </p:nvSpPr>
                <p:spPr bwMode="auto">
                  <a:xfrm>
                    <a:off x="3159535" y="2893372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264" y="2497100"/>
                    <a:ext cx="654049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1" name="Freeform 358"/>
                  <p:cNvSpPr>
                    <a:spLocks/>
                  </p:cNvSpPr>
                  <p:nvPr/>
                </p:nvSpPr>
                <p:spPr bwMode="auto">
                  <a:xfrm>
                    <a:off x="3068136" y="3127706"/>
                    <a:ext cx="59535" cy="68649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Text Box 3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237" y="3389983"/>
                    <a:ext cx="562650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3" name="Text Box 3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3594" y="2738420"/>
                    <a:ext cx="540848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4" name="Freeform 361"/>
                  <p:cNvSpPr>
                    <a:spLocks/>
                  </p:cNvSpPr>
                  <p:nvPr/>
                </p:nvSpPr>
                <p:spPr bwMode="auto">
                  <a:xfrm>
                    <a:off x="2066938" y="3527789"/>
                    <a:ext cx="99784" cy="297204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Text Box 3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001" y="3345529"/>
                    <a:ext cx="52994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6" name="Text 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9109" y="3035624"/>
                    <a:ext cx="552587" cy="297204"/>
                  </a:xfrm>
                  <a:prstGeom prst="rect">
                    <a:avLst/>
                  </a:prstGeom>
                  <a:noFill/>
                  <a:ln w="9525">
                    <a:solidFill>
                      <a:srgbClr val="00C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57" name="AutoShape 3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53714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" name="AutoShape 3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59" name="AutoShape 3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0" name="AutoShape 3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23670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" name="AutoShape 3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3824993"/>
                    <a:ext cx="0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2" name="AutoShape 3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4002808"/>
                    <a:ext cx="407523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3" name="AutoShape 3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3411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" name="AutoShape 3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01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5" name="AutoShape 3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855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6" name="AutoShape 3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7685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7" name="Text Box 3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0986" y="2355483"/>
                    <a:ext cx="2175131" cy="738565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Additions from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 and its continuum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(Phase II: 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Be target)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68" name="AutoShape 3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82031" y="3703698"/>
                    <a:ext cx="839" cy="1232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9" name="AutoShape 39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242429" y="3678296"/>
                    <a:ext cx="0" cy="1365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0" name="AutoShape 3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99233" y="3727830"/>
                    <a:ext cx="0" cy="8700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1" name="AutoShape 39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6526" y="3654164"/>
                    <a:ext cx="839" cy="1727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2" name="AutoShape 4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58793" y="3567162"/>
                    <a:ext cx="60374" cy="1733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F03D3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-185737" y="3000375"/>
              <a:ext cx="165735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7610476" y="3009900"/>
              <a:ext cx="165735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642935" y="195263"/>
            <a:ext cx="7800139" cy="1990661"/>
            <a:chOff x="642935" y="195263"/>
            <a:chExt cx="7800139" cy="1990661"/>
          </a:xfrm>
        </p:grpSpPr>
        <p:grpSp>
          <p:nvGrpSpPr>
            <p:cNvPr id="341" name="Group 458"/>
            <p:cNvGrpSpPr/>
            <p:nvPr/>
          </p:nvGrpSpPr>
          <p:grpSpPr>
            <a:xfrm>
              <a:off x="643958" y="201388"/>
              <a:ext cx="7799115" cy="1984536"/>
              <a:chOff x="643958" y="201388"/>
              <a:chExt cx="7799115" cy="1984536"/>
            </a:xfrm>
          </p:grpSpPr>
          <p:grpSp>
            <p:nvGrpSpPr>
              <p:cNvPr id="344" name="Group 7"/>
              <p:cNvGrpSpPr>
                <a:grpSpLocks/>
              </p:cNvGrpSpPr>
              <p:nvPr/>
            </p:nvGrpSpPr>
            <p:grpSpPr bwMode="auto">
              <a:xfrm rot="10800000">
                <a:off x="643958" y="201388"/>
                <a:ext cx="7799115" cy="115579"/>
                <a:chOff x="2550" y="9810"/>
                <a:chExt cx="10605" cy="166"/>
              </a:xfrm>
            </p:grpSpPr>
            <p:grpSp>
              <p:nvGrpSpPr>
                <p:cNvPr id="391" name="Group 8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4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5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6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7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2" name="Group 13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0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1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3" name="Group 18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6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7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8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9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4" name="Group 23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3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4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5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5" name="Group 28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8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9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0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1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6" name="Group 33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4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7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7" name="Group 38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1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3" name="AutoShape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8" name="Group 43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6" name="AutoShape 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7" name="AutoShape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8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9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9" name="Group 48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2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3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4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5" name="AutoShap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0" name="Group 53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8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9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0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1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1" name="Group 58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4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5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6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7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02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6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7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8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0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1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2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45" name="Text Box 387"/>
              <p:cNvSpPr txBox="1">
                <a:spLocks noChangeArrowheads="1"/>
              </p:cNvSpPr>
              <p:nvPr/>
            </p:nvSpPr>
            <p:spPr bwMode="auto">
              <a:xfrm>
                <a:off x="654864" y="315697"/>
                <a:ext cx="487182" cy="273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46" name="Group 456"/>
              <p:cNvGrpSpPr/>
              <p:nvPr/>
            </p:nvGrpSpPr>
            <p:grpSpPr>
              <a:xfrm>
                <a:off x="805798" y="313792"/>
                <a:ext cx="7588642" cy="1872132"/>
                <a:chOff x="805798" y="313792"/>
                <a:chExt cx="7588642" cy="1872132"/>
              </a:xfrm>
            </p:grpSpPr>
            <p:sp>
              <p:nvSpPr>
                <p:cNvPr id="347" name="Freeform 4"/>
                <p:cNvSpPr>
                  <a:spLocks/>
                </p:cNvSpPr>
                <p:nvPr/>
              </p:nvSpPr>
              <p:spPr bwMode="auto">
                <a:xfrm>
                  <a:off x="1033038" y="2121149"/>
                  <a:ext cx="6707353" cy="47629"/>
                </a:xfrm>
                <a:custGeom>
                  <a:avLst/>
                  <a:gdLst/>
                  <a:ahLst/>
                  <a:cxnLst>
                    <a:cxn ang="0">
                      <a:pos x="0" y="4035"/>
                    </a:cxn>
                    <a:cxn ang="0">
                      <a:pos x="3947" y="4035"/>
                    </a:cxn>
                    <a:cxn ang="0">
                      <a:pos x="3840" y="3786"/>
                    </a:cxn>
                    <a:cxn ang="0">
                      <a:pos x="3716" y="3609"/>
                    </a:cxn>
                    <a:cxn ang="0">
                      <a:pos x="3414" y="3413"/>
                    </a:cxn>
                    <a:cxn ang="0">
                      <a:pos x="2614" y="2542"/>
                    </a:cxn>
                    <a:cxn ang="0">
                      <a:pos x="2151" y="2258"/>
                    </a:cxn>
                    <a:cxn ang="0">
                      <a:pos x="1831" y="1653"/>
                    </a:cxn>
                    <a:cxn ang="0">
                      <a:pos x="1458" y="1191"/>
                    </a:cxn>
                    <a:cxn ang="0">
                      <a:pos x="1120" y="995"/>
                    </a:cxn>
                    <a:cxn ang="0">
                      <a:pos x="356" y="18"/>
                    </a:cxn>
                    <a:cxn ang="0">
                      <a:pos x="0" y="0"/>
                    </a:cxn>
                    <a:cxn ang="0">
                      <a:pos x="0" y="4035"/>
                    </a:cxn>
                  </a:cxnLst>
                  <a:rect l="0" t="0" r="r" b="b"/>
                  <a:pathLst>
                    <a:path w="3947" h="4035">
                      <a:moveTo>
                        <a:pt x="0" y="4035"/>
                      </a:moveTo>
                      <a:lnTo>
                        <a:pt x="3947" y="4035"/>
                      </a:lnTo>
                      <a:lnTo>
                        <a:pt x="3840" y="3786"/>
                      </a:lnTo>
                      <a:lnTo>
                        <a:pt x="3716" y="3609"/>
                      </a:lnTo>
                      <a:lnTo>
                        <a:pt x="3414" y="3413"/>
                      </a:lnTo>
                      <a:lnTo>
                        <a:pt x="2614" y="2542"/>
                      </a:lnTo>
                      <a:lnTo>
                        <a:pt x="2151" y="2258"/>
                      </a:lnTo>
                      <a:lnTo>
                        <a:pt x="1831" y="1653"/>
                      </a:lnTo>
                      <a:lnTo>
                        <a:pt x="1458" y="1191"/>
                      </a:lnTo>
                      <a:lnTo>
                        <a:pt x="1120" y="995"/>
                      </a:lnTo>
                      <a:lnTo>
                        <a:pt x="356" y="18"/>
                      </a:lnTo>
                      <a:lnTo>
                        <a:pt x="0" y="0"/>
                      </a:lnTo>
                      <a:lnTo>
                        <a:pt x="0" y="4035"/>
                      </a:lnTo>
                      <a:close/>
                    </a:path>
                  </a:pathLst>
                </a:custGeom>
                <a:solidFill>
                  <a:srgbClr val="C6CDC5"/>
                </a:solidFill>
                <a:ln w="9525">
                  <a:solidFill>
                    <a:srgbClr val="B6DDE8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Text Box 386"/>
                <p:cNvSpPr txBox="1">
                  <a:spLocks noChangeArrowheads="1"/>
                </p:cNvSpPr>
                <p:nvPr/>
              </p:nvSpPr>
              <p:spPr bwMode="auto">
                <a:xfrm>
                  <a:off x="6243626" y="313792"/>
                  <a:ext cx="2150814" cy="7576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Additions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 and its continuum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(Phase III: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C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" name="Freeform 398"/>
                <p:cNvSpPr>
                  <a:spLocks/>
                </p:cNvSpPr>
                <p:nvPr/>
              </p:nvSpPr>
              <p:spPr bwMode="auto">
                <a:xfrm>
                  <a:off x="4221106" y="385553"/>
                  <a:ext cx="59535" cy="17743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Text Box 399"/>
                <p:cNvSpPr txBox="1">
                  <a:spLocks noChangeArrowheads="1"/>
                </p:cNvSpPr>
                <p:nvPr/>
              </p:nvSpPr>
              <p:spPr bwMode="auto">
                <a:xfrm>
                  <a:off x="4311667" y="343640"/>
                  <a:ext cx="575227" cy="28450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" name="Text Box 400"/>
                <p:cNvSpPr txBox="1">
                  <a:spLocks noChangeArrowheads="1"/>
                </p:cNvSpPr>
                <p:nvPr/>
              </p:nvSpPr>
              <p:spPr bwMode="auto">
                <a:xfrm>
                  <a:off x="3942716" y="362691"/>
                  <a:ext cx="379851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</a:t>
                  </a:r>
                  <a:r>
                    <a:rPr kumimoji="0" lang="en-US" altLang="zh-CN" sz="12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" name="Freeform 401"/>
                <p:cNvSpPr>
                  <a:spLocks/>
                </p:cNvSpPr>
                <p:nvPr/>
              </p:nvSpPr>
              <p:spPr bwMode="auto">
                <a:xfrm>
                  <a:off x="3234164" y="1766790"/>
                  <a:ext cx="59535" cy="406433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402"/>
                <p:cNvSpPr>
                  <a:spLocks/>
                </p:cNvSpPr>
                <p:nvPr/>
              </p:nvSpPr>
              <p:spPr bwMode="auto">
                <a:xfrm>
                  <a:off x="3370843" y="1760440"/>
                  <a:ext cx="59535" cy="4127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Text Box 403"/>
                <p:cNvSpPr txBox="1">
                  <a:spLocks noChangeArrowheads="1"/>
                </p:cNvSpPr>
                <p:nvPr/>
              </p:nvSpPr>
              <p:spPr bwMode="auto">
                <a:xfrm>
                  <a:off x="3336464" y="1442914"/>
                  <a:ext cx="623862" cy="284503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5" name="Freeform 404"/>
                <p:cNvSpPr>
                  <a:spLocks/>
                </p:cNvSpPr>
                <p:nvPr/>
              </p:nvSpPr>
              <p:spPr bwMode="auto">
                <a:xfrm>
                  <a:off x="2928941" y="2025257"/>
                  <a:ext cx="59535" cy="14860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405"/>
                <p:cNvSpPr>
                  <a:spLocks/>
                </p:cNvSpPr>
                <p:nvPr/>
              </p:nvSpPr>
              <p:spPr bwMode="auto">
                <a:xfrm>
                  <a:off x="2725180" y="1747739"/>
                  <a:ext cx="59535" cy="42548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Text Box 406"/>
                <p:cNvSpPr txBox="1">
                  <a:spLocks noChangeArrowheads="1"/>
                </p:cNvSpPr>
                <p:nvPr/>
              </p:nvSpPr>
              <p:spPr bwMode="auto">
                <a:xfrm>
                  <a:off x="2709248" y="1434658"/>
                  <a:ext cx="557618" cy="285773"/>
                </a:xfrm>
                <a:prstGeom prst="rect">
                  <a:avLst/>
                </a:prstGeom>
                <a:noFill/>
                <a:ln w="9525">
                  <a:solidFill>
                    <a:srgbClr val="E2AC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8" name="Freeform 407"/>
                <p:cNvSpPr>
                  <a:spLocks/>
                </p:cNvSpPr>
                <p:nvPr/>
              </p:nvSpPr>
              <p:spPr bwMode="auto">
                <a:xfrm>
                  <a:off x="2392286" y="2036687"/>
                  <a:ext cx="59535" cy="13018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408"/>
                <p:cNvSpPr>
                  <a:spLocks/>
                </p:cNvSpPr>
                <p:nvPr/>
              </p:nvSpPr>
              <p:spPr bwMode="auto">
                <a:xfrm>
                  <a:off x="4803042" y="1773776"/>
                  <a:ext cx="59535" cy="393097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Text Box 409"/>
                <p:cNvSpPr txBox="1">
                  <a:spLocks noChangeArrowheads="1"/>
                </p:cNvSpPr>
                <p:nvPr/>
              </p:nvSpPr>
              <p:spPr bwMode="auto">
                <a:xfrm>
                  <a:off x="4900311" y="1445454"/>
                  <a:ext cx="630570" cy="284503"/>
                </a:xfrm>
                <a:prstGeom prst="rect">
                  <a:avLst/>
                </a:prstGeom>
                <a:noFill/>
                <a:ln w="9525">
                  <a:solidFill>
                    <a:srgbClr val="11F90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1" name="Freeform 410"/>
                <p:cNvSpPr>
                  <a:spLocks/>
                </p:cNvSpPr>
                <p:nvPr/>
              </p:nvSpPr>
              <p:spPr bwMode="auto">
                <a:xfrm>
                  <a:off x="4084427" y="1996044"/>
                  <a:ext cx="59535" cy="17781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411"/>
                <p:cNvSpPr>
                  <a:spLocks/>
                </p:cNvSpPr>
                <p:nvPr/>
              </p:nvSpPr>
              <p:spPr bwMode="auto">
                <a:xfrm>
                  <a:off x="2638812" y="1719162"/>
                  <a:ext cx="59535" cy="45533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Text Box 412"/>
                <p:cNvSpPr txBox="1">
                  <a:spLocks noChangeArrowheads="1"/>
                </p:cNvSpPr>
                <p:nvPr/>
              </p:nvSpPr>
              <p:spPr bwMode="auto">
                <a:xfrm>
                  <a:off x="2304241" y="1117133"/>
                  <a:ext cx="638117" cy="284503"/>
                </a:xfrm>
                <a:prstGeom prst="rect">
                  <a:avLst/>
                </a:prstGeom>
                <a:noFill/>
                <a:ln w="9525">
                  <a:solidFill>
                    <a:srgbClr val="156D2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4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2658936" y="1682964"/>
                  <a:ext cx="601222" cy="245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5/2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5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3357563" y="1715986"/>
                  <a:ext cx="515556" cy="255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dirty="0" err="1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6" name="Text Box 415"/>
                <p:cNvSpPr txBox="1">
                  <a:spLocks noChangeArrowheads="1"/>
                </p:cNvSpPr>
                <p:nvPr/>
              </p:nvSpPr>
              <p:spPr bwMode="auto">
                <a:xfrm>
                  <a:off x="4751054" y="1666452"/>
                  <a:ext cx="617992" cy="270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7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2244705" y="1667722"/>
                  <a:ext cx="51988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8" name="Freeform 417"/>
                <p:cNvSpPr>
                  <a:spLocks/>
                </p:cNvSpPr>
                <p:nvPr/>
              </p:nvSpPr>
              <p:spPr bwMode="auto">
                <a:xfrm>
                  <a:off x="2462722" y="1878560"/>
                  <a:ext cx="59535" cy="2895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418"/>
                <p:cNvSpPr>
                  <a:spLocks/>
                </p:cNvSpPr>
                <p:nvPr/>
              </p:nvSpPr>
              <p:spPr bwMode="auto">
                <a:xfrm>
                  <a:off x="1412890" y="1685504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849402" y="1515310"/>
                  <a:ext cx="545879" cy="296569"/>
                </a:xfrm>
                <a:prstGeom prst="rect">
                  <a:avLst/>
                </a:prstGeom>
                <a:noFill/>
                <a:ln w="9525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1" name="Text Box 420"/>
                <p:cNvSpPr txBox="1">
                  <a:spLocks noChangeArrowheads="1"/>
                </p:cNvSpPr>
                <p:nvPr/>
              </p:nvSpPr>
              <p:spPr bwMode="auto">
                <a:xfrm>
                  <a:off x="980211" y="1775681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2" name="Freeform 421"/>
                <p:cNvSpPr>
                  <a:spLocks/>
                </p:cNvSpPr>
                <p:nvPr/>
              </p:nvSpPr>
              <p:spPr bwMode="auto">
                <a:xfrm>
                  <a:off x="4531360" y="1788382"/>
                  <a:ext cx="59535" cy="379761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288188" y="1256209"/>
                  <a:ext cx="583613" cy="271802"/>
                </a:xfrm>
                <a:prstGeom prst="rect">
                  <a:avLst/>
                </a:prstGeom>
                <a:noFill/>
                <a:ln w="9525">
                  <a:solidFill>
                    <a:srgbClr val="2344C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4" name="Text Box 423"/>
                <p:cNvSpPr txBox="1">
                  <a:spLocks noChangeArrowheads="1"/>
                </p:cNvSpPr>
                <p:nvPr/>
              </p:nvSpPr>
              <p:spPr bwMode="auto">
                <a:xfrm>
                  <a:off x="4273933" y="1511500"/>
                  <a:ext cx="562650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5" name="Freeform 424"/>
                <p:cNvSpPr>
                  <a:spLocks/>
                </p:cNvSpPr>
                <p:nvPr/>
              </p:nvSpPr>
              <p:spPr bwMode="auto">
                <a:xfrm>
                  <a:off x="3962002" y="1999854"/>
                  <a:ext cx="59535" cy="18607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425"/>
                <p:cNvSpPr>
                  <a:spLocks/>
                </p:cNvSpPr>
                <p:nvPr/>
              </p:nvSpPr>
              <p:spPr bwMode="auto">
                <a:xfrm>
                  <a:off x="1575563" y="1682964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1156301" y="897405"/>
                  <a:ext cx="939985" cy="284503"/>
                </a:xfrm>
                <a:prstGeom prst="rect">
                  <a:avLst/>
                </a:prstGeom>
                <a:noFill/>
                <a:ln w="9525">
                  <a:solidFill>
                    <a:srgbClr val="55257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  1/2</a:t>
                  </a: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8" name="Freeform 427"/>
                <p:cNvSpPr>
                  <a:spLocks/>
                </p:cNvSpPr>
                <p:nvPr/>
              </p:nvSpPr>
              <p:spPr bwMode="auto">
                <a:xfrm>
                  <a:off x="1007044" y="2048753"/>
                  <a:ext cx="59535" cy="1193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428"/>
                <p:cNvSpPr>
                  <a:spLocks/>
                </p:cNvSpPr>
                <p:nvPr/>
              </p:nvSpPr>
              <p:spPr bwMode="auto">
                <a:xfrm>
                  <a:off x="1536153" y="1689949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36C0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805798" y="1192704"/>
                  <a:ext cx="795759" cy="284503"/>
                </a:xfrm>
                <a:prstGeom prst="rect">
                  <a:avLst/>
                </a:prstGeom>
                <a:noFill/>
                <a:ln w="9525">
                  <a:solidFill>
                    <a:srgbClr val="E36C0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 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1" name="Freeform 430"/>
                <p:cNvSpPr>
                  <a:spLocks/>
                </p:cNvSpPr>
                <p:nvPr/>
              </p:nvSpPr>
              <p:spPr bwMode="auto">
                <a:xfrm>
                  <a:off x="7290104" y="1849347"/>
                  <a:ext cx="59535" cy="32514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7367248" y="1585166"/>
                  <a:ext cx="567681" cy="296569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3" name="Freeform 432"/>
                <p:cNvSpPr>
                  <a:spLocks/>
                </p:cNvSpPr>
                <p:nvPr/>
              </p:nvSpPr>
              <p:spPr bwMode="auto">
                <a:xfrm>
                  <a:off x="1622521" y="1686139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1666962" y="1363533"/>
                  <a:ext cx="603737" cy="283868"/>
                </a:xfrm>
                <a:prstGeom prst="rect">
                  <a:avLst/>
                </a:prstGeom>
                <a:noFill/>
                <a:ln w="9525">
                  <a:solidFill>
                    <a:srgbClr val="53D1CE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5" name="Freeform 434"/>
                <p:cNvSpPr>
                  <a:spLocks/>
                </p:cNvSpPr>
                <p:nvPr/>
              </p:nvSpPr>
              <p:spPr bwMode="auto">
                <a:xfrm>
                  <a:off x="1391927" y="2070345"/>
                  <a:ext cx="59535" cy="1111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435"/>
                <p:cNvSpPr>
                  <a:spLocks/>
                </p:cNvSpPr>
                <p:nvPr/>
              </p:nvSpPr>
              <p:spPr bwMode="auto">
                <a:xfrm>
                  <a:off x="1605750" y="2048753"/>
                  <a:ext cx="118232" cy="11812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D71E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Text Box 436"/>
                <p:cNvSpPr txBox="1">
                  <a:spLocks noChangeArrowheads="1"/>
                </p:cNvSpPr>
                <p:nvPr/>
              </p:nvSpPr>
              <p:spPr bwMode="auto">
                <a:xfrm>
                  <a:off x="1708050" y="1836646"/>
                  <a:ext cx="493052" cy="271802"/>
                </a:xfrm>
                <a:prstGeom prst="rect">
                  <a:avLst/>
                </a:prstGeom>
                <a:noFill/>
                <a:ln w="9525">
                  <a:solidFill>
                    <a:srgbClr val="FD71E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8" name="Text Box 439"/>
                <p:cNvSpPr txBox="1">
                  <a:spLocks noChangeArrowheads="1"/>
                </p:cNvSpPr>
                <p:nvPr/>
              </p:nvSpPr>
              <p:spPr bwMode="auto">
                <a:xfrm>
                  <a:off x="5115811" y="1784572"/>
                  <a:ext cx="1407882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" name="AutoShape 4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45567" y="2001125"/>
                  <a:ext cx="253234" cy="172734"/>
                </a:xfrm>
                <a:prstGeom prst="straightConnector1">
                  <a:avLst/>
                </a:prstGeom>
                <a:noFill/>
                <a:ln w="9525">
                  <a:solidFill>
                    <a:srgbClr val="4B4B4B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90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1614489" y="1592151"/>
                  <a:ext cx="499408" cy="250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1" i="0" u="none" strike="noStrike" cap="none" normalizeH="0" baseline="30000" dirty="0" err="1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342" name="Straight Connector 341"/>
            <p:cNvCxnSpPr/>
            <p:nvPr/>
          </p:nvCxnSpPr>
          <p:spPr>
            <a:xfrm rot="16200000" flipV="1">
              <a:off x="-342901" y="1185861"/>
              <a:ext cx="1971676" cy="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6200000" flipV="1">
              <a:off x="7453311" y="1181099"/>
              <a:ext cx="1971676" cy="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557213" y="0"/>
            <a:ext cx="792956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Decay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9" name="Group 458"/>
          <p:cNvGrpSpPr/>
          <p:nvPr/>
        </p:nvGrpSpPr>
        <p:grpSpPr>
          <a:xfrm>
            <a:off x="630554" y="829056"/>
            <a:ext cx="7800976" cy="4990338"/>
            <a:chOff x="789050" y="1255776"/>
            <a:chExt cx="7800976" cy="4990338"/>
          </a:xfrm>
        </p:grpSpPr>
        <p:grpSp>
          <p:nvGrpSpPr>
            <p:cNvPr id="460" name="Group 192"/>
            <p:cNvGrpSpPr/>
            <p:nvPr/>
          </p:nvGrpSpPr>
          <p:grpSpPr>
            <a:xfrm>
              <a:off x="789050" y="1255776"/>
              <a:ext cx="7800976" cy="4990338"/>
              <a:chOff x="789050" y="1255776"/>
              <a:chExt cx="7800976" cy="4990338"/>
            </a:xfrm>
          </p:grpSpPr>
          <p:grpSp>
            <p:nvGrpSpPr>
              <p:cNvPr id="466" name="Group 184"/>
              <p:cNvGrpSpPr/>
              <p:nvPr/>
            </p:nvGrpSpPr>
            <p:grpSpPr>
              <a:xfrm>
                <a:off x="789050" y="1255776"/>
                <a:ext cx="7800976" cy="4990338"/>
                <a:chOff x="789050" y="1255776"/>
                <a:chExt cx="7800976" cy="4990338"/>
              </a:xfrm>
            </p:grpSpPr>
            <p:grpSp>
              <p:nvGrpSpPr>
                <p:cNvPr id="473" name="Group 181"/>
                <p:cNvGrpSpPr/>
                <p:nvPr/>
              </p:nvGrpSpPr>
              <p:grpSpPr>
                <a:xfrm>
                  <a:off x="789050" y="1255776"/>
                  <a:ext cx="7800976" cy="4990338"/>
                  <a:chOff x="1167002" y="1353312"/>
                  <a:chExt cx="7800976" cy="4990338"/>
                </a:xfrm>
              </p:grpSpPr>
              <p:sp>
                <p:nvSpPr>
                  <p:cNvPr id="475" name="Rectangle 474"/>
                  <p:cNvSpPr/>
                  <p:nvPr/>
                </p:nvSpPr>
                <p:spPr>
                  <a:xfrm>
                    <a:off x="1167002" y="1353312"/>
                    <a:ext cx="7800976" cy="4990338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6" name="Straight Arrow Connector 475"/>
                  <p:cNvCxnSpPr/>
                  <p:nvPr/>
                </p:nvCxnSpPr>
                <p:spPr>
                  <a:xfrm>
                    <a:off x="1557338" y="5857875"/>
                    <a:ext cx="6657975" cy="158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Arrow Connector 8"/>
                  <p:cNvCxnSpPr/>
                  <p:nvPr/>
                </p:nvCxnSpPr>
                <p:spPr>
                  <a:xfrm rot="16200000" flipV="1">
                    <a:off x="-305022" y="4011390"/>
                    <a:ext cx="3688494" cy="6065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8" name="TextBox 477"/>
                  <p:cNvSpPr txBox="1"/>
                  <p:nvPr/>
                </p:nvSpPr>
                <p:spPr>
                  <a:xfrm>
                    <a:off x="8201025" y="5657850"/>
                    <a:ext cx="4000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bg1"/>
                        </a:solidFill>
                      </a:rPr>
                      <a:t>A</a:t>
                    </a:r>
                    <a:endParaRPr lang="en-US" b="1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9" name="TextBox 478"/>
                  <p:cNvSpPr txBox="1"/>
                  <p:nvPr/>
                </p:nvSpPr>
                <p:spPr>
                  <a:xfrm>
                    <a:off x="1403414" y="1718500"/>
                    <a:ext cx="4000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bg1"/>
                        </a:solidFill>
                      </a:rPr>
                      <a:t>p</a:t>
                    </a:r>
                    <a:endParaRPr lang="en-US" b="1" i="1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1552575" y="4767262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>
                    <a:off x="1547812" y="5334001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1547814" y="3705223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>
                    <a:off x="1543050" y="4229099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1562100" y="2605087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1557337" y="3171826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6" name="Group 45"/>
                  <p:cNvGrpSpPr/>
                  <p:nvPr/>
                </p:nvGrpSpPr>
                <p:grpSpPr>
                  <a:xfrm>
                    <a:off x="4180982" y="5804396"/>
                    <a:ext cx="1605456" cy="53479"/>
                    <a:chOff x="4180982" y="5804396"/>
                    <a:chExt cx="1605456" cy="53479"/>
                  </a:xfrm>
                </p:grpSpPr>
                <p:cxnSp>
                  <p:nvCxnSpPr>
                    <p:cNvPr id="588" name="Straight Connector 587"/>
                    <p:cNvCxnSpPr/>
                    <p:nvPr/>
                  </p:nvCxnSpPr>
                  <p:spPr>
                    <a:xfrm rot="16200000">
                      <a:off x="5204656" y="582653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Straight Connector 588"/>
                    <p:cNvCxnSpPr/>
                    <p:nvPr/>
                  </p:nvCxnSpPr>
                  <p:spPr>
                    <a:xfrm rot="16200000">
                      <a:off x="5762736" y="583035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Straight Connector 589"/>
                    <p:cNvCxnSpPr/>
                    <p:nvPr/>
                  </p:nvCxnSpPr>
                  <p:spPr>
                    <a:xfrm rot="16200000">
                      <a:off x="4158844" y="5830353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 rot="16200000">
                      <a:off x="4674716" y="583417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7" name="Straight Connector 486"/>
                  <p:cNvCxnSpPr/>
                  <p:nvPr/>
                </p:nvCxnSpPr>
                <p:spPr>
                  <a:xfrm rot="16200000">
                    <a:off x="3633597" y="5822715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8" name="Group 46"/>
                  <p:cNvGrpSpPr/>
                  <p:nvPr/>
                </p:nvGrpSpPr>
                <p:grpSpPr>
                  <a:xfrm>
                    <a:off x="6305057" y="5799634"/>
                    <a:ext cx="1605456" cy="53479"/>
                    <a:chOff x="4180982" y="5804396"/>
                    <a:chExt cx="1605456" cy="53479"/>
                  </a:xfrm>
                </p:grpSpPr>
                <p:cxnSp>
                  <p:nvCxnSpPr>
                    <p:cNvPr id="584" name="Straight Connector 583"/>
                    <p:cNvCxnSpPr/>
                    <p:nvPr/>
                  </p:nvCxnSpPr>
                  <p:spPr>
                    <a:xfrm rot="16200000">
                      <a:off x="5204656" y="582653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/>
                    <p:cNvCxnSpPr/>
                    <p:nvPr/>
                  </p:nvCxnSpPr>
                  <p:spPr>
                    <a:xfrm rot="16200000">
                      <a:off x="5762736" y="583035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/>
                    <p:cNvCxnSpPr/>
                    <p:nvPr/>
                  </p:nvCxnSpPr>
                  <p:spPr>
                    <a:xfrm rot="16200000">
                      <a:off x="4158844" y="5830353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/>
                    <p:cNvCxnSpPr/>
                    <p:nvPr/>
                  </p:nvCxnSpPr>
                  <p:spPr>
                    <a:xfrm rot="16200000">
                      <a:off x="4674716" y="583417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9" name="Straight Connector 488"/>
                  <p:cNvCxnSpPr/>
                  <p:nvPr/>
                </p:nvCxnSpPr>
                <p:spPr>
                  <a:xfrm rot="16200000">
                    <a:off x="3075518" y="581889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 rot="16200000">
                    <a:off x="2029706" y="582271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rot="16200000">
                    <a:off x="2545577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2" name="TextBox 491"/>
                  <p:cNvSpPr txBox="1"/>
                  <p:nvPr/>
                </p:nvSpPr>
                <p:spPr>
                  <a:xfrm>
                    <a:off x="1938337" y="5910263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3" name="TextBox 492"/>
                  <p:cNvSpPr txBox="1"/>
                  <p:nvPr/>
                </p:nvSpPr>
                <p:spPr>
                  <a:xfrm>
                    <a:off x="244792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4" name="TextBox 493"/>
                  <p:cNvSpPr txBox="1"/>
                  <p:nvPr/>
                </p:nvSpPr>
                <p:spPr>
                  <a:xfrm>
                    <a:off x="2947986" y="5915024"/>
                    <a:ext cx="42386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5" name="TextBox 494"/>
                  <p:cNvSpPr txBox="1"/>
                  <p:nvPr/>
                </p:nvSpPr>
                <p:spPr>
                  <a:xfrm>
                    <a:off x="3514724" y="5915026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6" name="TextBox 495"/>
                  <p:cNvSpPr txBox="1"/>
                  <p:nvPr/>
                </p:nvSpPr>
                <p:spPr>
                  <a:xfrm>
                    <a:off x="4038599" y="5910264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7" name="TextBox 496"/>
                  <p:cNvSpPr txBox="1"/>
                  <p:nvPr/>
                </p:nvSpPr>
                <p:spPr>
                  <a:xfrm>
                    <a:off x="456247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8" name="TextBox 497"/>
                  <p:cNvSpPr txBox="1"/>
                  <p:nvPr/>
                </p:nvSpPr>
                <p:spPr>
                  <a:xfrm>
                    <a:off x="507682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9" name="TextBox 498"/>
                  <p:cNvSpPr txBox="1"/>
                  <p:nvPr/>
                </p:nvSpPr>
                <p:spPr>
                  <a:xfrm>
                    <a:off x="5634036" y="5905502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0" name="TextBox 499"/>
                  <p:cNvSpPr txBox="1"/>
                  <p:nvPr/>
                </p:nvSpPr>
                <p:spPr>
                  <a:xfrm>
                    <a:off x="6148387" y="591978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1" name="TextBox 500"/>
                  <p:cNvSpPr txBox="1"/>
                  <p:nvPr/>
                </p:nvSpPr>
                <p:spPr>
                  <a:xfrm>
                    <a:off x="6634162" y="591978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10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2" name="TextBox 501"/>
                  <p:cNvSpPr txBox="1"/>
                  <p:nvPr/>
                </p:nvSpPr>
                <p:spPr>
                  <a:xfrm>
                    <a:off x="719137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3" name="TextBox 502"/>
                  <p:cNvSpPr txBox="1"/>
                  <p:nvPr/>
                </p:nvSpPr>
                <p:spPr>
                  <a:xfrm>
                    <a:off x="7748586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4" name="TextBox 503"/>
                  <p:cNvSpPr txBox="1"/>
                  <p:nvPr/>
                </p:nvSpPr>
                <p:spPr>
                  <a:xfrm>
                    <a:off x="1233487" y="5176838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5" name="TextBox 504"/>
                  <p:cNvSpPr txBox="1"/>
                  <p:nvPr/>
                </p:nvSpPr>
                <p:spPr>
                  <a:xfrm>
                    <a:off x="1243011" y="464343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6" name="TextBox 505"/>
                  <p:cNvSpPr txBox="1"/>
                  <p:nvPr/>
                </p:nvSpPr>
                <p:spPr>
                  <a:xfrm>
                    <a:off x="1228723" y="4081461"/>
                    <a:ext cx="42386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7" name="TextBox 506"/>
                  <p:cNvSpPr txBox="1"/>
                  <p:nvPr/>
                </p:nvSpPr>
                <p:spPr>
                  <a:xfrm>
                    <a:off x="1238249" y="3538538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8" name="TextBox 507"/>
                  <p:cNvSpPr txBox="1"/>
                  <p:nvPr/>
                </p:nvSpPr>
                <p:spPr>
                  <a:xfrm>
                    <a:off x="1233486" y="299085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9" name="TextBox 508"/>
                  <p:cNvSpPr txBox="1"/>
                  <p:nvPr/>
                </p:nvSpPr>
                <p:spPr>
                  <a:xfrm>
                    <a:off x="1243012" y="2428876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510" name="Group 179"/>
                  <p:cNvGrpSpPr/>
                  <p:nvPr/>
                </p:nvGrpSpPr>
                <p:grpSpPr>
                  <a:xfrm>
                    <a:off x="2757489" y="2924174"/>
                    <a:ext cx="5516498" cy="2623186"/>
                    <a:chOff x="2757489" y="2924174"/>
                    <a:chExt cx="5516498" cy="2623186"/>
                  </a:xfrm>
                </p:grpSpPr>
                <p:grpSp>
                  <p:nvGrpSpPr>
                    <p:cNvPr id="511" name="Group 87"/>
                    <p:cNvGrpSpPr/>
                    <p:nvPr/>
                  </p:nvGrpSpPr>
                  <p:grpSpPr>
                    <a:xfrm>
                      <a:off x="2757489" y="5067301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82" name="Rectangle 84"/>
                      <p:cNvSpPr/>
                      <p:nvPr/>
                    </p:nvSpPr>
                    <p:spPr>
                      <a:xfrm>
                        <a:off x="2869692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TextBox 8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3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" name="Group 88"/>
                    <p:cNvGrpSpPr/>
                    <p:nvPr/>
                  </p:nvGrpSpPr>
                  <p:grpSpPr>
                    <a:xfrm>
                      <a:off x="3309938" y="5067301"/>
                      <a:ext cx="628650" cy="480059"/>
                      <a:chOff x="2800351" y="5114925"/>
                      <a:chExt cx="628650" cy="480059"/>
                    </a:xfrm>
                  </p:grpSpPr>
                  <p:sp>
                    <p:nvSpPr>
                      <p:cNvPr id="580" name="Rectangle 90"/>
                      <p:cNvSpPr/>
                      <p:nvPr/>
                    </p:nvSpPr>
                    <p:spPr>
                      <a:xfrm>
                        <a:off x="2857500" y="5114925"/>
                        <a:ext cx="514350" cy="48005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TextBox 89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4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3" name="Group 91"/>
                    <p:cNvGrpSpPr/>
                    <p:nvPr/>
                  </p:nvGrpSpPr>
                  <p:grpSpPr>
                    <a:xfrm>
                      <a:off x="3838576" y="5067301"/>
                      <a:ext cx="628650" cy="480059"/>
                      <a:chOff x="2800351" y="5114925"/>
                      <a:chExt cx="628650" cy="480059"/>
                    </a:xfrm>
                  </p:grpSpPr>
                  <p:sp>
                    <p:nvSpPr>
                      <p:cNvPr id="578" name="TextBox 577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5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9" name="Rectangle 578"/>
                      <p:cNvSpPr/>
                      <p:nvPr/>
                    </p:nvSpPr>
                    <p:spPr>
                      <a:xfrm>
                        <a:off x="2857500" y="5114925"/>
                        <a:ext cx="514350" cy="48005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4" name="Group 94"/>
                    <p:cNvGrpSpPr/>
                    <p:nvPr/>
                  </p:nvGrpSpPr>
                  <p:grpSpPr>
                    <a:xfrm>
                      <a:off x="4381500" y="5067300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76" name="TextBox 575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6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7" name="Rectangle 576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5" name="Group 97"/>
                    <p:cNvGrpSpPr/>
                    <p:nvPr/>
                  </p:nvGrpSpPr>
                  <p:grpSpPr>
                    <a:xfrm>
                      <a:off x="4914900" y="5067305"/>
                      <a:ext cx="628650" cy="476249"/>
                      <a:chOff x="2800351" y="5114925"/>
                      <a:chExt cx="628650" cy="466818"/>
                    </a:xfrm>
                  </p:grpSpPr>
                  <p:sp>
                    <p:nvSpPr>
                      <p:cNvPr id="574" name="TextBox 57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7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5" name="Rectangle 574"/>
                      <p:cNvSpPr/>
                      <p:nvPr/>
                    </p:nvSpPr>
                    <p:spPr>
                      <a:xfrm>
                        <a:off x="2857500" y="5114925"/>
                        <a:ext cx="514350" cy="4668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" name="Group 100"/>
                    <p:cNvGrpSpPr/>
                    <p:nvPr/>
                  </p:nvGrpSpPr>
                  <p:grpSpPr>
                    <a:xfrm>
                      <a:off x="5462587" y="5067301"/>
                      <a:ext cx="628650" cy="476250"/>
                      <a:chOff x="2800351" y="5105401"/>
                      <a:chExt cx="628650" cy="481012"/>
                    </a:xfrm>
                  </p:grpSpPr>
                  <p:sp>
                    <p:nvSpPr>
                      <p:cNvPr id="572" name="TextBox 571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3" name="Rectangle 102"/>
                      <p:cNvSpPr/>
                      <p:nvPr/>
                    </p:nvSpPr>
                    <p:spPr>
                      <a:xfrm>
                        <a:off x="2845308" y="5105401"/>
                        <a:ext cx="514350" cy="481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" name="Group 123"/>
                    <p:cNvGrpSpPr/>
                    <p:nvPr/>
                  </p:nvGrpSpPr>
                  <p:grpSpPr>
                    <a:xfrm>
                      <a:off x="4376737" y="4533900"/>
                      <a:ext cx="2238374" cy="478917"/>
                      <a:chOff x="4391025" y="4619624"/>
                      <a:chExt cx="2238374" cy="478917"/>
                    </a:xfrm>
                  </p:grpSpPr>
                  <p:grpSp>
                    <p:nvGrpSpPr>
                      <p:cNvPr id="560" name="Group 91"/>
                      <p:cNvGrpSpPr/>
                      <p:nvPr/>
                    </p:nvGrpSpPr>
                    <p:grpSpPr>
                      <a:xfrm>
                        <a:off x="4391025" y="4619625"/>
                        <a:ext cx="628650" cy="471487"/>
                        <a:chOff x="2800351" y="5114925"/>
                        <a:chExt cx="628650" cy="471487"/>
                      </a:xfrm>
                    </p:grpSpPr>
                    <p:sp>
                      <p:nvSpPr>
                        <p:cNvPr id="570" name="Rectangle 569"/>
                        <p:cNvSpPr/>
                        <p:nvPr/>
                      </p:nvSpPr>
                      <p:spPr>
                        <a:xfrm>
                          <a:off x="2857500" y="5114925"/>
                          <a:ext cx="514350" cy="47148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" name="TextBox 570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1" name="Group 94"/>
                      <p:cNvGrpSpPr/>
                      <p:nvPr/>
                    </p:nvGrpSpPr>
                    <p:grpSpPr>
                      <a:xfrm>
                        <a:off x="4919662" y="4619624"/>
                        <a:ext cx="628650" cy="471487"/>
                        <a:chOff x="2800351" y="5114925"/>
                        <a:chExt cx="628650" cy="471487"/>
                      </a:xfrm>
                    </p:grpSpPr>
                    <p:sp>
                      <p:nvSpPr>
                        <p:cNvPr id="568" name="Rectangle 567"/>
                        <p:cNvSpPr/>
                        <p:nvPr/>
                      </p:nvSpPr>
                      <p:spPr>
                        <a:xfrm>
                          <a:off x="2857500" y="5114925"/>
                          <a:ext cx="514350" cy="47148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9" name="TextBox 568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2" name="Group 97"/>
                      <p:cNvGrpSpPr/>
                      <p:nvPr/>
                    </p:nvGrpSpPr>
                    <p:grpSpPr>
                      <a:xfrm>
                        <a:off x="5457824" y="4619624"/>
                        <a:ext cx="628650" cy="477012"/>
                        <a:chOff x="2800351" y="5119688"/>
                        <a:chExt cx="628650" cy="477012"/>
                      </a:xfrm>
                    </p:grpSpPr>
                    <p:sp>
                      <p:nvSpPr>
                        <p:cNvPr id="566" name="Rectangle 565"/>
                        <p:cNvSpPr/>
                        <p:nvPr/>
                      </p:nvSpPr>
                      <p:spPr>
                        <a:xfrm>
                          <a:off x="2857500" y="5119688"/>
                          <a:ext cx="514350" cy="477012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" name="TextBox 566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8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3" name="Group 100"/>
                      <p:cNvGrpSpPr/>
                      <p:nvPr/>
                    </p:nvGrpSpPr>
                    <p:grpSpPr>
                      <a:xfrm>
                        <a:off x="6000749" y="4627054"/>
                        <a:ext cx="628650" cy="471487"/>
                        <a:chOff x="2800351" y="5127117"/>
                        <a:chExt cx="628650" cy="471487"/>
                      </a:xfrm>
                    </p:grpSpPr>
                    <p:sp>
                      <p:nvSpPr>
                        <p:cNvPr id="564" name="TextBox 563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5" name="Rectangle 564"/>
                        <p:cNvSpPr/>
                        <p:nvPr/>
                      </p:nvSpPr>
                      <p:spPr>
                        <a:xfrm>
                          <a:off x="2845308" y="5127117"/>
                          <a:ext cx="514350" cy="47148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18" name="Group 91"/>
                    <p:cNvGrpSpPr/>
                    <p:nvPr/>
                  </p:nvGrpSpPr>
                  <p:grpSpPr>
                    <a:xfrm>
                      <a:off x="4386262" y="3981451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58" name="TextBox 557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6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59" name="Rectangle 558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9" name="Group 94"/>
                    <p:cNvGrpSpPr/>
                    <p:nvPr/>
                  </p:nvGrpSpPr>
                  <p:grpSpPr>
                    <a:xfrm>
                      <a:off x="4914899" y="3986212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56" name="Rectangle 55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" name="TextBox 556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7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0" name="Group 97"/>
                    <p:cNvGrpSpPr/>
                    <p:nvPr/>
                  </p:nvGrpSpPr>
                  <p:grpSpPr>
                    <a:xfrm>
                      <a:off x="5453061" y="3981449"/>
                      <a:ext cx="628650" cy="476251"/>
                      <a:chOff x="2800351" y="5114925"/>
                      <a:chExt cx="628650" cy="471487"/>
                    </a:xfrm>
                  </p:grpSpPr>
                  <p:sp>
                    <p:nvSpPr>
                      <p:cNvPr id="554" name="Rectangle 553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TextBox 554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1" name="Group 100"/>
                    <p:cNvGrpSpPr/>
                    <p:nvPr/>
                  </p:nvGrpSpPr>
                  <p:grpSpPr>
                    <a:xfrm>
                      <a:off x="5995986" y="3981450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52" name="Rectangle 551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TextBox 552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2" name="Group 100"/>
                    <p:cNvGrpSpPr/>
                    <p:nvPr/>
                  </p:nvGrpSpPr>
                  <p:grpSpPr>
                    <a:xfrm>
                      <a:off x="6538911" y="3981455"/>
                      <a:ext cx="628650" cy="476249"/>
                      <a:chOff x="2800351" y="5114925"/>
                      <a:chExt cx="628650" cy="466818"/>
                    </a:xfrm>
                  </p:grpSpPr>
                  <p:sp>
                    <p:nvSpPr>
                      <p:cNvPr id="550" name="TextBox 549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51" name="Rectangle 550"/>
                      <p:cNvSpPr/>
                      <p:nvPr/>
                    </p:nvSpPr>
                    <p:spPr>
                      <a:xfrm>
                        <a:off x="2857500" y="5114925"/>
                        <a:ext cx="514350" cy="4668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3" name="Group 97"/>
                    <p:cNvGrpSpPr/>
                    <p:nvPr/>
                  </p:nvGrpSpPr>
                  <p:grpSpPr>
                    <a:xfrm>
                      <a:off x="7014019" y="3462336"/>
                      <a:ext cx="695326" cy="471487"/>
                      <a:chOff x="4366070" y="5129213"/>
                      <a:chExt cx="695326" cy="471487"/>
                    </a:xfrm>
                  </p:grpSpPr>
                  <p:sp>
                    <p:nvSpPr>
                      <p:cNvPr id="548" name="TextBox 547"/>
                      <p:cNvSpPr txBox="1"/>
                      <p:nvPr/>
                    </p:nvSpPr>
                    <p:spPr>
                      <a:xfrm>
                        <a:off x="4366070" y="5184265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11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49" name="Rectangle 548"/>
                      <p:cNvSpPr/>
                      <p:nvPr/>
                    </p:nvSpPr>
                    <p:spPr>
                      <a:xfrm>
                        <a:off x="4474083" y="5129213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4" name="Group 100"/>
                    <p:cNvGrpSpPr/>
                    <p:nvPr/>
                  </p:nvGrpSpPr>
                  <p:grpSpPr>
                    <a:xfrm>
                      <a:off x="5986463" y="34623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46" name="Rectangle 54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7" name="TextBox 546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5" name="Group 100"/>
                    <p:cNvGrpSpPr/>
                    <p:nvPr/>
                  </p:nvGrpSpPr>
                  <p:grpSpPr>
                    <a:xfrm>
                      <a:off x="6488621" y="3457574"/>
                      <a:ext cx="700089" cy="476251"/>
                      <a:chOff x="2759585" y="5114925"/>
                      <a:chExt cx="700089" cy="471487"/>
                    </a:xfrm>
                  </p:grpSpPr>
                  <p:sp>
                    <p:nvSpPr>
                      <p:cNvPr id="544" name="Rectangle 543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5" name="TextBox 544"/>
                      <p:cNvSpPr txBox="1"/>
                      <p:nvPr/>
                    </p:nvSpPr>
                    <p:spPr>
                      <a:xfrm>
                        <a:off x="2759585" y="5179708"/>
                        <a:ext cx="700089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6" name="Group 100"/>
                    <p:cNvGrpSpPr/>
                    <p:nvPr/>
                  </p:nvGrpSpPr>
                  <p:grpSpPr>
                    <a:xfrm>
                      <a:off x="5453063" y="34623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42" name="Rectangle 541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TextBox 542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7" name="Group 97"/>
                    <p:cNvGrpSpPr/>
                    <p:nvPr/>
                  </p:nvGrpSpPr>
                  <p:grpSpPr>
                    <a:xfrm>
                      <a:off x="7026211" y="2928936"/>
                      <a:ext cx="695326" cy="471487"/>
                      <a:chOff x="4378262" y="5129213"/>
                      <a:chExt cx="695326" cy="471487"/>
                    </a:xfrm>
                  </p:grpSpPr>
                  <p:sp>
                    <p:nvSpPr>
                      <p:cNvPr id="540" name="Rectangle 539"/>
                      <p:cNvSpPr/>
                      <p:nvPr/>
                    </p:nvSpPr>
                    <p:spPr>
                      <a:xfrm>
                        <a:off x="4461891" y="5129213"/>
                        <a:ext cx="522352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" name="TextBox 540"/>
                      <p:cNvSpPr txBox="1"/>
                      <p:nvPr/>
                    </p:nvSpPr>
                    <p:spPr>
                      <a:xfrm>
                        <a:off x="4378262" y="5172073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11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8" name="Group 100"/>
                    <p:cNvGrpSpPr/>
                    <p:nvPr/>
                  </p:nvGrpSpPr>
                  <p:grpSpPr>
                    <a:xfrm>
                      <a:off x="5986463" y="29289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38" name="Rectangle 537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TextBox 538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9" name="Group 100"/>
                    <p:cNvGrpSpPr/>
                    <p:nvPr/>
                  </p:nvGrpSpPr>
                  <p:grpSpPr>
                    <a:xfrm>
                      <a:off x="6500813" y="2924174"/>
                      <a:ext cx="700089" cy="476251"/>
                      <a:chOff x="2771777" y="5114925"/>
                      <a:chExt cx="700089" cy="471487"/>
                    </a:xfrm>
                  </p:grpSpPr>
                  <p:sp>
                    <p:nvSpPr>
                      <p:cNvPr id="536" name="Rectangle 53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TextBox 536"/>
                      <p:cNvSpPr txBox="1"/>
                      <p:nvPr/>
                    </p:nvSpPr>
                    <p:spPr>
                      <a:xfrm>
                        <a:off x="2771777" y="5143498"/>
                        <a:ext cx="700089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30" name="Group 100"/>
                    <p:cNvGrpSpPr/>
                    <p:nvPr/>
                  </p:nvGrpSpPr>
                  <p:grpSpPr>
                    <a:xfrm>
                      <a:off x="5453063" y="29289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34" name="TextBox 53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35" name="Rectangle 534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1" name="Group 97"/>
                    <p:cNvGrpSpPr/>
                    <p:nvPr/>
                  </p:nvGrpSpPr>
                  <p:grpSpPr>
                    <a:xfrm>
                      <a:off x="7578661" y="2928936"/>
                      <a:ext cx="695326" cy="471487"/>
                      <a:chOff x="4378262" y="5129213"/>
                      <a:chExt cx="695326" cy="471487"/>
                    </a:xfrm>
                  </p:grpSpPr>
                  <p:sp>
                    <p:nvSpPr>
                      <p:cNvPr id="532" name="Rectangle 531"/>
                      <p:cNvSpPr/>
                      <p:nvPr/>
                    </p:nvSpPr>
                    <p:spPr>
                      <a:xfrm>
                        <a:off x="4449699" y="5129213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TextBox 532"/>
                      <p:cNvSpPr txBox="1"/>
                      <p:nvPr/>
                    </p:nvSpPr>
                    <p:spPr>
                      <a:xfrm>
                        <a:off x="4378262" y="5172073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12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474" name="TextBox 473"/>
                <p:cNvSpPr txBox="1"/>
                <p:nvPr/>
              </p:nvSpPr>
              <p:spPr>
                <a:xfrm>
                  <a:off x="1865376" y="1328928"/>
                  <a:ext cx="54132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Light 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Hypernuclei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to Be Investigated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67" name="Freeform 466"/>
              <p:cNvSpPr/>
              <p:nvPr/>
            </p:nvSpPr>
            <p:spPr>
              <a:xfrm>
                <a:off x="4084320" y="4181856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reeform 467"/>
              <p:cNvSpPr/>
              <p:nvPr/>
            </p:nvSpPr>
            <p:spPr>
              <a:xfrm>
                <a:off x="4078224" y="4724400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Freeform 468"/>
              <p:cNvSpPr/>
              <p:nvPr/>
            </p:nvSpPr>
            <p:spPr>
              <a:xfrm>
                <a:off x="5151120" y="4175760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69"/>
              <p:cNvSpPr/>
              <p:nvPr/>
            </p:nvSpPr>
            <p:spPr>
              <a:xfrm>
                <a:off x="5151120" y="3651504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6224016" y="3651504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6224016" y="3115056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1" name="Rectangle 460"/>
            <p:cNvSpPr/>
            <p:nvPr/>
          </p:nvSpPr>
          <p:spPr>
            <a:xfrm>
              <a:off x="1404936" y="2147317"/>
              <a:ext cx="514350" cy="476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1962912" y="2231136"/>
              <a:ext cx="195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Previously measured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1404936" y="2732533"/>
              <a:ext cx="514350" cy="4762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1420368" y="3017520"/>
              <a:ext cx="134112" cy="158496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1981200" y="2785872"/>
              <a:ext cx="195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Mirror pairs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r>
              <a:rPr lang="en-US" i="1" dirty="0" smtClean="0"/>
              <a:t>–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dirty="0" smtClean="0"/>
              <a:t>=1/2</a:t>
            </a:r>
            <a:r>
              <a:rPr lang="en-US" i="1" baseline="30000" dirty="0" smtClean="0"/>
              <a:t>+</a:t>
            </a:r>
            <a:r>
              <a:rPr lang="en-US" i="1" dirty="0" smtClean="0"/>
              <a:t> Baryon Family</a:t>
            </a:r>
            <a:endParaRPr lang="en-US" dirty="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06686" y="1610776"/>
            <a:ext cx="5995988" cy="5092097"/>
            <a:chOff x="383" y="115"/>
            <a:chExt cx="4865" cy="4093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722" y="439"/>
              <a:ext cx="4160" cy="3410"/>
            </a:xfrm>
            <a:prstGeom prst="hexagon">
              <a:avLst>
                <a:gd name="adj" fmla="val 30499"/>
                <a:gd name="vf" fmla="val 115470"/>
              </a:avLst>
            </a:prstGeom>
            <a:noFill/>
            <a:ln w="76200">
              <a:solidFill>
                <a:srgbClr val="E0FEB8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749" y="2139"/>
              <a:ext cx="4142" cy="0"/>
            </a:xfrm>
            <a:prstGeom prst="line">
              <a:avLst/>
            </a:prstGeom>
            <a:noFill/>
            <a:ln w="76200">
              <a:solidFill>
                <a:srgbClr val="E0FEB8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774" y="439"/>
              <a:ext cx="2057" cy="3401"/>
            </a:xfrm>
            <a:prstGeom prst="line">
              <a:avLst/>
            </a:prstGeom>
            <a:noFill/>
            <a:ln w="76200">
              <a:solidFill>
                <a:srgbClr val="E0FEB8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1792" y="439"/>
              <a:ext cx="2048" cy="3419"/>
            </a:xfrm>
            <a:prstGeom prst="line">
              <a:avLst/>
            </a:prstGeom>
            <a:noFill/>
            <a:ln w="76200">
              <a:solidFill>
                <a:srgbClr val="E0FEB8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2432" y="1753"/>
              <a:ext cx="796" cy="796"/>
              <a:chOff x="211" y="3261"/>
              <a:chExt cx="796" cy="796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319" y="3356"/>
                <a:ext cx="613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 dirty="0">
                    <a:solidFill>
                      <a:srgbClr val="84E503"/>
                    </a:solidFill>
                    <a:sym typeface="Symbol" pitchFamily="18" charset="2"/>
                  </a:rPr>
                  <a:t>,</a:t>
                </a:r>
                <a:r>
                  <a:rPr lang="en-US" sz="23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0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uds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362" y="116"/>
              <a:ext cx="796" cy="811"/>
              <a:chOff x="211" y="3261"/>
              <a:chExt cx="796" cy="811"/>
            </a:xfrm>
          </p:grpSpPr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n</a:t>
                </a:r>
                <a:endParaRPr lang="en-US" sz="2600" b="1" baseline="30000" dirty="0">
                  <a:solidFill>
                    <a:srgbClr val="84E503"/>
                  </a:solidFill>
                  <a:sym typeface="Symbol" pitchFamily="18" charset="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udd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446" y="115"/>
              <a:ext cx="796" cy="811"/>
              <a:chOff x="211" y="3261"/>
              <a:chExt cx="796" cy="811"/>
            </a:xfrm>
          </p:grpSpPr>
          <p:sp>
            <p:nvSpPr>
              <p:cNvPr id="35" name="Oval 19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20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p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+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uud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4452" y="1762"/>
              <a:ext cx="796" cy="811"/>
              <a:chOff x="211" y="3261"/>
              <a:chExt cx="796" cy="811"/>
            </a:xfrm>
          </p:grpSpPr>
          <p:sp>
            <p:nvSpPr>
              <p:cNvPr id="33" name="Oval 22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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+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uus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383" y="1761"/>
              <a:ext cx="796" cy="811"/>
              <a:chOff x="211" y="3261"/>
              <a:chExt cx="796" cy="811"/>
            </a:xfrm>
          </p:grpSpPr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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-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dds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98" y="3397"/>
              <a:ext cx="796" cy="811"/>
              <a:chOff x="211" y="3261"/>
              <a:chExt cx="796" cy="811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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-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dss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3446" y="3396"/>
              <a:ext cx="796" cy="811"/>
              <a:chOff x="211" y="3261"/>
              <a:chExt cx="796" cy="811"/>
            </a:xfrm>
          </p:grpSpPr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>
                <a:off x="211" y="3261"/>
                <a:ext cx="796" cy="79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0FE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319" y="3355"/>
                <a:ext cx="613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dirty="0">
                    <a:solidFill>
                      <a:srgbClr val="84E503"/>
                    </a:solidFill>
                    <a:sym typeface="Symbol" pitchFamily="18" charset="2"/>
                  </a:rPr>
                  <a:t>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0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(</a:t>
                </a:r>
                <a:r>
                  <a:rPr lang="en-US" sz="2600" b="1" baseline="30000" dirty="0" err="1">
                    <a:solidFill>
                      <a:srgbClr val="84E503"/>
                    </a:solidFill>
                    <a:sym typeface="Symbol" pitchFamily="18" charset="2"/>
                  </a:rPr>
                  <a:t>uss</a:t>
                </a:r>
                <a:r>
                  <a:rPr lang="en-US" sz="2600" b="1" baseline="30000" dirty="0">
                    <a:solidFill>
                      <a:srgbClr val="84E503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052611" y="4681001"/>
            <a:ext cx="522288" cy="1675607"/>
            <a:chOff x="1052611" y="4681001"/>
            <a:chExt cx="522288" cy="1675607"/>
          </a:xfrm>
        </p:grpSpPr>
        <p:sp>
          <p:nvSpPr>
            <p:cNvPr id="8" name="AutoShape 37"/>
            <p:cNvSpPr>
              <a:spLocks noChangeArrowheads="1"/>
            </p:cNvSpPr>
            <p:nvPr/>
          </p:nvSpPr>
          <p:spPr bwMode="auto">
            <a:xfrm rot="16200000">
              <a:off x="674786" y="5550951"/>
              <a:ext cx="1219200" cy="392113"/>
            </a:xfrm>
            <a:prstGeom prst="rightArrow">
              <a:avLst>
                <a:gd name="adj1" fmla="val 50000"/>
                <a:gd name="adj2" fmla="val 7773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1052611" y="4681001"/>
              <a:ext cx="5222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chemeClr val="accent1"/>
                  </a:solidFill>
                </a:rPr>
                <a:t>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39704" y="5304888"/>
            <a:ext cx="1536920" cy="899893"/>
            <a:chOff x="1139704" y="5304888"/>
            <a:chExt cx="1536920" cy="899893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 rot="19825059">
              <a:off x="1139704" y="5812669"/>
              <a:ext cx="1219200" cy="392112"/>
            </a:xfrm>
            <a:prstGeom prst="rightArrow">
              <a:avLst>
                <a:gd name="adj1" fmla="val 50000"/>
                <a:gd name="adj2" fmla="val 7773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 rot="19598430">
              <a:off x="2154336" y="5304888"/>
              <a:ext cx="5222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chemeClr val="accent1"/>
                  </a:solidFill>
                </a:rPr>
                <a:t>Q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3006" y="5971638"/>
            <a:ext cx="1668463" cy="519112"/>
            <a:chOff x="1197074" y="5971638"/>
            <a:chExt cx="1668463" cy="519112"/>
          </a:xfrm>
        </p:grpSpPr>
        <p:sp>
          <p:nvSpPr>
            <p:cNvPr id="7" name="AutoShape 36"/>
            <p:cNvSpPr>
              <a:spLocks noChangeArrowheads="1"/>
            </p:cNvSpPr>
            <p:nvPr/>
          </p:nvSpPr>
          <p:spPr bwMode="auto">
            <a:xfrm>
              <a:off x="1197074" y="6058951"/>
              <a:ext cx="1219200" cy="392112"/>
            </a:xfrm>
            <a:prstGeom prst="rightArrow">
              <a:avLst>
                <a:gd name="adj1" fmla="val 50000"/>
                <a:gd name="adj2" fmla="val 7773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2343249" y="5971638"/>
              <a:ext cx="5222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chemeClr val="accent1"/>
                  </a:solidFill>
                </a:rPr>
                <a:t>I</a:t>
              </a:r>
            </a:p>
          </p:txBody>
        </p:sp>
      </p:grp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376836" y="1645701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= 0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5711924" y="3734851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= -1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4375249" y="5824001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= -2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702191" y="3275208"/>
            <a:ext cx="1111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-1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5554394" y="1218981"/>
            <a:ext cx="1380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+1/2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2968283" y="1193191"/>
            <a:ext cx="1380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-1/2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7101841" y="3230662"/>
            <a:ext cx="1111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+1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485249" y="3258796"/>
            <a:ext cx="987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</a:t>
            </a: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08628" y="1378634"/>
            <a:ext cx="5345723" cy="149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146388" y="1378633"/>
            <a:ext cx="199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Nucleon (N)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322364" y="2982351"/>
            <a:ext cx="7146388" cy="3875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0" y="2881531"/>
            <a:ext cx="192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Hyperon</a:t>
            </a:r>
            <a:r>
              <a:rPr lang="en-US" sz="2400" b="1" dirty="0" smtClean="0">
                <a:solidFill>
                  <a:srgbClr val="FF0000"/>
                </a:solidFill>
              </a:rPr>
              <a:t> (Y)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</p:cNvCxnSpPr>
          <p:nvPr/>
        </p:nvCxnSpPr>
        <p:spPr>
          <a:xfrm rot="16200000" flipH="1">
            <a:off x="978764" y="3328069"/>
            <a:ext cx="694232" cy="724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0" idx="6"/>
          </p:cNvCxnSpPr>
          <p:nvPr/>
        </p:nvCxnSpPr>
        <p:spPr>
          <a:xfrm rot="5400000">
            <a:off x="7707811" y="1686839"/>
            <a:ext cx="283924" cy="5908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-1" y="1125415"/>
            <a:ext cx="237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-  Strangeness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1657643"/>
            <a:ext cx="192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 </a:t>
            </a:r>
            <a:r>
              <a:rPr lang="en-US" sz="2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  <p:bldP spid="52" grpId="0" animBg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4298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28725"/>
            <a:ext cx="9144000" cy="5429250"/>
          </a:xfrm>
        </p:spPr>
        <p:txBody>
          <a:bodyPr>
            <a:noAutofit/>
          </a:bodyPr>
          <a:lstStyle/>
          <a:p>
            <a:r>
              <a:rPr lang="en-US" sz="2600" dirty="0" smtClean="0"/>
              <a:t>High quality and high intensity CW CEBAF beam at JLAB made high precision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programs possible</a:t>
            </a:r>
          </a:p>
          <a:p>
            <a:r>
              <a:rPr lang="en-US" sz="2600" dirty="0" err="1" smtClean="0"/>
              <a:t>Electroproduced</a:t>
            </a:r>
            <a:r>
              <a:rPr lang="en-US" sz="2600" dirty="0" smtClean="0"/>
              <a:t> </a:t>
            </a:r>
            <a:r>
              <a:rPr lang="en-US" sz="2600" dirty="0" err="1" smtClean="0"/>
              <a:t>hypernuclei</a:t>
            </a:r>
            <a:r>
              <a:rPr lang="en-US" sz="2600" dirty="0" smtClean="0"/>
              <a:t> are neutron rich and have complementary features to those produced by </a:t>
            </a:r>
            <a:r>
              <a:rPr lang="en-US" sz="2600" dirty="0" err="1" smtClean="0"/>
              <a:t>mesonic</a:t>
            </a:r>
            <a:r>
              <a:rPr lang="en-US" sz="2600" dirty="0" smtClean="0"/>
              <a:t> beams.   Together with J-PARC’s new programs, as well as those at other facilities around world,  the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physics will have great achievement in the next couple of decades</a:t>
            </a:r>
          </a:p>
          <a:p>
            <a:r>
              <a:rPr lang="en-US" sz="2600" dirty="0" smtClean="0"/>
              <a:t>The mass spectroscopy program will continue beyond JLAB 12 </a:t>
            </a:r>
            <a:r>
              <a:rPr lang="en-US" sz="2600" dirty="0" err="1" smtClean="0"/>
              <a:t>GeV</a:t>
            </a:r>
            <a:r>
              <a:rPr lang="en-US" sz="2600" dirty="0" smtClean="0"/>
              <a:t> upgrade</a:t>
            </a:r>
          </a:p>
          <a:p>
            <a:r>
              <a:rPr lang="en-US" sz="2600" dirty="0" smtClean="0"/>
              <a:t>The new decay </a:t>
            </a:r>
            <a:r>
              <a:rPr lang="en-US" sz="2600" dirty="0" err="1" smtClean="0"/>
              <a:t>pion</a:t>
            </a:r>
            <a:r>
              <a:rPr lang="en-US" sz="2600" dirty="0" smtClean="0"/>
              <a:t> spectroscopy program will start a new frontier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r>
              <a:rPr lang="en-US" i="1" dirty="0" smtClean="0"/>
              <a:t>–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dirty="0" smtClean="0"/>
              <a:t>=1/2</a:t>
            </a:r>
            <a:r>
              <a:rPr lang="en-US" i="1" baseline="30000" dirty="0" smtClean="0"/>
              <a:t>+</a:t>
            </a:r>
            <a:r>
              <a:rPr lang="en-US" i="1" dirty="0" smtClean="0"/>
              <a:t> Baryon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8295"/>
            <a:ext cx="8335109" cy="53738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current knowledge is limited at </a:t>
            </a:r>
            <a:r>
              <a:rPr lang="en-US" i="1" dirty="0" smtClean="0"/>
              <a:t>N-N</a:t>
            </a:r>
            <a:r>
              <a:rPr lang="en-US" dirty="0" smtClean="0"/>
              <a:t> level.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Study </a:t>
            </a:r>
            <a:r>
              <a:rPr lang="en-US" i="1" dirty="0" smtClean="0"/>
              <a:t>Y-N</a:t>
            </a:r>
            <a:r>
              <a:rPr lang="en-US" dirty="0" smtClean="0"/>
              <a:t> and </a:t>
            </a:r>
            <a:r>
              <a:rPr lang="en-US" i="1" dirty="0" smtClean="0"/>
              <a:t>Y-Y</a:t>
            </a:r>
            <a:r>
              <a:rPr lang="en-US" dirty="0" smtClean="0"/>
              <a:t> interactions is important for an unified description of B-B interaction and a gate way to include additional flavors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  <a:sym typeface="Symbol"/>
              </a:rPr>
              <a:t>-N </a:t>
            </a:r>
            <a:r>
              <a:rPr lang="en-US" b="1" dirty="0" smtClean="0">
                <a:solidFill>
                  <a:srgbClr val="FFFF00"/>
                </a:solidFill>
                <a:sym typeface="Symbol"/>
              </a:rPr>
              <a:t>interaction is the most fundamental one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The appearance of Y’s in the core of neutron stars is now believed important to stabilize the mass and density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Unfortunately, </a:t>
            </a:r>
            <a:r>
              <a:rPr lang="en-US" i="1" dirty="0" smtClean="0"/>
              <a:t>Y</a:t>
            </a:r>
            <a:r>
              <a:rPr lang="en-US" dirty="0" smtClean="0"/>
              <a:t> beam does not exist because of the short lifetime of hyperons, </a:t>
            </a:r>
            <a:r>
              <a:rPr lang="en-US" dirty="0" smtClean="0">
                <a:solidFill>
                  <a:srgbClr val="FFFF00"/>
                </a:solidFill>
              </a:rPr>
              <a:t>among which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has the longest lifetime because it decays via weak interactions only, 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 = 2.610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-10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 sec.  </a:t>
            </a:r>
            <a:r>
              <a:rPr lang="en-US" dirty="0" smtClean="0">
                <a:sym typeface="Symbol"/>
              </a:rPr>
              <a:t>Direct scattering experiment is almost impossible.</a:t>
            </a:r>
          </a:p>
          <a:p>
            <a:pPr>
              <a:buNone/>
            </a:pPr>
            <a:endParaRPr lang="en-US" sz="12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3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  <a:r>
              <a:rPr lang="en-US" i="1" dirty="0" smtClean="0"/>
              <a:t>– </a:t>
            </a:r>
            <a:r>
              <a:rPr lang="en-US" i="1" dirty="0" err="1" smtClean="0"/>
              <a:t>Hypernuclei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077"/>
            <a:ext cx="8349175" cy="5627077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cs typeface="Times New Roman" pitchFamily="18" charset="0"/>
              </a:rPr>
              <a:t>A nucleus with one or more nucleons replaced by </a:t>
            </a:r>
            <a:r>
              <a:rPr lang="en-US" sz="2400" b="1" i="1" dirty="0" err="1" smtClean="0">
                <a:cs typeface="Times New Roman" pitchFamily="18" charset="0"/>
              </a:rPr>
              <a:t>hyperon</a:t>
            </a:r>
            <a:r>
              <a:rPr lang="en-US" sz="2400" b="1" i="1" dirty="0" smtClean="0">
                <a:cs typeface="Times New Roman" pitchFamily="18" charset="0"/>
              </a:rPr>
              <a:t>, 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, , …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A -</a:t>
            </a:r>
            <a:r>
              <a:rPr lang="en-US" sz="2400" b="1" i="1" dirty="0" err="1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hypernucleus</a:t>
            </a:r>
            <a:r>
              <a:rPr lang="en-US" sz="2400" b="1" i="1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 is the nucleus with either a neutron or proton being replaced by a  </a:t>
            </a:r>
            <a:r>
              <a:rPr lang="en-US" sz="2400" b="1" i="1" dirty="0" err="1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hyperon</a:t>
            </a:r>
            <a:endParaRPr lang="en-US" sz="2400" b="1" i="1" dirty="0" smtClean="0">
              <a:solidFill>
                <a:srgbClr val="FFFF00"/>
              </a:solidFill>
              <a:cs typeface="Times New Roman" pitchFamily="18" charset="0"/>
              <a:sym typeface="Symbol"/>
            </a:endParaRPr>
          </a:p>
          <a:p>
            <a:r>
              <a:rPr lang="en-US" sz="2400" b="1" i="1" dirty="0" smtClean="0">
                <a:cs typeface="Times New Roman" pitchFamily="18" charset="0"/>
                <a:sym typeface="Symbol"/>
              </a:rPr>
              <a:t>Since first </a:t>
            </a:r>
            <a:r>
              <a:rPr lang="en-US" sz="2400" b="1" i="1" dirty="0" err="1" smtClean="0">
                <a:cs typeface="Times New Roman" pitchFamily="18" charset="0"/>
                <a:sym typeface="Symbol"/>
              </a:rPr>
              <a:t>hypernucleus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 found 50 some years ago, </a:t>
            </a:r>
            <a:r>
              <a:rPr lang="en-US" sz="2400" b="1" i="1" dirty="0" err="1" smtClean="0">
                <a:cs typeface="Times New Roman" pitchFamily="18" charset="0"/>
                <a:sym typeface="Symbol"/>
              </a:rPr>
              <a:t>hypernuclei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 have been used as rich laboratory to study YN and YY interactions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3756075"/>
            <a:ext cx="9144001" cy="3101926"/>
            <a:chOff x="-1" y="3756075"/>
            <a:chExt cx="9144001" cy="31019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3756075"/>
              <a:ext cx="6030071" cy="310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077243" y="3937621"/>
              <a:ext cx="3066757" cy="26776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Discovery of the first 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hypernucleus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by 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pionic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decay in emulsion produced by cosmic rays,   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Marian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Danysz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and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Jerzy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Pniewski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, 1952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3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88721"/>
            <a:ext cx="8461718" cy="216884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ym typeface="Symbol"/>
              </a:rPr>
              <a:t>Sufficient long lifetime, </a:t>
            </a:r>
            <a:r>
              <a:rPr lang="en-US" sz="2400" dirty="0" err="1" smtClean="0">
                <a:sym typeface="Symbol"/>
              </a:rPr>
              <a:t>g.s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hypernucleus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decays only weakly via  </a:t>
            </a:r>
            <a:r>
              <a:rPr lang="en-US" sz="2400" i="1" dirty="0" smtClean="0">
                <a:solidFill>
                  <a:srgbClr val="FFFF00"/>
                </a:solidFill>
                <a:sym typeface="Symbol"/>
              </a:rPr>
              <a:t>   N or N NN, </a:t>
            </a:r>
            <a:r>
              <a:rPr lang="en-US" sz="2400" dirty="0" smtClean="0">
                <a:sym typeface="Symbol"/>
              </a:rPr>
              <a:t>thus mass spectroscopy with narrow states </a:t>
            </a:r>
            <a:r>
              <a:rPr lang="en-US" sz="2400" i="1" dirty="0" smtClean="0">
                <a:solidFill>
                  <a:srgbClr val="FFFF00"/>
                </a:solidFill>
                <a:sym typeface="Symbol"/>
              </a:rPr>
              <a:t>(~100 </a:t>
            </a:r>
            <a:r>
              <a:rPr lang="en-US" sz="2400" i="1" dirty="0" err="1" smtClean="0">
                <a:solidFill>
                  <a:srgbClr val="FFFF00"/>
                </a:solidFill>
                <a:sym typeface="Symbol"/>
              </a:rPr>
              <a:t>keV</a:t>
            </a:r>
            <a:r>
              <a:rPr lang="en-US" sz="2400" i="1" dirty="0" smtClean="0">
                <a:solidFill>
                  <a:srgbClr val="FFFF00"/>
                </a:solidFill>
                <a:sym typeface="Symbol"/>
              </a:rPr>
              <a:t>) </a:t>
            </a:r>
            <a:r>
              <a:rPr lang="en-US" sz="2400" dirty="0" smtClean="0">
                <a:sym typeface="Symbol"/>
              </a:rPr>
              <a:t>exists</a:t>
            </a:r>
          </a:p>
          <a:p>
            <a:pPr>
              <a:buNone/>
            </a:pPr>
            <a:endParaRPr lang="en-US" sz="1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Description of a -</a:t>
            </a:r>
            <a:r>
              <a:rPr lang="en-US" sz="2400" dirty="0" err="1" smtClean="0">
                <a:sym typeface="Symbol"/>
              </a:rPr>
              <a:t>hypernucleus</a:t>
            </a:r>
            <a:r>
              <a:rPr lang="en-US" sz="2400" dirty="0" smtClean="0">
                <a:sym typeface="Symbol"/>
              </a:rPr>
              <a:t> within two-body frame work –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Nuclear Core (Particle hole)   (particle):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4337" y="3500438"/>
            <a:ext cx="3043237" cy="2655332"/>
            <a:chOff x="1128713" y="3357563"/>
            <a:chExt cx="2809874" cy="2655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43088" y="542925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38325" y="5095875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2137" y="4733926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7374" y="468630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14500" y="5643563"/>
              <a:ext cx="171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6000" dirty="0" smtClean="0"/>
                <a:t>11</a:t>
              </a:r>
              <a:r>
                <a:rPr lang="en-US" b="1" dirty="0" smtClean="0"/>
                <a:t>C or </a:t>
              </a:r>
              <a:r>
                <a:rPr lang="en-US" b="1" baseline="36000" dirty="0" smtClean="0"/>
                <a:t>11</a:t>
              </a:r>
              <a:r>
                <a:rPr lang="en-US" b="1" dirty="0" smtClean="0"/>
                <a:t>B Core</a:t>
              </a:r>
              <a:endParaRPr lang="en-US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62137" y="4076701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2136" y="401955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4651" y="5286376"/>
              <a:ext cx="471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9887" y="4967288"/>
              <a:ext cx="471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4651" y="4543426"/>
              <a:ext cx="1014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5/2</a:t>
              </a:r>
              <a:r>
                <a:rPr lang="en-US" sz="1400" baseline="36000" dirty="0" smtClean="0"/>
                <a:t>-</a:t>
              </a:r>
              <a:r>
                <a:rPr lang="en-US" sz="1400" dirty="0" smtClean="0"/>
                <a:t> &amp; 3/2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4175" y="3881439"/>
              <a:ext cx="1014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7/2</a:t>
              </a:r>
              <a:r>
                <a:rPr lang="en-US" sz="1400" baseline="36000" dirty="0" smtClean="0"/>
                <a:t>+</a:t>
              </a:r>
              <a:r>
                <a:rPr lang="en-US" sz="1400" dirty="0" smtClean="0"/>
                <a:t> &amp; 5/2</a:t>
              </a:r>
              <a:r>
                <a:rPr lang="en-US" sz="1400" baseline="36000" dirty="0" smtClean="0"/>
                <a:t>+</a:t>
              </a:r>
              <a:endParaRPr lang="en-US" sz="1400" baseline="36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25" y="3357563"/>
              <a:ext cx="2185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(Few example states)</a:t>
              </a:r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1428751" y="4672013"/>
              <a:ext cx="300038" cy="75723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8713" y="4872038"/>
              <a:ext cx="31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8237" y="3881438"/>
              <a:ext cx="31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71851" y="5386388"/>
            <a:ext cx="5486399" cy="383619"/>
            <a:chOff x="3657601" y="5243513"/>
            <a:chExt cx="5486399" cy="383619"/>
          </a:xfrm>
        </p:grpSpPr>
        <p:sp>
          <p:nvSpPr>
            <p:cNvPr id="23" name="TextBox 22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57601" y="5429250"/>
              <a:ext cx="657225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929188" y="5437704"/>
              <a:ext cx="728662" cy="74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3576" y="5257800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</a:t>
              </a:r>
              <a:r>
                <a:rPr lang="en-US" b="1" dirty="0" err="1" smtClean="0">
                  <a:sym typeface="Symbol"/>
                </a:rPr>
                <a:t>g.s</a:t>
              </a:r>
              <a:r>
                <a:rPr lang="en-US" b="1" dirty="0" smtClean="0">
                  <a:sym typeface="Symbol"/>
                </a:rPr>
                <a:t>. (deeply bound)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0425" y="5010149"/>
            <a:ext cx="5457825" cy="740808"/>
            <a:chOff x="3686175" y="4872037"/>
            <a:chExt cx="5457825" cy="740808"/>
          </a:xfrm>
        </p:grpSpPr>
        <p:sp>
          <p:nvSpPr>
            <p:cNvPr id="28" name="TextBox 27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686175" y="4948238"/>
              <a:ext cx="628652" cy="48259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3"/>
            </p:cNvCxnSpPr>
            <p:nvPr/>
          </p:nvCxnSpPr>
          <p:spPr>
            <a:xfrm flipV="1">
              <a:off x="4929188" y="5119688"/>
              <a:ext cx="714375" cy="308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43576" y="4872037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core excitations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00428" y="4010026"/>
            <a:ext cx="5457822" cy="1576388"/>
            <a:chOff x="3686178" y="5243513"/>
            <a:chExt cx="5457822" cy="1576388"/>
          </a:xfrm>
        </p:grpSpPr>
        <p:sp>
          <p:nvSpPr>
            <p:cNvPr id="33" name="TextBox 32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3305972" y="5811046"/>
              <a:ext cx="1389061" cy="62864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929188" y="5423416"/>
              <a:ext cx="728662" cy="74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43576" y="5257800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substitution states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72026" y="3529013"/>
            <a:ext cx="414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(Example of the lowest mass states)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785813"/>
            <a:ext cx="8972550" cy="60721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ym typeface="Symbol"/>
              </a:rPr>
              <a:t>Two-body effective </a:t>
            </a:r>
            <a:r>
              <a:rPr lang="en-US" sz="2400" i="1" dirty="0" smtClean="0">
                <a:sym typeface="Symbol"/>
              </a:rPr>
              <a:t>-Nucleus </a:t>
            </a:r>
            <a:r>
              <a:rPr lang="en-US" sz="2400" dirty="0" smtClean="0">
                <a:sym typeface="Symbol"/>
              </a:rPr>
              <a:t>potential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(Effective theory)</a:t>
            </a:r>
            <a:r>
              <a:rPr lang="en-US" sz="2400" i="1" dirty="0" smtClean="0">
                <a:sym typeface="Symbol"/>
              </a:rPr>
              <a:t>:</a:t>
            </a:r>
          </a:p>
          <a:p>
            <a:pPr>
              <a:buNone/>
            </a:pPr>
            <a:endParaRPr lang="en-US" sz="400" i="1" dirty="0" smtClean="0">
              <a:sym typeface="Symbol"/>
            </a:endParaRPr>
          </a:p>
          <a:p>
            <a:pPr>
              <a:buNone/>
            </a:pPr>
            <a:r>
              <a:rPr lang="en-US" sz="2000" i="1" dirty="0" smtClean="0">
                <a:sym typeface="Symbol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=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V</a:t>
            </a:r>
            <a:r>
              <a:rPr lang="en-US" sz="2000" b="1" baseline="-240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(r)S</a:t>
            </a:r>
            <a:r>
              <a:rPr lang="en-US" sz="2000" b="1" baseline="-2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12 </a:t>
            </a:r>
            <a:endParaRPr lang="en-US" sz="2000" i="1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The right </a:t>
            </a:r>
            <a:r>
              <a:rPr lang="en-US" sz="2400" i="1" dirty="0" smtClean="0">
                <a:sym typeface="Symbol"/>
              </a:rPr>
              <a:t>-N and -Nucleus </a:t>
            </a:r>
            <a:r>
              <a:rPr lang="en-US" sz="2400" dirty="0" smtClean="0">
                <a:sym typeface="Symbol"/>
              </a:rPr>
              <a:t>models must correctly describe the mass spectroscopy (</a:t>
            </a:r>
            <a:r>
              <a:rPr lang="en-US" sz="2400" i="1" dirty="0" smtClean="0">
                <a:sym typeface="Symbol"/>
              </a:rPr>
              <a:t> binding energies, excitations, spin/parities, …)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 novel feature of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hypernuclei</a:t>
            </a:r>
            <a:endParaRPr lang="en-US" sz="800" dirty="0" smtClean="0">
              <a:sym typeface="Symbol"/>
            </a:endParaRP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Short range interactions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Change of core structures</a:t>
            </a:r>
          </a:p>
          <a:p>
            <a:pPr lvl="1">
              <a:buNone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(Isomerism?)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Glue-like role of  </a:t>
            </a:r>
          </a:p>
          <a:p>
            <a:pPr lvl="1">
              <a:buNone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(shrinkage of nuclear size)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Drip line limit</a:t>
            </a:r>
          </a:p>
          <a:p>
            <a:pPr>
              <a:buNone/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2400" dirty="0" smtClean="0">
                <a:sym typeface="Symbol"/>
              </a:rPr>
              <a:t>No Pauli blocking to </a:t>
            </a:r>
            <a:r>
              <a:rPr lang="en-US" sz="2400" i="1" dirty="0" smtClean="0">
                <a:sym typeface="Symbol"/>
              </a:rPr>
              <a:t>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Probe the nuclear interior 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Baryonic property change</a:t>
            </a:r>
          </a:p>
        </p:txBody>
      </p:sp>
      <p:pic>
        <p:nvPicPr>
          <p:cNvPr id="6" name="Picture 11" descr="N-poten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686050"/>
            <a:ext cx="3771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993062" y="5600701"/>
            <a:ext cx="779463" cy="38100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  <a:cs typeface="HG明朝B"/>
              </a:rPr>
              <a:t>L</a:t>
            </a:r>
            <a:r>
              <a:rPr lang="en-US" altLang="ja-JP" b="1" dirty="0">
                <a:solidFill>
                  <a:srgbClr val="FF0000"/>
                </a:solidFill>
                <a:latin typeface="Book Antiqua" pitchFamily="18" charset="0"/>
                <a:cs typeface="HG明朝B"/>
              </a:rPr>
              <a:t>  N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7837488" y="5086350"/>
            <a:ext cx="949325" cy="857249"/>
          </a:xfrm>
          <a:prstGeom prst="flowChartSummingJunction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Book Antiqua" pitchFamily="18" charset="0"/>
              <a:cs typeface="HG明朝B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5729288" y="3671888"/>
            <a:ext cx="1457325" cy="2679699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Book Antiqua" pitchFamily="18" charset="0"/>
              <a:cs typeface="HG明朝B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994052" y="3833813"/>
            <a:ext cx="2149948" cy="6463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ja-JP" b="1" dirty="0">
                <a:solidFill>
                  <a:srgbClr val="FF0000"/>
                </a:solidFill>
                <a:latin typeface="Book Antiqua" pitchFamily="18" charset="0"/>
                <a:cs typeface="HG明朝B"/>
              </a:rPr>
              <a:t>Important for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cs typeface="HG明朝B"/>
              </a:rPr>
              <a:t>L-</a:t>
            </a: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</a:rPr>
              <a:t>N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</a:rPr>
              <a:t>&amp; </a:t>
            </a: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  <a:sym typeface="Symbol"/>
              </a:rPr>
              <a:t>-Nucleus Int.</a:t>
            </a:r>
            <a:endParaRPr lang="en-US" altLang="ja-JP" b="1" dirty="0">
              <a:solidFill>
                <a:srgbClr val="FF0000"/>
              </a:solidFill>
              <a:latin typeface="Book Antiqua" pitchFamily="18" charset="0"/>
              <a:cs typeface="HG明朝B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3100" y="1171575"/>
            <a:ext cx="557213" cy="4714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8425" y="1152524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62413" y="1162050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48300" y="1190625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48474" y="1204912"/>
            <a:ext cx="895351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331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069143"/>
            <a:ext cx="4431323" cy="2672863"/>
            <a:chOff x="0" y="1097279"/>
            <a:chExt cx="4346917" cy="2672863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0" y="1109004"/>
              <a:ext cx="4346917" cy="2661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/>
              <a:endParaRPr lang="en-US" sz="2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9"/>
            <p:cNvGrpSpPr/>
            <p:nvPr/>
          </p:nvGrpSpPr>
          <p:grpSpPr>
            <a:xfrm>
              <a:off x="293301" y="1304532"/>
              <a:ext cx="3153285" cy="1376163"/>
              <a:chOff x="870074" y="1571818"/>
              <a:chExt cx="3167128" cy="1376163"/>
            </a:xfrm>
          </p:grpSpPr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3421049" y="2457689"/>
                <a:ext cx="569948" cy="4902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>
                <a:off x="1363271" y="2449781"/>
                <a:ext cx="437402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1350017" y="2622174"/>
                <a:ext cx="434088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1350017" y="2802475"/>
                <a:ext cx="444029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2397130" y="1931020"/>
                <a:ext cx="367815" cy="408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671441" y="1949999"/>
                <a:ext cx="357874" cy="389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2092274" y="1782351"/>
                <a:ext cx="308170" cy="27835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1782448" y="2348560"/>
                <a:ext cx="202133" cy="56462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981267" y="2634827"/>
                <a:ext cx="556693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979610" y="2802475"/>
                <a:ext cx="571605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718555" y="2440292"/>
                <a:ext cx="631251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2748377" y="2625337"/>
                <a:ext cx="604741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2738437" y="2802475"/>
                <a:ext cx="627937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V="1">
                <a:off x="1890142" y="2010100"/>
                <a:ext cx="255151" cy="357439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2340798" y="2032242"/>
                <a:ext cx="251838" cy="36692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892733" y="2416568"/>
                <a:ext cx="437402" cy="4554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flipV="1">
                <a:off x="2376435" y="1795609"/>
                <a:ext cx="1112965" cy="53165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2528020" y="2351723"/>
                <a:ext cx="215387" cy="56462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460627" y="1616366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</a:t>
                </a:r>
                <a:r>
                  <a:rPr lang="en-US" sz="2800" b="1" baseline="2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endParaRPr lang="en-US" sz="2800" b="1" baseline="2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870074" y="1571818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K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1296089" y="1797148"/>
                <a:ext cx="814066" cy="45719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28469" y="109727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(K,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)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2768990"/>
            <a:ext cx="43469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Low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Higher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</a:t>
            </a:r>
            <a:r>
              <a:rPr lang="en-US" sz="1350" b="1" dirty="0" err="1" smtClean="0">
                <a:solidFill>
                  <a:srgbClr val="00B050"/>
                </a:solidFill>
              </a:rPr>
              <a:t>Substitutional</a:t>
            </a:r>
            <a:r>
              <a:rPr lang="en-US" sz="1350" b="1" dirty="0" smtClean="0">
                <a:solidFill>
                  <a:srgbClr val="00B050"/>
                </a:solidFill>
              </a:rPr>
              <a:t>, low spin, &amp; 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Harder to produce deeply bound states</a:t>
            </a:r>
          </a:p>
          <a:p>
            <a:endParaRPr lang="en-US" sz="1350" b="1" dirty="0" smtClean="0">
              <a:solidFill>
                <a:srgbClr val="00B05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43865" y="1080867"/>
            <a:ext cx="4600136" cy="2672863"/>
            <a:chOff x="4642339" y="1080867"/>
            <a:chExt cx="4501662" cy="2672863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4642339" y="1092592"/>
              <a:ext cx="4501662" cy="2661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/>
              <a:endParaRPr lang="en-US" sz="2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33" name="Group 59"/>
            <p:cNvGrpSpPr/>
            <p:nvPr/>
          </p:nvGrpSpPr>
          <p:grpSpPr>
            <a:xfrm>
              <a:off x="4969443" y="1304534"/>
              <a:ext cx="3201787" cy="1359749"/>
              <a:chOff x="892733" y="1588232"/>
              <a:chExt cx="3105296" cy="1359749"/>
            </a:xfrm>
          </p:grpSpPr>
          <p:sp>
            <p:nvSpPr>
              <p:cNvPr id="35" name="Text Box 3"/>
              <p:cNvSpPr txBox="1">
                <a:spLocks noChangeArrowheads="1"/>
              </p:cNvSpPr>
              <p:nvPr/>
            </p:nvSpPr>
            <p:spPr bwMode="auto">
              <a:xfrm>
                <a:off x="3421049" y="2457689"/>
                <a:ext cx="569948" cy="4902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363271" y="2449781"/>
                <a:ext cx="437402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1350017" y="2622174"/>
                <a:ext cx="434088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350017" y="2802475"/>
                <a:ext cx="444029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2397130" y="1931020"/>
                <a:ext cx="367815" cy="408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1671441" y="1949999"/>
                <a:ext cx="357874" cy="389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2092274" y="1782351"/>
                <a:ext cx="308170" cy="27835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13"/>
              <p:cNvSpPr>
                <a:spLocks noChangeArrowheads="1"/>
              </p:cNvSpPr>
              <p:nvPr/>
            </p:nvSpPr>
            <p:spPr bwMode="auto">
              <a:xfrm>
                <a:off x="1782448" y="2348560"/>
                <a:ext cx="202133" cy="564627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1981267" y="2634827"/>
                <a:ext cx="556693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979610" y="2802475"/>
                <a:ext cx="571605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2718555" y="2440292"/>
                <a:ext cx="631251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2748377" y="2625337"/>
                <a:ext cx="604741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2738437" y="2802475"/>
                <a:ext cx="627937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1890142" y="2010100"/>
                <a:ext cx="255151" cy="357439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2340798" y="2032242"/>
                <a:ext cx="251838" cy="366928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892733" y="2416568"/>
                <a:ext cx="437402" cy="4554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2376435" y="1769598"/>
                <a:ext cx="1073416" cy="79178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2528020" y="2351723"/>
                <a:ext cx="215387" cy="564627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27"/>
              <p:cNvSpPr txBox="1">
                <a:spLocks noChangeArrowheads="1"/>
              </p:cNvSpPr>
              <p:nvPr/>
            </p:nvSpPr>
            <p:spPr bwMode="auto">
              <a:xfrm>
                <a:off x="909244" y="1588232"/>
                <a:ext cx="443934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</a:t>
                </a:r>
                <a:r>
                  <a:rPr lang="en-US" sz="2000" b="1" baseline="20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+</a:t>
                </a:r>
                <a:endParaRPr lang="en-US" sz="2000" b="1" baseline="2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Text Box 27"/>
              <p:cNvSpPr txBox="1">
                <a:spLocks noChangeArrowheads="1"/>
              </p:cNvSpPr>
              <p:nvPr/>
            </p:nvSpPr>
            <p:spPr bwMode="auto">
              <a:xfrm>
                <a:off x="3421454" y="1599953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K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Line 8"/>
              <p:cNvSpPr>
                <a:spLocks noChangeShapeType="1"/>
              </p:cNvSpPr>
              <p:nvPr/>
            </p:nvSpPr>
            <p:spPr bwMode="auto">
              <a:xfrm>
                <a:off x="1296089" y="1797148"/>
                <a:ext cx="814066" cy="45719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603860" y="1080867"/>
              <a:ext cx="1893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r>
                <a:rPr lang="en-US" b="1" dirty="0" smtClean="0">
                  <a:solidFill>
                    <a:srgbClr val="FF0000"/>
                  </a:solidFill>
                </a:rPr>
                <a:t>, K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614203" y="2869810"/>
            <a:ext cx="45297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High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Lower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Deeply bound, high spin, &amp; natural parity states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941341" y="3826412"/>
            <a:ext cx="5359791" cy="3031588"/>
            <a:chOff x="2250832" y="3920197"/>
            <a:chExt cx="4754880" cy="2937803"/>
          </a:xfrm>
        </p:grpSpPr>
        <p:grpSp>
          <p:nvGrpSpPr>
            <p:cNvPr id="58" name="Group 30"/>
            <p:cNvGrpSpPr/>
            <p:nvPr/>
          </p:nvGrpSpPr>
          <p:grpSpPr>
            <a:xfrm>
              <a:off x="2250832" y="3953022"/>
              <a:ext cx="4754880" cy="2904978"/>
              <a:chOff x="2250832" y="3953022"/>
              <a:chExt cx="4754880" cy="2904978"/>
            </a:xfrm>
          </p:grpSpPr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2250832" y="3953022"/>
                <a:ext cx="4754880" cy="2904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3143565" y="4108939"/>
                <a:ext cx="3098264" cy="1683060"/>
                <a:chOff x="3171701" y="2772508"/>
                <a:chExt cx="3098264" cy="1683060"/>
              </a:xfrm>
            </p:grpSpPr>
            <p:sp>
              <p:nvSpPr>
                <p:cNvPr id="6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700017" y="3965276"/>
                  <a:ext cx="569948" cy="490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3" name="Line 4"/>
                <p:cNvSpPr>
                  <a:spLocks noChangeShapeType="1"/>
                </p:cNvSpPr>
                <p:nvPr/>
              </p:nvSpPr>
              <p:spPr bwMode="auto">
                <a:xfrm>
                  <a:off x="3642239" y="3957368"/>
                  <a:ext cx="43740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5"/>
                <p:cNvSpPr>
                  <a:spLocks noChangeShapeType="1"/>
                </p:cNvSpPr>
                <p:nvPr/>
              </p:nvSpPr>
              <p:spPr bwMode="auto">
                <a:xfrm>
                  <a:off x="3628985" y="4129761"/>
                  <a:ext cx="434088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6"/>
                <p:cNvSpPr>
                  <a:spLocks noChangeShapeType="1"/>
                </p:cNvSpPr>
                <p:nvPr/>
              </p:nvSpPr>
              <p:spPr bwMode="auto">
                <a:xfrm>
                  <a:off x="3628985" y="4310062"/>
                  <a:ext cx="44402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16091" y="2982859"/>
                  <a:ext cx="457284" cy="4143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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7" name="Freeform 9"/>
                <p:cNvSpPr>
                  <a:spLocks/>
                </p:cNvSpPr>
                <p:nvPr/>
              </p:nvSpPr>
              <p:spPr bwMode="auto">
                <a:xfrm>
                  <a:off x="4459460" y="2982351"/>
                  <a:ext cx="116386" cy="409225"/>
                </a:xfrm>
                <a:custGeom>
                  <a:avLst/>
                  <a:gdLst/>
                  <a:ahLst/>
                  <a:cxnLst>
                    <a:cxn ang="0">
                      <a:pos x="437" y="0"/>
                    </a:cxn>
                    <a:cxn ang="0">
                      <a:pos x="57" y="180"/>
                    </a:cxn>
                    <a:cxn ang="0">
                      <a:pos x="777" y="300"/>
                    </a:cxn>
                    <a:cxn ang="0">
                      <a:pos x="77" y="560"/>
                    </a:cxn>
                    <a:cxn ang="0">
                      <a:pos x="777" y="680"/>
                    </a:cxn>
                    <a:cxn ang="0">
                      <a:pos x="117" y="940"/>
                    </a:cxn>
                    <a:cxn ang="0">
                      <a:pos x="777" y="1060"/>
                    </a:cxn>
                    <a:cxn ang="0">
                      <a:pos x="97" y="1320"/>
                    </a:cxn>
                    <a:cxn ang="0">
                      <a:pos x="777" y="1440"/>
                    </a:cxn>
                    <a:cxn ang="0">
                      <a:pos x="117" y="1720"/>
                    </a:cxn>
                    <a:cxn ang="0">
                      <a:pos x="537" y="1840"/>
                    </a:cxn>
                  </a:cxnLst>
                  <a:rect l="0" t="0" r="r" b="b"/>
                  <a:pathLst>
                    <a:path w="784" h="1840">
                      <a:moveTo>
                        <a:pt x="437" y="0"/>
                      </a:moveTo>
                      <a:cubicBezTo>
                        <a:pt x="218" y="65"/>
                        <a:pt x="0" y="130"/>
                        <a:pt x="57" y="180"/>
                      </a:cubicBezTo>
                      <a:cubicBezTo>
                        <a:pt x="114" y="230"/>
                        <a:pt x="774" y="237"/>
                        <a:pt x="777" y="300"/>
                      </a:cubicBezTo>
                      <a:cubicBezTo>
                        <a:pt x="780" y="363"/>
                        <a:pt x="77" y="497"/>
                        <a:pt x="77" y="560"/>
                      </a:cubicBezTo>
                      <a:cubicBezTo>
                        <a:pt x="77" y="623"/>
                        <a:pt x="770" y="617"/>
                        <a:pt x="777" y="680"/>
                      </a:cubicBezTo>
                      <a:cubicBezTo>
                        <a:pt x="784" y="743"/>
                        <a:pt x="117" y="877"/>
                        <a:pt x="117" y="940"/>
                      </a:cubicBezTo>
                      <a:cubicBezTo>
                        <a:pt x="117" y="1003"/>
                        <a:pt x="780" y="997"/>
                        <a:pt x="777" y="1060"/>
                      </a:cubicBezTo>
                      <a:cubicBezTo>
                        <a:pt x="774" y="1123"/>
                        <a:pt x="97" y="1257"/>
                        <a:pt x="97" y="1320"/>
                      </a:cubicBezTo>
                      <a:cubicBezTo>
                        <a:pt x="97" y="1383"/>
                        <a:pt x="774" y="1373"/>
                        <a:pt x="777" y="1440"/>
                      </a:cubicBezTo>
                      <a:cubicBezTo>
                        <a:pt x="780" y="1507"/>
                        <a:pt x="157" y="1653"/>
                        <a:pt x="117" y="1720"/>
                      </a:cubicBezTo>
                      <a:cubicBezTo>
                        <a:pt x="77" y="1787"/>
                        <a:pt x="307" y="1813"/>
                        <a:pt x="537" y="184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76098" y="3438607"/>
                  <a:ext cx="367815" cy="4080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50409" y="3457586"/>
                  <a:ext cx="357874" cy="3890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0" name="Oval 12"/>
                <p:cNvSpPr>
                  <a:spLocks noChangeArrowheads="1"/>
                </p:cNvSpPr>
                <p:nvPr/>
              </p:nvSpPr>
              <p:spPr bwMode="auto">
                <a:xfrm>
                  <a:off x="4371242" y="3374344"/>
                  <a:ext cx="308170" cy="2783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Oval 13"/>
                <p:cNvSpPr>
                  <a:spLocks noChangeArrowheads="1"/>
                </p:cNvSpPr>
                <p:nvPr/>
              </p:nvSpPr>
              <p:spPr bwMode="auto">
                <a:xfrm>
                  <a:off x="4061416" y="3856147"/>
                  <a:ext cx="202133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4"/>
                <p:cNvSpPr>
                  <a:spLocks noChangeShapeType="1"/>
                </p:cNvSpPr>
                <p:nvPr/>
              </p:nvSpPr>
              <p:spPr bwMode="auto">
                <a:xfrm>
                  <a:off x="4260235" y="4142414"/>
                  <a:ext cx="556693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5"/>
                <p:cNvSpPr>
                  <a:spLocks noChangeShapeType="1"/>
                </p:cNvSpPr>
                <p:nvPr/>
              </p:nvSpPr>
              <p:spPr bwMode="auto">
                <a:xfrm>
                  <a:off x="4258578" y="4310062"/>
                  <a:ext cx="57160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6"/>
                <p:cNvSpPr>
                  <a:spLocks noChangeShapeType="1"/>
                </p:cNvSpPr>
                <p:nvPr/>
              </p:nvSpPr>
              <p:spPr bwMode="auto">
                <a:xfrm>
                  <a:off x="4997523" y="3947879"/>
                  <a:ext cx="63125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"/>
                <p:cNvSpPr>
                  <a:spLocks noChangeShapeType="1"/>
                </p:cNvSpPr>
                <p:nvPr/>
              </p:nvSpPr>
              <p:spPr bwMode="auto">
                <a:xfrm>
                  <a:off x="5027345" y="4132924"/>
                  <a:ext cx="604741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"/>
                <p:cNvSpPr>
                  <a:spLocks noChangeShapeType="1"/>
                </p:cNvSpPr>
                <p:nvPr/>
              </p:nvSpPr>
              <p:spPr bwMode="auto">
                <a:xfrm>
                  <a:off x="5017405" y="4310062"/>
                  <a:ext cx="62793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169110" y="3615396"/>
                  <a:ext cx="262214" cy="25972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0"/>
                <p:cNvSpPr>
                  <a:spLocks noChangeShapeType="1"/>
                </p:cNvSpPr>
                <p:nvPr/>
              </p:nvSpPr>
              <p:spPr bwMode="auto">
                <a:xfrm>
                  <a:off x="4614204" y="3643531"/>
                  <a:ext cx="257400" cy="263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1701" y="3924155"/>
                  <a:ext cx="437402" cy="455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80" name="Oval 23"/>
                <p:cNvSpPr>
                  <a:spLocks noChangeArrowheads="1"/>
                </p:cNvSpPr>
                <p:nvPr/>
              </p:nvSpPr>
              <p:spPr bwMode="auto">
                <a:xfrm>
                  <a:off x="4806988" y="3859310"/>
                  <a:ext cx="215387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14066" y="2780249"/>
                  <a:ext cx="391011" cy="4744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52996" y="2772508"/>
                  <a:ext cx="404265" cy="4270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Agency FB" pitchFamily="34" charset="0"/>
                    </a:rPr>
                    <a:t>’</a:t>
                  </a:r>
                </a:p>
              </p:txBody>
            </p:sp>
            <p:sp>
              <p:nvSpPr>
                <p:cNvPr id="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641368" y="3222427"/>
                  <a:ext cx="576575" cy="4776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K</a:t>
                  </a:r>
                  <a:r>
                    <a:rPr lang="en-US" sz="2000" b="1" baseline="30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9471" y="3337135"/>
                  <a:ext cx="1013977" cy="1739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8"/>
                <p:cNvSpPr>
                  <a:spLocks noChangeShapeType="1"/>
                </p:cNvSpPr>
                <p:nvPr/>
              </p:nvSpPr>
              <p:spPr bwMode="auto">
                <a:xfrm>
                  <a:off x="3572714" y="2976367"/>
                  <a:ext cx="2117423" cy="31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702378" y="3920197"/>
              <a:ext cx="1893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e</a:t>
              </a:r>
              <a:r>
                <a:rPr lang="en-US" b="1" dirty="0" smtClean="0">
                  <a:solidFill>
                    <a:srgbClr val="FF0000"/>
                  </a:solidFill>
                </a:rPr>
                <a:t>,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e’K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927275" y="5934670"/>
            <a:ext cx="5359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High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Small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Deeply bound, highest possible spin, &amp; unnatural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Neutron rich </a:t>
            </a:r>
            <a:r>
              <a:rPr lang="en-US" sz="1350" b="1" dirty="0" err="1" smtClean="0">
                <a:solidFill>
                  <a:srgbClr val="FF0000"/>
                </a:solidFill>
              </a:rPr>
              <a:t>hypernuclei</a:t>
            </a:r>
            <a:endParaRPr lang="en-US" sz="1350" b="1" dirty="0" smtClean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4313" y="1617563"/>
            <a:ext cx="865822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BNL  KEK &amp; DANE 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(Near Future)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28764" y="4511186"/>
            <a:ext cx="618898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CEBAF at JLAB</a:t>
            </a:r>
          </a:p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(MAMI-C Near Future)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5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the Success 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886265"/>
            <a:ext cx="9144000" cy="2843794"/>
            <a:chOff x="0" y="886265"/>
            <a:chExt cx="9144000" cy="2843794"/>
          </a:xfrm>
        </p:grpSpPr>
        <p:pic>
          <p:nvPicPr>
            <p:cNvPr id="6" name="Picture 6" descr="shell89Yonl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29483"/>
              <a:ext cx="2841674" cy="2217101"/>
            </a:xfrm>
            <a:prstGeom prst="rect">
              <a:avLst/>
            </a:prstGeom>
            <a:noFill/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3256217"/>
              <a:ext cx="41781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kumimoji="1" lang="en-US" altLang="ja-JP" sz="1200" b="1" i="1" dirty="0" smtClean="0">
                <a:solidFill>
                  <a:srgbClr val="0070C0"/>
                </a:solidFill>
              </a:endParaRPr>
            </a:p>
            <a:p>
              <a:r>
                <a:rPr kumimoji="1" lang="en-US" altLang="ja-JP" sz="1200" b="1" i="1" dirty="0" smtClean="0">
                  <a:solidFill>
                    <a:srgbClr val="0070C0"/>
                  </a:solidFill>
                </a:rPr>
                <a:t>     </a:t>
              </a:r>
              <a:r>
                <a:rPr kumimoji="1" lang="en-US" altLang="ja-JP" sz="1200" b="1" i="1" dirty="0" err="1" smtClean="0">
                  <a:solidFill>
                    <a:srgbClr val="0070C0"/>
                  </a:solidFill>
                </a:rPr>
                <a:t>Hotchi</a:t>
              </a:r>
              <a:r>
                <a:rPr kumimoji="1" lang="en-US" altLang="ja-JP" sz="1200" b="1" i="1" dirty="0" smtClean="0">
                  <a:solidFill>
                    <a:srgbClr val="0070C0"/>
                  </a:solidFill>
                </a:rPr>
                <a:t> </a:t>
              </a:r>
              <a:r>
                <a:rPr kumimoji="1" lang="en-US" altLang="ja-JP" sz="1200" b="1" i="1" dirty="0">
                  <a:solidFill>
                    <a:srgbClr val="0070C0"/>
                  </a:solidFill>
                </a:rPr>
                <a:t>et al., PRC 64 (2001) 044302</a:t>
              </a:r>
            </a:p>
          </p:txBody>
        </p:sp>
        <p:pic>
          <p:nvPicPr>
            <p:cNvPr id="8" name="Picture 10" descr="E140pik_P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9321" y="1225697"/>
              <a:ext cx="3244679" cy="2220888"/>
            </a:xfrm>
            <a:prstGeom prst="rect">
              <a:avLst/>
            </a:prstGeom>
            <a:noFill/>
          </p:spPr>
        </p:pic>
        <p:pic>
          <p:nvPicPr>
            <p:cNvPr id="9" name="Picture 11" descr="E140pik_L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6487" y="1226797"/>
              <a:ext cx="3047877" cy="2219788"/>
            </a:xfrm>
            <a:prstGeom prst="rect">
              <a:avLst/>
            </a:prstGeom>
            <a:noFill/>
          </p:spPr>
        </p:pic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4135899" y="3388553"/>
              <a:ext cx="5008098" cy="341506"/>
              <a:chOff x="2744" y="2906"/>
              <a:chExt cx="2314" cy="132"/>
            </a:xfrm>
            <a:solidFill>
              <a:schemeClr val="tx1"/>
            </a:solidFill>
          </p:grpSpPr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3886" y="2906"/>
                <a:ext cx="1172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200" b="1" i="1" dirty="0">
                    <a:solidFill>
                      <a:srgbClr val="0070C0"/>
                    </a:solidFill>
                  </a:rPr>
                  <a:t>Hasegawa et. al., PRC 53 (1996)1210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2744" y="2931"/>
                <a:ext cx="660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rgbClr val="0070C0"/>
                    </a:solidFill>
                  </a:rPr>
                  <a:t>KEK E140a</a:t>
                </a:r>
              </a:p>
            </p:txBody>
          </p:sp>
        </p:grp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0" y="886265"/>
              <a:ext cx="9144000" cy="3528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kumimoji="1" lang="en-US" altLang="ja-JP" b="1" dirty="0">
                  <a:solidFill>
                    <a:srgbClr val="009999"/>
                  </a:solidFill>
                </a:rPr>
                <a:t>Textbook example of 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single-particle </a:t>
              </a:r>
              <a:r>
                <a:rPr kumimoji="1" lang="en-US" altLang="ja-JP" b="1" dirty="0">
                  <a:solidFill>
                    <a:srgbClr val="009999"/>
                  </a:solidFill>
                </a:rPr>
                <a:t>orbits in 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nucleus (limited resolution: ~1.5 </a:t>
              </a:r>
              <a:r>
                <a:rPr kumimoji="1" lang="en-US" altLang="ja-JP" b="1" dirty="0" err="1" smtClean="0">
                  <a:solidFill>
                    <a:srgbClr val="009999"/>
                  </a:solidFill>
                </a:rPr>
                <a:t>MeV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)</a:t>
              </a:r>
              <a:endParaRPr kumimoji="1" lang="en-US" altLang="ja-JP" b="1" dirty="0">
                <a:solidFill>
                  <a:srgbClr val="009999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28775" y="1757363"/>
            <a:ext cx="564356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Resolution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022725"/>
            <a:ext cx="2928938" cy="2835275"/>
            <a:chOff x="0" y="4022725"/>
            <a:chExt cx="2928938" cy="28352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4022725"/>
              <a:ext cx="2928938" cy="2835275"/>
              <a:chOff x="0" y="4022725"/>
              <a:chExt cx="2928938" cy="2835275"/>
            </a:xfrm>
          </p:grpSpPr>
          <p:pic>
            <p:nvPicPr>
              <p:cNvPr id="18" name="Picture 10" descr="BNL12Cpik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0" y="4389120"/>
                <a:ext cx="2926080" cy="2468880"/>
              </a:xfrm>
              <a:prstGeom prst="rect">
                <a:avLst/>
              </a:prstGeom>
              <a:noFill/>
            </p:spPr>
          </p:pic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0" y="4022725"/>
                <a:ext cx="2928938" cy="366713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BNL:  </a:t>
                </a:r>
                <a:r>
                  <a:rPr kumimoji="1" lang="en-US" altLang="ja-JP" b="1" dirty="0">
                    <a:solidFill>
                      <a:schemeClr val="accent3">
                        <a:lumMod val="75000"/>
                      </a:schemeClr>
                    </a:solidFill>
                  </a:rPr>
                  <a:t>3 </a:t>
                </a:r>
                <a:r>
                  <a:rPr kumimoji="1" lang="en-US" altLang="ja-JP" b="1" dirty="0" err="1">
                    <a:solidFill>
                      <a:schemeClr val="accent3">
                        <a:lumMod val="75000"/>
                      </a:schemeClr>
                    </a:solidFill>
                  </a:rPr>
                  <a:t>MeV</a:t>
                </a:r>
                <a:r>
                  <a:rPr kumimoji="1" lang="en-US" altLang="ja-JP" b="1" dirty="0">
                    <a:solidFill>
                      <a:schemeClr val="accent3">
                        <a:lumMod val="75000"/>
                      </a:schemeClr>
                    </a:solidFill>
                  </a:rPr>
                  <a:t>(FWHM)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71474" y="4857750"/>
              <a:ext cx="60007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>
                  <a:solidFill>
                    <a:schemeClr val="bg1"/>
                  </a:solidFill>
                </a:rPr>
                <a:t>12</a:t>
              </a:r>
              <a:r>
                <a:rPr lang="en-US" sz="1400" baseline="-25000" dirty="0" smtClean="0">
                  <a:solidFill>
                    <a:schemeClr val="bg1"/>
                  </a:solidFill>
                  <a:sym typeface="Symbol"/>
                </a:rPr>
                <a:t></a:t>
              </a:r>
              <a:r>
                <a:rPr lang="en-US" sz="1400" dirty="0" smtClean="0">
                  <a:solidFill>
                    <a:schemeClr val="bg1"/>
                  </a:solidFill>
                  <a:sym typeface="Symbol"/>
                </a:rPr>
                <a:t>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43163" y="4030662"/>
            <a:ext cx="3457576" cy="2827338"/>
            <a:chOff x="2443163" y="4030662"/>
            <a:chExt cx="3457576" cy="2827338"/>
          </a:xfrm>
        </p:grpSpPr>
        <p:pic>
          <p:nvPicPr>
            <p:cNvPr id="21" name="Picture 6" descr="c12csfit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2912011" y="4389120"/>
              <a:ext cx="2982351" cy="2468880"/>
            </a:xfrm>
            <a:prstGeom prst="rect">
              <a:avLst/>
            </a:prstGeom>
            <a:noFill/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917827" y="4030662"/>
              <a:ext cx="2982912" cy="36671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KEK336:  2 </a:t>
              </a:r>
              <a:r>
                <a:rPr kumimoji="1" lang="en-US" altLang="ja-JP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(FWHM)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443163" y="5529263"/>
              <a:ext cx="971550" cy="542925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7363" y="4029075"/>
            <a:ext cx="3576637" cy="2828925"/>
            <a:chOff x="5567363" y="4029075"/>
            <a:chExt cx="3576637" cy="2828925"/>
          </a:xfrm>
          <a:noFill/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94364" y="4389121"/>
              <a:ext cx="3249636" cy="2468879"/>
            </a:xfrm>
            <a:prstGeom prst="rect">
              <a:avLst/>
            </a:prstGeom>
            <a:grpFill/>
          </p:spPr>
        </p:pic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5785388" y="4029075"/>
              <a:ext cx="3358612" cy="36933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KEK E369 </a:t>
              </a:r>
              <a:r>
                <a:rPr kumimoji="1" lang="en-US" altLang="ja-JP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: 1.45 </a:t>
              </a:r>
              <a:r>
                <a:rPr kumimoji="1" lang="en-US" altLang="ja-JP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(FWHM)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567363" y="5524501"/>
              <a:ext cx="971550" cy="542925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14488" y="4943475"/>
            <a:ext cx="56007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Yield Rate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3443751"/>
            <a:ext cx="9144000" cy="514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ctr">
              <a:lnSpc>
                <a:spcPct val="90000"/>
              </a:lnSpc>
              <a:spcBef>
                <a:spcPct val="20000"/>
              </a:spcBef>
            </a:pPr>
            <a:r>
              <a:rPr lang="en-US" altLang="ja-JP" sz="1900" dirty="0">
                <a:solidFill>
                  <a:schemeClr val="bg2"/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single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particle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states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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-nuclear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potential depth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= -30 </a:t>
            </a:r>
            <a:r>
              <a:rPr lang="en-US" altLang="ja-JP" sz="1900" b="1" dirty="0" err="1">
                <a:solidFill>
                  <a:schemeClr val="accent3">
                    <a:lumMod val="75000"/>
                  </a:schemeClr>
                </a:solidFill>
              </a:rPr>
              <a:t>MeV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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  V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</a:rPr>
              <a:t>N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&lt; V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</a:rPr>
              <a:t>NN</a:t>
            </a:r>
            <a:endParaRPr lang="en-US" altLang="ja-JP" sz="1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47675" indent="-447675" algn="ctr">
              <a:lnSpc>
                <a:spcPct val="90000"/>
              </a:lnSpc>
              <a:spcBef>
                <a:spcPct val="20000"/>
              </a:spcBef>
            </a:pPr>
            <a:r>
              <a:rPr lang="en-US" altLang="ja-JP" sz="1900" b="1" dirty="0">
                <a:solidFill>
                  <a:schemeClr val="bg2"/>
                </a:solidFill>
              </a:rPr>
              <a:t>            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5689" y="3336670"/>
            <a:ext cx="562927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on Mass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2015</TotalTime>
  <Words>3515</Words>
  <Application>Microsoft Office PowerPoint</Application>
  <PresentationFormat>On-screen Show (4:3)</PresentationFormat>
  <Paragraphs>943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STUDY of -Hypernuclei with Electromagnetic Probes at JLAB </vt:lpstr>
      <vt:lpstr>Introduction – Baryonic Interactions</vt:lpstr>
      <vt:lpstr>Introduction – Jp=1/2+ Baryon Family</vt:lpstr>
      <vt:lpstr>Introduction – Jp=1/2+ Baryon Family</vt:lpstr>
      <vt:lpstr>Introduction – Hypernuclei</vt:lpstr>
      <vt:lpstr>Introduction – -Hypernuclei</vt:lpstr>
      <vt:lpstr>Introduction – -Hypernuclei (cont.)</vt:lpstr>
      <vt:lpstr>Production of -Hypernuclei</vt:lpstr>
      <vt:lpstr>Keys to the Success on -Hypernuclei</vt:lpstr>
      <vt:lpstr>Slide 10</vt:lpstr>
      <vt:lpstr>Hypernuclear Physics Programs  at JLAB</vt:lpstr>
      <vt:lpstr>Hypernuclear Physics Programs in Hall C</vt:lpstr>
      <vt:lpstr>Hypernuclear Physics Programs in Hall C</vt:lpstr>
      <vt:lpstr>Hypernuclear Physics Programs in Hall C</vt:lpstr>
      <vt:lpstr>Highlights:  Spectroscopy of 12B</vt:lpstr>
      <vt:lpstr>Highlights:  Spectroscopy of 7He</vt:lpstr>
      <vt:lpstr>Highlights:  Spectroscopy of 28Al</vt:lpstr>
      <vt:lpstr>Decay Pion Spectroscopy for Light and Exotic -Hypernuclei</vt:lpstr>
      <vt:lpstr>Decay Pion Spectroscopy for Light and Exotic -Hypernuclei</vt:lpstr>
      <vt:lpstr>Electro-production of Hypernuclei and Hyperfragments from the Continuum</vt:lpstr>
      <vt:lpstr>Decay Pion Spectroscopy for Light and Exotic -Hypernuclei</vt:lpstr>
      <vt:lpstr>Top View of the Experimental Layout</vt:lpstr>
      <vt:lpstr>General Experimental Parameters</vt:lpstr>
      <vt:lpstr>Free of Q.F.  Background</vt:lpstr>
      <vt:lpstr>Three-Body Decay Background</vt:lpstr>
      <vt:lpstr>Hypernuclei from a 7Li Target</vt:lpstr>
      <vt:lpstr>Hypernuclei from a 9Be Target</vt:lpstr>
      <vt:lpstr>Hypernuclei from a 12C Target</vt:lpstr>
      <vt:lpstr>Slide 29</vt:lpstr>
      <vt:lpstr>Summary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-Hypernuclei with Electromagnetic Probes at JLAB </dc:title>
  <dc:creator>tangl</dc:creator>
  <cp:lastModifiedBy>tangl</cp:lastModifiedBy>
  <cp:revision>159</cp:revision>
  <dcterms:created xsi:type="dcterms:W3CDTF">2008-10-13T16:48:24Z</dcterms:created>
  <dcterms:modified xsi:type="dcterms:W3CDTF">2009-07-31T02:24:33Z</dcterms:modified>
</cp:coreProperties>
</file>