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bookmarkIdSeed="2">
  <p:sldMasterIdLst>
    <p:sldMasterId id="2147483648" r:id="rId1"/>
    <p:sldMasterId id="2147483661" r:id="rId2"/>
    <p:sldMasterId id="2147483673" r:id="rId3"/>
  </p:sldMasterIdLst>
  <p:notesMasterIdLst>
    <p:notesMasterId r:id="rId17"/>
  </p:notesMasterIdLst>
  <p:handoutMasterIdLst>
    <p:handoutMasterId r:id="rId18"/>
  </p:handoutMasterIdLst>
  <p:sldIdLst>
    <p:sldId id="529" r:id="rId4"/>
    <p:sldId id="546" r:id="rId5"/>
    <p:sldId id="531" r:id="rId6"/>
    <p:sldId id="589" r:id="rId7"/>
    <p:sldId id="598" r:id="rId8"/>
    <p:sldId id="599" r:id="rId9"/>
    <p:sldId id="573" r:id="rId10"/>
    <p:sldId id="600" r:id="rId11"/>
    <p:sldId id="535" r:id="rId12"/>
    <p:sldId id="536" r:id="rId13"/>
    <p:sldId id="596" r:id="rId14"/>
    <p:sldId id="583" r:id="rId15"/>
    <p:sldId id="581" r:id="rId16"/>
  </p:sldIdLst>
  <p:sldSz cx="9144000" cy="6858000" type="letter"/>
  <p:notesSz cx="69469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showAnimation="0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F489AF"/>
    <a:srgbClr val="11949D"/>
    <a:srgbClr val="FFC3DF"/>
    <a:srgbClr val="BD0000"/>
    <a:srgbClr val="E3E300"/>
    <a:srgbClr val="333399"/>
    <a:srgbClr val="008000"/>
    <a:srgbClr val="009900"/>
    <a:srgbClr val="95E3FF"/>
    <a:srgbClr val="00CC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20747" autoAdjust="0"/>
    <p:restoredTop sz="89091" autoAdjust="0"/>
  </p:normalViewPr>
  <p:slideViewPr>
    <p:cSldViewPr snapToGrid="0">
      <p:cViewPr varScale="1">
        <p:scale>
          <a:sx n="115" d="100"/>
          <a:sy n="115" d="100"/>
        </p:scale>
        <p:origin x="-34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98005" y="8838253"/>
            <a:ext cx="404948" cy="27506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4331C631-42F1-4CF6-A1F9-F287E586F0E8}" type="slidenum">
              <a:rPr lang="en-US" altLang="en-US" sz="10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1807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615" y="4379046"/>
            <a:ext cx="5091673" cy="414484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3870" tIns="60306" rIns="123870" bIns="60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0088"/>
            <a:ext cx="4591050" cy="344328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28492" y="8759663"/>
            <a:ext cx="574461" cy="44167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3B368C9E-1CF7-4AF8-B0A9-FDB5C8FEC0C5}" type="slidenum">
              <a:rPr lang="en-US" altLang="en-US" sz="21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78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700088"/>
            <a:ext cx="4591050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second bullet to focus on spectrum and structure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816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816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2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" y="1117600"/>
            <a:ext cx="6515100" cy="70500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816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5.wmf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642266" y="6405389"/>
            <a:ext cx="145052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 </a:t>
            </a:r>
            <a:endParaRPr lang="en-US" sz="1000" dirty="0" smtClean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Daniel S. Carman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8482220" y="6536799"/>
            <a:ext cx="3990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80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5586097" y="6406641"/>
            <a:ext cx="2513967" cy="399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</a:t>
            </a:r>
            <a:r>
              <a:rPr lang="en-US" sz="100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Hadron 2015 - Sep. 13 -18, 2015 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pic>
        <p:nvPicPr>
          <p:cNvPr id="10" name="Picture 9" descr="JLab_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73142" y="6360172"/>
            <a:ext cx="1499616" cy="468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0" y="6400800"/>
            <a:ext cx="9140825" cy="7620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971800" y="6553200"/>
            <a:ext cx="3733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   </a:t>
            </a:r>
            <a:r>
              <a:rPr lang="en-US" sz="10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5600" y="6369050"/>
            <a:ext cx="581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600" dirty="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t>Page </a:t>
            </a:r>
            <a:fld id="{06EE394A-A221-4A75-8B6E-C5A238767713}" type="slidenum">
              <a:rPr lang="en-US" sz="60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pPr algn="ctr" eaLnBrk="0" hangingPunct="0"/>
              <a:t>‹#›</a:t>
            </a:fld>
            <a:endParaRPr lang="en-US" sz="600" dirty="0" smtClean="0">
              <a:solidFill>
                <a:srgbClr val="FFFFFF"/>
              </a:solidFill>
              <a:latin typeface="Arial" pitchFamily="34" charset="0"/>
              <a:ea typeface="ＭＳ Ｐゴシック" pitchFamily="-112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3200400" y="6549136"/>
            <a:ext cx="3429000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dirty="0">
                <a:solidFill>
                  <a:srgbClr val="008000"/>
                </a:solidFill>
                <a:latin typeface="Arial" charset="0"/>
                <a:ea typeface="+mn-ea"/>
              </a:rPr>
              <a:t>Thomas Jefferson National Accelerator Facility</a:t>
            </a:r>
          </a:p>
        </p:txBody>
      </p:sp>
      <p:pic>
        <p:nvPicPr>
          <p:cNvPr id="7925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9263" y="6415088"/>
            <a:ext cx="396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en-US" sz="800" dirty="0">
                <a:solidFill>
                  <a:srgbClr val="FFFFFF"/>
                </a:solidFill>
                <a:latin typeface="Arial" charset="0"/>
                <a:ea typeface="+mn-ea"/>
              </a:rPr>
              <a:t>Page </a:t>
            </a:r>
            <a:fld id="{E5BAB529-87AE-4E82-9075-6E22D642D313}" type="slidenum">
              <a:rPr lang="en-US" altLang="en-US" sz="800">
                <a:solidFill>
                  <a:srgbClr val="FFFFFF"/>
                </a:solidFill>
                <a:latin typeface="Arial" charset="0"/>
                <a:ea typeface="+mn-ea"/>
              </a:rPr>
              <a:pPr algn="ctr" eaLnBrk="0" hangingPunct="0"/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792588" name="Picture 12" descr="NP-logo-N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</p:spPr>
      </p:pic>
      <p:pic>
        <p:nvPicPr>
          <p:cNvPr id="7925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3708123" y="6711988"/>
            <a:ext cx="2706930" cy="115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900" dirty="0" smtClean="0">
                <a:solidFill>
                  <a:srgbClr val="000000"/>
                </a:solidFill>
                <a:latin typeface="Arial Black"/>
                <a:ea typeface="+mn-ea"/>
              </a:rPr>
              <a:t>SVT TR    January 19-20 - 2012</a:t>
            </a:r>
            <a:endParaRPr lang="en-US" sz="900" dirty="0">
              <a:solidFill>
                <a:srgbClr val="000000"/>
              </a:solidFill>
              <a:latin typeface="Arial Black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df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96736" y="563217"/>
            <a:ext cx="8569811" cy="1877392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016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4594818" y="2919880"/>
            <a:ext cx="3568700" cy="889000"/>
            <a:chOff x="451970" y="2869371"/>
            <a:chExt cx="3568700" cy="889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5470" y="2869371"/>
              <a:ext cx="3505200" cy="889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79375" cap="flat" cmpd="sng" algn="ctr">
              <a:solidFill>
                <a:srgbClr val="E3E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3" eaLnBrk="0" hangingPunct="0"/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1970" y="2921831"/>
              <a:ext cx="3568700" cy="769429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Daniel S. Carman</a:t>
              </a:r>
            </a:p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Jefferson Laboratory</a:t>
              </a:r>
              <a:endParaRPr lang="en-US" sz="2200" b="0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60572" y="4243594"/>
            <a:ext cx="4113330" cy="2004743"/>
            <a:chOff x="4360572" y="4243594"/>
            <a:chExt cx="4113330" cy="2004743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4360572" y="4243594"/>
              <a:ext cx="4113330" cy="2004743"/>
            </a:xfrm>
            <a:prstGeom prst="roundRect">
              <a:avLst>
                <a:gd name="adj" fmla="val 11132"/>
              </a:avLst>
            </a:prstGeom>
            <a:solidFill>
              <a:schemeClr val="accent3">
                <a:lumMod val="95000"/>
              </a:schemeClr>
            </a:solidFill>
            <a:ln w="79375" cap="flat" cmpd="sng" algn="ctr">
              <a:solidFill>
                <a:srgbClr val="E3E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3" eaLnBrk="0" hangingPunct="0"/>
              <a:endParaRPr lang="en-US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07827" y="4844812"/>
              <a:ext cx="3764927" cy="1231094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40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000" b="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N* Spectrum &amp; Structure</a:t>
              </a:r>
            </a:p>
            <a:p>
              <a:pPr>
                <a:spcBef>
                  <a:spcPts val="600"/>
                </a:spcBef>
              </a:pPr>
              <a:r>
                <a:rPr lang="en-US" sz="2000" b="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   Analysis of CLAS Data </a:t>
              </a:r>
            </a:p>
            <a:p>
              <a:pPr>
                <a:spcBef>
                  <a:spcPts val="600"/>
                </a:spcBef>
                <a:buFont typeface="Symbol" charset="2"/>
                <a:buChar char=" "/>
              </a:pPr>
              <a:r>
                <a:rPr lang="en-US" sz="2000" b="0" dirty="0" smtClean="0">
                  <a:solidFill>
                    <a:srgbClr val="000090"/>
                  </a:solidFill>
                  <a:latin typeface="Comic Sans MS"/>
                  <a:cs typeface="Comic Sans MS"/>
                </a:rPr>
                <a:t>  CLAS12 N* Program</a:t>
              </a:r>
            </a:p>
          </p:txBody>
        </p:sp>
        <p:pic>
          <p:nvPicPr>
            <p:cNvPr id="17" name="Picture 16" descr="redmarble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8689" y="5048260"/>
              <a:ext cx="182880" cy="142240"/>
            </a:xfrm>
            <a:prstGeom prst="rect">
              <a:avLst/>
            </a:prstGeom>
          </p:spPr>
        </p:pic>
        <p:pic>
          <p:nvPicPr>
            <p:cNvPr id="27" name="Picture 26" descr="redmarble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4881" y="5839218"/>
              <a:ext cx="182880" cy="142240"/>
            </a:xfrm>
            <a:prstGeom prst="rect">
              <a:avLst/>
            </a:prstGeom>
          </p:spPr>
        </p:pic>
        <p:pic>
          <p:nvPicPr>
            <p:cNvPr id="19" name="Picture 18" descr="title_logo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8375" y="4421301"/>
              <a:ext cx="1143000" cy="447040"/>
            </a:xfrm>
            <a:prstGeom prst="rect">
              <a:avLst/>
            </a:prstGeom>
          </p:spPr>
        </p:pic>
        <p:pic>
          <p:nvPicPr>
            <p:cNvPr id="23" name="Picture 22" descr="redmarble.jp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3743" y="5447896"/>
              <a:ext cx="182880" cy="142240"/>
            </a:xfrm>
            <a:prstGeom prst="rect">
              <a:avLst/>
            </a:prstGeom>
          </p:spPr>
        </p:pic>
      </p:grpSp>
      <p:pic>
        <p:nvPicPr>
          <p:cNvPr id="18" name="Picture 17" descr="Screen Shot 2015-07-15 at 8.05.02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135" y="3479248"/>
            <a:ext cx="3556000" cy="1778000"/>
          </a:xfrm>
          <a:prstGeom prst="rect">
            <a:avLst/>
          </a:prstGeom>
        </p:spPr>
      </p:pic>
      <p:pic>
        <p:nvPicPr>
          <p:cNvPr id="22" name="Picture 21" descr="title-logo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62" y="739855"/>
            <a:ext cx="8018780" cy="726440"/>
          </a:xfrm>
          <a:prstGeom prst="rect">
            <a:avLst/>
          </a:prstGeom>
        </p:spPr>
      </p:pic>
      <p:pic>
        <p:nvPicPr>
          <p:cNvPr id="24" name="Picture 23" descr="title-logo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16" y="1517128"/>
            <a:ext cx="8179435" cy="733425"/>
          </a:xfrm>
          <a:prstGeom prst="rect">
            <a:avLst/>
          </a:prstGeom>
        </p:spPr>
      </p:pic>
    </p:spTree>
  </p:cSld>
  <p:clrMapOvr>
    <a:masterClrMapping/>
  </p:clrMapOvr>
  <p:transition advTm="4946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ig_w_q1_dnp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" y="842399"/>
            <a:ext cx="9043416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S</a:t>
            </a:r>
            <a:r>
              <a:rPr lang="en-US" sz="3400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Structure Functions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5966484"/>
            <a:ext cx="86995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7615" y="6070601"/>
            <a:ext cx="4830899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37560" y="6071616"/>
            <a:ext cx="411480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4430" y="1048562"/>
            <a:ext cx="5978931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5493" y="1087992"/>
            <a:ext cx="5844540" cy="36322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12" name="Picture 11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32384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441"/>
            <a:ext cx="9144000" cy="639763"/>
          </a:xfrm>
        </p:spPr>
        <p:txBody>
          <a:bodyPr/>
          <a:lstStyle/>
          <a:p>
            <a:r>
              <a:rPr lang="en-US" dirty="0" smtClean="0"/>
              <a:t>KY Reaction Model</a:t>
            </a:r>
            <a:endParaRPr lang="en-US" dirty="0"/>
          </a:p>
        </p:txBody>
      </p:sp>
      <p:pic>
        <p:nvPicPr>
          <p:cNvPr id="62" name="Picture 61" descr="corthals-fig1.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95412" y="1962867"/>
            <a:ext cx="3506724" cy="2055368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270371" y="4362768"/>
            <a:ext cx="3811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Background: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 Exchange of K(494) and K*(892) Regge trajectories in t-channel</a:t>
            </a:r>
          </a:p>
          <a:p>
            <a:pPr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 Parameterized by 3 coupling strengths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and 2 phases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400" b="0" i="1" dirty="0" smtClean="0">
                <a:solidFill>
                  <a:srgbClr val="3C8C93"/>
                </a:solidFill>
                <a:latin typeface="+mn-lt"/>
              </a:rPr>
              <a:t> Background tuned to high-energy data and CLAS data in resonance region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851" y="4038893"/>
            <a:ext cx="3345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[DeCruz et al., PRC 86, 015212 (2012)]</a:t>
            </a:r>
            <a:endParaRPr lang="en-US" sz="1400" b="0" dirty="0" smtClean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4112" y="3958483"/>
            <a:ext cx="39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W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587709" y="2515381"/>
            <a:ext cx="1701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cross section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5113" y="4366380"/>
            <a:ext cx="4700094" cy="2100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Resonances: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Standard isobar model N* states with J=1/2, 3/2, 5/2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EM form factors from Bonn CQM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11 s-channel resonance candidates with W &lt; 2 GeV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Fit model to world </a:t>
            </a: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Symbol" charset="2"/>
                <a:cs typeface="Symbol" charset="2"/>
              </a:rPr>
              <a:t>g</a:t>
            </a: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 data over full angular range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sz="1400" b="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Model not constrained by CLAS electroproduction data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rot="16200000" flipH="1">
            <a:off x="3191763" y="5486400"/>
            <a:ext cx="1847088" cy="0"/>
          </a:xfrm>
          <a:prstGeom prst="line">
            <a:avLst/>
          </a:prstGeom>
          <a:noFill/>
          <a:ln w="38100" cap="rnd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5" name="Picture 14" descr="greenmar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238" y="1078203"/>
            <a:ext cx="203200" cy="203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15826" y="955231"/>
            <a:ext cx="850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latin typeface="+mn-lt"/>
              </a:rPr>
              <a:t>At present there is no reaction model capable of extracting N* resonance parameters from the KY electroproduction data</a:t>
            </a:r>
            <a:endParaRPr lang="en-US" sz="1600" b="0" i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0659" y="1553294"/>
            <a:ext cx="68715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This is necessary in to extract the electrocoupling parameters from the existing lower Q</a:t>
            </a:r>
            <a:r>
              <a:rPr lang="en-US" sz="16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CLAS data and the expected higher Q</a:t>
            </a:r>
            <a:r>
              <a:rPr lang="en-US" sz="16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CLAS12 data</a:t>
            </a:r>
            <a:endParaRPr lang="en-US" sz="1600" b="0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9213" y="2373465"/>
            <a:ext cx="4844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Work is underway to develop the RPR model</a:t>
            </a:r>
          </a:p>
        </p:txBody>
      </p:sp>
      <p:grpSp>
        <p:nvGrpSpPr>
          <p:cNvPr id="3" name="Group 22"/>
          <p:cNvGrpSpPr/>
          <p:nvPr/>
        </p:nvGrpSpPr>
        <p:grpSpPr>
          <a:xfrm>
            <a:off x="1749882" y="1578985"/>
            <a:ext cx="438305" cy="313038"/>
            <a:chOff x="1157576" y="1382276"/>
            <a:chExt cx="438305" cy="372443"/>
          </a:xfrm>
        </p:grpSpPr>
        <p:cxnSp>
          <p:nvCxnSpPr>
            <p:cNvPr id="20" name="Straight Connector 19"/>
            <p:cNvCxnSpPr/>
            <p:nvPr/>
          </p:nvCxnSpPr>
          <p:spPr bwMode="auto">
            <a:xfrm rot="10800000">
              <a:off x="1157576" y="1753131"/>
              <a:ext cx="438305" cy="1588"/>
            </a:xfrm>
            <a:prstGeom prst="line">
              <a:avLst/>
            </a:prstGeom>
            <a:noFill/>
            <a:ln w="38100" cap="flat" cmpd="sng" algn="ctr">
              <a:solidFill>
                <a:srgbClr val="BD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rot="5400000" flipH="1" flipV="1">
              <a:off x="994625" y="1567704"/>
              <a:ext cx="370855" cy="0"/>
            </a:xfrm>
            <a:prstGeom prst="line">
              <a:avLst/>
            </a:prstGeom>
            <a:noFill/>
            <a:ln w="3810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3879059" y="2139639"/>
            <a:ext cx="438305" cy="462898"/>
            <a:chOff x="3501506" y="2163030"/>
            <a:chExt cx="438305" cy="370855"/>
          </a:xfrm>
        </p:grpSpPr>
        <p:cxnSp>
          <p:nvCxnSpPr>
            <p:cNvPr id="25" name="Straight Connector 24"/>
            <p:cNvCxnSpPr/>
            <p:nvPr/>
          </p:nvCxnSpPr>
          <p:spPr bwMode="auto">
            <a:xfrm rot="10800000">
              <a:off x="3501506" y="2522647"/>
              <a:ext cx="438305" cy="1588"/>
            </a:xfrm>
            <a:prstGeom prst="line">
              <a:avLst/>
            </a:prstGeom>
            <a:noFill/>
            <a:ln w="38100" cap="flat" cmpd="sng" algn="ctr">
              <a:solidFill>
                <a:srgbClr val="BD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5400000" flipH="1" flipV="1">
              <a:off x="3327316" y="2348458"/>
              <a:ext cx="370855" cy="0"/>
            </a:xfrm>
            <a:prstGeom prst="line">
              <a:avLst/>
            </a:prstGeom>
            <a:noFill/>
            <a:ln w="3810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4850884" y="2757503"/>
            <a:ext cx="41301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Tx/>
              <a:buChar char="-"/>
            </a:pPr>
            <a:r>
              <a:rPr lang="en-US" sz="1600" b="0" dirty="0" smtClean="0">
                <a:latin typeface="+mn-lt"/>
              </a:rPr>
              <a:t> Update RPR electrocoupling parameters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600" b="0" dirty="0" smtClean="0">
                <a:latin typeface="+mn-lt"/>
              </a:rPr>
              <a:t> Refit model to CLAS </a:t>
            </a:r>
            <a:r>
              <a:rPr lang="en-US" sz="1600" b="0" dirty="0" smtClean="0">
                <a:latin typeface="Symbol" charset="2"/>
                <a:cs typeface="Symbol" charset="2"/>
              </a:rPr>
              <a:t>g</a:t>
            </a:r>
            <a:r>
              <a:rPr lang="en-US" sz="1600" b="0" dirty="0" smtClean="0">
                <a:latin typeface="+mn-lt"/>
              </a:rPr>
              <a:t>p and </a:t>
            </a:r>
            <a:r>
              <a:rPr lang="en-US" sz="1600" b="0" dirty="0" smtClean="0">
                <a:latin typeface="Symbol" charset="2"/>
                <a:cs typeface="Symbol" charset="2"/>
              </a:rPr>
              <a:t>g</a:t>
            </a:r>
            <a:r>
              <a:rPr lang="en-US" sz="1600" b="0" baseline="-25000" dirty="0" smtClean="0">
                <a:latin typeface="+mn-lt"/>
              </a:rPr>
              <a:t>v</a:t>
            </a:r>
            <a:r>
              <a:rPr lang="en-US" sz="1600" b="0" dirty="0" smtClean="0">
                <a:latin typeface="+mn-lt"/>
              </a:rPr>
              <a:t>p data: </a:t>
            </a:r>
          </a:p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W </a:t>
            </a:r>
            <a:r>
              <a:rPr lang="en-US" sz="1600" b="0" i="1" dirty="0" smtClean="0">
                <a:solidFill>
                  <a:srgbClr val="BD0000"/>
                </a:solidFill>
                <a:latin typeface="+mn-lt"/>
                <a:sym typeface="Wingdings"/>
              </a:rPr>
              <a:t> 2.6 GeV, Q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+mn-lt"/>
                <a:sym typeface="Wingdings"/>
              </a:rPr>
              <a:t>2</a:t>
            </a:r>
            <a:r>
              <a:rPr lang="en-US" sz="1600" b="0" i="1" dirty="0" smtClean="0">
                <a:solidFill>
                  <a:srgbClr val="BD0000"/>
                </a:solidFill>
                <a:latin typeface="+mn-lt"/>
                <a:sym typeface="Wingdings"/>
              </a:rPr>
              <a:t>  4 GeV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+mn-lt"/>
                <a:sym typeface="Wingdings"/>
              </a:rPr>
              <a:t>2</a:t>
            </a:r>
          </a:p>
          <a:p>
            <a:pPr>
              <a:spcAft>
                <a:spcPts val="600"/>
              </a:spcAft>
              <a:buFontTx/>
              <a:buChar char="-"/>
            </a:pPr>
            <a:r>
              <a:rPr lang="en-US" sz="1600" b="0" dirty="0" smtClean="0">
                <a:latin typeface="+mn-lt"/>
                <a:sym typeface="Wingdings"/>
              </a:rPr>
              <a:t> Extend model to CLAS12 kinematics:</a:t>
            </a:r>
          </a:p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sym typeface="Wingdings"/>
              </a:rPr>
              <a:t>W  3 GeV, Q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+mn-lt"/>
                <a:sym typeface="Wingdings"/>
              </a:rPr>
              <a:t>2</a:t>
            </a:r>
            <a:r>
              <a:rPr lang="en-US" sz="1600" b="0" i="1" dirty="0" smtClean="0">
                <a:solidFill>
                  <a:srgbClr val="BD0000"/>
                </a:solidFill>
                <a:latin typeface="+mn-lt"/>
                <a:sym typeface="Wingdings"/>
              </a:rPr>
              <a:t>  12 GeV</a:t>
            </a:r>
            <a:r>
              <a:rPr lang="en-US" sz="1600" b="0" i="1" baseline="30000" dirty="0" smtClean="0">
                <a:solidFill>
                  <a:srgbClr val="BD0000"/>
                </a:solidFill>
                <a:latin typeface="+mn-lt"/>
                <a:sym typeface="Wingdings"/>
              </a:rPr>
              <a:t>2</a:t>
            </a:r>
            <a:endParaRPr lang="en-US" sz="1600" b="0" i="1" baseline="30000" dirty="0" smtClean="0">
              <a:solidFill>
                <a:srgbClr val="BD0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0" y="883478"/>
            <a:ext cx="9144000" cy="1490870"/>
          </a:xfrm>
          <a:prstGeom prst="rect">
            <a:avLst/>
          </a:prstGeom>
          <a:solidFill>
            <a:srgbClr val="E3E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59"/>
            <a:ext cx="9144000" cy="639763"/>
          </a:xfrm>
        </p:spPr>
        <p:txBody>
          <a:bodyPr/>
          <a:lstStyle/>
          <a:p>
            <a:r>
              <a:rPr lang="en-US" dirty="0" smtClean="0"/>
              <a:t>CLAS12 N* Program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695" y="1104355"/>
            <a:ext cx="4505740" cy="1078992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E12-09-003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Nucleon Resonance Studies with CLAS12</a:t>
            </a:r>
          </a:p>
          <a:p>
            <a:pPr algn="ctr"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Burkert, Mokeev, Stoler, Joo, Gothe, Cole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5391" y="1108674"/>
            <a:ext cx="3854173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E12-06-108A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KY Electroproduction with CLAS12</a:t>
            </a:r>
          </a:p>
          <a:p>
            <a:pPr algn="ctr"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Carman, Mokeev, Gothe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6683" y="2498846"/>
            <a:ext cx="8310303" cy="111567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Measure exclusive electroproduction cross sections from an unpolarized proton target with polarized electron beam for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, KY:</a:t>
            </a:r>
            <a:endParaRPr lang="en-US" sz="1600" b="0" dirty="0" smtClean="0">
              <a:solidFill>
                <a:srgbClr val="008000"/>
              </a:solidFill>
              <a:latin typeface="+mn-lt"/>
            </a:endParaRPr>
          </a:p>
          <a:p>
            <a:pPr lvl="1" algn="ctr">
              <a:spcBef>
                <a:spcPts val="900"/>
              </a:spcBef>
              <a:spcAft>
                <a:spcPts val="0"/>
              </a:spcAft>
            </a:pP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E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b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 11 GeV,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 3 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  <a:sym typeface="Wingdings"/>
              </a:rPr>
              <a:t>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12 GeV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, W 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  <a:sym typeface="Wingdings"/>
              </a:rPr>
              <a:t>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3.0 GeV, cos 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m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* = [-1:1]</a:t>
            </a:r>
            <a:endParaRPr lang="en-US" sz="1800" b="0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8" name="Picture 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6" y="2613190"/>
            <a:ext cx="203200" cy="203200"/>
          </a:xfrm>
          <a:prstGeom prst="rect">
            <a:avLst/>
          </a:prstGeom>
        </p:spPr>
      </p:pic>
      <p:pic>
        <p:nvPicPr>
          <p:cNvPr id="9" name="Picture 8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0" y="3839460"/>
            <a:ext cx="203200" cy="20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74849" y="4308434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1479" y="3724878"/>
            <a:ext cx="839017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Key Motivations:</a:t>
            </a:r>
          </a:p>
          <a:p>
            <a:pPr indent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Study spectrum and structure of all prominent N* states vs. Q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 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up to 12 GeV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.</a:t>
            </a:r>
          </a:p>
          <a:p>
            <a:pPr marL="171450" indent="4763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A unique opportunity to explore the nature of confinement that is responsible for &gt;98% of resonance masses and the emergence of N* states from QCD</a:t>
            </a:r>
          </a:p>
          <a:p>
            <a:pPr marL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KY data complement the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data as independent information for high-mass states inaccessible with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final states</a:t>
            </a:r>
          </a:p>
          <a:p>
            <a:pPr marL="176213">
              <a:spcBef>
                <a:spcPts val="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Urgent need: Develop reaction models to extract electrocouplings that incorporate the transition from M-B to q-G degrees of freedom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5488" y="5383850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pic>
        <p:nvPicPr>
          <p:cNvPr id="3" name="Picture 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1" y="1274172"/>
            <a:ext cx="217831" cy="216406"/>
          </a:xfrm>
          <a:prstGeom prst="rect">
            <a:avLst/>
          </a:prstGeom>
        </p:spPr>
      </p:pic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91" y="3614350"/>
            <a:ext cx="217831" cy="216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0244" y="1168125"/>
            <a:ext cx="8467355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 smtClean="0">
                <a:latin typeface="+mn-lt"/>
              </a:rPr>
              <a:t>The study of N* states is one of the key foundations of the Hall B physics program with CLAS:</a:t>
            </a:r>
          </a:p>
          <a:p>
            <a:pPr marL="346075">
              <a:spcBef>
                <a:spcPts val="15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CLAS has provided a dominant amount of precision data (cross sections and pol. observables) for the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,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, KY, and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 channels Q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 from 0 to 4.5 GeV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  <a:p>
            <a:pPr marL="346075">
              <a:spcBef>
                <a:spcPts val="1800"/>
              </a:spcBef>
              <a:spcAft>
                <a:spcPts val="120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Electrocouplings of most N* states </a:t>
            </a:r>
            <a:r>
              <a:rPr lang="en-US" sz="1800" b="0" smtClean="0">
                <a:solidFill>
                  <a:srgbClr val="000090"/>
                </a:solidFill>
                <a:latin typeface="+mn-lt"/>
              </a:rPr>
              <a:t>&lt; 1.7 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GeV were extracted from these data for the first time</a:t>
            </a:r>
          </a:p>
          <a:p>
            <a:pPr>
              <a:spcBef>
                <a:spcPts val="600"/>
              </a:spcBef>
              <a:spcAft>
                <a:spcPts val="900"/>
              </a:spcAft>
            </a:pPr>
            <a:r>
              <a:rPr lang="en-US" sz="1800" dirty="0" smtClean="0">
                <a:latin typeface="+mn-lt"/>
              </a:rPr>
              <a:t>The CLAS12 N* program will extend these studies to Q</a:t>
            </a:r>
            <a:r>
              <a:rPr lang="en-US" sz="1800" baseline="30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 up to 12 GeV</a:t>
            </a:r>
            <a:r>
              <a:rPr lang="en-US" sz="1800" baseline="30000" dirty="0" smtClean="0">
                <a:latin typeface="+mn-lt"/>
              </a:rPr>
              <a:t>2</a:t>
            </a:r>
            <a:r>
              <a:rPr lang="en-US" sz="1800" dirty="0" smtClean="0">
                <a:latin typeface="+mn-lt"/>
              </a:rPr>
              <a:t>: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These studies will allow for insight into the strong interaction dynamics of dressed quarks and their confinement in baryons over a broad Q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  <a:cs typeface="Symbol" charset="2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 range</a:t>
            </a:r>
          </a:p>
          <a:p>
            <a:pPr marL="346075">
              <a:spcBef>
                <a:spcPts val="18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These data will address the most challenging and open problems of the Standard Model on the nature of hadron mass, quark-gluon confinement, and the emergence of the N* states from QCD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82300" y="2112031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582300" y="2900104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582300" y="5002401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591141" y="4237434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982848" y="5897215"/>
            <a:ext cx="7112000" cy="369332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Exciting time as CLAS12 begins its physics program in early 2017</a:t>
            </a:r>
          </a:p>
        </p:txBody>
      </p:sp>
    </p:spTree>
  </p:cSld>
  <p:clrMapOvr>
    <a:masterClrMapping/>
  </p:clrMapOvr>
  <p:transition advTm="7344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176"/>
            <a:ext cx="9144000" cy="639763"/>
          </a:xfrm>
        </p:spPr>
        <p:txBody>
          <a:bodyPr/>
          <a:lstStyle/>
          <a:p>
            <a:r>
              <a:rPr lang="en-US" dirty="0" smtClean="0"/>
              <a:t>CLAS N* Program</a:t>
            </a:r>
            <a:endParaRPr lang="en-US" dirty="0"/>
          </a:p>
        </p:txBody>
      </p:sp>
      <p:pic>
        <p:nvPicPr>
          <p:cNvPr id="4" name="Picture 3" descr="clas_lar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57" y="1696410"/>
            <a:ext cx="2445106" cy="2409901"/>
          </a:xfrm>
          <a:prstGeom prst="rect">
            <a:avLst/>
          </a:prstGeom>
        </p:spPr>
      </p:pic>
      <p:pic>
        <p:nvPicPr>
          <p:cNvPr id="5" name="Picture 4" descr="nucl_dof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820" y="4353848"/>
            <a:ext cx="947413" cy="970053"/>
          </a:xfrm>
          <a:prstGeom prst="rect">
            <a:avLst/>
          </a:prstGeom>
        </p:spPr>
      </p:pic>
      <p:pic>
        <p:nvPicPr>
          <p:cNvPr id="6" name="Picture 5" descr="nucl_dof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850" y="5498188"/>
            <a:ext cx="947413" cy="970053"/>
          </a:xfrm>
          <a:prstGeom prst="rect">
            <a:avLst/>
          </a:prstGeom>
        </p:spPr>
      </p:pic>
      <p:pic>
        <p:nvPicPr>
          <p:cNvPr id="7" name="Picture 6" descr="nucl_dof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707" y="4338878"/>
            <a:ext cx="947413" cy="970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1010619"/>
            <a:ext cx="8813800" cy="461665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BD0000"/>
                </a:solidFill>
                <a:latin typeface="+mn-lt"/>
              </a:rPr>
              <a:t>The </a:t>
            </a:r>
            <a:r>
              <a:rPr lang="en-US" sz="2400" b="0" i="1" dirty="0" smtClean="0">
                <a:solidFill>
                  <a:srgbClr val="BD0000"/>
                </a:solidFill>
                <a:latin typeface="+mn-lt"/>
              </a:rPr>
              <a:t>N*</a:t>
            </a:r>
            <a:r>
              <a:rPr lang="en-US" sz="2400" b="0" dirty="0" smtClean="0">
                <a:solidFill>
                  <a:srgbClr val="BD0000"/>
                </a:solidFill>
                <a:latin typeface="+mn-lt"/>
              </a:rPr>
              <a:t> program is one of the key physics foundations of Hall B</a:t>
            </a:r>
            <a:endParaRPr lang="en-US" sz="2400" b="0" dirty="0">
              <a:solidFill>
                <a:srgbClr val="BD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540" y="1587500"/>
            <a:ext cx="6159500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CLAS was designed to measure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 and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 cross sections and spin observables over a broad kinematic range for exclusive reaction channels</a:t>
            </a:r>
            <a:endParaRPr lang="en-US" sz="1800" b="0" dirty="0" smtClean="0">
              <a:latin typeface="+mn-lt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w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’N,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K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  <a:cs typeface="Symbol" charset="2"/>
              </a:rPr>
              <a:t>Y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K*Y, KY*</a:t>
            </a:r>
            <a:endParaRPr lang="en-US" sz="1800" b="0" i="1" dirty="0" smtClean="0">
              <a:solidFill>
                <a:srgbClr val="660066"/>
              </a:solidFill>
              <a:latin typeface="+mn-lt"/>
            </a:endParaRPr>
          </a:p>
          <a:p>
            <a:pPr marL="347663" indent="-179388">
              <a:spcBef>
                <a:spcPts val="0"/>
              </a:spcBef>
              <a:spcAft>
                <a:spcPts val="9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- Consistent interpretation of N* properties from different exclusive channels with different couplings and backgrounds offers model independent support for findings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00" y="4437065"/>
            <a:ext cx="629764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The program goal is to study the </a:t>
            </a:r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spectrum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of states and their associated </a:t>
            </a:r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structure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vs. distance scale through studies of the Q</a:t>
            </a:r>
            <a:r>
              <a:rPr lang="en-US" sz="1800" b="0" baseline="30000" dirty="0" smtClean="0">
                <a:solidFill>
                  <a:srgbClr val="3366FF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evolution of the </a:t>
            </a:r>
            <a:r>
              <a:rPr lang="en-US" sz="1800" b="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3366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NN* electrocouplings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  - Probe the underlying degrees of freedom of the nucleon</a:t>
            </a:r>
          </a:p>
          <a:p>
            <a:pPr marL="287338" indent="-287338"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  - Study non-perturbative strong interaction that generates N* of different quantum numbers from quark and gluons</a:t>
            </a:r>
          </a:p>
        </p:txBody>
      </p:sp>
      <p:pic>
        <p:nvPicPr>
          <p:cNvPr id="12" name="Picture 11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880" y="1714500"/>
            <a:ext cx="203200" cy="203200"/>
          </a:xfrm>
          <a:prstGeom prst="rect">
            <a:avLst/>
          </a:prstGeom>
        </p:spPr>
      </p:pic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69" y="4551560"/>
            <a:ext cx="203200" cy="2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7427" y="5164999"/>
            <a:ext cx="5040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rgbClr val="FF0000"/>
                </a:solidFill>
                <a:latin typeface="Chalkduster"/>
                <a:cs typeface="Chalkduster"/>
              </a:rPr>
              <a:t>?</a:t>
            </a:r>
          </a:p>
        </p:txBody>
      </p:sp>
      <p:pic>
        <p:nvPicPr>
          <p:cNvPr id="15" name="Picture 14" descr="nucl_dof_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047" y="5498151"/>
            <a:ext cx="960120" cy="9601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8505107" y="5577606"/>
            <a:ext cx="475488" cy="475488"/>
          </a:xfrm>
          <a:prstGeom prst="ellipse">
            <a:avLst/>
          </a:prstGeom>
          <a:solidFill>
            <a:schemeClr val="accent5"/>
          </a:solidFill>
          <a:ln w="349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</p:cSld>
  <p:clrMapOvr>
    <a:masterClrMapping/>
  </p:clrMapOvr>
  <p:transition advTm="6950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>
            <a:spLocks/>
          </p:cNvSpPr>
          <p:nvPr/>
        </p:nvSpPr>
        <p:spPr>
          <a:xfrm>
            <a:off x="5468888" y="3143162"/>
            <a:ext cx="3457565" cy="26000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38"/>
          <p:cNvGrpSpPr>
            <a:grpSpLocks/>
          </p:cNvGrpSpPr>
          <p:nvPr/>
        </p:nvGrpSpPr>
        <p:grpSpPr bwMode="auto">
          <a:xfrm>
            <a:off x="5545761" y="3576716"/>
            <a:ext cx="764525" cy="728662"/>
            <a:chOff x="1251" y="695"/>
            <a:chExt cx="573" cy="641"/>
          </a:xfrm>
        </p:grpSpPr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66" name="Group 40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7" name="Line 41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Line 42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5" name="Freeform 43"/>
          <p:cNvSpPr>
            <a:spLocks/>
          </p:cNvSpPr>
          <p:nvPr/>
        </p:nvSpPr>
        <p:spPr bwMode="auto">
          <a:xfrm rot="1980000" flipV="1">
            <a:off x="6096724" y="4191114"/>
            <a:ext cx="745940" cy="45719"/>
          </a:xfrm>
          <a:custGeom>
            <a:avLst/>
            <a:gdLst>
              <a:gd name="T0" fmla="*/ 0 w 576"/>
              <a:gd name="T1" fmla="*/ 12 h 48"/>
              <a:gd name="T2" fmla="*/ 21 w 576"/>
              <a:gd name="T3" fmla="*/ 0 h 48"/>
              <a:gd name="T4" fmla="*/ 44 w 576"/>
              <a:gd name="T5" fmla="*/ 12 h 48"/>
              <a:gd name="T6" fmla="*/ 66 w 576"/>
              <a:gd name="T7" fmla="*/ 0 h 48"/>
              <a:gd name="T8" fmla="*/ 88 w 576"/>
              <a:gd name="T9" fmla="*/ 12 h 48"/>
              <a:gd name="T10" fmla="*/ 109 w 576"/>
              <a:gd name="T11" fmla="*/ 0 h 48"/>
              <a:gd name="T12" fmla="*/ 131 w 576"/>
              <a:gd name="T13" fmla="*/ 12 h 48"/>
              <a:gd name="T14" fmla="*/ 153 w 576"/>
              <a:gd name="T15" fmla="*/ 0 h 48"/>
              <a:gd name="T16" fmla="*/ 175 w 576"/>
              <a:gd name="T17" fmla="*/ 12 h 48"/>
              <a:gd name="T18" fmla="*/ 197 w 576"/>
              <a:gd name="T19" fmla="*/ 0 h 48"/>
              <a:gd name="T20" fmla="*/ 218 w 576"/>
              <a:gd name="T21" fmla="*/ 12 h 48"/>
              <a:gd name="T22" fmla="*/ 240 w 576"/>
              <a:gd name="T23" fmla="*/ 0 h 48"/>
              <a:gd name="T24" fmla="*/ 262 w 576"/>
              <a:gd name="T25" fmla="*/ 12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751384" y="4300617"/>
            <a:ext cx="192750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 rot="1800000">
            <a:off x="6614237" y="4422854"/>
            <a:ext cx="105284" cy="461963"/>
          </a:xfrm>
          <a:prstGeom prst="upArrow">
            <a:avLst>
              <a:gd name="adj1" fmla="val 50000"/>
              <a:gd name="adj2" fmla="val 11192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6930644" y="4340304"/>
            <a:ext cx="82607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935504" y="4389517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6909588" y="4437142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7714604" y="4313317"/>
            <a:ext cx="191131" cy="163513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7868480" y="3859292"/>
            <a:ext cx="408177" cy="455613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AutoShape 51"/>
          <p:cNvSpPr>
            <a:spLocks noChangeArrowheads="1"/>
          </p:cNvSpPr>
          <p:nvPr/>
        </p:nvSpPr>
        <p:spPr bwMode="auto">
          <a:xfrm rot="9000000">
            <a:off x="7944609" y="4441904"/>
            <a:ext cx="93946" cy="460375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633224" y="3857704"/>
            <a:ext cx="36282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S Reference Sans Serif" charset="0"/>
              </a:rPr>
              <a:t>e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987949" y="3492579"/>
            <a:ext cx="34500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MS Reference Sans Serif" charset="0"/>
              </a:rPr>
              <a:t>e’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431761" y="3684667"/>
            <a:ext cx="57987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2000" b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γ</a:t>
            </a:r>
            <a:r>
              <a:rPr lang="en-US" sz="2000" b="0" baseline="-250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endParaRPr lang="el-GR" sz="24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161263" y="4662567"/>
            <a:ext cx="42113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S Reference Sans Serif" charset="0"/>
              </a:rPr>
              <a:t>N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8163275" y="4608592"/>
            <a:ext cx="323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S Reference Sans Serif"/>
                <a:cs typeface="MS Reference Sans Serif"/>
              </a:rPr>
              <a:t>B</a:t>
            </a:r>
            <a:endParaRPr lang="en-US" sz="1600" b="1" dirty="0">
              <a:solidFill>
                <a:srgbClr val="000000"/>
              </a:solidFill>
              <a:latin typeface="Symbol" charset="2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975997" y="3973592"/>
            <a:ext cx="8941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MS Reference Sans Serif" charset="0"/>
              </a:rPr>
              <a:t>N*,△*</a:t>
            </a:r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5699633" y="3916442"/>
            <a:ext cx="1781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630990" y="4971108"/>
            <a:ext cx="1419301" cy="492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/>
              <a:t>A</a:t>
            </a:r>
            <a:r>
              <a:rPr lang="en-US" sz="1400" baseline="-25000" dirty="0"/>
              <a:t>1/2</a:t>
            </a:r>
            <a:r>
              <a:rPr lang="en-US" sz="1400" dirty="0"/>
              <a:t>, A</a:t>
            </a:r>
            <a:r>
              <a:rPr lang="en-US" sz="1400" baseline="-25000" dirty="0"/>
              <a:t>3/2</a:t>
            </a:r>
            <a:r>
              <a:rPr lang="en-US" sz="1400" dirty="0"/>
              <a:t>, S</a:t>
            </a:r>
            <a:r>
              <a:rPr lang="en-US" sz="1400" baseline="-25000" dirty="0"/>
              <a:t>1/</a:t>
            </a:r>
            <a:r>
              <a:rPr lang="en-US" sz="1400" baseline="-25000" dirty="0" smtClean="0"/>
              <a:t>2 </a:t>
            </a:r>
          </a:p>
          <a:p>
            <a:pPr algn="ctr"/>
            <a:r>
              <a:rPr lang="en-US" sz="1200" dirty="0" smtClean="0">
                <a:latin typeface="Times New Roman"/>
                <a:cs typeface="Times New Roman"/>
              </a:rPr>
              <a:t>helicity amplitudes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6889522" y="4505346"/>
            <a:ext cx="286859" cy="46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218347" y="3608467"/>
            <a:ext cx="3693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latin typeface="MS Reference Sans Serif"/>
                <a:ea typeface="Times New Roman" charset="0"/>
                <a:cs typeface="MS Reference Sans Serif"/>
              </a:rPr>
              <a:t>M</a:t>
            </a:r>
            <a:endParaRPr lang="el-GR" sz="1600" dirty="0">
              <a:latin typeface="MS Reference Sans Serif"/>
              <a:ea typeface="Times New Roman" charset="0"/>
              <a:cs typeface="MS Reference Sans Serif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50399" y="412300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MS Reference Sans Serif"/>
                <a:cs typeface="MS Reference Sans Serif"/>
              </a:rPr>
              <a:t>Q</a:t>
            </a:r>
            <a:r>
              <a:rPr lang="en-US" sz="1800" baseline="30000" dirty="0" smtClean="0">
                <a:latin typeface="MS Reference Sans Serif"/>
                <a:cs typeface="MS Reference Sans Serif"/>
              </a:rPr>
              <a:t>2</a:t>
            </a:r>
            <a:endParaRPr lang="en-US" sz="1800" baseline="30000" dirty="0">
              <a:latin typeface="MS Reference Sans Serif"/>
              <a:cs typeface="MS Reference Sans Serif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Nucleon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609" y="997098"/>
            <a:ext cx="8520907" cy="17927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>
                <a:latin typeface="+mn-lt"/>
              </a:rPr>
              <a:t>Nucleon structure is more complex than what can be described accounting for quark degrees of freedom only</a:t>
            </a:r>
          </a:p>
          <a:p>
            <a:pPr marL="225425" lvl="1" indent="-57150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- Low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225425" lvl="1" indent="-57150">
              <a:spcBef>
                <a:spcPts val="2700"/>
              </a:spcBef>
              <a:spcAft>
                <a:spcPts val="0"/>
              </a:spcAft>
              <a:buFontTx/>
              <a:buChar char="-"/>
            </a:pP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High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34" name="Picture 33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11" y="1113019"/>
            <a:ext cx="203200" cy="203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389" y="3273926"/>
            <a:ext cx="5119851" cy="274689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Electroproduction at high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 probes the quark core of the excited N* resonances through </a:t>
            </a:r>
            <a:r>
              <a:rPr lang="en-US" sz="1800" b="0" dirty="0" smtClean="0">
                <a:latin typeface="+mn-lt"/>
                <a:sym typeface="Wingdings"/>
              </a:rPr>
              <a:t>the </a:t>
            </a:r>
            <a:r>
              <a:rPr lang="en-US" sz="1800" b="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800" b="0" baseline="-25000" dirty="0" smtClean="0">
                <a:latin typeface="+mn-lt"/>
                <a:sym typeface="Wingdings"/>
              </a:rPr>
              <a:t>v</a:t>
            </a:r>
            <a:r>
              <a:rPr lang="en-US" sz="1800" b="0" dirty="0" smtClean="0">
                <a:latin typeface="+mn-lt"/>
                <a:sym typeface="Wingdings"/>
              </a:rPr>
              <a:t>NN* electrocoupling amplitudes</a:t>
            </a:r>
          </a:p>
          <a:p>
            <a:pPr marL="225425" indent="-112713">
              <a:spcBef>
                <a:spcPts val="12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+mn-lt"/>
                <a:sym typeface="Wingdings"/>
              </a:rPr>
              <a:t>- The electrocouplings probe the mass function and structure of the dressed quarks vs. distance scale</a:t>
            </a:r>
          </a:p>
          <a:p>
            <a:pPr>
              <a:spcBef>
                <a:spcPts val="2100"/>
              </a:spcBef>
              <a:spcAft>
                <a:spcPts val="0"/>
              </a:spcAft>
            </a:pPr>
            <a:r>
              <a:rPr lang="en-US" sz="1800" b="0" dirty="0" smtClean="0">
                <a:latin typeface="+mn-lt"/>
                <a:sym typeface="Wingdings"/>
              </a:rPr>
              <a:t>Comparison of theory predictions to data test our understanding of the strong interaction dynamics vs. distance scale</a:t>
            </a:r>
            <a:endParaRPr lang="en-US" sz="1800" b="0" dirty="0" smtClean="0">
              <a:latin typeface="+mn-lt"/>
            </a:endParaRPr>
          </a:p>
        </p:txBody>
      </p:sp>
      <p:pic>
        <p:nvPicPr>
          <p:cNvPr id="37" name="Picture 36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04" y="3375306"/>
            <a:ext cx="203200" cy="203200"/>
          </a:xfrm>
          <a:prstGeom prst="rect">
            <a:avLst/>
          </a:prstGeom>
        </p:spPr>
      </p:pic>
      <p:pic>
        <p:nvPicPr>
          <p:cNvPr id="38" name="Picture 3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0" y="5190669"/>
            <a:ext cx="203200" cy="203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8372" y="1757584"/>
            <a:ext cx="4708265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Arial"/>
                <a:cs typeface="Arial"/>
              </a:rPr>
              <a:t>structure well described by adding an external MB cloud to inner quark core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Arial"/>
                <a:cs typeface="Arial"/>
              </a:rPr>
              <a:t>quark core dominates; transition from confinement to pQCD regime</a:t>
            </a:r>
            <a:endParaRPr lang="en-US" sz="1800" b="0" i="1" dirty="0" smtClean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0970" y="5849316"/>
            <a:ext cx="1942709" cy="61297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 , 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3/2 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– transverse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S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 - longitudinal</a:t>
            </a:r>
          </a:p>
        </p:txBody>
      </p:sp>
      <p:pic>
        <p:nvPicPr>
          <p:cNvPr id="71" name="Picture 70" descr="hel-arro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01" y="5727192"/>
            <a:ext cx="1282700" cy="781050"/>
          </a:xfrm>
          <a:prstGeom prst="rect">
            <a:avLst/>
          </a:prstGeom>
        </p:spPr>
      </p:pic>
      <p:pic>
        <p:nvPicPr>
          <p:cNvPr id="41" name="Picture 40" descr="structure-scale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67" y="1423009"/>
            <a:ext cx="3238500" cy="1666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4587" y="2067795"/>
            <a:ext cx="1168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 &lt;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4595" y="2725906"/>
            <a:ext cx="11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 &gt;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44000" cy="639763"/>
          </a:xfrm>
        </p:spPr>
        <p:txBody>
          <a:bodyPr/>
          <a:lstStyle/>
          <a:p>
            <a:r>
              <a:rPr lang="en-US" dirty="0" smtClean="0"/>
              <a:t>Electroproduction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3329" y="960800"/>
            <a:ext cx="8449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300"/>
              </a:spcAft>
            </a:pPr>
            <a:r>
              <a:rPr lang="en-US" sz="1800" b="0" dirty="0" smtClean="0">
                <a:latin typeface="+mn-lt"/>
              </a:rPr>
              <a:t>Photoproduction data sets have been used extensively in coupled-channel fits and “advanced” single-channel models</a:t>
            </a:r>
          </a:p>
        </p:txBody>
      </p:sp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" y="1075100"/>
            <a:ext cx="203200" cy="20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83144" y="5395450"/>
            <a:ext cx="7916986" cy="830913"/>
          </a:xfrm>
          <a:prstGeom prst="rect">
            <a:avLst/>
          </a:prstGeom>
          <a:noFill/>
          <a:ln w="4445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009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579" y="5466967"/>
            <a:ext cx="7507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Aft>
                <a:spcPts val="600"/>
              </a:spcAft>
            </a:pPr>
            <a:r>
              <a:rPr lang="en-US" sz="1800" dirty="0" smtClean="0">
                <a:solidFill>
                  <a:srgbClr val="000090"/>
                </a:solidFill>
                <a:latin typeface="+mn-lt"/>
              </a:rPr>
              <a:t>The electroproduction data provide constraints on the production amplitudes complementary to the photoproduction data</a:t>
            </a:r>
          </a:p>
        </p:txBody>
      </p:sp>
      <p:grpSp>
        <p:nvGrpSpPr>
          <p:cNvPr id="6" name="Group 22"/>
          <p:cNvGrpSpPr/>
          <p:nvPr/>
        </p:nvGrpSpPr>
        <p:grpSpPr>
          <a:xfrm>
            <a:off x="402169" y="1815455"/>
            <a:ext cx="8384298" cy="440570"/>
            <a:chOff x="479470" y="2047358"/>
            <a:chExt cx="8384298" cy="44057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479470" y="2047358"/>
              <a:ext cx="8366473" cy="440570"/>
            </a:xfrm>
            <a:prstGeom prst="rect">
              <a:avLst/>
            </a:prstGeom>
            <a:noFill/>
            <a:ln w="349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79503" y="2086232"/>
              <a:ext cx="83842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spcAft>
                  <a:spcPts val="600"/>
                </a:spcAft>
              </a:pPr>
              <a:r>
                <a:rPr lang="en-US" sz="1600" dirty="0" smtClean="0">
                  <a:solidFill>
                    <a:srgbClr val="000090"/>
                  </a:solidFill>
                  <a:latin typeface="+mn-lt"/>
                </a:rPr>
                <a:t>Photoproduction allows us to identify new states but tells us little about their nature</a:t>
              </a:r>
              <a:endParaRPr lang="en-US" sz="1800" dirty="0" smtClean="0">
                <a:solidFill>
                  <a:srgbClr val="000090"/>
                </a:solidFill>
                <a:latin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2348" y="2573130"/>
            <a:ext cx="830469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6600"/>
              </a:spcBef>
              <a:spcAft>
                <a:spcPts val="1200"/>
              </a:spcAft>
            </a:pP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Electroproduction data allows for:</a:t>
            </a:r>
          </a:p>
          <a:p>
            <a:pPr marL="396875" lvl="1" indent="-165100">
              <a:spcBef>
                <a:spcPts val="600"/>
              </a:spcBef>
              <a:buFont typeface="Arial"/>
              <a:buChar char="•"/>
            </a:pP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The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dependence of the data gives access to the 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  <a:cs typeface="Symbol" charset="2"/>
              </a:rPr>
              <a:t>v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NN* transition form factors - our source of information on N* structure</a:t>
            </a:r>
          </a:p>
          <a:p>
            <a:pPr marL="396875" lvl="1" indent="-165100">
              <a:spcBef>
                <a:spcPts val="600"/>
              </a:spcBef>
              <a:buFont typeface="Arial"/>
              <a:buChar char="•"/>
            </a:pP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Promising in the search for new baryon states, since ratio of resonant to non-resonant contributions increases with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</a:p>
          <a:p>
            <a:pPr marL="396875" lvl="1" indent="-165100">
              <a:spcBef>
                <a:spcPts val="600"/>
              </a:spcBef>
              <a:buFont typeface="Arial"/>
              <a:buChar char="•"/>
            </a:pP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Effective tool to explore the existence of new N* states examining the data description with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-independent resonance masses and hadronic decay widths</a:t>
            </a:r>
          </a:p>
        </p:txBody>
      </p:sp>
      <p:pic>
        <p:nvPicPr>
          <p:cNvPr id="19" name="Picture 18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15" y="2696283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advTm="86508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n1440-a1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5" y="996346"/>
            <a:ext cx="2787650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Lower-Lying N* States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6079" y="5873063"/>
            <a:ext cx="343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[Mokeev et al., PRC 86, 035203 (2012)]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811" y="4232746"/>
            <a:ext cx="51979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Studies of </a:t>
            </a:r>
            <a:r>
              <a:rPr lang="en-US" sz="1800" b="0" dirty="0" smtClean="0"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latin typeface="+mn-lt"/>
              </a:rPr>
              <a:t>v</a:t>
            </a:r>
            <a:r>
              <a:rPr lang="en-US" sz="1800" b="0" dirty="0" smtClean="0">
                <a:latin typeface="+mn-lt"/>
              </a:rPr>
              <a:t>NN* electrocouplings for different N* states at lower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 reveals different interplay between quark core and MB cloud</a:t>
            </a:r>
          </a:p>
          <a:p>
            <a:pPr marL="342900" indent="-111125">
              <a:spcBef>
                <a:spcPts val="12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- Important to study states of different quantum numbers vs. distance scale </a:t>
            </a:r>
          </a:p>
        </p:txBody>
      </p:sp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1" y="4340442"/>
            <a:ext cx="203200" cy="203200"/>
          </a:xfrm>
          <a:prstGeom prst="rect">
            <a:avLst/>
          </a:prstGeom>
        </p:spPr>
      </p:pic>
      <p:pic>
        <p:nvPicPr>
          <p:cNvPr id="18" name="Picture 17" descr="n1520-a12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21" y="996372"/>
            <a:ext cx="2857500" cy="2724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7445" y="2825496"/>
            <a:ext cx="1307892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D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13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(1520)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7021" y="2823624"/>
            <a:ext cx="1366169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P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11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(1440)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0211" y="969982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1036" y="951018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9306" y="3679417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8241" y="3675732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6148" y="5580117"/>
            <a:ext cx="35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[Aznauryan et al., PRC 80, 055203 (2009)]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957694" y="4098525"/>
            <a:ext cx="2336443" cy="1430512"/>
            <a:chOff x="6139134" y="4665538"/>
            <a:chExt cx="2336443" cy="143051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7263030" y="4957108"/>
              <a:ext cx="109728" cy="11238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 bwMode="auto">
            <a:xfrm>
              <a:off x="7442832" y="4946488"/>
              <a:ext cx="123625" cy="12361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 bwMode="auto">
            <a:xfrm>
              <a:off x="6363853" y="4946489"/>
              <a:ext cx="105080" cy="1088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10004" y="4789156"/>
              <a:ext cx="53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628879" y="4806700"/>
              <a:ext cx="65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pp</a:t>
              </a: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>
              <a:off x="6600047" y="5469083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6948046" y="5357343"/>
              <a:ext cx="15172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+ quark core</a:t>
              </a:r>
            </a:p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only</a:t>
              </a:r>
            </a:p>
            <a:p>
              <a:pPr>
                <a:spcAft>
                  <a:spcPts val="600"/>
                </a:spcAft>
              </a:pPr>
              <a:r>
                <a:rPr lang="en-US" sz="1000" b="0" i="1" dirty="0" smtClean="0">
                  <a:latin typeface="+mn-lt"/>
                </a:rPr>
                <a:t>Quark core only</a:t>
              </a: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6595101" y="566643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F489A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6596275" y="587502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Rectangle 35"/>
            <p:cNvSpPr/>
            <p:nvPr/>
          </p:nvSpPr>
          <p:spPr bwMode="auto">
            <a:xfrm>
              <a:off x="6139134" y="4665538"/>
              <a:ext cx="2336443" cy="1430512"/>
            </a:xfrm>
            <a:prstGeom prst="rect">
              <a:avLst/>
            </a:prstGeom>
            <a:noFill/>
            <a:ln w="3175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7" name="Picture 36" descr="Screen Shot 2015-09-08 at 10.38.52 AM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82683" y="886968"/>
            <a:ext cx="2961894" cy="28945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30244" y="955998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6072" y="2825496"/>
            <a:ext cx="1307892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D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15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(1675)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594739" y="6150205"/>
            <a:ext cx="343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[Park et al., PRC 91, 045203 (2015)]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81112" y="3675888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n1440-a1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5" y="996346"/>
            <a:ext cx="2787650" cy="272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Lower-Lying N*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069" y="4144402"/>
            <a:ext cx="8477754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Good agreement of the extracted N* electro- couplings from both the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 and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exclusive channels:</a:t>
            </a:r>
          </a:p>
          <a:p>
            <a:pPr marL="284163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Compelling evidence for the reliability of the results</a:t>
            </a:r>
          </a:p>
          <a:p>
            <a:pPr marL="284163" indent="-171450">
              <a:spcAft>
                <a:spcPts val="1200"/>
              </a:spcAft>
              <a:buFontTx/>
              <a:buChar char="-"/>
              <a:tabLst>
                <a:tab pos="288925" algn="l"/>
              </a:tabLs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Channels have very different mechanisms for the non-resonant background</a:t>
            </a:r>
          </a:p>
          <a:p>
            <a:pPr>
              <a:spcAft>
                <a:spcPts val="1200"/>
              </a:spcAft>
              <a:tabLst>
                <a:tab pos="111125" algn="l"/>
              </a:tabLst>
            </a:pPr>
            <a:r>
              <a:rPr lang="en-US" sz="1800" b="0" dirty="0" smtClean="0">
                <a:latin typeface="+mn-lt"/>
              </a:rPr>
              <a:t>Structure studies of low-lying N* states (M &lt; 1.7 GeV) have advanced due to agreement of results from independent analysis of the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 and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final states</a:t>
            </a:r>
          </a:p>
        </p:txBody>
      </p:sp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69" y="4252098"/>
            <a:ext cx="203200" cy="203200"/>
          </a:xfrm>
          <a:prstGeom prst="rect">
            <a:avLst/>
          </a:prstGeom>
        </p:spPr>
      </p:pic>
      <p:pic>
        <p:nvPicPr>
          <p:cNvPr id="18" name="Picture 17" descr="n1520-a12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21" y="996372"/>
            <a:ext cx="2857500" cy="2724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7445" y="2825496"/>
            <a:ext cx="1307892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D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13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(1520)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7021" y="2823624"/>
            <a:ext cx="1366169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P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11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(1440)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70211" y="969982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1036" y="951018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49306" y="3679417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18241" y="3675732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pic>
        <p:nvPicPr>
          <p:cNvPr id="37" name="Picture 36" descr="Screen Shot 2015-09-08 at 10.38.52 AM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82683" y="886968"/>
            <a:ext cx="2961894" cy="28945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30244" y="955998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6072" y="2825496"/>
            <a:ext cx="1307892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D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15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(1675)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981112" y="3675888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pic>
        <p:nvPicPr>
          <p:cNvPr id="31" name="Picture 30" descr="greenmarb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5685542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creen Shot 2015-09-09 at 8.06.0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606" y="1632006"/>
            <a:ext cx="2697480" cy="2857500"/>
          </a:xfrm>
          <a:prstGeom prst="rect">
            <a:avLst/>
          </a:prstGeom>
        </p:spPr>
      </p:pic>
      <p:pic>
        <p:nvPicPr>
          <p:cNvPr id="31" name="Picture 30" descr="Screen Shot 2015-09-09 at 8.06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750" y="1642231"/>
            <a:ext cx="2697480" cy="2872740"/>
          </a:xfrm>
          <a:prstGeom prst="rect">
            <a:avLst/>
          </a:prstGeom>
        </p:spPr>
      </p:pic>
      <p:pic>
        <p:nvPicPr>
          <p:cNvPr id="30" name="Picture 29" descr="Screen Shot 2015-09-09 at 8.05.4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27" y="1636350"/>
            <a:ext cx="287274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Higher-Lying N* States</a:t>
            </a:r>
            <a:endParaRPr lang="en-US" dirty="0"/>
          </a:p>
        </p:txBody>
      </p:sp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06" y="1051457"/>
            <a:ext cx="203200" cy="20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198" y="932756"/>
            <a:ext cx="8851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channel provided the first results on S</a:t>
            </a:r>
            <a:r>
              <a:rPr lang="en-US" sz="1800" b="0" baseline="-25000" dirty="0" smtClean="0">
                <a:latin typeface="+mn-lt"/>
              </a:rPr>
              <a:t>31</a:t>
            </a:r>
            <a:r>
              <a:rPr lang="en-US" sz="1800" b="0" dirty="0" smtClean="0">
                <a:latin typeface="+mn-lt"/>
              </a:rPr>
              <a:t>(1620), S</a:t>
            </a:r>
            <a:r>
              <a:rPr lang="en-US" sz="1800" b="0" baseline="-25000" dirty="0" smtClean="0">
                <a:latin typeface="+mn-lt"/>
              </a:rPr>
              <a:t>11</a:t>
            </a:r>
            <a:r>
              <a:rPr lang="en-US" sz="1800" b="0" dirty="0" smtClean="0">
                <a:latin typeface="+mn-lt"/>
              </a:rPr>
              <a:t>(1650), F</a:t>
            </a:r>
            <a:r>
              <a:rPr lang="en-US" sz="1800" b="0" baseline="-25000" dirty="0" smtClean="0">
                <a:latin typeface="+mn-lt"/>
              </a:rPr>
              <a:t>15</a:t>
            </a:r>
            <a:r>
              <a:rPr lang="en-US" sz="1800" b="0" dirty="0" smtClean="0">
                <a:latin typeface="+mn-lt"/>
              </a:rPr>
              <a:t>(1680), D</a:t>
            </a:r>
            <a:r>
              <a:rPr lang="en-US" sz="1800" b="0" baseline="-25000" dirty="0" smtClean="0">
                <a:latin typeface="+mn-lt"/>
              </a:rPr>
              <a:t>33</a:t>
            </a:r>
            <a:r>
              <a:rPr lang="en-US" sz="1800" b="0" dirty="0" smtClean="0">
                <a:latin typeface="+mn-lt"/>
              </a:rPr>
              <a:t>(1700), P</a:t>
            </a:r>
            <a:r>
              <a:rPr lang="en-US" sz="1800" b="0" baseline="-25000" dirty="0" smtClean="0">
                <a:latin typeface="+mn-lt"/>
              </a:rPr>
              <a:t>33</a:t>
            </a:r>
            <a:r>
              <a:rPr lang="en-US" sz="1800" b="0" dirty="0" smtClean="0">
                <a:latin typeface="+mn-lt"/>
              </a:rPr>
              <a:t>(1720) electrocouplings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5455" y="4517757"/>
            <a:ext cx="586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[Mokeev,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Few Body Problems in Physics 21, to be published </a:t>
            </a: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(2015)]</a:t>
            </a:r>
            <a:endParaRPr lang="en-US" sz="1400" b="0" i="1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9" name="Picture 8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73" y="5008874"/>
            <a:ext cx="203200" cy="20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407" y="5622644"/>
            <a:ext cx="80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Data from the KY channels is critical to provide an independent 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extraction of the electrocoupling amplitudes for the high-lying N* states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3262" y="5627958"/>
            <a:ext cx="8249127" cy="667512"/>
          </a:xfrm>
          <a:prstGeom prst="rect">
            <a:avLst/>
          </a:prstGeom>
          <a:noFill/>
          <a:ln w="508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2608" y="4895900"/>
            <a:ext cx="88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Many high-lying N* states (M &gt; 1.6 GeV) decay mainly to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with much smaller strength to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8084" y="1727718"/>
            <a:ext cx="1213682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S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31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(1620)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5901" y="1722786"/>
            <a:ext cx="131105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D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33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(1700)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8134" y="1717854"/>
            <a:ext cx="1213682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P</a:t>
            </a:r>
            <a:r>
              <a:rPr lang="en-US" sz="1600" b="0" baseline="-25000" dirty="0" smtClean="0">
                <a:solidFill>
                  <a:srgbClr val="000090"/>
                </a:solidFill>
                <a:latin typeface="Chalkduster"/>
                <a:cs typeface="Chalkduster"/>
              </a:rPr>
              <a:t>13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(1720)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494" y="3638378"/>
            <a:ext cx="65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S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55431" y="3643357"/>
            <a:ext cx="66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4396" y="3641514"/>
            <a:ext cx="62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3/2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29477" y="2272165"/>
            <a:ext cx="1192696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9900"/>
                </a:solidFill>
                <a:latin typeface="+mn-lt"/>
              </a:rPr>
              <a:t>1.46-1.56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489AF"/>
                </a:solidFill>
                <a:latin typeface="+mn-lt"/>
              </a:rPr>
              <a:t>1.56-1.66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52051" y="2004912"/>
            <a:ext cx="11926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00FF"/>
                </a:solidFill>
                <a:latin typeface="+mn-lt"/>
              </a:rPr>
              <a:t>1.66-1.76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latin typeface="+mn-lt"/>
              </a:rPr>
              <a:t>1.71-1.81 GeV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32609" y="3787914"/>
            <a:ext cx="1060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preliminary</a:t>
            </a:r>
            <a:endParaRPr lang="en-US" sz="1400" b="0" i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140" y="3785616"/>
            <a:ext cx="1060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preliminary</a:t>
            </a:r>
            <a:endParaRPr lang="en-US" sz="1400" b="0" i="1" dirty="0" smtClean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25413" y="3785616"/>
            <a:ext cx="1060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preliminary</a:t>
            </a:r>
            <a:endParaRPr lang="en-US" sz="1400" b="0" i="1" dirty="0" smtClean="0">
              <a:solidFill>
                <a:srgbClr val="008000"/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New N’(1720) State from N</a:t>
            </a:r>
            <a:r>
              <a:rPr lang="en-US" dirty="0" smtClean="0">
                <a:latin typeface="Symbol" charset="2"/>
                <a:cs typeface="Symbol" charset="2"/>
              </a:rPr>
              <a:t>pp</a:t>
            </a:r>
            <a:r>
              <a:rPr lang="en-US" dirty="0" smtClean="0"/>
              <a:t> Analysis</a:t>
            </a:r>
            <a:endParaRPr lang="en-US" dirty="0"/>
          </a:p>
        </p:txBody>
      </p:sp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8" y="3192850"/>
            <a:ext cx="203200" cy="203200"/>
          </a:xfrm>
          <a:prstGeom prst="rect">
            <a:avLst/>
          </a:prstGeom>
        </p:spPr>
      </p:pic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4282924"/>
              </p:ext>
            </p:extLst>
          </p:nvPr>
        </p:nvGraphicFramePr>
        <p:xfrm>
          <a:off x="182415" y="1721872"/>
          <a:ext cx="4572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BF(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), %</a:t>
                      </a:r>
                      <a:endParaRPr lang="en-US" sz="1400" b="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BF(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),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electroproduction</a:t>
                      </a:r>
                      <a:endParaRPr lang="en-US" sz="12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64-100</a:t>
                      </a:r>
                      <a:endParaRPr lang="en-US" sz="12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&lt;5</a:t>
                      </a:r>
                      <a:endParaRPr lang="en-US" sz="1200" b="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photoproduction</a:t>
                      </a:r>
                      <a:endParaRPr lang="en-US" sz="1200" b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14-60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19-69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86433" y="1190301"/>
            <a:ext cx="456763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000090"/>
                </a:solidFill>
                <a:latin typeface="+mn-lt"/>
              </a:rPr>
              <a:t>N(1720)3/2</a:t>
            </a:r>
            <a:r>
              <a:rPr lang="en-US" sz="1400" b="0" baseline="30000" dirty="0" smtClean="0">
                <a:solidFill>
                  <a:srgbClr val="000090"/>
                </a:solidFill>
                <a:latin typeface="+mn-lt"/>
              </a:rPr>
              <a:t>+</a:t>
            </a:r>
            <a:r>
              <a:rPr lang="en-US" sz="1400" b="0" dirty="0" smtClean="0">
                <a:solidFill>
                  <a:srgbClr val="000090"/>
                </a:solidFill>
                <a:latin typeface="+mn-lt"/>
              </a:rPr>
              <a:t> hadronic decays from the CLAS data fit with only conventional N* states </a:t>
            </a:r>
            <a:endParaRPr lang="en-US" sz="1400" b="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7820" y="3086501"/>
            <a:ext cx="44162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Contradictory BF values determined for N(1720)3/2</a:t>
            </a:r>
            <a:r>
              <a:rPr lang="en-US" sz="1800" b="0" baseline="30000" dirty="0" smtClean="0">
                <a:solidFill>
                  <a:srgbClr val="000000"/>
                </a:solidFill>
                <a:latin typeface="+mn-lt"/>
              </a:rPr>
              <a:t>+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 decays to the </a:t>
            </a:r>
            <a:r>
              <a:rPr lang="en-US" sz="1800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pD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 and </a:t>
            </a:r>
            <a:r>
              <a:rPr lang="en-US" sz="1800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r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p final states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deduced from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p </a:t>
            </a:r>
            <a:r>
              <a:rPr lang="en-US" sz="1800" b="0" dirty="0">
                <a:solidFill>
                  <a:srgbClr val="000000"/>
                </a:solidFill>
                <a:latin typeface="+mn-lt"/>
              </a:rPr>
              <a:t>and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800" b="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000000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000000"/>
                </a:solidFill>
                <a:latin typeface="+mn-lt"/>
              </a:rPr>
              <a:t>p data</a:t>
            </a:r>
          </a:p>
          <a:p>
            <a:endParaRPr lang="en-US" sz="1600" b="0" dirty="0" smtClean="0">
              <a:solidFill>
                <a:srgbClr val="000000"/>
              </a:solidFill>
              <a:latin typeface="+mn-lt"/>
            </a:endParaRPr>
          </a:p>
          <a:p>
            <a:pPr marL="454025" indent="-111125"/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- impossible to describe the data with conventional N* states only</a:t>
            </a:r>
            <a:endParaRPr lang="en-US" sz="1600" b="0" i="1" dirty="0">
              <a:solidFill>
                <a:srgbClr val="BD0000"/>
              </a:solidFill>
              <a:latin typeface="+mn-lt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48641220"/>
              </p:ext>
            </p:extLst>
          </p:nvPr>
        </p:nvGraphicFramePr>
        <p:xfrm>
          <a:off x="4986747" y="1712567"/>
          <a:ext cx="3916906" cy="238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435"/>
                <a:gridCol w="1146412"/>
                <a:gridCol w="11600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Resonance</a:t>
                      </a:r>
                      <a:endParaRPr lang="en-US" sz="1400" b="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BF(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BF(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p</a:t>
                      </a:r>
                      <a:r>
                        <a:rPr lang="en-US" sz="1400" b="0" dirty="0" smtClean="0">
                          <a:solidFill>
                            <a:srgbClr val="000090"/>
                          </a:solidFill>
                        </a:rPr>
                        <a:t>),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N’(1720)3/2</a:t>
                      </a:r>
                      <a:r>
                        <a:rPr lang="en-US" sz="1400" b="0" baseline="30000" dirty="0" smtClean="0"/>
                        <a:t>+ </a:t>
                      </a:r>
                      <a:endParaRPr lang="en-US" sz="1400" b="0" baseline="0" dirty="0" smtClean="0"/>
                    </a:p>
                    <a:p>
                      <a:r>
                        <a:rPr lang="en-US" sz="1200" b="0" baseline="0" dirty="0" smtClean="0">
                          <a:solidFill>
                            <a:srgbClr val="008000"/>
                          </a:solidFill>
                        </a:rPr>
                        <a:t>electroproduction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rgbClr val="660066"/>
                          </a:solidFill>
                        </a:rPr>
                        <a:t>photoproduction</a:t>
                      </a:r>
                      <a:endParaRPr lang="en-US" sz="1200" b="0" baseline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47-64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46-62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3-10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4-13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N(1720)3/2</a:t>
                      </a:r>
                      <a:r>
                        <a:rPr lang="en-US" sz="1400" b="0" baseline="30000" dirty="0" smtClean="0"/>
                        <a:t>+ </a:t>
                      </a:r>
                      <a:endParaRPr lang="en-US" sz="1400" b="0" baseline="0" dirty="0" smtClean="0"/>
                    </a:p>
                    <a:p>
                      <a:r>
                        <a:rPr lang="en-US" sz="1200" b="0" baseline="0" dirty="0" smtClean="0">
                          <a:solidFill>
                            <a:srgbClr val="008000"/>
                          </a:solidFill>
                        </a:rPr>
                        <a:t>electroproduction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rgbClr val="660066"/>
                          </a:solidFill>
                        </a:rPr>
                        <a:t>photoproduction</a:t>
                      </a:r>
                      <a:endParaRPr lang="en-US" sz="1200" b="0" baseline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39-55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38-53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23-49</a:t>
                      </a:r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31-46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0" dirty="0" smtClean="0"/>
                        <a:t>(1700)3/2</a:t>
                      </a:r>
                      <a:r>
                        <a:rPr lang="en-US" sz="1400" b="0" baseline="30000" dirty="0" smtClean="0"/>
                        <a:t>- </a:t>
                      </a:r>
                      <a:endParaRPr lang="en-US" sz="1400" b="0" baseline="0" dirty="0" smtClean="0"/>
                    </a:p>
                    <a:p>
                      <a:r>
                        <a:rPr lang="en-US" sz="1200" b="0" baseline="0" dirty="0" smtClean="0">
                          <a:solidFill>
                            <a:srgbClr val="008000"/>
                          </a:solidFill>
                        </a:rPr>
                        <a:t>electroproduction</a:t>
                      </a:r>
                    </a:p>
                    <a:p>
                      <a:r>
                        <a:rPr lang="en-US" sz="1200" b="0" baseline="0" dirty="0" smtClean="0">
                          <a:solidFill>
                            <a:srgbClr val="660066"/>
                          </a:solidFill>
                        </a:rPr>
                        <a:t>photoproduction</a:t>
                      </a:r>
                      <a:endParaRPr lang="en-US" sz="1200" b="0" baseline="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pPr algn="ctr"/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77-95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78-93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 smtClean="0"/>
                    </a:p>
                    <a:p>
                      <a:pPr algn="ctr"/>
                      <a:r>
                        <a:rPr lang="en-US" sz="1200" b="0" baseline="0" dirty="0" smtClean="0">
                          <a:solidFill>
                            <a:srgbClr val="008000"/>
                          </a:solidFill>
                        </a:rPr>
                        <a:t>   </a:t>
                      </a:r>
                      <a:r>
                        <a:rPr lang="en-US" sz="1200" b="0" dirty="0" smtClean="0">
                          <a:solidFill>
                            <a:srgbClr val="008000"/>
                          </a:solidFill>
                        </a:rPr>
                        <a:t>3-5</a:t>
                      </a:r>
                    </a:p>
                    <a:p>
                      <a:pPr algn="ctr"/>
                      <a:r>
                        <a:rPr lang="en-US" sz="1200" b="0" baseline="0" dirty="0" smtClean="0"/>
                        <a:t>   </a:t>
                      </a:r>
                      <a:r>
                        <a:rPr lang="en-US" sz="1200" b="0" baseline="0" dirty="0" smtClean="0">
                          <a:solidFill>
                            <a:srgbClr val="660066"/>
                          </a:solidFill>
                        </a:rPr>
                        <a:t>3</a:t>
                      </a:r>
                      <a:r>
                        <a:rPr lang="en-US" sz="1200" b="0" dirty="0" smtClean="0">
                          <a:solidFill>
                            <a:srgbClr val="660066"/>
                          </a:solidFill>
                        </a:rPr>
                        <a:t>-6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87106" y="1184261"/>
            <a:ext cx="3915111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000090"/>
                </a:solidFill>
                <a:latin typeface="+mn-lt"/>
              </a:rPr>
              <a:t>N* hadronic decays from the data fit that  </a:t>
            </a:r>
          </a:p>
          <a:p>
            <a:pPr algn="ctr"/>
            <a:r>
              <a:rPr lang="en-US" sz="1400" b="0" dirty="0" smtClean="0">
                <a:solidFill>
                  <a:srgbClr val="000090"/>
                </a:solidFill>
                <a:latin typeface="+mn-lt"/>
              </a:rPr>
              <a:t>incorporates the new N’(1720)3/2</a:t>
            </a:r>
            <a:r>
              <a:rPr lang="en-US" sz="1400" b="0" baseline="30000" dirty="0" smtClean="0">
                <a:solidFill>
                  <a:srgbClr val="000090"/>
                </a:solidFill>
                <a:latin typeface="+mn-lt"/>
              </a:rPr>
              <a:t>+</a:t>
            </a:r>
            <a:r>
              <a:rPr lang="en-US" sz="1400" b="0" dirty="0" smtClean="0">
                <a:solidFill>
                  <a:srgbClr val="000090"/>
                </a:solidFill>
                <a:latin typeface="+mn-lt"/>
              </a:rPr>
              <a:t> state</a:t>
            </a:r>
            <a:endParaRPr lang="en-US" sz="1400" b="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16282" y="4276999"/>
            <a:ext cx="391727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+mn-lt"/>
              </a:rPr>
              <a:t>Good description of both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</a:t>
            </a:r>
            <a:r>
              <a:rPr lang="en-US" sz="1800" b="0" dirty="0" smtClean="0">
                <a:latin typeface="Symbol" charset="2"/>
                <a:cs typeface="Symbol" charset="2"/>
              </a:rPr>
              <a:t>g</a:t>
            </a:r>
            <a:r>
              <a:rPr lang="en-US" sz="1800" b="0" dirty="0" smtClean="0">
                <a:latin typeface="+mn-lt"/>
              </a:rPr>
              <a:t>p and </a:t>
            </a:r>
            <a:r>
              <a:rPr lang="en-US" sz="1800" b="0" dirty="0" smtClean="0"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latin typeface="+mn-lt"/>
              </a:rPr>
              <a:t>v</a:t>
            </a:r>
            <a:r>
              <a:rPr lang="en-US" sz="1800" b="0" dirty="0" smtClean="0">
                <a:latin typeface="+mn-lt"/>
              </a:rPr>
              <a:t>p data achieved 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only</a:t>
            </a:r>
            <a:r>
              <a:rPr lang="en-US" sz="1800" b="0" dirty="0" smtClean="0">
                <a:latin typeface="+mn-lt"/>
              </a:rPr>
              <a:t> by including new N’(1720)3/2</a:t>
            </a:r>
            <a:r>
              <a:rPr lang="en-US" sz="1800" b="0" baseline="30000" dirty="0" smtClean="0">
                <a:latin typeface="+mn-lt"/>
              </a:rPr>
              <a:t>+</a:t>
            </a:r>
            <a:r>
              <a:rPr lang="en-US" sz="1800" b="0" dirty="0" smtClean="0">
                <a:latin typeface="+mn-lt"/>
              </a:rPr>
              <a:t> state</a:t>
            </a:r>
          </a:p>
        </p:txBody>
      </p:sp>
      <p:pic>
        <p:nvPicPr>
          <p:cNvPr id="39" name="Picture 38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51" y="4388460"/>
            <a:ext cx="203200" cy="203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4571" y="5615725"/>
            <a:ext cx="8323352" cy="646331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dirty="0" smtClean="0">
                <a:solidFill>
                  <a:srgbClr val="660066"/>
                </a:solidFill>
                <a:latin typeface="+mn-lt"/>
              </a:rPr>
              <a:t>Another example of why both photo- and electroproduction data are essential for full understanding of the N* spectrum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1980" y="4803922"/>
            <a:ext cx="3478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[V. Mokeev et al., arXiv:1508.04088]</a:t>
            </a:r>
          </a:p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[M. Ripani et al, PRL 91, 022002 (2003)]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m_w_q1_dnp14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" y="901369"/>
            <a:ext cx="9144000" cy="500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Structure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72" y="6071617"/>
            <a:ext cx="5076271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03200" y="5943600"/>
            <a:ext cx="87376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36520" y="6070601"/>
            <a:ext cx="410936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31952" y="1104752"/>
            <a:ext cx="5978931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3015" y="1144182"/>
            <a:ext cx="5844540" cy="36322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6978650" y="118745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16850" y="120015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674100" y="119380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2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123909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800" b="0" dirty="0" smtClean="0">
            <a:latin typeface="+mn-lt"/>
          </a:defRPr>
        </a:defPPr>
      </a:lstStyle>
    </a:tx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Lehman Review June 07</Template>
  <TotalTime>54700</TotalTime>
  <Pages>1</Pages>
  <Words>1749</Words>
  <Application>Microsoft Macintosh PowerPoint</Application>
  <PresentationFormat>Letter Paper (8.5x11 in)</PresentationFormat>
  <Paragraphs>202</Paragraphs>
  <Slides>13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Powerpoint Template Lehman Review June 07</vt:lpstr>
      <vt:lpstr>Custom Design</vt:lpstr>
      <vt:lpstr>1_Custom Design</vt:lpstr>
      <vt:lpstr>Slide 1</vt:lpstr>
      <vt:lpstr>CLAS N* Program</vt:lpstr>
      <vt:lpstr>Nucleon Structure</vt:lpstr>
      <vt:lpstr>Electroproduction Data</vt:lpstr>
      <vt:lpstr>Lower-Lying N* States</vt:lpstr>
      <vt:lpstr>Lower-Lying N* States</vt:lpstr>
      <vt:lpstr>Higher-Lying N* States</vt:lpstr>
      <vt:lpstr>New N’(1720) State from Npp Analysis</vt:lpstr>
      <vt:lpstr>K+L Structure Functions</vt:lpstr>
      <vt:lpstr>K+S0 Structure Functions</vt:lpstr>
      <vt:lpstr>KY Reaction Model</vt:lpstr>
      <vt:lpstr>CLAS12 N* Program</vt:lpstr>
      <vt:lpstr>Concluding Remarks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Christine Hummel</dc:creator>
  <cp:keywords>Presentation Generic</cp:keywords>
  <dc:description/>
  <cp:lastModifiedBy>Daniel Carman</cp:lastModifiedBy>
  <cp:revision>1162</cp:revision>
  <cp:lastPrinted>2014-08-26T18:14:47Z</cp:lastPrinted>
  <dcterms:created xsi:type="dcterms:W3CDTF">2015-09-17T15:08:07Z</dcterms:created>
  <dcterms:modified xsi:type="dcterms:W3CDTF">2015-09-18T13:24:55Z</dcterms:modified>
</cp:coreProperties>
</file>