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61" r:id="rId3"/>
    <p:sldId id="326" r:id="rId4"/>
    <p:sldId id="289" r:id="rId5"/>
    <p:sldId id="286" r:id="rId6"/>
    <p:sldId id="301" r:id="rId7"/>
    <p:sldId id="260" r:id="rId8"/>
    <p:sldId id="314" r:id="rId9"/>
    <p:sldId id="317" r:id="rId10"/>
    <p:sldId id="316" r:id="rId11"/>
    <p:sldId id="315" r:id="rId12"/>
    <p:sldId id="279" r:id="rId13"/>
    <p:sldId id="311" r:id="rId14"/>
    <p:sldId id="312" r:id="rId15"/>
    <p:sldId id="296" r:id="rId16"/>
    <p:sldId id="257" r:id="rId17"/>
    <p:sldId id="302" r:id="rId18"/>
    <p:sldId id="274" r:id="rId19"/>
    <p:sldId id="269" r:id="rId20"/>
    <p:sldId id="282" r:id="rId21"/>
    <p:sldId id="265" r:id="rId22"/>
    <p:sldId id="287" r:id="rId23"/>
    <p:sldId id="272" r:id="rId24"/>
    <p:sldId id="285" r:id="rId25"/>
    <p:sldId id="313" r:id="rId26"/>
    <p:sldId id="277" r:id="rId27"/>
    <p:sldId id="259" r:id="rId28"/>
    <p:sldId id="308" r:id="rId29"/>
    <p:sldId id="267" r:id="rId30"/>
    <p:sldId id="268" r:id="rId31"/>
    <p:sldId id="322" r:id="rId32"/>
    <p:sldId id="318" r:id="rId33"/>
    <p:sldId id="327" r:id="rId34"/>
    <p:sldId id="328" r:id="rId35"/>
    <p:sldId id="329" r:id="rId36"/>
    <p:sldId id="270" r:id="rId37"/>
    <p:sldId id="283" r:id="rId38"/>
    <p:sldId id="306" r:id="rId39"/>
    <p:sldId id="284" r:id="rId40"/>
    <p:sldId id="319" r:id="rId41"/>
    <p:sldId id="303" r:id="rId42"/>
    <p:sldId id="290" r:id="rId43"/>
    <p:sldId id="294" r:id="rId44"/>
    <p:sldId id="320" r:id="rId45"/>
    <p:sldId id="321" r:id="rId46"/>
    <p:sldId id="309" r:id="rId47"/>
    <p:sldId id="323" r:id="rId48"/>
    <p:sldId id="324" r:id="rId49"/>
    <p:sldId id="325" r:id="rId5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unkle Formatvorlag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EC161-56C9-9C4A-8C44-8B967E28D85D}" type="datetimeFigureOut">
              <a:rPr lang="de-DE" smtClean="0"/>
              <a:pPr/>
              <a:t>18/09/15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D1161-51E0-4B4F-86A7-08B8A2DD6A1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2353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19C21-A854-C240-BBA4-8BAABBE2B5BB}" type="datetimeFigureOut">
              <a:rPr lang="de-DE" smtClean="0"/>
              <a:pPr/>
              <a:t>18/09/15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7A962-25D3-404E-BFC4-B8E1F88092E7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636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3183996-BDAC-0947-8170-C37071F85052}" type="slidenum">
              <a:rPr lang="de-DE" sz="1200"/>
              <a:pPr eaLnBrk="1" hangingPunct="1"/>
              <a:t>16</a:t>
            </a:fld>
            <a:endParaRPr 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de-DE">
              <a:latin typeface="Arial" charset="0"/>
              <a:ea typeface="MS PGothic" charset="0"/>
            </a:endParaRPr>
          </a:p>
        </p:txBody>
      </p:sp>
      <p:sp>
        <p:nvSpPr>
          <p:cNvPr id="1946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309645" indent="-36859943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4970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8994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491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79880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0A78676-0572-0E42-9C48-5FB15BE1CFC9}" type="slidenum">
              <a:rPr lang="de-DE" sz="1200">
                <a:latin typeface="Arial" charset="0"/>
              </a:rPr>
              <a:pPr eaLnBrk="1" hangingPunct="1"/>
              <a:t>43</a:t>
            </a:fld>
            <a:endParaRPr lang="de-DE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cs typeface="MS PGothic" pitchFamily="34" charset="-128"/>
            </a:endParaRPr>
          </a:p>
        </p:txBody>
      </p:sp>
      <p:sp>
        <p:nvSpPr>
          <p:cNvPr id="245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7994B8-62DE-A24C-A189-7E803262238C}" type="slidenum">
              <a:rPr lang="de-DE"/>
              <a:pPr/>
              <a:t>44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49147-0EA1-3344-A03C-8BB739598638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11160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DA173-4519-E74F-B289-CC1349F3FA79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676574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36A7-098D-9A4D-8990-D7A9E311796E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47635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BE7B-D1ED-7B4D-8845-6227C5B9076E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51903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572AB-789B-F249-88D0-477B8F4DCAE6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74892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11F0A-21D4-D748-9889-561A25708435}" type="datetime1">
              <a:rPr lang="en-US" smtClean="0"/>
              <a:t>18/09/15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891724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00E6E-A320-624E-9369-7ED3EE46E0E6}" type="datetime1">
              <a:rPr lang="en-US" smtClean="0"/>
              <a:t>18/09/15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56287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2EB1B-69F3-CF4B-A576-A5C35796B75B}" type="datetime1">
              <a:rPr lang="en-US" smtClean="0"/>
              <a:t>18/09/15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53227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5B08A-80D0-024B-BC9B-9C732430DD30}" type="datetime1">
              <a:rPr lang="en-US" smtClean="0"/>
              <a:t>18/09/15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726796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81AFB-C610-2148-9B0E-8093CC5F599B}" type="datetime1">
              <a:rPr lang="en-US" smtClean="0"/>
              <a:t>18/09/15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63160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5D183-A92D-234D-8018-39365A5AC9FC}" type="datetime1">
              <a:rPr lang="en-US" smtClean="0"/>
              <a:t>18/09/15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60674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7506-E153-9F4E-8EEC-F064F71FD900}" type="datetime1">
              <a:rPr lang="en-US" smtClean="0"/>
              <a:t>18/09/15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5454-6D50-CC49-9C63-0B149B25393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05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cover/>
  </p:transition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jpeg"/><Relationship Id="rId5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70.wmf"/><Relationship Id="rId6" Type="http://schemas.openxmlformats.org/officeDocument/2006/relationships/image" Target="../media/image71.png"/><Relationship Id="rId7" Type="http://schemas.openxmlformats.org/officeDocument/2006/relationships/image" Target="../media/image72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43379" y="4474733"/>
            <a:ext cx="7741822" cy="1752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2400" dirty="0" smtClean="0"/>
              <a:t>J. Marton on behalf SIDDHARTA/SIDDHARTA2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Stefan Meyer Institute, Vienna</a:t>
            </a:r>
            <a:endParaRPr lang="de-DE" sz="240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157666"/>
            <a:ext cx="7772400" cy="118434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SIDDHARTA results and implications of the results on </a:t>
            </a:r>
            <a:r>
              <a:rPr lang="en-US" sz="3600" dirty="0" err="1">
                <a:solidFill>
                  <a:srgbClr val="0000FF"/>
                </a:solidFill>
              </a:rPr>
              <a:t>antikaon</a:t>
            </a:r>
            <a:r>
              <a:rPr lang="en-US" sz="3600" dirty="0">
                <a:solidFill>
                  <a:srgbClr val="0000FF"/>
                </a:solidFill>
              </a:rPr>
              <a:t>-nucleon interaction</a:t>
            </a:r>
            <a:r>
              <a:rPr lang="de-AT" sz="3600" dirty="0">
                <a:solidFill>
                  <a:srgbClr val="0000FF"/>
                </a:solidFill>
              </a:rPr>
              <a:t> </a:t>
            </a:r>
            <a:r>
              <a:rPr lang="de-DE" dirty="0">
                <a:solidFill>
                  <a:srgbClr val="0000FF"/>
                </a:solidFill>
              </a:rPr>
              <a:t/>
            </a:r>
            <a:br>
              <a:rPr lang="de-DE" dirty="0">
                <a:solidFill>
                  <a:srgbClr val="0000FF"/>
                </a:solidFill>
              </a:rPr>
            </a:br>
            <a:endParaRPr lang="de-DE" dirty="0">
              <a:solidFill>
                <a:srgbClr val="0000FF"/>
              </a:solidFill>
            </a:endParaRPr>
          </a:p>
        </p:txBody>
      </p:sp>
      <p:pic>
        <p:nvPicPr>
          <p:cNvPr id="4" name="Picture 14" descr="SMI_Logo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12" y="5308147"/>
            <a:ext cx="993888" cy="91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954" y="5661025"/>
            <a:ext cx="1419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5505859" y="6171684"/>
            <a:ext cx="1342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P24756-N20</a:t>
            </a:r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010" y="506547"/>
            <a:ext cx="3254338" cy="1399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 12" descr="P124096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06548"/>
            <a:ext cx="3353616" cy="223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159" y="5661025"/>
            <a:ext cx="1635009" cy="77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244480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446" y="0"/>
            <a:ext cx="8543554" cy="64076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23850" y="188913"/>
            <a:ext cx="5487988" cy="1076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3200">
                <a:solidFill>
                  <a:schemeClr val="bg1"/>
                </a:solidFill>
              </a:rPr>
              <a:t>SIDDHARTA SDD Array</a:t>
            </a:r>
          </a:p>
          <a:p>
            <a:r>
              <a:rPr lang="de-DE" sz="3200">
                <a:solidFill>
                  <a:schemeClr val="bg1"/>
                </a:solidFill>
              </a:rPr>
              <a:t>144 SDDs =144 cm</a:t>
            </a:r>
            <a:r>
              <a:rPr lang="de-DE" sz="3200" baseline="30000">
                <a:solidFill>
                  <a:schemeClr val="bg1"/>
                </a:solidFill>
              </a:rPr>
              <a:t>2</a:t>
            </a:r>
            <a:r>
              <a:rPr lang="de-DE" sz="3200">
                <a:solidFill>
                  <a:schemeClr val="bg1"/>
                </a:solidFill>
              </a:rPr>
              <a:t> active area </a:t>
            </a:r>
          </a:p>
        </p:txBody>
      </p:sp>
      <p:sp>
        <p:nvSpPr>
          <p:cNvPr id="4710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5299" name="Rectangle 5"/>
          <p:cNvSpPr txBox="1">
            <a:spLocks noChangeArrowheads="1"/>
          </p:cNvSpPr>
          <p:nvPr/>
        </p:nvSpPr>
        <p:spPr bwMode="auto">
          <a:xfrm>
            <a:off x="0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de-DE" sz="3200" dirty="0">
                <a:solidFill>
                  <a:srgbClr val="3145DB"/>
                </a:solidFill>
              </a:rPr>
              <a:t>Background </a:t>
            </a:r>
            <a:r>
              <a:rPr lang="de-DE" sz="3200" dirty="0" err="1" smtClean="0">
                <a:solidFill>
                  <a:srgbClr val="3145DB"/>
                </a:solidFill>
              </a:rPr>
              <a:t>suppression</a:t>
            </a:r>
            <a:r>
              <a:rPr lang="de-DE" sz="3200" dirty="0" smtClean="0">
                <a:solidFill>
                  <a:srgbClr val="3145DB"/>
                </a:solidFill>
              </a:rPr>
              <a:t> in SIDDHARTA</a:t>
            </a:r>
            <a:endParaRPr lang="de-DE" sz="3200" dirty="0">
              <a:solidFill>
                <a:srgbClr val="3145DB"/>
              </a:solidFill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700213"/>
            <a:ext cx="48101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4463" y="2636838"/>
            <a:ext cx="391953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feld 7"/>
          <p:cNvSpPr txBox="1">
            <a:spLocks noChangeArrowheads="1"/>
          </p:cNvSpPr>
          <p:nvPr/>
        </p:nvSpPr>
        <p:spPr bwMode="auto">
          <a:xfrm>
            <a:off x="2051050" y="5805488"/>
            <a:ext cx="1895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X-ray energy [keV]</a:t>
            </a:r>
          </a:p>
        </p:txBody>
      </p:sp>
      <p:sp>
        <p:nvSpPr>
          <p:cNvPr id="55303" name="Textfeld 8"/>
          <p:cNvSpPr txBox="1">
            <a:spLocks noChangeArrowheads="1"/>
          </p:cNvSpPr>
          <p:nvPr/>
        </p:nvSpPr>
        <p:spPr bwMode="auto">
          <a:xfrm>
            <a:off x="6732588" y="5949950"/>
            <a:ext cx="1611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time [83 ns/ch]</a:t>
            </a:r>
          </a:p>
        </p:txBody>
      </p:sp>
      <p:sp>
        <p:nvSpPr>
          <p:cNvPr id="55304" name="Textfeld 9"/>
          <p:cNvSpPr txBox="1">
            <a:spLocks noChangeArrowheads="1"/>
          </p:cNvSpPr>
          <p:nvPr/>
        </p:nvSpPr>
        <p:spPr bwMode="auto">
          <a:xfrm>
            <a:off x="5867400" y="1196975"/>
            <a:ext cx="27368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Efficient background suppression by using the kaon - x-ray correlation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p </a:t>
            </a:r>
            <a:r>
              <a:rPr lang="de-DE" dirty="0" err="1" smtClean="0">
                <a:solidFill>
                  <a:srgbClr val="0000FF"/>
                </a:solidFill>
              </a:rPr>
              <a:t>result</a:t>
            </a:r>
            <a:r>
              <a:rPr lang="de-DE" dirty="0" smtClean="0">
                <a:solidFill>
                  <a:srgbClr val="0000FF"/>
                </a:solidFill>
              </a:rPr>
              <a:t> SIDDHARTA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1441"/>
            <a:ext cx="4664851" cy="3950111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754" y="1161441"/>
            <a:ext cx="3097608" cy="2466731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8" y="3798831"/>
            <a:ext cx="3594562" cy="2557519"/>
          </a:xfrm>
          <a:prstGeom prst="rect">
            <a:avLst/>
          </a:prstGeom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898331" y="5140734"/>
            <a:ext cx="2958296" cy="123110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e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−283 ± 36(stat) ± 6(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eV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algn="ctr"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 smtClean="0">
                <a:solidFill>
                  <a:srgbClr val="3145DB"/>
                </a:solidFill>
                <a:latin typeface="Symbol" charset="0"/>
                <a:sym typeface="Helvetica Neue" charset="0"/>
              </a:rPr>
              <a:t> G</a:t>
            </a:r>
            <a:r>
              <a:rPr lang="en-US" sz="1600" baseline="-25000" dirty="0" smtClean="0">
                <a:solidFill>
                  <a:srgbClr val="3145DB"/>
                </a:solidFill>
                <a:sym typeface="Helvetica Neue" charset="0"/>
              </a:rPr>
              <a:t>1S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= 541 ± 89(stat) ± 22(</a:t>
            </a:r>
            <a:r>
              <a:rPr lang="en-US" sz="1600" dirty="0" err="1">
                <a:solidFill>
                  <a:srgbClr val="3145DB"/>
                </a:solidFill>
                <a:sym typeface="Helvetica Neue" charset="0"/>
              </a:rPr>
              <a:t>syst</a:t>
            </a:r>
            <a:r>
              <a:rPr lang="en-US" sz="1600" dirty="0">
                <a:solidFill>
                  <a:srgbClr val="3145DB"/>
                </a:solidFill>
                <a:sym typeface="Helvetica Neue" charset="0"/>
              </a:rPr>
              <a:t>) </a:t>
            </a:r>
            <a:r>
              <a:rPr lang="en-US" sz="1600" dirty="0" err="1" smtClean="0">
                <a:solidFill>
                  <a:srgbClr val="3145DB"/>
                </a:solidFill>
                <a:sym typeface="Helvetica Neue" charset="0"/>
              </a:rPr>
              <a:t>eV</a:t>
            </a:r>
            <a:r>
              <a:rPr lang="en-US" sz="1600" dirty="0" smtClean="0">
                <a:solidFill>
                  <a:srgbClr val="3145DB"/>
                </a:solidFill>
                <a:sym typeface="Helvetica Neue" charset="0"/>
              </a:rPr>
              <a:t> </a:t>
            </a:r>
          </a:p>
          <a:p>
            <a:pPr defTabSz="642938"/>
            <a:endParaRPr lang="en-US" sz="1600" dirty="0">
              <a:solidFill>
                <a:srgbClr val="3145DB"/>
              </a:solidFill>
              <a:sym typeface="Helvetica Neue" charset="0"/>
            </a:endParaRPr>
          </a:p>
          <a:p>
            <a:pPr defTabSz="642938"/>
            <a:r>
              <a:rPr lang="en-US" sz="1600" dirty="0"/>
              <a:t>Physics Letters B704 (2011) 113</a:t>
            </a:r>
            <a:endParaRPr lang="en-US" sz="1600" dirty="0">
              <a:solidFill>
                <a:srgbClr val="3145DB"/>
              </a:solidFill>
              <a:sym typeface="Helvetica Neue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741035" y="1371303"/>
            <a:ext cx="2497386" cy="1582364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010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4276" name="Textfeld 10"/>
          <p:cNvSpPr txBox="1">
            <a:spLocks noChangeArrowheads="1"/>
          </p:cNvSpPr>
          <p:nvPr/>
        </p:nvSpPr>
        <p:spPr bwMode="auto">
          <a:xfrm>
            <a:off x="428625" y="442913"/>
            <a:ext cx="70619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800" dirty="0" err="1">
                <a:solidFill>
                  <a:srgbClr val="2526C8"/>
                </a:solidFill>
              </a:rPr>
              <a:t>Kaonic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atoms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with</a:t>
            </a:r>
            <a:r>
              <a:rPr lang="de-DE" sz="2800" dirty="0" smtClean="0">
                <a:solidFill>
                  <a:srgbClr val="2526C8"/>
                </a:solidFill>
              </a:rPr>
              <a:t> </a:t>
            </a:r>
            <a:r>
              <a:rPr lang="de-DE" sz="2800" dirty="0" err="1" smtClean="0">
                <a:solidFill>
                  <a:srgbClr val="2526C8"/>
                </a:solidFill>
              </a:rPr>
              <a:t>deuterium</a:t>
            </a:r>
            <a:r>
              <a:rPr lang="de-DE" sz="2800" dirty="0" smtClean="0">
                <a:solidFill>
                  <a:srgbClr val="2526C8"/>
                </a:solidFill>
              </a:rPr>
              <a:t> gas </a:t>
            </a:r>
            <a:r>
              <a:rPr lang="de-DE" sz="2800" dirty="0">
                <a:solidFill>
                  <a:srgbClr val="2526C8"/>
                </a:solidFill>
              </a:rPr>
              <a:t>(</a:t>
            </a:r>
            <a:r>
              <a:rPr lang="de-DE" sz="2800" dirty="0" smtClean="0">
                <a:solidFill>
                  <a:srgbClr val="2526C8"/>
                </a:solidFill>
              </a:rPr>
              <a:t>SIDDHARTA)</a:t>
            </a:r>
            <a:endParaRPr lang="de-DE" sz="2800" dirty="0">
              <a:solidFill>
                <a:srgbClr val="2526C8"/>
              </a:solidFill>
            </a:endParaRPr>
          </a:p>
          <a:p>
            <a:r>
              <a:rPr lang="de-DE" sz="1400" dirty="0">
                <a:solidFill>
                  <a:srgbClr val="000000"/>
                </a:solidFill>
              </a:rPr>
              <a:t>fit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shift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 500 </a:t>
            </a:r>
            <a:r>
              <a:rPr lang="de-DE" sz="1400" dirty="0" err="1">
                <a:solidFill>
                  <a:srgbClr val="000000"/>
                </a:solidFill>
              </a:rPr>
              <a:t>eV</a:t>
            </a:r>
            <a:r>
              <a:rPr lang="de-DE" sz="1400" dirty="0">
                <a:solidFill>
                  <a:srgbClr val="000000"/>
                </a:solidFill>
              </a:rPr>
              <a:t>,  </a:t>
            </a:r>
            <a:r>
              <a:rPr lang="de-DE" sz="1400" dirty="0" err="1">
                <a:solidFill>
                  <a:srgbClr val="000000"/>
                </a:solidFill>
              </a:rPr>
              <a:t>width</a:t>
            </a:r>
            <a:r>
              <a:rPr lang="de-DE" sz="1400" dirty="0">
                <a:solidFill>
                  <a:srgbClr val="000000"/>
                </a:solidFill>
              </a:rPr>
              <a:t>  </a:t>
            </a:r>
            <a:r>
              <a:rPr lang="de-DE" sz="1400" dirty="0" err="1">
                <a:solidFill>
                  <a:srgbClr val="000000"/>
                </a:solidFill>
              </a:rPr>
              <a:t>about</a:t>
            </a:r>
            <a:r>
              <a:rPr lang="de-DE" sz="1400" dirty="0">
                <a:solidFill>
                  <a:srgbClr val="000000"/>
                </a:solidFill>
              </a:rPr>
              <a:t> 1000eV,   </a:t>
            </a:r>
            <a:r>
              <a:rPr lang="de-DE" sz="1400" dirty="0" err="1">
                <a:solidFill>
                  <a:srgbClr val="000000"/>
                </a:solidFill>
              </a:rPr>
              <a:t>K</a:t>
            </a:r>
            <a:r>
              <a:rPr lang="de-DE" sz="1400" dirty="0" err="1">
                <a:solidFill>
                  <a:srgbClr val="000000"/>
                </a:solidFill>
                <a:latin typeface="Symbol" pitchFamily="-65" charset="2"/>
              </a:rPr>
              <a:t>a</a:t>
            </a:r>
            <a:r>
              <a:rPr lang="de-DE" sz="1400" dirty="0">
                <a:solidFill>
                  <a:srgbClr val="000000"/>
                </a:solidFill>
              </a:rPr>
              <a:t> / </a:t>
            </a:r>
            <a:r>
              <a:rPr lang="de-DE" sz="1400" dirty="0" err="1">
                <a:solidFill>
                  <a:srgbClr val="000000"/>
                </a:solidFill>
              </a:rPr>
              <a:t>Kcomplex</a:t>
            </a:r>
            <a:r>
              <a:rPr lang="de-DE" sz="1400" dirty="0">
                <a:solidFill>
                  <a:srgbClr val="000000"/>
                </a:solidFill>
              </a:rPr>
              <a:t> = 0.4</a:t>
            </a:r>
          </a:p>
        </p:txBody>
      </p:sp>
      <p:grpSp>
        <p:nvGrpSpPr>
          <p:cNvPr id="2" name="Gruppieren 16"/>
          <p:cNvGrpSpPr>
            <a:grpSpLocks/>
          </p:cNvGrpSpPr>
          <p:nvPr/>
        </p:nvGrpSpPr>
        <p:grpSpPr bwMode="auto">
          <a:xfrm>
            <a:off x="1328738" y="1566863"/>
            <a:ext cx="6619875" cy="4598987"/>
            <a:chOff x="1328738" y="1812925"/>
            <a:chExt cx="6619875" cy="4598988"/>
          </a:xfrm>
        </p:grpSpPr>
        <p:pic>
          <p:nvPicPr>
            <p:cNvPr id="54279" name="Bild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38" y="1812925"/>
              <a:ext cx="6619875" cy="4335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Pfeil nach oben 7"/>
            <p:cNvSpPr>
              <a:spLocks noChangeArrowheads="1"/>
            </p:cNvSpPr>
            <p:nvPr/>
          </p:nvSpPr>
          <p:spPr bwMode="auto">
            <a:xfrm>
              <a:off x="2889250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Pfeil nach oben 11"/>
            <p:cNvSpPr>
              <a:spLocks noChangeArrowheads="1"/>
            </p:cNvSpPr>
            <p:nvPr/>
          </p:nvSpPr>
          <p:spPr bwMode="auto">
            <a:xfrm>
              <a:off x="3903663" y="5702301"/>
              <a:ext cx="234950" cy="446087"/>
            </a:xfrm>
            <a:prstGeom prst="upArrow">
              <a:avLst>
                <a:gd name="adj1" fmla="val 50000"/>
                <a:gd name="adj2" fmla="val 49998"/>
              </a:avLst>
            </a:prstGeom>
            <a:gradFill rotWithShape="1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162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282" name="Textfeld 8"/>
            <p:cNvSpPr txBox="1">
              <a:spLocks noChangeArrowheads="1"/>
            </p:cNvSpPr>
            <p:nvPr/>
          </p:nvSpPr>
          <p:spPr bwMode="auto">
            <a:xfrm>
              <a:off x="2655888" y="6042025"/>
              <a:ext cx="7016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2p-1s</a:t>
              </a:r>
            </a:p>
          </p:txBody>
        </p:sp>
        <p:sp>
          <p:nvSpPr>
            <p:cNvPr id="54283" name="Textfeld 13"/>
            <p:cNvSpPr txBox="1">
              <a:spLocks noChangeArrowheads="1"/>
            </p:cNvSpPr>
            <p:nvPr/>
          </p:nvSpPr>
          <p:spPr bwMode="auto">
            <a:xfrm>
              <a:off x="3622675" y="6042025"/>
              <a:ext cx="175736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/>
                <a:t>3p-1s and higher</a:t>
              </a:r>
            </a:p>
          </p:txBody>
        </p:sp>
      </p:grpSp>
      <p:sp>
        <p:nvSpPr>
          <p:cNvPr id="54278" name="Textfeld 5"/>
          <p:cNvSpPr txBox="1">
            <a:spLocks noChangeArrowheads="1"/>
          </p:cNvSpPr>
          <p:nvPr/>
        </p:nvSpPr>
        <p:spPr bwMode="auto">
          <a:xfrm>
            <a:off x="5319713" y="2381250"/>
            <a:ext cx="2698876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3A56C2"/>
                </a:solidFill>
              </a:rPr>
              <a:t>First </a:t>
            </a:r>
            <a:r>
              <a:rPr lang="de-DE" sz="2400" dirty="0" err="1">
                <a:solidFill>
                  <a:srgbClr val="3A56C2"/>
                </a:solidFill>
              </a:rPr>
              <a:t>exploratory</a:t>
            </a:r>
            <a:r>
              <a:rPr lang="de-DE" sz="2400" dirty="0">
                <a:solidFill>
                  <a:srgbClr val="3A56C2"/>
                </a:solidFill>
              </a:rPr>
              <a:t> K</a:t>
            </a:r>
            <a:r>
              <a:rPr lang="de-DE" sz="2400" baseline="30000" dirty="0">
                <a:solidFill>
                  <a:srgbClr val="3A56C2"/>
                </a:solidFill>
              </a:rPr>
              <a:t>-</a:t>
            </a:r>
            <a:r>
              <a:rPr lang="de-DE" sz="2400" dirty="0">
                <a:solidFill>
                  <a:srgbClr val="3A56C2"/>
                </a:solidFill>
              </a:rPr>
              <a:t>d </a:t>
            </a:r>
          </a:p>
          <a:p>
            <a:r>
              <a:rPr lang="de-DE" sz="2400" dirty="0" err="1">
                <a:solidFill>
                  <a:srgbClr val="3A56C2"/>
                </a:solidFill>
              </a:rPr>
              <a:t>x-ray</a:t>
            </a:r>
            <a:r>
              <a:rPr lang="de-DE" sz="2400" dirty="0">
                <a:solidFill>
                  <a:srgbClr val="3A56C2"/>
                </a:solidFill>
              </a:rPr>
              <a:t> </a:t>
            </a:r>
            <a:r>
              <a:rPr lang="de-DE" sz="2400" dirty="0" err="1" smtClean="0">
                <a:solidFill>
                  <a:srgbClr val="3A56C2"/>
                </a:solidFill>
              </a:rPr>
              <a:t>experiment</a:t>
            </a:r>
            <a:endParaRPr lang="de-DE" sz="2400" dirty="0" smtClean="0">
              <a:solidFill>
                <a:srgbClr val="3A56C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5300" name="Bild 6" descr="Bildschirmaufnahm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1227138"/>
            <a:ext cx="5726112" cy="395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Yield of K-series in KD</a:t>
            </a:r>
            <a:endParaRPr lang="en-US" sz="3200">
              <a:solidFill>
                <a:srgbClr val="3145DB"/>
              </a:solidFill>
              <a:cs typeface="MS PGothic" pitchFamily="34" charset="-128"/>
            </a:endParaRP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6386513" y="2814638"/>
            <a:ext cx="2147887" cy="2030413"/>
            <a:chOff x="6386390" y="2247290"/>
            <a:chExt cx="2148770" cy="2031326"/>
          </a:xfrm>
        </p:grpSpPr>
        <p:sp>
          <p:nvSpPr>
            <p:cNvPr id="73735" name="Textfeld 10"/>
            <p:cNvSpPr txBox="1">
              <a:spLocks noChangeArrowheads="1"/>
            </p:cNvSpPr>
            <p:nvPr/>
          </p:nvSpPr>
          <p:spPr bwMode="auto">
            <a:xfrm>
              <a:off x="6386390" y="2247290"/>
              <a:ext cx="2148770" cy="2031325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Upper limits (90 C.L.)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for the x-ray yield</a:t>
              </a:r>
            </a:p>
            <a:p>
              <a:r>
                <a:rPr lang="de-DE">
                  <a:solidFill>
                    <a:schemeClr val="tx1"/>
                  </a:solidFill>
                  <a:ea typeface="MS PGothic" pitchFamily="34" charset="-128"/>
                  <a:cs typeface="MS PGothic" pitchFamily="34" charset="-128"/>
                </a:rPr>
                <a:t>(SIDDHARTA)</a:t>
              </a: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  <a:p>
              <a:endParaRPr lang="de-DE">
                <a:solidFill>
                  <a:schemeClr val="tx1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pic>
          <p:nvPicPr>
            <p:cNvPr id="73734" name="Bild 9"/>
            <p:cNvPicPr>
              <a:picLocks noChangeAspect="1"/>
            </p:cNvPicPr>
            <p:nvPr/>
          </p:nvPicPr>
          <p:blipFill>
            <a:blip r:embed="rId3">
              <a:alphaModFix amt="28000"/>
            </a:blip>
            <a:srcRect/>
            <a:stretch>
              <a:fillRect/>
            </a:stretch>
          </p:blipFill>
          <p:spPr bwMode="auto">
            <a:xfrm>
              <a:off x="6386390" y="3516273"/>
              <a:ext cx="1878785" cy="762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Hadron 2015, Newport News</a:t>
            </a:r>
            <a:endParaRPr lang="de-DE" sz="1200">
              <a:solidFill>
                <a:srgbClr val="898989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71450" y="334963"/>
            <a:ext cx="5434013" cy="61007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3600" u="sng"/>
              <a:t/>
            </a:r>
            <a:br>
              <a:rPr lang="en-US" sz="3600" u="sng"/>
            </a:br>
            <a:r>
              <a:rPr lang="en-US" sz="1200" u="sng"/>
              <a:t/>
            </a:r>
            <a:br>
              <a:rPr lang="en-US" sz="1200" u="sng"/>
            </a:br>
            <a:r>
              <a:rPr lang="en-US" sz="2000" b="1">
                <a:solidFill>
                  <a:srgbClr val="3145DB"/>
                </a:solidFill>
              </a:rPr>
              <a:t>Kaonic Hydrogen: </a:t>
            </a:r>
            <a:r>
              <a:rPr lang="en-US" sz="2000"/>
              <a:t>400pb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most precise measurement</a:t>
            </a:r>
            <a:r>
              <a:rPr lang="en-US" sz="2000"/>
              <a:t>, Physics Letters B704 (2011) 113</a:t>
            </a:r>
            <a:br>
              <a:rPr lang="en-US" sz="2000"/>
            </a:br>
            <a:endParaRPr lang="en-US" sz="2000"/>
          </a:p>
          <a:p>
            <a:pPr eaLnBrk="1" hangingPunct="1"/>
            <a:r>
              <a:rPr lang="en-US" sz="2000" b="1">
                <a:solidFill>
                  <a:srgbClr val="3145DB"/>
                </a:solidFill>
              </a:rPr>
              <a:t>Kaonic deuterium: </a:t>
            </a:r>
            <a:r>
              <a:rPr lang="en-US" sz="2000"/>
              <a:t>100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exploratory </a:t>
            </a:r>
            <a:br>
              <a:rPr lang="en-US" sz="2000">
                <a:solidFill>
                  <a:srgbClr val="FF0000"/>
                </a:solidFill>
              </a:rPr>
            </a:br>
            <a:r>
              <a:rPr lang="en-US" sz="2000">
                <a:solidFill>
                  <a:srgbClr val="FF0000"/>
                </a:solidFill>
              </a:rPr>
              <a:t>first measurement ever</a:t>
            </a:r>
            <a:r>
              <a:rPr lang="en-US" sz="2000"/>
              <a:t>, Nucl. Phys.A907 (2013)69</a:t>
            </a:r>
          </a:p>
          <a:p>
            <a:pPr eaLnBrk="1" hangingPunct="1"/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4:</a:t>
            </a:r>
            <a:r>
              <a:rPr lang="en-US" sz="2000"/>
              <a:t> </a:t>
            </a:r>
            <a:r>
              <a:rPr lang="en-US" sz="2000">
                <a:solidFill>
                  <a:srgbClr val="FF0000"/>
                </a:solidFill>
              </a:rPr>
              <a:t>first measurement ever in gaseous target</a:t>
            </a:r>
            <a:r>
              <a:rPr lang="en-US" sz="2000"/>
              <a:t>; published in Phys. Lett. B 681 (2009) 310; NIM A628 (2011) 264 and </a:t>
            </a:r>
            <a:br>
              <a:rPr lang="en-US" sz="2000"/>
            </a:br>
            <a:r>
              <a:rPr lang="en-US" sz="2000"/>
              <a:t>Phys. Lett. B 697 (2011)</a:t>
            </a:r>
            <a:br>
              <a:rPr lang="en-US" sz="2000"/>
            </a:br>
            <a:r>
              <a:rPr lang="en-US" sz="2000"/>
              <a:t/>
            </a:r>
            <a:br>
              <a:rPr lang="en-US" sz="2000"/>
            </a:br>
            <a:r>
              <a:rPr lang="en-US" sz="2000" b="1">
                <a:solidFill>
                  <a:srgbClr val="3145DB"/>
                </a:solidFill>
              </a:rPr>
              <a:t>- Kaonic helium 3: </a:t>
            </a:r>
            <a:r>
              <a:rPr lang="en-US" sz="2000"/>
              <a:t> 10 pb</a:t>
            </a:r>
            <a:r>
              <a:rPr lang="en-US" sz="2000" baseline="30000"/>
              <a:t>-1</a:t>
            </a:r>
            <a:r>
              <a:rPr lang="en-US" sz="2000"/>
              <a:t>, </a:t>
            </a:r>
            <a:r>
              <a:rPr lang="en-US" sz="2000">
                <a:solidFill>
                  <a:srgbClr val="FF0000"/>
                </a:solidFill>
              </a:rPr>
              <a:t>first measurement</a:t>
            </a:r>
            <a:r>
              <a:rPr lang="en-US" sz="2000"/>
              <a:t>, published in Phys. Lett. B 697 (2011) 199 </a:t>
            </a: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endParaRPr lang="it-IT" b="1" i="1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62469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000" y="1265238"/>
            <a:ext cx="3683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388" y="3776663"/>
            <a:ext cx="37338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808080">
                <a:alpha val="70000"/>
              </a:srgbClr>
            </a:outerShdw>
          </a:effectLst>
        </p:spPr>
      </p:pic>
      <p:sp>
        <p:nvSpPr>
          <p:cNvPr id="62471" name="Textfeld 2"/>
          <p:cNvSpPr txBox="1">
            <a:spLocks noChangeArrowheads="1"/>
          </p:cNvSpPr>
          <p:nvPr/>
        </p:nvSpPr>
        <p:spPr bwMode="auto">
          <a:xfrm>
            <a:off x="2236788" y="334963"/>
            <a:ext cx="43164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3600">
                <a:solidFill>
                  <a:srgbClr val="0000FF"/>
                </a:solidFill>
              </a:rPr>
              <a:t>Results of SIDDHARTA</a:t>
            </a:r>
          </a:p>
        </p:txBody>
      </p:sp>
    </p:spTree>
    <p:extLst>
      <p:ext uri="{BB962C8B-B14F-4D97-AF65-F5344CB8AC3E}">
        <p14:creationId xmlns:p14="http://schemas.microsoft.com/office/powerpoint/2010/main" val="26417772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feld 10"/>
          <p:cNvSpPr txBox="1">
            <a:spLocks noChangeArrowheads="1"/>
          </p:cNvSpPr>
          <p:nvPr/>
        </p:nvSpPr>
        <p:spPr bwMode="auto">
          <a:xfrm>
            <a:off x="234950" y="1111250"/>
            <a:ext cx="8512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Chiral SU(3) theory of antikaon-nucleon interactions with improved threshold constraints</a:t>
            </a:r>
          </a:p>
          <a:p>
            <a:pPr eaLnBrk="1" hangingPunct="1"/>
            <a:r>
              <a:rPr lang="de-DE" sz="1800"/>
              <a:t>Y. Ikeda, T. Hyodo and W. Weise, Nucl. Phys. A881 (2012) 98-114.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413" y="2159000"/>
            <a:ext cx="72104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ierung 2"/>
          <p:cNvGrpSpPr/>
          <p:nvPr/>
        </p:nvGrpSpPr>
        <p:grpSpPr>
          <a:xfrm>
            <a:off x="3488724" y="3332655"/>
            <a:ext cx="4388781" cy="1221828"/>
            <a:chOff x="3488724" y="3332655"/>
            <a:chExt cx="4388781" cy="1221828"/>
          </a:xfrm>
        </p:grpSpPr>
        <p:sp>
          <p:nvSpPr>
            <p:cNvPr id="2" name="Oval 1"/>
            <p:cNvSpPr/>
            <p:nvPr/>
          </p:nvSpPr>
          <p:spPr>
            <a:xfrm>
              <a:off x="3488724" y="3739931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Oval 5"/>
            <p:cNvSpPr/>
            <p:nvPr/>
          </p:nvSpPr>
          <p:spPr>
            <a:xfrm>
              <a:off x="7021952" y="3332655"/>
              <a:ext cx="855553" cy="814552"/>
            </a:xfrm>
            <a:prstGeom prst="ellipse">
              <a:avLst/>
            </a:prstGeom>
            <a:noFill/>
            <a:ln w="19050" cmpd="sng">
              <a:solidFill>
                <a:srgbClr val="C050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8031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3"/>
            <a:ext cx="8229600" cy="1143000"/>
          </a:xfrm>
        </p:spPr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Motivation </a:t>
            </a:r>
            <a:r>
              <a:rPr lang="de-DE" dirty="0" err="1" smtClean="0">
                <a:solidFill>
                  <a:srgbClr val="0000FF"/>
                </a:solidFill>
              </a:rPr>
              <a:t>for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experiments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045" y="1142887"/>
            <a:ext cx="8561755" cy="9895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SIDDHARTA – K-p strong interaction observables</a:t>
            </a:r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</a:t>
            </a:r>
          </a:p>
          <a:p>
            <a:pPr marL="0" indent="0">
              <a:buNone/>
            </a:pPr>
            <a:endParaRPr lang="en-US" sz="2400" dirty="0" smtClean="0"/>
          </a:p>
          <a:p>
            <a:pPr marL="400050" lvl="1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41104" y="2181274"/>
            <a:ext cx="834569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But: </a:t>
            </a:r>
            <a:r>
              <a:rPr lang="en-US" sz="2400" dirty="0" smtClean="0">
                <a:solidFill>
                  <a:srgbClr val="FF6600"/>
                </a:solidFill>
              </a:rPr>
              <a:t>No data on </a:t>
            </a:r>
            <a:r>
              <a:rPr lang="en-US" sz="2400" dirty="0" err="1" smtClean="0"/>
              <a:t>hadronic</a:t>
            </a:r>
            <a:r>
              <a:rPr lang="en-US" sz="2400" dirty="0" smtClean="0"/>
              <a:t> </a:t>
            </a:r>
            <a:r>
              <a:rPr lang="en-US" sz="2400" dirty="0"/>
              <a:t>shift and width of 1s state of </a:t>
            </a:r>
            <a:r>
              <a:rPr lang="en-US" sz="2400" dirty="0" err="1"/>
              <a:t>kaonic</a:t>
            </a:r>
            <a:r>
              <a:rPr lang="en-US" sz="2400" dirty="0"/>
              <a:t> </a:t>
            </a:r>
            <a:r>
              <a:rPr lang="en-US" sz="2400" dirty="0" smtClean="0"/>
              <a:t>					   deuterium </a:t>
            </a:r>
            <a:endParaRPr lang="en-US" sz="2400" dirty="0"/>
          </a:p>
          <a:p>
            <a:r>
              <a:rPr lang="en-US" sz="2400" dirty="0"/>
              <a:t>    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smtClean="0"/>
              <a:t>still </a:t>
            </a:r>
            <a:r>
              <a:rPr lang="en-US" sz="2400" dirty="0"/>
              <a:t>to be </a:t>
            </a:r>
            <a:r>
              <a:rPr lang="en-US" sz="2400" dirty="0" smtClean="0"/>
              <a:t>measured</a:t>
            </a:r>
          </a:p>
          <a:p>
            <a:endParaRPr lang="en-US" sz="2400" dirty="0"/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Study of K-n interaction: </a:t>
            </a:r>
            <a:r>
              <a:rPr lang="en-US" sz="2400" dirty="0" err="1"/>
              <a:t>Isospin</a:t>
            </a:r>
            <a:r>
              <a:rPr lang="en-US" sz="2400" dirty="0"/>
              <a:t>-dependent scattering lengths from KH and KD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>
                <a:solidFill>
                  <a:srgbClr val="0000FF"/>
                </a:solidFill>
              </a:rPr>
              <a:t>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p interaction at low energy is well understood, but the case of K</a:t>
            </a:r>
            <a:r>
              <a:rPr lang="en-US" sz="2400" baseline="30000" dirty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d represents the most important missing </a:t>
            </a:r>
            <a:r>
              <a:rPr lang="en-US" sz="2400" dirty="0" smtClean="0">
                <a:solidFill>
                  <a:srgbClr val="0000FF"/>
                </a:solidFill>
              </a:rPr>
              <a:t>information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>
              <a:solidFill>
                <a:srgbClr val="0000FF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de-DE" sz="2400" dirty="0" smtClean="0"/>
              <a:t>High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studies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 (e.g. K-He, </a:t>
            </a:r>
            <a:r>
              <a:rPr lang="de-DE" sz="2400" dirty="0" err="1" smtClean="0"/>
              <a:t>heavier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atoms</a:t>
            </a:r>
            <a:r>
              <a:rPr lang="de-DE" sz="2400" dirty="0" smtClean="0"/>
              <a:t>)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1090712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3509" y="4375931"/>
            <a:ext cx="519311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feld 31"/>
          <p:cNvSpPr txBox="1">
            <a:spLocks noChangeArrowheads="1"/>
          </p:cNvSpPr>
          <p:nvPr/>
        </p:nvSpPr>
        <p:spPr bwMode="auto">
          <a:xfrm>
            <a:off x="395536" y="3815462"/>
            <a:ext cx="7500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400" dirty="0" err="1"/>
              <a:t>Modified</a:t>
            </a:r>
            <a:r>
              <a:rPr lang="de-DE" sz="1400" dirty="0"/>
              <a:t> </a:t>
            </a:r>
            <a:r>
              <a:rPr lang="de-DE" sz="1400" dirty="0" err="1"/>
              <a:t>Deser</a:t>
            </a:r>
            <a:r>
              <a:rPr lang="de-DE" sz="1400" dirty="0"/>
              <a:t> </a:t>
            </a:r>
            <a:r>
              <a:rPr lang="de-DE" sz="1400" dirty="0" err="1"/>
              <a:t>formula</a:t>
            </a:r>
            <a:r>
              <a:rPr lang="de-DE" sz="1400" dirty="0"/>
              <a:t> </a:t>
            </a:r>
            <a:r>
              <a:rPr lang="de-DE" sz="1400" dirty="0" err="1"/>
              <a:t>next-to-leading</a:t>
            </a:r>
            <a:r>
              <a:rPr lang="de-DE" sz="1400" dirty="0"/>
              <a:t> </a:t>
            </a:r>
            <a:r>
              <a:rPr lang="de-DE" sz="1400" dirty="0" err="1"/>
              <a:t>order</a:t>
            </a:r>
            <a:r>
              <a:rPr lang="de-DE" sz="1400" dirty="0"/>
              <a:t> in </a:t>
            </a:r>
            <a:r>
              <a:rPr lang="de-DE" sz="1400" dirty="0" err="1"/>
              <a:t>isospin</a:t>
            </a:r>
            <a:r>
              <a:rPr lang="de-DE" sz="1400" dirty="0"/>
              <a:t> </a:t>
            </a:r>
            <a:r>
              <a:rPr lang="de-DE" sz="1400" dirty="0" err="1"/>
              <a:t>breaking</a:t>
            </a:r>
            <a:r>
              <a:rPr lang="de-DE" sz="1400" dirty="0"/>
              <a:t> (Meißner, </a:t>
            </a:r>
            <a:r>
              <a:rPr lang="de-DE" sz="1400" dirty="0" err="1"/>
              <a:t>Raha</a:t>
            </a:r>
            <a:r>
              <a:rPr lang="de-DE" sz="1400" dirty="0"/>
              <a:t>, </a:t>
            </a:r>
            <a:r>
              <a:rPr lang="de-DE" sz="1400" dirty="0" err="1"/>
              <a:t>Rusetsky</a:t>
            </a:r>
            <a:r>
              <a:rPr lang="de-DE" sz="1400" dirty="0"/>
              <a:t> </a:t>
            </a:r>
            <a:r>
              <a:rPr lang="de-DE" sz="1400" dirty="0" smtClean="0"/>
              <a:t>2004</a:t>
            </a:r>
            <a:r>
              <a:rPr lang="de-DE" sz="1400" baseline="30000" dirty="0" smtClean="0"/>
              <a:t>  </a:t>
            </a:r>
            <a:r>
              <a:rPr lang="de-DE" sz="1400" dirty="0" smtClean="0"/>
              <a:t>[3])</a:t>
            </a:r>
            <a:endParaRPr lang="de-DE" sz="1400" dirty="0"/>
          </a:p>
          <a:p>
            <a:r>
              <a:rPr lang="de-DE" sz="1400" dirty="0"/>
              <a:t>(</a:t>
            </a:r>
            <a:r>
              <a:rPr lang="de-DE" sz="1400" dirty="0">
                <a:latin typeface="Symbol" pitchFamily="18" charset="2"/>
              </a:rPr>
              <a:t>m</a:t>
            </a:r>
            <a:r>
              <a:rPr lang="de-DE" sz="1400" baseline="-25000" dirty="0"/>
              <a:t>c</a:t>
            </a:r>
            <a:r>
              <a:rPr lang="de-DE" sz="1400" dirty="0"/>
              <a:t> </a:t>
            </a:r>
            <a:r>
              <a:rPr lang="de-DE" sz="1400" dirty="0" err="1"/>
              <a:t>reduced</a:t>
            </a:r>
            <a:r>
              <a:rPr lang="de-DE" sz="1400" dirty="0"/>
              <a:t> </a:t>
            </a:r>
            <a:r>
              <a:rPr lang="de-DE" sz="1400" dirty="0" err="1"/>
              <a:t>mass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smtClean="0"/>
              <a:t>K</a:t>
            </a:r>
            <a:r>
              <a:rPr lang="de-DE" sz="1400" baseline="30000" dirty="0" smtClean="0"/>
              <a:t>-</a:t>
            </a:r>
            <a:r>
              <a:rPr lang="de-DE" sz="1400" dirty="0" smtClean="0"/>
              <a:t>d, </a:t>
            </a:r>
            <a:r>
              <a:rPr lang="de-DE" sz="1400" dirty="0" smtClean="0">
                <a:latin typeface="Symbol" pitchFamily="18" charset="2"/>
              </a:rPr>
              <a:t>a</a:t>
            </a:r>
            <a:r>
              <a:rPr lang="de-DE" sz="1400" dirty="0" smtClean="0"/>
              <a:t> </a:t>
            </a:r>
            <a:r>
              <a:rPr lang="de-DE" sz="1400" dirty="0" err="1" smtClean="0"/>
              <a:t>finestructure</a:t>
            </a:r>
            <a:r>
              <a:rPr lang="de-DE" sz="1400" dirty="0" smtClean="0"/>
              <a:t> </a:t>
            </a:r>
            <a:r>
              <a:rPr lang="de-DE" sz="1400" dirty="0" err="1" smtClean="0"/>
              <a:t>constant</a:t>
            </a:r>
            <a:r>
              <a:rPr lang="de-DE" sz="1400" dirty="0" smtClean="0"/>
              <a:t> </a:t>
            </a:r>
            <a:r>
              <a:rPr lang="de-DE" sz="1400" dirty="0"/>
              <a:t>)</a:t>
            </a:r>
            <a:endParaRPr lang="de-AT" sz="1400" dirty="0"/>
          </a:p>
        </p:txBody>
      </p:sp>
      <p:graphicFrame>
        <p:nvGraphicFramePr>
          <p:cNvPr id="36" name="Tabel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710721"/>
              </p:ext>
            </p:extLst>
          </p:nvPr>
        </p:nvGraphicFramePr>
        <p:xfrm>
          <a:off x="224348" y="1036848"/>
          <a:ext cx="6513132" cy="248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363"/>
                <a:gridCol w="1045317"/>
                <a:gridCol w="1206136"/>
                <a:gridCol w="2814316"/>
              </a:tblGrid>
              <a:tr h="469518">
                <a:tc>
                  <a:txBody>
                    <a:bodyPr/>
                    <a:lstStyle/>
                    <a:p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de-DE" sz="1400" b="0" i="1" baseline="-250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[</a:t>
                      </a:r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fm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e</a:t>
                      </a:r>
                      <a:r>
                        <a:rPr lang="de-DE" sz="1400" b="0" baseline="-25000" dirty="0" smtClean="0">
                          <a:solidFill>
                            <a:schemeClr val="tx1"/>
                          </a:solidFill>
                        </a:rPr>
                        <a:t>1s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[eV]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G</a:t>
                      </a:r>
                      <a:r>
                        <a:rPr lang="de-DE" sz="1400" b="0" baseline="-25000" dirty="0" smtClean="0">
                          <a:solidFill>
                            <a:schemeClr val="tx1"/>
                          </a:solidFill>
                        </a:rPr>
                        <a:t>1s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[eV]</a:t>
                      </a:r>
                      <a:endParaRPr lang="de-AT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Reference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>
                    <a:solidFill>
                      <a:srgbClr val="FFC000"/>
                    </a:solidFill>
                  </a:tcPr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-1.58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1.37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- 887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err="1" smtClean="0">
                          <a:solidFill>
                            <a:schemeClr val="tx1"/>
                          </a:solidFill>
                        </a:rPr>
                        <a:t>Mizutani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2013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 [4]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smtClean="0">
                          <a:solidFill>
                            <a:schemeClr val="tx1"/>
                          </a:solidFill>
                        </a:rPr>
                        <a:t>-1.48 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  <a:r>
                        <a:rPr lang="de-DE" sz="1400" b="0" i="1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smtClean="0">
                          <a:solidFill>
                            <a:schemeClr val="tx1"/>
                          </a:solidFill>
                        </a:rPr>
                        <a:t> 1.22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- 787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1011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Shevchenko 2012   [5]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-1.46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1.08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- 779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Meißner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2011 </a:t>
                      </a:r>
                      <a:r>
                        <a:rPr lang="de-DE" sz="1400" b="0" baseline="3000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[1]</a:t>
                      </a:r>
                      <a:endParaRPr lang="de-AT" sz="14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-1.42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1.09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- 769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674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Gal 2007  [6]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  <a:tr h="402106"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-1.66 + </a:t>
                      </a:r>
                      <a:r>
                        <a:rPr lang="de-DE" sz="1400" b="0" i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 1.28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- 884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665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  <a:tc>
                  <a:txBody>
                    <a:bodyPr/>
                    <a:lstStyle/>
                    <a:p>
                      <a:r>
                        <a:rPr lang="de-DE" sz="1400" b="0" dirty="0" smtClean="0">
                          <a:solidFill>
                            <a:schemeClr val="tx1"/>
                          </a:solidFill>
                        </a:rPr>
                        <a:t>Meißner</a:t>
                      </a:r>
                      <a:r>
                        <a:rPr lang="de-DE" sz="1400" b="0" baseline="0" dirty="0" smtClean="0">
                          <a:solidFill>
                            <a:schemeClr val="tx1"/>
                          </a:solidFill>
                        </a:rPr>
                        <a:t> 2006   [7]</a:t>
                      </a:r>
                      <a:endParaRPr lang="de-AT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4" marB="45714"/>
                </a:tc>
              </a:tr>
            </a:tbl>
          </a:graphicData>
        </a:graphic>
      </p:graphicFrame>
      <p:sp>
        <p:nvSpPr>
          <p:cNvPr id="2102" name="Textfeld 9"/>
          <p:cNvSpPr txBox="1">
            <a:spLocks noChangeArrowheads="1"/>
          </p:cNvSpPr>
          <p:nvPr/>
        </p:nvSpPr>
        <p:spPr bwMode="auto">
          <a:xfrm>
            <a:off x="467544" y="5096011"/>
            <a:ext cx="491192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e-DE" sz="1100" dirty="0">
                <a:cs typeface="Times New Roman" pitchFamily="18" charset="0"/>
              </a:rPr>
              <a:t>[1]  M. Döring, U.-G. Meißner, Phys. </a:t>
            </a:r>
            <a:r>
              <a:rPr lang="de-DE" sz="1100" dirty="0" err="1">
                <a:cs typeface="Times New Roman" pitchFamily="18" charset="0"/>
              </a:rPr>
              <a:t>Lett</a:t>
            </a:r>
            <a:r>
              <a:rPr lang="de-DE" sz="1100" dirty="0">
                <a:cs typeface="Times New Roman" pitchFamily="18" charset="0"/>
              </a:rPr>
              <a:t>. B 704 (2011) </a:t>
            </a:r>
            <a:r>
              <a:rPr lang="de-DE" sz="1100" dirty="0" smtClean="0">
                <a:cs typeface="Times New Roman" pitchFamily="18" charset="0"/>
              </a:rPr>
              <a:t>663.</a:t>
            </a:r>
          </a:p>
          <a:p>
            <a:r>
              <a:rPr lang="de-DE" sz="1100" dirty="0" smtClean="0"/>
              <a:t>[3]  U.-G. Meißner, </a:t>
            </a:r>
            <a:r>
              <a:rPr lang="de-DE" sz="1100" dirty="0" err="1" smtClean="0"/>
              <a:t>U.Raha</a:t>
            </a:r>
            <a:r>
              <a:rPr lang="de-DE" sz="1100" dirty="0" smtClean="0"/>
              <a:t>, </a:t>
            </a:r>
            <a:r>
              <a:rPr lang="de-DE" sz="1100" dirty="0" err="1" smtClean="0"/>
              <a:t>A.Rusetsky</a:t>
            </a:r>
            <a:r>
              <a:rPr lang="de-DE" sz="1100" dirty="0" smtClean="0"/>
              <a:t>, Eur. phys. J. C35 (2004) 349.</a:t>
            </a:r>
            <a:endParaRPr lang="de-DE" sz="1100" dirty="0" smtClean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[4]  T. </a:t>
            </a:r>
            <a:r>
              <a:rPr lang="de-DE" sz="1100" dirty="0" err="1" smtClean="0">
                <a:cs typeface="Times New Roman" pitchFamily="18" charset="0"/>
              </a:rPr>
              <a:t>Mizutani</a:t>
            </a:r>
            <a:r>
              <a:rPr lang="de-DE" sz="1100" dirty="0" smtClean="0">
                <a:cs typeface="Times New Roman" pitchFamily="18" charset="0"/>
              </a:rPr>
              <a:t>, C. </a:t>
            </a:r>
            <a:r>
              <a:rPr lang="de-DE" sz="1100" dirty="0" err="1" smtClean="0">
                <a:cs typeface="Times New Roman" pitchFamily="18" charset="0"/>
              </a:rPr>
              <a:t>Fayard</a:t>
            </a:r>
            <a:r>
              <a:rPr lang="de-DE" sz="1100" dirty="0" smtClean="0">
                <a:cs typeface="Times New Roman" pitchFamily="18" charset="0"/>
              </a:rPr>
              <a:t>, B. </a:t>
            </a:r>
            <a:r>
              <a:rPr lang="de-DE" sz="1100" dirty="0" err="1" smtClean="0">
                <a:cs typeface="Times New Roman" pitchFamily="18" charset="0"/>
              </a:rPr>
              <a:t>Saghai</a:t>
            </a:r>
            <a:r>
              <a:rPr lang="de-DE" sz="1100" dirty="0" smtClean="0">
                <a:cs typeface="Times New Roman" pitchFamily="18" charset="0"/>
              </a:rPr>
              <a:t>, K. </a:t>
            </a:r>
            <a:r>
              <a:rPr lang="de-DE" sz="1100" dirty="0" err="1" smtClean="0">
                <a:cs typeface="Times New Roman" pitchFamily="18" charset="0"/>
              </a:rPr>
              <a:t>Tsushima</a:t>
            </a:r>
            <a:r>
              <a:rPr lang="de-DE" sz="1100" dirty="0" smtClean="0">
                <a:cs typeface="Times New Roman" pitchFamily="18" charset="0"/>
              </a:rPr>
              <a:t>, arXiv:1211.5824[</a:t>
            </a:r>
            <a:r>
              <a:rPr lang="de-DE" sz="1100" dirty="0" err="1" smtClean="0">
                <a:cs typeface="Times New Roman" pitchFamily="18" charset="0"/>
              </a:rPr>
              <a:t>hep-ph</a:t>
            </a:r>
            <a:r>
              <a:rPr lang="de-DE" sz="1100" dirty="0" smtClean="0">
                <a:cs typeface="Times New Roman" pitchFamily="18" charset="0"/>
              </a:rPr>
              <a:t>] (2013).</a:t>
            </a:r>
            <a:endParaRPr lang="de-DE" sz="1100" dirty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[5]  </a:t>
            </a:r>
            <a:r>
              <a:rPr lang="de-DE" sz="1100" dirty="0">
                <a:cs typeface="Times New Roman" pitchFamily="18" charset="0"/>
              </a:rPr>
              <a:t>N.V. Shevchenko, </a:t>
            </a:r>
            <a:r>
              <a:rPr lang="de-DE" sz="1100" dirty="0" err="1" smtClean="0">
                <a:cs typeface="Times New Roman" pitchFamily="18" charset="0"/>
              </a:rPr>
              <a:t>Nucl</a:t>
            </a:r>
            <a:r>
              <a:rPr lang="de-DE" sz="1100" dirty="0" smtClean="0">
                <a:cs typeface="Times New Roman" pitchFamily="18" charset="0"/>
              </a:rPr>
              <a:t>. Phys. A 890-891 </a:t>
            </a:r>
            <a:r>
              <a:rPr lang="de-DE" sz="1100" dirty="0">
                <a:cs typeface="Times New Roman" pitchFamily="18" charset="0"/>
              </a:rPr>
              <a:t>(</a:t>
            </a:r>
            <a:r>
              <a:rPr lang="de-DE" sz="1100" dirty="0" smtClean="0">
                <a:cs typeface="Times New Roman" pitchFamily="18" charset="0"/>
              </a:rPr>
              <a:t>2012) 50-61.</a:t>
            </a:r>
            <a:endParaRPr lang="de-DE" sz="1100" dirty="0">
              <a:cs typeface="Times New Roman" pitchFamily="18" charset="0"/>
            </a:endParaRPr>
          </a:p>
          <a:p>
            <a:r>
              <a:rPr lang="de-DE" sz="1100" dirty="0" smtClean="0">
                <a:cs typeface="Times New Roman" pitchFamily="18" charset="0"/>
              </a:rPr>
              <a:t>[6]  </a:t>
            </a:r>
            <a:r>
              <a:rPr lang="de-DE" sz="1100" dirty="0">
                <a:cs typeface="Times New Roman" pitchFamily="18" charset="0"/>
              </a:rPr>
              <a:t>A. Gal, Int. J. Mod. Phys. A22 (2007) 226</a:t>
            </a:r>
          </a:p>
          <a:p>
            <a:r>
              <a:rPr lang="de-DE" sz="1100" dirty="0" smtClean="0">
                <a:cs typeface="Times New Roman" pitchFamily="18" charset="0"/>
              </a:rPr>
              <a:t>[7]  </a:t>
            </a:r>
            <a:r>
              <a:rPr lang="de-DE" sz="1100" dirty="0" smtClean="0"/>
              <a:t>U</a:t>
            </a:r>
            <a:r>
              <a:rPr lang="de-DE" sz="1100" dirty="0"/>
              <a:t>.-G.  Meißner, U. </a:t>
            </a:r>
            <a:r>
              <a:rPr lang="de-DE" sz="1100" dirty="0" err="1"/>
              <a:t>Raha</a:t>
            </a:r>
            <a:r>
              <a:rPr lang="de-DE" sz="1100" dirty="0"/>
              <a:t>, A. </a:t>
            </a:r>
            <a:r>
              <a:rPr lang="de-DE" sz="1100" dirty="0" err="1"/>
              <a:t>Rusetsky</a:t>
            </a:r>
            <a:r>
              <a:rPr lang="de-DE" sz="1100" dirty="0"/>
              <a:t>, Eur. phys. J. C47 (2006) </a:t>
            </a:r>
            <a:r>
              <a:rPr lang="de-DE" sz="1100" dirty="0" smtClean="0"/>
              <a:t>473</a:t>
            </a:r>
            <a:endParaRPr lang="de-DE" sz="1100" dirty="0">
              <a:cs typeface="Times New Roman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07504" y="188640"/>
            <a:ext cx="35221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2400" dirty="0" err="1" smtClean="0">
                <a:latin typeface="+mn-lt"/>
              </a:rPr>
              <a:t>Expected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shift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width</a:t>
            </a:r>
            <a:endParaRPr lang="de-DE" sz="2400" dirty="0" smtClean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76256" y="1641800"/>
            <a:ext cx="15149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=&gt;</a:t>
            </a:r>
          </a:p>
          <a:p>
            <a:r>
              <a:rPr lang="de-DE" sz="1400" dirty="0" err="1" smtClean="0"/>
              <a:t>shift</a:t>
            </a:r>
            <a:r>
              <a:rPr lang="de-DE" sz="1400" dirty="0" smtClean="0"/>
              <a:t> = -800 eV</a:t>
            </a:r>
          </a:p>
          <a:p>
            <a:r>
              <a:rPr lang="de-DE" sz="1400" dirty="0" err="1" smtClean="0"/>
              <a:t>width</a:t>
            </a:r>
            <a:r>
              <a:rPr lang="de-DE" sz="1400" dirty="0" smtClean="0"/>
              <a:t> = 800 eV</a:t>
            </a:r>
          </a:p>
          <a:p>
            <a:r>
              <a:rPr lang="de-DE" sz="1400" dirty="0" err="1" smtClean="0"/>
              <a:t>used</a:t>
            </a:r>
            <a:r>
              <a:rPr lang="de-DE" sz="1400" dirty="0" smtClean="0"/>
              <a:t> in </a:t>
            </a:r>
            <a:r>
              <a:rPr lang="de-DE" sz="1400" dirty="0" err="1" smtClean="0"/>
              <a:t>simulation</a:t>
            </a:r>
            <a:endParaRPr lang="de-DE" sz="140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373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16131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Isospin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scattering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lengths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354" y="1054223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The </a:t>
            </a:r>
            <a:r>
              <a:rPr lang="de-DE" sz="2400" dirty="0" err="1" smtClean="0"/>
              <a:t>isospin</a:t>
            </a:r>
            <a:r>
              <a:rPr lang="de-DE" sz="2400" dirty="0" smtClean="0"/>
              <a:t> </a:t>
            </a:r>
            <a:r>
              <a:rPr lang="de-DE" sz="2400" dirty="0" err="1" smtClean="0"/>
              <a:t>scattering</a:t>
            </a:r>
            <a:r>
              <a:rPr lang="de-DE" sz="2400" dirty="0" smtClean="0"/>
              <a:t> </a:t>
            </a:r>
            <a:r>
              <a:rPr lang="de-DE" sz="2400" dirty="0" err="1" smtClean="0"/>
              <a:t>lengths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0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a</a:t>
            </a:r>
            <a:r>
              <a:rPr lang="de-DE" sz="2400" baseline="-25000" dirty="0" smtClean="0"/>
              <a:t>1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I=0,1 </a:t>
            </a:r>
            <a:r>
              <a:rPr lang="de-DE" sz="2400" dirty="0" err="1" smtClean="0"/>
              <a:t>cannot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determined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ε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Γ</a:t>
            </a:r>
            <a:r>
              <a:rPr lang="de-DE" sz="2400" baseline="-25000" dirty="0" smtClean="0"/>
              <a:t>1s</a:t>
            </a:r>
            <a:r>
              <a:rPr lang="de-DE" sz="2400" dirty="0" smtClean="0"/>
              <a:t> </a:t>
            </a:r>
            <a:r>
              <a:rPr lang="de-DE" sz="2400" dirty="0" err="1" smtClean="0"/>
              <a:t>from</a:t>
            </a:r>
            <a:r>
              <a:rPr lang="de-DE" sz="2400" dirty="0" smtClean="0"/>
              <a:t> </a:t>
            </a:r>
            <a:r>
              <a:rPr lang="de-DE" sz="2400" dirty="0" err="1" smtClean="0"/>
              <a:t>kaonic</a:t>
            </a:r>
            <a:r>
              <a:rPr lang="de-DE" sz="2400" dirty="0" smtClean="0"/>
              <a:t> hydrogen.</a:t>
            </a:r>
          </a:p>
          <a:p>
            <a:r>
              <a:rPr lang="de-DE" sz="2400" dirty="0" smtClean="0"/>
              <a:t>The (</a:t>
            </a:r>
            <a:r>
              <a:rPr lang="de-DE" sz="2400" dirty="0" err="1" smtClean="0"/>
              <a:t>modified</a:t>
            </a:r>
            <a:r>
              <a:rPr lang="de-DE" sz="2400" dirty="0" smtClean="0"/>
              <a:t>) </a:t>
            </a:r>
            <a:r>
              <a:rPr lang="de-DE" sz="2400" dirty="0" err="1" smtClean="0"/>
              <a:t>Deser</a:t>
            </a:r>
            <a:r>
              <a:rPr lang="de-DE" sz="2400" dirty="0" smtClean="0"/>
              <a:t>-type </a:t>
            </a:r>
            <a:r>
              <a:rPr lang="de-DE" sz="2400" dirty="0" err="1" smtClean="0"/>
              <a:t>formula</a:t>
            </a:r>
            <a:r>
              <a:rPr lang="de-DE" sz="2400" dirty="0"/>
              <a:t> </a:t>
            </a:r>
            <a:r>
              <a:rPr lang="de-DE" sz="1600" dirty="0" smtClean="0"/>
              <a:t>U.G.Meißner</a:t>
            </a:r>
            <a:r>
              <a:rPr lang="de-DE" sz="1600" dirty="0"/>
              <a:t>,U.Raha,A.Rusetsky,Eur.Phys.J.C35(2004)349,arXiv:hep-ph/0402261.</a:t>
            </a:r>
            <a:endParaRPr lang="de-DE" sz="16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pPr marL="0" indent="0">
              <a:buNone/>
            </a:pPr>
            <a:endParaRPr lang="de-DE" sz="2400" dirty="0" smtClean="0"/>
          </a:p>
          <a:p>
            <a:r>
              <a:rPr lang="de-DE" sz="2400" dirty="0" err="1" smtClean="0"/>
              <a:t>Kaonic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</a:t>
            </a:r>
            <a:r>
              <a:rPr lang="de-DE" sz="2400" dirty="0" err="1" smtClean="0"/>
              <a:t>provides</a:t>
            </a:r>
            <a:r>
              <a:rPr lang="de-DE" sz="2400" dirty="0" smtClean="0"/>
              <a:t> 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   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lacking</a:t>
            </a:r>
            <a:r>
              <a:rPr lang="de-DE" sz="2400" dirty="0" smtClean="0"/>
              <a:t> </a:t>
            </a:r>
            <a:r>
              <a:rPr lang="de-DE" sz="2400" dirty="0" err="1" smtClean="0"/>
              <a:t>information</a:t>
            </a:r>
            <a:endParaRPr lang="de-DE" sz="2400" dirty="0" smtClean="0"/>
          </a:p>
          <a:p>
            <a:endParaRPr lang="de-DE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08" y="2697554"/>
            <a:ext cx="7805615" cy="93781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565769" y="3635365"/>
            <a:ext cx="210038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err="1"/>
              <a:t>a</a:t>
            </a:r>
            <a:r>
              <a:rPr lang="de-DE" sz="2800" baseline="-25000" dirty="0" err="1" smtClean="0"/>
              <a:t>p</a:t>
            </a:r>
            <a:r>
              <a:rPr lang="de-DE" sz="2800" dirty="0" smtClean="0"/>
              <a:t> = ½(a</a:t>
            </a:r>
            <a:r>
              <a:rPr lang="de-DE" sz="2800" baseline="-25000" dirty="0" smtClean="0"/>
              <a:t>0</a:t>
            </a:r>
            <a:r>
              <a:rPr lang="de-DE" sz="2800" dirty="0" smtClean="0"/>
              <a:t>+a</a:t>
            </a:r>
            <a:r>
              <a:rPr lang="de-DE" sz="2800" baseline="-25000" dirty="0" smtClean="0"/>
              <a:t>1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sp>
        <p:nvSpPr>
          <p:cNvPr id="7" name="Textfeld 6"/>
          <p:cNvSpPr txBox="1"/>
          <p:nvPr/>
        </p:nvSpPr>
        <p:spPr>
          <a:xfrm>
            <a:off x="3741615" y="4909328"/>
            <a:ext cx="11918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</a:t>
            </a:r>
            <a:r>
              <a:rPr lang="de-DE" sz="2800" baseline="-25000" dirty="0"/>
              <a:t>n</a:t>
            </a:r>
            <a:r>
              <a:rPr lang="de-DE" sz="2800" dirty="0" smtClean="0"/>
              <a:t> = a</a:t>
            </a:r>
            <a:r>
              <a:rPr lang="de-DE" sz="2800" baseline="-25000" dirty="0" smtClean="0"/>
              <a:t>1</a:t>
            </a:r>
            <a:endParaRPr lang="de-DE" sz="2800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847" y="3987312"/>
            <a:ext cx="3281921" cy="257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799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Content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99107" y="2195512"/>
            <a:ext cx="7826251" cy="4525963"/>
          </a:xfrm>
        </p:spPr>
        <p:txBody>
          <a:bodyPr>
            <a:normAutofit/>
          </a:bodyPr>
          <a:lstStyle/>
          <a:p>
            <a:r>
              <a:rPr lang="de-DE" sz="2800" dirty="0" err="1" smtClean="0">
                <a:solidFill>
                  <a:srgbClr val="0000FF"/>
                </a:solidFill>
              </a:rPr>
              <a:t>Hadronic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atoms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probes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for</a:t>
            </a:r>
            <a:r>
              <a:rPr lang="de-DE" sz="2800" dirty="0" smtClean="0">
                <a:solidFill>
                  <a:srgbClr val="0000FF"/>
                </a:solidFill>
              </a:rPr>
              <a:t> strong </a:t>
            </a:r>
            <a:r>
              <a:rPr lang="de-DE" sz="2800" dirty="0" err="1" smtClean="0">
                <a:solidFill>
                  <a:srgbClr val="0000FF"/>
                </a:solidFill>
              </a:rPr>
              <a:t>interaction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at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threshold</a:t>
            </a:r>
            <a:endParaRPr lang="de-DE" sz="2800" dirty="0" smtClean="0">
              <a:solidFill>
                <a:srgbClr val="0000FF"/>
              </a:solidFill>
            </a:endParaRPr>
          </a:p>
          <a:p>
            <a:r>
              <a:rPr lang="de-DE" sz="2800" dirty="0" err="1" smtClean="0">
                <a:solidFill>
                  <a:srgbClr val="0000FF"/>
                </a:solidFill>
              </a:rPr>
              <a:t>Results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of</a:t>
            </a:r>
            <a:r>
              <a:rPr lang="de-DE" sz="2800" dirty="0" smtClean="0">
                <a:solidFill>
                  <a:srgbClr val="0000FF"/>
                </a:solidFill>
              </a:rPr>
              <a:t> K</a:t>
            </a:r>
            <a:r>
              <a:rPr lang="de-DE" sz="2800" baseline="30000" dirty="0" smtClean="0">
                <a:solidFill>
                  <a:srgbClr val="0000FF"/>
                </a:solidFill>
              </a:rPr>
              <a:t>-</a:t>
            </a:r>
            <a:r>
              <a:rPr lang="de-DE" sz="2800" dirty="0" smtClean="0">
                <a:solidFill>
                  <a:srgbClr val="0000FF"/>
                </a:solidFill>
              </a:rPr>
              <a:t>p, (K</a:t>
            </a:r>
            <a:r>
              <a:rPr lang="de-DE" sz="2800" baseline="30000" dirty="0" smtClean="0">
                <a:solidFill>
                  <a:srgbClr val="0000FF"/>
                </a:solidFill>
              </a:rPr>
              <a:t>3,4</a:t>
            </a:r>
            <a:r>
              <a:rPr lang="de-DE" sz="2800" dirty="0" smtClean="0">
                <a:solidFill>
                  <a:srgbClr val="0000FF"/>
                </a:solidFill>
              </a:rPr>
              <a:t>He) </a:t>
            </a:r>
            <a:r>
              <a:rPr lang="de-DE" sz="2800" dirty="0" err="1" smtClean="0">
                <a:solidFill>
                  <a:srgbClr val="0000FF"/>
                </a:solidFill>
              </a:rPr>
              <a:t>experiments</a:t>
            </a:r>
            <a:endParaRPr lang="de-DE" sz="2800" dirty="0" smtClean="0">
              <a:solidFill>
                <a:srgbClr val="0000FF"/>
              </a:solidFill>
            </a:endParaRPr>
          </a:p>
          <a:p>
            <a:r>
              <a:rPr lang="de-DE" sz="2800" dirty="0" err="1" smtClean="0">
                <a:solidFill>
                  <a:srgbClr val="0000FF"/>
                </a:solidFill>
              </a:rPr>
              <a:t>Highest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priority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</a:rPr>
              <a:t>issue</a:t>
            </a:r>
            <a:r>
              <a:rPr lang="de-DE" sz="2800" dirty="0" smtClean="0">
                <a:solidFill>
                  <a:srgbClr val="0000FF"/>
                </a:solidFill>
              </a:rPr>
              <a:t>: K</a:t>
            </a:r>
            <a:r>
              <a:rPr lang="de-DE" sz="2800" baseline="30000" dirty="0" smtClean="0">
                <a:solidFill>
                  <a:srgbClr val="0000FF"/>
                </a:solidFill>
              </a:rPr>
              <a:t>-</a:t>
            </a:r>
            <a:r>
              <a:rPr lang="de-DE" sz="2800" dirty="0" smtClean="0">
                <a:solidFill>
                  <a:srgbClr val="0000FF"/>
                </a:solidFill>
              </a:rPr>
              <a:t>D </a:t>
            </a:r>
            <a:r>
              <a:rPr lang="de-DE" sz="2800" dirty="0" err="1" smtClean="0">
                <a:solidFill>
                  <a:srgbClr val="0000FF"/>
                </a:solidFill>
              </a:rPr>
              <a:t>measurement</a:t>
            </a:r>
            <a:r>
              <a:rPr lang="de-DE" sz="2800" dirty="0" smtClean="0">
                <a:solidFill>
                  <a:srgbClr val="0000FF"/>
                </a:solidFill>
              </a:rPr>
              <a:t> </a:t>
            </a:r>
            <a:r>
              <a:rPr lang="de-DE" sz="2800" dirty="0" smtClean="0">
                <a:solidFill>
                  <a:srgbClr val="0000FF"/>
                </a:solidFill>
                <a:sym typeface="Wingdings"/>
              </a:rPr>
              <a:t> K</a:t>
            </a:r>
            <a:r>
              <a:rPr lang="de-DE" sz="2800" baseline="30000" dirty="0" smtClean="0">
                <a:solidFill>
                  <a:srgbClr val="0000FF"/>
                </a:solidFill>
                <a:sym typeface="Wingdings"/>
              </a:rPr>
              <a:t>-</a:t>
            </a:r>
            <a:r>
              <a:rPr lang="de-DE" sz="2800" dirty="0" err="1" smtClean="0">
                <a:solidFill>
                  <a:srgbClr val="0000FF"/>
                </a:solidFill>
                <a:sym typeface="Wingdings"/>
              </a:rPr>
              <a:t>n</a:t>
            </a:r>
            <a:r>
              <a:rPr lang="de-DE" sz="2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800" dirty="0" err="1" smtClean="0">
                <a:solidFill>
                  <a:srgbClr val="0000FF"/>
                </a:solidFill>
                <a:sym typeface="Wingdings"/>
              </a:rPr>
              <a:t>interaction</a:t>
            </a:r>
            <a:endParaRPr lang="de-DE" sz="2800" dirty="0" smtClean="0">
              <a:solidFill>
                <a:srgbClr val="0000FF"/>
              </a:solidFill>
            </a:endParaRPr>
          </a:p>
          <a:p>
            <a:r>
              <a:rPr lang="de-DE" sz="2800" dirty="0" smtClean="0">
                <a:solidFill>
                  <a:srgbClr val="0000FF"/>
                </a:solidFill>
              </a:rPr>
              <a:t>Experimental </a:t>
            </a:r>
            <a:r>
              <a:rPr lang="de-DE" sz="2800" dirty="0" err="1" smtClean="0">
                <a:solidFill>
                  <a:srgbClr val="0000FF"/>
                </a:solidFill>
              </a:rPr>
              <a:t>challenges</a:t>
            </a:r>
            <a:r>
              <a:rPr lang="de-DE" sz="2800" dirty="0" smtClean="0">
                <a:solidFill>
                  <a:srgbClr val="0000FF"/>
                </a:solidFill>
              </a:rPr>
              <a:t> (</a:t>
            </a:r>
            <a:r>
              <a:rPr lang="de-DE" sz="2800" dirty="0" err="1" smtClean="0">
                <a:solidFill>
                  <a:srgbClr val="0000FF"/>
                </a:solidFill>
              </a:rPr>
              <a:t>yield</a:t>
            </a:r>
            <a:r>
              <a:rPr lang="de-DE" sz="2800" dirty="0" smtClean="0">
                <a:solidFill>
                  <a:srgbClr val="0000FF"/>
                </a:solidFill>
              </a:rPr>
              <a:t>, </a:t>
            </a:r>
            <a:r>
              <a:rPr lang="de-DE" sz="2800" dirty="0" err="1" smtClean="0">
                <a:solidFill>
                  <a:srgbClr val="0000FF"/>
                </a:solidFill>
              </a:rPr>
              <a:t>background</a:t>
            </a:r>
            <a:r>
              <a:rPr lang="de-DE" sz="2800" dirty="0" smtClean="0">
                <a:solidFill>
                  <a:srgbClr val="0000FF"/>
                </a:solidFill>
              </a:rPr>
              <a:t>)</a:t>
            </a:r>
          </a:p>
          <a:p>
            <a:r>
              <a:rPr lang="de-DE" sz="2800" dirty="0" smtClean="0">
                <a:solidFill>
                  <a:srgbClr val="0000FF"/>
                </a:solidFill>
              </a:rPr>
              <a:t>Target and </a:t>
            </a:r>
            <a:r>
              <a:rPr lang="de-DE" sz="2800" dirty="0" err="1" smtClean="0">
                <a:solidFill>
                  <a:srgbClr val="0000FF"/>
                </a:solidFill>
              </a:rPr>
              <a:t>Instrumentation</a:t>
            </a:r>
            <a:endParaRPr lang="de-DE" sz="2800" dirty="0" smtClean="0">
              <a:solidFill>
                <a:srgbClr val="0000FF"/>
              </a:solidFill>
            </a:endParaRPr>
          </a:p>
          <a:p>
            <a:r>
              <a:rPr lang="de-DE" sz="2800" dirty="0" smtClean="0">
                <a:solidFill>
                  <a:srgbClr val="0000FF"/>
                </a:solidFill>
              </a:rPr>
              <a:t>Summary </a:t>
            </a:r>
            <a:r>
              <a:rPr lang="de-DE" sz="2800" dirty="0" err="1" smtClean="0">
                <a:solidFill>
                  <a:srgbClr val="0000FF"/>
                </a:solidFill>
              </a:rPr>
              <a:t>and</a:t>
            </a:r>
            <a:r>
              <a:rPr lang="de-DE" sz="2800" dirty="0" smtClean="0">
                <a:solidFill>
                  <a:srgbClr val="0000FF"/>
                </a:solidFill>
              </a:rPr>
              <a:t> Outlook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08" y="274638"/>
            <a:ext cx="2583896" cy="18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64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45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deuterium</a:t>
            </a:r>
            <a:r>
              <a:rPr lang="de-DE" dirty="0" smtClean="0">
                <a:solidFill>
                  <a:srgbClr val="0000FF"/>
                </a:solidFill>
              </a:rPr>
              <a:t> Experiment:</a:t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instrumentation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00156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946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From</a:t>
            </a:r>
            <a:r>
              <a:rPr lang="de-DE" sz="3200" dirty="0" smtClean="0">
                <a:solidFill>
                  <a:srgbClr val="0000FF"/>
                </a:solidFill>
              </a:rPr>
              <a:t> SIDDHARTA </a:t>
            </a:r>
            <a:r>
              <a:rPr lang="de-DE" sz="3200" dirty="0" err="1" smtClean="0">
                <a:solidFill>
                  <a:srgbClr val="0000FF"/>
                </a:solidFill>
              </a:rPr>
              <a:t>to</a:t>
            </a:r>
            <a:r>
              <a:rPr lang="de-DE" sz="3200" dirty="0" smtClean="0">
                <a:solidFill>
                  <a:srgbClr val="0000FF"/>
                </a:solidFill>
              </a:rPr>
              <a:t> SIDDHARTA2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547078" y="973483"/>
            <a:ext cx="635213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Factor</a:t>
            </a:r>
            <a:r>
              <a:rPr lang="de-DE" sz="2400" dirty="0" smtClean="0"/>
              <a:t> 2 in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deuterium</a:t>
            </a:r>
            <a:r>
              <a:rPr lang="de-DE" sz="2400" dirty="0" smtClean="0"/>
              <a:t> gas</a:t>
            </a:r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Kaon</a:t>
            </a:r>
            <a:r>
              <a:rPr lang="de-DE" sz="2400" dirty="0" smtClean="0"/>
              <a:t> </a:t>
            </a:r>
            <a:r>
              <a:rPr lang="de-DE" sz="2400" dirty="0" err="1" smtClean="0"/>
              <a:t>trigger</a:t>
            </a:r>
            <a:r>
              <a:rPr lang="de-DE" sz="2400" dirty="0" smtClean="0"/>
              <a:t> </a:t>
            </a:r>
            <a:r>
              <a:rPr lang="de-DE" sz="2400" dirty="0" err="1" smtClean="0"/>
              <a:t>geometry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arrangement</a:t>
            </a:r>
            <a:endParaRPr lang="de-DE" sz="2400" dirty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Discrimination</a:t>
            </a:r>
            <a:r>
              <a:rPr lang="de-DE" sz="2400" dirty="0" smtClean="0"/>
              <a:t> K</a:t>
            </a:r>
            <a:r>
              <a:rPr lang="de-DE" sz="2400" baseline="30000" dirty="0" smtClean="0"/>
              <a:t>+</a:t>
            </a:r>
            <a:r>
              <a:rPr lang="de-DE" sz="2400" dirty="0" smtClean="0"/>
              <a:t>/K</a:t>
            </a:r>
            <a:r>
              <a:rPr lang="de-DE" sz="2400" baseline="30000" dirty="0" smtClean="0"/>
              <a:t>-</a:t>
            </a:r>
            <a:r>
              <a:rPr lang="de-DE" sz="2400" dirty="0" smtClean="0"/>
              <a:t>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lifetime</a:t>
            </a:r>
            <a:r>
              <a:rPr lang="de-DE" sz="2400" dirty="0" smtClean="0"/>
              <a:t> </a:t>
            </a:r>
            <a:r>
              <a:rPr lang="de-DE" sz="2400" dirty="0" err="1" smtClean="0"/>
              <a:t>detector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shielding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apparatus</a:t>
            </a:r>
            <a:endParaRPr lang="de-DE" sz="2400" dirty="0" smtClean="0"/>
          </a:p>
          <a:p>
            <a:pPr marL="800100" lvl="1" indent="-342900">
              <a:buFont typeface="Arial"/>
              <a:buChar char="•"/>
            </a:pPr>
            <a:r>
              <a:rPr lang="de-DE" sz="2400" dirty="0" smtClean="0"/>
              <a:t>Higher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SDDs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cooling</a:t>
            </a:r>
            <a:endParaRPr lang="de-DE" sz="2400" dirty="0" smtClean="0"/>
          </a:p>
          <a:p>
            <a:endParaRPr lang="de-DE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925" y="3851059"/>
            <a:ext cx="3721901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96" y="3851059"/>
            <a:ext cx="3807876" cy="2334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Pfeil nach rechts 7"/>
          <p:cNvSpPr/>
          <p:nvPr/>
        </p:nvSpPr>
        <p:spPr>
          <a:xfrm>
            <a:off x="4112924" y="4786923"/>
            <a:ext cx="566615" cy="3614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094154" y="3420180"/>
            <a:ext cx="128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896708" y="3387914"/>
            <a:ext cx="139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SIDDHARTA2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79666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71454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Lightweight </a:t>
            </a:r>
            <a:r>
              <a:rPr lang="de-DE" sz="3200" dirty="0" err="1" smtClean="0">
                <a:solidFill>
                  <a:srgbClr val="0000FF"/>
                </a:solidFill>
              </a:rPr>
              <a:t>cryogenic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target</a:t>
            </a:r>
            <a:r>
              <a:rPr lang="de-DE" sz="3200" dirty="0" smtClean="0">
                <a:solidFill>
                  <a:srgbClr val="0000FF"/>
                </a:solidFill>
              </a:rPr>
              <a:t> (</a:t>
            </a:r>
            <a:r>
              <a:rPr lang="de-DE" sz="3200" dirty="0" err="1" smtClean="0">
                <a:solidFill>
                  <a:srgbClr val="0000FF"/>
                </a:solidFill>
              </a:rPr>
              <a:t>used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KH)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0227" y="1646635"/>
            <a:ext cx="3781217" cy="370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73596" y="2708275"/>
            <a:ext cx="13981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Palatino Linotype" pitchFamily="18" charset="0"/>
              </a:rPr>
              <a:t>Alu</a:t>
            </a:r>
            <a:r>
              <a:rPr lang="en-US" sz="2400" b="1" dirty="0">
                <a:latin typeface="Palatino Linotype" pitchFamily="18" charset="0"/>
              </a:rPr>
              <a:t>-grid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143904" y="3500438"/>
            <a:ext cx="21691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Palatino Linotype" pitchFamily="18" charset="0"/>
              </a:rPr>
              <a:t>Side wall:</a:t>
            </a:r>
          </a:p>
          <a:p>
            <a:r>
              <a:rPr lang="en-US" sz="2400" b="1" dirty="0" err="1">
                <a:latin typeface="Palatino Linotype" pitchFamily="18" charset="0"/>
              </a:rPr>
              <a:t>Kapton</a:t>
            </a:r>
            <a:r>
              <a:rPr lang="en-US" sz="2400" b="1" dirty="0">
                <a:latin typeface="Palatino Linotype" pitchFamily="18" charset="0"/>
              </a:rPr>
              <a:t> 50 µm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149898" y="4492625"/>
            <a:ext cx="22076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Palatino Linotype" pitchFamily="18" charset="0"/>
              </a:rPr>
              <a:t>Kaon entrance</a:t>
            </a:r>
          </a:p>
          <a:p>
            <a:r>
              <a:rPr lang="en-US" sz="2400" b="1" dirty="0">
                <a:latin typeface="Palatino Linotype" pitchFamily="18" charset="0"/>
              </a:rPr>
              <a:t>Window:</a:t>
            </a:r>
          </a:p>
          <a:p>
            <a:r>
              <a:rPr lang="en-US" sz="2400" b="1" dirty="0" err="1">
                <a:latin typeface="Palatino Linotype" pitchFamily="18" charset="0"/>
              </a:rPr>
              <a:t>Kapton</a:t>
            </a:r>
            <a:r>
              <a:rPr lang="en-US" sz="2400" b="1" dirty="0">
                <a:latin typeface="Palatino Linotype" pitchFamily="18" charset="0"/>
              </a:rPr>
              <a:t> </a:t>
            </a:r>
            <a:r>
              <a:rPr lang="en-US" sz="2400" b="1" dirty="0" smtClean="0">
                <a:latin typeface="Palatino Linotype" pitchFamily="18" charset="0"/>
              </a:rPr>
              <a:t>75 </a:t>
            </a:r>
            <a:r>
              <a:rPr lang="en-US" sz="2400" b="1" dirty="0">
                <a:latin typeface="Palatino Linotype" pitchFamily="18" charset="0"/>
              </a:rPr>
              <a:t>µm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142976" y="1071546"/>
            <a:ext cx="2857520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Palatino Linotype" pitchFamily="18" charset="0"/>
              </a:rPr>
              <a:t>working </a:t>
            </a:r>
            <a:r>
              <a:rPr lang="en-US" sz="2400" b="1" dirty="0">
                <a:latin typeface="Palatino Linotype" pitchFamily="18" charset="0"/>
              </a:rPr>
              <a:t>T  22 K</a:t>
            </a:r>
          </a:p>
          <a:p>
            <a:r>
              <a:rPr lang="en-US" sz="2400" b="1" dirty="0" smtClean="0">
                <a:latin typeface="Palatino Linotype" pitchFamily="18" charset="0"/>
              </a:rPr>
              <a:t>working </a:t>
            </a:r>
            <a:r>
              <a:rPr lang="en-US" sz="2400" b="1" dirty="0">
                <a:latin typeface="Palatino Linotype" pitchFamily="18" charset="0"/>
              </a:rPr>
              <a:t>P  </a:t>
            </a:r>
            <a:r>
              <a:rPr lang="en-US" sz="2400" b="1" dirty="0" smtClean="0">
                <a:latin typeface="Palatino Linotype" pitchFamily="18" charset="0"/>
              </a:rPr>
              <a:t>1.5 </a:t>
            </a:r>
            <a:r>
              <a:rPr lang="en-US" sz="2400" b="1" dirty="0">
                <a:latin typeface="Palatino Linotype" pitchFamily="18" charset="0"/>
              </a:rPr>
              <a:t>bar         </a:t>
            </a: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12554" y="3010546"/>
            <a:ext cx="2396890" cy="4898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3124200" y="3929066"/>
            <a:ext cx="2013250" cy="149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V="1">
            <a:off x="3124200" y="5108222"/>
            <a:ext cx="2576689" cy="1067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66518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Plans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SIDDHARTA2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DAFNE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Picture 4" descr="C:\cargnelli\physik\dafne\LNF-Luftbil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879569"/>
            <a:ext cx="2670663" cy="19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9733" y="1840919"/>
            <a:ext cx="6164267" cy="4231958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047999"/>
            <a:ext cx="3174521" cy="182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10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SDD </a:t>
            </a:r>
            <a:r>
              <a:rPr lang="de-DE" dirty="0" err="1" smtClean="0">
                <a:solidFill>
                  <a:srgbClr val="0000FF"/>
                </a:solidFill>
              </a:rPr>
              <a:t>Characterization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Extremely important for precision x-ray spectroscopy</a:t>
            </a:r>
          </a:p>
          <a:p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Stability</a:t>
            </a:r>
          </a:p>
          <a:p>
            <a:pPr lvl="2"/>
            <a:r>
              <a:rPr lang="en-US" dirty="0" smtClean="0"/>
              <a:t>Long term monitoring gain and offset</a:t>
            </a:r>
          </a:p>
          <a:p>
            <a:pPr lvl="2"/>
            <a:r>
              <a:rPr lang="en-US" dirty="0" smtClean="0"/>
              <a:t>Stability under small temperature variations</a:t>
            </a:r>
          </a:p>
          <a:p>
            <a:pPr lvl="2"/>
            <a:r>
              <a:rPr lang="en-US" dirty="0" smtClean="0"/>
              <a:t>Gain stability at different x-ray rates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Linearity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SDD time response at various temperatures</a:t>
            </a:r>
          </a:p>
          <a:p>
            <a:pPr lvl="1"/>
            <a:r>
              <a:rPr lang="en-US" smtClean="0">
                <a:solidFill>
                  <a:srgbClr val="0000FF"/>
                </a:solidFill>
              </a:rPr>
              <a:t>SDD </a:t>
            </a:r>
            <a:r>
              <a:rPr lang="en-US" dirty="0" smtClean="0">
                <a:solidFill>
                  <a:srgbClr val="0000FF"/>
                </a:solidFill>
              </a:rPr>
              <a:t>operation at low temperatures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Radiation hardness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05924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Kaonic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deuterium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err="1">
                <a:solidFill>
                  <a:srgbClr val="3145DB"/>
                </a:solidFill>
                <a:cs typeface="MS PGothic" pitchFamily="34" charset="-128"/>
              </a:rPr>
              <a:t>with</a:t>
            </a:r>
            <a:r>
              <a:rPr lang="de-DE" sz="3200" dirty="0">
                <a:solidFill>
                  <a:srgbClr val="3145DB"/>
                </a:solidFill>
                <a:cs typeface="MS PGothic" pitchFamily="34" charset="-128"/>
              </a:rPr>
              <a:t> </a:t>
            </a:r>
            <a:r>
              <a:rPr lang="de-DE" sz="3200" dirty="0" smtClean="0">
                <a:solidFill>
                  <a:srgbClr val="3145DB"/>
                </a:solidFill>
                <a:cs typeface="MS PGothic" pitchFamily="34" charset="-128"/>
              </a:rPr>
              <a:t>SIDDHARTA2 at DAFNE</a:t>
            </a:r>
            <a:endParaRPr lang="en-US" sz="3200" dirty="0">
              <a:solidFill>
                <a:srgbClr val="3145DB"/>
              </a:solidFill>
              <a:cs typeface="MS PGothic" pitchFamily="34" charset="-128"/>
            </a:endParaRPr>
          </a:p>
        </p:txBody>
      </p:sp>
      <p:sp>
        <p:nvSpPr>
          <p:cNvPr id="7782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77829" name="Bild 5" descr="Screen CaptureNPA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640388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feld 6"/>
          <p:cNvSpPr txBox="1">
            <a:spLocks noChangeArrowheads="1"/>
          </p:cNvSpPr>
          <p:nvPr/>
        </p:nvSpPr>
        <p:spPr bwMode="auto">
          <a:xfrm>
            <a:off x="6019800" y="1143000"/>
            <a:ext cx="2787650" cy="412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2526C8"/>
                </a:solidFill>
              </a:rPr>
              <a:t>Monte Carlo Simulation </a:t>
            </a:r>
            <a:r>
              <a:rPr lang="de-DE" dirty="0" err="1">
                <a:solidFill>
                  <a:srgbClr val="2526C8"/>
                </a:solidFill>
              </a:rPr>
              <a:t>for</a:t>
            </a:r>
            <a:r>
              <a:rPr lang="de-DE" dirty="0">
                <a:solidFill>
                  <a:srgbClr val="2526C8"/>
                </a:solidFill>
              </a:rPr>
              <a:t> KD in SIDDHARTA2:</a:t>
            </a:r>
          </a:p>
          <a:p>
            <a:r>
              <a:rPr lang="de-DE" dirty="0" err="1"/>
              <a:t>Shift</a:t>
            </a:r>
            <a:r>
              <a:rPr lang="de-DE" dirty="0"/>
              <a:t>: -805 eV</a:t>
            </a:r>
          </a:p>
          <a:p>
            <a:r>
              <a:rPr lang="de-DE" dirty="0"/>
              <a:t>Width: 750 eV</a:t>
            </a:r>
          </a:p>
          <a:p>
            <a:r>
              <a:rPr lang="de-DE" dirty="0" err="1"/>
              <a:t>Yield</a:t>
            </a:r>
            <a:r>
              <a:rPr lang="de-DE" dirty="0"/>
              <a:t> (Kα)=0.001</a:t>
            </a:r>
          </a:p>
          <a:p>
            <a:r>
              <a:rPr lang="de-DE" dirty="0" err="1"/>
              <a:t>Luminosity</a:t>
            </a:r>
            <a:r>
              <a:rPr lang="de-DE" dirty="0"/>
              <a:t>: 800 pb-1</a:t>
            </a:r>
          </a:p>
          <a:p>
            <a:endParaRPr lang="de-DE" dirty="0"/>
          </a:p>
          <a:p>
            <a:r>
              <a:rPr lang="de-DE" dirty="0" smtClean="0">
                <a:solidFill>
                  <a:srgbClr val="2526C8"/>
                </a:solidFill>
              </a:rPr>
              <a:t>Precision </a:t>
            </a:r>
            <a:r>
              <a:rPr lang="de-DE" dirty="0" err="1">
                <a:solidFill>
                  <a:srgbClr val="2526C8"/>
                </a:solidFill>
              </a:rPr>
              <a:t>from</a:t>
            </a:r>
            <a:r>
              <a:rPr lang="de-DE" dirty="0">
                <a:solidFill>
                  <a:srgbClr val="2526C8"/>
                </a:solidFill>
              </a:rPr>
              <a:t> MC</a:t>
            </a:r>
          </a:p>
          <a:p>
            <a:r>
              <a:rPr lang="de-DE" dirty="0" err="1">
                <a:solidFill>
                  <a:srgbClr val="2526C8"/>
                </a:solidFill>
              </a:rPr>
              <a:t>Shift</a:t>
            </a:r>
            <a:r>
              <a:rPr lang="de-DE" dirty="0">
                <a:solidFill>
                  <a:srgbClr val="2526C8"/>
                </a:solidFill>
              </a:rPr>
              <a:t>: 70 eV</a:t>
            </a:r>
          </a:p>
          <a:p>
            <a:r>
              <a:rPr lang="de-DE" dirty="0">
                <a:solidFill>
                  <a:srgbClr val="2526C8"/>
                </a:solidFill>
              </a:rPr>
              <a:t>Width 150 eV</a:t>
            </a:r>
          </a:p>
          <a:p>
            <a:endParaRPr lang="de-DE" dirty="0"/>
          </a:p>
          <a:p>
            <a:r>
              <a:rPr lang="de-DE" sz="1400" dirty="0"/>
              <a:t>M. </a:t>
            </a:r>
            <a:r>
              <a:rPr lang="de-DE" sz="1400" dirty="0" err="1"/>
              <a:t>Bazzi</a:t>
            </a:r>
            <a:r>
              <a:rPr lang="de-DE" sz="1400" dirty="0"/>
              <a:t> et al. (SIDDHARTA </a:t>
            </a:r>
            <a:r>
              <a:rPr lang="de-DE" sz="1400" dirty="0" err="1"/>
              <a:t>Coll</a:t>
            </a:r>
            <a:r>
              <a:rPr lang="de-DE" sz="1400" dirty="0"/>
              <a:t>.), </a:t>
            </a:r>
            <a:r>
              <a:rPr lang="de-DE" sz="1400" dirty="0" err="1"/>
              <a:t>Nucl.Phys</a:t>
            </a:r>
            <a:r>
              <a:rPr lang="de-DE" sz="1400" dirty="0"/>
              <a:t>. A907 (2013) 69.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7831" name="Textfeld 7"/>
          <p:cNvSpPr txBox="1">
            <a:spLocks noChangeArrowheads="1"/>
          </p:cNvSpPr>
          <p:nvPr/>
        </p:nvSpPr>
        <p:spPr bwMode="auto">
          <a:xfrm>
            <a:off x="904875" y="5397500"/>
            <a:ext cx="574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 err="1">
                <a:solidFill>
                  <a:srgbClr val="2526C8"/>
                </a:solidFill>
              </a:rPr>
              <a:t>We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expect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to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measure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shift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and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width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of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kaonic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deuterium</a:t>
            </a:r>
            <a:r>
              <a:rPr lang="de-DE" dirty="0">
                <a:solidFill>
                  <a:srgbClr val="2526C8"/>
                </a:solidFill>
              </a:rPr>
              <a:t> </a:t>
            </a:r>
          </a:p>
          <a:p>
            <a:r>
              <a:rPr lang="de-DE" dirty="0" err="1">
                <a:solidFill>
                  <a:srgbClr val="2526C8"/>
                </a:solidFill>
              </a:rPr>
              <a:t>with</a:t>
            </a:r>
            <a:r>
              <a:rPr lang="de-DE" dirty="0">
                <a:solidFill>
                  <a:srgbClr val="2526C8"/>
                </a:solidFill>
              </a:rPr>
              <a:t> a </a:t>
            </a:r>
            <a:r>
              <a:rPr lang="de-DE" dirty="0" err="1" smtClean="0">
                <a:solidFill>
                  <a:srgbClr val="2526C8"/>
                </a:solidFill>
              </a:rPr>
              <a:t>similar</a:t>
            </a:r>
            <a:r>
              <a:rPr lang="de-DE" dirty="0" smtClean="0">
                <a:solidFill>
                  <a:srgbClr val="2526C8"/>
                </a:solidFill>
              </a:rPr>
              <a:t> </a:t>
            </a:r>
            <a:r>
              <a:rPr lang="de-DE" dirty="0">
                <a:solidFill>
                  <a:srgbClr val="2526C8"/>
                </a:solidFill>
              </a:rPr>
              <a:t>relative </a:t>
            </a:r>
            <a:r>
              <a:rPr lang="de-DE" dirty="0" err="1">
                <a:solidFill>
                  <a:srgbClr val="2526C8"/>
                </a:solidFill>
              </a:rPr>
              <a:t>precision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like</a:t>
            </a:r>
            <a:r>
              <a:rPr lang="de-DE" dirty="0">
                <a:solidFill>
                  <a:srgbClr val="2526C8"/>
                </a:solidFill>
              </a:rPr>
              <a:t> </a:t>
            </a:r>
            <a:r>
              <a:rPr lang="de-DE" dirty="0" err="1">
                <a:solidFill>
                  <a:srgbClr val="2526C8"/>
                </a:solidFill>
              </a:rPr>
              <a:t>kaonic</a:t>
            </a:r>
            <a:r>
              <a:rPr lang="de-DE" dirty="0">
                <a:solidFill>
                  <a:srgbClr val="2526C8"/>
                </a:solidFill>
              </a:rPr>
              <a:t> hydrogen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46" y="1188877"/>
            <a:ext cx="3967166" cy="247022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37950" y="3550089"/>
            <a:ext cx="2930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J-PARC K1.8BR </a:t>
            </a:r>
            <a:r>
              <a:rPr lang="de-DE" dirty="0" err="1" smtClean="0"/>
              <a:t>spectrometer</a:t>
            </a:r>
            <a:r>
              <a:rPr lang="de-DE" dirty="0" smtClean="0"/>
              <a:t>,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E15, E17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969" y="4196420"/>
            <a:ext cx="2741490" cy="234907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65052" y="185695"/>
            <a:ext cx="48179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Option: </a:t>
            </a:r>
          </a:p>
          <a:p>
            <a:r>
              <a:rPr lang="de-DE" sz="3200" dirty="0" err="1" smtClean="0">
                <a:solidFill>
                  <a:srgbClr val="0000FF"/>
                </a:solidFill>
              </a:rPr>
              <a:t>kaonic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deuterium</a:t>
            </a:r>
            <a:r>
              <a:rPr lang="de-DE" sz="3200" dirty="0" smtClean="0">
                <a:solidFill>
                  <a:srgbClr val="0000FF"/>
                </a:solidFill>
              </a:rPr>
              <a:t> @ J-PARC</a:t>
            </a:r>
            <a:endParaRPr lang="de-DE" sz="3200" dirty="0">
              <a:solidFill>
                <a:srgbClr val="0000FF"/>
              </a:solidFill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93" y="1423857"/>
            <a:ext cx="3962295" cy="512163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406002" y="5333056"/>
            <a:ext cx="3087316" cy="646331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Proposal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J-PARC </a:t>
            </a:r>
          </a:p>
          <a:p>
            <a:r>
              <a:rPr lang="de-DE" dirty="0" err="1" smtClean="0"/>
              <a:t>Submitted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presented</a:t>
            </a:r>
            <a:r>
              <a:rPr lang="de-DE" dirty="0" smtClean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58505055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611" y="286401"/>
            <a:ext cx="2526406" cy="166980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48" y="286401"/>
            <a:ext cx="2583126" cy="1669806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471257" y="2240905"/>
            <a:ext cx="4158361" cy="411544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 smtClean="0">
                <a:solidFill>
                  <a:srgbClr val="0000FF"/>
                </a:solidFill>
              </a:rPr>
              <a:t>SIDDHARTA2 @DAFNE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DAFNE – ideal </a:t>
            </a:r>
            <a:r>
              <a:rPr lang="de-DE" sz="2000" dirty="0" err="1" smtClean="0">
                <a:solidFill>
                  <a:srgbClr val="FF0000"/>
                </a:solidFill>
              </a:rPr>
              <a:t>for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kaonic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atoms</a:t>
            </a:r>
            <a:endParaRPr lang="de-DE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source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Φ</a:t>
            </a:r>
            <a:r>
              <a:rPr lang="de-DE" sz="2000" dirty="0" smtClean="0"/>
              <a:t> </a:t>
            </a:r>
            <a:r>
              <a:rPr lang="de-DE" sz="2000" dirty="0" err="1" smtClean="0"/>
              <a:t>decay</a:t>
            </a:r>
            <a:r>
              <a:rPr lang="de-DE" sz="2000" dirty="0" smtClean="0"/>
              <a:t> in K</a:t>
            </a:r>
            <a:r>
              <a:rPr lang="de-DE" sz="2000" baseline="30000" dirty="0" smtClean="0"/>
              <a:t>-</a:t>
            </a:r>
            <a:r>
              <a:rPr lang="de-DE" sz="2000" dirty="0" smtClean="0"/>
              <a:t>K</a:t>
            </a:r>
            <a:r>
              <a:rPr lang="de-DE" sz="2000" baseline="30000" dirty="0" smtClean="0"/>
              <a:t>+</a:t>
            </a:r>
            <a:r>
              <a:rPr lang="de-DE" sz="2000" dirty="0" smtClean="0"/>
              <a:t>)</a:t>
            </a:r>
          </a:p>
          <a:p>
            <a:pPr marL="0" indent="0">
              <a:buNone/>
            </a:pPr>
            <a:r>
              <a:rPr lang="de-DE" sz="2000" dirty="0" smtClean="0">
                <a:solidFill>
                  <a:srgbClr val="0000FF"/>
                </a:solidFill>
              </a:rPr>
              <a:t>Low-</a:t>
            </a:r>
            <a:r>
              <a:rPr lang="de-DE" sz="2000" dirty="0" err="1" smtClean="0">
                <a:solidFill>
                  <a:srgbClr val="0000FF"/>
                </a:solidFill>
              </a:rPr>
              <a:t>energy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>
                <a:solidFill>
                  <a:srgbClr val="0000FF"/>
                </a:solidFill>
              </a:rPr>
              <a:t>k</a:t>
            </a:r>
            <a:r>
              <a:rPr lang="de-DE" sz="2000" dirty="0" err="1" smtClean="0">
                <a:solidFill>
                  <a:srgbClr val="0000FF"/>
                </a:solidFill>
              </a:rPr>
              <a:t>aons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(127 </a:t>
            </a:r>
            <a:r>
              <a:rPr lang="de-DE" sz="2000" dirty="0" err="1" smtClean="0"/>
              <a:t>MeV</a:t>
            </a:r>
            <a:r>
              <a:rPr lang="de-DE" sz="2000" dirty="0" smtClean="0"/>
              <a:t>/c) ideal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stopping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No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tracking</a:t>
            </a:r>
            <a:endParaRPr lang="de-DE" sz="2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de-DE" sz="2000" dirty="0"/>
          </a:p>
          <a:p>
            <a:pPr marL="0" indent="0">
              <a:buNone/>
            </a:pPr>
            <a:r>
              <a:rPr lang="de-DE" sz="1600" dirty="0" err="1" smtClean="0"/>
              <a:t>With</a:t>
            </a:r>
            <a:r>
              <a:rPr lang="de-DE" sz="1600" dirty="0" smtClean="0"/>
              <a:t> 10 pb</a:t>
            </a:r>
            <a:r>
              <a:rPr lang="de-DE" sz="1600" baseline="30000" dirty="0" smtClean="0"/>
              <a:t>-1</a:t>
            </a:r>
            <a:r>
              <a:rPr lang="de-DE" sz="1600" dirty="0" smtClean="0"/>
              <a:t> per </a:t>
            </a:r>
            <a:r>
              <a:rPr lang="de-DE" sz="1600" dirty="0" err="1" smtClean="0"/>
              <a:t>day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1.5 10</a:t>
            </a:r>
            <a:r>
              <a:rPr lang="de-DE" sz="1600" baseline="30000" dirty="0" smtClean="0"/>
              <a:t>7</a:t>
            </a:r>
            <a:r>
              <a:rPr lang="de-DE" sz="1600" dirty="0" smtClean="0"/>
              <a:t> K- per </a:t>
            </a:r>
            <a:r>
              <a:rPr lang="de-DE" sz="1600" dirty="0" err="1" smtClean="0"/>
              <a:t>day</a:t>
            </a:r>
            <a:r>
              <a:rPr lang="de-DE" sz="1600" dirty="0" smtClean="0"/>
              <a:t> </a:t>
            </a:r>
            <a:r>
              <a:rPr lang="de-DE" sz="1600" dirty="0" err="1" smtClean="0"/>
              <a:t>isotropically</a:t>
            </a: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2% per </a:t>
            </a:r>
            <a:r>
              <a:rPr lang="de-DE" sz="1600" dirty="0" err="1" smtClean="0"/>
              <a:t>kaon</a:t>
            </a:r>
            <a:r>
              <a:rPr lang="de-DE" sz="1600" dirty="0" smtClean="0"/>
              <a:t> pair </a:t>
            </a:r>
            <a:r>
              <a:rPr lang="de-DE" sz="1600" dirty="0" err="1" smtClean="0"/>
              <a:t>stopping</a:t>
            </a:r>
            <a:r>
              <a:rPr lang="de-DE" sz="1600" dirty="0" smtClean="0"/>
              <a:t> in gas</a:t>
            </a:r>
          </a:p>
          <a:p>
            <a:pPr marL="0" indent="0">
              <a:buNone/>
            </a:pPr>
            <a:r>
              <a:rPr lang="de-DE" sz="1600" dirty="0" smtClean="0"/>
              <a:t>144 SDDs </a:t>
            </a:r>
            <a:r>
              <a:rPr lang="de-DE" sz="1600" dirty="0" err="1" smtClean="0"/>
              <a:t>from</a:t>
            </a:r>
            <a:r>
              <a:rPr lang="de-DE" sz="1600" dirty="0" smtClean="0"/>
              <a:t> SIDDHARTA</a:t>
            </a:r>
            <a:endParaRPr lang="de-DE" sz="16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4629618" y="2237336"/>
            <a:ext cx="4369178" cy="411901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de-DE" sz="2000" b="1" dirty="0" err="1" smtClean="0">
                <a:solidFill>
                  <a:srgbClr val="0000FF"/>
                </a:solidFill>
              </a:rPr>
              <a:t>Kaonic</a:t>
            </a:r>
            <a:r>
              <a:rPr lang="de-DE" sz="2000" b="1" dirty="0" smtClean="0">
                <a:solidFill>
                  <a:srgbClr val="0000FF"/>
                </a:solidFill>
              </a:rPr>
              <a:t> </a:t>
            </a:r>
            <a:r>
              <a:rPr lang="de-DE" sz="2000" b="1" dirty="0" err="1" smtClean="0">
                <a:solidFill>
                  <a:srgbClr val="0000FF"/>
                </a:solidFill>
              </a:rPr>
              <a:t>deuterium</a:t>
            </a:r>
            <a:r>
              <a:rPr lang="de-DE" sz="2000" b="1" dirty="0" smtClean="0">
                <a:solidFill>
                  <a:srgbClr val="0000FF"/>
                </a:solidFill>
              </a:rPr>
              <a:t> @J-PARC ?</a:t>
            </a:r>
            <a:endParaRPr lang="de-DE" sz="2000" dirty="0" smtClean="0"/>
          </a:p>
          <a:p>
            <a:pPr marL="0" indent="0">
              <a:buFont typeface="Arial"/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</a:t>
            </a:r>
            <a:r>
              <a:rPr lang="de-DE" sz="2000" dirty="0" smtClean="0">
                <a:solidFill>
                  <a:srgbClr val="0000FF"/>
                </a:solidFill>
              </a:rPr>
              <a:t> beam </a:t>
            </a:r>
          </a:p>
          <a:p>
            <a:pPr marL="0" indent="0">
              <a:buFont typeface="Arial"/>
              <a:buNone/>
            </a:pPr>
            <a:r>
              <a:rPr lang="de-DE" sz="2000" dirty="0" err="1" smtClean="0">
                <a:solidFill>
                  <a:srgbClr val="0000FF"/>
                </a:solidFill>
              </a:rPr>
              <a:t>Kaons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at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higher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momentum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(660-1000 </a:t>
            </a:r>
            <a:r>
              <a:rPr lang="de-DE" sz="2000" dirty="0" err="1" smtClean="0"/>
              <a:t>MeV</a:t>
            </a:r>
            <a:r>
              <a:rPr lang="de-DE" sz="2000" dirty="0" smtClean="0"/>
              <a:t>/c)</a:t>
            </a:r>
          </a:p>
          <a:p>
            <a:pPr marL="0" indent="0">
              <a:buFont typeface="Arial"/>
              <a:buNone/>
            </a:pPr>
            <a:r>
              <a:rPr lang="de-DE" sz="2000" dirty="0" err="1"/>
              <a:t>n</a:t>
            </a:r>
            <a:r>
              <a:rPr lang="de-DE" sz="2000" dirty="0" err="1" smtClean="0"/>
              <a:t>eeds</a:t>
            </a:r>
            <a:r>
              <a:rPr lang="de-DE" sz="2000" dirty="0" smtClean="0"/>
              <a:t> </a:t>
            </a:r>
            <a:r>
              <a:rPr lang="de-DE" sz="2000" dirty="0" err="1" smtClean="0"/>
              <a:t>degrader</a:t>
            </a:r>
            <a:r>
              <a:rPr lang="de-DE" sz="2000" dirty="0" smtClean="0"/>
              <a:t> </a:t>
            </a:r>
          </a:p>
          <a:p>
            <a:pPr marL="0" indent="0">
              <a:buFont typeface="Arial"/>
              <a:buNone/>
            </a:pPr>
            <a:r>
              <a:rPr lang="de-DE" sz="2000" dirty="0" smtClean="0">
                <a:solidFill>
                  <a:srgbClr val="0000FF"/>
                </a:solidFill>
              </a:rPr>
              <a:t>Tracking</a:t>
            </a:r>
          </a:p>
          <a:p>
            <a:pPr marL="0" indent="0">
              <a:buFont typeface="Arial"/>
              <a:buNone/>
            </a:pPr>
            <a:endParaRPr lang="de-DE" sz="2000" dirty="0" smtClean="0"/>
          </a:p>
          <a:p>
            <a:pPr marL="0" indent="0">
              <a:buFont typeface="Arial"/>
              <a:buNone/>
            </a:pPr>
            <a:r>
              <a:rPr lang="de-DE" sz="1600" dirty="0" err="1" smtClean="0"/>
              <a:t>With</a:t>
            </a:r>
            <a:r>
              <a:rPr lang="de-DE" sz="1600" dirty="0" smtClean="0"/>
              <a:t> 30 kW beam power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430 10</a:t>
            </a:r>
            <a:r>
              <a:rPr lang="de-DE" sz="1600" baseline="30000" dirty="0" smtClean="0"/>
              <a:t>7</a:t>
            </a:r>
            <a:r>
              <a:rPr lang="de-DE" sz="1600" dirty="0" smtClean="0"/>
              <a:t> K</a:t>
            </a:r>
            <a:r>
              <a:rPr lang="de-DE" sz="1600" baseline="30000" dirty="0" smtClean="0"/>
              <a:t>-</a:t>
            </a:r>
            <a:r>
              <a:rPr lang="de-DE" sz="1600" dirty="0" smtClean="0"/>
              <a:t> per </a:t>
            </a:r>
            <a:r>
              <a:rPr lang="de-DE" sz="1600" dirty="0" err="1" smtClean="0"/>
              <a:t>day</a:t>
            </a:r>
            <a:r>
              <a:rPr lang="de-DE" sz="1600" dirty="0" smtClean="0"/>
              <a:t> 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0.03% per </a:t>
            </a:r>
            <a:r>
              <a:rPr lang="de-DE" sz="1600" dirty="0" err="1" smtClean="0"/>
              <a:t>kaon</a:t>
            </a:r>
            <a:r>
              <a:rPr lang="de-DE" sz="1600" dirty="0" smtClean="0"/>
              <a:t> pair </a:t>
            </a:r>
            <a:r>
              <a:rPr lang="de-DE" sz="1600" dirty="0" err="1" smtClean="0"/>
              <a:t>stopping</a:t>
            </a:r>
            <a:r>
              <a:rPr lang="de-DE" sz="1600" dirty="0" smtClean="0"/>
              <a:t> in gas (660 </a:t>
            </a:r>
            <a:r>
              <a:rPr lang="de-DE" sz="1600" dirty="0" err="1" smtClean="0"/>
              <a:t>MeV</a:t>
            </a:r>
            <a:r>
              <a:rPr lang="de-DE" sz="1600" dirty="0" smtClean="0"/>
              <a:t>/c)</a:t>
            </a:r>
          </a:p>
          <a:p>
            <a:pPr marL="0" indent="0">
              <a:buFont typeface="Arial"/>
              <a:buNone/>
            </a:pPr>
            <a:r>
              <a:rPr lang="de-DE" sz="1600" dirty="0" smtClean="0"/>
              <a:t>340  SDDs 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31800158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Cryogenic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target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and</a:t>
            </a:r>
            <a:r>
              <a:rPr lang="de-DE" sz="3200" dirty="0" smtClean="0">
                <a:solidFill>
                  <a:srgbClr val="0000FF"/>
                </a:solidFill>
              </a:rPr>
              <a:t> SDDs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54"/>
          <a:stretch/>
        </p:blipFill>
        <p:spPr>
          <a:xfrm>
            <a:off x="971904" y="968642"/>
            <a:ext cx="7360556" cy="53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4052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Monte Carlo results </a:t>
            </a:r>
            <a:r>
              <a:rPr lang="en-US" sz="3200" dirty="0" err="1" smtClean="0">
                <a:solidFill>
                  <a:srgbClr val="0000FF"/>
                </a:solidFill>
              </a:rPr>
              <a:t>Kd@J-PARC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2" y="1330392"/>
            <a:ext cx="8786015" cy="459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72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Strangeness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6338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Strange quark – not </a:t>
            </a:r>
            <a:r>
              <a:rPr lang="en-US" sz="2800" i="1" dirty="0" smtClean="0">
                <a:solidFill>
                  <a:srgbClr val="0000FF"/>
                </a:solidFill>
              </a:rPr>
              <a:t>light </a:t>
            </a:r>
            <a:r>
              <a:rPr lang="en-US" sz="2800" dirty="0" smtClean="0">
                <a:solidFill>
                  <a:srgbClr val="0000FF"/>
                </a:solidFill>
              </a:rPr>
              <a:t>but not </a:t>
            </a:r>
            <a:r>
              <a:rPr lang="en-US" sz="2800" i="1" dirty="0" smtClean="0">
                <a:solidFill>
                  <a:srgbClr val="0000FF"/>
                </a:solidFill>
              </a:rPr>
              <a:t>heavy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928" y="1405485"/>
            <a:ext cx="4618243" cy="476388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1" y="6082258"/>
            <a:ext cx="8589859" cy="399756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38" y="1677235"/>
            <a:ext cx="2975508" cy="249525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758321" y="4390413"/>
            <a:ext cx="28125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ym typeface="Wingdings"/>
              </a:rPr>
              <a:t>Kaonic</a:t>
            </a:r>
            <a:r>
              <a:rPr lang="en-US" dirty="0" smtClean="0">
                <a:sym typeface="Wingdings"/>
              </a:rPr>
              <a:t> atoms  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Spontaneous and explicit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Chiral symmetry breaking in </a:t>
            </a:r>
          </a:p>
          <a:p>
            <a:r>
              <a:rPr lang="en-US" dirty="0">
                <a:solidFill>
                  <a:srgbClr val="FF0000"/>
                </a:solidFill>
                <a:sym typeface="Wingdings"/>
              </a:rPr>
              <a:t>l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ow-energy QCD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857708" y="2909526"/>
            <a:ext cx="1895620" cy="1705912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837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Summary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8170" y="1219091"/>
            <a:ext cx="5562600" cy="501921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SIDDHARTA – important results on </a:t>
            </a:r>
            <a:br>
              <a:rPr lang="en-US" sz="2400" dirty="0" smtClean="0"/>
            </a:br>
            <a:r>
              <a:rPr lang="en-US" sz="2400" dirty="0" smtClean="0"/>
              <a:t>light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atoms</a:t>
            </a:r>
          </a:p>
          <a:p>
            <a:endParaRPr lang="en-US" sz="2400" dirty="0" smtClean="0"/>
          </a:p>
          <a:p>
            <a:r>
              <a:rPr lang="en-US" sz="2400" dirty="0" smtClean="0"/>
              <a:t>Strong impact for </a:t>
            </a:r>
            <a:r>
              <a:rPr lang="en-US" sz="2400" dirty="0" err="1" smtClean="0"/>
              <a:t>K</a:t>
            </a:r>
            <a:r>
              <a:rPr lang="en-US" sz="2400" baseline="-25000" dirty="0" err="1" smtClean="0"/>
              <a:t>bar</a:t>
            </a:r>
            <a:r>
              <a:rPr lang="en-US" sz="2400" dirty="0" err="1" smtClean="0"/>
              <a:t>N</a:t>
            </a:r>
            <a:r>
              <a:rPr lang="en-US" sz="2400" dirty="0" smtClean="0"/>
              <a:t> theory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 – first exploratory experiment on K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d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SIDDHARTA2 with improved apparatus aiming at a first extraction of 1s state shift and width in </a:t>
            </a:r>
            <a:r>
              <a:rPr lang="en-US" sz="2400" dirty="0" err="1" smtClean="0"/>
              <a:t>kaonic</a:t>
            </a:r>
            <a:r>
              <a:rPr lang="en-US" sz="2400" dirty="0" smtClean="0"/>
              <a:t> deuterium</a:t>
            </a:r>
          </a:p>
          <a:p>
            <a:endParaRPr lang="en-US" sz="2400" dirty="0" smtClean="0"/>
          </a:p>
          <a:p>
            <a:r>
              <a:rPr lang="en-US" sz="2400" dirty="0" smtClean="0"/>
              <a:t>SIDDHARTA2 at DAFNE/J-PARC</a:t>
            </a:r>
          </a:p>
          <a:p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770" y="1174010"/>
            <a:ext cx="2839794" cy="188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sx="103000" sy="103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uppierung 4"/>
          <p:cNvGrpSpPr/>
          <p:nvPr/>
        </p:nvGrpSpPr>
        <p:grpSpPr>
          <a:xfrm>
            <a:off x="6765754" y="4624495"/>
            <a:ext cx="1940070" cy="1804215"/>
            <a:chOff x="7203930" y="4703762"/>
            <a:chExt cx="1940070" cy="1804215"/>
          </a:xfrm>
        </p:grpSpPr>
        <p:pic>
          <p:nvPicPr>
            <p:cNvPr id="14" name="Bild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575" y="4703762"/>
              <a:ext cx="1419225" cy="63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7488016" y="5157271"/>
              <a:ext cx="13425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dirty="0" smtClean="0"/>
                <a:t>P24756-N20</a:t>
              </a:r>
              <a:endParaRPr lang="en-US" dirty="0"/>
            </a:p>
          </p:txBody>
        </p:sp>
        <p:pic>
          <p:nvPicPr>
            <p:cNvPr id="16" name="Picture 2" descr="C:\cargnelli\Institut\HP2-logo.jp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3930" y="5763182"/>
              <a:ext cx="1940070" cy="261858"/>
            </a:xfrm>
            <a:prstGeom prst="rect">
              <a:avLst/>
            </a:prstGeom>
            <a:noFill/>
          </p:spPr>
        </p:pic>
        <p:pic>
          <p:nvPicPr>
            <p:cNvPr id="17" name="Picture 4" descr="C:\cargnelli\Institut\Logo-LEANNIS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759" y="6080982"/>
              <a:ext cx="1272675" cy="426995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8203834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1101" y="2493028"/>
            <a:ext cx="4035100" cy="26021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pple Chancery"/>
                <a:cs typeface="Apple Chancery"/>
              </a:rPr>
              <a:t>Thank you for your attention</a:t>
            </a:r>
            <a:endParaRPr lang="en-US" dirty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40" y="1094944"/>
            <a:ext cx="4191586" cy="49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3124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067" y="2865130"/>
            <a:ext cx="8229600" cy="1143000"/>
          </a:xfrm>
        </p:spPr>
        <p:txBody>
          <a:bodyPr/>
          <a:lstStyle/>
          <a:p>
            <a:r>
              <a:rPr lang="en-US" dirty="0" smtClean="0"/>
              <a:t>Spare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64191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/>
          <p:cNvGrpSpPr/>
          <p:nvPr/>
        </p:nvGrpSpPr>
        <p:grpSpPr>
          <a:xfrm>
            <a:off x="1142976" y="2357430"/>
            <a:ext cx="4286280" cy="3857652"/>
            <a:chOff x="5286381" y="2571745"/>
            <a:chExt cx="3286148" cy="3214710"/>
          </a:xfrm>
        </p:grpSpPr>
        <p:pic>
          <p:nvPicPr>
            <p:cNvPr id="160770" name="Picture 2" descr="khe3-resul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73688" y="2714625"/>
              <a:ext cx="3151187" cy="2984500"/>
            </a:xfrm>
            <a:prstGeom prst="rect">
              <a:avLst/>
            </a:prstGeom>
            <a:noFill/>
          </p:spPr>
        </p:pic>
        <p:sp>
          <p:nvSpPr>
            <p:cNvPr id="160784" name="Rectangle 16"/>
            <p:cNvSpPr>
              <a:spLocks noChangeArrowheads="1"/>
            </p:cNvSpPr>
            <p:nvPr/>
          </p:nvSpPr>
          <p:spPr bwMode="auto">
            <a:xfrm>
              <a:off x="5286381" y="2571745"/>
              <a:ext cx="3286148" cy="321471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863717"/>
            <a:ext cx="3419475" cy="422275"/>
          </a:xfrm>
          <a:prstGeom prst="rect">
            <a:avLst/>
          </a:prstGeom>
          <a:solidFill>
            <a:srgbClr val="FFFF99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grpSp>
        <p:nvGrpSpPr>
          <p:cNvPr id="28" name="Gruppieren 27"/>
          <p:cNvGrpSpPr/>
          <p:nvPr/>
        </p:nvGrpSpPr>
        <p:grpSpPr>
          <a:xfrm>
            <a:off x="4714876" y="1285860"/>
            <a:ext cx="4286280" cy="3857652"/>
            <a:chOff x="1142975" y="1357298"/>
            <a:chExt cx="3643339" cy="3214711"/>
          </a:xfrm>
        </p:grpSpPr>
        <p:pic>
          <p:nvPicPr>
            <p:cNvPr id="160773" name="Picture 5" descr="khe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4439" y="1457333"/>
              <a:ext cx="3500437" cy="3043237"/>
            </a:xfrm>
            <a:prstGeom prst="rect">
              <a:avLst/>
            </a:prstGeom>
            <a:noFill/>
          </p:spPr>
        </p:pic>
        <p:sp>
          <p:nvSpPr>
            <p:cNvPr id="160787" name="Rectangle 19"/>
            <p:cNvSpPr>
              <a:spLocks noChangeArrowheads="1"/>
            </p:cNvSpPr>
            <p:nvPr/>
          </p:nvSpPr>
          <p:spPr bwMode="auto">
            <a:xfrm>
              <a:off x="1142975" y="1357298"/>
              <a:ext cx="3643339" cy="3214711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60789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773097"/>
            <a:ext cx="3429024" cy="441325"/>
          </a:xfrm>
          <a:prstGeom prst="rect">
            <a:avLst/>
          </a:prstGeom>
          <a:solidFill>
            <a:srgbClr val="FFFF99"/>
          </a:solidFill>
          <a:ln w="3810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2214546" y="6286520"/>
            <a:ext cx="206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ja-JP" sz="1800" u="none" dirty="0">
                <a:latin typeface="Arial" pitchFamily="34" charset="0"/>
                <a:ea typeface="MS PGothic" pitchFamily="34" charset="-128"/>
              </a:rPr>
              <a:t>PLB697(2011)199</a:t>
            </a:r>
          </a:p>
        </p:txBody>
      </p:sp>
      <p:sp>
        <p:nvSpPr>
          <p:cNvPr id="27" name="Rechteck 26"/>
          <p:cNvSpPr/>
          <p:nvPr/>
        </p:nvSpPr>
        <p:spPr>
          <a:xfrm>
            <a:off x="1071538" y="-24"/>
            <a:ext cx="80724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Comparison </a:t>
            </a:r>
            <a:r>
              <a:rPr kumimoji="1" lang="en-US" altLang="ja-JP" sz="3200" dirty="0" err="1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kaonic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3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 and </a:t>
            </a:r>
            <a:r>
              <a:rPr kumimoji="1" lang="en-US" altLang="ja-JP" sz="3200" baseline="300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4</a:t>
            </a:r>
            <a:r>
              <a:rPr kumimoji="1" lang="en-US" altLang="ja-JP" sz="3200" dirty="0" smtClean="0">
                <a:solidFill>
                  <a:srgbClr val="0000FF"/>
                </a:solidFill>
                <a:latin typeface="Arial"/>
                <a:ea typeface="MS PGothic" pitchFamily="34" charset="-128"/>
                <a:cs typeface="Arial" pitchFamily="34" charset="0"/>
              </a:rPr>
              <a:t>He</a:t>
            </a:r>
            <a:endParaRPr kumimoji="1" lang="en-US" altLang="ja-JP" sz="3200" dirty="0">
              <a:solidFill>
                <a:srgbClr val="0000FF"/>
              </a:solidFill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1928794" y="2714620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3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</a:t>
            </a:r>
            <a:r>
              <a:rPr lang="en-US" altLang="ja-JP" sz="1800" u="none" dirty="0">
                <a:latin typeface="Arial" pitchFamily="34" charset="0"/>
                <a:ea typeface="MS PGothic" pitchFamily="34" charset="-128"/>
              </a:rPr>
              <a:t>)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5572132" y="1857364"/>
            <a:ext cx="168507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K-</a:t>
            </a:r>
            <a:r>
              <a:rPr lang="en-US" altLang="ja-JP" sz="1800" b="1" u="none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</a:rPr>
              <a:t>4</a:t>
            </a:r>
            <a:r>
              <a:rPr lang="en-US" altLang="ja-JP" sz="1800" b="1" u="none" dirty="0">
                <a:latin typeface="Arial" pitchFamily="34" charset="0"/>
                <a:ea typeface="MS PGothic" pitchFamily="34" charset="-128"/>
              </a:rPr>
              <a:t>He (3d-2p)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>
          <a:xfrm>
            <a:off x="3605226" y="6492899"/>
            <a:ext cx="2895600" cy="365125"/>
          </a:xfrm>
        </p:spPr>
        <p:txBody>
          <a:bodyPr/>
          <a:lstStyle/>
          <a:p>
            <a:r>
              <a:rPr lang="de-DE" smtClean="0"/>
              <a:t>Hadron 2015, Newport News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3772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8072462" cy="49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/>
          <p:nvPr/>
        </p:nvSpPr>
        <p:spPr>
          <a:xfrm flipH="1">
            <a:off x="1571602" y="6000768"/>
            <a:ext cx="700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GB" sz="2400" b="1" dirty="0" smtClean="0">
                <a:solidFill>
                  <a:srgbClr val="FF0000"/>
                </a:solidFill>
                <a:latin typeface="Palatino Linotype" pitchFamily="18" charset="0"/>
              </a:rPr>
              <a:t>  calibration under control within several </a:t>
            </a:r>
            <a:r>
              <a:rPr lang="en-GB" sz="2400" b="1" dirty="0" err="1" smtClean="0">
                <a:solidFill>
                  <a:srgbClr val="FF0000"/>
                </a:solidFill>
                <a:latin typeface="Palatino Linotype" pitchFamily="18" charset="0"/>
              </a:rPr>
              <a:t>eV</a:t>
            </a:r>
            <a:endParaRPr lang="en-GB" sz="24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071538" y="139463"/>
            <a:ext cx="8072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 helium results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Hadron 2015, Newport News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23475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7143768" y="1630987"/>
            <a:ext cx="428628" cy="1428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914400" y="287145"/>
            <a:ext cx="7280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Yields in </a:t>
            </a:r>
            <a:r>
              <a:rPr kumimoji="1" lang="en-US" altLang="ja-JP" sz="3600" dirty="0" err="1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kaonic</a:t>
            </a:r>
            <a:r>
              <a:rPr kumimoji="1" lang="en-US" altLang="ja-JP" sz="3600" dirty="0" smtClean="0">
                <a:solidFill>
                  <a:srgbClr val="0000FF"/>
                </a:solidFill>
                <a:latin typeface="Arial"/>
                <a:ea typeface="ＭＳ Ｐゴシック" pitchFamily="50" charset="-128"/>
                <a:cs typeface="Arial"/>
              </a:rPr>
              <a:t> helium atoms</a:t>
            </a:r>
            <a:endParaRPr kumimoji="1" lang="en-US" altLang="ja-JP" sz="3600" dirty="0">
              <a:solidFill>
                <a:srgbClr val="0000FF"/>
              </a:solidFill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3462350" y="6492899"/>
            <a:ext cx="2895600" cy="365125"/>
          </a:xfrm>
        </p:spPr>
        <p:txBody>
          <a:bodyPr/>
          <a:lstStyle/>
          <a:p>
            <a:r>
              <a:rPr lang="de-DE" smtClean="0"/>
              <a:t>Hadron 2015, Newport News</a:t>
            </a:r>
            <a:endParaRPr lang="en-GB" dirty="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06" y="1220570"/>
            <a:ext cx="5558623" cy="23425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089918" y="2243876"/>
            <a:ext cx="5861431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Study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x-</a:t>
            </a:r>
            <a:r>
              <a:rPr lang="de-DE" sz="2400" dirty="0" err="1" smtClean="0">
                <a:solidFill>
                  <a:srgbClr val="0000FF"/>
                </a:solidFill>
              </a:rPr>
              <a:t>ray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pattern</a:t>
            </a:r>
            <a:r>
              <a:rPr lang="de-DE" sz="2400" dirty="0" smtClean="0">
                <a:solidFill>
                  <a:srgbClr val="0000FF"/>
                </a:solidFill>
              </a:rPr>
              <a:t> in </a:t>
            </a:r>
            <a:r>
              <a:rPr lang="de-DE" sz="2400" dirty="0" err="1" smtClean="0">
                <a:solidFill>
                  <a:srgbClr val="0000FF"/>
                </a:solidFill>
              </a:rPr>
              <a:t>kaonic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helium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atoms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transitions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2p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First </a:t>
            </a:r>
            <a:r>
              <a:rPr lang="de-DE" sz="2400" dirty="0" err="1" smtClean="0">
                <a:solidFill>
                  <a:srgbClr val="0000FF"/>
                </a:solidFill>
              </a:rPr>
              <a:t>determination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absolute </a:t>
            </a:r>
            <a:r>
              <a:rPr lang="de-DE" sz="2400" dirty="0" err="1" smtClean="0">
                <a:solidFill>
                  <a:srgbClr val="0000FF"/>
                </a:solidFill>
              </a:rPr>
              <a:t>yields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err="1" smtClean="0">
                <a:solidFill>
                  <a:srgbClr val="0000FF"/>
                </a:solidFill>
              </a:rPr>
              <a:t>Indications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weak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molecular</a:t>
            </a:r>
            <a:r>
              <a:rPr lang="de-DE" sz="2400" dirty="0" smtClean="0">
                <a:solidFill>
                  <a:srgbClr val="0000FF"/>
                </a:solidFill>
              </a:rPr>
              <a:t> Stark </a:t>
            </a:r>
            <a:r>
              <a:rPr lang="de-DE" sz="2400" dirty="0" err="1" smtClean="0">
                <a:solidFill>
                  <a:srgbClr val="0000FF"/>
                </a:solidFill>
              </a:rPr>
              <a:t>mixing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de-DE" sz="2400" dirty="0" smtClean="0">
                <a:solidFill>
                  <a:srgbClr val="0000FF"/>
                </a:solidFill>
              </a:rPr>
              <a:t>Data </a:t>
            </a:r>
            <a:r>
              <a:rPr lang="de-DE" sz="2400" dirty="0" err="1" smtClean="0">
                <a:solidFill>
                  <a:srgbClr val="0000FF"/>
                </a:solidFill>
              </a:rPr>
              <a:t>are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calling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improved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cascade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calulations</a:t>
            </a:r>
            <a:endParaRPr lang="de-DE" sz="2400" dirty="0" smtClean="0">
              <a:solidFill>
                <a:srgbClr val="0000FF"/>
              </a:solidFill>
            </a:endParaRP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50" y="4869951"/>
            <a:ext cx="7929005" cy="136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8402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detectors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02"/>
            <a:ext cx="9144000" cy="538094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60164" y="2249067"/>
            <a:ext cx="896647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                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1007713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92" y="1040561"/>
            <a:ext cx="5885615" cy="20754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671057" y="1301123"/>
            <a:ext cx="23277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/>
              <a:t>Excellent</a:t>
            </a:r>
            <a:r>
              <a:rPr lang="de-DE" sz="2400" dirty="0" smtClean="0"/>
              <a:t> </a:t>
            </a:r>
            <a:r>
              <a:rPr lang="de-DE" sz="2400" dirty="0" err="1" smtClean="0"/>
              <a:t>active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total </a:t>
            </a:r>
            <a:r>
              <a:rPr lang="de-DE" sz="2400" dirty="0" err="1" smtClean="0"/>
              <a:t>area</a:t>
            </a:r>
            <a:r>
              <a:rPr lang="de-DE" sz="2400" dirty="0" smtClean="0"/>
              <a:t> 85%</a:t>
            </a:r>
          </a:p>
          <a:p>
            <a:pPr marL="342900" indent="-342900">
              <a:buFont typeface="Wingdings" charset="0"/>
              <a:buChar char="à"/>
            </a:pP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Large solid angle</a:t>
            </a:r>
          </a:p>
          <a:p>
            <a:pPr marL="342900" indent="-342900">
              <a:buFont typeface="Wingdings" charset="0"/>
              <a:buChar char="à"/>
            </a:pPr>
            <a:endParaRPr lang="de-DE" sz="2400" dirty="0" smtClean="0">
              <a:solidFill>
                <a:srgbClr val="0000FF"/>
              </a:solidFill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energy</a:t>
            </a:r>
            <a:r>
              <a:rPr lang="de-DE" sz="2400" dirty="0" smtClean="0"/>
              <a:t> </a:t>
            </a:r>
            <a:r>
              <a:rPr lang="de-DE" sz="2400" dirty="0" err="1" smtClean="0"/>
              <a:t>resolution</a:t>
            </a:r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err="1" smtClean="0"/>
              <a:t>Very</a:t>
            </a:r>
            <a:r>
              <a:rPr lang="de-DE" sz="2400" dirty="0" smtClean="0"/>
              <a:t> </a:t>
            </a:r>
            <a:r>
              <a:rPr lang="de-DE" sz="2400" dirty="0" err="1" smtClean="0"/>
              <a:t>good</a:t>
            </a:r>
            <a:r>
              <a:rPr lang="de-DE" sz="2400" dirty="0" smtClean="0"/>
              <a:t> </a:t>
            </a:r>
            <a:r>
              <a:rPr lang="de-DE" sz="2400" dirty="0" err="1" smtClean="0"/>
              <a:t>timing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/>
              <a:t>low</a:t>
            </a:r>
            <a:r>
              <a:rPr lang="de-DE" sz="2400" dirty="0" smtClean="0"/>
              <a:t> T</a:t>
            </a:r>
            <a:endParaRPr lang="de-DE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81392" y="86454"/>
            <a:ext cx="5081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SDDs </a:t>
            </a:r>
            <a:r>
              <a:rPr lang="de-DE" sz="3200" dirty="0" err="1" smtClean="0">
                <a:solidFill>
                  <a:srgbClr val="0000FF"/>
                </a:solidFill>
              </a:rPr>
              <a:t>for</a:t>
            </a:r>
            <a:r>
              <a:rPr lang="de-DE" sz="3200" dirty="0" smtClean="0">
                <a:solidFill>
                  <a:srgbClr val="0000FF"/>
                </a:solidFill>
              </a:rPr>
              <a:t> x-</a:t>
            </a:r>
            <a:r>
              <a:rPr lang="de-DE" sz="3200" dirty="0" err="1" smtClean="0">
                <a:solidFill>
                  <a:srgbClr val="0000FF"/>
                </a:solidFill>
              </a:rPr>
              <a:t>ray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detection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</a:p>
          <a:p>
            <a:r>
              <a:rPr lang="de-DE" sz="2400" dirty="0" smtClean="0">
                <a:solidFill>
                  <a:srgbClr val="0000FF"/>
                </a:solidFill>
              </a:rPr>
              <a:t>(FBK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Politecnico</a:t>
            </a:r>
            <a:r>
              <a:rPr lang="de-DE" sz="2400" dirty="0" smtClean="0">
                <a:solidFill>
                  <a:srgbClr val="0000FF"/>
                </a:solidFill>
              </a:rPr>
              <a:t> Milano)</a:t>
            </a:r>
            <a:endParaRPr lang="de-DE" sz="2400" dirty="0">
              <a:solidFill>
                <a:srgbClr val="0000FF"/>
              </a:solidFill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92" y="3289667"/>
            <a:ext cx="4215152" cy="317570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96544" y="3904382"/>
            <a:ext cx="1678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Test </a:t>
            </a:r>
            <a:r>
              <a:rPr lang="de-DE" dirty="0" err="1" smtClean="0"/>
              <a:t>with</a:t>
            </a:r>
            <a:r>
              <a:rPr lang="de-DE" dirty="0" smtClean="0"/>
              <a:t> Fe-55</a:t>
            </a:r>
          </a:p>
          <a:p>
            <a:r>
              <a:rPr lang="de-DE" dirty="0" smtClean="0"/>
              <a:t>Source</a:t>
            </a:r>
          </a:p>
          <a:p>
            <a:r>
              <a:rPr lang="de-DE" dirty="0" err="1" smtClean="0"/>
              <a:t>Mn</a:t>
            </a:r>
            <a:r>
              <a:rPr lang="de-DE" dirty="0" smtClean="0"/>
              <a:t> Kα </a:t>
            </a:r>
          </a:p>
          <a:p>
            <a:r>
              <a:rPr lang="de-DE" dirty="0" smtClean="0"/>
              <a:t>127 eV (FWHM)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24688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1430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Outlook: New </a:t>
            </a:r>
            <a:r>
              <a:rPr lang="de-DE" dirty="0" err="1" smtClean="0">
                <a:solidFill>
                  <a:srgbClr val="0000FF"/>
                </a:solidFill>
              </a:rPr>
              <a:t>precision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studies</a:t>
            </a:r>
            <a:r>
              <a:rPr lang="de-DE" dirty="0" smtClean="0">
                <a:solidFill>
                  <a:srgbClr val="0000FF"/>
                </a:solidFill>
              </a:rPr>
              <a:t/>
            </a:r>
            <a:br>
              <a:rPr lang="de-DE" dirty="0" smtClean="0">
                <a:solidFill>
                  <a:srgbClr val="0000FF"/>
                </a:solidFill>
              </a:rPr>
            </a:br>
            <a:r>
              <a:rPr lang="de-DE" dirty="0" err="1" smtClean="0">
                <a:solidFill>
                  <a:srgbClr val="0000FF"/>
                </a:solidFill>
              </a:rPr>
              <a:t>with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new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technologies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13643" y="2971451"/>
            <a:ext cx="6852094" cy="1725394"/>
          </a:xfrm>
        </p:spPr>
        <p:txBody>
          <a:bodyPr/>
          <a:lstStyle/>
          <a:p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helium</a:t>
            </a:r>
            <a:r>
              <a:rPr lang="de-DE" dirty="0" smtClean="0"/>
              <a:t> 2p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shift/width</a:t>
            </a:r>
            <a:endParaRPr lang="de-DE" dirty="0" smtClean="0"/>
          </a:p>
          <a:p>
            <a:r>
              <a:rPr lang="de-DE" dirty="0" smtClean="0"/>
              <a:t>2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in </a:t>
            </a:r>
            <a:r>
              <a:rPr lang="de-DE" dirty="0" err="1" smtClean="0"/>
              <a:t>kaonic</a:t>
            </a:r>
            <a:r>
              <a:rPr lang="de-DE" dirty="0" smtClean="0"/>
              <a:t> </a:t>
            </a:r>
            <a:r>
              <a:rPr lang="de-DE" dirty="0" err="1" smtClean="0"/>
              <a:t>atoms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81025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955663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Thank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you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21" name="Bild 20" descr="P121097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721" y="413527"/>
            <a:ext cx="6289682" cy="41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11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Sources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of</a:t>
            </a:r>
            <a:r>
              <a:rPr lang="de-DE" sz="3200" dirty="0" smtClean="0">
                <a:solidFill>
                  <a:srgbClr val="0000FF"/>
                </a:solidFill>
              </a:rPr>
              <a:t> experimental </a:t>
            </a:r>
            <a:r>
              <a:rPr lang="de-DE" sz="3200" dirty="0" err="1" smtClean="0">
                <a:solidFill>
                  <a:srgbClr val="0000FF"/>
                </a:solidFill>
              </a:rPr>
              <a:t>information</a:t>
            </a:r>
            <a:r>
              <a:rPr lang="de-DE" sz="3200" dirty="0" smtClean="0">
                <a:solidFill>
                  <a:srgbClr val="0000FF"/>
                </a:solidFill>
              </a:rPr>
              <a:t> on </a:t>
            </a:r>
            <a:r>
              <a:rPr lang="de-DE" sz="3200" dirty="0" err="1" smtClean="0">
                <a:solidFill>
                  <a:srgbClr val="0000FF"/>
                </a:solidFill>
              </a:rPr>
              <a:t>K</a:t>
            </a:r>
            <a:r>
              <a:rPr lang="de-DE" sz="3200" baseline="-25000" dirty="0" err="1" smtClean="0">
                <a:solidFill>
                  <a:srgbClr val="0000FF"/>
                </a:solidFill>
              </a:rPr>
              <a:t>bar</a:t>
            </a:r>
            <a:r>
              <a:rPr lang="de-DE" sz="3200" dirty="0" err="1" smtClean="0">
                <a:solidFill>
                  <a:srgbClr val="0000FF"/>
                </a:solidFill>
              </a:rPr>
              <a:t>N</a:t>
            </a:r>
            <a:r>
              <a:rPr lang="de-DE" sz="3200" dirty="0" smtClean="0">
                <a:solidFill>
                  <a:srgbClr val="0000FF"/>
                </a:solidFill>
              </a:rPr>
              <a:t> </a:t>
            </a:r>
            <a:r>
              <a:rPr lang="de-DE" sz="3200" dirty="0" err="1" smtClean="0">
                <a:solidFill>
                  <a:srgbClr val="0000FF"/>
                </a:solidFill>
              </a:rPr>
              <a:t>interaction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78" y="2659239"/>
            <a:ext cx="3367012" cy="369711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0215" y="2659239"/>
            <a:ext cx="2991556" cy="176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378178" y="1634446"/>
            <a:ext cx="32320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</a:t>
            </a:r>
            <a:r>
              <a:rPr lang="de-DE" dirty="0" smtClean="0">
                <a:solidFill>
                  <a:srgbClr val="000000"/>
                </a:solidFill>
              </a:rPr>
              <a:t>-p </a:t>
            </a:r>
            <a:r>
              <a:rPr lang="de-DE" dirty="0" err="1" smtClean="0">
                <a:solidFill>
                  <a:srgbClr val="000000"/>
                </a:solidFill>
              </a:rPr>
              <a:t>scattering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>
                <a:solidFill>
                  <a:srgbClr val="000000"/>
                </a:solidFill>
              </a:rPr>
              <a:t>f</a:t>
            </a:r>
            <a:r>
              <a:rPr lang="de-DE" dirty="0" err="1" smtClean="0">
                <a:solidFill>
                  <a:srgbClr val="000000"/>
                </a:solidFill>
              </a:rPr>
              <a:t>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threshold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data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extrapolation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dirty="0" err="1" smtClean="0">
                <a:solidFill>
                  <a:srgbClr val="000000"/>
                </a:solidFill>
              </a:rPr>
              <a:t>necessary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610215" y="163444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Threshold</a:t>
            </a:r>
            <a:r>
              <a:rPr lang="de-DE" dirty="0" smtClean="0"/>
              <a:t> </a:t>
            </a:r>
            <a:r>
              <a:rPr lang="de-DE" dirty="0" err="1" smtClean="0"/>
              <a:t>branching</a:t>
            </a:r>
            <a:r>
              <a:rPr lang="de-DE" dirty="0" smtClean="0"/>
              <a:t> </a:t>
            </a:r>
            <a:r>
              <a:rPr lang="de-DE" dirty="0" err="1" smtClean="0"/>
              <a:t>ratios</a:t>
            </a:r>
            <a:endParaRPr lang="de-DE" dirty="0"/>
          </a:p>
        </p:txBody>
      </p:sp>
      <p:grpSp>
        <p:nvGrpSpPr>
          <p:cNvPr id="3" name="Gruppierung 2"/>
          <p:cNvGrpSpPr/>
          <p:nvPr/>
        </p:nvGrpSpPr>
        <p:grpSpPr>
          <a:xfrm>
            <a:off x="6704366" y="1634446"/>
            <a:ext cx="2223686" cy="3056118"/>
            <a:chOff x="6920314" y="1634446"/>
            <a:chExt cx="2223686" cy="3056118"/>
          </a:xfrm>
        </p:grpSpPr>
        <p:sp>
          <p:nvSpPr>
            <p:cNvPr id="9" name="Textfeld 8"/>
            <p:cNvSpPr txBox="1"/>
            <p:nvPr/>
          </p:nvSpPr>
          <p:spPr>
            <a:xfrm>
              <a:off x="6920314" y="1634446"/>
              <a:ext cx="1826867" cy="369332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FF6600"/>
                  </a:solidFill>
                </a:rPr>
                <a:t>Kaonic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atom</a:t>
              </a:r>
              <a:r>
                <a:rPr lang="de-DE" dirty="0" smtClean="0">
                  <a:solidFill>
                    <a:srgbClr val="FF6600"/>
                  </a:solidFill>
                </a:rPr>
                <a:t> </a:t>
              </a:r>
              <a:r>
                <a:rPr lang="de-DE" dirty="0" err="1" smtClean="0">
                  <a:solidFill>
                    <a:srgbClr val="FF6600"/>
                  </a:solidFill>
                </a:rPr>
                <a:t>data</a:t>
              </a:r>
              <a:endParaRPr lang="de-DE" dirty="0">
                <a:solidFill>
                  <a:srgbClr val="FF6600"/>
                </a:solidFill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920314" y="2659239"/>
              <a:ext cx="2223686" cy="2031325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hydrogen</a:t>
              </a:r>
            </a:p>
            <a:p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Kaonic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Deuterium</a:t>
              </a:r>
            </a:p>
            <a:p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shift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1s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state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width</a:t>
              </a:r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endParaRPr lang="de-DE" dirty="0" smtClean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  <a:p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  <a:sym typeface="Wingdings"/>
                </a:rPr>
                <a:t>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x-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ray</a:t>
              </a:r>
              <a:r>
                <a:rPr lang="de-DE" dirty="0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 </a:t>
              </a:r>
              <a:r>
                <a:rPr lang="de-DE" dirty="0" err="1" smtClean="0">
                  <a:ln>
                    <a:solidFill>
                      <a:srgbClr val="FF6600"/>
                    </a:solidFill>
                  </a:ln>
                  <a:solidFill>
                    <a:srgbClr val="0000FF"/>
                  </a:solidFill>
                </a:rPr>
                <a:t>spectroscopy</a:t>
              </a:r>
              <a:endParaRPr lang="de-DE" dirty="0">
                <a:ln>
                  <a:solidFill>
                    <a:srgbClr val="FF660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4358401" y="4969550"/>
            <a:ext cx="4552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00FF"/>
                </a:solidFill>
              </a:rPr>
              <a:t>C</a:t>
            </a:r>
            <a:r>
              <a:rPr lang="de-DE" dirty="0" err="1" smtClean="0">
                <a:solidFill>
                  <a:srgbClr val="0000FF"/>
                </a:solidFill>
              </a:rPr>
              <a:t>onstraints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from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precise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 hydrogen </a:t>
            </a:r>
            <a:r>
              <a:rPr lang="de-DE" dirty="0" err="1" smtClean="0">
                <a:solidFill>
                  <a:srgbClr val="0000FF"/>
                </a:solidFill>
              </a:rPr>
              <a:t>measurements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dirty="0" smtClean="0">
                <a:solidFill>
                  <a:srgbClr val="0000FF"/>
                </a:solidFill>
              </a:rPr>
              <a:t>sub-</a:t>
            </a:r>
            <a:r>
              <a:rPr lang="de-DE" dirty="0" err="1" smtClean="0">
                <a:solidFill>
                  <a:srgbClr val="0000FF"/>
                </a:solidFill>
              </a:rPr>
              <a:t>threshold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extrapolations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of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the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KbarN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amplitude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with</a:t>
            </a:r>
            <a:endParaRPr lang="de-DE" dirty="0" smtClean="0">
              <a:solidFill>
                <a:srgbClr val="0000FF"/>
              </a:solidFill>
            </a:endParaRPr>
          </a:p>
          <a:p>
            <a:r>
              <a:rPr lang="de-DE" dirty="0" err="1">
                <a:solidFill>
                  <a:srgbClr val="0000FF"/>
                </a:solidFill>
              </a:rPr>
              <a:t>s</a:t>
            </a:r>
            <a:r>
              <a:rPr lang="de-DE" dirty="0" err="1" smtClean="0">
                <a:solidFill>
                  <a:srgbClr val="0000FF"/>
                </a:solidFill>
              </a:rPr>
              <a:t>trongly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reduced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uncertainties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400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0000FF"/>
                </a:solidFill>
              </a:rPr>
              <a:t>X-</a:t>
            </a:r>
            <a:r>
              <a:rPr lang="de-DE" dirty="0" err="1" smtClean="0">
                <a:solidFill>
                  <a:srgbClr val="0000FF"/>
                </a:solidFill>
              </a:rPr>
              <a:t>ray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yields</a:t>
            </a:r>
            <a:r>
              <a:rPr lang="de-DE" dirty="0" smtClean="0">
                <a:solidFill>
                  <a:srgbClr val="0000FF"/>
                </a:solidFill>
              </a:rPr>
              <a:t> in K</a:t>
            </a:r>
            <a:r>
              <a:rPr lang="de-DE" baseline="30000" dirty="0" smtClean="0">
                <a:solidFill>
                  <a:srgbClr val="0000FF"/>
                </a:solidFill>
              </a:rPr>
              <a:t>-</a:t>
            </a:r>
            <a:r>
              <a:rPr lang="de-DE" dirty="0" smtClean="0">
                <a:solidFill>
                  <a:srgbClr val="0000FF"/>
                </a:solidFill>
              </a:rPr>
              <a:t>D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5324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20615" y="5066260"/>
            <a:ext cx="3214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T.Koike</a:t>
            </a:r>
            <a:r>
              <a:rPr lang="de-DE" dirty="0"/>
              <a:t>, T. </a:t>
            </a:r>
            <a:r>
              <a:rPr lang="de-DE" dirty="0" smtClean="0"/>
              <a:t>Harada</a:t>
            </a:r>
            <a:r>
              <a:rPr lang="de-DE" dirty="0"/>
              <a:t>, "</a:t>
            </a:r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K-p </a:t>
            </a:r>
            <a:r>
              <a:rPr lang="de-DE" dirty="0" err="1"/>
              <a:t>and</a:t>
            </a:r>
            <a:r>
              <a:rPr lang="de-DE" dirty="0"/>
              <a:t> K-d </a:t>
            </a:r>
            <a:r>
              <a:rPr lang="de-DE" dirty="0" err="1"/>
              <a:t>atoms</a:t>
            </a:r>
            <a:r>
              <a:rPr lang="de-DE" dirty="0"/>
              <a:t>", Phys. </a:t>
            </a:r>
            <a:r>
              <a:rPr lang="de-DE" dirty="0" err="1"/>
              <a:t>Rev</a:t>
            </a:r>
            <a:r>
              <a:rPr lang="de-DE" dirty="0"/>
              <a:t>. C 53 (1996) 79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001846" y="4959898"/>
            <a:ext cx="36849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T. S. Jensen, “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Cascade</a:t>
            </a:r>
            <a:r>
              <a:rPr lang="de-DE" dirty="0"/>
              <a:t> in </a:t>
            </a:r>
            <a:r>
              <a:rPr lang="de-DE" dirty="0" err="1"/>
              <a:t>Kaonic</a:t>
            </a:r>
            <a:r>
              <a:rPr lang="de-DE" dirty="0"/>
              <a:t> Hydrogen </a:t>
            </a:r>
            <a:r>
              <a:rPr lang="de-DE" dirty="0" err="1"/>
              <a:t>and</a:t>
            </a:r>
            <a:r>
              <a:rPr lang="de-DE" dirty="0"/>
              <a:t> Deuterium”, </a:t>
            </a:r>
            <a:r>
              <a:rPr lang="de-DE" dirty="0" err="1"/>
              <a:t>Proceedings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DAFNE 2004: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meson</a:t>
            </a:r>
            <a:r>
              <a:rPr lang="de-DE" dirty="0"/>
              <a:t> </a:t>
            </a:r>
            <a:r>
              <a:rPr lang="de-DE" dirty="0" err="1"/>
              <a:t>factories</a:t>
            </a:r>
            <a:r>
              <a:rPr lang="de-DE" dirty="0"/>
              <a:t>, June 2004. 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897924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3124200" y="2168769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8768862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prstDash val="lgDashDot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7110000" y="2243015"/>
            <a:ext cx="0" cy="216876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4832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02"/>
          <a:stretch/>
        </p:blipFill>
        <p:spPr>
          <a:xfrm>
            <a:off x="-1" y="1714238"/>
            <a:ext cx="4980433" cy="2434985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" t="12795" r="5112" b="8858"/>
          <a:stretch>
            <a:fillRect/>
          </a:stretch>
        </p:blipFill>
        <p:spPr>
          <a:xfrm>
            <a:off x="3873620" y="3306936"/>
            <a:ext cx="5131948" cy="27396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0" name="Textfeld 9"/>
          <p:cNvSpPr txBox="1"/>
          <p:nvPr/>
        </p:nvSpPr>
        <p:spPr>
          <a:xfrm>
            <a:off x="249096" y="4286768"/>
            <a:ext cx="2745430" cy="175432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Further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endParaRPr lang="de-DE" dirty="0" smtClean="0"/>
          </a:p>
          <a:p>
            <a:r>
              <a:rPr lang="de-DE" dirty="0" err="1" smtClean="0"/>
              <a:t>microcalorimeters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precision</a:t>
            </a:r>
            <a:r>
              <a:rPr lang="de-DE" dirty="0" smtClean="0"/>
              <a:t> x-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:</a:t>
            </a:r>
          </a:p>
          <a:p>
            <a:endParaRPr lang="de-DE" dirty="0" smtClean="0"/>
          </a:p>
          <a:p>
            <a:pPr marL="285750" indent="-285750">
              <a:buFont typeface="Arial"/>
              <a:buChar char="•"/>
            </a:pPr>
            <a:r>
              <a:rPr lang="de-DE" dirty="0" smtClean="0"/>
              <a:t>K-He-3,4 2p-shift/width</a:t>
            </a:r>
          </a:p>
          <a:p>
            <a:pPr marL="285750" indent="-285750">
              <a:buFont typeface="Arial"/>
              <a:buChar char="•"/>
            </a:pPr>
            <a:r>
              <a:rPr lang="de-DE" dirty="0" err="1" smtClean="0"/>
              <a:t>Charged</a:t>
            </a:r>
            <a:r>
              <a:rPr lang="de-DE" dirty="0" smtClean="0"/>
              <a:t> </a:t>
            </a:r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mass</a:t>
            </a:r>
            <a:endParaRPr lang="de-DE" dirty="0" smtClean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1383279" y="16180"/>
            <a:ext cx="641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New </a:t>
            </a:r>
            <a:r>
              <a:rPr lang="de-DE" sz="3200" dirty="0" err="1" smtClean="0">
                <a:solidFill>
                  <a:srgbClr val="0000FF"/>
                </a:solidFill>
              </a:rPr>
              <a:t>experiments</a:t>
            </a:r>
            <a:r>
              <a:rPr lang="de-DE" sz="3200" dirty="0" smtClean="0">
                <a:solidFill>
                  <a:srgbClr val="0000FF"/>
                </a:solidFill>
              </a:rPr>
              <a:t> - </a:t>
            </a:r>
            <a:r>
              <a:rPr lang="de-DE" sz="3200" dirty="0" err="1" smtClean="0">
                <a:solidFill>
                  <a:srgbClr val="0000FF"/>
                </a:solidFill>
              </a:rPr>
              <a:t>microcalorimeter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49231" y="882612"/>
            <a:ext cx="5891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Study of 2 transitions in the same </a:t>
            </a:r>
            <a:r>
              <a:rPr lang="en-US" dirty="0" err="1" smtClean="0">
                <a:solidFill>
                  <a:srgbClr val="000000"/>
                </a:solidFill>
              </a:rPr>
              <a:t>kaonic</a:t>
            </a:r>
            <a:r>
              <a:rPr lang="en-US" dirty="0" smtClean="0">
                <a:solidFill>
                  <a:srgbClr val="000000"/>
                </a:solidFill>
              </a:rPr>
              <a:t> atom for separating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one-nucleon 1N) from multi-nucleon (</a:t>
            </a:r>
            <a:r>
              <a:rPr lang="en-US" dirty="0" err="1" smtClean="0">
                <a:solidFill>
                  <a:srgbClr val="000000"/>
                </a:solidFill>
              </a:rPr>
              <a:t>mN</a:t>
            </a:r>
            <a:r>
              <a:rPr lang="en-US" dirty="0" smtClean="0">
                <a:solidFill>
                  <a:srgbClr val="000000"/>
                </a:solidFill>
              </a:rPr>
              <a:t>) processes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using micro-calorimeters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0" descr="pasted-image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2848" y="1323475"/>
            <a:ext cx="2809068" cy="169787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7361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What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is</a:t>
            </a:r>
            <a:r>
              <a:rPr lang="de-DE" dirty="0" smtClean="0">
                <a:solidFill>
                  <a:srgbClr val="0000FF"/>
                </a:solidFill>
              </a:rPr>
              <a:t> a </a:t>
            </a:r>
            <a:r>
              <a:rPr lang="de-DE" dirty="0" err="1" smtClean="0">
                <a:solidFill>
                  <a:srgbClr val="0000FF"/>
                </a:solidFill>
              </a:rPr>
              <a:t>exotic</a:t>
            </a:r>
            <a:r>
              <a:rPr lang="de-DE" dirty="0" smtClean="0">
                <a:solidFill>
                  <a:srgbClr val="0000FF"/>
                </a:solidFill>
              </a:rPr>
              <a:t> (</a:t>
            </a:r>
            <a:r>
              <a:rPr lang="de-DE" dirty="0" err="1" smtClean="0">
                <a:solidFill>
                  <a:srgbClr val="0000FF"/>
                </a:solidFill>
              </a:rPr>
              <a:t>kaonic</a:t>
            </a:r>
            <a:r>
              <a:rPr lang="de-DE" dirty="0" smtClean="0">
                <a:solidFill>
                  <a:srgbClr val="0000FF"/>
                </a:solidFill>
              </a:rPr>
              <a:t>) </a:t>
            </a:r>
            <a:r>
              <a:rPr lang="de-DE" dirty="0" err="1" smtClean="0">
                <a:solidFill>
                  <a:srgbClr val="0000FF"/>
                </a:solidFill>
              </a:rPr>
              <a:t>atom</a:t>
            </a:r>
            <a:r>
              <a:rPr lang="de-DE" dirty="0" smtClean="0">
                <a:solidFill>
                  <a:srgbClr val="0000FF"/>
                </a:solidFill>
              </a:rPr>
              <a:t>?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35" y="1417638"/>
            <a:ext cx="7028735" cy="48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1951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de-DE">
                <a:solidFill>
                  <a:srgbClr val="3145DB"/>
                </a:solidFill>
                <a:latin typeface="Calibri" charset="0"/>
                <a:ea typeface="MS PGothic" charset="0"/>
              </a:rPr>
              <a:t>Exotic atoms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>
          <a:xfrm>
            <a:off x="1258888" y="1268413"/>
            <a:ext cx="7416800" cy="4495800"/>
          </a:xfrm>
        </p:spPr>
        <p:txBody>
          <a:bodyPr/>
          <a:lstStyle/>
          <a:p>
            <a:pPr eaLnBrk="1" hangingPunct="1"/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Studies of </a:t>
            </a:r>
            <a:r>
              <a:rPr lang="de-DE" sz="2000">
                <a:solidFill>
                  <a:srgbClr val="3145DB"/>
                </a:solidFill>
                <a:latin typeface="Calibri" charset="0"/>
                <a:ea typeface="MS PGothic" charset="0"/>
              </a:rPr>
              <a:t>fundamental interactions and symmetries</a:t>
            </a:r>
          </a:p>
          <a:p>
            <a:pPr eaLnBrk="1" hangingPunct="1">
              <a:buFont typeface="Arial" charset="0"/>
              <a:buNone/>
            </a:pPr>
            <a:r>
              <a:rPr lang="de-DE" sz="2000">
                <a:solidFill>
                  <a:srgbClr val="FF0000"/>
                </a:solidFill>
                <a:latin typeface="Calibri" charset="0"/>
                <a:ea typeface="MS PGothic" charset="0"/>
              </a:rPr>
              <a:t>	with exotic atomic bound systems</a:t>
            </a:r>
          </a:p>
        </p:txBody>
      </p:sp>
      <p:sp>
        <p:nvSpPr>
          <p:cNvPr id="18436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  <a:latin typeface="Arial" charset="0"/>
              </a:rPr>
              <a:t>Hadron 2015, Newport News</a:t>
            </a:r>
            <a:endParaRPr lang="de-DE" sz="1200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8437" name="Picture 4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6037262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8"/>
          <p:cNvGrpSpPr>
            <a:grpSpLocks/>
          </p:cNvGrpSpPr>
          <p:nvPr/>
        </p:nvGrpSpPr>
        <p:grpSpPr bwMode="auto">
          <a:xfrm>
            <a:off x="6443663" y="2349500"/>
            <a:ext cx="2043112" cy="915988"/>
            <a:chOff x="6429388" y="2214554"/>
            <a:chExt cx="2043120" cy="915987"/>
          </a:xfrm>
        </p:grpSpPr>
        <p:sp>
          <p:nvSpPr>
            <p:cNvPr id="17415" name="Line 47"/>
            <p:cNvSpPr>
              <a:spLocks noChangeShapeType="1"/>
            </p:cNvSpPr>
            <p:nvPr/>
          </p:nvSpPr>
          <p:spPr bwMode="auto">
            <a:xfrm flipH="1" flipV="1">
              <a:off x="6429388" y="2428867"/>
              <a:ext cx="971554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38100" dir="18900000" algn="bl" rotWithShape="0">
                <a:srgbClr val="000000">
                  <a:alpha val="39998"/>
                </a:srgbClr>
              </a:outerShdw>
            </a:effectLst>
            <a:extLst/>
          </p:spPr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7416" name="Text Box 48"/>
            <p:cNvSpPr txBox="1">
              <a:spLocks noChangeArrowheads="1"/>
            </p:cNvSpPr>
            <p:nvPr/>
          </p:nvSpPr>
          <p:spPr bwMode="auto">
            <a:xfrm>
              <a:off x="7500954" y="2214554"/>
              <a:ext cx="971554" cy="91598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p, K</a:t>
              </a:r>
              <a:r>
                <a:rPr lang="de-DE" sz="1800" baseline="300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-</a:t>
              </a:r>
              <a:r>
                <a:rPr lang="de-DE" sz="1800">
                  <a:solidFill>
                    <a:schemeClr val="accent2"/>
                  </a:solidFill>
                  <a:latin typeface="Arial" charset="0"/>
                  <a:sym typeface="Symbol" charset="0"/>
                </a:rPr>
                <a:t>d</a:t>
              </a: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-p, -d</a:t>
              </a:r>
              <a:endParaRPr lang="de-DE" sz="1800">
                <a:solidFill>
                  <a:schemeClr val="accent2"/>
                </a:solidFill>
                <a:latin typeface="Arial" charset="0"/>
                <a:sym typeface="Symbol" charset="0"/>
              </a:endParaRPr>
            </a:p>
            <a:p>
              <a:pPr eaLnBrk="1" hangingPunct="1"/>
              <a:r>
                <a:rPr lang="de-DE" sz="1800">
                  <a:latin typeface="Arial" charset="0"/>
                  <a:sym typeface="Symbol" charset="0"/>
                </a:rPr>
                <a:t>….</a:t>
              </a:r>
            </a:p>
          </p:txBody>
        </p:sp>
      </p:grpSp>
      <p:sp>
        <p:nvSpPr>
          <p:cNvPr id="18440" name="Textfeld 9"/>
          <p:cNvSpPr txBox="1">
            <a:spLocks noChangeArrowheads="1"/>
          </p:cNvSpPr>
          <p:nvPr/>
        </p:nvSpPr>
        <p:spPr bwMode="auto">
          <a:xfrm>
            <a:off x="6443663" y="3924300"/>
            <a:ext cx="24749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Hadronic atoms are </a:t>
            </a:r>
          </a:p>
          <a:p>
            <a:pPr eaLnBrk="1" hangingPunct="1"/>
            <a:r>
              <a:rPr lang="de-DE" sz="1800"/>
              <a:t>sensitive probes for</a:t>
            </a:r>
          </a:p>
          <a:p>
            <a:pPr eaLnBrk="1" hangingPunct="1"/>
            <a:r>
              <a:rPr lang="de-DE" sz="1800"/>
              <a:t>the strong interaction </a:t>
            </a:r>
          </a:p>
          <a:p>
            <a:pPr eaLnBrk="1" hangingPunct="1"/>
            <a:r>
              <a:rPr lang="de-DE" sz="1800"/>
              <a:t>at lowest energy </a:t>
            </a:r>
          </a:p>
          <a:p>
            <a:pPr eaLnBrk="1" hangingPunct="1"/>
            <a:r>
              <a:rPr lang="de-DE" sz="1800"/>
              <a:t>(direct study of strong </a:t>
            </a:r>
          </a:p>
          <a:p>
            <a:pPr eaLnBrk="1" hangingPunct="1"/>
            <a:r>
              <a:rPr lang="de-DE" sz="1800"/>
              <a:t>interaction at threshold)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3820" y="5633012"/>
            <a:ext cx="1830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Lamb-</a:t>
            </a:r>
            <a:r>
              <a:rPr lang="de-DE" dirty="0" err="1" smtClean="0">
                <a:solidFill>
                  <a:srgbClr val="0000FF"/>
                </a:solidFill>
              </a:rPr>
              <a:t>shift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endParaRPr lang="de-DE" dirty="0">
              <a:solidFill>
                <a:srgbClr val="0000FF"/>
              </a:solidFill>
            </a:endParaRPr>
          </a:p>
          <a:p>
            <a:r>
              <a:rPr lang="de-DE" dirty="0" err="1" smtClean="0">
                <a:solidFill>
                  <a:srgbClr val="0000FF"/>
                </a:solidFill>
              </a:rPr>
              <a:t>muonic</a:t>
            </a:r>
            <a:r>
              <a:rPr lang="de-DE" dirty="0" smtClean="0">
                <a:solidFill>
                  <a:srgbClr val="0000FF"/>
                </a:solidFill>
              </a:rPr>
              <a:t> hydrogen</a:t>
            </a:r>
          </a:p>
          <a:p>
            <a:r>
              <a:rPr lang="de-DE" dirty="0" smtClean="0">
                <a:solidFill>
                  <a:srgbClr val="0000FF"/>
                </a:solidFill>
                <a:sym typeface="Wingdings"/>
              </a:rPr>
              <a:t> Proton </a:t>
            </a:r>
            <a:r>
              <a:rPr lang="de-DE" dirty="0" err="1" smtClean="0">
                <a:solidFill>
                  <a:srgbClr val="0000FF"/>
                </a:solidFill>
                <a:sym typeface="Wingdings"/>
              </a:rPr>
              <a:t>radius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73978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cs typeface="MS PGothic" pitchFamily="34" charset="-128"/>
              </a:rPr>
              <a:t>Kaonic hydrogen and deuterium</a:t>
            </a:r>
          </a:p>
        </p:txBody>
      </p:sp>
      <p:sp>
        <p:nvSpPr>
          <p:cNvPr id="23556" name="Inhaltsplatzhalt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Principal interaction = electromagnetic.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12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manifests in </a:t>
            </a:r>
            <a:r>
              <a:rPr lang="en-US" sz="1900" dirty="0" err="1" smtClean="0">
                <a:cs typeface="MS PGothic" pitchFamily="34" charset="-128"/>
              </a:rPr>
              <a:t>hadronic</a:t>
            </a:r>
            <a:r>
              <a:rPr lang="en-US" sz="1900" dirty="0" smtClean="0">
                <a:cs typeface="MS PGothic" pitchFamily="34" charset="-128"/>
              </a:rPr>
              <a:t> shift and width of the 1s state </a:t>
            </a:r>
            <a:r>
              <a:rPr lang="en-US" sz="1900" dirty="0" err="1" smtClean="0">
                <a:cs typeface="MS PGothic" pitchFamily="34" charset="-128"/>
                <a:sym typeface="Wingdings" pitchFamily="-65" charset="2"/>
              </a:rPr>
              <a:t></a:t>
            </a:r>
            <a:r>
              <a:rPr lang="en-US" sz="1900" dirty="0" smtClean="0">
                <a:cs typeface="MS PGothic" pitchFamily="34" charset="-128"/>
                <a:sym typeface="Wingdings" pitchFamily="-65" charset="2"/>
              </a:rPr>
              <a:t>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  <a:sym typeface="Wingdings" pitchFamily="-65" charset="2"/>
              </a:rPr>
              <a:t>energy displacement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from the electromagnetic value of the 1s state and </a:t>
            </a:r>
            <a:r>
              <a:rPr lang="en-US" sz="1900" b="1" dirty="0" smtClean="0">
                <a:solidFill>
                  <a:srgbClr val="3145DB"/>
                </a:solidFill>
                <a:cs typeface="MS PGothic" pitchFamily="34" charset="-128"/>
              </a:rPr>
              <a:t>broadening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due to K</a:t>
            </a:r>
            <a:r>
              <a:rPr lang="en-US" sz="1900" baseline="30000" dirty="0" smtClean="0">
                <a:solidFill>
                  <a:srgbClr val="3145DB"/>
                </a:solidFill>
                <a:cs typeface="MS PGothic" pitchFamily="34" charset="-128"/>
              </a:rPr>
              <a:t>-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 absorption</a:t>
            </a: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19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en-US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calculated solving the Klein-Gordon (KG) equation and taking into account vacuum polarization (VP) and final size (FS) effect (accuracy ~</a:t>
            </a:r>
            <a:r>
              <a:rPr lang="en-US" sz="1900" dirty="0" smtClean="0">
                <a:solidFill>
                  <a:srgbClr val="060FBA"/>
                </a:solidFill>
                <a:cs typeface="MS PGothic" pitchFamily="34" charset="-128"/>
              </a:rPr>
              <a:t>1eV</a:t>
            </a:r>
            <a:r>
              <a:rPr lang="en-US" sz="1900" dirty="0" smtClean="0">
                <a:cs typeface="MS PGothic" pitchFamily="34" charset="-128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cs typeface="MS PGothic" pitchFamily="34" charset="-128"/>
              </a:rPr>
              <a:t>Strong interaction effect on 2p state is weak (</a:t>
            </a:r>
            <a:r>
              <a:rPr lang="en-US" sz="1900" dirty="0" err="1" smtClean="0">
                <a:cs typeface="MS PGothic" pitchFamily="34" charset="-128"/>
              </a:rPr>
              <a:t>meV</a:t>
            </a:r>
            <a:r>
              <a:rPr lang="en-US" sz="1900" dirty="0" smtClean="0">
                <a:cs typeface="MS PGothic" pitchFamily="34" charset="-128"/>
              </a:rPr>
              <a:t>) and experimentally undetermined, nevertheless has </a:t>
            </a:r>
            <a:r>
              <a:rPr lang="en-US" sz="1900" dirty="0" smtClean="0">
                <a:solidFill>
                  <a:srgbClr val="3145DB"/>
                </a:solidFill>
                <a:cs typeface="MS PGothic" pitchFamily="34" charset="-128"/>
              </a:rPr>
              <a:t>severe consequences for the x-ray yield</a:t>
            </a:r>
            <a:r>
              <a:rPr lang="en-US" sz="1900" dirty="0" smtClean="0">
                <a:cs typeface="MS PGothic" pitchFamily="34" charset="-128"/>
              </a:rPr>
              <a:t>. </a:t>
            </a: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 smtClean="0">
              <a:cs typeface="MS PGothic" pitchFamily="34" charset="-128"/>
            </a:endParaRPr>
          </a:p>
          <a:p>
            <a:pPr>
              <a:lnSpc>
                <a:spcPct val="80000"/>
              </a:lnSpc>
              <a:buFont typeface="Arial" pitchFamily="-65" charset="0"/>
              <a:buNone/>
            </a:pPr>
            <a:endParaRPr lang="de-DE" sz="3000" dirty="0">
              <a:cs typeface="MS PGothic" pitchFamily="34" charset="-128"/>
            </a:endParaRPr>
          </a:p>
        </p:txBody>
      </p:sp>
      <p:sp>
        <p:nvSpPr>
          <p:cNvPr id="23557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graphicFrame>
        <p:nvGraphicFramePr>
          <p:cNvPr id="23554" name="Objekt 5"/>
          <p:cNvGraphicFramePr>
            <a:graphicFrameLocks noChangeAspect="1"/>
          </p:cNvGraphicFramePr>
          <p:nvPr/>
        </p:nvGraphicFramePr>
        <p:xfrm>
          <a:off x="755650" y="3644900"/>
          <a:ext cx="3571875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4" name="Formel" r:id="rId4" imgW="1650770" imgH="482278" progId="Equation.3">
                  <p:embed/>
                </p:oleObj>
              </mc:Choice>
              <mc:Fallback>
                <p:oleObj name="Formel" r:id="rId4" imgW="1650770" imgH="4822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644900"/>
                        <a:ext cx="3571875" cy="1044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4598988" y="2335213"/>
            <a:ext cx="4098925" cy="2689225"/>
            <a:chOff x="5148064" y="2276872"/>
            <a:chExt cx="3704228" cy="2113205"/>
          </a:xfrm>
        </p:grpSpPr>
        <p:pic>
          <p:nvPicPr>
            <p:cNvPr id="23562" name="Picture 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276872"/>
              <a:ext cx="3704228" cy="21132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Ellipse 6"/>
            <p:cNvSpPr/>
            <p:nvPr/>
          </p:nvSpPr>
          <p:spPr>
            <a:xfrm>
              <a:off x="5579889" y="3213718"/>
              <a:ext cx="431826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8" name="Ellipse 7"/>
            <p:cNvSpPr/>
            <p:nvPr/>
          </p:nvSpPr>
          <p:spPr>
            <a:xfrm>
              <a:off x="6587003" y="3861152"/>
              <a:ext cx="433260" cy="43162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9" name="Ellipse 8"/>
          <p:cNvSpPr/>
          <p:nvPr/>
        </p:nvSpPr>
        <p:spPr>
          <a:xfrm>
            <a:off x="755650" y="3716338"/>
            <a:ext cx="431800" cy="433387"/>
          </a:xfrm>
          <a:prstGeom prst="ellipse">
            <a:avLst/>
          </a:prstGeom>
          <a:noFill/>
          <a:ln>
            <a:solidFill>
              <a:srgbClr val="3145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23560" name="Inhaltsplatzhalter 4" descr="Atom2 c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3429000"/>
            <a:ext cx="1454150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10984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"/>
            <a:ext cx="8229600" cy="1143000"/>
          </a:xfrm>
        </p:spPr>
        <p:txBody>
          <a:bodyPr/>
          <a:lstStyle/>
          <a:p>
            <a:r>
              <a:rPr lang="de-DE" dirty="0" smtClean="0"/>
              <a:t>Goal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53869"/>
            <a:ext cx="8229600" cy="4525963"/>
          </a:xfrm>
        </p:spPr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0000FF"/>
                </a:solidFill>
              </a:rPr>
              <a:t>Measurement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shift</a:t>
            </a:r>
            <a:r>
              <a:rPr lang="de-DE" sz="2400" dirty="0" smtClean="0">
                <a:solidFill>
                  <a:srgbClr val="0000FF"/>
                </a:solidFill>
              </a:rPr>
              <a:t> 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width</a:t>
            </a:r>
            <a:r>
              <a:rPr lang="de-DE" sz="2400" dirty="0" smtClean="0">
                <a:solidFill>
                  <a:srgbClr val="0000FF"/>
                </a:solidFill>
              </a:rPr>
              <a:t> (</a:t>
            </a:r>
            <a:r>
              <a:rPr lang="de-DE" sz="2400" dirty="0" err="1" smtClean="0">
                <a:solidFill>
                  <a:srgbClr val="0000FF"/>
                </a:solidFill>
              </a:rPr>
              <a:t>broadening</a:t>
            </a:r>
            <a:r>
              <a:rPr lang="de-DE" sz="2400" dirty="0" smtClean="0">
                <a:solidFill>
                  <a:srgbClr val="0000FF"/>
                </a:solidFill>
              </a:rPr>
              <a:t>) </a:t>
            </a:r>
            <a:br>
              <a:rPr lang="de-DE" sz="2400" dirty="0" smtClean="0">
                <a:solidFill>
                  <a:srgbClr val="0000FF"/>
                </a:solidFill>
              </a:rPr>
            </a:br>
            <a:r>
              <a:rPr lang="de-DE" sz="2400" dirty="0" smtClean="0">
                <a:solidFill>
                  <a:srgbClr val="0000FF"/>
                </a:solidFill>
              </a:rPr>
              <a:t>Γ</a:t>
            </a:r>
            <a:r>
              <a:rPr lang="de-DE" sz="2400" baseline="-25000" dirty="0" smtClean="0">
                <a:solidFill>
                  <a:srgbClr val="0000FF"/>
                </a:solidFill>
              </a:rPr>
              <a:t>1s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ground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1s</a:t>
            </a:r>
          </a:p>
          <a:p>
            <a:r>
              <a:rPr lang="de-DE" sz="2400" dirty="0" err="1" smtClean="0">
                <a:solidFill>
                  <a:srgbClr val="0000FF"/>
                </a:solidFill>
              </a:rPr>
              <a:t>Since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only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the</a:t>
            </a:r>
            <a:r>
              <a:rPr lang="de-DE" sz="2400" dirty="0" smtClean="0">
                <a:solidFill>
                  <a:srgbClr val="0000FF"/>
                </a:solidFill>
              </a:rPr>
              <a:t> 1s </a:t>
            </a:r>
            <a:r>
              <a:rPr lang="de-DE" sz="2400" dirty="0" err="1" smtClean="0">
                <a:solidFill>
                  <a:srgbClr val="0000FF"/>
                </a:solidFill>
              </a:rPr>
              <a:t>state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measurably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affected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by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measured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K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line</a:t>
            </a:r>
            <a:r>
              <a:rPr lang="de-DE" sz="24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compared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to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calculated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e.m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transition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energies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  <a:sym typeface="Wingdings"/>
              </a:rPr>
              <a:t>yield</a:t>
            </a:r>
            <a:r>
              <a:rPr lang="de-DE" sz="24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ε</a:t>
            </a:r>
            <a:r>
              <a:rPr lang="de-DE" sz="2400" baseline="-25000" dirty="0" smtClean="0">
                <a:solidFill>
                  <a:srgbClr val="0000FF"/>
                </a:solidFill>
              </a:rPr>
              <a:t>1s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baseline="-25000" dirty="0" smtClean="0">
                <a:solidFill>
                  <a:srgbClr val="0000FF"/>
                </a:solidFill>
              </a:rPr>
              <a:t> </a:t>
            </a:r>
            <a:r>
              <a:rPr lang="de-DE" sz="2400" dirty="0">
                <a:solidFill>
                  <a:srgbClr val="0000FF"/>
                </a:solidFill>
              </a:rPr>
              <a:t>Γ</a:t>
            </a:r>
            <a:r>
              <a:rPr lang="de-DE" sz="2400" baseline="-25000" dirty="0">
                <a:solidFill>
                  <a:srgbClr val="0000FF"/>
                </a:solidFill>
              </a:rPr>
              <a:t>1s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54" y="3489035"/>
            <a:ext cx="4276970" cy="2755067"/>
          </a:xfrm>
          <a:prstGeom prst="rect">
            <a:avLst/>
          </a:prstGeom>
          <a:ln>
            <a:solidFill>
              <a:srgbClr val="0000FF"/>
            </a:solidFill>
          </a:ln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489071"/>
              </p:ext>
            </p:extLst>
          </p:nvPr>
        </p:nvGraphicFramePr>
        <p:xfrm>
          <a:off x="5628220" y="3459997"/>
          <a:ext cx="2724472" cy="276385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286917"/>
                <a:gridCol w="1437555"/>
              </a:tblGrid>
              <a:tr h="846490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Transition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en-US" sz="1200" noProof="0" dirty="0" err="1" smtClean="0"/>
                        <a:t>e.m</a:t>
                      </a:r>
                      <a:r>
                        <a:rPr lang="en-US" sz="1200" noProof="0" dirty="0" smtClean="0"/>
                        <a:t>.</a:t>
                      </a:r>
                      <a:r>
                        <a:rPr lang="en-US" sz="1200" baseline="0" noProof="0" dirty="0" smtClean="0"/>
                        <a:t> </a:t>
                      </a:r>
                      <a:r>
                        <a:rPr lang="en-US" sz="1200" noProof="0" dirty="0" smtClean="0"/>
                        <a:t>energy</a:t>
                      </a:r>
                      <a:r>
                        <a:rPr lang="en-US" sz="1200" baseline="0" noProof="0" dirty="0" smtClean="0"/>
                        <a:t>   (</a:t>
                      </a:r>
                      <a:r>
                        <a:rPr lang="en-US" sz="1200" noProof="0" dirty="0" err="1" smtClean="0"/>
                        <a:t>keV</a:t>
                      </a:r>
                      <a:r>
                        <a:rPr lang="en-US" sz="1200" noProof="0" dirty="0" smtClean="0"/>
                        <a:t>)</a:t>
                      </a:r>
                    </a:p>
                    <a:p>
                      <a:r>
                        <a:rPr lang="en-US" sz="1200" noProof="0" dirty="0" smtClean="0"/>
                        <a:t>(calculated,</a:t>
                      </a:r>
                      <a:r>
                        <a:rPr lang="en-US" sz="1200" baseline="0" noProof="0" dirty="0" smtClean="0"/>
                        <a:t> without strong interaction)</a:t>
                      </a:r>
                      <a:endParaRPr lang="en-US" sz="1200" b="0" noProof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(2-1)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7.808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(3-1)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9.255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16339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KD (4-1)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9.765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(5-1</a:t>
                      </a:r>
                      <a:r>
                        <a:rPr lang="de-DE" sz="1200" dirty="0" smtClean="0"/>
                        <a:t>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   9.994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r>
                        <a:rPr lang="de-DE" sz="1200" smtClean="0"/>
                        <a:t>KD (</a:t>
                      </a:r>
                      <a:r>
                        <a:rPr lang="de-DE" sz="1200" dirty="0" smtClean="0"/>
                        <a:t>6-1)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10.119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329648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..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  <a:tr h="2542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smtClean="0"/>
                        <a:t>KD (∞)</a:t>
                      </a:r>
                      <a:endParaRPr lang="de-DE" sz="12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10.41</a:t>
                      </a:r>
                      <a:endParaRPr lang="de-DE" sz="1200" b="0" dirty="0">
                        <a:solidFill>
                          <a:srgbClr val="0000FF"/>
                        </a:solidFill>
                      </a:endParaRPr>
                    </a:p>
                  </a:txBody>
                  <a:tcPr marT="18000" marB="18000"/>
                </a:tc>
              </a:tr>
            </a:tbl>
          </a:graphicData>
        </a:graphic>
      </p:graphicFrame>
      <p:cxnSp>
        <p:nvCxnSpPr>
          <p:cNvPr id="8" name="Gerade Verbindung mit Pfeil 7"/>
          <p:cNvCxnSpPr/>
          <p:nvPr/>
        </p:nvCxnSpPr>
        <p:spPr>
          <a:xfrm flipH="1">
            <a:off x="4005385" y="3184769"/>
            <a:ext cx="449384" cy="15337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32357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178"/>
            <a:ext cx="8229600" cy="1143000"/>
          </a:xfrm>
        </p:spPr>
        <p:txBody>
          <a:bodyPr>
            <a:normAutofit/>
          </a:bodyPr>
          <a:lstStyle/>
          <a:p>
            <a:r>
              <a:rPr lang="de-DE" sz="3200" dirty="0" smtClean="0">
                <a:solidFill>
                  <a:srgbClr val="0000FF"/>
                </a:solidFill>
              </a:rPr>
              <a:t>Setup </a:t>
            </a:r>
            <a:r>
              <a:rPr lang="de-DE" sz="3200" dirty="0" err="1" smtClean="0">
                <a:solidFill>
                  <a:srgbClr val="0000FF"/>
                </a:solidFill>
              </a:rPr>
              <a:t>at</a:t>
            </a:r>
            <a:r>
              <a:rPr lang="de-DE" sz="3200" dirty="0" smtClean="0">
                <a:solidFill>
                  <a:srgbClr val="0000FF"/>
                </a:solidFill>
              </a:rPr>
              <a:t> J-PARC K1.8BR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68" y="1038337"/>
            <a:ext cx="7218010" cy="502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3647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200" smtClean="0">
                <a:solidFill>
                  <a:srgbClr val="898989"/>
                </a:solidFill>
              </a:rPr>
              <a:t>Hadron 2015, Newport News</a:t>
            </a:r>
            <a:endParaRPr lang="de-DE" sz="1200">
              <a:solidFill>
                <a:srgbClr val="898989"/>
              </a:solidFill>
            </a:endParaRPr>
          </a:p>
        </p:txBody>
      </p:sp>
      <p:grpSp>
        <p:nvGrpSpPr>
          <p:cNvPr id="30724" name="Gruppierung 2"/>
          <p:cNvGrpSpPr>
            <a:grpSpLocks/>
          </p:cNvGrpSpPr>
          <p:nvPr/>
        </p:nvGrpSpPr>
        <p:grpSpPr bwMode="auto">
          <a:xfrm>
            <a:off x="509588" y="1890713"/>
            <a:ext cx="8188325" cy="3136900"/>
            <a:chOff x="498475" y="1447800"/>
            <a:chExt cx="8188325" cy="3136900"/>
          </a:xfrm>
        </p:grpSpPr>
        <p:pic>
          <p:nvPicPr>
            <p:cNvPr id="30730" name="Bild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75" y="2249488"/>
              <a:ext cx="2908300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1" name="Bild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7238" y="1447800"/>
              <a:ext cx="2722562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2" name="Bild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850" y="1447800"/>
              <a:ext cx="2520950" cy="257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5" name="Textfeld 12"/>
          <p:cNvSpPr txBox="1">
            <a:spLocks noChangeArrowheads="1"/>
          </p:cNvSpPr>
          <p:nvPr/>
        </p:nvSpPr>
        <p:spPr bwMode="auto">
          <a:xfrm>
            <a:off x="561975" y="5040313"/>
            <a:ext cx="15827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KpX, PRL1997</a:t>
            </a:r>
          </a:p>
          <a:p>
            <a:pPr eaLnBrk="1" hangingPunct="1"/>
            <a:r>
              <a:rPr lang="de-DE" sz="1800"/>
              <a:t>KEK (K beam)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Si(Li) detectors</a:t>
            </a:r>
          </a:p>
        </p:txBody>
      </p:sp>
      <p:sp>
        <p:nvSpPr>
          <p:cNvPr id="30726" name="Textfeld 17"/>
          <p:cNvSpPr txBox="1">
            <a:spLocks noChangeArrowheads="1"/>
          </p:cNvSpPr>
          <p:nvPr/>
        </p:nvSpPr>
        <p:spPr bwMode="auto">
          <a:xfrm>
            <a:off x="3973513" y="5040313"/>
            <a:ext cx="22336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DEAR, PRL2005</a:t>
            </a:r>
          </a:p>
          <a:p>
            <a:pPr eaLnBrk="1" hangingPunct="1"/>
            <a:r>
              <a:rPr lang="de-DE" sz="1800"/>
              <a:t>DAFNE (e</a:t>
            </a:r>
            <a:r>
              <a:rPr lang="de-DE" sz="1800" baseline="30000"/>
              <a:t>+</a:t>
            </a:r>
            <a:r>
              <a:rPr lang="de-DE" sz="1800"/>
              <a:t> e</a:t>
            </a:r>
            <a:r>
              <a:rPr lang="de-DE" sz="1800" baseline="30000"/>
              <a:t>-</a:t>
            </a:r>
            <a:r>
              <a:rPr lang="de-DE" sz="1800"/>
              <a:t> collider)</a:t>
            </a:r>
          </a:p>
          <a:p>
            <a:pPr eaLnBrk="1" hangingPunct="1"/>
            <a:r>
              <a:rPr lang="de-DE" sz="1800"/>
              <a:t>Gas target</a:t>
            </a:r>
          </a:p>
          <a:p>
            <a:pPr eaLnBrk="1" hangingPunct="1"/>
            <a:r>
              <a:rPr lang="de-DE" sz="1800"/>
              <a:t>CCD detectors</a:t>
            </a:r>
          </a:p>
        </p:txBody>
      </p:sp>
      <p:sp>
        <p:nvSpPr>
          <p:cNvPr id="30727" name="Textfeld 18"/>
          <p:cNvSpPr txBox="1">
            <a:spLocks noChangeArrowheads="1"/>
          </p:cNvSpPr>
          <p:nvPr/>
        </p:nvSpPr>
        <p:spPr bwMode="auto">
          <a:xfrm>
            <a:off x="6602413" y="5040313"/>
            <a:ext cx="22526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FF"/>
                </a:solidFill>
              </a:rPr>
              <a:t>SIDDHARTA, PLB 2011</a:t>
            </a:r>
          </a:p>
          <a:p>
            <a:pPr eaLnBrk="1" hangingPunct="1"/>
            <a:r>
              <a:rPr lang="de-DE" sz="1800">
                <a:solidFill>
                  <a:srgbClr val="0A3DB6"/>
                </a:solidFill>
              </a:rPr>
              <a:t>DAFNE (e</a:t>
            </a:r>
            <a:r>
              <a:rPr lang="de-DE" sz="1800" baseline="30000">
                <a:solidFill>
                  <a:srgbClr val="0A3DB6"/>
                </a:solidFill>
              </a:rPr>
              <a:t>+</a:t>
            </a:r>
            <a:r>
              <a:rPr lang="de-DE" sz="1800">
                <a:solidFill>
                  <a:srgbClr val="0A3DB6"/>
                </a:solidFill>
              </a:rPr>
              <a:t> e</a:t>
            </a:r>
            <a:r>
              <a:rPr lang="de-DE" sz="1800" baseline="30000">
                <a:solidFill>
                  <a:srgbClr val="0A3DB6"/>
                </a:solidFill>
              </a:rPr>
              <a:t>-</a:t>
            </a:r>
            <a:r>
              <a:rPr lang="de-DE" sz="1800">
                <a:solidFill>
                  <a:srgbClr val="0A3DB6"/>
                </a:solidFill>
              </a:rPr>
              <a:t> collider)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Gas target</a:t>
            </a:r>
          </a:p>
          <a:p>
            <a:pPr eaLnBrk="1" hangingPunct="1"/>
            <a:r>
              <a:rPr lang="de-DE" sz="1800">
                <a:solidFill>
                  <a:srgbClr val="0000FF"/>
                </a:solidFill>
              </a:rPr>
              <a:t>SDD detectors</a:t>
            </a:r>
          </a:p>
        </p:txBody>
      </p:sp>
      <p:sp>
        <p:nvSpPr>
          <p:cNvPr id="30728" name="Titel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de-DE" sz="3200">
                <a:solidFill>
                  <a:srgbClr val="3145DB"/>
                </a:solidFill>
                <a:latin typeface="Calibri" charset="0"/>
                <a:ea typeface="MS PGothic" charset="0"/>
              </a:rPr>
              <a:t>Experiments on kaonic hydrogen</a:t>
            </a:r>
          </a:p>
        </p:txBody>
      </p:sp>
      <p:sp>
        <p:nvSpPr>
          <p:cNvPr id="30729" name="Textfeld 5"/>
          <p:cNvSpPr txBox="1">
            <a:spLocks noChangeArrowheads="1"/>
          </p:cNvSpPr>
          <p:nvPr/>
        </p:nvSpPr>
        <p:spPr bwMode="auto">
          <a:xfrm>
            <a:off x="893763" y="1165225"/>
            <a:ext cx="37242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de-DE" sz="1800"/>
              <a:t>Older experiments used liquid targets</a:t>
            </a:r>
          </a:p>
          <a:p>
            <a:pPr eaLnBrk="1" hangingPunct="1"/>
            <a:r>
              <a:rPr lang="de-DE" sz="1800"/>
              <a:t>which have the disadvantage of</a:t>
            </a:r>
          </a:p>
          <a:p>
            <a:pPr eaLnBrk="1" hangingPunct="1"/>
            <a:r>
              <a:rPr lang="de-DE" sz="1800"/>
              <a:t>lower yields (Stark effect)</a:t>
            </a:r>
          </a:p>
        </p:txBody>
      </p:sp>
    </p:spTree>
    <p:extLst>
      <p:ext uri="{BB962C8B-B14F-4D97-AF65-F5344CB8AC3E}">
        <p14:creationId xmlns:p14="http://schemas.microsoft.com/office/powerpoint/2010/main" val="55214599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de-DE">
                <a:solidFill>
                  <a:srgbClr val="2526C8"/>
                </a:solidFill>
                <a:latin typeface="Calibri" charset="0"/>
              </a:rPr>
              <a:t>Predictions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5938" y="968375"/>
            <a:ext cx="5927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88" y="3622675"/>
            <a:ext cx="6043612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feld 6"/>
          <p:cNvSpPr txBox="1">
            <a:spLocks noChangeArrowheads="1"/>
          </p:cNvSpPr>
          <p:nvPr/>
        </p:nvSpPr>
        <p:spPr bwMode="auto">
          <a:xfrm>
            <a:off x="277813" y="1354138"/>
            <a:ext cx="2473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Real and imaginary part of the K</a:t>
            </a:r>
            <a:r>
              <a:rPr lang="de-DE" sz="1800" baseline="30000"/>
              <a:t>-</a:t>
            </a:r>
            <a:r>
              <a:rPr lang="de-DE" sz="1800"/>
              <a:t>n </a:t>
            </a:r>
            <a:r>
              <a:rPr lang="de-DE" sz="1800">
                <a:sym typeface="Wingdings" charset="0"/>
              </a:rPr>
              <a:t> K</a:t>
            </a:r>
            <a:r>
              <a:rPr lang="de-DE" sz="1800" baseline="30000">
                <a:sym typeface="Wingdings" charset="0"/>
              </a:rPr>
              <a:t>-</a:t>
            </a:r>
            <a:r>
              <a:rPr lang="de-DE" sz="1800">
                <a:sym typeface="Wingdings" charset="0"/>
              </a:rPr>
              <a:t>n forward scattering amplitude in the sub-threshold region</a:t>
            </a:r>
            <a:endParaRPr lang="de-DE" sz="1800"/>
          </a:p>
        </p:txBody>
      </p:sp>
      <p:sp>
        <p:nvSpPr>
          <p:cNvPr id="28679" name="Textfeld 7"/>
          <p:cNvSpPr txBox="1">
            <a:spLocks noChangeArrowheads="1"/>
          </p:cNvSpPr>
          <p:nvPr/>
        </p:nvSpPr>
        <p:spPr bwMode="auto">
          <a:xfrm>
            <a:off x="277813" y="3898900"/>
            <a:ext cx="27781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/>
              <a:t>Imaginary part of the I=0</a:t>
            </a:r>
          </a:p>
          <a:p>
            <a:pPr eaLnBrk="1" hangingPunct="1"/>
            <a:r>
              <a:rPr lang="de-DE" sz="1800"/>
              <a:t>KbarN and </a:t>
            </a:r>
            <a:r>
              <a:rPr lang="de-DE" sz="1800">
                <a:sym typeface="Symbol" charset="0"/>
              </a:rPr>
              <a:t> amplidudes</a:t>
            </a:r>
          </a:p>
          <a:p>
            <a:pPr eaLnBrk="1" hangingPunct="1"/>
            <a:r>
              <a:rPr lang="de-DE" sz="1800">
                <a:sym typeface="Symbol" charset="0"/>
              </a:rPr>
              <a:t>Error bands due to constraints by SIDDHARTA</a:t>
            </a:r>
            <a:endParaRPr lang="de-DE" sz="180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696862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 smtClean="0">
                <a:solidFill>
                  <a:srgbClr val="0000FF"/>
                </a:solidFill>
              </a:rPr>
              <a:t>Comparison</a:t>
            </a:r>
            <a:r>
              <a:rPr lang="de-DE" sz="3200" dirty="0" smtClean="0">
                <a:solidFill>
                  <a:srgbClr val="0000FF"/>
                </a:solidFill>
              </a:rPr>
              <a:t> KH-KD</a:t>
            </a:r>
            <a:endParaRPr lang="de-DE" sz="3200" dirty="0">
              <a:solidFill>
                <a:srgbClr val="0000FF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391426"/>
              </p:ext>
            </p:extLst>
          </p:nvPr>
        </p:nvGraphicFramePr>
        <p:xfrm>
          <a:off x="1524000" y="1397000"/>
          <a:ext cx="6789615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227385"/>
                <a:gridCol w="2530230"/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hydrogen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Kaonic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deuterium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Yield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estimates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3%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0.3% (</a:t>
                      </a:r>
                      <a:r>
                        <a:rPr lang="de-DE" dirty="0" err="1" smtClean="0"/>
                        <a:t>depending</a:t>
                      </a:r>
                      <a:r>
                        <a:rPr lang="de-DE" dirty="0" smtClean="0"/>
                        <a:t> on 2p </a:t>
                      </a:r>
                      <a:r>
                        <a:rPr lang="de-DE" dirty="0" err="1" smtClean="0"/>
                        <a:t>state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width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Energy</a:t>
                      </a:r>
                      <a:r>
                        <a:rPr lang="de-DE" dirty="0" smtClean="0"/>
                        <a:t> (Kα) </a:t>
                      </a:r>
                      <a:r>
                        <a:rPr lang="de-DE" dirty="0" err="1" smtClean="0"/>
                        <a:t>e.m</a:t>
                      </a:r>
                      <a:r>
                        <a:rPr lang="de-DE" dirty="0" smtClean="0"/>
                        <a:t>.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6.5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7.8 </a:t>
                      </a:r>
                      <a:r>
                        <a:rPr lang="de-DE" dirty="0" err="1" smtClean="0"/>
                        <a:t>keV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Shift</a:t>
                      </a:r>
                      <a:r>
                        <a:rPr lang="de-DE" dirty="0" smtClean="0"/>
                        <a:t>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-283±36(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)±6(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-800 ? (</a:t>
                      </a:r>
                      <a:r>
                        <a:rPr lang="de-DE" dirty="0" err="1" smtClean="0"/>
                        <a:t>estimate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Width (1s)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541±89(</a:t>
                      </a:r>
                      <a:r>
                        <a:rPr lang="de-DE" dirty="0" err="1" smtClean="0"/>
                        <a:t>stat</a:t>
                      </a:r>
                      <a:r>
                        <a:rPr lang="de-DE" dirty="0" smtClean="0"/>
                        <a:t>)±22(</a:t>
                      </a:r>
                      <a:r>
                        <a:rPr lang="de-DE" dirty="0" err="1" smtClean="0"/>
                        <a:t>syst</a:t>
                      </a:r>
                      <a:r>
                        <a:rPr lang="de-DE" dirty="0" smtClean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800</a:t>
                      </a:r>
                      <a:r>
                        <a:rPr lang="de-DE" baseline="0" dirty="0" smtClean="0"/>
                        <a:t> ? (</a:t>
                      </a:r>
                      <a:r>
                        <a:rPr lang="de-DE" baseline="0" dirty="0" err="1" smtClean="0"/>
                        <a:t>estimate</a:t>
                      </a:r>
                      <a:r>
                        <a:rPr lang="de-DE" baseline="0" dirty="0" smtClean="0"/>
                        <a:t>)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4083538"/>
            <a:ext cx="3858846" cy="2272812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846" y="4083538"/>
            <a:ext cx="3858846" cy="22728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92615" y="4278923"/>
            <a:ext cx="2772000" cy="158532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                       ????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1699846" y="4415692"/>
            <a:ext cx="4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KH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01409" y="4429424"/>
            <a:ext cx="44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KD</a:t>
            </a:r>
            <a:endParaRPr lang="de-DE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9322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grpSp>
        <p:nvGrpSpPr>
          <p:cNvPr id="5" name="Gruppieren 24"/>
          <p:cNvGrpSpPr/>
          <p:nvPr/>
        </p:nvGrpSpPr>
        <p:grpSpPr>
          <a:xfrm>
            <a:off x="340930" y="1071546"/>
            <a:ext cx="8168043" cy="5372096"/>
            <a:chOff x="303550" y="500042"/>
            <a:chExt cx="8559301" cy="5943600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813192" y="500042"/>
            <a:ext cx="7162800" cy="5943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" name="Drawing" r:id="rId3" imgW="4381560" imgH="4991040" progId="">
                    <p:embed/>
                  </p:oleObj>
                </mc:Choice>
                <mc:Fallback>
                  <p:oleObj name="Drawing" r:id="rId3" imgW="4381560" imgH="4991040" progId="">
                    <p:embed/>
                    <p:pic>
                      <p:nvPicPr>
                        <p:cNvPr id="0" name="Picture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3192" y="500042"/>
                          <a:ext cx="7162800" cy="5943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3"/>
            <p:cNvSpPr txBox="1">
              <a:spLocks noChangeArrowheads="1"/>
            </p:cNvSpPr>
            <p:nvPr/>
          </p:nvSpPr>
          <p:spPr bwMode="auto">
            <a:xfrm>
              <a:off x="3657852" y="500042"/>
              <a:ext cx="1644848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Stark-mixing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669020" y="611714"/>
              <a:ext cx="6255869" cy="44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</a:t>
              </a:r>
              <a:r>
                <a:rPr lang="en-US" sz="2000" i="1" dirty="0">
                  <a:cs typeface="Times New Roman" pitchFamily="18" charset="0"/>
                  <a:sym typeface="MT Extra" pitchFamily="18" charset="2"/>
                </a:rPr>
                <a:t>l</a:t>
              </a:r>
              <a:r>
                <a:rPr lang="de-DE" sz="1800" dirty="0">
                  <a:latin typeface="Arial" charset="0"/>
                </a:rPr>
                <a:t>=0      </a:t>
              </a:r>
              <a:r>
                <a:rPr lang="de-DE" sz="1800" dirty="0" smtClean="0">
                  <a:latin typeface="Arial" charset="0"/>
                </a:rPr>
                <a:t>1         </a:t>
              </a:r>
              <a:r>
                <a:rPr lang="de-DE" sz="1800" dirty="0">
                  <a:latin typeface="Arial" charset="0"/>
                </a:rPr>
                <a:t>2                                                          </a:t>
              </a:r>
              <a:r>
                <a:rPr lang="de-DE" sz="1800" dirty="0" smtClean="0">
                  <a:latin typeface="Arial" charset="0"/>
                </a:rPr>
                <a:t>n-1</a:t>
              </a:r>
              <a:endParaRPr lang="de-DE" sz="1800" dirty="0">
                <a:latin typeface="Arial" charset="0"/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588613" y="544400"/>
              <a:ext cx="1073720" cy="5414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 dirty="0">
                  <a:latin typeface="Arial" charset="0"/>
                </a:rPr>
                <a:t>          n</a:t>
              </a:r>
            </a:p>
            <a:p>
              <a:r>
                <a:rPr lang="de-DE" sz="1800" dirty="0">
                  <a:latin typeface="Arial" charset="0"/>
                </a:rPr>
                <a:t>      ~ 25</a:t>
              </a: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</a:t>
              </a: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>
                  <a:latin typeface="Arial" charset="0"/>
                </a:rPr>
                <a:t>          3</a:t>
              </a:r>
            </a:p>
            <a:p>
              <a:endParaRPr lang="de-DE" sz="2000" dirty="0" smtClean="0">
                <a:latin typeface="Arial" charset="0"/>
              </a:endParaRPr>
            </a:p>
            <a:p>
              <a:endParaRPr lang="de-DE" sz="20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2</a:t>
              </a:r>
            </a:p>
            <a:p>
              <a:endParaRPr lang="de-DE" sz="1800" dirty="0" smtClean="0">
                <a:latin typeface="Arial" charset="0"/>
              </a:endParaRPr>
            </a:p>
            <a:p>
              <a:endParaRPr lang="de-DE" sz="1200" dirty="0" smtClean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endParaRPr lang="de-DE" sz="1800" dirty="0">
                <a:latin typeface="Arial" charset="0"/>
              </a:endParaRPr>
            </a:p>
            <a:p>
              <a:r>
                <a:rPr lang="de-DE" sz="1800" dirty="0" smtClean="0">
                  <a:latin typeface="Arial" charset="0"/>
                </a:rPr>
                <a:t>          </a:t>
              </a:r>
              <a:r>
                <a:rPr lang="de-DE" sz="1800" dirty="0">
                  <a:latin typeface="Arial" charset="0"/>
                </a:rPr>
                <a:t>1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2684691" y="5429264"/>
              <a:ext cx="2518339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observable hadronic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shift and broadening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310367" y="5429264"/>
              <a:ext cx="55466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</a:t>
              </a:r>
              <a:r>
                <a:rPr lang="de-DE" sz="2000" b="1" baseline="-25000" dirty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2235507" y="5715016"/>
              <a:ext cx="85882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 </a:t>
              </a:r>
              <a:r>
                <a:rPr lang="de-DE" sz="2000" b="1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</a:t>
              </a:r>
              <a:r>
                <a:rPr lang="de-DE" sz="2000" b="1" baseline="-25000" dirty="0" smtClean="0">
                  <a:solidFill>
                    <a:schemeClr val="bg1"/>
                  </a:solidFill>
                  <a:latin typeface="Arial" charset="0"/>
                  <a:sym typeface="Symbol" pitchFamily="18" charset="2"/>
                </a:rPr>
                <a:t>1s</a:t>
              </a:r>
              <a:endParaRPr lang="de-DE" sz="2000" b="1" baseline="-25000" dirty="0">
                <a:solidFill>
                  <a:schemeClr val="bg1"/>
                </a:solidFill>
                <a:latin typeface="Arial" charset="0"/>
                <a:sym typeface="Symbol" pitchFamily="18" charset="2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357950" y="1295400"/>
              <a:ext cx="2504901" cy="715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external Auger effect</a:t>
              </a:r>
            </a:p>
            <a:p>
              <a:r>
                <a:rPr lang="en-GB" sz="1800" b="1" dirty="0" smtClean="0">
                  <a:latin typeface="Palatino Linotype" pitchFamily="18" charset="0"/>
                </a:rPr>
                <a:t>chem.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800600" y="2514600"/>
              <a:ext cx="2713194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Coulomb de-excitation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352800" y="3352800"/>
              <a:ext cx="1853143" cy="408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latin typeface="Palatino Linotype" pitchFamily="18" charset="0"/>
                </a:rPr>
                <a:t>X-ray radiation</a:t>
              </a:r>
              <a:endParaRPr lang="en-GB" sz="1800" b="1" dirty="0">
                <a:latin typeface="Palatino Linotype" pitchFamily="18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2385228" y="4714884"/>
              <a:ext cx="65245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e-DE" sz="2000" dirty="0" smtClean="0">
                  <a:solidFill>
                    <a:srgbClr val="FF3300"/>
                  </a:solidFill>
                  <a:latin typeface="Arial" charset="0"/>
                </a:rPr>
                <a:t> </a:t>
              </a:r>
              <a:r>
                <a:rPr lang="de-DE" sz="2000" b="1" dirty="0" smtClean="0">
                  <a:solidFill>
                    <a:srgbClr val="FF3300"/>
                  </a:solidFill>
                  <a:latin typeface="Palatino Linotype" pitchFamily="18" charset="0"/>
                </a:rPr>
                <a:t>K</a:t>
              </a:r>
              <a:r>
                <a:rPr lang="de-DE" sz="2000" b="1" baseline="-25000" dirty="0">
                  <a:solidFill>
                    <a:srgbClr val="FF3300"/>
                  </a:solidFill>
                  <a:latin typeface="Palatino Linotype" pitchFamily="18" charset="0"/>
                  <a:sym typeface="Symbol" pitchFamily="18" charset="2"/>
                </a:rPr>
                <a:t></a:t>
              </a:r>
              <a:endParaRPr lang="de-DE" sz="2000" b="1" baseline="-25000" dirty="0">
                <a:solidFill>
                  <a:srgbClr val="FF3300"/>
                </a:solidFill>
                <a:latin typeface="Palatino Linotype" pitchFamily="18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 rot="19328212">
              <a:off x="303550" y="2160588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nuclear</a:t>
              </a:r>
            </a:p>
            <a:p>
              <a:pPr algn="r"/>
              <a:r>
                <a:rPr lang="en-GB" sz="1800" b="1" dirty="0" smtClean="0">
                  <a:solidFill>
                    <a:srgbClr val="002060"/>
                  </a:solidFill>
                  <a:latin typeface="Arial" charset="0"/>
                </a:rPr>
                <a:t>absorption</a:t>
              </a:r>
              <a:endParaRPr lang="en-GB" sz="1800" b="1" dirty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457200" y="10934"/>
            <a:ext cx="8229600" cy="1143000"/>
          </a:xfrm>
        </p:spPr>
        <p:txBody>
          <a:bodyPr/>
          <a:lstStyle/>
          <a:p>
            <a:r>
              <a:rPr lang="de-DE" dirty="0" err="1" smtClean="0">
                <a:solidFill>
                  <a:srgbClr val="0000FF"/>
                </a:solidFill>
              </a:rPr>
              <a:t>Cascade</a:t>
            </a:r>
            <a:r>
              <a:rPr lang="de-DE" dirty="0" smtClean="0">
                <a:solidFill>
                  <a:srgbClr val="0000FF"/>
                </a:solidFill>
              </a:rPr>
              <a:t> in </a:t>
            </a:r>
            <a:r>
              <a:rPr lang="de-DE" dirty="0" err="1" smtClean="0">
                <a:solidFill>
                  <a:srgbClr val="0000FF"/>
                </a:solidFill>
              </a:rPr>
              <a:t>hadronic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dirty="0" err="1" smtClean="0">
                <a:solidFill>
                  <a:srgbClr val="0000FF"/>
                </a:solidFill>
              </a:rPr>
              <a:t>atoms</a:t>
            </a:r>
            <a:r>
              <a:rPr lang="de-DE" dirty="0" smtClean="0">
                <a:solidFill>
                  <a:srgbClr val="0000FF"/>
                </a:solidFill>
              </a:rPr>
              <a:t> (KH,KD)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9" name="Pfeil nach links 18"/>
          <p:cNvSpPr/>
          <p:nvPr/>
        </p:nvSpPr>
        <p:spPr>
          <a:xfrm>
            <a:off x="5530596" y="5542761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691015" y="5242749"/>
            <a:ext cx="22613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0000FF"/>
                </a:solidFill>
              </a:rPr>
              <a:t>Probing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interaction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threshold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27276" y="1153934"/>
            <a:ext cx="857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 smtClean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706" y="1203224"/>
            <a:ext cx="6004948" cy="415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1084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grpSp>
        <p:nvGrpSpPr>
          <p:cNvPr id="5" name="Gruppieren 9"/>
          <p:cNvGrpSpPr/>
          <p:nvPr/>
        </p:nvGrpSpPr>
        <p:grpSpPr>
          <a:xfrm>
            <a:off x="785818" y="142852"/>
            <a:ext cx="7970568" cy="6143669"/>
            <a:chOff x="0" y="0"/>
            <a:chExt cx="9144000" cy="6286521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1107" y="928671"/>
              <a:ext cx="8565432" cy="535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feld 7"/>
            <p:cNvSpPr txBox="1"/>
            <p:nvPr/>
          </p:nvSpPr>
          <p:spPr>
            <a:xfrm>
              <a:off x="0" y="142852"/>
              <a:ext cx="8841684" cy="661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Kaonic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 atoms at DA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  <a:sym typeface="Symbol"/>
                </a:rPr>
                <a:t></a:t>
              </a:r>
              <a:r>
                <a:rPr lang="en-GB" sz="3600" dirty="0" smtClean="0">
                  <a:solidFill>
                    <a:srgbClr val="0000FF"/>
                  </a:solidFill>
                  <a:latin typeface="Arial"/>
                  <a:cs typeface="Arial"/>
                </a:rPr>
                <a:t>NE/</a:t>
              </a:r>
              <a:r>
                <a:rPr lang="en-GB" sz="36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Frascati</a:t>
              </a:r>
              <a:endParaRPr lang="en-GB" sz="3600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643174" y="1928802"/>
              <a:ext cx="10807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 dirty="0" smtClean="0">
                  <a:latin typeface="Palatino Linotype" pitchFamily="18" charset="0"/>
                </a:rPr>
                <a:t>e</a:t>
              </a:r>
              <a:r>
                <a:rPr lang="en-GB" sz="2000" b="1" baseline="30000" dirty="0" smtClean="0">
                  <a:latin typeface="Palatino Linotype" pitchFamily="18" charset="0"/>
                </a:rPr>
                <a:t>+</a:t>
              </a:r>
              <a:r>
                <a:rPr lang="en-GB" sz="2000" b="1" dirty="0" smtClean="0">
                  <a:latin typeface="Palatino Linotype" pitchFamily="18" charset="0"/>
                </a:rPr>
                <a:t>-e</a:t>
              </a:r>
              <a:r>
                <a:rPr lang="en-GB" sz="2000" b="1" baseline="30000" dirty="0" smtClean="0">
                  <a:latin typeface="Palatino Linotype" pitchFamily="18" charset="0"/>
                </a:rPr>
                <a:t>- </a:t>
              </a:r>
            </a:p>
            <a:p>
              <a:r>
                <a:rPr lang="en-GB" sz="2000" b="1" dirty="0" smtClean="0">
                  <a:latin typeface="Palatino Linotype" pitchFamily="18" charset="0"/>
                </a:rPr>
                <a:t>collider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0" name="Gerade Verbindung 9"/>
            <p:cNvCxnSpPr/>
            <p:nvPr/>
          </p:nvCxnSpPr>
          <p:spPr>
            <a:xfrm rot="10800000">
              <a:off x="3059832" y="3356992"/>
              <a:ext cx="2952328" cy="194421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6"/>
            <p:cNvSpPr/>
            <p:nvPr/>
          </p:nvSpPr>
          <p:spPr>
            <a:xfrm>
              <a:off x="2267744" y="1844824"/>
              <a:ext cx="1728192" cy="79208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Ellipse 17"/>
            <p:cNvSpPr/>
            <p:nvPr/>
          </p:nvSpPr>
          <p:spPr>
            <a:xfrm>
              <a:off x="2267744" y="1916832"/>
              <a:ext cx="1728192" cy="80047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Ellipse 18"/>
            <p:cNvSpPr/>
            <p:nvPr/>
          </p:nvSpPr>
          <p:spPr>
            <a:xfrm>
              <a:off x="1691680" y="2708920"/>
              <a:ext cx="576064" cy="504056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Gerade Verbindung 13"/>
            <p:cNvCxnSpPr/>
            <p:nvPr/>
          </p:nvCxnSpPr>
          <p:spPr>
            <a:xfrm rot="10800000">
              <a:off x="3131840" y="3356992"/>
              <a:ext cx="2088232" cy="136815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 rot="2139929">
              <a:off x="3871267" y="4053964"/>
              <a:ext cx="10374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latin typeface="Palatino Linotype" pitchFamily="18" charset="0"/>
                </a:rPr>
                <a:t>LINAC</a:t>
              </a:r>
              <a:endParaRPr lang="en-GB" sz="2000" b="1" dirty="0">
                <a:latin typeface="Palatino Linotype" pitchFamily="18" charset="0"/>
              </a:endParaRPr>
            </a:p>
          </p:txBody>
        </p:sp>
        <p:cxnSp>
          <p:nvCxnSpPr>
            <p:cNvPr id="16" name="Gerade Verbindung 15"/>
            <p:cNvCxnSpPr>
              <a:endCxn id="13" idx="5"/>
            </p:cNvCxnSpPr>
            <p:nvPr/>
          </p:nvCxnSpPr>
          <p:spPr>
            <a:xfrm rot="10800000">
              <a:off x="2183382" y="3139160"/>
              <a:ext cx="876451" cy="217833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>
              <a:stCxn id="13" idx="0"/>
            </p:cNvCxnSpPr>
            <p:nvPr/>
          </p:nvCxnSpPr>
          <p:spPr>
            <a:xfrm rot="5400000" flipH="1" flipV="1">
              <a:off x="2627784" y="1988840"/>
              <a:ext cx="72008" cy="136815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547664" y="2780928"/>
              <a:ext cx="8322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err="1" smtClean="0">
                  <a:latin typeface="Palatino Linotype" pitchFamily="18" charset="0"/>
                </a:rPr>
                <a:t>Accu</a:t>
              </a:r>
              <a:r>
                <a:rPr lang="en-GB" sz="2000" b="1" dirty="0" smtClean="0">
                  <a:latin typeface="Palatino Linotype" pitchFamily="18" charset="0"/>
                </a:rPr>
                <a:t>.</a:t>
              </a:r>
              <a:endParaRPr lang="en-GB" sz="2000" b="1" dirty="0">
                <a:latin typeface="Palatino Linotype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916428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59772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020" y="1849003"/>
            <a:ext cx="3224266" cy="6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1321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042988" y="0"/>
            <a:ext cx="7705725" cy="1368425"/>
          </a:xfrm>
        </p:spPr>
        <p:txBody>
          <a:bodyPr/>
          <a:lstStyle/>
          <a:p>
            <a:r>
              <a:rPr lang="en-US" sz="2800">
                <a:solidFill>
                  <a:srgbClr val="3145DB"/>
                </a:solidFill>
                <a:cs typeface="MS PGothic" pitchFamily="34" charset="-128"/>
              </a:rPr>
              <a:t>SIDDHARTA data overview</a:t>
            </a:r>
            <a:endParaRPr lang="it-IT" sz="2800">
              <a:solidFill>
                <a:srgbClr val="3145DB"/>
              </a:solidFill>
              <a:cs typeface="MS PGothic" pitchFamily="34" charset="-128"/>
            </a:endParaRPr>
          </a:p>
        </p:txBody>
      </p:sp>
      <p:pic>
        <p:nvPicPr>
          <p:cNvPr id="57347" name="Picture 3" descr="新規作成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155700"/>
            <a:ext cx="7512050" cy="48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Fußzeilenplatzhalt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ußzeilenplatzhalt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/>
              <a:t>Hadron 2015, Newport News</a:t>
            </a:r>
            <a:endParaRPr lang="de-DE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5367337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17"/>
          <p:cNvSpPr>
            <a:spLocks noChangeArrowheads="1"/>
          </p:cNvSpPr>
          <p:nvPr/>
        </p:nvSpPr>
        <p:spPr bwMode="auto">
          <a:xfrm>
            <a:off x="-142875" y="2143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de-DE" sz="2800">
                <a:solidFill>
                  <a:srgbClr val="3145DB"/>
                </a:solidFill>
              </a:rPr>
              <a:t>Beam pipe in e</a:t>
            </a:r>
            <a:r>
              <a:rPr lang="de-DE" sz="2800" baseline="30000">
                <a:solidFill>
                  <a:srgbClr val="3145DB"/>
                </a:solidFill>
              </a:rPr>
              <a:t>+</a:t>
            </a:r>
            <a:r>
              <a:rPr lang="de-DE" sz="2800">
                <a:solidFill>
                  <a:srgbClr val="3145DB"/>
                </a:solidFill>
              </a:rPr>
              <a:t>e</a:t>
            </a:r>
            <a:r>
              <a:rPr lang="de-DE" sz="2800" baseline="30000">
                <a:solidFill>
                  <a:srgbClr val="3145DB"/>
                </a:solidFill>
              </a:rPr>
              <a:t>-</a:t>
            </a:r>
            <a:r>
              <a:rPr lang="de-DE" sz="2800">
                <a:solidFill>
                  <a:srgbClr val="3145DB"/>
                </a:solidFill>
              </a:rPr>
              <a:t> intersection of SIDDHARTA</a:t>
            </a:r>
          </a:p>
        </p:txBody>
      </p:sp>
      <p:sp>
        <p:nvSpPr>
          <p:cNvPr id="56325" name="Textfeld 5"/>
          <p:cNvSpPr txBox="1">
            <a:spLocks noChangeArrowheads="1"/>
          </p:cNvSpPr>
          <p:nvPr/>
        </p:nvSpPr>
        <p:spPr bwMode="auto">
          <a:xfrm>
            <a:off x="6084888" y="1125538"/>
            <a:ext cx="25717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/>
              <a:t>SIDDHARTA used the KLOE intersection of DAFNE</a:t>
            </a:r>
          </a:p>
          <a:p>
            <a:endParaRPr lang="de-DE"/>
          </a:p>
          <a:p>
            <a:r>
              <a:rPr lang="de-DE"/>
              <a:t>Luminosity increased with new system providing a large crossing angle (crab waist system)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rot="10800000">
            <a:off x="3203575" y="2708275"/>
            <a:ext cx="2952750" cy="1225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7" name="Textfeld 8"/>
          <p:cNvSpPr txBox="1">
            <a:spLocks noChangeArrowheads="1"/>
          </p:cNvSpPr>
          <p:nvPr/>
        </p:nvSpPr>
        <p:spPr bwMode="auto">
          <a:xfrm>
            <a:off x="5940425" y="3860800"/>
            <a:ext cx="145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window</a:t>
            </a: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4221163"/>
            <a:ext cx="2916238" cy="2185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56329" name="Textfeld 13"/>
          <p:cNvSpPr txBox="1">
            <a:spLocks noChangeArrowheads="1"/>
          </p:cNvSpPr>
          <p:nvPr/>
        </p:nvSpPr>
        <p:spPr bwMode="auto">
          <a:xfrm>
            <a:off x="1979613" y="5157788"/>
            <a:ext cx="29067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/>
              <a:t>Kaon detectors sitting below </a:t>
            </a:r>
          </a:p>
          <a:p>
            <a:r>
              <a:rPr lang="de-DE"/>
              <a:t>and above the intersection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2185</Words>
  <Application>Microsoft Macintosh PowerPoint</Application>
  <PresentationFormat>Bildschirmpräsentation (4:3)</PresentationFormat>
  <Paragraphs>435</Paragraphs>
  <Slides>49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2" baseType="lpstr">
      <vt:lpstr>Office-Design</vt:lpstr>
      <vt:lpstr>Drawing</vt:lpstr>
      <vt:lpstr>Formel</vt:lpstr>
      <vt:lpstr>SIDDHARTA results and implications of the results on antikaon-nucleon interaction  </vt:lpstr>
      <vt:lpstr>Content</vt:lpstr>
      <vt:lpstr>Strangeness</vt:lpstr>
      <vt:lpstr>Sources of experimental information on KbarN interaction</vt:lpstr>
      <vt:lpstr>Cascade in hadronic atoms (KH,KD)</vt:lpstr>
      <vt:lpstr>PowerPoint-Präsentation</vt:lpstr>
      <vt:lpstr>PowerPoint-Präsentation</vt:lpstr>
      <vt:lpstr>SIDDHARTA data overview</vt:lpstr>
      <vt:lpstr>PowerPoint-Präsentation</vt:lpstr>
      <vt:lpstr>PowerPoint-Präsentation</vt:lpstr>
      <vt:lpstr>PowerPoint-Präsentation</vt:lpstr>
      <vt:lpstr>K-p result SIDDHARTA</vt:lpstr>
      <vt:lpstr>PowerPoint-Präsentation</vt:lpstr>
      <vt:lpstr>Yield of K-series in KD</vt:lpstr>
      <vt:lpstr>PowerPoint-Präsentation</vt:lpstr>
      <vt:lpstr>PowerPoint-Präsentation</vt:lpstr>
      <vt:lpstr>Motivation for new experiments</vt:lpstr>
      <vt:lpstr>PowerPoint-Präsentation</vt:lpstr>
      <vt:lpstr>Isospin scattering lengths</vt:lpstr>
      <vt:lpstr>Kaonic deuterium Experiment: new instrumentation</vt:lpstr>
      <vt:lpstr>From SIDDHARTA to SIDDHARTA2</vt:lpstr>
      <vt:lpstr>Lightweight cryogenic target (used for KH)</vt:lpstr>
      <vt:lpstr>Plans for SIDDHARTA2 at DAFNE</vt:lpstr>
      <vt:lpstr>SDD Characterization</vt:lpstr>
      <vt:lpstr>Kaonic deuterium with SIDDHARTA2 at DAFNE</vt:lpstr>
      <vt:lpstr>PowerPoint-Präsentation</vt:lpstr>
      <vt:lpstr>PowerPoint-Präsentation</vt:lpstr>
      <vt:lpstr>Cryogenic target and SDDs</vt:lpstr>
      <vt:lpstr>Monte Carlo results Kd@J-PARC</vt:lpstr>
      <vt:lpstr>Summary</vt:lpstr>
      <vt:lpstr>Thank you for your attention</vt:lpstr>
      <vt:lpstr>Spare</vt:lpstr>
      <vt:lpstr>PowerPoint-Präsentation</vt:lpstr>
      <vt:lpstr>PowerPoint-Präsentation</vt:lpstr>
      <vt:lpstr>PowerPoint-Präsentation</vt:lpstr>
      <vt:lpstr>New x-ray detectors</vt:lpstr>
      <vt:lpstr>PowerPoint-Präsentation</vt:lpstr>
      <vt:lpstr>Outlook: New precision studies with new technologies</vt:lpstr>
      <vt:lpstr>Thank you</vt:lpstr>
      <vt:lpstr>X-ray yields in K-D</vt:lpstr>
      <vt:lpstr>PowerPoint-Präsentation</vt:lpstr>
      <vt:lpstr>What is a exotic (kaonic) atom?</vt:lpstr>
      <vt:lpstr>Exotic atoms</vt:lpstr>
      <vt:lpstr>Kaonic hydrogen and deuterium</vt:lpstr>
      <vt:lpstr>Goal</vt:lpstr>
      <vt:lpstr>Setup at J-PARC K1.8BR</vt:lpstr>
      <vt:lpstr>Experiments on kaonic hydrogen</vt:lpstr>
      <vt:lpstr>Predictions</vt:lpstr>
      <vt:lpstr>Comparison KH-KD</vt:lpstr>
    </vt:vector>
  </TitlesOfParts>
  <Company>SMI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strong interaction with strangeness with kaonic atoms </dc:title>
  <dc:creator>Johann Marton</dc:creator>
  <cp:lastModifiedBy>Johann Marton</cp:lastModifiedBy>
  <cp:revision>101</cp:revision>
  <dcterms:created xsi:type="dcterms:W3CDTF">2014-06-01T15:59:08Z</dcterms:created>
  <dcterms:modified xsi:type="dcterms:W3CDTF">2015-09-18T10:31:09Z</dcterms:modified>
</cp:coreProperties>
</file>