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60" r:id="rId4"/>
    <p:sldId id="262" r:id="rId5"/>
    <p:sldId id="261" r:id="rId6"/>
    <p:sldId id="263" r:id="rId7"/>
    <p:sldId id="257" r:id="rId8"/>
    <p:sldId id="267" r:id="rId9"/>
    <p:sldId id="274" r:id="rId10"/>
    <p:sldId id="268" r:id="rId11"/>
    <p:sldId id="269" r:id="rId12"/>
    <p:sldId id="273" r:id="rId13"/>
    <p:sldId id="264" r:id="rId14"/>
    <p:sldId id="265" r:id="rId15"/>
    <p:sldId id="270" r:id="rId16"/>
    <p:sldId id="271"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2" d="100"/>
          <a:sy n="62" d="100"/>
        </p:scale>
        <p:origin x="-12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4FC15BB-D54E-4F5D-8F87-BE222C0F382E}" type="datetimeFigureOut">
              <a:rPr lang="en-US" smtClean="0"/>
              <a:pPr/>
              <a:t>9/13/2015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E17BDFB-8B2B-4073-8275-B1FB983CDA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17BDFB-8B2B-4073-8275-B1FB983CDA60}"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B104F6-C34E-4FCB-B164-8F172813183F}" type="datetime1">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FBCCA-56AD-4AF3-AC77-E2695C7FA462}" type="datetime1">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3C195-2430-4583-ABFC-F871036AA533}" type="datetime1">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E8F0C-D6DF-4965-B372-9163F3A342FE}" type="datetime1">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4401B-C21A-4FA8-8654-10B46629DF9F}" type="datetime1">
              <a:rPr lang="en-US" smtClean="0"/>
              <a:pPr/>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017BCD-1FC8-486D-9BB7-A88BE767588B}" type="datetime1">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9DB3C9-1AEA-4505-9619-673019101E16}" type="datetime1">
              <a:rPr lang="en-US" smtClean="0"/>
              <a:pPr/>
              <a:t>9/13/2015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A8EA34-005B-413E-80D4-1A5FC9ACF43E}" type="datetime1">
              <a:rPr lang="en-US" smtClean="0"/>
              <a:pPr/>
              <a:t>9/13/2015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83541-1EA4-4E9F-B47C-4582FC8A55A2}" type="datetime1">
              <a:rPr lang="en-US" smtClean="0"/>
              <a:pPr/>
              <a:t>9/13/2015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C3A7A-1E07-480F-A6C6-F6760195D7F9}" type="datetime1">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6B4B6-EF93-4EA4-8247-B48ECB2456CC}" type="datetime1">
              <a:rPr lang="en-US" smtClean="0"/>
              <a:pPr/>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8CA2D-ADB3-4E1D-9074-29D7D1205F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DD7E3-C319-44B0-BE26-EEAFD049E94E}" type="datetime1">
              <a:rPr lang="en-US" smtClean="0"/>
              <a:pPr/>
              <a:t>9/13/2015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8CA2D-ADB3-4E1D-9074-29D7D1205F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mailto:yelton@ufl.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1.gif"/></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810000"/>
          </a:xfrm>
        </p:spPr>
        <p:txBody>
          <a:bodyPr>
            <a:normAutofit/>
          </a:bodyPr>
          <a:lstStyle/>
          <a:p>
            <a:pPr algn="ctr">
              <a:buNone/>
            </a:pPr>
            <a:r>
              <a:rPr lang="en-US" sz="4000" b="1" dirty="0" smtClean="0">
                <a:solidFill>
                  <a:srgbClr val="FF0000"/>
                </a:solidFill>
              </a:rPr>
              <a:t>Baryon Spectroscopy and Decays using the Belle Detector</a:t>
            </a:r>
            <a:endParaRPr lang="en-US" sz="4000" b="1" dirty="0">
              <a:solidFill>
                <a:srgbClr val="FF0000"/>
              </a:solidFill>
            </a:endParaRPr>
          </a:p>
          <a:p>
            <a:pPr algn="ctr">
              <a:buNone/>
            </a:pPr>
            <a:r>
              <a:rPr lang="en-US" sz="2800" b="1" dirty="0" smtClean="0">
                <a:solidFill>
                  <a:srgbClr val="00B0F0"/>
                </a:solidFill>
              </a:rPr>
              <a:t>John </a:t>
            </a:r>
            <a:r>
              <a:rPr lang="en-US" sz="2800" b="1" dirty="0" err="1" smtClean="0">
                <a:solidFill>
                  <a:srgbClr val="00B0F0"/>
                </a:solidFill>
              </a:rPr>
              <a:t>Yelton</a:t>
            </a:r>
            <a:endParaRPr lang="en-US" sz="2800" b="1" dirty="0" smtClean="0">
              <a:solidFill>
                <a:srgbClr val="00B0F0"/>
              </a:solidFill>
            </a:endParaRPr>
          </a:p>
          <a:p>
            <a:pPr algn="ctr">
              <a:buNone/>
            </a:pPr>
            <a:r>
              <a:rPr lang="en-US" sz="2800" b="1" dirty="0" smtClean="0">
                <a:solidFill>
                  <a:srgbClr val="00B0F0"/>
                </a:solidFill>
              </a:rPr>
              <a:t>University of Florida</a:t>
            </a:r>
          </a:p>
          <a:p>
            <a:pPr algn="ctr">
              <a:buNone/>
            </a:pPr>
            <a:r>
              <a:rPr lang="en-US" sz="2800" b="1" dirty="0" smtClean="0">
                <a:solidFill>
                  <a:srgbClr val="00B0F0"/>
                </a:solidFill>
                <a:hlinkClick r:id="rId2"/>
              </a:rPr>
              <a:t>yelton@ufl.edu</a:t>
            </a:r>
            <a:endParaRPr lang="en-US" sz="2800" b="1" dirty="0" smtClean="0">
              <a:solidFill>
                <a:srgbClr val="00B0F0"/>
              </a:solidFill>
            </a:endParaRPr>
          </a:p>
          <a:p>
            <a:pPr algn="ctr">
              <a:buNone/>
            </a:pPr>
            <a:endParaRPr lang="en-US" sz="2800" b="1" dirty="0">
              <a:solidFill>
                <a:srgbClr val="00B0F0"/>
              </a:solidFill>
            </a:endParaRPr>
          </a:p>
        </p:txBody>
      </p:sp>
      <p:sp>
        <p:nvSpPr>
          <p:cNvPr id="4" name="TextBox 3"/>
          <p:cNvSpPr txBox="1"/>
          <p:nvPr/>
        </p:nvSpPr>
        <p:spPr>
          <a:xfrm>
            <a:off x="152400" y="4267200"/>
            <a:ext cx="8763000" cy="646331"/>
          </a:xfrm>
          <a:prstGeom prst="rect">
            <a:avLst/>
          </a:prstGeom>
          <a:noFill/>
        </p:spPr>
        <p:txBody>
          <a:bodyPr wrap="square" rtlCol="0">
            <a:spAutoFit/>
          </a:bodyPr>
          <a:lstStyle/>
          <a:p>
            <a:pPr algn="ctr"/>
            <a:r>
              <a:rPr lang="en-US" dirty="0" smtClean="0"/>
              <a:t>I review recent results on charmed baryon decay, mass and width measurements using the world’s  largest data set of </a:t>
            </a:r>
            <a:r>
              <a:rPr lang="en-US" dirty="0" err="1" smtClean="0"/>
              <a:t>e</a:t>
            </a:r>
            <a:r>
              <a:rPr lang="en-US" baseline="30000" dirty="0" err="1" smtClean="0"/>
              <a:t>+</a:t>
            </a:r>
            <a:r>
              <a:rPr lang="en-US" dirty="0" err="1" smtClean="0"/>
              <a:t>e</a:t>
            </a:r>
            <a:r>
              <a:rPr lang="en-US" baseline="30000" dirty="0" smtClean="0"/>
              <a:t>-</a:t>
            </a:r>
            <a:r>
              <a:rPr lang="en-US" dirty="0" smtClean="0"/>
              <a:t> annihilation events taken in the Upsilon energy range.</a:t>
            </a:r>
            <a:endParaRPr lang="en-US" dirty="0"/>
          </a:p>
        </p:txBody>
      </p:sp>
      <p:pic>
        <p:nvPicPr>
          <p:cNvPr id="3074" name="Picture 2" descr="http://belle.kek.jp/belle/logo/B-logo.gif"/>
          <p:cNvPicPr>
            <a:picLocks noChangeAspect="1" noChangeArrowheads="1"/>
          </p:cNvPicPr>
          <p:nvPr/>
        </p:nvPicPr>
        <p:blipFill>
          <a:blip r:embed="rId3" cstate="print"/>
          <a:srcRect/>
          <a:stretch>
            <a:fillRect/>
          </a:stretch>
        </p:blipFill>
        <p:spPr bwMode="auto">
          <a:xfrm>
            <a:off x="0" y="0"/>
            <a:ext cx="1524000" cy="1177637"/>
          </a:xfrm>
          <a:prstGeom prst="rect">
            <a:avLst/>
          </a:prstGeom>
          <a:noFill/>
        </p:spPr>
      </p:pic>
      <p:sp>
        <p:nvSpPr>
          <p:cNvPr id="6" name="Slide Number Placeholder 5"/>
          <p:cNvSpPr>
            <a:spLocks noGrp="1"/>
          </p:cNvSpPr>
          <p:nvPr>
            <p:ph type="sldNum" sz="quarter" idx="12"/>
          </p:nvPr>
        </p:nvSpPr>
        <p:spPr/>
        <p:txBody>
          <a:bodyPr/>
          <a:lstStyle/>
          <a:p>
            <a:fld id="{4748CA2D-ADB3-4E1D-9074-29D7D1205F86}"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10</a:t>
            </a:fld>
            <a:endParaRPr lang="en-US"/>
          </a:p>
        </p:txBody>
      </p:sp>
      <p:pic>
        <p:nvPicPr>
          <p:cNvPr id="14338" name="Picture 2"/>
          <p:cNvPicPr>
            <a:picLocks noChangeAspect="1" noChangeArrowheads="1"/>
          </p:cNvPicPr>
          <p:nvPr/>
        </p:nvPicPr>
        <p:blipFill>
          <a:blip r:embed="rId2" cstate="print"/>
          <a:srcRect/>
          <a:stretch>
            <a:fillRect/>
          </a:stretch>
        </p:blipFill>
        <p:spPr bwMode="auto">
          <a:xfrm>
            <a:off x="533400" y="228601"/>
            <a:ext cx="8229600" cy="3886200"/>
          </a:xfrm>
          <a:prstGeom prst="rect">
            <a:avLst/>
          </a:prstGeom>
          <a:noFill/>
          <a:ln w="9525">
            <a:noFill/>
            <a:miter lim="800000"/>
            <a:headEnd/>
            <a:tailEnd/>
          </a:ln>
        </p:spPr>
      </p:pic>
      <p:sp>
        <p:nvSpPr>
          <p:cNvPr id="4" name="TextBox 3"/>
          <p:cNvSpPr txBox="1"/>
          <p:nvPr/>
        </p:nvSpPr>
        <p:spPr>
          <a:xfrm>
            <a:off x="1143000" y="0"/>
            <a:ext cx="7010400" cy="646331"/>
          </a:xfrm>
          <a:prstGeom prst="rect">
            <a:avLst/>
          </a:prstGeom>
          <a:noFill/>
        </p:spPr>
        <p:txBody>
          <a:bodyPr wrap="square" rtlCol="0">
            <a:spAutoFit/>
          </a:bodyPr>
          <a:lstStyle/>
          <a:p>
            <a:r>
              <a:rPr lang="en-US" dirty="0" smtClean="0">
                <a:sym typeface="Symbol"/>
              </a:rPr>
              <a:t>          </a:t>
            </a:r>
            <a:r>
              <a:rPr lang="en-US" dirty="0" smtClean="0">
                <a:solidFill>
                  <a:srgbClr val="FF0000"/>
                </a:solidFill>
                <a:sym typeface="Symbol"/>
              </a:rPr>
              <a:t>M[</a:t>
            </a:r>
            <a:r>
              <a:rPr lang="en-US" baseline="-25000" dirty="0" smtClean="0">
                <a:solidFill>
                  <a:srgbClr val="FF0000"/>
                </a:solidFill>
                <a:sym typeface="Symbol"/>
              </a:rPr>
              <a:t>c</a:t>
            </a:r>
            <a:r>
              <a:rPr lang="en-US" dirty="0" smtClean="0">
                <a:solidFill>
                  <a:srgbClr val="FF0000"/>
                </a:solidFill>
                <a:sym typeface="Symbol"/>
              </a:rPr>
              <a:t>(2455)</a:t>
            </a:r>
            <a:r>
              <a:rPr lang="en-US" baseline="30000" dirty="0" smtClean="0">
                <a:solidFill>
                  <a:srgbClr val="FF0000"/>
                </a:solidFill>
                <a:sym typeface="Symbol"/>
              </a:rPr>
              <a:t>++</a:t>
            </a:r>
            <a:r>
              <a:rPr lang="en-US" dirty="0" smtClean="0">
                <a:solidFill>
                  <a:srgbClr val="FF0000"/>
                </a:solidFill>
                <a:sym typeface="Symbol"/>
              </a:rPr>
              <a:t>K</a:t>
            </a:r>
            <a:r>
              <a:rPr lang="en-US" baseline="30000" dirty="0" smtClean="0">
                <a:solidFill>
                  <a:srgbClr val="FF0000"/>
                </a:solidFill>
                <a:sym typeface="Symbol"/>
              </a:rPr>
              <a:t>-</a:t>
            </a:r>
            <a:r>
              <a:rPr lang="en-US">
                <a:solidFill>
                  <a:srgbClr val="FF0000"/>
                </a:solidFill>
                <a:sym typeface="Symbol"/>
              </a:rPr>
              <a:t>]</a:t>
            </a:r>
            <a:r>
              <a:rPr lang="en-US" smtClean="0">
                <a:solidFill>
                  <a:srgbClr val="FF0000"/>
                </a:solidFill>
                <a:sym typeface="Symbol"/>
              </a:rPr>
              <a:t>                                                          M[</a:t>
            </a:r>
            <a:r>
              <a:rPr lang="en-US" baseline="-25000" dirty="0" smtClean="0">
                <a:solidFill>
                  <a:srgbClr val="FF0000"/>
                </a:solidFill>
                <a:sym typeface="Symbol"/>
              </a:rPr>
              <a:t>c</a:t>
            </a:r>
            <a:r>
              <a:rPr lang="en-US" dirty="0" smtClean="0">
                <a:solidFill>
                  <a:srgbClr val="FF0000"/>
                </a:solidFill>
                <a:sym typeface="Symbol"/>
              </a:rPr>
              <a:t>(2520</a:t>
            </a:r>
            <a:r>
              <a:rPr lang="en-US" smtClean="0">
                <a:solidFill>
                  <a:srgbClr val="FF0000"/>
                </a:solidFill>
                <a:sym typeface="Symbol"/>
              </a:rPr>
              <a:t>)</a:t>
            </a:r>
            <a:r>
              <a:rPr lang="en-US" baseline="30000" smtClean="0">
                <a:solidFill>
                  <a:srgbClr val="FF0000"/>
                </a:solidFill>
                <a:sym typeface="Symbol"/>
              </a:rPr>
              <a:t>++</a:t>
            </a:r>
            <a:r>
              <a:rPr lang="en-US" smtClean="0">
                <a:solidFill>
                  <a:srgbClr val="FF0000"/>
                </a:solidFill>
                <a:sym typeface="Symbol"/>
              </a:rPr>
              <a:t>K</a:t>
            </a:r>
            <a:r>
              <a:rPr lang="en-US" baseline="30000" smtClean="0">
                <a:solidFill>
                  <a:srgbClr val="FF0000"/>
                </a:solidFill>
                <a:sym typeface="Symbol"/>
              </a:rPr>
              <a:t>-</a:t>
            </a:r>
            <a:r>
              <a:rPr lang="en-US" dirty="0">
                <a:solidFill>
                  <a:srgbClr val="FF0000"/>
                </a:solidFill>
                <a:sym typeface="Symbol"/>
              </a:rPr>
              <a:t>]</a:t>
            </a:r>
            <a:endParaRPr lang="en-US" dirty="0" smtClean="0">
              <a:solidFill>
                <a:srgbClr val="FF0000"/>
              </a:solidFill>
            </a:endParaRPr>
          </a:p>
          <a:p>
            <a:endParaRPr lang="en-US" dirty="0"/>
          </a:p>
        </p:txBody>
      </p:sp>
      <p:sp>
        <p:nvSpPr>
          <p:cNvPr id="5" name="Rectangle 4"/>
          <p:cNvSpPr/>
          <p:nvPr/>
        </p:nvSpPr>
        <p:spPr>
          <a:xfrm flipH="1">
            <a:off x="0" y="3982998"/>
            <a:ext cx="4217801" cy="1754326"/>
          </a:xfrm>
          <a:prstGeom prst="rect">
            <a:avLst/>
          </a:prstGeom>
        </p:spPr>
        <p:txBody>
          <a:bodyPr wrap="square">
            <a:spAutoFit/>
          </a:bodyPr>
          <a:lstStyle/>
          <a:p>
            <a:pPr>
              <a:buFont typeface="Symbol"/>
              <a:buChar char="X"/>
            </a:pPr>
            <a:r>
              <a:rPr lang="en-US" baseline="-25000" dirty="0" smtClean="0">
                <a:solidFill>
                  <a:srgbClr val="FF0000"/>
                </a:solidFill>
                <a:sym typeface="Symbol"/>
              </a:rPr>
              <a:t>c</a:t>
            </a:r>
            <a:r>
              <a:rPr lang="en-US" dirty="0" smtClean="0">
                <a:solidFill>
                  <a:srgbClr val="FF0000"/>
                </a:solidFill>
                <a:sym typeface="Symbol"/>
              </a:rPr>
              <a:t>(2980)</a:t>
            </a:r>
            <a:r>
              <a:rPr lang="en-US" baseline="30000" dirty="0" smtClean="0">
                <a:solidFill>
                  <a:srgbClr val="FF0000"/>
                </a:solidFill>
                <a:sym typeface="Symbol"/>
              </a:rPr>
              <a:t>+</a:t>
            </a:r>
          </a:p>
          <a:p>
            <a:r>
              <a:rPr lang="en-US" dirty="0" smtClean="0">
                <a:solidFill>
                  <a:srgbClr val="FF0000"/>
                </a:solidFill>
                <a:sym typeface="Symbol"/>
              </a:rPr>
              <a:t>(well-known in )</a:t>
            </a:r>
          </a:p>
          <a:p>
            <a:r>
              <a:rPr lang="en-US" dirty="0" smtClean="0">
                <a:solidFill>
                  <a:srgbClr val="FF0000"/>
                </a:solidFill>
                <a:sym typeface="Symbol"/>
              </a:rPr>
              <a:t> </a:t>
            </a:r>
            <a:endParaRPr lang="en-US" baseline="30000" dirty="0" smtClean="0">
              <a:solidFill>
                <a:srgbClr val="FF0000"/>
              </a:solidFill>
              <a:sym typeface="Symbol"/>
            </a:endParaRPr>
          </a:p>
          <a:p>
            <a:r>
              <a:rPr lang="en-US" dirty="0" smtClean="0">
                <a:solidFill>
                  <a:srgbClr val="FF0000"/>
                </a:solidFill>
                <a:sym typeface="Symbol"/>
              </a:rPr>
              <a:t>                                          </a:t>
            </a:r>
            <a:r>
              <a:rPr lang="en-US" baseline="-25000" dirty="0" smtClean="0">
                <a:solidFill>
                  <a:srgbClr val="FF0000"/>
                </a:solidFill>
                <a:sym typeface="Symbol"/>
              </a:rPr>
              <a:t>c</a:t>
            </a:r>
            <a:r>
              <a:rPr lang="en-US" dirty="0" smtClean="0">
                <a:solidFill>
                  <a:srgbClr val="FF0000"/>
                </a:solidFill>
                <a:sym typeface="Symbol"/>
              </a:rPr>
              <a:t>(3055)</a:t>
            </a:r>
            <a:r>
              <a:rPr lang="en-US" baseline="30000" dirty="0" smtClean="0">
                <a:solidFill>
                  <a:srgbClr val="FF0000"/>
                </a:solidFill>
                <a:sym typeface="Symbol"/>
              </a:rPr>
              <a:t>+</a:t>
            </a:r>
          </a:p>
          <a:p>
            <a:r>
              <a:rPr lang="en-US" dirty="0" smtClean="0">
                <a:solidFill>
                  <a:srgbClr val="FF0000"/>
                </a:solidFill>
                <a:sym typeface="Symbol"/>
              </a:rPr>
              <a:t>                                                                                                                                 </a:t>
            </a:r>
            <a:endParaRPr lang="en-US" baseline="30000" dirty="0" smtClean="0">
              <a:solidFill>
                <a:srgbClr val="FF0000"/>
              </a:solidFill>
              <a:sym typeface="Symbol"/>
            </a:endParaRPr>
          </a:p>
          <a:p>
            <a:endParaRPr lang="en-US" dirty="0"/>
          </a:p>
        </p:txBody>
      </p:sp>
      <p:cxnSp>
        <p:nvCxnSpPr>
          <p:cNvPr id="7" name="Straight Arrow Connector 6"/>
          <p:cNvCxnSpPr/>
          <p:nvPr/>
        </p:nvCxnSpPr>
        <p:spPr>
          <a:xfrm flipH="1" flipV="1">
            <a:off x="2895600" y="2209800"/>
            <a:ext cx="1447800" cy="1752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029223" y="3982998"/>
            <a:ext cx="1085554" cy="369332"/>
          </a:xfrm>
          <a:prstGeom prst="rect">
            <a:avLst/>
          </a:prstGeom>
        </p:spPr>
        <p:txBody>
          <a:bodyPr wrap="square">
            <a:spAutoFit/>
          </a:bodyPr>
          <a:lstStyle/>
          <a:p>
            <a:r>
              <a:rPr lang="en-US" dirty="0" smtClean="0">
                <a:solidFill>
                  <a:srgbClr val="FF0000"/>
                </a:solidFill>
                <a:sym typeface="Symbol"/>
              </a:rPr>
              <a:t></a:t>
            </a:r>
            <a:r>
              <a:rPr lang="en-US" baseline="-25000" dirty="0" smtClean="0">
                <a:solidFill>
                  <a:srgbClr val="FF0000"/>
                </a:solidFill>
                <a:sym typeface="Symbol"/>
              </a:rPr>
              <a:t>c</a:t>
            </a:r>
            <a:r>
              <a:rPr lang="en-US" dirty="0" smtClean="0">
                <a:solidFill>
                  <a:srgbClr val="FF0000"/>
                </a:solidFill>
                <a:sym typeface="Symbol"/>
              </a:rPr>
              <a:t>(3080)</a:t>
            </a:r>
            <a:r>
              <a:rPr lang="en-US" baseline="30000" dirty="0" smtClean="0">
                <a:solidFill>
                  <a:srgbClr val="FF0000"/>
                </a:solidFill>
                <a:sym typeface="Symbol"/>
              </a:rPr>
              <a:t>+</a:t>
            </a:r>
            <a:endParaRPr lang="en-US" dirty="0"/>
          </a:p>
        </p:txBody>
      </p:sp>
      <p:cxnSp>
        <p:nvCxnSpPr>
          <p:cNvPr id="11" name="Straight Arrow Connector 10"/>
          <p:cNvCxnSpPr/>
          <p:nvPr/>
        </p:nvCxnSpPr>
        <p:spPr>
          <a:xfrm flipH="1" flipV="1">
            <a:off x="2590800" y="2286000"/>
            <a:ext cx="152400" cy="2438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724400" y="2209800"/>
            <a:ext cx="2057400" cy="1752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914400" y="2133600"/>
            <a:ext cx="762000" cy="1752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715000" y="4343400"/>
            <a:ext cx="3429000" cy="923330"/>
          </a:xfrm>
          <a:prstGeom prst="rect">
            <a:avLst/>
          </a:prstGeom>
          <a:noFill/>
        </p:spPr>
        <p:txBody>
          <a:bodyPr wrap="square" rtlCol="0">
            <a:spAutoFit/>
          </a:bodyPr>
          <a:lstStyle/>
          <a:p>
            <a:r>
              <a:rPr lang="en-US" dirty="0" smtClean="0">
                <a:solidFill>
                  <a:srgbClr val="FF0000"/>
                </a:solidFill>
              </a:rPr>
              <a:t>NOTHING at 3123</a:t>
            </a:r>
          </a:p>
          <a:p>
            <a:r>
              <a:rPr lang="en-US" dirty="0" smtClean="0">
                <a:solidFill>
                  <a:srgbClr val="FF0000"/>
                </a:solidFill>
              </a:rPr>
              <a:t>Limit much tighter than observation  reported by </a:t>
            </a:r>
            <a:r>
              <a:rPr lang="en-US" dirty="0" err="1" smtClean="0">
                <a:solidFill>
                  <a:srgbClr val="FF0000"/>
                </a:solidFill>
              </a:rPr>
              <a:t>BaBar</a:t>
            </a:r>
            <a:endParaRPr lang="en-US" dirty="0">
              <a:solidFill>
                <a:srgbClr val="FF0000"/>
              </a:solidFill>
            </a:endParaRPr>
          </a:p>
        </p:txBody>
      </p:sp>
      <p:cxnSp>
        <p:nvCxnSpPr>
          <p:cNvPr id="20" name="Straight Arrow Connector 19"/>
          <p:cNvCxnSpPr/>
          <p:nvPr/>
        </p:nvCxnSpPr>
        <p:spPr>
          <a:xfrm flipV="1">
            <a:off x="7086600" y="2362200"/>
            <a:ext cx="228600" cy="1981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4" name="Picture 2" descr="http://belle.kek.jp/belle/logo/B-logo.gif"/>
          <p:cNvPicPr>
            <a:picLocks noChangeAspect="1" noChangeArrowheads="1"/>
          </p:cNvPicPr>
          <p:nvPr/>
        </p:nvPicPr>
        <p:blipFill>
          <a:blip r:embed="rId3" cstate="print"/>
          <a:srcRect/>
          <a:stretch>
            <a:fillRect/>
          </a:stretch>
        </p:blipFill>
        <p:spPr bwMode="auto">
          <a:xfrm>
            <a:off x="0" y="5486400"/>
            <a:ext cx="838200" cy="647700"/>
          </a:xfrm>
          <a:prstGeom prst="rect">
            <a:avLst/>
          </a:prstGeom>
          <a:noFill/>
        </p:spPr>
      </p:pic>
      <p:sp>
        <p:nvSpPr>
          <p:cNvPr id="25" name="TextBox 24"/>
          <p:cNvSpPr txBox="1"/>
          <p:nvPr/>
        </p:nvSpPr>
        <p:spPr>
          <a:xfrm>
            <a:off x="914400" y="5638800"/>
            <a:ext cx="4953000" cy="369332"/>
          </a:xfrm>
          <a:prstGeom prst="rect">
            <a:avLst/>
          </a:prstGeom>
          <a:noFill/>
        </p:spPr>
        <p:txBody>
          <a:bodyPr wrap="square" rtlCol="0">
            <a:spAutoFit/>
          </a:bodyPr>
          <a:lstStyle/>
          <a:p>
            <a:r>
              <a:rPr lang="en-US" dirty="0" smtClean="0"/>
              <a:t>Phys. Rev. D 89. 052003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11</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0" y="152400"/>
            <a:ext cx="4419600" cy="3657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495800" y="304800"/>
            <a:ext cx="4648200" cy="3581400"/>
          </a:xfrm>
          <a:prstGeom prst="rect">
            <a:avLst/>
          </a:prstGeom>
          <a:noFill/>
          <a:ln w="9525">
            <a:noFill/>
            <a:miter lim="800000"/>
            <a:headEnd/>
            <a:tailEnd/>
          </a:ln>
        </p:spPr>
      </p:pic>
      <p:sp>
        <p:nvSpPr>
          <p:cNvPr id="5" name="TextBox 4"/>
          <p:cNvSpPr txBox="1"/>
          <p:nvPr/>
        </p:nvSpPr>
        <p:spPr>
          <a:xfrm>
            <a:off x="914400" y="609600"/>
            <a:ext cx="685800" cy="430887"/>
          </a:xfrm>
          <a:prstGeom prst="rect">
            <a:avLst/>
          </a:prstGeom>
          <a:solidFill>
            <a:schemeClr val="bg1"/>
          </a:solidFill>
        </p:spPr>
        <p:txBody>
          <a:bodyPr wrap="square" rtlCol="0">
            <a:spAutoFit/>
          </a:bodyPr>
          <a:lstStyle/>
          <a:p>
            <a:r>
              <a:rPr lang="en-US" sz="2200" dirty="0" smtClean="0">
                <a:solidFill>
                  <a:srgbClr val="FF0000"/>
                </a:solidFill>
                <a:sym typeface="Symbol"/>
              </a:rPr>
              <a:t>D</a:t>
            </a:r>
            <a:r>
              <a:rPr lang="en-US" sz="2200" baseline="30000" dirty="0" smtClean="0">
                <a:solidFill>
                  <a:srgbClr val="FF0000"/>
                </a:solidFill>
                <a:sym typeface="Symbol"/>
              </a:rPr>
              <a:t>+</a:t>
            </a:r>
            <a:endParaRPr lang="en-US" sz="2200" baseline="30000" dirty="0">
              <a:solidFill>
                <a:srgbClr val="FF0000"/>
              </a:solidFill>
            </a:endParaRPr>
          </a:p>
        </p:txBody>
      </p:sp>
      <p:sp>
        <p:nvSpPr>
          <p:cNvPr id="6" name="TextBox 5"/>
          <p:cNvSpPr txBox="1"/>
          <p:nvPr/>
        </p:nvSpPr>
        <p:spPr>
          <a:xfrm>
            <a:off x="5334000" y="609601"/>
            <a:ext cx="685800" cy="430887"/>
          </a:xfrm>
          <a:prstGeom prst="rect">
            <a:avLst/>
          </a:prstGeom>
          <a:solidFill>
            <a:schemeClr val="bg1"/>
          </a:solidFill>
        </p:spPr>
        <p:txBody>
          <a:bodyPr wrap="square" rtlCol="0">
            <a:spAutoFit/>
          </a:bodyPr>
          <a:lstStyle/>
          <a:p>
            <a:r>
              <a:rPr lang="en-US" sz="2200" dirty="0" smtClean="0">
                <a:solidFill>
                  <a:srgbClr val="FF0000"/>
                </a:solidFill>
                <a:sym typeface="Symbol"/>
              </a:rPr>
              <a:t>D</a:t>
            </a:r>
            <a:r>
              <a:rPr lang="en-US" sz="2200" baseline="30000" dirty="0" smtClean="0">
                <a:solidFill>
                  <a:srgbClr val="FF0000"/>
                </a:solidFill>
                <a:sym typeface="Symbol"/>
              </a:rPr>
              <a:t>0</a:t>
            </a:r>
            <a:endParaRPr lang="en-US" sz="2200" baseline="30000" dirty="0">
              <a:solidFill>
                <a:srgbClr val="FF0000"/>
              </a:solidFill>
            </a:endParaRPr>
          </a:p>
        </p:txBody>
      </p:sp>
      <p:sp>
        <p:nvSpPr>
          <p:cNvPr id="7" name="Rectangle 6"/>
          <p:cNvSpPr/>
          <p:nvPr/>
        </p:nvSpPr>
        <p:spPr>
          <a:xfrm>
            <a:off x="2514600" y="838200"/>
            <a:ext cx="1295401" cy="369332"/>
          </a:xfrm>
          <a:prstGeom prst="rect">
            <a:avLst/>
          </a:prstGeom>
        </p:spPr>
        <p:txBody>
          <a:bodyPr wrap="square">
            <a:spAutoFit/>
          </a:bodyPr>
          <a:lstStyle/>
          <a:p>
            <a:r>
              <a:rPr lang="en-US" dirty="0" smtClean="0">
                <a:solidFill>
                  <a:srgbClr val="FF0000"/>
                </a:solidFill>
                <a:sym typeface="Symbol"/>
              </a:rPr>
              <a:t></a:t>
            </a:r>
            <a:r>
              <a:rPr lang="en-US" baseline="-25000" dirty="0" smtClean="0">
                <a:solidFill>
                  <a:srgbClr val="FF0000"/>
                </a:solidFill>
                <a:sym typeface="Symbol"/>
              </a:rPr>
              <a:t>c</a:t>
            </a:r>
            <a:r>
              <a:rPr lang="en-US" dirty="0" smtClean="0">
                <a:solidFill>
                  <a:srgbClr val="FF0000"/>
                </a:solidFill>
                <a:sym typeface="Symbol"/>
              </a:rPr>
              <a:t>(3055)</a:t>
            </a:r>
            <a:r>
              <a:rPr lang="en-US" baseline="30000" dirty="0" smtClean="0">
                <a:solidFill>
                  <a:srgbClr val="FF0000"/>
                </a:solidFill>
                <a:sym typeface="Symbol"/>
              </a:rPr>
              <a:t>+/0</a:t>
            </a:r>
            <a:endParaRPr lang="en-US" dirty="0"/>
          </a:p>
        </p:txBody>
      </p:sp>
      <p:cxnSp>
        <p:nvCxnSpPr>
          <p:cNvPr id="8" name="Straight Arrow Connector 7"/>
          <p:cNvCxnSpPr>
            <a:stCxn id="7" idx="1"/>
          </p:cNvCxnSpPr>
          <p:nvPr/>
        </p:nvCxnSpPr>
        <p:spPr>
          <a:xfrm flipH="1">
            <a:off x="1828800" y="1022866"/>
            <a:ext cx="685800" cy="439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733800" y="990600"/>
            <a:ext cx="22098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895600" y="1447800"/>
            <a:ext cx="1295399" cy="369332"/>
          </a:xfrm>
          <a:prstGeom prst="rect">
            <a:avLst/>
          </a:prstGeom>
        </p:spPr>
        <p:txBody>
          <a:bodyPr wrap="square">
            <a:spAutoFit/>
          </a:bodyPr>
          <a:lstStyle/>
          <a:p>
            <a:r>
              <a:rPr lang="en-US" dirty="0" smtClean="0">
                <a:solidFill>
                  <a:srgbClr val="FF0000"/>
                </a:solidFill>
                <a:sym typeface="Symbol"/>
              </a:rPr>
              <a:t></a:t>
            </a:r>
            <a:r>
              <a:rPr lang="en-US" baseline="-25000" dirty="0" smtClean="0">
                <a:solidFill>
                  <a:srgbClr val="FF0000"/>
                </a:solidFill>
                <a:sym typeface="Symbol"/>
              </a:rPr>
              <a:t>c</a:t>
            </a:r>
            <a:r>
              <a:rPr lang="en-US" dirty="0" smtClean="0">
                <a:solidFill>
                  <a:srgbClr val="FF0000"/>
                </a:solidFill>
                <a:sym typeface="Symbol"/>
              </a:rPr>
              <a:t>(3080)</a:t>
            </a:r>
            <a:r>
              <a:rPr lang="en-US" baseline="30000" dirty="0" smtClean="0">
                <a:solidFill>
                  <a:srgbClr val="FF0000"/>
                </a:solidFill>
                <a:sym typeface="Symbol"/>
              </a:rPr>
              <a:t>+/0</a:t>
            </a:r>
            <a:endParaRPr lang="en-US" dirty="0"/>
          </a:p>
        </p:txBody>
      </p:sp>
      <p:cxnSp>
        <p:nvCxnSpPr>
          <p:cNvPr id="17" name="Straight Arrow Connector 16"/>
          <p:cNvCxnSpPr>
            <a:stCxn id="15" idx="1"/>
          </p:cNvCxnSpPr>
          <p:nvPr/>
        </p:nvCxnSpPr>
        <p:spPr>
          <a:xfrm flipH="1" flipV="1">
            <a:off x="2209802" y="1600200"/>
            <a:ext cx="685798" cy="3226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267200" y="1447800"/>
            <a:ext cx="22860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486400" y="1905000"/>
            <a:ext cx="3657600" cy="646331"/>
          </a:xfrm>
          <a:prstGeom prst="rect">
            <a:avLst/>
          </a:prstGeom>
          <a:noFill/>
        </p:spPr>
        <p:txBody>
          <a:bodyPr wrap="square" rtlCol="0">
            <a:spAutoFit/>
          </a:bodyPr>
          <a:lstStyle/>
          <a:p>
            <a:r>
              <a:rPr lang="en-US" dirty="0" smtClean="0">
                <a:solidFill>
                  <a:srgbClr val="00B050"/>
                </a:solidFill>
              </a:rPr>
              <a:t>PRELIMINARY!  7.6</a:t>
            </a:r>
            <a:r>
              <a:rPr lang="en-US" dirty="0" smtClean="0">
                <a:solidFill>
                  <a:srgbClr val="00B050"/>
                </a:solidFill>
                <a:sym typeface="Symbol"/>
              </a:rPr>
              <a:t> for </a:t>
            </a:r>
          </a:p>
          <a:p>
            <a:r>
              <a:rPr lang="en-US" dirty="0" smtClean="0">
                <a:solidFill>
                  <a:srgbClr val="00B050"/>
                </a:solidFill>
                <a:sym typeface="Symbol"/>
              </a:rPr>
              <a:t></a:t>
            </a:r>
            <a:r>
              <a:rPr lang="en-US" baseline="-25000" dirty="0" smtClean="0">
                <a:solidFill>
                  <a:srgbClr val="00B050"/>
                </a:solidFill>
                <a:sym typeface="Symbol"/>
              </a:rPr>
              <a:t>c</a:t>
            </a:r>
            <a:r>
              <a:rPr lang="en-US" dirty="0" smtClean="0">
                <a:solidFill>
                  <a:srgbClr val="00B050"/>
                </a:solidFill>
                <a:sym typeface="Symbol"/>
              </a:rPr>
              <a:t>(3055)</a:t>
            </a:r>
            <a:r>
              <a:rPr lang="en-US" baseline="30000" dirty="0" smtClean="0">
                <a:solidFill>
                  <a:srgbClr val="00B050"/>
                </a:solidFill>
                <a:sym typeface="Symbol"/>
              </a:rPr>
              <a:t>0 </a:t>
            </a:r>
            <a:r>
              <a:rPr lang="en-US" dirty="0" smtClean="0">
                <a:solidFill>
                  <a:srgbClr val="00B050"/>
                </a:solidFill>
                <a:sym typeface="Symbol"/>
              </a:rPr>
              <a:t>(first observation)  </a:t>
            </a:r>
            <a:r>
              <a:rPr lang="en-US" dirty="0" smtClean="0">
                <a:solidFill>
                  <a:srgbClr val="00B050"/>
                </a:solidFill>
              </a:rPr>
              <a:t> </a:t>
            </a:r>
            <a:endParaRPr lang="en-US" dirty="0">
              <a:solidFill>
                <a:srgbClr val="00B050"/>
              </a:solidFill>
            </a:endParaRPr>
          </a:p>
        </p:txBody>
      </p:sp>
      <p:sp>
        <p:nvSpPr>
          <p:cNvPr id="25" name="TextBox 24"/>
          <p:cNvSpPr txBox="1"/>
          <p:nvPr/>
        </p:nvSpPr>
        <p:spPr>
          <a:xfrm>
            <a:off x="1371600" y="0"/>
            <a:ext cx="7086600" cy="523220"/>
          </a:xfrm>
          <a:prstGeom prst="rect">
            <a:avLst/>
          </a:prstGeom>
          <a:noFill/>
        </p:spPr>
        <p:txBody>
          <a:bodyPr wrap="square" rtlCol="0">
            <a:spAutoFit/>
          </a:bodyPr>
          <a:lstStyle/>
          <a:p>
            <a:r>
              <a:rPr lang="en-US" sz="2800" dirty="0" smtClean="0">
                <a:solidFill>
                  <a:srgbClr val="FF0000"/>
                </a:solidFill>
              </a:rPr>
              <a:t>PRELIMINARY search for </a:t>
            </a:r>
            <a:r>
              <a:rPr lang="en-US" sz="2800" dirty="0" smtClean="0">
                <a:solidFill>
                  <a:srgbClr val="FF0000"/>
                </a:solidFill>
                <a:sym typeface="Symbol"/>
              </a:rPr>
              <a:t></a:t>
            </a:r>
            <a:r>
              <a:rPr lang="en-US" sz="2800" baseline="-25000" dirty="0" smtClean="0">
                <a:solidFill>
                  <a:srgbClr val="FF0000"/>
                </a:solidFill>
                <a:sym typeface="Symbol"/>
              </a:rPr>
              <a:t>c</a:t>
            </a:r>
            <a:r>
              <a:rPr lang="en-US" sz="2800" dirty="0" smtClean="0">
                <a:solidFill>
                  <a:srgbClr val="FF0000"/>
                </a:solidFill>
                <a:sym typeface="Symbol"/>
              </a:rPr>
              <a:t>D </a:t>
            </a:r>
            <a:endParaRPr lang="en-US" sz="2800" dirty="0">
              <a:solidFill>
                <a:srgbClr val="FF0000"/>
              </a:solidFill>
            </a:endParaRPr>
          </a:p>
        </p:txBody>
      </p:sp>
      <p:graphicFrame>
        <p:nvGraphicFramePr>
          <p:cNvPr id="27" name="Table 26"/>
          <p:cNvGraphicFramePr>
            <a:graphicFrameLocks noGrp="1"/>
          </p:cNvGraphicFramePr>
          <p:nvPr/>
        </p:nvGraphicFramePr>
        <p:xfrm>
          <a:off x="0" y="3733799"/>
          <a:ext cx="8686800" cy="2767824"/>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60388">
                <a:tc>
                  <a:txBody>
                    <a:bodyPr/>
                    <a:lstStyle/>
                    <a:p>
                      <a:pPr algn="ctr"/>
                      <a:r>
                        <a:rPr lang="en-US" dirty="0" smtClean="0"/>
                        <a:t>Units</a:t>
                      </a:r>
                      <a:r>
                        <a:rPr lang="en-US" baseline="0" dirty="0" smtClean="0"/>
                        <a:t> are </a:t>
                      </a:r>
                      <a:r>
                        <a:rPr lang="en-US" baseline="0" dirty="0" err="1" smtClean="0"/>
                        <a:t>MeV</a:t>
                      </a:r>
                      <a:endParaRPr lang="en-US" dirty="0"/>
                    </a:p>
                  </a:txBody>
                  <a:tcPr/>
                </a:tc>
                <a:tc>
                  <a:txBody>
                    <a:bodyPr/>
                    <a:lstStyle/>
                    <a:p>
                      <a:pPr algn="ctr"/>
                      <a:r>
                        <a:rPr lang="en-US" dirty="0" smtClean="0"/>
                        <a:t>M</a:t>
                      </a:r>
                      <a:r>
                        <a:rPr lang="en-US" baseline="0" dirty="0" smtClean="0"/>
                        <a:t>ass (BELLE)</a:t>
                      </a:r>
                      <a:endParaRPr lang="en-US" dirty="0"/>
                    </a:p>
                  </a:txBody>
                  <a:tcPr/>
                </a:tc>
                <a:tc>
                  <a:txBody>
                    <a:bodyPr/>
                    <a:lstStyle/>
                    <a:p>
                      <a:pPr algn="ctr"/>
                      <a:r>
                        <a:rPr lang="en-US" dirty="0" smtClean="0"/>
                        <a:t>Mass(PDG)</a:t>
                      </a:r>
                      <a:endParaRPr lang="en-US" dirty="0"/>
                    </a:p>
                  </a:txBody>
                  <a:tcPr/>
                </a:tc>
                <a:tc>
                  <a:txBody>
                    <a:bodyPr/>
                    <a:lstStyle/>
                    <a:p>
                      <a:pPr algn="ctr"/>
                      <a:r>
                        <a:rPr lang="en-US" dirty="0" smtClean="0"/>
                        <a:t>Width(BELLE)</a:t>
                      </a:r>
                      <a:endParaRPr lang="en-US" dirty="0"/>
                    </a:p>
                  </a:txBody>
                  <a:tcPr/>
                </a:tc>
                <a:tc>
                  <a:txBody>
                    <a:bodyPr/>
                    <a:lstStyle/>
                    <a:p>
                      <a:pPr algn="ctr"/>
                      <a:r>
                        <a:rPr lang="en-US" dirty="0" smtClean="0"/>
                        <a:t>Width</a:t>
                      </a:r>
                      <a:r>
                        <a:rPr lang="en-US" baseline="0" dirty="0" smtClean="0"/>
                        <a:t>(PDG)</a:t>
                      </a:r>
                      <a:endParaRPr lang="en-US" dirty="0"/>
                    </a:p>
                  </a:txBody>
                  <a:tcPr/>
                </a:tc>
              </a:tr>
              <a:tr h="360388">
                <a:tc>
                  <a:txBody>
                    <a:bodyPr/>
                    <a:lstStyle/>
                    <a:p>
                      <a:pPr algn="ctr"/>
                      <a:r>
                        <a:rPr lang="en-US" dirty="0" smtClean="0">
                          <a:sym typeface="Symbol"/>
                        </a:rPr>
                        <a:t></a:t>
                      </a:r>
                      <a:r>
                        <a:rPr lang="en-US" baseline="-25000" dirty="0" smtClean="0">
                          <a:sym typeface="Symbol"/>
                        </a:rPr>
                        <a:t>c</a:t>
                      </a:r>
                      <a:r>
                        <a:rPr lang="en-US" dirty="0" smtClean="0">
                          <a:sym typeface="Symbol"/>
                        </a:rPr>
                        <a:t>(3055)</a:t>
                      </a:r>
                      <a:r>
                        <a:rPr lang="en-US" baseline="30000" dirty="0" smtClean="0">
                          <a:sym typeface="Symbol"/>
                        </a:rPr>
                        <a:t>0</a:t>
                      </a:r>
                      <a:endParaRPr lang="en-US" baseline="30000"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u="none" baseline="0" dirty="0" smtClean="0">
                          <a:solidFill>
                            <a:srgbClr val="FF0000"/>
                          </a:solidFill>
                        </a:rPr>
                        <a:t>3059.7</a:t>
                      </a:r>
                      <a:r>
                        <a:rPr lang="en-US" u="none" baseline="0" dirty="0" smtClean="0">
                          <a:solidFill>
                            <a:srgbClr val="FF0000"/>
                          </a:solidFill>
                          <a:sym typeface="Symbol"/>
                        </a:rPr>
                        <a:t>0.60.5</a:t>
                      </a:r>
                      <a:endParaRPr lang="en-US" u="none" baseline="0" dirty="0" smtClean="0">
                        <a:solidFill>
                          <a:srgbClr val="FF0000"/>
                        </a:solidFill>
                      </a:endParaRPr>
                    </a:p>
                  </a:txBody>
                  <a:tcPr>
                    <a:solidFill>
                      <a:schemeClr val="bg1"/>
                    </a:solidFill>
                  </a:tcPr>
                </a:tc>
                <a:tc>
                  <a:txBody>
                    <a:bodyPr/>
                    <a:lstStyle/>
                    <a:p>
                      <a:pPr algn="ctr"/>
                      <a:endParaRPr lang="en-US"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9.7</a:t>
                      </a:r>
                      <a:r>
                        <a:rPr lang="en-US" baseline="0" dirty="0" smtClean="0">
                          <a:solidFill>
                            <a:srgbClr val="FF0000"/>
                          </a:solidFill>
                          <a:sym typeface="Symbol"/>
                        </a:rPr>
                        <a:t>3.43.3</a:t>
                      </a:r>
                      <a:endParaRPr lang="en-US" baseline="0" dirty="0" smtClean="0">
                        <a:solidFill>
                          <a:srgbClr val="FF0000"/>
                        </a:solidFill>
                      </a:endParaRPr>
                    </a:p>
                  </a:txBody>
                  <a:tcPr>
                    <a:noFill/>
                  </a:tcPr>
                </a:tc>
                <a:tc>
                  <a:txBody>
                    <a:bodyPr/>
                    <a:lstStyle/>
                    <a:p>
                      <a:pPr algn="ctr"/>
                      <a:endParaRPr lang="en-US"/>
                    </a:p>
                  </a:txBody>
                  <a:tcPr>
                    <a:solidFill>
                      <a:schemeClr val="bg1"/>
                    </a:solidFill>
                  </a:tcPr>
                </a:tc>
              </a:tr>
              <a:tr h="6306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a:t>
                      </a:r>
                      <a:r>
                        <a:rPr lang="en-US" baseline="-25000" dirty="0" smtClean="0">
                          <a:sym typeface="Symbol"/>
                        </a:rPr>
                        <a:t>c</a:t>
                      </a:r>
                      <a:r>
                        <a:rPr lang="en-US" dirty="0" smtClean="0">
                          <a:sym typeface="Symbol"/>
                        </a:rPr>
                        <a:t>(3055)</a:t>
                      </a:r>
                      <a:r>
                        <a:rPr lang="en-US" baseline="30000" dirty="0" smtClean="0">
                          <a:sym typeface="Symbol"/>
                        </a:rPr>
                        <a:t>+</a:t>
                      </a:r>
                      <a:endParaRPr lang="en-US" baseline="30000" dirty="0" smtClean="0"/>
                    </a:p>
                  </a:txBody>
                  <a:tcPr>
                    <a:solidFill>
                      <a:schemeClr val="bg1"/>
                    </a:solidFill>
                  </a:tcPr>
                </a:tc>
                <a:tc>
                  <a:txBody>
                    <a:bodyPr/>
                    <a:lstStyle/>
                    <a:p>
                      <a:pPr algn="ctr"/>
                      <a:r>
                        <a:rPr lang="en-US" u="none" baseline="0" dirty="0" smtClean="0">
                          <a:solidFill>
                            <a:srgbClr val="FF0000"/>
                          </a:solidFill>
                        </a:rPr>
                        <a:t>3055.7</a:t>
                      </a:r>
                      <a:r>
                        <a:rPr lang="en-US" u="none" baseline="0" dirty="0" smtClean="0">
                          <a:solidFill>
                            <a:srgbClr val="FF0000"/>
                          </a:solidFill>
                          <a:sym typeface="Symbol"/>
                        </a:rPr>
                        <a:t>0.40.4</a:t>
                      </a:r>
                    </a:p>
                    <a:p>
                      <a:pPr algn="ctr"/>
                      <a:r>
                        <a:rPr lang="en-US" dirty="0" smtClean="0">
                          <a:sym typeface="Symbol"/>
                        </a:rPr>
                        <a:t>3058.11.02.1</a:t>
                      </a:r>
                      <a:endParaRPr lang="en-US" dirty="0"/>
                    </a:p>
                  </a:txBody>
                  <a:tcPr>
                    <a:solidFill>
                      <a:schemeClr val="bg1"/>
                    </a:solidFill>
                  </a:tcPr>
                </a:tc>
                <a:tc>
                  <a:txBody>
                    <a:bodyPr/>
                    <a:lstStyle/>
                    <a:p>
                      <a:pPr algn="ctr"/>
                      <a:r>
                        <a:rPr lang="en-US" dirty="0" smtClean="0"/>
                        <a:t>3054.2</a:t>
                      </a:r>
                      <a:r>
                        <a:rPr lang="en-US" dirty="0" smtClean="0">
                          <a:sym typeface="Symbol"/>
                        </a:rPr>
                        <a:t>0.40.4</a:t>
                      </a:r>
                      <a:endParaRPr lang="en-US" dirty="0"/>
                    </a:p>
                  </a:txBody>
                  <a:tcPr anchor="ctr">
                    <a:solidFill>
                      <a:schemeClr val="bg1"/>
                    </a:solidFill>
                  </a:tcPr>
                </a:tc>
                <a:tc>
                  <a:txBody>
                    <a:bodyPr/>
                    <a:lstStyle/>
                    <a:p>
                      <a:pPr algn="ctr"/>
                      <a:r>
                        <a:rPr lang="en-US" baseline="0" dirty="0" smtClean="0">
                          <a:solidFill>
                            <a:srgbClr val="FF0000"/>
                          </a:solidFill>
                        </a:rPr>
                        <a:t>7.7</a:t>
                      </a:r>
                      <a:r>
                        <a:rPr lang="en-US" baseline="0" dirty="0" smtClean="0">
                          <a:solidFill>
                            <a:srgbClr val="FF0000"/>
                          </a:solidFill>
                          <a:sym typeface="Symbol"/>
                        </a:rPr>
                        <a:t>1.21.8</a:t>
                      </a:r>
                    </a:p>
                    <a:p>
                      <a:pPr algn="ctr"/>
                      <a:r>
                        <a:rPr lang="en-US" dirty="0" smtClean="0">
                          <a:sym typeface="Symbol"/>
                        </a:rPr>
                        <a:t>9.73.43.3</a:t>
                      </a:r>
                      <a:endParaRPr lang="en-US"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17</a:t>
                      </a:r>
                      <a:r>
                        <a:rPr lang="en-US" dirty="0" smtClean="0">
                          <a:sym typeface="Symbol"/>
                        </a:rPr>
                        <a:t>611</a:t>
                      </a:r>
                      <a:endParaRPr lang="en-US" dirty="0" smtClean="0"/>
                    </a:p>
                  </a:txBody>
                  <a:tcPr anchor="ctr">
                    <a:solidFill>
                      <a:schemeClr val="bg1"/>
                    </a:solidFill>
                  </a:tcPr>
                </a:tc>
              </a:tr>
              <a:tr h="3603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a:t>
                      </a:r>
                      <a:r>
                        <a:rPr lang="en-US" baseline="-25000" dirty="0" smtClean="0">
                          <a:sym typeface="Symbol"/>
                        </a:rPr>
                        <a:t>c</a:t>
                      </a:r>
                      <a:r>
                        <a:rPr lang="en-US" dirty="0" smtClean="0">
                          <a:sym typeface="Symbol"/>
                        </a:rPr>
                        <a:t>(3080)</a:t>
                      </a:r>
                      <a:r>
                        <a:rPr lang="en-US" baseline="30000" dirty="0" smtClean="0">
                          <a:sym typeface="Symbol"/>
                        </a:rPr>
                        <a:t>0</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3081.6</a:t>
                      </a:r>
                      <a:r>
                        <a:rPr lang="en-US" baseline="0" dirty="0" smtClean="0">
                          <a:solidFill>
                            <a:srgbClr val="FF0000"/>
                          </a:solidFill>
                          <a:sym typeface="Symbol"/>
                        </a:rPr>
                        <a:t>1.10.2</a:t>
                      </a:r>
                    </a:p>
                  </a:txBody>
                  <a:tcPr>
                    <a:solidFill>
                      <a:schemeClr val="bg1"/>
                    </a:solidFill>
                  </a:tcPr>
                </a:tc>
                <a:tc>
                  <a:txBody>
                    <a:bodyPr/>
                    <a:lstStyle/>
                    <a:p>
                      <a:pPr algn="ctr"/>
                      <a:r>
                        <a:rPr lang="en-US" dirty="0" smtClean="0"/>
                        <a:t>3079.9</a:t>
                      </a:r>
                      <a:r>
                        <a:rPr lang="en-US" dirty="0" smtClean="0">
                          <a:sym typeface="Symbol"/>
                        </a:rPr>
                        <a:t>1.4</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sym typeface="Symbol"/>
                        </a:rPr>
                        <a:t>4.41.81.9</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5.81.1</a:t>
                      </a:r>
                    </a:p>
                  </a:txBody>
                  <a:tcPr>
                    <a:solidFill>
                      <a:schemeClr val="bg1"/>
                    </a:solidFill>
                  </a:tcPr>
                </a:tc>
              </a:tr>
              <a:tr h="10304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a:t>
                      </a:r>
                      <a:r>
                        <a:rPr lang="en-US" baseline="-25000" dirty="0" smtClean="0">
                          <a:sym typeface="Symbol"/>
                        </a:rPr>
                        <a:t>c</a:t>
                      </a:r>
                      <a:r>
                        <a:rPr lang="en-US" dirty="0" smtClean="0">
                          <a:sym typeface="Symbol"/>
                        </a:rPr>
                        <a:t>(3080)</a:t>
                      </a:r>
                      <a:r>
                        <a:rPr lang="en-US" baseline="30000" dirty="0" smtClean="0">
                          <a:sym typeface="Symbol"/>
                        </a:rPr>
                        <a:t>+</a:t>
                      </a:r>
                      <a:endParaRPr lang="en-US" baseline="30000" dirty="0" smtClean="0"/>
                    </a:p>
                  </a:txBody>
                  <a:tcPr>
                    <a:solidFill>
                      <a:schemeClr val="bg1"/>
                    </a:solidFill>
                  </a:tcPr>
                </a:tc>
                <a:tc>
                  <a:txBody>
                    <a:bodyPr/>
                    <a:lstStyle/>
                    <a:p>
                      <a:pPr algn="ctr"/>
                      <a:r>
                        <a:rPr lang="en-US" baseline="0" dirty="0" smtClean="0">
                          <a:solidFill>
                            <a:srgbClr val="FF0000"/>
                          </a:solidFill>
                        </a:rPr>
                        <a:t>3079.6</a:t>
                      </a:r>
                      <a:r>
                        <a:rPr lang="en-US" baseline="0" dirty="0" smtClean="0">
                          <a:solidFill>
                            <a:srgbClr val="FF0000"/>
                          </a:solidFill>
                          <a:sym typeface="Symbol"/>
                        </a:rPr>
                        <a:t>0.60.7</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3077.9</a:t>
                      </a:r>
                      <a:r>
                        <a:rPr lang="en-US" dirty="0" smtClean="0">
                          <a:sym typeface="Symbol"/>
                        </a:rPr>
                        <a:t>0.40.7</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3076.9</a:t>
                      </a:r>
                      <a:r>
                        <a:rPr lang="en-US" dirty="0" smtClean="0">
                          <a:sym typeface="Symbol"/>
                        </a:rPr>
                        <a:t>0.30.2</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3077</a:t>
                      </a:r>
                      <a:r>
                        <a:rPr lang="en-US" dirty="0" smtClean="0">
                          <a:sym typeface="Symbol"/>
                        </a:rPr>
                        <a:t>0.4</a:t>
                      </a:r>
                      <a:endParaRPr lang="en-US" dirty="0" smtClean="0"/>
                    </a:p>
                    <a:p>
                      <a:pPr algn="ctr"/>
                      <a:endParaRPr lang="en-US"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sym typeface="Symbol"/>
                        </a:rPr>
                        <a:t>4.01.51.0</a:t>
                      </a:r>
                      <a:endParaRPr lang="en-US" baseline="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3.21.31.3</a:t>
                      </a: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2.40.91.6</a:t>
                      </a:r>
                      <a:endParaRPr lang="en-US" dirty="0" smtClean="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ym typeface="Symbo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5.62.2</a:t>
                      </a:r>
                      <a:endParaRPr lang="en-US" dirty="0" smtClean="0"/>
                    </a:p>
                  </a:txBody>
                  <a:tcPr>
                    <a:solidFill>
                      <a:schemeClr val="bg1"/>
                    </a:solidFill>
                  </a:tcPr>
                </a:tc>
              </a:tr>
            </a:tbl>
          </a:graphicData>
        </a:graphic>
      </p:graphicFrame>
      <p:sp>
        <p:nvSpPr>
          <p:cNvPr id="28" name="Rectangle 27"/>
          <p:cNvSpPr/>
          <p:nvPr/>
        </p:nvSpPr>
        <p:spPr>
          <a:xfrm>
            <a:off x="2491142" y="2743200"/>
            <a:ext cx="3909657" cy="707886"/>
          </a:xfrm>
          <a:prstGeom prst="rect">
            <a:avLst/>
          </a:prstGeom>
          <a:noFill/>
          <a:scene3d>
            <a:camera prst="isometricRightUp"/>
            <a:lightRig rig="threePt" dir="t"/>
          </a:scene3d>
        </p:spPr>
        <p:txBody>
          <a:bodyPr wrap="square" lIns="91440" tIns="45720" rIns="91440" bIns="45720">
            <a:spAutoFit/>
          </a:bodyPr>
          <a:lstStyle/>
          <a:p>
            <a:pPr algn="ctr"/>
            <a:r>
              <a:rPr lang="en-U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PRELIMINARY</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12</a:t>
            </a:fld>
            <a:endParaRPr lang="en-US"/>
          </a:p>
        </p:txBody>
      </p:sp>
      <p:sp>
        <p:nvSpPr>
          <p:cNvPr id="3" name="TextBox 2"/>
          <p:cNvSpPr txBox="1"/>
          <p:nvPr/>
        </p:nvSpPr>
        <p:spPr>
          <a:xfrm>
            <a:off x="228600" y="1"/>
            <a:ext cx="8610600" cy="4431983"/>
          </a:xfrm>
          <a:prstGeom prst="rect">
            <a:avLst/>
          </a:prstGeom>
          <a:noFill/>
        </p:spPr>
        <p:txBody>
          <a:bodyPr wrap="square" rtlCol="0">
            <a:spAutoFit/>
          </a:bodyPr>
          <a:lstStyle/>
          <a:p>
            <a:r>
              <a:rPr lang="en-US" sz="2400" dirty="0" smtClean="0">
                <a:solidFill>
                  <a:srgbClr val="FF0000"/>
                </a:solidFill>
              </a:rPr>
              <a:t>What are these states?</a:t>
            </a:r>
          </a:p>
          <a:p>
            <a:endParaRPr lang="en-US" sz="2400" dirty="0" smtClean="0">
              <a:solidFill>
                <a:srgbClr val="FF0000"/>
              </a:solidFill>
            </a:endParaRPr>
          </a:p>
          <a:p>
            <a:r>
              <a:rPr lang="en-US" sz="2400" dirty="0" smtClean="0">
                <a:solidFill>
                  <a:srgbClr val="FF0000"/>
                </a:solidFill>
              </a:rPr>
              <a:t>In d-wave </a:t>
            </a:r>
            <a:r>
              <a:rPr lang="en-US" sz="2400" dirty="0" smtClean="0">
                <a:solidFill>
                  <a:srgbClr val="FF0000"/>
                </a:solidFill>
                <a:sym typeface="Symbol"/>
              </a:rPr>
              <a:t></a:t>
            </a:r>
            <a:r>
              <a:rPr lang="en-US" sz="2400" baseline="-25000" dirty="0" smtClean="0">
                <a:solidFill>
                  <a:srgbClr val="FF0000"/>
                </a:solidFill>
                <a:sym typeface="Symbol"/>
              </a:rPr>
              <a:t>c</a:t>
            </a:r>
            <a:r>
              <a:rPr lang="en-US" sz="2400" dirty="0" smtClean="0">
                <a:solidFill>
                  <a:srgbClr val="FF0000"/>
                </a:solidFill>
              </a:rPr>
              <a:t> baryons (i.e. 2 units of orbital angular momentum), the two units can be in two very different places.</a:t>
            </a:r>
          </a:p>
          <a:p>
            <a:r>
              <a:rPr lang="en-US" sz="2400" dirty="0" smtClean="0">
                <a:solidFill>
                  <a:srgbClr val="FF0000"/>
                </a:solidFill>
              </a:rPr>
              <a:t>Between the heavy quark and light </a:t>
            </a:r>
            <a:r>
              <a:rPr lang="en-US" sz="2400" dirty="0" err="1" smtClean="0">
                <a:solidFill>
                  <a:srgbClr val="FF0000"/>
                </a:solidFill>
              </a:rPr>
              <a:t>di</a:t>
            </a:r>
            <a:r>
              <a:rPr lang="en-US" sz="2400" dirty="0" smtClean="0">
                <a:solidFill>
                  <a:srgbClr val="FF0000"/>
                </a:solidFill>
              </a:rPr>
              <a:t>-quark (</a:t>
            </a:r>
            <a:r>
              <a:rPr lang="en-US" sz="2400" dirty="0" smtClean="0">
                <a:solidFill>
                  <a:srgbClr val="FF0000"/>
                </a:solidFill>
                <a:sym typeface="Symbol"/>
              </a:rPr>
              <a:t>-modes, </a:t>
            </a:r>
            <a:r>
              <a:rPr lang="en-US" sz="2400" dirty="0" smtClean="0">
                <a:solidFill>
                  <a:srgbClr val="FF0000"/>
                </a:solidFill>
              </a:rPr>
              <a:t>low mass excitation) Between the two lighter quarks (</a:t>
            </a:r>
            <a:r>
              <a:rPr lang="en-US" sz="2400" dirty="0" smtClean="0">
                <a:solidFill>
                  <a:srgbClr val="FF0000"/>
                </a:solidFill>
                <a:sym typeface="Symbol"/>
              </a:rPr>
              <a:t>-mode, </a:t>
            </a:r>
            <a:r>
              <a:rPr lang="en-US" sz="2400" dirty="0" smtClean="0">
                <a:solidFill>
                  <a:srgbClr val="FF0000"/>
                </a:solidFill>
              </a:rPr>
              <a:t>higher mass excitation). In principle, 2 units can be 2 of either or 1 of each. Each can then combine with the light quark spin (0, or 1) and the charm quark spin to make many (34) different  states!</a:t>
            </a:r>
          </a:p>
          <a:p>
            <a:endParaRPr lang="en-US" sz="2400" dirty="0" smtClean="0">
              <a:solidFill>
                <a:srgbClr val="FF0000"/>
              </a:solidFill>
            </a:endParaRPr>
          </a:p>
          <a:p>
            <a:endParaRPr lang="en-US" sz="2400" dirty="0" smtClean="0">
              <a:solidFill>
                <a:srgbClr val="FF0000"/>
              </a:solidFill>
            </a:endParaRPr>
          </a:p>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04800" y="3276600"/>
            <a:ext cx="2590800" cy="2695575"/>
          </a:xfrm>
          <a:prstGeom prst="rect">
            <a:avLst/>
          </a:prstGeom>
          <a:noFill/>
          <a:ln w="9525">
            <a:noFill/>
            <a:miter lim="800000"/>
            <a:headEnd/>
            <a:tailEnd/>
          </a:ln>
        </p:spPr>
      </p:pic>
      <p:sp>
        <p:nvSpPr>
          <p:cNvPr id="6" name="TextBox 5"/>
          <p:cNvSpPr txBox="1"/>
          <p:nvPr/>
        </p:nvSpPr>
        <p:spPr>
          <a:xfrm>
            <a:off x="3581400" y="3886200"/>
            <a:ext cx="5257800" cy="1200329"/>
          </a:xfrm>
          <a:prstGeom prst="rect">
            <a:avLst/>
          </a:prstGeom>
          <a:noFill/>
        </p:spPr>
        <p:txBody>
          <a:bodyPr wrap="square" rtlCol="0">
            <a:spAutoFit/>
          </a:bodyPr>
          <a:lstStyle/>
          <a:p>
            <a:r>
              <a:rPr lang="en-US" dirty="0" smtClean="0"/>
              <a:t>Clearly the </a:t>
            </a:r>
            <a:r>
              <a:rPr lang="en-US" dirty="0" smtClean="0">
                <a:sym typeface="Symbol"/>
              </a:rPr>
              <a:t></a:t>
            </a:r>
            <a:r>
              <a:rPr lang="en-US" baseline="-25000" dirty="0" smtClean="0">
                <a:sym typeface="Symbol"/>
              </a:rPr>
              <a:t>c</a:t>
            </a:r>
            <a:r>
              <a:rPr lang="en-US" dirty="0" smtClean="0">
                <a:sym typeface="Symbol"/>
              </a:rPr>
              <a:t>(3055) </a:t>
            </a:r>
            <a:r>
              <a:rPr lang="en-US" i="1" dirty="0" smtClean="0">
                <a:sym typeface="Symbol"/>
              </a:rPr>
              <a:t>likes </a:t>
            </a:r>
            <a:r>
              <a:rPr lang="en-US" dirty="0" smtClean="0">
                <a:sym typeface="Symbol"/>
              </a:rPr>
              <a:t>to decay to D</a:t>
            </a:r>
          </a:p>
          <a:p>
            <a:r>
              <a:rPr lang="en-US" dirty="0" smtClean="0">
                <a:sym typeface="Symbol"/>
              </a:rPr>
              <a:t>The </a:t>
            </a:r>
            <a:r>
              <a:rPr lang="en-US" baseline="-25000" dirty="0" smtClean="0">
                <a:sym typeface="Symbol"/>
              </a:rPr>
              <a:t>c</a:t>
            </a:r>
            <a:r>
              <a:rPr lang="en-US" dirty="0" smtClean="0">
                <a:sym typeface="Symbol"/>
              </a:rPr>
              <a:t>(3080) </a:t>
            </a:r>
            <a:r>
              <a:rPr lang="en-US" i="1" dirty="0" smtClean="0">
                <a:sym typeface="Symbol"/>
              </a:rPr>
              <a:t>likes</a:t>
            </a:r>
            <a:r>
              <a:rPr lang="en-US" dirty="0" smtClean="0">
                <a:sym typeface="Symbol"/>
              </a:rPr>
              <a:t> to decay </a:t>
            </a:r>
            <a:r>
              <a:rPr lang="en-US" baseline="-25000" dirty="0" err="1" smtClean="0">
                <a:sym typeface="Symbol"/>
              </a:rPr>
              <a:t>c</a:t>
            </a:r>
            <a:r>
              <a:rPr lang="en-US" dirty="0" err="1" smtClean="0">
                <a:sym typeface="Symbol"/>
              </a:rPr>
              <a:t>K</a:t>
            </a:r>
            <a:r>
              <a:rPr lang="en-US" dirty="0" smtClean="0">
                <a:sym typeface="Symbol"/>
              </a:rPr>
              <a:t> </a:t>
            </a:r>
          </a:p>
          <a:p>
            <a:endParaRPr lang="en-US" dirty="0" smtClean="0">
              <a:sym typeface="Symbol"/>
            </a:endParaRPr>
          </a:p>
          <a:p>
            <a:r>
              <a:rPr lang="en-US" dirty="0" smtClean="0">
                <a:sym typeface="Symbol"/>
              </a:rPr>
              <a:t>This is a challenge to theory!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13</a:t>
            </a:fld>
            <a:endParaRPr lang="en-US"/>
          </a:p>
        </p:txBody>
      </p:sp>
      <p:pic>
        <p:nvPicPr>
          <p:cNvPr id="10242" name="Picture 2"/>
          <p:cNvPicPr>
            <a:picLocks noChangeAspect="1" noChangeArrowheads="1"/>
          </p:cNvPicPr>
          <p:nvPr/>
        </p:nvPicPr>
        <p:blipFill>
          <a:blip r:embed="rId2" cstate="print"/>
          <a:srcRect/>
          <a:stretch>
            <a:fillRect/>
          </a:stretch>
        </p:blipFill>
        <p:spPr bwMode="auto">
          <a:xfrm>
            <a:off x="838200" y="685800"/>
            <a:ext cx="6477000" cy="3276600"/>
          </a:xfrm>
          <a:prstGeom prst="rect">
            <a:avLst/>
          </a:prstGeom>
          <a:noFill/>
          <a:ln w="9525">
            <a:noFill/>
            <a:miter lim="800000"/>
            <a:headEnd/>
            <a:tailEnd/>
          </a:ln>
        </p:spPr>
      </p:pic>
      <p:sp>
        <p:nvSpPr>
          <p:cNvPr id="4" name="TextBox 3"/>
          <p:cNvSpPr txBox="1"/>
          <p:nvPr/>
        </p:nvSpPr>
        <p:spPr>
          <a:xfrm>
            <a:off x="1219200" y="0"/>
            <a:ext cx="7620000" cy="523220"/>
          </a:xfrm>
          <a:prstGeom prst="rect">
            <a:avLst/>
          </a:prstGeom>
          <a:noFill/>
        </p:spPr>
        <p:txBody>
          <a:bodyPr wrap="square" rtlCol="0">
            <a:spAutoFit/>
          </a:bodyPr>
          <a:lstStyle/>
          <a:p>
            <a:r>
              <a:rPr lang="en-US" sz="2800" dirty="0" smtClean="0">
                <a:solidFill>
                  <a:srgbClr val="FF0000"/>
                </a:solidFill>
              </a:rPr>
              <a:t>Ongoing Analysis </a:t>
            </a:r>
            <a:r>
              <a:rPr lang="en-US" sz="2800" dirty="0" smtClean="0">
                <a:solidFill>
                  <a:srgbClr val="FF0000"/>
                </a:solidFill>
                <a:sym typeface="Symbol"/>
              </a:rPr>
              <a:t></a:t>
            </a:r>
            <a:r>
              <a:rPr lang="en-US" sz="2800" baseline="-25000" dirty="0" smtClean="0">
                <a:solidFill>
                  <a:srgbClr val="FF0000"/>
                </a:solidFill>
                <a:sym typeface="Symbol"/>
              </a:rPr>
              <a:t>c</a:t>
            </a:r>
            <a:r>
              <a:rPr lang="en-US" sz="2800" dirty="0" smtClean="0">
                <a:solidFill>
                  <a:srgbClr val="FF0000"/>
                </a:solidFill>
                <a:sym typeface="Symbol"/>
              </a:rPr>
              <a:t>/</a:t>
            </a:r>
            <a:r>
              <a:rPr lang="en-US" sz="2800" baseline="-25000" dirty="0" smtClean="0">
                <a:solidFill>
                  <a:srgbClr val="FF0000"/>
                </a:solidFill>
                <a:sym typeface="Symbol"/>
              </a:rPr>
              <a:t>c</a:t>
            </a:r>
            <a:r>
              <a:rPr lang="en-US" sz="2800" dirty="0" smtClean="0">
                <a:solidFill>
                  <a:srgbClr val="FF0000"/>
                </a:solidFill>
                <a:sym typeface="Symbol"/>
              </a:rPr>
              <a:t>(2765)</a:t>
            </a:r>
            <a:r>
              <a:rPr lang="en-US" sz="2800" baseline="-25000" dirty="0" smtClean="0">
                <a:solidFill>
                  <a:srgbClr val="FF0000"/>
                </a:solidFill>
                <a:sym typeface="Symbol"/>
              </a:rPr>
              <a:t>c</a:t>
            </a:r>
            <a:r>
              <a:rPr lang="en-US" sz="2800" dirty="0" smtClean="0">
                <a:solidFill>
                  <a:srgbClr val="FF0000"/>
                </a:solidFill>
                <a:sym typeface="Symbol"/>
              </a:rPr>
              <a:t></a:t>
            </a:r>
            <a:r>
              <a:rPr lang="en-US" sz="2800" baseline="30000" dirty="0" smtClean="0">
                <a:solidFill>
                  <a:srgbClr val="FF0000"/>
                </a:solidFill>
                <a:sym typeface="Symbol"/>
              </a:rPr>
              <a:t>+</a:t>
            </a:r>
            <a:r>
              <a:rPr lang="en-US" sz="2800" dirty="0" smtClean="0">
                <a:solidFill>
                  <a:srgbClr val="FF0000"/>
                </a:solidFill>
                <a:sym typeface="Symbol"/>
              </a:rPr>
              <a:t></a:t>
            </a:r>
            <a:r>
              <a:rPr lang="en-US" sz="2800" baseline="30000" dirty="0" smtClean="0">
                <a:solidFill>
                  <a:srgbClr val="FF0000"/>
                </a:solidFill>
                <a:sym typeface="Symbol"/>
              </a:rPr>
              <a:t>-</a:t>
            </a:r>
            <a:r>
              <a:rPr lang="en-US" sz="2800" dirty="0" smtClean="0">
                <a:solidFill>
                  <a:srgbClr val="FF0000"/>
                </a:solidFill>
              </a:rPr>
              <a:t> </a:t>
            </a:r>
            <a:endParaRPr lang="en-US" sz="2800" dirty="0">
              <a:solidFill>
                <a:srgbClr val="FF0000"/>
              </a:solidFill>
            </a:endParaRPr>
          </a:p>
        </p:txBody>
      </p:sp>
      <p:sp>
        <p:nvSpPr>
          <p:cNvPr id="6" name="Rectangle 5"/>
          <p:cNvSpPr/>
          <p:nvPr/>
        </p:nvSpPr>
        <p:spPr>
          <a:xfrm>
            <a:off x="3276600" y="3810000"/>
            <a:ext cx="2166793" cy="369332"/>
          </a:xfrm>
          <a:prstGeom prst="rect">
            <a:avLst/>
          </a:prstGeom>
        </p:spPr>
        <p:txBody>
          <a:bodyPr wrap="square">
            <a:spAutoFit/>
          </a:bodyPr>
          <a:lstStyle/>
          <a:p>
            <a:r>
              <a:rPr lang="en-US" dirty="0" smtClean="0">
                <a:solidFill>
                  <a:srgbClr val="FF0000"/>
                </a:solidFill>
                <a:sym typeface="Symbol"/>
              </a:rPr>
              <a:t>       M(</a:t>
            </a:r>
            <a:r>
              <a:rPr lang="en-US" baseline="-25000" dirty="0" smtClean="0">
                <a:solidFill>
                  <a:srgbClr val="FF0000"/>
                </a:solidFill>
                <a:sym typeface="Symbol"/>
              </a:rPr>
              <a:t>c</a:t>
            </a:r>
            <a:r>
              <a:rPr lang="en-US" dirty="0" smtClean="0">
                <a:solidFill>
                  <a:srgbClr val="FF0000"/>
                </a:solidFill>
                <a:sym typeface="Symbol"/>
              </a:rPr>
              <a:t></a:t>
            </a:r>
            <a:r>
              <a:rPr lang="en-US" baseline="30000" dirty="0" smtClean="0">
                <a:solidFill>
                  <a:srgbClr val="FF0000"/>
                </a:solidFill>
                <a:sym typeface="Symbol"/>
              </a:rPr>
              <a:t>+</a:t>
            </a:r>
            <a:r>
              <a:rPr lang="en-US" dirty="0" smtClean="0">
                <a:solidFill>
                  <a:srgbClr val="FF0000"/>
                </a:solidFill>
                <a:sym typeface="Symbol"/>
              </a:rPr>
              <a:t></a:t>
            </a:r>
            <a:r>
              <a:rPr lang="en-US" baseline="30000" dirty="0" smtClean="0">
                <a:solidFill>
                  <a:srgbClr val="FF0000"/>
                </a:solidFill>
                <a:sym typeface="Symbol"/>
              </a:rPr>
              <a:t>-</a:t>
            </a:r>
            <a:r>
              <a:rPr lang="en-US" dirty="0" smtClean="0">
                <a:solidFill>
                  <a:srgbClr val="FF0000"/>
                </a:solidFill>
              </a:rPr>
              <a:t> )</a:t>
            </a:r>
            <a:endParaRPr lang="en-US" dirty="0">
              <a:solidFill>
                <a:srgbClr val="FF0000"/>
              </a:solidFill>
            </a:endParaRPr>
          </a:p>
        </p:txBody>
      </p:sp>
      <p:cxnSp>
        <p:nvCxnSpPr>
          <p:cNvPr id="8" name="Straight Arrow Connector 7"/>
          <p:cNvCxnSpPr/>
          <p:nvPr/>
        </p:nvCxnSpPr>
        <p:spPr>
          <a:xfrm flipV="1">
            <a:off x="2971800" y="533400"/>
            <a:ext cx="0" cy="609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162800" y="990600"/>
            <a:ext cx="1524000" cy="369332"/>
          </a:xfrm>
          <a:prstGeom prst="rect">
            <a:avLst/>
          </a:prstGeom>
        </p:spPr>
        <p:txBody>
          <a:bodyPr wrap="square">
            <a:spAutoFit/>
          </a:bodyPr>
          <a:lstStyle/>
          <a:p>
            <a:r>
              <a:rPr lang="en-US" dirty="0" smtClean="0">
                <a:solidFill>
                  <a:srgbClr val="00B0F0"/>
                </a:solidFill>
                <a:sym typeface="Symbol"/>
              </a:rPr>
              <a:t></a:t>
            </a:r>
            <a:r>
              <a:rPr lang="en-US" baseline="-25000" dirty="0" smtClean="0">
                <a:solidFill>
                  <a:srgbClr val="00B0F0"/>
                </a:solidFill>
                <a:sym typeface="Symbol"/>
              </a:rPr>
              <a:t>c</a:t>
            </a:r>
            <a:r>
              <a:rPr lang="en-US" dirty="0" smtClean="0">
                <a:solidFill>
                  <a:srgbClr val="00B0F0"/>
                </a:solidFill>
                <a:sym typeface="Symbol"/>
              </a:rPr>
              <a:t>(2880)</a:t>
            </a:r>
            <a:endParaRPr lang="en-US" dirty="0">
              <a:solidFill>
                <a:srgbClr val="00B0F0"/>
              </a:solidFill>
            </a:endParaRPr>
          </a:p>
        </p:txBody>
      </p:sp>
      <p:sp>
        <p:nvSpPr>
          <p:cNvPr id="12" name="Rectangle 11"/>
          <p:cNvSpPr/>
          <p:nvPr/>
        </p:nvSpPr>
        <p:spPr>
          <a:xfrm>
            <a:off x="3200400" y="3048000"/>
            <a:ext cx="1295401" cy="369332"/>
          </a:xfrm>
          <a:prstGeom prst="rect">
            <a:avLst/>
          </a:prstGeom>
        </p:spPr>
        <p:txBody>
          <a:bodyPr wrap="square">
            <a:spAutoFit/>
          </a:bodyPr>
          <a:lstStyle/>
          <a:p>
            <a:r>
              <a:rPr lang="en-US" dirty="0" smtClean="0">
                <a:solidFill>
                  <a:srgbClr val="00B0F0"/>
                </a:solidFill>
                <a:sym typeface="Symbol"/>
              </a:rPr>
              <a:t></a:t>
            </a:r>
            <a:r>
              <a:rPr lang="en-US" baseline="-25000" dirty="0" smtClean="0">
                <a:solidFill>
                  <a:srgbClr val="00B0F0"/>
                </a:solidFill>
                <a:sym typeface="Symbol"/>
              </a:rPr>
              <a:t>c</a:t>
            </a:r>
            <a:r>
              <a:rPr lang="en-US" dirty="0" smtClean="0">
                <a:solidFill>
                  <a:srgbClr val="00B0F0"/>
                </a:solidFill>
                <a:sym typeface="Symbol"/>
              </a:rPr>
              <a:t>(2625)</a:t>
            </a:r>
            <a:endParaRPr lang="en-US" dirty="0">
              <a:solidFill>
                <a:srgbClr val="00B0F0"/>
              </a:solidFill>
            </a:endParaRPr>
          </a:p>
        </p:txBody>
      </p:sp>
      <p:sp>
        <p:nvSpPr>
          <p:cNvPr id="13" name="Rectangle 12"/>
          <p:cNvSpPr/>
          <p:nvPr/>
        </p:nvSpPr>
        <p:spPr>
          <a:xfrm>
            <a:off x="381000" y="3244334"/>
            <a:ext cx="1219201" cy="369332"/>
          </a:xfrm>
          <a:prstGeom prst="rect">
            <a:avLst/>
          </a:prstGeom>
        </p:spPr>
        <p:txBody>
          <a:bodyPr wrap="square">
            <a:spAutoFit/>
          </a:bodyPr>
          <a:lstStyle/>
          <a:p>
            <a:r>
              <a:rPr lang="en-US" dirty="0" smtClean="0">
                <a:solidFill>
                  <a:srgbClr val="00B0F0"/>
                </a:solidFill>
                <a:sym typeface="Symbol"/>
              </a:rPr>
              <a:t></a:t>
            </a:r>
            <a:r>
              <a:rPr lang="en-US" baseline="-25000" dirty="0" smtClean="0">
                <a:solidFill>
                  <a:srgbClr val="00B0F0"/>
                </a:solidFill>
                <a:sym typeface="Symbol"/>
              </a:rPr>
              <a:t>c</a:t>
            </a:r>
            <a:r>
              <a:rPr lang="en-US" dirty="0" smtClean="0">
                <a:solidFill>
                  <a:srgbClr val="00B0F0"/>
                </a:solidFill>
                <a:sym typeface="Symbol"/>
              </a:rPr>
              <a:t>(2593)</a:t>
            </a:r>
            <a:endParaRPr lang="en-US" dirty="0">
              <a:solidFill>
                <a:srgbClr val="00B0F0"/>
              </a:solidFill>
            </a:endParaRPr>
          </a:p>
        </p:txBody>
      </p:sp>
      <p:sp>
        <p:nvSpPr>
          <p:cNvPr id="14" name="Rectangle 13"/>
          <p:cNvSpPr/>
          <p:nvPr/>
        </p:nvSpPr>
        <p:spPr>
          <a:xfrm>
            <a:off x="3886200" y="2362200"/>
            <a:ext cx="2819400" cy="584775"/>
          </a:xfrm>
          <a:prstGeom prst="rect">
            <a:avLst/>
          </a:prstGeom>
        </p:spPr>
        <p:txBody>
          <a:bodyPr wrap="square">
            <a:spAutoFit/>
          </a:bodyPr>
          <a:lstStyle/>
          <a:p>
            <a:r>
              <a:rPr lang="en-US" sz="3200" dirty="0" smtClean="0">
                <a:solidFill>
                  <a:srgbClr val="FF0000"/>
                </a:solidFill>
                <a:sym typeface="Symbol"/>
              </a:rPr>
              <a:t></a:t>
            </a:r>
            <a:r>
              <a:rPr lang="en-US" sz="3200" baseline="-25000" dirty="0" smtClean="0">
                <a:solidFill>
                  <a:srgbClr val="FF0000"/>
                </a:solidFill>
                <a:sym typeface="Symbol"/>
              </a:rPr>
              <a:t>c</a:t>
            </a:r>
            <a:r>
              <a:rPr lang="en-US" sz="3200" dirty="0" smtClean="0">
                <a:solidFill>
                  <a:srgbClr val="FF0000"/>
                </a:solidFill>
                <a:sym typeface="Symbol"/>
              </a:rPr>
              <a:t>/</a:t>
            </a:r>
            <a:r>
              <a:rPr lang="en-US" sz="3200" baseline="-25000" dirty="0" smtClean="0">
                <a:solidFill>
                  <a:srgbClr val="FF0000"/>
                </a:solidFill>
                <a:sym typeface="Symbol"/>
              </a:rPr>
              <a:t>c</a:t>
            </a:r>
            <a:r>
              <a:rPr lang="en-US" sz="3200" dirty="0" smtClean="0">
                <a:solidFill>
                  <a:srgbClr val="FF0000"/>
                </a:solidFill>
                <a:sym typeface="Symbol"/>
              </a:rPr>
              <a:t>(2765)</a:t>
            </a:r>
            <a:endParaRPr lang="en-US" sz="3200" dirty="0"/>
          </a:p>
        </p:txBody>
      </p:sp>
      <p:cxnSp>
        <p:nvCxnSpPr>
          <p:cNvPr id="16" name="Straight Arrow Connector 15"/>
          <p:cNvCxnSpPr/>
          <p:nvPr/>
        </p:nvCxnSpPr>
        <p:spPr>
          <a:xfrm flipV="1">
            <a:off x="1295400" y="2895600"/>
            <a:ext cx="1447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2971800" y="2590800"/>
            <a:ext cx="381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029200" y="1295400"/>
            <a:ext cx="2057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4191000" y="2057400"/>
            <a:ext cx="22860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 y="4572000"/>
            <a:ext cx="8915400" cy="1107996"/>
          </a:xfrm>
          <a:prstGeom prst="rect">
            <a:avLst/>
          </a:prstGeom>
          <a:noFill/>
        </p:spPr>
        <p:txBody>
          <a:bodyPr wrap="square" rtlCol="0">
            <a:spAutoFit/>
          </a:bodyPr>
          <a:lstStyle/>
          <a:p>
            <a:r>
              <a:rPr lang="en-US" dirty="0" smtClean="0"/>
              <a:t>The (2765) is a big, wide, enhancement found by CLEO in 2000. Until now, there have not been any further studies of its properties, and neither its mass or width is well measured. </a:t>
            </a:r>
          </a:p>
          <a:p>
            <a:r>
              <a:rPr lang="en-US" dirty="0" smtClean="0"/>
              <a:t>We don’t even know if it is a </a:t>
            </a:r>
            <a:r>
              <a:rPr lang="en-US" dirty="0" smtClean="0">
                <a:sym typeface="Symbol"/>
              </a:rPr>
              <a:t></a:t>
            </a:r>
            <a:r>
              <a:rPr lang="en-US" baseline="-25000" dirty="0" smtClean="0">
                <a:sym typeface="Symbol"/>
              </a:rPr>
              <a:t>c</a:t>
            </a:r>
            <a:r>
              <a:rPr lang="en-US" dirty="0">
                <a:sym typeface="Symbol"/>
              </a:rPr>
              <a:t> </a:t>
            </a:r>
            <a:r>
              <a:rPr lang="en-US" dirty="0" smtClean="0">
                <a:sym typeface="Symbol"/>
              </a:rPr>
              <a:t>or a </a:t>
            </a:r>
            <a:r>
              <a:rPr lang="en-US" baseline="-25000" dirty="0" smtClean="0">
                <a:sym typeface="Symbol"/>
              </a:rPr>
              <a:t>c</a:t>
            </a:r>
            <a:r>
              <a:rPr lang="en-US" dirty="0" smtClean="0">
                <a:sym typeface="Symbol"/>
              </a:rPr>
              <a:t>!</a:t>
            </a:r>
          </a:p>
          <a:p>
            <a:endParaRPr lang="en-US" baseline="-25000" dirty="0">
              <a:solidFill>
                <a:srgbClr val="FF0000"/>
              </a:solidFill>
              <a:sym typeface="Symbol"/>
            </a:endParaRPr>
          </a:p>
        </p:txBody>
      </p:sp>
      <p:sp>
        <p:nvSpPr>
          <p:cNvPr id="26" name="TextBox 25"/>
          <p:cNvSpPr txBox="1"/>
          <p:nvPr/>
        </p:nvSpPr>
        <p:spPr>
          <a:xfrm>
            <a:off x="2971800" y="838200"/>
            <a:ext cx="1362027" cy="369332"/>
          </a:xfrm>
          <a:prstGeom prst="rect">
            <a:avLst/>
          </a:prstGeom>
          <a:noFill/>
        </p:spPr>
        <p:txBody>
          <a:bodyPr wrap="square" rtlCol="0">
            <a:spAutoFit/>
          </a:bodyPr>
          <a:lstStyle/>
          <a:p>
            <a:r>
              <a:rPr lang="en-US" dirty="0" smtClean="0"/>
              <a:t>(Off scale!)</a:t>
            </a:r>
            <a:endParaRPr lang="en-US" dirty="0"/>
          </a:p>
        </p:txBody>
      </p:sp>
      <p:pic>
        <p:nvPicPr>
          <p:cNvPr id="28" name="Picture 2" descr="http://belle.kek.jp/belle/logo/B-logo.gif"/>
          <p:cNvPicPr>
            <a:picLocks noChangeAspect="1" noChangeArrowheads="1"/>
          </p:cNvPicPr>
          <p:nvPr/>
        </p:nvPicPr>
        <p:blipFill>
          <a:blip r:embed="rId3" cstate="print"/>
          <a:srcRect/>
          <a:stretch>
            <a:fillRect/>
          </a:stretch>
        </p:blipFill>
        <p:spPr bwMode="auto">
          <a:xfrm>
            <a:off x="0" y="1"/>
            <a:ext cx="1084729" cy="838200"/>
          </a:xfrm>
          <a:prstGeom prst="rect">
            <a:avLst/>
          </a:prstGeom>
          <a:noFill/>
        </p:spPr>
      </p:pic>
      <p:sp>
        <p:nvSpPr>
          <p:cNvPr id="20" name="Rectangle 19"/>
          <p:cNvSpPr/>
          <p:nvPr/>
        </p:nvSpPr>
        <p:spPr>
          <a:xfrm>
            <a:off x="3810000" y="2743200"/>
            <a:ext cx="4343400" cy="707886"/>
          </a:xfrm>
          <a:prstGeom prst="rect">
            <a:avLst/>
          </a:prstGeom>
          <a:noFill/>
          <a:scene3d>
            <a:camera prst="isometricRightUp"/>
            <a:lightRig rig="threePt" dir="t"/>
          </a:scene3d>
        </p:spPr>
        <p:txBody>
          <a:bodyPr wrap="square" lIns="91440" tIns="45720" rIns="91440" bIns="45720">
            <a:spAutoFit/>
          </a:bodyPr>
          <a:lstStyle/>
          <a:p>
            <a:pPr algn="ctr"/>
            <a:r>
              <a:rPr lang="en-US"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PRELIMINARY</a:t>
            </a:r>
            <a:endParaRPr lang="en-US"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14</a:t>
            </a:fld>
            <a:endParaRPr lang="en-US"/>
          </a:p>
        </p:txBody>
      </p:sp>
      <p:sp>
        <p:nvSpPr>
          <p:cNvPr id="3" name="TextBox 2"/>
          <p:cNvSpPr txBox="1"/>
          <p:nvPr/>
        </p:nvSpPr>
        <p:spPr>
          <a:xfrm>
            <a:off x="304800" y="609600"/>
            <a:ext cx="8839200" cy="369332"/>
          </a:xfrm>
          <a:prstGeom prst="rect">
            <a:avLst/>
          </a:prstGeom>
          <a:noFill/>
        </p:spPr>
        <p:txBody>
          <a:bodyPr wrap="square" rtlCol="0">
            <a:spAutoFit/>
          </a:bodyPr>
          <a:lstStyle/>
          <a:p>
            <a:r>
              <a:rPr lang="en-US" dirty="0" smtClean="0"/>
              <a:t>We DO know that the (2765) state resonates through an intermediate </a:t>
            </a:r>
            <a:r>
              <a:rPr lang="en-US" dirty="0" smtClean="0">
                <a:sym typeface="Symbol"/>
              </a:rPr>
              <a:t></a:t>
            </a:r>
            <a:r>
              <a:rPr lang="en-US" baseline="-25000" dirty="0" smtClean="0">
                <a:sym typeface="Symbol"/>
              </a:rPr>
              <a:t>c</a:t>
            </a:r>
            <a:r>
              <a:rPr lang="en-US" dirty="0" smtClean="0">
                <a:sym typeface="Symbol"/>
              </a:rPr>
              <a:t>(2455) </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228600" y="1447800"/>
            <a:ext cx="5272614" cy="4038601"/>
          </a:xfrm>
          <a:prstGeom prst="rect">
            <a:avLst/>
          </a:prstGeom>
          <a:noFill/>
          <a:ln w="9525">
            <a:noFill/>
            <a:miter lim="800000"/>
            <a:headEnd/>
            <a:tailEnd/>
          </a:ln>
        </p:spPr>
      </p:pic>
      <p:sp>
        <p:nvSpPr>
          <p:cNvPr id="5" name="TextBox 4"/>
          <p:cNvSpPr txBox="1"/>
          <p:nvPr/>
        </p:nvSpPr>
        <p:spPr>
          <a:xfrm>
            <a:off x="3048000" y="1752600"/>
            <a:ext cx="1524000" cy="923330"/>
          </a:xfrm>
          <a:prstGeom prst="rect">
            <a:avLst/>
          </a:prstGeom>
          <a:noFill/>
        </p:spPr>
        <p:txBody>
          <a:bodyPr wrap="square" rtlCol="0">
            <a:spAutoFit/>
          </a:bodyPr>
          <a:lstStyle/>
          <a:p>
            <a:r>
              <a:rPr lang="en-US" dirty="0" smtClean="0"/>
              <a:t>BELLE</a:t>
            </a:r>
          </a:p>
          <a:p>
            <a:r>
              <a:rPr lang="en-US" dirty="0" smtClean="0"/>
              <a:t>Preliminary</a:t>
            </a:r>
          </a:p>
          <a:p>
            <a:r>
              <a:rPr lang="en-US" dirty="0" smtClean="0"/>
              <a:t>Data</a:t>
            </a:r>
            <a:endParaRPr lang="en-US" dirty="0"/>
          </a:p>
        </p:txBody>
      </p:sp>
      <p:sp>
        <p:nvSpPr>
          <p:cNvPr id="6" name="TextBox 5"/>
          <p:cNvSpPr txBox="1"/>
          <p:nvPr/>
        </p:nvSpPr>
        <p:spPr>
          <a:xfrm>
            <a:off x="5257800" y="1600200"/>
            <a:ext cx="3505200" cy="923330"/>
          </a:xfrm>
          <a:prstGeom prst="rect">
            <a:avLst/>
          </a:prstGeom>
          <a:noFill/>
        </p:spPr>
        <p:txBody>
          <a:bodyPr wrap="square" rtlCol="0">
            <a:spAutoFit/>
          </a:bodyPr>
          <a:lstStyle/>
          <a:p>
            <a:r>
              <a:rPr lang="en-US" dirty="0" smtClean="0">
                <a:solidFill>
                  <a:srgbClr val="FF0000"/>
                </a:solidFill>
              </a:rPr>
              <a:t>               PDG M =2766.6</a:t>
            </a:r>
            <a:r>
              <a:rPr lang="en-US" dirty="0" smtClean="0">
                <a:solidFill>
                  <a:srgbClr val="FF0000"/>
                </a:solidFill>
                <a:sym typeface="Symbol"/>
              </a:rPr>
              <a:t>  2.4 </a:t>
            </a:r>
            <a:r>
              <a:rPr lang="en-US" dirty="0">
                <a:solidFill>
                  <a:srgbClr val="FF0000"/>
                </a:solidFill>
                <a:sym typeface="Symbol"/>
              </a:rPr>
              <a:t>(</a:t>
            </a:r>
            <a:r>
              <a:rPr lang="en-US" dirty="0" smtClean="0">
                <a:solidFill>
                  <a:srgbClr val="FF0000"/>
                </a:solidFill>
                <a:sym typeface="Symbol"/>
              </a:rPr>
              <a:t>stat)</a:t>
            </a:r>
            <a:endParaRPr lang="en-US" dirty="0" smtClean="0">
              <a:solidFill>
                <a:srgbClr val="FF0000"/>
              </a:solidFill>
            </a:endParaRPr>
          </a:p>
          <a:p>
            <a:r>
              <a:rPr lang="en-US" dirty="0" smtClean="0">
                <a:solidFill>
                  <a:srgbClr val="FF0000"/>
                </a:solidFill>
                <a:sym typeface="Symbol"/>
              </a:rPr>
              <a:t>                       </a:t>
            </a:r>
            <a:r>
              <a:rPr lang="en-US" dirty="0" smtClean="0">
                <a:solidFill>
                  <a:srgbClr val="FF0000"/>
                </a:solidFill>
              </a:rPr>
              <a:t>  ~50 </a:t>
            </a:r>
            <a:r>
              <a:rPr lang="en-US" dirty="0" err="1" smtClean="0">
                <a:solidFill>
                  <a:srgbClr val="FF0000"/>
                </a:solidFill>
              </a:rPr>
              <a:t>MeV</a:t>
            </a:r>
            <a:endParaRPr lang="en-US" dirty="0" smtClean="0">
              <a:solidFill>
                <a:srgbClr val="FF0000"/>
              </a:solidFill>
            </a:endParaRPr>
          </a:p>
          <a:p>
            <a:endParaRPr lang="en-US" dirty="0"/>
          </a:p>
        </p:txBody>
      </p:sp>
      <p:sp>
        <p:nvSpPr>
          <p:cNvPr id="8" name="TextBox 7"/>
          <p:cNvSpPr txBox="1"/>
          <p:nvPr/>
        </p:nvSpPr>
        <p:spPr>
          <a:xfrm>
            <a:off x="609600" y="1066800"/>
            <a:ext cx="7772400" cy="646331"/>
          </a:xfrm>
          <a:prstGeom prst="rect">
            <a:avLst/>
          </a:prstGeom>
          <a:noFill/>
        </p:spPr>
        <p:txBody>
          <a:bodyPr wrap="square" rtlCol="0">
            <a:spAutoFit/>
          </a:bodyPr>
          <a:lstStyle/>
          <a:p>
            <a:r>
              <a:rPr lang="en-US" dirty="0" smtClean="0">
                <a:sym typeface="Symbol"/>
              </a:rPr>
              <a:t>      M(</a:t>
            </a:r>
            <a:r>
              <a:rPr lang="en-US" baseline="-25000" dirty="0" smtClean="0">
                <a:sym typeface="Symbol"/>
              </a:rPr>
              <a:t>c</a:t>
            </a:r>
            <a:r>
              <a:rPr lang="en-US" baseline="30000" dirty="0" smtClean="0">
                <a:sym typeface="Symbol"/>
              </a:rPr>
              <a:t>++</a:t>
            </a:r>
            <a:r>
              <a:rPr lang="en-US" dirty="0" smtClean="0">
                <a:sym typeface="Symbol"/>
              </a:rPr>
              <a:t></a:t>
            </a:r>
            <a:r>
              <a:rPr lang="en-US" baseline="30000" dirty="0" smtClean="0">
                <a:sym typeface="Symbol"/>
              </a:rPr>
              <a:t>-</a:t>
            </a:r>
            <a:r>
              <a:rPr lang="en-US" dirty="0" smtClean="0">
                <a:sym typeface="Symbol"/>
              </a:rPr>
              <a:t>) +M(</a:t>
            </a:r>
            <a:r>
              <a:rPr lang="en-US" baseline="-25000" dirty="0" smtClean="0">
                <a:sym typeface="Symbol"/>
              </a:rPr>
              <a:t>c</a:t>
            </a:r>
            <a:r>
              <a:rPr lang="en-US" baseline="30000" dirty="0" smtClean="0">
                <a:sym typeface="Symbol"/>
              </a:rPr>
              <a:t>0</a:t>
            </a:r>
            <a:r>
              <a:rPr lang="en-US" dirty="0" smtClean="0">
                <a:sym typeface="Symbol"/>
              </a:rPr>
              <a:t></a:t>
            </a:r>
            <a:r>
              <a:rPr lang="en-US" baseline="30000" dirty="0" smtClean="0">
                <a:sym typeface="Symbol"/>
              </a:rPr>
              <a:t>+</a:t>
            </a:r>
            <a:r>
              <a:rPr lang="en-US" dirty="0" smtClean="0">
                <a:sym typeface="Symbol"/>
              </a:rPr>
              <a:t>)</a:t>
            </a:r>
            <a:endParaRPr lang="en-US" dirty="0" smtClean="0"/>
          </a:p>
          <a:p>
            <a:r>
              <a:rPr lang="en-US" dirty="0" smtClean="0"/>
              <a:t>            </a:t>
            </a:r>
            <a:endParaRPr lang="en-US" dirty="0"/>
          </a:p>
        </p:txBody>
      </p:sp>
      <p:pic>
        <p:nvPicPr>
          <p:cNvPr id="11" name="Picture 2" descr="http://belle.kek.jp/belle/logo/B-logo.gif"/>
          <p:cNvPicPr>
            <a:picLocks noChangeAspect="1" noChangeArrowheads="1"/>
          </p:cNvPicPr>
          <p:nvPr/>
        </p:nvPicPr>
        <p:blipFill>
          <a:blip r:embed="rId3" cstate="print"/>
          <a:srcRect/>
          <a:stretch>
            <a:fillRect/>
          </a:stretch>
        </p:blipFill>
        <p:spPr bwMode="auto">
          <a:xfrm>
            <a:off x="0" y="1"/>
            <a:ext cx="838200" cy="647700"/>
          </a:xfrm>
          <a:prstGeom prst="rect">
            <a:avLst/>
          </a:prstGeom>
          <a:noFill/>
        </p:spPr>
      </p:pic>
      <p:sp>
        <p:nvSpPr>
          <p:cNvPr id="14" name="TextBox 13"/>
          <p:cNvSpPr txBox="1"/>
          <p:nvPr/>
        </p:nvSpPr>
        <p:spPr>
          <a:xfrm>
            <a:off x="5105400" y="3048000"/>
            <a:ext cx="3657600" cy="1200329"/>
          </a:xfrm>
          <a:prstGeom prst="rect">
            <a:avLst/>
          </a:prstGeom>
          <a:noFill/>
        </p:spPr>
        <p:txBody>
          <a:bodyPr wrap="square" rtlCol="0">
            <a:spAutoFit/>
          </a:bodyPr>
          <a:lstStyle/>
          <a:p>
            <a:r>
              <a:rPr lang="en-US" dirty="0" smtClean="0"/>
              <a:t>Belle is working on an exhaustive analysis of this state, with a view to measuring its mass and width and knowing its quantum numbers.</a:t>
            </a:r>
            <a:endParaRPr lang="en-US" dirty="0"/>
          </a:p>
        </p:txBody>
      </p:sp>
      <p:sp>
        <p:nvSpPr>
          <p:cNvPr id="15" name="TextBox 14"/>
          <p:cNvSpPr txBox="1"/>
          <p:nvPr/>
        </p:nvSpPr>
        <p:spPr>
          <a:xfrm>
            <a:off x="533400" y="5410200"/>
            <a:ext cx="8077200" cy="369332"/>
          </a:xfrm>
          <a:prstGeom prst="rect">
            <a:avLst/>
          </a:prstGeom>
          <a:noFill/>
        </p:spPr>
        <p:txBody>
          <a:bodyPr wrap="square" rtlCol="0">
            <a:spAutoFit/>
          </a:bodyPr>
          <a:lstStyle/>
          <a:p>
            <a:r>
              <a:rPr lang="en-US" dirty="0" smtClean="0"/>
              <a:t>What is this particle that is so copiously produced? Could it be a radial excitation?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15</a:t>
            </a:fld>
            <a:endParaRPr lang="en-US"/>
          </a:p>
        </p:txBody>
      </p:sp>
      <p:sp>
        <p:nvSpPr>
          <p:cNvPr id="3" name="TextBox 2"/>
          <p:cNvSpPr txBox="1"/>
          <p:nvPr/>
        </p:nvSpPr>
        <p:spPr>
          <a:xfrm>
            <a:off x="152400" y="0"/>
            <a:ext cx="8839200" cy="830997"/>
          </a:xfrm>
          <a:prstGeom prst="rect">
            <a:avLst/>
          </a:prstGeom>
          <a:noFill/>
        </p:spPr>
        <p:txBody>
          <a:bodyPr wrap="square" rtlCol="0">
            <a:spAutoFit/>
          </a:bodyPr>
          <a:lstStyle/>
          <a:p>
            <a:pPr algn="ctr"/>
            <a:r>
              <a:rPr lang="en-US" sz="2400" dirty="0" smtClean="0">
                <a:solidFill>
                  <a:srgbClr val="FF0000"/>
                </a:solidFill>
              </a:rPr>
              <a:t>Ongoing analyses – preliminary plots – use many </a:t>
            </a:r>
            <a:r>
              <a:rPr lang="en-US" sz="2400" dirty="0" smtClean="0">
                <a:solidFill>
                  <a:srgbClr val="FF0000"/>
                </a:solidFill>
                <a:sym typeface="Symbol"/>
              </a:rPr>
              <a:t></a:t>
            </a:r>
            <a:r>
              <a:rPr lang="en-US" sz="2400" baseline="-25000" dirty="0" smtClean="0">
                <a:solidFill>
                  <a:srgbClr val="FF0000"/>
                </a:solidFill>
                <a:sym typeface="Symbol"/>
              </a:rPr>
              <a:t>c </a:t>
            </a:r>
            <a:r>
              <a:rPr lang="en-US" sz="2400" dirty="0" smtClean="0">
                <a:solidFill>
                  <a:srgbClr val="FF0000"/>
                </a:solidFill>
                <a:sym typeface="Symbol"/>
              </a:rPr>
              <a:t>decay modes to</a:t>
            </a:r>
          </a:p>
          <a:p>
            <a:pPr algn="ctr"/>
            <a:r>
              <a:rPr lang="en-US" sz="2400" dirty="0" smtClean="0">
                <a:solidFill>
                  <a:srgbClr val="FF0000"/>
                </a:solidFill>
                <a:sym typeface="Symbol"/>
              </a:rPr>
              <a:t>investigate the excited </a:t>
            </a:r>
            <a:r>
              <a:rPr lang="en-US" sz="2400" baseline="-25000" dirty="0" smtClean="0">
                <a:solidFill>
                  <a:srgbClr val="FF0000"/>
                </a:solidFill>
                <a:sym typeface="Symbol"/>
              </a:rPr>
              <a:t>c </a:t>
            </a:r>
            <a:r>
              <a:rPr lang="en-US" sz="2400" dirty="0" smtClean="0">
                <a:solidFill>
                  <a:srgbClr val="FF0000"/>
                </a:solidFill>
                <a:sym typeface="Symbol"/>
              </a:rPr>
              <a:t>baryons</a:t>
            </a:r>
            <a:endParaRPr lang="en-US" sz="2400" dirty="0" smtClean="0">
              <a:solidFill>
                <a:srgbClr val="FF0000"/>
              </a:solidFill>
            </a:endParaRPr>
          </a:p>
        </p:txBody>
      </p:sp>
      <p:pic>
        <p:nvPicPr>
          <p:cNvPr id="3074" name="Picture 2"/>
          <p:cNvPicPr>
            <a:picLocks noChangeAspect="1" noChangeArrowheads="1"/>
          </p:cNvPicPr>
          <p:nvPr/>
        </p:nvPicPr>
        <p:blipFill>
          <a:blip r:embed="rId2" cstate="print"/>
          <a:srcRect/>
          <a:stretch>
            <a:fillRect/>
          </a:stretch>
        </p:blipFill>
        <p:spPr bwMode="auto">
          <a:xfrm>
            <a:off x="228600" y="990600"/>
            <a:ext cx="4038599" cy="26670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267200" y="990600"/>
            <a:ext cx="4876800" cy="270906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0" y="3733800"/>
            <a:ext cx="4267200" cy="2895600"/>
          </a:xfrm>
          <a:prstGeom prst="rect">
            <a:avLst/>
          </a:prstGeom>
          <a:noFill/>
          <a:ln w="9525">
            <a:noFill/>
            <a:miter lim="800000"/>
            <a:headEnd/>
            <a:tailEnd/>
          </a:ln>
        </p:spPr>
      </p:pic>
      <p:pic>
        <p:nvPicPr>
          <p:cNvPr id="3077" name="Picture 5"/>
          <p:cNvPicPr>
            <a:picLocks noChangeAspect="1" noChangeArrowheads="1"/>
          </p:cNvPicPr>
          <p:nvPr/>
        </p:nvPicPr>
        <p:blipFill>
          <a:blip r:embed="rId5" cstate="print"/>
          <a:srcRect/>
          <a:stretch>
            <a:fillRect/>
          </a:stretch>
        </p:blipFill>
        <p:spPr bwMode="auto">
          <a:xfrm>
            <a:off x="4419600" y="3810000"/>
            <a:ext cx="4724400" cy="2819400"/>
          </a:xfrm>
          <a:prstGeom prst="rect">
            <a:avLst/>
          </a:prstGeom>
          <a:noFill/>
          <a:ln w="9525">
            <a:noFill/>
            <a:miter lim="800000"/>
            <a:headEnd/>
            <a:tailEnd/>
          </a:ln>
        </p:spPr>
      </p:pic>
      <p:sp>
        <p:nvSpPr>
          <p:cNvPr id="8" name="TextBox 7"/>
          <p:cNvSpPr txBox="1"/>
          <p:nvPr/>
        </p:nvSpPr>
        <p:spPr>
          <a:xfrm>
            <a:off x="2514600" y="990600"/>
            <a:ext cx="1524000" cy="1200329"/>
          </a:xfrm>
          <a:prstGeom prst="rect">
            <a:avLst/>
          </a:prstGeom>
          <a:solidFill>
            <a:schemeClr val="bg1"/>
          </a:solidFill>
        </p:spPr>
        <p:txBody>
          <a:bodyPr wrap="square" rtlCol="0">
            <a:spAutoFit/>
          </a:bodyPr>
          <a:lstStyle/>
          <a:p>
            <a:r>
              <a:rPr lang="en-US" dirty="0" smtClean="0">
                <a:solidFill>
                  <a:srgbClr val="FF0000"/>
                </a:solidFill>
                <a:sym typeface="Symbol"/>
              </a:rPr>
              <a:t></a:t>
            </a:r>
            <a:r>
              <a:rPr lang="en-US" baseline="-25000" dirty="0" smtClean="0">
                <a:solidFill>
                  <a:srgbClr val="FF0000"/>
                </a:solidFill>
                <a:sym typeface="Symbol"/>
              </a:rPr>
              <a:t>c</a:t>
            </a:r>
            <a:r>
              <a:rPr lang="en-US" dirty="0" smtClean="0">
                <a:solidFill>
                  <a:srgbClr val="FF0000"/>
                </a:solidFill>
                <a:sym typeface="Symbol"/>
              </a:rPr>
              <a:t>(2815)</a:t>
            </a:r>
            <a:r>
              <a:rPr lang="en-US" baseline="30000" dirty="0" smtClean="0">
                <a:solidFill>
                  <a:srgbClr val="FF0000"/>
                </a:solidFill>
                <a:sym typeface="Symbol"/>
              </a:rPr>
              <a:t>0</a:t>
            </a:r>
            <a:r>
              <a:rPr lang="en-US" dirty="0" smtClean="0">
                <a:solidFill>
                  <a:srgbClr val="FF0000"/>
                </a:solidFill>
                <a:sym typeface="Symbol"/>
              </a:rPr>
              <a:t></a:t>
            </a:r>
          </a:p>
          <a:p>
            <a:r>
              <a:rPr lang="en-US" dirty="0" smtClean="0">
                <a:solidFill>
                  <a:srgbClr val="FF0000"/>
                </a:solidFill>
                <a:sym typeface="Symbol"/>
              </a:rPr>
              <a:t>   </a:t>
            </a:r>
            <a:r>
              <a:rPr lang="en-US" baseline="-25000" dirty="0" smtClean="0">
                <a:solidFill>
                  <a:srgbClr val="FF0000"/>
                </a:solidFill>
                <a:sym typeface="Symbol"/>
              </a:rPr>
              <a:t>c</a:t>
            </a:r>
            <a:r>
              <a:rPr lang="en-US" dirty="0" smtClean="0">
                <a:solidFill>
                  <a:srgbClr val="FF0000"/>
                </a:solidFill>
                <a:sym typeface="Symbol"/>
              </a:rPr>
              <a:t>(2645)</a:t>
            </a:r>
            <a:r>
              <a:rPr lang="en-US" baseline="30000" dirty="0" smtClean="0">
                <a:solidFill>
                  <a:srgbClr val="FF0000"/>
                </a:solidFill>
                <a:sym typeface="Symbol"/>
              </a:rPr>
              <a:t>+</a:t>
            </a:r>
            <a:r>
              <a:rPr lang="en-US" dirty="0" smtClean="0">
                <a:solidFill>
                  <a:srgbClr val="FF0000"/>
                </a:solidFill>
                <a:sym typeface="Symbol"/>
              </a:rPr>
              <a:t></a:t>
            </a:r>
            <a:r>
              <a:rPr lang="en-US" baseline="30000" dirty="0" smtClean="0">
                <a:solidFill>
                  <a:srgbClr val="FF0000"/>
                </a:solidFill>
                <a:sym typeface="Symbol"/>
              </a:rPr>
              <a:t>-</a:t>
            </a:r>
          </a:p>
          <a:p>
            <a:endParaRPr lang="en-US" baseline="30000" dirty="0" smtClean="0">
              <a:solidFill>
                <a:srgbClr val="FF0000"/>
              </a:solidFill>
              <a:sym typeface="Symbol"/>
            </a:endParaRPr>
          </a:p>
          <a:p>
            <a:endParaRPr lang="en-US" baseline="30000" dirty="0" smtClean="0">
              <a:solidFill>
                <a:srgbClr val="FF0000"/>
              </a:solidFill>
              <a:sym typeface="Symbol"/>
            </a:endParaRPr>
          </a:p>
          <a:p>
            <a:endParaRPr lang="en-US" baseline="30000" dirty="0">
              <a:solidFill>
                <a:srgbClr val="FF0000"/>
              </a:solidFill>
            </a:endParaRPr>
          </a:p>
        </p:txBody>
      </p:sp>
      <p:sp>
        <p:nvSpPr>
          <p:cNvPr id="9" name="Rectangle 8"/>
          <p:cNvSpPr/>
          <p:nvPr/>
        </p:nvSpPr>
        <p:spPr>
          <a:xfrm>
            <a:off x="6858000" y="1219200"/>
            <a:ext cx="1676400" cy="1200329"/>
          </a:xfrm>
          <a:prstGeom prst="rect">
            <a:avLst/>
          </a:prstGeom>
          <a:solidFill>
            <a:schemeClr val="bg1"/>
          </a:solidFill>
        </p:spPr>
        <p:txBody>
          <a:bodyPr wrap="square">
            <a:spAutoFit/>
          </a:bodyPr>
          <a:lstStyle/>
          <a:p>
            <a:r>
              <a:rPr lang="en-US" dirty="0" smtClean="0">
                <a:solidFill>
                  <a:srgbClr val="FF0000"/>
                </a:solidFill>
                <a:sym typeface="Symbol"/>
              </a:rPr>
              <a:t></a:t>
            </a:r>
            <a:r>
              <a:rPr lang="en-US" baseline="-25000" dirty="0" smtClean="0">
                <a:solidFill>
                  <a:srgbClr val="FF0000"/>
                </a:solidFill>
                <a:sym typeface="Symbol"/>
              </a:rPr>
              <a:t>c</a:t>
            </a:r>
            <a:r>
              <a:rPr lang="en-US" dirty="0" smtClean="0">
                <a:solidFill>
                  <a:srgbClr val="FF0000"/>
                </a:solidFill>
                <a:sym typeface="Symbol"/>
              </a:rPr>
              <a:t>(2815)</a:t>
            </a:r>
            <a:r>
              <a:rPr lang="en-US" baseline="30000" dirty="0" smtClean="0">
                <a:solidFill>
                  <a:srgbClr val="FF0000"/>
                </a:solidFill>
                <a:sym typeface="Symbol"/>
              </a:rPr>
              <a:t>+</a:t>
            </a:r>
            <a:r>
              <a:rPr lang="en-US" dirty="0" smtClean="0">
                <a:solidFill>
                  <a:srgbClr val="FF0000"/>
                </a:solidFill>
                <a:sym typeface="Symbol"/>
              </a:rPr>
              <a:t></a:t>
            </a:r>
          </a:p>
          <a:p>
            <a:r>
              <a:rPr lang="en-US" dirty="0" smtClean="0">
                <a:solidFill>
                  <a:srgbClr val="FF0000"/>
                </a:solidFill>
                <a:sym typeface="Symbol"/>
              </a:rPr>
              <a:t>   </a:t>
            </a:r>
            <a:r>
              <a:rPr lang="en-US" baseline="-25000" dirty="0" smtClean="0">
                <a:solidFill>
                  <a:srgbClr val="FF0000"/>
                </a:solidFill>
                <a:sym typeface="Symbol"/>
              </a:rPr>
              <a:t>c</a:t>
            </a:r>
            <a:r>
              <a:rPr lang="en-US" dirty="0" smtClean="0">
                <a:solidFill>
                  <a:srgbClr val="FF0000"/>
                </a:solidFill>
                <a:sym typeface="Symbol"/>
              </a:rPr>
              <a:t>(2645)</a:t>
            </a:r>
            <a:r>
              <a:rPr lang="en-US" baseline="30000" dirty="0" smtClean="0">
                <a:solidFill>
                  <a:srgbClr val="FF0000"/>
                </a:solidFill>
                <a:sym typeface="Symbol"/>
              </a:rPr>
              <a:t>0</a:t>
            </a:r>
            <a:r>
              <a:rPr lang="en-US" dirty="0" smtClean="0">
                <a:solidFill>
                  <a:srgbClr val="FF0000"/>
                </a:solidFill>
                <a:sym typeface="Symbol"/>
              </a:rPr>
              <a:t></a:t>
            </a:r>
            <a:r>
              <a:rPr lang="en-US" baseline="30000" dirty="0" smtClean="0">
                <a:solidFill>
                  <a:srgbClr val="FF0000"/>
                </a:solidFill>
                <a:sym typeface="Symbol"/>
              </a:rPr>
              <a:t>+</a:t>
            </a:r>
          </a:p>
          <a:p>
            <a:endParaRPr lang="en-US" baseline="30000" dirty="0" smtClean="0">
              <a:solidFill>
                <a:srgbClr val="FF0000"/>
              </a:solidFill>
              <a:sym typeface="Symbol"/>
            </a:endParaRPr>
          </a:p>
          <a:p>
            <a:endParaRPr lang="en-US" baseline="30000" dirty="0" smtClean="0">
              <a:solidFill>
                <a:srgbClr val="FF0000"/>
              </a:solidFill>
              <a:sym typeface="Symbol"/>
            </a:endParaRPr>
          </a:p>
          <a:p>
            <a:endParaRPr lang="en-US" baseline="30000" dirty="0" smtClean="0">
              <a:solidFill>
                <a:srgbClr val="FF0000"/>
              </a:solidFill>
              <a:sym typeface="Symbol"/>
            </a:endParaRPr>
          </a:p>
        </p:txBody>
      </p:sp>
      <p:sp>
        <p:nvSpPr>
          <p:cNvPr id="10" name="TextBox 9"/>
          <p:cNvSpPr txBox="1"/>
          <p:nvPr/>
        </p:nvSpPr>
        <p:spPr>
          <a:xfrm>
            <a:off x="2590800" y="3962400"/>
            <a:ext cx="1447800" cy="1754326"/>
          </a:xfrm>
          <a:prstGeom prst="rect">
            <a:avLst/>
          </a:prstGeom>
          <a:solidFill>
            <a:schemeClr val="bg1"/>
          </a:solidFill>
        </p:spPr>
        <p:txBody>
          <a:bodyPr wrap="square" rtlCol="0">
            <a:spAutoFit/>
          </a:bodyPr>
          <a:lstStyle/>
          <a:p>
            <a:r>
              <a:rPr lang="en-US" dirty="0" smtClean="0">
                <a:solidFill>
                  <a:srgbClr val="FF0000"/>
                </a:solidFill>
                <a:sym typeface="Symbol"/>
              </a:rPr>
              <a:t>Cut on </a:t>
            </a:r>
            <a:r>
              <a:rPr lang="en-US" baseline="-25000" dirty="0" smtClean="0">
                <a:solidFill>
                  <a:srgbClr val="FF0000"/>
                </a:solidFill>
                <a:sym typeface="Symbol"/>
              </a:rPr>
              <a:t>c</a:t>
            </a:r>
            <a:r>
              <a:rPr lang="en-US" dirty="0" smtClean="0">
                <a:solidFill>
                  <a:srgbClr val="FF0000"/>
                </a:solidFill>
                <a:sym typeface="Symbol"/>
              </a:rPr>
              <a:t>(2815)</a:t>
            </a:r>
            <a:r>
              <a:rPr lang="en-US" baseline="30000" dirty="0" smtClean="0">
                <a:solidFill>
                  <a:srgbClr val="FF0000"/>
                </a:solidFill>
                <a:sym typeface="Symbol"/>
              </a:rPr>
              <a:t>0</a:t>
            </a:r>
            <a:endParaRPr lang="en-US" dirty="0" smtClean="0">
              <a:solidFill>
                <a:srgbClr val="FF0000"/>
              </a:solidFill>
              <a:sym typeface="Symbol"/>
            </a:endParaRPr>
          </a:p>
          <a:p>
            <a:r>
              <a:rPr lang="en-US" dirty="0" smtClean="0">
                <a:solidFill>
                  <a:srgbClr val="FF0000"/>
                </a:solidFill>
                <a:sym typeface="Symbol"/>
              </a:rPr>
              <a:t>Plot   </a:t>
            </a:r>
            <a:r>
              <a:rPr lang="en-US" baseline="-25000" dirty="0" smtClean="0">
                <a:solidFill>
                  <a:srgbClr val="FF0000"/>
                </a:solidFill>
                <a:sym typeface="Symbol"/>
              </a:rPr>
              <a:t>c</a:t>
            </a:r>
            <a:r>
              <a:rPr lang="en-US" baseline="30000" dirty="0" smtClean="0">
                <a:solidFill>
                  <a:srgbClr val="FF0000"/>
                </a:solidFill>
                <a:sym typeface="Symbol"/>
              </a:rPr>
              <a:t>0</a:t>
            </a:r>
            <a:r>
              <a:rPr lang="en-US" dirty="0" smtClean="0">
                <a:solidFill>
                  <a:srgbClr val="FF0000"/>
                </a:solidFill>
                <a:sym typeface="Symbol"/>
              </a:rPr>
              <a:t></a:t>
            </a:r>
            <a:r>
              <a:rPr lang="en-US" baseline="30000" dirty="0" smtClean="0">
                <a:solidFill>
                  <a:srgbClr val="FF0000"/>
                </a:solidFill>
                <a:sym typeface="Symbol"/>
              </a:rPr>
              <a:t>+ </a:t>
            </a:r>
            <a:r>
              <a:rPr lang="en-US" dirty="0" smtClean="0">
                <a:solidFill>
                  <a:srgbClr val="FF0000"/>
                </a:solidFill>
                <a:sym typeface="Symbol"/>
              </a:rPr>
              <a:t>to see </a:t>
            </a:r>
            <a:r>
              <a:rPr lang="en-US" baseline="-25000" dirty="0" smtClean="0">
                <a:solidFill>
                  <a:srgbClr val="FF0000"/>
                </a:solidFill>
                <a:sym typeface="Symbol"/>
              </a:rPr>
              <a:t>c</a:t>
            </a:r>
            <a:r>
              <a:rPr lang="en-US" dirty="0" smtClean="0">
                <a:solidFill>
                  <a:srgbClr val="FF0000"/>
                </a:solidFill>
                <a:sym typeface="Symbol"/>
              </a:rPr>
              <a:t>(2645)</a:t>
            </a:r>
            <a:r>
              <a:rPr lang="en-US" baseline="30000" dirty="0" smtClean="0">
                <a:solidFill>
                  <a:srgbClr val="FF0000"/>
                </a:solidFill>
                <a:sym typeface="Symbol"/>
              </a:rPr>
              <a:t>+</a:t>
            </a:r>
          </a:p>
          <a:p>
            <a:endParaRPr lang="en-US" baseline="30000" dirty="0" smtClean="0">
              <a:solidFill>
                <a:srgbClr val="FF0000"/>
              </a:solidFill>
              <a:sym typeface="Symbol"/>
            </a:endParaRPr>
          </a:p>
          <a:p>
            <a:endParaRPr lang="en-US" baseline="30000" dirty="0" smtClean="0">
              <a:solidFill>
                <a:srgbClr val="FF0000"/>
              </a:solidFill>
              <a:sym typeface="Symbol"/>
            </a:endParaRPr>
          </a:p>
          <a:p>
            <a:endParaRPr lang="en-US" baseline="30000" dirty="0">
              <a:solidFill>
                <a:srgbClr val="FF0000"/>
              </a:solidFill>
            </a:endParaRPr>
          </a:p>
        </p:txBody>
      </p:sp>
      <p:sp>
        <p:nvSpPr>
          <p:cNvPr id="11" name="TextBox 10"/>
          <p:cNvSpPr txBox="1"/>
          <p:nvPr/>
        </p:nvSpPr>
        <p:spPr>
          <a:xfrm>
            <a:off x="7239000" y="3886200"/>
            <a:ext cx="1447800" cy="1938992"/>
          </a:xfrm>
          <a:prstGeom prst="rect">
            <a:avLst/>
          </a:prstGeom>
          <a:solidFill>
            <a:schemeClr val="bg1"/>
          </a:solidFill>
        </p:spPr>
        <p:txBody>
          <a:bodyPr wrap="square" rtlCol="0">
            <a:spAutoFit/>
          </a:bodyPr>
          <a:lstStyle/>
          <a:p>
            <a:r>
              <a:rPr lang="en-US" dirty="0" smtClean="0">
                <a:solidFill>
                  <a:srgbClr val="FF0000"/>
                </a:solidFill>
                <a:sym typeface="Symbol"/>
              </a:rPr>
              <a:t>Cut on </a:t>
            </a:r>
            <a:r>
              <a:rPr lang="en-US" baseline="-25000" dirty="0" smtClean="0">
                <a:solidFill>
                  <a:srgbClr val="FF0000"/>
                </a:solidFill>
                <a:sym typeface="Symbol"/>
              </a:rPr>
              <a:t>c</a:t>
            </a:r>
            <a:r>
              <a:rPr lang="en-US" dirty="0" smtClean="0">
                <a:solidFill>
                  <a:srgbClr val="FF0000"/>
                </a:solidFill>
                <a:sym typeface="Symbol"/>
              </a:rPr>
              <a:t>(2815)</a:t>
            </a:r>
            <a:r>
              <a:rPr lang="en-US" baseline="30000" dirty="0" smtClean="0">
                <a:solidFill>
                  <a:srgbClr val="FF0000"/>
                </a:solidFill>
                <a:sym typeface="Symbol"/>
              </a:rPr>
              <a:t>+</a:t>
            </a:r>
          </a:p>
          <a:p>
            <a:r>
              <a:rPr lang="en-US" dirty="0" smtClean="0">
                <a:solidFill>
                  <a:srgbClr val="FF0000"/>
                </a:solidFill>
                <a:sym typeface="Symbol"/>
              </a:rPr>
              <a:t>Plot  </a:t>
            </a:r>
            <a:r>
              <a:rPr lang="en-US" baseline="-25000" dirty="0" smtClean="0">
                <a:solidFill>
                  <a:srgbClr val="FF0000"/>
                </a:solidFill>
                <a:sym typeface="Symbol"/>
              </a:rPr>
              <a:t>c</a:t>
            </a:r>
            <a:r>
              <a:rPr lang="en-US" baseline="30000" dirty="0" smtClean="0">
                <a:solidFill>
                  <a:srgbClr val="FF0000"/>
                </a:solidFill>
                <a:sym typeface="Symbol"/>
              </a:rPr>
              <a:t>+</a:t>
            </a:r>
            <a:r>
              <a:rPr lang="en-US" dirty="0" smtClean="0">
                <a:solidFill>
                  <a:srgbClr val="FF0000"/>
                </a:solidFill>
                <a:sym typeface="Symbol"/>
              </a:rPr>
              <a:t></a:t>
            </a:r>
            <a:r>
              <a:rPr lang="en-US" baseline="30000" dirty="0" smtClean="0">
                <a:solidFill>
                  <a:srgbClr val="FF0000"/>
                </a:solidFill>
                <a:sym typeface="Symbol"/>
              </a:rPr>
              <a:t>- </a:t>
            </a:r>
            <a:r>
              <a:rPr lang="en-US" dirty="0" smtClean="0">
                <a:solidFill>
                  <a:srgbClr val="FF0000"/>
                </a:solidFill>
                <a:sym typeface="Symbol"/>
              </a:rPr>
              <a:t>to see </a:t>
            </a:r>
            <a:r>
              <a:rPr lang="en-US" baseline="-25000" dirty="0" smtClean="0">
                <a:solidFill>
                  <a:srgbClr val="FF0000"/>
                </a:solidFill>
                <a:sym typeface="Symbol"/>
              </a:rPr>
              <a:t>c</a:t>
            </a:r>
            <a:r>
              <a:rPr lang="en-US" dirty="0" smtClean="0">
                <a:solidFill>
                  <a:srgbClr val="FF0000"/>
                </a:solidFill>
                <a:sym typeface="Symbol"/>
              </a:rPr>
              <a:t>(2645)</a:t>
            </a:r>
            <a:r>
              <a:rPr lang="en-US" baseline="30000" dirty="0" smtClean="0">
                <a:solidFill>
                  <a:srgbClr val="FF0000"/>
                </a:solidFill>
                <a:sym typeface="Symbol"/>
              </a:rPr>
              <a:t>0</a:t>
            </a:r>
            <a:endParaRPr lang="en-US" dirty="0" smtClean="0">
              <a:solidFill>
                <a:srgbClr val="FF0000"/>
              </a:solidFill>
              <a:sym typeface="Symbol"/>
            </a:endParaRPr>
          </a:p>
          <a:p>
            <a:endParaRPr lang="en-US" baseline="30000" dirty="0" smtClean="0">
              <a:solidFill>
                <a:srgbClr val="FF0000"/>
              </a:solidFill>
              <a:sym typeface="Symbol"/>
            </a:endParaRPr>
          </a:p>
          <a:p>
            <a:endParaRPr lang="en-US" baseline="30000" dirty="0" smtClean="0">
              <a:solidFill>
                <a:srgbClr val="FF0000"/>
              </a:solidFill>
              <a:sym typeface="Symbol"/>
            </a:endParaRPr>
          </a:p>
          <a:p>
            <a:endParaRPr lang="en-US" baseline="30000" dirty="0" smtClean="0">
              <a:solidFill>
                <a:srgbClr val="FF0000"/>
              </a:solidFill>
              <a:sym typeface="Symbol"/>
            </a:endParaRPr>
          </a:p>
          <a:p>
            <a:endParaRPr lang="en-US" baseline="30000" dirty="0">
              <a:solidFill>
                <a:srgbClr val="FF0000"/>
              </a:solidFill>
            </a:endParaRPr>
          </a:p>
        </p:txBody>
      </p:sp>
      <p:sp>
        <p:nvSpPr>
          <p:cNvPr id="13" name="Rectangle 12"/>
          <p:cNvSpPr/>
          <p:nvPr/>
        </p:nvSpPr>
        <p:spPr>
          <a:xfrm>
            <a:off x="2491142" y="2667000"/>
            <a:ext cx="4161717" cy="923330"/>
          </a:xfrm>
          <a:prstGeom prst="rect">
            <a:avLst/>
          </a:prstGeom>
          <a:noFill/>
          <a:scene3d>
            <a:camera prst="isometricRightUp"/>
            <a:lightRig rig="threePt" dir="t"/>
          </a:scene3d>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PRELIMINARY</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4" name="TextBox 13"/>
          <p:cNvSpPr txBox="1"/>
          <p:nvPr/>
        </p:nvSpPr>
        <p:spPr>
          <a:xfrm>
            <a:off x="8534400" y="6553200"/>
            <a:ext cx="609600" cy="276999"/>
          </a:xfrm>
          <a:prstGeom prst="rect">
            <a:avLst/>
          </a:prstGeom>
          <a:noFill/>
        </p:spPr>
        <p:txBody>
          <a:bodyPr wrap="square" rtlCol="0">
            <a:spAutoFit/>
          </a:bodyPr>
          <a:lstStyle/>
          <a:p>
            <a:r>
              <a:rPr lang="en-US" sz="1200" dirty="0" smtClean="0"/>
              <a:t>15</a:t>
            </a:r>
            <a:endParaRPr lang="en-US"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16</a:t>
            </a:fld>
            <a:endParaRPr lang="en-US"/>
          </a:p>
        </p:txBody>
      </p:sp>
      <p:sp>
        <p:nvSpPr>
          <p:cNvPr id="3" name="TextBox 2"/>
          <p:cNvSpPr txBox="1"/>
          <p:nvPr/>
        </p:nvSpPr>
        <p:spPr>
          <a:xfrm>
            <a:off x="2133600" y="533400"/>
            <a:ext cx="5257800" cy="584775"/>
          </a:xfrm>
          <a:prstGeom prst="rect">
            <a:avLst/>
          </a:prstGeom>
          <a:noFill/>
        </p:spPr>
        <p:txBody>
          <a:bodyPr wrap="square" rtlCol="0">
            <a:spAutoFit/>
          </a:bodyPr>
          <a:lstStyle/>
          <a:p>
            <a:r>
              <a:rPr lang="en-US" sz="3200" dirty="0" smtClean="0">
                <a:solidFill>
                  <a:srgbClr val="FF0000"/>
                </a:solidFill>
              </a:rPr>
              <a:t>Summary and Conclusions</a:t>
            </a:r>
            <a:endParaRPr lang="en-US" sz="3200" dirty="0">
              <a:solidFill>
                <a:srgbClr val="FF0000"/>
              </a:solidFill>
            </a:endParaRPr>
          </a:p>
        </p:txBody>
      </p:sp>
      <p:sp>
        <p:nvSpPr>
          <p:cNvPr id="4" name="TextBox 3"/>
          <p:cNvSpPr txBox="1"/>
          <p:nvPr/>
        </p:nvSpPr>
        <p:spPr>
          <a:xfrm>
            <a:off x="304800" y="1371601"/>
            <a:ext cx="8305800" cy="3693319"/>
          </a:xfrm>
          <a:prstGeom prst="rect">
            <a:avLst/>
          </a:prstGeom>
          <a:noFill/>
        </p:spPr>
        <p:txBody>
          <a:bodyPr wrap="square" rtlCol="0">
            <a:spAutoFit/>
          </a:bodyPr>
          <a:lstStyle/>
          <a:p>
            <a:pPr>
              <a:buFont typeface="Arial" pitchFamily="34" charset="0"/>
              <a:buChar char="•"/>
            </a:pPr>
            <a:r>
              <a:rPr lang="en-US" dirty="0" smtClean="0"/>
              <a:t>The charmed baryon system remains a fertile ground of research</a:t>
            </a:r>
          </a:p>
          <a:p>
            <a:pPr>
              <a:buFont typeface="Arial" pitchFamily="34" charset="0"/>
              <a:buChar char="•"/>
            </a:pPr>
            <a:r>
              <a:rPr lang="en-US" dirty="0" smtClean="0"/>
              <a:t>Belle has long history of discoveries and measurements on the charmed baryon system</a:t>
            </a:r>
          </a:p>
          <a:p>
            <a:pPr>
              <a:buFont typeface="Arial" pitchFamily="34" charset="0"/>
              <a:buChar char="•"/>
            </a:pPr>
            <a:r>
              <a:rPr lang="en-US" dirty="0" smtClean="0"/>
              <a:t>I have shown results on:</a:t>
            </a:r>
          </a:p>
          <a:p>
            <a:pPr lvl="1">
              <a:buFont typeface="Arial" pitchFamily="34" charset="0"/>
              <a:buChar char="•"/>
            </a:pPr>
            <a:r>
              <a:rPr lang="en-US" dirty="0" smtClean="0"/>
              <a:t>Measurement of the absolute </a:t>
            </a:r>
            <a:r>
              <a:rPr lang="en-US" dirty="0" smtClean="0">
                <a:sym typeface="Symbol"/>
              </a:rPr>
              <a:t></a:t>
            </a:r>
            <a:r>
              <a:rPr lang="en-US" baseline="-25000" dirty="0" smtClean="0">
                <a:sym typeface="Symbol"/>
              </a:rPr>
              <a:t>c </a:t>
            </a:r>
            <a:r>
              <a:rPr lang="en-US" dirty="0" smtClean="0">
                <a:sym typeface="Symbol"/>
              </a:rPr>
              <a:t>branching fraction</a:t>
            </a:r>
            <a:endParaRPr lang="en-US" dirty="0" smtClean="0"/>
          </a:p>
          <a:p>
            <a:pPr lvl="1">
              <a:buFont typeface="Arial" pitchFamily="34" charset="0"/>
              <a:buChar char="•"/>
            </a:pPr>
            <a:r>
              <a:rPr lang="en-US" dirty="0" smtClean="0"/>
              <a:t>Precise measurement of </a:t>
            </a:r>
            <a:r>
              <a:rPr lang="en-US" dirty="0" smtClean="0">
                <a:sym typeface="Symbol"/>
              </a:rPr>
              <a:t></a:t>
            </a:r>
            <a:r>
              <a:rPr lang="en-US" baseline="-25000" dirty="0" err="1" smtClean="0">
                <a:sym typeface="Symbol"/>
              </a:rPr>
              <a:t>c</a:t>
            </a:r>
            <a:r>
              <a:rPr lang="en-US" baseline="30000" dirty="0" err="1" smtClean="0">
                <a:sym typeface="Symbol"/>
              </a:rPr>
              <a:t>++</a:t>
            </a:r>
            <a:r>
              <a:rPr lang="en-US" baseline="30000" dirty="0" smtClean="0">
                <a:sym typeface="Symbol"/>
              </a:rPr>
              <a:t>/0 </a:t>
            </a:r>
            <a:r>
              <a:rPr lang="en-US" dirty="0" smtClean="0">
                <a:sym typeface="Symbol"/>
              </a:rPr>
              <a:t>(2455) and </a:t>
            </a:r>
            <a:r>
              <a:rPr lang="en-US" baseline="-25000" dirty="0" err="1" smtClean="0">
                <a:sym typeface="Symbol"/>
              </a:rPr>
              <a:t>c</a:t>
            </a:r>
            <a:r>
              <a:rPr lang="en-US" baseline="30000" dirty="0" err="1" smtClean="0">
                <a:sym typeface="Symbol"/>
              </a:rPr>
              <a:t>++</a:t>
            </a:r>
            <a:r>
              <a:rPr lang="en-US" baseline="30000" dirty="0" smtClean="0">
                <a:sym typeface="Symbol"/>
              </a:rPr>
              <a:t>/0 </a:t>
            </a:r>
            <a:r>
              <a:rPr lang="en-US" dirty="0" smtClean="0">
                <a:sym typeface="Symbol"/>
              </a:rPr>
              <a:t>(2520) masses and widths</a:t>
            </a:r>
          </a:p>
          <a:p>
            <a:pPr lvl="1">
              <a:buFont typeface="Arial" pitchFamily="34" charset="0"/>
              <a:buChar char="•"/>
            </a:pPr>
            <a:r>
              <a:rPr lang="en-US" baseline="-25000" dirty="0" smtClean="0">
                <a:sym typeface="Symbol"/>
              </a:rPr>
              <a:t> </a:t>
            </a:r>
            <a:r>
              <a:rPr lang="en-US" dirty="0" smtClean="0">
                <a:sym typeface="Symbol"/>
              </a:rPr>
              <a:t>Non-observation of doubly charmed baryons</a:t>
            </a:r>
          </a:p>
          <a:p>
            <a:pPr lvl="1">
              <a:buFont typeface="Arial" pitchFamily="34" charset="0"/>
              <a:buChar char="•"/>
            </a:pPr>
            <a:r>
              <a:rPr lang="en-US" dirty="0" smtClean="0">
                <a:sym typeface="Symbol"/>
              </a:rPr>
              <a:t>Investigation of excited </a:t>
            </a:r>
            <a:r>
              <a:rPr lang="en-US" baseline="-25000" dirty="0" smtClean="0">
                <a:sym typeface="Symbol"/>
              </a:rPr>
              <a:t>c</a:t>
            </a:r>
            <a:r>
              <a:rPr lang="en-US" dirty="0" smtClean="0">
                <a:sym typeface="Symbol"/>
              </a:rPr>
              <a:t> states, including preliminary observation of D states</a:t>
            </a:r>
          </a:p>
          <a:p>
            <a:pPr lvl="1">
              <a:buFont typeface="Arial" pitchFamily="34" charset="0"/>
              <a:buChar char="•"/>
            </a:pPr>
            <a:r>
              <a:rPr lang="en-US" dirty="0" smtClean="0">
                <a:sym typeface="Symbol"/>
              </a:rPr>
              <a:t>Plenty of new results will come, including analysis of the </a:t>
            </a:r>
            <a:r>
              <a:rPr lang="en-US" baseline="-25000" dirty="0" smtClean="0">
                <a:sym typeface="Symbol"/>
              </a:rPr>
              <a:t>c </a:t>
            </a:r>
            <a:r>
              <a:rPr lang="en-US" dirty="0" smtClean="0">
                <a:sym typeface="Symbol"/>
              </a:rPr>
              <a:t>(2765) and further analysis of excited </a:t>
            </a:r>
            <a:r>
              <a:rPr lang="en-US" baseline="-25000" dirty="0" smtClean="0">
                <a:sym typeface="Symbol"/>
              </a:rPr>
              <a:t>c</a:t>
            </a:r>
            <a:r>
              <a:rPr lang="en-US" dirty="0" smtClean="0">
                <a:sym typeface="Symbol"/>
              </a:rPr>
              <a:t> states decaying into </a:t>
            </a:r>
            <a:r>
              <a:rPr lang="en-US" baseline="-25000" dirty="0" smtClean="0">
                <a:sym typeface="Symbol"/>
              </a:rPr>
              <a:t>c</a:t>
            </a:r>
            <a:r>
              <a:rPr lang="en-US" dirty="0" smtClean="0">
                <a:sym typeface="Symbol"/>
              </a:rPr>
              <a:t> states </a:t>
            </a:r>
          </a:p>
          <a:p>
            <a:pPr lvl="1">
              <a:buFont typeface="Arial" pitchFamily="34" charset="0"/>
              <a:buChar char="•"/>
            </a:pPr>
            <a:endParaRPr lang="en-US" dirty="0" smtClean="0">
              <a:sym typeface="Symbol"/>
            </a:endParaRPr>
          </a:p>
          <a:p>
            <a:pPr lvl="1">
              <a:buFont typeface="Arial" pitchFamily="34" charset="0"/>
              <a:buChar char="•"/>
            </a:pPr>
            <a:endParaRPr lang="en-US" dirty="0" smtClean="0">
              <a:sym typeface="Symbol"/>
            </a:endParaRPr>
          </a:p>
          <a:p>
            <a:pPr lvl="1">
              <a:buFont typeface="Arial" pitchFamily="34" charset="0"/>
              <a:buChar char="•"/>
            </a:pPr>
            <a:endParaRPr lang="en-US" dirty="0"/>
          </a:p>
        </p:txBody>
      </p:sp>
      <p:sp>
        <p:nvSpPr>
          <p:cNvPr id="5" name="TextBox 4"/>
          <p:cNvSpPr txBox="1"/>
          <p:nvPr/>
        </p:nvSpPr>
        <p:spPr>
          <a:xfrm>
            <a:off x="0" y="4800600"/>
            <a:ext cx="8610600" cy="646331"/>
          </a:xfrm>
          <a:prstGeom prst="rect">
            <a:avLst/>
          </a:prstGeom>
          <a:noFill/>
        </p:spPr>
        <p:txBody>
          <a:bodyPr wrap="square" rtlCol="0">
            <a:spAutoFit/>
          </a:bodyPr>
          <a:lstStyle/>
          <a:p>
            <a:r>
              <a:rPr lang="en-US" dirty="0" smtClean="0"/>
              <a:t>Many results still to come using the 1ab</a:t>
            </a:r>
            <a:r>
              <a:rPr lang="en-US" baseline="30000" dirty="0" smtClean="0"/>
              <a:t>-1 </a:t>
            </a:r>
            <a:r>
              <a:rPr lang="en-US" dirty="0" smtClean="0"/>
              <a:t>of Belle data. Other results will emerge once Belle II start to take data. There will be many talks with the same title in the next decade.</a:t>
            </a:r>
            <a:endParaRPr lang="en-US" baseline="30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181600"/>
            <a:ext cx="9144000" cy="1569660"/>
          </a:xfrm>
          <a:prstGeom prst="rect">
            <a:avLst/>
          </a:prstGeom>
          <a:solidFill>
            <a:schemeClr val="bg1"/>
          </a:solidFill>
        </p:spPr>
        <p:txBody>
          <a:bodyPr wrap="square" rtlCol="0">
            <a:spAutoFit/>
          </a:bodyPr>
          <a:lstStyle/>
          <a:p>
            <a:r>
              <a:rPr lang="en-US" sz="2400" dirty="0" smtClean="0"/>
              <a:t>Most of the data was taken at the Upsilon(4S) energy, but most charmed baryon studies are made using particles produced in the charm continuum. These charmed baryons are generally easier to detect, and have better </a:t>
            </a:r>
            <a:r>
              <a:rPr lang="en-US" sz="2400" dirty="0" err="1" smtClean="0"/>
              <a:t>signal:noise</a:t>
            </a:r>
            <a:r>
              <a:rPr lang="en-US" sz="2400" dirty="0" smtClean="0"/>
              <a:t> than those in B decays. </a:t>
            </a:r>
            <a:endParaRPr lang="en-US" sz="2400" dirty="0"/>
          </a:p>
        </p:txBody>
      </p:sp>
      <p:sp>
        <p:nvSpPr>
          <p:cNvPr id="6" name="Slide Number Placeholder 5"/>
          <p:cNvSpPr>
            <a:spLocks noGrp="1"/>
          </p:cNvSpPr>
          <p:nvPr>
            <p:ph type="sldNum" sz="quarter" idx="12"/>
          </p:nvPr>
        </p:nvSpPr>
        <p:spPr/>
        <p:txBody>
          <a:bodyPr/>
          <a:lstStyle/>
          <a:p>
            <a:fld id="{4748CA2D-ADB3-4E1D-9074-29D7D1205F86}" type="slidenum">
              <a:rPr lang="en-US" smtClean="0"/>
              <a:pPr/>
              <a:t>2</a:t>
            </a:fld>
            <a:endParaRPr lang="en-US"/>
          </a:p>
        </p:txBody>
      </p:sp>
      <p:pic>
        <p:nvPicPr>
          <p:cNvPr id="6145" name="Picture 1"/>
          <p:cNvPicPr>
            <a:picLocks noChangeAspect="1" noChangeArrowheads="1"/>
          </p:cNvPicPr>
          <p:nvPr/>
        </p:nvPicPr>
        <p:blipFill>
          <a:blip r:embed="rId2" cstate="print"/>
          <a:srcRect/>
          <a:stretch>
            <a:fillRect/>
          </a:stretch>
        </p:blipFill>
        <p:spPr bwMode="auto">
          <a:xfrm>
            <a:off x="41840" y="0"/>
            <a:ext cx="8797360" cy="5181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304800"/>
            <a:ext cx="5105400" cy="584775"/>
          </a:xfrm>
          <a:prstGeom prst="rect">
            <a:avLst/>
          </a:prstGeom>
          <a:noFill/>
        </p:spPr>
        <p:txBody>
          <a:bodyPr wrap="square" rtlCol="0">
            <a:spAutoFit/>
          </a:bodyPr>
          <a:lstStyle/>
          <a:p>
            <a:r>
              <a:rPr lang="en-US" sz="3200" dirty="0" smtClean="0">
                <a:solidFill>
                  <a:srgbClr val="FF0000"/>
                </a:solidFill>
              </a:rPr>
              <a:t>Why study charmed baryons?</a:t>
            </a:r>
            <a:endParaRPr lang="en-US" sz="3200" dirty="0">
              <a:solidFill>
                <a:srgbClr val="FF0000"/>
              </a:solidFill>
            </a:endParaRPr>
          </a:p>
        </p:txBody>
      </p:sp>
      <p:sp>
        <p:nvSpPr>
          <p:cNvPr id="3" name="Oval 2"/>
          <p:cNvSpPr/>
          <p:nvPr/>
        </p:nvSpPr>
        <p:spPr>
          <a:xfrm>
            <a:off x="1295400" y="1447800"/>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14600" y="1752600"/>
            <a:ext cx="762000" cy="685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Oval 4"/>
          <p:cNvSpPr/>
          <p:nvPr/>
        </p:nvSpPr>
        <p:spPr>
          <a:xfrm>
            <a:off x="2286000" y="2286000"/>
            <a:ext cx="762000" cy="685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66800" y="1066800"/>
            <a:ext cx="2590800" cy="2438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1999" y="1447800"/>
            <a:ext cx="2057401"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2667000" y="1600200"/>
            <a:ext cx="391408"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2438400" y="2133600"/>
            <a:ext cx="5334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TextBox 10"/>
          <p:cNvSpPr txBox="1"/>
          <p:nvPr/>
        </p:nvSpPr>
        <p:spPr>
          <a:xfrm>
            <a:off x="4191000" y="1143000"/>
            <a:ext cx="4800600" cy="3416320"/>
          </a:xfrm>
          <a:prstGeom prst="rect">
            <a:avLst/>
          </a:prstGeom>
          <a:noFill/>
        </p:spPr>
        <p:txBody>
          <a:bodyPr wrap="square" rtlCol="0">
            <a:spAutoFit/>
          </a:bodyPr>
          <a:lstStyle/>
          <a:p>
            <a:r>
              <a:rPr lang="en-US" dirty="0" smtClean="0"/>
              <a:t>In the Heavy Quark Effective Theory charmed baryons are considered to be a combination of a heavy c quark, rather loosely bound to a light </a:t>
            </a:r>
            <a:r>
              <a:rPr lang="en-US" dirty="0" err="1" smtClean="0"/>
              <a:t>di</a:t>
            </a:r>
            <a:r>
              <a:rPr lang="en-US" dirty="0" smtClean="0"/>
              <a:t>-quark. </a:t>
            </a:r>
          </a:p>
          <a:p>
            <a:endParaRPr lang="en-US" dirty="0"/>
          </a:p>
          <a:p>
            <a:r>
              <a:rPr lang="en-US" dirty="0" smtClean="0"/>
              <a:t>All the couplings and masses we measure can be  extrapolated  using HQET, up to the B-baryons system (substitute c-&gt;b), and also (though not so precisely), the strange system (c-&gt;s) .</a:t>
            </a:r>
          </a:p>
          <a:p>
            <a:endParaRPr lang="en-US" dirty="0"/>
          </a:p>
          <a:p>
            <a:endParaRPr lang="en-US" dirty="0" smtClean="0"/>
          </a:p>
          <a:p>
            <a:endParaRPr lang="en-US" dirty="0"/>
          </a:p>
        </p:txBody>
      </p:sp>
      <p:sp>
        <p:nvSpPr>
          <p:cNvPr id="12" name="TextBox 11"/>
          <p:cNvSpPr txBox="1"/>
          <p:nvPr/>
        </p:nvSpPr>
        <p:spPr>
          <a:xfrm>
            <a:off x="0" y="4800600"/>
            <a:ext cx="9144000" cy="2246769"/>
          </a:xfrm>
          <a:prstGeom prst="rect">
            <a:avLst/>
          </a:prstGeom>
          <a:noFill/>
        </p:spPr>
        <p:txBody>
          <a:bodyPr wrap="square" rtlCol="0">
            <a:spAutoFit/>
          </a:bodyPr>
          <a:lstStyle/>
          <a:p>
            <a:r>
              <a:rPr lang="en-US" sz="2000" dirty="0" smtClean="0">
                <a:solidFill>
                  <a:srgbClr val="00B0F0"/>
                </a:solidFill>
              </a:rPr>
              <a:t>The charmed baryons offer us a fascinating quantum mechanical system, with more experimentally accessible states than the b-system, narrower and better defined states than the </a:t>
            </a:r>
            <a:r>
              <a:rPr lang="en-US" sz="2000" dirty="0" err="1" smtClean="0">
                <a:solidFill>
                  <a:srgbClr val="00B0F0"/>
                </a:solidFill>
              </a:rPr>
              <a:t>hyperon</a:t>
            </a:r>
            <a:r>
              <a:rPr lang="en-US" sz="2000" dirty="0" smtClean="0">
                <a:solidFill>
                  <a:srgbClr val="00B0F0"/>
                </a:solidFill>
              </a:rPr>
              <a:t> system, and more variety of possible states than the meson system.</a:t>
            </a:r>
          </a:p>
          <a:p>
            <a:r>
              <a:rPr lang="en-US" sz="2000" dirty="0" smtClean="0">
                <a:solidFill>
                  <a:srgbClr val="FF0000"/>
                </a:solidFill>
              </a:rPr>
              <a:t>We would like to identify the states, and measure their widths and masses and branching fractions as accurately as possible in order to understand the underlying structure of baryons.</a:t>
            </a:r>
          </a:p>
          <a:p>
            <a:endParaRPr lang="en-US" sz="2000" dirty="0">
              <a:solidFill>
                <a:srgbClr val="00B0F0"/>
              </a:solidFill>
            </a:endParaRPr>
          </a:p>
        </p:txBody>
      </p:sp>
      <p:sp>
        <p:nvSpPr>
          <p:cNvPr id="13" name="Oval 12"/>
          <p:cNvSpPr/>
          <p:nvPr/>
        </p:nvSpPr>
        <p:spPr>
          <a:xfrm rot="1529344">
            <a:off x="2260663" y="1582513"/>
            <a:ext cx="105814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5800" y="3733800"/>
            <a:ext cx="3429000" cy="646331"/>
          </a:xfrm>
          <a:prstGeom prst="rect">
            <a:avLst/>
          </a:prstGeom>
          <a:noFill/>
        </p:spPr>
        <p:txBody>
          <a:bodyPr wrap="square" rtlCol="0">
            <a:spAutoFit/>
          </a:bodyPr>
          <a:lstStyle/>
          <a:p>
            <a:r>
              <a:rPr lang="en-US" dirty="0"/>
              <a:t>i</a:t>
            </a:r>
            <a:r>
              <a:rPr lang="en-US" dirty="0" smtClean="0"/>
              <a:t>s c quark for us, but can be b or s</a:t>
            </a:r>
          </a:p>
          <a:p>
            <a:endParaRPr lang="en-US" dirty="0"/>
          </a:p>
        </p:txBody>
      </p:sp>
      <p:sp>
        <p:nvSpPr>
          <p:cNvPr id="16" name="Rectangle 15"/>
          <p:cNvSpPr/>
          <p:nvPr/>
        </p:nvSpPr>
        <p:spPr>
          <a:xfrm flipH="1">
            <a:off x="0" y="3523060"/>
            <a:ext cx="914399"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7" name="Rectangle 16"/>
          <p:cNvSpPr/>
          <p:nvPr/>
        </p:nvSpPr>
        <p:spPr>
          <a:xfrm>
            <a:off x="152400" y="4038600"/>
            <a:ext cx="5334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8" name="TextBox 17"/>
          <p:cNvSpPr txBox="1"/>
          <p:nvPr/>
        </p:nvSpPr>
        <p:spPr>
          <a:xfrm>
            <a:off x="685800" y="4343400"/>
            <a:ext cx="2037967" cy="369332"/>
          </a:xfrm>
          <a:prstGeom prst="rect">
            <a:avLst/>
          </a:prstGeom>
          <a:noFill/>
        </p:spPr>
        <p:txBody>
          <a:bodyPr wrap="square" rtlCol="0">
            <a:spAutoFit/>
          </a:bodyPr>
          <a:lstStyle/>
          <a:p>
            <a:r>
              <a:rPr lang="en-US" dirty="0"/>
              <a:t>i</a:t>
            </a:r>
            <a:r>
              <a:rPr lang="en-US" dirty="0" smtClean="0"/>
              <a:t>s u, d, or s quark</a:t>
            </a:r>
            <a:endParaRPr lang="en-US" dirty="0"/>
          </a:p>
        </p:txBody>
      </p:sp>
      <p:sp>
        <p:nvSpPr>
          <p:cNvPr id="19" name="Slide Number Placeholder 18"/>
          <p:cNvSpPr>
            <a:spLocks noGrp="1"/>
          </p:cNvSpPr>
          <p:nvPr>
            <p:ph type="sldNum" sz="quarter" idx="12"/>
          </p:nvPr>
        </p:nvSpPr>
        <p:spPr/>
        <p:txBody>
          <a:bodyPr/>
          <a:lstStyle/>
          <a:p>
            <a:fld id="{4748CA2D-ADB3-4E1D-9074-29D7D1205F8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848600" cy="461665"/>
          </a:xfrm>
          <a:prstGeom prst="rect">
            <a:avLst/>
          </a:prstGeom>
          <a:noFill/>
        </p:spPr>
        <p:txBody>
          <a:bodyPr wrap="square" rtlCol="0">
            <a:spAutoFit/>
          </a:bodyPr>
          <a:lstStyle/>
          <a:p>
            <a:r>
              <a:rPr lang="en-US" sz="2400" dirty="0" smtClean="0">
                <a:solidFill>
                  <a:srgbClr val="FF0000"/>
                </a:solidFill>
              </a:rPr>
              <a:t>ABSOLUTE branching fraction measurement of </a:t>
            </a:r>
            <a:r>
              <a:rPr lang="en-US" sz="2400" dirty="0" smtClean="0">
                <a:solidFill>
                  <a:srgbClr val="FF0000"/>
                </a:solidFill>
                <a:sym typeface="Symbol"/>
              </a:rPr>
              <a:t></a:t>
            </a:r>
            <a:r>
              <a:rPr lang="en-US" sz="2400" baseline="-25000" dirty="0" smtClean="0">
                <a:solidFill>
                  <a:srgbClr val="FF0000"/>
                </a:solidFill>
                <a:sym typeface="Symbol"/>
              </a:rPr>
              <a:t>c </a:t>
            </a:r>
            <a:r>
              <a:rPr lang="en-US" sz="2400" dirty="0" smtClean="0">
                <a:solidFill>
                  <a:srgbClr val="FF0000"/>
                </a:solidFill>
                <a:sym typeface="Symbol"/>
              </a:rPr>
              <a:t></a:t>
            </a:r>
            <a:r>
              <a:rPr lang="en-US" sz="2400" dirty="0" err="1" smtClean="0">
                <a:solidFill>
                  <a:srgbClr val="FF0000"/>
                </a:solidFill>
                <a:sym typeface="Symbol"/>
              </a:rPr>
              <a:t>pK</a:t>
            </a:r>
            <a:r>
              <a:rPr lang="en-US" sz="2400" baseline="30000" dirty="0" smtClean="0">
                <a:solidFill>
                  <a:srgbClr val="FF0000"/>
                </a:solidFill>
                <a:sym typeface="Symbol"/>
              </a:rPr>
              <a:t>-</a:t>
            </a:r>
            <a:r>
              <a:rPr lang="en-US" sz="2400" dirty="0" smtClean="0">
                <a:solidFill>
                  <a:srgbClr val="FF0000"/>
                </a:solidFill>
                <a:sym typeface="Symbol"/>
              </a:rPr>
              <a:t></a:t>
            </a:r>
            <a:r>
              <a:rPr lang="en-US" sz="2400" baseline="30000" dirty="0" smtClean="0">
                <a:solidFill>
                  <a:srgbClr val="FF0000"/>
                </a:solidFill>
                <a:sym typeface="Symbol"/>
              </a:rPr>
              <a:t>+</a:t>
            </a:r>
            <a:r>
              <a:rPr lang="en-US" sz="2400" dirty="0" smtClean="0">
                <a:solidFill>
                  <a:srgbClr val="FF0000"/>
                </a:solidFill>
              </a:rPr>
              <a:t> </a:t>
            </a:r>
            <a:endParaRPr lang="en-US" sz="2400" dirty="0">
              <a:solidFill>
                <a:srgbClr val="FF0000"/>
              </a:solidFill>
            </a:endParaRPr>
          </a:p>
        </p:txBody>
      </p:sp>
      <p:sp>
        <p:nvSpPr>
          <p:cNvPr id="3" name="TextBox 2"/>
          <p:cNvSpPr txBox="1"/>
          <p:nvPr/>
        </p:nvSpPr>
        <p:spPr>
          <a:xfrm>
            <a:off x="381000" y="1219200"/>
            <a:ext cx="8871018" cy="923330"/>
          </a:xfrm>
          <a:prstGeom prst="rect">
            <a:avLst/>
          </a:prstGeom>
          <a:noFill/>
        </p:spPr>
        <p:txBody>
          <a:bodyPr wrap="square" rtlCol="0">
            <a:spAutoFit/>
          </a:bodyPr>
          <a:lstStyle/>
          <a:p>
            <a:r>
              <a:rPr lang="en-US" dirty="0" smtClean="0"/>
              <a:t>The PDG lists around 40 branching ratios for </a:t>
            </a:r>
            <a:r>
              <a:rPr lang="en-US" dirty="0" smtClean="0">
                <a:sym typeface="Symbol"/>
              </a:rPr>
              <a:t></a:t>
            </a:r>
            <a:r>
              <a:rPr lang="en-US" baseline="-25000" dirty="0" smtClean="0">
                <a:sym typeface="Symbol"/>
              </a:rPr>
              <a:t>c </a:t>
            </a:r>
            <a:r>
              <a:rPr lang="en-US" dirty="0" smtClean="0">
                <a:sym typeface="Symbol"/>
              </a:rPr>
              <a:t>decays, but to get the branching fraction </a:t>
            </a:r>
          </a:p>
          <a:p>
            <a:r>
              <a:rPr lang="en-US" dirty="0">
                <a:sym typeface="Symbol"/>
              </a:rPr>
              <a:t>y</a:t>
            </a:r>
            <a:r>
              <a:rPr lang="en-US" dirty="0" smtClean="0">
                <a:sym typeface="Symbol"/>
              </a:rPr>
              <a:t>ou need to know the absolute branching fraction for one of them – this has been a problem</a:t>
            </a:r>
          </a:p>
          <a:p>
            <a:r>
              <a:rPr lang="en-US" dirty="0">
                <a:sym typeface="Symbol"/>
              </a:rPr>
              <a:t>f</a:t>
            </a:r>
            <a:r>
              <a:rPr lang="en-US" dirty="0" smtClean="0">
                <a:sym typeface="Symbol"/>
              </a:rPr>
              <a:t>or 30 years! Nothing special about </a:t>
            </a:r>
            <a:r>
              <a:rPr lang="en-US" dirty="0" err="1" smtClean="0">
                <a:sym typeface="Symbol"/>
              </a:rPr>
              <a:t>pK</a:t>
            </a:r>
            <a:r>
              <a:rPr lang="en-US" baseline="30000" dirty="0" smtClean="0">
                <a:sym typeface="Symbol"/>
              </a:rPr>
              <a:t>-</a:t>
            </a:r>
            <a:r>
              <a:rPr lang="en-US" dirty="0" smtClean="0">
                <a:sym typeface="Symbol"/>
              </a:rPr>
              <a:t></a:t>
            </a:r>
            <a:r>
              <a:rPr lang="en-US" baseline="30000" dirty="0" smtClean="0">
                <a:sym typeface="Symbol"/>
              </a:rPr>
              <a:t>+</a:t>
            </a:r>
          </a:p>
        </p:txBody>
      </p:sp>
      <p:sp>
        <p:nvSpPr>
          <p:cNvPr id="4" name="TextBox 3"/>
          <p:cNvSpPr txBox="1"/>
          <p:nvPr/>
        </p:nvSpPr>
        <p:spPr>
          <a:xfrm>
            <a:off x="990600" y="2438400"/>
            <a:ext cx="838200" cy="369332"/>
          </a:xfrm>
          <a:prstGeom prst="rect">
            <a:avLst/>
          </a:prstGeom>
          <a:noFill/>
        </p:spPr>
        <p:txBody>
          <a:bodyPr wrap="square" rtlCol="0">
            <a:spAutoFit/>
          </a:bodyPr>
          <a:lstStyle/>
          <a:p>
            <a:r>
              <a:rPr lang="en-US" dirty="0" smtClean="0"/>
              <a:t>BF=</a:t>
            </a:r>
            <a:endParaRPr lang="en-US" dirty="0"/>
          </a:p>
        </p:txBody>
      </p:sp>
      <p:sp>
        <p:nvSpPr>
          <p:cNvPr id="5" name="TextBox 4"/>
          <p:cNvSpPr txBox="1"/>
          <p:nvPr/>
        </p:nvSpPr>
        <p:spPr>
          <a:xfrm>
            <a:off x="1600200" y="2286000"/>
            <a:ext cx="3733800" cy="646331"/>
          </a:xfrm>
          <a:prstGeom prst="rect">
            <a:avLst/>
          </a:prstGeom>
          <a:noFill/>
        </p:spPr>
        <p:txBody>
          <a:bodyPr wrap="square" rtlCol="0">
            <a:spAutoFit/>
          </a:bodyPr>
          <a:lstStyle/>
          <a:p>
            <a:r>
              <a:rPr lang="en-US" u="sng" dirty="0" smtClean="0">
                <a:solidFill>
                  <a:srgbClr val="FF0000"/>
                </a:solidFill>
                <a:sym typeface="Symbol"/>
              </a:rPr>
              <a:t> Number of </a:t>
            </a:r>
            <a:r>
              <a:rPr lang="en-US" u="sng" baseline="-25000" dirty="0" smtClean="0">
                <a:solidFill>
                  <a:srgbClr val="FF0000"/>
                </a:solidFill>
                <a:sym typeface="Symbol"/>
              </a:rPr>
              <a:t>c </a:t>
            </a:r>
            <a:r>
              <a:rPr lang="en-US" u="sng" dirty="0" smtClean="0">
                <a:solidFill>
                  <a:srgbClr val="FF0000"/>
                </a:solidFill>
                <a:sym typeface="Symbol"/>
              </a:rPr>
              <a:t></a:t>
            </a:r>
            <a:r>
              <a:rPr lang="en-US" u="sng" dirty="0" err="1" smtClean="0">
                <a:solidFill>
                  <a:srgbClr val="FF0000"/>
                </a:solidFill>
                <a:sym typeface="Symbol"/>
              </a:rPr>
              <a:t>pK</a:t>
            </a:r>
            <a:r>
              <a:rPr lang="en-US" u="sng" baseline="30000" dirty="0" smtClean="0">
                <a:solidFill>
                  <a:srgbClr val="FF0000"/>
                </a:solidFill>
                <a:sym typeface="Symbol"/>
              </a:rPr>
              <a:t>-</a:t>
            </a:r>
            <a:r>
              <a:rPr lang="en-US" u="sng" dirty="0" smtClean="0">
                <a:solidFill>
                  <a:srgbClr val="FF0000"/>
                </a:solidFill>
                <a:sym typeface="Symbol"/>
              </a:rPr>
              <a:t></a:t>
            </a:r>
            <a:r>
              <a:rPr lang="en-US" u="sng" baseline="30000" dirty="0" smtClean="0">
                <a:solidFill>
                  <a:srgbClr val="FF0000"/>
                </a:solidFill>
                <a:sym typeface="Symbol"/>
              </a:rPr>
              <a:t>+</a:t>
            </a:r>
            <a:r>
              <a:rPr lang="en-US" u="sng" dirty="0" smtClean="0">
                <a:solidFill>
                  <a:srgbClr val="FF0000"/>
                </a:solidFill>
                <a:sym typeface="Symbol"/>
              </a:rPr>
              <a:t> detected           </a:t>
            </a:r>
          </a:p>
          <a:p>
            <a:r>
              <a:rPr lang="en-US" dirty="0" smtClean="0">
                <a:solidFill>
                  <a:srgbClr val="FF0000"/>
                </a:solidFill>
                <a:sym typeface="Symbol"/>
              </a:rPr>
              <a:t>Total number of </a:t>
            </a:r>
            <a:r>
              <a:rPr lang="en-US" baseline="-25000" dirty="0" smtClean="0">
                <a:solidFill>
                  <a:srgbClr val="FF0000"/>
                </a:solidFill>
                <a:sym typeface="Symbol"/>
              </a:rPr>
              <a:t>c </a:t>
            </a:r>
            <a:r>
              <a:rPr lang="en-US" dirty="0" smtClean="0">
                <a:solidFill>
                  <a:srgbClr val="FF0000"/>
                </a:solidFill>
                <a:sym typeface="Symbol"/>
              </a:rPr>
              <a:t>produced</a:t>
            </a:r>
            <a:endParaRPr lang="en-US" dirty="0">
              <a:solidFill>
                <a:srgbClr val="FF0000"/>
              </a:solidFill>
            </a:endParaRPr>
          </a:p>
        </p:txBody>
      </p:sp>
      <p:sp>
        <p:nvSpPr>
          <p:cNvPr id="6" name="TextBox 5"/>
          <p:cNvSpPr txBox="1"/>
          <p:nvPr/>
        </p:nvSpPr>
        <p:spPr>
          <a:xfrm>
            <a:off x="5638800" y="2209800"/>
            <a:ext cx="2743200" cy="369332"/>
          </a:xfrm>
          <a:prstGeom prst="rect">
            <a:avLst/>
          </a:prstGeom>
          <a:noFill/>
        </p:spPr>
        <p:txBody>
          <a:bodyPr wrap="square" rtlCol="0">
            <a:spAutoFit/>
          </a:bodyPr>
          <a:lstStyle/>
          <a:p>
            <a:r>
              <a:rPr lang="en-US" dirty="0" smtClean="0"/>
              <a:t>Easy!</a:t>
            </a:r>
            <a:endParaRPr lang="en-US" dirty="0"/>
          </a:p>
        </p:txBody>
      </p:sp>
      <p:cxnSp>
        <p:nvCxnSpPr>
          <p:cNvPr id="8" name="Straight Arrow Connector 7"/>
          <p:cNvCxnSpPr>
            <a:stCxn id="6" idx="1"/>
          </p:cNvCxnSpPr>
          <p:nvPr/>
        </p:nvCxnSpPr>
        <p:spPr>
          <a:xfrm flipH="1">
            <a:off x="4648200" y="2394466"/>
            <a:ext cx="990600" cy="120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86400" y="2743200"/>
            <a:ext cx="3352800" cy="369332"/>
          </a:xfrm>
          <a:prstGeom prst="rect">
            <a:avLst/>
          </a:prstGeom>
          <a:noFill/>
        </p:spPr>
        <p:txBody>
          <a:bodyPr wrap="square" rtlCol="0">
            <a:spAutoFit/>
          </a:bodyPr>
          <a:lstStyle/>
          <a:p>
            <a:r>
              <a:rPr lang="en-US" dirty="0" smtClean="0"/>
              <a:t>How can we know this?</a:t>
            </a:r>
            <a:endParaRPr lang="en-US" dirty="0"/>
          </a:p>
        </p:txBody>
      </p:sp>
      <p:cxnSp>
        <p:nvCxnSpPr>
          <p:cNvPr id="11" name="Straight Arrow Connector 10"/>
          <p:cNvCxnSpPr>
            <a:stCxn id="9" idx="1"/>
          </p:cNvCxnSpPr>
          <p:nvPr/>
        </p:nvCxnSpPr>
        <p:spPr>
          <a:xfrm flipH="1" flipV="1">
            <a:off x="4800600" y="2819400"/>
            <a:ext cx="685800" cy="1084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cstate="print"/>
          <a:srcRect/>
          <a:stretch>
            <a:fillRect/>
          </a:stretch>
        </p:blipFill>
        <p:spPr bwMode="auto">
          <a:xfrm>
            <a:off x="3581399" y="3124200"/>
            <a:ext cx="5562601" cy="3581400"/>
          </a:xfrm>
          <a:prstGeom prst="rect">
            <a:avLst/>
          </a:prstGeom>
          <a:noFill/>
          <a:ln w="9525">
            <a:noFill/>
            <a:miter lim="800000"/>
            <a:headEnd/>
            <a:tailEnd/>
          </a:ln>
        </p:spPr>
      </p:pic>
      <p:sp>
        <p:nvSpPr>
          <p:cNvPr id="18" name="TextBox 17"/>
          <p:cNvSpPr txBox="1"/>
          <p:nvPr/>
        </p:nvSpPr>
        <p:spPr>
          <a:xfrm>
            <a:off x="152400" y="3581400"/>
            <a:ext cx="3505200" cy="1107996"/>
          </a:xfrm>
          <a:prstGeom prst="rect">
            <a:avLst/>
          </a:prstGeom>
          <a:noFill/>
        </p:spPr>
        <p:txBody>
          <a:bodyPr wrap="square" rtlCol="0">
            <a:spAutoFit/>
          </a:bodyPr>
          <a:lstStyle/>
          <a:p>
            <a:r>
              <a:rPr lang="en-US" sz="2200" dirty="0" smtClean="0">
                <a:solidFill>
                  <a:srgbClr val="0070C0"/>
                </a:solidFill>
              </a:rPr>
              <a:t>Belle noted that there is a large signal in: </a:t>
            </a:r>
          </a:p>
          <a:p>
            <a:r>
              <a:rPr lang="en-US" sz="2200" b="1" dirty="0" err="1">
                <a:solidFill>
                  <a:srgbClr val="0070C0"/>
                </a:solidFill>
              </a:rPr>
              <a:t>e</a:t>
            </a:r>
            <a:r>
              <a:rPr lang="en-US" sz="2200" b="1" baseline="30000" dirty="0" err="1" smtClean="0">
                <a:solidFill>
                  <a:srgbClr val="0070C0"/>
                </a:solidFill>
              </a:rPr>
              <a:t>+</a:t>
            </a:r>
            <a:r>
              <a:rPr lang="en-US" sz="2200" b="1" dirty="0" err="1" smtClean="0">
                <a:solidFill>
                  <a:srgbClr val="0070C0"/>
                </a:solidFill>
              </a:rPr>
              <a:t>e</a:t>
            </a:r>
            <a:r>
              <a:rPr lang="en-US" sz="2200" b="1" baseline="30000" dirty="0" smtClean="0">
                <a:solidFill>
                  <a:srgbClr val="0070C0"/>
                </a:solidFill>
              </a:rPr>
              <a:t>-</a:t>
            </a:r>
            <a:r>
              <a:rPr lang="en-US" sz="2200" b="1" dirty="0" smtClean="0">
                <a:solidFill>
                  <a:srgbClr val="0070C0"/>
                </a:solidFill>
              </a:rPr>
              <a:t> </a:t>
            </a:r>
            <a:r>
              <a:rPr lang="en-US" sz="2200" b="1" dirty="0" smtClean="0">
                <a:solidFill>
                  <a:srgbClr val="0070C0"/>
                </a:solidFill>
                <a:sym typeface="Symbol"/>
              </a:rPr>
              <a:t>c</a:t>
            </a:r>
            <a:r>
              <a:rPr lang="en-US" sz="2200" b="1" dirty="0" smtClean="0">
                <a:solidFill>
                  <a:srgbClr val="0070C0"/>
                </a:solidFill>
                <a:effectLst>
                  <a:outerShdw blurRad="38100" dist="38100" dir="2700000" algn="tl">
                    <a:srgbClr val="000000">
                      <a:alpha val="43137"/>
                    </a:srgbClr>
                  </a:outerShdw>
                </a:effectLst>
                <a:sym typeface="Symbol"/>
              </a:rPr>
              <a:t>c</a:t>
            </a:r>
            <a:r>
              <a:rPr lang="en-US" sz="2200" b="1" dirty="0" smtClean="0">
                <a:solidFill>
                  <a:srgbClr val="0070C0"/>
                </a:solidFill>
                <a:sym typeface="Symbol"/>
              </a:rPr>
              <a:t> D</a:t>
            </a:r>
            <a:r>
              <a:rPr lang="en-US" sz="2200" b="1" baseline="40000" dirty="0" smtClean="0">
                <a:solidFill>
                  <a:srgbClr val="0070C0"/>
                </a:solidFill>
                <a:sym typeface="Symbol"/>
              </a:rPr>
              <a:t>(</a:t>
            </a:r>
            <a:r>
              <a:rPr lang="en-US" sz="2200" b="1" baseline="30000" dirty="0" smtClean="0">
                <a:solidFill>
                  <a:srgbClr val="0070C0"/>
                </a:solidFill>
                <a:sym typeface="Symbol"/>
              </a:rPr>
              <a:t>*</a:t>
            </a:r>
            <a:r>
              <a:rPr lang="en-US" sz="2200" b="1" baseline="40000" dirty="0" smtClean="0">
                <a:solidFill>
                  <a:srgbClr val="0070C0"/>
                </a:solidFill>
                <a:sym typeface="Symbol"/>
              </a:rPr>
              <a:t>)- </a:t>
            </a:r>
            <a:r>
              <a:rPr lang="en-US" sz="2200" b="1" dirty="0" smtClean="0">
                <a:solidFill>
                  <a:srgbClr val="0070C0"/>
                </a:solidFill>
                <a:sym typeface="Symbol"/>
              </a:rPr>
              <a:t>p </a:t>
            </a:r>
            <a:r>
              <a:rPr lang="en-US" sz="2200" b="1" baseline="30000" dirty="0" smtClean="0">
                <a:solidFill>
                  <a:srgbClr val="0070C0"/>
                </a:solidFill>
                <a:sym typeface="Symbol"/>
              </a:rPr>
              <a:t>+</a:t>
            </a:r>
            <a:r>
              <a:rPr lang="en-US" sz="2200" b="1" dirty="0" smtClean="0">
                <a:solidFill>
                  <a:srgbClr val="0070C0"/>
                </a:solidFill>
                <a:sym typeface="Symbol"/>
              </a:rPr>
              <a:t> </a:t>
            </a:r>
            <a:r>
              <a:rPr lang="en-US" sz="2200" b="1" baseline="-25000" dirty="0" smtClean="0">
                <a:solidFill>
                  <a:srgbClr val="0070C0"/>
                </a:solidFill>
                <a:sym typeface="Symbol"/>
              </a:rPr>
              <a:t>c</a:t>
            </a:r>
            <a:r>
              <a:rPr lang="en-US" sz="2200" b="1" baseline="30000" dirty="0" smtClean="0">
                <a:solidFill>
                  <a:srgbClr val="0070C0"/>
                </a:solidFill>
                <a:sym typeface="Symbol"/>
              </a:rPr>
              <a:t>+</a:t>
            </a:r>
            <a:endParaRPr lang="en-US" sz="2200" b="1" baseline="30000" dirty="0">
              <a:solidFill>
                <a:srgbClr val="0070C0"/>
              </a:solidFill>
            </a:endParaRPr>
          </a:p>
        </p:txBody>
      </p:sp>
      <p:sp>
        <p:nvSpPr>
          <p:cNvPr id="19" name="TextBox 18"/>
          <p:cNvSpPr txBox="1"/>
          <p:nvPr/>
        </p:nvSpPr>
        <p:spPr>
          <a:xfrm>
            <a:off x="228600" y="4038600"/>
            <a:ext cx="2743200" cy="369332"/>
          </a:xfrm>
          <a:prstGeom prst="rect">
            <a:avLst/>
          </a:prstGeom>
          <a:noFill/>
        </p:spPr>
        <p:txBody>
          <a:bodyPr wrap="square" rtlCol="0">
            <a:spAutoFit/>
          </a:bodyPr>
          <a:lstStyle/>
          <a:p>
            <a:r>
              <a:rPr lang="en-US" dirty="0" smtClean="0"/>
              <a:t>              </a:t>
            </a:r>
            <a:endParaRPr lang="en-US" baseline="30000" dirty="0"/>
          </a:p>
        </p:txBody>
      </p:sp>
      <p:sp>
        <p:nvSpPr>
          <p:cNvPr id="20" name="TextBox 19"/>
          <p:cNvSpPr txBox="1"/>
          <p:nvPr/>
        </p:nvSpPr>
        <p:spPr>
          <a:xfrm>
            <a:off x="1066800" y="4078224"/>
            <a:ext cx="2057400" cy="553998"/>
          </a:xfrm>
          <a:prstGeom prst="rect">
            <a:avLst/>
          </a:prstGeom>
          <a:noFill/>
        </p:spPr>
        <p:txBody>
          <a:bodyPr wrap="square" rtlCol="0">
            <a:spAutoFit/>
          </a:bodyPr>
          <a:lstStyle/>
          <a:p>
            <a:r>
              <a:rPr lang="en-US" sz="3000" b="1" dirty="0" smtClean="0">
                <a:solidFill>
                  <a:srgbClr val="0070C0"/>
                </a:solidFill>
              </a:rPr>
              <a:t>-          -</a:t>
            </a:r>
            <a:endParaRPr lang="en-US" sz="3000" b="1" dirty="0">
              <a:solidFill>
                <a:srgbClr val="0070C0"/>
              </a:solidFill>
            </a:endParaRPr>
          </a:p>
        </p:txBody>
      </p:sp>
      <p:sp>
        <p:nvSpPr>
          <p:cNvPr id="21" name="TextBox 20"/>
          <p:cNvSpPr txBox="1"/>
          <p:nvPr/>
        </p:nvSpPr>
        <p:spPr>
          <a:xfrm>
            <a:off x="304800" y="5181600"/>
            <a:ext cx="237566" cy="369332"/>
          </a:xfrm>
          <a:prstGeom prst="rect">
            <a:avLst/>
          </a:prstGeom>
          <a:noFill/>
        </p:spPr>
        <p:txBody>
          <a:bodyPr wrap="none" rtlCol="0">
            <a:spAutoFit/>
          </a:bodyPr>
          <a:lstStyle/>
          <a:p>
            <a:r>
              <a:rPr lang="en-US" dirty="0" smtClean="0"/>
              <a:t> </a:t>
            </a:r>
            <a:endParaRPr lang="en-US" dirty="0"/>
          </a:p>
        </p:txBody>
      </p:sp>
      <p:sp>
        <p:nvSpPr>
          <p:cNvPr id="25" name="TextBox 24"/>
          <p:cNvSpPr txBox="1"/>
          <p:nvPr/>
        </p:nvSpPr>
        <p:spPr>
          <a:xfrm>
            <a:off x="0" y="4953000"/>
            <a:ext cx="3810000" cy="1107996"/>
          </a:xfrm>
          <a:prstGeom prst="rect">
            <a:avLst/>
          </a:prstGeom>
          <a:noFill/>
        </p:spPr>
        <p:txBody>
          <a:bodyPr wrap="square" rtlCol="0">
            <a:spAutoFit/>
          </a:bodyPr>
          <a:lstStyle/>
          <a:p>
            <a:r>
              <a:rPr lang="en-US" sz="2200" b="1" dirty="0" smtClean="0">
                <a:solidFill>
                  <a:srgbClr val="0070C0"/>
                </a:solidFill>
                <a:sym typeface="Symbol"/>
              </a:rPr>
              <a:t>Detect the D</a:t>
            </a:r>
            <a:r>
              <a:rPr lang="en-US" sz="2200" b="1" baseline="40000" dirty="0" smtClean="0">
                <a:solidFill>
                  <a:srgbClr val="0070C0"/>
                </a:solidFill>
                <a:sym typeface="Symbol"/>
              </a:rPr>
              <a:t>(</a:t>
            </a:r>
            <a:r>
              <a:rPr lang="en-US" sz="2200" b="1" baseline="30000" dirty="0" smtClean="0">
                <a:solidFill>
                  <a:srgbClr val="0070C0"/>
                </a:solidFill>
                <a:sym typeface="Symbol"/>
              </a:rPr>
              <a:t>*</a:t>
            </a:r>
            <a:r>
              <a:rPr lang="en-US" sz="2200" b="1" baseline="40000" dirty="0" smtClean="0">
                <a:solidFill>
                  <a:srgbClr val="0070C0"/>
                </a:solidFill>
                <a:sym typeface="Symbol"/>
              </a:rPr>
              <a:t>)-</a:t>
            </a:r>
            <a:r>
              <a:rPr lang="en-US" sz="2200" b="1" dirty="0" smtClean="0">
                <a:solidFill>
                  <a:srgbClr val="0070C0"/>
                </a:solidFill>
                <a:sym typeface="Symbol"/>
              </a:rPr>
              <a:t>p </a:t>
            </a:r>
            <a:r>
              <a:rPr lang="en-US" sz="2200" b="1" baseline="30000" dirty="0" smtClean="0">
                <a:solidFill>
                  <a:srgbClr val="0070C0"/>
                </a:solidFill>
                <a:sym typeface="Symbol"/>
              </a:rPr>
              <a:t>+</a:t>
            </a:r>
            <a:r>
              <a:rPr lang="en-US" sz="2200" b="1" dirty="0" smtClean="0">
                <a:solidFill>
                  <a:srgbClr val="0070C0"/>
                </a:solidFill>
                <a:sym typeface="Symbol"/>
              </a:rPr>
              <a:t>  with no </a:t>
            </a:r>
            <a:r>
              <a:rPr lang="en-US" sz="2200" b="1" baseline="-25000" dirty="0" smtClean="0">
                <a:solidFill>
                  <a:srgbClr val="0070C0"/>
                </a:solidFill>
                <a:sym typeface="Symbol"/>
              </a:rPr>
              <a:t>c</a:t>
            </a:r>
            <a:r>
              <a:rPr lang="en-US" sz="2200" b="1" baseline="30000" dirty="0" smtClean="0">
                <a:solidFill>
                  <a:srgbClr val="0070C0"/>
                </a:solidFill>
                <a:sym typeface="Symbol"/>
              </a:rPr>
              <a:t>+</a:t>
            </a:r>
          </a:p>
          <a:p>
            <a:r>
              <a:rPr lang="en-US" sz="2200" b="1" dirty="0" smtClean="0">
                <a:solidFill>
                  <a:srgbClr val="0070C0"/>
                </a:solidFill>
                <a:sym typeface="Symbol"/>
              </a:rPr>
              <a:t>and look for peak in the missing mass plot.</a:t>
            </a:r>
            <a:endParaRPr lang="en-US" sz="2200" b="1" dirty="0">
              <a:solidFill>
                <a:srgbClr val="0070C0"/>
              </a:solidFill>
            </a:endParaRPr>
          </a:p>
        </p:txBody>
      </p:sp>
      <p:sp>
        <p:nvSpPr>
          <p:cNvPr id="27" name="Rectangle 26"/>
          <p:cNvSpPr/>
          <p:nvPr/>
        </p:nvSpPr>
        <p:spPr>
          <a:xfrm flipV="1">
            <a:off x="1676400" y="4876800"/>
            <a:ext cx="381000" cy="369332"/>
          </a:xfrm>
          <a:prstGeom prst="rect">
            <a:avLst/>
          </a:prstGeom>
        </p:spPr>
        <p:txBody>
          <a:bodyPr wrap="square">
            <a:spAutoFit/>
          </a:bodyPr>
          <a:lstStyle/>
          <a:p>
            <a:r>
              <a:rPr lang="en-US" b="1" dirty="0" smtClean="0">
                <a:solidFill>
                  <a:srgbClr val="0070C0"/>
                </a:solidFill>
              </a:rPr>
              <a:t>-</a:t>
            </a:r>
            <a:endParaRPr lang="en-US" dirty="0"/>
          </a:p>
        </p:txBody>
      </p:sp>
      <p:cxnSp>
        <p:nvCxnSpPr>
          <p:cNvPr id="29" name="Straight Arrow Connector 28"/>
          <p:cNvCxnSpPr/>
          <p:nvPr/>
        </p:nvCxnSpPr>
        <p:spPr>
          <a:xfrm flipV="1">
            <a:off x="2514600" y="4114800"/>
            <a:ext cx="4495800" cy="1752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52400" y="6172200"/>
            <a:ext cx="4876800" cy="477054"/>
          </a:xfrm>
          <a:prstGeom prst="rect">
            <a:avLst/>
          </a:prstGeom>
          <a:noFill/>
        </p:spPr>
        <p:txBody>
          <a:bodyPr wrap="square" rtlCol="0">
            <a:spAutoFit/>
          </a:bodyPr>
          <a:lstStyle/>
          <a:p>
            <a:r>
              <a:rPr lang="en-US" sz="2500" dirty="0" smtClean="0">
                <a:solidFill>
                  <a:srgbClr val="FF0000"/>
                </a:solidFill>
                <a:sym typeface="Symbol"/>
              </a:rPr>
              <a:t>Number of </a:t>
            </a:r>
            <a:r>
              <a:rPr lang="en-US" sz="2500" baseline="-25000" dirty="0" smtClean="0">
                <a:solidFill>
                  <a:srgbClr val="FF0000"/>
                </a:solidFill>
                <a:sym typeface="Symbol"/>
              </a:rPr>
              <a:t>c </a:t>
            </a:r>
            <a:r>
              <a:rPr lang="en-US" sz="2500" dirty="0" smtClean="0">
                <a:solidFill>
                  <a:srgbClr val="FF0000"/>
                </a:solidFill>
                <a:sym typeface="Symbol"/>
              </a:rPr>
              <a:t>produced 36,447432</a:t>
            </a:r>
            <a:endParaRPr lang="en-US" sz="2500" dirty="0">
              <a:solidFill>
                <a:srgbClr val="FF0000"/>
              </a:solidFill>
            </a:endParaRPr>
          </a:p>
        </p:txBody>
      </p:sp>
      <p:sp>
        <p:nvSpPr>
          <p:cNvPr id="31" name="Slide Number Placeholder 30"/>
          <p:cNvSpPr>
            <a:spLocks noGrp="1"/>
          </p:cNvSpPr>
          <p:nvPr>
            <p:ph type="sldNum" sz="quarter" idx="12"/>
          </p:nvPr>
        </p:nvSpPr>
        <p:spPr/>
        <p:txBody>
          <a:bodyPr/>
          <a:lstStyle/>
          <a:p>
            <a:fld id="{4748CA2D-ADB3-4E1D-9074-29D7D1205F8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838200"/>
            <a:ext cx="3429000" cy="400110"/>
          </a:xfrm>
          <a:prstGeom prst="rect">
            <a:avLst/>
          </a:prstGeom>
          <a:noFill/>
        </p:spPr>
        <p:txBody>
          <a:bodyPr wrap="square" rtlCol="0">
            <a:spAutoFit/>
          </a:bodyPr>
          <a:lstStyle/>
          <a:p>
            <a:r>
              <a:rPr lang="en-US" sz="2000" b="1" dirty="0" smtClean="0">
                <a:solidFill>
                  <a:srgbClr val="FF0000"/>
                </a:solidFill>
              </a:rPr>
              <a:t>N=1457</a:t>
            </a:r>
            <a:r>
              <a:rPr lang="en-US" sz="2000" b="1" dirty="0" smtClean="0">
                <a:solidFill>
                  <a:srgbClr val="FF0000"/>
                </a:solidFill>
                <a:sym typeface="Symbol"/>
              </a:rPr>
              <a:t>44 fully reconstructed</a:t>
            </a:r>
            <a:endParaRPr lang="en-US" sz="2000" b="1" dirty="0">
              <a:solidFill>
                <a:srgbClr val="FF0000"/>
              </a:solidFill>
            </a:endParaRPr>
          </a:p>
        </p:txBody>
      </p:sp>
      <p:pic>
        <p:nvPicPr>
          <p:cNvPr id="9221" name="Picture 5"/>
          <p:cNvPicPr>
            <a:picLocks noChangeAspect="1" noChangeArrowheads="1"/>
          </p:cNvPicPr>
          <p:nvPr/>
        </p:nvPicPr>
        <p:blipFill>
          <a:blip r:embed="rId3" cstate="print"/>
          <a:srcRect/>
          <a:stretch>
            <a:fillRect/>
          </a:stretch>
        </p:blipFill>
        <p:spPr bwMode="auto">
          <a:xfrm>
            <a:off x="228600" y="4953000"/>
            <a:ext cx="8334375" cy="1066800"/>
          </a:xfrm>
          <a:prstGeom prst="rect">
            <a:avLst/>
          </a:prstGeom>
          <a:noFill/>
          <a:ln w="9525">
            <a:noFill/>
            <a:miter lim="800000"/>
            <a:headEnd/>
            <a:tailEnd/>
          </a:ln>
        </p:spPr>
      </p:pic>
      <p:sp>
        <p:nvSpPr>
          <p:cNvPr id="7" name="TextBox 6"/>
          <p:cNvSpPr txBox="1"/>
          <p:nvPr/>
        </p:nvSpPr>
        <p:spPr>
          <a:xfrm>
            <a:off x="228600" y="5943600"/>
            <a:ext cx="7543800" cy="923330"/>
          </a:xfrm>
          <a:prstGeom prst="rect">
            <a:avLst/>
          </a:prstGeom>
          <a:noFill/>
        </p:spPr>
        <p:txBody>
          <a:bodyPr wrap="square" rtlCol="0">
            <a:spAutoFit/>
          </a:bodyPr>
          <a:lstStyle/>
          <a:p>
            <a:r>
              <a:rPr lang="en-US" dirty="0" smtClean="0"/>
              <a:t>PDB has 5.0</a:t>
            </a:r>
            <a:r>
              <a:rPr lang="en-US" dirty="0" smtClean="0">
                <a:sym typeface="Symbol"/>
              </a:rPr>
              <a:t>1.3% based on several measurements</a:t>
            </a:r>
          </a:p>
          <a:p>
            <a:r>
              <a:rPr lang="en-US" dirty="0" smtClean="0">
                <a:sym typeface="Symbol"/>
              </a:rPr>
              <a:t>BESIII preliminary </a:t>
            </a:r>
            <a:r>
              <a:rPr lang="en-US" dirty="0" smtClean="0"/>
              <a:t>5.77</a:t>
            </a:r>
            <a:r>
              <a:rPr lang="en-US" dirty="0" smtClean="0">
                <a:sym typeface="Symbol"/>
              </a:rPr>
              <a:t>0.27 (statistical)%, using double-tagged method. </a:t>
            </a:r>
          </a:p>
          <a:p>
            <a:r>
              <a:rPr lang="en-US" dirty="0" smtClean="0">
                <a:sym typeface="Symbol"/>
              </a:rPr>
              <a:t> </a:t>
            </a:r>
            <a:endParaRPr lang="en-US" dirty="0"/>
          </a:p>
        </p:txBody>
      </p:sp>
      <p:pic>
        <p:nvPicPr>
          <p:cNvPr id="8" name="Picture 2" descr="http://belle.kek.jp/belle/logo/B-logo.gif"/>
          <p:cNvPicPr>
            <a:picLocks noChangeAspect="1" noChangeArrowheads="1"/>
          </p:cNvPicPr>
          <p:nvPr/>
        </p:nvPicPr>
        <p:blipFill>
          <a:blip r:embed="rId4" cstate="print"/>
          <a:srcRect/>
          <a:stretch>
            <a:fillRect/>
          </a:stretch>
        </p:blipFill>
        <p:spPr bwMode="auto">
          <a:xfrm>
            <a:off x="0" y="1752600"/>
            <a:ext cx="1524000" cy="1177637"/>
          </a:xfrm>
          <a:prstGeom prst="rect">
            <a:avLst/>
          </a:prstGeom>
          <a:noFill/>
        </p:spPr>
      </p:pic>
      <p:sp>
        <p:nvSpPr>
          <p:cNvPr id="9" name="TextBox 8"/>
          <p:cNvSpPr txBox="1"/>
          <p:nvPr/>
        </p:nvSpPr>
        <p:spPr>
          <a:xfrm>
            <a:off x="0" y="3124200"/>
            <a:ext cx="2404826" cy="369332"/>
          </a:xfrm>
          <a:prstGeom prst="rect">
            <a:avLst/>
          </a:prstGeom>
          <a:noFill/>
        </p:spPr>
        <p:txBody>
          <a:bodyPr wrap="none" rtlCol="0">
            <a:spAutoFit/>
          </a:bodyPr>
          <a:lstStyle/>
          <a:p>
            <a:r>
              <a:rPr lang="en-US" dirty="0" smtClean="0">
                <a:solidFill>
                  <a:srgbClr val="0070C0"/>
                </a:solidFill>
              </a:rPr>
              <a:t>PRL 113, 042002 (2014)</a:t>
            </a:r>
            <a:endParaRPr lang="en-US" dirty="0">
              <a:solidFill>
                <a:srgbClr val="0070C0"/>
              </a:solidFill>
            </a:endParaRPr>
          </a:p>
        </p:txBody>
      </p:sp>
      <p:sp>
        <p:nvSpPr>
          <p:cNvPr id="10" name="Slide Number Placeholder 9"/>
          <p:cNvSpPr>
            <a:spLocks noGrp="1"/>
          </p:cNvSpPr>
          <p:nvPr>
            <p:ph type="sldNum" sz="quarter" idx="12"/>
          </p:nvPr>
        </p:nvSpPr>
        <p:spPr/>
        <p:txBody>
          <a:bodyPr/>
          <a:lstStyle/>
          <a:p>
            <a:fld id="{4748CA2D-ADB3-4E1D-9074-29D7D1205F86}" type="slidenum">
              <a:rPr lang="en-US" smtClean="0"/>
              <a:pPr/>
              <a:t>5</a:t>
            </a:fld>
            <a:endParaRPr lang="en-US"/>
          </a:p>
        </p:txBody>
      </p:sp>
      <p:graphicFrame>
        <p:nvGraphicFramePr>
          <p:cNvPr id="2051" name="Object 3"/>
          <p:cNvGraphicFramePr>
            <a:graphicFrameLocks noChangeAspect="1"/>
          </p:cNvGraphicFramePr>
          <p:nvPr/>
        </p:nvGraphicFramePr>
        <p:xfrm>
          <a:off x="3429000" y="3048000"/>
          <a:ext cx="5410200" cy="2019300"/>
        </p:xfrm>
        <a:graphic>
          <a:graphicData uri="http://schemas.openxmlformats.org/presentationml/2006/ole">
            <p:oleObj spid="_x0000_s2051" name="Acrobat Document" r:id="rId5" imgW="7207920" imgH="2690280" progId="AcroExch.Document.11">
              <p:embed/>
            </p:oleObj>
          </a:graphicData>
        </a:graphic>
      </p:graphicFrame>
      <p:graphicFrame>
        <p:nvGraphicFramePr>
          <p:cNvPr id="2050" name="Object 2"/>
          <p:cNvGraphicFramePr>
            <a:graphicFrameLocks noChangeAspect="1"/>
          </p:cNvGraphicFramePr>
          <p:nvPr/>
        </p:nvGraphicFramePr>
        <p:xfrm>
          <a:off x="3429000" y="152400"/>
          <a:ext cx="5400675" cy="2819400"/>
        </p:xfrm>
        <a:graphic>
          <a:graphicData uri="http://schemas.openxmlformats.org/presentationml/2006/ole">
            <p:oleObj spid="_x0000_s2050" name="Acrobat Document" r:id="rId6" imgW="7207920" imgH="4137120" progId="AcroExch.Document.11">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6</a:t>
            </a:fld>
            <a:endParaRPr lang="en-US"/>
          </a:p>
        </p:txBody>
      </p:sp>
      <p:sp>
        <p:nvSpPr>
          <p:cNvPr id="3" name="TextBox 2"/>
          <p:cNvSpPr txBox="1"/>
          <p:nvPr/>
        </p:nvSpPr>
        <p:spPr>
          <a:xfrm>
            <a:off x="228600" y="990600"/>
            <a:ext cx="8534400" cy="892552"/>
          </a:xfrm>
          <a:prstGeom prst="rect">
            <a:avLst/>
          </a:prstGeom>
          <a:noFill/>
        </p:spPr>
        <p:txBody>
          <a:bodyPr wrap="square" rtlCol="0">
            <a:spAutoFit/>
          </a:bodyPr>
          <a:lstStyle/>
          <a:p>
            <a:r>
              <a:rPr lang="en-US" sz="2600" dirty="0" smtClean="0">
                <a:solidFill>
                  <a:srgbClr val="FF0000"/>
                </a:solidFill>
                <a:sym typeface="Symbol"/>
              </a:rPr>
              <a:t>Precision Measurement of the </a:t>
            </a:r>
            <a:r>
              <a:rPr lang="en-US" sz="2600" baseline="-25000" dirty="0" smtClean="0">
                <a:solidFill>
                  <a:srgbClr val="FF0000"/>
                </a:solidFill>
                <a:sym typeface="Symbol"/>
              </a:rPr>
              <a:t>c</a:t>
            </a:r>
            <a:r>
              <a:rPr lang="en-US" sz="2600" baseline="30000" dirty="0" smtClean="0">
                <a:solidFill>
                  <a:srgbClr val="FF0000"/>
                </a:solidFill>
                <a:sym typeface="Symbol"/>
              </a:rPr>
              <a:t>++/0 </a:t>
            </a:r>
            <a:r>
              <a:rPr lang="en-US" sz="2600" dirty="0" smtClean="0">
                <a:solidFill>
                  <a:srgbClr val="FF0000"/>
                </a:solidFill>
                <a:sym typeface="Symbol"/>
              </a:rPr>
              <a:t>(2455) and </a:t>
            </a:r>
            <a:r>
              <a:rPr lang="en-US" sz="2600" baseline="-25000" dirty="0" smtClean="0">
                <a:solidFill>
                  <a:srgbClr val="FF0000"/>
                </a:solidFill>
                <a:sym typeface="Symbol"/>
              </a:rPr>
              <a:t>c</a:t>
            </a:r>
            <a:r>
              <a:rPr lang="en-US" sz="2600" baseline="30000" dirty="0" smtClean="0">
                <a:solidFill>
                  <a:srgbClr val="FF0000"/>
                </a:solidFill>
                <a:sym typeface="Symbol"/>
              </a:rPr>
              <a:t>++/0 </a:t>
            </a:r>
            <a:r>
              <a:rPr lang="en-US" sz="2600" dirty="0" smtClean="0">
                <a:solidFill>
                  <a:srgbClr val="FF0000"/>
                </a:solidFill>
                <a:sym typeface="Symbol"/>
              </a:rPr>
              <a:t>(2520)            			Masses and Widths </a:t>
            </a:r>
            <a:endParaRPr lang="en-US" sz="2600" dirty="0">
              <a:solidFill>
                <a:srgbClr val="FF0000"/>
              </a:solidFill>
            </a:endParaRPr>
          </a:p>
        </p:txBody>
      </p:sp>
      <p:sp>
        <p:nvSpPr>
          <p:cNvPr id="4" name="TextBox 3"/>
          <p:cNvSpPr txBox="1"/>
          <p:nvPr/>
        </p:nvSpPr>
        <p:spPr>
          <a:xfrm>
            <a:off x="228600" y="2057400"/>
            <a:ext cx="7772400" cy="1323439"/>
          </a:xfrm>
          <a:prstGeom prst="rect">
            <a:avLst/>
          </a:prstGeom>
          <a:noFill/>
        </p:spPr>
        <p:txBody>
          <a:bodyPr wrap="square" rtlCol="0">
            <a:spAutoFit/>
          </a:bodyPr>
          <a:lstStyle/>
          <a:p>
            <a:pPr marL="342900" indent="-342900">
              <a:buAutoNum type="arabicPeriod"/>
            </a:pPr>
            <a:r>
              <a:rPr lang="en-US" sz="2000" dirty="0" smtClean="0">
                <a:solidFill>
                  <a:srgbClr val="0070C0"/>
                </a:solidFill>
              </a:rPr>
              <a:t>Reconstruct large sample of </a:t>
            </a:r>
            <a:r>
              <a:rPr lang="en-US" sz="2000" dirty="0" smtClean="0">
                <a:solidFill>
                  <a:srgbClr val="0070C0"/>
                </a:solidFill>
                <a:sym typeface="Symbol"/>
              </a:rPr>
              <a:t></a:t>
            </a:r>
            <a:r>
              <a:rPr lang="en-US" sz="2000" baseline="-25000" dirty="0" err="1" smtClean="0">
                <a:solidFill>
                  <a:srgbClr val="0070C0"/>
                </a:solidFill>
                <a:sym typeface="Symbol"/>
              </a:rPr>
              <a:t>c</a:t>
            </a:r>
            <a:r>
              <a:rPr lang="en-US" sz="2000" dirty="0" err="1" smtClean="0">
                <a:solidFill>
                  <a:srgbClr val="0070C0"/>
                </a:solidFill>
                <a:sym typeface="Symbol"/>
              </a:rPr>
              <a:t>pK</a:t>
            </a:r>
            <a:r>
              <a:rPr lang="en-US" sz="2000" baseline="30000" dirty="0" smtClean="0">
                <a:solidFill>
                  <a:srgbClr val="0070C0"/>
                </a:solidFill>
                <a:sym typeface="Symbol"/>
              </a:rPr>
              <a:t>-</a:t>
            </a:r>
            <a:r>
              <a:rPr lang="en-US" sz="2000" dirty="0" smtClean="0">
                <a:solidFill>
                  <a:srgbClr val="0070C0"/>
                </a:solidFill>
                <a:sym typeface="Symbol"/>
              </a:rPr>
              <a:t></a:t>
            </a:r>
            <a:r>
              <a:rPr lang="en-US" sz="2000" baseline="30000" dirty="0" smtClean="0">
                <a:solidFill>
                  <a:srgbClr val="0070C0"/>
                </a:solidFill>
                <a:sym typeface="Symbol"/>
              </a:rPr>
              <a:t>+</a:t>
            </a:r>
          </a:p>
          <a:p>
            <a:pPr marL="342900" indent="-342900">
              <a:buAutoNum type="arabicPeriod"/>
            </a:pPr>
            <a:r>
              <a:rPr lang="en-US" sz="2000" dirty="0" smtClean="0">
                <a:solidFill>
                  <a:srgbClr val="0070C0"/>
                </a:solidFill>
                <a:sym typeface="Symbol"/>
              </a:rPr>
              <a:t>Add another charged </a:t>
            </a:r>
            <a:r>
              <a:rPr lang="en-US" sz="2000" dirty="0" err="1" smtClean="0">
                <a:solidFill>
                  <a:srgbClr val="0070C0"/>
                </a:solidFill>
                <a:sym typeface="Symbol"/>
              </a:rPr>
              <a:t>pion</a:t>
            </a:r>
            <a:r>
              <a:rPr lang="en-US" sz="2000" dirty="0" smtClean="0">
                <a:solidFill>
                  <a:srgbClr val="0070C0"/>
                </a:solidFill>
                <a:sym typeface="Symbol"/>
              </a:rPr>
              <a:t> and take the mass difference</a:t>
            </a:r>
          </a:p>
          <a:p>
            <a:pPr marL="342900" indent="-342900">
              <a:buAutoNum type="arabicPeriod"/>
            </a:pPr>
            <a:r>
              <a:rPr lang="en-US" sz="2000" dirty="0" smtClean="0">
                <a:solidFill>
                  <a:srgbClr val="0070C0"/>
                </a:solidFill>
                <a:sym typeface="Symbol"/>
              </a:rPr>
              <a:t>Cut at high momentum (continuum production)</a:t>
            </a:r>
          </a:p>
          <a:p>
            <a:pPr marL="342900" indent="-342900">
              <a:buAutoNum type="arabicPeriod"/>
            </a:pPr>
            <a:r>
              <a:rPr lang="en-US" sz="2000" dirty="0" smtClean="0">
                <a:solidFill>
                  <a:srgbClr val="0070C0"/>
                </a:solidFill>
                <a:sym typeface="Symbol"/>
              </a:rPr>
              <a:t>Take away contribution from feed-down from excited  </a:t>
            </a:r>
            <a:r>
              <a:rPr lang="en-US" sz="2000" baseline="-25000" dirty="0" smtClean="0">
                <a:solidFill>
                  <a:srgbClr val="0070C0"/>
                </a:solidFill>
                <a:sym typeface="Symbol"/>
              </a:rPr>
              <a:t>c </a:t>
            </a:r>
            <a:r>
              <a:rPr lang="en-US" sz="2000" dirty="0" smtClean="0">
                <a:solidFill>
                  <a:srgbClr val="0070C0"/>
                </a:solidFill>
                <a:sym typeface="Symbol"/>
              </a:rPr>
              <a:t>states</a:t>
            </a:r>
            <a:endParaRPr lang="en-US" sz="2000" baseline="30000" dirty="0">
              <a:solidFill>
                <a:srgbClr val="0070C0"/>
              </a:solidFill>
            </a:endParaRPr>
          </a:p>
        </p:txBody>
      </p:sp>
      <p:sp>
        <p:nvSpPr>
          <p:cNvPr id="7" name="TextBox 6"/>
          <p:cNvSpPr txBox="1"/>
          <p:nvPr/>
        </p:nvSpPr>
        <p:spPr>
          <a:xfrm>
            <a:off x="228600" y="3810000"/>
            <a:ext cx="8382000" cy="923330"/>
          </a:xfrm>
          <a:prstGeom prst="rect">
            <a:avLst/>
          </a:prstGeom>
          <a:noFill/>
        </p:spPr>
        <p:txBody>
          <a:bodyPr wrap="square" rtlCol="0">
            <a:spAutoFit/>
          </a:bodyPr>
          <a:lstStyle/>
          <a:p>
            <a:r>
              <a:rPr lang="en-US" dirty="0" smtClean="0">
                <a:sym typeface="Symbol"/>
              </a:rPr>
              <a:t>Plot the mass differences M(</a:t>
            </a:r>
            <a:r>
              <a:rPr lang="en-US" baseline="-25000" dirty="0" smtClean="0">
                <a:sym typeface="Symbol"/>
              </a:rPr>
              <a:t>c</a:t>
            </a:r>
            <a:r>
              <a:rPr lang="en-US" baseline="30000" dirty="0" smtClean="0">
                <a:sym typeface="Symbol"/>
              </a:rPr>
              <a:t>+</a:t>
            </a:r>
            <a:r>
              <a:rPr lang="en-US" dirty="0" smtClean="0">
                <a:sym typeface="Symbol"/>
              </a:rPr>
              <a:t></a:t>
            </a:r>
            <a:r>
              <a:rPr lang="en-US" baseline="30000" dirty="0" smtClean="0">
                <a:sym typeface="Symbol"/>
              </a:rPr>
              <a:t>+</a:t>
            </a:r>
            <a:r>
              <a:rPr lang="en-US" dirty="0" smtClean="0">
                <a:sym typeface="Symbol"/>
              </a:rPr>
              <a:t>) –M(</a:t>
            </a:r>
            <a:r>
              <a:rPr lang="en-US" baseline="-25000" dirty="0" smtClean="0">
                <a:sym typeface="Symbol"/>
              </a:rPr>
              <a:t>c</a:t>
            </a:r>
            <a:r>
              <a:rPr lang="en-US" baseline="30000" dirty="0" smtClean="0">
                <a:sym typeface="Symbol"/>
              </a:rPr>
              <a:t>+</a:t>
            </a:r>
            <a:r>
              <a:rPr lang="en-US" dirty="0" smtClean="0">
                <a:sym typeface="Symbol"/>
              </a:rPr>
              <a:t>) and M(</a:t>
            </a:r>
            <a:r>
              <a:rPr lang="en-US" baseline="-25000" dirty="0" smtClean="0">
                <a:sym typeface="Symbol"/>
              </a:rPr>
              <a:t>c</a:t>
            </a:r>
            <a:r>
              <a:rPr lang="en-US" baseline="30000" dirty="0" smtClean="0">
                <a:sym typeface="Symbol"/>
              </a:rPr>
              <a:t>+</a:t>
            </a:r>
            <a:r>
              <a:rPr lang="en-US" dirty="0" smtClean="0">
                <a:sym typeface="Symbol"/>
              </a:rPr>
              <a:t></a:t>
            </a:r>
            <a:r>
              <a:rPr lang="en-US" baseline="30000" dirty="0" smtClean="0">
                <a:sym typeface="Symbol"/>
              </a:rPr>
              <a:t>-</a:t>
            </a:r>
            <a:r>
              <a:rPr lang="en-US" dirty="0" smtClean="0">
                <a:sym typeface="Symbol"/>
              </a:rPr>
              <a:t>)-M(</a:t>
            </a:r>
            <a:r>
              <a:rPr lang="en-US" baseline="-25000" dirty="0" smtClean="0">
                <a:sym typeface="Symbol"/>
              </a:rPr>
              <a:t>c</a:t>
            </a:r>
            <a:r>
              <a:rPr lang="en-US" baseline="30000" dirty="0" smtClean="0">
                <a:sym typeface="Symbol"/>
              </a:rPr>
              <a:t>+</a:t>
            </a:r>
            <a:r>
              <a:rPr lang="en-US" dirty="0" smtClean="0">
                <a:sym typeface="Symbol"/>
              </a:rPr>
              <a:t>)</a:t>
            </a:r>
          </a:p>
          <a:p>
            <a:endParaRPr lang="en-US" dirty="0">
              <a:sym typeface="Symbol"/>
            </a:endParaRPr>
          </a:p>
          <a:p>
            <a:r>
              <a:rPr lang="en-US" dirty="0" smtClean="0">
                <a:sym typeface="Symbol"/>
              </a:rPr>
              <a:t>and carefully fit to </a:t>
            </a:r>
            <a:r>
              <a:rPr lang="en-US" dirty="0" err="1" smtClean="0">
                <a:sym typeface="Symbol"/>
              </a:rPr>
              <a:t>Breit-Wigners</a:t>
            </a:r>
            <a:r>
              <a:rPr lang="en-US" dirty="0" smtClean="0">
                <a:sym typeface="Symbol"/>
              </a:rPr>
              <a:t> convolved with multi-Gaussian resolution functions. </a:t>
            </a:r>
            <a:endParaRPr lang="en-US" dirty="0"/>
          </a:p>
        </p:txBody>
      </p:sp>
      <p:pic>
        <p:nvPicPr>
          <p:cNvPr id="8" name="Picture 2" descr="http://belle.kek.jp/belle/logo/B-logo.gif"/>
          <p:cNvPicPr>
            <a:picLocks noChangeAspect="1" noChangeArrowheads="1"/>
          </p:cNvPicPr>
          <p:nvPr/>
        </p:nvPicPr>
        <p:blipFill>
          <a:blip r:embed="rId2" cstate="print"/>
          <a:srcRect/>
          <a:stretch>
            <a:fillRect/>
          </a:stretch>
        </p:blipFill>
        <p:spPr bwMode="auto">
          <a:xfrm>
            <a:off x="0" y="1"/>
            <a:ext cx="1295400" cy="1000992"/>
          </a:xfrm>
          <a:prstGeom prst="rect">
            <a:avLst/>
          </a:prstGeom>
          <a:noFill/>
        </p:spPr>
      </p:pic>
      <p:sp>
        <p:nvSpPr>
          <p:cNvPr id="9" name="TextBox 8"/>
          <p:cNvSpPr txBox="1"/>
          <p:nvPr/>
        </p:nvSpPr>
        <p:spPr>
          <a:xfrm>
            <a:off x="533400" y="5867400"/>
            <a:ext cx="4038600" cy="369332"/>
          </a:xfrm>
          <a:prstGeom prst="rect">
            <a:avLst/>
          </a:prstGeom>
          <a:noFill/>
        </p:spPr>
        <p:txBody>
          <a:bodyPr wrap="square" rtlCol="0">
            <a:spAutoFit/>
          </a:bodyPr>
          <a:lstStyle/>
          <a:p>
            <a:r>
              <a:rPr lang="en-US" dirty="0" smtClean="0"/>
              <a:t>Ref. Phys. Rev. D89, 091102 (2014)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33600" y="3352800"/>
            <a:ext cx="1447800" cy="369332"/>
          </a:xfrm>
          <a:prstGeom prst="rect">
            <a:avLst/>
          </a:prstGeom>
          <a:solidFill>
            <a:srgbClr val="FF0000"/>
          </a:solidFill>
        </p:spPr>
        <p:txBody>
          <a:bodyPr wrap="square" rtlCol="0">
            <a:spAutoFit/>
          </a:bodyPr>
          <a:lstStyle/>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0" y="1"/>
            <a:ext cx="9144000" cy="480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4748CA2D-ADB3-4E1D-9074-29D7D1205F86}" type="slidenum">
              <a:rPr lang="en-US" smtClean="0"/>
              <a:pPr/>
              <a:t>7</a:t>
            </a:fld>
            <a:endParaRPr lang="en-US"/>
          </a:p>
        </p:txBody>
      </p:sp>
      <p:sp>
        <p:nvSpPr>
          <p:cNvPr id="8" name="TextBox 7"/>
          <p:cNvSpPr txBox="1"/>
          <p:nvPr/>
        </p:nvSpPr>
        <p:spPr>
          <a:xfrm>
            <a:off x="2133600" y="3048000"/>
            <a:ext cx="1371600" cy="369332"/>
          </a:xfrm>
          <a:prstGeom prst="rect">
            <a:avLst/>
          </a:prstGeom>
          <a:noFill/>
          <a:ln w="28575">
            <a:solidFill>
              <a:srgbClr val="FF0000"/>
            </a:solidFill>
          </a:ln>
        </p:spPr>
        <p:txBody>
          <a:bodyPr wrap="square" rtlCol="0">
            <a:spAutoFit/>
          </a:bodyPr>
          <a:lstStyle/>
          <a:p>
            <a:endParaRPr lang="en-US" dirty="0"/>
          </a:p>
        </p:txBody>
      </p:sp>
      <p:graphicFrame>
        <p:nvGraphicFramePr>
          <p:cNvPr id="9" name="Table 8"/>
          <p:cNvGraphicFramePr>
            <a:graphicFrameLocks noGrp="1"/>
          </p:cNvGraphicFramePr>
          <p:nvPr/>
        </p:nvGraphicFramePr>
        <p:xfrm>
          <a:off x="152399" y="4572000"/>
          <a:ext cx="8153401" cy="2286000"/>
        </p:xfrm>
        <a:graphic>
          <a:graphicData uri="http://schemas.openxmlformats.org/drawingml/2006/table">
            <a:tbl>
              <a:tblPr firstRow="1" bandRow="1">
                <a:tableStyleId>{5C22544A-7EE6-4342-B048-85BDC9FD1C3A}</a:tableStyleId>
              </a:tblPr>
              <a:tblGrid>
                <a:gridCol w="1461458"/>
                <a:gridCol w="1904625"/>
                <a:gridCol w="1586918"/>
                <a:gridCol w="1569720"/>
                <a:gridCol w="1630680"/>
              </a:tblGrid>
              <a:tr h="407096">
                <a:tc>
                  <a:txBody>
                    <a:bodyPr/>
                    <a:lstStyle/>
                    <a:p>
                      <a:pPr algn="ctr"/>
                      <a:r>
                        <a:rPr lang="en-US" dirty="0" smtClean="0"/>
                        <a:t>Particle</a:t>
                      </a:r>
                      <a:endParaRPr lang="en-US" dirty="0"/>
                    </a:p>
                  </a:txBody>
                  <a:tcPr/>
                </a:tc>
                <a:tc>
                  <a:txBody>
                    <a:bodyPr/>
                    <a:lstStyle/>
                    <a:p>
                      <a:pPr algn="ctr"/>
                      <a:r>
                        <a:rPr lang="en-US" dirty="0" smtClean="0">
                          <a:sym typeface="Symbol"/>
                        </a:rPr>
                        <a:t>M (</a:t>
                      </a:r>
                      <a:r>
                        <a:rPr lang="en-US" dirty="0" smtClean="0"/>
                        <a:t>BELLE)</a:t>
                      </a:r>
                      <a:endParaRPr lang="en-US" dirty="0"/>
                    </a:p>
                  </a:txBody>
                  <a:tcPr/>
                </a:tc>
                <a:tc>
                  <a:txBody>
                    <a:bodyPr/>
                    <a:lstStyle/>
                    <a:p>
                      <a:pPr algn="ctr"/>
                      <a:r>
                        <a:rPr lang="en-US" dirty="0" smtClean="0">
                          <a:sym typeface="Symbol"/>
                        </a:rPr>
                        <a:t>M(</a:t>
                      </a:r>
                      <a:r>
                        <a:rPr lang="en-US" dirty="0" smtClean="0"/>
                        <a:t>PDG)</a:t>
                      </a:r>
                      <a:endParaRPr lang="en-US" dirty="0"/>
                    </a:p>
                  </a:txBody>
                  <a:tcPr/>
                </a:tc>
                <a:tc>
                  <a:txBody>
                    <a:bodyPr/>
                    <a:lstStyle/>
                    <a:p>
                      <a:pPr algn="ctr"/>
                      <a:r>
                        <a:rPr lang="en-US" dirty="0" smtClean="0">
                          <a:sym typeface="Symbol"/>
                        </a:rPr>
                        <a:t>(</a:t>
                      </a:r>
                      <a:r>
                        <a:rPr lang="en-US" dirty="0" smtClean="0"/>
                        <a:t>BELLE)</a:t>
                      </a:r>
                      <a:endParaRPr lang="en-US" dirty="0"/>
                    </a:p>
                  </a:txBody>
                  <a:tcPr/>
                </a:tc>
                <a:tc>
                  <a:txBody>
                    <a:bodyPr/>
                    <a:lstStyle/>
                    <a:p>
                      <a:pPr algn="ctr"/>
                      <a:r>
                        <a:rPr lang="en-US" dirty="0" smtClean="0">
                          <a:sym typeface="Symbol"/>
                        </a:rPr>
                        <a:t>(</a:t>
                      </a:r>
                      <a:r>
                        <a:rPr lang="en-US" dirty="0" smtClean="0"/>
                        <a:t>PDG)</a:t>
                      </a:r>
                      <a:endParaRPr lang="en-US" dirty="0"/>
                    </a:p>
                  </a:txBody>
                  <a:tcPr/>
                </a:tc>
              </a:tr>
              <a:tr h="407096">
                <a:tc>
                  <a:txBody>
                    <a:bodyPr/>
                    <a:lstStyle/>
                    <a:p>
                      <a:pPr algn="ctr"/>
                      <a:r>
                        <a:rPr lang="en-US" dirty="0" smtClean="0">
                          <a:sym typeface="Symbol"/>
                        </a:rPr>
                        <a:t></a:t>
                      </a:r>
                      <a:r>
                        <a:rPr lang="en-US" baseline="-25000" dirty="0" smtClean="0">
                          <a:sym typeface="Symbol"/>
                        </a:rPr>
                        <a:t>c</a:t>
                      </a:r>
                      <a:r>
                        <a:rPr lang="en-US" dirty="0" smtClean="0">
                          <a:sym typeface="Symbol"/>
                        </a:rPr>
                        <a:t>(2455)</a:t>
                      </a:r>
                      <a:r>
                        <a:rPr lang="en-US" baseline="30000" dirty="0" smtClean="0">
                          <a:sym typeface="Symbol"/>
                        </a:rPr>
                        <a:t>++</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167.51</a:t>
                      </a:r>
                      <a:r>
                        <a:rPr lang="en-US" dirty="0" smtClean="0">
                          <a:sym typeface="Symbol"/>
                        </a:rPr>
                        <a:t>0.010.02</a:t>
                      </a:r>
                      <a:endParaRPr lang="en-US" dirty="0" smtClean="0"/>
                    </a:p>
                  </a:txBody>
                  <a:tcPr/>
                </a:tc>
                <a:tc>
                  <a:txBody>
                    <a:bodyPr/>
                    <a:lstStyle/>
                    <a:p>
                      <a:pPr algn="l"/>
                      <a:r>
                        <a:rPr lang="en-US" dirty="0" smtClean="0"/>
                        <a:t>  167.52</a:t>
                      </a:r>
                      <a:r>
                        <a:rPr lang="en-US" dirty="0" smtClean="0">
                          <a:sym typeface="Symbol"/>
                        </a:rPr>
                        <a:t>0.08</a:t>
                      </a:r>
                      <a:endParaRPr lang="en-US" dirty="0"/>
                    </a:p>
                  </a:txBody>
                  <a:tcPr/>
                </a:tc>
                <a:tc>
                  <a:txBody>
                    <a:bodyPr/>
                    <a:lstStyle/>
                    <a:p>
                      <a:pPr algn="l"/>
                      <a:r>
                        <a:rPr lang="en-US" dirty="0" smtClean="0"/>
                        <a:t>1.76</a:t>
                      </a:r>
                      <a:r>
                        <a:rPr lang="en-US" dirty="0" smtClean="0">
                          <a:sym typeface="Symbol"/>
                        </a:rPr>
                        <a:t>0.04</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2.260.25</a:t>
                      </a:r>
                      <a:endParaRPr lang="en-US" dirty="0" smtClean="0"/>
                    </a:p>
                  </a:txBody>
                  <a:tcPr/>
                </a:tc>
              </a:tr>
              <a:tr h="4070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a:t>
                      </a:r>
                      <a:r>
                        <a:rPr lang="en-US" baseline="-25000" dirty="0" smtClean="0">
                          <a:sym typeface="Symbol"/>
                        </a:rPr>
                        <a:t>c</a:t>
                      </a:r>
                      <a:r>
                        <a:rPr lang="en-US" dirty="0" smtClean="0">
                          <a:sym typeface="Symbol"/>
                        </a:rPr>
                        <a:t>(2455)</a:t>
                      </a:r>
                      <a:r>
                        <a:rPr lang="en-US" baseline="30000" dirty="0" smtClean="0">
                          <a:sym typeface="Symbol"/>
                        </a:rPr>
                        <a:t>0</a:t>
                      </a:r>
                      <a:endParaRPr 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167.29</a:t>
                      </a:r>
                      <a:r>
                        <a:rPr lang="en-US" dirty="0" smtClean="0">
                          <a:sym typeface="Symbol"/>
                        </a:rPr>
                        <a:t>0.010.02</a:t>
                      </a:r>
                      <a:endParaRPr lang="en-US" dirty="0" smtClean="0"/>
                    </a:p>
                  </a:txBody>
                  <a:tcPr/>
                </a:tc>
                <a:tc>
                  <a:txBody>
                    <a:bodyPr/>
                    <a:lstStyle/>
                    <a:p>
                      <a:pPr algn="l"/>
                      <a:r>
                        <a:rPr lang="en-US" dirty="0" smtClean="0"/>
                        <a:t>  167.27</a:t>
                      </a:r>
                      <a:r>
                        <a:rPr lang="en-US" dirty="0" smtClean="0">
                          <a:sym typeface="Symbol"/>
                        </a:rPr>
                        <a:t>0.08</a:t>
                      </a:r>
                      <a:endParaRPr lang="en-US" dirty="0"/>
                    </a:p>
                  </a:txBody>
                  <a:tcPr/>
                </a:tc>
                <a:tc>
                  <a:txBody>
                    <a:bodyPr/>
                    <a:lstStyle/>
                    <a:p>
                      <a:pPr algn="l"/>
                      <a:r>
                        <a:rPr lang="en-US" dirty="0" smtClean="0"/>
                        <a:t>1.84</a:t>
                      </a:r>
                      <a:r>
                        <a:rPr lang="en-US" dirty="0" smtClean="0">
                          <a:sym typeface="Symbol"/>
                        </a:rPr>
                        <a:t>0.04</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2.160.26</a:t>
                      </a:r>
                      <a:endParaRPr lang="en-US" dirty="0" smtClean="0"/>
                    </a:p>
                  </a:txBody>
                  <a:tcPr/>
                </a:tc>
              </a:tr>
              <a:tr h="4070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a:t>
                      </a:r>
                      <a:r>
                        <a:rPr lang="en-US" baseline="-25000" dirty="0" smtClean="0">
                          <a:sym typeface="Symbol"/>
                        </a:rPr>
                        <a:t>c</a:t>
                      </a:r>
                      <a:r>
                        <a:rPr lang="en-US" dirty="0" smtClean="0">
                          <a:sym typeface="Symbol"/>
                        </a:rPr>
                        <a:t>(2520)</a:t>
                      </a:r>
                      <a:r>
                        <a:rPr lang="en-US" baseline="30000" dirty="0" smtClean="0">
                          <a:sym typeface="Symbol"/>
                        </a:rPr>
                        <a:t>++</a:t>
                      </a:r>
                      <a:endParaRPr 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231.98</a:t>
                      </a:r>
                      <a:r>
                        <a:rPr lang="en-US" dirty="0" smtClean="0">
                          <a:sym typeface="Symbol"/>
                        </a:rPr>
                        <a:t>0.110.04</a:t>
                      </a:r>
                      <a:endParaRPr lang="en-US" dirty="0" smtClean="0"/>
                    </a:p>
                  </a:txBody>
                  <a:tcPr/>
                </a:tc>
                <a:tc>
                  <a:txBody>
                    <a:bodyPr/>
                    <a:lstStyle/>
                    <a:p>
                      <a:pPr algn="l"/>
                      <a:r>
                        <a:rPr lang="en-US" dirty="0" smtClean="0"/>
                        <a:t>    231.4</a:t>
                      </a:r>
                      <a:r>
                        <a:rPr lang="en-US" dirty="0" smtClean="0">
                          <a:sym typeface="Symbol"/>
                        </a:rPr>
                        <a:t>0.6</a:t>
                      </a:r>
                      <a:endParaRPr lang="en-US" dirty="0"/>
                    </a:p>
                  </a:txBody>
                  <a:tcPr/>
                </a:tc>
                <a:tc>
                  <a:txBody>
                    <a:bodyPr/>
                    <a:lstStyle/>
                    <a:p>
                      <a:pPr algn="l"/>
                      <a:r>
                        <a:rPr lang="en-US" dirty="0" smtClean="0"/>
                        <a:t>15.41</a:t>
                      </a:r>
                      <a:r>
                        <a:rPr lang="en-US" dirty="0" smtClean="0">
                          <a:sym typeface="Symbol"/>
                        </a:rPr>
                        <a:t>0.41</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14.91.5</a:t>
                      </a:r>
                      <a:endParaRPr lang="en-US" dirty="0" smtClean="0"/>
                    </a:p>
                  </a:txBody>
                  <a:tcPr/>
                </a:tc>
              </a:tr>
              <a:tr h="6576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a:t>
                      </a:r>
                      <a:r>
                        <a:rPr lang="en-US" baseline="-25000" dirty="0" smtClean="0">
                          <a:sym typeface="Symbol"/>
                        </a:rPr>
                        <a:t>c</a:t>
                      </a:r>
                      <a:r>
                        <a:rPr lang="en-US" dirty="0" smtClean="0">
                          <a:sym typeface="Symbol"/>
                        </a:rPr>
                        <a:t>(2520)</a:t>
                      </a:r>
                      <a:r>
                        <a:rPr lang="en-US" baseline="30000" dirty="0" smtClean="0">
                          <a:sym typeface="Symbol"/>
                        </a:rPr>
                        <a:t>0</a:t>
                      </a:r>
                      <a:endParaRPr 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231.99</a:t>
                      </a:r>
                      <a:r>
                        <a:rPr lang="en-US" dirty="0" smtClean="0">
                          <a:sym typeface="Symbol"/>
                        </a:rPr>
                        <a:t>0.100.02</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232.3</a:t>
                      </a:r>
                      <a:r>
                        <a:rPr lang="en-US" dirty="0" smtClean="0">
                          <a:sym typeface="Symbol"/>
                        </a:rPr>
                        <a:t>0.5</a:t>
                      </a:r>
                      <a:endParaRPr lang="en-US" dirty="0" smtClean="0"/>
                    </a:p>
                  </a:txBody>
                  <a:tcPr/>
                </a:tc>
                <a:tc>
                  <a:txBody>
                    <a:bodyPr/>
                    <a:lstStyle/>
                    <a:p>
                      <a:pPr algn="l"/>
                      <a:r>
                        <a:rPr lang="en-US" dirty="0" smtClean="0"/>
                        <a:t>14.77</a:t>
                      </a:r>
                      <a:r>
                        <a:rPr lang="en-US" dirty="0" smtClean="0">
                          <a:sym typeface="Symbol"/>
                        </a:rPr>
                        <a:t>0.25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Symbol"/>
                        </a:rPr>
                        <a:t>14.51.5</a:t>
                      </a:r>
                      <a:endParaRPr lang="en-US" dirty="0" smtClean="0"/>
                    </a:p>
                  </a:txBody>
                  <a:tcPr/>
                </a:tc>
              </a:tr>
            </a:tbl>
          </a:graphicData>
        </a:graphic>
      </p:graphicFrame>
      <p:sp>
        <p:nvSpPr>
          <p:cNvPr id="10" name="TextBox 9"/>
          <p:cNvSpPr txBox="1"/>
          <p:nvPr/>
        </p:nvSpPr>
        <p:spPr>
          <a:xfrm>
            <a:off x="3200400" y="6400800"/>
            <a:ext cx="2819400" cy="369332"/>
          </a:xfrm>
          <a:prstGeom prst="rect">
            <a:avLst/>
          </a:prstGeom>
          <a:noFill/>
        </p:spPr>
        <p:txBody>
          <a:bodyPr wrap="square" rtlCol="0">
            <a:spAutoFit/>
          </a:bodyPr>
          <a:lstStyle/>
          <a:p>
            <a:r>
              <a:rPr lang="en-US" i="1" dirty="0" smtClean="0"/>
              <a:t>Units are all </a:t>
            </a:r>
            <a:r>
              <a:rPr lang="en-US" i="1" dirty="0" err="1" smtClean="0"/>
              <a:t>MeV</a:t>
            </a:r>
            <a:endParaRPr lang="en-US" i="1" dirty="0"/>
          </a:p>
        </p:txBody>
      </p:sp>
      <p:sp>
        <p:nvSpPr>
          <p:cNvPr id="11" name="TextBox 10"/>
          <p:cNvSpPr txBox="1"/>
          <p:nvPr/>
        </p:nvSpPr>
        <p:spPr>
          <a:xfrm>
            <a:off x="6096000" y="4876800"/>
            <a:ext cx="2057400" cy="523220"/>
          </a:xfrm>
          <a:prstGeom prst="rect">
            <a:avLst/>
          </a:prstGeom>
          <a:noFill/>
        </p:spPr>
        <p:txBody>
          <a:bodyPr wrap="square" rtlCol="0">
            <a:spAutoFit/>
          </a:bodyPr>
          <a:lstStyle/>
          <a:p>
            <a:r>
              <a:rPr lang="en-US" sz="1400" dirty="0" smtClean="0"/>
              <a:t>+0.09</a:t>
            </a:r>
          </a:p>
          <a:p>
            <a:r>
              <a:rPr lang="en-US" sz="1400" dirty="0" smtClean="0"/>
              <a:t> -0.21</a:t>
            </a:r>
            <a:endParaRPr lang="en-US" sz="1400" dirty="0"/>
          </a:p>
        </p:txBody>
      </p:sp>
      <p:sp>
        <p:nvSpPr>
          <p:cNvPr id="12" name="TextBox 11"/>
          <p:cNvSpPr txBox="1"/>
          <p:nvPr/>
        </p:nvSpPr>
        <p:spPr>
          <a:xfrm>
            <a:off x="6096000" y="5334000"/>
            <a:ext cx="1447800" cy="523220"/>
          </a:xfrm>
          <a:prstGeom prst="rect">
            <a:avLst/>
          </a:prstGeom>
          <a:noFill/>
        </p:spPr>
        <p:txBody>
          <a:bodyPr wrap="square" rtlCol="0">
            <a:spAutoFit/>
          </a:bodyPr>
          <a:lstStyle/>
          <a:p>
            <a:r>
              <a:rPr lang="en-US" sz="1400" dirty="0" smtClean="0"/>
              <a:t>+0.07</a:t>
            </a:r>
          </a:p>
          <a:p>
            <a:r>
              <a:rPr lang="en-US" sz="1400" dirty="0" smtClean="0"/>
              <a:t> -0.20</a:t>
            </a:r>
            <a:endParaRPr lang="en-US" sz="1400" dirty="0"/>
          </a:p>
        </p:txBody>
      </p:sp>
      <p:sp>
        <p:nvSpPr>
          <p:cNvPr id="13" name="TextBox 12"/>
          <p:cNvSpPr txBox="1"/>
          <p:nvPr/>
        </p:nvSpPr>
        <p:spPr>
          <a:xfrm>
            <a:off x="6172200" y="5714999"/>
            <a:ext cx="1219200" cy="523220"/>
          </a:xfrm>
          <a:prstGeom prst="rect">
            <a:avLst/>
          </a:prstGeom>
          <a:noFill/>
        </p:spPr>
        <p:txBody>
          <a:bodyPr wrap="square" rtlCol="0">
            <a:spAutoFit/>
          </a:bodyPr>
          <a:lstStyle/>
          <a:p>
            <a:r>
              <a:rPr lang="en-US" sz="1400" dirty="0" smtClean="0"/>
              <a:t>+0.20</a:t>
            </a:r>
          </a:p>
          <a:p>
            <a:r>
              <a:rPr lang="en-US" sz="1400" dirty="0" smtClean="0"/>
              <a:t> -0.32</a:t>
            </a:r>
            <a:endParaRPr lang="en-US" sz="1400" dirty="0"/>
          </a:p>
        </p:txBody>
      </p:sp>
      <p:sp>
        <p:nvSpPr>
          <p:cNvPr id="14" name="TextBox 13"/>
          <p:cNvSpPr txBox="1"/>
          <p:nvPr/>
        </p:nvSpPr>
        <p:spPr>
          <a:xfrm>
            <a:off x="6172200" y="6096000"/>
            <a:ext cx="914400" cy="523220"/>
          </a:xfrm>
          <a:prstGeom prst="rect">
            <a:avLst/>
          </a:prstGeom>
          <a:noFill/>
        </p:spPr>
        <p:txBody>
          <a:bodyPr wrap="square" rtlCol="0">
            <a:spAutoFit/>
          </a:bodyPr>
          <a:lstStyle/>
          <a:p>
            <a:r>
              <a:rPr lang="en-US" sz="1400" dirty="0" smtClean="0"/>
              <a:t>+0.18</a:t>
            </a:r>
          </a:p>
          <a:p>
            <a:r>
              <a:rPr lang="en-US" sz="1400" dirty="0" smtClean="0"/>
              <a:t> -0.30</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8</a:t>
            </a:fld>
            <a:endParaRPr lang="en-US"/>
          </a:p>
        </p:txBody>
      </p:sp>
      <p:sp>
        <p:nvSpPr>
          <p:cNvPr id="3" name="TextBox 2"/>
          <p:cNvSpPr txBox="1"/>
          <p:nvPr/>
        </p:nvSpPr>
        <p:spPr>
          <a:xfrm>
            <a:off x="990600" y="381000"/>
            <a:ext cx="7620000" cy="477054"/>
          </a:xfrm>
          <a:prstGeom prst="rect">
            <a:avLst/>
          </a:prstGeom>
          <a:noFill/>
        </p:spPr>
        <p:txBody>
          <a:bodyPr wrap="square" rtlCol="0">
            <a:spAutoFit/>
          </a:bodyPr>
          <a:lstStyle/>
          <a:p>
            <a:r>
              <a:rPr lang="en-US" sz="2500" dirty="0" smtClean="0">
                <a:solidFill>
                  <a:srgbClr val="FF0000"/>
                </a:solidFill>
              </a:rPr>
              <a:t>Search for the Doubly-Charmed </a:t>
            </a:r>
            <a:r>
              <a:rPr lang="en-US" sz="2500" dirty="0">
                <a:solidFill>
                  <a:srgbClr val="FF0000"/>
                </a:solidFill>
              </a:rPr>
              <a:t>B</a:t>
            </a:r>
            <a:r>
              <a:rPr lang="en-US" sz="2500" dirty="0" smtClean="0">
                <a:solidFill>
                  <a:srgbClr val="FF0000"/>
                </a:solidFill>
              </a:rPr>
              <a:t>aryons, </a:t>
            </a:r>
            <a:r>
              <a:rPr lang="en-US" sz="2500" dirty="0" smtClean="0">
                <a:solidFill>
                  <a:srgbClr val="FF0000"/>
                </a:solidFill>
                <a:sym typeface="Symbol"/>
              </a:rPr>
              <a:t></a:t>
            </a:r>
            <a:r>
              <a:rPr lang="en-US" sz="2500" baseline="-25000" dirty="0" smtClean="0">
                <a:solidFill>
                  <a:srgbClr val="FF0000"/>
                </a:solidFill>
                <a:sym typeface="Symbol"/>
              </a:rPr>
              <a:t>cc</a:t>
            </a:r>
            <a:r>
              <a:rPr lang="en-US" sz="2500" baseline="30000" dirty="0" smtClean="0">
                <a:solidFill>
                  <a:srgbClr val="FF0000"/>
                </a:solidFill>
                <a:sym typeface="Symbol"/>
              </a:rPr>
              <a:t>+</a:t>
            </a:r>
            <a:r>
              <a:rPr lang="en-US" sz="2500" dirty="0" smtClean="0">
                <a:solidFill>
                  <a:srgbClr val="FF0000"/>
                </a:solidFill>
                <a:sym typeface="Symbol"/>
              </a:rPr>
              <a:t> and </a:t>
            </a:r>
            <a:r>
              <a:rPr lang="en-US" sz="2500" baseline="-25000" dirty="0" smtClean="0">
                <a:solidFill>
                  <a:srgbClr val="FF0000"/>
                </a:solidFill>
                <a:sym typeface="Symbol"/>
              </a:rPr>
              <a:t> cc</a:t>
            </a:r>
            <a:r>
              <a:rPr lang="en-US" sz="2500" baseline="30000" dirty="0" smtClean="0">
                <a:solidFill>
                  <a:srgbClr val="FF0000"/>
                </a:solidFill>
                <a:sym typeface="Symbol"/>
              </a:rPr>
              <a:t>++</a:t>
            </a:r>
            <a:r>
              <a:rPr lang="en-US" sz="2500" dirty="0" smtClean="0">
                <a:solidFill>
                  <a:srgbClr val="FF0000"/>
                </a:solidFill>
                <a:sym typeface="Symbol"/>
              </a:rPr>
              <a:t>    </a:t>
            </a:r>
            <a:endParaRPr lang="en-US" sz="2500" dirty="0">
              <a:solidFill>
                <a:srgbClr val="FF0000"/>
              </a:solidFill>
            </a:endParaRPr>
          </a:p>
        </p:txBody>
      </p:sp>
      <p:sp>
        <p:nvSpPr>
          <p:cNvPr id="4" name="TextBox 3"/>
          <p:cNvSpPr txBox="1"/>
          <p:nvPr/>
        </p:nvSpPr>
        <p:spPr>
          <a:xfrm>
            <a:off x="228600" y="1143000"/>
            <a:ext cx="8077200" cy="646331"/>
          </a:xfrm>
          <a:prstGeom prst="rect">
            <a:avLst/>
          </a:prstGeom>
          <a:noFill/>
        </p:spPr>
        <p:txBody>
          <a:bodyPr wrap="square" rtlCol="0">
            <a:spAutoFit/>
          </a:bodyPr>
          <a:lstStyle/>
          <a:p>
            <a:r>
              <a:rPr lang="en-US" dirty="0" smtClean="0"/>
              <a:t>Many experiments, over 20+ years, have searched for them, only SELEX have claimed an observation. </a:t>
            </a:r>
            <a:endParaRPr lang="en-US" dirty="0"/>
          </a:p>
        </p:txBody>
      </p:sp>
      <p:sp>
        <p:nvSpPr>
          <p:cNvPr id="5" name="TextBox 4"/>
          <p:cNvSpPr txBox="1"/>
          <p:nvPr/>
        </p:nvSpPr>
        <p:spPr>
          <a:xfrm>
            <a:off x="228600" y="1981200"/>
            <a:ext cx="3733800" cy="369332"/>
          </a:xfrm>
          <a:prstGeom prst="rect">
            <a:avLst/>
          </a:prstGeom>
          <a:noFill/>
        </p:spPr>
        <p:txBody>
          <a:bodyPr wrap="square" rtlCol="0">
            <a:spAutoFit/>
          </a:bodyPr>
          <a:lstStyle/>
          <a:p>
            <a:r>
              <a:rPr lang="en-US" dirty="0" smtClean="0"/>
              <a:t>Here we show</a:t>
            </a:r>
            <a:r>
              <a:rPr lang="en-US" dirty="0" smtClean="0">
                <a:solidFill>
                  <a:srgbClr val="FF0000"/>
                </a:solidFill>
                <a:sym typeface="Symbol"/>
              </a:rPr>
              <a:t> </a:t>
            </a:r>
            <a:r>
              <a:rPr lang="en-US" dirty="0" smtClean="0">
                <a:solidFill>
                  <a:srgbClr val="002060"/>
                </a:solidFill>
                <a:sym typeface="Symbol"/>
              </a:rPr>
              <a:t></a:t>
            </a:r>
            <a:r>
              <a:rPr lang="en-US" baseline="-25000" dirty="0" smtClean="0">
                <a:solidFill>
                  <a:srgbClr val="002060"/>
                </a:solidFill>
                <a:sym typeface="Symbol"/>
              </a:rPr>
              <a:t>cc</a:t>
            </a:r>
            <a:r>
              <a:rPr lang="en-US" baseline="30000" dirty="0" smtClean="0">
                <a:solidFill>
                  <a:srgbClr val="002060"/>
                </a:solidFill>
                <a:sym typeface="Symbol"/>
              </a:rPr>
              <a:t>+(+)</a:t>
            </a:r>
            <a:r>
              <a:rPr lang="en-US" dirty="0" smtClean="0">
                <a:solidFill>
                  <a:srgbClr val="002060"/>
                </a:solidFill>
                <a:sym typeface="Symbol"/>
              </a:rPr>
              <a:t> </a:t>
            </a:r>
            <a:r>
              <a:rPr lang="en-US" baseline="-25000" dirty="0" err="1" smtClean="0">
                <a:solidFill>
                  <a:srgbClr val="002060"/>
                </a:solidFill>
                <a:sym typeface="Symbol"/>
              </a:rPr>
              <a:t>c</a:t>
            </a:r>
            <a:r>
              <a:rPr lang="en-US" baseline="30000" dirty="0" err="1" smtClean="0">
                <a:solidFill>
                  <a:srgbClr val="002060"/>
                </a:solidFill>
                <a:sym typeface="Symbol"/>
              </a:rPr>
              <a:t>+</a:t>
            </a:r>
            <a:r>
              <a:rPr lang="en-US" dirty="0" err="1" smtClean="0">
                <a:solidFill>
                  <a:srgbClr val="002060"/>
                </a:solidFill>
                <a:sym typeface="Symbol"/>
              </a:rPr>
              <a:t>K</a:t>
            </a:r>
            <a:r>
              <a:rPr lang="en-US" baseline="30000" dirty="0" smtClean="0">
                <a:solidFill>
                  <a:srgbClr val="002060"/>
                </a:solidFill>
                <a:sym typeface="Symbol"/>
              </a:rPr>
              <a:t>-</a:t>
            </a:r>
            <a:r>
              <a:rPr lang="en-US" dirty="0" smtClean="0">
                <a:solidFill>
                  <a:srgbClr val="002060"/>
                </a:solidFill>
                <a:sym typeface="Symbol"/>
              </a:rPr>
              <a:t></a:t>
            </a:r>
            <a:r>
              <a:rPr lang="en-US" baseline="30000" dirty="0" smtClean="0">
                <a:solidFill>
                  <a:srgbClr val="002060"/>
                </a:solidFill>
                <a:sym typeface="Symbol"/>
              </a:rPr>
              <a:t>+</a:t>
            </a:r>
            <a:r>
              <a:rPr lang="en-US" dirty="0" smtClean="0">
                <a:solidFill>
                  <a:srgbClr val="002060"/>
                </a:solidFill>
                <a:sym typeface="Symbol"/>
              </a:rPr>
              <a:t>(</a:t>
            </a:r>
            <a:r>
              <a:rPr lang="en-US" baseline="30000" dirty="0" smtClean="0">
                <a:solidFill>
                  <a:srgbClr val="002060"/>
                </a:solidFill>
                <a:sym typeface="Symbol"/>
              </a:rPr>
              <a:t>+</a:t>
            </a:r>
            <a:r>
              <a:rPr lang="en-US" dirty="0" smtClean="0">
                <a:solidFill>
                  <a:srgbClr val="002060"/>
                </a:solidFill>
                <a:sym typeface="Symbol"/>
              </a:rPr>
              <a:t>)</a:t>
            </a:r>
            <a:r>
              <a:rPr lang="en-US" dirty="0" smtClean="0">
                <a:solidFill>
                  <a:srgbClr val="002060"/>
                </a:solidFill>
              </a:rPr>
              <a:t> </a:t>
            </a:r>
            <a:endParaRPr lang="en-US" dirty="0">
              <a:solidFill>
                <a:srgbClr val="002060"/>
              </a:solidFill>
            </a:endParaRPr>
          </a:p>
        </p:txBody>
      </p:sp>
      <p:pic>
        <p:nvPicPr>
          <p:cNvPr id="13314" name="Picture 2"/>
          <p:cNvPicPr>
            <a:picLocks noChangeAspect="1" noChangeArrowheads="1"/>
          </p:cNvPicPr>
          <p:nvPr/>
        </p:nvPicPr>
        <p:blipFill>
          <a:blip r:embed="rId2" cstate="print"/>
          <a:srcRect/>
          <a:stretch>
            <a:fillRect/>
          </a:stretch>
        </p:blipFill>
        <p:spPr bwMode="auto">
          <a:xfrm>
            <a:off x="457200" y="2286000"/>
            <a:ext cx="8229600" cy="3733800"/>
          </a:xfrm>
          <a:prstGeom prst="rect">
            <a:avLst/>
          </a:prstGeom>
          <a:noFill/>
          <a:ln w="9525">
            <a:noFill/>
            <a:miter lim="800000"/>
            <a:headEnd/>
            <a:tailEnd/>
          </a:ln>
        </p:spPr>
      </p:pic>
      <p:sp>
        <p:nvSpPr>
          <p:cNvPr id="9" name="Rectangle 8"/>
          <p:cNvSpPr/>
          <p:nvPr/>
        </p:nvSpPr>
        <p:spPr>
          <a:xfrm>
            <a:off x="1447800" y="2743200"/>
            <a:ext cx="685799" cy="461665"/>
          </a:xfrm>
          <a:prstGeom prst="rect">
            <a:avLst/>
          </a:prstGeom>
          <a:solidFill>
            <a:schemeClr val="bg1"/>
          </a:solidFill>
        </p:spPr>
        <p:txBody>
          <a:bodyPr wrap="square">
            <a:spAutoFit/>
          </a:bodyPr>
          <a:lstStyle/>
          <a:p>
            <a:r>
              <a:rPr lang="en-US" sz="2400" dirty="0" smtClean="0">
                <a:solidFill>
                  <a:srgbClr val="FF0000"/>
                </a:solidFill>
                <a:sym typeface="Symbol"/>
              </a:rPr>
              <a:t></a:t>
            </a:r>
            <a:r>
              <a:rPr lang="en-US" sz="2400" baseline="-25000" dirty="0" smtClean="0">
                <a:solidFill>
                  <a:srgbClr val="FF0000"/>
                </a:solidFill>
                <a:sym typeface="Symbol"/>
              </a:rPr>
              <a:t>cc</a:t>
            </a:r>
            <a:r>
              <a:rPr lang="en-US" sz="2400" baseline="30000" dirty="0" smtClean="0">
                <a:solidFill>
                  <a:srgbClr val="FF0000"/>
                </a:solidFill>
                <a:sym typeface="Symbol"/>
              </a:rPr>
              <a:t>+</a:t>
            </a:r>
            <a:r>
              <a:rPr lang="en-US" sz="2400" dirty="0" smtClean="0">
                <a:solidFill>
                  <a:srgbClr val="FF0000"/>
                </a:solidFill>
                <a:sym typeface="Symbol"/>
              </a:rPr>
              <a:t> </a:t>
            </a:r>
            <a:endParaRPr lang="en-US" sz="2400" dirty="0"/>
          </a:p>
        </p:txBody>
      </p:sp>
      <p:sp>
        <p:nvSpPr>
          <p:cNvPr id="10" name="Rectangle 9"/>
          <p:cNvSpPr/>
          <p:nvPr/>
        </p:nvSpPr>
        <p:spPr>
          <a:xfrm>
            <a:off x="5181600" y="2743200"/>
            <a:ext cx="1143000" cy="461665"/>
          </a:xfrm>
          <a:prstGeom prst="rect">
            <a:avLst/>
          </a:prstGeom>
          <a:solidFill>
            <a:schemeClr val="bg1"/>
          </a:solidFill>
        </p:spPr>
        <p:txBody>
          <a:bodyPr wrap="square">
            <a:spAutoFit/>
          </a:bodyPr>
          <a:lstStyle/>
          <a:p>
            <a:r>
              <a:rPr lang="en-US" sz="2400" dirty="0" smtClean="0">
                <a:solidFill>
                  <a:srgbClr val="FF0000"/>
                </a:solidFill>
                <a:sym typeface="Symbol"/>
              </a:rPr>
              <a:t></a:t>
            </a:r>
            <a:r>
              <a:rPr lang="en-US" sz="2400" baseline="-25000" dirty="0" smtClean="0">
                <a:solidFill>
                  <a:srgbClr val="FF0000"/>
                </a:solidFill>
                <a:sym typeface="Symbol"/>
              </a:rPr>
              <a:t>cc</a:t>
            </a:r>
            <a:r>
              <a:rPr lang="en-US" sz="2400" baseline="30000" dirty="0" smtClean="0">
                <a:solidFill>
                  <a:srgbClr val="FF0000"/>
                </a:solidFill>
                <a:sym typeface="Symbol"/>
              </a:rPr>
              <a:t>++</a:t>
            </a:r>
            <a:r>
              <a:rPr lang="en-US" sz="2400" dirty="0" smtClean="0">
                <a:solidFill>
                  <a:srgbClr val="FF0000"/>
                </a:solidFill>
                <a:sym typeface="Symbol"/>
              </a:rPr>
              <a:t> </a:t>
            </a:r>
            <a:endParaRPr lang="en-US" sz="2400" dirty="0"/>
          </a:p>
        </p:txBody>
      </p:sp>
      <p:pic>
        <p:nvPicPr>
          <p:cNvPr id="12" name="Picture 2" descr="http://belle.kek.jp/belle/logo/B-logo.gif"/>
          <p:cNvPicPr>
            <a:picLocks noChangeAspect="1" noChangeArrowheads="1"/>
          </p:cNvPicPr>
          <p:nvPr/>
        </p:nvPicPr>
        <p:blipFill>
          <a:blip r:embed="rId3" cstate="print"/>
          <a:srcRect/>
          <a:stretch>
            <a:fillRect/>
          </a:stretch>
        </p:blipFill>
        <p:spPr bwMode="auto">
          <a:xfrm>
            <a:off x="0" y="1"/>
            <a:ext cx="990600" cy="7654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48CA2D-ADB3-4E1D-9074-29D7D1205F86}" type="slidenum">
              <a:rPr lang="en-US" smtClean="0"/>
              <a:pPr/>
              <a:t>9</a:t>
            </a:fld>
            <a:endParaRPr lang="en-US"/>
          </a:p>
        </p:txBody>
      </p:sp>
      <p:sp>
        <p:nvSpPr>
          <p:cNvPr id="3" name="TextBox 2"/>
          <p:cNvSpPr txBox="1"/>
          <p:nvPr/>
        </p:nvSpPr>
        <p:spPr>
          <a:xfrm>
            <a:off x="533400" y="609601"/>
            <a:ext cx="4800600" cy="646331"/>
          </a:xfrm>
          <a:prstGeom prst="rect">
            <a:avLst/>
          </a:prstGeom>
          <a:noFill/>
        </p:spPr>
        <p:txBody>
          <a:bodyPr wrap="square" rtlCol="0">
            <a:spAutoFit/>
          </a:bodyPr>
          <a:lstStyle/>
          <a:p>
            <a:r>
              <a:rPr lang="en-US" dirty="0" smtClean="0"/>
              <a:t>Similarly, we find nothing in </a:t>
            </a:r>
            <a:r>
              <a:rPr lang="en-US" dirty="0" smtClean="0">
                <a:solidFill>
                  <a:srgbClr val="002060"/>
                </a:solidFill>
                <a:sym typeface="Symbol"/>
              </a:rPr>
              <a:t></a:t>
            </a:r>
            <a:r>
              <a:rPr lang="en-US" baseline="-25000" dirty="0" smtClean="0">
                <a:solidFill>
                  <a:srgbClr val="002060"/>
                </a:solidFill>
                <a:sym typeface="Symbol"/>
              </a:rPr>
              <a:t>cc</a:t>
            </a:r>
            <a:r>
              <a:rPr lang="en-US" baseline="30000" dirty="0" smtClean="0">
                <a:solidFill>
                  <a:srgbClr val="002060"/>
                </a:solidFill>
                <a:sym typeface="Symbol"/>
              </a:rPr>
              <a:t>+</a:t>
            </a:r>
            <a:r>
              <a:rPr lang="en-US" dirty="0" smtClean="0">
                <a:solidFill>
                  <a:srgbClr val="002060"/>
                </a:solidFill>
                <a:sym typeface="Symbol"/>
              </a:rPr>
              <a:t></a:t>
            </a:r>
            <a:r>
              <a:rPr lang="en-US" baseline="-25000" dirty="0" smtClean="0">
                <a:solidFill>
                  <a:srgbClr val="002060"/>
                </a:solidFill>
                <a:sym typeface="Symbol"/>
              </a:rPr>
              <a:t>c</a:t>
            </a:r>
            <a:r>
              <a:rPr lang="en-US" baseline="30000" dirty="0" smtClean="0">
                <a:solidFill>
                  <a:srgbClr val="002060"/>
                </a:solidFill>
                <a:sym typeface="Symbol"/>
              </a:rPr>
              <a:t>0</a:t>
            </a:r>
            <a:r>
              <a:rPr lang="en-US" dirty="0" smtClean="0">
                <a:solidFill>
                  <a:srgbClr val="002060"/>
                </a:solidFill>
                <a:sym typeface="Symbol"/>
              </a:rPr>
              <a:t></a:t>
            </a:r>
            <a:r>
              <a:rPr lang="en-US" baseline="30000" dirty="0" smtClean="0">
                <a:solidFill>
                  <a:srgbClr val="002060"/>
                </a:solidFill>
                <a:sym typeface="Symbol"/>
              </a:rPr>
              <a:t>+</a:t>
            </a:r>
            <a:r>
              <a:rPr lang="en-US" dirty="0" smtClean="0">
                <a:solidFill>
                  <a:srgbClr val="002060"/>
                </a:solidFill>
                <a:sym typeface="Symbol"/>
              </a:rPr>
              <a:t>(</a:t>
            </a:r>
            <a:r>
              <a:rPr lang="en-US" baseline="30000" dirty="0" smtClean="0">
                <a:solidFill>
                  <a:srgbClr val="002060"/>
                </a:solidFill>
                <a:sym typeface="Symbol"/>
              </a:rPr>
              <a:t>+</a:t>
            </a:r>
            <a:r>
              <a:rPr lang="en-US" dirty="0" smtClean="0">
                <a:solidFill>
                  <a:srgbClr val="002060"/>
                </a:solidFill>
                <a:sym typeface="Symbol"/>
              </a:rPr>
              <a:t>)</a:t>
            </a:r>
            <a:endParaRPr lang="en-US" dirty="0" smtClean="0">
              <a:solidFill>
                <a:srgbClr val="002060"/>
              </a:solidFill>
            </a:endParaRPr>
          </a:p>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0" y="1219200"/>
            <a:ext cx="5562600" cy="2838450"/>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5791200" y="1295400"/>
            <a:ext cx="2686050" cy="2762250"/>
          </a:xfrm>
          <a:prstGeom prst="rect">
            <a:avLst/>
          </a:prstGeom>
          <a:noFill/>
          <a:ln w="9525">
            <a:noFill/>
            <a:miter lim="800000"/>
            <a:headEnd/>
            <a:tailEnd/>
          </a:ln>
        </p:spPr>
      </p:pic>
      <p:sp>
        <p:nvSpPr>
          <p:cNvPr id="6" name="TextBox 5"/>
          <p:cNvSpPr txBox="1"/>
          <p:nvPr/>
        </p:nvSpPr>
        <p:spPr>
          <a:xfrm>
            <a:off x="152400" y="6096000"/>
            <a:ext cx="8991600" cy="400110"/>
          </a:xfrm>
          <a:prstGeom prst="rect">
            <a:avLst/>
          </a:prstGeom>
          <a:noFill/>
        </p:spPr>
        <p:txBody>
          <a:bodyPr wrap="square" rtlCol="0">
            <a:spAutoFit/>
          </a:bodyPr>
          <a:lstStyle/>
          <a:p>
            <a:r>
              <a:rPr lang="en-US" sz="2000" dirty="0" smtClean="0">
                <a:solidFill>
                  <a:srgbClr val="FF0000"/>
                </a:solidFill>
              </a:rPr>
              <a:t>   </a:t>
            </a:r>
            <a:r>
              <a:rPr lang="en-US" sz="2000" i="1" dirty="0" smtClean="0">
                <a:solidFill>
                  <a:srgbClr val="FF0000"/>
                </a:solidFill>
                <a:sym typeface="Symbol"/>
              </a:rPr>
              <a:t>Maybe we are looking in the wrong place?</a:t>
            </a:r>
            <a:r>
              <a:rPr lang="en-US" sz="2000" i="1" dirty="0" smtClean="0">
                <a:solidFill>
                  <a:srgbClr val="FF0000"/>
                </a:solidFill>
              </a:rPr>
              <a:t>   </a:t>
            </a:r>
            <a:endParaRPr lang="en-US" sz="2000" i="1" dirty="0">
              <a:solidFill>
                <a:srgbClr val="FF0000"/>
              </a:solidFill>
            </a:endParaRPr>
          </a:p>
        </p:txBody>
      </p:sp>
      <p:sp>
        <p:nvSpPr>
          <p:cNvPr id="7" name="TextBox 6"/>
          <p:cNvSpPr txBox="1"/>
          <p:nvPr/>
        </p:nvSpPr>
        <p:spPr>
          <a:xfrm>
            <a:off x="0" y="4343400"/>
            <a:ext cx="9144000" cy="738664"/>
          </a:xfrm>
          <a:prstGeom prst="rect">
            <a:avLst/>
          </a:prstGeom>
          <a:noFill/>
        </p:spPr>
        <p:txBody>
          <a:bodyPr wrap="square" rtlCol="0">
            <a:spAutoFit/>
          </a:bodyPr>
          <a:lstStyle/>
          <a:p>
            <a:pPr algn="ctr"/>
            <a:r>
              <a:rPr lang="en-US" sz="2400" dirty="0" smtClean="0">
                <a:solidFill>
                  <a:srgbClr val="FF0000"/>
                </a:solidFill>
              </a:rPr>
              <a:t>No Signals!</a:t>
            </a:r>
          </a:p>
          <a:p>
            <a:r>
              <a:rPr lang="en-US" dirty="0" smtClean="0"/>
              <a:t>Tight upper limits are placed as a function of mass for the various decay modes.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16324</TotalTime>
  <Words>1507</Words>
  <Application>Microsoft Office PowerPoint</Application>
  <PresentationFormat>On-screen Show (4:3)</PresentationFormat>
  <Paragraphs>218</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Acrobat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Dept. of Physics, University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yelton</dc:creator>
  <cp:lastModifiedBy>yelton</cp:lastModifiedBy>
  <cp:revision>17</cp:revision>
  <dcterms:created xsi:type="dcterms:W3CDTF">2015-08-28T19:16:55Z</dcterms:created>
  <dcterms:modified xsi:type="dcterms:W3CDTF">2015-09-13T23:38:04Z</dcterms:modified>
</cp:coreProperties>
</file>