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90" r:id="rId2"/>
    <p:sldMasterId id="2147483902" r:id="rId3"/>
    <p:sldMasterId id="2147483914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8" r:id="rId6"/>
    <p:sldId id="261" r:id="rId7"/>
    <p:sldId id="291" r:id="rId8"/>
    <p:sldId id="272" r:id="rId9"/>
    <p:sldId id="270" r:id="rId10"/>
    <p:sldId id="278" r:id="rId11"/>
    <p:sldId id="279" r:id="rId12"/>
    <p:sldId id="280" r:id="rId13"/>
    <p:sldId id="281" r:id="rId14"/>
    <p:sldId id="282" r:id="rId15"/>
    <p:sldId id="286" r:id="rId16"/>
    <p:sldId id="287" r:id="rId17"/>
    <p:sldId id="296" r:id="rId18"/>
    <p:sldId id="297" r:id="rId19"/>
    <p:sldId id="294" r:id="rId20"/>
    <p:sldId id="299" r:id="rId21"/>
    <p:sldId id="306" r:id="rId22"/>
    <p:sldId id="304" r:id="rId23"/>
    <p:sldId id="305" r:id="rId24"/>
    <p:sldId id="298" r:id="rId25"/>
    <p:sldId id="290" r:id="rId26"/>
    <p:sldId id="303" r:id="rId27"/>
    <p:sldId id="301" r:id="rId28"/>
    <p:sldId id="307" r:id="rId29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CC"/>
    <a:srgbClr val="FFFF99"/>
    <a:srgbClr val="DEECEF"/>
    <a:srgbClr val="FFFFFF"/>
    <a:srgbClr val="00CC99"/>
    <a:srgbClr val="00CC66"/>
    <a:srgbClr val="000099"/>
    <a:srgbClr val="FFFF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053" autoAdjust="0"/>
  </p:normalViewPr>
  <p:slideViewPr>
    <p:cSldViewPr>
      <p:cViewPr varScale="1">
        <p:scale>
          <a:sx n="53" d="100"/>
          <a:sy n="53" d="100"/>
        </p:scale>
        <p:origin x="-130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5D4EB-CB6C-493E-A08C-B09780950C40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A745D-9E8C-4B8B-A45E-95313C7A3A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608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9ED14-0E54-4079-A412-BEE45B797D58}" type="datetimeFigureOut">
              <a:rPr lang="fr-FR" smtClean="0"/>
              <a:t>14/09/2015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D6205-5FA5-4D62-B52E-551FC86F01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24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Symbol"/>
              </a:rPr>
              <a:t>Complementary</a:t>
            </a:r>
            <a:r>
              <a:rPr lang="fr-FR" dirty="0" smtClean="0">
                <a:sym typeface="Symbol"/>
              </a:rPr>
              <a:t> to DLS (Berkeley, 90’s), LHC, RHIC </a:t>
            </a:r>
          </a:p>
          <a:p>
            <a:r>
              <a:rPr lang="fr-FR" dirty="0" smtClean="0">
                <a:sym typeface="Symbol"/>
              </a:rPr>
              <a:t>(</a:t>
            </a:r>
            <a:r>
              <a:rPr lang="fr-FR" dirty="0" err="1" smtClean="0">
                <a:sym typeface="Symbol"/>
              </a:rPr>
              <a:t>ultrarelativistic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energies</a:t>
            </a:r>
            <a:r>
              <a:rPr lang="fr-FR" dirty="0" smtClean="0">
                <a:sym typeface="Symbol"/>
              </a:rPr>
              <a:t>), KEK ( 20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 p </a:t>
            </a:r>
            <a:r>
              <a:rPr lang="fr-FR" dirty="0" err="1" smtClean="0">
                <a:sym typeface="Symbol"/>
              </a:rPr>
              <a:t>beams</a:t>
            </a:r>
            <a:r>
              <a:rPr lang="fr-FR" dirty="0" smtClean="0">
                <a:sym typeface="Symbol"/>
              </a:rPr>
              <a:t>), </a:t>
            </a:r>
          </a:p>
          <a:p>
            <a:r>
              <a:rPr lang="fr-FR" dirty="0" smtClean="0">
                <a:sym typeface="Symbol"/>
              </a:rPr>
              <a:t>G7/</a:t>
            </a:r>
            <a:r>
              <a:rPr lang="fr-FR" dirty="0" err="1" smtClean="0">
                <a:sym typeface="Symbol"/>
              </a:rPr>
              <a:t>Jlab</a:t>
            </a:r>
            <a:r>
              <a:rPr lang="fr-FR" dirty="0" smtClean="0">
                <a:sym typeface="Symbol"/>
              </a:rPr>
              <a:t>, </a:t>
            </a:r>
            <a:r>
              <a:rPr lang="el-GR" dirty="0" smtClean="0">
                <a:sym typeface="Symbol"/>
              </a:rPr>
              <a:t>γ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beams</a:t>
            </a:r>
            <a:r>
              <a:rPr lang="fr-FR" dirty="0" smtClean="0">
                <a:sym typeface="Symbol"/>
              </a:rPr>
              <a:t>)</a:t>
            </a:r>
            <a:endParaRPr lang="en-US" dirty="0" smtClean="0">
              <a:sym typeface="Symbol"/>
            </a:endParaRPr>
          </a:p>
          <a:p>
            <a:endParaRPr lang="fr-FR" dirty="0" smtClean="0"/>
          </a:p>
          <a:p>
            <a:r>
              <a:rPr lang="fr-FR" dirty="0" smtClean="0"/>
              <a:t>So,</a:t>
            </a:r>
            <a:r>
              <a:rPr lang="fr-FR" baseline="0" dirty="0" smtClean="0"/>
              <a:t> t</a:t>
            </a:r>
            <a:r>
              <a:rPr lang="fr-FR" dirty="0" smtClean="0"/>
              <a:t>he goal of HADES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summarized</a:t>
            </a:r>
            <a:r>
              <a:rPr lang="fr-FR" dirty="0" smtClean="0"/>
              <a:t> as: </a:t>
            </a:r>
          </a:p>
          <a:p>
            <a:r>
              <a:rPr lang="fr-FR" dirty="0" err="1" smtClean="0"/>
              <a:t>Constrain</a:t>
            </a:r>
            <a:r>
              <a:rPr lang="fr-FR" dirty="0" smtClean="0"/>
              <a:t> </a:t>
            </a:r>
            <a:r>
              <a:rPr lang="fr-FR" dirty="0" err="1" smtClean="0"/>
              <a:t>interpretation</a:t>
            </a:r>
            <a:r>
              <a:rPr lang="fr-FR" dirty="0" smtClean="0"/>
              <a:t> of in-medium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dilpeton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spectra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elementary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.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coherent</a:t>
            </a:r>
            <a:r>
              <a:rPr lang="fr-FR" baseline="0" dirty="0" smtClean="0"/>
              <a:t> program has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quite</a:t>
            </a:r>
            <a:r>
              <a:rPr lang="fr-FR" baseline="0" dirty="0" smtClean="0"/>
              <a:t> a long </a:t>
            </a:r>
            <a:r>
              <a:rPr lang="fr-FR" baseline="0" dirty="0" err="1" smtClean="0"/>
              <a:t>history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first </a:t>
            </a:r>
            <a:r>
              <a:rPr lang="fr-FR" baseline="0" dirty="0" err="1" smtClean="0"/>
              <a:t>experiments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started</a:t>
            </a:r>
            <a:r>
              <a:rPr lang="fr-FR" baseline="0" dirty="0" smtClean="0"/>
              <a:t> 15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ago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reduced</a:t>
            </a:r>
            <a:r>
              <a:rPr lang="fr-FR" baseline="0" dirty="0" smtClean="0"/>
              <a:t> detector </a:t>
            </a:r>
            <a:r>
              <a:rPr lang="fr-FR" baseline="0" dirty="0" err="1" smtClean="0"/>
              <a:t>capcity</a:t>
            </a:r>
            <a:r>
              <a:rPr lang="fr-FR" baseline="0" dirty="0" smtClean="0"/>
              <a:t>. The detector has been up-</a:t>
            </a:r>
            <a:r>
              <a:rPr lang="fr-FR" baseline="0" dirty="0" err="1" smtClean="0"/>
              <a:t>graded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times.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86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37FC592D-B608-4521-8E27-A5CC6F26B21B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5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2211" name="Text Box 1"/>
          <p:cNvSpPr txBox="1">
            <a:spLocks noChangeArrowheads="1"/>
          </p:cNvSpPr>
          <p:nvPr/>
        </p:nvSpPr>
        <p:spPr bwMode="auto">
          <a:xfrm>
            <a:off x="3777902" y="9427764"/>
            <a:ext cx="2889626" cy="49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286259-79A5-46E0-AACD-A7656E942EF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2221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6034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DejaVu Sans" charset="0"/>
                <a:cs typeface="DejaVu Sans" charset="0"/>
              </a:rPr>
              <a:t>Consists of 6 sectors,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81FBCB45-4CEB-407D-A58A-2F7FBEFE0909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6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1187" name="Text Box 1"/>
          <p:cNvSpPr txBox="1">
            <a:spLocks noChangeArrowheads="1"/>
          </p:cNvSpPr>
          <p:nvPr/>
        </p:nvSpPr>
        <p:spPr bwMode="auto">
          <a:xfrm>
            <a:off x="3777902" y="9427764"/>
            <a:ext cx="2889626" cy="49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EBAC08-6A7D-4B00-A5D4-3698B09B3B51}" type="slidenum">
              <a:rPr lang="fr-FR" sz="1200">
                <a:solidFill>
                  <a:srgbClr val="FFFFFF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221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211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6034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>
                <a:latin typeface="Arial" charset="0"/>
                <a:ea typeface="DejaVu Sans" charset="0"/>
                <a:cs typeface="DejaVu Sans" charset="0"/>
              </a:rPr>
              <a:t>The HADES detector is installed on the GSI facility, but HADES is a european collaboration. Actually 150 persons working in about 156institutions all over Europe. 15” tot 45”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1’25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2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Section efficace </a:t>
            </a:r>
            <a:r>
              <a:rPr lang="fr-FR" dirty="0" err="1" smtClean="0"/>
              <a:t>elastique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13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D6205-5FA5-4D62-B52E-551FC86F011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38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41A7D5D2-7CD7-46BA-85BE-DAFABB9BB675}" type="slidenum">
              <a:rPr lang="fr-FR" smtClean="0">
                <a:solidFill>
                  <a:prstClr val="white"/>
                </a:solidFill>
                <a:latin typeface="Times New Roman" pitchFamily="18" charset="0"/>
              </a:rPr>
              <a:pPr>
                <a:buFont typeface="Wingdings" pitchFamily="2" charset="2"/>
                <a:buNone/>
              </a:pPr>
              <a:t>18</a:t>
            </a:fld>
            <a:endParaRPr lang="fr-FR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235523" name="Text Box 1"/>
          <p:cNvSpPr txBox="1">
            <a:spLocks noChangeArrowheads="1"/>
          </p:cNvSpPr>
          <p:nvPr/>
        </p:nvSpPr>
        <p:spPr bwMode="auto">
          <a:xfrm>
            <a:off x="3777902" y="9427764"/>
            <a:ext cx="2889626" cy="49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3522F55-59D9-435F-8AFC-5720295B981B}" type="slidenum">
              <a:rPr lang="fr-FR" sz="12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fr-FR" sz="1200">
              <a:solidFill>
                <a:srgbClr val="FFFFFF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235524" name="Text Box 2"/>
          <p:cNvSpPr txBox="1">
            <a:spLocks noChangeArrowheads="1"/>
          </p:cNvSpPr>
          <p:nvPr/>
        </p:nvSpPr>
        <p:spPr bwMode="auto">
          <a:xfrm>
            <a:off x="3777902" y="9429354"/>
            <a:ext cx="2889626" cy="495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4E85CC5-84E2-43A1-8295-5FC147631CB9}" type="slidenum">
              <a:rPr lang="de-DE" sz="1200" i="1">
                <a:solidFill>
                  <a:srgbClr val="FFFFFF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de-DE" sz="1200" i="1">
              <a:solidFill>
                <a:srgbClr val="FFFFFF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355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355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6034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B0B1E56D-62B6-4DDB-B6CB-EBDC34225BC8}" type="slidenum">
              <a:rPr lang="fr-FR" smtClean="0">
                <a:latin typeface="Times New Roman" pitchFamily="18" charset="0"/>
                <a:ea typeface="DejaVu Sans" charset="0"/>
              </a:rPr>
              <a:pPr>
                <a:buFont typeface="Wingdings" pitchFamily="2" charset="2"/>
                <a:buNone/>
              </a:pPr>
              <a:t>24</a:t>
            </a:fld>
            <a:endParaRPr lang="fr-FR" smtClean="0">
              <a:latin typeface="Times New Roman" pitchFamily="18" charset="0"/>
              <a:ea typeface="DejaVu Sans" charset="0"/>
            </a:endParaRPr>
          </a:p>
        </p:txBody>
      </p:sp>
      <p:sp>
        <p:nvSpPr>
          <p:cNvPr id="224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/>
        </p:spPr>
      </p:sp>
      <p:sp>
        <p:nvSpPr>
          <p:cNvPr id="224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597" y="4715471"/>
            <a:ext cx="5335895" cy="4467623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63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76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mtClean="0"/>
            </a:lvl1pPr>
          </a:lstStyle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EA4B9FF-9365-4103-AD15-5345D99B68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717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9196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087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5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0399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376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654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78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48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547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9057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888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893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184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847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389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7657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0278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16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014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34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9238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04237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76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12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0F4B-2F1D-40E9-AE0A-91A2A8317E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230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315-23BB-482C-B237-7742BAE9B1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83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E20F-545C-478C-865D-F619CBE4BD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669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CDB2-2CD0-4E7D-ACCB-DCF915C68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728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EC4B-A222-4C52-A382-FFD7E372D9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11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218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DA33C-25A0-4D81-96F4-D2628E7106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084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D38E-F2C6-49E9-B7D4-4A2113E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525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73-2637-4530-9739-4843CC5E4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575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45B6-8B49-498F-94C0-056690B491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25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6628-107D-45BD-A086-48D17D57DD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424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997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7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5B7-2A69-43A3-8B97-E48C9621A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57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Muenchen, 11/06/2012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 smtClean="0"/>
            </a:lvl1pPr>
          </a:lstStyle>
          <a:p>
            <a:pPr>
              <a:defRPr/>
            </a:pPr>
            <a:r>
              <a:rPr lang="fr-FR"/>
              <a:t>Béatrice Ramstein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07FAF6BB-D4B6-4C8C-A8EC-36610E2A7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126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5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8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  <a:ea typeface="DejaVu Sans" charset="0"/>
            </a:endParaRPr>
          </a:p>
        </p:txBody>
      </p:sp>
      <p:cxnSp>
        <p:nvCxnSpPr>
          <p:cNvPr id="15" name="Connecteur droit 16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3"/>
            <a:ext cx="571500" cy="28575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9D66086-4B35-4225-A962-D926BADB95F9}" type="slidenum">
              <a:rPr lang="fr-FR" sz="1200" smtClean="0">
                <a:ea typeface="DejaVu Sans" charset="0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fr-FR" sz="1200" dirty="0">
              <a:ea typeface="DejaVu Sans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5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25E897F7-1C2A-4CA8-9E9D-F8498CE8C709}" type="datetime2">
              <a:rPr lang="fr-FR"/>
              <a:pPr>
                <a:defRPr/>
              </a:pPr>
              <a:t>lundi 14 septembre 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20164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1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4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9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46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3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5932-5A4C-4A57-8CB9-AAB746316C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7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24456"/>
                </a:solidFill>
              </a:rPr>
              <a:t>RRTF symposium, GSI, 09/10/2013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24456"/>
                </a:solidFill>
                <a:ea typeface="DejaVu Sans" charset="0"/>
                <a:cs typeface="DejaVu Sans" charset="0"/>
              </a:rPr>
              <a:t>Clermont-Ferrand, 25/01/2013 </a:t>
            </a:r>
            <a:endParaRPr lang="fr-FR">
              <a:solidFill>
                <a:srgbClr val="424456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de-DE" smtClean="0">
                <a:solidFill>
                  <a:srgbClr val="424456"/>
                </a:solidFill>
                <a:ea typeface="DejaVu Sans" charset="0"/>
                <a:cs typeface="DejaVu Sans" charset="0"/>
              </a:rPr>
              <a:t>B. Ramstein   </a:t>
            </a:r>
            <a:endParaRPr lang="fr-FR">
              <a:solidFill>
                <a:srgbClr val="424456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3FCDA7-91C5-4A89-872F-33E16782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1026" name="AutoShape 2"/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  <a:gd name="T16" fmla="*/ 0 w 5740"/>
                <a:gd name="T17" fmla="*/ 0 h 3273"/>
                <a:gd name="T18" fmla="*/ 5740 w 5740"/>
                <a:gd name="T19" fmla="*/ 3273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  <a:gd name="T16" fmla="*/ 0 w 5591"/>
                <a:gd name="T17" fmla="*/ 0 h 3243"/>
                <a:gd name="T18" fmla="*/ 5591 w 5591"/>
                <a:gd name="T19" fmla="*/ 3243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  <a:gd name="T12" fmla="*/ 0 w 4042"/>
                <a:gd name="T13" fmla="*/ 0 h 192"/>
                <a:gd name="T14" fmla="*/ 4042 w 4042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w 1722"/>
                <a:gd name="T13" fmla="*/ 0 h 66"/>
                <a:gd name="T14" fmla="*/ 1722 w 1722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w 4789"/>
                <a:gd name="T13" fmla="*/ 0 h 329"/>
                <a:gd name="T14" fmla="*/ 4789 w 4789"/>
                <a:gd name="T15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w 975"/>
                <a:gd name="T13" fmla="*/ 0 h 101"/>
                <a:gd name="T14" fmla="*/ 975 w 975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w 2141"/>
                <a:gd name="T11" fmla="*/ 0 h 198"/>
                <a:gd name="T12" fmla="*/ 2141 w 2141"/>
                <a:gd name="T13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  <a:gd name="T14" fmla="*/ 0 w 3623"/>
                <a:gd name="T15" fmla="*/ 0 h 348"/>
                <a:gd name="T16" fmla="*/ 3623 w 3623"/>
                <a:gd name="T17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w 2517"/>
                <a:gd name="T13" fmla="*/ 0 h 276"/>
                <a:gd name="T14" fmla="*/ 2517 w 251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  <a:gd name="T12" fmla="*/ 0 w 1405"/>
                <a:gd name="T13" fmla="*/ 0 h 378"/>
                <a:gd name="T14" fmla="*/ 1405 w 1405"/>
                <a:gd name="T15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rgbClr val="08089C"/>
                </a:gs>
                <a:gs pos="100000">
                  <a:srgbClr val="00009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w 729"/>
                <a:gd name="T11" fmla="*/ 0 h 240"/>
                <a:gd name="T12" fmla="*/ 729 w 729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  <a:gd name="T12" fmla="*/ 0 w 5035"/>
                <a:gd name="T13" fmla="*/ 0 h 1672"/>
                <a:gd name="T14" fmla="*/ 5035 w 5035"/>
                <a:gd name="T15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w 729"/>
                <a:gd name="T13" fmla="*/ 0 h 318"/>
                <a:gd name="T14" fmla="*/ 729 w 729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  <a:gd name="T12" fmla="*/ 0 w 5035"/>
                <a:gd name="T13" fmla="*/ 0 h 2188"/>
                <a:gd name="T14" fmla="*/ 5035 w 5035"/>
                <a:gd name="T15" fmla="*/ 2188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  <a:gd name="T12" fmla="*/ 0 w 3163"/>
                <a:gd name="T13" fmla="*/ 0 h 2727"/>
                <a:gd name="T14" fmla="*/ 3163 w 3163"/>
                <a:gd name="T15" fmla="*/ 2727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B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  <a:gd name="T12" fmla="*/ 0 w 323"/>
                <a:gd name="T13" fmla="*/ 0 h 299"/>
                <a:gd name="T14" fmla="*/ 323 w 323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rgbClr val="0F0F9F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w 281"/>
                <a:gd name="T13" fmla="*/ 0 h 335"/>
                <a:gd name="T14" fmla="*/ 281 w 281"/>
                <a:gd name="T15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  <a:gd name="T12" fmla="*/ 0 w 3122"/>
                <a:gd name="T13" fmla="*/ 0 h 2680"/>
                <a:gd name="T14" fmla="*/ 3122 w 3122"/>
                <a:gd name="T15" fmla="*/ 268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w 132"/>
                <a:gd name="T11" fmla="*/ 0 h 132"/>
                <a:gd name="T12" fmla="*/ 132 w 13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  <a:gd name="T12" fmla="*/ 0 w 2517"/>
                <a:gd name="T13" fmla="*/ 0 h 2536"/>
                <a:gd name="T14" fmla="*/ 2517 w 2517"/>
                <a:gd name="T15" fmla="*/ 2536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w 2200"/>
                <a:gd name="T13" fmla="*/ 0 h 2482"/>
                <a:gd name="T14" fmla="*/ 2200 w 2200"/>
                <a:gd name="T15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  <a:gd name="T12" fmla="*/ 0 w 84"/>
                <a:gd name="T13" fmla="*/ 0 h 96"/>
                <a:gd name="T14" fmla="*/ 84 w 84"/>
                <a:gd name="T1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rgbClr val="1717A2"/>
                </a:gs>
                <a:gs pos="100000">
                  <a:srgbClr val="0000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w 155"/>
                <a:gd name="T13" fmla="*/ 0 h 516"/>
                <a:gd name="T14" fmla="*/ 155 w 155"/>
                <a:gd name="T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  <a:gd name="T12" fmla="*/ 0 w 574"/>
                <a:gd name="T13" fmla="*/ 0 h 1043"/>
                <a:gd name="T14" fmla="*/ 574 w 574"/>
                <a:gd name="T15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  <a:gd name="T12" fmla="*/ 0 w 341"/>
                <a:gd name="T13" fmla="*/ 0 h 797"/>
                <a:gd name="T14" fmla="*/ 341 w 341"/>
                <a:gd name="T15" fmla="*/ 797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w 60"/>
                <a:gd name="T13" fmla="*/ 0 h 312"/>
                <a:gd name="T14" fmla="*/ 60 w 60"/>
                <a:gd name="T15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  <a:gd name="T12" fmla="*/ 0 w 5740"/>
                <a:gd name="T13" fmla="*/ 0 h 1864"/>
                <a:gd name="T14" fmla="*/ 5740 w 5740"/>
                <a:gd name="T15" fmla="*/ 1864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w 6"/>
                <a:gd name="T11" fmla="*/ 0 h 6"/>
                <a:gd name="T12" fmla="*/ 6 w 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  <a:gd name="T12" fmla="*/ 0 w 5740"/>
                <a:gd name="T13" fmla="*/ 0 h 1337"/>
                <a:gd name="T14" fmla="*/ 5740 w 5740"/>
                <a:gd name="T15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  <a:gd name="T12" fmla="*/ 0 w 5740"/>
                <a:gd name="T13" fmla="*/ 0 h 414"/>
                <a:gd name="T14" fmla="*/ 5740 w 5740"/>
                <a:gd name="T15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  <a:gd name="T12" fmla="*/ 0 w 4448"/>
                <a:gd name="T13" fmla="*/ 0 h 3177"/>
                <a:gd name="T14" fmla="*/ 4448 w 4448"/>
                <a:gd name="T15" fmla="*/ 3177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  <a:gd name="T12" fmla="*/ 0 w 2428"/>
                <a:gd name="T13" fmla="*/ 0 h 2614"/>
                <a:gd name="T14" fmla="*/ 2428 w 2428"/>
                <a:gd name="T15" fmla="*/ 2614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8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  <a:gd name="T14" fmla="*/ 0 w 1800"/>
                <a:gd name="T15" fmla="*/ 0 h 2464"/>
                <a:gd name="T16" fmla="*/ 1800 w 1800"/>
                <a:gd name="T17" fmla="*/ 2464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  <a:gd name="T12" fmla="*/ 0 w 1232"/>
                <a:gd name="T13" fmla="*/ 0 h 2074"/>
                <a:gd name="T14" fmla="*/ 1232 w 1232"/>
                <a:gd name="T15" fmla="*/ 2074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58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  <a:gd name="T12" fmla="*/ 0 w 1058"/>
                <a:gd name="T13" fmla="*/ 0 h 1936"/>
                <a:gd name="T14" fmla="*/ 1058 w 1058"/>
                <a:gd name="T15" fmla="*/ 1936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6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  <a:gd name="T12" fmla="*/ 0 w 771"/>
                <a:gd name="T13" fmla="*/ 0 h 1487"/>
                <a:gd name="T14" fmla="*/ 771 w 771"/>
                <a:gd name="T15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0007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grpSp>
          <p:nvGrpSpPr>
            <p:cNvPr id="5164" name="Group 38"/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  <a:gd name="T14" fmla="*/ 0 w 3659"/>
                  <a:gd name="T15" fmla="*/ 0 h 1313"/>
                  <a:gd name="T16" fmla="*/ 3659 w 3659"/>
                  <a:gd name="T17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  <a:ea typeface="DejaVu Sans" charset="0"/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  <a:gd name="T14" fmla="*/ 0 w 2105"/>
                  <a:gd name="T15" fmla="*/ 0 h 695"/>
                  <a:gd name="T16" fmla="*/ 2105 w 2105"/>
                  <a:gd name="T17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717A2"/>
                  </a:gs>
                  <a:gs pos="100000">
                    <a:srgbClr val="00009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fr-FR">
                  <a:solidFill>
                    <a:srgbClr val="FFFFFF"/>
                  </a:solidFill>
                  <a:ea typeface="DejaVu Sans" charset="0"/>
                </a:endParaRPr>
              </a:p>
            </p:txBody>
          </p:sp>
        </p:grpSp>
      </p:grpSp>
      <p:sp>
        <p:nvSpPr>
          <p:cNvPr id="512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7900"/>
            <a:ext cx="21320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/>
              <a:t>Muenchen, 11/06/2012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fr-FR"/>
              <a:t>Béatrice Ramstein</a:t>
            </a: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A1C542A1-C0F1-456C-B215-AC5C99252DB9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7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DejaVu Sans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37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503.07763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Studying Time-like Baryonic Transitions with HADES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52527"/>
            <a:ext cx="6400800" cy="1752600"/>
          </a:xfrm>
        </p:spPr>
        <p:txBody>
          <a:bodyPr/>
          <a:lstStyle/>
          <a:p>
            <a:r>
              <a:rPr lang="fr-FR" dirty="0" smtClean="0"/>
              <a:t>Béatrice Ramstein, IPN Orsay, France</a:t>
            </a:r>
          </a:p>
          <a:p>
            <a:r>
              <a:rPr lang="fr-FR" i="1" dirty="0"/>
              <a:t>f</a:t>
            </a:r>
            <a:r>
              <a:rPr lang="fr-FR" i="1" dirty="0" smtClean="0"/>
              <a:t>or the HADES collaboration </a:t>
            </a:r>
          </a:p>
          <a:p>
            <a:r>
              <a:rPr lang="fr-FR" dirty="0" smtClean="0"/>
              <a:t>HADRON 2015, Newport News</a:t>
            </a:r>
            <a:endParaRPr lang="fr-FR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232793" y="4800438"/>
            <a:ext cx="2707939" cy="1865635"/>
            <a:chOff x="0" y="0"/>
            <a:chExt cx="2303" cy="1402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8" name="Picture 9" descr="New_LogoIPN_60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4644" y="-24555"/>
            <a:ext cx="132935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IN2P3Filaire-Q_SignV cop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" y="7196"/>
            <a:ext cx="1301302" cy="7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http://www.bibs.u-psud.fr/images/logo_PSUD_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-27384"/>
            <a:ext cx="11588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1187624" y="5086131"/>
            <a:ext cx="2016125" cy="1178425"/>
            <a:chOff x="1680" y="1554"/>
            <a:chExt cx="1248" cy="816"/>
          </a:xfrm>
        </p:grpSpPr>
        <p:sp>
          <p:nvSpPr>
            <p:cNvPr id="12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18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9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20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2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1680" y="1554"/>
              <a:ext cx="1248" cy="81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4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π</a:t>
            </a:r>
            <a:r>
              <a:rPr lang="fr-FR" baseline="30000" dirty="0" smtClean="0">
                <a:solidFill>
                  <a:schemeClr val="tx2"/>
                </a:solidFill>
              </a:rPr>
              <a:t>-</a:t>
            </a:r>
            <a:r>
              <a:rPr lang="fr-FR" dirty="0" smtClean="0">
                <a:solidFill>
                  <a:schemeClr val="tx2"/>
                </a:solidFill>
              </a:rPr>
              <a:t>+p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</a:t>
            </a:r>
            <a:r>
              <a:rPr lang="el-GR" dirty="0">
                <a:solidFill>
                  <a:schemeClr val="tx2"/>
                </a:solidFill>
              </a:rPr>
              <a:t> π</a:t>
            </a:r>
            <a:r>
              <a:rPr lang="fr-FR" baseline="30000" dirty="0" smtClean="0">
                <a:solidFill>
                  <a:schemeClr val="tx2"/>
                </a:solidFill>
              </a:rPr>
              <a:t>-</a:t>
            </a:r>
            <a:r>
              <a:rPr lang="fr-FR" dirty="0" smtClean="0">
                <a:solidFill>
                  <a:schemeClr val="tx2"/>
                </a:solidFill>
              </a:rPr>
              <a:t>p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, </a:t>
            </a:r>
            <a:r>
              <a:rPr lang="el-GR" dirty="0" smtClean="0">
                <a:solidFill>
                  <a:schemeClr val="tx2"/>
                </a:solidFill>
              </a:rPr>
              <a:t>π</a:t>
            </a:r>
            <a:r>
              <a:rPr lang="el-GR" dirty="0">
                <a:solidFill>
                  <a:schemeClr val="tx2"/>
                </a:solidFill>
              </a:rPr>
              <a:t> π</a:t>
            </a:r>
            <a:r>
              <a:rPr lang="el-GR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N: data </a:t>
            </a:r>
            <a:r>
              <a:rPr lang="fr-FR" dirty="0" err="1" smtClean="0">
                <a:solidFill>
                  <a:schemeClr val="tx2"/>
                </a:solidFill>
                <a:sym typeface="Symbol"/>
              </a:rPr>
              <a:t>analysis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83768" y="1484784"/>
            <a:ext cx="290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Subtraction</a:t>
            </a:r>
            <a:r>
              <a:rPr lang="fr-FR" dirty="0" smtClean="0">
                <a:solidFill>
                  <a:srgbClr val="FFFF00"/>
                </a:solidFill>
              </a:rPr>
              <a:t> of C contribution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05012" y="1484784"/>
            <a:ext cx="320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Normalisation to SAID data base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6353" y="2714555"/>
            <a:ext cx="12673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fr-FR" baseline="30000" dirty="0" smtClean="0"/>
              <a:t>-</a:t>
            </a:r>
            <a:r>
              <a:rPr lang="fr-FR" dirty="0" smtClean="0"/>
              <a:t>+p </a:t>
            </a:r>
            <a:r>
              <a:rPr lang="fr-FR" dirty="0" err="1" smtClean="0"/>
              <a:t>elastic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3003" y="5062770"/>
            <a:ext cx="1406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latin typeface="Arial"/>
              </a:rPr>
              <a:t>π</a:t>
            </a:r>
            <a:r>
              <a:rPr lang="fr-FR" baseline="30000" dirty="0">
                <a:latin typeface="Arial"/>
              </a:rPr>
              <a:t>-</a:t>
            </a:r>
            <a:r>
              <a:rPr lang="fr-FR" dirty="0">
                <a:latin typeface="Arial"/>
              </a:rPr>
              <a:t>p</a:t>
            </a:r>
            <a:r>
              <a:rPr lang="el-GR" dirty="0">
                <a:latin typeface="Arial"/>
                <a:sym typeface="Symbol"/>
              </a:rPr>
              <a:t>π</a:t>
            </a:r>
            <a:r>
              <a:rPr lang="fr-FR" baseline="30000" dirty="0">
                <a:latin typeface="Arial"/>
                <a:sym typeface="Symbol"/>
              </a:rPr>
              <a:t>+</a:t>
            </a:r>
            <a:r>
              <a:rPr lang="el-GR" dirty="0" smtClean="0">
                <a:latin typeface="Arial"/>
                <a:sym typeface="Symbol"/>
              </a:rPr>
              <a:t>π</a:t>
            </a:r>
            <a:r>
              <a:rPr lang="fr-FR" baseline="30000" dirty="0" smtClean="0">
                <a:latin typeface="Arial"/>
                <a:sym typeface="Symbol"/>
              </a:rPr>
              <a:t>- </a:t>
            </a:r>
            <a:r>
              <a:rPr lang="fr-FR" dirty="0">
                <a:latin typeface="Arial"/>
                <a:sym typeface="Symbol"/>
              </a:rPr>
              <a:t>n</a:t>
            </a:r>
            <a:endParaRPr lang="fr-FR" dirty="0">
              <a:latin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1402" y="819526"/>
            <a:ext cx="61210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Measurement</a:t>
            </a:r>
            <a:r>
              <a:rPr lang="fr-FR" dirty="0" smtClean="0">
                <a:solidFill>
                  <a:schemeClr val="bg2"/>
                </a:solidFill>
              </a:rPr>
              <a:t> at four center of mass </a:t>
            </a:r>
            <a:r>
              <a:rPr lang="fr-FR" dirty="0" err="1" smtClean="0">
                <a:solidFill>
                  <a:schemeClr val="bg2"/>
                </a:solidFill>
              </a:rPr>
              <a:t>energies</a:t>
            </a:r>
            <a:r>
              <a:rPr lang="fr-FR" dirty="0" smtClean="0">
                <a:solidFill>
                  <a:schemeClr val="bg2"/>
                </a:solidFill>
              </a:rPr>
              <a:t>  </a:t>
            </a:r>
            <a:r>
              <a:rPr lang="fr-FR" dirty="0" err="1" smtClean="0">
                <a:solidFill>
                  <a:schemeClr val="bg2"/>
                </a:solidFill>
              </a:rPr>
              <a:t>around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N(1520)</a:t>
            </a:r>
          </a:p>
          <a:p>
            <a:r>
              <a:rPr lang="fr-FR" dirty="0" smtClean="0">
                <a:solidFill>
                  <a:schemeClr val="bg2"/>
                </a:solidFill>
                <a:sym typeface="Symbol"/>
              </a:rPr>
              <a:t>s=1.469,1.490,1.526,1.557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GeV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/c</a:t>
            </a:r>
            <a:r>
              <a:rPr lang="fr-FR" baseline="30000" dirty="0" smtClean="0">
                <a:solidFill>
                  <a:schemeClr val="bg2"/>
                </a:solidFill>
                <a:sym typeface="Symbol"/>
              </a:rPr>
              <a:t>2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endParaRPr lang="fr-FR" dirty="0">
              <a:solidFill>
                <a:schemeClr val="bg2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585475" y="1910252"/>
            <a:ext cx="3066645" cy="1950796"/>
            <a:chOff x="3096467" y="2689951"/>
            <a:chExt cx="3136825" cy="2135462"/>
          </a:xfrm>
        </p:grpSpPr>
        <p:pic>
          <p:nvPicPr>
            <p:cNvPr id="23" name="Obraz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67" y="2689951"/>
              <a:ext cx="3136825" cy="213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3530661" y="2988574"/>
              <a:ext cx="11041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(CH</a:t>
              </a:r>
              <a:r>
                <a:rPr lang="fr-FR" sz="1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fr-FR" sz="1400" dirty="0" smtClean="0">
                  <a:solidFill>
                    <a:schemeClr val="bg1"/>
                  </a:solidFill>
                </a:rPr>
                <a:t>)</a:t>
              </a:r>
              <a:r>
                <a:rPr lang="fr-FR" sz="1400" baseline="-25000" dirty="0" smtClean="0">
                  <a:solidFill>
                    <a:schemeClr val="bg1"/>
                  </a:solidFill>
                </a:rPr>
                <a:t>n</a:t>
              </a:r>
              <a:r>
                <a:rPr lang="fr-FR" sz="1400" dirty="0" smtClean="0">
                  <a:solidFill>
                    <a:schemeClr val="bg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target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761704" y="3388350"/>
              <a:ext cx="300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871336" y="3203684"/>
              <a:ext cx="102615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4"/>
                  </a:solidFill>
                </a:rPr>
                <a:t>H</a:t>
              </a:r>
              <a:endParaRPr lang="fr-FR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10</a:t>
            </a:fld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446787" y="4311387"/>
            <a:ext cx="3575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tagging</a:t>
            </a:r>
            <a:r>
              <a:rPr lang="fr-FR" dirty="0" smtClean="0"/>
              <a:t> »  of interactions </a:t>
            </a:r>
            <a:r>
              <a:rPr lang="fr-FR" dirty="0" err="1" smtClean="0"/>
              <a:t>with</a:t>
            </a:r>
            <a:r>
              <a:rPr lang="fr-FR" dirty="0" smtClean="0"/>
              <a:t> C </a:t>
            </a:r>
          </a:p>
          <a:p>
            <a:r>
              <a:rPr lang="fr-FR" dirty="0" err="1" smtClean="0"/>
              <a:t>nuclei</a:t>
            </a:r>
            <a:r>
              <a:rPr lang="fr-FR" dirty="0" smtClean="0"/>
              <a:t> 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 </a:t>
            </a:r>
          </a:p>
          <a:p>
            <a:r>
              <a:rPr lang="fr-FR" dirty="0" err="1"/>
              <a:t>t</a:t>
            </a:r>
            <a:r>
              <a:rPr lang="fr-FR" dirty="0" err="1" smtClean="0"/>
              <a:t>arget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5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4585" r="-459" b="-706"/>
          <a:stretch>
            <a:fillRect/>
          </a:stretch>
        </p:blipFill>
        <p:spPr bwMode="auto">
          <a:xfrm>
            <a:off x="6048694" y="1899304"/>
            <a:ext cx="2771778" cy="18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7308304" y="2138491"/>
            <a:ext cx="931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. HADES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   SAID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56376" y="379672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fr-FR" baseline="-25000" dirty="0" smtClean="0">
                <a:latin typeface="Times New Roman"/>
                <a:cs typeface="Times New Roman"/>
              </a:rPr>
              <a:t>CM </a:t>
            </a:r>
            <a:r>
              <a:rPr lang="fr-FR" dirty="0" smtClean="0">
                <a:latin typeface="Times New Roman"/>
                <a:cs typeface="Times New Roman"/>
              </a:rPr>
              <a:t>(</a:t>
            </a:r>
            <a:r>
              <a:rPr lang="fr-FR" dirty="0" err="1" smtClean="0">
                <a:latin typeface="Times New Roman"/>
                <a:cs typeface="Times New Roman"/>
              </a:rPr>
              <a:t>deg</a:t>
            </a:r>
            <a:r>
              <a:rPr lang="fr-FR" dirty="0" smtClean="0">
                <a:latin typeface="Times New Roman"/>
                <a:cs typeface="Times New Roman"/>
              </a:rPr>
              <a:t>)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724051" y="1910252"/>
            <a:ext cx="165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sym typeface="Symbol"/>
              </a:rPr>
              <a:t>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s=1.469 </a:t>
            </a:r>
            <a:r>
              <a:rPr lang="fr-FR" sz="1600" dirty="0" err="1">
                <a:solidFill>
                  <a:schemeClr val="bg1"/>
                </a:solidFill>
                <a:sym typeface="Symbol"/>
              </a:rPr>
              <a:t>GeV</a:t>
            </a:r>
            <a:r>
              <a:rPr lang="fr-FR" sz="1600" dirty="0">
                <a:solidFill>
                  <a:schemeClr val="bg1"/>
                </a:solidFill>
                <a:sym typeface="Symbol"/>
              </a:rPr>
              <a:t>/c</a:t>
            </a:r>
            <a:r>
              <a:rPr lang="fr-FR" sz="1600" baseline="30000" dirty="0">
                <a:solidFill>
                  <a:schemeClr val="bg1"/>
                </a:solidFill>
                <a:sym typeface="Symbol"/>
              </a:rPr>
              <a:t>2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139952" y="1871945"/>
            <a:ext cx="165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sym typeface="Symbol"/>
              </a:rPr>
              <a:t>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s=1.526 </a:t>
            </a:r>
            <a:r>
              <a:rPr lang="fr-FR" sz="1600" dirty="0" err="1">
                <a:solidFill>
                  <a:schemeClr val="bg1"/>
                </a:solidFill>
                <a:sym typeface="Symbol"/>
              </a:rPr>
              <a:t>GeV</a:t>
            </a:r>
            <a:r>
              <a:rPr lang="fr-FR" sz="1600" dirty="0">
                <a:solidFill>
                  <a:schemeClr val="bg1"/>
                </a:solidFill>
                <a:sym typeface="Symbol"/>
              </a:rPr>
              <a:t>/c</a:t>
            </a:r>
            <a:r>
              <a:rPr lang="fr-FR" sz="1600" baseline="30000" dirty="0">
                <a:solidFill>
                  <a:schemeClr val="bg1"/>
                </a:solidFill>
                <a:sym typeface="Symbol"/>
              </a:rPr>
              <a:t>2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sym typeface="Symbol"/>
              </a:rPr>
              <a:t>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75856" y="3789040"/>
            <a:ext cx="219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</a:t>
            </a:r>
            <a:r>
              <a:rPr lang="fr-FR" baseline="-25000" dirty="0" err="1" smtClean="0"/>
              <a:t>miss</a:t>
            </a:r>
            <a:r>
              <a:rPr lang="fr-FR" baseline="-25000" dirty="0" smtClean="0"/>
              <a:t> </a:t>
            </a:r>
            <a:r>
              <a:rPr lang="fr-FR" baseline="30000" dirty="0"/>
              <a:t>2 </a:t>
            </a:r>
            <a:r>
              <a:rPr lang="fr-FR" dirty="0" smtClean="0"/>
              <a:t>(</a:t>
            </a:r>
            <a:r>
              <a:rPr lang="el-GR" dirty="0" smtClean="0"/>
              <a:t>π</a:t>
            </a:r>
            <a:r>
              <a:rPr lang="fr-FR" baseline="30000" dirty="0" smtClean="0"/>
              <a:t>-</a:t>
            </a:r>
            <a:r>
              <a:rPr lang="fr-FR" dirty="0" smtClean="0"/>
              <a:t>p)</a:t>
            </a:r>
            <a:r>
              <a:rPr lang="fr-FR" baseline="-25000" dirty="0" smtClean="0"/>
              <a:t> </a:t>
            </a:r>
            <a:r>
              <a:rPr lang="fr-FR" dirty="0" smtClean="0"/>
              <a:t>( </a:t>
            </a:r>
            <a:r>
              <a:rPr lang="fr-FR" dirty="0" err="1" smtClean="0"/>
              <a:t>GeV</a:t>
            </a:r>
            <a:r>
              <a:rPr lang="fr-FR" dirty="0" smtClean="0"/>
              <a:t>/c</a:t>
            </a:r>
            <a:r>
              <a:rPr lang="fr-FR" baseline="30000" dirty="0" smtClean="0"/>
              <a:t>2</a:t>
            </a:r>
            <a:r>
              <a:rPr lang="fr-FR" dirty="0" smtClean="0"/>
              <a:t>)</a:t>
            </a:r>
            <a:endParaRPr lang="fr-FR" baseline="-25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647293" y="5373216"/>
            <a:ext cx="3029163" cy="1200329"/>
          </a:xfrm>
          <a:prstGeom prst="rect">
            <a:avLst/>
          </a:prstGeom>
          <a:solidFill>
            <a:srgbClr val="DEECE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2"/>
                </a:solidFill>
              </a:rPr>
              <a:t>Statistics</a:t>
            </a:r>
            <a:r>
              <a:rPr lang="fr-FR" dirty="0" smtClean="0">
                <a:solidFill>
                  <a:schemeClr val="bg2"/>
                </a:solidFill>
              </a:rPr>
              <a:t> of </a:t>
            </a:r>
            <a:r>
              <a:rPr lang="fr-FR" dirty="0" err="1" smtClean="0">
                <a:solidFill>
                  <a:schemeClr val="bg2"/>
                </a:solidFill>
              </a:rPr>
              <a:t>existing</a:t>
            </a:r>
            <a:r>
              <a:rPr lang="fr-FR" dirty="0" smtClean="0">
                <a:solidFill>
                  <a:schemeClr val="bg2"/>
                </a:solidFill>
              </a:rPr>
              <a:t> data base </a:t>
            </a:r>
          </a:p>
          <a:p>
            <a:r>
              <a:rPr lang="fr-FR" dirty="0" err="1">
                <a:solidFill>
                  <a:schemeClr val="bg2"/>
                </a:solidFill>
              </a:rPr>
              <a:t>i</a:t>
            </a:r>
            <a:r>
              <a:rPr lang="fr-FR" dirty="0" err="1" smtClean="0">
                <a:solidFill>
                  <a:schemeClr val="bg2"/>
                </a:solidFill>
              </a:rPr>
              <a:t>ncreased</a:t>
            </a:r>
            <a:r>
              <a:rPr lang="fr-FR" dirty="0" smtClean="0">
                <a:solidFill>
                  <a:schemeClr val="bg2"/>
                </a:solidFill>
              </a:rPr>
              <a:t>  by  more </a:t>
            </a:r>
            <a:r>
              <a:rPr lang="fr-FR" dirty="0" err="1" smtClean="0">
                <a:solidFill>
                  <a:schemeClr val="bg2"/>
                </a:solidFill>
              </a:rPr>
              <a:t>than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2 </a:t>
            </a:r>
            <a:r>
              <a:rPr lang="fr-FR" dirty="0" err="1" smtClean="0">
                <a:solidFill>
                  <a:schemeClr val="bg2"/>
                </a:solidFill>
              </a:rPr>
              <a:t>orders</a:t>
            </a:r>
            <a:r>
              <a:rPr lang="fr-FR" dirty="0" smtClean="0">
                <a:solidFill>
                  <a:schemeClr val="bg2"/>
                </a:solidFill>
              </a:rPr>
              <a:t> of magnitude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(&gt;4 10</a:t>
            </a:r>
            <a:r>
              <a:rPr lang="fr-FR" baseline="30000" dirty="0" smtClean="0">
                <a:solidFill>
                  <a:schemeClr val="bg2"/>
                </a:solidFill>
              </a:rPr>
              <a:t>7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err="1" smtClean="0">
                <a:solidFill>
                  <a:schemeClr val="bg2"/>
                </a:solidFill>
              </a:rPr>
              <a:t>events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for </a:t>
            </a:r>
            <a:r>
              <a:rPr lang="fr-FR" dirty="0" err="1" smtClean="0">
                <a:solidFill>
                  <a:schemeClr val="bg2"/>
                </a:solidFill>
              </a:rPr>
              <a:t>each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s)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83568" y="5507940"/>
            <a:ext cx="13756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latin typeface="Arial"/>
              </a:rPr>
              <a:t>π</a:t>
            </a:r>
            <a:r>
              <a:rPr lang="fr-FR" baseline="30000" dirty="0">
                <a:latin typeface="Arial"/>
              </a:rPr>
              <a:t>-</a:t>
            </a:r>
            <a:r>
              <a:rPr lang="fr-FR" dirty="0">
                <a:latin typeface="Arial"/>
              </a:rPr>
              <a:t>p</a:t>
            </a:r>
            <a:r>
              <a:rPr lang="el-GR" dirty="0">
                <a:latin typeface="Arial"/>
                <a:sym typeface="Symbol"/>
              </a:rPr>
              <a:t></a:t>
            </a:r>
            <a:r>
              <a:rPr lang="el-GR" dirty="0" smtClean="0">
                <a:latin typeface="Arial"/>
                <a:sym typeface="Symbol"/>
              </a:rPr>
              <a:t>π</a:t>
            </a:r>
            <a:r>
              <a:rPr lang="fr-FR" baseline="30000" dirty="0">
                <a:latin typeface="Arial"/>
                <a:sym typeface="Symbol"/>
              </a:rPr>
              <a:t>-</a:t>
            </a:r>
            <a:r>
              <a:rPr lang="el-GR" dirty="0" smtClean="0">
                <a:latin typeface="Arial"/>
                <a:sym typeface="Symbol"/>
              </a:rPr>
              <a:t>π</a:t>
            </a:r>
            <a:r>
              <a:rPr lang="fr-FR" baseline="30000" dirty="0" smtClean="0">
                <a:latin typeface="Arial"/>
                <a:sym typeface="Symbol"/>
              </a:rPr>
              <a:t>0 </a:t>
            </a:r>
            <a:r>
              <a:rPr lang="fr-FR" dirty="0" smtClean="0">
                <a:latin typeface="Arial"/>
                <a:sym typeface="Symbol"/>
              </a:rPr>
              <a:t>p</a:t>
            </a:r>
            <a:endParaRPr lang="fr-FR" dirty="0">
              <a:latin typeface="Arial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2474984" y="4354883"/>
            <a:ext cx="2745088" cy="2026445"/>
            <a:chOff x="2483768" y="4354883"/>
            <a:chExt cx="2745088" cy="2026445"/>
          </a:xfrm>
        </p:grpSpPr>
        <p:grpSp>
          <p:nvGrpSpPr>
            <p:cNvPr id="19" name="Groupe 18"/>
            <p:cNvGrpSpPr/>
            <p:nvPr/>
          </p:nvGrpSpPr>
          <p:grpSpPr>
            <a:xfrm>
              <a:off x="2483768" y="4354883"/>
              <a:ext cx="2745088" cy="2026445"/>
              <a:chOff x="2564019" y="4221087"/>
              <a:chExt cx="2745088" cy="202644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4019" y="4221087"/>
                <a:ext cx="2745088" cy="2026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ZoneTexte 8"/>
              <p:cNvSpPr txBox="1"/>
              <p:nvPr/>
            </p:nvSpPr>
            <p:spPr>
              <a:xfrm>
                <a:off x="3823869" y="4798080"/>
                <a:ext cx="70744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total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4152587" y="5391932"/>
                <a:ext cx="70744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rgbClr val="FF0000"/>
                    </a:solidFill>
                  </a:rPr>
                  <a:t>C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872798" y="5086112"/>
                <a:ext cx="70744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accent4"/>
                    </a:solidFill>
                  </a:rPr>
                  <a:t>H</a:t>
                </a:r>
                <a:endParaRPr lang="fr-FR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3650184" y="4238506"/>
                <a:ext cx="1656184" cy="3385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  <a:sym typeface="Symbol"/>
                  </a:rPr>
                  <a:t>s=1.490 </a:t>
                </a:r>
                <a:r>
                  <a:rPr lang="fr-FR" sz="1600" dirty="0" err="1" smtClean="0">
                    <a:solidFill>
                      <a:schemeClr val="bg1"/>
                    </a:solidFill>
                    <a:sym typeface="Symbol"/>
                  </a:rPr>
                  <a:t>GeV</a:t>
                </a:r>
                <a:r>
                  <a:rPr lang="fr-FR" sz="1600" dirty="0" smtClean="0">
                    <a:solidFill>
                      <a:schemeClr val="bg1"/>
                    </a:solidFill>
                    <a:sym typeface="Symbol"/>
                  </a:rPr>
                  <a:t>/c</a:t>
                </a:r>
                <a:r>
                  <a:rPr lang="fr-FR" sz="1600" baseline="30000" dirty="0" smtClean="0">
                    <a:solidFill>
                      <a:schemeClr val="bg1"/>
                    </a:solidFill>
                    <a:sym typeface="Symbol"/>
                  </a:rPr>
                  <a:t>2</a:t>
                </a:r>
                <a:endParaRPr lang="fr-FR" sz="1600" baseline="30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3722241" y="4674622"/>
              <a:ext cx="1245854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solidFill>
                    <a:schemeClr val="bg1"/>
                  </a:solidFill>
                  <a:latin typeface="Arial"/>
                </a:rPr>
                <a:t>π</a:t>
              </a:r>
              <a:r>
                <a:rPr lang="fr-FR" sz="1600" baseline="30000" dirty="0">
                  <a:solidFill>
                    <a:schemeClr val="bg1"/>
                  </a:solidFill>
                  <a:latin typeface="Arial"/>
                </a:rPr>
                <a:t>-</a:t>
              </a:r>
              <a:r>
                <a:rPr lang="fr-FR" sz="1600" dirty="0">
                  <a:solidFill>
                    <a:schemeClr val="bg1"/>
                  </a:solidFill>
                  <a:latin typeface="Arial"/>
                </a:rPr>
                <a:t>p</a:t>
              </a:r>
              <a:r>
                <a:rPr lang="el-GR" sz="1600" dirty="0">
                  <a:solidFill>
                    <a:schemeClr val="bg1"/>
                  </a:solidFill>
                  <a:latin typeface="Arial"/>
                  <a:sym typeface="Symbol"/>
                </a:rPr>
                <a:t>π</a:t>
              </a:r>
              <a:r>
                <a:rPr lang="fr-FR" sz="1600" baseline="30000" dirty="0">
                  <a:solidFill>
                    <a:schemeClr val="bg1"/>
                  </a:solidFill>
                  <a:latin typeface="Arial"/>
                  <a:sym typeface="Symbol"/>
                </a:rPr>
                <a:t>+</a:t>
              </a:r>
              <a:r>
                <a:rPr lang="el-GR" sz="1600" dirty="0" smtClean="0">
                  <a:solidFill>
                    <a:schemeClr val="bg1"/>
                  </a:solidFill>
                  <a:latin typeface="Arial"/>
                  <a:sym typeface="Symbol"/>
                </a:rPr>
                <a:t>π</a:t>
              </a:r>
              <a:r>
                <a:rPr lang="fr-FR" sz="1600" baseline="30000" dirty="0" smtClean="0">
                  <a:solidFill>
                    <a:schemeClr val="bg1"/>
                  </a:solidFill>
                  <a:latin typeface="Arial"/>
                  <a:sym typeface="Symbol"/>
                </a:rPr>
                <a:t>- </a:t>
              </a:r>
              <a:r>
                <a:rPr lang="fr-FR" sz="1600" dirty="0">
                  <a:solidFill>
                    <a:schemeClr val="bg1"/>
                  </a:solidFill>
                  <a:latin typeface="Arial"/>
                  <a:sym typeface="Symbol"/>
                </a:rPr>
                <a:t>n</a:t>
              </a:r>
              <a:endParaRPr lang="fr-FR" sz="1600" dirty="0">
                <a:solidFill>
                  <a:schemeClr val="bg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3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Autofit/>
          </a:bodyPr>
          <a:lstStyle/>
          <a:p>
            <a:r>
              <a:rPr lang="fr-FR" sz="2800" dirty="0" err="1" smtClean="0">
                <a:solidFill>
                  <a:schemeClr val="tx2"/>
                </a:solidFill>
              </a:rPr>
              <a:t>Towards</a:t>
            </a:r>
            <a:r>
              <a:rPr lang="fr-FR" sz="2800" dirty="0" smtClean="0">
                <a:solidFill>
                  <a:schemeClr val="tx2"/>
                </a:solidFill>
              </a:rPr>
              <a:t> a new extraction of </a:t>
            </a:r>
            <a:r>
              <a:rPr lang="fr-FR" sz="2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N(1520) </a:t>
            </a:r>
            <a:r>
              <a:rPr lang="fr-FR" sz="28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couplings</a:t>
            </a:r>
            <a:r>
              <a:rPr lang="fr-FR" sz="2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in the 2</a:t>
            </a:r>
            <a:r>
              <a:rPr lang="el-GR" sz="2800" dirty="0" smtClean="0">
                <a:solidFill>
                  <a:schemeClr val="tx2"/>
                </a:solidFill>
                <a:latin typeface="Times New Roman"/>
                <a:cs typeface="Times New Roman"/>
              </a:rPr>
              <a:t>π</a:t>
            </a:r>
            <a:r>
              <a:rPr lang="fr-FR" sz="280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channel</a:t>
            </a:r>
            <a:endParaRPr lang="fr-FR" sz="3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6"/>
          <a:stretch/>
        </p:blipFill>
        <p:spPr bwMode="auto">
          <a:xfrm>
            <a:off x="2123728" y="2152750"/>
            <a:ext cx="32780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13983" y="2389351"/>
            <a:ext cx="1148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In HADES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2330291"/>
            <a:ext cx="1838965" cy="175432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fr-FR" dirty="0" smtClean="0">
                <a:solidFill>
                  <a:srgbClr val="FF0000"/>
                </a:solidFill>
                <a:latin typeface="Arial"/>
                <a:cs typeface="Arial"/>
              </a:rPr>
              <a:t> (1232)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π</a:t>
            </a:r>
            <a:endParaRPr lang="fr-FR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fr-FR" dirty="0">
                <a:solidFill>
                  <a:srgbClr val="CC6600"/>
                </a:solidFill>
                <a:latin typeface="Arial"/>
                <a:cs typeface="Arial"/>
              </a:rPr>
              <a:t>N(1440)</a:t>
            </a:r>
            <a:r>
              <a:rPr lang="el-GR" dirty="0">
                <a:solidFill>
                  <a:srgbClr val="CC6600"/>
                </a:solidFill>
                <a:latin typeface="Arial"/>
                <a:cs typeface="Arial"/>
              </a:rPr>
              <a:t>π</a:t>
            </a:r>
            <a:endParaRPr lang="fr-FR" dirty="0">
              <a:solidFill>
                <a:srgbClr val="CC6600"/>
              </a:solidFill>
              <a:latin typeface="Arial"/>
              <a:cs typeface="Arial"/>
            </a:endParaRPr>
          </a:p>
          <a:p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ρN</a:t>
            </a:r>
            <a:endParaRPr lang="fr-FR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fr-FR" dirty="0" err="1" smtClean="0">
                <a:solidFill>
                  <a:srgbClr val="00B050"/>
                </a:solidFill>
                <a:latin typeface="Arial"/>
                <a:cs typeface="Arial"/>
              </a:rPr>
              <a:t>σN</a:t>
            </a:r>
            <a:endParaRPr lang="fr-FR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fr-FR" dirty="0" smtClean="0">
                <a:solidFill>
                  <a:srgbClr val="FF66CC"/>
                </a:solidFill>
                <a:latin typeface="Arial"/>
                <a:cs typeface="Arial"/>
              </a:rPr>
              <a:t>N(1520) </a:t>
            </a: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---N(1520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)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  <a:sym typeface="Symbol"/>
              </a:rPr>
              <a:t></a:t>
            </a:r>
            <a:r>
              <a:rPr lang="fr-FR" dirty="0" err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ρN</a:t>
            </a:r>
            <a:endParaRPr lang="fr-FR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18543" y="4725144"/>
            <a:ext cx="6343596" cy="1200329"/>
          </a:xfrm>
          <a:prstGeom prst="rect">
            <a:avLst/>
          </a:prstGeom>
          <a:solidFill>
            <a:srgbClr val="DEECEF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Goal: </a:t>
            </a:r>
            <a:r>
              <a:rPr lang="fr-FR" dirty="0" err="1" smtClean="0">
                <a:solidFill>
                  <a:schemeClr val="bg2"/>
                </a:solidFill>
              </a:rPr>
              <a:t>extract</a:t>
            </a:r>
            <a:r>
              <a:rPr lang="fr-FR" dirty="0" smtClean="0">
                <a:solidFill>
                  <a:schemeClr val="bg2"/>
                </a:solidFill>
              </a:rPr>
              <a:t> N(1520) </a:t>
            </a:r>
            <a:r>
              <a:rPr lang="fr-FR" dirty="0" err="1" smtClean="0">
                <a:solidFill>
                  <a:schemeClr val="bg2"/>
                </a:solidFill>
              </a:rPr>
              <a:t>branching</a:t>
            </a:r>
            <a:r>
              <a:rPr lang="fr-FR" dirty="0" smtClean="0">
                <a:solidFill>
                  <a:schemeClr val="bg2"/>
                </a:solidFill>
              </a:rPr>
              <a:t> ratio to </a:t>
            </a:r>
            <a:r>
              <a:rPr lang="el-GR" dirty="0" smtClean="0">
                <a:solidFill>
                  <a:schemeClr val="bg2"/>
                </a:solidFill>
                <a:latin typeface="Arial"/>
                <a:cs typeface="Arial"/>
              </a:rPr>
              <a:t>Δ</a:t>
            </a:r>
            <a:r>
              <a:rPr lang="fr-FR" dirty="0">
                <a:solidFill>
                  <a:schemeClr val="bg2"/>
                </a:solidFill>
                <a:latin typeface="Arial"/>
                <a:cs typeface="Arial"/>
              </a:rPr>
              <a:t>π</a:t>
            </a:r>
            <a:r>
              <a:rPr lang="fr-FR" dirty="0" smtClean="0">
                <a:solidFill>
                  <a:schemeClr val="bg2"/>
                </a:solidFill>
                <a:latin typeface="Arial"/>
                <a:cs typeface="Arial"/>
              </a:rPr>
              <a:t>, </a:t>
            </a:r>
            <a:r>
              <a:rPr lang="el-GR" dirty="0" smtClean="0">
                <a:solidFill>
                  <a:schemeClr val="bg2"/>
                </a:solidFill>
                <a:latin typeface="Times New Roman"/>
                <a:cs typeface="Times New Roman"/>
              </a:rPr>
              <a:t>ρ</a:t>
            </a:r>
            <a:r>
              <a:rPr lang="fr-FR" dirty="0" smtClean="0">
                <a:solidFill>
                  <a:schemeClr val="bg2"/>
                </a:solidFill>
                <a:latin typeface="Times New Roman"/>
                <a:cs typeface="Times New Roman"/>
              </a:rPr>
              <a:t>N ,</a:t>
            </a:r>
            <a:r>
              <a:rPr lang="el-GR" dirty="0" smtClean="0">
                <a:solidFill>
                  <a:schemeClr val="bg2"/>
                </a:solidFill>
                <a:latin typeface="Times New Roman"/>
                <a:cs typeface="Times New Roman"/>
              </a:rPr>
              <a:t>σ</a:t>
            </a:r>
            <a:r>
              <a:rPr lang="fr-FR" dirty="0" smtClean="0">
                <a:solidFill>
                  <a:schemeClr val="bg2"/>
                </a:solidFill>
                <a:latin typeface="Times New Roman"/>
                <a:cs typeface="Times New Roman"/>
              </a:rPr>
              <a:t>N</a:t>
            </a:r>
          </a:p>
          <a:p>
            <a:r>
              <a:rPr lang="fr-FR" dirty="0" smtClean="0">
                <a:solidFill>
                  <a:schemeClr val="bg2"/>
                </a:solidFill>
                <a:sym typeface="Symbol"/>
              </a:rPr>
              <a:t>Impact on:</a:t>
            </a:r>
          </a:p>
          <a:p>
            <a:pPr marL="285750" indent="-285750">
              <a:buFont typeface="Symbol"/>
              <a:buChar char="®"/>
            </a:pPr>
            <a:r>
              <a:rPr lang="fr-FR" dirty="0" smtClean="0">
                <a:solidFill>
                  <a:schemeClr val="bg2"/>
                </a:solidFill>
                <a:sym typeface="Symbol"/>
              </a:rPr>
              <a:t> medium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effects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predictions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?</a:t>
            </a:r>
          </a:p>
          <a:p>
            <a:pPr marL="285750" indent="-285750">
              <a:buFont typeface="Symbol"/>
              <a:buChar char="®"/>
            </a:pPr>
            <a:r>
              <a:rPr lang="fr-FR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>
                <a:solidFill>
                  <a:schemeClr val="bg2"/>
                </a:solidFill>
                <a:sym typeface="Symbol"/>
              </a:rPr>
              <a:t>S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pace-Like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transition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form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factors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extracted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from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epe’N</a:t>
            </a:r>
            <a:r>
              <a:rPr lang="el-GR" dirty="0" smtClean="0">
                <a:solidFill>
                  <a:schemeClr val="bg2"/>
                </a:solidFill>
                <a:sym typeface="Symbol"/>
              </a:rPr>
              <a:t>ππ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?</a:t>
            </a:r>
            <a:endParaRPr lang="fr-FR" dirty="0">
              <a:sym typeface="Symbo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3575" y="1052736"/>
            <a:ext cx="81741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Partial </a:t>
            </a:r>
            <a:r>
              <a:rPr lang="fr-FR" dirty="0" err="1"/>
              <a:t>Wave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>
                <a:solidFill>
                  <a:srgbClr val="FFFF00"/>
                </a:solidFill>
              </a:rPr>
              <a:t>Bonn-Gatchina model </a:t>
            </a:r>
            <a:r>
              <a:rPr lang="fr-FR" dirty="0" smtClean="0">
                <a:solidFill>
                  <a:srgbClr val="FFFF00"/>
                </a:solidFill>
              </a:rPr>
              <a:t>(collaboration </a:t>
            </a:r>
            <a:r>
              <a:rPr lang="fr-FR" dirty="0" err="1">
                <a:solidFill>
                  <a:srgbClr val="FFFF00"/>
                </a:solidFill>
              </a:rPr>
              <a:t>with</a:t>
            </a:r>
            <a:r>
              <a:rPr lang="fr-FR" dirty="0">
                <a:solidFill>
                  <a:srgbClr val="FFFF00"/>
                </a:solidFill>
              </a:rPr>
              <a:t> A. </a:t>
            </a:r>
            <a:r>
              <a:rPr lang="fr-FR" dirty="0" err="1">
                <a:solidFill>
                  <a:srgbClr val="FFFF00"/>
                </a:solidFill>
              </a:rPr>
              <a:t>Sarantsev</a:t>
            </a:r>
            <a:r>
              <a:rPr lang="fr-FR" dirty="0" smtClean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4 data </a:t>
            </a:r>
            <a:r>
              <a:rPr lang="fr-FR" dirty="0" err="1"/>
              <a:t>samples</a:t>
            </a:r>
            <a:r>
              <a:rPr lang="fr-FR" dirty="0"/>
              <a:t> from HADES (</a:t>
            </a:r>
            <a:r>
              <a:rPr lang="el-GR" dirty="0"/>
              <a:t>π</a:t>
            </a:r>
            <a:r>
              <a:rPr lang="fr-FR" baseline="30000" dirty="0"/>
              <a:t>-</a:t>
            </a:r>
            <a:r>
              <a:rPr lang="fr-FR" dirty="0"/>
              <a:t>p</a:t>
            </a:r>
            <a:r>
              <a:rPr lang="el-GR" dirty="0">
                <a:sym typeface="Symbol"/>
              </a:rPr>
              <a:t></a:t>
            </a:r>
            <a:r>
              <a:rPr lang="fr-FR" dirty="0">
                <a:sym typeface="Symbol"/>
              </a:rPr>
              <a:t> n</a:t>
            </a:r>
            <a:r>
              <a:rPr lang="el-GR" dirty="0"/>
              <a:t>π</a:t>
            </a:r>
            <a:r>
              <a:rPr lang="fr-FR" baseline="30000" dirty="0"/>
              <a:t>+</a:t>
            </a:r>
            <a:r>
              <a:rPr lang="el-GR" dirty="0"/>
              <a:t>π</a:t>
            </a:r>
            <a:r>
              <a:rPr lang="fr-FR" baseline="30000" dirty="0"/>
              <a:t>-</a:t>
            </a:r>
            <a:r>
              <a:rPr lang="fr-FR" dirty="0"/>
              <a:t>) + photon and pion data </a:t>
            </a:r>
            <a:r>
              <a:rPr lang="fr-FR" dirty="0" smtClean="0"/>
              <a:t>base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0464"/>
            <a:ext cx="3329530" cy="223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 rot="1883891">
            <a:off x="3805031" y="2505343"/>
            <a:ext cx="173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Very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preliminary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5785792" y="4143996"/>
            <a:ext cx="2133600" cy="365125"/>
          </a:xfrm>
        </p:spPr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11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491879" y="1628800"/>
            <a:ext cx="181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p</a:t>
            </a:r>
            <a:r>
              <a:rPr lang="el-GR" sz="2400" dirty="0" smtClean="0">
                <a:sym typeface="Symbol"/>
              </a:rPr>
              <a:t>π</a:t>
            </a:r>
            <a:r>
              <a:rPr lang="fr-FR" sz="2400" baseline="30000" dirty="0" smtClean="0">
                <a:sym typeface="Symbol"/>
              </a:rPr>
              <a:t>+</a:t>
            </a:r>
            <a:r>
              <a:rPr lang="el-GR" sz="2400" dirty="0" smtClean="0">
                <a:sym typeface="Symbol"/>
              </a:rPr>
              <a:t>π</a:t>
            </a:r>
            <a:r>
              <a:rPr lang="fr-FR" sz="2400" baseline="30000" dirty="0" smtClean="0">
                <a:sym typeface="Symbol"/>
              </a:rPr>
              <a:t>-</a:t>
            </a:r>
            <a:r>
              <a:rPr lang="fr-FR" sz="2400" dirty="0" smtClean="0">
                <a:sym typeface="Symbol"/>
              </a:rPr>
              <a:t> n</a:t>
            </a:r>
            <a:endParaRPr lang="fr-FR" sz="24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858307" y="3933056"/>
            <a:ext cx="1977459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56176" y="2389351"/>
            <a:ext cx="1728192" cy="607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1883891">
            <a:off x="7405431" y="2505343"/>
            <a:ext cx="173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Very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preliminary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5306"/>
          <a:stretch/>
        </p:blipFill>
        <p:spPr>
          <a:xfrm>
            <a:off x="86719" y="837825"/>
            <a:ext cx="4297908" cy="31538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23"/>
          <a:stretch/>
        </p:blipFill>
        <p:spPr bwMode="auto">
          <a:xfrm>
            <a:off x="1587786" y="1249656"/>
            <a:ext cx="1786541" cy="71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660232" y="351378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Constant covariant</a:t>
            </a:r>
          </a:p>
          <a:p>
            <a:r>
              <a:rPr lang="fr-FR" dirty="0" smtClean="0"/>
              <a:t>  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fr-FR" dirty="0" smtClean="0"/>
          </a:p>
          <a:p>
            <a:r>
              <a:rPr lang="fr-FR" dirty="0" smtClean="0"/>
              <a:t>(no </a:t>
            </a:r>
            <a:r>
              <a:rPr lang="fr-FR" dirty="0" err="1" smtClean="0"/>
              <a:t>em</a:t>
            </a:r>
            <a:r>
              <a:rPr lang="fr-FR" dirty="0" smtClean="0"/>
              <a:t> structure </a:t>
            </a:r>
            <a:r>
              <a:rPr lang="fr-FR" dirty="0" err="1" smtClean="0"/>
              <a:t>effect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34221" y="2000361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Θ</a:t>
            </a:r>
            <a:r>
              <a:rPr lang="fr-FR" baseline="-250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ee</a:t>
            </a:r>
            <a:r>
              <a:rPr lang="fr-FR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Times New Roman"/>
                <a:cs typeface="Times New Roman"/>
              </a:rPr>
              <a:t>&gt; 9</a:t>
            </a:r>
            <a:r>
              <a:rPr lang="fr-FR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endParaRPr lang="fr-FR" baseline="30000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3955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FFFF00"/>
                </a:solidFill>
                <a:latin typeface="+mn-lt"/>
              </a:rPr>
              <a:t>Inclusive</a:t>
            </a:r>
            <a:r>
              <a:rPr lang="fr-FR" sz="3600" dirty="0" smtClean="0">
                <a:latin typeface="+mn-lt"/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  <a:latin typeface="+mn-lt"/>
              </a:rPr>
              <a:t>e</a:t>
            </a:r>
            <a:r>
              <a:rPr lang="fr-FR" sz="3600" baseline="30000" dirty="0" err="1" smtClean="0">
                <a:solidFill>
                  <a:schemeClr val="tx2"/>
                </a:solidFill>
                <a:latin typeface="+mn-lt"/>
              </a:rPr>
              <a:t>+</a:t>
            </a:r>
            <a:r>
              <a:rPr lang="fr-FR" sz="3600" dirty="0" err="1" smtClean="0">
                <a:solidFill>
                  <a:schemeClr val="tx2"/>
                </a:solidFill>
                <a:latin typeface="+mn-lt"/>
              </a:rPr>
              <a:t>e</a:t>
            </a:r>
            <a:r>
              <a:rPr lang="fr-FR" sz="3600" baseline="3000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fr-FR" sz="3600" dirty="0" smtClean="0">
                <a:solidFill>
                  <a:schemeClr val="tx2"/>
                </a:solidFill>
                <a:latin typeface="+mn-lt"/>
              </a:rPr>
              <a:t> production </a:t>
            </a:r>
            <a:r>
              <a:rPr lang="fr-FR" sz="3600" dirty="0" err="1" smtClean="0">
                <a:solidFill>
                  <a:schemeClr val="tx2"/>
                </a:solidFill>
                <a:latin typeface="+mn-lt"/>
              </a:rPr>
              <a:t>with</a:t>
            </a:r>
            <a:r>
              <a:rPr lang="fr-FR" sz="3600" dirty="0" smtClean="0">
                <a:solidFill>
                  <a:schemeClr val="tx2"/>
                </a:solidFill>
                <a:latin typeface="+mn-lt"/>
              </a:rPr>
              <a:t> pion </a:t>
            </a:r>
            <a:r>
              <a:rPr lang="fr-FR" sz="3600" dirty="0" err="1" smtClean="0">
                <a:solidFill>
                  <a:schemeClr val="tx2"/>
                </a:solidFill>
                <a:latin typeface="+mn-lt"/>
              </a:rPr>
              <a:t>beams</a:t>
            </a:r>
            <a:r>
              <a:rPr lang="fr-FR" sz="3600" dirty="0" smtClean="0">
                <a:solidFill>
                  <a:schemeClr val="tx2"/>
                </a:solidFill>
                <a:latin typeface="+mn-lt"/>
              </a:rPr>
              <a:t> </a:t>
            </a:r>
            <a:endParaRPr lang="fr-FR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55976" y="692696"/>
            <a:ext cx="47153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    PLUTO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generator</a:t>
            </a:r>
            <a:r>
              <a:rPr lang="fr-FR" dirty="0" smtClean="0"/>
              <a:t> 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i="1" dirty="0"/>
              <a:t> </a:t>
            </a:r>
            <a:r>
              <a:rPr lang="fr-FR" i="1" dirty="0" smtClean="0"/>
              <a:t>     </a:t>
            </a:r>
            <a:r>
              <a:rPr lang="fr-FR" i="1" dirty="0" err="1" smtClean="0"/>
              <a:t>Fröhlich</a:t>
            </a:r>
            <a:r>
              <a:rPr lang="fr-FR" i="1" dirty="0" smtClean="0"/>
              <a:t> et al, POS (2007) 076</a:t>
            </a:r>
          </a:p>
          <a:p>
            <a:r>
              <a:rPr lang="el-GR" i="1" dirty="0"/>
              <a:t>π</a:t>
            </a:r>
            <a:r>
              <a:rPr lang="fr-FR" i="1" baseline="30000" dirty="0" smtClean="0"/>
              <a:t>-</a:t>
            </a:r>
            <a:r>
              <a:rPr lang="fr-FR" i="1" dirty="0" smtClean="0"/>
              <a:t>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Meson</a:t>
            </a:r>
            <a:r>
              <a:rPr lang="fr-FR" dirty="0"/>
              <a:t> production: </a:t>
            </a:r>
            <a:r>
              <a:rPr lang="fr-FR" dirty="0" err="1"/>
              <a:t>Landolt-Börnstein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Resonance</a:t>
            </a:r>
            <a:r>
              <a:rPr lang="fr-FR" dirty="0"/>
              <a:t> contribution: Bonn-Gatchina PWA</a:t>
            </a:r>
          </a:p>
          <a:p>
            <a:r>
              <a:rPr lang="el-GR" i="1" dirty="0" smtClean="0"/>
              <a:t>π</a:t>
            </a:r>
            <a:r>
              <a:rPr lang="fr-FR" i="1" baseline="30000" dirty="0" smtClean="0"/>
              <a:t>-</a:t>
            </a:r>
            <a:r>
              <a:rPr lang="fr-FR" i="1" dirty="0" smtClean="0"/>
              <a:t>C:</a:t>
            </a: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quasi-free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 smtClean="0"/>
              <a:t>momentum</a:t>
            </a:r>
            <a:r>
              <a:rPr lang="fr-FR" dirty="0" smtClean="0"/>
              <a:t> </a:t>
            </a:r>
            <a:r>
              <a:rPr lang="fr-FR" dirty="0" err="1" smtClean="0"/>
              <a:t>distr</a:t>
            </a:r>
            <a:r>
              <a:rPr lang="fr-FR" dirty="0" smtClean="0"/>
              <a:t>. of </a:t>
            </a:r>
          </a:p>
          <a:p>
            <a:r>
              <a:rPr lang="fr-FR" dirty="0" err="1"/>
              <a:t>n</a:t>
            </a:r>
            <a:r>
              <a:rPr lang="fr-FR" dirty="0" err="1" smtClean="0"/>
              <a:t>ucleons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) </a:t>
            </a:r>
            <a:r>
              <a:rPr lang="fr-FR" dirty="0" err="1" smtClean="0"/>
              <a:t>scaled</a:t>
            </a:r>
            <a:r>
              <a:rPr lang="fr-FR" dirty="0" smtClean="0"/>
              <a:t> to C/p </a:t>
            </a:r>
          </a:p>
          <a:p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acceptance</a:t>
            </a:r>
            <a:r>
              <a:rPr lang="fr-FR" dirty="0" smtClean="0"/>
              <a:t> and </a:t>
            </a:r>
            <a:r>
              <a:rPr lang="fr-FR" dirty="0" err="1" smtClean="0"/>
              <a:t>efficiency</a:t>
            </a:r>
            <a:r>
              <a:rPr lang="fr-FR" dirty="0" smtClean="0"/>
              <a:t>  </a:t>
            </a:r>
            <a:r>
              <a:rPr lang="fr-FR" dirty="0" err="1" smtClean="0"/>
              <a:t>filters</a:t>
            </a:r>
            <a:endParaRPr lang="fr-FR" dirty="0"/>
          </a:p>
        </p:txBody>
      </p: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6731804" y="4626839"/>
            <a:ext cx="2016125" cy="1178425"/>
            <a:chOff x="1680" y="1554"/>
            <a:chExt cx="1248" cy="816"/>
          </a:xfrm>
        </p:grpSpPr>
        <p:sp>
          <p:nvSpPr>
            <p:cNvPr id="12" name="Line 99"/>
            <p:cNvSpPr>
              <a:spLocks noChangeShapeType="1"/>
            </p:cNvSpPr>
            <p:nvPr/>
          </p:nvSpPr>
          <p:spPr bwMode="auto">
            <a:xfrm>
              <a:off x="1950" y="1958"/>
              <a:ext cx="389" cy="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AutoShape 100"/>
            <p:cNvSpPr>
              <a:spLocks noChangeArrowheads="1"/>
            </p:cNvSpPr>
            <p:nvPr/>
          </p:nvSpPr>
          <p:spPr bwMode="auto">
            <a:xfrm rot="1800000">
              <a:off x="2337" y="1991"/>
              <a:ext cx="296" cy="92"/>
            </a:xfrm>
            <a:custGeom>
              <a:avLst/>
              <a:gdLst>
                <a:gd name="T0" fmla="*/ 0 w 576"/>
                <a:gd name="T1" fmla="*/ 0 h 224"/>
                <a:gd name="T2" fmla="*/ 1 w 576"/>
                <a:gd name="T3" fmla="*/ 0 h 224"/>
                <a:gd name="T4" fmla="*/ 1 w 576"/>
                <a:gd name="T5" fmla="*/ 0 h 224"/>
                <a:gd name="T6" fmla="*/ 1 w 576"/>
                <a:gd name="T7" fmla="*/ 0 h 224"/>
                <a:gd name="T8" fmla="*/ 1 w 576"/>
                <a:gd name="T9" fmla="*/ 0 h 224"/>
                <a:gd name="T10" fmla="*/ 1 w 576"/>
                <a:gd name="T11" fmla="*/ 0 h 224"/>
                <a:gd name="T12" fmla="*/ 2 w 576"/>
                <a:gd name="T13" fmla="*/ 0 h 224"/>
                <a:gd name="T14" fmla="*/ 2 w 576"/>
                <a:gd name="T15" fmla="*/ 0 h 2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224"/>
                <a:gd name="T26" fmla="*/ 576 w 576"/>
                <a:gd name="T27" fmla="*/ 224 h 2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224">
                  <a:moveTo>
                    <a:pt x="0" y="112"/>
                  </a:moveTo>
                  <a:cubicBezTo>
                    <a:pt x="12" y="168"/>
                    <a:pt x="24" y="224"/>
                    <a:pt x="48" y="208"/>
                  </a:cubicBezTo>
                  <a:cubicBezTo>
                    <a:pt x="72" y="192"/>
                    <a:pt x="112" y="16"/>
                    <a:pt x="144" y="16"/>
                  </a:cubicBezTo>
                  <a:cubicBezTo>
                    <a:pt x="176" y="16"/>
                    <a:pt x="208" y="208"/>
                    <a:pt x="240" y="208"/>
                  </a:cubicBezTo>
                  <a:cubicBezTo>
                    <a:pt x="272" y="208"/>
                    <a:pt x="304" y="16"/>
                    <a:pt x="336" y="16"/>
                  </a:cubicBezTo>
                  <a:cubicBezTo>
                    <a:pt x="368" y="16"/>
                    <a:pt x="400" y="208"/>
                    <a:pt x="432" y="208"/>
                  </a:cubicBezTo>
                  <a:cubicBezTo>
                    <a:pt x="464" y="208"/>
                    <a:pt x="504" y="32"/>
                    <a:pt x="528" y="16"/>
                  </a:cubicBezTo>
                  <a:cubicBezTo>
                    <a:pt x="552" y="0"/>
                    <a:pt x="564" y="56"/>
                    <a:pt x="576" y="112"/>
                  </a:cubicBezTo>
                </a:path>
              </a:pathLst>
            </a:cu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Line 101"/>
            <p:cNvSpPr>
              <a:spLocks noChangeShapeType="1"/>
            </p:cNvSpPr>
            <p:nvPr/>
          </p:nvSpPr>
          <p:spPr bwMode="auto">
            <a:xfrm flipV="1">
              <a:off x="2349" y="1761"/>
              <a:ext cx="324" cy="208"/>
            </a:xfrm>
            <a:prstGeom prst="line">
              <a:avLst/>
            </a:prstGeom>
            <a:noFill/>
            <a:ln w="1908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5" name="Line 102"/>
            <p:cNvSpPr>
              <a:spLocks noChangeShapeType="1"/>
            </p:cNvSpPr>
            <p:nvPr/>
          </p:nvSpPr>
          <p:spPr bwMode="auto">
            <a:xfrm>
              <a:off x="2605" y="2103"/>
              <a:ext cx="180" cy="110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Line 103"/>
            <p:cNvSpPr>
              <a:spLocks noChangeShapeType="1"/>
            </p:cNvSpPr>
            <p:nvPr/>
          </p:nvSpPr>
          <p:spPr bwMode="auto">
            <a:xfrm flipV="1">
              <a:off x="2626" y="1991"/>
              <a:ext cx="200" cy="101"/>
            </a:xfrm>
            <a:prstGeom prst="line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Text Box 104"/>
            <p:cNvSpPr txBox="1">
              <a:spLocks noChangeArrowheads="1"/>
            </p:cNvSpPr>
            <p:nvPr/>
          </p:nvSpPr>
          <p:spPr bwMode="auto">
            <a:xfrm rot="10800000" flipV="1">
              <a:off x="2108" y="2002"/>
              <a:ext cx="419" cy="2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</a:rPr>
                <a:t></a:t>
              </a:r>
              <a:r>
                <a:rPr lang="en-US" sz="2000" b="1" baseline="30000" dirty="0">
                  <a:solidFill>
                    <a:srgbClr val="FFFF00"/>
                  </a:solidFill>
                  <a:latin typeface="Symbol" pitchFamily="18" charset="2"/>
                </a:rPr>
                <a:t></a:t>
              </a:r>
            </a:p>
          </p:txBody>
        </p:sp>
        <p:sp>
          <p:nvSpPr>
            <p:cNvPr id="18" name="Text Box 105"/>
            <p:cNvSpPr txBox="1">
              <a:spLocks noChangeArrowheads="1"/>
            </p:cNvSpPr>
            <p:nvPr/>
          </p:nvSpPr>
          <p:spPr bwMode="auto">
            <a:xfrm>
              <a:off x="2681" y="1785"/>
              <a:ext cx="2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FFFFFF"/>
                  </a:solidFill>
                </a:rPr>
                <a:t>e</a:t>
              </a:r>
              <a:r>
                <a:rPr lang="en-US" baseline="3000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9" name="Text Box 106"/>
            <p:cNvSpPr txBox="1">
              <a:spLocks noChangeArrowheads="1"/>
            </p:cNvSpPr>
            <p:nvPr/>
          </p:nvSpPr>
          <p:spPr bwMode="auto">
            <a:xfrm>
              <a:off x="2566" y="2129"/>
              <a:ext cx="221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FFFFFF"/>
                  </a:solidFill>
                </a:rPr>
                <a:t>e</a:t>
              </a:r>
              <a:r>
                <a:rPr lang="en-US" baseline="30000" dirty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20" name="Oval 110"/>
            <p:cNvSpPr>
              <a:spLocks noChangeArrowheads="1"/>
            </p:cNvSpPr>
            <p:nvPr/>
          </p:nvSpPr>
          <p:spPr bwMode="auto">
            <a:xfrm>
              <a:off x="2304" y="1916"/>
              <a:ext cx="63" cy="8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1" name="Text Box 111"/>
            <p:cNvSpPr txBox="1">
              <a:spLocks noChangeArrowheads="1"/>
            </p:cNvSpPr>
            <p:nvPr/>
          </p:nvSpPr>
          <p:spPr bwMode="auto">
            <a:xfrm>
              <a:off x="1834" y="1731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22" name="Text Box 112"/>
            <p:cNvSpPr txBox="1">
              <a:spLocks noChangeArrowheads="1"/>
            </p:cNvSpPr>
            <p:nvPr/>
          </p:nvSpPr>
          <p:spPr bwMode="auto">
            <a:xfrm>
              <a:off x="2435" y="1593"/>
              <a:ext cx="217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dirty="0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1680" y="1554"/>
              <a:ext cx="1248" cy="816"/>
            </a:xfrm>
            <a:prstGeom prst="rect">
              <a:avLst/>
            </a:prstGeom>
            <a:noFill/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4004" y="5258411"/>
            <a:ext cx="5021696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Cocktail of point-</a:t>
            </a:r>
            <a:r>
              <a:rPr lang="fr-FR" dirty="0" err="1" smtClean="0">
                <a:solidFill>
                  <a:schemeClr val="bg1"/>
                </a:solidFill>
              </a:rPr>
              <a:t>like</a:t>
            </a:r>
            <a:r>
              <a:rPr lang="fr-FR" dirty="0" smtClean="0">
                <a:solidFill>
                  <a:schemeClr val="bg1"/>
                </a:solidFill>
              </a:rPr>
              <a:t> sources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underestimates</a:t>
            </a:r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err="1" smtClean="0">
                <a:solidFill>
                  <a:schemeClr val="bg1"/>
                </a:solidFill>
              </a:rPr>
              <a:t>+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</a:rPr>
              <a:t>-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yield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at high invariant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Strong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η</a:t>
            </a:r>
            <a:r>
              <a:rPr lang="fr-FR" dirty="0" smtClean="0">
                <a:solidFill>
                  <a:schemeClr val="bg1"/>
                </a:solidFill>
              </a:rPr>
              <a:t> contribution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12</a:t>
            </a:fld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610788" y="3501008"/>
            <a:ext cx="2049444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Total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accent4"/>
                </a:solidFill>
              </a:rPr>
              <a:t> </a:t>
            </a:r>
            <a:r>
              <a:rPr lang="el-GR" dirty="0">
                <a:solidFill>
                  <a:schemeClr val="accent4"/>
                </a:solidFill>
              </a:rPr>
              <a:t>π</a:t>
            </a:r>
            <a:r>
              <a:rPr lang="fr-FR" baseline="30000" dirty="0">
                <a:solidFill>
                  <a:schemeClr val="accent4"/>
                </a:solidFill>
              </a:rPr>
              <a:t>0</a:t>
            </a:r>
            <a:r>
              <a:rPr lang="fr-FR" dirty="0">
                <a:solidFill>
                  <a:schemeClr val="accent4"/>
                </a:solidFill>
              </a:rPr>
              <a:t> </a:t>
            </a:r>
            <a:r>
              <a:rPr lang="fr-FR" dirty="0" smtClean="0">
                <a:solidFill>
                  <a:schemeClr val="accent4"/>
                </a:solidFill>
              </a:rPr>
              <a:t>(</a:t>
            </a:r>
            <a:r>
              <a:rPr lang="el-GR" dirty="0" smtClean="0">
                <a:solidFill>
                  <a:schemeClr val="accent4"/>
                </a:solidFill>
              </a:rPr>
              <a:t>π</a:t>
            </a:r>
            <a:r>
              <a:rPr lang="fr-FR" baseline="30000" dirty="0">
                <a:solidFill>
                  <a:schemeClr val="accent4"/>
                </a:solidFill>
              </a:rPr>
              <a:t>0 </a:t>
            </a:r>
            <a:r>
              <a:rPr lang="fr-FR" dirty="0" smtClean="0">
                <a:solidFill>
                  <a:schemeClr val="accent4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chemeClr val="accent4"/>
                </a:solidFill>
                <a:sym typeface="Symbol"/>
              </a:rPr>
              <a:t>e</a:t>
            </a:r>
            <a:r>
              <a:rPr lang="fr-FR" baseline="30000" dirty="0" err="1" smtClean="0">
                <a:solidFill>
                  <a:schemeClr val="accent4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accent4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accent4"/>
                </a:solidFill>
                <a:sym typeface="Symbol"/>
              </a:rPr>
              <a:t>-</a:t>
            </a:r>
            <a:r>
              <a:rPr lang="el-GR" dirty="0" smtClean="0">
                <a:solidFill>
                  <a:schemeClr val="accent4"/>
                </a:solidFill>
                <a:latin typeface="Times New Roman"/>
                <a:cs typeface="Times New Roman"/>
                <a:sym typeface="Symbol"/>
              </a:rPr>
              <a:t>γ</a:t>
            </a:r>
            <a:r>
              <a:rPr lang="fr-FR" dirty="0" smtClean="0">
                <a:solidFill>
                  <a:schemeClr val="accent4"/>
                </a:solidFill>
                <a:latin typeface="Times New Roman"/>
                <a:cs typeface="Times New Roman"/>
                <a:sym typeface="Symbol"/>
              </a:rPr>
              <a:t>)</a:t>
            </a:r>
          </a:p>
          <a:p>
            <a:r>
              <a:rPr lang="el-GR" dirty="0" smtClean="0">
                <a:solidFill>
                  <a:srgbClr val="92D050"/>
                </a:solidFill>
              </a:rPr>
              <a:t>π</a:t>
            </a:r>
            <a:r>
              <a:rPr lang="fr-FR" baseline="30000" dirty="0">
                <a:solidFill>
                  <a:srgbClr val="92D050"/>
                </a:solidFill>
              </a:rPr>
              <a:t>0 </a:t>
            </a:r>
            <a:r>
              <a:rPr lang="el-GR" dirty="0">
                <a:solidFill>
                  <a:srgbClr val="92D050"/>
                </a:solidFill>
              </a:rPr>
              <a:t>π</a:t>
            </a:r>
            <a:r>
              <a:rPr lang="fr-FR" baseline="30000" dirty="0">
                <a:solidFill>
                  <a:srgbClr val="92D050"/>
                </a:solidFill>
              </a:rPr>
              <a:t>0 </a:t>
            </a:r>
            <a:r>
              <a:rPr lang="fr-FR" dirty="0" smtClean="0">
                <a:solidFill>
                  <a:srgbClr val="92D050"/>
                </a:solidFill>
              </a:rPr>
              <a:t>(</a:t>
            </a:r>
            <a:r>
              <a:rPr lang="el-GR" dirty="0" smtClean="0">
                <a:solidFill>
                  <a:srgbClr val="92D050"/>
                </a:solidFill>
              </a:rPr>
              <a:t>π</a:t>
            </a:r>
            <a:r>
              <a:rPr lang="fr-FR" baseline="30000" dirty="0">
                <a:solidFill>
                  <a:srgbClr val="92D050"/>
                </a:solidFill>
              </a:rPr>
              <a:t>0 </a:t>
            </a:r>
            <a:r>
              <a:rPr lang="fr-FR" dirty="0" smtClean="0">
                <a:solidFill>
                  <a:srgbClr val="92D050"/>
                </a:solidFill>
                <a:sym typeface="Symbol"/>
              </a:rPr>
              <a:t></a:t>
            </a:r>
            <a:r>
              <a:rPr lang="fr-FR" dirty="0" err="1">
                <a:solidFill>
                  <a:srgbClr val="92D050"/>
                </a:solidFill>
                <a:sym typeface="Symbol"/>
              </a:rPr>
              <a:t>e</a:t>
            </a:r>
            <a:r>
              <a:rPr lang="fr-FR" baseline="30000" dirty="0" err="1">
                <a:solidFill>
                  <a:srgbClr val="92D050"/>
                </a:solidFill>
                <a:sym typeface="Symbol"/>
              </a:rPr>
              <a:t>+</a:t>
            </a:r>
            <a:r>
              <a:rPr lang="fr-FR" dirty="0" err="1">
                <a:solidFill>
                  <a:srgbClr val="92D050"/>
                </a:solidFill>
                <a:sym typeface="Symbol"/>
              </a:rPr>
              <a:t>e</a:t>
            </a:r>
            <a:r>
              <a:rPr lang="fr-FR" baseline="30000" dirty="0">
                <a:solidFill>
                  <a:srgbClr val="92D050"/>
                </a:solidFill>
                <a:sym typeface="Symbol"/>
              </a:rPr>
              <a:t>-</a:t>
            </a:r>
            <a:r>
              <a:rPr lang="el-GR" dirty="0" smtClean="0">
                <a:solidFill>
                  <a:srgbClr val="92D050"/>
                </a:solidFill>
                <a:latin typeface="Times New Roman"/>
                <a:cs typeface="Times New Roman"/>
                <a:sym typeface="Symbol"/>
              </a:rPr>
              <a:t>γ</a:t>
            </a:r>
            <a:r>
              <a:rPr lang="fr-FR" dirty="0" smtClean="0">
                <a:solidFill>
                  <a:srgbClr val="92D050"/>
                </a:solidFill>
                <a:latin typeface="Times New Roman"/>
                <a:cs typeface="Times New Roman"/>
                <a:sym typeface="Symbol"/>
              </a:rPr>
              <a:t>)</a:t>
            </a:r>
            <a:endParaRPr lang="fr-FR" dirty="0">
              <a:solidFill>
                <a:srgbClr val="92D050"/>
              </a:solidFill>
              <a:latin typeface="Times New Roman"/>
              <a:cs typeface="Times New Roman"/>
              <a:sym typeface="Symbol"/>
            </a:endParaRPr>
          </a:p>
          <a:p>
            <a:r>
              <a:rPr lang="fr-FR" baseline="30000" dirty="0" smtClean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el-GR" dirty="0" smtClean="0">
                <a:solidFill>
                  <a:srgbClr val="00B0F0"/>
                </a:solidFill>
              </a:rPr>
              <a:t>η</a:t>
            </a:r>
            <a:r>
              <a:rPr lang="fr-FR" dirty="0" smtClean="0">
                <a:solidFill>
                  <a:srgbClr val="00B0F0"/>
                </a:solidFill>
                <a:sym typeface="Symbol"/>
              </a:rPr>
              <a:t></a:t>
            </a:r>
            <a:r>
              <a:rPr lang="fr-FR" dirty="0">
                <a:solidFill>
                  <a:srgbClr val="00B0F0"/>
                </a:solidFill>
                <a:sym typeface="Symbol"/>
              </a:rPr>
              <a:t>e</a:t>
            </a:r>
            <a:r>
              <a:rPr lang="fr-FR" baseline="30000" dirty="0">
                <a:solidFill>
                  <a:srgbClr val="00B0F0"/>
                </a:solidFill>
                <a:sym typeface="Symbol"/>
              </a:rPr>
              <a:t>+</a:t>
            </a:r>
            <a:r>
              <a:rPr lang="fr-FR" dirty="0">
                <a:solidFill>
                  <a:srgbClr val="00B0F0"/>
                </a:solidFill>
                <a:sym typeface="Symbol"/>
              </a:rPr>
              <a:t>e</a:t>
            </a:r>
            <a:r>
              <a:rPr lang="fr-FR" baseline="30000" dirty="0">
                <a:solidFill>
                  <a:srgbClr val="00B0F0"/>
                </a:solidFill>
                <a:sym typeface="Symbol"/>
              </a:rPr>
              <a:t>-</a:t>
            </a:r>
            <a:r>
              <a:rPr lang="el-GR" dirty="0">
                <a:solidFill>
                  <a:srgbClr val="00B0F0"/>
                </a:solidFill>
                <a:latin typeface="Times New Roman"/>
                <a:cs typeface="Times New Roman"/>
                <a:sym typeface="Symbol"/>
              </a:rPr>
              <a:t>γ</a:t>
            </a:r>
            <a:endParaRPr lang="fr-FR" dirty="0">
              <a:solidFill>
                <a:srgbClr val="00B0F0"/>
              </a:solidFill>
              <a:latin typeface="Times New Roman"/>
              <a:cs typeface="Times New Roman"/>
              <a:sym typeface="Symbol"/>
            </a:endParaRPr>
          </a:p>
          <a:p>
            <a:r>
              <a:rPr lang="fr-FR" dirty="0" smtClean="0">
                <a:solidFill>
                  <a:srgbClr val="0000CC"/>
                </a:solidFill>
              </a:rPr>
              <a:t>N(1520)</a:t>
            </a:r>
            <a:r>
              <a:rPr lang="fr-FR" dirty="0" smtClean="0">
                <a:solidFill>
                  <a:srgbClr val="0000CC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rgbClr val="0000CC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0000CC"/>
                </a:solidFill>
                <a:sym typeface="Symbol"/>
              </a:rPr>
              <a:t>-</a:t>
            </a:r>
          </a:p>
          <a:p>
            <a:r>
              <a:rPr lang="fr-FR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fr-FR" dirty="0" smtClean="0">
                <a:solidFill>
                  <a:srgbClr val="FF0000"/>
                </a:solidFill>
              </a:rPr>
              <a:t>(1232)</a:t>
            </a:r>
            <a:r>
              <a:rPr lang="fr-FR" dirty="0">
                <a:solidFill>
                  <a:srgbClr val="FF0000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FF0000"/>
                </a:solidFill>
                <a:sym typeface="Symbol"/>
              </a:rPr>
              <a:t>-</a:t>
            </a:r>
            <a:endParaRPr lang="fr-FR" baseline="30000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 rot="1883891">
            <a:off x="2712954" y="1175369"/>
            <a:ext cx="1876293" cy="380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Very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preliminary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tx2"/>
                </a:solidFill>
              </a:rPr>
              <a:t>Exclusive </a:t>
            </a:r>
            <a:r>
              <a:rPr lang="fr-FR" sz="3600" dirty="0" err="1" smtClean="0">
                <a:solidFill>
                  <a:schemeClr val="tx2"/>
                </a:solidFill>
              </a:rPr>
              <a:t>ne</a:t>
            </a:r>
            <a:r>
              <a:rPr lang="fr-FR" sz="3600" baseline="30000" dirty="0" err="1" smtClean="0">
                <a:solidFill>
                  <a:schemeClr val="tx2"/>
                </a:solidFill>
              </a:rPr>
              <a:t>+</a:t>
            </a:r>
            <a:r>
              <a:rPr lang="fr-FR" sz="3600" dirty="0" err="1" smtClean="0">
                <a:solidFill>
                  <a:schemeClr val="tx2"/>
                </a:solidFill>
              </a:rPr>
              <a:t>e</a:t>
            </a:r>
            <a:r>
              <a:rPr lang="fr-FR" sz="3600" baseline="30000" dirty="0" smtClean="0">
                <a:solidFill>
                  <a:schemeClr val="tx2"/>
                </a:solidFill>
              </a:rPr>
              <a:t>-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channel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with</a:t>
            </a:r>
            <a:r>
              <a:rPr lang="fr-FR" sz="3600" dirty="0" smtClean="0">
                <a:solidFill>
                  <a:schemeClr val="tx2"/>
                </a:solidFill>
              </a:rPr>
              <a:t> pion </a:t>
            </a:r>
            <a:r>
              <a:rPr lang="fr-FR" sz="3600" dirty="0" err="1" smtClean="0">
                <a:solidFill>
                  <a:schemeClr val="tx2"/>
                </a:solidFill>
              </a:rPr>
              <a:t>beams</a:t>
            </a:r>
            <a:r>
              <a:rPr lang="fr-FR" sz="3600" dirty="0" smtClean="0"/>
              <a:t>:</a:t>
            </a:r>
            <a:endParaRPr lang="fr-FR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23528" y="6376243"/>
            <a:ext cx="2133600" cy="365125"/>
          </a:xfrm>
        </p:spPr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3936396" y="1157098"/>
            <a:ext cx="3310457" cy="2245023"/>
            <a:chOff x="2413305" y="2831147"/>
            <a:chExt cx="3310457" cy="2245023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305" y="2831147"/>
              <a:ext cx="3310457" cy="224502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4885728" y="2922354"/>
              <a:ext cx="838033" cy="434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039116" y="2831147"/>
              <a:ext cx="205883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bg1"/>
                  </a:solidFill>
                </a:rPr>
                <a:t>0.9 &lt;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M</a:t>
              </a:r>
              <a:r>
                <a:rPr lang="fr-FR" sz="1400" baseline="30000" dirty="0" err="1" smtClean="0">
                  <a:solidFill>
                    <a:schemeClr val="bg1"/>
                  </a:solidFill>
                </a:rPr>
                <a:t>miss</a:t>
              </a:r>
              <a:r>
                <a:rPr lang="fr-FR" sz="1400" baseline="-25000" dirty="0" err="1" smtClean="0">
                  <a:solidFill>
                    <a:schemeClr val="bg1"/>
                  </a:solidFill>
                </a:rPr>
                <a:t>ee</a:t>
              </a:r>
              <a:r>
                <a:rPr lang="fr-FR" sz="1400" dirty="0">
                  <a:solidFill>
                    <a:schemeClr val="bg1"/>
                  </a:solidFill>
                </a:rPr>
                <a:t> </a:t>
              </a:r>
              <a:r>
                <a:rPr lang="fr-FR" sz="1400" dirty="0" smtClean="0">
                  <a:solidFill>
                    <a:schemeClr val="bg1"/>
                  </a:solidFill>
                </a:rPr>
                <a:t>&lt; 1.03 </a:t>
              </a:r>
              <a:r>
                <a:rPr lang="fr-FR" sz="1400" dirty="0" err="1" smtClean="0">
                  <a:solidFill>
                    <a:schemeClr val="bg1"/>
                  </a:solidFill>
                </a:rPr>
                <a:t>GeV</a:t>
              </a:r>
              <a:r>
                <a:rPr lang="fr-FR" sz="1400" dirty="0" smtClean="0">
                  <a:solidFill>
                    <a:schemeClr val="bg1"/>
                  </a:solidFill>
                </a:rPr>
                <a:t>/c</a:t>
              </a:r>
              <a:r>
                <a:rPr lang="fr-FR" sz="1400" baseline="30000" dirty="0" smtClean="0">
                  <a:solidFill>
                    <a:schemeClr val="bg1"/>
                  </a:solidFill>
                </a:rPr>
                <a:t>2</a:t>
              </a:r>
              <a:endParaRPr lang="fr-FR" sz="1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3558642" y="1171850"/>
            <a:ext cx="3717363" cy="2257150"/>
            <a:chOff x="4048837" y="769446"/>
            <a:chExt cx="3423825" cy="2119343"/>
          </a:xfrm>
        </p:grpSpPr>
        <p:grpSp>
          <p:nvGrpSpPr>
            <p:cNvPr id="23" name="Groupe 22"/>
            <p:cNvGrpSpPr/>
            <p:nvPr/>
          </p:nvGrpSpPr>
          <p:grpSpPr>
            <a:xfrm>
              <a:off x="4396762" y="769446"/>
              <a:ext cx="3075900" cy="2119343"/>
              <a:chOff x="4379123" y="866144"/>
              <a:chExt cx="3075900" cy="2119343"/>
            </a:xfrm>
          </p:grpSpPr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9123" y="899532"/>
                <a:ext cx="3075900" cy="2085955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6619076" y="971601"/>
                <a:ext cx="738420" cy="4411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4961685" y="866144"/>
                <a:ext cx="2058833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solidFill>
                      <a:schemeClr val="bg1"/>
                    </a:solidFill>
                  </a:rPr>
                  <a:t>0.9 &lt;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M</a:t>
                </a:r>
                <a:r>
                  <a:rPr lang="fr-FR" sz="1400" baseline="30000" dirty="0" err="1" smtClean="0">
                    <a:solidFill>
                      <a:schemeClr val="bg1"/>
                    </a:solidFill>
                  </a:rPr>
                  <a:t>miss</a:t>
                </a:r>
                <a:r>
                  <a:rPr lang="fr-FR" sz="1400" baseline="-25000" dirty="0" err="1" smtClean="0">
                    <a:solidFill>
                      <a:schemeClr val="bg1"/>
                    </a:solidFill>
                  </a:rPr>
                  <a:t>ee</a:t>
                </a:r>
                <a:r>
                  <a:rPr lang="fr-FR" sz="1400" dirty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&lt; 1.03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GeV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/c</a:t>
                </a:r>
                <a:r>
                  <a:rPr lang="fr-FR" sz="1400" baseline="30000" dirty="0" smtClean="0">
                    <a:solidFill>
                      <a:schemeClr val="bg1"/>
                    </a:solidFill>
                  </a:rPr>
                  <a:t>2</a:t>
                </a:r>
                <a:endParaRPr lang="fr-FR" sz="1400" baseline="30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 rot="1883891">
              <a:off x="4048837" y="2202061"/>
              <a:ext cx="1733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chemeClr val="accent2"/>
                  </a:solidFill>
                </a:rPr>
                <a:t>Very</a:t>
              </a:r>
              <a:r>
                <a:rPr lang="fr-FR" dirty="0" smtClean="0">
                  <a:solidFill>
                    <a:schemeClr val="accent2"/>
                  </a:solidFill>
                </a:rPr>
                <a:t> </a:t>
              </a:r>
              <a:r>
                <a:rPr lang="fr-FR" dirty="0" err="1" smtClean="0">
                  <a:solidFill>
                    <a:schemeClr val="accent2"/>
                  </a:solidFill>
                </a:rPr>
                <a:t>preliminary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95090" y="4723024"/>
            <a:ext cx="8838020" cy="1200329"/>
          </a:xfrm>
          <a:prstGeom prst="rect">
            <a:avLst/>
          </a:prstGeom>
          <a:solidFill>
            <a:srgbClr val="DEECE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2"/>
                </a:solidFill>
              </a:rPr>
              <a:t>Excess</a:t>
            </a:r>
            <a:r>
              <a:rPr lang="fr-FR" dirty="0" smtClean="0">
                <a:solidFill>
                  <a:schemeClr val="bg2"/>
                </a:solidFill>
              </a:rPr>
              <a:t> consistent </a:t>
            </a:r>
            <a:r>
              <a:rPr lang="fr-FR" dirty="0" err="1" smtClean="0">
                <a:solidFill>
                  <a:schemeClr val="bg2"/>
                </a:solidFill>
              </a:rPr>
              <a:t>with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el-GR" dirty="0" smtClean="0">
                <a:solidFill>
                  <a:schemeClr val="bg2"/>
                </a:solidFill>
                <a:latin typeface="Times New Roman"/>
                <a:cs typeface="Times New Roman"/>
              </a:rPr>
              <a:t>ρ</a:t>
            </a:r>
            <a:r>
              <a:rPr lang="fr-FR" dirty="0" smtClean="0">
                <a:solidFill>
                  <a:schemeClr val="bg2"/>
                </a:solidFill>
                <a:latin typeface="Times New Roman"/>
                <a:cs typeface="Times New Roman"/>
              </a:rPr>
              <a:t> </a:t>
            </a:r>
            <a:r>
              <a:rPr lang="fr-FR" dirty="0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 </a:t>
            </a:r>
            <a:r>
              <a:rPr lang="fr-FR" dirty="0" err="1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fr-FR" baseline="30000" dirty="0" err="1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fr-FR" dirty="0" err="1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e</a:t>
            </a:r>
            <a:r>
              <a:rPr lang="fr-FR" baseline="30000" dirty="0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bg2"/>
                </a:solidFill>
                <a:latin typeface="Times New Roman"/>
                <a:cs typeface="Times New Roman"/>
              </a:rPr>
              <a:t>ρ</a:t>
            </a:r>
            <a:r>
              <a:rPr lang="fr-FR" dirty="0" smtClean="0">
                <a:solidFill>
                  <a:schemeClr val="bg2"/>
                </a:solidFill>
                <a:latin typeface="Times New Roman"/>
                <a:cs typeface="Times New Roman"/>
              </a:rPr>
              <a:t> cross section and mass </a:t>
            </a:r>
            <a:r>
              <a:rPr lang="fr-FR" dirty="0" err="1" smtClean="0">
                <a:solidFill>
                  <a:schemeClr val="bg2"/>
                </a:solidFill>
                <a:latin typeface="Times New Roman"/>
                <a:cs typeface="Times New Roman"/>
              </a:rPr>
              <a:t>shape</a:t>
            </a:r>
            <a:r>
              <a:rPr lang="fr-FR" dirty="0" smtClean="0">
                <a:solidFill>
                  <a:schemeClr val="bg2"/>
                </a:solidFill>
                <a:latin typeface="Times New Roman"/>
                <a:cs typeface="Times New Roman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latin typeface="Times New Roman"/>
                <a:cs typeface="Times New Roman"/>
              </a:rPr>
              <a:t>derived</a:t>
            </a:r>
            <a:r>
              <a:rPr lang="fr-FR" dirty="0" smtClean="0">
                <a:solidFill>
                  <a:schemeClr val="bg2"/>
                </a:solidFill>
                <a:latin typeface="Times New Roman"/>
                <a:cs typeface="Times New Roman"/>
              </a:rPr>
              <a:t> from </a:t>
            </a:r>
            <a:r>
              <a:rPr lang="el-GR" dirty="0" smtClean="0">
                <a:solidFill>
                  <a:schemeClr val="bg2"/>
                </a:solidFill>
                <a:latin typeface="Times New Roman"/>
                <a:cs typeface="Times New Roman"/>
              </a:rPr>
              <a:t>π</a:t>
            </a:r>
            <a:r>
              <a:rPr lang="fr-FR" baseline="30000" dirty="0" smtClean="0">
                <a:solidFill>
                  <a:schemeClr val="bg2"/>
                </a:solidFill>
                <a:latin typeface="Times New Roman"/>
                <a:cs typeface="Times New Roman"/>
              </a:rPr>
              <a:t>-</a:t>
            </a:r>
            <a:r>
              <a:rPr lang="fr-FR" dirty="0" smtClean="0">
                <a:solidFill>
                  <a:schemeClr val="bg2"/>
                </a:solidFill>
                <a:latin typeface="Times New Roman"/>
                <a:cs typeface="Times New Roman"/>
              </a:rPr>
              <a:t>p</a:t>
            </a:r>
            <a:r>
              <a:rPr lang="el-GR" dirty="0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π</a:t>
            </a:r>
            <a:r>
              <a:rPr lang="fr-FR" baseline="30000" dirty="0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lang="el-GR" dirty="0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π</a:t>
            </a:r>
            <a:r>
              <a:rPr lang="fr-FR" baseline="30000" dirty="0" smtClean="0">
                <a:solidFill>
                  <a:schemeClr val="bg2"/>
                </a:solidFill>
                <a:latin typeface="Times New Roman"/>
                <a:cs typeface="Times New Roman"/>
                <a:sym typeface="Symbol"/>
              </a:rPr>
              <a:t>-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n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measured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in the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same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experiment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bg2"/>
                </a:solidFill>
                <a:sym typeface="Symbol"/>
              </a:rPr>
              <a:t>Empirical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way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of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taking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into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account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VDM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form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factors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for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electromagnetic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decays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275187" y="1124744"/>
            <a:ext cx="1657923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+mj-lt"/>
              </a:rPr>
              <a:t>Total</a:t>
            </a:r>
          </a:p>
          <a:p>
            <a:r>
              <a:rPr lang="el-GR" dirty="0" smtClean="0">
                <a:solidFill>
                  <a:schemeClr val="accent4"/>
                </a:solidFill>
                <a:latin typeface="+mj-lt"/>
              </a:rPr>
              <a:t>π</a:t>
            </a:r>
            <a:r>
              <a:rPr lang="fr-FR" baseline="30000" dirty="0">
                <a:solidFill>
                  <a:schemeClr val="accent4"/>
                </a:solidFill>
                <a:latin typeface="+mj-lt"/>
              </a:rPr>
              <a:t>0 </a:t>
            </a:r>
            <a:r>
              <a:rPr lang="fr-FR" dirty="0" smtClean="0">
                <a:solidFill>
                  <a:schemeClr val="accent4"/>
                </a:solidFill>
                <a:latin typeface="+mj-lt"/>
                <a:sym typeface="Symbol"/>
              </a:rPr>
              <a:t></a:t>
            </a:r>
            <a:r>
              <a:rPr lang="fr-FR" dirty="0" err="1" smtClean="0">
                <a:solidFill>
                  <a:schemeClr val="accent4"/>
                </a:solidFill>
                <a:latin typeface="+mj-lt"/>
                <a:sym typeface="Symbol"/>
              </a:rPr>
              <a:t>e</a:t>
            </a:r>
            <a:r>
              <a:rPr lang="fr-FR" baseline="30000" dirty="0" err="1" smtClean="0">
                <a:solidFill>
                  <a:schemeClr val="accent4"/>
                </a:solidFill>
                <a:latin typeface="+mj-lt"/>
                <a:sym typeface="Symbol"/>
              </a:rPr>
              <a:t>+</a:t>
            </a:r>
            <a:r>
              <a:rPr lang="fr-FR" dirty="0" err="1" smtClean="0">
                <a:solidFill>
                  <a:schemeClr val="accent4"/>
                </a:solidFill>
                <a:latin typeface="+mj-lt"/>
                <a:sym typeface="Symbol"/>
              </a:rPr>
              <a:t>e</a:t>
            </a:r>
            <a:r>
              <a:rPr lang="fr-FR" baseline="30000" dirty="0" smtClean="0">
                <a:solidFill>
                  <a:schemeClr val="accent4"/>
                </a:solidFill>
                <a:latin typeface="+mj-lt"/>
                <a:sym typeface="Symbol"/>
              </a:rPr>
              <a:t>-</a:t>
            </a:r>
            <a:r>
              <a:rPr lang="el-GR" dirty="0" smtClean="0">
                <a:solidFill>
                  <a:schemeClr val="accent4"/>
                </a:solidFill>
                <a:latin typeface="+mj-lt"/>
                <a:cs typeface="Times New Roman"/>
                <a:sym typeface="Symbol"/>
              </a:rPr>
              <a:t>γ</a:t>
            </a:r>
            <a:endParaRPr lang="fr-FR" dirty="0" smtClean="0">
              <a:solidFill>
                <a:schemeClr val="accent4"/>
              </a:solidFill>
              <a:latin typeface="+mj-lt"/>
              <a:cs typeface="Times New Roman"/>
              <a:sym typeface="Symbol"/>
            </a:endParaRPr>
          </a:p>
          <a:p>
            <a:r>
              <a:rPr lang="el-GR" dirty="0" smtClean="0">
                <a:solidFill>
                  <a:srgbClr val="00B0F0"/>
                </a:solidFill>
                <a:latin typeface="+mj-lt"/>
              </a:rPr>
              <a:t>η</a:t>
            </a:r>
            <a:r>
              <a:rPr lang="fr-FR" dirty="0" smtClean="0">
                <a:solidFill>
                  <a:srgbClr val="00B0F0"/>
                </a:solidFill>
                <a:latin typeface="+mj-lt"/>
                <a:sym typeface="Symbol"/>
              </a:rPr>
              <a:t></a:t>
            </a:r>
            <a:r>
              <a:rPr lang="fr-FR" dirty="0">
                <a:solidFill>
                  <a:srgbClr val="00B0F0"/>
                </a:solidFill>
                <a:latin typeface="+mj-lt"/>
                <a:sym typeface="Symbol"/>
              </a:rPr>
              <a:t>e</a:t>
            </a:r>
            <a:r>
              <a:rPr lang="fr-FR" baseline="30000" dirty="0">
                <a:solidFill>
                  <a:srgbClr val="00B0F0"/>
                </a:solidFill>
                <a:latin typeface="+mj-lt"/>
                <a:sym typeface="Symbol"/>
              </a:rPr>
              <a:t>+</a:t>
            </a:r>
            <a:r>
              <a:rPr lang="fr-FR" dirty="0">
                <a:solidFill>
                  <a:srgbClr val="00B0F0"/>
                </a:solidFill>
                <a:latin typeface="+mj-lt"/>
                <a:sym typeface="Symbol"/>
              </a:rPr>
              <a:t>e</a:t>
            </a:r>
            <a:r>
              <a:rPr lang="fr-FR" baseline="30000" dirty="0">
                <a:solidFill>
                  <a:srgbClr val="00B0F0"/>
                </a:solidFill>
                <a:latin typeface="+mj-lt"/>
                <a:sym typeface="Symbol"/>
              </a:rPr>
              <a:t>-</a:t>
            </a:r>
            <a:r>
              <a:rPr lang="el-GR" dirty="0">
                <a:solidFill>
                  <a:srgbClr val="00B0F0"/>
                </a:solidFill>
                <a:latin typeface="+mj-lt"/>
                <a:cs typeface="Times New Roman"/>
                <a:sym typeface="Symbol"/>
              </a:rPr>
              <a:t>γ</a:t>
            </a:r>
            <a:endParaRPr lang="fr-FR" dirty="0">
              <a:solidFill>
                <a:srgbClr val="00B0F0"/>
              </a:solidFill>
              <a:latin typeface="+mj-lt"/>
              <a:cs typeface="Times New Roman"/>
              <a:sym typeface="Symbol"/>
            </a:endParaRPr>
          </a:p>
          <a:p>
            <a:r>
              <a:rPr lang="fr-FR" dirty="0" smtClean="0">
                <a:solidFill>
                  <a:srgbClr val="0000CC"/>
                </a:solidFill>
              </a:rPr>
              <a:t>N(1520)</a:t>
            </a:r>
            <a:r>
              <a:rPr lang="fr-FR" dirty="0" smtClean="0">
                <a:solidFill>
                  <a:srgbClr val="0000CC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rgbClr val="0000CC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0000CC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0000CC"/>
                </a:solidFill>
                <a:sym typeface="Symbol"/>
              </a:rPr>
              <a:t>-</a:t>
            </a:r>
          </a:p>
          <a:p>
            <a:r>
              <a:rPr lang="fr-FR" dirty="0">
                <a:solidFill>
                  <a:srgbClr val="FF0000"/>
                </a:solidFill>
                <a:latin typeface="Arial"/>
                <a:cs typeface="Arial"/>
              </a:rPr>
              <a:t>Δ</a:t>
            </a:r>
            <a:r>
              <a:rPr lang="fr-FR" dirty="0" smtClean="0">
                <a:solidFill>
                  <a:srgbClr val="FF0000"/>
                </a:solidFill>
              </a:rPr>
              <a:t>(1232)</a:t>
            </a:r>
            <a:r>
              <a:rPr lang="fr-FR" dirty="0">
                <a:solidFill>
                  <a:srgbClr val="FF0000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rgbClr val="FF0000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rgbClr val="FF0000"/>
                </a:solidFill>
                <a:sym typeface="Symbol"/>
              </a:rPr>
              <a:t>-</a:t>
            </a:r>
            <a:endParaRPr lang="fr-FR" baseline="30000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256831" y="1625177"/>
            <a:ext cx="136152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M</a:t>
            </a:r>
            <a:r>
              <a:rPr lang="fr-FR" sz="1400" baseline="30000" dirty="0" err="1" smtClean="0">
                <a:solidFill>
                  <a:schemeClr val="bg1"/>
                </a:solidFill>
              </a:rPr>
              <a:t>miss</a:t>
            </a:r>
            <a:r>
              <a:rPr lang="fr-FR" sz="1400" baseline="-25000" dirty="0" err="1" smtClean="0">
                <a:solidFill>
                  <a:schemeClr val="bg1"/>
                </a:solidFill>
              </a:rPr>
              <a:t>ee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GeV</a:t>
            </a:r>
            <a:r>
              <a:rPr lang="fr-FR" sz="1400" dirty="0" smtClean="0">
                <a:solidFill>
                  <a:schemeClr val="bg1"/>
                </a:solidFill>
              </a:rPr>
              <a:t>/c</a:t>
            </a:r>
            <a:r>
              <a:rPr lang="fr-FR" sz="1400" baseline="30000" dirty="0" smtClean="0">
                <a:solidFill>
                  <a:schemeClr val="bg1"/>
                </a:solidFill>
              </a:rPr>
              <a:t>2</a:t>
            </a:r>
            <a:r>
              <a:rPr lang="fr-FR" sz="1400" dirty="0" smtClean="0">
                <a:solidFill>
                  <a:schemeClr val="bg1"/>
                </a:solidFill>
              </a:rPr>
              <a:t>)</a:t>
            </a:r>
            <a:endParaRPr lang="fr-FR" sz="1400" baseline="30000" dirty="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932040" y="3573016"/>
            <a:ext cx="1286250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M</a:t>
            </a:r>
            <a:r>
              <a:rPr lang="fr-FR" sz="1400" baseline="30000" dirty="0" err="1" smtClean="0">
                <a:solidFill>
                  <a:schemeClr val="bg1"/>
                </a:solidFill>
              </a:rPr>
              <a:t>inv</a:t>
            </a:r>
            <a:r>
              <a:rPr lang="fr-FR" sz="1400" baseline="-25000" dirty="0" err="1" smtClean="0">
                <a:solidFill>
                  <a:schemeClr val="bg1"/>
                </a:solidFill>
              </a:rPr>
              <a:t>ee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GeV</a:t>
            </a:r>
            <a:r>
              <a:rPr lang="fr-FR" sz="1400" dirty="0" smtClean="0">
                <a:solidFill>
                  <a:schemeClr val="bg1"/>
                </a:solidFill>
              </a:rPr>
              <a:t>/c</a:t>
            </a:r>
            <a:r>
              <a:rPr lang="fr-FR" sz="1400" baseline="30000" dirty="0" smtClean="0">
                <a:solidFill>
                  <a:schemeClr val="bg1"/>
                </a:solidFill>
              </a:rPr>
              <a:t>2</a:t>
            </a:r>
            <a:r>
              <a:rPr lang="fr-FR" sz="1400" dirty="0" smtClean="0">
                <a:solidFill>
                  <a:schemeClr val="bg1"/>
                </a:solidFill>
              </a:rPr>
              <a:t>)</a:t>
            </a:r>
            <a:endParaRPr lang="fr-FR" sz="1400" baseline="30000" dirty="0">
              <a:solidFill>
                <a:schemeClr val="bg1"/>
              </a:solidFill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05264"/>
            <a:ext cx="2082876" cy="1008112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174595" y="1124744"/>
            <a:ext cx="3461301" cy="2275200"/>
            <a:chOff x="-2883035" y="1340768"/>
            <a:chExt cx="3461301" cy="2275200"/>
          </a:xfrm>
        </p:grpSpPr>
        <p:grpSp>
          <p:nvGrpSpPr>
            <p:cNvPr id="13" name="Groupe 12"/>
            <p:cNvGrpSpPr/>
            <p:nvPr/>
          </p:nvGrpSpPr>
          <p:grpSpPr>
            <a:xfrm>
              <a:off x="-2883035" y="1340768"/>
              <a:ext cx="3461301" cy="2275200"/>
              <a:chOff x="-386770" y="958857"/>
              <a:chExt cx="3461301" cy="2275200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-386770" y="958857"/>
                <a:ext cx="3461301" cy="2275200"/>
                <a:chOff x="-111868" y="636654"/>
                <a:chExt cx="3079262" cy="2088234"/>
              </a:xfrm>
            </p:grpSpPr>
            <p:pic>
              <p:nvPicPr>
                <p:cNvPr id="28" name="Image 2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11868" y="636654"/>
                  <a:ext cx="3079262" cy="2088234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370794" y="828178"/>
                  <a:ext cx="1008112" cy="1497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" name="ZoneTexte 2"/>
              <p:cNvSpPr txBox="1"/>
              <p:nvPr/>
            </p:nvSpPr>
            <p:spPr>
              <a:xfrm>
                <a:off x="-6662" y="1390905"/>
                <a:ext cx="120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chemeClr val="bg1"/>
                    </a:solidFill>
                    <a:sym typeface="Symbol"/>
                  </a:rPr>
                  <a:t>π</a:t>
                </a:r>
                <a:r>
                  <a:rPr lang="fr-FR" baseline="30000" dirty="0" smtClean="0">
                    <a:solidFill>
                      <a:schemeClr val="bg1"/>
                    </a:solidFill>
                    <a:sym typeface="Symbol"/>
                  </a:rPr>
                  <a:t>-</a:t>
                </a:r>
                <a:r>
                  <a:rPr lang="fr-FR" dirty="0" smtClean="0">
                    <a:solidFill>
                      <a:schemeClr val="bg1"/>
                    </a:solidFill>
                    <a:sym typeface="Symbol"/>
                  </a:rPr>
                  <a:t>p</a:t>
                </a:r>
                <a:r>
                  <a:rPr lang="el-GR" dirty="0" smtClean="0">
                    <a:solidFill>
                      <a:schemeClr val="bg1"/>
                    </a:solidFill>
                    <a:sym typeface="Symbol"/>
                  </a:rPr>
                  <a:t></a:t>
                </a:r>
                <a:r>
                  <a:rPr lang="fr-FR" dirty="0" err="1" smtClean="0">
                    <a:solidFill>
                      <a:schemeClr val="bg1"/>
                    </a:solidFill>
                    <a:sym typeface="Symbol"/>
                  </a:rPr>
                  <a:t>ne</a:t>
                </a:r>
                <a:r>
                  <a:rPr lang="fr-FR" baseline="30000" dirty="0" err="1" smtClean="0">
                    <a:solidFill>
                      <a:schemeClr val="bg1"/>
                    </a:solidFill>
                    <a:sym typeface="Symbol"/>
                  </a:rPr>
                  <a:t>+</a:t>
                </a:r>
                <a:r>
                  <a:rPr lang="fr-FR" dirty="0" err="1" smtClean="0">
                    <a:solidFill>
                      <a:schemeClr val="bg1"/>
                    </a:solidFill>
                    <a:sym typeface="Symbol"/>
                  </a:rPr>
                  <a:t>e</a:t>
                </a:r>
                <a:r>
                  <a:rPr lang="fr-FR" baseline="30000" dirty="0" smtClean="0">
                    <a:solidFill>
                      <a:schemeClr val="bg1"/>
                    </a:solidFill>
                    <a:sym typeface="Symbol"/>
                  </a:rPr>
                  <a:t>-</a:t>
                </a:r>
                <a:endParaRPr lang="fr-FR" baseline="30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>
                <a:off x="654529" y="1750945"/>
                <a:ext cx="373437" cy="9189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-306474" y="1556792"/>
              <a:ext cx="846026" cy="3889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031781" y="1370748"/>
              <a:ext cx="1630717" cy="1498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-1147384" y="1379450"/>
              <a:ext cx="1706236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bg1"/>
                  </a:solidFill>
                </a:rPr>
                <a:t>M</a:t>
              </a:r>
              <a:r>
                <a:rPr lang="fr-FR" sz="1400" baseline="30000" dirty="0" err="1" smtClean="0">
                  <a:solidFill>
                    <a:schemeClr val="bg1"/>
                  </a:solidFill>
                </a:rPr>
                <a:t>inv</a:t>
              </a:r>
              <a:r>
                <a:rPr lang="fr-FR" sz="1400" baseline="-25000" dirty="0" err="1" smtClean="0">
                  <a:solidFill>
                    <a:schemeClr val="bg1"/>
                  </a:solidFill>
                </a:rPr>
                <a:t>ee</a:t>
              </a:r>
              <a:r>
                <a:rPr lang="fr-FR" sz="1400" dirty="0" smtClean="0">
                  <a:solidFill>
                    <a:schemeClr val="bg1"/>
                  </a:solidFill>
                </a:rPr>
                <a:t>  &gt; </a:t>
              </a:r>
              <a:r>
                <a:rPr lang="fr-FR" sz="1400" dirty="0">
                  <a:solidFill>
                    <a:schemeClr val="bg1"/>
                  </a:solidFill>
                </a:rPr>
                <a:t>0.12 </a:t>
              </a:r>
              <a:r>
                <a:rPr lang="fr-FR" sz="1400" dirty="0" err="1">
                  <a:solidFill>
                    <a:schemeClr val="bg1"/>
                  </a:solidFill>
                </a:rPr>
                <a:t>GeV</a:t>
              </a:r>
              <a:r>
                <a:rPr lang="fr-FR" sz="1400" dirty="0">
                  <a:solidFill>
                    <a:schemeClr val="bg1"/>
                  </a:solidFill>
                </a:rPr>
                <a:t>/c</a:t>
              </a:r>
              <a:r>
                <a:rPr lang="fr-FR" sz="1400" baseline="30000" dirty="0">
                  <a:solidFill>
                    <a:schemeClr val="bg1"/>
                  </a:solidFill>
                </a:rPr>
                <a:t>2</a:t>
              </a:r>
              <a:r>
                <a:rPr lang="fr-FR" sz="1400" dirty="0">
                  <a:solidFill>
                    <a:schemeClr val="bg1"/>
                  </a:solidFill>
                </a:rPr>
                <a:t> </a:t>
              </a:r>
              <a:endParaRPr lang="fr-FR" sz="1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-2432" y="1124744"/>
            <a:ext cx="3638328" cy="2228625"/>
            <a:chOff x="126408" y="3336943"/>
            <a:chExt cx="3638328" cy="2484248"/>
          </a:xfrm>
        </p:grpSpPr>
        <p:grpSp>
          <p:nvGrpSpPr>
            <p:cNvPr id="8" name="Groupe 7"/>
            <p:cNvGrpSpPr/>
            <p:nvPr/>
          </p:nvGrpSpPr>
          <p:grpSpPr>
            <a:xfrm>
              <a:off x="126408" y="3336943"/>
              <a:ext cx="3638328" cy="2484248"/>
              <a:chOff x="-1868456" y="4090928"/>
              <a:chExt cx="3362034" cy="2161194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0195" y="4090928"/>
                <a:ext cx="3186843" cy="2161194"/>
              </a:xfrm>
              <a:prstGeom prst="rect">
                <a:avLst/>
              </a:prstGeom>
            </p:spPr>
          </p:pic>
          <p:grpSp>
            <p:nvGrpSpPr>
              <p:cNvPr id="6" name="Groupe 5"/>
              <p:cNvGrpSpPr/>
              <p:nvPr/>
            </p:nvGrpSpPr>
            <p:grpSpPr>
              <a:xfrm>
                <a:off x="-1868456" y="4100879"/>
                <a:ext cx="3362034" cy="1420917"/>
                <a:chOff x="-3915415" y="2122215"/>
                <a:chExt cx="3362034" cy="1420917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-1385272" y="2192349"/>
                  <a:ext cx="738420" cy="4836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-2988840" y="2132856"/>
                  <a:ext cx="1008112" cy="1497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-2259617" y="2122215"/>
                  <a:ext cx="1706236" cy="30777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err="1" smtClean="0">
                      <a:solidFill>
                        <a:schemeClr val="bg1"/>
                      </a:solidFill>
                    </a:rPr>
                    <a:t>M</a:t>
                  </a:r>
                  <a:r>
                    <a:rPr lang="fr-FR" sz="1400" baseline="30000" dirty="0" err="1" smtClean="0">
                      <a:solidFill>
                        <a:schemeClr val="bg1"/>
                      </a:solidFill>
                    </a:rPr>
                    <a:t>inv</a:t>
                  </a:r>
                  <a:r>
                    <a:rPr lang="fr-FR" sz="1400" baseline="-25000" dirty="0" err="1" smtClean="0">
                      <a:solidFill>
                        <a:schemeClr val="bg1"/>
                      </a:solidFill>
                    </a:rPr>
                    <a:t>ee</a:t>
                  </a:r>
                  <a:r>
                    <a:rPr lang="fr-FR" sz="1400" dirty="0" smtClean="0">
                      <a:solidFill>
                        <a:schemeClr val="bg1"/>
                      </a:solidFill>
                    </a:rPr>
                    <a:t>  &gt; </a:t>
                  </a:r>
                  <a:r>
                    <a:rPr lang="fr-FR" sz="1400" dirty="0">
                      <a:solidFill>
                        <a:schemeClr val="bg1"/>
                      </a:solidFill>
                    </a:rPr>
                    <a:t>0.12 </a:t>
                  </a:r>
                  <a:r>
                    <a:rPr lang="fr-FR" sz="1400" dirty="0" err="1">
                      <a:solidFill>
                        <a:schemeClr val="bg1"/>
                      </a:solidFill>
                    </a:rPr>
                    <a:t>GeV</a:t>
                  </a:r>
                  <a:r>
                    <a:rPr lang="fr-FR" sz="1400" dirty="0">
                      <a:solidFill>
                        <a:schemeClr val="bg1"/>
                      </a:solidFill>
                    </a:rPr>
                    <a:t>/c</a:t>
                  </a:r>
                  <a:r>
                    <a:rPr lang="fr-FR" sz="1400" baseline="30000" dirty="0">
                      <a:solidFill>
                        <a:schemeClr val="bg1"/>
                      </a:solidFill>
                    </a:rPr>
                    <a:t>2</a:t>
                  </a:r>
                  <a:r>
                    <a:rPr lang="fr-FR" sz="1400" dirty="0">
                      <a:solidFill>
                        <a:schemeClr val="bg1"/>
                      </a:solidFill>
                    </a:rPr>
                    <a:t> </a:t>
                  </a:r>
                  <a:endParaRPr lang="fr-FR" sz="1400" baseline="30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 rot="1883891">
                  <a:off x="-3915415" y="3173800"/>
                  <a:ext cx="17338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 smtClean="0">
                      <a:solidFill>
                        <a:schemeClr val="accent2"/>
                      </a:solidFill>
                    </a:rPr>
                    <a:t>Very</a:t>
                  </a:r>
                  <a:r>
                    <a:rPr lang="fr-FR" dirty="0" smtClean="0">
                      <a:solidFill>
                        <a:schemeClr val="accent2"/>
                      </a:solidFill>
                    </a:rPr>
                    <a:t> </a:t>
                  </a:r>
                  <a:r>
                    <a:rPr lang="fr-FR" dirty="0" err="1" smtClean="0">
                      <a:solidFill>
                        <a:schemeClr val="accent2"/>
                      </a:solidFill>
                    </a:rPr>
                    <a:t>preliminary</a:t>
                  </a:r>
                  <a:endParaRPr lang="fr-FR" dirty="0">
                    <a:solidFill>
                      <a:schemeClr val="accent2"/>
                    </a:solidFill>
                  </a:endParaRPr>
                </a:p>
              </p:txBody>
            </p:sp>
          </p:grpSp>
        </p:grpSp>
        <p:sp>
          <p:nvSpPr>
            <p:cNvPr id="48" name="ZoneTexte 47"/>
            <p:cNvSpPr txBox="1"/>
            <p:nvPr/>
          </p:nvSpPr>
          <p:spPr>
            <a:xfrm>
              <a:off x="610003" y="3815780"/>
              <a:ext cx="1208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  <a:sym typeface="Symbol"/>
                </a:rPr>
                <a:t>π</a:t>
              </a:r>
              <a:r>
                <a:rPr lang="fr-FR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r>
                <a:rPr lang="fr-FR" dirty="0" smtClean="0">
                  <a:solidFill>
                    <a:schemeClr val="bg1"/>
                  </a:solidFill>
                  <a:sym typeface="Symbol"/>
                </a:rPr>
                <a:t>p</a:t>
              </a:r>
              <a:r>
                <a:rPr lang="el-GR" dirty="0" smtClean="0">
                  <a:solidFill>
                    <a:schemeClr val="bg1"/>
                  </a:solidFill>
                  <a:sym typeface="Symbol"/>
                </a:rPr>
                <a:t></a:t>
              </a:r>
              <a:r>
                <a:rPr lang="fr-FR" dirty="0" err="1" smtClean="0">
                  <a:solidFill>
                    <a:schemeClr val="bg1"/>
                  </a:solidFill>
                  <a:sym typeface="Symbol"/>
                </a:rPr>
                <a:t>ne</a:t>
              </a:r>
              <a:r>
                <a:rPr lang="fr-FR" baseline="30000" dirty="0" err="1" smtClean="0">
                  <a:solidFill>
                    <a:schemeClr val="bg1"/>
                  </a:solidFill>
                  <a:sym typeface="Symbol"/>
                </a:rPr>
                <a:t>+</a:t>
              </a:r>
              <a:r>
                <a:rPr lang="fr-FR" dirty="0" err="1" smtClean="0">
                  <a:solidFill>
                    <a:schemeClr val="bg1"/>
                  </a:solidFill>
                  <a:sym typeface="Symbol"/>
                </a:rPr>
                <a:t>e</a:t>
              </a:r>
              <a:r>
                <a:rPr lang="fr-FR" baseline="30000" dirty="0" smtClean="0">
                  <a:solidFill>
                    <a:schemeClr val="bg1"/>
                  </a:solidFill>
                  <a:sym typeface="Symbol"/>
                </a:rPr>
                <a:t>-</a:t>
              </a:r>
              <a:endParaRPr lang="fr-FR" baseline="30000" dirty="0">
                <a:solidFill>
                  <a:schemeClr val="bg1"/>
                </a:solidFill>
              </a:endParaRPr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>
              <a:off x="1259632" y="4221088"/>
              <a:ext cx="373437" cy="9189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ZoneTexte 52"/>
          <p:cNvSpPr txBox="1"/>
          <p:nvPr/>
        </p:nvSpPr>
        <p:spPr>
          <a:xfrm>
            <a:off x="1187624" y="3573016"/>
            <a:ext cx="1361527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M</a:t>
            </a:r>
            <a:r>
              <a:rPr lang="fr-FR" sz="1400" baseline="30000" dirty="0" err="1" smtClean="0">
                <a:solidFill>
                  <a:schemeClr val="bg1"/>
                </a:solidFill>
              </a:rPr>
              <a:t>miss</a:t>
            </a:r>
            <a:r>
              <a:rPr lang="fr-FR" sz="1400" baseline="-25000" dirty="0" err="1" smtClean="0">
                <a:solidFill>
                  <a:schemeClr val="bg1"/>
                </a:solidFill>
              </a:rPr>
              <a:t>ee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GeV</a:t>
            </a:r>
            <a:r>
              <a:rPr lang="fr-FR" sz="1400" dirty="0" smtClean="0">
                <a:solidFill>
                  <a:schemeClr val="bg1"/>
                </a:solidFill>
              </a:rPr>
              <a:t>/c</a:t>
            </a:r>
            <a:r>
              <a:rPr lang="fr-FR" sz="1400" baseline="30000" dirty="0" smtClean="0">
                <a:solidFill>
                  <a:schemeClr val="bg1"/>
                </a:solidFill>
              </a:rPr>
              <a:t>2</a:t>
            </a:r>
            <a:r>
              <a:rPr lang="fr-FR" sz="1400" dirty="0" smtClean="0">
                <a:solidFill>
                  <a:schemeClr val="bg1"/>
                </a:solidFill>
              </a:rPr>
              <a:t>)</a:t>
            </a:r>
            <a:endParaRPr lang="fr-FR" sz="1400" baseline="30000" dirty="0">
              <a:solidFill>
                <a:schemeClr val="bg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644008" y="1484784"/>
            <a:ext cx="1208985" cy="33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sym typeface="Symbol"/>
              </a:rPr>
              <a:t>π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r>
              <a:rPr lang="fr-FR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ne</a:t>
            </a:r>
            <a:r>
              <a:rPr lang="fr-FR" baseline="30000" dirty="0" err="1" smtClean="0">
                <a:solidFill>
                  <a:schemeClr val="bg1"/>
                </a:solidFill>
                <a:sym typeface="Symbol"/>
              </a:rPr>
              <a:t>+</a:t>
            </a:r>
            <a:r>
              <a:rPr lang="fr-FR" dirty="0" err="1" smtClean="0">
                <a:solidFill>
                  <a:schemeClr val="bg1"/>
                </a:solidFill>
                <a:sym typeface="Symbol"/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  <a:sym typeface="Symbol"/>
              </a:rPr>
              <a:t>-</a:t>
            </a:r>
            <a:endParaRPr lang="fr-FR" baseline="30000" dirty="0">
              <a:solidFill>
                <a:schemeClr val="bg1"/>
              </a:solidFill>
            </a:endParaRPr>
          </a:p>
        </p:txBody>
      </p:sp>
      <p:sp>
        <p:nvSpPr>
          <p:cNvPr id="5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068318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13</a:t>
            </a:fld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5868144" y="2008722"/>
            <a:ext cx="3219773" cy="2592151"/>
            <a:chOff x="6012160" y="2008722"/>
            <a:chExt cx="3219773" cy="2592151"/>
          </a:xfrm>
        </p:grpSpPr>
        <p:grpSp>
          <p:nvGrpSpPr>
            <p:cNvPr id="57" name="Groupe 56"/>
            <p:cNvGrpSpPr/>
            <p:nvPr/>
          </p:nvGrpSpPr>
          <p:grpSpPr>
            <a:xfrm>
              <a:off x="6012160" y="2008722"/>
              <a:ext cx="3219773" cy="2592151"/>
              <a:chOff x="6012160" y="2008722"/>
              <a:chExt cx="3219773" cy="2592151"/>
            </a:xfrm>
          </p:grpSpPr>
          <p:sp>
            <p:nvSpPr>
              <p:cNvPr id="44" name="ZoneTexte 43"/>
              <p:cNvSpPr txBox="1"/>
              <p:nvPr/>
            </p:nvSpPr>
            <p:spPr>
              <a:xfrm>
                <a:off x="7275187" y="2518741"/>
                <a:ext cx="1812730" cy="3693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FF66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solidFill>
                      <a:srgbClr val="FF66CC"/>
                    </a:solidFill>
                    <a:latin typeface="Times New Roman"/>
                    <a:cs typeface="Times New Roman"/>
                  </a:rPr>
                  <a:t>ρ</a:t>
                </a:r>
                <a:r>
                  <a:rPr lang="el-GR" dirty="0" smtClean="0">
                    <a:solidFill>
                      <a:srgbClr val="FF66CC"/>
                    </a:solidFill>
                    <a:latin typeface="Times New Roman"/>
                    <a:cs typeface="Times New Roman"/>
                    <a:sym typeface="Symbol"/>
                  </a:rPr>
                  <a:t></a:t>
                </a:r>
                <a:r>
                  <a:rPr lang="fr-FR" dirty="0" err="1" smtClean="0">
                    <a:solidFill>
                      <a:srgbClr val="FF66CC"/>
                    </a:solidFill>
                    <a:latin typeface="Times New Roman"/>
                    <a:cs typeface="Times New Roman"/>
                    <a:sym typeface="Symbol"/>
                  </a:rPr>
                  <a:t>e</a:t>
                </a:r>
                <a:r>
                  <a:rPr lang="fr-FR" baseline="30000" dirty="0" err="1" smtClean="0">
                    <a:solidFill>
                      <a:srgbClr val="FF66CC"/>
                    </a:solidFill>
                    <a:latin typeface="Times New Roman"/>
                    <a:cs typeface="Times New Roman"/>
                    <a:sym typeface="Symbol"/>
                  </a:rPr>
                  <a:t>+</a:t>
                </a:r>
                <a:r>
                  <a:rPr lang="fr-FR" dirty="0" err="1" smtClean="0">
                    <a:solidFill>
                      <a:srgbClr val="FF66CC"/>
                    </a:solidFill>
                    <a:latin typeface="Times New Roman"/>
                    <a:cs typeface="Times New Roman"/>
                    <a:sym typeface="Symbol"/>
                  </a:rPr>
                  <a:t>e</a:t>
                </a:r>
                <a:r>
                  <a:rPr lang="fr-FR" baseline="30000" dirty="0" smtClean="0">
                    <a:solidFill>
                      <a:srgbClr val="FF66CC"/>
                    </a:solidFill>
                    <a:latin typeface="Times New Roman"/>
                    <a:cs typeface="Times New Roman"/>
                    <a:sym typeface="Symbol"/>
                  </a:rPr>
                  <a:t>-</a:t>
                </a:r>
                <a:r>
                  <a:rPr lang="fr-FR" dirty="0" smtClean="0">
                    <a:solidFill>
                      <a:srgbClr val="FF66CC"/>
                    </a:solidFill>
                    <a:latin typeface="Times New Roman"/>
                    <a:cs typeface="Times New Roman"/>
                    <a:sym typeface="Symbol"/>
                  </a:rPr>
                  <a:t> (~1/M</a:t>
                </a:r>
                <a:r>
                  <a:rPr lang="fr-FR" baseline="30000" dirty="0" smtClean="0">
                    <a:solidFill>
                      <a:srgbClr val="FF66CC"/>
                    </a:solidFill>
                    <a:latin typeface="Times New Roman"/>
                    <a:cs typeface="Times New Roman"/>
                    <a:sym typeface="Symbol"/>
                  </a:rPr>
                  <a:t>3</a:t>
                </a:r>
                <a:r>
                  <a:rPr lang="fr-FR" dirty="0" smtClean="0">
                    <a:solidFill>
                      <a:srgbClr val="FF66CC"/>
                    </a:solidFill>
                    <a:latin typeface="Times New Roman"/>
                    <a:cs typeface="Times New Roman"/>
                    <a:sym typeface="Symbol"/>
                  </a:rPr>
                  <a:t>)</a:t>
                </a:r>
                <a:endParaRPr lang="fr-FR" baseline="30000" dirty="0">
                  <a:solidFill>
                    <a:srgbClr val="FF66CC"/>
                  </a:solidFill>
                </a:endParaRPr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296"/>
              <a:stretch/>
            </p:blipFill>
            <p:spPr bwMode="auto">
              <a:xfrm>
                <a:off x="7092280" y="2951214"/>
                <a:ext cx="2139653" cy="1485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Connecteur droit avec flèche 20"/>
              <p:cNvCxnSpPr/>
              <p:nvPr/>
            </p:nvCxnSpPr>
            <p:spPr>
              <a:xfrm flipH="1" flipV="1">
                <a:off x="7812360" y="2852936"/>
                <a:ext cx="150484" cy="1027857"/>
              </a:xfrm>
              <a:prstGeom prst="straightConnector1">
                <a:avLst/>
              </a:prstGeom>
              <a:ln>
                <a:solidFill>
                  <a:srgbClr val="FF66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7452320" y="4293096"/>
                <a:ext cx="1300228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chemeClr val="bg1"/>
                    </a:solidFill>
                  </a:rPr>
                  <a:t>M</a:t>
                </a:r>
                <a:r>
                  <a:rPr lang="fr-FR" sz="1400" baseline="30000" dirty="0" err="1" smtClean="0">
                    <a:solidFill>
                      <a:schemeClr val="bg1"/>
                    </a:solidFill>
                  </a:rPr>
                  <a:t>inv</a:t>
                </a:r>
                <a:r>
                  <a:rPr lang="el-GR" sz="1400" baseline="-25000" dirty="0" smtClean="0">
                    <a:solidFill>
                      <a:schemeClr val="bg1"/>
                    </a:solidFill>
                  </a:rPr>
                  <a:t>ππ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>
                    <a:solidFill>
                      <a:schemeClr val="bg1"/>
                    </a:solidFill>
                  </a:rPr>
                  <a:t>(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chemeClr val="bg1"/>
                    </a:solidFill>
                  </a:rPr>
                  <a:t>GeV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/c</a:t>
                </a:r>
                <a:r>
                  <a:rPr lang="fr-FR" sz="1400" baseline="30000" dirty="0" smtClean="0">
                    <a:solidFill>
                      <a:schemeClr val="bg1"/>
                    </a:solidFill>
                  </a:rPr>
                  <a:t>2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)</a:t>
                </a:r>
                <a:endParaRPr lang="fr-FR" sz="1400" baseline="30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>
              <a:xfrm flipH="1" flipV="1">
                <a:off x="6012160" y="2008722"/>
                <a:ext cx="1296144" cy="700198"/>
              </a:xfrm>
              <a:prstGeom prst="straightConnector1">
                <a:avLst/>
              </a:prstGeom>
              <a:ln>
                <a:solidFill>
                  <a:srgbClr val="FF66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ZoneTexte 58"/>
            <p:cNvSpPr txBox="1"/>
            <p:nvPr/>
          </p:nvSpPr>
          <p:spPr>
            <a:xfrm>
              <a:off x="6042049" y="3995772"/>
              <a:ext cx="906365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66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66CC"/>
                  </a:solidFill>
                  <a:latin typeface="Times New Roman"/>
                  <a:cs typeface="Times New Roman"/>
                </a:rPr>
                <a:t>ρ</a:t>
              </a:r>
              <a:r>
                <a:rPr lang="el-GR" dirty="0" smtClean="0">
                  <a:solidFill>
                    <a:srgbClr val="FF66CC"/>
                  </a:solidFill>
                  <a:latin typeface="Times New Roman"/>
                  <a:cs typeface="Times New Roman"/>
                  <a:sym typeface="Symbol"/>
                </a:rPr>
                <a:t>π</a:t>
              </a:r>
              <a:r>
                <a:rPr lang="fr-FR" baseline="30000" dirty="0" smtClean="0">
                  <a:solidFill>
                    <a:srgbClr val="FF66CC"/>
                  </a:solidFill>
                  <a:latin typeface="Times New Roman"/>
                  <a:cs typeface="Times New Roman"/>
                  <a:sym typeface="Symbol"/>
                </a:rPr>
                <a:t>+</a:t>
              </a:r>
              <a:r>
                <a:rPr lang="el-GR" dirty="0" smtClean="0">
                  <a:solidFill>
                    <a:srgbClr val="FF66CC"/>
                  </a:solidFill>
                  <a:latin typeface="Times New Roman"/>
                  <a:cs typeface="Times New Roman"/>
                  <a:sym typeface="Symbol"/>
                </a:rPr>
                <a:t>π</a:t>
              </a:r>
              <a:r>
                <a:rPr lang="fr-FR" baseline="30000" dirty="0" smtClean="0">
                  <a:solidFill>
                    <a:srgbClr val="FF66CC"/>
                  </a:solidFill>
                  <a:latin typeface="Times New Roman"/>
                  <a:cs typeface="Times New Roman"/>
                  <a:sym typeface="Symbol"/>
                </a:rPr>
                <a:t>-</a:t>
              </a:r>
              <a:endParaRPr lang="fr-FR" baseline="30000" dirty="0">
                <a:solidFill>
                  <a:srgbClr val="FF66CC"/>
                </a:solidFill>
              </a:endParaRPr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 flipV="1">
              <a:off x="7140169" y="3995772"/>
              <a:ext cx="747433" cy="227637"/>
            </a:xfrm>
            <a:prstGeom prst="straightConnector1">
              <a:avLst/>
            </a:prstGeom>
            <a:ln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7380312" y="3212976"/>
            <a:ext cx="582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PWA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>
                <a:solidFill>
                  <a:schemeClr val="tx2"/>
                </a:solidFill>
              </a:rPr>
              <a:t>T</a:t>
            </a:r>
            <a:r>
              <a:rPr lang="fr-FR" sz="3600" dirty="0" err="1" smtClean="0">
                <a:solidFill>
                  <a:schemeClr val="tx2"/>
                </a:solidFill>
              </a:rPr>
              <a:t>heoretical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  <a:r>
              <a:rPr lang="fr-FR" sz="3600" dirty="0" err="1" smtClean="0">
                <a:solidFill>
                  <a:schemeClr val="tx2"/>
                </a:solidFill>
              </a:rPr>
              <a:t>tools</a:t>
            </a:r>
            <a:r>
              <a:rPr lang="fr-FR" sz="36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607" y="836712"/>
            <a:ext cx="4762842" cy="24314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cs typeface="Arial" charset="0"/>
              </a:rPr>
              <a:t>Cocktails from resonance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cs typeface="Arial" charset="0"/>
              </a:rPr>
              <a:t>s channel model based on </a:t>
            </a:r>
            <a:r>
              <a:rPr lang="el-GR" dirty="0" smtClean="0">
                <a:solidFill>
                  <a:srgbClr val="FFFF00"/>
                </a:solidFill>
                <a:latin typeface="Times New Roman"/>
                <a:cs typeface="Times New Roman"/>
              </a:rPr>
              <a:t>ρ</a:t>
            </a:r>
            <a:r>
              <a:rPr lang="fr-FR" dirty="0" smtClean="0">
                <a:solidFill>
                  <a:srgbClr val="FFFF00"/>
                </a:solidFill>
                <a:latin typeface="Times New Roman"/>
                <a:cs typeface="Times New Roman"/>
              </a:rPr>
              <a:t>/</a:t>
            </a:r>
            <a:r>
              <a:rPr lang="el-GR" dirty="0" smtClean="0">
                <a:solidFill>
                  <a:srgbClr val="FFFF00"/>
                </a:solidFill>
                <a:latin typeface="Times New Roman"/>
                <a:cs typeface="Times New Roman"/>
              </a:rPr>
              <a:t>ω</a:t>
            </a:r>
            <a:r>
              <a:rPr lang="fr-FR" dirty="0" smtClean="0">
                <a:solidFill>
                  <a:srgbClr val="FFFF00"/>
                </a:solidFill>
                <a:latin typeface="Times New Roman"/>
                <a:cs typeface="Times New Roman"/>
              </a:rPr>
              <a:t>NN* </a:t>
            </a:r>
            <a:r>
              <a:rPr lang="fr-FR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couplings</a:t>
            </a:r>
            <a:r>
              <a:rPr lang="fr-FR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 smtClean="0">
                <a:solidFill>
                  <a:schemeClr val="tx2"/>
                </a:solidFill>
                <a:cs typeface="Arial" charset="0"/>
              </a:rPr>
              <a:t>       </a:t>
            </a:r>
          </a:p>
          <a:p>
            <a:r>
              <a:rPr lang="en-US" dirty="0" smtClean="0">
                <a:solidFill>
                  <a:schemeClr val="tx2"/>
                </a:solidFill>
                <a:cs typeface="Arial" charset="0"/>
              </a:rPr>
              <a:t>      Destructive </a:t>
            </a:r>
          </a:p>
          <a:p>
            <a:r>
              <a:rPr lang="en-US" dirty="0" smtClean="0">
                <a:solidFill>
                  <a:schemeClr val="tx2"/>
                </a:solidFill>
                <a:cs typeface="Arial" charset="0"/>
              </a:rPr>
              <a:t>      interference</a:t>
            </a:r>
          </a:p>
          <a:p>
            <a:endParaRPr lang="en-US" i="1" dirty="0">
              <a:solidFill>
                <a:schemeClr val="tx2"/>
              </a:solidFill>
              <a:cs typeface="Arial" charset="0"/>
            </a:endParaRPr>
          </a:p>
          <a:p>
            <a:endParaRPr lang="fr-FR" i="1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fr-FR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B. Kaempfer , A Titov , R.Reznik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NPA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721(2003)583</a:t>
            </a:r>
            <a:r>
              <a:rPr lang="fr-FR" sz="12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1200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. Lutz 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, B. Friman, M. S</a:t>
            </a:r>
            <a:r>
              <a:rPr lang="en-US" sz="1200" i="1" dirty="0" err="1">
                <a:latin typeface="Arial" pitchFamily="34" charset="0"/>
                <a:cs typeface="Arial" pitchFamily="34" charset="0"/>
              </a:rPr>
              <a:t>oyeu</a:t>
            </a:r>
            <a:r>
              <a:rPr lang="pl-PL" sz="1200" i="1" dirty="0">
                <a:latin typeface="Arial" pitchFamily="34" charset="0"/>
                <a:cs typeface="Arial" pitchFamily="34" charset="0"/>
              </a:rPr>
              <a:t>r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NPA </a:t>
            </a:r>
            <a:r>
              <a:rPr lang="en-GB" sz="1200" i="1" dirty="0">
                <a:latin typeface="Arial" pitchFamily="34" charset="0"/>
                <a:cs typeface="Arial" pitchFamily="34" charset="0"/>
              </a:rPr>
              <a:t>713 (2003)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97–118</a:t>
            </a:r>
            <a:endParaRPr lang="en-GB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572000" y="874455"/>
            <a:ext cx="4536504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FFFF00"/>
                </a:solidFill>
              </a:rPr>
              <a:t>Lagrangian</a:t>
            </a:r>
            <a:r>
              <a:rPr lang="fr-FR" dirty="0" smtClean="0">
                <a:solidFill>
                  <a:srgbClr val="FFFF00"/>
                </a:solidFill>
              </a:rPr>
              <a:t> model</a:t>
            </a:r>
            <a:r>
              <a:rPr lang="fr-FR" dirty="0" smtClean="0"/>
              <a:t> : real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fr-FR" dirty="0" smtClean="0">
                <a:latin typeface="Times New Roman"/>
                <a:cs typeface="Times New Roman"/>
              </a:rPr>
              <a:t> + VDM </a:t>
            </a:r>
            <a:r>
              <a:rPr lang="fr-FR" dirty="0" err="1" smtClean="0">
                <a:latin typeface="Times New Roman"/>
                <a:cs typeface="Times New Roman"/>
              </a:rPr>
              <a:t>coupling</a:t>
            </a: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Times New Roman"/>
                <a:cs typeface="Times New Roman"/>
              </a:rPr>
              <a:t>     </a:t>
            </a:r>
          </a:p>
          <a:p>
            <a:endParaRPr lang="fr-FR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chemeClr val="tx2"/>
                </a:solidFill>
                <a:latin typeface="Times New Roman"/>
                <a:cs typeface="Times New Roman"/>
              </a:rPr>
              <a:t>   Large Born </a:t>
            </a:r>
            <a:r>
              <a:rPr lang="fr-FR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term</a:t>
            </a:r>
            <a:endParaRPr lang="fr-FR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fr-FR" i="1" dirty="0" smtClean="0"/>
          </a:p>
          <a:p>
            <a:r>
              <a:rPr lang="fr-FR" sz="1400" i="1" dirty="0" err="1" smtClean="0"/>
              <a:t>Zetenyi</a:t>
            </a:r>
            <a:r>
              <a:rPr lang="fr-FR" sz="1400" i="1" dirty="0" smtClean="0"/>
              <a:t> </a:t>
            </a:r>
            <a:r>
              <a:rPr lang="fr-FR" sz="1400" i="1" dirty="0"/>
              <a:t>and </a:t>
            </a:r>
            <a:r>
              <a:rPr lang="fr-FR" sz="1400" i="1" dirty="0" smtClean="0"/>
              <a:t>Wolf</a:t>
            </a:r>
          </a:p>
          <a:p>
            <a:r>
              <a:rPr lang="fr-FR" sz="1400" i="1" dirty="0" smtClean="0"/>
              <a:t>Phys</a:t>
            </a:r>
            <a:r>
              <a:rPr lang="fr-FR" sz="1400" i="1" dirty="0"/>
              <a:t>. </a:t>
            </a:r>
            <a:r>
              <a:rPr lang="fr-FR" sz="1400" i="1" dirty="0" err="1"/>
              <a:t>Rev</a:t>
            </a:r>
            <a:r>
              <a:rPr lang="fr-FR" sz="1400" i="1" dirty="0"/>
              <a:t>. C 86 (2012) </a:t>
            </a:r>
            <a:r>
              <a:rPr lang="fr-FR" sz="1400" i="1" dirty="0" smtClean="0"/>
              <a:t>065209</a:t>
            </a:r>
            <a:endParaRPr lang="fr-FR" sz="1600" i="1" baseline="30000" dirty="0" smtClean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028" y="1491168"/>
            <a:ext cx="2086172" cy="132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1700808"/>
            <a:ext cx="2086482" cy="135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4" y="1254655"/>
            <a:ext cx="1456825" cy="37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23528" y="6376243"/>
            <a:ext cx="2133600" cy="365125"/>
          </a:xfrm>
        </p:spPr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068318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91580" y="5301208"/>
            <a:ext cx="7560840" cy="92333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2"/>
                </a:solidFill>
              </a:rPr>
              <a:t>consistent </a:t>
            </a:r>
            <a:r>
              <a:rPr lang="fr-FR" i="1" dirty="0">
                <a:solidFill>
                  <a:schemeClr val="bg2"/>
                </a:solidFill>
              </a:rPr>
              <a:t>description of  </a:t>
            </a:r>
            <a:r>
              <a:rPr lang="fr-FR" i="1" dirty="0" smtClean="0">
                <a:solidFill>
                  <a:schemeClr val="bg2"/>
                </a:solidFill>
              </a:rPr>
              <a:t>  - </a:t>
            </a:r>
            <a:r>
              <a:rPr lang="el-GR" i="1" dirty="0" smtClean="0">
                <a:solidFill>
                  <a:schemeClr val="bg2"/>
                </a:solidFill>
              </a:rPr>
              <a:t>π</a:t>
            </a:r>
            <a:r>
              <a:rPr lang="fr-FR" i="1" baseline="30000" dirty="0">
                <a:solidFill>
                  <a:schemeClr val="bg2"/>
                </a:solidFill>
              </a:rPr>
              <a:t>-</a:t>
            </a:r>
            <a:r>
              <a:rPr lang="fr-FR" i="1" dirty="0" err="1">
                <a:solidFill>
                  <a:schemeClr val="bg2"/>
                </a:solidFill>
              </a:rPr>
              <a:t>p</a:t>
            </a:r>
            <a:r>
              <a:rPr lang="fr-FR" i="1" dirty="0" err="1">
                <a:solidFill>
                  <a:schemeClr val="bg2"/>
                </a:solidFill>
                <a:sym typeface="Symbol"/>
              </a:rPr>
              <a:t></a:t>
            </a:r>
            <a:r>
              <a:rPr lang="fr-FR" i="1" dirty="0" err="1" smtClean="0">
                <a:solidFill>
                  <a:schemeClr val="bg2"/>
                </a:solidFill>
                <a:sym typeface="Symbol"/>
              </a:rPr>
              <a:t>ne</a:t>
            </a:r>
            <a:r>
              <a:rPr lang="fr-FR" i="1" baseline="30000" dirty="0" err="1" smtClean="0">
                <a:solidFill>
                  <a:schemeClr val="bg2"/>
                </a:solidFill>
                <a:sym typeface="Symbol"/>
              </a:rPr>
              <a:t>+</a:t>
            </a:r>
            <a:r>
              <a:rPr lang="fr-FR" i="1" dirty="0" err="1" smtClean="0">
                <a:solidFill>
                  <a:schemeClr val="bg2"/>
                </a:solidFill>
                <a:sym typeface="Symbol"/>
              </a:rPr>
              <a:t>e</a:t>
            </a:r>
            <a:r>
              <a:rPr lang="fr-FR" i="1" baseline="30000" dirty="0" smtClean="0">
                <a:solidFill>
                  <a:schemeClr val="bg2"/>
                </a:solidFill>
                <a:sym typeface="Symbol"/>
              </a:rPr>
              <a:t>- </a:t>
            </a:r>
            <a:r>
              <a:rPr lang="fr-FR" i="1" dirty="0" smtClean="0">
                <a:solidFill>
                  <a:schemeClr val="bg2"/>
                </a:solidFill>
              </a:rPr>
              <a:t>and </a:t>
            </a:r>
            <a:r>
              <a:rPr lang="fr-FR" i="1" dirty="0" err="1">
                <a:solidFill>
                  <a:schemeClr val="bg2"/>
                </a:solidFill>
              </a:rPr>
              <a:t>ep</a:t>
            </a:r>
            <a:r>
              <a:rPr lang="fr-FR" i="1" dirty="0" err="1">
                <a:solidFill>
                  <a:schemeClr val="bg2"/>
                </a:solidFill>
                <a:sym typeface="Symbol"/>
              </a:rPr>
              <a:t>ep</a:t>
            </a:r>
            <a:r>
              <a:rPr lang="el-GR" i="1" dirty="0">
                <a:solidFill>
                  <a:schemeClr val="bg2"/>
                </a:solidFill>
              </a:rPr>
              <a:t> π</a:t>
            </a:r>
            <a:r>
              <a:rPr lang="fr-FR" i="1" baseline="30000" dirty="0" smtClean="0">
                <a:solidFill>
                  <a:schemeClr val="bg2"/>
                </a:solidFill>
              </a:rPr>
              <a:t>0  </a:t>
            </a:r>
            <a:r>
              <a:rPr lang="fr-FR" i="1" dirty="0" smtClean="0">
                <a:solidFill>
                  <a:schemeClr val="bg2"/>
                </a:solidFill>
              </a:rPr>
              <a:t>  </a:t>
            </a:r>
            <a:r>
              <a:rPr lang="fr-FR" i="1" dirty="0" err="1" smtClean="0">
                <a:solidFill>
                  <a:schemeClr val="bg2"/>
                </a:solidFill>
              </a:rPr>
              <a:t>reaction</a:t>
            </a:r>
            <a:r>
              <a:rPr lang="fr-FR" i="1" dirty="0" smtClean="0">
                <a:solidFill>
                  <a:schemeClr val="bg2"/>
                </a:solidFill>
              </a:rPr>
              <a:t> </a:t>
            </a:r>
            <a:r>
              <a:rPr lang="fr-FR" i="1" dirty="0" err="1" smtClean="0">
                <a:solidFill>
                  <a:schemeClr val="bg2"/>
                </a:solidFill>
              </a:rPr>
              <a:t>mechanisms</a:t>
            </a:r>
            <a:endParaRPr lang="fr-FR" i="1" dirty="0" smtClean="0">
              <a:solidFill>
                <a:schemeClr val="bg2"/>
              </a:solidFill>
            </a:endParaRPr>
          </a:p>
          <a:p>
            <a:r>
              <a:rPr lang="fr-FR" i="1" dirty="0">
                <a:solidFill>
                  <a:schemeClr val="bg2"/>
                </a:solidFill>
              </a:rPr>
              <a:t> </a:t>
            </a:r>
            <a:r>
              <a:rPr lang="fr-FR" i="1" dirty="0" smtClean="0">
                <a:solidFill>
                  <a:schemeClr val="bg2"/>
                </a:solidFill>
              </a:rPr>
              <a:t>                                              - Time-</a:t>
            </a:r>
            <a:r>
              <a:rPr lang="fr-FR" i="1" dirty="0" err="1" smtClean="0">
                <a:solidFill>
                  <a:schemeClr val="bg2"/>
                </a:solidFill>
              </a:rPr>
              <a:t>Like</a:t>
            </a:r>
            <a:r>
              <a:rPr lang="fr-FR" i="1" dirty="0" smtClean="0">
                <a:solidFill>
                  <a:schemeClr val="bg2"/>
                </a:solidFill>
              </a:rPr>
              <a:t> / </a:t>
            </a:r>
            <a:r>
              <a:rPr lang="fr-FR" i="1" dirty="0" err="1" smtClean="0">
                <a:solidFill>
                  <a:schemeClr val="bg2"/>
                </a:solidFill>
              </a:rPr>
              <a:t>Space-like</a:t>
            </a:r>
            <a:r>
              <a:rPr lang="fr-FR" i="1" dirty="0" smtClean="0">
                <a:solidFill>
                  <a:schemeClr val="bg2"/>
                </a:solidFill>
              </a:rPr>
              <a:t> </a:t>
            </a:r>
            <a:r>
              <a:rPr lang="fr-FR" i="1" dirty="0" err="1" smtClean="0">
                <a:solidFill>
                  <a:schemeClr val="bg2"/>
                </a:solidFill>
              </a:rPr>
              <a:t>form</a:t>
            </a:r>
            <a:r>
              <a:rPr lang="fr-FR" i="1" dirty="0" smtClean="0">
                <a:solidFill>
                  <a:schemeClr val="bg2"/>
                </a:solidFill>
              </a:rPr>
              <a:t> </a:t>
            </a:r>
            <a:r>
              <a:rPr lang="fr-FR" i="1" dirty="0" err="1" smtClean="0">
                <a:solidFill>
                  <a:schemeClr val="bg2"/>
                </a:solidFill>
              </a:rPr>
              <a:t>factors</a:t>
            </a:r>
            <a:r>
              <a:rPr lang="fr-FR" i="1" dirty="0" smtClean="0">
                <a:solidFill>
                  <a:schemeClr val="bg2"/>
                </a:solidFill>
              </a:rPr>
              <a:t> </a:t>
            </a:r>
          </a:p>
          <a:p>
            <a:r>
              <a:rPr lang="fr-FR" i="1" dirty="0">
                <a:solidFill>
                  <a:schemeClr val="bg2"/>
                </a:solidFill>
              </a:rPr>
              <a:t> </a:t>
            </a:r>
            <a:r>
              <a:rPr lang="fr-FR" i="1" dirty="0" smtClean="0">
                <a:solidFill>
                  <a:schemeClr val="bg2"/>
                </a:solidFill>
              </a:rPr>
              <a:t>                           </a:t>
            </a:r>
            <a:r>
              <a:rPr lang="fr-FR" i="1" dirty="0" err="1" smtClean="0">
                <a:solidFill>
                  <a:schemeClr val="bg2"/>
                </a:solidFill>
              </a:rPr>
              <a:t>still</a:t>
            </a:r>
            <a:r>
              <a:rPr lang="fr-FR" i="1" dirty="0" smtClean="0">
                <a:solidFill>
                  <a:schemeClr val="bg2"/>
                </a:solidFill>
              </a:rPr>
              <a:t> </a:t>
            </a:r>
            <a:r>
              <a:rPr lang="fr-FR" i="1" dirty="0" err="1" smtClean="0">
                <a:solidFill>
                  <a:schemeClr val="bg2"/>
                </a:solidFill>
              </a:rPr>
              <a:t>needs</a:t>
            </a:r>
            <a:r>
              <a:rPr lang="fr-FR" i="1" dirty="0" smtClean="0">
                <a:solidFill>
                  <a:schemeClr val="bg2"/>
                </a:solidFill>
              </a:rPr>
              <a:t> to </a:t>
            </a:r>
            <a:r>
              <a:rPr lang="fr-FR" i="1" dirty="0" err="1" smtClean="0">
                <a:solidFill>
                  <a:schemeClr val="bg2"/>
                </a:solidFill>
              </a:rPr>
              <a:t>be</a:t>
            </a:r>
            <a:r>
              <a:rPr lang="fr-FR" i="1" dirty="0" smtClean="0">
                <a:solidFill>
                  <a:schemeClr val="bg2"/>
                </a:solidFill>
              </a:rPr>
              <a:t> </a:t>
            </a:r>
            <a:r>
              <a:rPr lang="fr-FR" i="1" dirty="0" err="1" smtClean="0">
                <a:solidFill>
                  <a:schemeClr val="bg2"/>
                </a:solidFill>
              </a:rPr>
              <a:t>developed</a:t>
            </a:r>
            <a:r>
              <a:rPr lang="fr-FR" i="1" dirty="0" smtClean="0">
                <a:solidFill>
                  <a:schemeClr val="bg2"/>
                </a:solidFill>
              </a:rPr>
              <a:t> </a:t>
            </a:r>
            <a:endParaRPr lang="fr-FR" i="1" dirty="0">
              <a:solidFill>
                <a:schemeClr val="bg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282" y="3429000"/>
            <a:ext cx="417883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FF00"/>
                </a:solidFill>
                <a:cs typeface="Arial" charset="0"/>
              </a:rPr>
              <a:t>Time-</a:t>
            </a:r>
            <a:r>
              <a:rPr lang="fr-FR" dirty="0" err="1">
                <a:solidFill>
                  <a:srgbClr val="FFFF00"/>
                </a:solidFill>
                <a:cs typeface="Arial" charset="0"/>
              </a:rPr>
              <a:t>Like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cs typeface="Arial" charset="0"/>
              </a:rPr>
              <a:t>form</a:t>
            </a:r>
            <a:r>
              <a:rPr lang="fr-FR" dirty="0">
                <a:solidFill>
                  <a:srgbClr val="FFFF00"/>
                </a:solidFill>
                <a:cs typeface="Arial" charset="0"/>
              </a:rPr>
              <a:t> factor </a:t>
            </a:r>
            <a:r>
              <a:rPr lang="fr-FR" dirty="0" err="1" smtClean="0">
                <a:solidFill>
                  <a:srgbClr val="FFFF00"/>
                </a:solidFill>
                <a:cs typeface="Arial" charset="0"/>
              </a:rPr>
              <a:t>models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 in </a:t>
            </a:r>
            <a:r>
              <a:rPr lang="fr-FR" dirty="0" err="1" smtClean="0">
                <a:solidFill>
                  <a:srgbClr val="FFFF00"/>
                </a:solidFill>
                <a:cs typeface="Arial" charset="0"/>
              </a:rPr>
              <a:t>const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. </a:t>
            </a:r>
          </a:p>
          <a:p>
            <a:r>
              <a:rPr lang="fr-FR" dirty="0" smtClean="0">
                <a:solidFill>
                  <a:srgbClr val="FFFF00"/>
                </a:solidFill>
                <a:cs typeface="Arial" charset="0"/>
              </a:rPr>
              <a:t>quark </a:t>
            </a:r>
            <a:r>
              <a:rPr lang="fr-FR" dirty="0" err="1" smtClean="0">
                <a:solidFill>
                  <a:srgbClr val="FFFF00"/>
                </a:solidFill>
                <a:cs typeface="Arial" charset="0"/>
              </a:rPr>
              <a:t>models</a:t>
            </a:r>
            <a:r>
              <a:rPr lang="fr-FR" dirty="0" smtClean="0">
                <a:solidFill>
                  <a:srgbClr val="FFFF00"/>
                </a:solidFill>
                <a:cs typeface="Arial" charset="0"/>
              </a:rPr>
              <a:t>   </a:t>
            </a:r>
            <a:r>
              <a:rPr lang="fr-FR" i="1" dirty="0" err="1" smtClean="0">
                <a:latin typeface="+mj-lt"/>
                <a:cs typeface="Arial" charset="0"/>
              </a:rPr>
              <a:t>only</a:t>
            </a:r>
            <a:r>
              <a:rPr lang="fr-FR" i="1" dirty="0" smtClean="0">
                <a:latin typeface="+mj-lt"/>
                <a:cs typeface="Arial" charset="0"/>
              </a:rPr>
              <a:t> </a:t>
            </a:r>
            <a:r>
              <a:rPr lang="fr-FR" i="1" dirty="0" err="1" smtClean="0">
                <a:latin typeface="+mj-lt"/>
                <a:cs typeface="Arial" charset="0"/>
              </a:rPr>
              <a:t>existing</a:t>
            </a:r>
            <a:r>
              <a:rPr lang="fr-FR" i="1" dirty="0" smtClean="0">
                <a:latin typeface="+mj-lt"/>
                <a:cs typeface="Arial" charset="0"/>
              </a:rPr>
              <a:t> for N-</a:t>
            </a:r>
            <a:r>
              <a:rPr lang="el-GR" i="1" dirty="0" smtClean="0">
                <a:latin typeface="+mj-lt"/>
                <a:cs typeface="Arial"/>
              </a:rPr>
              <a:t>Δ</a:t>
            </a:r>
            <a:r>
              <a:rPr lang="fr-FR" i="1" dirty="0" smtClean="0">
                <a:latin typeface="+mj-lt"/>
                <a:cs typeface="Arial"/>
              </a:rPr>
              <a:t>(1232</a:t>
            </a:r>
            <a:r>
              <a:rPr lang="fr-FR" i="1" dirty="0" smtClean="0">
                <a:latin typeface="Arial"/>
                <a:cs typeface="Arial"/>
              </a:rPr>
              <a:t>)</a:t>
            </a:r>
          </a:p>
          <a:p>
            <a:r>
              <a:rPr lang="fr-FR" sz="1400" i="1" dirty="0" smtClean="0">
                <a:latin typeface="+mj-lt"/>
                <a:cs typeface="Arial"/>
              </a:rPr>
              <a:t>G. </a:t>
            </a:r>
            <a:r>
              <a:rPr lang="fr-FR" sz="1400" i="1" dirty="0" err="1" smtClean="0">
                <a:latin typeface="+mj-lt"/>
                <a:cs typeface="Arial"/>
              </a:rPr>
              <a:t>Ramalho</a:t>
            </a:r>
            <a:r>
              <a:rPr lang="fr-FR" sz="1400" i="1" dirty="0" smtClean="0">
                <a:latin typeface="+mj-lt"/>
                <a:cs typeface="Arial"/>
              </a:rPr>
              <a:t>, T. </a:t>
            </a:r>
            <a:r>
              <a:rPr lang="fr-FR" sz="1400" i="1" dirty="0" err="1" smtClean="0">
                <a:latin typeface="+mj-lt"/>
                <a:cs typeface="Arial"/>
              </a:rPr>
              <a:t>Pena</a:t>
            </a:r>
            <a:r>
              <a:rPr lang="fr-FR" sz="1400" i="1" dirty="0" smtClean="0">
                <a:latin typeface="+mj-lt"/>
                <a:cs typeface="Arial"/>
              </a:rPr>
              <a:t>  </a:t>
            </a:r>
            <a:r>
              <a:rPr lang="pl-PL" sz="1400" i="1" dirty="0" smtClean="0">
                <a:latin typeface="+mj-lt"/>
                <a:cs typeface="Arial" pitchFamily="34" charset="0"/>
              </a:rPr>
              <a:t>Phys.Rev</a:t>
            </a:r>
            <a:r>
              <a:rPr lang="pl-PL" sz="1400" i="1" dirty="0">
                <a:latin typeface="+mj-lt"/>
                <a:cs typeface="Arial" pitchFamily="34" charset="0"/>
              </a:rPr>
              <a:t>. D85 (2012) 113014</a:t>
            </a:r>
          </a:p>
          <a:p>
            <a:r>
              <a:rPr lang="fr-FR" sz="1400" i="1" dirty="0" smtClean="0">
                <a:latin typeface="+mj-lt"/>
                <a:cs typeface="Arial"/>
              </a:rPr>
              <a:t>F. </a:t>
            </a:r>
            <a:r>
              <a:rPr lang="fr-FR" sz="1400" i="1" dirty="0" err="1" smtClean="0">
                <a:latin typeface="+mj-lt"/>
                <a:cs typeface="Arial"/>
              </a:rPr>
              <a:t>Iachello</a:t>
            </a:r>
            <a:r>
              <a:rPr lang="fr-FR" sz="1400" i="1" dirty="0" smtClean="0">
                <a:latin typeface="+mj-lt"/>
                <a:cs typeface="Arial"/>
              </a:rPr>
              <a:t>, Wan </a:t>
            </a:r>
            <a:r>
              <a:rPr lang="en-US" sz="1400" i="1" dirty="0" smtClean="0">
                <a:latin typeface="+mj-lt"/>
                <a:cs typeface="Arial" pitchFamily="34" charset="0"/>
              </a:rPr>
              <a:t>Int</a:t>
            </a:r>
            <a:r>
              <a:rPr lang="en-US" sz="1400" i="1" dirty="0">
                <a:latin typeface="+mj-lt"/>
                <a:cs typeface="Arial" pitchFamily="34" charset="0"/>
              </a:rPr>
              <a:t>. J Mod. Phys. A20 (2005) </a:t>
            </a:r>
            <a:r>
              <a:rPr lang="en-US" sz="1400" i="1" dirty="0" smtClean="0">
                <a:latin typeface="+mj-lt"/>
                <a:cs typeface="Arial" pitchFamily="34" charset="0"/>
              </a:rPr>
              <a:t>1846</a:t>
            </a:r>
            <a:endParaRPr lang="en-US" sz="1400" i="1" dirty="0">
              <a:latin typeface="+mj-lt"/>
              <a:cs typeface="Arial" pitchFamily="34" charset="0"/>
            </a:endParaRPr>
          </a:p>
          <a:p>
            <a:endParaRPr lang="fr-FR" i="1" dirty="0">
              <a:solidFill>
                <a:srgbClr val="FFFF00"/>
              </a:solidFill>
              <a:cs typeface="Arial" charset="0"/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06119" y="3429000"/>
            <a:ext cx="4141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FF00"/>
                </a:solidFill>
              </a:rPr>
              <a:t>Update of e-VDM model </a:t>
            </a:r>
          </a:p>
          <a:p>
            <a:r>
              <a:rPr lang="fr-FR" sz="1600" i="1" dirty="0" smtClean="0"/>
              <a:t>M. </a:t>
            </a:r>
            <a:r>
              <a:rPr lang="fr-FR" sz="1600" i="1" dirty="0" err="1" smtClean="0"/>
              <a:t>Krivoruchenko</a:t>
            </a:r>
            <a:r>
              <a:rPr lang="fr-FR" sz="1600" i="1" dirty="0" smtClean="0"/>
              <a:t>, Ann. Phys. 296 (2002) 299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recent</a:t>
            </a:r>
            <a:r>
              <a:rPr lang="fr-FR" dirty="0"/>
              <a:t> </a:t>
            </a:r>
            <a:r>
              <a:rPr lang="fr-FR" dirty="0" smtClean="0"/>
              <a:t>       - SL transition FF data (CLAS)</a:t>
            </a:r>
          </a:p>
          <a:p>
            <a:r>
              <a:rPr lang="fr-FR" dirty="0">
                <a:latin typeface="Times New Roman"/>
                <a:cs typeface="Times New Roman"/>
              </a:rPr>
              <a:t> </a:t>
            </a:r>
            <a:r>
              <a:rPr lang="fr-FR" dirty="0" smtClean="0">
                <a:latin typeface="Times New Roman"/>
                <a:cs typeface="Times New Roman"/>
              </a:rPr>
              <a:t>                     -  </a:t>
            </a:r>
            <a:r>
              <a:rPr lang="el-GR" dirty="0" smtClean="0">
                <a:latin typeface="Times New Roman"/>
                <a:cs typeface="Times New Roman"/>
              </a:rPr>
              <a:t>ρ</a:t>
            </a:r>
            <a:r>
              <a:rPr lang="fr-FR" dirty="0" smtClean="0">
                <a:latin typeface="Times New Roman"/>
                <a:cs typeface="Times New Roman"/>
              </a:rPr>
              <a:t>/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fr-FR" dirty="0" smtClean="0">
                <a:latin typeface="Times New Roman"/>
                <a:cs typeface="Times New Roman"/>
              </a:rPr>
              <a:t>NN* </a:t>
            </a:r>
            <a:r>
              <a:rPr lang="fr-FR" dirty="0" err="1" smtClean="0">
                <a:latin typeface="Times New Roman"/>
                <a:cs typeface="Times New Roman"/>
              </a:rPr>
              <a:t>couplings</a:t>
            </a:r>
            <a:r>
              <a:rPr lang="fr-FR" dirty="0" smtClean="0">
                <a:latin typeface="Times New Roman"/>
                <a:cs typeface="Times New Roman"/>
              </a:rPr>
              <a:t> (PWA)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                        </a:t>
            </a:r>
            <a:r>
              <a:rPr lang="fr-FR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work</a:t>
            </a:r>
            <a:r>
              <a:rPr lang="fr-FR" dirty="0" smtClean="0">
                <a:solidFill>
                  <a:srgbClr val="FFFF00"/>
                </a:solidFill>
                <a:latin typeface="Times New Roman"/>
                <a:cs typeface="Times New Roman"/>
              </a:rPr>
              <a:t> in </a:t>
            </a:r>
            <a:r>
              <a:rPr lang="fr-FR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progress</a:t>
            </a:r>
            <a:endParaRPr lang="fr-FR" dirty="0">
              <a:solidFill>
                <a:srgbClr val="FFFF0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749337" y="4365104"/>
            <a:ext cx="1902783" cy="841930"/>
            <a:chOff x="2472044" y="4437926"/>
            <a:chExt cx="4202394" cy="1916532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044" y="4437926"/>
              <a:ext cx="4202394" cy="191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Connecteur droit 19"/>
            <p:cNvCxnSpPr/>
            <p:nvPr/>
          </p:nvCxnSpPr>
          <p:spPr>
            <a:xfrm flipV="1">
              <a:off x="4262181" y="4797152"/>
              <a:ext cx="0" cy="1152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rganigramme : Processus 20"/>
            <p:cNvSpPr/>
            <p:nvPr/>
          </p:nvSpPr>
          <p:spPr>
            <a:xfrm>
              <a:off x="4440949" y="4797152"/>
              <a:ext cx="178007" cy="1368152"/>
            </a:xfrm>
            <a:prstGeom prst="flowChartProcess">
              <a:avLst/>
            </a:prstGeom>
            <a:solidFill>
              <a:srgbClr val="F2ACED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2" name="Organigramme : Processus 21"/>
            <p:cNvSpPr/>
            <p:nvPr/>
          </p:nvSpPr>
          <p:spPr>
            <a:xfrm>
              <a:off x="4618956" y="4797152"/>
              <a:ext cx="1923190" cy="1368152"/>
            </a:xfrm>
            <a:prstGeom prst="flowChartProcess">
              <a:avLst/>
            </a:prstGeom>
            <a:solidFill>
              <a:srgbClr val="E7D131">
                <a:alpha val="3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9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chemeClr val="tx2"/>
                </a:solidFill>
              </a:rPr>
              <a:t>Future plans for HADES</a:t>
            </a:r>
            <a:endParaRPr lang="fr-FR" sz="36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23528" y="6376243"/>
            <a:ext cx="2133600" cy="365125"/>
          </a:xfrm>
        </p:spPr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fr-FR" dirty="0" smtClean="0"/>
              <a:t>B. Ramstein  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068318"/>
            <a:ext cx="2133600" cy="365125"/>
          </a:xfrm>
        </p:spPr>
        <p:txBody>
          <a:bodyPr/>
          <a:lstStyle/>
          <a:p>
            <a:fld id="{D3715932-5A4C-4A57-8CB9-AAB746316C79}" type="slidenum">
              <a:rPr lang="fr-FR" smtClean="0"/>
              <a:t>15</a:t>
            </a:fld>
            <a:endParaRPr lang="fr-FR"/>
          </a:p>
        </p:txBody>
      </p:sp>
      <p:sp>
        <p:nvSpPr>
          <p:cNvPr id="9" name="Organigramme : Processus 8"/>
          <p:cNvSpPr/>
          <p:nvPr/>
        </p:nvSpPr>
        <p:spPr>
          <a:xfrm>
            <a:off x="387718" y="1124744"/>
            <a:ext cx="4328298" cy="4320480"/>
          </a:xfrm>
          <a:prstGeom prst="flowChart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bg2"/>
                </a:solidFill>
              </a:rPr>
              <a:t>&gt;  2018</a:t>
            </a:r>
            <a:r>
              <a:rPr lang="fr-FR" dirty="0">
                <a:solidFill>
                  <a:schemeClr val="bg2"/>
                </a:solidFill>
              </a:rPr>
              <a:t>: 2-3 </a:t>
            </a:r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time slot for pion </a:t>
            </a:r>
            <a:r>
              <a:rPr lang="fr-FR" dirty="0" err="1">
                <a:solidFill>
                  <a:schemeClr val="bg2"/>
                </a:solidFill>
              </a:rPr>
              <a:t>beam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experiments</a:t>
            </a:r>
            <a:r>
              <a:rPr lang="fr-FR" dirty="0">
                <a:solidFill>
                  <a:schemeClr val="bg2"/>
                </a:solidFill>
              </a:rPr>
              <a:t> at SIS 18 </a:t>
            </a:r>
            <a:r>
              <a:rPr lang="fr-FR" dirty="0" err="1" smtClean="0">
                <a:solidFill>
                  <a:schemeClr val="bg2"/>
                </a:solidFill>
              </a:rPr>
              <a:t>before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fr-FR" dirty="0">
                <a:solidFill>
                  <a:schemeClr val="bg2"/>
                </a:solidFill>
              </a:rPr>
              <a:t>the </a:t>
            </a:r>
            <a:r>
              <a:rPr lang="fr-FR" dirty="0" err="1">
                <a:solidFill>
                  <a:schemeClr val="bg2"/>
                </a:solidFill>
              </a:rPr>
              <a:t>start</a:t>
            </a:r>
            <a:r>
              <a:rPr lang="fr-FR" dirty="0">
                <a:solidFill>
                  <a:schemeClr val="bg2"/>
                </a:solidFill>
              </a:rPr>
              <a:t> of </a:t>
            </a:r>
            <a:r>
              <a:rPr lang="fr-FR" dirty="0">
                <a:solidFill>
                  <a:srgbClr val="FF0000"/>
                </a:solidFill>
              </a:rPr>
              <a:t>FAIR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rgbClr val="FF0000"/>
                </a:solidFill>
              </a:rPr>
              <a:t>Higher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statistics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measurements</a:t>
            </a:r>
            <a:r>
              <a:rPr lang="fr-FR" dirty="0">
                <a:solidFill>
                  <a:schemeClr val="bg2"/>
                </a:solidFill>
              </a:rPr>
              <a:t> </a:t>
            </a:r>
            <a:endParaRPr lang="fr-FR" dirty="0" smtClean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chemeClr val="bg2"/>
                </a:solidFill>
              </a:rPr>
              <a:t>Investigate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heavier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resonances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chemeClr val="bg2"/>
                </a:solidFill>
                <a:latin typeface="Arial"/>
                <a:cs typeface="Arial"/>
              </a:rPr>
              <a:t>Δ</a:t>
            </a:r>
            <a:r>
              <a:rPr lang="fr-FR" dirty="0">
                <a:solidFill>
                  <a:schemeClr val="bg2"/>
                </a:solidFill>
                <a:latin typeface="Arial"/>
                <a:cs typeface="Arial"/>
              </a:rPr>
              <a:t>(1620), </a:t>
            </a:r>
            <a:r>
              <a:rPr lang="fr-FR" dirty="0">
                <a:solidFill>
                  <a:schemeClr val="bg2"/>
                </a:solidFill>
              </a:rPr>
              <a:t>N(1720</a:t>
            </a:r>
            <a:r>
              <a:rPr lang="fr-FR" dirty="0" smtClean="0">
                <a:solidFill>
                  <a:schemeClr val="bg2"/>
                </a:solidFill>
              </a:rPr>
              <a:t>),…</a:t>
            </a:r>
            <a:endParaRPr lang="fr-FR" dirty="0">
              <a:solidFill>
                <a:schemeClr val="bg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>
                <a:solidFill>
                  <a:srgbClr val="FF0000"/>
                </a:solidFill>
              </a:rPr>
              <a:t>liquid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hydrogen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target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>
                <a:solidFill>
                  <a:srgbClr val="FF0000"/>
                </a:solidFill>
              </a:rPr>
              <a:t>Electromagnetic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Calorimeter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bg2"/>
                </a:solidFill>
              </a:rPr>
              <a:t>(</a:t>
            </a:r>
            <a:r>
              <a:rPr lang="fr-FR" dirty="0" err="1">
                <a:solidFill>
                  <a:schemeClr val="bg2"/>
                </a:solidFill>
              </a:rPr>
              <a:t>better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electron</a:t>
            </a:r>
            <a:r>
              <a:rPr lang="fr-FR" dirty="0">
                <a:solidFill>
                  <a:schemeClr val="bg2"/>
                </a:solidFill>
              </a:rPr>
              <a:t> identification, </a:t>
            </a:r>
            <a:r>
              <a:rPr lang="fr-FR" dirty="0" err="1">
                <a:solidFill>
                  <a:schemeClr val="bg2"/>
                </a:solidFill>
              </a:rPr>
              <a:t>access</a:t>
            </a:r>
            <a:r>
              <a:rPr lang="fr-FR" dirty="0">
                <a:solidFill>
                  <a:schemeClr val="bg2"/>
                </a:solidFill>
              </a:rPr>
              <a:t> to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radiative </a:t>
            </a:r>
            <a:r>
              <a:rPr lang="fr-FR" dirty="0" err="1">
                <a:solidFill>
                  <a:schemeClr val="bg2"/>
                </a:solidFill>
              </a:rPr>
              <a:t>decays</a:t>
            </a:r>
            <a:r>
              <a:rPr lang="fr-FR" dirty="0">
                <a:solidFill>
                  <a:schemeClr val="bg2"/>
                </a:solidFill>
              </a:rPr>
              <a:t>, </a:t>
            </a:r>
            <a:r>
              <a:rPr lang="fr-FR" dirty="0" smtClean="0">
                <a:solidFill>
                  <a:schemeClr val="bg2"/>
                </a:solidFill>
              </a:rPr>
              <a:t> </a:t>
            </a:r>
            <a:r>
              <a:rPr lang="el-GR" dirty="0">
                <a:solidFill>
                  <a:schemeClr val="bg2"/>
                </a:solidFill>
              </a:rPr>
              <a:t>π</a:t>
            </a:r>
            <a:r>
              <a:rPr lang="fr-FR" baseline="30000" dirty="0">
                <a:solidFill>
                  <a:schemeClr val="bg2"/>
                </a:solidFill>
              </a:rPr>
              <a:t>0</a:t>
            </a:r>
            <a:r>
              <a:rPr lang="fr-FR" dirty="0" smtClean="0">
                <a:solidFill>
                  <a:schemeClr val="bg2"/>
                </a:solidFill>
              </a:rPr>
              <a:t>, </a:t>
            </a:r>
            <a:r>
              <a:rPr lang="el-GR" dirty="0" smtClean="0">
                <a:solidFill>
                  <a:schemeClr val="bg2"/>
                </a:solidFill>
              </a:rPr>
              <a:t>η</a:t>
            </a:r>
            <a:r>
              <a:rPr lang="fr-FR" dirty="0">
                <a:solidFill>
                  <a:schemeClr val="bg2"/>
                </a:solidFill>
              </a:rPr>
              <a:t>, </a:t>
            </a:r>
            <a:r>
              <a:rPr lang="el-GR" dirty="0">
                <a:solidFill>
                  <a:schemeClr val="bg2"/>
                </a:solidFill>
              </a:rPr>
              <a:t>ω</a:t>
            </a:r>
            <a:r>
              <a:rPr lang="fr-FR" dirty="0">
                <a:solidFill>
                  <a:schemeClr val="bg2"/>
                </a:solidFill>
              </a:rPr>
              <a:t> reconstruction for PWA  and in-medium </a:t>
            </a:r>
            <a:r>
              <a:rPr lang="fr-FR" dirty="0" err="1" smtClean="0">
                <a:solidFill>
                  <a:schemeClr val="bg2"/>
                </a:solidFill>
              </a:rPr>
              <a:t>studies</a:t>
            </a:r>
            <a:r>
              <a:rPr lang="fr-FR" dirty="0" smtClean="0">
                <a:solidFill>
                  <a:schemeClr val="bg2"/>
                </a:solidFill>
              </a:rPr>
              <a:t>)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 smtClean="0">
                <a:solidFill>
                  <a:schemeClr val="bg2"/>
                </a:solidFill>
              </a:rPr>
              <a:t>&gt; 2021: HADES </a:t>
            </a:r>
            <a:r>
              <a:rPr lang="fr-FR" dirty="0" err="1" smtClean="0">
                <a:solidFill>
                  <a:schemeClr val="bg2"/>
                </a:solidFill>
              </a:rPr>
              <a:t>experiments</a:t>
            </a:r>
            <a:r>
              <a:rPr lang="fr-FR" dirty="0" smtClean="0">
                <a:solidFill>
                  <a:schemeClr val="bg2"/>
                </a:solidFill>
              </a:rPr>
              <a:t> at FAIR (p and ion </a:t>
            </a:r>
            <a:r>
              <a:rPr lang="fr-FR" dirty="0" err="1" smtClean="0">
                <a:solidFill>
                  <a:schemeClr val="bg2"/>
                </a:solidFill>
              </a:rPr>
              <a:t>beams</a:t>
            </a:r>
            <a:r>
              <a:rPr lang="fr-FR" dirty="0" smtClean="0">
                <a:solidFill>
                  <a:schemeClr val="bg2"/>
                </a:solidFill>
              </a:rPr>
              <a:t>, </a:t>
            </a:r>
            <a:r>
              <a:rPr lang="fr-FR" dirty="0" err="1" smtClean="0">
                <a:solidFill>
                  <a:schemeClr val="bg2"/>
                </a:solidFill>
              </a:rPr>
              <a:t>possibly</a:t>
            </a:r>
            <a:r>
              <a:rPr lang="fr-FR" dirty="0" smtClean="0">
                <a:solidFill>
                  <a:schemeClr val="bg2"/>
                </a:solidFill>
              </a:rPr>
              <a:t> pions in the future….)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031" name="Picture 7" descr="http://www.fair-center.eu/uploads/pics/FAIR_3DModel_72dpi_Legend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414167" cy="24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9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Bulle ronde 22"/>
          <p:cNvSpPr/>
          <p:nvPr/>
        </p:nvSpPr>
        <p:spPr>
          <a:xfrm rot="10800000" flipV="1">
            <a:off x="5292080" y="4725144"/>
            <a:ext cx="3312368" cy="1794134"/>
          </a:xfrm>
          <a:prstGeom prst="wedgeEllipseCallout">
            <a:avLst>
              <a:gd name="adj1" fmla="val 98405"/>
              <a:gd name="adj2" fmla="val -7995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2"/>
                </a:solidFill>
              </a:rPr>
              <a:t>Pave the </a:t>
            </a:r>
            <a:r>
              <a:rPr lang="fr-FR" dirty="0" err="1">
                <a:solidFill>
                  <a:schemeClr val="bg2"/>
                </a:solidFill>
              </a:rPr>
              <a:t>way</a:t>
            </a:r>
            <a:r>
              <a:rPr lang="fr-FR" dirty="0">
                <a:solidFill>
                  <a:schemeClr val="bg2"/>
                </a:solidFill>
              </a:rPr>
              <a:t> for future </a:t>
            </a:r>
            <a:r>
              <a:rPr lang="fr-FR" dirty="0" err="1">
                <a:solidFill>
                  <a:schemeClr val="bg2"/>
                </a:solidFill>
              </a:rPr>
              <a:t>meson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facilities</a:t>
            </a:r>
            <a:endParaRPr lang="fr-FR" dirty="0">
              <a:solidFill>
                <a:schemeClr val="bg2"/>
              </a:solidFill>
            </a:endParaRPr>
          </a:p>
          <a:p>
            <a:r>
              <a:rPr lang="fr-FR" dirty="0" err="1">
                <a:solidFill>
                  <a:schemeClr val="bg2"/>
                </a:solidFill>
              </a:rPr>
              <a:t>see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smtClean="0">
                <a:solidFill>
                  <a:schemeClr val="bg2"/>
                </a:solidFill>
              </a:rPr>
              <a:t>W. J. Briscoe </a:t>
            </a:r>
            <a:r>
              <a:rPr lang="fr-FR" dirty="0">
                <a:solidFill>
                  <a:schemeClr val="bg2"/>
                </a:solidFill>
              </a:rPr>
              <a:t>et al.,  </a:t>
            </a:r>
            <a:r>
              <a:rPr lang="fr-FR" dirty="0">
                <a:solidFill>
                  <a:schemeClr val="bg2"/>
                </a:solidFill>
                <a:hlinkClick r:id="rId3"/>
              </a:rPr>
              <a:t> arXiv:1503.07763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Conclusion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MESONNET 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682D0-8A49-4888-BB08-3F07EF8133B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7544" y="692696"/>
            <a:ext cx="761715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              </a:t>
            </a:r>
            <a:r>
              <a:rPr lang="fr-FR" sz="2400" dirty="0" smtClean="0">
                <a:solidFill>
                  <a:schemeClr val="tx2"/>
                </a:solidFill>
              </a:rPr>
              <a:t>HADES </a:t>
            </a:r>
            <a:r>
              <a:rPr lang="fr-FR" sz="2400" dirty="0" err="1" smtClean="0">
                <a:solidFill>
                  <a:schemeClr val="tx2"/>
                </a:solidFill>
              </a:rPr>
              <a:t>results</a:t>
            </a:r>
            <a:r>
              <a:rPr lang="fr-FR" sz="2400" dirty="0" smtClean="0">
                <a:solidFill>
                  <a:schemeClr val="tx2"/>
                </a:solidFill>
              </a:rPr>
              <a:t> (focus on  pp/</a:t>
            </a:r>
            <a:r>
              <a:rPr lang="fr-FR" sz="2400" dirty="0" err="1" smtClean="0">
                <a:solidFill>
                  <a:schemeClr val="tx2"/>
                </a:solidFill>
              </a:rPr>
              <a:t>pn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reactions</a:t>
            </a:r>
            <a:r>
              <a:rPr lang="fr-FR" sz="2400" dirty="0" smtClean="0">
                <a:solidFill>
                  <a:schemeClr val="tx2"/>
                </a:solidFill>
              </a:rPr>
              <a:t>) </a:t>
            </a: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i="1" dirty="0" smtClean="0"/>
              <a:t>  </a:t>
            </a:r>
            <a:r>
              <a:rPr lang="fr-FR" sz="2400" dirty="0" err="1" smtClean="0"/>
              <a:t>selective</a:t>
            </a:r>
            <a:r>
              <a:rPr lang="fr-FR" sz="2400" dirty="0" smtClean="0"/>
              <a:t> </a:t>
            </a:r>
            <a:r>
              <a:rPr lang="fr-FR" sz="2400" dirty="0" err="1" smtClean="0"/>
              <a:t>study</a:t>
            </a:r>
            <a:r>
              <a:rPr lang="fr-FR" sz="2400" dirty="0" smtClean="0"/>
              <a:t> of </a:t>
            </a:r>
            <a:r>
              <a:rPr lang="fr-FR" sz="2400" dirty="0" err="1" smtClean="0"/>
              <a:t>e</a:t>
            </a:r>
            <a:r>
              <a:rPr lang="fr-FR" sz="2400" baseline="30000" dirty="0" err="1" smtClean="0"/>
              <a:t>+</a:t>
            </a:r>
            <a:r>
              <a:rPr lang="fr-FR" sz="2400" dirty="0" err="1" smtClean="0"/>
              <a:t>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production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Dalitz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>
                <a:solidFill>
                  <a:srgbClr val="FFFF00"/>
                </a:solidFill>
              </a:rPr>
              <a:t>decay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r>
              <a:rPr lang="fr-FR" sz="2400" dirty="0"/>
              <a:t>of </a:t>
            </a:r>
            <a:endParaRPr lang="fr-FR" sz="2400" dirty="0" smtClean="0"/>
          </a:p>
          <a:p>
            <a:r>
              <a:rPr lang="fr-FR" sz="2400" dirty="0" err="1" smtClean="0"/>
              <a:t>baryonic</a:t>
            </a:r>
            <a:r>
              <a:rPr lang="fr-FR" sz="2400" dirty="0" smtClean="0"/>
              <a:t> </a:t>
            </a:r>
            <a:r>
              <a:rPr lang="fr-FR" sz="2400" dirty="0" err="1" smtClean="0"/>
              <a:t>resonances</a:t>
            </a:r>
            <a:endParaRPr lang="fr-FR" sz="2400" dirty="0" smtClean="0"/>
          </a:p>
          <a:p>
            <a:r>
              <a:rPr lang="fr-FR" sz="2400" i="1" dirty="0" smtClean="0"/>
              <a:t>         </a:t>
            </a:r>
            <a:r>
              <a:rPr lang="fr-FR" sz="2400" i="1" dirty="0" smtClean="0">
                <a:sym typeface="Symbol"/>
              </a:rPr>
              <a:t> </a:t>
            </a:r>
            <a:r>
              <a:rPr lang="fr-FR" sz="2400" i="1" dirty="0" err="1" smtClean="0"/>
              <a:t>sensitivity</a:t>
            </a:r>
            <a:r>
              <a:rPr lang="fr-FR" sz="2400" i="1" dirty="0" smtClean="0"/>
              <a:t> to </a:t>
            </a:r>
            <a:r>
              <a:rPr lang="fr-FR" sz="2400" i="1" dirty="0" err="1" smtClean="0">
                <a:solidFill>
                  <a:srgbClr val="FFFF00"/>
                </a:solidFill>
              </a:rPr>
              <a:t>Baryonic</a:t>
            </a:r>
            <a:r>
              <a:rPr lang="fr-FR" sz="2400" i="1" dirty="0" smtClean="0">
                <a:solidFill>
                  <a:srgbClr val="FFFF00"/>
                </a:solidFill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</a:rPr>
              <a:t>resonances</a:t>
            </a:r>
            <a:r>
              <a:rPr lang="fr-FR" sz="2400" i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fr-FR" sz="2400" i="1" dirty="0" smtClean="0">
                <a:solidFill>
                  <a:srgbClr val="FFFF00"/>
                </a:solidFill>
              </a:rPr>
              <a:t>Time-</a:t>
            </a:r>
            <a:r>
              <a:rPr lang="fr-FR" sz="2400" i="1" dirty="0" err="1" smtClean="0">
                <a:solidFill>
                  <a:srgbClr val="FFFF00"/>
                </a:solidFill>
              </a:rPr>
              <a:t>Like</a:t>
            </a:r>
            <a:r>
              <a:rPr lang="fr-FR" sz="2400" i="1" dirty="0" smtClean="0">
                <a:solidFill>
                  <a:srgbClr val="FFFF00"/>
                </a:solidFill>
              </a:rPr>
              <a:t> </a:t>
            </a:r>
            <a:r>
              <a:rPr lang="fr-FR" sz="2400" i="1" dirty="0" err="1" smtClean="0">
                <a:solidFill>
                  <a:srgbClr val="FFFF00"/>
                </a:solidFill>
              </a:rPr>
              <a:t>electromagnetic</a:t>
            </a:r>
            <a:r>
              <a:rPr lang="fr-FR" sz="2400" i="1" dirty="0" smtClean="0">
                <a:solidFill>
                  <a:srgbClr val="FFFF00"/>
                </a:solidFill>
              </a:rPr>
              <a:t> structure/</a:t>
            </a:r>
            <a:r>
              <a:rPr lang="fr-FR" sz="2400" i="1" dirty="0" err="1" smtClean="0">
                <a:solidFill>
                  <a:srgbClr val="FFFF00"/>
                </a:solidFill>
              </a:rPr>
              <a:t>coupling</a:t>
            </a:r>
            <a:r>
              <a:rPr lang="fr-FR" sz="2400" i="1" dirty="0" smtClean="0">
                <a:solidFill>
                  <a:srgbClr val="FFFF00"/>
                </a:solidFill>
              </a:rPr>
              <a:t> to </a:t>
            </a:r>
            <a:r>
              <a:rPr lang="el-GR" sz="2400" i="1" dirty="0" smtClean="0">
                <a:solidFill>
                  <a:srgbClr val="FFFF00"/>
                </a:solidFill>
              </a:rPr>
              <a:t>ρ</a:t>
            </a:r>
            <a:r>
              <a:rPr lang="fr-FR" sz="2400" i="1" dirty="0" smtClean="0">
                <a:solidFill>
                  <a:srgbClr val="FFFF00"/>
                </a:solidFill>
              </a:rPr>
              <a:t>N  </a:t>
            </a:r>
            <a:endParaRPr lang="fr-FR" sz="2400" i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  </a:t>
            </a:r>
            <a:r>
              <a:rPr lang="fr-FR" sz="2400" dirty="0" err="1" smtClean="0"/>
              <a:t>Indispensible</a:t>
            </a:r>
            <a:r>
              <a:rPr lang="fr-FR" sz="2400" dirty="0" smtClean="0"/>
              <a:t>  </a:t>
            </a:r>
            <a:r>
              <a:rPr lang="fr-FR" sz="2400" dirty="0" err="1"/>
              <a:t>complement</a:t>
            </a:r>
            <a:r>
              <a:rPr lang="fr-FR" sz="2400" dirty="0"/>
              <a:t> for </a:t>
            </a:r>
            <a:r>
              <a:rPr lang="fr-FR" sz="2400" dirty="0">
                <a:solidFill>
                  <a:srgbClr val="FFFF00"/>
                </a:solidFill>
              </a:rPr>
              <a:t>in medium </a:t>
            </a:r>
            <a:r>
              <a:rPr lang="fr-FR" sz="2400" dirty="0" err="1">
                <a:solidFill>
                  <a:srgbClr val="FFFF00"/>
                </a:solidFill>
              </a:rPr>
              <a:t>studies</a:t>
            </a:r>
            <a:r>
              <a:rPr lang="fr-FR" sz="2400" dirty="0">
                <a:solidFill>
                  <a:srgbClr val="FFFF00"/>
                </a:solidFill>
              </a:rPr>
              <a:t> </a:t>
            </a:r>
            <a:endParaRPr lang="fr-FR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dirty="0"/>
          </a:p>
          <a:p>
            <a:r>
              <a:rPr lang="fr-FR" sz="2400" dirty="0" smtClean="0">
                <a:solidFill>
                  <a:schemeClr val="tx2"/>
                </a:solidFill>
              </a:rPr>
              <a:t>                      </a:t>
            </a:r>
            <a:r>
              <a:rPr lang="fr-FR" sz="2400" dirty="0" err="1" smtClean="0">
                <a:solidFill>
                  <a:schemeClr val="tx2"/>
                </a:solidFill>
              </a:rPr>
              <a:t>Recent</a:t>
            </a:r>
            <a:r>
              <a:rPr lang="fr-FR" sz="2400" dirty="0" smtClean="0">
                <a:solidFill>
                  <a:schemeClr val="tx2"/>
                </a:solidFill>
              </a:rPr>
              <a:t> pion </a:t>
            </a:r>
            <a:r>
              <a:rPr lang="fr-FR" sz="2400" dirty="0" err="1" smtClean="0">
                <a:solidFill>
                  <a:schemeClr val="tx2"/>
                </a:solidFill>
              </a:rPr>
              <a:t>beam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experiment</a:t>
            </a:r>
            <a:endParaRPr lang="fr-FR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 smtClean="0"/>
              <a:t> New </a:t>
            </a:r>
            <a:r>
              <a:rPr lang="fr-FR" sz="2400" dirty="0" err="1" smtClean="0"/>
              <a:t>determination</a:t>
            </a:r>
            <a:r>
              <a:rPr lang="fr-FR" sz="2400" dirty="0" smtClean="0"/>
              <a:t> of </a:t>
            </a:r>
            <a:r>
              <a:rPr lang="fr-FR" sz="2400" dirty="0" smtClean="0">
                <a:solidFill>
                  <a:srgbClr val="FFFF00"/>
                </a:solidFill>
              </a:rPr>
              <a:t>N(1520)</a:t>
            </a:r>
            <a:r>
              <a:rPr lang="fr-FR" sz="2400" i="1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coupling</a:t>
            </a:r>
            <a:r>
              <a:rPr lang="fr-FR" sz="2400" dirty="0" smtClean="0">
                <a:solidFill>
                  <a:srgbClr val="FFFF00"/>
                </a:solidFill>
              </a:rPr>
              <a:t> to </a:t>
            </a:r>
            <a:r>
              <a:rPr lang="el-GR" sz="2400" dirty="0">
                <a:solidFill>
                  <a:srgbClr val="FFFF00"/>
                </a:solidFill>
              </a:rPr>
              <a:t>ρ</a:t>
            </a:r>
            <a:r>
              <a:rPr lang="fr-FR" sz="2400" dirty="0">
                <a:solidFill>
                  <a:srgbClr val="FFFF00"/>
                </a:solidFill>
              </a:rPr>
              <a:t>N </a:t>
            </a:r>
            <a:r>
              <a:rPr lang="fr-FR" sz="2400" dirty="0" smtClean="0"/>
              <a:t>from PWA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 L</a:t>
            </a:r>
            <a:r>
              <a:rPr lang="fr-FR" sz="2400" dirty="0" smtClean="0"/>
              <a:t>arge </a:t>
            </a:r>
            <a:r>
              <a:rPr lang="fr-FR" sz="2400" dirty="0" err="1" smtClean="0"/>
              <a:t>e</a:t>
            </a:r>
            <a:r>
              <a:rPr lang="fr-FR" sz="2400" baseline="30000" dirty="0" err="1" smtClean="0"/>
              <a:t>+</a:t>
            </a:r>
            <a:r>
              <a:rPr lang="fr-FR" sz="2400" dirty="0" err="1" smtClean="0"/>
              <a:t>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</a:t>
            </a:r>
            <a:r>
              <a:rPr lang="fr-FR" sz="2400" dirty="0" err="1" smtClean="0"/>
              <a:t>yield</a:t>
            </a:r>
            <a:r>
              <a:rPr lang="fr-FR" sz="2400" dirty="0" smtClean="0"/>
              <a:t> : </a:t>
            </a:r>
            <a:r>
              <a:rPr lang="fr-FR" sz="2400" dirty="0" err="1" smtClean="0"/>
              <a:t>constraint</a:t>
            </a:r>
            <a:r>
              <a:rPr lang="fr-FR" sz="2400" dirty="0" smtClean="0"/>
              <a:t> for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 Continuation at SIS18 in 2018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much</a:t>
            </a:r>
            <a:r>
              <a:rPr lang="fr-FR" sz="2400" dirty="0" smtClean="0"/>
              <a:t> more </a:t>
            </a:r>
            <a:r>
              <a:rPr lang="fr-FR" sz="2400" dirty="0" err="1" smtClean="0"/>
              <a:t>statistics</a:t>
            </a:r>
            <a:r>
              <a:rPr lang="fr-FR" sz="2400" dirty="0" smtClean="0"/>
              <a:t>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    and new ECAL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FFFF00"/>
                </a:solidFill>
              </a:rPr>
              <a:t>P</a:t>
            </a:r>
            <a:r>
              <a:rPr lang="fr-FR" sz="2400" dirty="0" smtClean="0">
                <a:solidFill>
                  <a:srgbClr val="FFFF00"/>
                </a:solidFill>
              </a:rPr>
              <a:t>ave the </a:t>
            </a:r>
            <a:r>
              <a:rPr lang="fr-FR" sz="2400" dirty="0" err="1" smtClean="0">
                <a:solidFill>
                  <a:srgbClr val="FFFF00"/>
                </a:solidFill>
              </a:rPr>
              <a:t>way</a:t>
            </a:r>
            <a:r>
              <a:rPr lang="fr-FR" sz="2400" dirty="0" smtClean="0">
                <a:solidFill>
                  <a:srgbClr val="FFFF00"/>
                </a:solidFill>
              </a:rPr>
              <a:t> for future </a:t>
            </a:r>
            <a:r>
              <a:rPr lang="fr-FR" sz="2400" dirty="0" err="1" smtClean="0">
                <a:solidFill>
                  <a:srgbClr val="FFFF00"/>
                </a:solidFill>
              </a:rPr>
              <a:t>meson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err="1" smtClean="0">
                <a:solidFill>
                  <a:srgbClr val="FFFF00"/>
                </a:solidFill>
              </a:rPr>
              <a:t>facilities</a:t>
            </a:r>
            <a:r>
              <a:rPr lang="fr-FR" sz="2400" dirty="0" smtClean="0">
                <a:solidFill>
                  <a:srgbClr val="FFFF00"/>
                </a:solidFill>
              </a:rPr>
              <a:t>  </a:t>
            </a:r>
          </a:p>
          <a:p>
            <a:endParaRPr lang="fr-FR" sz="2400" dirty="0"/>
          </a:p>
          <a:p>
            <a:r>
              <a:rPr lang="fr-FR" sz="2400" dirty="0" smtClean="0">
                <a:solidFill>
                  <a:schemeClr val="tx2"/>
                </a:solidFill>
              </a:rPr>
              <a:t>                        HADES at FAIR : pp, </a:t>
            </a:r>
            <a:r>
              <a:rPr lang="fr-FR" sz="2400" dirty="0" err="1" smtClean="0">
                <a:solidFill>
                  <a:schemeClr val="tx2"/>
                </a:solidFill>
              </a:rPr>
              <a:t>pA</a:t>
            </a:r>
            <a:endParaRPr lang="fr-FR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17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79712" y="2564904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err="1" smtClean="0">
                <a:solidFill>
                  <a:schemeClr val="tx2"/>
                </a:solidFill>
              </a:rPr>
              <a:t>Thank</a:t>
            </a:r>
            <a:r>
              <a:rPr lang="fr-FR" sz="8000" dirty="0" smtClean="0">
                <a:solidFill>
                  <a:schemeClr val="tx2"/>
                </a:solidFill>
              </a:rPr>
              <a:t> </a:t>
            </a:r>
            <a:r>
              <a:rPr lang="fr-FR" sz="8000" dirty="0" err="1" smtClean="0">
                <a:solidFill>
                  <a:schemeClr val="tx2"/>
                </a:solidFill>
              </a:rPr>
              <a:t>you</a:t>
            </a:r>
            <a:endParaRPr lang="fr-FR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</a:rPr>
              <a:t>Béatrice </a:t>
            </a:r>
            <a:r>
              <a:rPr lang="fr-FR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</a:rPr>
              <a:t>Ramstein</a:t>
            </a:r>
            <a:endParaRPr lang="fr-FR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DejaVu Sans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816752C-197E-4EFA-9332-A92B19BDFD5F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ejaVu Sans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DejaVu Sans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ea typeface="DejaVu Sans" charset="0"/>
              </a:rPr>
              <a:t>GSI pion beam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0" y="762000"/>
            <a:ext cx="4648200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FFFFFF"/>
                </a:solidFill>
                <a:ea typeface="DejaVu Sans" charset="0"/>
              </a:rPr>
              <a:t>Expected </a:t>
            </a:r>
            <a:r>
              <a:rPr lang="pl-PL" sz="1600" b="1">
                <a:solidFill>
                  <a:srgbClr val="FFFFFF"/>
                </a:solidFill>
                <a:ea typeface="DejaVu Sans" charset="0"/>
              </a:rPr>
              <a:t>Intensit</a:t>
            </a:r>
            <a:r>
              <a:rPr lang="fr-FR" sz="1600" b="1">
                <a:solidFill>
                  <a:srgbClr val="FFFFFF"/>
                </a:solidFill>
                <a:ea typeface="DejaVu Sans" charset="0"/>
              </a:rPr>
              <a:t>ies </a:t>
            </a:r>
            <a:r>
              <a:rPr lang="pl-PL" sz="1600" b="1">
                <a:solidFill>
                  <a:srgbClr val="FFFFFF"/>
                </a:solidFill>
                <a:ea typeface="DejaVu Sans" charset="0"/>
              </a:rPr>
              <a:t>for S</a:t>
            </a:r>
            <a:r>
              <a:rPr lang="fr-FR" sz="1600" b="1">
                <a:solidFill>
                  <a:srgbClr val="FFFFFF"/>
                </a:solidFill>
                <a:ea typeface="DejaVu Sans" charset="0"/>
              </a:rPr>
              <a:t>pace </a:t>
            </a:r>
            <a:r>
              <a:rPr lang="pl-PL" sz="1600" b="1">
                <a:solidFill>
                  <a:srgbClr val="FFFFFF"/>
                </a:solidFill>
                <a:ea typeface="DejaVu Sans" charset="0"/>
              </a:rPr>
              <a:t>C</a:t>
            </a:r>
            <a:r>
              <a:rPr lang="fr-FR" sz="1600" b="1">
                <a:solidFill>
                  <a:srgbClr val="FFFFFF"/>
                </a:solidFill>
                <a:ea typeface="DejaVu Sans" charset="0"/>
              </a:rPr>
              <a:t>harge </a:t>
            </a:r>
            <a:r>
              <a:rPr lang="pl-PL" sz="1600" b="1">
                <a:solidFill>
                  <a:srgbClr val="FFFFFF"/>
                </a:solidFill>
                <a:ea typeface="DejaVu Sans" charset="0"/>
              </a:rPr>
              <a:t>L</a:t>
            </a:r>
            <a:r>
              <a:rPr lang="fr-FR" sz="1600" b="1">
                <a:solidFill>
                  <a:srgbClr val="FFFFFF"/>
                </a:solidFill>
                <a:ea typeface="DejaVu Sans" charset="0"/>
              </a:rPr>
              <a:t>imit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600" b="1">
                <a:solidFill>
                  <a:srgbClr val="FFFFFF"/>
                </a:solidFill>
                <a:ea typeface="DejaVu Sans" charset="0"/>
              </a:rPr>
              <a:t> and 100%  extraction  efficiency</a:t>
            </a:r>
            <a:r>
              <a:rPr lang="fr-FR" sz="1600" b="1">
                <a:solidFill>
                  <a:srgbClr val="FFFFFF"/>
                </a:solidFill>
                <a:ea typeface="DejaVu Sans" charset="0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FFFF"/>
                </a:solidFill>
                <a:ea typeface="DejaVu Sans" charset="0"/>
              </a:rPr>
              <a:t>                           I ~ 10</a:t>
            </a:r>
            <a:r>
              <a:rPr lang="fr-FR" sz="1600" b="1" baseline="30000">
                <a:solidFill>
                  <a:srgbClr val="FFFFFF"/>
                </a:solidFill>
                <a:ea typeface="DejaVu Sans" charset="0"/>
              </a:rPr>
              <a:t>6</a:t>
            </a:r>
            <a:r>
              <a:rPr lang="fr-FR" sz="1600" b="1">
                <a:solidFill>
                  <a:srgbClr val="FFFFFF"/>
                </a:solidFill>
                <a:ea typeface="DejaVu Sans" charset="0"/>
              </a:rPr>
              <a:t>/s</a:t>
            </a:r>
          </a:p>
        </p:txBody>
      </p:sp>
      <p:grpSp>
        <p:nvGrpSpPr>
          <p:cNvPr id="1032" name="Group 6"/>
          <p:cNvGrpSpPr>
            <a:grpSpLocks/>
          </p:cNvGrpSpPr>
          <p:nvPr/>
        </p:nvGrpSpPr>
        <p:grpSpPr bwMode="auto">
          <a:xfrm>
            <a:off x="611560" y="1600201"/>
            <a:ext cx="3461965" cy="2188840"/>
            <a:chOff x="192" y="1008"/>
            <a:chExt cx="2374" cy="1535"/>
          </a:xfrm>
        </p:grpSpPr>
        <p:graphicFrame>
          <p:nvGraphicFramePr>
            <p:cNvPr id="1026" name="Object 7"/>
            <p:cNvGraphicFramePr>
              <a:graphicFrameLocks noChangeAspect="1"/>
            </p:cNvGraphicFramePr>
            <p:nvPr/>
          </p:nvGraphicFramePr>
          <p:xfrm>
            <a:off x="1576" y="1633"/>
            <a:ext cx="92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4" imgW="73080" imgH="169200" progId="Equation.3">
                    <p:embed/>
                  </p:oleObj>
                </mc:Choice>
                <mc:Fallback>
                  <p:oleObj r:id="rId4" imgW="73080" imgH="169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6" y="1633"/>
                          <a:ext cx="92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57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" y="1008"/>
              <a:ext cx="2375" cy="15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58" name="Rectangle 9"/>
            <p:cNvSpPr>
              <a:spLocks noChangeArrowheads="1"/>
            </p:cNvSpPr>
            <p:nvPr/>
          </p:nvSpPr>
          <p:spPr bwMode="auto">
            <a:xfrm>
              <a:off x="1296" y="1564"/>
              <a:ext cx="26" cy="768"/>
            </a:xfrm>
            <a:prstGeom prst="rect">
              <a:avLst/>
            </a:prstGeom>
            <a:solidFill>
              <a:srgbClr val="FF0000">
                <a:alpha val="52940"/>
              </a:srgbClr>
            </a:solidFill>
            <a:ln w="9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  <p:sp>
          <p:nvSpPr>
            <p:cNvPr id="1059" name="Oval 10"/>
            <p:cNvSpPr>
              <a:spLocks noChangeArrowheads="1"/>
            </p:cNvSpPr>
            <p:nvPr/>
          </p:nvSpPr>
          <p:spPr bwMode="auto">
            <a:xfrm>
              <a:off x="764" y="1458"/>
              <a:ext cx="736" cy="79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  <a:ea typeface="DejaVu Sans" charset="0"/>
              </a:endParaRPr>
            </a:p>
          </p:txBody>
        </p:sp>
      </p:grp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4951413" y="1219200"/>
            <a:ext cx="40465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ts val="1125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ea typeface="DejaVu Sans" charset="0"/>
              </a:rPr>
              <a:t>Pion momentum </a:t>
            </a:r>
            <a:r>
              <a:rPr lang="pl-PL" b="1">
                <a:solidFill>
                  <a:srgbClr val="FFFFFF"/>
                </a:solidFill>
                <a:ea typeface="DejaVu Sans" charset="0"/>
              </a:rPr>
              <a:t>0.6 &lt; p &lt;1.5  GeV/c</a:t>
            </a:r>
          </a:p>
        </p:txBody>
      </p:sp>
      <p:pic>
        <p:nvPicPr>
          <p:cNvPr id="1049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43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" name="Espace réservé de la date 32"/>
          <p:cNvSpPr>
            <a:spLocks noGrp="1"/>
          </p:cNvSpPr>
          <p:nvPr>
            <p:ph type="dt" sz="quarter" idx="10"/>
          </p:nvPr>
        </p:nvSpPr>
        <p:spPr>
          <a:xfrm>
            <a:off x="323528" y="6093296"/>
            <a:ext cx="2132013" cy="641350"/>
          </a:xfrm>
        </p:spPr>
        <p:txBody>
          <a:bodyPr/>
          <a:lstStyle/>
          <a:p>
            <a:pPr>
              <a:defRPr/>
            </a:pPr>
            <a:r>
              <a:rPr lang="fr-FR" sz="1200" dirty="0" err="1">
                <a:solidFill>
                  <a:srgbClr val="FFFFFF"/>
                </a:solidFill>
              </a:rPr>
              <a:t>Muenchen</a:t>
            </a:r>
            <a:r>
              <a:rPr lang="fr-FR" sz="1200" dirty="0">
                <a:solidFill>
                  <a:srgbClr val="FFFFFF"/>
                </a:solidFill>
              </a:rPr>
              <a:t>, 11/06/2012</a:t>
            </a: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1830983"/>
            <a:ext cx="36576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Elipsa 15"/>
          <p:cNvSpPr>
            <a:spLocks noChangeArrowheads="1"/>
          </p:cNvSpPr>
          <p:nvPr/>
        </p:nvSpPr>
        <p:spPr bwMode="auto">
          <a:xfrm>
            <a:off x="6369298" y="4166195"/>
            <a:ext cx="1301750" cy="82550"/>
          </a:xfrm>
          <a:prstGeom prst="ellipse">
            <a:avLst/>
          </a:prstGeom>
          <a:solidFill>
            <a:srgbClr val="FF33CC">
              <a:alpha val="52156"/>
            </a:srgbClr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 sz="2400" i="1" kern="0" smtClean="0">
              <a:solidFill>
                <a:sysClr val="windowText" lastClr="000000"/>
              </a:solidFill>
              <a:ea typeface="DejaVu Sans" charset="0"/>
              <a:cs typeface="Arial" pitchFamily="34" charset="0"/>
            </a:endParaRPr>
          </a:p>
        </p:txBody>
      </p:sp>
      <p:cxnSp>
        <p:nvCxnSpPr>
          <p:cNvPr id="70" name="Łącznik prosty ze strzałką 20"/>
          <p:cNvCxnSpPr>
            <a:cxnSpLocks noChangeShapeType="1"/>
          </p:cNvCxnSpPr>
          <p:nvPr/>
        </p:nvCxnSpPr>
        <p:spPr bwMode="auto">
          <a:xfrm>
            <a:off x="7021761" y="2285008"/>
            <a:ext cx="315912" cy="128587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71" name="Łącznik prosty ze strzałką 22"/>
          <p:cNvCxnSpPr>
            <a:cxnSpLocks noChangeShapeType="1"/>
          </p:cNvCxnSpPr>
          <p:nvPr/>
        </p:nvCxnSpPr>
        <p:spPr bwMode="auto">
          <a:xfrm flipV="1">
            <a:off x="7040811" y="2458045"/>
            <a:ext cx="314325" cy="193675"/>
          </a:xfrm>
          <a:prstGeom prst="straightConnector1">
            <a:avLst/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</p:cxnSp>
      <p:cxnSp>
        <p:nvCxnSpPr>
          <p:cNvPr id="72" name="Łącznik prosty ze strzałką 26"/>
          <p:cNvCxnSpPr>
            <a:cxnSpLocks noChangeShapeType="1"/>
          </p:cNvCxnSpPr>
          <p:nvPr/>
        </p:nvCxnSpPr>
        <p:spPr bwMode="auto">
          <a:xfrm>
            <a:off x="5567808" y="1959570"/>
            <a:ext cx="2774950" cy="1588"/>
          </a:xfrm>
          <a:prstGeom prst="straightConnector1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3" name="Łącznik prosty 28"/>
          <p:cNvCxnSpPr>
            <a:cxnSpLocks noChangeShapeType="1"/>
          </p:cNvCxnSpPr>
          <p:nvPr/>
        </p:nvCxnSpPr>
        <p:spPr bwMode="auto">
          <a:xfrm rot="5400000">
            <a:off x="6882457" y="1959570"/>
            <a:ext cx="128588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4" name="Łącznik prosty 29"/>
          <p:cNvCxnSpPr>
            <a:cxnSpLocks noChangeShapeType="1"/>
          </p:cNvCxnSpPr>
          <p:nvPr/>
        </p:nvCxnSpPr>
        <p:spPr bwMode="auto">
          <a:xfrm rot="5400000">
            <a:off x="5874394" y="1959570"/>
            <a:ext cx="128588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5" name="Łącznik prosty 31"/>
          <p:cNvCxnSpPr>
            <a:cxnSpLocks noChangeShapeType="1"/>
          </p:cNvCxnSpPr>
          <p:nvPr/>
        </p:nvCxnSpPr>
        <p:spPr bwMode="auto">
          <a:xfrm rot="5400000">
            <a:off x="6504632" y="1959570"/>
            <a:ext cx="128588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6" name="pole tekstowe 32"/>
          <p:cNvSpPr txBox="1">
            <a:spLocks noChangeArrowheads="1"/>
          </p:cNvSpPr>
          <p:nvPr/>
        </p:nvSpPr>
        <p:spPr bwMode="auto">
          <a:xfrm>
            <a:off x="5748982" y="1959570"/>
            <a:ext cx="566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200" b="1">
                <a:solidFill>
                  <a:srgbClr val="FF0000"/>
                </a:solidFill>
                <a:ea typeface="DejaVu Sans" charset="0"/>
                <a:cs typeface="Arial" pitchFamily="34" charset="0"/>
              </a:rPr>
              <a:t>1.21</a:t>
            </a:r>
            <a:endParaRPr lang="en-US" sz="1200" b="1">
              <a:solidFill>
                <a:srgbClr val="FF0000"/>
              </a:solidFill>
              <a:ea typeface="DejaVu Sans" charset="0"/>
              <a:cs typeface="Arial" pitchFamily="34" charset="0"/>
            </a:endParaRPr>
          </a:p>
        </p:txBody>
      </p:sp>
      <p:sp>
        <p:nvSpPr>
          <p:cNvPr id="77" name="pole tekstowe 33"/>
          <p:cNvSpPr txBox="1">
            <a:spLocks noChangeArrowheads="1"/>
          </p:cNvSpPr>
          <p:nvPr/>
        </p:nvSpPr>
        <p:spPr bwMode="auto">
          <a:xfrm>
            <a:off x="6379219" y="1959570"/>
            <a:ext cx="566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200" b="1">
                <a:solidFill>
                  <a:srgbClr val="FF0000"/>
                </a:solidFill>
                <a:ea typeface="DejaVu Sans" charset="0"/>
                <a:cs typeface="Arial" pitchFamily="34" charset="0"/>
              </a:rPr>
              <a:t>1.52</a:t>
            </a:r>
            <a:endParaRPr lang="en-US" sz="1200" b="1">
              <a:solidFill>
                <a:srgbClr val="FF0000"/>
              </a:solidFill>
              <a:ea typeface="DejaVu Sans" charset="0"/>
              <a:cs typeface="Arial" pitchFamily="34" charset="0"/>
            </a:endParaRPr>
          </a:p>
        </p:txBody>
      </p:sp>
      <p:sp>
        <p:nvSpPr>
          <p:cNvPr id="78" name="pole tekstowe 34"/>
          <p:cNvSpPr txBox="1">
            <a:spLocks noChangeArrowheads="1"/>
          </p:cNvSpPr>
          <p:nvPr/>
        </p:nvSpPr>
        <p:spPr bwMode="auto">
          <a:xfrm>
            <a:off x="6757044" y="1959570"/>
            <a:ext cx="568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200" b="1">
                <a:solidFill>
                  <a:srgbClr val="FF0000"/>
                </a:solidFill>
                <a:ea typeface="DejaVu Sans" charset="0"/>
                <a:cs typeface="Arial" pitchFamily="34" charset="0"/>
              </a:rPr>
              <a:t>1.68</a:t>
            </a:r>
            <a:endParaRPr lang="en-US" sz="1200" b="1">
              <a:solidFill>
                <a:srgbClr val="FF0000"/>
              </a:solidFill>
              <a:ea typeface="DejaVu Sans" charset="0"/>
              <a:cs typeface="Arial" pitchFamily="34" charset="0"/>
            </a:endParaRPr>
          </a:p>
        </p:txBody>
      </p:sp>
      <p:sp>
        <p:nvSpPr>
          <p:cNvPr id="79" name="pole tekstowe 35"/>
          <p:cNvSpPr txBox="1">
            <a:spLocks noChangeArrowheads="1"/>
          </p:cNvSpPr>
          <p:nvPr/>
        </p:nvSpPr>
        <p:spPr bwMode="auto">
          <a:xfrm>
            <a:off x="7892107" y="1700808"/>
            <a:ext cx="568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sz="1200" b="1">
                <a:solidFill>
                  <a:srgbClr val="FF0000"/>
                </a:solidFill>
                <a:ea typeface="DejaVu Sans" charset="0"/>
                <a:cs typeface="Arial" pitchFamily="34" charset="0"/>
                <a:sym typeface="Symbol" pitchFamily="18" charset="2"/>
              </a:rPr>
              <a:t>s</a:t>
            </a:r>
            <a:endParaRPr lang="en-US" sz="1200" b="1">
              <a:solidFill>
                <a:srgbClr val="FF0000"/>
              </a:solidFill>
              <a:ea typeface="DejaVu Sans" charset="0"/>
              <a:cs typeface="Arial" pitchFamily="34" charset="0"/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 rot="5400000" flipH="1" flipV="1">
            <a:off x="6413748" y="4363045"/>
            <a:ext cx="228600" cy="0"/>
          </a:xfrm>
          <a:prstGeom prst="straightConnector1">
            <a:avLst/>
          </a:prstGeom>
          <a:noFill/>
          <a:ln w="9525" cap="flat" cmpd="sng" algn="ctr">
            <a:solidFill>
              <a:srgbClr val="3366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1" name="ZoneTexte 30"/>
          <p:cNvSpPr txBox="1">
            <a:spLocks noChangeArrowheads="1"/>
          </p:cNvSpPr>
          <p:nvPr/>
        </p:nvSpPr>
        <p:spPr bwMode="auto">
          <a:xfrm>
            <a:off x="7061448" y="4415433"/>
            <a:ext cx="36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kern="0" smtClean="0">
                <a:solidFill>
                  <a:srgbClr val="000099"/>
                </a:solidFill>
                <a:ea typeface="DejaVu Sans" charset="0"/>
              </a:rPr>
              <a:t>ω</a:t>
            </a:r>
            <a:endParaRPr lang="fr-FR" kern="0" smtClean="0">
              <a:solidFill>
                <a:srgbClr val="000099"/>
              </a:solidFill>
              <a:ea typeface="DejaVu Sans" charset="0"/>
            </a:endParaRPr>
          </a:p>
        </p:txBody>
      </p:sp>
      <p:sp>
        <p:nvSpPr>
          <p:cNvPr id="82" name="ZoneTexte 31"/>
          <p:cNvSpPr txBox="1">
            <a:spLocks noChangeArrowheads="1"/>
          </p:cNvSpPr>
          <p:nvPr/>
        </p:nvSpPr>
        <p:spPr bwMode="auto">
          <a:xfrm>
            <a:off x="6375648" y="440114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kern="0" dirty="0" smtClean="0">
                <a:solidFill>
                  <a:srgbClr val="000080"/>
                </a:solidFill>
                <a:ea typeface="DejaVu Sans" charset="0"/>
              </a:rPr>
              <a:t>η</a:t>
            </a:r>
            <a:endParaRPr lang="fr-FR" kern="0" dirty="0" smtClean="0">
              <a:solidFill>
                <a:srgbClr val="000080"/>
              </a:solidFill>
              <a:ea typeface="DejaVu Sans" charset="0"/>
            </a:endParaRPr>
          </a:p>
        </p:txBody>
      </p:sp>
      <p:cxnSp>
        <p:nvCxnSpPr>
          <p:cNvPr id="83" name="Connecteur droit avec flèche 82"/>
          <p:cNvCxnSpPr/>
          <p:nvPr/>
        </p:nvCxnSpPr>
        <p:spPr>
          <a:xfrm rot="16200000" flipV="1">
            <a:off x="7113835" y="4348758"/>
            <a:ext cx="201613" cy="1588"/>
          </a:xfrm>
          <a:prstGeom prst="straightConnector1">
            <a:avLst/>
          </a:prstGeom>
          <a:noFill/>
          <a:ln w="9525" cap="flat" cmpd="sng" algn="ctr">
            <a:solidFill>
              <a:srgbClr val="3366FF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4077072"/>
            <a:ext cx="2880320" cy="215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7750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0609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l-GR" dirty="0" smtClean="0">
                <a:solidFill>
                  <a:schemeClr val="bg1"/>
                </a:solidFill>
                <a:sym typeface="Symbol"/>
              </a:rPr>
              <a:t>ππ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N: present status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Parchemin horizontal 7"/>
          <p:cNvSpPr/>
          <p:nvPr/>
        </p:nvSpPr>
        <p:spPr>
          <a:xfrm>
            <a:off x="4211960" y="908720"/>
            <a:ext cx="4608512" cy="3312368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All what we know about N* couplings to </a:t>
            </a:r>
            <a:r>
              <a:rPr lang="el-G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ρ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N, </a:t>
            </a:r>
            <a:r>
              <a:rPr lang="el-GR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π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, N is 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based on the analysis of 240000 events (bubble chamber &lt; 1980)</a:t>
            </a:r>
            <a:endParaRPr lang="fr-F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2008" y="4293096"/>
            <a:ext cx="9036496" cy="16312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</a:rPr>
              <a:t> Very precise </a:t>
            </a:r>
            <a:r>
              <a:rPr lang="en-US" sz="2000" dirty="0" err="1" smtClean="0">
                <a:solidFill>
                  <a:srgbClr val="A04DA3"/>
                </a:solidFill>
              </a:rPr>
              <a:t>photoproduction</a:t>
            </a:r>
            <a:r>
              <a:rPr lang="en-US" sz="2000" dirty="0" smtClean="0">
                <a:solidFill>
                  <a:srgbClr val="A04DA3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data </a:t>
            </a:r>
            <a:endParaRPr lang="en-US" sz="2000" dirty="0" smtClean="0">
              <a:solidFill>
                <a:prstClr val="black"/>
              </a:solidFill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A04DA3"/>
                </a:solidFill>
                <a:sym typeface="Symbol"/>
              </a:rPr>
              <a:t> Dynamical models </a:t>
            </a:r>
            <a:r>
              <a:rPr lang="en-US" sz="2000" dirty="0" smtClean="0">
                <a:solidFill>
                  <a:prstClr val="black"/>
                </a:solidFill>
                <a:sym typeface="Symbol"/>
              </a:rPr>
              <a:t>are now available   a new </a:t>
            </a:r>
            <a:r>
              <a:rPr lang="en-US" sz="2000" dirty="0" smtClean="0">
                <a:solidFill>
                  <a:prstClr val="black"/>
                </a:solidFill>
              </a:rPr>
              <a:t>combined PWA analysis of all </a:t>
            </a:r>
            <a:r>
              <a:rPr lang="en-US" sz="2000" dirty="0" err="1" smtClean="0">
                <a:solidFill>
                  <a:prstClr val="black"/>
                </a:solidFill>
              </a:rPr>
              <a:t>pion</a:t>
            </a:r>
            <a:r>
              <a:rPr lang="en-US" sz="2000" dirty="0" smtClean="0">
                <a:solidFill>
                  <a:prstClr val="black"/>
                </a:solidFill>
              </a:rPr>
              <a:t> and </a:t>
            </a:r>
            <a:r>
              <a:rPr lang="en-US" sz="2000" dirty="0" err="1" smtClean="0">
                <a:solidFill>
                  <a:prstClr val="black"/>
                </a:solidFill>
              </a:rPr>
              <a:t>photoproduction</a:t>
            </a:r>
            <a:r>
              <a:rPr lang="en-US" sz="2000" dirty="0" smtClean="0">
                <a:solidFill>
                  <a:prstClr val="black"/>
                </a:solidFill>
              </a:rPr>
              <a:t> channels will be possible. </a:t>
            </a:r>
            <a:endParaRPr lang="en-US" sz="2000" dirty="0" smtClean="0">
              <a:solidFill>
                <a:prstClr val="black"/>
              </a:solidFill>
              <a:sym typeface="Symbol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black"/>
                </a:solidFill>
                <a:sym typeface="Symbol"/>
              </a:rPr>
              <a:t> Important for </a:t>
            </a:r>
            <a:r>
              <a:rPr lang="en-US" sz="2000" dirty="0" smtClean="0">
                <a:solidFill>
                  <a:srgbClr val="A04DA3"/>
                </a:solidFill>
                <a:sym typeface="Symbol"/>
              </a:rPr>
              <a:t>baryonic structure </a:t>
            </a:r>
            <a:r>
              <a:rPr lang="en-US" sz="2000" dirty="0" smtClean="0">
                <a:solidFill>
                  <a:prstClr val="black"/>
                </a:solidFill>
                <a:sym typeface="Symbol"/>
              </a:rPr>
              <a:t>issues (Constituent Quark Models, Lattice QCD)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78616" y="6309320"/>
            <a:ext cx="48215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Very strong demand for  new </a:t>
            </a:r>
            <a:r>
              <a:rPr lang="el-GR" dirty="0" smtClean="0">
                <a:solidFill>
                  <a:prstClr val="black"/>
                </a:solidFill>
              </a:rPr>
              <a:t>π</a:t>
            </a:r>
            <a:r>
              <a:rPr lang="en-US" dirty="0" smtClean="0">
                <a:solidFill>
                  <a:prstClr val="black"/>
                </a:solidFill>
              </a:rPr>
              <a:t>N</a:t>
            </a:r>
            <a:r>
              <a:rPr lang="el-GR" dirty="0" smtClean="0">
                <a:solidFill>
                  <a:prstClr val="black"/>
                </a:solidFill>
                <a:sym typeface="Symbol"/>
              </a:rPr>
              <a:t>ππ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N data !</a:t>
            </a: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72009" y="980728"/>
            <a:ext cx="4355975" cy="2952328"/>
            <a:chOff x="179512" y="839859"/>
            <a:chExt cx="4176463" cy="2733157"/>
          </a:xfrm>
        </p:grpSpPr>
        <p:pic>
          <p:nvPicPr>
            <p:cNvPr id="83046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15669" r="1799" b="49934"/>
            <a:stretch>
              <a:fillRect/>
            </a:stretch>
          </p:blipFill>
          <p:spPr bwMode="auto">
            <a:xfrm>
              <a:off x="183986" y="1124744"/>
              <a:ext cx="3739941" cy="2243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2699792" y="1475492"/>
              <a:ext cx="1440159" cy="34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</a:rPr>
                <a:t>114 </a:t>
              </a:r>
              <a:r>
                <a:rPr lang="en-US" i="1" dirty="0" err="1" smtClean="0">
                  <a:solidFill>
                    <a:prstClr val="black"/>
                  </a:solidFill>
                </a:rPr>
                <a:t>kevents</a:t>
              </a:r>
              <a:endParaRPr lang="fr-FR" i="1" dirty="0">
                <a:solidFill>
                  <a:prstClr val="black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915816" y="2492896"/>
              <a:ext cx="1440159" cy="341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</a:rPr>
                <a:t>72 </a:t>
              </a:r>
              <a:r>
                <a:rPr lang="en-US" i="1" dirty="0" err="1" smtClean="0">
                  <a:solidFill>
                    <a:prstClr val="black"/>
                  </a:solidFill>
                </a:rPr>
                <a:t>kevents</a:t>
              </a:r>
              <a:endParaRPr lang="fr-FR" i="1" dirty="0">
                <a:solidFill>
                  <a:prstClr val="black"/>
                </a:solidFill>
              </a:endParaRP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15477" t="91656"/>
            <a:stretch>
              <a:fillRect/>
            </a:stretch>
          </p:blipFill>
          <p:spPr bwMode="auto">
            <a:xfrm>
              <a:off x="179512" y="3199022"/>
              <a:ext cx="3830174" cy="37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351625" y="839859"/>
              <a:ext cx="3935309" cy="256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SAID, data base, CNS, GWU http://gwdac.phys.gwu.edu </a:t>
              </a:r>
              <a:endParaRPr lang="fr-FR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7544" y="3573016"/>
            <a:ext cx="36004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55576" y="3522494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1.4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11756" y="3522494"/>
            <a:ext cx="3561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2.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25736" y="3522494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1.6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733848" y="3522494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1.8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809423" y="378904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s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GeV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9695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980728"/>
            <a:ext cx="8820472" cy="5022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9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ea typeface="+mn-ea"/>
              </a:rPr>
              <a:t>Introduction:   </a:t>
            </a:r>
            <a:endParaRPr lang="fr-FR" sz="2000" b="1" dirty="0" smtClean="0">
              <a:solidFill>
                <a:schemeClr val="tx2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tx2"/>
                </a:solidFill>
                <a:ea typeface="+mn-ea"/>
              </a:rPr>
              <a:t>       </a:t>
            </a:r>
            <a:r>
              <a:rPr lang="fr-FR" sz="2000" b="1" dirty="0" smtClean="0">
                <a:solidFill>
                  <a:schemeClr val="tx2"/>
                </a:solidFill>
              </a:rPr>
              <a:t>Motivations  of  </a:t>
            </a:r>
            <a:r>
              <a:rPr lang="fr-FR" sz="2000" b="1" dirty="0" err="1" smtClean="0">
                <a:solidFill>
                  <a:schemeClr val="tx2"/>
                </a:solidFill>
              </a:rPr>
              <a:t>measuring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e</a:t>
            </a:r>
            <a:r>
              <a:rPr lang="fr-FR" sz="2000" b="1" baseline="30000" dirty="0" err="1" smtClean="0">
                <a:solidFill>
                  <a:schemeClr val="tx2"/>
                </a:solidFill>
              </a:rPr>
              <a:t>+</a:t>
            </a:r>
            <a:r>
              <a:rPr lang="fr-FR" sz="2000" b="1" dirty="0" err="1" smtClean="0">
                <a:solidFill>
                  <a:schemeClr val="tx2"/>
                </a:solidFill>
              </a:rPr>
              <a:t>e</a:t>
            </a:r>
            <a:r>
              <a:rPr lang="fr-FR" sz="2000" b="1" baseline="30000" dirty="0" smtClean="0">
                <a:solidFill>
                  <a:schemeClr val="tx2"/>
                </a:solidFill>
              </a:rPr>
              <a:t>-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emission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with</a:t>
            </a:r>
            <a:r>
              <a:rPr lang="fr-FR" sz="2000" b="1" dirty="0" smtClean="0">
                <a:solidFill>
                  <a:schemeClr val="tx2"/>
                </a:solidFill>
              </a:rPr>
              <a:t> HADES at GSI</a:t>
            </a:r>
          </a:p>
          <a:p>
            <a:pPr marL="1085850" lvl="1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400" b="1" dirty="0" smtClean="0">
              <a:ea typeface="+mn-ea"/>
            </a:endParaRP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Results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>
                <a:ea typeface="+mn-ea"/>
              </a:rPr>
              <a:t>from </a:t>
            </a:r>
            <a:r>
              <a:rPr lang="fr-FR" sz="2000" b="1" dirty="0" smtClean="0"/>
              <a:t>pp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reactions</a:t>
            </a:r>
            <a:r>
              <a:rPr lang="fr-FR" sz="2000" b="1" dirty="0" smtClean="0">
                <a:ea typeface="+mn-ea"/>
              </a:rPr>
              <a:t> 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       </a:t>
            </a:r>
            <a:r>
              <a:rPr lang="fr-FR" sz="2000" b="1" dirty="0" err="1" smtClean="0">
                <a:solidFill>
                  <a:schemeClr val="tx2"/>
                </a:solidFill>
              </a:rPr>
              <a:t>Sensitivity</a:t>
            </a:r>
            <a:r>
              <a:rPr lang="fr-FR" sz="2000" b="1" dirty="0" smtClean="0">
                <a:solidFill>
                  <a:schemeClr val="tx2"/>
                </a:solidFill>
              </a:rPr>
              <a:t> of </a:t>
            </a:r>
            <a:r>
              <a:rPr lang="fr-FR" sz="2000" b="1" dirty="0" err="1" smtClean="0">
                <a:solidFill>
                  <a:schemeClr val="tx2"/>
                </a:solidFill>
              </a:rPr>
              <a:t>e</a:t>
            </a:r>
            <a:r>
              <a:rPr lang="fr-FR" sz="2000" b="1" baseline="30000" dirty="0" err="1" smtClean="0">
                <a:solidFill>
                  <a:schemeClr val="tx2"/>
                </a:solidFill>
              </a:rPr>
              <a:t>+</a:t>
            </a:r>
            <a:r>
              <a:rPr lang="fr-FR" sz="2000" b="1" dirty="0" err="1" smtClean="0">
                <a:solidFill>
                  <a:schemeClr val="tx2"/>
                </a:solidFill>
              </a:rPr>
              <a:t>e</a:t>
            </a:r>
            <a:r>
              <a:rPr lang="fr-FR" sz="2000" b="1" baseline="30000" dirty="0" smtClean="0">
                <a:solidFill>
                  <a:schemeClr val="tx2"/>
                </a:solidFill>
              </a:rPr>
              <a:t>-  </a:t>
            </a:r>
            <a:r>
              <a:rPr lang="fr-FR" sz="2000" b="1" dirty="0" err="1" smtClean="0">
                <a:solidFill>
                  <a:schemeClr val="tx2"/>
                </a:solidFill>
              </a:rPr>
              <a:t>emission</a:t>
            </a:r>
            <a:r>
              <a:rPr lang="fr-FR" sz="2000" b="1" dirty="0" smtClean="0">
                <a:solidFill>
                  <a:schemeClr val="tx2"/>
                </a:solidFill>
              </a:rPr>
              <a:t> to  the </a:t>
            </a:r>
            <a:r>
              <a:rPr lang="fr-FR" sz="2000" b="1" dirty="0" err="1" smtClean="0">
                <a:solidFill>
                  <a:schemeClr val="tx2"/>
                </a:solidFill>
              </a:rPr>
              <a:t>electromagnetic</a:t>
            </a:r>
            <a:r>
              <a:rPr lang="fr-FR" sz="2000" b="1" dirty="0" smtClean="0">
                <a:solidFill>
                  <a:schemeClr val="tx2"/>
                </a:solidFill>
              </a:rPr>
              <a:t> structure  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                    of </a:t>
            </a:r>
            <a:r>
              <a:rPr lang="fr-FR" sz="2000" b="1" dirty="0" err="1" smtClean="0">
                <a:solidFill>
                  <a:schemeClr val="tx2"/>
                </a:solidFill>
              </a:rPr>
              <a:t>baryonic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resonances</a:t>
            </a: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     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 smtClean="0">
              <a:solidFill>
                <a:schemeClr val="accent1"/>
              </a:solidFill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accent1"/>
                </a:solidFill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Preliminary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results</a:t>
            </a:r>
            <a:r>
              <a:rPr lang="fr-FR" sz="2000" b="1" dirty="0" smtClean="0">
                <a:ea typeface="+mn-ea"/>
              </a:rPr>
              <a:t> </a:t>
            </a:r>
            <a:r>
              <a:rPr lang="fr-FR" sz="2000" b="1" dirty="0" err="1" smtClean="0">
                <a:ea typeface="+mn-ea"/>
              </a:rPr>
              <a:t>with</a:t>
            </a:r>
            <a:r>
              <a:rPr lang="fr-FR" sz="2000" b="1" dirty="0" smtClean="0">
                <a:ea typeface="+mn-ea"/>
              </a:rPr>
              <a:t> the GSI pion </a:t>
            </a:r>
            <a:r>
              <a:rPr lang="fr-FR" sz="2000" b="1" dirty="0" err="1" smtClean="0">
                <a:ea typeface="+mn-ea"/>
              </a:rPr>
              <a:t>beam</a:t>
            </a:r>
            <a:endParaRPr lang="fr-FR" sz="2000" b="1" dirty="0" smtClean="0">
              <a:ea typeface="+mn-ea"/>
            </a:endParaRP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                                       </a:t>
            </a:r>
            <a:r>
              <a:rPr lang="fr-FR" sz="2000" b="1" dirty="0"/>
              <a:t>(</a:t>
            </a:r>
            <a:r>
              <a:rPr lang="fr-FR" sz="2000" b="1" dirty="0" err="1"/>
              <a:t>summer</a:t>
            </a:r>
            <a:r>
              <a:rPr lang="fr-FR" sz="2000" b="1" dirty="0"/>
              <a:t> </a:t>
            </a:r>
            <a:r>
              <a:rPr lang="en-US" sz="2000" b="1" dirty="0"/>
              <a:t>2014</a:t>
            </a:r>
            <a:r>
              <a:rPr lang="en-US" sz="2000" b="1" dirty="0" smtClean="0"/>
              <a:t>)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            </a:t>
            </a:r>
            <a:r>
              <a:rPr lang="fr-FR" sz="2000" b="1" dirty="0" err="1" smtClean="0">
                <a:solidFill>
                  <a:schemeClr val="tx2"/>
                </a:solidFill>
              </a:rPr>
              <a:t>e</a:t>
            </a:r>
            <a:r>
              <a:rPr lang="fr-FR" sz="2000" b="1" baseline="30000" dirty="0" err="1" smtClean="0">
                <a:solidFill>
                  <a:schemeClr val="tx2"/>
                </a:solidFill>
              </a:rPr>
              <a:t>+</a:t>
            </a:r>
            <a:r>
              <a:rPr lang="fr-FR" sz="2000" b="1" dirty="0" err="1" smtClean="0">
                <a:solidFill>
                  <a:schemeClr val="tx2"/>
                </a:solidFill>
              </a:rPr>
              <a:t>e</a:t>
            </a:r>
            <a:r>
              <a:rPr lang="fr-FR" sz="2000" b="1" baseline="30000" dirty="0" smtClean="0">
                <a:solidFill>
                  <a:schemeClr val="tx2"/>
                </a:solidFill>
              </a:rPr>
              <a:t>-  </a:t>
            </a:r>
            <a:r>
              <a:rPr lang="fr-FR" sz="2000" b="1" dirty="0" smtClean="0">
                <a:solidFill>
                  <a:schemeClr val="tx2"/>
                </a:solidFill>
              </a:rPr>
              <a:t>, </a:t>
            </a:r>
            <a:r>
              <a:rPr lang="el-GR" sz="2000" b="1" dirty="0" smtClean="0">
                <a:solidFill>
                  <a:schemeClr val="tx2"/>
                </a:solidFill>
              </a:rPr>
              <a:t>π</a:t>
            </a:r>
            <a:r>
              <a:rPr lang="fr-FR" sz="2000" b="1" baseline="30000" dirty="0" smtClean="0">
                <a:solidFill>
                  <a:schemeClr val="tx2"/>
                </a:solidFill>
              </a:rPr>
              <a:t>+</a:t>
            </a:r>
            <a:r>
              <a:rPr lang="el-GR" sz="2000" b="1" dirty="0" smtClean="0">
                <a:solidFill>
                  <a:schemeClr val="tx2"/>
                </a:solidFill>
              </a:rPr>
              <a:t>π</a:t>
            </a:r>
            <a:r>
              <a:rPr lang="fr-FR" sz="2000" b="1" baseline="30000" dirty="0" smtClean="0">
                <a:solidFill>
                  <a:schemeClr val="tx2"/>
                </a:solidFill>
              </a:rPr>
              <a:t>-  </a:t>
            </a:r>
            <a:r>
              <a:rPr lang="fr-FR" sz="2000" b="1" dirty="0" smtClean="0">
                <a:solidFill>
                  <a:schemeClr val="tx2"/>
                </a:solidFill>
              </a:rPr>
              <a:t>production</a:t>
            </a:r>
          </a:p>
          <a:p>
            <a:pPr marL="1587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>
              <a:solidFill>
                <a:schemeClr val="tx2"/>
              </a:solidFill>
              <a:ea typeface="+mn-ea"/>
            </a:endParaRPr>
          </a:p>
          <a:p>
            <a:pPr marL="344487" indent="-342900">
              <a:lnSpc>
                <a:spcPct val="80000"/>
              </a:lnSpc>
              <a:spcBef>
                <a:spcPts val="500"/>
              </a:spcBef>
              <a:buClr>
                <a:schemeClr val="tx1"/>
              </a:buClr>
              <a:buSzPct val="144000"/>
              <a:buFont typeface="Wingdings" panose="05000000000000000000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fr-FR" sz="2000" b="1" dirty="0" smtClean="0">
                <a:ea typeface="+mn-ea"/>
              </a:rPr>
              <a:t> Conclusions</a:t>
            </a:r>
            <a:endParaRPr lang="fr-FR" sz="2000" b="1" dirty="0">
              <a:ea typeface="+mn-ea"/>
            </a:endParaRPr>
          </a:p>
          <a:p>
            <a:pPr marL="342900" indent="-341313">
              <a:lnSpc>
                <a:spcPct val="80000"/>
              </a:lnSpc>
              <a:spcBef>
                <a:spcPts val="500"/>
              </a:spcBef>
              <a:buClr>
                <a:schemeClr val="accent4"/>
              </a:buClr>
              <a:buSzPct val="144000"/>
              <a:buFont typeface="Wingdings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fr-F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7236297" y="-27733"/>
            <a:ext cx="1908532" cy="1369457"/>
            <a:chOff x="0" y="-29"/>
            <a:chExt cx="2304" cy="1432"/>
          </a:xfrm>
        </p:grpSpPr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0" y="-29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79" y="2636912"/>
            <a:ext cx="14877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323528" y="5445224"/>
            <a:ext cx="3240360" cy="288032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707566" y="2019092"/>
            <a:ext cx="3168690" cy="2571327"/>
            <a:chOff x="3517" y="2315"/>
            <a:chExt cx="2243" cy="1763"/>
          </a:xfrm>
        </p:grpSpPr>
        <p:pic>
          <p:nvPicPr>
            <p:cNvPr id="17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 l="47887" t="45454"/>
            <a:stretch>
              <a:fillRect/>
            </a:stretch>
          </p:blipFill>
          <p:spPr bwMode="auto">
            <a:xfrm>
              <a:off x="3696" y="2404"/>
              <a:ext cx="2064" cy="1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3517" y="2315"/>
              <a:ext cx="1171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b="1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</a:rPr>
                <a:t>G</a:t>
              </a:r>
              <a:r>
                <a:rPr lang="fr-FR" b="1" baseline="-25000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</a:rPr>
                <a:t>M</a:t>
              </a:r>
              <a:r>
                <a:rPr lang="fr-FR" b="1" baseline="30000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</a:rPr>
                <a:t>N-</a:t>
              </a:r>
              <a:r>
                <a:rPr lang="fr-FR" b="1" baseline="30000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  <a:sym typeface="Symbol" pitchFamily="18" charset="2"/>
                </a:rPr>
                <a:t></a:t>
              </a:r>
              <a:r>
                <a:rPr lang="fr-FR" b="1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</a:rPr>
                <a:t>/3G</a:t>
              </a:r>
              <a:r>
                <a:rPr lang="fr-FR" b="1" baseline="-25000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</a:rPr>
                <a:t>D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1143000"/>
          </a:xfrm>
          <a:solidFill>
            <a:srgbClr val="000099"/>
          </a:solidFill>
        </p:spPr>
        <p:txBody>
          <a:bodyPr>
            <a:normAutofit fontScale="90000"/>
          </a:bodyPr>
          <a:lstStyle/>
          <a:p>
            <a:pPr defTabSz="449263" fontAlgn="base">
              <a:spcAft>
                <a:spcPct val="0"/>
              </a:spcAft>
            </a:pPr>
            <a:r>
              <a:rPr lang="fr-FR" sz="3600" dirty="0" err="1" smtClean="0">
                <a:solidFill>
                  <a:srgbClr val="FFFFFF"/>
                </a:solidFill>
              </a:rPr>
              <a:t>Models</a:t>
            </a:r>
            <a:r>
              <a:rPr lang="fr-FR" sz="3600" dirty="0" smtClean="0">
                <a:solidFill>
                  <a:srgbClr val="FFFFFF"/>
                </a:solidFill>
              </a:rPr>
              <a:t> for  N-</a:t>
            </a:r>
            <a:r>
              <a:rPr lang="fr-FR" sz="3600" dirty="0" smtClean="0">
                <a:solidFill>
                  <a:srgbClr val="FFFFFF"/>
                </a:solidFill>
                <a:sym typeface="Symbol"/>
              </a:rPr>
              <a:t>  </a:t>
            </a:r>
            <a:r>
              <a:rPr lang="fr-FR" sz="3600" dirty="0" err="1" smtClean="0">
                <a:solidFill>
                  <a:srgbClr val="FFFFFF"/>
                </a:solidFill>
                <a:sym typeface="Symbol"/>
              </a:rPr>
              <a:t>magnetic</a:t>
            </a:r>
            <a:r>
              <a:rPr lang="fr-FR" sz="3600" dirty="0" smtClean="0">
                <a:solidFill>
                  <a:srgbClr val="FFFFFF"/>
                </a:solidFill>
                <a:sym typeface="Symbol"/>
              </a:rPr>
              <a:t>  transition  </a:t>
            </a:r>
            <a:r>
              <a:rPr lang="fr-FR" sz="3600" dirty="0" err="1" smtClean="0">
                <a:solidFill>
                  <a:srgbClr val="FFFFFF"/>
                </a:solidFill>
                <a:sym typeface="Symbol"/>
              </a:rPr>
              <a:t>form</a:t>
            </a:r>
            <a:r>
              <a:rPr lang="fr-FR" sz="3600" dirty="0" smtClean="0">
                <a:solidFill>
                  <a:srgbClr val="FFFFFF"/>
                </a:solidFill>
                <a:sym typeface="Symbol"/>
              </a:rPr>
              <a:t> factor in Time-</a:t>
            </a:r>
            <a:r>
              <a:rPr lang="fr-FR" sz="3600" dirty="0" err="1" smtClean="0">
                <a:solidFill>
                  <a:srgbClr val="FFFFFF"/>
                </a:solidFill>
                <a:sym typeface="Symbol"/>
              </a:rPr>
              <a:t>Like</a:t>
            </a:r>
            <a:r>
              <a:rPr lang="fr-FR" sz="3600" dirty="0" smtClean="0">
                <a:solidFill>
                  <a:srgbClr val="FFFFFF"/>
                </a:solidFill>
                <a:sym typeface="Symbol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sym typeface="Symbol"/>
              </a:rPr>
              <a:t>region</a:t>
            </a:r>
            <a:endParaRPr lang="fr-FR" dirty="0" smtClean="0">
              <a:solidFill>
                <a:srgbClr val="FFFFFF"/>
              </a:solidFill>
              <a:sym typeface="Symbo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172200" y="6074618"/>
            <a:ext cx="2476500" cy="476250"/>
          </a:xfrm>
        </p:spPr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Clermont-Ferrand, 25/01/2013 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424456"/>
                </a:solidFill>
              </a:rPr>
              <a:t>B. </a:t>
            </a:r>
            <a:r>
              <a:rPr lang="de-DE" dirty="0" err="1" smtClean="0">
                <a:solidFill>
                  <a:srgbClr val="424456"/>
                </a:solidFill>
              </a:rPr>
              <a:t>Ramstein</a:t>
            </a:r>
            <a:r>
              <a:rPr lang="de-DE" dirty="0" smtClean="0">
                <a:solidFill>
                  <a:srgbClr val="424456"/>
                </a:solidFill>
              </a:rPr>
              <a:t>   </a:t>
            </a:r>
            <a:endParaRPr lang="fr-FR" dirty="0">
              <a:solidFill>
                <a:srgbClr val="42445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4139952" y="1218238"/>
            <a:ext cx="4772332" cy="33855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Wan &amp; </a:t>
            </a:r>
            <a:r>
              <a:rPr lang="fr-FR" sz="1600" i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Iachello</a:t>
            </a:r>
            <a:r>
              <a:rPr lang="fr-FR" sz="1600" i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, </a:t>
            </a:r>
            <a:r>
              <a:rPr lang="fr-FR" sz="1600" i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int</a:t>
            </a:r>
            <a:r>
              <a:rPr lang="fr-FR" sz="1600" i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. J. </a:t>
            </a:r>
            <a:r>
              <a:rPr lang="fr-FR" sz="1600" i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Mod</a:t>
            </a:r>
            <a:r>
              <a:rPr lang="fr-FR" sz="1600" i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. Phys. A20(2005) 1846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588128" y="2591001"/>
            <a:ext cx="2304352" cy="1567371"/>
            <a:chOff x="649" y="3549"/>
            <a:chExt cx="1999" cy="768"/>
          </a:xfrm>
        </p:grpSpPr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49" y="3549"/>
              <a:ext cx="1971" cy="768"/>
              <a:chOff x="-1619" y="1483"/>
              <a:chExt cx="1823" cy="1200"/>
            </a:xfrm>
          </p:grpSpPr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-1619" y="1483"/>
                <a:ext cx="1823" cy="1200"/>
                <a:chOff x="-202" y="810"/>
                <a:chExt cx="2119" cy="1416"/>
              </a:xfrm>
            </p:grpSpPr>
            <p:pic>
              <p:nvPicPr>
                <p:cNvPr id="12" name="Picture 31" descr="TL_GM_petitsq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202" y="810"/>
                  <a:ext cx="2119" cy="1416"/>
                </a:xfrm>
                <a:prstGeom prst="rect">
                  <a:avLst/>
                </a:prstGeom>
                <a:noFill/>
              </p:spPr>
            </p:pic>
            <p:sp>
              <p:nvSpPr>
                <p:cNvPr id="1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95" y="1526"/>
                  <a:ext cx="583" cy="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fr-FR" dirty="0" smtClean="0">
                      <a:solidFill>
                        <a:srgbClr val="000099"/>
                      </a:solidFill>
                      <a:latin typeface="Arial" charset="0"/>
                      <a:ea typeface="DejaVu Sans" charset="0"/>
                      <a:cs typeface="DejaVu Sans" charset="0"/>
                    </a:rPr>
                    <a:t>0.6m</a:t>
                  </a:r>
                  <a:r>
                    <a:rPr lang="fr-FR" baseline="-25000" dirty="0" smtClean="0">
                      <a:solidFill>
                        <a:srgbClr val="000099"/>
                      </a:solidFill>
                      <a:latin typeface="Arial" charset="0"/>
                      <a:ea typeface="DejaVu Sans" charset="0"/>
                      <a:cs typeface="DejaVu Sans" charset="0"/>
                      <a:sym typeface="Symbol" pitchFamily="18" charset="2"/>
                    </a:rPr>
                    <a:t></a:t>
                  </a:r>
                  <a:r>
                    <a:rPr lang="fr-FR" baseline="30000" dirty="0" smtClean="0">
                      <a:solidFill>
                        <a:srgbClr val="000099"/>
                      </a:solidFill>
                      <a:latin typeface="Arial" charset="0"/>
                      <a:ea typeface="DejaVu Sans" charset="0"/>
                      <a:cs typeface="DejaVu Sans" charset="0"/>
                      <a:sym typeface="Symbol" pitchFamily="18" charset="2"/>
                    </a:rPr>
                    <a:t>2</a:t>
                  </a:r>
                  <a:endParaRPr lang="fr-FR" dirty="0" smtClean="0">
                    <a:solidFill>
                      <a:srgbClr val="000099"/>
                    </a:solidFill>
                    <a:latin typeface="Arial" charset="0"/>
                    <a:ea typeface="DejaVu Sans" charset="0"/>
                    <a:cs typeface="DejaVu Sans" charset="0"/>
                    <a:sym typeface="Symbol" pitchFamily="18" charset="2"/>
                  </a:endParaRPr>
                </a:p>
              </p:txBody>
            </p:sp>
          </p:grpSp>
          <p:sp>
            <p:nvSpPr>
              <p:cNvPr id="11" name="Line 33"/>
              <p:cNvSpPr>
                <a:spLocks noChangeShapeType="1"/>
              </p:cNvSpPr>
              <p:nvPr/>
            </p:nvSpPr>
            <p:spPr bwMode="auto">
              <a:xfrm flipV="1">
                <a:off x="-1104" y="23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 smtClean="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endParaRPr>
              </a:p>
            </p:txBody>
          </p:sp>
        </p:grp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1566" y="3592"/>
              <a:ext cx="1082" cy="1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2000" b="1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  <a:sym typeface="Symbol" pitchFamily="18" charset="2"/>
                </a:rPr>
                <a:t>G</a:t>
              </a:r>
              <a:r>
                <a:rPr lang="fr-FR" sz="2000" b="1" baseline="30000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  <a:sym typeface="Symbol" pitchFamily="18" charset="2"/>
                </a:rPr>
                <a:t>N-</a:t>
              </a:r>
              <a:r>
                <a:rPr lang="fr-FR" sz="2000" b="1" baseline="30000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  <a:sym typeface="Symbol"/>
                </a:rPr>
                <a:t></a:t>
              </a:r>
              <a:r>
                <a:rPr lang="fr-FR" sz="2000" b="1" baseline="-25000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  <a:sym typeface="Symbol" pitchFamily="18" charset="2"/>
                </a:rPr>
                <a:t>M</a:t>
              </a:r>
              <a:r>
                <a:rPr lang="fr-FR" sz="2000" b="1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  <a:sym typeface="Symbol" pitchFamily="18" charset="2"/>
                </a:rPr>
                <a:t>(q</a:t>
              </a:r>
              <a:r>
                <a:rPr lang="fr-FR" sz="2000" b="1" baseline="30000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  <a:sym typeface="Symbol" pitchFamily="18" charset="2"/>
                </a:rPr>
                <a:t>2</a:t>
              </a:r>
              <a:r>
                <a:rPr lang="fr-FR" sz="2000" b="1" dirty="0" smtClean="0">
                  <a:solidFill>
                    <a:srgbClr val="000099"/>
                  </a:solidFill>
                  <a:latin typeface="Arial" charset="0"/>
                  <a:ea typeface="DejaVu Sans" charset="0"/>
                  <a:cs typeface="DejaVu Sans" charset="0"/>
                  <a:sym typeface="Symbol" pitchFamily="18" charset="2"/>
                </a:rPr>
                <a:t>)</a:t>
              </a:r>
            </a:p>
          </p:txBody>
        </p:sp>
      </p:grp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6948264" y="2132856"/>
            <a:ext cx="1118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 dirty="0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Time-</a:t>
            </a:r>
            <a:r>
              <a:rPr lang="fr-FR" i="1" dirty="0" err="1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like</a:t>
            </a:r>
            <a:endParaRPr lang="fr-FR" i="1" dirty="0" smtClean="0">
              <a:solidFill>
                <a:srgbClr val="000099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20072" y="1628800"/>
            <a:ext cx="2857001" cy="461665"/>
          </a:xfrm>
          <a:prstGeom prst="rect">
            <a:avLst/>
          </a:prstGeom>
          <a:solidFill>
            <a:srgbClr val="000099"/>
          </a:solidFill>
        </p:spPr>
        <p:txBody>
          <a:bodyPr wrap="non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Emilie </a:t>
            </a:r>
            <a:r>
              <a:rPr lang="fr-FR" sz="1200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Moriniere</a:t>
            </a:r>
            <a:r>
              <a:rPr lang="fr-FR" sz="1200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 PHD, Orsay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200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F. </a:t>
            </a:r>
            <a:r>
              <a:rPr lang="fr-FR" sz="1200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Dorhmann</a:t>
            </a:r>
            <a:r>
              <a:rPr lang="fr-FR" sz="1200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rPr>
              <a:t> et al , EPJA 45,401(2001)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4932040" y="2060848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 dirty="0" err="1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Space-like</a:t>
            </a:r>
            <a:endParaRPr lang="fr-FR" i="1" dirty="0" smtClean="0">
              <a:solidFill>
                <a:srgbClr val="000099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323529" y="1412660"/>
            <a:ext cx="3672630" cy="1080408"/>
            <a:chOff x="902" y="883"/>
            <a:chExt cx="3518" cy="931"/>
          </a:xfrm>
        </p:grpSpPr>
        <p:graphicFrame>
          <p:nvGraphicFramePr>
            <p:cNvPr id="21" name="Object 13"/>
            <p:cNvGraphicFramePr>
              <a:graphicFrameLocks noChangeAspect="1"/>
            </p:cNvGraphicFramePr>
            <p:nvPr/>
          </p:nvGraphicFramePr>
          <p:xfrm>
            <a:off x="3320" y="1340"/>
            <a:ext cx="70" cy="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0" y="1340"/>
                          <a:ext cx="70" cy="1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2" y="883"/>
              <a:ext cx="2897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033" y="1496"/>
              <a:ext cx="1387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b="1" dirty="0" smtClean="0">
                  <a:solidFill>
                    <a:srgbClr val="3333FF"/>
                  </a:solidFill>
                  <a:latin typeface="Arial" charset="0"/>
                  <a:ea typeface="DejaVu Sans" charset="0"/>
                  <a:cs typeface="DejaVu Sans" charset="0"/>
                </a:rPr>
                <a:t>V= </a:t>
              </a:r>
              <a:r>
                <a:rPr lang="fr-FR" b="1" dirty="0" smtClean="0">
                  <a:solidFill>
                    <a:srgbClr val="3333FF"/>
                  </a:solidFill>
                  <a:latin typeface="Arial" charset="0"/>
                  <a:ea typeface="DejaVu Sans" charset="0"/>
                  <a:cs typeface="DejaVu Sans" charset="0"/>
                  <a:sym typeface="Symbol" pitchFamily="18" charset="2"/>
                </a:rPr>
                <a:t>, , </a:t>
              </a: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 flipV="1">
              <a:off x="2971" y="1380"/>
              <a:ext cx="276" cy="124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229" y="1488"/>
              <a:ext cx="21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mtClean="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B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2677" y="1488"/>
              <a:ext cx="21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mtClean="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B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677" y="941"/>
              <a:ext cx="24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dirty="0" smtClean="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B’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1272" y="978"/>
              <a:ext cx="244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mtClean="0"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rPr>
                <a:t>B’</a:t>
              </a:r>
            </a:p>
          </p:txBody>
        </p:sp>
      </p:grp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251520" y="2564904"/>
            <a:ext cx="3528392" cy="147732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derivation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of </a:t>
            </a:r>
            <a:r>
              <a:rPr lang="fr-FR" b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form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factor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starting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from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wave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functions</a:t>
            </a:r>
            <a:endParaRPr lang="fr-FR" b="1" dirty="0" smtClean="0">
              <a:solidFill>
                <a:srgbClr val="FFFFFF"/>
              </a:solidFill>
              <a:latin typeface="Arial" charset="0"/>
              <a:ea typeface="DejaVu Sans" charset="0"/>
              <a:cs typeface="DejaVu Sans" charset="0"/>
              <a:sym typeface="Symbol" pitchFamily="18" charset="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analytical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continuation to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 dirty="0" smtClean="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</a:t>
            </a:r>
            <a:r>
              <a:rPr lang="fr-FR" b="1" dirty="0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Time-</a:t>
            </a:r>
            <a:r>
              <a:rPr lang="fr-FR" b="1" dirty="0" err="1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Like</a:t>
            </a:r>
            <a:r>
              <a:rPr lang="fr-FR" b="1" dirty="0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region</a:t>
            </a:r>
            <a:endParaRPr lang="fr-FR" b="1" dirty="0" smtClean="0">
              <a:solidFill>
                <a:srgbClr val="FFFF00"/>
              </a:solidFill>
              <a:latin typeface="Arial" charset="0"/>
              <a:ea typeface="DejaVu Sans" charset="0"/>
              <a:cs typeface="DejaVu Sans" charset="0"/>
              <a:sym typeface="Symbol" pitchFamily="18" charset="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b="1" dirty="0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 to </a:t>
            </a:r>
            <a:r>
              <a:rPr lang="fr-FR" b="1" dirty="0" err="1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be</a:t>
            </a:r>
            <a:r>
              <a:rPr lang="fr-FR" b="1" dirty="0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tested</a:t>
            </a:r>
            <a:r>
              <a:rPr lang="fr-FR" b="1" dirty="0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with</a:t>
            </a:r>
            <a:r>
              <a:rPr lang="fr-FR" b="1" dirty="0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 HADES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1815"/>
            <a:ext cx="3048923" cy="212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7524328" y="5661248"/>
            <a:ext cx="12857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 err="1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Space</a:t>
            </a:r>
            <a:r>
              <a:rPr lang="fr-FR" sz="1600" i="1" dirty="0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fr-FR" sz="1600" i="1" dirty="0" err="1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Like</a:t>
            </a:r>
            <a:r>
              <a:rPr lang="fr-FR" sz="1600" i="1" dirty="0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endParaRPr lang="fr-FR" sz="1600" i="1" dirty="0">
              <a:solidFill>
                <a:srgbClr val="000099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796136" y="472514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i="1" dirty="0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Time </a:t>
            </a:r>
            <a:r>
              <a:rPr lang="fr-FR" i="1" dirty="0" err="1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Like</a:t>
            </a:r>
            <a:r>
              <a:rPr lang="fr-FR" i="1" dirty="0" smtClean="0">
                <a:solidFill>
                  <a:srgbClr val="000099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endParaRPr lang="fr-FR" i="1" dirty="0">
              <a:solidFill>
                <a:srgbClr val="000099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6516216" y="5301208"/>
            <a:ext cx="1054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rgbClr val="808080"/>
                </a:solidFill>
                <a:latin typeface="Arial" charset="0"/>
                <a:ea typeface="DejaVu Sans" charset="0"/>
                <a:cs typeface="DejaVu Sans" charset="0"/>
              </a:rPr>
              <a:t>0.6m</a:t>
            </a:r>
            <a:r>
              <a:rPr lang="fr-FR" baseline="30000" dirty="0">
                <a:solidFill>
                  <a:srgbClr val="808080"/>
                </a:solidFill>
                <a:latin typeface="Arial" charset="0"/>
                <a:ea typeface="DejaVu Sans" charset="0"/>
                <a:cs typeface="DejaVu Sans" charset="0"/>
              </a:rPr>
              <a:t>2</a:t>
            </a:r>
            <a:r>
              <a:rPr lang="fr-FR" baseline="-25000" dirty="0">
                <a:solidFill>
                  <a:srgbClr val="80808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</a:t>
            </a:r>
            <a:endParaRPr lang="fr-FR" dirty="0">
              <a:solidFill>
                <a:srgbClr val="808080"/>
              </a:solidFill>
              <a:latin typeface="Arial" charset="0"/>
              <a:ea typeface="DejaVu Sans" charset="0"/>
              <a:cs typeface="DejaVu Sans" charset="0"/>
              <a:sym typeface="Symbol" pitchFamily="18" charset="2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158008" y="5085184"/>
            <a:ext cx="79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rgbClr val="808080"/>
                </a:solidFill>
                <a:latin typeface="Arial" charset="0"/>
                <a:ea typeface="DejaVu Sans" charset="0"/>
                <a:cs typeface="DejaVu Sans" charset="0"/>
              </a:rPr>
              <a:t>m</a:t>
            </a:r>
            <a:r>
              <a:rPr lang="fr-FR" baseline="30000" dirty="0">
                <a:solidFill>
                  <a:srgbClr val="808080"/>
                </a:solidFill>
                <a:latin typeface="Arial" charset="0"/>
                <a:ea typeface="DejaVu Sans" charset="0"/>
                <a:cs typeface="DejaVu Sans" charset="0"/>
              </a:rPr>
              <a:t>2</a:t>
            </a:r>
            <a:r>
              <a:rPr lang="fr-FR" baseline="-25000" dirty="0">
                <a:solidFill>
                  <a:srgbClr val="808080"/>
                </a:solidFill>
                <a:latin typeface="Arial" charset="0"/>
                <a:ea typeface="DejaVu Sans" charset="0"/>
                <a:cs typeface="DejaVu Sans" charset="0"/>
                <a:sym typeface="Symbol" pitchFamily="18" charset="2"/>
              </a:rPr>
              <a:t></a:t>
            </a:r>
            <a:endParaRPr lang="fr-FR" dirty="0">
              <a:solidFill>
                <a:srgbClr val="808080"/>
              </a:solidFill>
              <a:latin typeface="Arial" charset="0"/>
              <a:ea typeface="DejaVu Sans" charset="0"/>
              <a:cs typeface="DejaVu Sans" charset="0"/>
              <a:sym typeface="Symbol" pitchFamily="18" charset="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dirty="0">
              <a:solidFill>
                <a:srgbClr val="FFFFFF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 bwMode="auto">
          <a:xfrm flipV="1">
            <a:off x="5724128" y="6021288"/>
            <a:ext cx="1080120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4361840" y="6218148"/>
            <a:ext cx="150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dirty="0" err="1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Coupling</a:t>
            </a:r>
            <a:r>
              <a:rPr lang="fr-FR" sz="1400" dirty="0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 to the </a:t>
            </a:r>
            <a:r>
              <a:rPr lang="fr-FR" sz="1400" dirty="0" err="1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meson</a:t>
            </a:r>
            <a:r>
              <a:rPr lang="fr-FR" sz="1400" dirty="0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fr-FR" sz="1400" dirty="0" err="1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cloud</a:t>
            </a:r>
            <a:endParaRPr lang="fr-FR" sz="1400" dirty="0">
              <a:solidFill>
                <a:prstClr val="white"/>
              </a:solidFill>
              <a:latin typeface="Arial" charset="0"/>
              <a:ea typeface="DejaVu Sans" charset="0"/>
              <a:cs typeface="DejaVu Sans" charset="0"/>
              <a:sym typeface="Symbol" pitchFamily="18" charset="2"/>
            </a:endParaRPr>
          </a:p>
        </p:txBody>
      </p:sp>
      <p:cxnSp>
        <p:nvCxnSpPr>
          <p:cNvPr id="38" name="Connecteur droit avec flèche 37"/>
          <p:cNvCxnSpPr>
            <a:stCxn id="48" idx="2"/>
          </p:cNvCxnSpPr>
          <p:nvPr/>
        </p:nvCxnSpPr>
        <p:spPr bwMode="auto">
          <a:xfrm>
            <a:off x="5187000" y="5373216"/>
            <a:ext cx="897168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ZoneTexte 41"/>
          <p:cNvSpPr txBox="1"/>
          <p:nvPr/>
        </p:nvSpPr>
        <p:spPr>
          <a:xfrm>
            <a:off x="251520" y="4581129"/>
            <a:ext cx="410445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Extension to Time-Like region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  exists for </a:t>
            </a:r>
            <a:r>
              <a:rPr lang="en-US" b="1" dirty="0" smtClean="0">
                <a:solidFill>
                  <a:srgbClr val="7030A0"/>
                </a:solidFill>
                <a:latin typeface="Arial" charset="0"/>
                <a:ea typeface="DejaVu Sans" charset="0"/>
                <a:cs typeface="DejaVu Sans" charset="0"/>
              </a:rPr>
              <a:t>elastic nucleon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7030A0"/>
                </a:solidFill>
                <a:latin typeface="Arial" charset="0"/>
                <a:ea typeface="DejaVu Sans" charset="0"/>
                <a:cs typeface="DejaVu Sans" charset="0"/>
              </a:rPr>
              <a:t>form factors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i="1" dirty="0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</a:rPr>
              <a:t>( to be measured with PANDA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ea typeface="DejaVu Sans" charset="0"/>
                <a:cs typeface="DejaVu Sans" charset="0"/>
              </a:rPr>
              <a:t>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 In progress </a:t>
            </a:r>
            <a:r>
              <a:rPr lang="en-US" b="1" dirty="0" smtClean="0">
                <a:solidFill>
                  <a:srgbClr val="A04DA3"/>
                </a:solidFill>
                <a:latin typeface="Arial" charset="0"/>
                <a:ea typeface="DejaVu Sans" charset="0"/>
                <a:cs typeface="DejaVu Sans" charset="0"/>
              </a:rPr>
              <a:t>for higher resonances </a:t>
            </a:r>
            <a:endParaRPr lang="en-US" dirty="0" smtClean="0">
              <a:solidFill>
                <a:prstClr val="white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4433848" y="4849996"/>
            <a:ext cx="150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400" dirty="0" err="1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Coupling</a:t>
            </a:r>
            <a:r>
              <a:rPr lang="fr-FR" sz="1400" dirty="0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 to the </a:t>
            </a:r>
            <a:r>
              <a:rPr lang="fr-FR" sz="1400" dirty="0" err="1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bare</a:t>
            </a:r>
            <a:r>
              <a:rPr lang="fr-FR" sz="1400" dirty="0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 quarks</a:t>
            </a:r>
            <a:endParaRPr lang="fr-FR" sz="1400" dirty="0">
              <a:solidFill>
                <a:prstClr val="white"/>
              </a:solidFill>
              <a:latin typeface="Arial" charset="0"/>
              <a:ea typeface="DejaVu Sans" charset="0"/>
              <a:cs typeface="DejaVu Sans" charset="0"/>
              <a:sym typeface="Symbol" pitchFamily="18" charset="2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37658" y="4386590"/>
            <a:ext cx="4666790" cy="338554"/>
          </a:xfrm>
          <a:prstGeom prst="rect">
            <a:avLst/>
          </a:prstGeom>
          <a:solidFill>
            <a:srgbClr val="000099"/>
          </a:solidFill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i="1" dirty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  <a:sym typeface="Symbol"/>
              </a:rPr>
              <a:t> </a:t>
            </a:r>
            <a:r>
              <a:rPr lang="fr-FR" sz="1400" i="1" dirty="0" err="1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G.Ramalho</a:t>
            </a:r>
            <a:r>
              <a:rPr lang="fr-FR" sz="1400" i="1" dirty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 and T. </a:t>
            </a:r>
            <a:r>
              <a:rPr lang="fr-FR" sz="1400" i="1" dirty="0" err="1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Pena</a:t>
            </a:r>
            <a:r>
              <a:rPr lang="fr-FR" sz="1400" i="1" dirty="0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 Phys. </a:t>
            </a:r>
            <a:r>
              <a:rPr lang="fr-FR" sz="1400" i="1" dirty="0" err="1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ReV</a:t>
            </a:r>
            <a:r>
              <a:rPr lang="fr-FR" sz="1400" i="1" dirty="0" smtClean="0">
                <a:solidFill>
                  <a:prstClr val="white"/>
                </a:solidFill>
                <a:latin typeface="Arial" charset="0"/>
                <a:ea typeface="DejaVu Sans" charset="0"/>
                <a:cs typeface="DejaVu Sans" charset="0"/>
              </a:rPr>
              <a:t>. D85,113014 (2012)</a:t>
            </a:r>
            <a:endParaRPr lang="fr-FR" sz="1400" dirty="0">
              <a:solidFill>
                <a:prstClr val="white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1520" y="1268760"/>
            <a:ext cx="31318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prstClr val="white"/>
                </a:solidFill>
              </a:rPr>
              <a:t>Two component models 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31" grpId="0" animBg="1"/>
      <p:bldP spid="32" grpId="0" animBg="1"/>
      <p:bldP spid="33" grpId="0"/>
      <p:bldP spid="35" grpId="0"/>
      <p:bldP spid="37" grpId="0"/>
      <p:bldP spid="42" grpId="0" animBg="1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67544" y="1556792"/>
                <a:ext cx="5040560" cy="13222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Cambria Math"/>
                  </a:rPr>
                  <a:t>Dalitz </a:t>
                </a:r>
                <a:r>
                  <a:rPr lang="fr-FR" dirty="0" err="1" smtClean="0">
                    <a:latin typeface="Cambria Math"/>
                  </a:rPr>
                  <a:t>decay</a:t>
                </a:r>
                <a:r>
                  <a:rPr lang="fr-FR" dirty="0" smtClean="0">
                    <a:latin typeface="Cambria Math"/>
                  </a:rPr>
                  <a:t>  </a:t>
                </a:r>
                <a:r>
                  <a:rPr lang="fr-FR" dirty="0" err="1" smtClean="0">
                    <a:latin typeface="Cambria Math"/>
                  </a:rPr>
                  <a:t>differential</a:t>
                </a:r>
                <a:r>
                  <a:rPr lang="fr-FR" dirty="0" smtClean="0">
                    <a:latin typeface="Cambria Math"/>
                  </a:rPr>
                  <a:t> </a:t>
                </a:r>
                <a:r>
                  <a:rPr lang="fr-FR" dirty="0" err="1" smtClean="0">
                    <a:latin typeface="Cambria Math"/>
                  </a:rPr>
                  <a:t>decay</a:t>
                </a:r>
                <a:r>
                  <a:rPr lang="fr-FR" dirty="0" smtClean="0">
                    <a:latin typeface="Cambria Math"/>
                  </a:rPr>
                  <a:t> </a:t>
                </a:r>
                <a:r>
                  <a:rPr lang="fr-FR" dirty="0" err="1" smtClean="0">
                    <a:latin typeface="Cambria Math"/>
                  </a:rPr>
                  <a:t>width</a:t>
                </a:r>
                <a:r>
                  <a:rPr lang="fr-FR" dirty="0" smtClean="0">
                    <a:latin typeface="Cambria Math"/>
                  </a:rPr>
                  <a:t>:</a:t>
                </a:r>
              </a:p>
              <a:p>
                <a:endParaRPr lang="fr-FR" dirty="0">
                  <a:latin typeface="Cambria Math"/>
                </a:endParaRPr>
              </a:p>
              <a:p>
                <a:r>
                  <a:rPr lang="fr-FR" dirty="0" smtClean="0">
                    <a:latin typeface="Cambria Math"/>
                  </a:rPr>
                  <a:t>N(1520)</a:t>
                </a:r>
                <a:r>
                  <a:rPr lang="fr-FR" dirty="0" smtClean="0">
                    <a:latin typeface="Cambria Math"/>
                    <a:sym typeface="Symbol"/>
                  </a:rPr>
                  <a:t></a:t>
                </a:r>
                <a:r>
                  <a:rPr lang="fr-FR" dirty="0" err="1" smtClean="0">
                    <a:latin typeface="Cambria Math"/>
                    <a:sym typeface="Symbol"/>
                  </a:rPr>
                  <a:t>Ne</a:t>
                </a:r>
                <a:r>
                  <a:rPr lang="fr-FR" baseline="30000" dirty="0" err="1" smtClean="0">
                    <a:latin typeface="Cambria Math"/>
                    <a:sym typeface="Symbol"/>
                  </a:rPr>
                  <a:t>+</a:t>
                </a:r>
                <a:r>
                  <a:rPr lang="fr-FR" dirty="0" err="1" smtClean="0">
                    <a:latin typeface="Cambria Math"/>
                    <a:sym typeface="Symbol"/>
                  </a:rPr>
                  <a:t>e</a:t>
                </a:r>
                <a:r>
                  <a:rPr lang="fr-FR" baseline="30000" dirty="0" smtClean="0">
                    <a:latin typeface="Cambria Math"/>
                    <a:sym typeface="Symbol"/>
                  </a:rPr>
                  <a:t>-</a:t>
                </a:r>
                <a:endParaRPr lang="fr-FR" baseline="3000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  <m:r>
                          <a:rPr lang="az-Cyrl-AZ" i="1" smtClean="0">
                            <a:latin typeface="Cambria Math"/>
                          </a:rPr>
                          <m:t>Г</m:t>
                        </m:r>
                      </m:num>
                      <m:den>
                        <m:r>
                          <a:rPr lang="fr-FR" i="1" smtClean="0">
                            <a:latin typeface="Cambria Math"/>
                          </a:rPr>
                          <m:t>𝑑</m:t>
                        </m:r>
                        <m:r>
                          <a:rPr lang="fr-FR" b="0" i="1" smtClean="0">
                            <a:latin typeface="Cambria Math"/>
                          </a:rPr>
                          <m:t>𝑀𝑒𝑒</m:t>
                        </m:r>
                        <m:r>
                          <a:rPr lang="fr-FR" b="0" i="1" baseline="30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 smtClean="0"/>
                  <a:t>=f(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/>
                      </a:rPr>
                      <m:t>𝑀</m:t>
                    </m:r>
                    <m:r>
                      <a:rPr lang="fr-FR" i="1" baseline="-25000" dirty="0" smtClean="0">
                        <a:latin typeface="Cambria Math"/>
                      </a:rPr>
                      <m:t>𝑒𝑒</m:t>
                    </m:r>
                  </m:oMath>
                </a14:m>
                <a:r>
                  <a:rPr lang="fr-FR" baseline="30000" dirty="0" smtClean="0"/>
                  <a:t>2</a:t>
                </a:r>
                <a:r>
                  <a:rPr lang="fr-FR" dirty="0"/>
                  <a:t> )(|</a:t>
                </a:r>
                <a:r>
                  <a:rPr lang="fr-FR" dirty="0" smtClean="0"/>
                  <a:t>G</a:t>
                </a:r>
                <a:r>
                  <a:rPr lang="fr-FR" baseline="-25000" dirty="0" smtClean="0"/>
                  <a:t>E</a:t>
                </a:r>
                <a:r>
                  <a:rPr lang="fr-FR" dirty="0" smtClean="0"/>
                  <a:t>|</a:t>
                </a:r>
                <a:r>
                  <a:rPr lang="fr-FR" baseline="30000" dirty="0" smtClean="0"/>
                  <a:t>2</a:t>
                </a:r>
                <a:r>
                  <a:rPr lang="fr-FR" dirty="0"/>
                  <a:t> </a:t>
                </a:r>
                <a:r>
                  <a:rPr lang="fr-FR" dirty="0" smtClean="0"/>
                  <a:t>+3|G</a:t>
                </a:r>
                <a:r>
                  <a:rPr lang="fr-FR" baseline="-25000" dirty="0" smtClean="0"/>
                  <a:t>M</a:t>
                </a:r>
                <a:r>
                  <a:rPr lang="fr-FR" dirty="0" smtClean="0"/>
                  <a:t>|</a:t>
                </a:r>
                <a:r>
                  <a:rPr lang="fr-FR" baseline="30000" dirty="0" smtClean="0"/>
                  <a:t>2</a:t>
                </a:r>
                <a:r>
                  <a:rPr lang="fr-FR" dirty="0" smtClean="0"/>
                  <a:t>  +  (</a:t>
                </a:r>
                <a:r>
                  <a:rPr lang="fr-FR" dirty="0" err="1" smtClean="0"/>
                  <a:t>M</a:t>
                </a:r>
                <a:r>
                  <a:rPr lang="fr-FR" baseline="-25000" dirty="0" err="1" smtClean="0"/>
                  <a:t>ee</a:t>
                </a:r>
                <a:r>
                  <a:rPr lang="fr-FR" dirty="0" smtClean="0"/>
                  <a:t>/M</a:t>
                </a:r>
                <a:r>
                  <a:rPr lang="fr-FR" baseline="-25000" dirty="0" smtClean="0"/>
                  <a:t>R</a:t>
                </a:r>
                <a:r>
                  <a:rPr lang="fr-FR" dirty="0" smtClean="0"/>
                  <a:t>)</a:t>
                </a:r>
                <a:r>
                  <a:rPr lang="fr-FR" baseline="30000" dirty="0" smtClean="0"/>
                  <a:t>2</a:t>
                </a:r>
                <a:r>
                  <a:rPr lang="fr-FR" dirty="0" smtClean="0"/>
                  <a:t>|G</a:t>
                </a:r>
                <a:r>
                  <a:rPr lang="fr-FR" baseline="-25000" dirty="0" smtClean="0"/>
                  <a:t>C</a:t>
                </a:r>
                <a:r>
                  <a:rPr lang="fr-FR" dirty="0" smtClean="0"/>
                  <a:t>|</a:t>
                </a:r>
                <a:r>
                  <a:rPr lang="fr-FR" baseline="30000" dirty="0" smtClean="0"/>
                  <a:t>2</a:t>
                </a:r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5040560" cy="1322285"/>
              </a:xfrm>
              <a:prstGeom prst="rect">
                <a:avLst/>
              </a:prstGeom>
              <a:blipFill rotWithShape="1">
                <a:blip r:embed="rId2"/>
                <a:stretch>
                  <a:fillRect l="-965" t="-2283" b="-18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3083254" cy="232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180604" y="3469650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</a:t>
            </a:r>
            <a:r>
              <a:rPr lang="fr-FR" baseline="-25000" dirty="0" smtClean="0">
                <a:solidFill>
                  <a:schemeClr val="bg1"/>
                </a:solidFill>
              </a:rPr>
              <a:t>R</a:t>
            </a:r>
            <a:r>
              <a:rPr lang="fr-FR" dirty="0" smtClean="0">
                <a:solidFill>
                  <a:schemeClr val="bg1"/>
                </a:solidFill>
              </a:rPr>
              <a:t>=1.520 </a:t>
            </a:r>
            <a:r>
              <a:rPr lang="fr-FR" dirty="0" err="1" smtClean="0">
                <a:solidFill>
                  <a:schemeClr val="bg1"/>
                </a:solidFill>
              </a:rPr>
              <a:t>GeV</a:t>
            </a:r>
            <a:r>
              <a:rPr lang="fr-FR" dirty="0" smtClean="0">
                <a:solidFill>
                  <a:schemeClr val="bg1"/>
                </a:solidFill>
              </a:rPr>
              <a:t>/c</a:t>
            </a:r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endParaRPr lang="fr-FR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539552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FF00"/>
                </a:solidFill>
              </a:rPr>
              <a:t>Exclusive</a:t>
            </a:r>
            <a:r>
              <a:rPr lang="fr-FR" dirty="0" smtClean="0"/>
              <a:t> </a:t>
            </a:r>
            <a:r>
              <a:rPr lang="fr-FR" dirty="0" err="1" smtClean="0"/>
              <a:t>e</a:t>
            </a:r>
            <a:r>
              <a:rPr lang="fr-FR" baseline="30000" dirty="0" err="1" smtClean="0"/>
              <a:t>+</a:t>
            </a:r>
            <a:r>
              <a:rPr lang="fr-FR" dirty="0" err="1" smtClean="0"/>
              <a:t>e</a:t>
            </a:r>
            <a:r>
              <a:rPr lang="fr-FR" baseline="30000" dirty="0" smtClean="0"/>
              <a:t>-</a:t>
            </a:r>
            <a:r>
              <a:rPr lang="fr-FR" dirty="0" smtClean="0"/>
              <a:t> production </a:t>
            </a:r>
            <a:r>
              <a:rPr lang="fr-FR" dirty="0" err="1" smtClean="0"/>
              <a:t>with</a:t>
            </a:r>
            <a:r>
              <a:rPr lang="fr-FR" dirty="0" smtClean="0"/>
              <a:t> pion </a:t>
            </a:r>
            <a:r>
              <a:rPr lang="fr-FR" dirty="0" err="1" smtClean="0"/>
              <a:t>beams</a:t>
            </a:r>
            <a:r>
              <a:rPr lang="fr-FR" dirty="0" smtClean="0"/>
              <a:t>: </a:t>
            </a:r>
            <a:r>
              <a:rPr lang="fr-FR" dirty="0" err="1" smtClean="0"/>
              <a:t>theoretical</a:t>
            </a:r>
            <a:r>
              <a:rPr lang="fr-FR" dirty="0" smtClean="0"/>
              <a:t> </a:t>
            </a:r>
            <a:r>
              <a:rPr lang="fr-FR" dirty="0" err="1" smtClean="0"/>
              <a:t>predictions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9832" y="3773328"/>
            <a:ext cx="5163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Lagrangian</a:t>
            </a:r>
            <a:r>
              <a:rPr lang="fr-FR" dirty="0" smtClean="0"/>
              <a:t> model </a:t>
            </a:r>
            <a:r>
              <a:rPr lang="fr-FR" dirty="0" err="1" smtClean="0"/>
              <a:t>inclusing</a:t>
            </a:r>
            <a:r>
              <a:rPr lang="fr-FR" dirty="0" smtClean="0"/>
              <a:t> </a:t>
            </a:r>
            <a:r>
              <a:rPr lang="fr-FR" dirty="0" err="1" smtClean="0"/>
              <a:t>s,t</a:t>
            </a:r>
            <a:r>
              <a:rPr lang="fr-FR" dirty="0" smtClean="0"/>
              <a:t> and u </a:t>
            </a:r>
            <a:r>
              <a:rPr lang="fr-FR" dirty="0" err="1" smtClean="0"/>
              <a:t>processes</a:t>
            </a:r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-component </a:t>
            </a:r>
            <a:r>
              <a:rPr lang="fr-FR" dirty="0" err="1" smtClean="0"/>
              <a:t>form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: real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fr-FR" dirty="0" smtClean="0">
                <a:latin typeface="Times New Roman"/>
                <a:cs typeface="Times New Roman"/>
              </a:rPr>
              <a:t> + VDM </a:t>
            </a:r>
            <a:r>
              <a:rPr lang="fr-FR" dirty="0" err="1" smtClean="0">
                <a:latin typeface="Times New Roman"/>
                <a:cs typeface="Times New Roman"/>
              </a:rPr>
              <a:t>coupling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26" y="3464505"/>
            <a:ext cx="3137454" cy="93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7" y="5091607"/>
            <a:ext cx="2428367" cy="15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30" y="5011435"/>
            <a:ext cx="2744293" cy="15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822468" y="4365104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Simulations </a:t>
            </a:r>
            <a:r>
              <a:rPr lang="fr-FR" dirty="0" err="1" smtClean="0"/>
              <a:t>based</a:t>
            </a:r>
            <a:r>
              <a:rPr lang="fr-FR" dirty="0" smtClean="0"/>
              <a:t> on the model</a:t>
            </a:r>
          </a:p>
          <a:p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acc</a:t>
            </a:r>
            <a:r>
              <a:rPr lang="fr-FR" dirty="0"/>
              <a:t>*</a:t>
            </a:r>
            <a:r>
              <a:rPr lang="fr-FR" dirty="0" err="1"/>
              <a:t>eff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9832" y="4437112"/>
            <a:ext cx="217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Strong</a:t>
            </a:r>
            <a:r>
              <a:rPr lang="fr-FR" dirty="0" smtClean="0"/>
              <a:t> non-</a:t>
            </a:r>
            <a:r>
              <a:rPr lang="fr-FR" dirty="0" err="1" smtClean="0"/>
              <a:t>resonant</a:t>
            </a:r>
            <a:r>
              <a:rPr lang="fr-FR" dirty="0" smtClean="0"/>
              <a:t> </a:t>
            </a:r>
          </a:p>
          <a:p>
            <a:r>
              <a:rPr lang="fr-FR" dirty="0" smtClean="0"/>
              <a:t>contribution</a:t>
            </a:r>
            <a:endParaRPr lang="fr-FR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80" y="4989196"/>
            <a:ext cx="2913556" cy="161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660232" y="5003884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data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90776" y="5013176"/>
            <a:ext cx="241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Zetenyi</a:t>
            </a:r>
            <a:r>
              <a:rPr lang="fr-FR" dirty="0" smtClean="0">
                <a:solidFill>
                  <a:schemeClr val="bg1"/>
                </a:solidFill>
              </a:rPr>
              <a:t> and Wolf model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3285" y="1489763"/>
            <a:ext cx="2493610" cy="15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1568" y="1309836"/>
            <a:ext cx="489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charset="0"/>
              </a:rPr>
              <a:t>destructive interference  between  I=0 (</a:t>
            </a:r>
            <a:r>
              <a:rPr lang="el-GR" sz="2400" dirty="0">
                <a:cs typeface="Times New Roman"/>
              </a:rPr>
              <a:t>ω</a:t>
            </a:r>
            <a:r>
              <a:rPr lang="en-US" sz="2400" dirty="0">
                <a:cs typeface="Times New Roman"/>
              </a:rPr>
              <a:t>)</a:t>
            </a:r>
            <a:r>
              <a:rPr lang="en-US" sz="2400" dirty="0">
                <a:cs typeface="Arial" charset="0"/>
              </a:rPr>
              <a:t> and I=1 (</a:t>
            </a:r>
            <a:r>
              <a:rPr lang="el-GR" sz="2400" dirty="0">
                <a:cs typeface="Times New Roman"/>
              </a:rPr>
              <a:t>ρ</a:t>
            </a:r>
            <a:r>
              <a:rPr lang="en-US" sz="2400" dirty="0">
                <a:cs typeface="Arial" charset="0"/>
              </a:rPr>
              <a:t>) contributions  </a:t>
            </a:r>
          </a:p>
          <a:p>
            <a:r>
              <a:rPr lang="fr-FR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B. Kaempfer , A Titov , R.Reznik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NPA</a:t>
            </a:r>
            <a:r>
              <a:rPr lang="fr-FR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721(2003)583</a:t>
            </a:r>
            <a:r>
              <a:rPr lang="fr-FR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i="1" dirty="0">
                <a:latin typeface="Arial" pitchFamily="34" charset="0"/>
                <a:cs typeface="Arial" pitchFamily="34" charset="0"/>
              </a:rPr>
              <a:t>M.F.M. Lutz 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, B. Friman, M. S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oyeu</a:t>
            </a:r>
            <a:r>
              <a:rPr lang="pl-PL" i="1" dirty="0">
                <a:latin typeface="Arial" pitchFamily="34" charset="0"/>
                <a:cs typeface="Arial" pitchFamily="34" charset="0"/>
              </a:rPr>
              <a:t>r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Nuclear Physics A 713 (2003) 97–118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8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23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0" y="116632"/>
            <a:ext cx="8981030" cy="67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1"/>
          <p:cNvGrpSpPr>
            <a:grpSpLocks/>
          </p:cNvGrpSpPr>
          <p:nvPr/>
        </p:nvGrpSpPr>
        <p:grpSpPr bwMode="auto">
          <a:xfrm>
            <a:off x="1905000" y="4419600"/>
            <a:ext cx="2889250" cy="2436813"/>
            <a:chOff x="1200" y="2784"/>
            <a:chExt cx="1820" cy="1535"/>
          </a:xfrm>
        </p:grpSpPr>
        <p:pic>
          <p:nvPicPr>
            <p:cNvPr id="1659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283" t="4921" r="2379"/>
            <a:stretch>
              <a:fillRect/>
            </a:stretch>
          </p:blipFill>
          <p:spPr bwMode="auto">
            <a:xfrm>
              <a:off x="1200" y="2784"/>
              <a:ext cx="1821" cy="15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5914" name="Text Box 3"/>
            <p:cNvSpPr txBox="1">
              <a:spLocks noChangeArrowheads="1"/>
            </p:cNvSpPr>
            <p:nvPr/>
          </p:nvSpPr>
          <p:spPr bwMode="auto">
            <a:xfrm>
              <a:off x="1200" y="2784"/>
              <a:ext cx="1821" cy="15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6589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5713" y="1371600"/>
            <a:ext cx="2295525" cy="247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65892" name="Group 5"/>
          <p:cNvGrpSpPr>
            <a:grpSpLocks/>
          </p:cNvGrpSpPr>
          <p:nvPr/>
        </p:nvGrpSpPr>
        <p:grpSpPr bwMode="auto">
          <a:xfrm>
            <a:off x="468313" y="1898650"/>
            <a:ext cx="1498600" cy="1370013"/>
            <a:chOff x="295" y="1196"/>
            <a:chExt cx="944" cy="863"/>
          </a:xfrm>
        </p:grpSpPr>
        <p:pic>
          <p:nvPicPr>
            <p:cNvPr id="16591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7177" t="14323" r="17177" b="14323"/>
            <a:stretch>
              <a:fillRect/>
            </a:stretch>
          </p:blipFill>
          <p:spPr bwMode="auto">
            <a:xfrm>
              <a:off x="295" y="1196"/>
              <a:ext cx="945" cy="8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5912" name="Oval 7"/>
            <p:cNvSpPr>
              <a:spLocks noChangeArrowheads="1"/>
            </p:cNvSpPr>
            <p:nvPr/>
          </p:nvSpPr>
          <p:spPr bwMode="auto">
            <a:xfrm rot="-1620000">
              <a:off x="471" y="1382"/>
              <a:ext cx="531" cy="555"/>
            </a:xfrm>
            <a:prstGeom prst="ellipse">
              <a:avLst/>
            </a:prstGeom>
            <a:noFill/>
            <a:ln w="2232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5893" name="Line 8"/>
          <p:cNvSpPr>
            <a:spLocks noChangeShapeType="1"/>
          </p:cNvSpPr>
          <p:nvPr/>
        </p:nvSpPr>
        <p:spPr bwMode="auto">
          <a:xfrm flipH="1">
            <a:off x="331788" y="2643188"/>
            <a:ext cx="865187" cy="979487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160463" y="2222500"/>
            <a:ext cx="685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>
                <a:solidFill>
                  <a:srgbClr val="E827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</a:t>
            </a:r>
            <a:r>
              <a:rPr lang="en-US" sz="2400" b="1" baseline="30000">
                <a:solidFill>
                  <a:srgbClr val="E827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-</a:t>
            </a:r>
          </a:p>
        </p:txBody>
      </p:sp>
      <p:sp>
        <p:nvSpPr>
          <p:cNvPr id="165895" name="Text Box 10"/>
          <p:cNvSpPr txBox="1">
            <a:spLocks noChangeArrowheads="1"/>
          </p:cNvSpPr>
          <p:nvPr/>
        </p:nvSpPr>
        <p:spPr bwMode="auto">
          <a:xfrm>
            <a:off x="1908175" y="2293938"/>
            <a:ext cx="7921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8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5896" name="Text Box 11"/>
          <p:cNvSpPr txBox="1">
            <a:spLocks noChangeArrowheads="1"/>
          </p:cNvSpPr>
          <p:nvPr/>
        </p:nvSpPr>
        <p:spPr bwMode="auto">
          <a:xfrm>
            <a:off x="4645025" y="2293938"/>
            <a:ext cx="7921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8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5897" name="Text Box 12"/>
          <p:cNvSpPr txBox="1">
            <a:spLocks noChangeArrowheads="1"/>
          </p:cNvSpPr>
          <p:nvPr/>
        </p:nvSpPr>
        <p:spPr bwMode="auto">
          <a:xfrm>
            <a:off x="427038" y="1069975"/>
            <a:ext cx="192246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RICH pattern</a:t>
            </a:r>
          </a:p>
        </p:txBody>
      </p:sp>
      <p:sp>
        <p:nvSpPr>
          <p:cNvPr id="165898" name="Text Box 13"/>
          <p:cNvSpPr txBox="1">
            <a:spLocks noChangeArrowheads="1"/>
          </p:cNvSpPr>
          <p:nvPr/>
        </p:nvSpPr>
        <p:spPr bwMode="auto">
          <a:xfrm>
            <a:off x="2362200" y="609600"/>
            <a:ext cx="2743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38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Drift Chamber:</a:t>
            </a:r>
          </a:p>
          <a:p>
            <a:pPr algn="ctr">
              <a:spcBef>
                <a:spcPts val="338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FFFFFF"/>
                </a:solidFill>
              </a:rPr>
              <a:t>Track reconstruction</a:t>
            </a:r>
          </a:p>
        </p:txBody>
      </p:sp>
      <p:sp>
        <p:nvSpPr>
          <p:cNvPr id="165899" name="Text Box 14"/>
          <p:cNvSpPr txBox="1">
            <a:spLocks noChangeArrowheads="1"/>
          </p:cNvSpPr>
          <p:nvPr/>
        </p:nvSpPr>
        <p:spPr bwMode="auto">
          <a:xfrm>
            <a:off x="5580063" y="1063625"/>
            <a:ext cx="309721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Pre-Shower condition</a:t>
            </a:r>
          </a:p>
        </p:txBody>
      </p:sp>
      <p:pic>
        <p:nvPicPr>
          <p:cNvPr id="16590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333875"/>
            <a:ext cx="3048000" cy="252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5901" name="Text Box 16"/>
          <p:cNvSpPr txBox="1">
            <a:spLocks noChangeArrowheads="1"/>
          </p:cNvSpPr>
          <p:nvPr/>
        </p:nvSpPr>
        <p:spPr bwMode="auto">
          <a:xfrm>
            <a:off x="5867400" y="3798888"/>
            <a:ext cx="27368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momentum % velocity</a:t>
            </a:r>
          </a:p>
        </p:txBody>
      </p:sp>
      <p:pic>
        <p:nvPicPr>
          <p:cNvPr id="165902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4625" y="1501775"/>
            <a:ext cx="3781425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5903" name="Text Box 18"/>
          <p:cNvSpPr txBox="1">
            <a:spLocks noChangeArrowheads="1"/>
          </p:cNvSpPr>
          <p:nvPr/>
        </p:nvSpPr>
        <p:spPr bwMode="auto">
          <a:xfrm>
            <a:off x="6804025" y="3198813"/>
            <a:ext cx="7921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48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65904" name="Text Box 19"/>
          <p:cNvSpPr txBox="1">
            <a:spLocks noChangeArrowheads="1"/>
          </p:cNvSpPr>
          <p:nvPr/>
        </p:nvSpPr>
        <p:spPr bwMode="auto">
          <a:xfrm>
            <a:off x="228600" y="3962400"/>
            <a:ext cx="27368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="1">
                <a:solidFill>
                  <a:srgbClr val="FFFFFF"/>
                </a:solidFill>
              </a:rPr>
              <a:t>momentum ∙ charge</a:t>
            </a:r>
          </a:p>
        </p:txBody>
      </p:sp>
      <p:sp>
        <p:nvSpPr>
          <p:cNvPr id="165905" name="AutoShape 20"/>
          <p:cNvSpPr>
            <a:spLocks noChangeArrowheads="1"/>
          </p:cNvSpPr>
          <p:nvPr/>
        </p:nvSpPr>
        <p:spPr bwMode="auto">
          <a:xfrm>
            <a:off x="4876800" y="5181600"/>
            <a:ext cx="1079500" cy="503238"/>
          </a:xfrm>
          <a:prstGeom prst="leftArrow">
            <a:avLst>
              <a:gd name="adj1" fmla="val 50000"/>
              <a:gd name="adj2" fmla="val 53628"/>
            </a:avLst>
          </a:prstGeom>
          <a:solidFill>
            <a:srgbClr val="CC3300"/>
          </a:solidFill>
          <a:ln w="1584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5906" name="Text Box 21"/>
          <p:cNvSpPr txBox="1">
            <a:spLocks noChangeArrowheads="1"/>
          </p:cNvSpPr>
          <p:nvPr/>
        </p:nvSpPr>
        <p:spPr bwMode="auto">
          <a:xfrm>
            <a:off x="307975" y="5105400"/>
            <a:ext cx="133191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>
                <a:solidFill>
                  <a:srgbClr val="FFFFFF"/>
                </a:solidFill>
                <a:latin typeface="Times New Roman" pitchFamily="18" charset="0"/>
              </a:rPr>
              <a:t>C+C 2 AGeV</a:t>
            </a:r>
          </a:p>
        </p:txBody>
      </p:sp>
      <p:sp>
        <p:nvSpPr>
          <p:cNvPr id="165907" name="Text Box 22"/>
          <p:cNvSpPr txBox="1">
            <a:spLocks noChangeArrowheads="1"/>
          </p:cNvSpPr>
          <p:nvPr/>
        </p:nvSpPr>
        <p:spPr bwMode="auto">
          <a:xfrm>
            <a:off x="0" y="11113"/>
            <a:ext cx="9144000" cy="520700"/>
          </a:xfrm>
          <a:prstGeom prst="rect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>
                <a:solidFill>
                  <a:srgbClr val="FFFFFF"/>
                </a:solidFill>
              </a:rPr>
              <a:t>Lepton Identification with HADES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quarter" idx="10"/>
          </p:nvPr>
        </p:nvSpPr>
        <p:spPr>
          <a:xfrm>
            <a:off x="107504" y="6285756"/>
            <a:ext cx="2132013" cy="455612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Muenchen</a:t>
            </a:r>
            <a:r>
              <a:rPr lang="fr-FR" dirty="0"/>
              <a:t>, 11/06/2012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7F2CB-DADE-4076-9FDA-41FD8FC63ECA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>
          <a:xfrm>
            <a:off x="3995936" y="6285755"/>
            <a:ext cx="2894013" cy="4556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Béatrice </a:t>
            </a:r>
            <a:r>
              <a:rPr lang="fr-FR" dirty="0" err="1" smtClean="0"/>
              <a:t>Ramstein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1753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Studying cold nuclear </a:t>
            </a:r>
            <a:r>
              <a:rPr lang="en-US" sz="36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matter</a:t>
            </a:r>
            <a:r>
              <a:rPr lang="fr-FR" sz="3600" dirty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fr-FR" sz="36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fr-FR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CDA7-91C5-4A89-872F-33E1678228BB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243" y="1646683"/>
            <a:ext cx="2708848" cy="3006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" name="ZoneTexte 36"/>
          <p:cNvSpPr txBox="1"/>
          <p:nvPr/>
        </p:nvSpPr>
        <p:spPr>
          <a:xfrm>
            <a:off x="15602" y="1844824"/>
            <a:ext cx="26121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HADES added value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b="1" dirty="0" err="1"/>
              <a:t>p</a:t>
            </a:r>
            <a:r>
              <a:rPr lang="en-US" b="1" baseline="-25000" dirty="0" err="1"/>
              <a:t>e+e</a:t>
            </a:r>
            <a:r>
              <a:rPr lang="en-US" b="1" baseline="-25000" dirty="0"/>
              <a:t>-</a:t>
            </a:r>
            <a:r>
              <a:rPr lang="en-US" b="1" dirty="0"/>
              <a:t> </a:t>
            </a:r>
            <a:r>
              <a:rPr lang="en-US" b="1" dirty="0" smtClean="0"/>
              <a:t>measured </a:t>
            </a:r>
          </a:p>
          <a:p>
            <a:r>
              <a:rPr lang="en-US" b="1" dirty="0" smtClean="0"/>
              <a:t>down </a:t>
            </a:r>
            <a:r>
              <a:rPr lang="en-US" b="1" dirty="0"/>
              <a:t>to  0.2 </a:t>
            </a:r>
            <a:r>
              <a:rPr lang="en-US" b="1" dirty="0" err="1"/>
              <a:t>GeV</a:t>
            </a:r>
            <a:r>
              <a:rPr lang="en-US" b="1" dirty="0"/>
              <a:t>/c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551014" y="4941168"/>
            <a:ext cx="5280838" cy="90024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SzPct val="127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 </a:t>
            </a: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contribution 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distorted</a:t>
            </a:r>
            <a:endParaRPr lang="fr-F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1720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</a:t>
            </a:r>
            <a:r>
              <a:rPr lang="pl-PL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(1520</a:t>
            </a:r>
            <a:r>
              <a:rPr lang="pl-PL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),..</a:t>
            </a:r>
            <a:r>
              <a:rPr lang="fr-FR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pl-PL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baseline="30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fr-FR" baseline="300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NN  and 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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reactions </a:t>
            </a: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95652"/>
            <a:ext cx="2124946" cy="106965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79512" y="1097766"/>
            <a:ext cx="12843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p</a:t>
            </a:r>
            <a:r>
              <a:rPr lang="en-US" dirty="0" err="1" smtClean="0">
                <a:latin typeface="Comic Sans MS" panose="030F0702030302020204" pitchFamily="66" charset="0"/>
              </a:rPr>
              <a:t>+p</a:t>
            </a:r>
            <a:r>
              <a:rPr lang="en-US" dirty="0" smtClean="0">
                <a:latin typeface="Comic Sans MS" panose="030F0702030302020204" pitchFamily="66" charset="0"/>
              </a:rPr>
              <a:t>/</a:t>
            </a:r>
            <a:r>
              <a:rPr lang="en-US" dirty="0" err="1" smtClean="0">
                <a:latin typeface="Comic Sans MS" panose="030F0702030302020204" pitchFamily="66" charset="0"/>
              </a:rPr>
              <a:t>p+Nb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3.5 </a:t>
            </a:r>
            <a:r>
              <a:rPr lang="en-US" dirty="0" err="1">
                <a:latin typeface="Comic Sans MS" panose="030F0702030302020204" pitchFamily="66" charset="0"/>
              </a:rPr>
              <a:t>GeV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0" y="1760316"/>
            <a:ext cx="3040480" cy="277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683521" y="1118247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/>
              <a:t>Phys.Lett</a:t>
            </a:r>
            <a:r>
              <a:rPr lang="fr-FR" i="1" dirty="0"/>
              <a:t>. B715 (2012) 304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7" y="2924944"/>
            <a:ext cx="2181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03461" y="1196752"/>
            <a:ext cx="860909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                     </a:t>
            </a:r>
            <a:r>
              <a:rPr lang="fr-FR" dirty="0" err="1" smtClean="0">
                <a:solidFill>
                  <a:srgbClr val="FFFF00"/>
                </a:solidFill>
              </a:rPr>
              <a:t>hadronic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matter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studies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</a:rPr>
              <a:t>A+A (E/A&lt;2 </a:t>
            </a:r>
            <a:r>
              <a:rPr lang="fr-FR" dirty="0" err="1" smtClean="0">
                <a:solidFill>
                  <a:schemeClr val="tx2"/>
                </a:solidFill>
              </a:rPr>
              <a:t>GeV</a:t>
            </a:r>
            <a:r>
              <a:rPr lang="fr-FR" dirty="0" smtClean="0">
                <a:solidFill>
                  <a:schemeClr val="tx2"/>
                </a:solidFill>
              </a:rPr>
              <a:t>), </a:t>
            </a:r>
            <a:r>
              <a:rPr lang="fr-FR" dirty="0" err="1" smtClean="0">
                <a:solidFill>
                  <a:schemeClr val="tx2"/>
                </a:solidFill>
              </a:rPr>
              <a:t>p+A</a:t>
            </a:r>
            <a:r>
              <a:rPr lang="fr-FR" dirty="0" smtClean="0">
                <a:solidFill>
                  <a:schemeClr val="tx2"/>
                </a:solidFill>
              </a:rPr>
              <a:t> (E&lt;3.5 </a:t>
            </a:r>
            <a:r>
              <a:rPr lang="fr-FR" dirty="0" err="1" smtClean="0">
                <a:solidFill>
                  <a:schemeClr val="tx2"/>
                </a:solidFill>
              </a:rPr>
              <a:t>GeV</a:t>
            </a:r>
            <a:r>
              <a:rPr lang="fr-FR" dirty="0" smtClean="0">
                <a:solidFill>
                  <a:schemeClr val="tx2"/>
                </a:solidFill>
              </a:rPr>
              <a:t>), </a:t>
            </a:r>
            <a:r>
              <a:rPr lang="el-GR" dirty="0" smtClean="0">
                <a:solidFill>
                  <a:schemeClr val="tx2"/>
                </a:solidFill>
              </a:rPr>
              <a:t>π</a:t>
            </a:r>
            <a:r>
              <a:rPr lang="fr-FR" dirty="0" smtClean="0">
                <a:solidFill>
                  <a:schemeClr val="tx2"/>
                </a:solidFill>
              </a:rPr>
              <a:t>+A (0.5&lt;E&lt;1.6 </a:t>
            </a:r>
            <a:r>
              <a:rPr lang="fr-FR" dirty="0" err="1" smtClean="0">
                <a:solidFill>
                  <a:schemeClr val="tx2"/>
                </a:solidFill>
              </a:rPr>
              <a:t>GeV</a:t>
            </a:r>
            <a:r>
              <a:rPr lang="fr-FR" dirty="0" smtClean="0">
                <a:solidFill>
                  <a:schemeClr val="tx2"/>
                </a:solidFill>
              </a:rPr>
              <a:t>)  (SIS18)</a:t>
            </a:r>
            <a:endParaRPr lang="fr-FR" dirty="0" smtClean="0">
              <a:solidFill>
                <a:schemeClr val="tx2"/>
              </a:solidFill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Study</a:t>
            </a:r>
            <a:r>
              <a:rPr lang="fr-FR" dirty="0" smtClean="0"/>
              <a:t> modifications of in-medium </a:t>
            </a:r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meson</a:t>
            </a:r>
            <a:r>
              <a:rPr lang="fr-FR" dirty="0" smtClean="0"/>
              <a:t> spectral  </a:t>
            </a:r>
            <a:r>
              <a:rPr lang="fr-FR" dirty="0" err="1" smtClean="0"/>
              <a:t>functions</a:t>
            </a:r>
            <a:r>
              <a:rPr lang="fr-FR" dirty="0"/>
              <a:t> </a:t>
            </a:r>
            <a:r>
              <a:rPr lang="fr-F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depends on   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NN*  </a:t>
            </a:r>
            <a:r>
              <a:rPr lang="fr-FR" dirty="0" err="1" smtClean="0">
                <a:solidFill>
                  <a:srgbClr val="FFFF00"/>
                </a:solidFill>
                <a:sym typeface="Symbol"/>
              </a:rPr>
              <a:t>coupling</a:t>
            </a:r>
            <a:r>
              <a:rPr lang="fr-FR" dirty="0" smtClean="0">
                <a:solidFill>
                  <a:srgbClr val="FFFF00"/>
                </a:solidFill>
                <a:sym typeface="Symbol"/>
              </a:rPr>
              <a:t> - </a:t>
            </a:r>
            <a:r>
              <a:rPr lang="en-US" dirty="0" smtClean="0">
                <a:sym typeface="Symbol"/>
              </a:rPr>
              <a:t> main players: N(1520),   (162</a:t>
            </a:r>
            <a:r>
              <a:rPr lang="en-US" dirty="0">
                <a:sym typeface="Symbol"/>
              </a:rPr>
              <a:t>0), </a:t>
            </a:r>
            <a:endParaRPr lang="en-US" dirty="0" smtClean="0">
              <a:sym typeface="Symbol"/>
            </a:endParaRP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N(1720)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07200" y="3870340"/>
            <a:ext cx="66871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FF00"/>
                </a:solidFill>
              </a:rPr>
              <a:t>D</a:t>
            </a:r>
            <a:r>
              <a:rPr lang="fr-FR" dirty="0" err="1" smtClean="0">
                <a:solidFill>
                  <a:srgbClr val="FFFF00"/>
                </a:solidFill>
              </a:rPr>
              <a:t>ilepton</a:t>
            </a:r>
            <a:r>
              <a:rPr lang="fr-FR" dirty="0" smtClean="0">
                <a:solidFill>
                  <a:srgbClr val="FFFF00"/>
                </a:solidFill>
              </a:rPr>
              <a:t> exclusive </a:t>
            </a:r>
            <a:r>
              <a:rPr lang="fr-FR" dirty="0" err="1" smtClean="0">
                <a:solidFill>
                  <a:srgbClr val="FFFF00"/>
                </a:solidFill>
              </a:rPr>
              <a:t>channels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 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/>
              <a:t>pp</a:t>
            </a:r>
            <a:r>
              <a:rPr lang="fr-FR" dirty="0" err="1">
                <a:sym typeface="Symbol"/>
              </a:rPr>
              <a:t></a:t>
            </a:r>
            <a:r>
              <a:rPr lang="fr-FR" dirty="0" err="1" smtClean="0">
                <a:sym typeface="Symbol"/>
              </a:rPr>
              <a:t>ppe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r>
              <a:rPr lang="fr-FR" dirty="0" smtClean="0">
                <a:sym typeface="Symbol"/>
              </a:rPr>
              <a:t>,</a:t>
            </a:r>
            <a:r>
              <a:rPr lang="fr-FR" dirty="0" smtClean="0"/>
              <a:t> </a:t>
            </a:r>
            <a:r>
              <a:rPr lang="el-GR" dirty="0" smtClean="0"/>
              <a:t>π</a:t>
            </a:r>
            <a:r>
              <a:rPr lang="fr-FR" baseline="30000" dirty="0" smtClean="0"/>
              <a:t>-</a:t>
            </a:r>
            <a:r>
              <a:rPr lang="fr-FR" dirty="0" err="1" smtClean="0"/>
              <a:t>p</a:t>
            </a:r>
            <a:r>
              <a:rPr lang="fr-FR" dirty="0" err="1" smtClean="0">
                <a:sym typeface="Symbol"/>
              </a:rPr>
              <a:t>ne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 smtClean="0">
                <a:sym typeface="Symbol"/>
              </a:rPr>
              <a:t>-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Dalitz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of </a:t>
            </a:r>
            <a:r>
              <a:rPr lang="fr-FR" dirty="0" err="1" smtClean="0"/>
              <a:t>baryonic</a:t>
            </a:r>
            <a:r>
              <a:rPr lang="fr-FR" dirty="0" smtClean="0"/>
              <a:t> </a:t>
            </a:r>
            <a:r>
              <a:rPr lang="fr-FR" dirty="0" err="1" smtClean="0"/>
              <a:t>resonances</a:t>
            </a:r>
            <a:r>
              <a:rPr lang="fr-FR" dirty="0" smtClean="0"/>
              <a:t> </a:t>
            </a:r>
            <a:r>
              <a:rPr lang="fr-FR" dirty="0" err="1" smtClean="0"/>
              <a:t>R</a:t>
            </a:r>
            <a:r>
              <a:rPr lang="fr-FR" dirty="0" err="1" smtClean="0">
                <a:sym typeface="Symbol"/>
              </a:rPr>
              <a:t>Ne</a:t>
            </a:r>
            <a:r>
              <a:rPr lang="fr-FR" baseline="30000" dirty="0" err="1" smtClean="0">
                <a:sym typeface="Symbol"/>
              </a:rPr>
              <a:t>+</a:t>
            </a:r>
            <a:r>
              <a:rPr lang="fr-FR" dirty="0" err="1" smtClean="0">
                <a:sym typeface="Symbol"/>
              </a:rPr>
              <a:t>e</a:t>
            </a:r>
            <a:r>
              <a:rPr lang="fr-FR" baseline="30000" dirty="0">
                <a:sym typeface="Symbol"/>
              </a:rPr>
              <a:t>-</a:t>
            </a:r>
            <a:r>
              <a:rPr lang="fr-FR" dirty="0" smtClean="0"/>
              <a:t>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Sensitivity</a:t>
            </a:r>
            <a:r>
              <a:rPr lang="fr-FR" dirty="0" smtClean="0"/>
              <a:t> to Time-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Vector</a:t>
            </a:r>
            <a:r>
              <a:rPr lang="fr-FR" dirty="0" smtClean="0"/>
              <a:t> </a:t>
            </a:r>
            <a:r>
              <a:rPr lang="fr-FR" dirty="0" err="1" smtClean="0"/>
              <a:t>Meson</a:t>
            </a:r>
            <a:r>
              <a:rPr lang="fr-FR" dirty="0" smtClean="0"/>
              <a:t> Dominance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 err="1" smtClean="0">
                <a:solidFill>
                  <a:srgbClr val="FFFF00"/>
                </a:solidFill>
              </a:rPr>
              <a:t>Hadronic</a:t>
            </a:r>
            <a:r>
              <a:rPr lang="fr-FR" dirty="0" smtClean="0">
                <a:solidFill>
                  <a:srgbClr val="FFFF00"/>
                </a:solidFill>
              </a:rPr>
              <a:t>  </a:t>
            </a:r>
            <a:r>
              <a:rPr lang="fr-FR" dirty="0">
                <a:solidFill>
                  <a:srgbClr val="FFFF00"/>
                </a:solidFill>
              </a:rPr>
              <a:t>exclusive </a:t>
            </a:r>
            <a:r>
              <a:rPr lang="fr-FR" dirty="0" err="1">
                <a:solidFill>
                  <a:srgbClr val="FFFF00"/>
                </a:solidFill>
              </a:rPr>
              <a:t>channels</a:t>
            </a:r>
            <a:r>
              <a:rPr lang="fr-FR" dirty="0">
                <a:solidFill>
                  <a:srgbClr val="FFFF00"/>
                </a:solidFill>
              </a:rPr>
              <a:t>   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smtClean="0"/>
              <a:t>p/</a:t>
            </a:r>
            <a:r>
              <a:rPr lang="fr-FR" dirty="0" err="1" smtClean="0"/>
              <a:t>n+p</a:t>
            </a:r>
            <a:r>
              <a:rPr lang="fr-FR" dirty="0" err="1" smtClean="0">
                <a:sym typeface="Symbol"/>
              </a:rPr>
              <a:t>NN</a:t>
            </a:r>
            <a:r>
              <a:rPr lang="fr-FR" dirty="0" smtClean="0"/>
              <a:t>π, NNπ</a:t>
            </a:r>
            <a:r>
              <a:rPr lang="fr-FR" dirty="0"/>
              <a:t>π</a:t>
            </a:r>
            <a:r>
              <a:rPr lang="fr-FR" dirty="0" smtClean="0"/>
              <a:t>, πp</a:t>
            </a:r>
            <a:r>
              <a:rPr lang="fr-FR" dirty="0" smtClean="0">
                <a:sym typeface="Symbol"/>
              </a:rPr>
              <a:t>πN, N</a:t>
            </a:r>
            <a:r>
              <a:rPr lang="el-GR" dirty="0" smtClean="0">
                <a:sym typeface="Symbol"/>
              </a:rPr>
              <a:t>π</a:t>
            </a:r>
            <a:r>
              <a:rPr lang="el-GR" dirty="0" smtClean="0"/>
              <a:t>π</a:t>
            </a:r>
            <a:endParaRPr lang="fr-FR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constraint</a:t>
            </a:r>
            <a:r>
              <a:rPr lang="fr-FR" dirty="0" smtClean="0">
                <a:sym typeface="Symbol"/>
              </a:rPr>
              <a:t> on </a:t>
            </a:r>
            <a:r>
              <a:rPr lang="fr-FR" dirty="0" err="1" smtClean="0">
                <a:sym typeface="Symbol"/>
              </a:rPr>
              <a:t>resonance</a:t>
            </a:r>
            <a:r>
              <a:rPr lang="fr-FR" dirty="0" smtClean="0">
                <a:sym typeface="Symbol"/>
              </a:rPr>
              <a:t> production </a:t>
            </a:r>
            <a:r>
              <a:rPr lang="fr-FR" dirty="0" err="1" smtClean="0">
                <a:sym typeface="Symbol"/>
              </a:rPr>
              <a:t>mechanism</a:t>
            </a:r>
            <a:endParaRPr lang="fr-FR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Symbol"/>
              </a:rPr>
              <a:t> Partial </a:t>
            </a:r>
            <a:r>
              <a:rPr lang="fr-FR" dirty="0" err="1" smtClean="0">
                <a:sym typeface="Symbol"/>
              </a:rPr>
              <a:t>Wave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Analysis</a:t>
            </a:r>
            <a:r>
              <a:rPr lang="fr-FR" dirty="0" smtClean="0">
                <a:sym typeface="Symbol"/>
              </a:rPr>
              <a:t> 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2483768" y="323388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Elementary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reactions</a:t>
            </a:r>
            <a:r>
              <a:rPr lang="fr-FR" dirty="0" smtClean="0">
                <a:solidFill>
                  <a:srgbClr val="FFFF00"/>
                </a:solidFill>
              </a:rPr>
              <a:t>: </a:t>
            </a:r>
            <a:r>
              <a:rPr lang="fr-FR" dirty="0" err="1" smtClean="0">
                <a:solidFill>
                  <a:schemeClr val="tx2"/>
                </a:solidFill>
              </a:rPr>
              <a:t>p+p</a:t>
            </a:r>
            <a:r>
              <a:rPr lang="fr-FR" dirty="0" smtClean="0">
                <a:solidFill>
                  <a:schemeClr val="tx2"/>
                </a:solidFill>
              </a:rPr>
              <a:t>, d(n)+p, </a:t>
            </a:r>
            <a:r>
              <a:rPr lang="el-GR" dirty="0" smtClean="0">
                <a:solidFill>
                  <a:schemeClr val="tx2"/>
                </a:solidFill>
              </a:rPr>
              <a:t>π</a:t>
            </a:r>
            <a:r>
              <a:rPr lang="fr-FR" dirty="0" smtClean="0">
                <a:solidFill>
                  <a:schemeClr val="tx2"/>
                </a:solidFill>
              </a:rPr>
              <a:t>+p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5188" y="116632"/>
            <a:ext cx="8069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HADES </a:t>
            </a:r>
            <a:r>
              <a:rPr lang="fr-FR" sz="3200" dirty="0" err="1" smtClean="0">
                <a:solidFill>
                  <a:schemeClr val="tx2"/>
                </a:solidFill>
              </a:rPr>
              <a:t>experimental</a:t>
            </a:r>
            <a:r>
              <a:rPr lang="fr-FR" sz="3200" dirty="0" smtClean="0">
                <a:solidFill>
                  <a:schemeClr val="tx2"/>
                </a:solidFill>
              </a:rPr>
              <a:t> program: </a:t>
            </a:r>
            <a:r>
              <a:rPr lang="fr-FR" sz="3200" dirty="0" err="1" smtClean="0">
                <a:solidFill>
                  <a:schemeClr val="tx2"/>
                </a:solidFill>
              </a:rPr>
              <a:t>e</a:t>
            </a:r>
            <a:r>
              <a:rPr lang="fr-FR" sz="3200" baseline="30000" dirty="0" err="1" smtClean="0">
                <a:solidFill>
                  <a:schemeClr val="tx2"/>
                </a:solidFill>
              </a:rPr>
              <a:t>+</a:t>
            </a:r>
            <a:r>
              <a:rPr lang="fr-FR" sz="3200" dirty="0" err="1" smtClean="0">
                <a:solidFill>
                  <a:schemeClr val="tx2"/>
                </a:solidFill>
              </a:rPr>
              <a:t>e</a:t>
            </a:r>
            <a:r>
              <a:rPr lang="fr-FR" sz="3200" baseline="30000" dirty="0" smtClean="0">
                <a:solidFill>
                  <a:schemeClr val="tx2"/>
                </a:solidFill>
              </a:rPr>
              <a:t>-</a:t>
            </a:r>
            <a:r>
              <a:rPr lang="fr-FR" sz="3200" dirty="0" smtClean="0">
                <a:solidFill>
                  <a:schemeClr val="tx2"/>
                </a:solidFill>
              </a:rPr>
              <a:t> production</a:t>
            </a:r>
            <a:endParaRPr lang="fr-FR" sz="2800" dirty="0" smtClean="0">
              <a:solidFill>
                <a:schemeClr val="accent1"/>
              </a:solidFill>
            </a:endParaRPr>
          </a:p>
        </p:txBody>
      </p:sp>
      <p:pic>
        <p:nvPicPr>
          <p:cNvPr id="40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1840280" cy="1022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04460"/>
            <a:ext cx="2227893" cy="792531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00" y="4130784"/>
            <a:ext cx="2082876" cy="1008112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588092" y="692696"/>
            <a:ext cx="8533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>
                <a:solidFill>
                  <a:schemeClr val="tx2"/>
                </a:solidFill>
              </a:rPr>
              <a:t>Constrain</a:t>
            </a:r>
            <a:r>
              <a:rPr lang="fr-FR" sz="2000" i="1" dirty="0" smtClean="0">
                <a:solidFill>
                  <a:schemeClr val="tx2"/>
                </a:solidFill>
              </a:rPr>
              <a:t> </a:t>
            </a:r>
            <a:r>
              <a:rPr lang="fr-FR" sz="2000" i="1" dirty="0" err="1" smtClean="0">
                <a:solidFill>
                  <a:schemeClr val="tx2"/>
                </a:solidFill>
              </a:rPr>
              <a:t>interpretation</a:t>
            </a:r>
            <a:r>
              <a:rPr lang="fr-FR" sz="2000" i="1" dirty="0" smtClean="0">
                <a:solidFill>
                  <a:schemeClr val="tx2"/>
                </a:solidFill>
              </a:rPr>
              <a:t> of in-medium </a:t>
            </a:r>
            <a:r>
              <a:rPr lang="fr-FR" sz="2000" i="1" dirty="0" err="1" smtClean="0">
                <a:solidFill>
                  <a:schemeClr val="tx2"/>
                </a:solidFill>
              </a:rPr>
              <a:t>dilepton</a:t>
            </a:r>
            <a:r>
              <a:rPr lang="fr-FR" sz="2000" i="1" dirty="0" smtClean="0">
                <a:solidFill>
                  <a:schemeClr val="tx2"/>
                </a:solidFill>
              </a:rPr>
              <a:t> </a:t>
            </a:r>
            <a:r>
              <a:rPr lang="fr-FR" sz="2000" i="1" dirty="0" err="1" smtClean="0">
                <a:solidFill>
                  <a:schemeClr val="tx2"/>
                </a:solidFill>
              </a:rPr>
              <a:t>spectra</a:t>
            </a:r>
            <a:r>
              <a:rPr lang="fr-FR" sz="2000" i="1" dirty="0" smtClean="0">
                <a:solidFill>
                  <a:schemeClr val="tx2"/>
                </a:solidFill>
              </a:rPr>
              <a:t> by </a:t>
            </a:r>
            <a:r>
              <a:rPr lang="fr-FR" sz="2000" i="1" dirty="0" err="1" smtClean="0">
                <a:solidFill>
                  <a:schemeClr val="tx2"/>
                </a:solidFill>
              </a:rPr>
              <a:t>elementary</a:t>
            </a:r>
            <a:r>
              <a:rPr lang="fr-FR" sz="2000" i="1" dirty="0" smtClean="0">
                <a:solidFill>
                  <a:schemeClr val="tx2"/>
                </a:solidFill>
              </a:rPr>
              <a:t> </a:t>
            </a:r>
            <a:r>
              <a:rPr lang="fr-FR" sz="2000" i="1" dirty="0" err="1" smtClean="0">
                <a:solidFill>
                  <a:schemeClr val="tx2"/>
                </a:solidFill>
              </a:rPr>
              <a:t>processes</a:t>
            </a:r>
            <a:endParaRPr lang="fr-FR" sz="2000" i="1" dirty="0" smtClean="0">
              <a:solidFill>
                <a:schemeClr val="tx2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27584" y="3233886"/>
            <a:ext cx="7271098" cy="3105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flipH="1">
            <a:off x="1875776" y="2330182"/>
            <a:ext cx="288032" cy="60219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9512" y="1196752"/>
            <a:ext cx="8941942" cy="1900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4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-445368"/>
            <a:ext cx="9144000" cy="2218184"/>
          </a:xfrm>
        </p:spPr>
        <p:txBody>
          <a:bodyPr/>
          <a:lstStyle/>
          <a:p>
            <a:r>
              <a:rPr lang="fr-FR" sz="3200" dirty="0" err="1">
                <a:solidFill>
                  <a:schemeClr val="tx2"/>
                </a:solidFill>
              </a:rPr>
              <a:t>E</a:t>
            </a:r>
            <a:r>
              <a:rPr lang="fr-FR" sz="3200" dirty="0" err="1" smtClean="0">
                <a:solidFill>
                  <a:schemeClr val="tx2"/>
                </a:solidFill>
              </a:rPr>
              <a:t>lectromagnetic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>
                <a:solidFill>
                  <a:schemeClr val="tx2"/>
                </a:solidFill>
              </a:rPr>
              <a:t>baryonic</a:t>
            </a:r>
            <a:r>
              <a:rPr lang="fr-FR" sz="3200" dirty="0">
                <a:solidFill>
                  <a:schemeClr val="tx2"/>
                </a:solidFill>
              </a:rPr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transitions in Time-</a:t>
            </a:r>
            <a:r>
              <a:rPr lang="fr-FR" sz="3200" dirty="0" err="1" smtClean="0">
                <a:solidFill>
                  <a:schemeClr val="tx2"/>
                </a:solidFill>
              </a:rPr>
              <a:t>Like</a:t>
            </a:r>
            <a:r>
              <a:rPr lang="fr-FR" sz="3200" dirty="0" smtClean="0">
                <a:solidFill>
                  <a:schemeClr val="tx2"/>
                </a:solidFill>
              </a:rPr>
              <a:t> and </a:t>
            </a:r>
            <a:r>
              <a:rPr lang="fr-FR" sz="3200" dirty="0" err="1" smtClean="0">
                <a:solidFill>
                  <a:schemeClr val="tx2"/>
                </a:solidFill>
              </a:rPr>
              <a:t>Space-Like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region</a:t>
            </a:r>
            <a:r>
              <a:rPr lang="fr-FR" sz="3200" dirty="0" smtClean="0">
                <a:solidFill>
                  <a:schemeClr val="tx2"/>
                </a:solidFill>
              </a:rPr>
              <a:t>:  </a:t>
            </a:r>
            <a:r>
              <a:rPr lang="fr-FR" sz="2800" dirty="0" smtClean="0">
                <a:solidFill>
                  <a:schemeClr val="tx2"/>
                </a:solidFill>
              </a:rPr>
              <a:t/>
            </a:r>
            <a:br>
              <a:rPr lang="fr-FR" sz="2800" dirty="0" smtClean="0">
                <a:solidFill>
                  <a:schemeClr val="tx2"/>
                </a:solidFill>
              </a:rPr>
            </a:br>
            <a:r>
              <a:rPr lang="fr-FR" sz="2800" dirty="0" err="1" smtClean="0">
                <a:solidFill>
                  <a:schemeClr val="tx2"/>
                </a:solidFill>
              </a:rPr>
              <a:t>towards</a:t>
            </a:r>
            <a:r>
              <a:rPr lang="fr-FR" sz="2800" dirty="0" smtClean="0">
                <a:solidFill>
                  <a:schemeClr val="tx2"/>
                </a:solidFill>
              </a:rPr>
              <a:t> a global </a:t>
            </a:r>
            <a:r>
              <a:rPr lang="fr-FR" sz="2800" dirty="0" err="1" smtClean="0">
                <a:solidFill>
                  <a:schemeClr val="tx2"/>
                </a:solidFill>
              </a:rPr>
              <a:t>picture</a:t>
            </a:r>
            <a:r>
              <a:rPr lang="fr-FR" sz="2800" dirty="0" smtClean="0">
                <a:solidFill>
                  <a:schemeClr val="tx2"/>
                </a:solidFill>
              </a:rPr>
              <a:t> ?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17291" y="1566317"/>
            <a:ext cx="158349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496" y="1575743"/>
            <a:ext cx="4543645" cy="2410514"/>
          </a:xfrm>
          <a:prstGeom prst="rect">
            <a:avLst/>
          </a:prstGeom>
          <a:noFill/>
          <a:ln w="9360">
            <a:solidFill>
              <a:srgbClr val="FF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9990" y="1567905"/>
            <a:ext cx="357436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solidFill>
                  <a:srgbClr val="FFFF00"/>
                </a:solidFill>
              </a:rPr>
              <a:t>Time-</a:t>
            </a:r>
            <a:r>
              <a:rPr lang="fr-FR" sz="1600" dirty="0" err="1">
                <a:solidFill>
                  <a:srgbClr val="FFFF00"/>
                </a:solidFill>
              </a:rPr>
              <a:t>Like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electromagnetic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form</a:t>
            </a:r>
            <a:r>
              <a:rPr lang="fr-FR" sz="1600" dirty="0">
                <a:solidFill>
                  <a:srgbClr val="FFFF00"/>
                </a:solidFill>
              </a:rPr>
              <a:t> </a:t>
            </a:r>
            <a:r>
              <a:rPr lang="fr-FR" sz="1600" dirty="0" err="1">
                <a:solidFill>
                  <a:srgbClr val="FFFF00"/>
                </a:solidFill>
              </a:rPr>
              <a:t>factors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55" y="2977993"/>
            <a:ext cx="17372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42353" y="2825593"/>
            <a:ext cx="44276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907704" y="2308341"/>
            <a:ext cx="30679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dirty="0">
                <a:solidFill>
                  <a:srgbClr val="FFFF00"/>
                </a:solidFill>
              </a:rPr>
              <a:t>n</a:t>
            </a: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1127766" y="2562068"/>
            <a:ext cx="1555809" cy="1185863"/>
            <a:chOff x="683" y="1370"/>
            <a:chExt cx="1012" cy="747"/>
          </a:xfrm>
        </p:grpSpPr>
        <p:grpSp>
          <p:nvGrpSpPr>
            <p:cNvPr id="54" name="Group 15"/>
            <p:cNvGrpSpPr>
              <a:grpSpLocks/>
            </p:cNvGrpSpPr>
            <p:nvPr/>
          </p:nvGrpSpPr>
          <p:grpSpPr bwMode="auto">
            <a:xfrm>
              <a:off x="727" y="1370"/>
              <a:ext cx="968" cy="747"/>
              <a:chOff x="727" y="1370"/>
              <a:chExt cx="968" cy="747"/>
            </a:xfrm>
          </p:grpSpPr>
          <p:grpSp>
            <p:nvGrpSpPr>
              <p:cNvPr id="57" name="Group 16"/>
              <p:cNvGrpSpPr>
                <a:grpSpLocks/>
              </p:cNvGrpSpPr>
              <p:nvPr/>
            </p:nvGrpSpPr>
            <p:grpSpPr bwMode="auto">
              <a:xfrm>
                <a:off x="727" y="1370"/>
                <a:ext cx="968" cy="747"/>
                <a:chOff x="727" y="1370"/>
                <a:chExt cx="968" cy="747"/>
              </a:xfrm>
            </p:grpSpPr>
            <p:sp>
              <p:nvSpPr>
                <p:cNvPr id="5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27" y="1600"/>
                  <a:ext cx="358" cy="8"/>
                </a:xfrm>
                <a:prstGeom prst="line">
                  <a:avLst/>
                </a:prstGeom>
                <a:noFill/>
                <a:ln w="3816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063" y="1368"/>
                  <a:ext cx="281" cy="243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388" y="1701"/>
                  <a:ext cx="308" cy="126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166" y="1827"/>
                  <a:ext cx="222" cy="291"/>
                </a:xfrm>
                <a:prstGeom prst="line">
                  <a:avLst/>
                </a:prstGeom>
                <a:noFill/>
                <a:ln w="936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49263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8" name="AutoShape 21"/>
              <p:cNvSpPr>
                <a:spLocks noChangeArrowheads="1"/>
              </p:cNvSpPr>
              <p:nvPr/>
            </p:nvSpPr>
            <p:spPr bwMode="auto">
              <a:xfrm rot="-3000000">
                <a:off x="1211" y="1526"/>
                <a:ext cx="41" cy="395"/>
              </a:xfrm>
              <a:custGeom>
                <a:avLst/>
                <a:gdLst>
                  <a:gd name="T0" fmla="*/ 1 w 77"/>
                  <a:gd name="T1" fmla="*/ 1 h 695"/>
                  <a:gd name="T2" fmla="*/ 1 w 77"/>
                  <a:gd name="T3" fmla="*/ 1 h 695"/>
                  <a:gd name="T4" fmla="*/ 1 w 77"/>
                  <a:gd name="T5" fmla="*/ 1 h 695"/>
                  <a:gd name="T6" fmla="*/ 1 w 77"/>
                  <a:gd name="T7" fmla="*/ 1 h 695"/>
                  <a:gd name="T8" fmla="*/ 1 w 77"/>
                  <a:gd name="T9" fmla="*/ 1 h 695"/>
                  <a:gd name="T10" fmla="*/ 1 w 77"/>
                  <a:gd name="T11" fmla="*/ 1 h 695"/>
                  <a:gd name="T12" fmla="*/ 1 w 77"/>
                  <a:gd name="T13" fmla="*/ 1 h 695"/>
                  <a:gd name="T14" fmla="*/ 1 w 77"/>
                  <a:gd name="T15" fmla="*/ 1 h 695"/>
                  <a:gd name="T16" fmla="*/ 1 w 77"/>
                  <a:gd name="T17" fmla="*/ 1 h 695"/>
                  <a:gd name="T18" fmla="*/ 1 w 77"/>
                  <a:gd name="T19" fmla="*/ 1 h 695"/>
                  <a:gd name="T20" fmla="*/ 1 w 77"/>
                  <a:gd name="T21" fmla="*/ 1 h 695"/>
                  <a:gd name="T22" fmla="*/ 1 w 77"/>
                  <a:gd name="T23" fmla="*/ 1 h 695"/>
                  <a:gd name="T24" fmla="*/ 1 w 77"/>
                  <a:gd name="T25" fmla="*/ 1 h 695"/>
                  <a:gd name="T26" fmla="*/ 1 w 77"/>
                  <a:gd name="T27" fmla="*/ 1 h 695"/>
                  <a:gd name="T28" fmla="*/ 1 w 77"/>
                  <a:gd name="T29" fmla="*/ 2 h 695"/>
                  <a:gd name="T30" fmla="*/ 1 w 77"/>
                  <a:gd name="T31" fmla="*/ 2 h 695"/>
                  <a:gd name="T32" fmla="*/ 1 w 77"/>
                  <a:gd name="T33" fmla="*/ 2 h 695"/>
                  <a:gd name="T34" fmla="*/ 1 w 77"/>
                  <a:gd name="T35" fmla="*/ 2 h 695"/>
                  <a:gd name="T36" fmla="*/ 1 w 77"/>
                  <a:gd name="T37" fmla="*/ 2 h 695"/>
                  <a:gd name="T38" fmla="*/ 1 w 77"/>
                  <a:gd name="T39" fmla="*/ 2 h 695"/>
                  <a:gd name="T40" fmla="*/ 1 w 77"/>
                  <a:gd name="T41" fmla="*/ 2 h 695"/>
                  <a:gd name="T42" fmla="*/ 1 w 77"/>
                  <a:gd name="T43" fmla="*/ 2 h 695"/>
                  <a:gd name="T44" fmla="*/ 1 w 77"/>
                  <a:gd name="T45" fmla="*/ 2 h 695"/>
                  <a:gd name="T46" fmla="*/ 1 w 77"/>
                  <a:gd name="T47" fmla="*/ 2 h 695"/>
                  <a:gd name="T48" fmla="*/ 1 w 77"/>
                  <a:gd name="T49" fmla="*/ 2 h 695"/>
                  <a:gd name="T50" fmla="*/ 1 w 77"/>
                  <a:gd name="T51" fmla="*/ 2 h 695"/>
                  <a:gd name="T52" fmla="*/ 1 w 77"/>
                  <a:gd name="T53" fmla="*/ 2 h 695"/>
                  <a:gd name="T54" fmla="*/ 1 w 77"/>
                  <a:gd name="T55" fmla="*/ 2 h 695"/>
                  <a:gd name="T56" fmla="*/ 1 w 77"/>
                  <a:gd name="T57" fmla="*/ 2 h 695"/>
                  <a:gd name="T58" fmla="*/ 1 w 77"/>
                  <a:gd name="T59" fmla="*/ 3 h 695"/>
                  <a:gd name="T60" fmla="*/ 1 w 77"/>
                  <a:gd name="T61" fmla="*/ 3 h 695"/>
                  <a:gd name="T62" fmla="*/ 1 w 77"/>
                  <a:gd name="T63" fmla="*/ 3 h 695"/>
                  <a:gd name="T64" fmla="*/ 1 w 77"/>
                  <a:gd name="T65" fmla="*/ 3 h 695"/>
                  <a:gd name="T66" fmla="*/ 1 w 77"/>
                  <a:gd name="T67" fmla="*/ 3 h 695"/>
                  <a:gd name="T68" fmla="*/ 1 w 77"/>
                  <a:gd name="T69" fmla="*/ 3 h 695"/>
                  <a:gd name="T70" fmla="*/ 1 w 77"/>
                  <a:gd name="T71" fmla="*/ 3 h 695"/>
                  <a:gd name="T72" fmla="*/ 1 w 77"/>
                  <a:gd name="T73" fmla="*/ 3 h 695"/>
                  <a:gd name="T74" fmla="*/ 1 w 77"/>
                  <a:gd name="T75" fmla="*/ 3 h 695"/>
                  <a:gd name="T76" fmla="*/ 1 w 77"/>
                  <a:gd name="T77" fmla="*/ 3 h 695"/>
                  <a:gd name="T78" fmla="*/ 1 w 77"/>
                  <a:gd name="T79" fmla="*/ 3 h 695"/>
                  <a:gd name="T80" fmla="*/ 1 w 77"/>
                  <a:gd name="T81" fmla="*/ 3 h 695"/>
                  <a:gd name="T82" fmla="*/ 1 w 77"/>
                  <a:gd name="T83" fmla="*/ 3 h 695"/>
                  <a:gd name="T84" fmla="*/ 1 w 77"/>
                  <a:gd name="T85" fmla="*/ 3 h 695"/>
                  <a:gd name="T86" fmla="*/ 1 w 77"/>
                  <a:gd name="T87" fmla="*/ 3 h 695"/>
                  <a:gd name="T88" fmla="*/ 1 w 77"/>
                  <a:gd name="T89" fmla="*/ 3 h 695"/>
                  <a:gd name="T90" fmla="*/ 1 w 77"/>
                  <a:gd name="T91" fmla="*/ 3 h 695"/>
                  <a:gd name="T92" fmla="*/ 1 w 77"/>
                  <a:gd name="T93" fmla="*/ 3 h 695"/>
                  <a:gd name="T94" fmla="*/ 1 w 77"/>
                  <a:gd name="T95" fmla="*/ 3 h 695"/>
                  <a:gd name="T96" fmla="*/ 1 w 77"/>
                  <a:gd name="T97" fmla="*/ 4 h 695"/>
                  <a:gd name="T98" fmla="*/ 1 w 77"/>
                  <a:gd name="T99" fmla="*/ 4 h 695"/>
                  <a:gd name="T100" fmla="*/ 1 w 77"/>
                  <a:gd name="T101" fmla="*/ 4 h 695"/>
                  <a:gd name="T102" fmla="*/ 1 w 77"/>
                  <a:gd name="T103" fmla="*/ 4 h 695"/>
                  <a:gd name="T104" fmla="*/ 1 w 77"/>
                  <a:gd name="T105" fmla="*/ 4 h 695"/>
                  <a:gd name="T106" fmla="*/ 1 w 77"/>
                  <a:gd name="T107" fmla="*/ 4 h 695"/>
                  <a:gd name="T108" fmla="*/ 1 w 77"/>
                  <a:gd name="T109" fmla="*/ 4 h 695"/>
                  <a:gd name="T110" fmla="*/ 1 w 77"/>
                  <a:gd name="T111" fmla="*/ 4 h 695"/>
                  <a:gd name="T112" fmla="*/ 1 w 77"/>
                  <a:gd name="T113" fmla="*/ 5 h 695"/>
                  <a:gd name="T114" fmla="*/ 1 w 77"/>
                  <a:gd name="T115" fmla="*/ 5 h 695"/>
                  <a:gd name="T116" fmla="*/ 1 w 77"/>
                  <a:gd name="T117" fmla="*/ 5 h 695"/>
                  <a:gd name="T118" fmla="*/ 1 w 77"/>
                  <a:gd name="T119" fmla="*/ 5 h 6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"/>
                  <a:gd name="T181" fmla="*/ 0 h 695"/>
                  <a:gd name="T182" fmla="*/ 77 w 77"/>
                  <a:gd name="T183" fmla="*/ 695 h 6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" h="695">
                    <a:moveTo>
                      <a:pt x="39" y="0"/>
                    </a:moveTo>
                    <a:lnTo>
                      <a:pt x="39" y="62"/>
                    </a:lnTo>
                    <a:lnTo>
                      <a:pt x="34" y="64"/>
                    </a:lnTo>
                    <a:lnTo>
                      <a:pt x="27" y="66"/>
                    </a:lnTo>
                    <a:lnTo>
                      <a:pt x="22" y="67"/>
                    </a:lnTo>
                    <a:lnTo>
                      <a:pt x="17" y="69"/>
                    </a:lnTo>
                    <a:lnTo>
                      <a:pt x="12" y="72"/>
                    </a:lnTo>
                    <a:lnTo>
                      <a:pt x="8" y="74"/>
                    </a:lnTo>
                    <a:lnTo>
                      <a:pt x="5" y="76"/>
                    </a:lnTo>
                    <a:lnTo>
                      <a:pt x="3" y="77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2" y="82"/>
                    </a:lnTo>
                    <a:lnTo>
                      <a:pt x="3" y="84"/>
                    </a:lnTo>
                    <a:lnTo>
                      <a:pt x="5" y="87"/>
                    </a:lnTo>
                    <a:lnTo>
                      <a:pt x="8" y="89"/>
                    </a:lnTo>
                    <a:lnTo>
                      <a:pt x="12" y="91"/>
                    </a:lnTo>
                    <a:lnTo>
                      <a:pt x="17" y="92"/>
                    </a:lnTo>
                    <a:lnTo>
                      <a:pt x="22" y="94"/>
                    </a:lnTo>
                    <a:lnTo>
                      <a:pt x="27" y="96"/>
                    </a:lnTo>
                    <a:lnTo>
                      <a:pt x="34" y="97"/>
                    </a:lnTo>
                    <a:lnTo>
                      <a:pt x="39" y="101"/>
                    </a:lnTo>
                    <a:lnTo>
                      <a:pt x="45" y="102"/>
                    </a:lnTo>
                    <a:lnTo>
                      <a:pt x="50" y="104"/>
                    </a:lnTo>
                    <a:lnTo>
                      <a:pt x="55" y="106"/>
                    </a:lnTo>
                    <a:lnTo>
                      <a:pt x="61" y="108"/>
                    </a:lnTo>
                    <a:lnTo>
                      <a:pt x="66" y="109"/>
                    </a:lnTo>
                    <a:lnTo>
                      <a:pt x="69" y="111"/>
                    </a:lnTo>
                    <a:lnTo>
                      <a:pt x="72" y="113"/>
                    </a:lnTo>
                    <a:lnTo>
                      <a:pt x="76" y="116"/>
                    </a:lnTo>
                    <a:lnTo>
                      <a:pt x="76" y="118"/>
                    </a:lnTo>
                    <a:lnTo>
                      <a:pt x="77" y="119"/>
                    </a:lnTo>
                    <a:lnTo>
                      <a:pt x="76" y="121"/>
                    </a:lnTo>
                    <a:lnTo>
                      <a:pt x="76" y="123"/>
                    </a:lnTo>
                    <a:lnTo>
                      <a:pt x="72" y="124"/>
                    </a:lnTo>
                    <a:lnTo>
                      <a:pt x="69" y="126"/>
                    </a:lnTo>
                    <a:lnTo>
                      <a:pt x="66" y="129"/>
                    </a:lnTo>
                    <a:lnTo>
                      <a:pt x="61" y="131"/>
                    </a:lnTo>
                    <a:lnTo>
                      <a:pt x="55" y="133"/>
                    </a:lnTo>
                    <a:lnTo>
                      <a:pt x="50" y="134"/>
                    </a:lnTo>
                    <a:lnTo>
                      <a:pt x="45" y="136"/>
                    </a:lnTo>
                    <a:lnTo>
                      <a:pt x="39" y="138"/>
                    </a:lnTo>
                    <a:lnTo>
                      <a:pt x="34" y="139"/>
                    </a:lnTo>
                    <a:lnTo>
                      <a:pt x="27" y="141"/>
                    </a:lnTo>
                    <a:lnTo>
                      <a:pt x="22" y="144"/>
                    </a:lnTo>
                    <a:lnTo>
                      <a:pt x="17" y="146"/>
                    </a:lnTo>
                    <a:lnTo>
                      <a:pt x="12" y="148"/>
                    </a:lnTo>
                    <a:lnTo>
                      <a:pt x="8" y="149"/>
                    </a:lnTo>
                    <a:lnTo>
                      <a:pt x="5" y="151"/>
                    </a:lnTo>
                    <a:lnTo>
                      <a:pt x="3" y="153"/>
                    </a:lnTo>
                    <a:lnTo>
                      <a:pt x="2" y="155"/>
                    </a:lnTo>
                    <a:lnTo>
                      <a:pt x="0" y="158"/>
                    </a:lnTo>
                    <a:lnTo>
                      <a:pt x="2" y="160"/>
                    </a:lnTo>
                    <a:lnTo>
                      <a:pt x="3" y="161"/>
                    </a:lnTo>
                    <a:lnTo>
                      <a:pt x="5" y="163"/>
                    </a:lnTo>
                    <a:lnTo>
                      <a:pt x="8" y="165"/>
                    </a:lnTo>
                    <a:lnTo>
                      <a:pt x="12" y="166"/>
                    </a:lnTo>
                    <a:lnTo>
                      <a:pt x="17" y="168"/>
                    </a:lnTo>
                    <a:lnTo>
                      <a:pt x="22" y="170"/>
                    </a:lnTo>
                    <a:lnTo>
                      <a:pt x="27" y="173"/>
                    </a:lnTo>
                    <a:lnTo>
                      <a:pt x="34" y="175"/>
                    </a:lnTo>
                    <a:lnTo>
                      <a:pt x="39" y="176"/>
                    </a:lnTo>
                    <a:lnTo>
                      <a:pt x="45" y="178"/>
                    </a:lnTo>
                    <a:lnTo>
                      <a:pt x="50" y="180"/>
                    </a:lnTo>
                    <a:lnTo>
                      <a:pt x="55" y="181"/>
                    </a:lnTo>
                    <a:lnTo>
                      <a:pt x="61" y="183"/>
                    </a:lnTo>
                    <a:lnTo>
                      <a:pt x="66" y="186"/>
                    </a:lnTo>
                    <a:lnTo>
                      <a:pt x="69" y="188"/>
                    </a:lnTo>
                    <a:lnTo>
                      <a:pt x="72" y="190"/>
                    </a:lnTo>
                    <a:lnTo>
                      <a:pt x="76" y="191"/>
                    </a:lnTo>
                    <a:lnTo>
                      <a:pt x="76" y="193"/>
                    </a:lnTo>
                    <a:lnTo>
                      <a:pt x="77" y="195"/>
                    </a:lnTo>
                    <a:lnTo>
                      <a:pt x="76" y="197"/>
                    </a:lnTo>
                    <a:lnTo>
                      <a:pt x="76" y="198"/>
                    </a:lnTo>
                    <a:lnTo>
                      <a:pt x="72" y="202"/>
                    </a:lnTo>
                    <a:lnTo>
                      <a:pt x="69" y="203"/>
                    </a:lnTo>
                    <a:lnTo>
                      <a:pt x="66" y="205"/>
                    </a:lnTo>
                    <a:lnTo>
                      <a:pt x="61" y="207"/>
                    </a:lnTo>
                    <a:lnTo>
                      <a:pt x="55" y="208"/>
                    </a:lnTo>
                    <a:lnTo>
                      <a:pt x="50" y="210"/>
                    </a:lnTo>
                    <a:lnTo>
                      <a:pt x="45" y="212"/>
                    </a:lnTo>
                    <a:lnTo>
                      <a:pt x="39" y="215"/>
                    </a:lnTo>
                    <a:lnTo>
                      <a:pt x="34" y="217"/>
                    </a:lnTo>
                    <a:lnTo>
                      <a:pt x="27" y="218"/>
                    </a:lnTo>
                    <a:lnTo>
                      <a:pt x="22" y="220"/>
                    </a:lnTo>
                    <a:lnTo>
                      <a:pt x="17" y="222"/>
                    </a:lnTo>
                    <a:lnTo>
                      <a:pt x="12" y="223"/>
                    </a:lnTo>
                    <a:lnTo>
                      <a:pt x="8" y="225"/>
                    </a:lnTo>
                    <a:lnTo>
                      <a:pt x="5" y="227"/>
                    </a:lnTo>
                    <a:lnTo>
                      <a:pt x="3" y="230"/>
                    </a:lnTo>
                    <a:lnTo>
                      <a:pt x="2" y="232"/>
                    </a:lnTo>
                    <a:lnTo>
                      <a:pt x="0" y="233"/>
                    </a:lnTo>
                    <a:lnTo>
                      <a:pt x="2" y="235"/>
                    </a:lnTo>
                    <a:lnTo>
                      <a:pt x="3" y="237"/>
                    </a:lnTo>
                    <a:lnTo>
                      <a:pt x="5" y="239"/>
                    </a:lnTo>
                    <a:lnTo>
                      <a:pt x="8" y="240"/>
                    </a:lnTo>
                    <a:lnTo>
                      <a:pt x="12" y="244"/>
                    </a:lnTo>
                    <a:lnTo>
                      <a:pt x="17" y="245"/>
                    </a:lnTo>
                    <a:lnTo>
                      <a:pt x="22" y="247"/>
                    </a:lnTo>
                    <a:lnTo>
                      <a:pt x="27" y="249"/>
                    </a:lnTo>
                    <a:lnTo>
                      <a:pt x="34" y="250"/>
                    </a:lnTo>
                    <a:lnTo>
                      <a:pt x="39" y="252"/>
                    </a:lnTo>
                    <a:lnTo>
                      <a:pt x="45" y="254"/>
                    </a:lnTo>
                    <a:lnTo>
                      <a:pt x="50" y="255"/>
                    </a:lnTo>
                    <a:lnTo>
                      <a:pt x="55" y="259"/>
                    </a:lnTo>
                    <a:lnTo>
                      <a:pt x="61" y="260"/>
                    </a:lnTo>
                    <a:lnTo>
                      <a:pt x="66" y="262"/>
                    </a:lnTo>
                    <a:lnTo>
                      <a:pt x="69" y="264"/>
                    </a:lnTo>
                    <a:lnTo>
                      <a:pt x="72" y="265"/>
                    </a:lnTo>
                    <a:lnTo>
                      <a:pt x="76" y="267"/>
                    </a:lnTo>
                    <a:lnTo>
                      <a:pt x="76" y="269"/>
                    </a:lnTo>
                    <a:lnTo>
                      <a:pt x="77" y="272"/>
                    </a:lnTo>
                    <a:lnTo>
                      <a:pt x="76" y="274"/>
                    </a:lnTo>
                    <a:lnTo>
                      <a:pt x="76" y="275"/>
                    </a:lnTo>
                    <a:lnTo>
                      <a:pt x="72" y="277"/>
                    </a:lnTo>
                    <a:lnTo>
                      <a:pt x="69" y="279"/>
                    </a:lnTo>
                    <a:lnTo>
                      <a:pt x="66" y="280"/>
                    </a:lnTo>
                    <a:lnTo>
                      <a:pt x="61" y="282"/>
                    </a:lnTo>
                    <a:lnTo>
                      <a:pt x="55" y="284"/>
                    </a:lnTo>
                    <a:lnTo>
                      <a:pt x="50" y="287"/>
                    </a:lnTo>
                    <a:lnTo>
                      <a:pt x="45" y="289"/>
                    </a:lnTo>
                    <a:lnTo>
                      <a:pt x="39" y="291"/>
                    </a:lnTo>
                    <a:lnTo>
                      <a:pt x="34" y="292"/>
                    </a:lnTo>
                    <a:lnTo>
                      <a:pt x="27" y="294"/>
                    </a:lnTo>
                    <a:lnTo>
                      <a:pt x="22" y="296"/>
                    </a:lnTo>
                    <a:lnTo>
                      <a:pt x="17" y="297"/>
                    </a:lnTo>
                    <a:lnTo>
                      <a:pt x="12" y="301"/>
                    </a:lnTo>
                    <a:lnTo>
                      <a:pt x="8" y="302"/>
                    </a:lnTo>
                    <a:lnTo>
                      <a:pt x="5" y="304"/>
                    </a:lnTo>
                    <a:lnTo>
                      <a:pt x="3" y="306"/>
                    </a:lnTo>
                    <a:lnTo>
                      <a:pt x="2" y="307"/>
                    </a:lnTo>
                    <a:lnTo>
                      <a:pt x="0" y="309"/>
                    </a:lnTo>
                    <a:lnTo>
                      <a:pt x="2" y="311"/>
                    </a:lnTo>
                    <a:lnTo>
                      <a:pt x="3" y="314"/>
                    </a:lnTo>
                    <a:lnTo>
                      <a:pt x="5" y="316"/>
                    </a:lnTo>
                    <a:lnTo>
                      <a:pt x="8" y="317"/>
                    </a:lnTo>
                    <a:lnTo>
                      <a:pt x="12" y="319"/>
                    </a:lnTo>
                    <a:lnTo>
                      <a:pt x="17" y="321"/>
                    </a:lnTo>
                    <a:lnTo>
                      <a:pt x="22" y="322"/>
                    </a:lnTo>
                    <a:lnTo>
                      <a:pt x="27" y="324"/>
                    </a:lnTo>
                    <a:lnTo>
                      <a:pt x="34" y="326"/>
                    </a:lnTo>
                    <a:lnTo>
                      <a:pt x="39" y="329"/>
                    </a:lnTo>
                    <a:lnTo>
                      <a:pt x="45" y="331"/>
                    </a:lnTo>
                    <a:lnTo>
                      <a:pt x="50" y="333"/>
                    </a:lnTo>
                    <a:lnTo>
                      <a:pt x="55" y="334"/>
                    </a:lnTo>
                    <a:lnTo>
                      <a:pt x="61" y="336"/>
                    </a:lnTo>
                    <a:lnTo>
                      <a:pt x="66" y="338"/>
                    </a:lnTo>
                    <a:lnTo>
                      <a:pt x="69" y="339"/>
                    </a:lnTo>
                    <a:lnTo>
                      <a:pt x="72" y="343"/>
                    </a:lnTo>
                    <a:lnTo>
                      <a:pt x="76" y="344"/>
                    </a:lnTo>
                    <a:lnTo>
                      <a:pt x="76" y="346"/>
                    </a:lnTo>
                    <a:lnTo>
                      <a:pt x="77" y="348"/>
                    </a:lnTo>
                    <a:lnTo>
                      <a:pt x="76" y="349"/>
                    </a:lnTo>
                    <a:lnTo>
                      <a:pt x="76" y="351"/>
                    </a:lnTo>
                    <a:lnTo>
                      <a:pt x="72" y="353"/>
                    </a:lnTo>
                    <a:lnTo>
                      <a:pt x="69" y="354"/>
                    </a:lnTo>
                    <a:lnTo>
                      <a:pt x="66" y="358"/>
                    </a:lnTo>
                    <a:lnTo>
                      <a:pt x="61" y="359"/>
                    </a:lnTo>
                    <a:lnTo>
                      <a:pt x="55" y="361"/>
                    </a:lnTo>
                    <a:lnTo>
                      <a:pt x="50" y="363"/>
                    </a:lnTo>
                    <a:lnTo>
                      <a:pt x="45" y="364"/>
                    </a:lnTo>
                    <a:lnTo>
                      <a:pt x="39" y="366"/>
                    </a:lnTo>
                    <a:lnTo>
                      <a:pt x="34" y="368"/>
                    </a:lnTo>
                    <a:lnTo>
                      <a:pt x="27" y="371"/>
                    </a:lnTo>
                    <a:lnTo>
                      <a:pt x="22" y="373"/>
                    </a:lnTo>
                    <a:lnTo>
                      <a:pt x="17" y="375"/>
                    </a:lnTo>
                    <a:lnTo>
                      <a:pt x="12" y="376"/>
                    </a:lnTo>
                    <a:lnTo>
                      <a:pt x="8" y="378"/>
                    </a:lnTo>
                    <a:lnTo>
                      <a:pt x="5" y="380"/>
                    </a:lnTo>
                    <a:lnTo>
                      <a:pt x="3" y="381"/>
                    </a:lnTo>
                    <a:lnTo>
                      <a:pt x="2" y="383"/>
                    </a:lnTo>
                    <a:lnTo>
                      <a:pt x="0" y="386"/>
                    </a:lnTo>
                    <a:lnTo>
                      <a:pt x="2" y="388"/>
                    </a:lnTo>
                    <a:lnTo>
                      <a:pt x="3" y="390"/>
                    </a:lnTo>
                    <a:lnTo>
                      <a:pt x="5" y="391"/>
                    </a:lnTo>
                    <a:lnTo>
                      <a:pt x="8" y="393"/>
                    </a:lnTo>
                    <a:lnTo>
                      <a:pt x="12" y="395"/>
                    </a:lnTo>
                    <a:lnTo>
                      <a:pt x="17" y="396"/>
                    </a:lnTo>
                    <a:lnTo>
                      <a:pt x="22" y="400"/>
                    </a:lnTo>
                    <a:lnTo>
                      <a:pt x="27" y="401"/>
                    </a:lnTo>
                    <a:lnTo>
                      <a:pt x="34" y="403"/>
                    </a:lnTo>
                    <a:lnTo>
                      <a:pt x="39" y="405"/>
                    </a:lnTo>
                    <a:lnTo>
                      <a:pt x="45" y="406"/>
                    </a:lnTo>
                    <a:lnTo>
                      <a:pt x="50" y="408"/>
                    </a:lnTo>
                    <a:lnTo>
                      <a:pt x="55" y="410"/>
                    </a:lnTo>
                    <a:lnTo>
                      <a:pt x="61" y="412"/>
                    </a:lnTo>
                    <a:lnTo>
                      <a:pt x="66" y="415"/>
                    </a:lnTo>
                    <a:lnTo>
                      <a:pt x="69" y="417"/>
                    </a:lnTo>
                    <a:lnTo>
                      <a:pt x="72" y="418"/>
                    </a:lnTo>
                    <a:lnTo>
                      <a:pt x="76" y="420"/>
                    </a:lnTo>
                    <a:lnTo>
                      <a:pt x="76" y="422"/>
                    </a:lnTo>
                    <a:lnTo>
                      <a:pt x="77" y="423"/>
                    </a:lnTo>
                    <a:lnTo>
                      <a:pt x="76" y="425"/>
                    </a:lnTo>
                    <a:lnTo>
                      <a:pt x="76" y="428"/>
                    </a:lnTo>
                    <a:lnTo>
                      <a:pt x="72" y="430"/>
                    </a:lnTo>
                    <a:lnTo>
                      <a:pt x="69" y="432"/>
                    </a:lnTo>
                    <a:lnTo>
                      <a:pt x="66" y="433"/>
                    </a:lnTo>
                    <a:lnTo>
                      <a:pt x="61" y="435"/>
                    </a:lnTo>
                    <a:lnTo>
                      <a:pt x="55" y="437"/>
                    </a:lnTo>
                    <a:lnTo>
                      <a:pt x="50" y="438"/>
                    </a:lnTo>
                    <a:lnTo>
                      <a:pt x="45" y="440"/>
                    </a:lnTo>
                    <a:lnTo>
                      <a:pt x="39" y="443"/>
                    </a:lnTo>
                    <a:lnTo>
                      <a:pt x="34" y="445"/>
                    </a:lnTo>
                    <a:lnTo>
                      <a:pt x="27" y="447"/>
                    </a:lnTo>
                    <a:lnTo>
                      <a:pt x="22" y="448"/>
                    </a:lnTo>
                    <a:lnTo>
                      <a:pt x="17" y="450"/>
                    </a:lnTo>
                    <a:lnTo>
                      <a:pt x="12" y="452"/>
                    </a:lnTo>
                    <a:lnTo>
                      <a:pt x="8" y="453"/>
                    </a:lnTo>
                    <a:lnTo>
                      <a:pt x="5" y="457"/>
                    </a:lnTo>
                    <a:lnTo>
                      <a:pt x="3" y="459"/>
                    </a:lnTo>
                    <a:lnTo>
                      <a:pt x="2" y="460"/>
                    </a:lnTo>
                    <a:lnTo>
                      <a:pt x="0" y="462"/>
                    </a:lnTo>
                    <a:lnTo>
                      <a:pt x="2" y="464"/>
                    </a:lnTo>
                    <a:lnTo>
                      <a:pt x="3" y="465"/>
                    </a:lnTo>
                    <a:lnTo>
                      <a:pt x="5" y="467"/>
                    </a:lnTo>
                    <a:lnTo>
                      <a:pt x="8" y="469"/>
                    </a:lnTo>
                    <a:lnTo>
                      <a:pt x="12" y="472"/>
                    </a:lnTo>
                    <a:lnTo>
                      <a:pt x="17" y="474"/>
                    </a:lnTo>
                    <a:lnTo>
                      <a:pt x="22" y="475"/>
                    </a:lnTo>
                    <a:lnTo>
                      <a:pt x="27" y="477"/>
                    </a:lnTo>
                    <a:lnTo>
                      <a:pt x="34" y="479"/>
                    </a:lnTo>
                    <a:lnTo>
                      <a:pt x="39" y="480"/>
                    </a:lnTo>
                    <a:lnTo>
                      <a:pt x="45" y="482"/>
                    </a:lnTo>
                    <a:lnTo>
                      <a:pt x="50" y="485"/>
                    </a:lnTo>
                    <a:lnTo>
                      <a:pt x="55" y="487"/>
                    </a:lnTo>
                    <a:lnTo>
                      <a:pt x="61" y="489"/>
                    </a:lnTo>
                    <a:lnTo>
                      <a:pt x="66" y="490"/>
                    </a:lnTo>
                    <a:lnTo>
                      <a:pt x="69" y="492"/>
                    </a:lnTo>
                    <a:lnTo>
                      <a:pt x="72" y="494"/>
                    </a:lnTo>
                    <a:lnTo>
                      <a:pt x="76" y="495"/>
                    </a:lnTo>
                    <a:lnTo>
                      <a:pt x="76" y="497"/>
                    </a:lnTo>
                    <a:lnTo>
                      <a:pt x="77" y="501"/>
                    </a:lnTo>
                    <a:lnTo>
                      <a:pt x="76" y="502"/>
                    </a:lnTo>
                    <a:lnTo>
                      <a:pt x="76" y="504"/>
                    </a:lnTo>
                    <a:lnTo>
                      <a:pt x="72" y="506"/>
                    </a:lnTo>
                    <a:lnTo>
                      <a:pt x="69" y="507"/>
                    </a:lnTo>
                    <a:lnTo>
                      <a:pt x="66" y="509"/>
                    </a:lnTo>
                    <a:lnTo>
                      <a:pt x="61" y="511"/>
                    </a:lnTo>
                    <a:lnTo>
                      <a:pt x="55" y="514"/>
                    </a:lnTo>
                    <a:lnTo>
                      <a:pt x="50" y="516"/>
                    </a:lnTo>
                    <a:lnTo>
                      <a:pt x="45" y="517"/>
                    </a:lnTo>
                    <a:lnTo>
                      <a:pt x="39" y="519"/>
                    </a:lnTo>
                    <a:lnTo>
                      <a:pt x="34" y="521"/>
                    </a:lnTo>
                    <a:lnTo>
                      <a:pt x="27" y="522"/>
                    </a:lnTo>
                    <a:lnTo>
                      <a:pt x="22" y="524"/>
                    </a:lnTo>
                    <a:lnTo>
                      <a:pt x="17" y="526"/>
                    </a:lnTo>
                    <a:lnTo>
                      <a:pt x="12" y="529"/>
                    </a:lnTo>
                    <a:lnTo>
                      <a:pt x="8" y="531"/>
                    </a:lnTo>
                    <a:lnTo>
                      <a:pt x="5" y="532"/>
                    </a:lnTo>
                    <a:lnTo>
                      <a:pt x="3" y="534"/>
                    </a:lnTo>
                    <a:lnTo>
                      <a:pt x="2" y="536"/>
                    </a:lnTo>
                    <a:lnTo>
                      <a:pt x="0" y="537"/>
                    </a:lnTo>
                    <a:lnTo>
                      <a:pt x="2" y="539"/>
                    </a:lnTo>
                    <a:lnTo>
                      <a:pt x="3" y="543"/>
                    </a:lnTo>
                    <a:lnTo>
                      <a:pt x="5" y="544"/>
                    </a:lnTo>
                    <a:lnTo>
                      <a:pt x="8" y="546"/>
                    </a:lnTo>
                    <a:lnTo>
                      <a:pt x="12" y="548"/>
                    </a:lnTo>
                    <a:lnTo>
                      <a:pt x="17" y="549"/>
                    </a:lnTo>
                    <a:lnTo>
                      <a:pt x="22" y="551"/>
                    </a:lnTo>
                    <a:lnTo>
                      <a:pt x="27" y="553"/>
                    </a:lnTo>
                    <a:lnTo>
                      <a:pt x="34" y="556"/>
                    </a:lnTo>
                    <a:lnTo>
                      <a:pt x="39" y="558"/>
                    </a:lnTo>
                    <a:lnTo>
                      <a:pt x="45" y="559"/>
                    </a:lnTo>
                    <a:lnTo>
                      <a:pt x="50" y="561"/>
                    </a:lnTo>
                    <a:lnTo>
                      <a:pt x="55" y="563"/>
                    </a:lnTo>
                    <a:lnTo>
                      <a:pt x="61" y="564"/>
                    </a:lnTo>
                    <a:lnTo>
                      <a:pt x="66" y="566"/>
                    </a:lnTo>
                    <a:lnTo>
                      <a:pt x="69" y="568"/>
                    </a:lnTo>
                    <a:lnTo>
                      <a:pt x="72" y="571"/>
                    </a:lnTo>
                    <a:lnTo>
                      <a:pt x="76" y="573"/>
                    </a:lnTo>
                    <a:lnTo>
                      <a:pt x="76" y="574"/>
                    </a:lnTo>
                    <a:lnTo>
                      <a:pt x="77" y="576"/>
                    </a:lnTo>
                    <a:lnTo>
                      <a:pt x="76" y="578"/>
                    </a:lnTo>
                    <a:lnTo>
                      <a:pt x="76" y="579"/>
                    </a:lnTo>
                    <a:lnTo>
                      <a:pt x="72" y="581"/>
                    </a:lnTo>
                    <a:lnTo>
                      <a:pt x="69" y="584"/>
                    </a:lnTo>
                    <a:lnTo>
                      <a:pt x="66" y="586"/>
                    </a:lnTo>
                    <a:lnTo>
                      <a:pt x="61" y="588"/>
                    </a:lnTo>
                    <a:lnTo>
                      <a:pt x="55" y="590"/>
                    </a:lnTo>
                    <a:lnTo>
                      <a:pt x="50" y="591"/>
                    </a:lnTo>
                    <a:lnTo>
                      <a:pt x="45" y="593"/>
                    </a:lnTo>
                    <a:lnTo>
                      <a:pt x="39" y="595"/>
                    </a:lnTo>
                    <a:lnTo>
                      <a:pt x="34" y="596"/>
                    </a:lnTo>
                    <a:lnTo>
                      <a:pt x="27" y="600"/>
                    </a:lnTo>
                    <a:lnTo>
                      <a:pt x="22" y="601"/>
                    </a:lnTo>
                    <a:lnTo>
                      <a:pt x="17" y="603"/>
                    </a:lnTo>
                    <a:lnTo>
                      <a:pt x="12" y="605"/>
                    </a:lnTo>
                    <a:lnTo>
                      <a:pt x="8" y="606"/>
                    </a:lnTo>
                    <a:lnTo>
                      <a:pt x="5" y="608"/>
                    </a:lnTo>
                    <a:lnTo>
                      <a:pt x="3" y="610"/>
                    </a:lnTo>
                    <a:lnTo>
                      <a:pt x="2" y="613"/>
                    </a:lnTo>
                    <a:lnTo>
                      <a:pt x="0" y="615"/>
                    </a:lnTo>
                    <a:lnTo>
                      <a:pt x="2" y="616"/>
                    </a:lnTo>
                    <a:lnTo>
                      <a:pt x="3" y="618"/>
                    </a:lnTo>
                    <a:lnTo>
                      <a:pt x="5" y="620"/>
                    </a:lnTo>
                    <a:lnTo>
                      <a:pt x="8" y="621"/>
                    </a:lnTo>
                    <a:lnTo>
                      <a:pt x="12" y="623"/>
                    </a:lnTo>
                    <a:lnTo>
                      <a:pt x="17" y="625"/>
                    </a:lnTo>
                    <a:lnTo>
                      <a:pt x="22" y="628"/>
                    </a:lnTo>
                    <a:lnTo>
                      <a:pt x="27" y="630"/>
                    </a:lnTo>
                    <a:lnTo>
                      <a:pt x="34" y="632"/>
                    </a:lnTo>
                    <a:lnTo>
                      <a:pt x="39" y="633"/>
                    </a:lnTo>
                    <a:lnTo>
                      <a:pt x="39" y="695"/>
                    </a:lnTo>
                  </a:path>
                </a:pathLst>
              </a:custGeom>
              <a:noFill/>
              <a:ln w="792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683" y="1578"/>
              <a:ext cx="44" cy="41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1035" y="1578"/>
              <a:ext cx="44" cy="41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13" name="Line 24"/>
          <p:cNvSpPr>
            <a:spLocks noChangeShapeType="1"/>
          </p:cNvSpPr>
          <p:nvPr/>
        </p:nvSpPr>
        <p:spPr bwMode="auto">
          <a:xfrm flipV="1">
            <a:off x="1141602" y="2914493"/>
            <a:ext cx="550375" cy="127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V="1">
            <a:off x="1711964" y="2560481"/>
            <a:ext cx="431998" cy="384175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2211605" y="3087531"/>
            <a:ext cx="473507" cy="20002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1871849" y="3285968"/>
            <a:ext cx="341294" cy="4635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 rot="18600000">
            <a:off x="1939234" y="2820389"/>
            <a:ext cx="65087" cy="605720"/>
          </a:xfrm>
          <a:custGeom>
            <a:avLst/>
            <a:gdLst>
              <a:gd name="T0" fmla="*/ 2147483647 w 77"/>
              <a:gd name="T1" fmla="*/ 2147483647 h 695"/>
              <a:gd name="T2" fmla="*/ 2147483647 w 77"/>
              <a:gd name="T3" fmla="*/ 2147483647 h 695"/>
              <a:gd name="T4" fmla="*/ 2147483647 w 77"/>
              <a:gd name="T5" fmla="*/ 2147483647 h 695"/>
              <a:gd name="T6" fmla="*/ 2147483647 w 77"/>
              <a:gd name="T7" fmla="*/ 2147483647 h 695"/>
              <a:gd name="T8" fmla="*/ 2147483647 w 77"/>
              <a:gd name="T9" fmla="*/ 2147483647 h 695"/>
              <a:gd name="T10" fmla="*/ 2147483647 w 77"/>
              <a:gd name="T11" fmla="*/ 2147483647 h 695"/>
              <a:gd name="T12" fmla="*/ 2147483647 w 77"/>
              <a:gd name="T13" fmla="*/ 2147483647 h 695"/>
              <a:gd name="T14" fmla="*/ 2147483647 w 77"/>
              <a:gd name="T15" fmla="*/ 2147483647 h 695"/>
              <a:gd name="T16" fmla="*/ 2147483647 w 77"/>
              <a:gd name="T17" fmla="*/ 2147483647 h 695"/>
              <a:gd name="T18" fmla="*/ 2147483647 w 77"/>
              <a:gd name="T19" fmla="*/ 2147483647 h 695"/>
              <a:gd name="T20" fmla="*/ 2147483647 w 77"/>
              <a:gd name="T21" fmla="*/ 2147483647 h 695"/>
              <a:gd name="T22" fmla="*/ 2147483647 w 77"/>
              <a:gd name="T23" fmla="*/ 2147483647 h 695"/>
              <a:gd name="T24" fmla="*/ 2147483647 w 77"/>
              <a:gd name="T25" fmla="*/ 2147483647 h 695"/>
              <a:gd name="T26" fmla="*/ 2147483647 w 77"/>
              <a:gd name="T27" fmla="*/ 2147483647 h 695"/>
              <a:gd name="T28" fmla="*/ 2147483647 w 77"/>
              <a:gd name="T29" fmla="*/ 2147483647 h 695"/>
              <a:gd name="T30" fmla="*/ 2147483647 w 77"/>
              <a:gd name="T31" fmla="*/ 2147483647 h 695"/>
              <a:gd name="T32" fmla="*/ 2147483647 w 77"/>
              <a:gd name="T33" fmla="*/ 2147483647 h 695"/>
              <a:gd name="T34" fmla="*/ 2147483647 w 77"/>
              <a:gd name="T35" fmla="*/ 2147483647 h 695"/>
              <a:gd name="T36" fmla="*/ 2147483647 w 77"/>
              <a:gd name="T37" fmla="*/ 2147483647 h 695"/>
              <a:gd name="T38" fmla="*/ 2147483647 w 77"/>
              <a:gd name="T39" fmla="*/ 2147483647 h 695"/>
              <a:gd name="T40" fmla="*/ 2147483647 w 77"/>
              <a:gd name="T41" fmla="*/ 2147483647 h 695"/>
              <a:gd name="T42" fmla="*/ 2147483647 w 77"/>
              <a:gd name="T43" fmla="*/ 2147483647 h 695"/>
              <a:gd name="T44" fmla="*/ 2147483647 w 77"/>
              <a:gd name="T45" fmla="*/ 2147483647 h 695"/>
              <a:gd name="T46" fmla="*/ 2147483647 w 77"/>
              <a:gd name="T47" fmla="*/ 2147483647 h 695"/>
              <a:gd name="T48" fmla="*/ 2147483647 w 77"/>
              <a:gd name="T49" fmla="*/ 2147483647 h 695"/>
              <a:gd name="T50" fmla="*/ 2147483647 w 77"/>
              <a:gd name="T51" fmla="*/ 2147483647 h 695"/>
              <a:gd name="T52" fmla="*/ 2147483647 w 77"/>
              <a:gd name="T53" fmla="*/ 2147483647 h 695"/>
              <a:gd name="T54" fmla="*/ 2147483647 w 77"/>
              <a:gd name="T55" fmla="*/ 2147483647 h 695"/>
              <a:gd name="T56" fmla="*/ 2147483647 w 77"/>
              <a:gd name="T57" fmla="*/ 2147483647 h 695"/>
              <a:gd name="T58" fmla="*/ 2147483647 w 77"/>
              <a:gd name="T59" fmla="*/ 2147483647 h 695"/>
              <a:gd name="T60" fmla="*/ 2147483647 w 77"/>
              <a:gd name="T61" fmla="*/ 2147483647 h 695"/>
              <a:gd name="T62" fmla="*/ 2147483647 w 77"/>
              <a:gd name="T63" fmla="*/ 2147483647 h 695"/>
              <a:gd name="T64" fmla="*/ 2147483647 w 77"/>
              <a:gd name="T65" fmla="*/ 2147483647 h 695"/>
              <a:gd name="T66" fmla="*/ 2147483647 w 77"/>
              <a:gd name="T67" fmla="*/ 2147483647 h 695"/>
              <a:gd name="T68" fmla="*/ 2147483647 w 77"/>
              <a:gd name="T69" fmla="*/ 2147483647 h 695"/>
              <a:gd name="T70" fmla="*/ 2147483647 w 77"/>
              <a:gd name="T71" fmla="*/ 2147483647 h 695"/>
              <a:gd name="T72" fmla="*/ 2147483647 w 77"/>
              <a:gd name="T73" fmla="*/ 2147483647 h 695"/>
              <a:gd name="T74" fmla="*/ 2147483647 w 77"/>
              <a:gd name="T75" fmla="*/ 2147483647 h 695"/>
              <a:gd name="T76" fmla="*/ 2147483647 w 77"/>
              <a:gd name="T77" fmla="*/ 2147483647 h 695"/>
              <a:gd name="T78" fmla="*/ 2147483647 w 77"/>
              <a:gd name="T79" fmla="*/ 2147483647 h 695"/>
              <a:gd name="T80" fmla="*/ 2147483647 w 77"/>
              <a:gd name="T81" fmla="*/ 2147483647 h 695"/>
              <a:gd name="T82" fmla="*/ 2147483647 w 77"/>
              <a:gd name="T83" fmla="*/ 2147483647 h 695"/>
              <a:gd name="T84" fmla="*/ 2147483647 w 77"/>
              <a:gd name="T85" fmla="*/ 2147483647 h 695"/>
              <a:gd name="T86" fmla="*/ 2147483647 w 77"/>
              <a:gd name="T87" fmla="*/ 2147483647 h 695"/>
              <a:gd name="T88" fmla="*/ 2147483647 w 77"/>
              <a:gd name="T89" fmla="*/ 2147483647 h 695"/>
              <a:gd name="T90" fmla="*/ 2147483647 w 77"/>
              <a:gd name="T91" fmla="*/ 2147483647 h 695"/>
              <a:gd name="T92" fmla="*/ 2147483647 w 77"/>
              <a:gd name="T93" fmla="*/ 2147483647 h 695"/>
              <a:gd name="T94" fmla="*/ 2147483647 w 77"/>
              <a:gd name="T95" fmla="*/ 2147483647 h 695"/>
              <a:gd name="T96" fmla="*/ 2147483647 w 77"/>
              <a:gd name="T97" fmla="*/ 2147483647 h 695"/>
              <a:gd name="T98" fmla="*/ 2147483647 w 77"/>
              <a:gd name="T99" fmla="*/ 2147483647 h 695"/>
              <a:gd name="T100" fmla="*/ 2147483647 w 77"/>
              <a:gd name="T101" fmla="*/ 2147483647 h 695"/>
              <a:gd name="T102" fmla="*/ 2147483647 w 77"/>
              <a:gd name="T103" fmla="*/ 2147483647 h 695"/>
              <a:gd name="T104" fmla="*/ 2147483647 w 77"/>
              <a:gd name="T105" fmla="*/ 2147483647 h 695"/>
              <a:gd name="T106" fmla="*/ 2147483647 w 77"/>
              <a:gd name="T107" fmla="*/ 2147483647 h 695"/>
              <a:gd name="T108" fmla="*/ 2147483647 w 77"/>
              <a:gd name="T109" fmla="*/ 2147483647 h 695"/>
              <a:gd name="T110" fmla="*/ 2147483647 w 77"/>
              <a:gd name="T111" fmla="*/ 2147483647 h 695"/>
              <a:gd name="T112" fmla="*/ 2147483647 w 77"/>
              <a:gd name="T113" fmla="*/ 2147483647 h 695"/>
              <a:gd name="T114" fmla="*/ 2147483647 w 77"/>
              <a:gd name="T115" fmla="*/ 2147483647 h 695"/>
              <a:gd name="T116" fmla="*/ 2147483647 w 77"/>
              <a:gd name="T117" fmla="*/ 2147483647 h 695"/>
              <a:gd name="T118" fmla="*/ 2147483647 w 77"/>
              <a:gd name="T119" fmla="*/ 2147483647 h 6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695"/>
              <a:gd name="T182" fmla="*/ 77 w 77"/>
              <a:gd name="T183" fmla="*/ 695 h 6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695">
                <a:moveTo>
                  <a:pt x="39" y="0"/>
                </a:moveTo>
                <a:lnTo>
                  <a:pt x="39" y="62"/>
                </a:lnTo>
                <a:lnTo>
                  <a:pt x="34" y="64"/>
                </a:lnTo>
                <a:lnTo>
                  <a:pt x="27" y="66"/>
                </a:lnTo>
                <a:lnTo>
                  <a:pt x="22" y="67"/>
                </a:lnTo>
                <a:lnTo>
                  <a:pt x="17" y="69"/>
                </a:lnTo>
                <a:lnTo>
                  <a:pt x="12" y="72"/>
                </a:lnTo>
                <a:lnTo>
                  <a:pt x="8" y="74"/>
                </a:lnTo>
                <a:lnTo>
                  <a:pt x="5" y="76"/>
                </a:lnTo>
                <a:lnTo>
                  <a:pt x="3" y="77"/>
                </a:lnTo>
                <a:lnTo>
                  <a:pt x="2" y="79"/>
                </a:lnTo>
                <a:lnTo>
                  <a:pt x="0" y="81"/>
                </a:lnTo>
                <a:lnTo>
                  <a:pt x="2" y="82"/>
                </a:lnTo>
                <a:lnTo>
                  <a:pt x="3" y="84"/>
                </a:lnTo>
                <a:lnTo>
                  <a:pt x="5" y="87"/>
                </a:lnTo>
                <a:lnTo>
                  <a:pt x="8" y="89"/>
                </a:lnTo>
                <a:lnTo>
                  <a:pt x="12" y="91"/>
                </a:lnTo>
                <a:lnTo>
                  <a:pt x="17" y="92"/>
                </a:lnTo>
                <a:lnTo>
                  <a:pt x="22" y="94"/>
                </a:lnTo>
                <a:lnTo>
                  <a:pt x="27" y="96"/>
                </a:lnTo>
                <a:lnTo>
                  <a:pt x="34" y="97"/>
                </a:lnTo>
                <a:lnTo>
                  <a:pt x="39" y="101"/>
                </a:lnTo>
                <a:lnTo>
                  <a:pt x="45" y="102"/>
                </a:lnTo>
                <a:lnTo>
                  <a:pt x="50" y="104"/>
                </a:lnTo>
                <a:lnTo>
                  <a:pt x="55" y="106"/>
                </a:lnTo>
                <a:lnTo>
                  <a:pt x="61" y="108"/>
                </a:lnTo>
                <a:lnTo>
                  <a:pt x="66" y="109"/>
                </a:lnTo>
                <a:lnTo>
                  <a:pt x="69" y="111"/>
                </a:lnTo>
                <a:lnTo>
                  <a:pt x="72" y="113"/>
                </a:lnTo>
                <a:lnTo>
                  <a:pt x="76" y="116"/>
                </a:lnTo>
                <a:lnTo>
                  <a:pt x="76" y="118"/>
                </a:lnTo>
                <a:lnTo>
                  <a:pt x="77" y="119"/>
                </a:lnTo>
                <a:lnTo>
                  <a:pt x="76" y="121"/>
                </a:lnTo>
                <a:lnTo>
                  <a:pt x="76" y="123"/>
                </a:lnTo>
                <a:lnTo>
                  <a:pt x="72" y="124"/>
                </a:lnTo>
                <a:lnTo>
                  <a:pt x="69" y="126"/>
                </a:lnTo>
                <a:lnTo>
                  <a:pt x="66" y="129"/>
                </a:lnTo>
                <a:lnTo>
                  <a:pt x="61" y="131"/>
                </a:lnTo>
                <a:lnTo>
                  <a:pt x="55" y="133"/>
                </a:lnTo>
                <a:lnTo>
                  <a:pt x="50" y="134"/>
                </a:lnTo>
                <a:lnTo>
                  <a:pt x="45" y="136"/>
                </a:lnTo>
                <a:lnTo>
                  <a:pt x="39" y="138"/>
                </a:lnTo>
                <a:lnTo>
                  <a:pt x="34" y="139"/>
                </a:lnTo>
                <a:lnTo>
                  <a:pt x="27" y="141"/>
                </a:lnTo>
                <a:lnTo>
                  <a:pt x="22" y="144"/>
                </a:lnTo>
                <a:lnTo>
                  <a:pt x="17" y="146"/>
                </a:lnTo>
                <a:lnTo>
                  <a:pt x="12" y="148"/>
                </a:lnTo>
                <a:lnTo>
                  <a:pt x="8" y="149"/>
                </a:lnTo>
                <a:lnTo>
                  <a:pt x="5" y="151"/>
                </a:lnTo>
                <a:lnTo>
                  <a:pt x="3" y="153"/>
                </a:lnTo>
                <a:lnTo>
                  <a:pt x="2" y="155"/>
                </a:lnTo>
                <a:lnTo>
                  <a:pt x="0" y="158"/>
                </a:lnTo>
                <a:lnTo>
                  <a:pt x="2" y="160"/>
                </a:lnTo>
                <a:lnTo>
                  <a:pt x="3" y="161"/>
                </a:lnTo>
                <a:lnTo>
                  <a:pt x="5" y="163"/>
                </a:lnTo>
                <a:lnTo>
                  <a:pt x="8" y="165"/>
                </a:lnTo>
                <a:lnTo>
                  <a:pt x="12" y="166"/>
                </a:lnTo>
                <a:lnTo>
                  <a:pt x="17" y="168"/>
                </a:lnTo>
                <a:lnTo>
                  <a:pt x="22" y="170"/>
                </a:lnTo>
                <a:lnTo>
                  <a:pt x="27" y="173"/>
                </a:lnTo>
                <a:lnTo>
                  <a:pt x="34" y="175"/>
                </a:lnTo>
                <a:lnTo>
                  <a:pt x="39" y="176"/>
                </a:lnTo>
                <a:lnTo>
                  <a:pt x="45" y="178"/>
                </a:lnTo>
                <a:lnTo>
                  <a:pt x="50" y="180"/>
                </a:lnTo>
                <a:lnTo>
                  <a:pt x="55" y="181"/>
                </a:lnTo>
                <a:lnTo>
                  <a:pt x="61" y="183"/>
                </a:lnTo>
                <a:lnTo>
                  <a:pt x="66" y="186"/>
                </a:lnTo>
                <a:lnTo>
                  <a:pt x="69" y="188"/>
                </a:lnTo>
                <a:lnTo>
                  <a:pt x="72" y="190"/>
                </a:lnTo>
                <a:lnTo>
                  <a:pt x="76" y="191"/>
                </a:lnTo>
                <a:lnTo>
                  <a:pt x="76" y="193"/>
                </a:lnTo>
                <a:lnTo>
                  <a:pt x="77" y="195"/>
                </a:lnTo>
                <a:lnTo>
                  <a:pt x="76" y="197"/>
                </a:lnTo>
                <a:lnTo>
                  <a:pt x="76" y="198"/>
                </a:lnTo>
                <a:lnTo>
                  <a:pt x="72" y="202"/>
                </a:lnTo>
                <a:lnTo>
                  <a:pt x="69" y="203"/>
                </a:lnTo>
                <a:lnTo>
                  <a:pt x="66" y="205"/>
                </a:lnTo>
                <a:lnTo>
                  <a:pt x="61" y="207"/>
                </a:lnTo>
                <a:lnTo>
                  <a:pt x="55" y="208"/>
                </a:lnTo>
                <a:lnTo>
                  <a:pt x="50" y="210"/>
                </a:lnTo>
                <a:lnTo>
                  <a:pt x="45" y="212"/>
                </a:lnTo>
                <a:lnTo>
                  <a:pt x="39" y="215"/>
                </a:lnTo>
                <a:lnTo>
                  <a:pt x="34" y="217"/>
                </a:lnTo>
                <a:lnTo>
                  <a:pt x="27" y="218"/>
                </a:lnTo>
                <a:lnTo>
                  <a:pt x="22" y="220"/>
                </a:lnTo>
                <a:lnTo>
                  <a:pt x="17" y="222"/>
                </a:lnTo>
                <a:lnTo>
                  <a:pt x="12" y="223"/>
                </a:lnTo>
                <a:lnTo>
                  <a:pt x="8" y="225"/>
                </a:lnTo>
                <a:lnTo>
                  <a:pt x="5" y="227"/>
                </a:lnTo>
                <a:lnTo>
                  <a:pt x="3" y="230"/>
                </a:lnTo>
                <a:lnTo>
                  <a:pt x="2" y="232"/>
                </a:lnTo>
                <a:lnTo>
                  <a:pt x="0" y="233"/>
                </a:lnTo>
                <a:lnTo>
                  <a:pt x="2" y="235"/>
                </a:lnTo>
                <a:lnTo>
                  <a:pt x="3" y="237"/>
                </a:lnTo>
                <a:lnTo>
                  <a:pt x="5" y="239"/>
                </a:lnTo>
                <a:lnTo>
                  <a:pt x="8" y="240"/>
                </a:lnTo>
                <a:lnTo>
                  <a:pt x="12" y="244"/>
                </a:lnTo>
                <a:lnTo>
                  <a:pt x="17" y="245"/>
                </a:lnTo>
                <a:lnTo>
                  <a:pt x="22" y="247"/>
                </a:lnTo>
                <a:lnTo>
                  <a:pt x="27" y="249"/>
                </a:lnTo>
                <a:lnTo>
                  <a:pt x="34" y="250"/>
                </a:lnTo>
                <a:lnTo>
                  <a:pt x="39" y="252"/>
                </a:lnTo>
                <a:lnTo>
                  <a:pt x="45" y="254"/>
                </a:lnTo>
                <a:lnTo>
                  <a:pt x="50" y="255"/>
                </a:lnTo>
                <a:lnTo>
                  <a:pt x="55" y="259"/>
                </a:lnTo>
                <a:lnTo>
                  <a:pt x="61" y="260"/>
                </a:lnTo>
                <a:lnTo>
                  <a:pt x="66" y="262"/>
                </a:lnTo>
                <a:lnTo>
                  <a:pt x="69" y="264"/>
                </a:lnTo>
                <a:lnTo>
                  <a:pt x="72" y="265"/>
                </a:lnTo>
                <a:lnTo>
                  <a:pt x="76" y="267"/>
                </a:lnTo>
                <a:lnTo>
                  <a:pt x="76" y="269"/>
                </a:lnTo>
                <a:lnTo>
                  <a:pt x="77" y="272"/>
                </a:lnTo>
                <a:lnTo>
                  <a:pt x="76" y="274"/>
                </a:lnTo>
                <a:lnTo>
                  <a:pt x="76" y="275"/>
                </a:lnTo>
                <a:lnTo>
                  <a:pt x="72" y="277"/>
                </a:lnTo>
                <a:lnTo>
                  <a:pt x="69" y="279"/>
                </a:lnTo>
                <a:lnTo>
                  <a:pt x="66" y="280"/>
                </a:lnTo>
                <a:lnTo>
                  <a:pt x="61" y="282"/>
                </a:lnTo>
                <a:lnTo>
                  <a:pt x="55" y="284"/>
                </a:lnTo>
                <a:lnTo>
                  <a:pt x="50" y="287"/>
                </a:lnTo>
                <a:lnTo>
                  <a:pt x="45" y="289"/>
                </a:lnTo>
                <a:lnTo>
                  <a:pt x="39" y="291"/>
                </a:lnTo>
                <a:lnTo>
                  <a:pt x="34" y="292"/>
                </a:lnTo>
                <a:lnTo>
                  <a:pt x="27" y="294"/>
                </a:lnTo>
                <a:lnTo>
                  <a:pt x="22" y="296"/>
                </a:lnTo>
                <a:lnTo>
                  <a:pt x="17" y="297"/>
                </a:lnTo>
                <a:lnTo>
                  <a:pt x="12" y="301"/>
                </a:lnTo>
                <a:lnTo>
                  <a:pt x="8" y="302"/>
                </a:lnTo>
                <a:lnTo>
                  <a:pt x="5" y="304"/>
                </a:lnTo>
                <a:lnTo>
                  <a:pt x="3" y="306"/>
                </a:lnTo>
                <a:lnTo>
                  <a:pt x="2" y="307"/>
                </a:lnTo>
                <a:lnTo>
                  <a:pt x="0" y="309"/>
                </a:lnTo>
                <a:lnTo>
                  <a:pt x="2" y="311"/>
                </a:lnTo>
                <a:lnTo>
                  <a:pt x="3" y="314"/>
                </a:lnTo>
                <a:lnTo>
                  <a:pt x="5" y="316"/>
                </a:lnTo>
                <a:lnTo>
                  <a:pt x="8" y="317"/>
                </a:lnTo>
                <a:lnTo>
                  <a:pt x="12" y="319"/>
                </a:lnTo>
                <a:lnTo>
                  <a:pt x="17" y="321"/>
                </a:lnTo>
                <a:lnTo>
                  <a:pt x="22" y="322"/>
                </a:lnTo>
                <a:lnTo>
                  <a:pt x="27" y="324"/>
                </a:lnTo>
                <a:lnTo>
                  <a:pt x="34" y="326"/>
                </a:lnTo>
                <a:lnTo>
                  <a:pt x="39" y="329"/>
                </a:lnTo>
                <a:lnTo>
                  <a:pt x="45" y="331"/>
                </a:lnTo>
                <a:lnTo>
                  <a:pt x="50" y="333"/>
                </a:lnTo>
                <a:lnTo>
                  <a:pt x="55" y="334"/>
                </a:lnTo>
                <a:lnTo>
                  <a:pt x="61" y="336"/>
                </a:lnTo>
                <a:lnTo>
                  <a:pt x="66" y="338"/>
                </a:lnTo>
                <a:lnTo>
                  <a:pt x="69" y="339"/>
                </a:lnTo>
                <a:lnTo>
                  <a:pt x="72" y="343"/>
                </a:lnTo>
                <a:lnTo>
                  <a:pt x="76" y="344"/>
                </a:lnTo>
                <a:lnTo>
                  <a:pt x="76" y="346"/>
                </a:lnTo>
                <a:lnTo>
                  <a:pt x="77" y="348"/>
                </a:lnTo>
                <a:lnTo>
                  <a:pt x="76" y="349"/>
                </a:lnTo>
                <a:lnTo>
                  <a:pt x="76" y="351"/>
                </a:lnTo>
                <a:lnTo>
                  <a:pt x="72" y="353"/>
                </a:lnTo>
                <a:lnTo>
                  <a:pt x="69" y="354"/>
                </a:lnTo>
                <a:lnTo>
                  <a:pt x="66" y="358"/>
                </a:lnTo>
                <a:lnTo>
                  <a:pt x="61" y="359"/>
                </a:lnTo>
                <a:lnTo>
                  <a:pt x="55" y="361"/>
                </a:lnTo>
                <a:lnTo>
                  <a:pt x="50" y="363"/>
                </a:lnTo>
                <a:lnTo>
                  <a:pt x="45" y="364"/>
                </a:lnTo>
                <a:lnTo>
                  <a:pt x="39" y="366"/>
                </a:lnTo>
                <a:lnTo>
                  <a:pt x="34" y="368"/>
                </a:lnTo>
                <a:lnTo>
                  <a:pt x="27" y="371"/>
                </a:lnTo>
                <a:lnTo>
                  <a:pt x="22" y="373"/>
                </a:lnTo>
                <a:lnTo>
                  <a:pt x="17" y="375"/>
                </a:lnTo>
                <a:lnTo>
                  <a:pt x="12" y="376"/>
                </a:lnTo>
                <a:lnTo>
                  <a:pt x="8" y="378"/>
                </a:lnTo>
                <a:lnTo>
                  <a:pt x="5" y="380"/>
                </a:lnTo>
                <a:lnTo>
                  <a:pt x="3" y="381"/>
                </a:lnTo>
                <a:lnTo>
                  <a:pt x="2" y="383"/>
                </a:lnTo>
                <a:lnTo>
                  <a:pt x="0" y="386"/>
                </a:lnTo>
                <a:lnTo>
                  <a:pt x="2" y="388"/>
                </a:lnTo>
                <a:lnTo>
                  <a:pt x="3" y="390"/>
                </a:lnTo>
                <a:lnTo>
                  <a:pt x="5" y="391"/>
                </a:lnTo>
                <a:lnTo>
                  <a:pt x="8" y="393"/>
                </a:lnTo>
                <a:lnTo>
                  <a:pt x="12" y="395"/>
                </a:lnTo>
                <a:lnTo>
                  <a:pt x="17" y="396"/>
                </a:lnTo>
                <a:lnTo>
                  <a:pt x="22" y="400"/>
                </a:lnTo>
                <a:lnTo>
                  <a:pt x="27" y="401"/>
                </a:lnTo>
                <a:lnTo>
                  <a:pt x="34" y="403"/>
                </a:lnTo>
                <a:lnTo>
                  <a:pt x="39" y="405"/>
                </a:lnTo>
                <a:lnTo>
                  <a:pt x="45" y="406"/>
                </a:lnTo>
                <a:lnTo>
                  <a:pt x="50" y="408"/>
                </a:lnTo>
                <a:lnTo>
                  <a:pt x="55" y="410"/>
                </a:lnTo>
                <a:lnTo>
                  <a:pt x="61" y="412"/>
                </a:lnTo>
                <a:lnTo>
                  <a:pt x="66" y="415"/>
                </a:lnTo>
                <a:lnTo>
                  <a:pt x="69" y="417"/>
                </a:lnTo>
                <a:lnTo>
                  <a:pt x="72" y="418"/>
                </a:lnTo>
                <a:lnTo>
                  <a:pt x="76" y="420"/>
                </a:lnTo>
                <a:lnTo>
                  <a:pt x="76" y="422"/>
                </a:lnTo>
                <a:lnTo>
                  <a:pt x="77" y="423"/>
                </a:lnTo>
                <a:lnTo>
                  <a:pt x="76" y="425"/>
                </a:lnTo>
                <a:lnTo>
                  <a:pt x="76" y="428"/>
                </a:lnTo>
                <a:lnTo>
                  <a:pt x="72" y="430"/>
                </a:lnTo>
                <a:lnTo>
                  <a:pt x="69" y="432"/>
                </a:lnTo>
                <a:lnTo>
                  <a:pt x="66" y="433"/>
                </a:lnTo>
                <a:lnTo>
                  <a:pt x="61" y="435"/>
                </a:lnTo>
                <a:lnTo>
                  <a:pt x="55" y="437"/>
                </a:lnTo>
                <a:lnTo>
                  <a:pt x="50" y="438"/>
                </a:lnTo>
                <a:lnTo>
                  <a:pt x="45" y="440"/>
                </a:lnTo>
                <a:lnTo>
                  <a:pt x="39" y="443"/>
                </a:lnTo>
                <a:lnTo>
                  <a:pt x="34" y="445"/>
                </a:lnTo>
                <a:lnTo>
                  <a:pt x="27" y="447"/>
                </a:lnTo>
                <a:lnTo>
                  <a:pt x="22" y="448"/>
                </a:lnTo>
                <a:lnTo>
                  <a:pt x="17" y="450"/>
                </a:lnTo>
                <a:lnTo>
                  <a:pt x="12" y="452"/>
                </a:lnTo>
                <a:lnTo>
                  <a:pt x="8" y="453"/>
                </a:lnTo>
                <a:lnTo>
                  <a:pt x="5" y="457"/>
                </a:lnTo>
                <a:lnTo>
                  <a:pt x="3" y="459"/>
                </a:lnTo>
                <a:lnTo>
                  <a:pt x="2" y="460"/>
                </a:lnTo>
                <a:lnTo>
                  <a:pt x="0" y="462"/>
                </a:lnTo>
                <a:lnTo>
                  <a:pt x="2" y="464"/>
                </a:lnTo>
                <a:lnTo>
                  <a:pt x="3" y="465"/>
                </a:lnTo>
                <a:lnTo>
                  <a:pt x="5" y="467"/>
                </a:lnTo>
                <a:lnTo>
                  <a:pt x="8" y="469"/>
                </a:lnTo>
                <a:lnTo>
                  <a:pt x="12" y="472"/>
                </a:lnTo>
                <a:lnTo>
                  <a:pt x="17" y="474"/>
                </a:lnTo>
                <a:lnTo>
                  <a:pt x="22" y="475"/>
                </a:lnTo>
                <a:lnTo>
                  <a:pt x="27" y="477"/>
                </a:lnTo>
                <a:lnTo>
                  <a:pt x="34" y="479"/>
                </a:lnTo>
                <a:lnTo>
                  <a:pt x="39" y="480"/>
                </a:lnTo>
                <a:lnTo>
                  <a:pt x="45" y="482"/>
                </a:lnTo>
                <a:lnTo>
                  <a:pt x="50" y="485"/>
                </a:lnTo>
                <a:lnTo>
                  <a:pt x="55" y="487"/>
                </a:lnTo>
                <a:lnTo>
                  <a:pt x="61" y="489"/>
                </a:lnTo>
                <a:lnTo>
                  <a:pt x="66" y="490"/>
                </a:lnTo>
                <a:lnTo>
                  <a:pt x="69" y="492"/>
                </a:lnTo>
                <a:lnTo>
                  <a:pt x="72" y="494"/>
                </a:lnTo>
                <a:lnTo>
                  <a:pt x="76" y="495"/>
                </a:lnTo>
                <a:lnTo>
                  <a:pt x="76" y="497"/>
                </a:lnTo>
                <a:lnTo>
                  <a:pt x="77" y="501"/>
                </a:lnTo>
                <a:lnTo>
                  <a:pt x="76" y="502"/>
                </a:lnTo>
                <a:lnTo>
                  <a:pt x="76" y="504"/>
                </a:lnTo>
                <a:lnTo>
                  <a:pt x="72" y="506"/>
                </a:lnTo>
                <a:lnTo>
                  <a:pt x="69" y="507"/>
                </a:lnTo>
                <a:lnTo>
                  <a:pt x="66" y="509"/>
                </a:lnTo>
                <a:lnTo>
                  <a:pt x="61" y="511"/>
                </a:lnTo>
                <a:lnTo>
                  <a:pt x="55" y="514"/>
                </a:lnTo>
                <a:lnTo>
                  <a:pt x="50" y="516"/>
                </a:lnTo>
                <a:lnTo>
                  <a:pt x="45" y="517"/>
                </a:lnTo>
                <a:lnTo>
                  <a:pt x="39" y="519"/>
                </a:lnTo>
                <a:lnTo>
                  <a:pt x="34" y="521"/>
                </a:lnTo>
                <a:lnTo>
                  <a:pt x="27" y="522"/>
                </a:lnTo>
                <a:lnTo>
                  <a:pt x="22" y="524"/>
                </a:lnTo>
                <a:lnTo>
                  <a:pt x="17" y="526"/>
                </a:lnTo>
                <a:lnTo>
                  <a:pt x="12" y="529"/>
                </a:lnTo>
                <a:lnTo>
                  <a:pt x="8" y="531"/>
                </a:lnTo>
                <a:lnTo>
                  <a:pt x="5" y="532"/>
                </a:lnTo>
                <a:lnTo>
                  <a:pt x="3" y="534"/>
                </a:lnTo>
                <a:lnTo>
                  <a:pt x="2" y="536"/>
                </a:lnTo>
                <a:lnTo>
                  <a:pt x="0" y="537"/>
                </a:lnTo>
                <a:lnTo>
                  <a:pt x="2" y="539"/>
                </a:lnTo>
                <a:lnTo>
                  <a:pt x="3" y="543"/>
                </a:lnTo>
                <a:lnTo>
                  <a:pt x="5" y="544"/>
                </a:lnTo>
                <a:lnTo>
                  <a:pt x="8" y="546"/>
                </a:lnTo>
                <a:lnTo>
                  <a:pt x="12" y="548"/>
                </a:lnTo>
                <a:lnTo>
                  <a:pt x="17" y="549"/>
                </a:lnTo>
                <a:lnTo>
                  <a:pt x="22" y="551"/>
                </a:lnTo>
                <a:lnTo>
                  <a:pt x="27" y="553"/>
                </a:lnTo>
                <a:lnTo>
                  <a:pt x="34" y="556"/>
                </a:lnTo>
                <a:lnTo>
                  <a:pt x="39" y="558"/>
                </a:lnTo>
                <a:lnTo>
                  <a:pt x="45" y="559"/>
                </a:lnTo>
                <a:lnTo>
                  <a:pt x="50" y="561"/>
                </a:lnTo>
                <a:lnTo>
                  <a:pt x="55" y="563"/>
                </a:lnTo>
                <a:lnTo>
                  <a:pt x="61" y="564"/>
                </a:lnTo>
                <a:lnTo>
                  <a:pt x="66" y="566"/>
                </a:lnTo>
                <a:lnTo>
                  <a:pt x="69" y="568"/>
                </a:lnTo>
                <a:lnTo>
                  <a:pt x="72" y="571"/>
                </a:lnTo>
                <a:lnTo>
                  <a:pt x="76" y="573"/>
                </a:lnTo>
                <a:lnTo>
                  <a:pt x="76" y="574"/>
                </a:lnTo>
                <a:lnTo>
                  <a:pt x="77" y="576"/>
                </a:lnTo>
                <a:lnTo>
                  <a:pt x="76" y="578"/>
                </a:lnTo>
                <a:lnTo>
                  <a:pt x="76" y="579"/>
                </a:lnTo>
                <a:lnTo>
                  <a:pt x="72" y="581"/>
                </a:lnTo>
                <a:lnTo>
                  <a:pt x="69" y="584"/>
                </a:lnTo>
                <a:lnTo>
                  <a:pt x="66" y="586"/>
                </a:lnTo>
                <a:lnTo>
                  <a:pt x="61" y="588"/>
                </a:lnTo>
                <a:lnTo>
                  <a:pt x="55" y="590"/>
                </a:lnTo>
                <a:lnTo>
                  <a:pt x="50" y="591"/>
                </a:lnTo>
                <a:lnTo>
                  <a:pt x="45" y="593"/>
                </a:lnTo>
                <a:lnTo>
                  <a:pt x="39" y="595"/>
                </a:lnTo>
                <a:lnTo>
                  <a:pt x="34" y="596"/>
                </a:lnTo>
                <a:lnTo>
                  <a:pt x="27" y="600"/>
                </a:lnTo>
                <a:lnTo>
                  <a:pt x="22" y="601"/>
                </a:lnTo>
                <a:lnTo>
                  <a:pt x="17" y="603"/>
                </a:lnTo>
                <a:lnTo>
                  <a:pt x="12" y="605"/>
                </a:lnTo>
                <a:lnTo>
                  <a:pt x="8" y="606"/>
                </a:lnTo>
                <a:lnTo>
                  <a:pt x="5" y="608"/>
                </a:lnTo>
                <a:lnTo>
                  <a:pt x="3" y="610"/>
                </a:lnTo>
                <a:lnTo>
                  <a:pt x="2" y="613"/>
                </a:lnTo>
                <a:lnTo>
                  <a:pt x="0" y="615"/>
                </a:lnTo>
                <a:lnTo>
                  <a:pt x="2" y="616"/>
                </a:lnTo>
                <a:lnTo>
                  <a:pt x="3" y="618"/>
                </a:lnTo>
                <a:lnTo>
                  <a:pt x="5" y="620"/>
                </a:lnTo>
                <a:lnTo>
                  <a:pt x="8" y="621"/>
                </a:lnTo>
                <a:lnTo>
                  <a:pt x="12" y="623"/>
                </a:lnTo>
                <a:lnTo>
                  <a:pt x="17" y="625"/>
                </a:lnTo>
                <a:lnTo>
                  <a:pt x="22" y="628"/>
                </a:lnTo>
                <a:lnTo>
                  <a:pt x="27" y="630"/>
                </a:lnTo>
                <a:lnTo>
                  <a:pt x="34" y="632"/>
                </a:lnTo>
                <a:lnTo>
                  <a:pt x="39" y="633"/>
                </a:lnTo>
                <a:lnTo>
                  <a:pt x="39" y="695"/>
                </a:lnTo>
              </a:path>
            </a:pathLst>
          </a:custGeom>
          <a:noFill/>
          <a:ln w="792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1127766" y="2890681"/>
            <a:ext cx="69181" cy="66675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1670454" y="2890681"/>
            <a:ext cx="67644" cy="66675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953329" y="3551081"/>
            <a:ext cx="412013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--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987151" y="2723993"/>
            <a:ext cx="372041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latin typeface="Symbol" pitchFamily="18" charset="2"/>
              </a:rPr>
              <a:t></a:t>
            </a:r>
            <a:r>
              <a:rPr lang="fr-FR" b="1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403669" y="2554131"/>
            <a:ext cx="704111" cy="373062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403669" y="2990693"/>
            <a:ext cx="704111" cy="43973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26944" y="2458881"/>
            <a:ext cx="401252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>
                <a:solidFill>
                  <a:srgbClr val="FFFFFF"/>
                </a:solidFill>
              </a:rPr>
              <a:t> </a:t>
            </a:r>
            <a:r>
              <a:rPr lang="fr-FR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1115616" y="2564623"/>
            <a:ext cx="33360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6" name="Oval 38"/>
          <p:cNvSpPr>
            <a:spLocks noChangeArrowheads="1"/>
          </p:cNvSpPr>
          <p:nvPr/>
        </p:nvSpPr>
        <p:spPr bwMode="auto">
          <a:xfrm>
            <a:off x="1553615" y="2722406"/>
            <a:ext cx="384340" cy="373062"/>
          </a:xfrm>
          <a:prstGeom prst="ellipse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327570" y="3356992"/>
            <a:ext cx="1784949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 q</a:t>
            </a:r>
            <a:r>
              <a:rPr lang="fr-FR" baseline="30000" dirty="0">
                <a:solidFill>
                  <a:srgbClr val="FFFFFF"/>
                </a:solidFill>
              </a:rPr>
              <a:t>2 </a:t>
            </a:r>
            <a:r>
              <a:rPr lang="fr-FR" dirty="0" smtClean="0">
                <a:solidFill>
                  <a:srgbClr val="FFFFFF"/>
                </a:solidFill>
              </a:rPr>
              <a:t>=(M</a:t>
            </a:r>
            <a:r>
              <a:rPr lang="fr-FR" baseline="30000" dirty="0" smtClean="0">
                <a:solidFill>
                  <a:srgbClr val="FFFFFF"/>
                </a:solidFill>
              </a:rPr>
              <a:t> </a:t>
            </a:r>
            <a:r>
              <a:rPr lang="fr-FR" baseline="-25000" dirty="0" err="1" smtClean="0">
                <a:solidFill>
                  <a:srgbClr val="FFFFFF"/>
                </a:solidFill>
              </a:rPr>
              <a:t>ee</a:t>
            </a:r>
            <a:r>
              <a:rPr lang="fr-FR" baseline="30000" dirty="0" smtClean="0">
                <a:solidFill>
                  <a:srgbClr val="FFFFFF"/>
                </a:solidFill>
              </a:rPr>
              <a:t> 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  <a:r>
              <a:rPr lang="fr-FR" baseline="30000" dirty="0" smtClean="0">
                <a:solidFill>
                  <a:srgbClr val="FFFFFF"/>
                </a:solidFill>
              </a:rPr>
              <a:t>2</a:t>
            </a:r>
            <a:r>
              <a:rPr lang="fr-FR" dirty="0" smtClean="0">
                <a:solidFill>
                  <a:srgbClr val="FFFFFF"/>
                </a:solidFill>
              </a:rPr>
              <a:t>&gt; </a:t>
            </a:r>
            <a:r>
              <a:rPr lang="fr-FR" dirty="0">
                <a:solidFill>
                  <a:srgbClr val="FFFFFF"/>
                </a:solidFill>
              </a:rPr>
              <a:t>0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variable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V="1">
            <a:off x="1362982" y="3219293"/>
            <a:ext cx="510404" cy="1905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4756483" y="1571080"/>
            <a:ext cx="4280013" cy="2415177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0" name="Oval 42"/>
          <p:cNvSpPr>
            <a:spLocks noChangeArrowheads="1"/>
          </p:cNvSpPr>
          <p:nvPr/>
        </p:nvSpPr>
        <p:spPr bwMode="auto">
          <a:xfrm>
            <a:off x="6686745" y="3129211"/>
            <a:ext cx="73793" cy="65087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7447738" y="2592636"/>
            <a:ext cx="29517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FFFF"/>
                </a:solidFill>
              </a:rPr>
              <a:t>p</a:t>
            </a: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 flipV="1">
            <a:off x="6723642" y="3145086"/>
            <a:ext cx="593421" cy="11112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 flipV="1">
            <a:off x="7340123" y="2784723"/>
            <a:ext cx="465821" cy="390525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6282419" y="2237036"/>
            <a:ext cx="390490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5375376" y="2968873"/>
            <a:ext cx="344369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36" name="Line 48"/>
          <p:cNvSpPr>
            <a:spLocks noChangeShapeType="1"/>
          </p:cNvSpPr>
          <p:nvPr/>
        </p:nvSpPr>
        <p:spPr bwMode="auto">
          <a:xfrm flipV="1">
            <a:off x="6105623" y="2279898"/>
            <a:ext cx="236754" cy="4254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7" name="Line 49"/>
          <p:cNvSpPr>
            <a:spLocks noChangeShapeType="1"/>
          </p:cNvSpPr>
          <p:nvPr/>
        </p:nvSpPr>
        <p:spPr bwMode="auto">
          <a:xfrm flipH="1">
            <a:off x="5395362" y="2721223"/>
            <a:ext cx="713336" cy="18891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8" name="AutoShape 50"/>
          <p:cNvSpPr>
            <a:spLocks noChangeArrowheads="1"/>
          </p:cNvSpPr>
          <p:nvPr/>
        </p:nvSpPr>
        <p:spPr bwMode="auto">
          <a:xfrm rot="18600000" flipH="1">
            <a:off x="6340354" y="2578500"/>
            <a:ext cx="79375" cy="739470"/>
          </a:xfrm>
          <a:custGeom>
            <a:avLst/>
            <a:gdLst>
              <a:gd name="T0" fmla="*/ 2147483647 w 77"/>
              <a:gd name="T1" fmla="*/ 2147483647 h 695"/>
              <a:gd name="T2" fmla="*/ 2147483647 w 77"/>
              <a:gd name="T3" fmla="*/ 2147483647 h 695"/>
              <a:gd name="T4" fmla="*/ 2147483647 w 77"/>
              <a:gd name="T5" fmla="*/ 2147483647 h 695"/>
              <a:gd name="T6" fmla="*/ 2147483647 w 77"/>
              <a:gd name="T7" fmla="*/ 2147483647 h 695"/>
              <a:gd name="T8" fmla="*/ 2147483647 w 77"/>
              <a:gd name="T9" fmla="*/ 2147483647 h 695"/>
              <a:gd name="T10" fmla="*/ 2147483647 w 77"/>
              <a:gd name="T11" fmla="*/ 2147483647 h 695"/>
              <a:gd name="T12" fmla="*/ 2147483647 w 77"/>
              <a:gd name="T13" fmla="*/ 2147483647 h 695"/>
              <a:gd name="T14" fmla="*/ 2147483647 w 77"/>
              <a:gd name="T15" fmla="*/ 2147483647 h 695"/>
              <a:gd name="T16" fmla="*/ 2147483647 w 77"/>
              <a:gd name="T17" fmla="*/ 2147483647 h 695"/>
              <a:gd name="T18" fmla="*/ 2147483647 w 77"/>
              <a:gd name="T19" fmla="*/ 2147483647 h 695"/>
              <a:gd name="T20" fmla="*/ 2147483647 w 77"/>
              <a:gd name="T21" fmla="*/ 2147483647 h 695"/>
              <a:gd name="T22" fmla="*/ 2147483647 w 77"/>
              <a:gd name="T23" fmla="*/ 2147483647 h 695"/>
              <a:gd name="T24" fmla="*/ 2147483647 w 77"/>
              <a:gd name="T25" fmla="*/ 2147483647 h 695"/>
              <a:gd name="T26" fmla="*/ 2147483647 w 77"/>
              <a:gd name="T27" fmla="*/ 2147483647 h 695"/>
              <a:gd name="T28" fmla="*/ 2147483647 w 77"/>
              <a:gd name="T29" fmla="*/ 2147483647 h 695"/>
              <a:gd name="T30" fmla="*/ 2147483647 w 77"/>
              <a:gd name="T31" fmla="*/ 2147483647 h 695"/>
              <a:gd name="T32" fmla="*/ 2147483647 w 77"/>
              <a:gd name="T33" fmla="*/ 2147483647 h 695"/>
              <a:gd name="T34" fmla="*/ 2147483647 w 77"/>
              <a:gd name="T35" fmla="*/ 2147483647 h 695"/>
              <a:gd name="T36" fmla="*/ 2147483647 w 77"/>
              <a:gd name="T37" fmla="*/ 2147483647 h 695"/>
              <a:gd name="T38" fmla="*/ 2147483647 w 77"/>
              <a:gd name="T39" fmla="*/ 2147483647 h 695"/>
              <a:gd name="T40" fmla="*/ 2147483647 w 77"/>
              <a:gd name="T41" fmla="*/ 2147483647 h 695"/>
              <a:gd name="T42" fmla="*/ 2147483647 w 77"/>
              <a:gd name="T43" fmla="*/ 2147483647 h 695"/>
              <a:gd name="T44" fmla="*/ 2147483647 w 77"/>
              <a:gd name="T45" fmla="*/ 2147483647 h 695"/>
              <a:gd name="T46" fmla="*/ 2147483647 w 77"/>
              <a:gd name="T47" fmla="*/ 2147483647 h 695"/>
              <a:gd name="T48" fmla="*/ 2147483647 w 77"/>
              <a:gd name="T49" fmla="*/ 2147483647 h 695"/>
              <a:gd name="T50" fmla="*/ 2147483647 w 77"/>
              <a:gd name="T51" fmla="*/ 2147483647 h 695"/>
              <a:gd name="T52" fmla="*/ 2147483647 w 77"/>
              <a:gd name="T53" fmla="*/ 2147483647 h 695"/>
              <a:gd name="T54" fmla="*/ 2147483647 w 77"/>
              <a:gd name="T55" fmla="*/ 2147483647 h 695"/>
              <a:gd name="T56" fmla="*/ 2147483647 w 77"/>
              <a:gd name="T57" fmla="*/ 2147483647 h 695"/>
              <a:gd name="T58" fmla="*/ 2147483647 w 77"/>
              <a:gd name="T59" fmla="*/ 2147483647 h 695"/>
              <a:gd name="T60" fmla="*/ 2147483647 w 77"/>
              <a:gd name="T61" fmla="*/ 2147483647 h 695"/>
              <a:gd name="T62" fmla="*/ 2147483647 w 77"/>
              <a:gd name="T63" fmla="*/ 2147483647 h 695"/>
              <a:gd name="T64" fmla="*/ 2147483647 w 77"/>
              <a:gd name="T65" fmla="*/ 2147483647 h 695"/>
              <a:gd name="T66" fmla="*/ 2147483647 w 77"/>
              <a:gd name="T67" fmla="*/ 2147483647 h 695"/>
              <a:gd name="T68" fmla="*/ 2147483647 w 77"/>
              <a:gd name="T69" fmla="*/ 2147483647 h 695"/>
              <a:gd name="T70" fmla="*/ 2147483647 w 77"/>
              <a:gd name="T71" fmla="*/ 2147483647 h 695"/>
              <a:gd name="T72" fmla="*/ 2147483647 w 77"/>
              <a:gd name="T73" fmla="*/ 2147483647 h 695"/>
              <a:gd name="T74" fmla="*/ 2147483647 w 77"/>
              <a:gd name="T75" fmla="*/ 2147483647 h 695"/>
              <a:gd name="T76" fmla="*/ 2147483647 w 77"/>
              <a:gd name="T77" fmla="*/ 2147483647 h 695"/>
              <a:gd name="T78" fmla="*/ 2147483647 w 77"/>
              <a:gd name="T79" fmla="*/ 2147483647 h 695"/>
              <a:gd name="T80" fmla="*/ 2147483647 w 77"/>
              <a:gd name="T81" fmla="*/ 2147483647 h 695"/>
              <a:gd name="T82" fmla="*/ 2147483647 w 77"/>
              <a:gd name="T83" fmla="*/ 2147483647 h 695"/>
              <a:gd name="T84" fmla="*/ 2147483647 w 77"/>
              <a:gd name="T85" fmla="*/ 2147483647 h 695"/>
              <a:gd name="T86" fmla="*/ 2147483647 w 77"/>
              <a:gd name="T87" fmla="*/ 2147483647 h 695"/>
              <a:gd name="T88" fmla="*/ 2147483647 w 77"/>
              <a:gd name="T89" fmla="*/ 2147483647 h 695"/>
              <a:gd name="T90" fmla="*/ 2147483647 w 77"/>
              <a:gd name="T91" fmla="*/ 2147483647 h 695"/>
              <a:gd name="T92" fmla="*/ 2147483647 w 77"/>
              <a:gd name="T93" fmla="*/ 2147483647 h 695"/>
              <a:gd name="T94" fmla="*/ 2147483647 w 77"/>
              <a:gd name="T95" fmla="*/ 2147483647 h 695"/>
              <a:gd name="T96" fmla="*/ 2147483647 w 77"/>
              <a:gd name="T97" fmla="*/ 2147483647 h 695"/>
              <a:gd name="T98" fmla="*/ 2147483647 w 77"/>
              <a:gd name="T99" fmla="*/ 2147483647 h 695"/>
              <a:gd name="T100" fmla="*/ 2147483647 w 77"/>
              <a:gd name="T101" fmla="*/ 2147483647 h 695"/>
              <a:gd name="T102" fmla="*/ 2147483647 w 77"/>
              <a:gd name="T103" fmla="*/ 2147483647 h 695"/>
              <a:gd name="T104" fmla="*/ 2147483647 w 77"/>
              <a:gd name="T105" fmla="*/ 2147483647 h 695"/>
              <a:gd name="T106" fmla="*/ 2147483647 w 77"/>
              <a:gd name="T107" fmla="*/ 2147483647 h 695"/>
              <a:gd name="T108" fmla="*/ 2147483647 w 77"/>
              <a:gd name="T109" fmla="*/ 2147483647 h 695"/>
              <a:gd name="T110" fmla="*/ 2147483647 w 77"/>
              <a:gd name="T111" fmla="*/ 2147483647 h 695"/>
              <a:gd name="T112" fmla="*/ 2147483647 w 77"/>
              <a:gd name="T113" fmla="*/ 2147483647 h 695"/>
              <a:gd name="T114" fmla="*/ 2147483647 w 77"/>
              <a:gd name="T115" fmla="*/ 2147483647 h 695"/>
              <a:gd name="T116" fmla="*/ 2147483647 w 77"/>
              <a:gd name="T117" fmla="*/ 2147483647 h 695"/>
              <a:gd name="T118" fmla="*/ 2147483647 w 77"/>
              <a:gd name="T119" fmla="*/ 2147483647 h 6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7"/>
              <a:gd name="T181" fmla="*/ 0 h 695"/>
              <a:gd name="T182" fmla="*/ 77 w 77"/>
              <a:gd name="T183" fmla="*/ 695 h 6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7" h="695">
                <a:moveTo>
                  <a:pt x="39" y="0"/>
                </a:moveTo>
                <a:lnTo>
                  <a:pt x="39" y="62"/>
                </a:lnTo>
                <a:lnTo>
                  <a:pt x="34" y="64"/>
                </a:lnTo>
                <a:lnTo>
                  <a:pt x="27" y="66"/>
                </a:lnTo>
                <a:lnTo>
                  <a:pt x="22" y="67"/>
                </a:lnTo>
                <a:lnTo>
                  <a:pt x="17" y="69"/>
                </a:lnTo>
                <a:lnTo>
                  <a:pt x="12" y="72"/>
                </a:lnTo>
                <a:lnTo>
                  <a:pt x="8" y="74"/>
                </a:lnTo>
                <a:lnTo>
                  <a:pt x="5" y="76"/>
                </a:lnTo>
                <a:lnTo>
                  <a:pt x="3" y="77"/>
                </a:lnTo>
                <a:lnTo>
                  <a:pt x="2" y="79"/>
                </a:lnTo>
                <a:lnTo>
                  <a:pt x="0" y="81"/>
                </a:lnTo>
                <a:lnTo>
                  <a:pt x="2" y="82"/>
                </a:lnTo>
                <a:lnTo>
                  <a:pt x="3" y="84"/>
                </a:lnTo>
                <a:lnTo>
                  <a:pt x="5" y="87"/>
                </a:lnTo>
                <a:lnTo>
                  <a:pt x="8" y="89"/>
                </a:lnTo>
                <a:lnTo>
                  <a:pt x="12" y="91"/>
                </a:lnTo>
                <a:lnTo>
                  <a:pt x="17" y="92"/>
                </a:lnTo>
                <a:lnTo>
                  <a:pt x="22" y="94"/>
                </a:lnTo>
                <a:lnTo>
                  <a:pt x="27" y="96"/>
                </a:lnTo>
                <a:lnTo>
                  <a:pt x="34" y="97"/>
                </a:lnTo>
                <a:lnTo>
                  <a:pt x="39" y="101"/>
                </a:lnTo>
                <a:lnTo>
                  <a:pt x="45" y="102"/>
                </a:lnTo>
                <a:lnTo>
                  <a:pt x="50" y="104"/>
                </a:lnTo>
                <a:lnTo>
                  <a:pt x="55" y="106"/>
                </a:lnTo>
                <a:lnTo>
                  <a:pt x="61" y="108"/>
                </a:lnTo>
                <a:lnTo>
                  <a:pt x="66" y="109"/>
                </a:lnTo>
                <a:lnTo>
                  <a:pt x="69" y="111"/>
                </a:lnTo>
                <a:lnTo>
                  <a:pt x="72" y="113"/>
                </a:lnTo>
                <a:lnTo>
                  <a:pt x="76" y="116"/>
                </a:lnTo>
                <a:lnTo>
                  <a:pt x="76" y="118"/>
                </a:lnTo>
                <a:lnTo>
                  <a:pt x="77" y="119"/>
                </a:lnTo>
                <a:lnTo>
                  <a:pt x="76" y="121"/>
                </a:lnTo>
                <a:lnTo>
                  <a:pt x="76" y="123"/>
                </a:lnTo>
                <a:lnTo>
                  <a:pt x="72" y="124"/>
                </a:lnTo>
                <a:lnTo>
                  <a:pt x="69" y="126"/>
                </a:lnTo>
                <a:lnTo>
                  <a:pt x="66" y="129"/>
                </a:lnTo>
                <a:lnTo>
                  <a:pt x="61" y="131"/>
                </a:lnTo>
                <a:lnTo>
                  <a:pt x="55" y="133"/>
                </a:lnTo>
                <a:lnTo>
                  <a:pt x="50" y="134"/>
                </a:lnTo>
                <a:lnTo>
                  <a:pt x="45" y="136"/>
                </a:lnTo>
                <a:lnTo>
                  <a:pt x="39" y="138"/>
                </a:lnTo>
                <a:lnTo>
                  <a:pt x="34" y="139"/>
                </a:lnTo>
                <a:lnTo>
                  <a:pt x="27" y="141"/>
                </a:lnTo>
                <a:lnTo>
                  <a:pt x="22" y="144"/>
                </a:lnTo>
                <a:lnTo>
                  <a:pt x="17" y="146"/>
                </a:lnTo>
                <a:lnTo>
                  <a:pt x="12" y="148"/>
                </a:lnTo>
                <a:lnTo>
                  <a:pt x="8" y="149"/>
                </a:lnTo>
                <a:lnTo>
                  <a:pt x="5" y="151"/>
                </a:lnTo>
                <a:lnTo>
                  <a:pt x="3" y="153"/>
                </a:lnTo>
                <a:lnTo>
                  <a:pt x="2" y="155"/>
                </a:lnTo>
                <a:lnTo>
                  <a:pt x="0" y="158"/>
                </a:lnTo>
                <a:lnTo>
                  <a:pt x="2" y="160"/>
                </a:lnTo>
                <a:lnTo>
                  <a:pt x="3" y="161"/>
                </a:lnTo>
                <a:lnTo>
                  <a:pt x="5" y="163"/>
                </a:lnTo>
                <a:lnTo>
                  <a:pt x="8" y="165"/>
                </a:lnTo>
                <a:lnTo>
                  <a:pt x="12" y="166"/>
                </a:lnTo>
                <a:lnTo>
                  <a:pt x="17" y="168"/>
                </a:lnTo>
                <a:lnTo>
                  <a:pt x="22" y="170"/>
                </a:lnTo>
                <a:lnTo>
                  <a:pt x="27" y="173"/>
                </a:lnTo>
                <a:lnTo>
                  <a:pt x="34" y="175"/>
                </a:lnTo>
                <a:lnTo>
                  <a:pt x="39" y="176"/>
                </a:lnTo>
                <a:lnTo>
                  <a:pt x="45" y="178"/>
                </a:lnTo>
                <a:lnTo>
                  <a:pt x="50" y="180"/>
                </a:lnTo>
                <a:lnTo>
                  <a:pt x="55" y="181"/>
                </a:lnTo>
                <a:lnTo>
                  <a:pt x="61" y="183"/>
                </a:lnTo>
                <a:lnTo>
                  <a:pt x="66" y="186"/>
                </a:lnTo>
                <a:lnTo>
                  <a:pt x="69" y="188"/>
                </a:lnTo>
                <a:lnTo>
                  <a:pt x="72" y="190"/>
                </a:lnTo>
                <a:lnTo>
                  <a:pt x="76" y="191"/>
                </a:lnTo>
                <a:lnTo>
                  <a:pt x="76" y="193"/>
                </a:lnTo>
                <a:lnTo>
                  <a:pt x="77" y="195"/>
                </a:lnTo>
                <a:lnTo>
                  <a:pt x="76" y="197"/>
                </a:lnTo>
                <a:lnTo>
                  <a:pt x="76" y="198"/>
                </a:lnTo>
                <a:lnTo>
                  <a:pt x="72" y="202"/>
                </a:lnTo>
                <a:lnTo>
                  <a:pt x="69" y="203"/>
                </a:lnTo>
                <a:lnTo>
                  <a:pt x="66" y="205"/>
                </a:lnTo>
                <a:lnTo>
                  <a:pt x="61" y="207"/>
                </a:lnTo>
                <a:lnTo>
                  <a:pt x="55" y="208"/>
                </a:lnTo>
                <a:lnTo>
                  <a:pt x="50" y="210"/>
                </a:lnTo>
                <a:lnTo>
                  <a:pt x="45" y="212"/>
                </a:lnTo>
                <a:lnTo>
                  <a:pt x="39" y="215"/>
                </a:lnTo>
                <a:lnTo>
                  <a:pt x="34" y="217"/>
                </a:lnTo>
                <a:lnTo>
                  <a:pt x="27" y="218"/>
                </a:lnTo>
                <a:lnTo>
                  <a:pt x="22" y="220"/>
                </a:lnTo>
                <a:lnTo>
                  <a:pt x="17" y="222"/>
                </a:lnTo>
                <a:lnTo>
                  <a:pt x="12" y="223"/>
                </a:lnTo>
                <a:lnTo>
                  <a:pt x="8" y="225"/>
                </a:lnTo>
                <a:lnTo>
                  <a:pt x="5" y="227"/>
                </a:lnTo>
                <a:lnTo>
                  <a:pt x="3" y="230"/>
                </a:lnTo>
                <a:lnTo>
                  <a:pt x="2" y="232"/>
                </a:lnTo>
                <a:lnTo>
                  <a:pt x="0" y="233"/>
                </a:lnTo>
                <a:lnTo>
                  <a:pt x="2" y="235"/>
                </a:lnTo>
                <a:lnTo>
                  <a:pt x="3" y="237"/>
                </a:lnTo>
                <a:lnTo>
                  <a:pt x="5" y="239"/>
                </a:lnTo>
                <a:lnTo>
                  <a:pt x="8" y="240"/>
                </a:lnTo>
                <a:lnTo>
                  <a:pt x="12" y="244"/>
                </a:lnTo>
                <a:lnTo>
                  <a:pt x="17" y="245"/>
                </a:lnTo>
                <a:lnTo>
                  <a:pt x="22" y="247"/>
                </a:lnTo>
                <a:lnTo>
                  <a:pt x="27" y="249"/>
                </a:lnTo>
                <a:lnTo>
                  <a:pt x="34" y="250"/>
                </a:lnTo>
                <a:lnTo>
                  <a:pt x="39" y="252"/>
                </a:lnTo>
                <a:lnTo>
                  <a:pt x="45" y="254"/>
                </a:lnTo>
                <a:lnTo>
                  <a:pt x="50" y="255"/>
                </a:lnTo>
                <a:lnTo>
                  <a:pt x="55" y="259"/>
                </a:lnTo>
                <a:lnTo>
                  <a:pt x="61" y="260"/>
                </a:lnTo>
                <a:lnTo>
                  <a:pt x="66" y="262"/>
                </a:lnTo>
                <a:lnTo>
                  <a:pt x="69" y="264"/>
                </a:lnTo>
                <a:lnTo>
                  <a:pt x="72" y="265"/>
                </a:lnTo>
                <a:lnTo>
                  <a:pt x="76" y="267"/>
                </a:lnTo>
                <a:lnTo>
                  <a:pt x="76" y="269"/>
                </a:lnTo>
                <a:lnTo>
                  <a:pt x="77" y="272"/>
                </a:lnTo>
                <a:lnTo>
                  <a:pt x="76" y="274"/>
                </a:lnTo>
                <a:lnTo>
                  <a:pt x="76" y="275"/>
                </a:lnTo>
                <a:lnTo>
                  <a:pt x="72" y="277"/>
                </a:lnTo>
                <a:lnTo>
                  <a:pt x="69" y="279"/>
                </a:lnTo>
                <a:lnTo>
                  <a:pt x="66" y="280"/>
                </a:lnTo>
                <a:lnTo>
                  <a:pt x="61" y="282"/>
                </a:lnTo>
                <a:lnTo>
                  <a:pt x="55" y="284"/>
                </a:lnTo>
                <a:lnTo>
                  <a:pt x="50" y="287"/>
                </a:lnTo>
                <a:lnTo>
                  <a:pt x="45" y="289"/>
                </a:lnTo>
                <a:lnTo>
                  <a:pt x="39" y="291"/>
                </a:lnTo>
                <a:lnTo>
                  <a:pt x="34" y="292"/>
                </a:lnTo>
                <a:lnTo>
                  <a:pt x="27" y="294"/>
                </a:lnTo>
                <a:lnTo>
                  <a:pt x="22" y="296"/>
                </a:lnTo>
                <a:lnTo>
                  <a:pt x="17" y="297"/>
                </a:lnTo>
                <a:lnTo>
                  <a:pt x="12" y="301"/>
                </a:lnTo>
                <a:lnTo>
                  <a:pt x="8" y="302"/>
                </a:lnTo>
                <a:lnTo>
                  <a:pt x="5" y="304"/>
                </a:lnTo>
                <a:lnTo>
                  <a:pt x="3" y="306"/>
                </a:lnTo>
                <a:lnTo>
                  <a:pt x="2" y="307"/>
                </a:lnTo>
                <a:lnTo>
                  <a:pt x="0" y="309"/>
                </a:lnTo>
                <a:lnTo>
                  <a:pt x="2" y="311"/>
                </a:lnTo>
                <a:lnTo>
                  <a:pt x="3" y="314"/>
                </a:lnTo>
                <a:lnTo>
                  <a:pt x="5" y="316"/>
                </a:lnTo>
                <a:lnTo>
                  <a:pt x="8" y="317"/>
                </a:lnTo>
                <a:lnTo>
                  <a:pt x="12" y="319"/>
                </a:lnTo>
                <a:lnTo>
                  <a:pt x="17" y="321"/>
                </a:lnTo>
                <a:lnTo>
                  <a:pt x="22" y="322"/>
                </a:lnTo>
                <a:lnTo>
                  <a:pt x="27" y="324"/>
                </a:lnTo>
                <a:lnTo>
                  <a:pt x="34" y="326"/>
                </a:lnTo>
                <a:lnTo>
                  <a:pt x="39" y="329"/>
                </a:lnTo>
                <a:lnTo>
                  <a:pt x="45" y="331"/>
                </a:lnTo>
                <a:lnTo>
                  <a:pt x="50" y="333"/>
                </a:lnTo>
                <a:lnTo>
                  <a:pt x="55" y="334"/>
                </a:lnTo>
                <a:lnTo>
                  <a:pt x="61" y="336"/>
                </a:lnTo>
                <a:lnTo>
                  <a:pt x="66" y="338"/>
                </a:lnTo>
                <a:lnTo>
                  <a:pt x="69" y="339"/>
                </a:lnTo>
                <a:lnTo>
                  <a:pt x="72" y="343"/>
                </a:lnTo>
                <a:lnTo>
                  <a:pt x="76" y="344"/>
                </a:lnTo>
                <a:lnTo>
                  <a:pt x="76" y="346"/>
                </a:lnTo>
                <a:lnTo>
                  <a:pt x="77" y="348"/>
                </a:lnTo>
                <a:lnTo>
                  <a:pt x="76" y="349"/>
                </a:lnTo>
                <a:lnTo>
                  <a:pt x="76" y="351"/>
                </a:lnTo>
                <a:lnTo>
                  <a:pt x="72" y="353"/>
                </a:lnTo>
                <a:lnTo>
                  <a:pt x="69" y="354"/>
                </a:lnTo>
                <a:lnTo>
                  <a:pt x="66" y="358"/>
                </a:lnTo>
                <a:lnTo>
                  <a:pt x="61" y="359"/>
                </a:lnTo>
                <a:lnTo>
                  <a:pt x="55" y="361"/>
                </a:lnTo>
                <a:lnTo>
                  <a:pt x="50" y="363"/>
                </a:lnTo>
                <a:lnTo>
                  <a:pt x="45" y="364"/>
                </a:lnTo>
                <a:lnTo>
                  <a:pt x="39" y="366"/>
                </a:lnTo>
                <a:lnTo>
                  <a:pt x="34" y="368"/>
                </a:lnTo>
                <a:lnTo>
                  <a:pt x="27" y="371"/>
                </a:lnTo>
                <a:lnTo>
                  <a:pt x="22" y="373"/>
                </a:lnTo>
                <a:lnTo>
                  <a:pt x="17" y="375"/>
                </a:lnTo>
                <a:lnTo>
                  <a:pt x="12" y="376"/>
                </a:lnTo>
                <a:lnTo>
                  <a:pt x="8" y="378"/>
                </a:lnTo>
                <a:lnTo>
                  <a:pt x="5" y="380"/>
                </a:lnTo>
                <a:lnTo>
                  <a:pt x="3" y="381"/>
                </a:lnTo>
                <a:lnTo>
                  <a:pt x="2" y="383"/>
                </a:lnTo>
                <a:lnTo>
                  <a:pt x="0" y="386"/>
                </a:lnTo>
                <a:lnTo>
                  <a:pt x="2" y="388"/>
                </a:lnTo>
                <a:lnTo>
                  <a:pt x="3" y="390"/>
                </a:lnTo>
                <a:lnTo>
                  <a:pt x="5" y="391"/>
                </a:lnTo>
                <a:lnTo>
                  <a:pt x="8" y="393"/>
                </a:lnTo>
                <a:lnTo>
                  <a:pt x="12" y="395"/>
                </a:lnTo>
                <a:lnTo>
                  <a:pt x="17" y="396"/>
                </a:lnTo>
                <a:lnTo>
                  <a:pt x="22" y="400"/>
                </a:lnTo>
                <a:lnTo>
                  <a:pt x="27" y="401"/>
                </a:lnTo>
                <a:lnTo>
                  <a:pt x="34" y="403"/>
                </a:lnTo>
                <a:lnTo>
                  <a:pt x="39" y="405"/>
                </a:lnTo>
                <a:lnTo>
                  <a:pt x="45" y="406"/>
                </a:lnTo>
                <a:lnTo>
                  <a:pt x="50" y="408"/>
                </a:lnTo>
                <a:lnTo>
                  <a:pt x="55" y="410"/>
                </a:lnTo>
                <a:lnTo>
                  <a:pt x="61" y="412"/>
                </a:lnTo>
                <a:lnTo>
                  <a:pt x="66" y="415"/>
                </a:lnTo>
                <a:lnTo>
                  <a:pt x="69" y="417"/>
                </a:lnTo>
                <a:lnTo>
                  <a:pt x="72" y="418"/>
                </a:lnTo>
                <a:lnTo>
                  <a:pt x="76" y="420"/>
                </a:lnTo>
                <a:lnTo>
                  <a:pt x="76" y="422"/>
                </a:lnTo>
                <a:lnTo>
                  <a:pt x="77" y="423"/>
                </a:lnTo>
                <a:lnTo>
                  <a:pt x="76" y="425"/>
                </a:lnTo>
                <a:lnTo>
                  <a:pt x="76" y="428"/>
                </a:lnTo>
                <a:lnTo>
                  <a:pt x="72" y="430"/>
                </a:lnTo>
                <a:lnTo>
                  <a:pt x="69" y="432"/>
                </a:lnTo>
                <a:lnTo>
                  <a:pt x="66" y="433"/>
                </a:lnTo>
                <a:lnTo>
                  <a:pt x="61" y="435"/>
                </a:lnTo>
                <a:lnTo>
                  <a:pt x="55" y="437"/>
                </a:lnTo>
                <a:lnTo>
                  <a:pt x="50" y="438"/>
                </a:lnTo>
                <a:lnTo>
                  <a:pt x="45" y="440"/>
                </a:lnTo>
                <a:lnTo>
                  <a:pt x="39" y="443"/>
                </a:lnTo>
                <a:lnTo>
                  <a:pt x="34" y="445"/>
                </a:lnTo>
                <a:lnTo>
                  <a:pt x="27" y="447"/>
                </a:lnTo>
                <a:lnTo>
                  <a:pt x="22" y="448"/>
                </a:lnTo>
                <a:lnTo>
                  <a:pt x="17" y="450"/>
                </a:lnTo>
                <a:lnTo>
                  <a:pt x="12" y="452"/>
                </a:lnTo>
                <a:lnTo>
                  <a:pt x="8" y="453"/>
                </a:lnTo>
                <a:lnTo>
                  <a:pt x="5" y="457"/>
                </a:lnTo>
                <a:lnTo>
                  <a:pt x="3" y="459"/>
                </a:lnTo>
                <a:lnTo>
                  <a:pt x="2" y="460"/>
                </a:lnTo>
                <a:lnTo>
                  <a:pt x="0" y="462"/>
                </a:lnTo>
                <a:lnTo>
                  <a:pt x="2" y="464"/>
                </a:lnTo>
                <a:lnTo>
                  <a:pt x="3" y="465"/>
                </a:lnTo>
                <a:lnTo>
                  <a:pt x="5" y="467"/>
                </a:lnTo>
                <a:lnTo>
                  <a:pt x="8" y="469"/>
                </a:lnTo>
                <a:lnTo>
                  <a:pt x="12" y="472"/>
                </a:lnTo>
                <a:lnTo>
                  <a:pt x="17" y="474"/>
                </a:lnTo>
                <a:lnTo>
                  <a:pt x="22" y="475"/>
                </a:lnTo>
                <a:lnTo>
                  <a:pt x="27" y="477"/>
                </a:lnTo>
                <a:lnTo>
                  <a:pt x="34" y="479"/>
                </a:lnTo>
                <a:lnTo>
                  <a:pt x="39" y="480"/>
                </a:lnTo>
                <a:lnTo>
                  <a:pt x="45" y="482"/>
                </a:lnTo>
                <a:lnTo>
                  <a:pt x="50" y="485"/>
                </a:lnTo>
                <a:lnTo>
                  <a:pt x="55" y="487"/>
                </a:lnTo>
                <a:lnTo>
                  <a:pt x="61" y="489"/>
                </a:lnTo>
                <a:lnTo>
                  <a:pt x="66" y="490"/>
                </a:lnTo>
                <a:lnTo>
                  <a:pt x="69" y="492"/>
                </a:lnTo>
                <a:lnTo>
                  <a:pt x="72" y="494"/>
                </a:lnTo>
                <a:lnTo>
                  <a:pt x="76" y="495"/>
                </a:lnTo>
                <a:lnTo>
                  <a:pt x="76" y="497"/>
                </a:lnTo>
                <a:lnTo>
                  <a:pt x="77" y="501"/>
                </a:lnTo>
                <a:lnTo>
                  <a:pt x="76" y="502"/>
                </a:lnTo>
                <a:lnTo>
                  <a:pt x="76" y="504"/>
                </a:lnTo>
                <a:lnTo>
                  <a:pt x="72" y="506"/>
                </a:lnTo>
                <a:lnTo>
                  <a:pt x="69" y="507"/>
                </a:lnTo>
                <a:lnTo>
                  <a:pt x="66" y="509"/>
                </a:lnTo>
                <a:lnTo>
                  <a:pt x="61" y="511"/>
                </a:lnTo>
                <a:lnTo>
                  <a:pt x="55" y="514"/>
                </a:lnTo>
                <a:lnTo>
                  <a:pt x="50" y="516"/>
                </a:lnTo>
                <a:lnTo>
                  <a:pt x="45" y="517"/>
                </a:lnTo>
                <a:lnTo>
                  <a:pt x="39" y="519"/>
                </a:lnTo>
                <a:lnTo>
                  <a:pt x="34" y="521"/>
                </a:lnTo>
                <a:lnTo>
                  <a:pt x="27" y="522"/>
                </a:lnTo>
                <a:lnTo>
                  <a:pt x="22" y="524"/>
                </a:lnTo>
                <a:lnTo>
                  <a:pt x="17" y="526"/>
                </a:lnTo>
                <a:lnTo>
                  <a:pt x="12" y="529"/>
                </a:lnTo>
                <a:lnTo>
                  <a:pt x="8" y="531"/>
                </a:lnTo>
                <a:lnTo>
                  <a:pt x="5" y="532"/>
                </a:lnTo>
                <a:lnTo>
                  <a:pt x="3" y="534"/>
                </a:lnTo>
                <a:lnTo>
                  <a:pt x="2" y="536"/>
                </a:lnTo>
                <a:lnTo>
                  <a:pt x="0" y="537"/>
                </a:lnTo>
                <a:lnTo>
                  <a:pt x="2" y="539"/>
                </a:lnTo>
                <a:lnTo>
                  <a:pt x="3" y="543"/>
                </a:lnTo>
                <a:lnTo>
                  <a:pt x="5" y="544"/>
                </a:lnTo>
                <a:lnTo>
                  <a:pt x="8" y="546"/>
                </a:lnTo>
                <a:lnTo>
                  <a:pt x="12" y="548"/>
                </a:lnTo>
                <a:lnTo>
                  <a:pt x="17" y="549"/>
                </a:lnTo>
                <a:lnTo>
                  <a:pt x="22" y="551"/>
                </a:lnTo>
                <a:lnTo>
                  <a:pt x="27" y="553"/>
                </a:lnTo>
                <a:lnTo>
                  <a:pt x="34" y="556"/>
                </a:lnTo>
                <a:lnTo>
                  <a:pt x="39" y="558"/>
                </a:lnTo>
                <a:lnTo>
                  <a:pt x="45" y="559"/>
                </a:lnTo>
                <a:lnTo>
                  <a:pt x="50" y="561"/>
                </a:lnTo>
                <a:lnTo>
                  <a:pt x="55" y="563"/>
                </a:lnTo>
                <a:lnTo>
                  <a:pt x="61" y="564"/>
                </a:lnTo>
                <a:lnTo>
                  <a:pt x="66" y="566"/>
                </a:lnTo>
                <a:lnTo>
                  <a:pt x="69" y="568"/>
                </a:lnTo>
                <a:lnTo>
                  <a:pt x="72" y="571"/>
                </a:lnTo>
                <a:lnTo>
                  <a:pt x="76" y="573"/>
                </a:lnTo>
                <a:lnTo>
                  <a:pt x="76" y="574"/>
                </a:lnTo>
                <a:lnTo>
                  <a:pt x="77" y="576"/>
                </a:lnTo>
                <a:lnTo>
                  <a:pt x="76" y="578"/>
                </a:lnTo>
                <a:lnTo>
                  <a:pt x="76" y="579"/>
                </a:lnTo>
                <a:lnTo>
                  <a:pt x="72" y="581"/>
                </a:lnTo>
                <a:lnTo>
                  <a:pt x="69" y="584"/>
                </a:lnTo>
                <a:lnTo>
                  <a:pt x="66" y="586"/>
                </a:lnTo>
                <a:lnTo>
                  <a:pt x="61" y="588"/>
                </a:lnTo>
                <a:lnTo>
                  <a:pt x="55" y="590"/>
                </a:lnTo>
                <a:lnTo>
                  <a:pt x="50" y="591"/>
                </a:lnTo>
                <a:lnTo>
                  <a:pt x="45" y="593"/>
                </a:lnTo>
                <a:lnTo>
                  <a:pt x="39" y="595"/>
                </a:lnTo>
                <a:lnTo>
                  <a:pt x="34" y="596"/>
                </a:lnTo>
                <a:lnTo>
                  <a:pt x="27" y="600"/>
                </a:lnTo>
                <a:lnTo>
                  <a:pt x="22" y="601"/>
                </a:lnTo>
                <a:lnTo>
                  <a:pt x="17" y="603"/>
                </a:lnTo>
                <a:lnTo>
                  <a:pt x="12" y="605"/>
                </a:lnTo>
                <a:lnTo>
                  <a:pt x="8" y="606"/>
                </a:lnTo>
                <a:lnTo>
                  <a:pt x="5" y="608"/>
                </a:lnTo>
                <a:lnTo>
                  <a:pt x="3" y="610"/>
                </a:lnTo>
                <a:lnTo>
                  <a:pt x="2" y="613"/>
                </a:lnTo>
                <a:lnTo>
                  <a:pt x="0" y="615"/>
                </a:lnTo>
                <a:lnTo>
                  <a:pt x="2" y="616"/>
                </a:lnTo>
                <a:lnTo>
                  <a:pt x="3" y="618"/>
                </a:lnTo>
                <a:lnTo>
                  <a:pt x="5" y="620"/>
                </a:lnTo>
                <a:lnTo>
                  <a:pt x="8" y="621"/>
                </a:lnTo>
                <a:lnTo>
                  <a:pt x="12" y="623"/>
                </a:lnTo>
                <a:lnTo>
                  <a:pt x="17" y="625"/>
                </a:lnTo>
                <a:lnTo>
                  <a:pt x="22" y="628"/>
                </a:lnTo>
                <a:lnTo>
                  <a:pt x="27" y="630"/>
                </a:lnTo>
                <a:lnTo>
                  <a:pt x="34" y="632"/>
                </a:lnTo>
                <a:lnTo>
                  <a:pt x="39" y="633"/>
                </a:lnTo>
                <a:lnTo>
                  <a:pt x="39" y="695"/>
                </a:lnTo>
              </a:path>
            </a:pathLst>
          </a:custGeom>
          <a:noFill/>
          <a:ln w="792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5375376" y="2968873"/>
            <a:ext cx="344369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1">
                <a:solidFill>
                  <a:srgbClr val="FFFFFF"/>
                </a:solidFill>
              </a:rPr>
              <a:t>e</a:t>
            </a:r>
            <a:r>
              <a:rPr lang="fr-FR" sz="1400" b="1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6287031" y="2594223"/>
            <a:ext cx="372041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FFFFFF"/>
                </a:solidFill>
                <a:latin typeface="Symbol" pitchFamily="18" charset="2"/>
              </a:rPr>
              <a:t></a:t>
            </a:r>
            <a:r>
              <a:rPr lang="fr-FR" b="1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auto">
          <a:xfrm>
            <a:off x="7307839" y="3159373"/>
            <a:ext cx="759456" cy="379413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7890498" y="3162548"/>
            <a:ext cx="338219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Symbol" pitchFamily="18" charset="2"/>
              </a:rPr>
              <a:t></a:t>
            </a:r>
            <a:r>
              <a:rPr lang="fr-FR" baseline="3000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6826645" y="2718048"/>
            <a:ext cx="33360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 flipH="1">
            <a:off x="5858107" y="3159373"/>
            <a:ext cx="830175" cy="441325"/>
          </a:xfrm>
          <a:prstGeom prst="line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6047203" y="3492748"/>
            <a:ext cx="29824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46" name="Oval 58"/>
          <p:cNvSpPr>
            <a:spLocks noChangeArrowheads="1"/>
          </p:cNvSpPr>
          <p:nvPr/>
        </p:nvSpPr>
        <p:spPr bwMode="auto">
          <a:xfrm>
            <a:off x="6480739" y="3043486"/>
            <a:ext cx="413550" cy="381000"/>
          </a:xfrm>
          <a:prstGeom prst="ellipse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7" name="Text Box 59"/>
          <p:cNvSpPr txBox="1">
            <a:spLocks noChangeArrowheads="1"/>
          </p:cNvSpPr>
          <p:nvPr/>
        </p:nvSpPr>
        <p:spPr bwMode="auto">
          <a:xfrm>
            <a:off x="4838956" y="1567905"/>
            <a:ext cx="3695816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FFFF00"/>
                </a:solidFill>
              </a:rPr>
              <a:t>Space-Like electromagnetic form factors</a:t>
            </a: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6727904" y="2235448"/>
            <a:ext cx="130829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</a:rPr>
              <a:t> q</a:t>
            </a:r>
            <a:r>
              <a:rPr lang="fr-FR" baseline="30000">
                <a:solidFill>
                  <a:srgbClr val="FFFFFF"/>
                </a:solidFill>
              </a:rPr>
              <a:t>2 </a:t>
            </a:r>
            <a:r>
              <a:rPr lang="fr-FR">
                <a:solidFill>
                  <a:srgbClr val="FFFFFF"/>
                </a:solidFill>
              </a:rPr>
              <a:t>&lt;0 fixed </a:t>
            </a:r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flipH="1">
            <a:off x="6546845" y="2535486"/>
            <a:ext cx="279800" cy="3810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0" name="Text Box 62"/>
          <p:cNvSpPr txBox="1">
            <a:spLocks noChangeArrowheads="1"/>
          </p:cNvSpPr>
          <p:nvPr/>
        </p:nvSpPr>
        <p:spPr bwMode="auto">
          <a:xfrm>
            <a:off x="4716016" y="1772816"/>
            <a:ext cx="445517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err="1">
                <a:solidFill>
                  <a:srgbClr val="FFFFFF"/>
                </a:solidFill>
              </a:rPr>
              <a:t>P</a:t>
            </a:r>
            <a:r>
              <a:rPr lang="fr-FR" dirty="0" err="1" smtClean="0">
                <a:solidFill>
                  <a:srgbClr val="FFFFFF"/>
                </a:solidFill>
              </a:rPr>
              <a:t>recise</a:t>
            </a:r>
            <a:r>
              <a:rPr lang="fr-FR" dirty="0" smtClean="0">
                <a:solidFill>
                  <a:srgbClr val="FFFFFF"/>
                </a:solidFill>
              </a:rPr>
              <a:t> data from </a:t>
            </a:r>
            <a:r>
              <a:rPr lang="fr-FR" dirty="0" err="1" smtClean="0">
                <a:solidFill>
                  <a:srgbClr val="FFFFFF"/>
                </a:solidFill>
              </a:rPr>
              <a:t>JLab</a:t>
            </a:r>
            <a:r>
              <a:rPr lang="fr-FR" dirty="0" smtClean="0">
                <a:solidFill>
                  <a:srgbClr val="FFFFFF"/>
                </a:solidFill>
              </a:rPr>
              <a:t>/CLAS up to -q</a:t>
            </a:r>
            <a:r>
              <a:rPr lang="fr-FR" baseline="30000" dirty="0" smtClean="0">
                <a:solidFill>
                  <a:srgbClr val="FFFFFF"/>
                </a:solidFill>
              </a:rPr>
              <a:t>2</a:t>
            </a:r>
            <a:r>
              <a:rPr lang="fr-FR" dirty="0" smtClean="0">
                <a:solidFill>
                  <a:srgbClr val="FFFFFF"/>
                </a:solidFill>
              </a:rPr>
              <a:t>=4 GeV</a:t>
            </a:r>
            <a:r>
              <a:rPr lang="fr-FR" baseline="300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1" name="Rectangle 118"/>
          <p:cNvSpPr>
            <a:spLocks noChangeArrowheads="1"/>
          </p:cNvSpPr>
          <p:nvPr/>
        </p:nvSpPr>
        <p:spPr bwMode="auto">
          <a:xfrm>
            <a:off x="2483719" y="2148525"/>
            <a:ext cx="315005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sz="1600" b="1" dirty="0">
                <a:solidFill>
                  <a:srgbClr val="FFFFFF"/>
                </a:solidFill>
              </a:rPr>
              <a:t>Inverse pion </a:t>
            </a:r>
            <a:r>
              <a:rPr lang="fr-FR" sz="1600" b="1" dirty="0" err="1">
                <a:solidFill>
                  <a:srgbClr val="FFFFFF"/>
                </a:solidFill>
              </a:rPr>
              <a:t>electroproduction</a:t>
            </a:r>
            <a:r>
              <a:rPr lang="fr-FR" sz="1600" b="1" dirty="0">
                <a:solidFill>
                  <a:srgbClr val="00CC99"/>
                </a:solidFill>
              </a:rPr>
              <a:t> </a:t>
            </a:r>
          </a:p>
        </p:txBody>
      </p:sp>
      <p:sp>
        <p:nvSpPr>
          <p:cNvPr id="52" name="Flèche droite 51"/>
          <p:cNvSpPr/>
          <p:nvPr/>
        </p:nvSpPr>
        <p:spPr>
          <a:xfrm rot="10800000">
            <a:off x="3738206" y="2508887"/>
            <a:ext cx="1383625" cy="285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132953" y="3040922"/>
            <a:ext cx="29824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>
                <a:solidFill>
                  <a:srgbClr val="FFFFFF"/>
                </a:solidFill>
              </a:rPr>
              <a:t>p</a:t>
            </a:r>
          </a:p>
        </p:txBody>
      </p:sp>
      <p:pic>
        <p:nvPicPr>
          <p:cNvPr id="63" name="Picture 21" descr="ico_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105" y="2698361"/>
            <a:ext cx="855395" cy="9824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000" y="2464048"/>
            <a:ext cx="771496" cy="71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e 64"/>
          <p:cNvGrpSpPr/>
          <p:nvPr/>
        </p:nvGrpSpPr>
        <p:grpSpPr>
          <a:xfrm>
            <a:off x="2227409" y="4125182"/>
            <a:ext cx="3918065" cy="1667121"/>
            <a:chOff x="2339752" y="4608812"/>
            <a:chExt cx="4202394" cy="1916532"/>
          </a:xfrm>
        </p:grpSpPr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4608812"/>
              <a:ext cx="4202394" cy="191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7" name="Connecteur droit 66"/>
            <p:cNvCxnSpPr/>
            <p:nvPr/>
          </p:nvCxnSpPr>
          <p:spPr>
            <a:xfrm flipV="1">
              <a:off x="4262181" y="4797152"/>
              <a:ext cx="0" cy="11521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rganigramme : Processus 67"/>
            <p:cNvSpPr/>
            <p:nvPr/>
          </p:nvSpPr>
          <p:spPr>
            <a:xfrm>
              <a:off x="4440949" y="4797152"/>
              <a:ext cx="178007" cy="1368152"/>
            </a:xfrm>
            <a:prstGeom prst="flowChartProcess">
              <a:avLst/>
            </a:prstGeom>
            <a:solidFill>
              <a:srgbClr val="F2ACED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9" name="Organigramme : Processus 68"/>
            <p:cNvSpPr/>
            <p:nvPr/>
          </p:nvSpPr>
          <p:spPr>
            <a:xfrm>
              <a:off x="4618956" y="4797152"/>
              <a:ext cx="1923190" cy="1368152"/>
            </a:xfrm>
            <a:prstGeom prst="flowChartProcess">
              <a:avLst/>
            </a:prstGeom>
            <a:solidFill>
              <a:srgbClr val="E7D131">
                <a:alpha val="3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35496" y="5733256"/>
            <a:ext cx="914399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Theoretical</a:t>
            </a: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fr-FR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tools</a:t>
            </a: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Dispersion 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Relations, Dyson-Schwinger, </a:t>
            </a:r>
            <a:r>
              <a:rPr lang="fr-FR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Vector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Dominance, Constituent </a:t>
            </a:r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Quarks ?</a:t>
            </a:r>
            <a:endParaRPr lang="fr-FR" b="1" i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flipH="1">
            <a:off x="5102371" y="3517743"/>
            <a:ext cx="292991" cy="104003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endCxn id="68" idx="0"/>
          </p:cNvCxnSpPr>
          <p:nvPr/>
        </p:nvCxnSpPr>
        <p:spPr>
          <a:xfrm flipH="1">
            <a:off x="4269423" y="3359716"/>
            <a:ext cx="47044" cy="929296"/>
          </a:xfrm>
          <a:prstGeom prst="straightConnector1">
            <a:avLst/>
          </a:prstGeom>
          <a:ln w="28575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1259632" y="2347567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F(q</a:t>
            </a:r>
            <a:r>
              <a:rPr lang="fr-FR" baseline="30000" dirty="0" smtClean="0">
                <a:solidFill>
                  <a:srgbClr val="FFFF00"/>
                </a:solidFill>
              </a:rPr>
              <a:t>2</a:t>
            </a:r>
            <a:r>
              <a:rPr lang="fr-FR" dirty="0" smtClean="0">
                <a:solidFill>
                  <a:srgbClr val="FFFF00"/>
                </a:solidFill>
              </a:rPr>
              <a:t>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6894385" y="3279750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F(q</a:t>
            </a:r>
            <a:r>
              <a:rPr lang="fr-FR" baseline="30000" dirty="0" smtClean="0">
                <a:solidFill>
                  <a:srgbClr val="FFFF00"/>
                </a:solidFill>
              </a:rPr>
              <a:t>2</a:t>
            </a:r>
            <a:r>
              <a:rPr lang="fr-FR" dirty="0" smtClean="0">
                <a:solidFill>
                  <a:srgbClr val="FFFF00"/>
                </a:solidFill>
              </a:rPr>
              <a:t>)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15932-5A4C-4A57-8CB9-AAB746316C79}" type="slidenum">
              <a:rPr lang="fr-FR" smtClean="0"/>
              <a:t>4</a:t>
            </a:fld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128008" y="1979548"/>
            <a:ext cx="92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 data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5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327F7D3-0089-403B-9829-C302E19AF1AF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163846" name="Rectangle 10"/>
          <p:cNvSpPr>
            <a:spLocks noChangeArrowheads="1"/>
          </p:cNvSpPr>
          <p:nvPr/>
        </p:nvSpPr>
        <p:spPr bwMode="auto">
          <a:xfrm>
            <a:off x="183094" y="289239"/>
            <a:ext cx="4953000" cy="35416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Acceptance</a:t>
            </a:r>
            <a:r>
              <a:rPr lang="en-GB" sz="1600" dirty="0">
                <a:solidFill>
                  <a:srgbClr val="FFFF00"/>
                </a:solidFill>
              </a:rPr>
              <a:t>: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  <a:r>
              <a:rPr lang="en-GB" sz="1600" b="1" dirty="0">
                <a:solidFill>
                  <a:srgbClr val="FFFFFF"/>
                </a:solidFill>
              </a:rPr>
              <a:t>Full azimuth,  polar angles 18</a:t>
            </a:r>
            <a:r>
              <a:rPr lang="en-GB" sz="1600" b="1" baseline="30000" dirty="0">
                <a:solidFill>
                  <a:srgbClr val="FFFFFF"/>
                </a:solidFill>
              </a:rPr>
              <a:t>o</a:t>
            </a:r>
            <a:r>
              <a:rPr lang="en-GB" sz="1600" b="1" dirty="0">
                <a:solidFill>
                  <a:srgbClr val="FFFFFF"/>
                </a:solidFill>
              </a:rPr>
              <a:t> - 85</a:t>
            </a:r>
            <a:r>
              <a:rPr lang="en-GB" sz="1600" b="1" baseline="30000" dirty="0">
                <a:solidFill>
                  <a:srgbClr val="FFFFFF"/>
                </a:solidFill>
              </a:rPr>
              <a:t>o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      Pair acceptance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</a:t>
            </a:r>
            <a:r>
              <a:rPr lang="en-GB" sz="1600" b="1" dirty="0">
                <a:solidFill>
                  <a:srgbClr val="FFFFFF"/>
                </a:solidFill>
              </a:rPr>
              <a:t> 0.35 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7B46D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Particle identification</a:t>
            </a:r>
            <a:r>
              <a:rPr lang="en-GB" sz="1600" dirty="0">
                <a:solidFill>
                  <a:srgbClr val="FFFF00"/>
                </a:solidFill>
              </a:rPr>
              <a:t>:</a:t>
            </a: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      RICH,</a:t>
            </a:r>
            <a:r>
              <a:rPr lang="en-GB" sz="1600" dirty="0">
                <a:solidFill>
                  <a:srgbClr val="FFFFFF"/>
                </a:solidFill>
              </a:rPr>
              <a:t>  </a:t>
            </a:r>
            <a:r>
              <a:rPr lang="en-GB" sz="1600" b="1" dirty="0">
                <a:solidFill>
                  <a:srgbClr val="FFFFFF"/>
                </a:solidFill>
              </a:rPr>
              <a:t>Time Of Flight, Pre-Shower (pad chambers &amp; lead converter) ( also MDC (K</a:t>
            </a:r>
            <a:r>
              <a:rPr lang="en-GB" sz="1600" b="1" baseline="30000" dirty="0">
                <a:solidFill>
                  <a:srgbClr val="FFFFFF"/>
                </a:solidFill>
                <a:latin typeface="Symbol" pitchFamily="18" charset="2"/>
              </a:rPr>
              <a:t></a:t>
            </a:r>
            <a:r>
              <a:rPr lang="en-GB" sz="1600" b="1" dirty="0">
                <a:solidFill>
                  <a:srgbClr val="FFFFFF"/>
                </a:solidFill>
              </a:rPr>
              <a:t>))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solidFill>
                <a:srgbClr val="FFFF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Trigger</a:t>
            </a:r>
            <a:r>
              <a:rPr lang="en-GB" sz="1600" b="1" dirty="0">
                <a:solidFill>
                  <a:srgbClr val="FFFFFF"/>
                </a:solidFill>
              </a:rPr>
              <a:t>: </a:t>
            </a:r>
            <a:endParaRPr lang="en-GB" sz="1600" b="1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</a:rPr>
              <a:t> ~ 50 kHz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00"/>
                </a:solidFill>
              </a:rPr>
              <a:t>Momentum measurement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Magnet: </a:t>
            </a:r>
            <a:r>
              <a:rPr lang="en-GB" sz="1600" dirty="0">
                <a:solidFill>
                  <a:srgbClr val="FFFFFF"/>
                </a:solidFill>
              </a:rPr>
              <a:t>  </a:t>
            </a:r>
            <a:r>
              <a:rPr lang="en-GB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∫</a:t>
            </a:r>
            <a:r>
              <a:rPr lang="en-GB" sz="1600" b="1" dirty="0" err="1">
                <a:solidFill>
                  <a:srgbClr val="FFFFFF"/>
                </a:solidFill>
              </a:rPr>
              <a:t>Bdl</a:t>
            </a:r>
            <a:r>
              <a:rPr lang="en-GB" sz="1600" b="1" dirty="0">
                <a:solidFill>
                  <a:srgbClr val="FFFFFF"/>
                </a:solidFill>
              </a:rPr>
              <a:t> = 0.1- 0.34 Tm   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MDC: 24 Mini Drift Chambers</a:t>
            </a:r>
          </a:p>
          <a:p>
            <a:pPr marL="457200" lvl="1" inden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FFFF"/>
                </a:solidFill>
              </a:rPr>
              <a:t>Leptons: 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x~ 140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</a:t>
            </a:r>
            <a:r>
              <a:rPr lang="en-GB" sz="1600" b="1" dirty="0">
                <a:solidFill>
                  <a:srgbClr val="FFFFFF"/>
                </a:solidFill>
              </a:rPr>
              <a:t> per cell,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p/p ~ 1-2 </a:t>
            </a:r>
            <a:r>
              <a:rPr lang="en-GB" sz="1600" b="1" dirty="0" smtClean="0">
                <a:solidFill>
                  <a:srgbClr val="FFFFFF"/>
                </a:solidFill>
              </a:rPr>
              <a:t>%</a:t>
            </a:r>
            <a:endParaRPr lang="en-GB" sz="1600" b="1" dirty="0">
              <a:solidFill>
                <a:srgbClr val="FFFFFF"/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136094" y="1340768"/>
            <a:ext cx="3656013" cy="2225675"/>
            <a:chOff x="0" y="0"/>
            <a:chExt cx="2303" cy="1402"/>
          </a:xfrm>
        </p:grpSpPr>
        <p:pic>
          <p:nvPicPr>
            <p:cNvPr id="163852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3853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848" name="Text Box 14"/>
          <p:cNvSpPr txBox="1">
            <a:spLocks noChangeArrowheads="1"/>
          </p:cNvSpPr>
          <p:nvPr/>
        </p:nvSpPr>
        <p:spPr bwMode="auto">
          <a:xfrm>
            <a:off x="5004048" y="0"/>
            <a:ext cx="4222095" cy="11778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>
                <a:solidFill>
                  <a:srgbClr val="FFFFFF"/>
                </a:solidFill>
                <a:latin typeface="Forte" pitchFamily="64" charset="0"/>
              </a:rPr>
              <a:t>     HADES</a:t>
            </a: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smtClean="0">
                <a:solidFill>
                  <a:srgbClr val="FFFFFF"/>
                </a:solidFill>
              </a:rPr>
              <a:t>High </a:t>
            </a:r>
            <a:r>
              <a:rPr lang="fr-FR" sz="2400" dirty="0" err="1" smtClean="0">
                <a:solidFill>
                  <a:srgbClr val="FFFFFF"/>
                </a:solidFill>
              </a:rPr>
              <a:t>Acceptance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DiElectron</a:t>
            </a:r>
            <a:r>
              <a:rPr lang="fr-FR" sz="2400" dirty="0" smtClean="0">
                <a:solidFill>
                  <a:srgbClr val="FFFFFF"/>
                </a:solidFill>
              </a:rPr>
              <a:t> </a:t>
            </a:r>
            <a:endParaRPr lang="fr-FR" sz="2400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dirty="0">
                <a:solidFill>
                  <a:srgbClr val="FFFFFF"/>
                </a:solidFill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</a:rPr>
              <a:t>Spectrometer</a:t>
            </a:r>
            <a:r>
              <a:rPr lang="fr-FR" sz="2400" dirty="0" smtClean="0">
                <a:solidFill>
                  <a:srgbClr val="FFFFFF"/>
                </a:solidFill>
              </a:rPr>
              <a:t> at GSI, Darmstadt</a:t>
            </a: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HADRON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B. Ramstein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71699"/>
            <a:ext cx="2314798" cy="233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779911" y="4242574"/>
            <a:ext cx="2206053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</a:t>
            </a:r>
            <a:r>
              <a:rPr lang="en-GB" sz="1600" b="1" dirty="0">
                <a:solidFill>
                  <a:srgbClr val="FFFFFF"/>
                </a:solidFill>
              </a:rPr>
              <a:t>M/M ~ 2% at </a:t>
            </a:r>
            <a:r>
              <a:rPr lang="en-GB" sz="1600" b="1" dirty="0">
                <a:solidFill>
                  <a:srgbClr val="FFFFFF"/>
                </a:solidFill>
                <a:latin typeface="Symbol" pitchFamily="18" charset="2"/>
              </a:rPr>
              <a:t>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</a:rPr>
              <a:t>peak</a:t>
            </a:r>
            <a:endParaRPr lang="en-GB" sz="1600" b="1" dirty="0">
              <a:solidFill>
                <a:srgbClr val="FFFFFF"/>
              </a:solidFill>
            </a:endParaRPr>
          </a:p>
        </p:txBody>
      </p:sp>
      <p:sp>
        <p:nvSpPr>
          <p:cNvPr id="24" name="Bulle ronde 23"/>
          <p:cNvSpPr/>
          <p:nvPr/>
        </p:nvSpPr>
        <p:spPr>
          <a:xfrm>
            <a:off x="755575" y="4414781"/>
            <a:ext cx="3960441" cy="1792384"/>
          </a:xfrm>
          <a:prstGeom prst="wedgeEllipseCallout">
            <a:avLst>
              <a:gd name="adj1" fmla="val -42995"/>
              <a:gd name="adj2" fmla="val -5220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err="1" smtClean="0">
                <a:solidFill>
                  <a:schemeClr val="bg1"/>
                </a:solidFill>
              </a:rPr>
              <a:t>Electromagnetic</a:t>
            </a:r>
            <a:r>
              <a:rPr lang="fr-FR" sz="1600" b="1" dirty="0" smtClean="0">
                <a:solidFill>
                  <a:schemeClr val="bg1"/>
                </a:solidFill>
              </a:rPr>
              <a:t>  </a:t>
            </a:r>
            <a:r>
              <a:rPr lang="fr-FR" sz="1600" b="1" dirty="0" err="1" smtClean="0">
                <a:solidFill>
                  <a:schemeClr val="bg1"/>
                </a:solidFill>
              </a:rPr>
              <a:t>Calorimeter</a:t>
            </a:r>
            <a:r>
              <a:rPr lang="fr-FR" sz="1600" b="1" dirty="0" smtClean="0">
                <a:solidFill>
                  <a:schemeClr val="bg1"/>
                </a:solidFill>
              </a:rPr>
              <a:t>  to </a:t>
            </a:r>
            <a:r>
              <a:rPr lang="fr-FR" sz="1600" b="1" dirty="0" err="1" smtClean="0">
                <a:solidFill>
                  <a:schemeClr val="bg1"/>
                </a:solidFill>
              </a:rPr>
              <a:t>be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ready</a:t>
            </a:r>
            <a:r>
              <a:rPr lang="fr-FR" sz="1600" b="1" dirty="0" smtClean="0">
                <a:solidFill>
                  <a:schemeClr val="bg1"/>
                </a:solidFill>
              </a:rPr>
              <a:t> in 2017</a:t>
            </a:r>
            <a:endParaRPr lang="fr-FR" sz="1600" b="1" dirty="0">
              <a:solidFill>
                <a:srgbClr val="FF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82759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409432" y="628416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0EB23E7-1C76-4914-B670-14324F3FEBC8}" type="slidenum">
              <a:rPr lang="fr-FR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lang="fr-FR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50168"/>
            <a:ext cx="8640762" cy="568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The Collaboration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01545" y="4764930"/>
            <a:ext cx="57943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DE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GSI</a:t>
            </a:r>
          </a:p>
        </p:txBody>
      </p:sp>
      <p:sp>
        <p:nvSpPr>
          <p:cNvPr id="162824" name="Rectangle 7"/>
          <p:cNvSpPr>
            <a:spLocks noChangeArrowheads="1"/>
          </p:cNvSpPr>
          <p:nvPr/>
        </p:nvSpPr>
        <p:spPr bwMode="auto">
          <a:xfrm>
            <a:off x="286445" y="948852"/>
            <a:ext cx="8713787" cy="5761038"/>
          </a:xfrm>
          <a:prstGeom prst="rect">
            <a:avLst/>
          </a:prstGeom>
          <a:solidFill>
            <a:srgbClr val="FFFFFF">
              <a:alpha val="67842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28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20" y="2821830"/>
            <a:ext cx="2447925" cy="18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95982" y="5269755"/>
            <a:ext cx="2181225" cy="1217613"/>
            <a:chOff x="340" y="3294"/>
            <a:chExt cx="1374" cy="767"/>
          </a:xfrm>
        </p:grpSpPr>
        <p:pic>
          <p:nvPicPr>
            <p:cNvPr id="1628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r="12900"/>
            <a:stretch>
              <a:fillRect/>
            </a:stretch>
          </p:blipFill>
          <p:spPr bwMode="auto">
            <a:xfrm>
              <a:off x="340" y="3294"/>
              <a:ext cx="1375" cy="7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1357" y="3326"/>
              <a:ext cx="284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625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000" b="1">
                  <a:solidFill>
                    <a:srgbClr val="D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</a:rPr>
                <a:t>SIS</a:t>
              </a:r>
            </a:p>
          </p:txBody>
        </p:sp>
      </p:grpSp>
      <p:sp>
        <p:nvSpPr>
          <p:cNvPr id="162827" name="Rectangle 12"/>
          <p:cNvSpPr>
            <a:spLocks noChangeArrowheads="1"/>
          </p:cNvSpPr>
          <p:nvPr/>
        </p:nvSpPr>
        <p:spPr bwMode="auto">
          <a:xfrm>
            <a:off x="3707507" y="1237505"/>
            <a:ext cx="5256213" cy="488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Catania  (INFN - LNS), </a:t>
            </a:r>
            <a:r>
              <a:rPr lang="de-DE" sz="1400" b="1" dirty="0" err="1">
                <a:solidFill>
                  <a:srgbClr val="080808"/>
                </a:solidFill>
              </a:rPr>
              <a:t>Italy</a:t>
            </a:r>
            <a:endParaRPr lang="de-DE" sz="1400" b="1" dirty="0">
              <a:solidFill>
                <a:srgbClr val="080808"/>
              </a:solidFill>
            </a:endParaRPr>
          </a:p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Cracow</a:t>
            </a:r>
            <a:r>
              <a:rPr lang="de-DE" sz="1400" b="1" dirty="0">
                <a:solidFill>
                  <a:srgbClr val="080808"/>
                </a:solidFill>
              </a:rPr>
              <a:t>  (Univ.), </a:t>
            </a:r>
            <a:r>
              <a:rPr lang="de-DE" sz="1400" b="1" dirty="0" err="1">
                <a:solidFill>
                  <a:srgbClr val="080808"/>
                </a:solidFill>
              </a:rPr>
              <a:t>Poland</a:t>
            </a:r>
            <a:endParaRPr lang="de-DE" sz="1400" b="1" dirty="0">
              <a:solidFill>
                <a:srgbClr val="080808"/>
              </a:solidFill>
            </a:endParaRP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Darmstadt  (GSI), Germany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Dresden (FZD),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Dubna</a:t>
            </a:r>
            <a:r>
              <a:rPr lang="de-DE" sz="1400" b="1" dirty="0">
                <a:solidFill>
                  <a:srgbClr val="080808"/>
                </a:solidFill>
              </a:rPr>
              <a:t>  (JINR), </a:t>
            </a:r>
            <a:r>
              <a:rPr lang="de-DE" sz="1400" b="1" dirty="0" err="1">
                <a:solidFill>
                  <a:srgbClr val="080808"/>
                </a:solidFill>
              </a:rPr>
              <a:t>Russia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Frankfurt  (Univ.),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Giessen</a:t>
            </a:r>
            <a:r>
              <a:rPr lang="de-DE" sz="1400" b="1" dirty="0">
                <a:solidFill>
                  <a:srgbClr val="080808"/>
                </a:solidFill>
              </a:rPr>
              <a:t>  (Univ.),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Milano  (INFN, Univ.), </a:t>
            </a:r>
            <a:r>
              <a:rPr lang="de-DE" sz="1400" b="1" dirty="0" err="1">
                <a:solidFill>
                  <a:srgbClr val="080808"/>
                </a:solidFill>
              </a:rPr>
              <a:t>Italy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München  (</a:t>
            </a:r>
            <a:r>
              <a:rPr lang="en-US" sz="1400" b="1" dirty="0">
                <a:solidFill>
                  <a:srgbClr val="080808"/>
                </a:solidFill>
              </a:rPr>
              <a:t>TUM</a:t>
            </a:r>
            <a:r>
              <a:rPr lang="de-DE" sz="1400" b="1" dirty="0">
                <a:solidFill>
                  <a:srgbClr val="080808"/>
                </a:solidFill>
              </a:rPr>
              <a:t>), Germany</a:t>
            </a: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Moscow</a:t>
            </a:r>
            <a:r>
              <a:rPr lang="de-DE" sz="1400" b="1" dirty="0">
                <a:solidFill>
                  <a:srgbClr val="080808"/>
                </a:solidFill>
              </a:rPr>
              <a:t>  (</a:t>
            </a:r>
            <a:r>
              <a:rPr lang="de-DE" sz="1400" b="1" dirty="0" err="1">
                <a:solidFill>
                  <a:srgbClr val="080808"/>
                </a:solidFill>
              </a:rPr>
              <a:t>ITEP,MEPhI,RAS</a:t>
            </a:r>
            <a:r>
              <a:rPr lang="de-DE" sz="1400" b="1" dirty="0">
                <a:solidFill>
                  <a:srgbClr val="080808"/>
                </a:solidFill>
              </a:rPr>
              <a:t>), </a:t>
            </a:r>
            <a:r>
              <a:rPr lang="de-DE" sz="1400" b="1" dirty="0" err="1">
                <a:solidFill>
                  <a:srgbClr val="080808"/>
                </a:solidFill>
              </a:rPr>
              <a:t>Russia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Nicosia  (Univ.), </a:t>
            </a:r>
            <a:r>
              <a:rPr lang="de-DE" sz="1400" b="1" dirty="0" err="1">
                <a:solidFill>
                  <a:srgbClr val="080808"/>
                </a:solidFill>
              </a:rPr>
              <a:t>Cyprus</a:t>
            </a:r>
            <a:endParaRPr lang="de-DE" sz="1400" b="1" dirty="0">
              <a:solidFill>
                <a:srgbClr val="080808"/>
              </a:solidFill>
            </a:endParaRPr>
          </a:p>
          <a:p>
            <a:pPr lvl="4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Orsay</a:t>
            </a:r>
            <a:r>
              <a:rPr lang="de-DE" sz="1400" b="1" dirty="0">
                <a:solidFill>
                  <a:srgbClr val="080808"/>
                </a:solidFill>
              </a:rPr>
              <a:t> (IPN), France</a:t>
            </a:r>
          </a:p>
          <a:p>
            <a:pPr lvl="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Rez</a:t>
            </a:r>
            <a:r>
              <a:rPr lang="de-DE" sz="1400" b="1" dirty="0">
                <a:solidFill>
                  <a:srgbClr val="080808"/>
                </a:solidFill>
              </a:rPr>
              <a:t>  (CAS, NPI), Czech Rep.</a:t>
            </a:r>
          </a:p>
          <a:p>
            <a:pPr lvl="2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Sant</a:t>
            </a:r>
            <a:r>
              <a:rPr lang="de-DE" sz="1400" b="1" dirty="0">
                <a:solidFill>
                  <a:srgbClr val="080808"/>
                </a:solidFill>
              </a:rPr>
              <a:t>. de </a:t>
            </a:r>
            <a:r>
              <a:rPr lang="de-DE" sz="1400" b="1" dirty="0" err="1">
                <a:solidFill>
                  <a:srgbClr val="080808"/>
                </a:solidFill>
              </a:rPr>
              <a:t>Compostela</a:t>
            </a:r>
            <a:r>
              <a:rPr lang="de-DE" sz="1400" b="1" dirty="0">
                <a:solidFill>
                  <a:srgbClr val="080808"/>
                </a:solidFill>
              </a:rPr>
              <a:t>  (Univ.), Spain</a:t>
            </a:r>
          </a:p>
          <a:p>
            <a:pPr marL="741363" lvl="1" indent="-28416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>
                <a:solidFill>
                  <a:srgbClr val="080808"/>
                </a:solidFill>
              </a:rPr>
              <a:t>Valencia  (Univ.), Spain</a:t>
            </a:r>
          </a:p>
          <a:p>
            <a:pPr marL="341313" indent="-341313">
              <a:lnSpc>
                <a:spcPct val="130000"/>
              </a:lnSpc>
              <a:spcBef>
                <a:spcPts val="350"/>
              </a:spcBef>
              <a:buClr>
                <a:srgbClr val="080808"/>
              </a:buClr>
              <a:buFont typeface="Wingdings" pitchFamily="2" charset="2"/>
              <a:buChar char="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de-DE" sz="1400" b="1" dirty="0" err="1">
                <a:solidFill>
                  <a:srgbClr val="080808"/>
                </a:solidFill>
              </a:rPr>
              <a:t>Coimbra</a:t>
            </a:r>
            <a:r>
              <a:rPr lang="de-DE" sz="1400" b="1" dirty="0">
                <a:solidFill>
                  <a:srgbClr val="080808"/>
                </a:solidFill>
              </a:rPr>
              <a:t> (Univ.), LIP, Portugal</a:t>
            </a:r>
          </a:p>
        </p:txBody>
      </p:sp>
      <p:pic>
        <p:nvPicPr>
          <p:cNvPr id="16282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545" y="1021605"/>
            <a:ext cx="273685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29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832" y="2631330"/>
            <a:ext cx="237648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2830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0"/>
            <a:ext cx="1104900" cy="9715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8704683" y="6243638"/>
            <a:ext cx="2132013" cy="455612"/>
          </a:xfrm>
        </p:spPr>
        <p:txBody>
          <a:bodyPr/>
          <a:lstStyle/>
          <a:p>
            <a:pPr>
              <a:defRPr/>
            </a:pPr>
            <a:fld id="{B63FD38E-F2C6-49E9-B7D4-4A2113E3781E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HADRON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B. Ramstein  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5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46856" y="-387424"/>
            <a:ext cx="8229600" cy="1143000"/>
          </a:xfrm>
        </p:spPr>
        <p:txBody>
          <a:bodyPr/>
          <a:lstStyle/>
          <a:p>
            <a:r>
              <a:rPr lang="el-GR" sz="3200" dirty="0" smtClean="0">
                <a:solidFill>
                  <a:schemeClr val="tx2"/>
                </a:solidFill>
                <a:latin typeface="Arial"/>
                <a:cs typeface="Arial"/>
              </a:rPr>
              <a:t>Δ</a:t>
            </a:r>
            <a:r>
              <a:rPr lang="fr-FR" sz="3200" dirty="0" smtClean="0">
                <a:solidFill>
                  <a:schemeClr val="tx2"/>
                </a:solidFill>
                <a:latin typeface="Arial"/>
                <a:cs typeface="Arial"/>
              </a:rPr>
              <a:t>(1232) </a:t>
            </a:r>
            <a:r>
              <a:rPr lang="fr-FR" sz="3200" dirty="0" err="1" smtClean="0">
                <a:solidFill>
                  <a:schemeClr val="tx2"/>
                </a:solidFill>
                <a:latin typeface="Arial"/>
                <a:cs typeface="Arial"/>
              </a:rPr>
              <a:t>Dalitz</a:t>
            </a:r>
            <a:r>
              <a:rPr lang="fr-FR" sz="32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Arial"/>
                <a:cs typeface="Arial"/>
              </a:rPr>
              <a:t>decay</a:t>
            </a:r>
            <a:r>
              <a:rPr lang="fr-FR" sz="32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: </a:t>
            </a:r>
            <a:r>
              <a:rPr lang="fr-FR" sz="3200" dirty="0" err="1" smtClean="0">
                <a:solidFill>
                  <a:schemeClr val="tx2"/>
                </a:solidFill>
                <a:sym typeface="Symbol" pitchFamily="16" charset="2"/>
              </a:rPr>
              <a:t>ppp</a:t>
            </a:r>
            <a:r>
              <a:rPr lang="fr-FR" sz="3200" dirty="0" err="1" smtClean="0">
                <a:solidFill>
                  <a:srgbClr val="FFFF00"/>
                </a:solidFill>
                <a:sym typeface="Symbol" pitchFamily="16" charset="2"/>
              </a:rPr>
              <a:t>pe</a:t>
            </a:r>
            <a:r>
              <a:rPr lang="fr-FR" sz="3200" baseline="30000" dirty="0" err="1" smtClean="0">
                <a:solidFill>
                  <a:srgbClr val="FFFF00"/>
                </a:solidFill>
                <a:sym typeface="Symbol" pitchFamily="16" charset="2"/>
              </a:rPr>
              <a:t>+</a:t>
            </a:r>
            <a:r>
              <a:rPr lang="fr-FR" sz="3200" dirty="0" err="1" smtClean="0">
                <a:solidFill>
                  <a:srgbClr val="FFFF00"/>
                </a:solidFill>
                <a:sym typeface="Symbol" pitchFamily="16" charset="2"/>
              </a:rPr>
              <a:t>e</a:t>
            </a:r>
            <a:r>
              <a:rPr lang="fr-FR" sz="3200" baseline="30000" dirty="0" smtClean="0">
                <a:solidFill>
                  <a:srgbClr val="FFFF00"/>
                </a:solidFill>
                <a:sym typeface="Symbol" pitchFamily="16" charset="2"/>
              </a:rPr>
              <a:t>-</a:t>
            </a:r>
            <a:r>
              <a:rPr lang="fr-FR" sz="3600" dirty="0" smtClean="0">
                <a:solidFill>
                  <a:schemeClr val="bg1"/>
                </a:solidFill>
                <a:effectLst/>
                <a:sym typeface="Symbol" pitchFamily="16" charset="2"/>
              </a:rPr>
              <a:t> </a:t>
            </a:r>
            <a:r>
              <a:rPr lang="fr-FR" sz="3200" dirty="0" smtClean="0">
                <a:solidFill>
                  <a:schemeClr val="tx2"/>
                </a:solidFill>
              </a:rPr>
              <a:t>at 1.25 </a:t>
            </a:r>
            <a:r>
              <a:rPr lang="fr-FR" sz="3200" dirty="0" err="1" smtClean="0">
                <a:solidFill>
                  <a:schemeClr val="tx2"/>
                </a:solidFill>
              </a:rPr>
              <a:t>GeV</a:t>
            </a:r>
            <a:r>
              <a:rPr lang="fr-FR" sz="3600" dirty="0" smtClean="0">
                <a:solidFill>
                  <a:schemeClr val="tx2"/>
                </a:solidFill>
                <a:effectLst/>
                <a:sym typeface="Symbol" pitchFamily="16" charset="2"/>
              </a:rPr>
              <a:t> 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73" name="Espace réservé du numéro de diapositive 72"/>
          <p:cNvSpPr>
            <a:spLocks noGrp="1"/>
          </p:cNvSpPr>
          <p:nvPr>
            <p:ph type="sldNum" sz="quarter" idx="12"/>
          </p:nvPr>
        </p:nvSpPr>
        <p:spPr>
          <a:xfrm>
            <a:off x="6890651" y="6199386"/>
            <a:ext cx="2133600" cy="457200"/>
          </a:xfrm>
        </p:spPr>
        <p:txBody>
          <a:bodyPr/>
          <a:lstStyle/>
          <a:p>
            <a:pPr>
              <a:defRPr/>
            </a:pPr>
            <a:fld id="{07FAF6BB-D4B6-4C8C-A8EC-36610E2A7F62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3496689" y="3902410"/>
            <a:ext cx="1612776" cy="1760984"/>
            <a:chOff x="4512" y="576"/>
            <a:chExt cx="1152" cy="1296"/>
          </a:xfrm>
        </p:grpSpPr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136" y="576"/>
              <a:ext cx="24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>
                  <a:solidFill>
                    <a:srgbClr val="FFFFFF"/>
                  </a:solidFill>
                  <a:sym typeface="Symbol" pitchFamily="16" charset="2"/>
                </a:rPr>
                <a:t> </a:t>
              </a:r>
            </a:p>
          </p:txBody>
        </p:sp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4512" y="672"/>
              <a:ext cx="1152" cy="1200"/>
              <a:chOff x="3888" y="672"/>
              <a:chExt cx="1152" cy="1200"/>
            </a:xfrm>
          </p:grpSpPr>
          <p:sp>
            <p:nvSpPr>
              <p:cNvPr id="69" name="Arc 8"/>
              <p:cNvSpPr>
                <a:spLocks/>
              </p:cNvSpPr>
              <p:nvPr/>
            </p:nvSpPr>
            <p:spPr bwMode="auto">
              <a:xfrm rot="-10514182" flipH="1" flipV="1">
                <a:off x="4512" y="816"/>
                <a:ext cx="192" cy="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" name="Group 9"/>
              <p:cNvGrpSpPr>
                <a:grpSpLocks/>
              </p:cNvGrpSpPr>
              <p:nvPr/>
            </p:nvGrpSpPr>
            <p:grpSpPr bwMode="auto">
              <a:xfrm>
                <a:off x="3888" y="672"/>
                <a:ext cx="1152" cy="1200"/>
                <a:chOff x="3888" y="672"/>
                <a:chExt cx="1152" cy="1200"/>
              </a:xfrm>
            </p:grpSpPr>
            <p:grpSp>
              <p:nvGrpSpPr>
                <p:cNvPr id="44" name="Group 10"/>
                <p:cNvGrpSpPr>
                  <a:grpSpLocks/>
                </p:cNvGrpSpPr>
                <p:nvPr/>
              </p:nvGrpSpPr>
              <p:grpSpPr bwMode="auto">
                <a:xfrm>
                  <a:off x="3888" y="720"/>
                  <a:ext cx="1152" cy="1152"/>
                  <a:chOff x="3504" y="768"/>
                  <a:chExt cx="1152" cy="1152"/>
                </a:xfrm>
              </p:grpSpPr>
              <p:grpSp>
                <p:nvGrpSpPr>
                  <p:cNvPr id="4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504" y="768"/>
                    <a:ext cx="1152" cy="1152"/>
                    <a:chOff x="4128" y="480"/>
                    <a:chExt cx="1152" cy="1152"/>
                  </a:xfrm>
                </p:grpSpPr>
                <p:grpSp>
                  <p:nvGrpSpPr>
                    <p:cNvPr id="4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8" y="480"/>
                      <a:ext cx="1152" cy="1152"/>
                      <a:chOff x="4128" y="480"/>
                      <a:chExt cx="1152" cy="1152"/>
                    </a:xfrm>
                  </p:grpSpPr>
                  <p:sp>
                    <p:nvSpPr>
                      <p:cNvPr id="7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272" y="960"/>
                        <a:ext cx="204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</a:t>
                        </a:r>
                      </a:p>
                    </p:txBody>
                  </p:sp>
                  <p:sp>
                    <p:nvSpPr>
                      <p:cNvPr id="78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08" y="816"/>
                        <a:ext cx="240" cy="3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79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72" y="1150"/>
                        <a:ext cx="336" cy="48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0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816"/>
                        <a:ext cx="231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  <a:sym typeface="Symbol" pitchFamily="16" charset="2"/>
                          </a:rPr>
                          <a:t>*</a:t>
                        </a:r>
                      </a:p>
                    </p:txBody>
                  </p:sp>
                  <p:sp>
                    <p:nvSpPr>
                      <p:cNvPr id="81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28" y="1296"/>
                        <a:ext cx="22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N</a:t>
                        </a:r>
                      </a:p>
                    </p:txBody>
                  </p:sp>
                  <p:sp>
                    <p:nvSpPr>
                      <p:cNvPr id="82" name="Line 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56" y="480"/>
                        <a:ext cx="384" cy="76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fr-FR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83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44" y="864"/>
                        <a:ext cx="336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84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464" y="480"/>
                        <a:ext cx="228" cy="24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r>
                          <a:rPr lang="fr-FR">
                            <a:solidFill>
                              <a:srgbClr val="FFFFFF"/>
                            </a:solidFill>
                          </a:rPr>
                          <a:t>e</a:t>
                        </a:r>
                        <a:r>
                          <a:rPr lang="fr-FR" baseline="30000">
                            <a:solidFill>
                              <a:srgbClr val="FFFFFF"/>
                            </a:solidFill>
                          </a:rPr>
                          <a:t>-</a:t>
                        </a:r>
                      </a:p>
                    </p:txBody>
                  </p:sp>
                </p:grpSp>
                <p:sp>
                  <p:nvSpPr>
                    <p:cNvPr id="76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4" y="1176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fr-FR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74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2" y="768"/>
                    <a:ext cx="176" cy="34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7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320" y="672"/>
                  <a:ext cx="560" cy="76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48" name="Groupe 40"/>
          <p:cNvGrpSpPr>
            <a:grpSpLocks/>
          </p:cNvGrpSpPr>
          <p:nvPr/>
        </p:nvGrpSpPr>
        <p:grpSpPr bwMode="auto">
          <a:xfrm>
            <a:off x="73035" y="3356292"/>
            <a:ext cx="3024336" cy="2160239"/>
            <a:chOff x="0" y="3572503"/>
            <a:chExt cx="3563888" cy="2664809"/>
          </a:xfrm>
        </p:grpSpPr>
        <p:sp>
          <p:nvSpPr>
            <p:cNvPr id="86" name="Rectangle 85"/>
            <p:cNvSpPr/>
            <p:nvPr/>
          </p:nvSpPr>
          <p:spPr>
            <a:xfrm>
              <a:off x="0" y="3573016"/>
              <a:ext cx="3563888" cy="26642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5" y="3572503"/>
              <a:ext cx="3491880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Text Box 34"/>
            <p:cNvSpPr txBox="1">
              <a:spLocks noChangeArrowheads="1"/>
            </p:cNvSpPr>
            <p:nvPr/>
          </p:nvSpPr>
          <p:spPr bwMode="auto">
            <a:xfrm>
              <a:off x="2771736" y="5799085"/>
              <a:ext cx="684203" cy="3667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dirty="0">
                  <a:solidFill>
                    <a:srgbClr val="000099"/>
                  </a:solidFill>
                </a:rPr>
                <a:t>cos</a:t>
              </a:r>
              <a:r>
                <a:rPr lang="fr-FR" dirty="0">
                  <a:solidFill>
                    <a:srgbClr val="000099"/>
                  </a:solidFill>
                  <a:sym typeface="Symbol" pitchFamily="16" charset="2"/>
                </a:rPr>
                <a:t></a:t>
              </a:r>
            </a:p>
          </p:txBody>
        </p:sp>
      </p:grp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3182062" y="3284984"/>
            <a:ext cx="3505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Helicity distributions 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</a:t>
            </a:r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*  e</a:t>
            </a:r>
            <a:r>
              <a:rPr lang="de-DE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+</a:t>
            </a:r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de-DE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-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/d</a:t>
            </a:r>
            <a:r>
              <a:rPr lang="el-GR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Ω</a:t>
            </a:r>
            <a:r>
              <a:rPr lang="fr-FR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e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1+cos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60138" y="3933056"/>
            <a:ext cx="3762452" cy="1736605"/>
          </a:xfrm>
          <a:prstGeom prst="wedgeRectCallout">
            <a:avLst>
              <a:gd name="adj1" fmla="val 25389"/>
              <a:gd name="adj2" fmla="val -14069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Supported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>
                <a:solidFill>
                  <a:schemeClr val="bg2"/>
                </a:solidFill>
                <a:sym typeface="Symbol"/>
              </a:rPr>
              <a:t>by the </a:t>
            </a:r>
            <a:r>
              <a:rPr lang="fr-FR" dirty="0" err="1">
                <a:solidFill>
                  <a:schemeClr val="bg2"/>
                </a:solidFill>
                <a:sym typeface="Symbol"/>
              </a:rPr>
              <a:t>analysis</a:t>
            </a:r>
            <a:r>
              <a:rPr lang="fr-FR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of</a:t>
            </a:r>
          </a:p>
          <a:p>
            <a:r>
              <a:rPr lang="fr-FR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    </a:t>
            </a:r>
            <a:r>
              <a:rPr lang="fr-FR" dirty="0">
                <a:solidFill>
                  <a:schemeClr val="bg2"/>
                </a:solidFill>
                <a:sym typeface="Symbol"/>
              </a:rPr>
              <a:t>1 production </a:t>
            </a:r>
            <a:r>
              <a:rPr lang="fr-FR" dirty="0" err="1" smtClean="0">
                <a:solidFill>
                  <a:schemeClr val="bg2"/>
                </a:solidFill>
                <a:sym typeface="Symbol"/>
              </a:rPr>
              <a:t>channels</a:t>
            </a:r>
            <a:r>
              <a:rPr lang="fr-FR" dirty="0" smtClean="0">
                <a:solidFill>
                  <a:schemeClr val="bg2"/>
                </a:solidFill>
                <a:sym typeface="Symbol"/>
              </a:rPr>
              <a:t> </a:t>
            </a:r>
          </a:p>
          <a:p>
            <a:r>
              <a:rPr lang="fr-FR" i="1" dirty="0">
                <a:solidFill>
                  <a:schemeClr val="bg2"/>
                </a:solidFill>
                <a:sym typeface="Symbol"/>
              </a:rPr>
              <a:t> </a:t>
            </a:r>
            <a:r>
              <a:rPr lang="fr-FR" i="1" dirty="0" smtClean="0">
                <a:solidFill>
                  <a:schemeClr val="bg2"/>
                </a:solidFill>
                <a:sym typeface="Symbol"/>
              </a:rPr>
              <a:t>       </a:t>
            </a:r>
            <a:r>
              <a:rPr lang="fr-FR" i="1" dirty="0" smtClean="0">
                <a:solidFill>
                  <a:schemeClr val="bg2"/>
                </a:solidFill>
              </a:rPr>
              <a:t>E.P.J</a:t>
            </a:r>
            <a:r>
              <a:rPr lang="fr-FR" i="1" dirty="0">
                <a:solidFill>
                  <a:schemeClr val="bg2"/>
                </a:solidFill>
              </a:rPr>
              <a:t>. A48 (2012) 74 </a:t>
            </a:r>
            <a:endParaRPr lang="fr-FR" i="1" dirty="0">
              <a:solidFill>
                <a:schemeClr val="bg2"/>
              </a:solidFill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recent </a:t>
            </a:r>
            <a:r>
              <a:rPr lang="en-US" dirty="0">
                <a:solidFill>
                  <a:srgbClr val="FF0000"/>
                </a:solidFill>
              </a:rPr>
              <a:t>PWA </a:t>
            </a:r>
            <a:r>
              <a:rPr lang="en-US" dirty="0" smtClean="0">
                <a:solidFill>
                  <a:srgbClr val="FF0000"/>
                </a:solidFill>
              </a:rPr>
              <a:t>analysis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submitted to EPJA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 Box 48"/>
          <p:cNvSpPr txBox="1">
            <a:spLocks noChangeArrowheads="1"/>
          </p:cNvSpPr>
          <p:nvPr/>
        </p:nvSpPr>
        <p:spPr bwMode="auto">
          <a:xfrm>
            <a:off x="648072" y="5733256"/>
            <a:ext cx="8028384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      First </a:t>
            </a:r>
            <a:r>
              <a:rPr lang="fr-FR" b="1" dirty="0" err="1">
                <a:solidFill>
                  <a:srgbClr val="000000"/>
                </a:solidFill>
              </a:rPr>
              <a:t>measurement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 !</a:t>
            </a:r>
            <a:endParaRPr lang="fr-FR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fr-FR" b="1" dirty="0" err="1" smtClean="0">
                <a:solidFill>
                  <a:srgbClr val="000000"/>
                </a:solidFill>
                <a:sym typeface="Symbol" pitchFamily="18" charset="2"/>
              </a:rPr>
              <a:t>Dalitz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decay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fr-FR" b="1" dirty="0" err="1">
                <a:solidFill>
                  <a:srgbClr val="000000"/>
                </a:solidFill>
                <a:sym typeface="Symbol" pitchFamily="18" charset="2"/>
              </a:rPr>
              <a:t>branching</a:t>
            </a:r>
            <a:r>
              <a:rPr lang="fr-FR" b="1" dirty="0">
                <a:solidFill>
                  <a:srgbClr val="000000"/>
                </a:solidFill>
                <a:sym typeface="Symbol" pitchFamily="18" charset="2"/>
              </a:rPr>
              <a:t> ratio </a:t>
            </a:r>
            <a:r>
              <a:rPr lang="fr-FR" b="1" dirty="0" smtClean="0">
                <a:solidFill>
                  <a:srgbClr val="000000"/>
                </a:solidFill>
                <a:sym typeface="Symbol" pitchFamily="18" charset="2"/>
              </a:rPr>
              <a:t>   BR= 4.42 10</a:t>
            </a:r>
            <a:r>
              <a:rPr lang="fr-FR" b="1" baseline="30000" dirty="0" smtClean="0">
                <a:solidFill>
                  <a:srgbClr val="000000"/>
                </a:solidFill>
                <a:sym typeface="Symbol" pitchFamily="18" charset="2"/>
              </a:rPr>
              <a:t>-5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000000"/>
                </a:solidFill>
                <a:sym typeface="Symbol"/>
              </a:rPr>
              <a:t>20% ( syst.) </a:t>
            </a:r>
            <a:r>
              <a:rPr lang="en-US" b="1" dirty="0" smtClean="0">
                <a:solidFill>
                  <a:srgbClr val="000000"/>
                </a:solidFill>
                <a:sym typeface="Symbol" pitchFamily="18" charset="2"/>
              </a:rPr>
              <a:t> 9% (stat)  </a:t>
            </a:r>
            <a:endParaRPr lang="en-US" b="1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74424"/>
            <a:ext cx="3273880" cy="254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808171" y="476672"/>
            <a:ext cx="9717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</a:rPr>
              <a:t>π</a:t>
            </a:r>
            <a:r>
              <a:rPr lang="fr-FR" dirty="0" smtClean="0">
                <a:solidFill>
                  <a:srgbClr val="0000CC"/>
                </a:solidFill>
              </a:rPr>
              <a:t>° </a:t>
            </a:r>
            <a:r>
              <a:rPr lang="fr-FR" dirty="0" err="1" smtClean="0">
                <a:solidFill>
                  <a:srgbClr val="0000CC"/>
                </a:solidFill>
              </a:rPr>
              <a:t>Dalitz</a:t>
            </a:r>
            <a:endParaRPr lang="fr-FR" dirty="0">
              <a:solidFill>
                <a:srgbClr val="0000CC"/>
              </a:solidFill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5506035" y="681773"/>
            <a:ext cx="3314438" cy="1785104"/>
            <a:chOff x="6829916" y="627410"/>
            <a:chExt cx="3170423" cy="1785104"/>
          </a:xfrm>
        </p:grpSpPr>
        <p:sp>
          <p:nvSpPr>
            <p:cNvPr id="51" name="ZoneTexte 50"/>
            <p:cNvSpPr txBox="1"/>
            <p:nvPr/>
          </p:nvSpPr>
          <p:spPr>
            <a:xfrm>
              <a:off x="6829916" y="627410"/>
              <a:ext cx="3170423" cy="178510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</a:schemeClr>
                  </a:solidFill>
                  <a:latin typeface="Arial"/>
                  <a:cs typeface="Arial"/>
                </a:rPr>
                <a:t>  </a:t>
              </a:r>
              <a:r>
                <a:rPr lang="el-GR" dirty="0" smtClean="0">
                  <a:solidFill>
                    <a:schemeClr val="bg1"/>
                  </a:solidFill>
                  <a:latin typeface="Arial"/>
                  <a:cs typeface="Arial"/>
                </a:rPr>
                <a:t>Δ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Dalitz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with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different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FF</a:t>
              </a:r>
            </a:p>
            <a:p>
              <a:r>
                <a:rPr lang="fr-FR" dirty="0" smtClean="0">
                  <a:solidFill>
                    <a:srgbClr val="FF66CC"/>
                  </a:solidFill>
                  <a:latin typeface="Arial"/>
                  <a:cs typeface="Arial"/>
                </a:rPr>
                <a:t>        </a:t>
              </a:r>
              <a:r>
                <a:rPr lang="fr-FR" dirty="0" err="1" smtClean="0">
                  <a:solidFill>
                    <a:srgbClr val="FF66CC"/>
                  </a:solidFill>
                  <a:latin typeface="Arial"/>
                  <a:cs typeface="Arial"/>
                </a:rPr>
                <a:t>fixed</a:t>
              </a:r>
              <a:r>
                <a:rPr lang="fr-FR" dirty="0" smtClean="0">
                  <a:solidFill>
                    <a:srgbClr val="FF66CC"/>
                  </a:solidFill>
                  <a:latin typeface="Arial"/>
                  <a:cs typeface="Arial"/>
                </a:rPr>
                <a:t>  G</a:t>
              </a:r>
              <a:r>
                <a:rPr lang="fr-FR" baseline="-25000" dirty="0" smtClean="0">
                  <a:solidFill>
                    <a:srgbClr val="FF66CC"/>
                  </a:solidFill>
                  <a:latin typeface="Arial"/>
                  <a:cs typeface="Arial"/>
                </a:rPr>
                <a:t>M</a:t>
              </a:r>
              <a:r>
                <a:rPr lang="fr-FR" dirty="0" smtClean="0">
                  <a:solidFill>
                    <a:srgbClr val="FF66CC"/>
                  </a:solidFill>
                  <a:latin typeface="Arial"/>
                  <a:cs typeface="Arial"/>
                </a:rPr>
                <a:t>=3, G</a:t>
              </a:r>
              <a:r>
                <a:rPr lang="fr-FR" baseline="-25000" dirty="0" smtClean="0">
                  <a:solidFill>
                    <a:srgbClr val="FF66CC"/>
                  </a:solidFill>
                  <a:latin typeface="Arial"/>
                  <a:cs typeface="Arial"/>
                </a:rPr>
                <a:t>E</a:t>
              </a:r>
              <a:r>
                <a:rPr lang="fr-FR" dirty="0" smtClean="0">
                  <a:solidFill>
                    <a:srgbClr val="FF66CC"/>
                  </a:solidFill>
                  <a:latin typeface="Arial"/>
                  <a:cs typeface="Arial"/>
                </a:rPr>
                <a:t>=G</a:t>
              </a:r>
              <a:r>
                <a:rPr lang="fr-FR" baseline="-25000" dirty="0" smtClean="0">
                  <a:solidFill>
                    <a:srgbClr val="FF66CC"/>
                  </a:solidFill>
                  <a:latin typeface="Arial"/>
                  <a:cs typeface="Arial"/>
                </a:rPr>
                <a:t>C</a:t>
              </a:r>
              <a:r>
                <a:rPr lang="fr-FR" dirty="0" smtClean="0">
                  <a:solidFill>
                    <a:srgbClr val="FF66CC"/>
                  </a:solidFill>
                  <a:latin typeface="Arial"/>
                  <a:cs typeface="Arial"/>
                </a:rPr>
                <a:t>=0</a:t>
              </a:r>
            </a:p>
            <a:p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----- 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Ramalho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/</a:t>
              </a:r>
              <a:r>
                <a:rPr lang="fr-FR" dirty="0" err="1">
                  <a:solidFill>
                    <a:schemeClr val="bg1"/>
                  </a:solidFill>
                  <a:latin typeface="Arial"/>
                  <a:cs typeface="Arial"/>
                </a:rPr>
                <a:t>P</a:t>
              </a:r>
              <a:r>
                <a:rPr lang="fr-FR" dirty="0" err="1" smtClean="0">
                  <a:solidFill>
                    <a:schemeClr val="bg1"/>
                  </a:solidFill>
                  <a:latin typeface="Arial"/>
                  <a:cs typeface="Arial"/>
                </a:rPr>
                <a:t>ena</a:t>
              </a:r>
              <a:r>
                <a:rPr lang="fr-FR" dirty="0" smtClean="0">
                  <a:solidFill>
                    <a:schemeClr val="bg1"/>
                  </a:solidFill>
                  <a:latin typeface="Arial"/>
                  <a:cs typeface="Arial"/>
                </a:rPr>
                <a:t>  model</a:t>
              </a:r>
            </a:p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pl-PL" sz="20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pl-PL" i="1" dirty="0">
                  <a:solidFill>
                    <a:schemeClr val="bg1"/>
                  </a:solidFill>
                  <a:cs typeface="Arial" pitchFamily="34" charset="0"/>
                </a:rPr>
                <a:t>Phys.Rev. D85 (2012) 113014</a:t>
              </a:r>
              <a:endParaRPr lang="pl-PL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fr-FR" dirty="0" smtClean="0">
                  <a:solidFill>
                    <a:srgbClr val="FF66CC"/>
                  </a:solidFill>
                  <a:latin typeface="Arial"/>
                  <a:cs typeface="Arial"/>
                </a:rPr>
                <a:t>        </a:t>
              </a:r>
              <a:r>
                <a:rPr lang="fr-FR" dirty="0" err="1" smtClean="0">
                  <a:solidFill>
                    <a:schemeClr val="accent6"/>
                  </a:solidFill>
                  <a:latin typeface="Arial"/>
                  <a:cs typeface="Arial"/>
                </a:rPr>
                <a:t>Iachello,Wan</a:t>
              </a:r>
              <a:r>
                <a:rPr lang="fr-FR" dirty="0" smtClean="0">
                  <a:solidFill>
                    <a:schemeClr val="accent6"/>
                  </a:solidFill>
                  <a:latin typeface="Arial"/>
                  <a:cs typeface="Arial"/>
                </a:rPr>
                <a:t> model</a:t>
              </a:r>
              <a:endParaRPr lang="fr-FR" sz="2000" i="1" dirty="0" smtClean="0">
                <a:solidFill>
                  <a:schemeClr val="accent6"/>
                </a:solidFill>
                <a:cs typeface="Arial"/>
              </a:endParaRPr>
            </a:p>
            <a:p>
              <a:r>
                <a:rPr lang="en-US" i="1" dirty="0" smtClean="0">
                  <a:solidFill>
                    <a:schemeClr val="accent6"/>
                  </a:solidFill>
                  <a:cs typeface="Arial" pitchFamily="34" charset="0"/>
                </a:rPr>
                <a:t>Int</a:t>
              </a:r>
              <a:r>
                <a:rPr lang="en-US" i="1" dirty="0">
                  <a:solidFill>
                    <a:schemeClr val="accent6"/>
                  </a:solidFill>
                  <a:cs typeface="Arial" pitchFamily="34" charset="0"/>
                </a:rPr>
                <a:t>. J Mod. Phys. A20 (2005</a:t>
              </a:r>
              <a:r>
                <a:rPr lang="en-US" i="1" dirty="0" smtClean="0">
                  <a:solidFill>
                    <a:schemeClr val="accent6"/>
                  </a:solidFill>
                  <a:cs typeface="Arial" pitchFamily="34" charset="0"/>
                </a:rPr>
                <a:t>) 1846 </a:t>
              </a:r>
              <a:endParaRPr lang="en-US" i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73599" y="1863265"/>
              <a:ext cx="302692" cy="19758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4" name="Connecteur droit 53"/>
            <p:cNvCxnSpPr/>
            <p:nvPr/>
          </p:nvCxnSpPr>
          <p:spPr>
            <a:xfrm>
              <a:off x="6873599" y="1101529"/>
              <a:ext cx="302692" cy="0"/>
            </a:xfrm>
            <a:prstGeom prst="line">
              <a:avLst/>
            </a:prstGeom>
            <a:ln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3" y="628978"/>
            <a:ext cx="1779400" cy="11533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53" y="2466877"/>
            <a:ext cx="1266825" cy="74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4934662" y="2006458"/>
            <a:ext cx="405409" cy="7370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3097371" y="846004"/>
            <a:ext cx="84691" cy="30988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HADRON 2015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B. Ramstein   </a:t>
            </a:r>
            <a:endParaRPr lang="fr-FR"/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4634674" y="1781200"/>
            <a:ext cx="899274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72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347864" y="1054307"/>
            <a:ext cx="2786293" cy="50495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176"/>
            <a:ext cx="2133600" cy="457200"/>
          </a:xfrm>
        </p:spPr>
        <p:txBody>
          <a:bodyPr/>
          <a:lstStyle/>
          <a:p>
            <a:pPr>
              <a:defRPr/>
            </a:pPr>
            <a:fld id="{65F2AA30-C606-4F3B-BEC8-22AE7B09929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50617" t="4085" b="5446"/>
          <a:stretch>
            <a:fillRect/>
          </a:stretch>
        </p:blipFill>
        <p:spPr bwMode="auto">
          <a:xfrm>
            <a:off x="936241" y="3730487"/>
            <a:ext cx="2088232" cy="216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7"/>
          <p:cNvSpPr txBox="1">
            <a:spLocks noChangeArrowheads="1"/>
          </p:cNvSpPr>
          <p:nvPr/>
        </p:nvSpPr>
        <p:spPr bwMode="auto">
          <a:xfrm>
            <a:off x="1998144" y="116632"/>
            <a:ext cx="52213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Higher lying resonances</a:t>
            </a:r>
            <a:endParaRPr lang="fr-FR" sz="3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660" y="2636912"/>
            <a:ext cx="3196196" cy="92333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Cocktail of baryonic resonances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constrained by </a:t>
            </a:r>
            <a:r>
              <a:rPr lang="en-US" dirty="0" smtClean="0">
                <a:solidFill>
                  <a:srgbClr val="FF0000"/>
                </a:solidFill>
              </a:rPr>
              <a:t>pp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0 </a:t>
            </a:r>
            <a:r>
              <a:rPr lang="fr-FR" dirty="0" smtClean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pn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+ 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channels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pole tekstowe 12"/>
          <p:cNvSpPr txBox="1">
            <a:spLocks noChangeArrowheads="1"/>
          </p:cNvSpPr>
          <p:nvPr/>
        </p:nvSpPr>
        <p:spPr bwMode="auto">
          <a:xfrm>
            <a:off x="2123083" y="3851756"/>
            <a:ext cx="720725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accent6"/>
                </a:solidFill>
              </a:rPr>
              <a:t>pn</a:t>
            </a:r>
            <a:r>
              <a:rPr lang="pl-PL" dirty="0">
                <a:solidFill>
                  <a:schemeClr val="accent6"/>
                </a:solidFill>
                <a:sym typeface="Symbol" pitchFamily="18" charset="2"/>
              </a:rPr>
              <a:t></a:t>
            </a:r>
            <a:r>
              <a:rPr lang="pl-PL" baseline="30000" dirty="0">
                <a:solidFill>
                  <a:schemeClr val="accent6"/>
                </a:solidFill>
                <a:sym typeface="Symbol" pitchFamily="18" charset="2"/>
              </a:rPr>
              <a:t>+</a:t>
            </a:r>
            <a:endParaRPr lang="pl-PL" dirty="0">
              <a:solidFill>
                <a:schemeClr val="accent6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268766" y="3326214"/>
            <a:ext cx="351228" cy="749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389713" y="1176512"/>
            <a:ext cx="5573098" cy="1332558"/>
            <a:chOff x="-929090" y="2276872"/>
            <a:chExt cx="5573098" cy="1332558"/>
          </a:xfrm>
        </p:grpSpPr>
        <p:sp>
          <p:nvSpPr>
            <p:cNvPr id="23" name="ZoneTexte 22"/>
            <p:cNvSpPr txBox="1"/>
            <p:nvPr/>
          </p:nvSpPr>
          <p:spPr>
            <a:xfrm>
              <a:off x="-929090" y="2686100"/>
              <a:ext cx="2576090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Dalitz</a:t>
              </a:r>
              <a:r>
                <a:rPr lang="en-US" dirty="0" smtClean="0">
                  <a:solidFill>
                    <a:srgbClr val="FF0000"/>
                  </a:solidFill>
                </a:rPr>
                <a:t> decays </a:t>
              </a:r>
              <a:r>
                <a:rPr lang="en-US" dirty="0" smtClean="0">
                  <a:solidFill>
                    <a:schemeClr val="bg2"/>
                  </a:solidFill>
                </a:rPr>
                <a:t>of point-like</a:t>
              </a:r>
            </a:p>
            <a:p>
              <a:r>
                <a:rPr lang="en-US" dirty="0" smtClean="0">
                  <a:solidFill>
                    <a:schemeClr val="bg2"/>
                  </a:solidFill>
                </a:rPr>
                <a:t> baryonic resonances</a:t>
              </a:r>
            </a:p>
            <a:p>
              <a:r>
                <a:rPr lang="en-US" dirty="0" smtClean="0">
                  <a:solidFill>
                    <a:schemeClr val="bg2"/>
                  </a:solidFill>
                  <a:latin typeface="Perpetua"/>
                </a:rPr>
                <a:t>+ “direct” </a:t>
              </a:r>
              <a:r>
                <a:rPr lang="el-GR" dirty="0" smtClean="0">
                  <a:solidFill>
                    <a:schemeClr val="bg2"/>
                  </a:solidFill>
                  <a:latin typeface="Times New Roman"/>
                  <a:cs typeface="Times New Roman"/>
                </a:rPr>
                <a:t>ρ</a:t>
              </a:r>
              <a:r>
                <a:rPr lang="en-US" dirty="0" smtClean="0">
                  <a:solidFill>
                    <a:schemeClr val="bg2"/>
                  </a:solidFill>
                  <a:latin typeface="Times New Roman"/>
                  <a:cs typeface="Times New Roman"/>
                </a:rPr>
                <a:t> and </a:t>
              </a:r>
              <a:r>
                <a:rPr lang="el-GR" dirty="0" smtClean="0">
                  <a:solidFill>
                    <a:schemeClr val="bg2"/>
                  </a:solidFill>
                  <a:latin typeface="Times New Roman"/>
                  <a:cs typeface="Times New Roman"/>
                </a:rPr>
                <a:t>ω</a:t>
              </a:r>
              <a:endParaRPr lang="fr-FR" dirty="0">
                <a:solidFill>
                  <a:schemeClr val="bg2"/>
                </a:solidFill>
                <a:latin typeface="Perpetua"/>
              </a:endParaRPr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>
              <a:off x="4644008" y="2276872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3347864" y="1124744"/>
            <a:ext cx="2906080" cy="4969120"/>
            <a:chOff x="3995936" y="1237610"/>
            <a:chExt cx="2922700" cy="5143718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516" r="5765"/>
            <a:stretch/>
          </p:blipFill>
          <p:spPr bwMode="auto">
            <a:xfrm>
              <a:off x="3995936" y="1362579"/>
              <a:ext cx="2714285" cy="2698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/>
            <a:stretch/>
          </p:blipFill>
          <p:spPr bwMode="auto">
            <a:xfrm>
              <a:off x="4111950" y="3883628"/>
              <a:ext cx="2598271" cy="249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5582144" y="4293095"/>
              <a:ext cx="900113" cy="340735"/>
            </a:xfrm>
            <a:prstGeom prst="rect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ppe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+</a:t>
              </a: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-</a:t>
              </a:r>
              <a:endParaRPr lang="pl-PL" sz="1600" baseline="30000" dirty="0">
                <a:solidFill>
                  <a:schemeClr val="accent6"/>
                </a:solidFill>
                <a:cs typeface="Arial" charset="0"/>
              </a:endParaRPr>
            </a:p>
          </p:txBody>
        </p:sp>
        <p:cxnSp>
          <p:nvCxnSpPr>
            <p:cNvPr id="7" name="Connecteur droit avec flèche 12"/>
            <p:cNvCxnSpPr>
              <a:cxnSpLocks noChangeShapeType="1"/>
            </p:cNvCxnSpPr>
            <p:nvPr/>
          </p:nvCxnSpPr>
          <p:spPr bwMode="auto">
            <a:xfrm flipH="1">
              <a:off x="5183410" y="2276873"/>
              <a:ext cx="1735226" cy="2447704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8" name="ZoneTexte 7"/>
            <p:cNvSpPr txBox="1"/>
            <p:nvPr/>
          </p:nvSpPr>
          <p:spPr>
            <a:xfrm>
              <a:off x="4578308" y="288371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sym typeface="Symbol"/>
                </a:rPr>
                <a:t>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832030" y="245166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696126" y="32344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CC6600"/>
                  </a:solidFill>
                  <a:latin typeface="Times New Roman"/>
                  <a:cs typeface="Times New Roman"/>
                </a:rPr>
                <a:t>ρ</a:t>
              </a:r>
              <a:endParaRPr lang="fr-FR" dirty="0">
                <a:solidFill>
                  <a:srgbClr val="CC660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870176" y="258639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ω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264078" y="52626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R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893264" y="579597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2"/>
                  </a:solidFill>
                  <a:latin typeface="Times New Roman"/>
                  <a:cs typeface="Times New Roman"/>
                </a:rPr>
                <a:t>ω</a:t>
              </a:r>
              <a:endParaRPr lang="fr-FR" dirty="0">
                <a:solidFill>
                  <a:schemeClr val="accent2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968382" y="548964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  <a:sym typeface="Symbol"/>
                </a:rPr>
                <a:t>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647714" y="1237610"/>
              <a:ext cx="900113" cy="340735"/>
            </a:xfrm>
            <a:prstGeom prst="rect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ppe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+</a:t>
              </a:r>
              <a:r>
                <a:rPr lang="pl-PL" sz="1600" dirty="0" smtClean="0">
                  <a:solidFill>
                    <a:schemeClr val="accent6"/>
                  </a:solidFill>
                  <a:cs typeface="Arial" charset="0"/>
                </a:rPr>
                <a:t>e</a:t>
              </a:r>
              <a:r>
                <a:rPr lang="pl-PL" sz="1600" baseline="30000" dirty="0" smtClean="0">
                  <a:solidFill>
                    <a:schemeClr val="accent6"/>
                  </a:solidFill>
                  <a:cs typeface="Arial" charset="0"/>
                </a:rPr>
                <a:t>-</a:t>
              </a:r>
              <a:endParaRPr lang="pl-PL" sz="1600" baseline="30000" dirty="0">
                <a:solidFill>
                  <a:schemeClr val="accent6"/>
                </a:solidFill>
                <a:cs typeface="Arial" charset="0"/>
              </a:endParaRPr>
            </a:p>
          </p:txBody>
        </p:sp>
        <p:cxnSp>
          <p:nvCxnSpPr>
            <p:cNvPr id="28" name="Connecteur droit avec flèche 12"/>
            <p:cNvCxnSpPr>
              <a:cxnSpLocks noChangeShapeType="1"/>
            </p:cNvCxnSpPr>
            <p:nvPr/>
          </p:nvCxnSpPr>
          <p:spPr bwMode="auto">
            <a:xfrm flipH="1">
              <a:off x="5183408" y="1908453"/>
              <a:ext cx="1615179" cy="36842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30" name="ZoneTexte 29"/>
          <p:cNvSpPr txBox="1"/>
          <p:nvPr/>
        </p:nvSpPr>
        <p:spPr>
          <a:xfrm>
            <a:off x="6216312" y="1052736"/>
            <a:ext cx="2590324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Effect of electromagnetic </a:t>
            </a:r>
          </a:p>
          <a:p>
            <a:r>
              <a:rPr lang="en-US" dirty="0">
                <a:solidFill>
                  <a:schemeClr val="bg2"/>
                </a:solidFill>
              </a:rPr>
              <a:t>t</a:t>
            </a:r>
            <a:r>
              <a:rPr lang="en-US" dirty="0" smtClean="0">
                <a:solidFill>
                  <a:schemeClr val="bg2"/>
                </a:solidFill>
              </a:rPr>
              <a:t>ransition FF/coupling to</a:t>
            </a:r>
          </a:p>
          <a:p>
            <a:r>
              <a:rPr lang="el-GR" dirty="0">
                <a:solidFill>
                  <a:schemeClr val="bg2"/>
                </a:solidFill>
                <a:latin typeface="Times New Roman"/>
                <a:cs typeface="Times New Roman"/>
              </a:rPr>
              <a:t>ρ</a:t>
            </a:r>
            <a:r>
              <a:rPr lang="en-US" dirty="0" smtClean="0">
                <a:solidFill>
                  <a:schemeClr val="bg2"/>
                </a:solidFill>
                <a:latin typeface="Times New Roman"/>
                <a:cs typeface="Times New Roman"/>
              </a:rPr>
              <a:t> meson of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light baryonic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resonances  </a:t>
            </a:r>
            <a:r>
              <a:rPr lang="en-US" dirty="0">
                <a:solidFill>
                  <a:schemeClr val="bg2"/>
                </a:solidFill>
              </a:rPr>
              <a:t>(N(1520</a:t>
            </a:r>
            <a:r>
              <a:rPr lang="en-US" dirty="0" smtClean="0">
                <a:solidFill>
                  <a:schemeClr val="bg2"/>
                </a:solidFill>
              </a:rPr>
              <a:t>),…)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/>
          <a:srcRect l="24991" t="6336" r="59532" b="40005"/>
          <a:stretch>
            <a:fillRect/>
          </a:stretch>
        </p:blipFill>
        <p:spPr bwMode="auto">
          <a:xfrm>
            <a:off x="0" y="4056153"/>
            <a:ext cx="9361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58484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i="1" dirty="0"/>
              <a:t>G. </a:t>
            </a:r>
            <a:r>
              <a:rPr lang="fr-FR" sz="1400" i="1" dirty="0" err="1"/>
              <a:t>Agakishiev</a:t>
            </a:r>
            <a:r>
              <a:rPr lang="fr-FR" sz="1400" i="1" dirty="0"/>
              <a:t> et al. 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 </a:t>
            </a:r>
            <a:r>
              <a:rPr lang="fr-FR" sz="1400" dirty="0" err="1" smtClean="0"/>
              <a:t>Eur.Phys.J</a:t>
            </a:r>
            <a:r>
              <a:rPr lang="fr-FR" sz="1400" dirty="0"/>
              <a:t>. A50 (2014) 8</a:t>
            </a:r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>
          <a:xfrm>
            <a:off x="457200" y="63912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HADRON 2015</a:t>
            </a:r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3124200" y="639125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B. Ramstein   </a:t>
            </a:r>
            <a:endParaRPr lang="fr-FR" dirty="0"/>
          </a:p>
        </p:txBody>
      </p:sp>
      <p:pic>
        <p:nvPicPr>
          <p:cNvPr id="35" name="Picture 5" descr="resonance"/>
          <p:cNvPicPr>
            <a:picLocks noChangeAspect="1" noChangeArrowheads="1"/>
          </p:cNvPicPr>
          <p:nvPr/>
        </p:nvPicPr>
        <p:blipFill rotWithShape="1">
          <a:blip r:embed="rId6" cstate="print"/>
          <a:srcRect l="50000" t="-7673"/>
          <a:stretch/>
        </p:blipFill>
        <p:spPr bwMode="auto">
          <a:xfrm>
            <a:off x="6792475" y="2278237"/>
            <a:ext cx="965994" cy="80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4897" y="4155542"/>
            <a:ext cx="2221300" cy="202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droite 31"/>
          <p:cNvSpPr/>
          <p:nvPr/>
        </p:nvSpPr>
        <p:spPr>
          <a:xfrm>
            <a:off x="2771800" y="2047405"/>
            <a:ext cx="64807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6253943" y="3232212"/>
            <a:ext cx="2823209" cy="92333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Inclusive 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err="1" smtClean="0">
                <a:solidFill>
                  <a:schemeClr val="bg1"/>
                </a:solidFill>
              </a:rPr>
              <a:t>+</a:t>
            </a:r>
            <a:r>
              <a:rPr lang="fr-FR" dirty="0" err="1" smtClean="0">
                <a:solidFill>
                  <a:schemeClr val="bg1"/>
                </a:solidFill>
              </a:rPr>
              <a:t>e</a:t>
            </a:r>
            <a:r>
              <a:rPr lang="fr-FR" baseline="30000" dirty="0" smtClean="0">
                <a:solidFill>
                  <a:schemeClr val="bg1"/>
                </a:solidFill>
              </a:rPr>
              <a:t>-</a:t>
            </a:r>
            <a:r>
              <a:rPr lang="fr-FR" dirty="0" smtClean="0">
                <a:solidFill>
                  <a:schemeClr val="bg1"/>
                </a:solidFill>
              </a:rPr>
              <a:t> production </a:t>
            </a:r>
          </a:p>
          <a:p>
            <a:r>
              <a:rPr lang="fr-FR" dirty="0" err="1">
                <a:solidFill>
                  <a:schemeClr val="bg1"/>
                </a:solidFill>
              </a:rPr>
              <a:t>r</a:t>
            </a:r>
            <a:r>
              <a:rPr lang="fr-FR" dirty="0" err="1" smtClean="0">
                <a:solidFill>
                  <a:schemeClr val="bg1"/>
                </a:solidFill>
              </a:rPr>
              <a:t>eproduced</a:t>
            </a:r>
            <a:r>
              <a:rPr lang="fr-FR" dirty="0" smtClean="0">
                <a:solidFill>
                  <a:schemeClr val="bg1"/>
                </a:solidFill>
              </a:rPr>
              <a:t> by </a:t>
            </a:r>
            <a:r>
              <a:rPr lang="fr-FR" dirty="0" err="1" smtClean="0">
                <a:solidFill>
                  <a:schemeClr val="bg1"/>
                </a:solidFill>
              </a:rPr>
              <a:t>resonnace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model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ρ</a:t>
            </a:r>
            <a:r>
              <a:rPr lang="fr-FR" dirty="0" smtClean="0">
                <a:solidFill>
                  <a:schemeClr val="bg1"/>
                </a:solidFill>
                <a:latin typeface="Times New Roman"/>
                <a:cs typeface="Times New Roman"/>
              </a:rPr>
              <a:t>NN* </a:t>
            </a:r>
            <a:r>
              <a:rPr lang="fr-FR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couplings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1520" y="1124744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</a:t>
            </a:r>
            <a:r>
              <a:rPr lang="fr-FR" sz="2000" dirty="0" err="1" smtClean="0"/>
              <a:t>+p</a:t>
            </a:r>
            <a:r>
              <a:rPr lang="fr-FR" sz="2000" dirty="0" smtClean="0"/>
              <a:t> </a:t>
            </a:r>
            <a:r>
              <a:rPr lang="fr-FR" sz="2000" dirty="0" smtClean="0">
                <a:sym typeface="Symbol"/>
              </a:rPr>
              <a:t>pp </a:t>
            </a:r>
            <a:r>
              <a:rPr lang="fr-FR" sz="2000" dirty="0" err="1" smtClean="0">
                <a:sym typeface="Symbol"/>
              </a:rPr>
              <a:t>e</a:t>
            </a:r>
            <a:r>
              <a:rPr lang="fr-FR" sz="2000" baseline="30000" dirty="0" err="1" smtClean="0">
                <a:sym typeface="Symbol"/>
              </a:rPr>
              <a:t>+</a:t>
            </a:r>
            <a:r>
              <a:rPr lang="fr-FR" sz="2000" dirty="0" err="1" smtClean="0">
                <a:sym typeface="Symbol"/>
              </a:rPr>
              <a:t>e</a:t>
            </a:r>
            <a:r>
              <a:rPr lang="fr-FR" sz="2000" baseline="30000" dirty="0" smtClean="0">
                <a:sym typeface="Symbol"/>
              </a:rPr>
              <a:t> -  </a:t>
            </a:r>
            <a:r>
              <a:rPr lang="fr-FR" sz="2000" dirty="0" smtClean="0"/>
              <a:t>3.5 </a:t>
            </a:r>
            <a:r>
              <a:rPr lang="fr-FR" sz="2000" dirty="0" err="1" smtClean="0"/>
              <a:t>GeV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6480720" y="6165304"/>
            <a:ext cx="4644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i="1" dirty="0" smtClean="0"/>
              <a:t>J. </a:t>
            </a:r>
            <a:r>
              <a:rPr lang="nl-NL" sz="1400" i="1" dirty="0" err="1" smtClean="0"/>
              <a:t>Weil</a:t>
            </a:r>
            <a:r>
              <a:rPr lang="nl-NL" sz="1400" i="1" dirty="0" smtClean="0"/>
              <a:t>, et al., EPJA 48, 111 (2012)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22083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Pion beam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experiments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    </a:t>
            </a:r>
            <a:br>
              <a:rPr lang="en-US" dirty="0" smtClean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E43FCDA7-91C5-4A89-872F-33E1678228B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212334"/>
            <a:ext cx="2133600" cy="365125"/>
          </a:xfrm>
        </p:spPr>
        <p:txBody>
          <a:bodyPr/>
          <a:lstStyle/>
          <a:p>
            <a:r>
              <a:rPr lang="fr-FR" smtClean="0">
                <a:solidFill>
                  <a:srgbClr val="424456"/>
                </a:solidFill>
              </a:rPr>
              <a:t>HADRON 2015</a:t>
            </a:r>
            <a:endParaRPr lang="fr-FR">
              <a:solidFill>
                <a:srgbClr val="424456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12334"/>
            <a:ext cx="2895600" cy="365125"/>
          </a:xfrm>
        </p:spPr>
        <p:txBody>
          <a:bodyPr/>
          <a:lstStyle/>
          <a:p>
            <a:r>
              <a:rPr lang="de-DE" smtClean="0">
                <a:solidFill>
                  <a:srgbClr val="424456"/>
                </a:solidFill>
              </a:rPr>
              <a:t>B. Ramstein   </a:t>
            </a:r>
            <a:endParaRPr lang="fr-FR">
              <a:solidFill>
                <a:srgbClr val="42445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35995"/>
            <a:ext cx="4233087" cy="14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0547" y="2817510"/>
            <a:ext cx="3515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2 Double-</a:t>
            </a:r>
            <a:r>
              <a:rPr lang="fr-FR" dirty="0" err="1" smtClean="0"/>
              <a:t>Sided</a:t>
            </a:r>
            <a:r>
              <a:rPr lang="fr-FR" dirty="0" smtClean="0"/>
              <a:t> </a:t>
            </a:r>
            <a:r>
              <a:rPr lang="fr-FR" dirty="0" err="1"/>
              <a:t>Silicon</a:t>
            </a:r>
            <a:r>
              <a:rPr lang="fr-FR" dirty="0"/>
              <a:t> </a:t>
            </a:r>
            <a:r>
              <a:rPr lang="fr-FR" dirty="0" err="1" smtClean="0"/>
              <a:t>sensors</a:t>
            </a:r>
            <a:endParaRPr lang="fr-FR" dirty="0"/>
          </a:p>
          <a:p>
            <a:r>
              <a:rPr lang="en-US" dirty="0" smtClean="0"/>
              <a:t>100 x100mm</a:t>
            </a:r>
            <a:r>
              <a:rPr lang="en-US" baseline="30000" dirty="0" smtClean="0"/>
              <a:t>2</a:t>
            </a:r>
            <a:r>
              <a:rPr lang="en-US" dirty="0"/>
              <a:t>, 300μm thick</a:t>
            </a:r>
          </a:p>
          <a:p>
            <a:r>
              <a:rPr lang="fr-FR" dirty="0" smtClean="0"/>
              <a:t>2 x128 </a:t>
            </a:r>
            <a:r>
              <a:rPr lang="fr-FR" dirty="0" err="1" smtClean="0"/>
              <a:t>channels</a:t>
            </a:r>
            <a:endParaRPr lang="fr-FR" dirty="0" smtClean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0406" y="764704"/>
            <a:ext cx="3207458" cy="925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FF0000"/>
                </a:solidFill>
              </a:rPr>
              <a:t>         GSI pion </a:t>
            </a:r>
            <a:r>
              <a:rPr lang="fr-FR" b="1" dirty="0" err="1" smtClean="0">
                <a:solidFill>
                  <a:srgbClr val="FF0000"/>
                </a:solidFill>
              </a:rPr>
              <a:t>beam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momentum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pl-PL" b="1" dirty="0">
                <a:solidFill>
                  <a:prstClr val="black"/>
                </a:solidFill>
              </a:rPr>
              <a:t>0.6 &lt; p &lt;1.5  </a:t>
            </a:r>
            <a:r>
              <a:rPr lang="pl-PL" b="1" dirty="0" smtClean="0">
                <a:solidFill>
                  <a:prstClr val="black"/>
                </a:solidFill>
              </a:rPr>
              <a:t>GeV/c</a:t>
            </a:r>
            <a:endParaRPr lang="en-US" b="1" dirty="0" smtClean="0">
              <a:solidFill>
                <a:prstClr val="black"/>
              </a:solidFill>
            </a:endParaRPr>
          </a:p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prstClr val="black"/>
                </a:solidFill>
              </a:rPr>
              <a:t>       pion flux ~  10</a:t>
            </a:r>
            <a:r>
              <a:rPr lang="fr-FR" b="1" baseline="30000" dirty="0" smtClean="0">
                <a:solidFill>
                  <a:prstClr val="black"/>
                </a:solidFill>
              </a:rPr>
              <a:t>6</a:t>
            </a:r>
            <a:r>
              <a:rPr lang="fr-FR" b="1" dirty="0" smtClean="0">
                <a:solidFill>
                  <a:prstClr val="black"/>
                </a:solidFill>
              </a:rPr>
              <a:t>/s at 1 </a:t>
            </a:r>
            <a:r>
              <a:rPr lang="fr-FR" b="1" dirty="0" err="1" smtClean="0">
                <a:solidFill>
                  <a:prstClr val="black"/>
                </a:solidFill>
              </a:rPr>
              <a:t>GeV</a:t>
            </a:r>
            <a:r>
              <a:rPr lang="fr-FR" b="1" dirty="0" smtClean="0">
                <a:solidFill>
                  <a:prstClr val="black"/>
                </a:solidFill>
              </a:rPr>
              <a:t>/c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99624" y="921495"/>
            <a:ext cx="2006318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Pion </a:t>
            </a:r>
            <a:r>
              <a:rPr lang="fr-FR" b="1" dirty="0" err="1">
                <a:solidFill>
                  <a:srgbClr val="FF0000"/>
                </a:solidFill>
              </a:rPr>
              <a:t>beam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tracker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91912" y="921495"/>
            <a:ext cx="184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Diamond</a:t>
            </a:r>
            <a:r>
              <a:rPr lang="fr-FR" dirty="0" smtClean="0"/>
              <a:t> detectors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2990" y="4782051"/>
            <a:ext cx="84114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2014 </a:t>
            </a:r>
            <a:r>
              <a:rPr lang="fr-FR" dirty="0" err="1" smtClean="0"/>
              <a:t>experiment</a:t>
            </a:r>
            <a:r>
              <a:rPr lang="fr-FR" dirty="0" smtClean="0"/>
              <a:t>: Limited </a:t>
            </a:r>
            <a:r>
              <a:rPr lang="fr-FR" dirty="0" err="1" smtClean="0"/>
              <a:t>beam</a:t>
            </a:r>
            <a:r>
              <a:rPr lang="fr-FR" dirty="0" smtClean="0"/>
              <a:t> time +</a:t>
            </a:r>
            <a:r>
              <a:rPr lang="fr-FR" dirty="0" err="1" smtClean="0"/>
              <a:t>intensity</a:t>
            </a:r>
            <a:endParaRPr lang="fr-FR" dirty="0" smtClean="0"/>
          </a:p>
          <a:p>
            <a:r>
              <a:rPr lang="fr-FR" dirty="0" smtClean="0"/>
              <a:t>                                Use of </a:t>
            </a:r>
            <a:r>
              <a:rPr lang="fr-FR" dirty="0" err="1" smtClean="0"/>
              <a:t>Polyethylene</a:t>
            </a:r>
            <a:r>
              <a:rPr lang="fr-FR" dirty="0" smtClean="0"/>
              <a:t> (CH</a:t>
            </a:r>
            <a:r>
              <a:rPr lang="fr-FR" baseline="-25000" dirty="0" smtClean="0"/>
              <a:t>2</a:t>
            </a:r>
            <a:r>
              <a:rPr lang="fr-FR" dirty="0" smtClean="0"/>
              <a:t>)</a:t>
            </a:r>
            <a:r>
              <a:rPr lang="fr-FR" baseline="-25000" dirty="0" smtClean="0"/>
              <a:t>n</a:t>
            </a:r>
            <a:r>
              <a:rPr lang="fr-FR" dirty="0" smtClean="0"/>
              <a:t> and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targets</a:t>
            </a:r>
            <a:endParaRPr lang="fr-FR" dirty="0"/>
          </a:p>
          <a:p>
            <a:r>
              <a:rPr lang="fr-FR" dirty="0" smtClean="0"/>
              <a:t>Motivations: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π</a:t>
            </a:r>
            <a:r>
              <a:rPr lang="fr-FR" dirty="0"/>
              <a:t>+A </a:t>
            </a:r>
            <a:r>
              <a:rPr lang="fr-FR" dirty="0" err="1"/>
              <a:t>studies</a:t>
            </a:r>
            <a:r>
              <a:rPr lang="fr-FR" dirty="0"/>
              <a:t> at p=1.7 </a:t>
            </a:r>
            <a:r>
              <a:rPr lang="fr-FR" dirty="0" err="1"/>
              <a:t>GeV</a:t>
            </a:r>
            <a:r>
              <a:rPr lang="fr-FR" dirty="0"/>
              <a:t>/c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dirty="0" err="1"/>
              <a:t>investigate</a:t>
            </a:r>
            <a:r>
              <a:rPr lang="fr-FR" dirty="0"/>
              <a:t> the </a:t>
            </a:r>
            <a:r>
              <a:rPr lang="fr-FR" dirty="0">
                <a:solidFill>
                  <a:srgbClr val="FFFF00"/>
                </a:solidFill>
              </a:rPr>
              <a:t>N(1520)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both</a:t>
            </a:r>
            <a:r>
              <a:rPr lang="fr-FR" dirty="0"/>
              <a:t> in </a:t>
            </a:r>
            <a:r>
              <a:rPr lang="fr-FR" dirty="0" err="1"/>
              <a:t>e</a:t>
            </a:r>
            <a:r>
              <a:rPr lang="fr-FR" baseline="30000" dirty="0" err="1"/>
              <a:t>+</a:t>
            </a:r>
            <a:r>
              <a:rPr lang="fr-FR" dirty="0" err="1"/>
              <a:t>e</a:t>
            </a:r>
            <a:r>
              <a:rPr lang="fr-FR" baseline="30000" dirty="0"/>
              <a:t>-</a:t>
            </a:r>
            <a:r>
              <a:rPr lang="fr-FR" dirty="0"/>
              <a:t> (Time-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factors</a:t>
            </a:r>
            <a:r>
              <a:rPr lang="fr-FR" dirty="0"/>
              <a:t>)</a:t>
            </a:r>
          </a:p>
          <a:p>
            <a:r>
              <a:rPr lang="fr-FR" dirty="0"/>
              <a:t>                                               and in </a:t>
            </a:r>
            <a:r>
              <a:rPr lang="el-GR" dirty="0"/>
              <a:t>π</a:t>
            </a:r>
            <a:r>
              <a:rPr lang="fr-FR" baseline="30000" dirty="0"/>
              <a:t>+</a:t>
            </a:r>
            <a:r>
              <a:rPr lang="el-GR" dirty="0"/>
              <a:t>π</a:t>
            </a:r>
            <a:r>
              <a:rPr lang="fr-FR" baseline="30000" dirty="0"/>
              <a:t>-  </a:t>
            </a:r>
            <a:r>
              <a:rPr lang="fr-FR" dirty="0" err="1"/>
              <a:t>channels</a:t>
            </a:r>
            <a:r>
              <a:rPr lang="fr-FR" dirty="0"/>
              <a:t> (PWA </a:t>
            </a:r>
            <a:r>
              <a:rPr lang="fr-FR" dirty="0" err="1"/>
              <a:t>analysis</a:t>
            </a:r>
            <a:r>
              <a:rPr lang="fr-FR" dirty="0"/>
              <a:t> for </a:t>
            </a:r>
            <a:r>
              <a:rPr lang="el-GR" dirty="0">
                <a:latin typeface="Times New Roman"/>
                <a:cs typeface="Times New Roman"/>
              </a:rPr>
              <a:t>ρ</a:t>
            </a:r>
            <a:r>
              <a:rPr lang="fr-FR" dirty="0">
                <a:latin typeface="Times New Roman"/>
                <a:cs typeface="Times New Roman"/>
              </a:rPr>
              <a:t>NN(1520) </a:t>
            </a:r>
            <a:r>
              <a:rPr lang="fr-FR" dirty="0" err="1">
                <a:latin typeface="Times New Roman"/>
                <a:cs typeface="Times New Roman"/>
              </a:rPr>
              <a:t>couplings</a:t>
            </a:r>
            <a:r>
              <a:rPr lang="fr-FR" dirty="0">
                <a:latin typeface="Times New Roman"/>
                <a:cs typeface="Times New Roman"/>
              </a:rPr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43560" y="320052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Δ</a:t>
            </a:r>
            <a:r>
              <a:rPr lang="fr-FR" dirty="0" smtClean="0">
                <a:latin typeface="Arial"/>
                <a:cs typeface="Arial"/>
              </a:rPr>
              <a:t>p/p</a:t>
            </a:r>
            <a:r>
              <a:rPr lang="fr-FR" dirty="0">
                <a:latin typeface="Times New Roman"/>
                <a:cs typeface="Times New Roman"/>
              </a:rPr>
              <a:t>&lt;</a:t>
            </a:r>
            <a:r>
              <a:rPr lang="fr-FR" dirty="0" smtClean="0">
                <a:latin typeface="Times New Roman"/>
                <a:cs typeface="Times New Roman"/>
              </a:rPr>
              <a:t>0.3%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3" y="1916832"/>
            <a:ext cx="3196801" cy="2664001"/>
          </a:xfrm>
          <a:prstGeom prst="rect">
            <a:avLst/>
          </a:prstGeom>
        </p:spPr>
      </p:pic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7812360" y="1596876"/>
            <a:ext cx="1195771" cy="1112044"/>
            <a:chOff x="0" y="0"/>
            <a:chExt cx="2303" cy="1402"/>
          </a:xfrm>
        </p:grpSpPr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2304" cy="1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8" name="Connecteur droit avec flèche 17"/>
          <p:cNvCxnSpPr>
            <a:stCxn id="1026" idx="3"/>
          </p:cNvCxnSpPr>
          <p:nvPr/>
        </p:nvCxnSpPr>
        <p:spPr>
          <a:xfrm flipH="1" flipV="1">
            <a:off x="7164288" y="1844824"/>
            <a:ext cx="560679" cy="220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173806" y="1151329"/>
            <a:ext cx="834844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HADES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19872" y="3789040"/>
            <a:ext cx="5439694" cy="9233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Unique </a:t>
            </a:r>
            <a:r>
              <a:rPr lang="fr-FR" b="1" dirty="0" err="1" smtClean="0">
                <a:solidFill>
                  <a:srgbClr val="FF0000"/>
                </a:solidFill>
              </a:rPr>
              <a:t>tool</a:t>
            </a:r>
            <a:r>
              <a:rPr lang="fr-FR" b="1" dirty="0" smtClean="0">
                <a:solidFill>
                  <a:srgbClr val="FF0000"/>
                </a:solidFill>
              </a:rPr>
              <a:t>  for  </a:t>
            </a:r>
            <a:r>
              <a:rPr lang="fr-FR" b="1" dirty="0" err="1" smtClean="0">
                <a:solidFill>
                  <a:srgbClr val="FF0000"/>
                </a:solidFill>
              </a:rPr>
              <a:t>improving</a:t>
            </a:r>
            <a:r>
              <a:rPr lang="fr-FR" b="1" dirty="0" smtClean="0">
                <a:solidFill>
                  <a:srgbClr val="FF0000"/>
                </a:solidFill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</a:rPr>
              <a:t>very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poor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dirty="0" smtClean="0">
                <a:solidFill>
                  <a:srgbClr val="FF0000"/>
                </a:solidFill>
              </a:rPr>
              <a:t>p and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dirty="0" smtClean="0">
                <a:solidFill>
                  <a:srgbClr val="FF0000"/>
                </a:solidFill>
              </a:rPr>
              <a:t>A </a:t>
            </a:r>
          </a:p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reaction</a:t>
            </a:r>
            <a:r>
              <a:rPr lang="fr-FR" b="1" dirty="0" smtClean="0">
                <a:solidFill>
                  <a:srgbClr val="FF0000"/>
                </a:solidFill>
              </a:rPr>
              <a:t> data base:</a:t>
            </a:r>
          </a:p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detection</a:t>
            </a:r>
            <a:r>
              <a:rPr lang="fr-FR" b="1" dirty="0" smtClean="0">
                <a:solidFill>
                  <a:srgbClr val="FF0000"/>
                </a:solidFill>
              </a:rPr>
              <a:t> of 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, 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, p,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- </a:t>
            </a:r>
            <a:r>
              <a:rPr lang="fr-FR" b="1" dirty="0" smtClean="0">
                <a:solidFill>
                  <a:srgbClr val="FF0000"/>
                </a:solidFill>
              </a:rPr>
              <a:t>, K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, K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and  </a:t>
            </a:r>
            <a:r>
              <a:rPr lang="fr-FR" b="1" dirty="0" err="1" smtClean="0">
                <a:solidFill>
                  <a:srgbClr val="FF0000"/>
                </a:solidFill>
              </a:rPr>
              <a:t>soon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fr-FR" b="1" dirty="0" smtClean="0">
                <a:solidFill>
                  <a:srgbClr val="FF0000"/>
                </a:solidFill>
              </a:rPr>
              <a:t>&gt;2016) 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pitaux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</TotalTime>
  <Words>2522</Words>
  <Application>Microsoft Office PowerPoint</Application>
  <PresentationFormat>Affichage à l'écran (4:3)</PresentationFormat>
  <Paragraphs>529</Paragraphs>
  <Slides>25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Thème Office</vt:lpstr>
      <vt:lpstr>5_Capitaux</vt:lpstr>
      <vt:lpstr>2_Capitaux</vt:lpstr>
      <vt:lpstr>1_Thème Office</vt:lpstr>
      <vt:lpstr>Equation</vt:lpstr>
      <vt:lpstr>Microsoft Éditeur d'équations 3.0</vt:lpstr>
      <vt:lpstr>Studying Time-like Baryonic Transitions with HADES</vt:lpstr>
      <vt:lpstr>Outline</vt:lpstr>
      <vt:lpstr>Présentation PowerPoint</vt:lpstr>
      <vt:lpstr>Electromagnetic baryonic transitions in Time-Like and Space-Like region:   towards a global picture ?</vt:lpstr>
      <vt:lpstr>Présentation PowerPoint</vt:lpstr>
      <vt:lpstr>Présentation PowerPoint</vt:lpstr>
      <vt:lpstr>Δ(1232) Dalitz decay : ppppe+e- at 1.25 GeV </vt:lpstr>
      <vt:lpstr>Présentation PowerPoint</vt:lpstr>
      <vt:lpstr>   Pion beam experiments      </vt:lpstr>
      <vt:lpstr>π-+p π-p, π π N: data analysis</vt:lpstr>
      <vt:lpstr>Towards a new extraction of N(1520) couplings in the 2π channel</vt:lpstr>
      <vt:lpstr> </vt:lpstr>
      <vt:lpstr>Présentation PowerPoint</vt:lpstr>
      <vt:lpstr>Présentation PowerPoint</vt:lpstr>
      <vt:lpstr>Présentation PowerPoint</vt:lpstr>
      <vt:lpstr>Conclusion</vt:lpstr>
      <vt:lpstr>Présentation PowerPoint</vt:lpstr>
      <vt:lpstr>Présentation PowerPoint</vt:lpstr>
      <vt:lpstr>πNππN: present status </vt:lpstr>
      <vt:lpstr>Models for  N-  magnetic  transition  form factor in Time-Like region</vt:lpstr>
      <vt:lpstr>Présentation PowerPoint</vt:lpstr>
      <vt:lpstr>Présentation PowerPoint</vt:lpstr>
      <vt:lpstr>Présentation PowerPoint</vt:lpstr>
      <vt:lpstr>Présentation PowerPoint</vt:lpstr>
      <vt:lpstr>Studying cold nuclear matter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Beatrice ramstein</dc:creator>
  <cp:lastModifiedBy>Beatrice ramstein</cp:lastModifiedBy>
  <cp:revision>177</cp:revision>
  <cp:lastPrinted>2015-09-11T14:05:20Z</cp:lastPrinted>
  <dcterms:created xsi:type="dcterms:W3CDTF">2015-08-22T14:09:42Z</dcterms:created>
  <dcterms:modified xsi:type="dcterms:W3CDTF">2015-09-14T19:02:18Z</dcterms:modified>
</cp:coreProperties>
</file>