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</p:sldMasterIdLst>
  <p:notesMasterIdLst>
    <p:notesMasterId r:id="rId41"/>
  </p:notesMasterIdLst>
  <p:sldIdLst>
    <p:sldId id="257" r:id="rId5"/>
    <p:sldId id="258" r:id="rId6"/>
    <p:sldId id="259" r:id="rId7"/>
    <p:sldId id="268" r:id="rId8"/>
    <p:sldId id="291" r:id="rId9"/>
    <p:sldId id="267" r:id="rId10"/>
    <p:sldId id="272" r:id="rId11"/>
    <p:sldId id="273" r:id="rId12"/>
    <p:sldId id="293" r:id="rId13"/>
    <p:sldId id="294" r:id="rId14"/>
    <p:sldId id="295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74" r:id="rId25"/>
    <p:sldId id="271" r:id="rId26"/>
    <p:sldId id="275" r:id="rId27"/>
    <p:sldId id="276" r:id="rId28"/>
    <p:sldId id="277" r:id="rId29"/>
    <p:sldId id="278" r:id="rId30"/>
    <p:sldId id="279" r:id="rId31"/>
    <p:sldId id="281" r:id="rId32"/>
    <p:sldId id="280" r:id="rId33"/>
    <p:sldId id="282" r:id="rId34"/>
    <p:sldId id="283" r:id="rId35"/>
    <p:sldId id="284" r:id="rId36"/>
    <p:sldId id="285" r:id="rId37"/>
    <p:sldId id="286" r:id="rId38"/>
    <p:sldId id="288" r:id="rId39"/>
    <p:sldId id="289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9C902-0529-4D86-864D-B2C33BC313D8}" type="datetimeFigureOut">
              <a:rPr lang="zh-CN" altLang="en-US" smtClean="0"/>
              <a:t>2015/9/16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E335B-E641-43BB-843E-D04442FB09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25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1054100" indent="-209550">
              <a:defRPr>
                <a:solidFill>
                  <a:schemeClr val="tx1"/>
                </a:solidFill>
                <a:latin typeface="Arial" charset="0"/>
              </a:defRPr>
            </a:lvl3pPr>
            <a:lvl4pPr marL="1476375" indent="-209550">
              <a:defRPr>
                <a:solidFill>
                  <a:schemeClr val="tx1"/>
                </a:solidFill>
                <a:latin typeface="Arial" charset="0"/>
              </a:defRPr>
            </a:lvl4pPr>
            <a:lvl5pPr marL="1898650" indent="-209550">
              <a:defRPr>
                <a:solidFill>
                  <a:schemeClr val="tx1"/>
                </a:solidFill>
                <a:latin typeface="Arial" charset="0"/>
              </a:defRPr>
            </a:lvl5pPr>
            <a:lvl6pPr marL="23558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30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02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74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EFEFF6C-4BFC-42CD-86F2-60447BBBBBA3}" type="slidenum">
              <a:rPr lang="zh-CN" altLang="en-GB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 altLang="zh-CN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703263"/>
            <a:ext cx="4594225" cy="3446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60863"/>
            <a:ext cx="5010150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0C315E-36B1-4FAD-89D5-2415EEE64A3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4786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060A92-70B3-4902-B975-49C587C007B9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3174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6A5C3A-53CC-4F9C-B68F-FBE0D5585B0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24320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5861-2714-4902-ABC5-9E6A11E7719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81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C02E-8C5A-47C3-9CBC-0AA1695AF5F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7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DC99-81A3-4A57-81AF-94988DA5904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0D60-53A6-43A0-A4A3-98BF191ED2E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D0D74-8D10-4937-B65E-4419A16BD24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32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76919-3C29-41E7-AF63-65504E8723E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34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4C81F-56F1-4961-BE06-E85F3C604B4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05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86AA-6C05-4D97-A595-381EDD77E37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7DF5F6-0141-44BB-8D9A-8E6ED45BE9F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18777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2196-5E48-4ED5-B61C-2B73FD2A44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3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094BF-17E8-403C-9CA3-3D83AE61490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49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8ADB-326D-4D0B-B5C1-EA28EDADD05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12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标题，媒体剪辑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媒体占位符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E9EE1-9C81-4A10-A25F-EB9F74641DF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20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F46E7-F1ED-49DD-9757-BA897AF225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49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74B79-DEF0-4E35-A57C-2C27E593D71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88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9EED5-C753-4A02-B6F5-6B2DAD048B3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55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88DD2-B8F5-471E-BD4D-7D711D36334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76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9441C-FD19-40B1-869A-17DD9E9A55D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09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69C9B-C57B-4800-92A9-A49873E5766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1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16A94-8FB1-4F5B-B166-DAA68524FDE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158927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9E861-D85A-49AE-BB8D-3D16A6A4959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0199-9746-4323-86A1-9A3AAE6AB25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47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BFD83-F6E9-4F49-9BCF-A5A9AEC3250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596F9-1CF2-45F0-8E7B-C2DE28E3AF6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39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EC7F-8F9A-4CF9-8A82-C8612296350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3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8177E-E386-47A7-96B0-C915673CB79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13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43F14-DFF1-40BD-AA59-F081B004E75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47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F7164-F80E-4891-B3C5-AD6812A774A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27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FB1FD-61EC-43FA-BA3A-34A594CD227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71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F7704-0926-4FC1-8B04-36656AF9300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8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726F3E-5AA9-4DE8-AAEE-6B90BE1D7C3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21297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E333-5EA5-4B87-9EC8-FB62154BAE1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70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2B00D-0C2C-4045-823D-F70C65698BD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21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AE72-68DC-48A1-ACAD-8817234B6F8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70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6E5A5-186C-4F14-871E-F4EEE0C7AAF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42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4C3BF-AFCE-4B4A-8019-D3ECEF492EA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39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26A9-3D16-49F2-8A87-CDE3296DA14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79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68A48-B3C2-45C1-BBA2-8AFB314E70B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2B9A85-C6E2-406E-912E-3D094C7067E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981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EDE7FF-34C5-472D-AF73-E1C8AF6D408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173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A42FD3-5501-4466-B0EF-C693BF37ED6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4695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58A9E8-C34F-41AF-9746-A1FB7A48180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543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732A00-4582-4C21-9DFB-866BDFB9CEB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1767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BE0D1-A52E-4683-BD66-0D7424BBFB46}" type="slidenum">
              <a:rPr lang="zh-CN" alt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7676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24F21-D4FA-4518-8064-C9B4C4EB4B98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4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0C15A8-E809-43B3-B704-2E57DD97D891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4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3C742-892B-4096-AE91-3898A317341C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2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8280400" cy="1077218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FF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US" altLang="zh-CN" b="1" smtClean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The </a:t>
            </a:r>
            <a:r>
              <a:rPr lang="en-US" altLang="zh-CN" b="1" dirty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r</a:t>
            </a:r>
            <a:r>
              <a:rPr lang="en-US" altLang="zh-CN" b="1" smtClean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ole </a:t>
            </a:r>
            <a:r>
              <a:rPr lang="en-US" altLang="zh-CN" b="1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of </a:t>
            </a:r>
            <a:r>
              <a:rPr lang="en-US" altLang="zh-CN" b="1" smtClean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anomalous </a:t>
            </a:r>
            <a:r>
              <a:rPr lang="en-US" altLang="zh-CN" b="1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t</a:t>
            </a:r>
            <a:r>
              <a:rPr lang="en-US" altLang="zh-CN" b="1" smtClean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riangle </a:t>
            </a:r>
            <a:r>
              <a:rPr lang="en-US" altLang="zh-CN" b="1" dirty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s</a:t>
            </a:r>
            <a:r>
              <a:rPr lang="en-US" altLang="zh-CN" b="1" smtClean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ingularity </a:t>
            </a:r>
            <a:r>
              <a:rPr lang="en-US" altLang="zh-CN" b="1" dirty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in </a:t>
            </a:r>
            <a:r>
              <a:rPr lang="en-US" altLang="zh-CN" b="1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the </a:t>
            </a:r>
            <a:r>
              <a:rPr lang="en-US" altLang="zh-CN" b="1" smtClean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understanding </a:t>
            </a:r>
            <a:r>
              <a:rPr lang="en-US" altLang="zh-CN" b="1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of </a:t>
            </a:r>
            <a:r>
              <a:rPr lang="en-US" altLang="zh-CN" b="1" smtClean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threshold </a:t>
            </a:r>
            <a:r>
              <a:rPr lang="en-US" altLang="zh-CN" b="1" dirty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p</a:t>
            </a:r>
            <a:r>
              <a:rPr lang="en-US" altLang="zh-CN" b="1" smtClean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henomena  </a:t>
            </a:r>
            <a:endParaRPr lang="en-US" altLang="zh-CN" b="1" dirty="0">
              <a:solidFill>
                <a:srgbClr val="333399"/>
              </a:solidFill>
              <a:latin typeface="Calibri" pitchFamily="34" charset="0"/>
              <a:ea typeface="SimHei" pitchFamily="49" charset="-122"/>
            </a:endParaRPr>
          </a:p>
        </p:txBody>
      </p:sp>
      <p:pic>
        <p:nvPicPr>
          <p:cNvPr id="13315" name="Picture 5" descr="ihe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0488"/>
            <a:ext cx="1428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84213" y="6156012"/>
            <a:ext cx="79200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dirty="0">
                <a:solidFill>
                  <a:srgbClr val="0000CC"/>
                </a:solidFill>
              </a:rPr>
              <a:t>XVI International Conference on Hadron Spectroscopy</a:t>
            </a:r>
            <a:r>
              <a:rPr lang="en-US" altLang="zh-CN" sz="1800" dirty="0">
                <a:solidFill>
                  <a:srgbClr val="0000CC"/>
                </a:solidFill>
              </a:rPr>
              <a:t/>
            </a:r>
            <a:br>
              <a:rPr lang="en-US" altLang="zh-CN" sz="1800" dirty="0">
                <a:solidFill>
                  <a:srgbClr val="0000CC"/>
                </a:solidFill>
              </a:rPr>
            </a:br>
            <a:r>
              <a:rPr lang="en-US" altLang="zh-CN" sz="1800" dirty="0">
                <a:solidFill>
                  <a:srgbClr val="0000CC"/>
                </a:solidFill>
              </a:rPr>
              <a:t>September 13-18, </a:t>
            </a:r>
            <a:r>
              <a:rPr lang="en-US" altLang="zh-CN" sz="1800" dirty="0" smtClean="0">
                <a:solidFill>
                  <a:srgbClr val="0000CC"/>
                </a:solidFill>
              </a:rPr>
              <a:t>2015, Newport </a:t>
            </a:r>
            <a:r>
              <a:rPr lang="en-US" altLang="zh-CN" sz="1800" dirty="0">
                <a:solidFill>
                  <a:srgbClr val="0000CC"/>
                </a:solidFill>
              </a:rPr>
              <a:t>News</a:t>
            </a:r>
            <a:endParaRPr lang="zh-CN" altLang="en-GB" sz="1800" b="1" dirty="0">
              <a:solidFill>
                <a:srgbClr val="0000CC"/>
              </a:solidFill>
              <a:latin typeface="Calibri" pitchFamily="34" charset="0"/>
              <a:ea typeface="宋体" charset="-122"/>
            </a:endParaRPr>
          </a:p>
        </p:txBody>
      </p:sp>
      <p:pic>
        <p:nvPicPr>
          <p:cNvPr id="13317" name="Picture 7" descr="ihe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88913"/>
            <a:ext cx="320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1258888" y="614363"/>
            <a:ext cx="3614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808080"/>
                </a:solidFill>
                <a:latin typeface="Eras Demi ITC" pitchFamily="34" charset="0"/>
                <a:ea typeface="宋体" charset="-122"/>
              </a:rPr>
              <a:t>Institute of High Energy Physics</a:t>
            </a:r>
            <a:endParaRPr lang="en-GB" altLang="zh-CN" sz="1800" b="1">
              <a:solidFill>
                <a:srgbClr val="808080"/>
              </a:solidFill>
              <a:latin typeface="Eras Demi ITC" pitchFamily="34" charset="0"/>
              <a:ea typeface="宋体" charset="-122"/>
            </a:endParaRPr>
          </a:p>
        </p:txBody>
      </p:sp>
      <p:pic>
        <p:nvPicPr>
          <p:cNvPr id="13319" name="Picture 7" descr="cas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450"/>
            <a:ext cx="25923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副标题 1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303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GB" altLang="zh-CN" sz="2800" b="1" dirty="0" err="1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Qiang</a:t>
            </a:r>
            <a:r>
              <a:rPr lang="en-GB" altLang="zh-CN" sz="28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Zhao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GB" altLang="zh-CN" sz="2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Institute of High Energy Physics, CAS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altLang="zh-CN" sz="2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and Theoretical Physics </a:t>
            </a:r>
            <a:r>
              <a:rPr lang="en-GB" altLang="zh-CN" sz="2000" b="1" dirty="0" err="1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Center</a:t>
            </a:r>
            <a:r>
              <a:rPr lang="en-GB" altLang="zh-CN" sz="2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for Science Facilities (TPCSF), CAS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altLang="zh-CN" sz="2000" b="1" i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zhaoq</a:t>
            </a:r>
            <a:r>
              <a:rPr lang="en-GB" altLang="zh-CN" sz="2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@</a:t>
            </a:r>
            <a:r>
              <a:rPr lang="en-GB" altLang="zh-CN" sz="2000" b="1" i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ihep.ac.cn </a:t>
            </a:r>
            <a:endParaRPr lang="zh-CN" altLang="en-US" sz="2000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44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dirty="0"/>
              <a:t>For fixed </a:t>
            </a:r>
            <a:r>
              <a:rPr lang="en-US" altLang="zh-CN" i="1" dirty="0"/>
              <a:t>s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s</a:t>
            </a:r>
            <a:r>
              <a:rPr lang="en-US" altLang="zh-CN" baseline="-25000" dirty="0"/>
              <a:t>3</a:t>
            </a:r>
            <a:r>
              <a:rPr lang="en-US" altLang="zh-CN" dirty="0"/>
              <a:t> and </a:t>
            </a:r>
            <a:r>
              <a:rPr lang="en-US" altLang="zh-CN" i="1" dirty="0"/>
              <a:t>m</a:t>
            </a:r>
            <a:r>
              <a:rPr lang="en-US" altLang="zh-CN" baseline="-25000" dirty="0"/>
              <a:t>i</a:t>
            </a:r>
            <a:r>
              <a:rPr lang="en-US" altLang="zh-CN" dirty="0"/>
              <a:t>, </a:t>
            </a:r>
            <a:r>
              <a:rPr lang="en-US" altLang="zh-CN" dirty="0" smtClean="0"/>
              <a:t>the spectral </a:t>
            </a:r>
            <a:r>
              <a:rPr lang="en-US" altLang="zh-CN" dirty="0"/>
              <a:t>function σ(</a:t>
            </a:r>
            <a:r>
              <a:rPr lang="en-US" altLang="zh-CN" i="1" dirty="0"/>
              <a:t>s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s</a:t>
            </a:r>
            <a:r>
              <a:rPr lang="en-US" altLang="zh-CN" baseline="-25000" dirty="0"/>
              <a:t>2</a:t>
            </a:r>
            <a:r>
              <a:rPr lang="en-US" altLang="zh-CN" dirty="0"/>
              <a:t>, </a:t>
            </a:r>
            <a:r>
              <a:rPr lang="en-US" altLang="zh-CN" i="1" dirty="0"/>
              <a:t>s</a:t>
            </a:r>
            <a:r>
              <a:rPr lang="en-US" altLang="zh-CN" baseline="-25000" dirty="0"/>
              <a:t>3</a:t>
            </a:r>
            <a:r>
              <a:rPr lang="en-US" altLang="zh-CN" dirty="0"/>
              <a:t>) has logarithmic branch points </a:t>
            </a:r>
            <a:r>
              <a:rPr lang="en-US" altLang="zh-CN" i="1" dirty="0" smtClean="0"/>
              <a:t>s</a:t>
            </a:r>
            <a:r>
              <a:rPr lang="en-US" altLang="zh-CN" baseline="30000" dirty="0" smtClean="0"/>
              <a:t>±</a:t>
            </a:r>
            <a:r>
              <a:rPr lang="en-US" altLang="zh-CN" baseline="-25000" dirty="0"/>
              <a:t>2</a:t>
            </a:r>
            <a:r>
              <a:rPr lang="en-US" altLang="zh-CN" dirty="0" smtClean="0"/>
              <a:t> </a:t>
            </a:r>
            <a:r>
              <a:rPr lang="en-US" altLang="zh-CN" dirty="0"/>
              <a:t>, which </a:t>
            </a:r>
            <a:r>
              <a:rPr lang="en-US" altLang="zh-CN" dirty="0" smtClean="0"/>
              <a:t>correspond to the anomalous thresholds </a:t>
            </a:r>
            <a:r>
              <a:rPr lang="en-US" altLang="zh-CN" dirty="0"/>
              <a:t>by solving </a:t>
            </a:r>
            <a:r>
              <a:rPr lang="en-US" altLang="zh-CN" dirty="0" smtClean="0"/>
              <a:t>the Landau equation. </a:t>
            </a:r>
          </a:p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C00000"/>
                </a:solidFill>
              </a:rPr>
              <a:t>H</a:t>
            </a:r>
            <a:r>
              <a:rPr lang="en-US" altLang="zh-CN" dirty="0" smtClean="0">
                <a:solidFill>
                  <a:srgbClr val="C00000"/>
                </a:solidFill>
              </a:rPr>
              <a:t>ow </a:t>
            </a:r>
            <a:r>
              <a:rPr lang="en-US" altLang="zh-CN" dirty="0">
                <a:solidFill>
                  <a:srgbClr val="C00000"/>
                </a:solidFill>
              </a:rPr>
              <a:t>the logarithmic branch points </a:t>
            </a:r>
            <a:r>
              <a:rPr lang="en-US" altLang="zh-CN" i="1" dirty="0" smtClean="0">
                <a:solidFill>
                  <a:srgbClr val="C00000"/>
                </a:solidFill>
              </a:rPr>
              <a:t>s</a:t>
            </a:r>
            <a:r>
              <a:rPr lang="en-US" altLang="zh-CN" baseline="30000" dirty="0">
                <a:solidFill>
                  <a:srgbClr val="C00000"/>
                </a:solidFill>
              </a:rPr>
              <a:t>±</a:t>
            </a:r>
            <a:r>
              <a:rPr lang="en-US" altLang="zh-CN" baseline="-25000" dirty="0">
                <a:solidFill>
                  <a:srgbClr val="C00000"/>
                </a:solidFill>
              </a:rPr>
              <a:t>2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move </a:t>
            </a:r>
            <a:r>
              <a:rPr lang="en-US" altLang="zh-CN" dirty="0" smtClean="0">
                <a:solidFill>
                  <a:srgbClr val="C00000"/>
                </a:solidFill>
              </a:rPr>
              <a:t>as </a:t>
            </a:r>
            <a:r>
              <a:rPr lang="en-US" altLang="zh-CN" i="1" dirty="0" smtClean="0">
                <a:solidFill>
                  <a:srgbClr val="C00000"/>
                </a:solidFill>
              </a:rPr>
              <a:t>s</a:t>
            </a:r>
            <a:r>
              <a:rPr lang="en-US" altLang="zh-CN" baseline="-25000" dirty="0">
                <a:solidFill>
                  <a:srgbClr val="C00000"/>
                </a:solidFill>
              </a:rPr>
              <a:t>1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increases from the threshold of (</a:t>
            </a:r>
            <a:r>
              <a:rPr lang="en-US" altLang="zh-CN" i="1" dirty="0">
                <a:solidFill>
                  <a:srgbClr val="C00000"/>
                </a:solidFill>
              </a:rPr>
              <a:t>m</a:t>
            </a:r>
            <a:r>
              <a:rPr lang="en-US" altLang="zh-CN" baseline="-25000" dirty="0">
                <a:solidFill>
                  <a:srgbClr val="C00000"/>
                </a:solidFill>
              </a:rPr>
              <a:t>2</a:t>
            </a:r>
            <a:r>
              <a:rPr lang="en-US" altLang="zh-CN" dirty="0">
                <a:solidFill>
                  <a:srgbClr val="C00000"/>
                </a:solidFill>
              </a:rPr>
              <a:t> + </a:t>
            </a:r>
            <a:r>
              <a:rPr lang="en-US" altLang="zh-CN" i="1" dirty="0">
                <a:solidFill>
                  <a:srgbClr val="C00000"/>
                </a:solidFill>
              </a:rPr>
              <a:t>m</a:t>
            </a:r>
            <a:r>
              <a:rPr lang="en-US" altLang="zh-CN" baseline="-25000" dirty="0">
                <a:solidFill>
                  <a:srgbClr val="C00000"/>
                </a:solidFill>
              </a:rPr>
              <a:t>3</a:t>
            </a:r>
            <a:r>
              <a:rPr lang="en-US" altLang="zh-CN" dirty="0">
                <a:solidFill>
                  <a:srgbClr val="C00000"/>
                </a:solidFill>
              </a:rPr>
              <a:t>)</a:t>
            </a:r>
            <a:r>
              <a:rPr lang="en-US" altLang="zh-CN" baseline="30000" dirty="0">
                <a:solidFill>
                  <a:srgbClr val="C00000"/>
                </a:solidFill>
              </a:rPr>
              <a:t>2</a:t>
            </a:r>
            <a:r>
              <a:rPr lang="en-US" altLang="zh-CN" dirty="0">
                <a:solidFill>
                  <a:srgbClr val="C00000"/>
                </a:solidFill>
              </a:rPr>
              <a:t>, with </a:t>
            </a:r>
            <a:r>
              <a:rPr lang="en-US" altLang="zh-CN" i="1" dirty="0">
                <a:solidFill>
                  <a:srgbClr val="C00000"/>
                </a:solidFill>
              </a:rPr>
              <a:t>s</a:t>
            </a:r>
            <a:r>
              <a:rPr lang="en-US" altLang="zh-CN" baseline="-25000" dirty="0">
                <a:solidFill>
                  <a:srgbClr val="C00000"/>
                </a:solidFill>
              </a:rPr>
              <a:t>3</a:t>
            </a:r>
            <a:r>
              <a:rPr lang="en-US" altLang="zh-CN" dirty="0">
                <a:solidFill>
                  <a:srgbClr val="C00000"/>
                </a:solidFill>
              </a:rPr>
              <a:t> and </a:t>
            </a:r>
            <a:r>
              <a:rPr lang="en-US" altLang="zh-CN" i="1" dirty="0" smtClean="0">
                <a:solidFill>
                  <a:srgbClr val="C00000"/>
                </a:solidFill>
              </a:rPr>
              <a:t>m</a:t>
            </a:r>
            <a:r>
              <a:rPr lang="en-US" altLang="zh-CN" baseline="-25000" dirty="0" smtClean="0">
                <a:solidFill>
                  <a:srgbClr val="C00000"/>
                </a:solidFill>
              </a:rPr>
              <a:t>i</a:t>
            </a:r>
            <a:r>
              <a:rPr lang="en-US" altLang="zh-CN" dirty="0" smtClean="0">
                <a:solidFill>
                  <a:srgbClr val="C00000"/>
                </a:solidFill>
              </a:rPr>
              <a:t> fixed? 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Substituting </a:t>
            </a:r>
            <a:r>
              <a:rPr lang="en-US" altLang="zh-CN" i="1" dirty="0"/>
              <a:t>s</a:t>
            </a:r>
            <a:r>
              <a:rPr lang="en-US" altLang="zh-CN" baseline="-25000" dirty="0"/>
              <a:t>1</a:t>
            </a:r>
            <a:r>
              <a:rPr lang="en-US" altLang="zh-CN" dirty="0"/>
              <a:t>→</a:t>
            </a:r>
            <a:r>
              <a:rPr lang="en-US" altLang="zh-CN" i="1" dirty="0" smtClean="0"/>
              <a:t>s</a:t>
            </a:r>
            <a:r>
              <a:rPr lang="en-US" altLang="zh-CN" baseline="-25000" dirty="0"/>
              <a:t>1</a:t>
            </a:r>
            <a:r>
              <a:rPr lang="en-US" altLang="zh-CN" dirty="0" smtClean="0"/>
              <a:t>+i</a:t>
            </a:r>
            <a:r>
              <a:rPr lang="en-US" altLang="zh-CN" dirty="0" smtClean="0">
                <a:sym typeface="Symbol"/>
              </a:rPr>
              <a:t>, </a:t>
            </a:r>
            <a:r>
              <a:rPr lang="en-US" altLang="zh-CN" dirty="0" smtClean="0"/>
              <a:t> </a:t>
            </a:r>
            <a:r>
              <a:rPr lang="en-US" altLang="zh-CN" i="1" dirty="0" smtClean="0"/>
              <a:t>s</a:t>
            </a:r>
            <a:r>
              <a:rPr lang="en-US" altLang="zh-CN" baseline="30000" dirty="0"/>
              <a:t>±</a:t>
            </a:r>
            <a:r>
              <a:rPr lang="en-US" altLang="zh-CN" baseline="-25000" dirty="0"/>
              <a:t>2</a:t>
            </a:r>
            <a:r>
              <a:rPr lang="en-US" altLang="zh-CN" dirty="0" smtClean="0"/>
              <a:t> </a:t>
            </a:r>
            <a:r>
              <a:rPr lang="en-US" altLang="zh-CN" dirty="0"/>
              <a:t>in the </a:t>
            </a:r>
            <a:r>
              <a:rPr lang="en-US" altLang="zh-CN" i="1" dirty="0"/>
              <a:t>s</a:t>
            </a:r>
            <a:r>
              <a:rPr lang="en-US" altLang="zh-CN" dirty="0"/>
              <a:t>′-plane are then located at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19958"/>
            <a:ext cx="32956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62581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normal thresholds </a:t>
            </a:r>
            <a:r>
              <a:rPr lang="en-US" altLang="zh-CN" dirty="0" smtClean="0"/>
              <a:t>and critical </a:t>
            </a:r>
            <a:r>
              <a:rPr lang="en-US" altLang="zh-CN" dirty="0"/>
              <a:t>values for </a:t>
            </a:r>
            <a:r>
              <a:rPr lang="en-US" altLang="zh-CN" i="1" dirty="0"/>
              <a:t>s</a:t>
            </a:r>
            <a:r>
              <a:rPr lang="en-US" altLang="zh-CN" baseline="-25000" dirty="0"/>
              <a:t>1</a:t>
            </a:r>
            <a:r>
              <a:rPr lang="en-US" altLang="zh-CN" dirty="0"/>
              <a:t> and </a:t>
            </a:r>
            <a:r>
              <a:rPr lang="en-US" altLang="zh-CN" i="1" dirty="0"/>
              <a:t>s</a:t>
            </a:r>
            <a:r>
              <a:rPr lang="en-US" altLang="zh-CN" baseline="-25000" dirty="0"/>
              <a:t>2</a:t>
            </a:r>
            <a:r>
              <a:rPr lang="en-US" altLang="zh-CN" dirty="0"/>
              <a:t> as follows,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39158"/>
            <a:ext cx="6772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73692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With </a:t>
            </a:r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733256"/>
            <a:ext cx="273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61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522418" cy="24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  <p:sp>
        <p:nvSpPr>
          <p:cNvPr id="3" name="矩形 2"/>
          <p:cNvSpPr/>
          <p:nvPr/>
        </p:nvSpPr>
        <p:spPr>
          <a:xfrm>
            <a:off x="827584" y="53938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Trajectory of </a:t>
            </a:r>
            <a:r>
              <a:rPr lang="en-US" altLang="zh-CN" sz="2000" i="1" dirty="0" smtClean="0"/>
              <a:t>s</a:t>
            </a:r>
            <a:r>
              <a:rPr lang="en-US" altLang="zh-CN" sz="2000" baseline="30000" dirty="0" smtClean="0"/>
              <a:t>±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in the complex </a:t>
            </a:r>
            <a:r>
              <a:rPr lang="en-US" altLang="zh-CN" sz="2000" i="1" dirty="0" smtClean="0"/>
              <a:t>s</a:t>
            </a:r>
            <a:r>
              <a:rPr lang="en-US" altLang="zh-CN" sz="2000" dirty="0" smtClean="0"/>
              <a:t>′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-plane </a:t>
            </a:r>
            <a:r>
              <a:rPr lang="en-US" altLang="zh-CN" sz="2000" dirty="0"/>
              <a:t>with </a:t>
            </a:r>
            <a:r>
              <a:rPr lang="en-US" altLang="zh-CN" sz="2000" i="1" dirty="0"/>
              <a:t>s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 increasing from </a:t>
            </a:r>
            <a:r>
              <a:rPr lang="en-US" altLang="zh-CN" sz="2000" i="1" dirty="0"/>
              <a:t>s</a:t>
            </a:r>
            <a:r>
              <a:rPr lang="en-US" altLang="zh-CN" sz="2000" baseline="-25000" dirty="0"/>
              <a:t>1</a:t>
            </a:r>
            <a:r>
              <a:rPr lang="en-US" altLang="zh-CN" sz="2000" i="1" baseline="-25000" dirty="0"/>
              <a:t>N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to </a:t>
            </a:r>
            <a:r>
              <a:rPr lang="en-US" altLang="zh-CN" sz="2000" dirty="0" smtClean="0">
                <a:sym typeface="Symbol"/>
              </a:rPr>
              <a:t>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0003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37445"/>
            <a:ext cx="24479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51625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85293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P: </a:t>
            </a:r>
            <a:endParaRPr lang="zh-CN" alt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70" y="2924944"/>
            <a:ext cx="742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83" y="5373216"/>
            <a:ext cx="5419725" cy="10096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2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12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866006" y="620688"/>
            <a:ext cx="657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difference between the normal and anomalous </a:t>
            </a:r>
            <a:r>
              <a:rPr lang="en-US" altLang="zh-CN" dirty="0" smtClean="0"/>
              <a:t>thresholds: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6016347" cy="113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26384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996952"/>
            <a:ext cx="741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When </a:t>
            </a:r>
            <a:r>
              <a:rPr lang="en-US" altLang="zh-CN" dirty="0"/>
              <a:t>s</a:t>
            </a:r>
            <a:r>
              <a:rPr lang="en-US" altLang="zh-CN" baseline="-25000" dirty="0"/>
              <a:t>2</a:t>
            </a:r>
            <a:r>
              <a:rPr lang="en-US" altLang="zh-CN" dirty="0"/>
              <a:t>=s</a:t>
            </a:r>
            <a:r>
              <a:rPr lang="en-US" altLang="zh-CN" baseline="-25000" dirty="0"/>
              <a:t>2N</a:t>
            </a:r>
            <a:r>
              <a:rPr lang="en-US" altLang="zh-CN" dirty="0"/>
              <a:t> (s</a:t>
            </a:r>
            <a:r>
              <a:rPr lang="en-US" altLang="zh-CN" baseline="-25000" dirty="0"/>
              <a:t>1</a:t>
            </a:r>
            <a:r>
              <a:rPr lang="en-US" altLang="zh-CN" dirty="0"/>
              <a:t>=s</a:t>
            </a:r>
            <a:r>
              <a:rPr lang="en-US" altLang="zh-CN" baseline="-25000" dirty="0"/>
              <a:t>1N</a:t>
            </a:r>
            <a:r>
              <a:rPr lang="en-US" altLang="zh-CN" dirty="0"/>
              <a:t>), we will obtain the maximum value of </a:t>
            </a:r>
            <a:r>
              <a:rPr lang="en-US" altLang="zh-CN" dirty="0" smtClean="0">
                <a:sym typeface="Symbol"/>
              </a:rPr>
              <a:t></a:t>
            </a:r>
            <a:r>
              <a:rPr lang="en-US" altLang="zh-CN" dirty="0" smtClean="0"/>
              <a:t>s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 (</a:t>
            </a:r>
            <a:r>
              <a:rPr lang="en-US" altLang="zh-CN" dirty="0">
                <a:sym typeface="Symbol"/>
              </a:rPr>
              <a:t></a:t>
            </a:r>
            <a:r>
              <a:rPr lang="en-US" altLang="zh-CN" dirty="0" smtClean="0"/>
              <a:t>s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</a:t>
            </a:r>
            <a:r>
              <a:rPr lang="en-US" altLang="zh-CN" dirty="0"/>
              <a:t>),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487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24744"/>
            <a:ext cx="7416824" cy="2079550"/>
          </a:xfrm>
          <a:solidFill>
            <a:srgbClr val="99CC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/>
            <a:r>
              <a:rPr lang="en-US" altLang="zh-CN" sz="54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3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. 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Cases </a:t>
            </a:r>
            <a:r>
              <a:rPr lang="en-US" altLang="zh-CN" sz="40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to recognize anomalous triangle singularity: 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</a:br>
            <a:r>
              <a:rPr lang="en-US" altLang="zh-CN" sz="32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Heavy </a:t>
            </a:r>
            <a:r>
              <a:rPr lang="en-US" altLang="zh-CN" sz="3200" b="1" dirty="0" err="1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pentaquark</a:t>
            </a:r>
            <a:r>
              <a:rPr lang="en-US" altLang="zh-CN" sz="32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production at </a:t>
            </a:r>
            <a:r>
              <a:rPr lang="en-US" altLang="zh-CN" sz="3200" b="1" dirty="0" err="1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LHCb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5635" y="3861048"/>
            <a:ext cx="76828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Many other cases: </a:t>
            </a:r>
            <a:endParaRPr lang="en-US" altLang="zh-CN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J.-J. Wu, X.-H. 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Liu,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and Q. 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Zhao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, B.-S. 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Zou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PRL108, 081003 (2012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X.-G. Wu, J.-J. Wu, Q. Zhao, B.-S. 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Zou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, PRD 87, 014023 (2013)</a:t>
            </a:r>
          </a:p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Q. Wang, C. 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Hanhart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Q. Zhao,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PRL111, 132003 (2013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) </a:t>
            </a:r>
            <a:endParaRPr lang="en-US" altLang="zh-CN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Q. Wang, C. 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Hanhart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Q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. Zhao, PLB725, 106 (2013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X.-H. Liu, Q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. Zhao, arXiv:1507.01674 [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]</a:t>
            </a:r>
          </a:p>
          <a:p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A. P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. 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Szczepaniak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PLB747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, 410 (2015) [arXiv:1501.01691 [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]]</a:t>
            </a:r>
          </a:p>
          <a:p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M.Mikhasenko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, B. 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Ketzer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 and A. 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Sarantsev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PRD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094015 (2015) [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arXiv:1501.07023 [</a:t>
            </a:r>
            <a:r>
              <a:rPr lang="en-US" altLang="zh-CN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]]</a:t>
            </a:r>
            <a:endParaRPr lang="zh-CN" alt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1990"/>
            <a:ext cx="68294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51047"/>
            <a:ext cx="1296144" cy="94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348880"/>
            <a:ext cx="68199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8844"/>
            <a:ext cx="63055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272" y="4149080"/>
            <a:ext cx="164981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</a:rPr>
              <a:t>Pc</a:t>
            </a:r>
            <a:r>
              <a:rPr lang="en-US" altLang="zh-CN" sz="2400" b="1" baseline="30000" dirty="0" smtClean="0">
                <a:solidFill>
                  <a:srgbClr val="FF0000"/>
                </a:solidFill>
                <a:sym typeface="Symbol"/>
              </a:rPr>
              <a:t>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(4380) 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</a:rPr>
              <a:t>Pc</a:t>
            </a:r>
            <a:r>
              <a:rPr lang="en-US" altLang="zh-CN" sz="2400" b="1" baseline="30000" dirty="0">
                <a:solidFill>
                  <a:srgbClr val="FF0000"/>
                </a:solidFill>
                <a:sym typeface="Symbol"/>
              </a:rPr>
              <a:t>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(4450)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156740"/>
            <a:ext cx="399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arXiv:1507.03414v2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-ex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], PRL(2015) </a:t>
            </a:r>
            <a:endParaRPr lang="zh-CN" alt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268760"/>
            <a:ext cx="7311871" cy="296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76672"/>
            <a:ext cx="745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</a:rPr>
              <a:t>Data analysis including </a:t>
            </a:r>
            <a:r>
              <a:rPr lang="en-US" altLang="zh-CN" sz="2400" b="1" dirty="0" smtClean="0">
                <a:solidFill>
                  <a:srgbClr val="0000CC"/>
                </a:solidFill>
                <a:sym typeface="Symbol"/>
              </a:rPr>
              <a:t>* and </a:t>
            </a:r>
            <a:r>
              <a:rPr lang="en-US" altLang="zh-CN" sz="2400" b="1" dirty="0" err="1" smtClean="0">
                <a:solidFill>
                  <a:srgbClr val="0000CC"/>
                </a:solidFill>
                <a:sym typeface="Symbol"/>
              </a:rPr>
              <a:t>pentaquark</a:t>
            </a:r>
            <a:r>
              <a:rPr lang="en-US" altLang="zh-CN" sz="2400" b="1" dirty="0" smtClean="0">
                <a:solidFill>
                  <a:srgbClr val="0000CC"/>
                </a:solidFill>
                <a:sym typeface="Symbol"/>
              </a:rPr>
              <a:t> states </a:t>
            </a:r>
            <a:endParaRPr lang="zh-CN" altLang="en-US" sz="24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6113" y="4439434"/>
            <a:ext cx="67382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</a:rPr>
              <a:t>M[Pc</a:t>
            </a:r>
            <a:r>
              <a:rPr lang="en-US" altLang="zh-CN" sz="2000" b="1" baseline="30000" dirty="0" smtClean="0">
                <a:solidFill>
                  <a:srgbClr val="FF0000"/>
                </a:solidFill>
                <a:sym typeface="Symbol"/>
              </a:rPr>
              <a:t>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(4380)] = (4380</a:t>
            </a:r>
            <a:r>
              <a:rPr lang="en-US" altLang="zh-CN" sz="2000" b="1" dirty="0" smtClean="0">
                <a:solidFill>
                  <a:srgbClr val="FF0000"/>
                </a:solidFill>
                <a:sym typeface="Symbol"/>
              </a:rPr>
              <a:t>829) MeV,  = (2051886) MeV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</a:rPr>
              <a:t>M[Pc</a:t>
            </a:r>
            <a:r>
              <a:rPr lang="en-US" altLang="zh-CN" sz="2000" b="1" baseline="30000" dirty="0">
                <a:solidFill>
                  <a:srgbClr val="FF0000"/>
                </a:solidFill>
                <a:sym typeface="Symbol"/>
              </a:rPr>
              <a:t>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(4450)]</a:t>
            </a:r>
            <a:r>
              <a:rPr lang="en-US" altLang="zh-CN" sz="2000" b="1" dirty="0" smtClean="0">
                <a:solidFill>
                  <a:srgbClr val="FF0000"/>
                </a:solidFill>
                <a:sym typeface="Symbol"/>
              </a:rPr>
              <a:t> = (4449.81.72.5) MeV, =(39519) MeV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661248"/>
            <a:ext cx="44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</a:rPr>
              <a:t>J</a:t>
            </a:r>
            <a:r>
              <a:rPr lang="en-US" altLang="zh-CN" sz="2400" b="1" baseline="30000" dirty="0" smtClean="0">
                <a:solidFill>
                  <a:srgbClr val="0000CC"/>
                </a:solidFill>
              </a:rPr>
              <a:t>P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 = (3/2</a:t>
            </a:r>
            <a:r>
              <a:rPr lang="en-US" altLang="zh-CN" sz="2400" b="1" baseline="30000" dirty="0">
                <a:solidFill>
                  <a:srgbClr val="0000CC"/>
                </a:solidFill>
                <a:sym typeface="Symbol"/>
              </a:rPr>
              <a:t></a:t>
            </a:r>
            <a:r>
              <a:rPr lang="en-US" altLang="zh-CN" sz="2400" b="1" dirty="0" smtClean="0">
                <a:solidFill>
                  <a:srgbClr val="0000CC"/>
                </a:solidFill>
                <a:sym typeface="Symbol"/>
              </a:rPr>
              <a:t>, 5/2</a:t>
            </a:r>
            <a:r>
              <a:rPr lang="en-US" altLang="zh-CN" sz="2400" b="1" baseline="30000" dirty="0">
                <a:solidFill>
                  <a:srgbClr val="0000CC"/>
                </a:solidFill>
                <a:sym typeface="Symbol"/>
              </a:rPr>
              <a:t></a:t>
            </a:r>
            <a:r>
              <a:rPr lang="en-US" altLang="zh-CN" sz="2400" b="1" dirty="0" smtClean="0">
                <a:solidFill>
                  <a:srgbClr val="0000CC"/>
                </a:solidFill>
                <a:sym typeface="Symbol"/>
              </a:rPr>
              <a:t>) or (3/2</a:t>
            </a:r>
            <a:r>
              <a:rPr lang="en-US" altLang="zh-CN" sz="2400" b="1" baseline="30000" dirty="0">
                <a:solidFill>
                  <a:srgbClr val="0000CC"/>
                </a:solidFill>
                <a:sym typeface="Symbol"/>
              </a:rPr>
              <a:t></a:t>
            </a:r>
            <a:r>
              <a:rPr lang="en-US" altLang="zh-CN" sz="2400" b="1" dirty="0" smtClean="0">
                <a:solidFill>
                  <a:srgbClr val="0000CC"/>
                </a:solidFill>
                <a:sym typeface="Symbol"/>
              </a:rPr>
              <a:t>, 5/2</a:t>
            </a:r>
            <a:r>
              <a:rPr lang="en-US" altLang="zh-CN" sz="2400" b="1" baseline="30000" dirty="0">
                <a:solidFill>
                  <a:srgbClr val="0000CC"/>
                </a:solidFill>
                <a:sym typeface="Symbol"/>
              </a:rPr>
              <a:t></a:t>
            </a:r>
            <a:r>
              <a:rPr lang="en-US" altLang="zh-CN" sz="2400" b="1" dirty="0" smtClean="0">
                <a:solidFill>
                  <a:srgbClr val="0000CC"/>
                </a:solidFill>
                <a:sym typeface="Symbol"/>
              </a:rPr>
              <a:t>) </a:t>
            </a:r>
            <a:endParaRPr lang="zh-CN" alt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7048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Immediate theoretical studies: </a:t>
            </a:r>
          </a:p>
          <a:p>
            <a:pPr>
              <a:spcBef>
                <a:spcPts val="600"/>
              </a:spcBef>
            </a:pPr>
            <a:r>
              <a:rPr lang="en-US" altLang="zh-CN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1) Molecular states: </a:t>
            </a:r>
            <a:endParaRPr lang="en-US" altLang="zh-CN" b="1" dirty="0" smtClean="0">
              <a:solidFill>
                <a:srgbClr val="0000CC"/>
              </a:solidFill>
              <a:latin typeface="Calibri" panose="020F0502020204030204" pitchFamily="34" charset="0"/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R. Chen, X. Liu, X.-Q. Li, S.-L. Zhu,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arXiv:1507.03704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  <a:endParaRPr lang="en-US" altLang="zh-CN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L. Roca, J. Nieves and E.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Oset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arXiv:1507.04249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].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Feijoo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V. K.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Magas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A. Ramos and E.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Oset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arXiv:1507.04640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J. He,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arXiv:1507.05200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  <a:endParaRPr lang="en-US" altLang="zh-CN" dirty="0">
              <a:solidFill>
                <a:srgbClr val="0000CC"/>
              </a:solidFill>
              <a:latin typeface="Calibri" panose="020F0502020204030204" pitchFamily="34" charset="0"/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U.-G.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Meissner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J.A.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Oller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arXiv:1507.07478v1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  <a:endParaRPr lang="en-US" altLang="zh-CN" dirty="0" smtClean="0">
              <a:solidFill>
                <a:srgbClr val="0000CC"/>
              </a:solidFill>
              <a:latin typeface="Calibri" panose="020F0502020204030204" pitchFamily="34" charset="0"/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altLang="zh-CN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2) </a:t>
            </a:r>
            <a:r>
              <a:rPr lang="en-US" altLang="zh-CN" b="1" dirty="0" err="1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Multiquark</a:t>
            </a:r>
            <a:r>
              <a:rPr lang="en-US" altLang="zh-CN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 state as an overall color singlet</a:t>
            </a:r>
            <a:endParaRPr lang="en-US" altLang="zh-CN" b="1" dirty="0">
              <a:solidFill>
                <a:srgbClr val="0000CC"/>
              </a:solidFill>
              <a:latin typeface="Calibri" panose="020F0502020204030204" pitchFamily="34" charset="0"/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L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Maiani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A.D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Polosa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and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V.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Riquer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arXiv:1507.04980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  <a:endParaRPr lang="en-US" altLang="zh-CN" dirty="0" smtClean="0">
              <a:solidFill>
                <a:srgbClr val="0000CC"/>
              </a:solidFill>
              <a:latin typeface="Calibri" panose="020F0502020204030204" pitchFamily="34" charset="0"/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R.L. Lebed, arXiv:1507.05867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V.V.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Anisovich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 et al., arXiv:1507.07652[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G.-N. Li, X.-G. He, M. He, arXiv:1507.08252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pPr>
              <a:spcBef>
                <a:spcPts val="600"/>
              </a:spcBef>
            </a:pPr>
            <a:r>
              <a:rPr lang="en-US" altLang="zh-CN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3) </a:t>
            </a:r>
            <a:r>
              <a:rPr lang="en-US" altLang="zh-CN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Soliton</a:t>
            </a:r>
            <a:r>
              <a:rPr lang="en-US" altLang="zh-CN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model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N.N.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Scoccolaa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D.O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Riska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Mannque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 Rho, arXiv:1508.01172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pPr>
              <a:spcBef>
                <a:spcPts val="600"/>
              </a:spcBef>
            </a:pPr>
            <a:r>
              <a:rPr lang="en-US" altLang="zh-CN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4) Sum rules study</a:t>
            </a:r>
          </a:p>
          <a:p>
            <a:pPr>
              <a:spcBef>
                <a:spcPts val="600"/>
              </a:spcBef>
            </a:pPr>
            <a:r>
              <a:rPr lang="de-DE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H. X. Chen, W. Chen, X. Liu, </a:t>
            </a:r>
            <a:r>
              <a:rPr lang="de-DE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T.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G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Steele and S. L. Zhu, arXiv:1507.03717</a:t>
            </a:r>
            <a:endParaRPr lang="en-US" altLang="zh-CN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Z.-G. Wang, arXiv:1508.01468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</a:t>
            </a:r>
            <a:endParaRPr lang="zh-CN" alt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17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899592" y="3989963"/>
            <a:ext cx="72350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Alternative solutions? Or some further concerns? </a:t>
            </a:r>
            <a:endParaRPr lang="en-US" altLang="zh-CN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Threshold enhancement produced by anomalous triangle singularity: </a:t>
            </a:r>
            <a:endParaRPr lang="en-US" altLang="zh-CN" b="1" dirty="0">
              <a:solidFill>
                <a:srgbClr val="FF0000"/>
              </a:solidFill>
              <a:latin typeface="Calibri" panose="020F0502020204030204" pitchFamily="34" charset="0"/>
              <a:sym typeface="Symbol"/>
            </a:endParaRPr>
          </a:p>
          <a:p>
            <a:pPr>
              <a:spcBef>
                <a:spcPts val="1200"/>
              </a:spcBef>
            </a:pPr>
            <a:r>
              <a:rPr lang="de-DE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F.-K. Guo, U.-G. Meissner, W. Wang, and Z. Yang, arXiv:1507.04950 [hep-ph]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X.-H. Liu, Q. Wang, and Q. Zhao, arXiv:1507.05359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M.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Mikhasenko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arXiv:1507.06552v1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3" y="620688"/>
            <a:ext cx="80648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Some early studies: 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J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J. Wu, R. Molina, E.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Oset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 and B. S.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Zou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Phys. Rev.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Lett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</a:rPr>
              <a:t>105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232001 (2010) [arXiv:1007.0573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nucl-th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]].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J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J. Wu, R. Molina, E.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Oset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 and B. S.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Zou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Phys. Rev. C 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</a:rPr>
              <a:t>84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015202 (2011) [arXiv:1011.2399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nucl-th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]].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J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J. Wu, T.-S. H. Lee and B. S.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Zou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Phys. Rev. C 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</a:rPr>
              <a:t>85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044002 (2012) [arXiv:1202.1036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nucl-th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]].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Z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C. Yang, Z. F. Sun, J. He, X. Liu and S. L. Zhu, Chin. Phys. C 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</a:rPr>
              <a:t>36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6 (2012) [arXiv:1105.2901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]].</a:t>
            </a:r>
            <a:endParaRPr lang="zh-CN" alt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18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83568" y="718532"/>
            <a:ext cx="784887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8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Challenges for difference scenarios: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1) The narrow Pc(4450), if has JP=5/2+, would require a P-wave coupling between e.g. 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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c*(2520)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D*. A strong attractive force is required to bring the mass below threshold in a P wave. Then, how about the S wave? Similar questions for the lower one. 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2) Why the lower one is much broader than the higher one?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3) How about other channels with </a:t>
            </a:r>
            <a:r>
              <a:rPr lang="en-US" altLang="zh-CN" sz="2000" b="1" dirty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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c*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D(*) and c*D(*) interactions? 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How </a:t>
            </a:r>
            <a:r>
              <a:rPr lang="en-US" altLang="zh-CN" sz="2000" b="1" dirty="0">
                <a:solidFill>
                  <a:srgbClr val="0000CC"/>
                </a:solidFill>
                <a:latin typeface="Calibri" panose="020F0502020204030204" pitchFamily="34" charset="0"/>
              </a:rPr>
              <a:t>many states we would 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expect and why only two states are seen? 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4) 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Pentaquarks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with hidden 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b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b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 ?</a:t>
            </a:r>
            <a:endParaRPr lang="en-US" altLang="zh-CN" sz="2000" b="1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5) If the threshold interaction plays a role, how to distinguish the threshold kinematic effects from genuine states? 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……</a:t>
            </a:r>
            <a:endParaRPr lang="en-US" altLang="zh-CN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19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4756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Production mechanism in 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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b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 decay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8" y="1340768"/>
            <a:ext cx="6096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318595"/>
            <a:ext cx="49434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1609" y="3547431"/>
            <a:ext cx="463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Rescattering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via triangle diagrams 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5400" b="1" u="sng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Outline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7705725" cy="4525963"/>
          </a:xfrm>
        </p:spPr>
        <p:txBody>
          <a:bodyPr/>
          <a:lstStyle/>
          <a:p>
            <a:pPr marL="609600" indent="-609600">
              <a:spcBef>
                <a:spcPct val="35000"/>
              </a:spcBef>
              <a:buSzPct val="130000"/>
              <a:buFontTx/>
              <a:buNone/>
            </a:pP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1</a:t>
            </a:r>
            <a:r>
              <a:rPr lang="en-US" altLang="zh-CN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. Motivation: kinematic </a:t>
            </a:r>
            <a:r>
              <a:rPr lang="en-US" altLang="zh-CN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effects or genuine states? </a:t>
            </a:r>
            <a:endParaRPr lang="en-US" altLang="zh-CN" b="1" dirty="0" smtClean="0">
              <a:solidFill>
                <a:schemeClr val="accent2"/>
              </a:solidFill>
              <a:latin typeface="Calibri" pitchFamily="34" charset="0"/>
              <a:ea typeface="宋体" charset="-122"/>
            </a:endParaRPr>
          </a:p>
          <a:p>
            <a:pPr marL="609600" indent="-609600">
              <a:spcBef>
                <a:spcPct val="35000"/>
              </a:spcBef>
              <a:buSzPct val="130000"/>
              <a:buNone/>
            </a:pP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2</a:t>
            </a:r>
            <a:r>
              <a:rPr lang="en-US" altLang="zh-CN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. Anomalous triangle singularity </a:t>
            </a:r>
          </a:p>
          <a:p>
            <a:pPr marL="609600" indent="-609600">
              <a:spcBef>
                <a:spcPct val="35000"/>
              </a:spcBef>
              <a:buSzPct val="130000"/>
              <a:buFontTx/>
              <a:buNone/>
            </a:pP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3</a:t>
            </a:r>
            <a:r>
              <a:rPr lang="en-US" altLang="zh-CN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. Cases to recognize anomalous triangle singularity: </a:t>
            </a:r>
            <a:r>
              <a:rPr lang="en-US" altLang="zh-CN" sz="24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Heavy </a:t>
            </a:r>
            <a:r>
              <a:rPr lang="en-US" altLang="zh-CN" sz="2400" b="1" dirty="0" err="1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pentaquark</a:t>
            </a:r>
            <a:r>
              <a:rPr lang="en-US" altLang="zh-CN" sz="24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production at </a:t>
            </a:r>
            <a:r>
              <a:rPr lang="en-US" altLang="zh-CN" sz="2400" b="1" dirty="0" err="1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LHCb</a:t>
            </a:r>
            <a:r>
              <a:rPr lang="en-US" altLang="zh-CN" sz="24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</a:t>
            </a:r>
          </a:p>
          <a:p>
            <a:pPr marL="609600" indent="-609600">
              <a:spcBef>
                <a:spcPct val="35000"/>
              </a:spcBef>
              <a:buSzPct val="130000"/>
              <a:buFontTx/>
              <a:buNone/>
            </a:pP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4</a:t>
            </a:r>
            <a:r>
              <a:rPr lang="en-US" altLang="zh-CN" sz="40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.</a:t>
            </a:r>
            <a:r>
              <a:rPr lang="en-US" altLang="zh-CN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Summary</a:t>
            </a:r>
          </a:p>
          <a:p>
            <a:pPr marL="609600" indent="-609600">
              <a:spcBef>
                <a:spcPct val="35000"/>
              </a:spcBef>
              <a:buSzPct val="130000"/>
              <a:buFontTx/>
              <a:buNone/>
            </a:pPr>
            <a:endParaRPr lang="en-US" altLang="zh-CN" b="1" dirty="0" smtClean="0">
              <a:solidFill>
                <a:schemeClr val="accent2"/>
              </a:solidFill>
              <a:latin typeface="Calibri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98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20</a:t>
            </a:fld>
            <a:endParaRPr lang="en-GB" altLang="zh-CN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2221"/>
            <a:ext cx="31718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2627784" y="620688"/>
            <a:ext cx="72008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636912"/>
            <a:ext cx="7477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28098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1609" y="3759423"/>
            <a:ext cx="4365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Rescattering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to generate a pole?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60648"/>
            <a:ext cx="4432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A new leading order mechanism 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5229200"/>
            <a:ext cx="4285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Favored by the molecular picture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21</a:t>
            </a:fld>
            <a:endParaRPr lang="en-GB" altLang="zh-CN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196752"/>
            <a:ext cx="49434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76672"/>
            <a:ext cx="702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The anomalous triangle singularity can be recognized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318" y="4089846"/>
            <a:ext cx="7235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F.-K. Guo, U.-G. </a:t>
            </a:r>
            <a:r>
              <a:rPr lang="de-DE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Meissner</a:t>
            </a:r>
            <a:r>
              <a:rPr lang="de-DE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W. Wang, and Z. Yang, </a:t>
            </a:r>
            <a:r>
              <a:rPr lang="de-DE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arXiv:1507.04950 [hep-ph]</a:t>
            </a:r>
          </a:p>
          <a:p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X.-H. Liu, Q. Wang, and Q.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Zhao, arXiv:1507.05359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M.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Mikhasenko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arXiv:1507.06552v1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 </a:t>
            </a:r>
            <a:endParaRPr lang="en-US" altLang="zh-CN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22</a:t>
            </a:fld>
            <a:endParaRPr lang="en-GB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3" y="2100808"/>
            <a:ext cx="48482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51720"/>
            <a:ext cx="48196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00CC"/>
                </a:solidFill>
              </a:rPr>
              <a:t>Thresholds for </a:t>
            </a:r>
            <a:r>
              <a:rPr lang="en-US" altLang="zh-CN" sz="2400" dirty="0" smtClean="0">
                <a:solidFill>
                  <a:srgbClr val="0000CC"/>
                </a:solidFill>
                <a:sym typeface="Symbol"/>
              </a:rPr>
              <a:t></a:t>
            </a:r>
            <a:r>
              <a:rPr lang="en-US" altLang="zh-CN" sz="2400" baseline="-25000" smtClean="0">
                <a:solidFill>
                  <a:srgbClr val="0000CC"/>
                </a:solidFill>
                <a:sym typeface="Symbol"/>
              </a:rPr>
              <a:t>cJ</a:t>
            </a:r>
            <a:r>
              <a:rPr lang="en-US" altLang="zh-CN" sz="240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altLang="zh-CN" sz="2400" dirty="0" smtClean="0">
                <a:solidFill>
                  <a:srgbClr val="0000CC"/>
                </a:solidFill>
                <a:sym typeface="Symbol"/>
              </a:rPr>
              <a:t>p 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144" y="6084004"/>
            <a:ext cx="573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X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.-H. Liu, Q. Wang, and Q.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Zhao, arXiv:1507.05359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375467"/>
            <a:ext cx="2532280" cy="20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8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23</a:t>
            </a:fld>
            <a:endParaRPr lang="en-GB" altLang="zh-C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7" y="908720"/>
            <a:ext cx="2671879" cy="179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9"/>
            <a:ext cx="2688170" cy="16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64437"/>
            <a:ext cx="2704462" cy="168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49" y="2924944"/>
            <a:ext cx="5334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7" y="5230325"/>
            <a:ext cx="4873163" cy="129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30335"/>
            <a:ext cx="2290605" cy="1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1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24</a:t>
            </a:fld>
            <a:endParaRPr lang="en-GB" altLang="zh-C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07281"/>
            <a:ext cx="5055844" cy="379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618731" cy="388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12" y="1338858"/>
            <a:ext cx="4848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89" y="1750715"/>
            <a:ext cx="5095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29333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3" y="40466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Invariant mass distribution of J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/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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p with different K</a:t>
            </a:r>
            <a:r>
              <a:rPr lang="en-US" altLang="zh-CN" sz="2400" b="1" baseline="30000" dirty="0">
                <a:solidFill>
                  <a:srgbClr val="0000CC"/>
                </a:solidFill>
                <a:latin typeface="Calibri" panose="020F0502020204030204" pitchFamily="34" charset="0"/>
              </a:rPr>
              <a:t>−</a:t>
            </a:r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p momentum cuts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25</a:t>
            </a:fld>
            <a:endParaRPr lang="en-GB" altLang="zh-C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562100"/>
            <a:ext cx="3886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310" y="6093296"/>
            <a:ext cx="723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F.-K. Guo, U.-G. </a:t>
            </a:r>
            <a:r>
              <a:rPr lang="de-DE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Meissner</a:t>
            </a:r>
            <a:r>
              <a:rPr lang="de-DE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W. Wang, and Z. Yang, </a:t>
            </a:r>
            <a:r>
              <a:rPr lang="de-DE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arXiv:1507.04950 [hep-ph]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692696"/>
            <a:ext cx="7436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The ATS can mimic a resonance behavior in certain cases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26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81447" y="404664"/>
            <a:ext cx="8067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How to distinguish an ATS </a:t>
            </a:r>
            <a:r>
              <a:rPr lang="en-US" altLang="zh-CN" sz="24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enhancment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from a genuine state?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If it is a genuine states, the signal in the invariant mass distribution of J/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 p should be process independent. 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buAutoNum type="arabicParenR"/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The signal should still be present in a process where the ATS does not contribute, e.g.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J/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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photoproduction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 off nucleon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.</a:t>
            </a:r>
            <a:endParaRPr lang="zh-CN" altLang="en-US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793" y="4707141"/>
            <a:ext cx="68235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Q. Wang,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X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.-H. Liu,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and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Q.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Zhao, PRD(2015); arXiv:1508.00339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V.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Kubarovsky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 and M.B.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Voloshin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arXiv:1508.00888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 </a:t>
            </a:r>
          </a:p>
          <a:p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M.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Karliner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 and J.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Rosner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arXiv:1508.01496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endParaRPr lang="en-US" altLang="zh-CN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J. J. Wu and T.-S. H. Lee, arXiv:1212.2440 [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nucl-th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]</a:t>
            </a:r>
          </a:p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Y. Huang, J. He, H. F. Zhang and X. R. Chen, J. Phys. G 41, 115004 (2014)</a:t>
            </a:r>
          </a:p>
        </p:txBody>
      </p:sp>
    </p:spTree>
    <p:extLst>
      <p:ext uri="{BB962C8B-B14F-4D97-AF65-F5344CB8AC3E}">
        <p14:creationId xmlns:p14="http://schemas.microsoft.com/office/powerpoint/2010/main" val="6334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27</a:t>
            </a:fld>
            <a:endParaRPr lang="en-GB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4973797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J/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 </a:t>
            </a:r>
            <a:r>
              <a:rPr lang="en-US" altLang="zh-CN" sz="2400" b="1" dirty="0" err="1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photoproduction</a:t>
            </a:r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near threshold: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522" y="1196752"/>
            <a:ext cx="7087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Diffractive dominant at forward angle: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Pomeron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exchange model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4225081" cy="234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69782"/>
            <a:ext cx="4895850" cy="5810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3216"/>
            <a:ext cx="2533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86" y="5458940"/>
            <a:ext cx="2085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73" y="2132856"/>
            <a:ext cx="18478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32" y="2790769"/>
            <a:ext cx="302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76" y="3429000"/>
            <a:ext cx="3667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9884"/>
            <a:ext cx="1885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90806"/>
            <a:ext cx="3203348" cy="5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大括号 4"/>
          <p:cNvSpPr/>
          <p:nvPr/>
        </p:nvSpPr>
        <p:spPr bwMode="auto">
          <a:xfrm>
            <a:off x="5671132" y="4669782"/>
            <a:ext cx="125004" cy="919458"/>
          </a:xfrm>
          <a:prstGeom prst="leftBrac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左大括号 5"/>
          <p:cNvSpPr/>
          <p:nvPr/>
        </p:nvSpPr>
        <p:spPr bwMode="auto">
          <a:xfrm>
            <a:off x="5291386" y="2132856"/>
            <a:ext cx="140390" cy="1872208"/>
          </a:xfrm>
          <a:prstGeom prst="leftBrac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144" y="6300028"/>
            <a:ext cx="684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Q. Wang,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X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.-H. Liu,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and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Q.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Zhao, PRD(2015); arXiv:1508.00339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085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781050" y="5656263"/>
            <a:ext cx="4006850" cy="47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flipV="1">
            <a:off x="1284288" y="1479550"/>
            <a:ext cx="0" cy="41767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1285875" y="2127250"/>
            <a:ext cx="1295400" cy="2879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10601" name="Freeform 9"/>
          <p:cNvSpPr>
            <a:spLocks/>
          </p:cNvSpPr>
          <p:nvPr/>
        </p:nvSpPr>
        <p:spPr bwMode="auto">
          <a:xfrm>
            <a:off x="1285875" y="4491038"/>
            <a:ext cx="3095625" cy="588962"/>
          </a:xfrm>
          <a:custGeom>
            <a:avLst/>
            <a:gdLst>
              <a:gd name="T0" fmla="*/ 0 w 1950"/>
              <a:gd name="T1" fmla="*/ 280 h 371"/>
              <a:gd name="T2" fmla="*/ 589 w 1950"/>
              <a:gd name="T3" fmla="*/ 53 h 371"/>
              <a:gd name="T4" fmla="*/ 1088 w 1950"/>
              <a:gd name="T5" fmla="*/ 8 h 371"/>
              <a:gd name="T6" fmla="*/ 1497 w 1950"/>
              <a:gd name="T7" fmla="*/ 99 h 371"/>
              <a:gd name="T8" fmla="*/ 1950 w 1950"/>
              <a:gd name="T9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0" h="371">
                <a:moveTo>
                  <a:pt x="0" y="280"/>
                </a:moveTo>
                <a:cubicBezTo>
                  <a:pt x="204" y="189"/>
                  <a:pt x="408" y="98"/>
                  <a:pt x="589" y="53"/>
                </a:cubicBezTo>
                <a:cubicBezTo>
                  <a:pt x="770" y="8"/>
                  <a:pt x="937" y="0"/>
                  <a:pt x="1088" y="8"/>
                </a:cubicBezTo>
                <a:cubicBezTo>
                  <a:pt x="1239" y="16"/>
                  <a:pt x="1353" y="38"/>
                  <a:pt x="1497" y="99"/>
                </a:cubicBezTo>
                <a:cubicBezTo>
                  <a:pt x="1641" y="160"/>
                  <a:pt x="1795" y="265"/>
                  <a:pt x="1950" y="371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1116013" y="570865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009999"/>
                </a:solidFill>
              </a:rPr>
              <a:t>0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4237038" y="573405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009999"/>
                </a:solidFill>
              </a:rPr>
              <a:t>180</a:t>
            </a:r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 flipV="1">
            <a:off x="3660775" y="4432300"/>
            <a:ext cx="720725" cy="6477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 rot="16200000">
            <a:off x="454819" y="1801019"/>
            <a:ext cx="105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rgbClr val="009999"/>
                </a:solidFill>
              </a:rPr>
              <a:t>d</a:t>
            </a:r>
            <a:r>
              <a:rPr lang="en-US" altLang="zh-CN" sz="2400" b="1" smtClean="0">
                <a:solidFill>
                  <a:srgbClr val="009999"/>
                </a:solidFill>
                <a:sym typeface="Symbol" pitchFamily="18" charset="2"/>
              </a:rPr>
              <a:t>/d</a:t>
            </a: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1908175" y="616585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009999"/>
                </a:solidFill>
              </a:rPr>
              <a:t>Scattering angle</a:t>
            </a:r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4068763" y="1125538"/>
            <a:ext cx="46799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FontTx/>
              <a:buAutoNum type="arabicParenR"/>
            </a:pPr>
            <a:r>
              <a:rPr lang="en-US" altLang="zh-CN" b="1" dirty="0" smtClean="0">
                <a:solidFill>
                  <a:srgbClr val="333399"/>
                </a:solidFill>
              </a:rPr>
              <a:t>Forward angle peaking is predominant due to the diffractive process, i.e. </a:t>
            </a:r>
            <a:r>
              <a:rPr lang="en-US" altLang="zh-CN" b="1" dirty="0" err="1" smtClean="0">
                <a:solidFill>
                  <a:srgbClr val="333399"/>
                </a:solidFill>
              </a:rPr>
              <a:t>Pomeron</a:t>
            </a:r>
            <a:r>
              <a:rPr lang="en-US" altLang="zh-CN" b="1" dirty="0" smtClean="0">
                <a:solidFill>
                  <a:srgbClr val="333399"/>
                </a:solidFill>
              </a:rPr>
              <a:t> exchanges.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Tx/>
              <a:buAutoNum type="arabicParenR"/>
            </a:pPr>
            <a:r>
              <a:rPr lang="en-US" altLang="zh-CN" b="1" dirty="0" smtClean="0">
                <a:solidFill>
                  <a:srgbClr val="333399"/>
                </a:solidFill>
              </a:rPr>
              <a:t>S-channel resonance excitations contribute to the cross sections at middle and backward angles.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Tx/>
              <a:buAutoNum type="arabicParenR"/>
            </a:pPr>
            <a:r>
              <a:rPr lang="en-US" altLang="zh-CN" b="1" dirty="0" smtClean="0">
                <a:solidFill>
                  <a:srgbClr val="333399"/>
                </a:solidFill>
              </a:rPr>
              <a:t>U-channel contributes to backward angles.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1619672" y="1988840"/>
            <a:ext cx="23134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0000"/>
                </a:solidFill>
              </a:rPr>
              <a:t>t-channel: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err="1" smtClean="0">
                <a:solidFill>
                  <a:srgbClr val="FF0000"/>
                </a:solidFill>
              </a:rPr>
              <a:t>Pomeron</a:t>
            </a:r>
            <a:r>
              <a:rPr lang="en-US" altLang="zh-CN" b="1" dirty="0" smtClean="0">
                <a:solidFill>
                  <a:srgbClr val="FF0000"/>
                </a:solidFill>
              </a:rPr>
              <a:t> exchange</a:t>
            </a: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2606675" y="409733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333399"/>
                </a:solidFill>
              </a:rPr>
              <a:t>s-channel</a:t>
            </a: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4406900" y="42418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CC6600"/>
                </a:solidFill>
              </a:rPr>
              <a:t>u-channel</a:t>
            </a: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2771775" y="57277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009999"/>
                </a:solidFill>
              </a:rPr>
              <a:t>90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609600" y="333375"/>
            <a:ext cx="78501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400" b="1" smtClean="0">
                <a:solidFill>
                  <a:srgbClr val="333399"/>
                </a:solidFill>
                <a:latin typeface="Times New Roman" pitchFamily="18" charset="0"/>
              </a:rPr>
              <a:t>Kinematic features of the production mechanism</a:t>
            </a:r>
            <a:endParaRPr lang="en-GB" altLang="zh-CN" sz="240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5581650" y="4868863"/>
            <a:ext cx="33115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Interferences from different transition mechanisms </a:t>
            </a:r>
          </a:p>
        </p:txBody>
      </p:sp>
    </p:spTree>
    <p:extLst>
      <p:ext uri="{BB962C8B-B14F-4D97-AF65-F5344CB8AC3E}">
        <p14:creationId xmlns:p14="http://schemas.microsoft.com/office/powerpoint/2010/main" val="30634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29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899592" y="404664"/>
            <a:ext cx="5309402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CC"/>
                </a:solidFill>
                <a:latin typeface="Calibri" panose="020F0502020204030204" pitchFamily="34" charset="0"/>
              </a:rPr>
              <a:t>s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and 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u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-channel </a:t>
            </a:r>
            <a:r>
              <a:rPr lang="en-US" altLang="zh-CN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pentaquark</a:t>
            </a:r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production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95862"/>
            <a:ext cx="4896544" cy="9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5688632" cy="182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996952"/>
            <a:ext cx="3071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Coupling vertices for </a:t>
            </a:r>
            <a:r>
              <a:rPr lang="en-US" altLang="zh-CN" sz="2000" b="1" i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</a:t>
            </a:r>
            <a:r>
              <a:rPr lang="en-US" altLang="zh-CN" sz="2000" b="1" i="1" dirty="0" err="1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NP</a:t>
            </a:r>
            <a:r>
              <a:rPr lang="en-US" altLang="zh-CN" sz="2000" b="1" i="1" baseline="-25000" dirty="0" err="1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c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: </a:t>
            </a:r>
            <a:endParaRPr lang="zh-CN" altLang="en-US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2" y="4581128"/>
            <a:ext cx="4488185" cy="133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01752"/>
            <a:ext cx="3282677" cy="69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5902" y="6093296"/>
            <a:ext cx="6093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S. H. Kim, S. i. Nam, Y. Oh and H. C. Kim, 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</a:t>
            </a:r>
            <a:r>
              <a:rPr lang="pl-PL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D </a:t>
            </a:r>
            <a:r>
              <a:rPr lang="pl-PL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84, 114023 (2011)</a:t>
            </a:r>
            <a:endParaRPr lang="en-US" altLang="zh-CN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Q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Wang,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X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.-H. Liu,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and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Q.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Zhao, arXiv:1508.00339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225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141538"/>
            <a:ext cx="7931150" cy="1719510"/>
          </a:xfrm>
          <a:solidFill>
            <a:srgbClr val="99CC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/>
            <a:r>
              <a:rPr lang="en-US" altLang="zh-CN" sz="54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1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. 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Motivation</a:t>
            </a:r>
            <a:r>
              <a:rPr lang="en-US" altLang="zh-CN" sz="40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: kinematic effects or genuine states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059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30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3301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Coupling vertices for </a:t>
            </a:r>
            <a:r>
              <a:rPr lang="en-US" altLang="zh-CN" sz="2000" b="1" i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J/</a:t>
            </a:r>
            <a:r>
              <a:rPr lang="en-US" altLang="zh-CN" sz="2000" b="1" i="1" dirty="0" err="1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NP</a:t>
            </a:r>
            <a:r>
              <a:rPr lang="en-US" altLang="zh-CN" sz="2000" b="1" i="1" baseline="-25000" dirty="0" err="1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c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: </a:t>
            </a:r>
            <a:endParaRPr lang="zh-CN" altLang="en-US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96752"/>
            <a:ext cx="8424936" cy="98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2380818"/>
            <a:ext cx="4079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Leading transition matrix elements:  </a:t>
            </a:r>
            <a:endParaRPr lang="zh-CN" altLang="en-US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8496944" cy="110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253026"/>
            <a:ext cx="3877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Rarita</a:t>
            </a:r>
            <a:r>
              <a:rPr lang="en-US" altLang="zh-CN" sz="2000" b="1" dirty="0">
                <a:solidFill>
                  <a:srgbClr val="0000CC"/>
                </a:solidFill>
                <a:latin typeface="Calibri" panose="020F0502020204030204" pitchFamily="34" charset="0"/>
              </a:rPr>
              <a:t>-Schwinger spin 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projections: </a:t>
            </a:r>
            <a:endParaRPr lang="zh-CN" altLang="en-US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99616"/>
            <a:ext cx="8568952" cy="103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11" y="5733256"/>
            <a:ext cx="1945865" cy="10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4024" y="6021288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with </a:t>
            </a:r>
            <a:endParaRPr lang="zh-CN" altLang="en-US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左大括号 5"/>
          <p:cNvSpPr/>
          <p:nvPr/>
        </p:nvSpPr>
        <p:spPr bwMode="auto">
          <a:xfrm>
            <a:off x="2123727" y="5949280"/>
            <a:ext cx="242481" cy="720080"/>
          </a:xfrm>
          <a:prstGeom prst="leftBrac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31</a:t>
            </a:fld>
            <a:endParaRPr lang="en-GB" altLang="zh-CN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5424463" y="2675582"/>
            <a:ext cx="455612" cy="40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 flipV="1">
            <a:off x="5424463" y="3094683"/>
            <a:ext cx="455612" cy="4048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952083" y="2492896"/>
            <a:ext cx="4270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zh-CN" sz="2000" b="1" smtClean="0">
                <a:solidFill>
                  <a:srgbClr val="0000FF"/>
                </a:solidFill>
                <a:ea typeface="宋体" charset="-122"/>
              </a:rPr>
              <a:t>e</a:t>
            </a:r>
            <a:r>
              <a:rPr lang="en-GB" altLang="zh-CN" sz="2000" b="1" baseline="30000" smtClean="0">
                <a:solidFill>
                  <a:srgbClr val="0000FF"/>
                </a:solidFill>
                <a:ea typeface="宋体" charset="-122"/>
              </a:rPr>
              <a:t>+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952083" y="3248546"/>
            <a:ext cx="492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zh-CN" sz="2000" b="1" smtClean="0">
                <a:solidFill>
                  <a:srgbClr val="0000FF"/>
                </a:solidFill>
                <a:ea typeface="宋体" charset="-122"/>
              </a:rPr>
              <a:t>e</a:t>
            </a:r>
            <a:r>
              <a:rPr lang="en-GB" altLang="zh-CN" sz="2000" b="1" baseline="30000" smtClean="0">
                <a:solidFill>
                  <a:srgbClr val="0000FF"/>
                </a:solidFill>
                <a:ea typeface="宋体" charset="-122"/>
                <a:sym typeface="Symbol" pitchFamily="18" charset="2"/>
              </a:rPr>
              <a:t></a:t>
            </a:r>
            <a:r>
              <a:rPr lang="en-GB" altLang="zh-CN" sz="2000" b="1" smtClean="0">
                <a:solidFill>
                  <a:srgbClr val="0000FF"/>
                </a:solidFill>
                <a:ea typeface="宋体" charset="-122"/>
                <a:sym typeface="Symbol" pitchFamily="18" charset="2"/>
              </a:rPr>
              <a:t> </a:t>
            </a:r>
            <a:endParaRPr lang="en-GB" altLang="zh-CN" sz="2000" b="1" smtClean="0">
              <a:solidFill>
                <a:srgbClr val="0000FF"/>
              </a:solidFill>
              <a:ea typeface="宋体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2" y="2629360"/>
            <a:ext cx="2228850" cy="762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Freeform 3"/>
          <p:cNvSpPr>
            <a:spLocks/>
          </p:cNvSpPr>
          <p:nvPr/>
        </p:nvSpPr>
        <p:spPr bwMode="auto">
          <a:xfrm rot="5152735">
            <a:off x="5341417" y="951230"/>
            <a:ext cx="396875" cy="385762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5539855" y="1588730"/>
            <a:ext cx="455612" cy="406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H="1" flipV="1">
            <a:off x="6781662" y="1602970"/>
            <a:ext cx="455612" cy="4048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152317" y="1876762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zh-CN" sz="2000" b="1" dirty="0" smtClean="0">
                <a:solidFill>
                  <a:srgbClr val="0000FF"/>
                </a:solidFill>
                <a:ea typeface="宋体" charset="-122"/>
              </a:rPr>
              <a:t>p </a:t>
            </a:r>
            <a:endParaRPr lang="en-GB" altLang="zh-CN" sz="2000" b="1" baseline="30000" dirty="0" smtClean="0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6781662" y="1247418"/>
            <a:ext cx="431800" cy="3413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5983993" y="1588730"/>
            <a:ext cx="804751" cy="476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6077843" y="1588730"/>
            <a:ext cx="566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 smtClean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P</a:t>
            </a:r>
            <a:r>
              <a:rPr lang="en-US" altLang="zh-CN" sz="2400" b="1" baseline="-25000" dirty="0" smtClean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c</a:t>
            </a:r>
            <a:r>
              <a:rPr lang="en-US" altLang="zh-CN" sz="2400" b="1" dirty="0" smtClean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  </a:t>
            </a: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4183825" y="3069183"/>
            <a:ext cx="745405" cy="238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859585" y="298432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b="1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2" name="Freeform 3"/>
          <p:cNvSpPr>
            <a:spLocks/>
          </p:cNvSpPr>
          <p:nvPr/>
        </p:nvSpPr>
        <p:spPr bwMode="auto">
          <a:xfrm rot="2419281">
            <a:off x="5008390" y="2888020"/>
            <a:ext cx="396875" cy="385762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152057" y="2627065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5693122" y="1300698"/>
            <a:ext cx="290872" cy="28803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45" name="Oval 10"/>
          <p:cNvSpPr>
            <a:spLocks noChangeArrowheads="1"/>
          </p:cNvSpPr>
          <p:nvPr/>
        </p:nvSpPr>
        <p:spPr bwMode="auto">
          <a:xfrm>
            <a:off x="5620890" y="12231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b="1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7220793" y="978941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5204569" y="1340768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0553" y="695017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sym typeface="Symbol"/>
              </a:rPr>
              <a:t>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7292801" y="1876762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zh-CN" sz="2000" b="1" dirty="0" smtClean="0">
                <a:solidFill>
                  <a:srgbClr val="0000FF"/>
                </a:solidFill>
                <a:ea typeface="宋体" charset="-122"/>
              </a:rPr>
              <a:t>p </a:t>
            </a:r>
            <a:endParaRPr lang="en-GB" altLang="zh-CN" sz="2000" b="1" baseline="30000" dirty="0" smtClean="0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50" name="Freeform 3"/>
          <p:cNvSpPr>
            <a:spLocks/>
          </p:cNvSpPr>
          <p:nvPr/>
        </p:nvSpPr>
        <p:spPr bwMode="auto">
          <a:xfrm rot="5152735">
            <a:off x="1453541" y="1068541"/>
            <a:ext cx="560649" cy="549119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 flipV="1">
            <a:off x="1522910" y="1586409"/>
            <a:ext cx="455612" cy="406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H="1" flipV="1">
            <a:off x="2764717" y="1600649"/>
            <a:ext cx="455612" cy="4048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1135372" y="1874441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zh-CN" sz="2000" b="1" dirty="0" smtClean="0">
                <a:solidFill>
                  <a:srgbClr val="0000FF"/>
                </a:solidFill>
                <a:ea typeface="宋体" charset="-122"/>
              </a:rPr>
              <a:t>p </a:t>
            </a:r>
            <a:endParaRPr lang="en-GB" altLang="zh-CN" sz="2000" b="1" baseline="30000" dirty="0" smtClean="0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V="1">
            <a:off x="2764717" y="1245097"/>
            <a:ext cx="431800" cy="3413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>
            <a:off x="1967048" y="1586409"/>
            <a:ext cx="804751" cy="476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2060898" y="1586409"/>
            <a:ext cx="566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 smtClean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P</a:t>
            </a:r>
            <a:r>
              <a:rPr lang="en-US" altLang="zh-CN" sz="2400" b="1" baseline="-25000" dirty="0" smtClean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c</a:t>
            </a:r>
            <a:r>
              <a:rPr lang="en-US" altLang="zh-CN" sz="2400" b="1" dirty="0" smtClean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  </a:t>
            </a: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3203848" y="976620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16277" y="781293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sym typeface="Symbol"/>
              </a:rPr>
              <a:t>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275856" y="1874441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zh-CN" sz="2000" b="1" dirty="0" smtClean="0">
                <a:solidFill>
                  <a:srgbClr val="0000FF"/>
                </a:solidFill>
                <a:ea typeface="宋体" charset="-122"/>
              </a:rPr>
              <a:t>p </a:t>
            </a:r>
            <a:endParaRPr lang="en-GB" altLang="zh-CN" sz="2000" b="1" baseline="30000" dirty="0" smtClean="0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48" name="右箭头 47"/>
          <p:cNvSpPr/>
          <p:nvPr/>
        </p:nvSpPr>
        <p:spPr bwMode="auto">
          <a:xfrm>
            <a:off x="4080049" y="1355897"/>
            <a:ext cx="563959" cy="4337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71600" y="116632"/>
            <a:ext cx="350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Vector meson dominance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645024"/>
            <a:ext cx="4004349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TextBox 13312"/>
          <p:cNvSpPr txBox="1"/>
          <p:nvPr/>
        </p:nvSpPr>
        <p:spPr>
          <a:xfrm>
            <a:off x="1835696" y="1052736"/>
            <a:ext cx="538930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e</a:t>
            </a:r>
            <a:r>
              <a:rPr lang="en-US" altLang="zh-CN" b="1" i="1" dirty="0" smtClean="0"/>
              <a:t>h</a:t>
            </a:r>
            <a:r>
              <a:rPr lang="en-US" altLang="zh-CN" b="1" baseline="-25000" dirty="0" smtClean="0"/>
              <a:t>1</a:t>
            </a:r>
            <a:endParaRPr lang="zh-CN" altLang="en-US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5940152" y="1115452"/>
            <a:ext cx="410690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i="1" dirty="0" smtClean="0"/>
              <a:t>g</a:t>
            </a:r>
            <a:r>
              <a:rPr lang="en-US" altLang="zh-CN" b="1" baseline="-25000" dirty="0" smtClean="0"/>
              <a:t>1</a:t>
            </a:r>
            <a:endParaRPr lang="zh-CN" altLang="en-US" b="1" baseline="-25000" dirty="0"/>
          </a:p>
        </p:txBody>
      </p:sp>
      <p:sp>
        <p:nvSpPr>
          <p:cNvPr id="13316" name="TextBox 13315"/>
          <p:cNvSpPr txBox="1"/>
          <p:nvPr/>
        </p:nvSpPr>
        <p:spPr>
          <a:xfrm>
            <a:off x="755576" y="458286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By assuming that the J/</a:t>
            </a:r>
            <a:r>
              <a:rPr lang="en-US" altLang="zh-CN" b="1" dirty="0" smtClean="0">
                <a:solidFill>
                  <a:srgbClr val="0000CC"/>
                </a:solidFill>
                <a:sym typeface="Symbol"/>
              </a:rPr>
              <a:t> p saturate the decay widths of the Pc states, we have 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96" y="5085184"/>
            <a:ext cx="5295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64" y="5857495"/>
            <a:ext cx="2611260" cy="73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755576" y="5775823"/>
            <a:ext cx="332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A form factor is included: 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32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899592" y="116632"/>
            <a:ext cx="4076180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Total cross sections predicted: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552728" cy="24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66398"/>
            <a:ext cx="6552728" cy="24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75541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Full width prediction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3852274"/>
            <a:ext cx="403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Prediction with 5% of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b.r</a:t>
            </a:r>
            <a:r>
              <a:rPr lang="en-US" altLang="zh-CN" b="1" dirty="0" smtClean="0">
                <a:solidFill>
                  <a:srgbClr val="FF0000"/>
                </a:solidFill>
              </a:rPr>
              <a:t>. to J/</a:t>
            </a:r>
            <a:r>
              <a:rPr lang="en-US" altLang="zh-CN" b="1" dirty="0" smtClean="0">
                <a:solidFill>
                  <a:srgbClr val="FF0000"/>
                </a:solidFill>
                <a:sym typeface="Symbol"/>
              </a:rPr>
              <a:t> p: 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33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899592" y="347463"/>
            <a:ext cx="7671395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Predicted differential cross sections at different energies:  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543770"/>
            <a:ext cx="6045671" cy="445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1268760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4.15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3350" y="1268760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4.38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3604954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4.45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3604954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4.50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34</a:t>
            </a:fld>
            <a:endParaRPr lang="en-GB" altLang="zh-C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36" y="1322065"/>
            <a:ext cx="6041068" cy="448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980728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4.15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3350" y="980728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4.38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2950" y="3316922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4.45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9534" y="3533378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4.50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47463"/>
            <a:ext cx="7671395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Predicted differential cross sections at different energies:  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5688632" cy="1224136"/>
          </a:xfrm>
          <a:solidFill>
            <a:srgbClr val="99CC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/>
            <a:r>
              <a:rPr lang="en-US" altLang="zh-CN" sz="54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4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. 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Summary 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132856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CC"/>
                </a:solidFill>
                <a:latin typeface="Calibri" panose="020F0502020204030204" pitchFamily="34" charset="0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anomalous triangle singularity</a:t>
            </a:r>
            <a:r>
              <a:rPr lang="en-US" altLang="zh-CN" sz="2000" b="1" dirty="0">
                <a:solidFill>
                  <a:srgbClr val="0000CC"/>
                </a:solidFill>
                <a:latin typeface="Calibri" panose="020F0502020204030204" pitchFamily="34" charset="0"/>
              </a:rPr>
              <a:t> is strongly correlated with threshold phenomena for which the physical consequences also need to be understood. 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Many cases seem to be indicating the ATS effects.</a:t>
            </a:r>
            <a:endParaRPr lang="en-US" altLang="zh-CN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The 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pentaquark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candidates observed by 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LHCb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may have filled a missing piece of the strong QCD jigsaw puzzle. However, there are still many things to be understood.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J/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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photoproduction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serves as an ideal process to distinguish the ATS enhancement from a genuine state which can be studied at 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JLab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in the near future.   </a:t>
            </a:r>
            <a:endParaRPr lang="zh-CN" altLang="en-US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3DFC8-4B18-4E2B-8095-7CA6717A9B0E}" type="slidenum">
              <a:rPr lang="zh-CN" altLang="en-GB" smtClean="0"/>
              <a:pPr>
                <a:defRPr/>
              </a:pPr>
              <a:t>36</a:t>
            </a:fld>
            <a:endParaRPr lang="en-GB" altLang="zh-CN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00113" y="2564904"/>
            <a:ext cx="712946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zh-CN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Thanks for your attention!</a:t>
            </a:r>
          </a:p>
        </p:txBody>
      </p:sp>
      <p:pic>
        <p:nvPicPr>
          <p:cNvPr id="4" name="Picture 5" descr="ihep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0488"/>
            <a:ext cx="1428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he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88913"/>
            <a:ext cx="320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58888" y="614363"/>
            <a:ext cx="3614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808080"/>
                </a:solidFill>
                <a:latin typeface="Eras Demi ITC" pitchFamily="34" charset="0"/>
                <a:ea typeface="宋体" charset="-122"/>
              </a:rPr>
              <a:t>Institute of High Energy Physics</a:t>
            </a:r>
            <a:endParaRPr lang="en-GB" altLang="zh-CN" sz="1800" b="1">
              <a:solidFill>
                <a:srgbClr val="808080"/>
              </a:solidFill>
              <a:latin typeface="Eras Demi ITC" pitchFamily="34" charset="0"/>
              <a:ea typeface="宋体" charset="-122"/>
            </a:endParaRPr>
          </a:p>
        </p:txBody>
      </p:sp>
      <p:pic>
        <p:nvPicPr>
          <p:cNvPr id="7" name="Picture 7" descr="cas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450"/>
            <a:ext cx="25923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6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42988" y="195263"/>
            <a:ext cx="6153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b="1" u="sng">
                <a:solidFill>
                  <a:srgbClr val="FF0000"/>
                </a:solidFill>
                <a:latin typeface="Calibri" pitchFamily="34" charset="0"/>
              </a:rPr>
              <a:t>Multi-faces of QCD: Exotic hadrons 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612775" y="1511300"/>
            <a:ext cx="1079500" cy="1079500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827088" y="1677988"/>
            <a:ext cx="576262" cy="481012"/>
          </a:xfrm>
          <a:custGeom>
            <a:avLst/>
            <a:gdLst>
              <a:gd name="T0" fmla="*/ 0 w 363"/>
              <a:gd name="T1" fmla="*/ 2147483647 h 303"/>
              <a:gd name="T2" fmla="*/ 2147483647 w 363"/>
              <a:gd name="T3" fmla="*/ 2147483647 h 303"/>
              <a:gd name="T4" fmla="*/ 2147483647 w 363"/>
              <a:gd name="T5" fmla="*/ 2147483647 h 3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303">
                <a:moveTo>
                  <a:pt x="0" y="121"/>
                </a:moveTo>
                <a:cubicBezTo>
                  <a:pt x="106" y="60"/>
                  <a:pt x="212" y="0"/>
                  <a:pt x="272" y="30"/>
                </a:cubicBezTo>
                <a:cubicBezTo>
                  <a:pt x="332" y="60"/>
                  <a:pt x="348" y="258"/>
                  <a:pt x="363" y="303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757238" y="179863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262063" y="2087563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11188" y="10541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Hybrid  </a:t>
            </a:r>
            <a:r>
              <a:rPr lang="en-US" altLang="zh-CN" sz="1800" b="1">
                <a:solidFill>
                  <a:srgbClr val="333399"/>
                </a:solidFill>
                <a:latin typeface="Calibri" pitchFamily="34" charset="0"/>
              </a:rPr>
              <a:t> </a:t>
            </a:r>
            <a:endParaRPr lang="en-GB" altLang="zh-CN" sz="1800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2630488" y="1511300"/>
            <a:ext cx="1079500" cy="1079500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2763838" y="1643063"/>
            <a:ext cx="839787" cy="814387"/>
          </a:xfrm>
          <a:custGeom>
            <a:avLst/>
            <a:gdLst>
              <a:gd name="T0" fmla="*/ 2147483647 w 529"/>
              <a:gd name="T1" fmla="*/ 2147483647 h 513"/>
              <a:gd name="T2" fmla="*/ 2147483647 w 529"/>
              <a:gd name="T3" fmla="*/ 2147483647 h 513"/>
              <a:gd name="T4" fmla="*/ 2147483647 w 529"/>
              <a:gd name="T5" fmla="*/ 2147483647 h 513"/>
              <a:gd name="T6" fmla="*/ 2147483647 w 529"/>
              <a:gd name="T7" fmla="*/ 2147483647 h 513"/>
              <a:gd name="T8" fmla="*/ 2147483647 w 529"/>
              <a:gd name="T9" fmla="*/ 2147483647 h 513"/>
              <a:gd name="T10" fmla="*/ 2147483647 w 529"/>
              <a:gd name="T11" fmla="*/ 2147483647 h 5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9" h="513">
                <a:moveTo>
                  <a:pt x="7" y="189"/>
                </a:moveTo>
                <a:cubicBezTo>
                  <a:pt x="0" y="159"/>
                  <a:pt x="151" y="0"/>
                  <a:pt x="234" y="7"/>
                </a:cubicBezTo>
                <a:cubicBezTo>
                  <a:pt x="317" y="14"/>
                  <a:pt x="483" y="151"/>
                  <a:pt x="506" y="234"/>
                </a:cubicBezTo>
                <a:cubicBezTo>
                  <a:pt x="529" y="317"/>
                  <a:pt x="408" y="513"/>
                  <a:pt x="370" y="506"/>
                </a:cubicBezTo>
                <a:cubicBezTo>
                  <a:pt x="332" y="499"/>
                  <a:pt x="340" y="242"/>
                  <a:pt x="279" y="189"/>
                </a:cubicBezTo>
                <a:cubicBezTo>
                  <a:pt x="218" y="136"/>
                  <a:pt x="14" y="219"/>
                  <a:pt x="7" y="189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59050" y="1063625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Glueball </a:t>
            </a:r>
            <a:r>
              <a:rPr lang="en-US" altLang="zh-CN" sz="1800" b="1">
                <a:solidFill>
                  <a:srgbClr val="333399"/>
                </a:solidFill>
                <a:latin typeface="Calibri" pitchFamily="34" charset="0"/>
              </a:rPr>
              <a:t> </a:t>
            </a:r>
            <a:endParaRPr lang="en-GB" altLang="zh-CN" sz="1800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1044575" y="3789363"/>
            <a:ext cx="1079500" cy="1079500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331913" y="4291013"/>
            <a:ext cx="358775" cy="288925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1187450" y="414813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1619250" y="4508500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573588" y="1054100"/>
            <a:ext cx="165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Tetraquark </a:t>
            </a:r>
            <a:endParaRPr lang="en-GB" altLang="zh-CN" sz="1800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6956425" y="1484313"/>
            <a:ext cx="1223963" cy="1223962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7173913" y="2201863"/>
            <a:ext cx="431800" cy="215900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7029450" y="205898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7534275" y="2347913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7748588" y="1700213"/>
            <a:ext cx="73025" cy="360362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7748588" y="1987550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2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7677150" y="1628775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7316788" y="1771650"/>
            <a:ext cx="215900" cy="215900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7389813" y="1916113"/>
            <a:ext cx="142875" cy="431800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7534275" y="1916113"/>
            <a:ext cx="287338" cy="71437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7245350" y="1627188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2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6667500" y="1052513"/>
            <a:ext cx="172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Pentaquark </a:t>
            </a:r>
            <a:endParaRPr lang="en-GB" altLang="zh-CN" sz="1800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>
            <a:off x="4695825" y="1511300"/>
            <a:ext cx="1079500" cy="1079500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4911725" y="2085975"/>
            <a:ext cx="358775" cy="288925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4767263" y="19431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auto">
          <a:xfrm>
            <a:off x="5199063" y="2303463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5414963" y="1727200"/>
            <a:ext cx="73025" cy="360363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01" name="Oval 33"/>
          <p:cNvSpPr>
            <a:spLocks noChangeArrowheads="1"/>
          </p:cNvSpPr>
          <p:nvPr/>
        </p:nvSpPr>
        <p:spPr bwMode="auto">
          <a:xfrm>
            <a:off x="5414963" y="2014538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2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5343525" y="1655763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1763713" y="3573463"/>
            <a:ext cx="1079500" cy="1079500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2268538" y="3860800"/>
            <a:ext cx="73025" cy="360363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2266950" y="414972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2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>
            <a:off x="2124075" y="3719513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611188" y="32131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Hadronic molecule  </a:t>
            </a:r>
            <a:r>
              <a:rPr lang="en-US" altLang="zh-CN" sz="1800" b="1">
                <a:solidFill>
                  <a:srgbClr val="333399"/>
                </a:solidFill>
                <a:latin typeface="Calibri" pitchFamily="34" charset="0"/>
              </a:rPr>
              <a:t> </a:t>
            </a:r>
            <a:endParaRPr lang="en-GB" altLang="zh-CN" sz="1800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827088" y="5702300"/>
            <a:ext cx="7508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Evidence for QCD exotic states is a missing piece of knowledge about </a:t>
            </a:r>
            <a:r>
              <a:rPr lang="en-US" altLang="zh-CN" sz="2400" b="1" dirty="0">
                <a:solidFill>
                  <a:srgbClr val="FF0000"/>
                </a:solidFill>
                <a:latin typeface="Calibri" pitchFamily="34" charset="0"/>
              </a:rPr>
              <a:t>the Nature of strong QCD.  </a:t>
            </a:r>
          </a:p>
        </p:txBody>
      </p:sp>
      <p:sp>
        <p:nvSpPr>
          <p:cNvPr id="7209" name="Line 2"/>
          <p:cNvSpPr>
            <a:spLocks noChangeShapeType="1"/>
          </p:cNvSpPr>
          <p:nvPr/>
        </p:nvSpPr>
        <p:spPr bwMode="auto">
          <a:xfrm>
            <a:off x="6429375" y="3843338"/>
            <a:ext cx="720725" cy="792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10" name="Oval 7"/>
          <p:cNvSpPr>
            <a:spLocks noChangeArrowheads="1"/>
          </p:cNvSpPr>
          <p:nvPr/>
        </p:nvSpPr>
        <p:spPr bwMode="auto">
          <a:xfrm>
            <a:off x="5895975" y="3238500"/>
            <a:ext cx="990600" cy="99060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211" name="Oval 8"/>
          <p:cNvSpPr>
            <a:spLocks noChangeArrowheads="1"/>
          </p:cNvSpPr>
          <p:nvPr/>
        </p:nvSpPr>
        <p:spPr bwMode="auto">
          <a:xfrm>
            <a:off x="6276975" y="3314700"/>
            <a:ext cx="263525" cy="24765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u</a:t>
            </a:r>
          </a:p>
        </p:txBody>
      </p:sp>
      <p:sp>
        <p:nvSpPr>
          <p:cNvPr id="7212" name="Oval 9"/>
          <p:cNvSpPr>
            <a:spLocks noChangeArrowheads="1"/>
          </p:cNvSpPr>
          <p:nvPr/>
        </p:nvSpPr>
        <p:spPr bwMode="auto">
          <a:xfrm>
            <a:off x="5972175" y="3695700"/>
            <a:ext cx="263525" cy="247650"/>
          </a:xfrm>
          <a:prstGeom prst="ellipse">
            <a:avLst/>
          </a:prstGeom>
          <a:gradFill rotWithShape="0">
            <a:gsLst>
              <a:gs pos="0">
                <a:srgbClr val="009900"/>
              </a:gs>
              <a:gs pos="100000">
                <a:srgbClr val="0047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7213" name="Oval 10"/>
          <p:cNvSpPr>
            <a:spLocks noChangeArrowheads="1"/>
          </p:cNvSpPr>
          <p:nvPr/>
        </p:nvSpPr>
        <p:spPr bwMode="auto">
          <a:xfrm>
            <a:off x="6429375" y="3771900"/>
            <a:ext cx="263525" cy="24765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14" name="Freeform 11"/>
          <p:cNvSpPr>
            <a:spLocks/>
          </p:cNvSpPr>
          <p:nvPr/>
        </p:nvSpPr>
        <p:spPr bwMode="auto">
          <a:xfrm>
            <a:off x="6429375" y="3606800"/>
            <a:ext cx="77788" cy="206375"/>
          </a:xfrm>
          <a:custGeom>
            <a:avLst/>
            <a:gdLst>
              <a:gd name="T0" fmla="*/ 0 w 49"/>
              <a:gd name="T1" fmla="*/ 2147483647 h 130"/>
              <a:gd name="T2" fmla="*/ 2147483647 w 49"/>
              <a:gd name="T3" fmla="*/ 2147483647 h 130"/>
              <a:gd name="T4" fmla="*/ 0 w 49"/>
              <a:gd name="T5" fmla="*/ 2147483647 h 130"/>
              <a:gd name="T6" fmla="*/ 2147483647 w 49"/>
              <a:gd name="T7" fmla="*/ 2147483647 h 1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130">
                <a:moveTo>
                  <a:pt x="0" y="2"/>
                </a:moveTo>
                <a:cubicBezTo>
                  <a:pt x="11" y="5"/>
                  <a:pt x="28" y="0"/>
                  <a:pt x="32" y="10"/>
                </a:cubicBezTo>
                <a:cubicBezTo>
                  <a:pt x="49" y="50"/>
                  <a:pt x="22" y="60"/>
                  <a:pt x="0" y="74"/>
                </a:cubicBezTo>
                <a:cubicBezTo>
                  <a:pt x="23" y="90"/>
                  <a:pt x="40" y="100"/>
                  <a:pt x="40" y="13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15" name="Freeform 12"/>
          <p:cNvSpPr>
            <a:spLocks/>
          </p:cNvSpPr>
          <p:nvPr/>
        </p:nvSpPr>
        <p:spPr bwMode="auto">
          <a:xfrm>
            <a:off x="6172200" y="3978275"/>
            <a:ext cx="303213" cy="101600"/>
          </a:xfrm>
          <a:custGeom>
            <a:avLst/>
            <a:gdLst>
              <a:gd name="T0" fmla="*/ 2147483647 w 191"/>
              <a:gd name="T1" fmla="*/ 0 h 64"/>
              <a:gd name="T2" fmla="*/ 2147483647 w 191"/>
              <a:gd name="T3" fmla="*/ 2147483647 h 64"/>
              <a:gd name="T4" fmla="*/ 2147483647 w 191"/>
              <a:gd name="T5" fmla="*/ 2147483647 h 64"/>
              <a:gd name="T6" fmla="*/ 2147483647 w 191"/>
              <a:gd name="T7" fmla="*/ 2147483647 h 64"/>
              <a:gd name="T8" fmla="*/ 2147483647 w 191"/>
              <a:gd name="T9" fmla="*/ 0 h 64"/>
              <a:gd name="T10" fmla="*/ 2147483647 w 191"/>
              <a:gd name="T11" fmla="*/ 2147483647 h 64"/>
              <a:gd name="T12" fmla="*/ 2147483647 w 191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1" h="64">
                <a:moveTo>
                  <a:pt x="2" y="0"/>
                </a:moveTo>
                <a:cubicBezTo>
                  <a:pt x="5" y="16"/>
                  <a:pt x="0" y="35"/>
                  <a:pt x="10" y="48"/>
                </a:cubicBezTo>
                <a:cubicBezTo>
                  <a:pt x="23" y="64"/>
                  <a:pt x="39" y="32"/>
                  <a:pt x="50" y="16"/>
                </a:cubicBezTo>
                <a:cubicBezTo>
                  <a:pt x="55" y="24"/>
                  <a:pt x="57" y="38"/>
                  <a:pt x="66" y="40"/>
                </a:cubicBezTo>
                <a:cubicBezTo>
                  <a:pt x="119" y="53"/>
                  <a:pt x="114" y="13"/>
                  <a:pt x="154" y="0"/>
                </a:cubicBezTo>
                <a:cubicBezTo>
                  <a:pt x="157" y="8"/>
                  <a:pt x="156" y="18"/>
                  <a:pt x="162" y="24"/>
                </a:cubicBezTo>
                <a:cubicBezTo>
                  <a:pt x="191" y="53"/>
                  <a:pt x="186" y="28"/>
                  <a:pt x="186" y="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16" name="Freeform 13"/>
          <p:cNvSpPr>
            <a:spLocks/>
          </p:cNvSpPr>
          <p:nvPr/>
        </p:nvSpPr>
        <p:spPr bwMode="auto">
          <a:xfrm>
            <a:off x="6119813" y="3463925"/>
            <a:ext cx="195262" cy="209550"/>
          </a:xfrm>
          <a:custGeom>
            <a:avLst/>
            <a:gdLst>
              <a:gd name="T0" fmla="*/ 2147483647 w 123"/>
              <a:gd name="T1" fmla="*/ 2147483647 h 132"/>
              <a:gd name="T2" fmla="*/ 2147483647 w 123"/>
              <a:gd name="T3" fmla="*/ 2147483647 h 132"/>
              <a:gd name="T4" fmla="*/ 2147483647 w 123"/>
              <a:gd name="T5" fmla="*/ 2147483647 h 132"/>
              <a:gd name="T6" fmla="*/ 2147483647 w 123"/>
              <a:gd name="T7" fmla="*/ 2147483647 h 132"/>
              <a:gd name="T8" fmla="*/ 2147483647 w 123"/>
              <a:gd name="T9" fmla="*/ 2147483647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" h="132">
                <a:moveTo>
                  <a:pt x="27" y="132"/>
                </a:moveTo>
                <a:cubicBezTo>
                  <a:pt x="17" y="71"/>
                  <a:pt x="0" y="55"/>
                  <a:pt x="67" y="68"/>
                </a:cubicBezTo>
                <a:cubicBezTo>
                  <a:pt x="72" y="60"/>
                  <a:pt x="81" y="53"/>
                  <a:pt x="83" y="44"/>
                </a:cubicBezTo>
                <a:cubicBezTo>
                  <a:pt x="84" y="36"/>
                  <a:pt x="72" y="28"/>
                  <a:pt x="75" y="20"/>
                </a:cubicBezTo>
                <a:cubicBezTo>
                  <a:pt x="83" y="0"/>
                  <a:pt x="108" y="4"/>
                  <a:pt x="123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17" name="Text Box 14"/>
          <p:cNvSpPr txBox="1">
            <a:spLocks noChangeArrowheads="1"/>
          </p:cNvSpPr>
          <p:nvPr/>
        </p:nvSpPr>
        <p:spPr bwMode="auto">
          <a:xfrm>
            <a:off x="6394450" y="36925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u</a:t>
            </a:r>
          </a:p>
        </p:txBody>
      </p:sp>
      <p:sp>
        <p:nvSpPr>
          <p:cNvPr id="7218" name="Oval 15"/>
          <p:cNvSpPr>
            <a:spLocks noChangeArrowheads="1"/>
          </p:cNvSpPr>
          <p:nvPr/>
        </p:nvSpPr>
        <p:spPr bwMode="auto">
          <a:xfrm>
            <a:off x="6718300" y="4221163"/>
            <a:ext cx="990600" cy="99060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219" name="Oval 16"/>
          <p:cNvSpPr>
            <a:spLocks noChangeArrowheads="1"/>
          </p:cNvSpPr>
          <p:nvPr/>
        </p:nvSpPr>
        <p:spPr bwMode="auto">
          <a:xfrm>
            <a:off x="7099300" y="4297363"/>
            <a:ext cx="263525" cy="24765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7220" name="Oval 17"/>
          <p:cNvSpPr>
            <a:spLocks noChangeArrowheads="1"/>
          </p:cNvSpPr>
          <p:nvPr/>
        </p:nvSpPr>
        <p:spPr bwMode="auto">
          <a:xfrm>
            <a:off x="6794500" y="4678363"/>
            <a:ext cx="263525" cy="247650"/>
          </a:xfrm>
          <a:prstGeom prst="ellipse">
            <a:avLst/>
          </a:prstGeom>
          <a:gradFill rotWithShape="0">
            <a:gsLst>
              <a:gs pos="0">
                <a:srgbClr val="009900"/>
              </a:gs>
              <a:gs pos="100000">
                <a:srgbClr val="0047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7221" name="Oval 18"/>
          <p:cNvSpPr>
            <a:spLocks noChangeArrowheads="1"/>
          </p:cNvSpPr>
          <p:nvPr/>
        </p:nvSpPr>
        <p:spPr bwMode="auto">
          <a:xfrm>
            <a:off x="7251700" y="4754563"/>
            <a:ext cx="263525" cy="24765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22" name="Freeform 19"/>
          <p:cNvSpPr>
            <a:spLocks/>
          </p:cNvSpPr>
          <p:nvPr/>
        </p:nvSpPr>
        <p:spPr bwMode="auto">
          <a:xfrm>
            <a:off x="7251700" y="4589463"/>
            <a:ext cx="77788" cy="206375"/>
          </a:xfrm>
          <a:custGeom>
            <a:avLst/>
            <a:gdLst>
              <a:gd name="T0" fmla="*/ 0 w 49"/>
              <a:gd name="T1" fmla="*/ 2147483647 h 130"/>
              <a:gd name="T2" fmla="*/ 2147483647 w 49"/>
              <a:gd name="T3" fmla="*/ 2147483647 h 130"/>
              <a:gd name="T4" fmla="*/ 0 w 49"/>
              <a:gd name="T5" fmla="*/ 2147483647 h 130"/>
              <a:gd name="T6" fmla="*/ 2147483647 w 49"/>
              <a:gd name="T7" fmla="*/ 2147483647 h 1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130">
                <a:moveTo>
                  <a:pt x="0" y="2"/>
                </a:moveTo>
                <a:cubicBezTo>
                  <a:pt x="11" y="5"/>
                  <a:pt x="28" y="0"/>
                  <a:pt x="32" y="10"/>
                </a:cubicBezTo>
                <a:cubicBezTo>
                  <a:pt x="49" y="50"/>
                  <a:pt x="22" y="60"/>
                  <a:pt x="0" y="74"/>
                </a:cubicBezTo>
                <a:cubicBezTo>
                  <a:pt x="23" y="90"/>
                  <a:pt x="40" y="100"/>
                  <a:pt x="40" y="13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23" name="Freeform 20"/>
          <p:cNvSpPr>
            <a:spLocks/>
          </p:cNvSpPr>
          <p:nvPr/>
        </p:nvSpPr>
        <p:spPr bwMode="auto">
          <a:xfrm>
            <a:off x="6994525" y="4960938"/>
            <a:ext cx="303213" cy="101600"/>
          </a:xfrm>
          <a:custGeom>
            <a:avLst/>
            <a:gdLst>
              <a:gd name="T0" fmla="*/ 2147483647 w 191"/>
              <a:gd name="T1" fmla="*/ 0 h 64"/>
              <a:gd name="T2" fmla="*/ 2147483647 w 191"/>
              <a:gd name="T3" fmla="*/ 2147483647 h 64"/>
              <a:gd name="T4" fmla="*/ 2147483647 w 191"/>
              <a:gd name="T5" fmla="*/ 2147483647 h 64"/>
              <a:gd name="T6" fmla="*/ 2147483647 w 191"/>
              <a:gd name="T7" fmla="*/ 2147483647 h 64"/>
              <a:gd name="T8" fmla="*/ 2147483647 w 191"/>
              <a:gd name="T9" fmla="*/ 0 h 64"/>
              <a:gd name="T10" fmla="*/ 2147483647 w 191"/>
              <a:gd name="T11" fmla="*/ 2147483647 h 64"/>
              <a:gd name="T12" fmla="*/ 2147483647 w 191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1" h="64">
                <a:moveTo>
                  <a:pt x="2" y="0"/>
                </a:moveTo>
                <a:cubicBezTo>
                  <a:pt x="5" y="16"/>
                  <a:pt x="0" y="35"/>
                  <a:pt x="10" y="48"/>
                </a:cubicBezTo>
                <a:cubicBezTo>
                  <a:pt x="23" y="64"/>
                  <a:pt x="39" y="32"/>
                  <a:pt x="50" y="16"/>
                </a:cubicBezTo>
                <a:cubicBezTo>
                  <a:pt x="55" y="24"/>
                  <a:pt x="57" y="38"/>
                  <a:pt x="66" y="40"/>
                </a:cubicBezTo>
                <a:cubicBezTo>
                  <a:pt x="119" y="53"/>
                  <a:pt x="114" y="13"/>
                  <a:pt x="154" y="0"/>
                </a:cubicBezTo>
                <a:cubicBezTo>
                  <a:pt x="157" y="8"/>
                  <a:pt x="156" y="18"/>
                  <a:pt x="162" y="24"/>
                </a:cubicBezTo>
                <a:cubicBezTo>
                  <a:pt x="191" y="53"/>
                  <a:pt x="186" y="28"/>
                  <a:pt x="186" y="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24" name="Freeform 21"/>
          <p:cNvSpPr>
            <a:spLocks/>
          </p:cNvSpPr>
          <p:nvPr/>
        </p:nvSpPr>
        <p:spPr bwMode="auto">
          <a:xfrm>
            <a:off x="6942138" y="4446588"/>
            <a:ext cx="195262" cy="209550"/>
          </a:xfrm>
          <a:custGeom>
            <a:avLst/>
            <a:gdLst>
              <a:gd name="T0" fmla="*/ 2147483647 w 123"/>
              <a:gd name="T1" fmla="*/ 2147483647 h 132"/>
              <a:gd name="T2" fmla="*/ 2147483647 w 123"/>
              <a:gd name="T3" fmla="*/ 2147483647 h 132"/>
              <a:gd name="T4" fmla="*/ 2147483647 w 123"/>
              <a:gd name="T5" fmla="*/ 2147483647 h 132"/>
              <a:gd name="T6" fmla="*/ 2147483647 w 123"/>
              <a:gd name="T7" fmla="*/ 2147483647 h 132"/>
              <a:gd name="T8" fmla="*/ 2147483647 w 123"/>
              <a:gd name="T9" fmla="*/ 2147483647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" h="132">
                <a:moveTo>
                  <a:pt x="27" y="132"/>
                </a:moveTo>
                <a:cubicBezTo>
                  <a:pt x="17" y="71"/>
                  <a:pt x="0" y="55"/>
                  <a:pt x="67" y="68"/>
                </a:cubicBezTo>
                <a:cubicBezTo>
                  <a:pt x="72" y="60"/>
                  <a:pt x="81" y="53"/>
                  <a:pt x="83" y="44"/>
                </a:cubicBezTo>
                <a:cubicBezTo>
                  <a:pt x="84" y="36"/>
                  <a:pt x="72" y="28"/>
                  <a:pt x="75" y="20"/>
                </a:cubicBezTo>
                <a:cubicBezTo>
                  <a:pt x="83" y="0"/>
                  <a:pt x="108" y="4"/>
                  <a:pt x="123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25" name="Text Box 22"/>
          <p:cNvSpPr txBox="1">
            <a:spLocks noChangeArrowheads="1"/>
          </p:cNvSpPr>
          <p:nvPr/>
        </p:nvSpPr>
        <p:spPr bwMode="auto">
          <a:xfrm>
            <a:off x="7216775" y="46751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u</a:t>
            </a:r>
          </a:p>
        </p:txBody>
      </p:sp>
      <p:sp>
        <p:nvSpPr>
          <p:cNvPr id="7226" name="Text Box 23"/>
          <p:cNvSpPr txBox="1">
            <a:spLocks noChangeArrowheads="1"/>
          </p:cNvSpPr>
          <p:nvPr/>
        </p:nvSpPr>
        <p:spPr bwMode="auto">
          <a:xfrm>
            <a:off x="6842125" y="3786188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i="1">
                <a:solidFill>
                  <a:srgbClr val="000000"/>
                </a:solidFill>
                <a:sym typeface="Symbol" pitchFamily="18" charset="2"/>
              </a:rPr>
              <a:t> </a:t>
            </a:r>
          </a:p>
        </p:txBody>
      </p:sp>
      <p:sp>
        <p:nvSpPr>
          <p:cNvPr id="7227" name="Text Box 24"/>
          <p:cNvSpPr txBox="1">
            <a:spLocks noChangeArrowheads="1"/>
          </p:cNvSpPr>
          <p:nvPr/>
        </p:nvSpPr>
        <p:spPr bwMode="auto">
          <a:xfrm>
            <a:off x="6842125" y="3154363"/>
            <a:ext cx="111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Proton </a:t>
            </a:r>
          </a:p>
        </p:txBody>
      </p:sp>
      <p:sp>
        <p:nvSpPr>
          <p:cNvPr id="7228" name="Text Box 25"/>
          <p:cNvSpPr txBox="1">
            <a:spLocks noChangeArrowheads="1"/>
          </p:cNvSpPr>
          <p:nvPr/>
        </p:nvSpPr>
        <p:spPr bwMode="auto">
          <a:xfrm>
            <a:off x="7653338" y="4348163"/>
            <a:ext cx="131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Neutron </a:t>
            </a:r>
          </a:p>
        </p:txBody>
      </p:sp>
      <p:sp>
        <p:nvSpPr>
          <p:cNvPr id="7229" name="Oval 26"/>
          <p:cNvSpPr>
            <a:spLocks noChangeArrowheads="1"/>
          </p:cNvSpPr>
          <p:nvPr/>
        </p:nvSpPr>
        <p:spPr bwMode="auto">
          <a:xfrm rot="-2548286">
            <a:off x="6184900" y="2835275"/>
            <a:ext cx="1223963" cy="2736850"/>
          </a:xfrm>
          <a:prstGeom prst="ellips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230" name="Text Box 27"/>
          <p:cNvSpPr txBox="1">
            <a:spLocks noChangeArrowheads="1"/>
          </p:cNvSpPr>
          <p:nvPr/>
        </p:nvSpPr>
        <p:spPr bwMode="auto">
          <a:xfrm>
            <a:off x="5637213" y="5211763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Deuteron: p-n molecule </a:t>
            </a:r>
          </a:p>
        </p:txBody>
      </p:sp>
      <p:sp>
        <p:nvSpPr>
          <p:cNvPr id="2" name="左右箭头 1"/>
          <p:cNvSpPr/>
          <p:nvPr/>
        </p:nvSpPr>
        <p:spPr>
          <a:xfrm>
            <a:off x="3563938" y="4149725"/>
            <a:ext cx="1633537" cy="358775"/>
          </a:xfrm>
          <a:prstGeom prst="leftRightArrow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4213" y="908720"/>
            <a:ext cx="828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New </a:t>
            </a:r>
            <a:r>
              <a:rPr lang="en-US" altLang="zh-CN" sz="2800" b="1" dirty="0" err="1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quarkonium</a:t>
            </a:r>
            <a:r>
              <a:rPr lang="en-US" altLang="zh-CN" sz="2800" b="1" dirty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-like states, i.e. X, Y, Z’s, are observed in experiment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4213" y="1916832"/>
            <a:ext cx="8064500" cy="38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Do not fit in the conventional </a:t>
            </a:r>
            <a:r>
              <a:rPr lang="en-US" altLang="zh-CN" sz="2400" b="1" dirty="0" err="1" smtClean="0">
                <a:solidFill>
                  <a:srgbClr val="0033CC"/>
                </a:solidFill>
                <a:latin typeface="Calibri" pitchFamily="34" charset="0"/>
              </a:rPr>
              <a:t>quarkonium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 spectrum as quark-antiquark states, e.g. 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X(3872), Y(4260), X(3900)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 etc.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Most of these new states, such as 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X(3872)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,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are located close to a two-particle threshold.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Evidence for charged </a:t>
            </a:r>
            <a:r>
              <a:rPr lang="en-US" altLang="zh-CN" sz="2400" b="1" dirty="0" err="1" smtClean="0">
                <a:solidFill>
                  <a:srgbClr val="0033CC"/>
                </a:solidFill>
                <a:latin typeface="Calibri" pitchFamily="34" charset="0"/>
              </a:rPr>
              <a:t>quarkonium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 states, e.g.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Calibri" pitchFamily="34" charset="0"/>
              </a:rPr>
              <a:t>Zb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(10610),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Calibri" pitchFamily="34" charset="0"/>
              </a:rPr>
              <a:t>Zb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(10650) ,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Calibri" pitchFamily="34" charset="0"/>
              </a:rPr>
              <a:t>Zc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(3900),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Calibri" pitchFamily="34" charset="0"/>
              </a:rPr>
              <a:t>Zc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(4020), Z(4430), etc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.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In some cases, </a:t>
            </a:r>
            <a:r>
              <a:rPr lang="en-US" altLang="zh-CN" sz="2400" b="1" dirty="0" err="1" smtClean="0">
                <a:solidFill>
                  <a:srgbClr val="0033CC"/>
                </a:solidFill>
                <a:latin typeface="Calibri" pitchFamily="34" charset="0"/>
              </a:rPr>
              <a:t>isospin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 or heavy quark </a:t>
            </a:r>
            <a:r>
              <a:rPr lang="en-US" altLang="zh-CN" sz="2400" b="1" dirty="0" err="1" smtClean="0">
                <a:solidFill>
                  <a:srgbClr val="0033CC"/>
                </a:solidFill>
                <a:latin typeface="Calibri" pitchFamily="34" charset="0"/>
              </a:rPr>
              <a:t>symm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. are violated.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b="1" dirty="0" smtClean="0">
                <a:solidFill>
                  <a:srgbClr val="C00000"/>
                </a:solidFill>
                <a:latin typeface="Calibri" pitchFamily="34" charset="0"/>
              </a:rPr>
              <a:t>Good candidates for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Calibri" pitchFamily="34" charset="0"/>
              </a:rPr>
              <a:t>hadronic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itchFamily="34" charset="0"/>
              </a:rPr>
              <a:t> molecules or other non-standard configurations, e.g.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Calibri" pitchFamily="34" charset="0"/>
              </a:rPr>
              <a:t>tetraquarks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itchFamily="34" charset="0"/>
              </a:rPr>
              <a:t>, hybrids, etc.</a:t>
            </a:r>
            <a:endParaRPr lang="en-US" altLang="zh-CN" sz="24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4213" y="260648"/>
            <a:ext cx="8135937" cy="5191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2800" b="1" dirty="0" smtClean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 Brief summary of the exp. progress </a:t>
            </a:r>
            <a:r>
              <a:rPr lang="en-US" altLang="zh-CN" sz="2800" b="1" dirty="0" smtClean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 </a:t>
            </a:r>
            <a:endParaRPr lang="zh-CN" alt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5723210"/>
            <a:ext cx="828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Evidence for heavy </a:t>
            </a:r>
            <a:r>
              <a:rPr lang="en-US" altLang="zh-CN" sz="2800" b="1" dirty="0" err="1" smtClean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pentaquarks</a:t>
            </a:r>
            <a:r>
              <a:rPr lang="en-US" altLang="zh-CN" sz="2800" b="1" dirty="0" smtClean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, i.e. Pc(4380) and Pc(4430), reported by </a:t>
            </a:r>
            <a:r>
              <a:rPr lang="en-US" altLang="zh-CN" sz="2800" b="1" dirty="0" err="1" smtClean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LHCb</a:t>
            </a:r>
            <a:r>
              <a:rPr lang="en-US" altLang="zh-CN" sz="2800" b="1" dirty="0" smtClean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. </a:t>
            </a:r>
            <a:endParaRPr lang="en-US" altLang="zh-CN" sz="2800" b="1" dirty="0">
              <a:solidFill>
                <a:srgbClr val="333399"/>
              </a:solidFill>
              <a:latin typeface="Calibri" pitchFamily="34" charset="0"/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18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141538"/>
            <a:ext cx="7416824" cy="2223566"/>
          </a:xfrm>
          <a:solidFill>
            <a:srgbClr val="99CC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/>
            <a:r>
              <a:rPr lang="en-US" altLang="zh-CN" sz="54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2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. 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Anomalous </a:t>
            </a:r>
            <a:r>
              <a:rPr lang="en-US" altLang="zh-CN" sz="40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triangle singularity </a:t>
            </a:r>
            <a:endParaRPr lang="en-US" altLang="zh-CN" sz="4000" b="1" dirty="0" smtClean="0">
              <a:solidFill>
                <a:schemeClr val="accent2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72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7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4164923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Anomalous triangle singularity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1813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916832"/>
            <a:ext cx="6609357" cy="129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356992"/>
            <a:ext cx="4536504" cy="75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37729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The </a:t>
            </a:r>
            <a:r>
              <a:rPr lang="en-US" altLang="zh-CN" sz="2000" dirty="0">
                <a:solidFill>
                  <a:srgbClr val="0000CC"/>
                </a:solidFill>
                <a:latin typeface="Calibri" panose="020F0502020204030204" pitchFamily="34" charset="0"/>
              </a:rPr>
              <a:t>ATS occurs </a:t>
            </a:r>
            <a:r>
              <a:rPr lang="en-US" altLang="zh-CN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when all the three internal particles can be simultaneously on shell. It corresponds to </a:t>
            </a:r>
            <a:endParaRPr lang="zh-CN" altLang="en-US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12" y="5301208"/>
            <a:ext cx="1590280" cy="40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箭头 4"/>
          <p:cNvSpPr/>
          <p:nvPr/>
        </p:nvSpPr>
        <p:spPr bwMode="auto">
          <a:xfrm>
            <a:off x="4932040" y="5301208"/>
            <a:ext cx="504056" cy="4015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58" y="5229200"/>
            <a:ext cx="1655546" cy="55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5261138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CC"/>
                </a:solidFill>
              </a:rPr>
              <a:t>for all j=1,2,3. 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735" y="6021288"/>
            <a:ext cx="7247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L. D. Landau,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Nucl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Phys. 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</a:rPr>
              <a:t>13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181 (1959).</a:t>
            </a:r>
          </a:p>
          <a:p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G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Bonnevay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I. J. R.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Aitchison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 and J. S.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Dowker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Nuovo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Cim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</a:rPr>
              <a:t>21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3569 (1961).</a:t>
            </a:r>
            <a:endParaRPr lang="zh-CN" alt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59" y="379175"/>
            <a:ext cx="31813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24" y="420896"/>
            <a:ext cx="104775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447707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CC"/>
                </a:solidFill>
              </a:rPr>
              <a:t>Kinematics : </a:t>
            </a:r>
            <a:endParaRPr lang="zh-CN" altLang="en-US" sz="20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988840"/>
            <a:ext cx="5189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CC"/>
                </a:solidFill>
              </a:rPr>
              <a:t>The ATS condition for </a:t>
            </a:r>
            <a:r>
              <a:rPr lang="en-US" altLang="zh-CN" sz="2000" dirty="0" smtClean="0">
                <a:solidFill>
                  <a:srgbClr val="FF0000"/>
                </a:solidFill>
              </a:rPr>
              <a:t>fixed</a:t>
            </a:r>
            <a:r>
              <a:rPr lang="en-US" altLang="zh-CN" sz="2000" dirty="0" smtClean="0">
                <a:solidFill>
                  <a:srgbClr val="0000CC"/>
                </a:solidFill>
              </a:rPr>
              <a:t> </a:t>
            </a:r>
            <a:r>
              <a:rPr lang="en-US" altLang="zh-CN" sz="2000" i="1" dirty="0" smtClean="0">
                <a:solidFill>
                  <a:srgbClr val="0000CC"/>
                </a:solidFill>
              </a:rPr>
              <a:t>s</a:t>
            </a:r>
            <a:r>
              <a:rPr lang="en-US" altLang="zh-CN" sz="2000" baseline="-25000" dirty="0" smtClean="0">
                <a:solidFill>
                  <a:srgbClr val="0000CC"/>
                </a:solidFill>
              </a:rPr>
              <a:t>1</a:t>
            </a:r>
            <a:r>
              <a:rPr lang="en-US" altLang="zh-CN" sz="2000" dirty="0" smtClean="0">
                <a:solidFill>
                  <a:srgbClr val="0000CC"/>
                </a:solidFill>
              </a:rPr>
              <a:t>, </a:t>
            </a:r>
            <a:r>
              <a:rPr lang="en-US" altLang="zh-CN" sz="2000" i="1" dirty="0" err="1" smtClean="0">
                <a:solidFill>
                  <a:srgbClr val="0000CC"/>
                </a:solidFill>
              </a:rPr>
              <a:t>m</a:t>
            </a:r>
            <a:r>
              <a:rPr lang="en-US" altLang="zh-CN" sz="2000" baseline="-25000" dirty="0" err="1">
                <a:solidFill>
                  <a:srgbClr val="0000CC"/>
                </a:solidFill>
              </a:rPr>
              <a:t>j</a:t>
            </a:r>
            <a:r>
              <a:rPr lang="en-US" altLang="zh-CN" sz="2000" dirty="0" smtClean="0">
                <a:solidFill>
                  <a:srgbClr val="0000CC"/>
                </a:solidFill>
              </a:rPr>
              <a:t>, and </a:t>
            </a:r>
            <a:r>
              <a:rPr lang="en-US" altLang="zh-CN" sz="2000" i="1" dirty="0" smtClean="0">
                <a:solidFill>
                  <a:srgbClr val="0000CC"/>
                </a:solidFill>
              </a:rPr>
              <a:t>s</a:t>
            </a:r>
            <a:r>
              <a:rPr lang="en-US" altLang="zh-CN" sz="2000" baseline="-25000" dirty="0">
                <a:solidFill>
                  <a:srgbClr val="0000CC"/>
                </a:solidFill>
              </a:rPr>
              <a:t>3</a:t>
            </a:r>
            <a:r>
              <a:rPr lang="en-US" altLang="zh-CN" sz="2000" dirty="0" smtClean="0">
                <a:solidFill>
                  <a:srgbClr val="0000CC"/>
                </a:solidFill>
              </a:rPr>
              <a:t> is: 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8" y="2636912"/>
            <a:ext cx="7943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4077072"/>
            <a:ext cx="3209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CC"/>
                </a:solidFill>
              </a:rPr>
              <a:t>Or for </a:t>
            </a:r>
            <a:r>
              <a:rPr lang="en-US" altLang="zh-CN" sz="2000" dirty="0">
                <a:solidFill>
                  <a:srgbClr val="FF0000"/>
                </a:solidFill>
              </a:rPr>
              <a:t>fixed</a:t>
            </a:r>
            <a:r>
              <a:rPr lang="en-US" altLang="zh-CN" sz="2000" dirty="0">
                <a:solidFill>
                  <a:srgbClr val="0000CC"/>
                </a:solidFill>
              </a:rPr>
              <a:t> </a:t>
            </a:r>
            <a:r>
              <a:rPr lang="en-US" altLang="zh-CN" sz="2000" i="1" dirty="0">
                <a:solidFill>
                  <a:srgbClr val="0000CC"/>
                </a:solidFill>
              </a:rPr>
              <a:t>s</a:t>
            </a:r>
            <a:r>
              <a:rPr lang="en-US" altLang="zh-CN" sz="2000" baseline="-25000" dirty="0">
                <a:solidFill>
                  <a:srgbClr val="0000CC"/>
                </a:solidFill>
              </a:rPr>
              <a:t>1</a:t>
            </a:r>
            <a:r>
              <a:rPr lang="en-US" altLang="zh-CN" sz="2000" dirty="0">
                <a:solidFill>
                  <a:srgbClr val="0000CC"/>
                </a:solidFill>
              </a:rPr>
              <a:t>, </a:t>
            </a:r>
            <a:r>
              <a:rPr lang="en-US" altLang="zh-CN" sz="2000" i="1" dirty="0" err="1">
                <a:solidFill>
                  <a:srgbClr val="0000CC"/>
                </a:solidFill>
              </a:rPr>
              <a:t>m</a:t>
            </a:r>
            <a:r>
              <a:rPr lang="en-US" altLang="zh-CN" sz="2000" baseline="-25000" dirty="0" err="1">
                <a:solidFill>
                  <a:srgbClr val="0000CC"/>
                </a:solidFill>
              </a:rPr>
              <a:t>j</a:t>
            </a:r>
            <a:r>
              <a:rPr lang="en-US" altLang="zh-CN" sz="2000" dirty="0">
                <a:solidFill>
                  <a:srgbClr val="0000CC"/>
                </a:solidFill>
              </a:rPr>
              <a:t>, and </a:t>
            </a:r>
            <a:r>
              <a:rPr lang="en-US" altLang="zh-CN" sz="2000" i="1" dirty="0" smtClean="0">
                <a:solidFill>
                  <a:srgbClr val="0000CC"/>
                </a:solidFill>
              </a:rPr>
              <a:t>s</a:t>
            </a:r>
            <a:r>
              <a:rPr lang="en-US" altLang="zh-CN" sz="2000" baseline="-25000" dirty="0" smtClean="0">
                <a:solidFill>
                  <a:srgbClr val="0000CC"/>
                </a:solidFill>
              </a:rPr>
              <a:t>2</a:t>
            </a:r>
            <a:r>
              <a:rPr lang="en-US" altLang="zh-CN" sz="2000" dirty="0" smtClean="0">
                <a:solidFill>
                  <a:srgbClr val="0000CC"/>
                </a:solidFill>
              </a:rPr>
              <a:t> : 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3" y="4537298"/>
            <a:ext cx="79152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05264"/>
            <a:ext cx="4114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2585" y="6381328"/>
            <a:ext cx="486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X.-H. Liu and Q.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Zhao,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arXiv:1507.01674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  <a:endParaRPr lang="zh-CN" alt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59" y="2276872"/>
            <a:ext cx="16383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72" y="436662"/>
            <a:ext cx="800100" cy="4000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83568" y="476672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Single dispersion relation in </a:t>
            </a:r>
            <a:r>
              <a:rPr lang="en-US" altLang="zh-CN" i="1" dirty="0" smtClean="0"/>
              <a:t>s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: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54197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42088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spectral function σ(</a:t>
            </a:r>
            <a:r>
              <a:rPr lang="en-US" altLang="zh-CN" i="1" dirty="0"/>
              <a:t>s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s</a:t>
            </a:r>
            <a:r>
              <a:rPr lang="en-US" altLang="zh-CN" baseline="-25000" dirty="0"/>
              <a:t>2</a:t>
            </a:r>
            <a:r>
              <a:rPr lang="en-US" altLang="zh-CN" dirty="0"/>
              <a:t>, </a:t>
            </a:r>
            <a:r>
              <a:rPr lang="en-US" altLang="zh-CN" i="1" dirty="0"/>
              <a:t>s</a:t>
            </a:r>
            <a:r>
              <a:rPr lang="en-US" altLang="zh-CN" baseline="-25000" dirty="0"/>
              <a:t>3</a:t>
            </a:r>
            <a:r>
              <a:rPr lang="en-US" altLang="zh-CN" dirty="0"/>
              <a:t>) can be obtained by means of the </a:t>
            </a:r>
            <a:r>
              <a:rPr lang="en-US" altLang="zh-CN" dirty="0" err="1"/>
              <a:t>Cutkosky’s</a:t>
            </a:r>
            <a:r>
              <a:rPr lang="en-US" altLang="zh-CN" dirty="0"/>
              <a:t> rules </a:t>
            </a:r>
            <a:r>
              <a:rPr lang="en-US" altLang="zh-CN" dirty="0" smtClean="0"/>
              <a:t>(absorptive part of the loop amplitude) or </a:t>
            </a:r>
            <a:r>
              <a:rPr lang="en-US" altLang="zh-CN" dirty="0"/>
              <a:t>the formula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8" y="3157339"/>
            <a:ext cx="7239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827612"/>
            <a:ext cx="79724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29309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which reads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34871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20737</TotalTime>
  <Words>2117</Words>
  <Application>Microsoft Office PowerPoint</Application>
  <PresentationFormat>全屏显示(4:3)</PresentationFormat>
  <Paragraphs>224</Paragraphs>
  <Slides>36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36</vt:i4>
      </vt:variant>
    </vt:vector>
  </HeadingPairs>
  <TitlesOfParts>
    <vt:vector size="40" baseType="lpstr">
      <vt:lpstr>Default Design</vt:lpstr>
      <vt:lpstr>默认设计模板</vt:lpstr>
      <vt:lpstr>1_默认设计模板</vt:lpstr>
      <vt:lpstr>2_默认设计模板</vt:lpstr>
      <vt:lpstr>PowerPoint 演示文稿</vt:lpstr>
      <vt:lpstr>Outline </vt:lpstr>
      <vt:lpstr>1. Motivation: kinematic effects or genuine states? </vt:lpstr>
      <vt:lpstr>PowerPoint 演示文稿</vt:lpstr>
      <vt:lpstr>PowerPoint 演示文稿</vt:lpstr>
      <vt:lpstr>2. Anomalous triangle singularity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 Cases to recognize anomalous triangle singularity:  Heavy pentaquark production at LHCb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 Summary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zq</dc:creator>
  <cp:lastModifiedBy>zq</cp:lastModifiedBy>
  <cp:revision>103</cp:revision>
  <dcterms:created xsi:type="dcterms:W3CDTF">2015-08-15T01:59:43Z</dcterms:created>
  <dcterms:modified xsi:type="dcterms:W3CDTF">2015-09-15T19:35:48Z</dcterms:modified>
</cp:coreProperties>
</file>