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5"/>
  </p:notesMasterIdLst>
  <p:handoutMasterIdLst>
    <p:handoutMasterId r:id="rId46"/>
  </p:handoutMasterIdLst>
  <p:sldIdLst>
    <p:sldId id="428" r:id="rId2"/>
    <p:sldId id="950" r:id="rId3"/>
    <p:sldId id="951" r:id="rId4"/>
    <p:sldId id="1039" r:id="rId5"/>
    <p:sldId id="1018" r:id="rId6"/>
    <p:sldId id="1019" r:id="rId7"/>
    <p:sldId id="1017" r:id="rId8"/>
    <p:sldId id="1023" r:id="rId9"/>
    <p:sldId id="1035" r:id="rId10"/>
    <p:sldId id="1024" r:id="rId11"/>
    <p:sldId id="1040" r:id="rId12"/>
    <p:sldId id="1041" r:id="rId13"/>
    <p:sldId id="1042" r:id="rId14"/>
    <p:sldId id="1044" r:id="rId15"/>
    <p:sldId id="1026" r:id="rId16"/>
    <p:sldId id="1027" r:id="rId17"/>
    <p:sldId id="1030" r:id="rId18"/>
    <p:sldId id="1031" r:id="rId19"/>
    <p:sldId id="990" r:id="rId20"/>
    <p:sldId id="999" r:id="rId21"/>
    <p:sldId id="991" r:id="rId22"/>
    <p:sldId id="995" r:id="rId23"/>
    <p:sldId id="992" r:id="rId24"/>
    <p:sldId id="997" r:id="rId25"/>
    <p:sldId id="998" r:id="rId26"/>
    <p:sldId id="994" r:id="rId27"/>
    <p:sldId id="1005" r:id="rId28"/>
    <p:sldId id="1053" r:id="rId29"/>
    <p:sldId id="1048" r:id="rId30"/>
    <p:sldId id="1068" r:id="rId31"/>
    <p:sldId id="1069" r:id="rId32"/>
    <p:sldId id="1052" r:id="rId33"/>
    <p:sldId id="1049" r:id="rId34"/>
    <p:sldId id="1046" r:id="rId35"/>
    <p:sldId id="1047" r:id="rId36"/>
    <p:sldId id="1050" r:id="rId37"/>
    <p:sldId id="1051" r:id="rId38"/>
    <p:sldId id="1065" r:id="rId39"/>
    <p:sldId id="1067" r:id="rId40"/>
    <p:sldId id="1066" r:id="rId41"/>
    <p:sldId id="1061" r:id="rId42"/>
    <p:sldId id="1073" r:id="rId43"/>
    <p:sldId id="107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77F2"/>
    <a:srgbClr val="14D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1" autoAdjust="0"/>
    <p:restoredTop sz="94606" autoAdjust="0"/>
  </p:normalViewPr>
  <p:slideViewPr>
    <p:cSldViewPr snapToGrid="0" snapToObjects="1">
      <p:cViewPr varScale="1">
        <p:scale>
          <a:sx n="107" d="100"/>
          <a:sy n="107" d="100"/>
        </p:scale>
        <p:origin x="-1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595B-C3E7-6B49-ADED-147FF01AE008}" type="datetimeFigureOut">
              <a:rPr lang="en-US" smtClean="0"/>
              <a:t>12/8/14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A8C6D-9F7E-1D43-B197-2D86EB07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1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5E729-3508-B142-92E9-E014259E6FF2}" type="datetimeFigureOut">
              <a:rPr lang="en-US" smtClean="0"/>
              <a:t>12/8/14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273C-AF52-5F40-AAE1-50ACE99E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50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273C-AF52-5F40-AAE1-50ACE99E2E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7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273C-AF52-5F40-AAE1-50ACE99E2E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6380-F4B8-6946-A387-F88F1B8D5C4E}" type="datetime1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AFD4-B017-964F-A0DC-43914958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13B1-A6E5-604F-B5F8-E3447AB50580}" type="datetime1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14AA-B993-1947-8C04-850EAB7512E1}" type="datetime1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0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451-31EE-314A-9698-3066D7FFCF26}" type="datetime1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A87F-C6D2-C747-A946-69653CEB38E6}" type="datetime1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AFD4-B017-964F-A0DC-43914958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5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C0A4-05E3-5C4A-8180-20A110A245B6}" type="datetime1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6B04-84E9-EE40-8840-F951FEB12433}" type="datetime1">
              <a:rPr lang="en-US" smtClean="0"/>
              <a:t>12/8/14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7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1A14-1ED6-2A4F-A502-5304F163C501}" type="datetime1">
              <a:rPr lang="en-US" smtClean="0"/>
              <a:t>12/8/14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65-7EA5-044F-8EE4-2D3A948F6C4F}" type="datetime1">
              <a:rPr lang="en-US" smtClean="0"/>
              <a:t>12/8/14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FCAE-8109-1548-8BB9-C7B47D1F0B71}" type="datetime1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0C01-31EC-9848-BF2A-D15AA7BD2252}" type="datetime1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75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D815-0690-CF44-B5D3-C8C8480C3E31}" type="datetime1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63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4.emf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emf"/><Relationship Id="rId6" Type="http://schemas.openxmlformats.org/officeDocument/2006/relationships/image" Target="../media/image28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043"/>
            <a:ext cx="9144000" cy="6869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817218"/>
            <a:ext cx="9144001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Proton and Neutron Momentum Distributions in </a:t>
            </a:r>
            <a:r>
              <a:rPr lang="en-US" sz="4800" i="1" dirty="0" smtClean="0"/>
              <a:t>A</a:t>
            </a:r>
            <a:r>
              <a:rPr lang="en-US" sz="4800" dirty="0" smtClean="0"/>
              <a:t>=3 Asymmetric Nuclei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29921" y="6435257"/>
            <a:ext cx="3159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PAC-42, July 30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, 2014.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277" y="-45619"/>
            <a:ext cx="1291442" cy="700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477" y="-33129"/>
            <a:ext cx="1276563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402" y="-30508"/>
            <a:ext cx="1344598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3129"/>
            <a:ext cx="3368261" cy="767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298" y="-11043"/>
            <a:ext cx="1269355" cy="6637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737" y="2292662"/>
            <a:ext cx="3030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Proposal PR12-13-012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9060" y="3034777"/>
            <a:ext cx="52986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Spokespersons:</a:t>
            </a:r>
          </a:p>
          <a:p>
            <a:r>
              <a:rPr lang="en-US" sz="2600" dirty="0" smtClean="0"/>
              <a:t>O. Hen (TAU), L. B. Weinstein (ODU), S. </a:t>
            </a:r>
            <a:r>
              <a:rPr lang="en-US" sz="2600" dirty="0" err="1" smtClean="0"/>
              <a:t>Gilad</a:t>
            </a:r>
            <a:r>
              <a:rPr lang="en-US" sz="2600" dirty="0" smtClean="0"/>
              <a:t> (MIT), W. </a:t>
            </a:r>
            <a:r>
              <a:rPr lang="en-US" sz="2600" dirty="0" err="1" smtClean="0"/>
              <a:t>Boeglin</a:t>
            </a:r>
            <a:r>
              <a:rPr lang="en-US" sz="2600" dirty="0" smtClean="0"/>
              <a:t> (FIU)</a:t>
            </a:r>
            <a:endParaRPr lang="en-US" sz="2600" dirty="0"/>
          </a:p>
        </p:txBody>
      </p:sp>
      <p:pic>
        <p:nvPicPr>
          <p:cNvPr id="21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573" y="4523713"/>
            <a:ext cx="4308949" cy="22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5689" y="2683492"/>
            <a:ext cx="3492500" cy="24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6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6 at 12.31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"/>
          <a:stretch/>
        </p:blipFill>
        <p:spPr>
          <a:xfrm>
            <a:off x="1372916" y="1420014"/>
            <a:ext cx="6220275" cy="4295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559" y="5731548"/>
            <a:ext cx="9025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Tensor correlations 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shift more 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neutrons than protons to the 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high-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momentum tail.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10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143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A=3 Nuclei: A Lab for Energy Sharing in Asymmetric Systems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50664" y="3981737"/>
            <a:ext cx="181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=1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18110" y="1633585"/>
            <a:ext cx="0" cy="344744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224984" y="1633585"/>
            <a:ext cx="7392" cy="342476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14175" y="4066647"/>
            <a:ext cx="1811133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Transition Region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9054" y="2828231"/>
            <a:ext cx="181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&gt;2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01172" y="3397113"/>
            <a:ext cx="5186903" cy="0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-139692" y="3092123"/>
            <a:ext cx="352797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n(k) proton / neutron ratio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818476" y="2939363"/>
            <a:ext cx="673653" cy="66260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089045" y="3392147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296662" y="2908442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00701" y="2404868"/>
            <a:ext cx="7831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002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TeVQweakProposal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/>
          <a:stretch/>
        </p:blipFill>
        <p:spPr>
          <a:xfrm>
            <a:off x="3484337" y="2501008"/>
            <a:ext cx="5550040" cy="4119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37"/>
            <a:ext cx="9144000" cy="1143000"/>
          </a:xfrm>
        </p:spPr>
        <p:txBody>
          <a:bodyPr>
            <a:noAutofit/>
          </a:bodyPr>
          <a:lstStyle/>
          <a:p>
            <a:r>
              <a:rPr lang="en-US" sz="3900" dirty="0"/>
              <a:t>Implication </a:t>
            </a:r>
            <a:r>
              <a:rPr lang="en-US" sz="3900" dirty="0" smtClean="0"/>
              <a:t>I: </a:t>
            </a:r>
            <a:r>
              <a:rPr lang="en-US" sz="3900" dirty="0" err="1" smtClean="0"/>
              <a:t>IsoSpin</a:t>
            </a:r>
            <a:r>
              <a:rPr lang="en-US" sz="3900" dirty="0" smtClean="0"/>
              <a:t> Dependent EMC Effect</a:t>
            </a:r>
            <a:endParaRPr lang="en-US" sz="3900" dirty="0"/>
          </a:p>
        </p:txBody>
      </p:sp>
      <p:sp>
        <p:nvSpPr>
          <p:cNvPr id="21" name="TextBox 20"/>
          <p:cNvSpPr txBox="1"/>
          <p:nvPr/>
        </p:nvSpPr>
        <p:spPr>
          <a:xfrm>
            <a:off x="-594" y="117909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IsoSpin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dependent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EMC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effect (</a:t>
            </a:r>
            <a:r>
              <a:rPr lang="en-US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quark distribution more modified than </a:t>
            </a:r>
            <a:r>
              <a:rPr lang="en-US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can explain the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NuTeV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anomaly.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5795" y="2410164"/>
            <a:ext cx="32347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Many models relate medium modification to nucleon </a:t>
            </a:r>
            <a:r>
              <a:rPr lang="en-US" sz="2500" dirty="0" err="1" smtClean="0"/>
              <a:t>virtuality</a:t>
            </a:r>
            <a:r>
              <a:rPr lang="en-US" sz="2500" dirty="0" smtClean="0"/>
              <a:t>.</a:t>
            </a:r>
          </a:p>
          <a:p>
            <a:endParaRPr lang="en-US" sz="1400" dirty="0" smtClean="0"/>
          </a:p>
          <a:p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If &lt;</a:t>
            </a:r>
            <a:r>
              <a:rPr lang="en-US" sz="2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2500" b="1" baseline="-25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</a:t>
            </a:r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  &gt;  &lt;</a:t>
            </a:r>
            <a:r>
              <a:rPr lang="en-US" sz="2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2500" b="1" baseline="-25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 :</a:t>
            </a:r>
          </a:p>
          <a:p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protons more-modified than neutrons</a:t>
            </a:r>
            <a:endParaRPr lang="en-US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/>
              </a:rPr>
              <a:t> u modification &gt; d</a:t>
            </a:r>
            <a:endParaRPr lang="en-US" sz="25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(Consistent with the EMC-SRC correlation)</a:t>
            </a:r>
            <a:endParaRPr lang="en-US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0100" y="652645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3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37"/>
            <a:ext cx="9144000" cy="1143000"/>
          </a:xfrm>
        </p:spPr>
        <p:txBody>
          <a:bodyPr>
            <a:noAutofit/>
          </a:bodyPr>
          <a:lstStyle/>
          <a:p>
            <a:r>
              <a:rPr lang="en-US" sz="3900" dirty="0"/>
              <a:t>Implication </a:t>
            </a:r>
            <a:r>
              <a:rPr lang="en-US" sz="3900" dirty="0" smtClean="0"/>
              <a:t>I: </a:t>
            </a:r>
            <a:r>
              <a:rPr lang="en-US" sz="3900" dirty="0" err="1" smtClean="0"/>
              <a:t>IsoSpin</a:t>
            </a:r>
            <a:r>
              <a:rPr lang="en-US" sz="3900" dirty="0" smtClean="0"/>
              <a:t> Dependent EMC Effect</a:t>
            </a:r>
            <a:endParaRPr lang="en-US" sz="3900" dirty="0"/>
          </a:p>
        </p:txBody>
      </p:sp>
      <p:pic>
        <p:nvPicPr>
          <p:cNvPr id="3" name="Picture 2" descr="Screen Shot 2014-07-23 at 11.2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51" y="2489544"/>
            <a:ext cx="5587461" cy="41199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5795" y="2410164"/>
            <a:ext cx="32347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Many models relate medium modification to nucleon </a:t>
            </a:r>
            <a:r>
              <a:rPr lang="en-US" sz="2500" dirty="0" err="1" smtClean="0"/>
              <a:t>virtuality</a:t>
            </a:r>
            <a:r>
              <a:rPr lang="en-US" sz="2500" dirty="0" smtClean="0"/>
              <a:t>.</a:t>
            </a:r>
          </a:p>
          <a:p>
            <a:endParaRPr lang="en-US" sz="1400" dirty="0" smtClean="0"/>
          </a:p>
          <a:p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If &lt;</a:t>
            </a:r>
            <a:r>
              <a:rPr lang="en-US" sz="2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2500" b="1" baseline="-25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</a:t>
            </a:r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  &gt;  &lt;</a:t>
            </a:r>
            <a:r>
              <a:rPr lang="en-US" sz="2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2500" b="1" baseline="-25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 :</a:t>
            </a:r>
          </a:p>
          <a:p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protons more-modified than neutrons</a:t>
            </a:r>
            <a:endParaRPr lang="en-US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/>
              </a:rPr>
              <a:t> u modification &gt; d</a:t>
            </a:r>
            <a:endParaRPr lang="en-US" sz="25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(Consistent with the EMC-SRC correlation)</a:t>
            </a:r>
            <a:endParaRPr lang="en-US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7863" y="5734792"/>
            <a:ext cx="2904428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From M. </a:t>
            </a:r>
            <a:r>
              <a:rPr lang="en-US" sz="2400" dirty="0" err="1" smtClean="0">
                <a:solidFill>
                  <a:schemeClr val="bg1"/>
                </a:solidFill>
              </a:rPr>
              <a:t>Sargsian</a:t>
            </a:r>
            <a:r>
              <a:rPr lang="en-US" sz="2400" dirty="0" smtClean="0">
                <a:solidFill>
                  <a:schemeClr val="bg1"/>
                </a:solidFill>
              </a:rPr>
              <a:t> talk at the APS meeting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0100" y="652645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12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22264" y="2744745"/>
            <a:ext cx="5290639" cy="362226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en-US" sz="4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Also important for possible ‘off-shell’ corrections for MARATHON </a:t>
            </a:r>
          </a:p>
          <a:p>
            <a:pPr lvl="0" algn="ctr">
              <a:lnSpc>
                <a:spcPct val="80000"/>
              </a:lnSpc>
            </a:pPr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(bound proton in </a:t>
            </a:r>
            <a:r>
              <a:rPr lang="en-US" sz="3200" b="1" baseline="300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 ≠ </a:t>
            </a:r>
            <a:r>
              <a:rPr lang="en-US" sz="3200" b="1" baseline="300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H)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94" y="117909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IsoSpin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dependent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EMC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effect (</a:t>
            </a:r>
            <a:r>
              <a:rPr lang="en-US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quark distribution more modified than </a:t>
            </a:r>
            <a:r>
              <a:rPr lang="en-US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can explain the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NuTeV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anomaly.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9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61"/>
            <a:ext cx="8229600" cy="1143000"/>
          </a:xfrm>
        </p:spPr>
        <p:txBody>
          <a:bodyPr/>
          <a:lstStyle/>
          <a:p>
            <a:r>
              <a:rPr lang="en-US" dirty="0"/>
              <a:t>Implication </a:t>
            </a:r>
            <a:r>
              <a:rPr lang="en-US" dirty="0" smtClean="0"/>
              <a:t>II</a:t>
            </a:r>
            <a:r>
              <a:rPr lang="en-US" dirty="0"/>
              <a:t>: </a:t>
            </a:r>
            <a:r>
              <a:rPr lang="en-US" dirty="0" smtClean="0"/>
              <a:t>Symmetry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31" y="2021571"/>
            <a:ext cx="4765313" cy="198597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equation-of-state of neutron stars,</a:t>
            </a:r>
          </a:p>
          <a:p>
            <a:r>
              <a:rPr lang="en-US" sz="3000" dirty="0" smtClean="0"/>
              <a:t>heavy-ion collisions,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3543282"/>
            <a:ext cx="91439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-SRC pairs increase the kinetic energy   of SNM with almost no effect on PNM </a:t>
            </a:r>
          </a:p>
          <a:p>
            <a:pPr algn="ctr"/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=&gt; </a:t>
            </a:r>
            <a:r>
              <a:rPr lang="en-US" sz="4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en-US" sz="4000" b="1" baseline="-25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sym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en-US" sz="40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PNM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−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en-US" sz="40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SNM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Reduced Dramatically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2834" y="646678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3125" y="6356350"/>
            <a:ext cx="917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measurement will complement the PREX results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96069" y="2051139"/>
            <a:ext cx="5093292" cy="192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dirty="0" smtClean="0"/>
              <a:t>r-process </a:t>
            </a:r>
            <a:r>
              <a:rPr lang="en-US" sz="3000" dirty="0" err="1" smtClean="0"/>
              <a:t>nucleosynthesis</a:t>
            </a:r>
            <a:r>
              <a:rPr lang="en-US" sz="3000" dirty="0" smtClean="0"/>
              <a:t>, 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core-collapse supernovae, 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more… </a:t>
            </a:r>
          </a:p>
        </p:txBody>
      </p:sp>
      <p:sp>
        <p:nvSpPr>
          <p:cNvPr id="9" name="Rectangle 8"/>
          <p:cNvSpPr/>
          <p:nvPr/>
        </p:nvSpPr>
        <p:spPr>
          <a:xfrm>
            <a:off x="-33125" y="1197579"/>
            <a:ext cx="93769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Relates to the energy change when replacing n with 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0340" y="4658475"/>
            <a:ext cx="129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(symmetric,</a:t>
            </a:r>
          </a:p>
          <a:p>
            <a:pPr algn="ctr"/>
            <a:r>
              <a:rPr lang="en-US" dirty="0" smtClean="0"/>
              <a:t>#n=#p)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09103" y="4658475"/>
            <a:ext cx="157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(pure neutron)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8342" y="5892869"/>
            <a:ext cx="412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 et al, PRC in press, nucl-ex:1409.0772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6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864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Implication III: Neutron Stars</a:t>
            </a:r>
            <a:endParaRPr lang="en-US" sz="3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5441" y="4178154"/>
            <a:ext cx="91213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/>
              <a:t>n</a:t>
            </a:r>
            <a:r>
              <a:rPr lang="en-US" sz="3200" u="sng" dirty="0" err="1" smtClean="0"/>
              <a:t>p</a:t>
            </a:r>
            <a:r>
              <a:rPr lang="en-US" sz="3200" u="sng" dirty="0" smtClean="0"/>
              <a:t>-SRC pairs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Create large high-momentum </a:t>
            </a:r>
            <a:r>
              <a:rPr lang="en-US" sz="2800" dirty="0"/>
              <a:t>proton </a:t>
            </a:r>
            <a:r>
              <a:rPr lang="en-US" sz="2800" dirty="0" smtClean="0"/>
              <a:t>tail.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Open ‘holes’ in the neutron Fermi sphere.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Change the cooling rate via the direct URCA process.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Change </a:t>
            </a:r>
            <a:r>
              <a:rPr lang="en-US" sz="2800" dirty="0"/>
              <a:t>the spatial </a:t>
            </a:r>
            <a:r>
              <a:rPr lang="en-US" sz="2800" dirty="0" smtClean="0"/>
              <a:t>distribution.</a:t>
            </a:r>
            <a:endParaRPr lang="en-US" sz="28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209560" y="1003635"/>
            <a:ext cx="3659640" cy="2280659"/>
            <a:chOff x="-177201" y="5284636"/>
            <a:chExt cx="2915996" cy="1661519"/>
          </a:xfrm>
        </p:grpSpPr>
        <p:sp>
          <p:nvSpPr>
            <p:cNvPr id="22" name="TextBox 21"/>
            <p:cNvSpPr txBox="1"/>
            <p:nvPr/>
          </p:nvSpPr>
          <p:spPr>
            <a:xfrm>
              <a:off x="688591" y="5284636"/>
              <a:ext cx="1959489" cy="463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1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N</a:t>
              </a:r>
              <a:r>
                <a:rPr lang="en-US" sz="241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eutron stars </a:t>
              </a:r>
              <a:endParaRPr lang="en-US" sz="241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558416" y="5814416"/>
              <a:ext cx="598033" cy="785091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312191" y="6206961"/>
              <a:ext cx="598033" cy="392545"/>
            </a:xfrm>
            <a:prstGeom prst="rect">
              <a:avLst/>
            </a:prstGeom>
            <a:solidFill>
              <a:srgbClr val="3333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054734" y="6206961"/>
              <a:ext cx="598033" cy="392545"/>
            </a:xfrm>
            <a:prstGeom prst="rect">
              <a:avLst/>
            </a:prstGeom>
            <a:solidFill>
              <a:srgbClr val="3333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21"/>
            <p:cNvGrpSpPr>
              <a:grpSpLocks/>
            </p:cNvGrpSpPr>
            <p:nvPr/>
          </p:nvGrpSpPr>
          <p:grpSpPr bwMode="auto">
            <a:xfrm>
              <a:off x="-177201" y="5711271"/>
              <a:ext cx="599859" cy="628073"/>
              <a:chOff x="672" y="2747"/>
              <a:chExt cx="429" cy="768"/>
            </a:xfrm>
          </p:grpSpPr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auto">
              <a:xfrm>
                <a:off x="672" y="2747"/>
                <a:ext cx="373" cy="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n-US" sz="3200" i="1" dirty="0"/>
                  <a:t>k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936" y="3139"/>
                <a:ext cx="165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n-US" sz="1400" dirty="0" smtClean="0"/>
                  <a:t>F</a:t>
                </a:r>
                <a:endParaRPr lang="en-US" sz="1400" dirty="0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V="1">
              <a:off x="427440" y="5525179"/>
              <a:ext cx="0" cy="10964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425815" y="6504256"/>
              <a:ext cx="395042" cy="426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FFFF"/>
                  </a:solidFill>
                </a:rPr>
                <a:t>p</a:t>
              </a:r>
              <a:endParaRPr lang="en-US" sz="3200" i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8591" y="6520131"/>
              <a:ext cx="395042" cy="426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n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06459" y="6504256"/>
              <a:ext cx="383067" cy="426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solidFill>
                    <a:srgbClr val="FFFFFF"/>
                  </a:solidFill>
                </a:rPr>
                <a:t>e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14195" y="6619391"/>
              <a:ext cx="232460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60" y="1510419"/>
            <a:ext cx="5235539" cy="277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72" y="6517355"/>
            <a:ext cx="74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Frankfurt, M. </a:t>
            </a:r>
            <a:r>
              <a:rPr lang="en-US" dirty="0" err="1" smtClean="0"/>
              <a:t>Sargsian</a:t>
            </a:r>
            <a:r>
              <a:rPr lang="en-US" dirty="0"/>
              <a:t> </a:t>
            </a:r>
            <a:r>
              <a:rPr lang="en-US" dirty="0" smtClean="0"/>
              <a:t>and M. </a:t>
            </a:r>
            <a:r>
              <a:rPr lang="en-US" dirty="0" err="1" smtClean="0"/>
              <a:t>Strikman</a:t>
            </a:r>
            <a:r>
              <a:rPr lang="en-US" dirty="0" smtClean="0"/>
              <a:t>, Int. J. Mod. Phys. A </a:t>
            </a:r>
            <a:r>
              <a:rPr lang="en-US" b="1" dirty="0" smtClean="0"/>
              <a:t>23</a:t>
            </a:r>
            <a:r>
              <a:rPr lang="en-US" dirty="0" smtClean="0"/>
              <a:t>, 2991 (2008).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5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4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Extracting the nuclear momentum distributions: A(</a:t>
            </a:r>
            <a:r>
              <a:rPr lang="en-US" dirty="0" err="1" smtClean="0"/>
              <a:t>e,e’p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04740" y="651511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15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95872" y="1368425"/>
            <a:ext cx="4830141" cy="1713160"/>
            <a:chOff x="477358" y="1757369"/>
            <a:chExt cx="4830141" cy="171316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313377"/>
                </p:ext>
              </p:extLst>
            </p:nvPr>
          </p:nvGraphicFramePr>
          <p:xfrm>
            <a:off x="524361" y="1757369"/>
            <a:ext cx="4783138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398" name="Equation" r:id="rId3" imgW="1803400" imgH="254000" progId="Equation.3">
                    <p:embed/>
                  </p:oleObj>
                </mc:Choice>
                <mc:Fallback>
                  <p:oleObj name="Equation" r:id="rId3" imgW="18034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24361" y="1757369"/>
                          <a:ext cx="4783138" cy="6746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77358" y="2373210"/>
              <a:ext cx="16429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Kinematical</a:t>
              </a:r>
            </a:p>
            <a:p>
              <a:pPr algn="ctr"/>
              <a:r>
                <a:rPr lang="en-US" sz="2400" dirty="0" smtClean="0"/>
                <a:t>Factor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57271" y="2270201"/>
              <a:ext cx="1104840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e-p</a:t>
              </a:r>
            </a:p>
            <a:p>
              <a:pPr algn="ctr"/>
              <a:r>
                <a:rPr lang="en-US" sz="2400" dirty="0" smtClean="0"/>
                <a:t>Cross</a:t>
              </a:r>
            </a:p>
            <a:p>
              <a:pPr algn="ctr"/>
              <a:r>
                <a:rPr lang="en-US" sz="2400" dirty="0" smtClean="0"/>
                <a:t>Section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76255" y="2327420"/>
              <a:ext cx="138844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FF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Spectral </a:t>
              </a:r>
            </a:p>
            <a:p>
              <a:pPr algn="ctr"/>
              <a:r>
                <a:rPr lang="en-US" sz="2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FF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</a:t>
              </a:r>
              <a:r>
                <a:rPr lang="en-US" sz="2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FF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unction</a:t>
              </a:r>
              <a:endParaRPr lang="en-US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70905"/>
              </p:ext>
            </p:extLst>
          </p:nvPr>
        </p:nvGraphicFramePr>
        <p:xfrm>
          <a:off x="60833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9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33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629671"/>
              </p:ext>
            </p:extLst>
          </p:nvPr>
        </p:nvGraphicFramePr>
        <p:xfrm>
          <a:off x="667499" y="3276438"/>
          <a:ext cx="3016576" cy="128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00" name="Equation" r:id="rId7" imgW="1282700" imgH="546100" progId="Equation.DSMT4">
                  <p:embed/>
                </p:oleObj>
              </mc:Choice>
              <mc:Fallback>
                <p:oleObj name="Equation" r:id="rId7" imgW="12827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7499" y="3276438"/>
                        <a:ext cx="3016576" cy="12841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Screen Shot 2014-07-25 at 6.16.5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77" y="1508362"/>
            <a:ext cx="3916428" cy="263887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114177" y="4309727"/>
            <a:ext cx="3916428" cy="2270349"/>
            <a:chOff x="5306950" y="4578385"/>
            <a:chExt cx="3461074" cy="2023727"/>
          </a:xfrm>
        </p:grpSpPr>
        <p:pic>
          <p:nvPicPr>
            <p:cNvPr id="36" name="Picture 35" descr="Screen Shot 2014-07-25 at 6.17.09 P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950" y="4578385"/>
              <a:ext cx="3461074" cy="2023727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7802306" y="6010319"/>
              <a:ext cx="816454" cy="4536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8757" y="4540179"/>
            <a:ext cx="4848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Complications: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Rescattering</a:t>
            </a:r>
            <a:r>
              <a:rPr lang="en-US" sz="2400" dirty="0" smtClean="0"/>
              <a:t> of the outgoing proton.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Off-shell proton cross-section.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Meson Exchange Currents (MEC).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Delta production (i.e. IC).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96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0623"/>
            <a:ext cx="90711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A=3 System: A Lab for Energy Sharing in Asymmetric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53" y="1567071"/>
            <a:ext cx="8229600" cy="4525963"/>
          </a:xfrm>
        </p:spPr>
        <p:txBody>
          <a:bodyPr/>
          <a:lstStyle/>
          <a:p>
            <a:r>
              <a:rPr lang="en-US" baseline="30000" dirty="0" smtClean="0"/>
              <a:t>3</a:t>
            </a:r>
            <a:r>
              <a:rPr lang="en-US" dirty="0" smtClean="0"/>
              <a:t>He and </a:t>
            </a:r>
            <a:r>
              <a:rPr lang="en-US" baseline="30000" dirty="0" smtClean="0"/>
              <a:t>3</a:t>
            </a:r>
            <a:r>
              <a:rPr lang="en-US" dirty="0" smtClean="0"/>
              <a:t>H are mirror nuclei</a:t>
            </a:r>
          </a:p>
          <a:p>
            <a:pPr lvl="1"/>
            <a:r>
              <a:rPr lang="en-US" dirty="0" smtClean="0"/>
              <a:t>Neutron in </a:t>
            </a:r>
            <a:r>
              <a:rPr lang="en-US" baseline="30000" dirty="0" smtClean="0"/>
              <a:t>3</a:t>
            </a:r>
            <a:r>
              <a:rPr lang="en-US" dirty="0" smtClean="0"/>
              <a:t>He = Proton in </a:t>
            </a:r>
            <a:r>
              <a:rPr lang="en-US" baseline="30000" dirty="0" smtClean="0"/>
              <a:t>3</a:t>
            </a:r>
            <a:r>
              <a:rPr lang="en-US" dirty="0" smtClean="0"/>
              <a:t>H</a:t>
            </a:r>
          </a:p>
          <a:p>
            <a:r>
              <a:rPr lang="en-US" dirty="0" smtClean="0"/>
              <a:t>Two-ways to study the proton-to-neutron momentum distribution ratio in </a:t>
            </a:r>
            <a:r>
              <a:rPr lang="en-US" baseline="30000" dirty="0" smtClean="0"/>
              <a:t>3</a:t>
            </a:r>
            <a:r>
              <a:rPr lang="en-US" dirty="0" smtClean="0"/>
              <a:t>He:</a:t>
            </a:r>
          </a:p>
          <a:p>
            <a:pPr lvl="1"/>
            <a:r>
              <a:rPr lang="en-US" dirty="0" smtClean="0"/>
              <a:t>Measure the </a:t>
            </a:r>
            <a:r>
              <a:rPr lang="en-US" baseline="30000" dirty="0" smtClean="0"/>
              <a:t>3</a:t>
            </a:r>
            <a:r>
              <a:rPr lang="en-US" dirty="0" smtClean="0"/>
              <a:t>He(</a:t>
            </a:r>
            <a:r>
              <a:rPr lang="en-US" dirty="0" err="1" smtClean="0"/>
              <a:t>e,e’p</a:t>
            </a:r>
            <a:r>
              <a:rPr lang="en-US" dirty="0" smtClean="0"/>
              <a:t>) / </a:t>
            </a:r>
            <a:r>
              <a:rPr lang="en-US" baseline="30000" dirty="0" smtClean="0"/>
              <a:t>3</a:t>
            </a:r>
            <a:r>
              <a:rPr lang="en-US" dirty="0" smtClean="0"/>
              <a:t>He(</a:t>
            </a:r>
            <a:r>
              <a:rPr lang="en-US" dirty="0" err="1" smtClean="0"/>
              <a:t>e,e’n</a:t>
            </a:r>
            <a:r>
              <a:rPr lang="en-US" dirty="0" smtClean="0"/>
              <a:t>) ratio.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/>
              <a:t>[</a:t>
            </a:r>
            <a:r>
              <a:rPr lang="en-US" sz="2000" dirty="0" smtClean="0"/>
              <a:t>Need to measure</a:t>
            </a:r>
            <a:r>
              <a:rPr lang="en-US" sz="2000" dirty="0" smtClean="0"/>
              <a:t> neutrons.]</a:t>
            </a:r>
            <a:endParaRPr lang="en-US" sz="2000" dirty="0" smtClean="0"/>
          </a:p>
          <a:p>
            <a:pPr lvl="1"/>
            <a:r>
              <a:rPr lang="en-US" dirty="0" smtClean="0"/>
              <a:t>Measure the </a:t>
            </a:r>
            <a:r>
              <a:rPr lang="en-US" baseline="30000" dirty="0" smtClean="0"/>
              <a:t>3</a:t>
            </a:r>
            <a:r>
              <a:rPr lang="en-US" dirty="0" smtClean="0"/>
              <a:t>He(</a:t>
            </a:r>
            <a:r>
              <a:rPr lang="en-US" dirty="0" err="1" smtClean="0"/>
              <a:t>e,e’p</a:t>
            </a:r>
            <a:r>
              <a:rPr lang="en-US" dirty="0" smtClean="0"/>
              <a:t>) / </a:t>
            </a:r>
            <a:r>
              <a:rPr lang="en-US" baseline="30000" dirty="0" smtClean="0"/>
              <a:t>3</a:t>
            </a:r>
            <a:r>
              <a:rPr lang="en-US" dirty="0" smtClean="0"/>
              <a:t>H(</a:t>
            </a:r>
            <a:r>
              <a:rPr lang="en-US" dirty="0" err="1" smtClean="0"/>
              <a:t>e,e’p</a:t>
            </a:r>
            <a:r>
              <a:rPr lang="en-US" dirty="0" smtClean="0"/>
              <a:t>) ratio.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 smtClean="0"/>
              <a:t>     </a:t>
            </a:r>
            <a:r>
              <a:rPr lang="en-US" sz="2000" dirty="0" smtClean="0"/>
              <a:t>[Need a </a:t>
            </a:r>
            <a:r>
              <a:rPr lang="en-US" sz="2000" dirty="0" smtClean="0"/>
              <a:t>Tritium target</a:t>
            </a:r>
            <a:r>
              <a:rPr lang="en-US" sz="2000" dirty="0" smtClean="0"/>
              <a:t>.]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16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19266" y="2053730"/>
            <a:ext cx="673653" cy="66260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189835" y="2506514"/>
            <a:ext cx="673653" cy="66260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97452" y="2022809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919266" y="4249503"/>
            <a:ext cx="673653" cy="66260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189835" y="4702287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397452" y="4218582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01491" y="3715008"/>
            <a:ext cx="7831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He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8189835" y="1547945"/>
            <a:ext cx="579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972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53" y="1567071"/>
            <a:ext cx="8229600" cy="4525963"/>
          </a:xfrm>
        </p:spPr>
        <p:txBody>
          <a:bodyPr/>
          <a:lstStyle/>
          <a:p>
            <a:r>
              <a:rPr lang="en-US" baseline="30000" dirty="0" smtClean="0"/>
              <a:t>3</a:t>
            </a:r>
            <a:r>
              <a:rPr lang="en-US" dirty="0" smtClean="0"/>
              <a:t>He and </a:t>
            </a:r>
            <a:r>
              <a:rPr lang="en-US" baseline="30000" dirty="0" smtClean="0"/>
              <a:t>3</a:t>
            </a:r>
            <a:r>
              <a:rPr lang="en-US" dirty="0" smtClean="0"/>
              <a:t>H are mirror nuclei</a:t>
            </a:r>
          </a:p>
          <a:p>
            <a:pPr lvl="1"/>
            <a:r>
              <a:rPr lang="en-US" dirty="0" smtClean="0"/>
              <a:t>Neutron in </a:t>
            </a:r>
            <a:r>
              <a:rPr lang="en-US" baseline="30000" dirty="0" smtClean="0"/>
              <a:t>3</a:t>
            </a:r>
            <a:r>
              <a:rPr lang="en-US" dirty="0" smtClean="0"/>
              <a:t>He = Proton in </a:t>
            </a:r>
            <a:r>
              <a:rPr lang="en-US" baseline="30000" dirty="0" smtClean="0"/>
              <a:t>3</a:t>
            </a:r>
            <a:r>
              <a:rPr lang="en-US" dirty="0" smtClean="0"/>
              <a:t>H</a:t>
            </a:r>
          </a:p>
          <a:p>
            <a:r>
              <a:rPr lang="en-US" dirty="0" smtClean="0"/>
              <a:t>Two-ways to study the proton-to-neutron momentum distribution ratio in </a:t>
            </a:r>
            <a:r>
              <a:rPr lang="en-US" baseline="30000" dirty="0" smtClean="0"/>
              <a:t>3</a:t>
            </a:r>
            <a:r>
              <a:rPr lang="en-US" dirty="0" smtClean="0"/>
              <a:t>He:</a:t>
            </a:r>
          </a:p>
          <a:p>
            <a:pPr lvl="1"/>
            <a:r>
              <a:rPr lang="en-US" dirty="0" smtClean="0"/>
              <a:t>Measure the </a:t>
            </a:r>
            <a:r>
              <a:rPr lang="en-US" baseline="30000" dirty="0" smtClean="0"/>
              <a:t>3</a:t>
            </a:r>
            <a:r>
              <a:rPr lang="en-US" dirty="0" smtClean="0"/>
              <a:t>He(</a:t>
            </a:r>
            <a:r>
              <a:rPr lang="en-US" dirty="0" err="1" smtClean="0"/>
              <a:t>e,e’p</a:t>
            </a:r>
            <a:r>
              <a:rPr lang="en-US" dirty="0" smtClean="0"/>
              <a:t>) / </a:t>
            </a:r>
            <a:r>
              <a:rPr lang="en-US" baseline="30000" dirty="0" smtClean="0"/>
              <a:t>3</a:t>
            </a:r>
            <a:r>
              <a:rPr lang="en-US" dirty="0" smtClean="0"/>
              <a:t>He(</a:t>
            </a:r>
            <a:r>
              <a:rPr lang="en-US" dirty="0" err="1" smtClean="0"/>
              <a:t>e,e’n</a:t>
            </a:r>
            <a:r>
              <a:rPr lang="en-US" dirty="0" smtClean="0"/>
              <a:t>) ratio.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[Low accuracy due to the neutron measurement]</a:t>
            </a:r>
          </a:p>
          <a:p>
            <a:pPr lvl="1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Measure the </a:t>
            </a:r>
            <a:r>
              <a:rPr lang="en-US" sz="32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He(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e,e’p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/ </a:t>
            </a:r>
            <a:r>
              <a:rPr lang="en-US" sz="32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H(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e,e’p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ratio.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[Complicated due to the need for a Tritium target. 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en-US" sz="24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Luckily, </a:t>
            </a:r>
            <a:r>
              <a:rPr lang="en-US" sz="2400" b="1" i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JLab</a:t>
            </a:r>
            <a:r>
              <a:rPr lang="en-US" sz="24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will have one </a:t>
            </a:r>
            <a:r>
              <a:rPr lang="en-US" sz="2400" b="1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/>
              </a:rPr>
              <a:t>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/>
              </a:rPr>
              <a:t>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]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17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19266" y="2053730"/>
            <a:ext cx="673653" cy="66260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189835" y="2506514"/>
            <a:ext cx="673653" cy="66260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97452" y="2022809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919266" y="4249503"/>
            <a:ext cx="673653" cy="66260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189835" y="4702287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397452" y="4218582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01491" y="3715008"/>
            <a:ext cx="7831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He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8189835" y="1547945"/>
            <a:ext cx="579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" y="100623"/>
            <a:ext cx="90711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A=3 System: A Lab for Energy Sharing in Asymmetric Systems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63817" y="1881955"/>
            <a:ext cx="8040442" cy="362226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en-US" sz="4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How accurately can we do it?</a:t>
            </a:r>
            <a:endParaRPr lang="en-US" sz="4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83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1186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the momentum distribution - FSI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76621" y="974433"/>
            <a:ext cx="5167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Rescattering</a:t>
            </a:r>
            <a:r>
              <a:rPr lang="en-US" sz="2400" dirty="0" smtClean="0"/>
              <a:t> minimized at small angles (verified for deuterium).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Small angles =&gt; 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&gt;1 =&gt; suppress MEC and IC effects.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-58887" y="4996034"/>
            <a:ext cx="4307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Rescattering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effects cancel in the </a:t>
            </a:r>
            <a:r>
              <a:rPr lang="en-US" sz="32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He/</a:t>
            </a:r>
            <a:r>
              <a:rPr lang="en-US" sz="32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 ratio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93609" y="2924765"/>
            <a:ext cx="4994283" cy="3860418"/>
            <a:chOff x="4826000" y="3708252"/>
            <a:chExt cx="4239212" cy="3076931"/>
          </a:xfrm>
        </p:grpSpPr>
        <p:pic>
          <p:nvPicPr>
            <p:cNvPr id="4" name="Picture 3" descr="Screen Shot 2014-07-25 at 1.15.10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9"/>
            <a:stretch/>
          </p:blipFill>
          <p:spPr>
            <a:xfrm>
              <a:off x="4826000" y="3708252"/>
              <a:ext cx="4239212" cy="30769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44246" y="4725213"/>
              <a:ext cx="1674402" cy="31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PWIA Calculation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0297" y="5803267"/>
              <a:ext cx="1715050" cy="389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Full Calculation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596808"/>
                </p:ext>
              </p:extLst>
            </p:nvPr>
          </p:nvGraphicFramePr>
          <p:xfrm>
            <a:off x="6665346" y="3980601"/>
            <a:ext cx="1249722" cy="6748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361" name="Equation" r:id="rId4" imgW="774700" imgH="419100" progId="Equation.DSMT4">
                    <p:embed/>
                  </p:oleObj>
                </mc:Choice>
                <mc:Fallback>
                  <p:oleObj name="Equation" r:id="rId4" imgW="774700" imgH="419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65346" y="3980601"/>
                          <a:ext cx="1249722" cy="67484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5844246" y="3718949"/>
              <a:ext cx="2479048" cy="17338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67" y="1031133"/>
            <a:ext cx="3902606" cy="3002389"/>
            <a:chOff x="66267" y="1332313"/>
            <a:chExt cx="4340087" cy="3124063"/>
          </a:xfrm>
        </p:grpSpPr>
        <p:pic>
          <p:nvPicPr>
            <p:cNvPr id="9" name="Picture 8" descr="Screen Shot 2014-07-25 at 9.13.23 P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" t="7817" r="3028" b="4725"/>
            <a:stretch/>
          </p:blipFill>
          <p:spPr>
            <a:xfrm>
              <a:off x="66267" y="1332313"/>
              <a:ext cx="4340087" cy="312406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21457" y="1419009"/>
              <a:ext cx="2207282" cy="48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R = σ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Full</a:t>
              </a:r>
              <a:r>
                <a:rPr lang="en-US" sz="2400" dirty="0" smtClean="0">
                  <a:solidFill>
                    <a:srgbClr val="000000"/>
                  </a:solidFill>
                </a:rPr>
                <a:t> / σ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PWIA</a:t>
              </a:r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587" y="3547370"/>
              <a:ext cx="1168100" cy="356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200 MeV/c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25510" y="2670350"/>
              <a:ext cx="1168100" cy="356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4</a:t>
              </a:r>
              <a:r>
                <a:rPr lang="en-US" dirty="0" smtClean="0">
                  <a:solidFill>
                    <a:srgbClr val="008000"/>
                  </a:solidFill>
                </a:rPr>
                <a:t>00 MeV/c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16660" y="2130801"/>
              <a:ext cx="1168100" cy="356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500 MeV/c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8117976"/>
                </p:ext>
              </p:extLst>
            </p:nvPr>
          </p:nvGraphicFramePr>
          <p:xfrm>
            <a:off x="618207" y="1608267"/>
            <a:ext cx="1168400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362" name="Equation" r:id="rId7" imgW="723900" imgH="241300" progId="Equation.3">
                    <p:embed/>
                  </p:oleObj>
                </mc:Choice>
                <mc:Fallback>
                  <p:oleObj name="Equation" r:id="rId7" imgW="7239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8207" y="1608267"/>
                          <a:ext cx="1168400" cy="3889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>
            <a:xfrm>
              <a:off x="1173752" y="1343654"/>
              <a:ext cx="2479048" cy="17338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3173" y="3954142"/>
            <a:ext cx="3925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 smtClean="0"/>
              <a:t>Rescattering</a:t>
            </a:r>
            <a:r>
              <a:rPr lang="en-US" sz="2200" dirty="0" smtClean="0"/>
              <a:t> effects </a:t>
            </a:r>
            <a:r>
              <a:rPr lang="en-US" sz="2200" dirty="0"/>
              <a:t>as a function of the angle between </a:t>
            </a:r>
            <a:r>
              <a:rPr lang="en-US" sz="2200" dirty="0" err="1"/>
              <a:t>P</a:t>
            </a:r>
            <a:r>
              <a:rPr lang="en-US" sz="2200" baseline="-25000" dirty="0" err="1"/>
              <a:t>miss</a:t>
            </a:r>
            <a:r>
              <a:rPr lang="en-US" sz="2200" dirty="0"/>
              <a:t> and q.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3850" y="6367987"/>
            <a:ext cx="174443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miss</a:t>
            </a:r>
            <a:r>
              <a:rPr lang="en-US" sz="2400" dirty="0" smtClean="0">
                <a:solidFill>
                  <a:srgbClr val="000000"/>
                </a:solidFill>
              </a:rPr>
              <a:t> [</a:t>
            </a:r>
            <a:r>
              <a:rPr lang="en-US" sz="2400" dirty="0" err="1" smtClean="0">
                <a:solidFill>
                  <a:srgbClr val="000000"/>
                </a:solidFill>
              </a:rPr>
              <a:t>GeV</a:t>
            </a:r>
            <a:r>
              <a:rPr lang="en-US" sz="2400" dirty="0" smtClean="0">
                <a:solidFill>
                  <a:srgbClr val="000000"/>
                </a:solidFill>
              </a:rPr>
              <a:t>/c]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2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09"/>
            <a:ext cx="8229600" cy="880406"/>
          </a:xfrm>
        </p:spPr>
        <p:txBody>
          <a:bodyPr/>
          <a:lstStyle/>
          <a:p>
            <a:r>
              <a:rPr lang="en-US" dirty="0" smtClean="0"/>
              <a:t>The proposed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41" y="1189648"/>
            <a:ext cx="9065329" cy="5845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aseline="30000" dirty="0" smtClean="0">
                <a:solidFill>
                  <a:srgbClr val="FFFFFF"/>
                </a:solidFill>
              </a:rPr>
              <a:t>3</a:t>
            </a:r>
            <a:r>
              <a:rPr lang="en-US" sz="3800" dirty="0" smtClean="0">
                <a:solidFill>
                  <a:srgbClr val="FFFFFF"/>
                </a:solidFill>
              </a:rPr>
              <a:t>He(</a:t>
            </a:r>
            <a:r>
              <a:rPr lang="en-US" sz="3800" dirty="0" err="1" smtClean="0">
                <a:solidFill>
                  <a:srgbClr val="FFFFFF"/>
                </a:solidFill>
              </a:rPr>
              <a:t>e,e’p</a:t>
            </a:r>
            <a:r>
              <a:rPr lang="en-US" sz="3800" dirty="0" smtClean="0">
                <a:solidFill>
                  <a:srgbClr val="FFFFFF"/>
                </a:solidFill>
              </a:rPr>
              <a:t>) and </a:t>
            </a:r>
            <a:r>
              <a:rPr lang="en-US" sz="3800" baseline="30000" dirty="0" smtClean="0">
                <a:solidFill>
                  <a:srgbClr val="FFFFFF"/>
                </a:solidFill>
              </a:rPr>
              <a:t>3</a:t>
            </a:r>
            <a:r>
              <a:rPr lang="en-US" sz="3800" dirty="0" smtClean="0">
                <a:solidFill>
                  <a:srgbClr val="FFFFFF"/>
                </a:solidFill>
              </a:rPr>
              <a:t>H(</a:t>
            </a:r>
            <a:r>
              <a:rPr lang="en-US" sz="3800" dirty="0" err="1" smtClean="0">
                <a:solidFill>
                  <a:srgbClr val="FFFFFF"/>
                </a:solidFill>
              </a:rPr>
              <a:t>e,e’p</a:t>
            </a:r>
            <a:r>
              <a:rPr lang="en-US" sz="3800" dirty="0" smtClean="0">
                <a:solidFill>
                  <a:srgbClr val="FFFFFF"/>
                </a:solidFill>
              </a:rPr>
              <a:t>) cross-sections and ratio:</a:t>
            </a:r>
          </a:p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</a:t>
            </a:r>
            <a:r>
              <a:rPr lang="en-US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≈ 2 GeV</a:t>
            </a:r>
            <a:r>
              <a:rPr lang="en-US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Reduces non-nucleonic currents (MEC, IC)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Proton energies high enough for </a:t>
            </a:r>
            <a:r>
              <a:rPr lang="en-US" dirty="0" err="1" smtClean="0">
                <a:solidFill>
                  <a:srgbClr val="FFFFFF"/>
                </a:solidFill>
              </a:rPr>
              <a:t>eikonal</a:t>
            </a:r>
            <a:r>
              <a:rPr lang="en-US" dirty="0" smtClean="0">
                <a:solidFill>
                  <a:srgbClr val="FFFFFF"/>
                </a:solidFill>
              </a:rPr>
              <a:t> FSI calculations</a:t>
            </a:r>
          </a:p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 = Q2/2mω &gt; 1 </a:t>
            </a:r>
            <a:r>
              <a:rPr lang="en-US" dirty="0" smtClean="0">
                <a:solidFill>
                  <a:srgbClr val="FFFFFF"/>
                </a:solidFill>
              </a:rPr>
              <a:t>to minimize non-nucleonic currents</a:t>
            </a:r>
          </a:p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rq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&lt; 40</a:t>
            </a:r>
            <a:r>
              <a:rPr lang="en-US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to minimize FSI</a:t>
            </a:r>
          </a:p>
          <a:p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en-US" b="1" baseline="-25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beam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4.4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GeV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Maximum beam energy for </a:t>
            </a:r>
            <a:r>
              <a:rPr lang="en-US" dirty="0" err="1" smtClean="0">
                <a:solidFill>
                  <a:srgbClr val="FFFFFF"/>
                </a:solidFill>
              </a:rPr>
              <a:t>HRSe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Maximizes the cross section</a:t>
            </a:r>
          </a:p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 &lt;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pmiss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&lt; 450 MeV/c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Covers the region from mean field to SRC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HRS with standard electron and proton                           detection packages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MARATHON </a:t>
            </a:r>
            <a:r>
              <a:rPr lang="en-US" baseline="30000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H target. Low-luminosity.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05568" y="4404043"/>
            <a:ext cx="2905303" cy="2409784"/>
            <a:chOff x="4947473" y="3635714"/>
            <a:chExt cx="4239212" cy="3237814"/>
          </a:xfrm>
        </p:grpSpPr>
        <p:pic>
          <p:nvPicPr>
            <p:cNvPr id="9" name="Picture 8" descr="Screen Shot 2014-07-25 at 1.15.10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473" y="3635714"/>
              <a:ext cx="4239212" cy="3237814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9266128"/>
                </p:ext>
              </p:extLst>
            </p:nvPr>
          </p:nvGraphicFramePr>
          <p:xfrm>
            <a:off x="6677535" y="4124111"/>
            <a:ext cx="2067621" cy="1118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45" name="Equation" r:id="rId4" imgW="774700" imgH="419100" progId="Equation.DSMT4">
                    <p:embed/>
                  </p:oleObj>
                </mc:Choice>
                <mc:Fallback>
                  <p:oleObj name="Equation" r:id="rId4" imgW="774700" imgH="419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77535" y="4124111"/>
                          <a:ext cx="2067621" cy="111819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3412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2-10 at 3.03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8" b="3285"/>
          <a:stretch/>
        </p:blipFill>
        <p:spPr>
          <a:xfrm>
            <a:off x="5665292" y="1009040"/>
            <a:ext cx="3489741" cy="2397247"/>
          </a:xfrm>
          <a:prstGeom prst="rect">
            <a:avLst/>
          </a:prstGeom>
        </p:spPr>
      </p:pic>
      <p:pic>
        <p:nvPicPr>
          <p:cNvPr id="9" name="Picture 8" descr="Screen Shot 2013-02-10 at 3.03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11134" r="1589" b="19361"/>
          <a:stretch/>
        </p:blipFill>
        <p:spPr>
          <a:xfrm>
            <a:off x="5212531" y="3196470"/>
            <a:ext cx="1668245" cy="1722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43" y="22085"/>
            <a:ext cx="9155033" cy="964875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Momentum Distribution and Short-Range Structure of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5215" y="992413"/>
            <a:ext cx="5267746" cy="56545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large (and successful) part of the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JLab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GeV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program.</a:t>
            </a:r>
            <a:endParaRPr lang="en-US" sz="500" u="sng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Short Range Correlations (SRC):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~</a:t>
            </a:r>
            <a:r>
              <a:rPr lang="en-US" dirty="0" smtClean="0"/>
              <a:t>25 </a:t>
            </a:r>
            <a:r>
              <a:rPr lang="en-US" dirty="0"/>
              <a:t>% of </a:t>
            </a:r>
            <a:r>
              <a:rPr lang="en-US" dirty="0" smtClean="0"/>
              <a:t>nucleons </a:t>
            </a:r>
            <a:r>
              <a:rPr lang="en-US" dirty="0"/>
              <a:t>in nuclei (A&gt;12) </a:t>
            </a:r>
            <a:r>
              <a:rPr lang="en-US" dirty="0" smtClean="0"/>
              <a:t>have </a:t>
            </a:r>
            <a:r>
              <a:rPr lang="en-US" dirty="0"/>
              <a:t>high-momentum </a:t>
            </a:r>
            <a:r>
              <a:rPr lang="en-US" dirty="0" smtClean="0"/>
              <a:t>(</a:t>
            </a:r>
            <a:r>
              <a:rPr lang="en-US" dirty="0"/>
              <a:t>k &gt;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~ 250 MeV/c).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High</a:t>
            </a:r>
            <a:r>
              <a:rPr lang="en-US" dirty="0"/>
              <a:t>-momentum </a:t>
            </a:r>
            <a:r>
              <a:rPr lang="en-US" dirty="0" smtClean="0"/>
              <a:t>nucleons    predominantly belong to 2N-SRC pairs.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2N</a:t>
            </a:r>
            <a:r>
              <a:rPr lang="en-US" dirty="0"/>
              <a:t>-SRC are dominated by </a:t>
            </a:r>
            <a:r>
              <a:rPr lang="en-US" dirty="0" err="1"/>
              <a:t>np</a:t>
            </a:r>
            <a:r>
              <a:rPr lang="en-US" dirty="0"/>
              <a:t> pairs </a:t>
            </a:r>
            <a:r>
              <a:rPr lang="en-US" dirty="0" smtClean="0"/>
              <a:t>(tensor interaction).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55215" y="6272438"/>
            <a:ext cx="9231666" cy="64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JLab</a:t>
            </a:r>
            <a:r>
              <a:rPr lang="en-US" sz="2400" dirty="0" smtClean="0"/>
              <a:t> experimental SRC results: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Science,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PRLs, …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+ LOTS of theoretical / phenomenological work inspired by the experimental results.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1791" y="6444694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 descr="HenNature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531365"/>
            <a:ext cx="2746125" cy="1818632"/>
          </a:xfrm>
          <a:prstGeom prst="rect">
            <a:avLst/>
          </a:prstGeom>
        </p:spPr>
      </p:pic>
      <p:pic>
        <p:nvPicPr>
          <p:cNvPr id="4" name="Picture 3" descr="Screen Shot 2013-02-10 at 3.08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1259">
            <a:off x="7600750" y="3444512"/>
            <a:ext cx="1543127" cy="13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8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proposed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222598"/>
              </p:ext>
            </p:extLst>
          </p:nvPr>
        </p:nvGraphicFramePr>
        <p:xfrm>
          <a:off x="353990" y="2481649"/>
          <a:ext cx="814513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799"/>
                <a:gridCol w="733778"/>
                <a:gridCol w="1030111"/>
                <a:gridCol w="903111"/>
                <a:gridCol w="736762"/>
                <a:gridCol w="914912"/>
                <a:gridCol w="24306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</a:t>
                      </a:r>
                      <a:r>
                        <a:rPr lang="en-US" sz="2400" i="1" dirty="0" smtClean="0"/>
                        <a:t>p</a:t>
                      </a:r>
                      <a:r>
                        <a:rPr lang="en-US" sz="2400" baseline="-25000" dirty="0" smtClean="0"/>
                        <a:t>m</a:t>
                      </a:r>
                      <a:r>
                        <a:rPr lang="en-US" sz="2400" dirty="0" smtClean="0"/>
                        <a:t>&gt;</a:t>
                      </a:r>
                    </a:p>
                    <a:p>
                      <a:pPr algn="ctr"/>
                      <a:r>
                        <a:rPr lang="en-US" sz="2400" dirty="0" smtClean="0"/>
                        <a:t>(MeV/c)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x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/>
                        <a:t>E</a:t>
                      </a:r>
                      <a:r>
                        <a:rPr lang="en-US" sz="2400" baseline="-25000" dirty="0" err="1" smtClean="0"/>
                        <a:t>e</a:t>
                      </a:r>
                      <a:endParaRPr lang="en-US" sz="2400" baseline="-25000" dirty="0" smtClean="0"/>
                    </a:p>
                    <a:p>
                      <a:pPr algn="ctr"/>
                      <a:r>
                        <a:rPr lang="en-US" sz="2400" baseline="0" dirty="0" smtClean="0"/>
                        <a:t>(</a:t>
                      </a:r>
                      <a:r>
                        <a:rPr lang="en-US" sz="2400" baseline="0" dirty="0" err="1" smtClean="0"/>
                        <a:t>GeV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θ</a:t>
                      </a:r>
                      <a:r>
                        <a:rPr lang="en-US" sz="2400" baseline="-25000" dirty="0" err="1" smtClean="0"/>
                        <a:t>e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/>
                        <a:t>p</a:t>
                      </a:r>
                      <a:r>
                        <a:rPr lang="en-US" sz="2400" baseline="-25000" dirty="0" err="1" smtClean="0"/>
                        <a:t>p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θ</a:t>
                      </a:r>
                      <a:r>
                        <a:rPr lang="en-US" sz="2400" baseline="-25000" dirty="0" err="1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Time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(days)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20.9</a:t>
                      </a:r>
                      <a:r>
                        <a:rPr lang="en-US" sz="2400" baseline="30000" dirty="0" smtClean="0"/>
                        <a:t>o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1.61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48.7</a:t>
                      </a:r>
                      <a:r>
                        <a:rPr lang="en-US" sz="2400" baseline="30000" dirty="0" smtClean="0"/>
                        <a:t>o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1</a:t>
                      </a:r>
                      <a:endParaRPr lang="en-U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1.41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20.4</a:t>
                      </a:r>
                      <a:r>
                        <a:rPr lang="en-US" sz="2400" baseline="30000" dirty="0" smtClean="0"/>
                        <a:t>o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58.6</a:t>
                      </a:r>
                      <a:r>
                        <a:rPr lang="en-US" sz="2400" baseline="30000" dirty="0" smtClean="0"/>
                        <a:t>o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10</a:t>
                      </a:r>
                      <a:endParaRPr lang="en-US" sz="2400" baseline="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118" y="1358495"/>
            <a:ext cx="2685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i="1" dirty="0" err="1" smtClean="0"/>
              <a:t>E</a:t>
            </a:r>
            <a:r>
              <a:rPr lang="en-US" sz="2800" baseline="-25000" dirty="0" err="1" smtClean="0"/>
              <a:t>beam</a:t>
            </a:r>
            <a:r>
              <a:rPr lang="en-US" sz="2800" dirty="0" smtClean="0"/>
              <a:t> = 4.4 </a:t>
            </a:r>
            <a:r>
              <a:rPr lang="en-US" sz="2800" dirty="0" err="1" smtClean="0"/>
              <a:t>GeV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i="1" dirty="0" smtClean="0"/>
              <a:t>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2.0 GeV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476977" y="1358495"/>
            <a:ext cx="5160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i="1" dirty="0" err="1" smtClean="0"/>
              <a:t>I</a:t>
            </a:r>
            <a:r>
              <a:rPr lang="en-US" sz="2800" baseline="-25000" dirty="0" err="1" smtClean="0"/>
              <a:t>beam</a:t>
            </a:r>
            <a:r>
              <a:rPr lang="en-US" sz="2800" dirty="0" smtClean="0"/>
              <a:t> = </a:t>
            </a:r>
            <a:r>
              <a:rPr lang="en-US" sz="2800" dirty="0"/>
              <a:t>20 </a:t>
            </a:r>
            <a:r>
              <a:rPr lang="en-US" sz="2800" dirty="0" err="1" smtClean="0"/>
              <a:t>μA</a:t>
            </a:r>
            <a:r>
              <a:rPr lang="en-US" sz="28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pple Chancery"/>
                <a:cs typeface="Apple Chancery"/>
              </a:rPr>
              <a:t>L</a:t>
            </a:r>
            <a:r>
              <a:rPr lang="en-US" sz="2800" baseline="-25000" dirty="0" smtClean="0">
                <a:latin typeface="Apple Chancery"/>
                <a:cs typeface="Apple Chancery"/>
              </a:rPr>
              <a:t> </a:t>
            </a:r>
            <a:r>
              <a:rPr lang="en-US" sz="2800" dirty="0" smtClean="0"/>
              <a:t>(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H) = 8×10</a:t>
            </a:r>
            <a:r>
              <a:rPr lang="en-US" sz="2800" baseline="30000" dirty="0" smtClean="0"/>
              <a:t>36</a:t>
            </a:r>
            <a:r>
              <a:rPr lang="en-US" sz="2800" dirty="0" smtClean="0"/>
              <a:t> nucleons cm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26011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Hall A has done many (</a:t>
            </a:r>
            <a:r>
              <a:rPr lang="en-US" sz="2800" i="1" dirty="0" err="1" smtClean="0"/>
              <a:t>e,e’p</a:t>
            </a:r>
            <a:r>
              <a:rPr lang="en-US" sz="2800" dirty="0" smtClean="0"/>
              <a:t>) measurements at similar kinematics and much higher luminosities.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Very </a:t>
            </a:r>
            <a:r>
              <a:rPr lang="en-US" sz="2800" dirty="0"/>
              <a:t>low </a:t>
            </a:r>
            <a:r>
              <a:rPr lang="en-US" sz="2800" dirty="0" smtClean="0"/>
              <a:t>luminosity:</a:t>
            </a:r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Negligible coincidence background</a:t>
            </a:r>
            <a:r>
              <a:rPr lang="en-US" sz="2400" dirty="0"/>
              <a:t>s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Low singles rates.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42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2"/>
            <a:ext cx="8229600" cy="1143000"/>
          </a:xfrm>
        </p:spPr>
        <p:txBody>
          <a:bodyPr/>
          <a:lstStyle/>
          <a:p>
            <a:r>
              <a:rPr lang="en-US" dirty="0" smtClean="0"/>
              <a:t>MCEEP Acceptance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 descr="Screen Shot 2014-07-25 at 10.2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3" y="2516050"/>
            <a:ext cx="5855477" cy="4102272"/>
          </a:xfrm>
          <a:prstGeom prst="rect">
            <a:avLst/>
          </a:prstGeom>
        </p:spPr>
      </p:pic>
      <p:pic>
        <p:nvPicPr>
          <p:cNvPr id="10" name="Picture 9" descr="Screen Shot 2014-07-25 at 10.28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78" y="998057"/>
            <a:ext cx="4695856" cy="3231854"/>
          </a:xfrm>
          <a:prstGeom prst="rect">
            <a:avLst/>
          </a:prstGeom>
        </p:spPr>
      </p:pic>
      <p:pic>
        <p:nvPicPr>
          <p:cNvPr id="12" name="Picture 11" descr="Screen Shot 2014-07-25 at 10.28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82" y="4298819"/>
            <a:ext cx="2181758" cy="262722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45309" y="4921660"/>
            <a:ext cx="4252364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76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566"/>
            <a:ext cx="8229600" cy="1143000"/>
          </a:xfrm>
        </p:spPr>
        <p:txBody>
          <a:bodyPr/>
          <a:lstStyle/>
          <a:p>
            <a:r>
              <a:rPr lang="en-US" dirty="0" smtClean="0"/>
              <a:t>MCEEP Count Rate Estimations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7802" y="635635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Screen Shot 2014-07-25 at 10.27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2939" b="2722"/>
          <a:stretch/>
        </p:blipFill>
        <p:spPr>
          <a:xfrm>
            <a:off x="662596" y="1104351"/>
            <a:ext cx="7807728" cy="5539823"/>
          </a:xfrm>
          <a:prstGeom prst="rect">
            <a:avLst/>
          </a:prstGeom>
        </p:spPr>
      </p:pic>
      <p:pic>
        <p:nvPicPr>
          <p:cNvPr id="8" name="Picture 7" descr="Screen Shot 2014-07-25 at 10.27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3506" b="3140"/>
          <a:stretch/>
        </p:blipFill>
        <p:spPr>
          <a:xfrm>
            <a:off x="3707345" y="1325216"/>
            <a:ext cx="4520040" cy="314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0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20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Expected Results I: Reduced cross-sections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Screen Shot 2014-07-25 at 10.2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" y="1060546"/>
            <a:ext cx="7510070" cy="562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9" y="2816125"/>
            <a:ext cx="242955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Extract          </a:t>
            </a:r>
            <a:r>
              <a:rPr lang="en-US" sz="28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 and </a:t>
            </a:r>
            <a:r>
              <a:rPr lang="en-US" sz="28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 reduced cross-sections.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Compare to detailed calculations.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10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7-28 at 10.0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7" y="1378349"/>
            <a:ext cx="7639843" cy="530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8"/>
            <a:ext cx="9144000" cy="1300652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Results </a:t>
            </a:r>
            <a:r>
              <a:rPr lang="en-US" dirty="0" smtClean="0"/>
              <a:t>II</a:t>
            </a:r>
            <a:r>
              <a:rPr lang="en-US" dirty="0"/>
              <a:t>: </a:t>
            </a:r>
            <a:r>
              <a:rPr lang="en-US" dirty="0" smtClean="0"/>
              <a:t>proton-to-neutron momentum distribution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0238" y="4429906"/>
            <a:ext cx="23191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First direct test of calculated distributions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4753" y="1459760"/>
            <a:ext cx="40700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First </a:t>
            </a:r>
            <a:r>
              <a:rPr lang="en-US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high-precision </a:t>
            </a:r>
            <a:r>
              <a:rPr lang="en-US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en-US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odel-independent </a:t>
            </a:r>
            <a:r>
              <a:rPr lang="en-US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extraction of nuclear </a:t>
            </a:r>
            <a:r>
              <a:rPr lang="en-US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momentum </a:t>
            </a:r>
            <a:r>
              <a:rPr lang="en-US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distribution ratio</a:t>
            </a:r>
            <a:endParaRPr lang="en-US" sz="2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94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7-28 at 10.09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5" y="1605373"/>
            <a:ext cx="7310783" cy="5026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129" y="88344"/>
            <a:ext cx="9210261" cy="1417638"/>
          </a:xfrm>
        </p:spPr>
        <p:txBody>
          <a:bodyPr>
            <a:normAutofit/>
          </a:bodyPr>
          <a:lstStyle/>
          <a:p>
            <a:r>
              <a:rPr lang="en-US" sz="3800" dirty="0"/>
              <a:t>Expected Results III: </a:t>
            </a:r>
            <a:r>
              <a:rPr lang="en-US" sz="3800" dirty="0" smtClean="0"/>
              <a:t>Kinetic </a:t>
            </a:r>
            <a:r>
              <a:rPr lang="en-US" sz="3800" dirty="0"/>
              <a:t>Energy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73127" y="4245679"/>
            <a:ext cx="2451656" cy="14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Mapping     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the </a:t>
            </a:r>
            <a:r>
              <a:rPr lang="en-US" sz="2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Inversion </a:t>
            </a:r>
            <a:r>
              <a:rPr lang="en-US" sz="28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in the </a:t>
            </a:r>
            <a:r>
              <a:rPr lang="en-US" sz="2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Kinetic Energy Sharing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09304" y="2539956"/>
            <a:ext cx="0" cy="220869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94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43" y="-34566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1791" y="646678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" y="1153143"/>
            <a:ext cx="9144000" cy="2677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Unique 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opportunity to study energy sharing in asymmetric systems</a:t>
            </a:r>
          </a:p>
          <a:p>
            <a:pPr marL="0" indent="0" algn="ctr">
              <a:buNone/>
            </a:pPr>
            <a:endParaRPr lang="en-US" sz="500" dirty="0" smtClean="0"/>
          </a:p>
          <a:p>
            <a:pPr marL="0" indent="0" algn="ctr">
              <a:buNone/>
            </a:pPr>
            <a:r>
              <a:rPr lang="en-US" sz="2800" dirty="0" smtClean="0"/>
              <a:t>Implications </a:t>
            </a:r>
            <a:r>
              <a:rPr lang="en-US" sz="2800" dirty="0"/>
              <a:t>on the EMC Effect, </a:t>
            </a:r>
            <a:r>
              <a:rPr lang="en-US" sz="2800" dirty="0" err="1"/>
              <a:t>NuTeV</a:t>
            </a:r>
            <a:r>
              <a:rPr lang="en-US" sz="2800" dirty="0"/>
              <a:t> anomaly, Symmetry energy, Neutron Stars, test of nuclear models, and more</a:t>
            </a:r>
            <a:r>
              <a:rPr lang="en-US" sz="2800" dirty="0" smtClean="0"/>
              <a:t>…</a:t>
            </a:r>
            <a:endParaRPr lang="en-US" sz="2800" dirty="0"/>
          </a:p>
          <a:p>
            <a:pPr marL="0" indent="0" algn="ctr">
              <a:buNone/>
            </a:pPr>
            <a:endParaRPr lang="en-US" sz="3500" dirty="0"/>
          </a:p>
        </p:txBody>
      </p:sp>
      <p:pic>
        <p:nvPicPr>
          <p:cNvPr id="10" name="Picture 9" descr="Screen Shot 2014-07-25 at 10.2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" y="4406362"/>
            <a:ext cx="2829518" cy="2120348"/>
          </a:xfrm>
          <a:prstGeom prst="rect">
            <a:avLst/>
          </a:prstGeom>
        </p:spPr>
      </p:pic>
      <p:pic>
        <p:nvPicPr>
          <p:cNvPr id="8" name="Picture 7" descr="Screen Shot 2014-07-28 at 10.09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20" y="3776248"/>
            <a:ext cx="2951268" cy="2048527"/>
          </a:xfrm>
          <a:prstGeom prst="rect">
            <a:avLst/>
          </a:prstGeom>
        </p:spPr>
      </p:pic>
      <p:pic>
        <p:nvPicPr>
          <p:cNvPr id="9" name="Picture 8" descr="Screen Shot 2014-07-28 at 10.09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77" y="4671394"/>
            <a:ext cx="3045865" cy="20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6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0527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Backup Slides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5963" y="6544081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creen Shot 2014-07-29 at 10.00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31"/>
            <a:ext cx="9144000" cy="1865194"/>
          </a:xfrm>
          <a:prstGeom prst="rect">
            <a:avLst/>
          </a:prstGeom>
        </p:spPr>
      </p:pic>
      <p:pic>
        <p:nvPicPr>
          <p:cNvPr id="7" name="Picture 6" descr="Screen Shot 2014-07-29 at 10.00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126"/>
            <a:ext cx="9144000" cy="269075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4821"/>
            <a:ext cx="8229600" cy="1143000"/>
          </a:xfrm>
        </p:spPr>
        <p:txBody>
          <a:bodyPr/>
          <a:lstStyle/>
          <a:p>
            <a:r>
              <a:rPr lang="en-US" dirty="0" smtClean="0"/>
              <a:t>PAC40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7018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See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our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response in the next transparency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48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37"/>
            <a:ext cx="8229600" cy="1143000"/>
          </a:xfrm>
        </p:spPr>
        <p:txBody>
          <a:bodyPr/>
          <a:lstStyle/>
          <a:p>
            <a:r>
              <a:rPr lang="en-US" dirty="0"/>
              <a:t>Response to PAC40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1791" y="6455737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creen Shot 2014-07-29 at 9.37.0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2"/>
          <a:stretch/>
        </p:blipFill>
        <p:spPr>
          <a:xfrm>
            <a:off x="6625" y="1185706"/>
            <a:ext cx="9144000" cy="19436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467060" y="1698116"/>
            <a:ext cx="1512956" cy="332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973" y="1983037"/>
            <a:ext cx="97182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62624" y="2250266"/>
            <a:ext cx="510871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47458" y="1983037"/>
            <a:ext cx="153725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85250" y="1983037"/>
            <a:ext cx="237876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51060" y="2800231"/>
            <a:ext cx="36631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681" y="3085153"/>
            <a:ext cx="9298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6509" y="3202612"/>
            <a:ext cx="4492473" cy="34526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Few-Body Systems</a:t>
            </a:r>
          </a:p>
          <a:p>
            <a:pPr lvl="1"/>
            <a:r>
              <a:rPr lang="en-US" sz="2400" dirty="0" smtClean="0"/>
              <a:t>Transparencies: 7 - 15. </a:t>
            </a:r>
          </a:p>
          <a:p>
            <a:r>
              <a:rPr lang="en-US" sz="2800" dirty="0" smtClean="0"/>
              <a:t>EMC Effect</a:t>
            </a:r>
          </a:p>
          <a:p>
            <a:pPr lvl="1"/>
            <a:r>
              <a:rPr lang="en-US" sz="2400" dirty="0"/>
              <a:t>Transparencies: </a:t>
            </a:r>
            <a:r>
              <a:rPr lang="en-US" sz="2400" dirty="0" smtClean="0"/>
              <a:t>16 - 18.</a:t>
            </a:r>
            <a:endParaRPr lang="en-US" sz="2400" dirty="0"/>
          </a:p>
          <a:p>
            <a:r>
              <a:rPr lang="en-US" sz="2800" dirty="0" smtClean="0"/>
              <a:t>Asymmetry Energy and Neutron Stars</a:t>
            </a:r>
          </a:p>
          <a:p>
            <a:pPr lvl="1"/>
            <a:r>
              <a:rPr lang="en-US" sz="2400" dirty="0"/>
              <a:t>Transparencies: </a:t>
            </a:r>
            <a:r>
              <a:rPr lang="en-US" sz="2400" dirty="0" smtClean="0"/>
              <a:t>19 - 21. 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518982" y="3202612"/>
            <a:ext cx="5086623" cy="3452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Comparison of low-and-high missing momenta</a:t>
            </a:r>
          </a:p>
          <a:p>
            <a:pPr lvl="1"/>
            <a:r>
              <a:rPr lang="en-US" sz="2400" dirty="0" smtClean="0"/>
              <a:t>Transparencies: 12 - 15. </a:t>
            </a:r>
            <a:endParaRPr lang="en-US" sz="2400" b="1" dirty="0" smtClean="0"/>
          </a:p>
          <a:p>
            <a:r>
              <a:rPr lang="en-US" sz="2700" dirty="0" smtClean="0"/>
              <a:t>Importance of </a:t>
            </a:r>
            <a:r>
              <a:rPr lang="en-US" sz="2700" baseline="30000" dirty="0" smtClean="0"/>
              <a:t>3</a:t>
            </a:r>
            <a:r>
              <a:rPr lang="en-US" sz="2700" dirty="0" smtClean="0"/>
              <a:t>H-</a:t>
            </a:r>
            <a:r>
              <a:rPr lang="en-US" sz="2700" baseline="30000" dirty="0" smtClean="0"/>
              <a:t>3</a:t>
            </a:r>
            <a:r>
              <a:rPr lang="en-US" sz="2700" dirty="0" smtClean="0"/>
              <a:t>He comparison </a:t>
            </a:r>
          </a:p>
          <a:p>
            <a:pPr lvl="1"/>
            <a:r>
              <a:rPr lang="en-US" sz="2400" dirty="0" smtClean="0"/>
              <a:t>Transparencies: </a:t>
            </a:r>
            <a:r>
              <a:rPr lang="en-US" sz="2400" dirty="0"/>
              <a:t>7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dirty="0" smtClean="0"/>
              <a:t>11, 23 - 27.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954104" y="1441907"/>
            <a:ext cx="27211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78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1026" y="-178125"/>
            <a:ext cx="95150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Results on Heavy Asymmetric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39" y="1240897"/>
            <a:ext cx="3942502" cy="19457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err="1" smtClean="0"/>
              <a:t>np</a:t>
            </a:r>
            <a:r>
              <a:rPr lang="en-US" sz="3000" dirty="0" smtClean="0"/>
              <a:t>-pairs also dominate SRC in </a:t>
            </a:r>
            <a:r>
              <a:rPr lang="en-US" sz="3000" i="1" dirty="0" smtClean="0"/>
              <a:t>heavy</a:t>
            </a:r>
            <a:r>
              <a:rPr lang="en-US" sz="3000" dirty="0" smtClean="0"/>
              <a:t> </a:t>
            </a:r>
            <a:r>
              <a:rPr lang="en-US" sz="3000" i="1" dirty="0" smtClean="0"/>
              <a:t>asymmetric</a:t>
            </a:r>
            <a:r>
              <a:rPr lang="en-US" sz="3000" dirty="0" smtClean="0"/>
              <a:t> nuclei (CLAS Data-Mining).</a:t>
            </a:r>
          </a:p>
        </p:txBody>
      </p:sp>
      <p:pic>
        <p:nvPicPr>
          <p:cNvPr id="5" name="Picture 4" descr="Np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9" y="4014822"/>
            <a:ext cx="4658794" cy="200407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62653" y="4075293"/>
            <a:ext cx="4376261" cy="2539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Euclid Math One" charset="2"/>
                <a:cs typeface="Euclid Math One" charset="2"/>
              </a:rPr>
              <a:t>P</a:t>
            </a:r>
            <a:r>
              <a:rPr lang="en-US" sz="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(k&gt;</a:t>
            </a:r>
            <a:r>
              <a:rPr lang="en-US" sz="39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US" sz="3900" b="1" baseline="-25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US" sz="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for Minority </a:t>
            </a:r>
          </a:p>
          <a:p>
            <a:pPr marL="0" indent="0" algn="ctr">
              <a:buNone/>
            </a:pPr>
            <a:r>
              <a:rPr lang="en-US" sz="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larger than </a:t>
            </a:r>
          </a:p>
          <a:p>
            <a:pPr marL="0" indent="0" algn="ctr">
              <a:buNone/>
            </a:pPr>
            <a:r>
              <a:rPr lang="en-US" sz="3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Euclid Math One" charset="2"/>
                <a:cs typeface="Euclid Math One" charset="2"/>
              </a:rPr>
              <a:t>P</a:t>
            </a:r>
            <a:r>
              <a:rPr lang="en-US" sz="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en-US" sz="3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k&gt;</a:t>
            </a:r>
            <a:r>
              <a:rPr lang="en-US" sz="39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US" sz="3900" b="1" baseline="-25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US" sz="3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</a:t>
            </a:r>
            <a:r>
              <a:rPr lang="en-US" sz="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 Majority</a:t>
            </a:r>
            <a:endParaRPr lang="en-US" sz="3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9487" y="6547051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05704"/>
            <a:ext cx="476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O. Hen et al. (CLAS Collaboration), </a:t>
            </a:r>
            <a:r>
              <a:rPr lang="en-US" dirty="0" smtClean="0"/>
              <a:t>Science 346 </a:t>
            </a:r>
            <a:r>
              <a:rPr lang="en-US" b="1" dirty="0" smtClean="0"/>
              <a:t>614 </a:t>
            </a:r>
            <a:r>
              <a:rPr lang="en-US" dirty="0" smtClean="0"/>
              <a:t>(2014) </a:t>
            </a:r>
            <a:endParaRPr lang="en-US" dirty="0"/>
          </a:p>
        </p:txBody>
      </p:sp>
      <p:pic>
        <p:nvPicPr>
          <p:cNvPr id="11" name="Picture 10" descr="Screen Shot 2014-04-21 at 5.45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53" y="759684"/>
            <a:ext cx="4222598" cy="32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985" y="6514321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30</a:t>
            </a:fld>
            <a:endParaRPr lang="en-US"/>
          </a:p>
        </p:txBody>
      </p:sp>
      <p:pic>
        <p:nvPicPr>
          <p:cNvPr id="16" name="Picture 15" descr="Screen Shot 2014-07-29 at 2.00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5714"/>
          </a:xfrm>
          <a:prstGeom prst="rect">
            <a:avLst/>
          </a:prstGeom>
        </p:spPr>
      </p:pic>
      <p:pic>
        <p:nvPicPr>
          <p:cNvPr id="11" name="Picture 10" descr="Fig1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6" y="2231597"/>
            <a:ext cx="4209375" cy="2845512"/>
          </a:xfrm>
          <a:prstGeom prst="rect">
            <a:avLst/>
          </a:prstGeom>
        </p:spPr>
      </p:pic>
      <p:pic>
        <p:nvPicPr>
          <p:cNvPr id="17" name="Picture 16" descr="Fig1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71" y="4012488"/>
            <a:ext cx="4199019" cy="28455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00431" y="2079034"/>
            <a:ext cx="4743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Phenomenological model for the effect of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np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-SRC on the kinetic part of the nuclear symmetry energy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5001" y="5143260"/>
            <a:ext cx="47435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Large impact on analysis of new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Sn+Sn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collisions data from MSU</a:t>
            </a:r>
          </a:p>
          <a:p>
            <a:pPr algn="ctr"/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(See next transparency)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85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985" y="6514321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31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74627" y="1115546"/>
            <a:ext cx="3649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np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-SRC has large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impact on analysis of new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Sn+Sn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collisions data from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MSU.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Screen Shot 2014-07-29 at 2.0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2"/>
            <a:ext cx="547462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5498" y="6240510"/>
            <a:ext cx="3676399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O. Hen, W. J. </a:t>
            </a:r>
            <a:r>
              <a:rPr lang="en-US" dirty="0" err="1"/>
              <a:t>Gao</a:t>
            </a:r>
            <a:r>
              <a:rPr lang="en-US" dirty="0"/>
              <a:t>, B. A. Li, E. </a:t>
            </a:r>
            <a:r>
              <a:rPr lang="en-US" dirty="0" err="1"/>
              <a:t>Piasetzy</a:t>
            </a:r>
            <a:r>
              <a:rPr lang="en-US" dirty="0"/>
              <a:t>, and L. B. Weinstein, in preparation.</a:t>
            </a:r>
          </a:p>
        </p:txBody>
      </p:sp>
    </p:spTree>
    <p:extLst>
      <p:ext uri="{BB962C8B-B14F-4D97-AF65-F5344CB8AC3E}">
        <p14:creationId xmlns:p14="http://schemas.microsoft.com/office/powerpoint/2010/main" val="406426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22685"/>
            <a:ext cx="8610600" cy="1339850"/>
          </a:xfrm>
        </p:spPr>
        <p:txBody>
          <a:bodyPr>
            <a:noAutofit/>
          </a:bodyPr>
          <a:lstStyle/>
          <a:p>
            <a:r>
              <a:rPr lang="en-US" sz="3200" dirty="0" smtClean="0"/>
              <a:t>Minimizing </a:t>
            </a:r>
            <a:r>
              <a:rPr lang="en-US" sz="3200" i="1" dirty="0"/>
              <a:t>d</a:t>
            </a:r>
            <a:r>
              <a:rPr lang="en-US" sz="3200" dirty="0"/>
              <a:t>(</a:t>
            </a:r>
            <a:r>
              <a:rPr lang="en-US" sz="3200" i="1" dirty="0" err="1"/>
              <a:t>e,e’p</a:t>
            </a:r>
            <a:r>
              <a:rPr lang="en-US" sz="3200" dirty="0"/>
              <a:t>) </a:t>
            </a:r>
            <a:r>
              <a:rPr lang="en-US" sz="3200" dirty="0" smtClean="0"/>
              <a:t>Final State Interactions (FSI): </a:t>
            </a:r>
            <a:br>
              <a:rPr lang="en-US" sz="3200" dirty="0" smtClean="0"/>
            </a:br>
            <a:r>
              <a:rPr lang="en-US" sz="3200" dirty="0" smtClean="0"/>
              <a:t>choosing kinematics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 descr="ThetaRQDe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5" y="1799770"/>
            <a:ext cx="7424049" cy="3712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1988" y="2183406"/>
            <a:ext cx="1036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θ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nq</a:t>
            </a:r>
            <a:r>
              <a:rPr lang="en-US" sz="2000" dirty="0" smtClean="0">
                <a:solidFill>
                  <a:schemeClr val="bg1"/>
                </a:solidFill>
              </a:rPr>
              <a:t>= 35</a:t>
            </a:r>
            <a:r>
              <a:rPr lang="en-US" sz="2000" baseline="30000" dirty="0" smtClean="0">
                <a:solidFill>
                  <a:schemeClr val="bg1"/>
                </a:solidFill>
              </a:rPr>
              <a:t>o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3229" y="2206663"/>
            <a:ext cx="1036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θ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nq</a:t>
            </a:r>
            <a:r>
              <a:rPr lang="en-US" sz="2000" dirty="0" smtClean="0">
                <a:solidFill>
                  <a:srgbClr val="000000"/>
                </a:solidFill>
              </a:rPr>
              <a:t>= 45</a:t>
            </a:r>
            <a:r>
              <a:rPr lang="en-US" sz="2000" baseline="30000" dirty="0" smtClean="0">
                <a:solidFill>
                  <a:srgbClr val="000000"/>
                </a:solidFill>
              </a:rPr>
              <a:t>o</a:t>
            </a:r>
            <a:endParaRPr lang="en-US" sz="2000" baseline="30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6991" y="3033645"/>
            <a:ext cx="1036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θ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nq</a:t>
            </a:r>
            <a:r>
              <a:rPr lang="en-US" sz="2000" dirty="0" smtClean="0">
                <a:solidFill>
                  <a:srgbClr val="000000"/>
                </a:solidFill>
              </a:rPr>
              <a:t>= 75</a:t>
            </a:r>
            <a:r>
              <a:rPr lang="en-US" sz="2000" baseline="30000" dirty="0" smtClean="0">
                <a:solidFill>
                  <a:srgbClr val="000000"/>
                </a:solidFill>
              </a:rPr>
              <a:t>o</a:t>
            </a:r>
            <a:endParaRPr lang="en-US" sz="2000" baseline="30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2684" y="4639796"/>
            <a:ext cx="7009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PWIA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9959" y="377447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3229" y="5525752"/>
            <a:ext cx="165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P</a:t>
            </a:r>
            <a:r>
              <a:rPr lang="en-US" sz="2000" baseline="-25000" dirty="0" err="1" smtClean="0"/>
              <a:t>miss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GeV</a:t>
            </a:r>
            <a:r>
              <a:rPr lang="en-US" sz="2000" dirty="0" smtClean="0"/>
              <a:t>/c)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6514" y="5061946"/>
            <a:ext cx="4848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3821" y="5069522"/>
            <a:ext cx="4848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7117" y="5095113"/>
            <a:ext cx="4848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2219" y="5072678"/>
            <a:ext cx="4848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3428" y="5072678"/>
            <a:ext cx="4848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1052" y="5067199"/>
            <a:ext cx="4848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" y="6356350"/>
            <a:ext cx="574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Boeglin</a:t>
            </a:r>
            <a:r>
              <a:rPr lang="en-US" dirty="0" smtClean="0"/>
              <a:t> et al. (Hall-A Collaboration), PRL </a:t>
            </a:r>
            <a:r>
              <a:rPr lang="en-US" b="1" dirty="0" smtClean="0"/>
              <a:t>107</a:t>
            </a:r>
            <a:r>
              <a:rPr lang="en-US" dirty="0" smtClean="0"/>
              <a:t> (2011) 262501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1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0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Previously Measured 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i="1" dirty="0" err="1" smtClean="0"/>
              <a:t>e,e’p</a:t>
            </a:r>
            <a:r>
              <a:rPr lang="en-US" dirty="0" smtClean="0"/>
              <a:t>) Backgrounds and Rates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 descr="tof_cor_1778_q2_j5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7332" y="809588"/>
            <a:ext cx="3400237" cy="50206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2371" y="1503843"/>
            <a:ext cx="3306572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E</a:t>
            </a:r>
            <a:r>
              <a:rPr lang="en-US" sz="2800" baseline="-25000" dirty="0" err="1" smtClean="0"/>
              <a:t>in</a:t>
            </a:r>
            <a:r>
              <a:rPr lang="en-US" sz="2800" dirty="0" smtClean="0"/>
              <a:t> </a:t>
            </a:r>
            <a:r>
              <a:rPr lang="en-US" sz="2800" dirty="0"/>
              <a:t>= 4.7 </a:t>
            </a:r>
            <a:r>
              <a:rPr lang="en-US" sz="2800" dirty="0" err="1"/>
              <a:t>GeV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err="1" smtClean="0"/>
              <a:t>θ</a:t>
            </a:r>
            <a:r>
              <a:rPr lang="en-US" sz="2800" baseline="-25000" dirty="0" err="1" smtClean="0"/>
              <a:t>nq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40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,</a:t>
            </a:r>
          </a:p>
          <a:p>
            <a:r>
              <a:rPr lang="en-US" sz="2800" i="1" dirty="0" err="1" smtClean="0"/>
              <a:t>p</a:t>
            </a:r>
            <a:r>
              <a:rPr lang="en-US" sz="2800" baseline="-25000" dirty="0" err="1" smtClean="0"/>
              <a:t>miss</a:t>
            </a:r>
            <a:r>
              <a:rPr lang="en-US" sz="2800" dirty="0" smtClean="0"/>
              <a:t> </a:t>
            </a:r>
            <a:r>
              <a:rPr lang="en-US" sz="2800" dirty="0"/>
              <a:t>= 0.5 </a:t>
            </a:r>
            <a:r>
              <a:rPr lang="en-US" sz="2800" dirty="0" err="1"/>
              <a:t>GeV</a:t>
            </a:r>
            <a:r>
              <a:rPr lang="en-US" sz="2800" dirty="0"/>
              <a:t>/</a:t>
            </a:r>
            <a:r>
              <a:rPr lang="en-US" sz="2800" dirty="0" smtClean="0"/>
              <a:t>c</a:t>
            </a:r>
          </a:p>
          <a:p>
            <a:r>
              <a:rPr lang="en-US" sz="2800" dirty="0" smtClean="0"/>
              <a:t>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= 2.1 (</a:t>
            </a:r>
            <a:r>
              <a:rPr lang="en-US" sz="2800" dirty="0" err="1"/>
              <a:t>GeV</a:t>
            </a:r>
            <a:r>
              <a:rPr lang="en-US" sz="2800" dirty="0"/>
              <a:t>/c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r>
              <a:rPr lang="en-US" sz="2800" dirty="0"/>
              <a:t>, </a:t>
            </a:r>
            <a:endParaRPr lang="en-US" sz="2800" dirty="0" smtClean="0"/>
          </a:p>
          <a:p>
            <a:endParaRPr lang="en-US" sz="1600" dirty="0"/>
          </a:p>
          <a:p>
            <a:r>
              <a:rPr lang="en-US" sz="2800" dirty="0" err="1" smtClean="0"/>
              <a:t>θ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19.3</a:t>
            </a:r>
            <a:r>
              <a:rPr lang="en-US" sz="2800" baseline="30000" dirty="0" smtClean="0"/>
              <a:t>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θ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66.3</a:t>
            </a:r>
            <a:r>
              <a:rPr lang="en-US" sz="2800" baseline="30000" dirty="0" smtClean="0"/>
              <a:t>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err="1" smtClean="0"/>
              <a:t>p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/>
              <a:t>= 3.97 </a:t>
            </a:r>
            <a:r>
              <a:rPr lang="en-US" sz="2800" dirty="0" err="1"/>
              <a:t>GeV</a:t>
            </a:r>
            <a:r>
              <a:rPr lang="en-US" sz="2800" dirty="0"/>
              <a:t>/c</a:t>
            </a:r>
            <a:br>
              <a:rPr lang="en-US" sz="2800" dirty="0"/>
            </a:br>
            <a:r>
              <a:rPr lang="en-US" sz="2800" i="1" dirty="0" err="1" smtClean="0"/>
              <a:t>p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 </a:t>
            </a:r>
            <a:r>
              <a:rPr lang="en-US" sz="2800" dirty="0"/>
              <a:t>= 1.23 </a:t>
            </a:r>
            <a:r>
              <a:rPr lang="en-US" sz="2800" dirty="0" err="1"/>
              <a:t>GeV</a:t>
            </a:r>
            <a:r>
              <a:rPr lang="en-US" sz="2800" dirty="0"/>
              <a:t>/</a:t>
            </a:r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89908" y="5516615"/>
            <a:ext cx="377128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Proton rates (T1): 1.6 kHz</a:t>
            </a:r>
            <a:br>
              <a:rPr lang="en-US" sz="2400" dirty="0"/>
            </a:br>
            <a:r>
              <a:rPr lang="en-US" sz="2400" dirty="0"/>
              <a:t>Electron rates (T3): 4.6 kHz</a:t>
            </a:r>
            <a:br>
              <a:rPr lang="en-US" sz="2400" dirty="0"/>
            </a:br>
            <a:r>
              <a:rPr lang="en-US" sz="2400" dirty="0"/>
              <a:t>Coincidence rate (T5): </a:t>
            </a:r>
            <a:r>
              <a:rPr lang="en-US" sz="2400" dirty="0" smtClean="0"/>
              <a:t>4.3 Hz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77340" y="1967333"/>
            <a:ext cx="2594311" cy="12618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Similar kinematics,</a:t>
            </a:r>
          </a:p>
          <a:p>
            <a:r>
              <a:rPr lang="en-US" sz="2400" i="1" dirty="0" err="1" smtClean="0">
                <a:solidFill>
                  <a:srgbClr val="000000"/>
                </a:solidFill>
              </a:rPr>
              <a:t>p</a:t>
            </a:r>
            <a:r>
              <a:rPr lang="en-US" sz="2400" dirty="0" err="1" smtClean="0">
                <a:solidFill>
                  <a:srgbClr val="000000"/>
                </a:solidFill>
              </a:rPr>
              <a:t>miss</a:t>
            </a:r>
            <a:r>
              <a:rPr lang="en-US" sz="2400" dirty="0" smtClean="0">
                <a:solidFill>
                  <a:srgbClr val="000000"/>
                </a:solidFill>
              </a:rPr>
              <a:t> = 0.5 </a:t>
            </a:r>
            <a:r>
              <a:rPr lang="en-US" sz="2400" dirty="0" err="1">
                <a:solidFill>
                  <a:srgbClr val="000000"/>
                </a:solidFill>
              </a:rPr>
              <a:t>G</a:t>
            </a:r>
            <a:r>
              <a:rPr lang="en-US" sz="2400" dirty="0" err="1" smtClean="0">
                <a:solidFill>
                  <a:srgbClr val="000000"/>
                </a:solidFill>
              </a:rPr>
              <a:t>eV</a:t>
            </a:r>
            <a:r>
              <a:rPr lang="en-US" sz="2400" dirty="0" smtClean="0">
                <a:solidFill>
                  <a:srgbClr val="000000"/>
                </a:solidFill>
              </a:rPr>
              <a:t>/c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pple Chancery"/>
                <a:cs typeface="Apple Chancery"/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 = 4×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en-US" sz="28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38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cm</a:t>
            </a:r>
            <a:r>
              <a:rPr lang="en-US" sz="2400" baseline="30000" dirty="0" smtClean="0">
                <a:solidFill>
                  <a:srgbClr val="000000"/>
                </a:solidFill>
              </a:rPr>
              <a:t>-2</a:t>
            </a:r>
            <a:r>
              <a:rPr lang="en-US" sz="2400" dirty="0" smtClean="0">
                <a:solidFill>
                  <a:srgbClr val="000000"/>
                </a:solidFill>
              </a:rPr>
              <a:t> s</a:t>
            </a:r>
            <a:r>
              <a:rPr lang="en-US" sz="2400" baseline="30000" dirty="0" smtClean="0">
                <a:solidFill>
                  <a:srgbClr val="000000"/>
                </a:solidFill>
              </a:rPr>
              <a:t>-1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2999" y="4850706"/>
            <a:ext cx="281359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Corrected e-p Time of Flight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5590483"/>
            <a:ext cx="41672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the 6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(</a:t>
            </a:r>
            <a:r>
              <a:rPr lang="en-US" sz="2400" i="1" dirty="0" err="1" smtClean="0"/>
              <a:t>e,e’p</a:t>
            </a:r>
            <a:r>
              <a:rPr lang="en-US" sz="2400" dirty="0" smtClean="0"/>
              <a:t>) measurement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01612" y="3436974"/>
            <a:ext cx="1499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Negligible Random coincidence 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5688" y="6552921"/>
            <a:ext cx="44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Boeglin</a:t>
            </a:r>
            <a:r>
              <a:rPr lang="en-US" dirty="0" smtClean="0"/>
              <a:t> et al. (Hall-A), PRL </a:t>
            </a:r>
            <a:r>
              <a:rPr lang="en-US" b="1" dirty="0" smtClean="0"/>
              <a:t>107</a:t>
            </a:r>
            <a:r>
              <a:rPr lang="en-US" dirty="0" smtClean="0"/>
              <a:t> (2011) 262501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3607" y="4008094"/>
            <a:ext cx="22635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Note: We have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Apple Chancery"/>
                <a:cs typeface="Apple Chancery"/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000000"/>
                </a:solidFill>
              </a:rPr>
              <a:t>8×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en-US" sz="20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36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cm</a:t>
            </a:r>
            <a:r>
              <a:rPr lang="en-US" baseline="30000" dirty="0">
                <a:solidFill>
                  <a:srgbClr val="000000"/>
                </a:solidFill>
              </a:rPr>
              <a:t>-2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baseline="30000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5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Hall-A </a:t>
            </a:r>
            <a:r>
              <a:rPr lang="en-US" baseline="30000" dirty="0" smtClean="0"/>
              <a:t>3</a:t>
            </a:r>
            <a:r>
              <a:rPr lang="en-US" dirty="0" smtClean="0"/>
              <a:t>He (</a:t>
            </a:r>
            <a:r>
              <a:rPr lang="en-US" dirty="0" err="1" smtClean="0"/>
              <a:t>e,e’p</a:t>
            </a:r>
            <a:r>
              <a:rPr lang="en-US" dirty="0" smtClean="0"/>
              <a:t>)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9536" y="6369537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 descr="HeeepRvachevCd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5" y="1637153"/>
            <a:ext cx="2975115" cy="3389293"/>
          </a:xfrm>
          <a:prstGeom prst="rect">
            <a:avLst/>
          </a:prstGeom>
        </p:spPr>
      </p:pic>
      <p:pic>
        <p:nvPicPr>
          <p:cNvPr id="9" name="Picture 8" descr="HeEepContC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60" y="1637153"/>
            <a:ext cx="2659007" cy="31181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2942" y="1124262"/>
            <a:ext cx="18868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aseline="30000" dirty="0" smtClean="0"/>
              <a:t>3</a:t>
            </a:r>
            <a:r>
              <a:rPr lang="en-US" sz="2800" dirty="0" smtClean="0"/>
              <a:t>He(</a:t>
            </a:r>
            <a:r>
              <a:rPr lang="en-US" sz="2800" i="1" dirty="0" err="1" smtClean="0"/>
              <a:t>e,e’p</a:t>
            </a:r>
            <a:r>
              <a:rPr lang="en-US" sz="2800" dirty="0" smtClean="0"/>
              <a:t>)</a:t>
            </a:r>
            <a:r>
              <a:rPr lang="en-US" sz="2800" i="1" dirty="0" smtClean="0"/>
              <a:t>d</a:t>
            </a:r>
            <a:endParaRPr lang="en-US" sz="28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98955" y="1727874"/>
            <a:ext cx="0" cy="2642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22817" y="2408291"/>
            <a:ext cx="5896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46375" y="2396949"/>
            <a:ext cx="120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FSI dominant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6984" y="3780457"/>
            <a:ext cx="686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PWIA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0796" y="2490895"/>
            <a:ext cx="686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PWIA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174" y="2149098"/>
            <a:ext cx="493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Full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68039" y="1140491"/>
            <a:ext cx="20714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aseline="30000" dirty="0" smtClean="0"/>
              <a:t>3</a:t>
            </a:r>
            <a:r>
              <a:rPr lang="en-US" sz="2800" dirty="0" smtClean="0"/>
              <a:t>He(</a:t>
            </a:r>
            <a:r>
              <a:rPr lang="en-US" sz="2800" i="1" dirty="0" err="1" smtClean="0"/>
              <a:t>e,e’p</a:t>
            </a:r>
            <a:r>
              <a:rPr lang="en-US" sz="2800" dirty="0" smtClean="0"/>
              <a:t>)</a:t>
            </a:r>
            <a:r>
              <a:rPr lang="en-US" sz="2800" i="1" dirty="0" err="1" smtClean="0"/>
              <a:t>np</a:t>
            </a:r>
            <a:endParaRPr lang="en-US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6987" y="5026210"/>
            <a:ext cx="88275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Dominated by FSI at large missing momentum</a:t>
            </a:r>
          </a:p>
          <a:p>
            <a:r>
              <a:rPr lang="en-US" sz="3000" dirty="0" smtClean="0"/>
              <a:t>Well described by calculation</a:t>
            </a:r>
            <a:endParaRPr lang="en-US" sz="3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26324" y="2090810"/>
            <a:ext cx="2539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p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 = 440 MeV/c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837367" y="3595791"/>
            <a:ext cx="2539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p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 = 620 MeV/c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216092" y="4596953"/>
            <a:ext cx="139144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p</a:t>
            </a:r>
            <a:r>
              <a:rPr lang="en-US" sz="2000" baseline="-25000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 [MeV/c]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8359" y="4542891"/>
            <a:ext cx="2659007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 [MeV]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5216" y="6317386"/>
            <a:ext cx="97845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Data:  </a:t>
            </a:r>
            <a:r>
              <a:rPr lang="en-US" sz="1600" dirty="0" err="1" smtClean="0"/>
              <a:t>Rvachev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., PRL94 192302 ; </a:t>
            </a:r>
            <a:r>
              <a:rPr lang="en-US" sz="1600" dirty="0" err="1" smtClean="0"/>
              <a:t>Benmokhtar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., PRL94 082305</a:t>
            </a:r>
          </a:p>
          <a:p>
            <a:r>
              <a:rPr lang="en-US" sz="1600" dirty="0" smtClean="0"/>
              <a:t>Theory:  </a:t>
            </a:r>
            <a:r>
              <a:rPr lang="en-US" sz="1600" dirty="0" err="1" smtClean="0"/>
              <a:t>Ciofi</a:t>
            </a:r>
            <a:r>
              <a:rPr lang="en-US" sz="1600" dirty="0" smtClean="0"/>
              <a:t> </a:t>
            </a:r>
            <a:r>
              <a:rPr lang="en-US" sz="1600" dirty="0" err="1" smtClean="0"/>
              <a:t>degli</a:t>
            </a:r>
            <a:r>
              <a:rPr lang="en-US" sz="1600" dirty="0" smtClean="0"/>
              <a:t> </a:t>
            </a:r>
            <a:r>
              <a:rPr lang="en-US" sz="1600" dirty="0" err="1" smtClean="0"/>
              <a:t>Atti</a:t>
            </a:r>
            <a:r>
              <a:rPr lang="en-US" sz="1600" dirty="0" smtClean="0"/>
              <a:t> and </a:t>
            </a:r>
            <a:r>
              <a:rPr lang="en-US" sz="1600" dirty="0" err="1" smtClean="0"/>
              <a:t>Kaptari</a:t>
            </a:r>
            <a:r>
              <a:rPr lang="en-US" sz="1600" dirty="0" smtClean="0"/>
              <a:t>, PRL95 052502 ; </a:t>
            </a:r>
            <a:r>
              <a:rPr lang="en-US" sz="1600" dirty="0" err="1" smtClean="0"/>
              <a:t>Alvioli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., PRC81 021001 ; </a:t>
            </a:r>
            <a:r>
              <a:rPr lang="en-US" sz="1600" dirty="0" err="1" smtClean="0"/>
              <a:t>Laget</a:t>
            </a:r>
            <a:r>
              <a:rPr lang="en-US" sz="1600" dirty="0" smtClean="0"/>
              <a:t>, PLB609 49 (not shown)</a:t>
            </a:r>
            <a:endParaRPr lang="en-US" sz="1600" dirty="0"/>
          </a:p>
        </p:txBody>
      </p:sp>
      <p:sp>
        <p:nvSpPr>
          <p:cNvPr id="24" name="Freeform 23"/>
          <p:cNvSpPr/>
          <p:nvPr/>
        </p:nvSpPr>
        <p:spPr>
          <a:xfrm>
            <a:off x="3756683" y="2725815"/>
            <a:ext cx="1825682" cy="181443"/>
          </a:xfrm>
          <a:custGeom>
            <a:avLst/>
            <a:gdLst>
              <a:gd name="connsiteX0" fmla="*/ 0 w 1825682"/>
              <a:gd name="connsiteY0" fmla="*/ 136082 h 181443"/>
              <a:gd name="connsiteX1" fmla="*/ 294831 w 1825682"/>
              <a:gd name="connsiteY1" fmla="*/ 79381 h 181443"/>
              <a:gd name="connsiteX2" fmla="*/ 635020 w 1825682"/>
              <a:gd name="connsiteY2" fmla="*/ 0 h 181443"/>
              <a:gd name="connsiteX3" fmla="*/ 1020567 w 1825682"/>
              <a:gd name="connsiteY3" fmla="*/ 79381 h 181443"/>
              <a:gd name="connsiteX4" fmla="*/ 1383436 w 1825682"/>
              <a:gd name="connsiteY4" fmla="*/ 147423 h 181443"/>
              <a:gd name="connsiteX5" fmla="*/ 1825682 w 1825682"/>
              <a:gd name="connsiteY5" fmla="*/ 181443 h 18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5682" h="181443">
                <a:moveTo>
                  <a:pt x="0" y="136082"/>
                </a:moveTo>
                <a:cubicBezTo>
                  <a:pt x="94497" y="119071"/>
                  <a:pt x="188994" y="102061"/>
                  <a:pt x="294831" y="79381"/>
                </a:cubicBezTo>
                <a:cubicBezTo>
                  <a:pt x="400668" y="56701"/>
                  <a:pt x="514064" y="0"/>
                  <a:pt x="635020" y="0"/>
                </a:cubicBezTo>
                <a:cubicBezTo>
                  <a:pt x="755976" y="0"/>
                  <a:pt x="1020567" y="79381"/>
                  <a:pt x="1020567" y="79381"/>
                </a:cubicBezTo>
                <a:cubicBezTo>
                  <a:pt x="1145303" y="103951"/>
                  <a:pt x="1249250" y="130413"/>
                  <a:pt x="1383436" y="147423"/>
                </a:cubicBezTo>
                <a:cubicBezTo>
                  <a:pt x="1517622" y="164433"/>
                  <a:pt x="1825682" y="181443"/>
                  <a:pt x="1825682" y="18144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779362" y="4243860"/>
            <a:ext cx="1859701" cy="84199"/>
          </a:xfrm>
          <a:custGeom>
            <a:avLst/>
            <a:gdLst>
              <a:gd name="connsiteX0" fmla="*/ 0 w 1859701"/>
              <a:gd name="connsiteY0" fmla="*/ 80926 h 84199"/>
              <a:gd name="connsiteX1" fmla="*/ 340189 w 1859701"/>
              <a:gd name="connsiteY1" fmla="*/ 80926 h 84199"/>
              <a:gd name="connsiteX2" fmla="*/ 635020 w 1859701"/>
              <a:gd name="connsiteY2" fmla="*/ 46906 h 84199"/>
              <a:gd name="connsiteX3" fmla="*/ 997888 w 1859701"/>
              <a:gd name="connsiteY3" fmla="*/ 1545 h 84199"/>
              <a:gd name="connsiteX4" fmla="*/ 1360757 w 1859701"/>
              <a:gd name="connsiteY4" fmla="*/ 12885 h 84199"/>
              <a:gd name="connsiteX5" fmla="*/ 1632908 w 1859701"/>
              <a:gd name="connsiteY5" fmla="*/ 35565 h 84199"/>
              <a:gd name="connsiteX6" fmla="*/ 1859701 w 1859701"/>
              <a:gd name="connsiteY6" fmla="*/ 69586 h 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701" h="84199">
                <a:moveTo>
                  <a:pt x="0" y="80926"/>
                </a:moveTo>
                <a:cubicBezTo>
                  <a:pt x="117176" y="83761"/>
                  <a:pt x="234352" y="86596"/>
                  <a:pt x="340189" y="80926"/>
                </a:cubicBezTo>
                <a:cubicBezTo>
                  <a:pt x="446026" y="75256"/>
                  <a:pt x="635020" y="46906"/>
                  <a:pt x="635020" y="46906"/>
                </a:cubicBezTo>
                <a:cubicBezTo>
                  <a:pt x="744637" y="33676"/>
                  <a:pt x="876932" y="7215"/>
                  <a:pt x="997888" y="1545"/>
                </a:cubicBezTo>
                <a:cubicBezTo>
                  <a:pt x="1118844" y="-4125"/>
                  <a:pt x="1254920" y="7215"/>
                  <a:pt x="1360757" y="12885"/>
                </a:cubicBezTo>
                <a:cubicBezTo>
                  <a:pt x="1466594" y="18555"/>
                  <a:pt x="1549751" y="26115"/>
                  <a:pt x="1632908" y="35565"/>
                </a:cubicBezTo>
                <a:cubicBezTo>
                  <a:pt x="1716065" y="45015"/>
                  <a:pt x="1859701" y="69586"/>
                  <a:pt x="1859701" y="69586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386699" y="2918598"/>
            <a:ext cx="1227201" cy="1451559"/>
          </a:xfrm>
          <a:custGeom>
            <a:avLst/>
            <a:gdLst>
              <a:gd name="connsiteX0" fmla="*/ 0 w 1227201"/>
              <a:gd name="connsiteY0" fmla="*/ 0 h 1451559"/>
              <a:gd name="connsiteX1" fmla="*/ 113396 w 1227201"/>
              <a:gd name="connsiteY1" fmla="*/ 113403 h 1451559"/>
              <a:gd name="connsiteX2" fmla="*/ 328849 w 1227201"/>
              <a:gd name="connsiteY2" fmla="*/ 226805 h 1451559"/>
              <a:gd name="connsiteX3" fmla="*/ 521623 w 1227201"/>
              <a:gd name="connsiteY3" fmla="*/ 340207 h 1451559"/>
              <a:gd name="connsiteX4" fmla="*/ 748416 w 1227201"/>
              <a:gd name="connsiteY4" fmla="*/ 510311 h 1451559"/>
              <a:gd name="connsiteX5" fmla="*/ 907171 w 1227201"/>
              <a:gd name="connsiteY5" fmla="*/ 680414 h 1451559"/>
              <a:gd name="connsiteX6" fmla="*/ 1088605 w 1227201"/>
              <a:gd name="connsiteY6" fmla="*/ 884538 h 1451559"/>
              <a:gd name="connsiteX7" fmla="*/ 1190662 w 1227201"/>
              <a:gd name="connsiteY7" fmla="*/ 1168043 h 1451559"/>
              <a:gd name="connsiteX8" fmla="*/ 1224681 w 1227201"/>
              <a:gd name="connsiteY8" fmla="*/ 1406188 h 1451559"/>
              <a:gd name="connsiteX9" fmla="*/ 1224681 w 1227201"/>
              <a:gd name="connsiteY9" fmla="*/ 1451549 h 14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7201" h="1451559">
                <a:moveTo>
                  <a:pt x="0" y="0"/>
                </a:moveTo>
                <a:cubicBezTo>
                  <a:pt x="29294" y="37801"/>
                  <a:pt x="58588" y="75602"/>
                  <a:pt x="113396" y="113403"/>
                </a:cubicBezTo>
                <a:cubicBezTo>
                  <a:pt x="168204" y="151204"/>
                  <a:pt x="260811" y="189004"/>
                  <a:pt x="328849" y="226805"/>
                </a:cubicBezTo>
                <a:cubicBezTo>
                  <a:pt x="396887" y="264606"/>
                  <a:pt x="451695" y="292956"/>
                  <a:pt x="521623" y="340207"/>
                </a:cubicBezTo>
                <a:cubicBezTo>
                  <a:pt x="591551" y="387458"/>
                  <a:pt x="684158" y="453610"/>
                  <a:pt x="748416" y="510311"/>
                </a:cubicBezTo>
                <a:cubicBezTo>
                  <a:pt x="812674" y="567012"/>
                  <a:pt x="850473" y="618043"/>
                  <a:pt x="907171" y="680414"/>
                </a:cubicBezTo>
                <a:cubicBezTo>
                  <a:pt x="963869" y="742785"/>
                  <a:pt x="1041357" y="803267"/>
                  <a:pt x="1088605" y="884538"/>
                </a:cubicBezTo>
                <a:cubicBezTo>
                  <a:pt x="1135853" y="965809"/>
                  <a:pt x="1167983" y="1081101"/>
                  <a:pt x="1190662" y="1168043"/>
                </a:cubicBezTo>
                <a:cubicBezTo>
                  <a:pt x="1213341" y="1254985"/>
                  <a:pt x="1219011" y="1358937"/>
                  <a:pt x="1224681" y="1406188"/>
                </a:cubicBezTo>
                <a:cubicBezTo>
                  <a:pt x="1230351" y="1453439"/>
                  <a:pt x="1224681" y="1451549"/>
                  <a:pt x="1224681" y="1451549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634059" y="4052621"/>
            <a:ext cx="328849" cy="306186"/>
          </a:xfrm>
          <a:custGeom>
            <a:avLst/>
            <a:gdLst>
              <a:gd name="connsiteX0" fmla="*/ 0 w 328849"/>
              <a:gd name="connsiteY0" fmla="*/ 306186 h 306186"/>
              <a:gd name="connsiteX1" fmla="*/ 90717 w 328849"/>
              <a:gd name="connsiteY1" fmla="*/ 68041 h 306186"/>
              <a:gd name="connsiteX2" fmla="*/ 328849 w 328849"/>
              <a:gd name="connsiteY2" fmla="*/ 0 h 3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849" h="306186">
                <a:moveTo>
                  <a:pt x="0" y="306186"/>
                </a:moveTo>
                <a:cubicBezTo>
                  <a:pt x="17954" y="212629"/>
                  <a:pt x="35909" y="119072"/>
                  <a:pt x="90717" y="68041"/>
                </a:cubicBezTo>
                <a:cubicBezTo>
                  <a:pt x="145525" y="17010"/>
                  <a:pt x="328849" y="0"/>
                  <a:pt x="328849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</a:t>
            </a:r>
            <a:r>
              <a:rPr lang="en-US" baseline="30000" dirty="0" smtClean="0"/>
              <a:t>3</a:t>
            </a:r>
            <a:r>
              <a:rPr lang="en-US" dirty="0" smtClean="0"/>
              <a:t>H(</a:t>
            </a:r>
            <a:r>
              <a:rPr lang="en-US" dirty="0" err="1" smtClean="0"/>
              <a:t>e,e’p</a:t>
            </a:r>
            <a:r>
              <a:rPr lang="en-US" dirty="0" smtClean="0"/>
              <a:t>)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8662" y="6455737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 descr="3HeepEmiss196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6" y="1655113"/>
            <a:ext cx="3860064" cy="3331403"/>
          </a:xfrm>
          <a:prstGeom prst="rect">
            <a:avLst/>
          </a:prstGeom>
        </p:spPr>
      </p:pic>
      <p:pic>
        <p:nvPicPr>
          <p:cNvPr id="7" name="Picture 6" descr="3HeepPmiss196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28" y="1610703"/>
            <a:ext cx="3760042" cy="3022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4772" y="4986516"/>
            <a:ext cx="499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Johansson (by himself!), PR136 (1964) 1030B.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578" y="5566426"/>
            <a:ext cx="78735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Low-Energy Measurement. </a:t>
            </a:r>
          </a:p>
          <a:p>
            <a:r>
              <a:rPr lang="en-US" sz="3600" dirty="0" smtClean="0">
                <a:solidFill>
                  <a:prstClr val="white"/>
                </a:solidFill>
              </a:rPr>
              <a:t>No access to the momentum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8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Marathon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55" y="1702775"/>
            <a:ext cx="4784988" cy="14718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Identical  25-cm sealed-cell gas target cells for H</a:t>
            </a:r>
            <a:r>
              <a:rPr lang="en-US" baseline="-25000" dirty="0" smtClean="0"/>
              <a:t>2</a:t>
            </a:r>
            <a:r>
              <a:rPr lang="en-US" dirty="0" smtClean="0"/>
              <a:t>, D</a:t>
            </a:r>
            <a:r>
              <a:rPr lang="en-US" baseline="-25000" dirty="0" smtClean="0"/>
              <a:t>2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</a:p>
          <a:p>
            <a:r>
              <a:rPr lang="en-US" i="1" dirty="0" err="1" smtClean="0"/>
              <a:t>I</a:t>
            </a:r>
            <a:r>
              <a:rPr lang="en-US" baseline="-25000" dirty="0" err="1" smtClean="0"/>
              <a:t>beam</a:t>
            </a:r>
            <a:r>
              <a:rPr lang="en-US" dirty="0" smtClean="0"/>
              <a:t> ≤ 20 </a:t>
            </a:r>
            <a:r>
              <a:rPr lang="en-US" dirty="0" err="1" smtClean="0"/>
              <a:t>μA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Picture 6" descr="TargetCell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9773" r="24005"/>
          <a:stretch/>
        </p:blipFill>
        <p:spPr>
          <a:xfrm>
            <a:off x="5411714" y="1847570"/>
            <a:ext cx="2799662" cy="4361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5467" y="3838461"/>
            <a:ext cx="10246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Target cells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4666" y="5373116"/>
            <a:ext cx="10246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Solid targets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51622"/>
              </p:ext>
            </p:extLst>
          </p:nvPr>
        </p:nvGraphicFramePr>
        <p:xfrm>
          <a:off x="218677" y="3545068"/>
          <a:ext cx="490481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694"/>
                <a:gridCol w="1463395"/>
                <a:gridCol w="1284537"/>
                <a:gridCol w="1321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Thickness</a:t>
                      </a:r>
                    </a:p>
                    <a:p>
                      <a:r>
                        <a:rPr lang="en-US" sz="2400" dirty="0" smtClean="0"/>
                        <a:t>(mg/cm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Pressure</a:t>
                      </a:r>
                    </a:p>
                    <a:p>
                      <a:r>
                        <a:rPr lang="en-US" sz="2400" dirty="0" smtClean="0"/>
                        <a:t>(psi)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baseline="0" dirty="0" smtClean="0"/>
                        <a:t>density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~90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30000" dirty="0" smtClean="0"/>
                        <a:t>3</a:t>
                      </a:r>
                      <a:r>
                        <a:rPr lang="en-US" sz="2000" dirty="0" smtClean="0"/>
                        <a:t>He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6488668"/>
            <a:ext cx="297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Adopted From David </a:t>
            </a:r>
            <a:r>
              <a:rPr lang="en-US" dirty="0" err="1"/>
              <a:t>Meekins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6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388"/>
            <a:ext cx="8229600" cy="1143000"/>
          </a:xfrm>
        </p:spPr>
        <p:txBody>
          <a:bodyPr/>
          <a:lstStyle/>
          <a:p>
            <a:r>
              <a:rPr lang="en-US" dirty="0" smtClean="0"/>
              <a:t>The Marathon Target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2942" y="4974470"/>
            <a:ext cx="8222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Open cell design allows a wide range of scattering angles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Wall thickness 0.018” Al (120 mg/cm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Entrance and exit windows: 0.010” Al (65 mg/cm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proton HRS will not see the cell windows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442"/>
            <a:ext cx="5539496" cy="3092926"/>
          </a:xfrm>
          <a:prstGeom prst="rect">
            <a:avLst/>
          </a:prstGeom>
        </p:spPr>
      </p:pic>
      <p:pic>
        <p:nvPicPr>
          <p:cNvPr id="10" name="Shape 110"/>
          <p:cNvPicPr preferRelativeResize="0"/>
          <p:nvPr/>
        </p:nvPicPr>
        <p:blipFill rotWithShape="1">
          <a:blip r:embed="rId3"/>
          <a:srcRect l="14142" t="13642" r="22323" b="25103"/>
          <a:stretch/>
        </p:blipFill>
        <p:spPr>
          <a:xfrm>
            <a:off x="4827902" y="919692"/>
            <a:ext cx="4239464" cy="25838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112"/>
          <p:cNvCxnSpPr/>
          <p:nvPr/>
        </p:nvCxnSpPr>
        <p:spPr>
          <a:xfrm flipV="1">
            <a:off x="7156474" y="2310178"/>
            <a:ext cx="802446" cy="1952773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" name="Shape 113"/>
          <p:cNvSpPr txBox="1"/>
          <p:nvPr/>
        </p:nvSpPr>
        <p:spPr>
          <a:xfrm>
            <a:off x="6124174" y="4262951"/>
            <a:ext cx="2458760" cy="562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Entrance window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297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Adopted From David </a:t>
            </a:r>
            <a:r>
              <a:rPr lang="en-US" dirty="0" err="1"/>
              <a:t>Meekins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0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MARATHON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38</a:t>
            </a:fld>
            <a:endParaRPr lang="en-US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Target to be fabricated at JLAB</a:t>
            </a:r>
          </a:p>
          <a:p>
            <a:r>
              <a:rPr lang="en-US" smtClean="0"/>
              <a:t>Savanah River Site (SRS/SRNL)</a:t>
            </a:r>
          </a:p>
          <a:p>
            <a:pPr lvl="1"/>
            <a:r>
              <a:rPr lang="en-US" smtClean="0"/>
              <a:t>Fill and recover T2 gas</a:t>
            </a:r>
          </a:p>
          <a:p>
            <a:pPr lvl="1"/>
            <a:r>
              <a:rPr lang="en-US" smtClean="0"/>
              <a:t>Ship filled cell to JLAB</a:t>
            </a:r>
          </a:p>
          <a:p>
            <a:pPr lvl="1"/>
            <a:r>
              <a:rPr lang="en-US" smtClean="0"/>
              <a:t>Formal statement of work (SOW) has been drafted</a:t>
            </a:r>
          </a:p>
          <a:p>
            <a:pPr lvl="1"/>
            <a:r>
              <a:rPr lang="en-US" smtClean="0"/>
              <a:t>JLAB and SRS to perform additional studies on effects of T2 gas on Al 7075 alloy.  SOW not complete.</a:t>
            </a:r>
          </a:p>
          <a:p>
            <a:r>
              <a:rPr lang="en-US" smtClean="0"/>
              <a:t>Design/Operation Plan </a:t>
            </a:r>
          </a:p>
          <a:p>
            <a:pPr lvl="1"/>
            <a:r>
              <a:rPr lang="en-US" smtClean="0"/>
              <a:t>To be reviewed by both JLAB and SRS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297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Adopted From David </a:t>
            </a:r>
            <a:r>
              <a:rPr lang="en-US" dirty="0" err="1"/>
              <a:t>Meekins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1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Target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39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295400"/>
            <a:ext cx="8229600" cy="5272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Design is complete</a:t>
            </a:r>
          </a:p>
          <a:p>
            <a:pPr lvl="1"/>
            <a:r>
              <a:rPr lang="en-US" smtClean="0"/>
              <a:t>Made from Al 7075-7651</a:t>
            </a:r>
          </a:p>
          <a:p>
            <a:pPr lvl="1"/>
            <a:r>
              <a:rPr lang="en-US" smtClean="0"/>
              <a:t>Swagelok all metal valves and fittings</a:t>
            </a:r>
          </a:p>
          <a:p>
            <a:pPr lvl="1"/>
            <a:r>
              <a:rPr lang="en-US" smtClean="0"/>
              <a:t>Extensive service in H2 at JLAB</a:t>
            </a:r>
          </a:p>
          <a:p>
            <a:pPr lvl="1"/>
            <a:r>
              <a:rPr lang="en-US" smtClean="0"/>
              <a:t>All metal seals</a:t>
            </a:r>
          </a:p>
          <a:p>
            <a:r>
              <a:rPr lang="en-US" smtClean="0"/>
              <a:t>Specs:</a:t>
            </a:r>
          </a:p>
          <a:p>
            <a:pPr lvl="1"/>
            <a:r>
              <a:rPr lang="en-US" smtClean="0"/>
              <a:t>T2 at ~200 psi fill pressure (1.1 kCi)</a:t>
            </a:r>
          </a:p>
          <a:p>
            <a:pPr lvl="1"/>
            <a:r>
              <a:rPr lang="en-US" smtClean="0"/>
              <a:t>Max beam current 20 </a:t>
            </a:r>
            <a:r>
              <a:rPr lang="el-GR" smtClean="0"/>
              <a:t>μ</a:t>
            </a:r>
            <a:r>
              <a:rPr lang="en-US" smtClean="0"/>
              <a:t>A</a:t>
            </a:r>
          </a:p>
          <a:p>
            <a:pPr lvl="1"/>
            <a:r>
              <a:rPr lang="en-US" smtClean="0"/>
              <a:t>Length 25 cm (~90 mg/cm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Entrance window 0.254 mm thick</a:t>
            </a:r>
          </a:p>
          <a:p>
            <a:pPr lvl="1"/>
            <a:r>
              <a:rPr lang="en-US" smtClean="0"/>
              <a:t>Exit window 0.279 mm thick</a:t>
            </a:r>
          </a:p>
          <a:p>
            <a:pPr lvl="1"/>
            <a:r>
              <a:rPr lang="en-US" smtClean="0"/>
              <a:t>Side wall 0.45 mm thick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297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Adopted From David </a:t>
            </a:r>
            <a:r>
              <a:rPr lang="en-US" dirty="0" err="1"/>
              <a:t>Meekins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1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54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For Light Nuclei Correlations are</a:t>
            </a:r>
            <a:r>
              <a:rPr lang="en-US" i="1" dirty="0" smtClean="0"/>
              <a:t> Predicted </a:t>
            </a:r>
            <a:r>
              <a:rPr lang="en-US" dirty="0" smtClean="0"/>
              <a:t>to Win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1791" y="6488866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51489" y="1394169"/>
            <a:ext cx="6626132" cy="4174411"/>
            <a:chOff x="4037157" y="1693467"/>
            <a:chExt cx="5328185" cy="2966219"/>
          </a:xfrm>
        </p:grpSpPr>
        <p:grpSp>
          <p:nvGrpSpPr>
            <p:cNvPr id="15" name="Group 14"/>
            <p:cNvGrpSpPr/>
            <p:nvPr/>
          </p:nvGrpSpPr>
          <p:grpSpPr>
            <a:xfrm>
              <a:off x="4037157" y="1693467"/>
              <a:ext cx="5328185" cy="2966219"/>
              <a:chOff x="3352324" y="3001653"/>
              <a:chExt cx="5638800" cy="318358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34522" y="3001653"/>
                <a:ext cx="5341323" cy="3183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3352324" y="3172132"/>
                <a:ext cx="5638800" cy="2942890"/>
                <a:chOff x="3022600" y="596291"/>
                <a:chExt cx="5638800" cy="2942890"/>
              </a:xfrm>
            </p:grpSpPr>
            <p:pic>
              <p:nvPicPr>
                <p:cNvPr id="5" name="Picture 4" descr="latex-image-1.pdf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988"/>
                <a:stretch/>
              </p:blipFill>
              <p:spPr>
                <a:xfrm>
                  <a:off x="3022600" y="1136650"/>
                  <a:ext cx="5638800" cy="2402531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3286355" y="1871134"/>
                  <a:ext cx="4673937" cy="46151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85513982"/>
                    </p:ext>
                  </p:extLst>
                </p:nvPr>
              </p:nvGraphicFramePr>
              <p:xfrm>
                <a:off x="4015061" y="596291"/>
                <a:ext cx="628194" cy="5799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4373" name="Equation" r:id="rId4" imgW="482600" imgH="431800" progId="Equation.3">
                        <p:embed/>
                      </p:oleObj>
                    </mc:Choice>
                    <mc:Fallback>
                      <p:oleObj name="Equation" r:id="rId4" imgW="482600" imgH="431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15061" y="596291"/>
                              <a:ext cx="628194" cy="579923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" name="TextBox 8"/>
                <p:cNvSpPr txBox="1"/>
                <p:nvPr/>
              </p:nvSpPr>
              <p:spPr>
                <a:xfrm>
                  <a:off x="4906098" y="678198"/>
                  <a:ext cx="879910" cy="495496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 smtClean="0">
                      <a:solidFill>
                        <a:srgbClr val="0000FF"/>
                      </a:solidFill>
                    </a:rPr>
                    <a:t>&lt;</a:t>
                  </a:r>
                  <a:r>
                    <a:rPr lang="en-US" sz="2400" i="1" dirty="0" err="1" smtClean="0">
                      <a:solidFill>
                        <a:srgbClr val="0000FF"/>
                      </a:solidFill>
                    </a:rPr>
                    <a:t>T</a:t>
                  </a:r>
                  <a:r>
                    <a:rPr lang="en-US" sz="2400" i="1" baseline="-25000" dirty="0" err="1" smtClean="0">
                      <a:solidFill>
                        <a:srgbClr val="0000FF"/>
                      </a:solidFill>
                    </a:rPr>
                    <a:t>p</a:t>
                  </a:r>
                  <a:r>
                    <a:rPr lang="en-US" sz="2400" i="1" dirty="0" smtClean="0">
                      <a:solidFill>
                        <a:srgbClr val="0000FF"/>
                      </a:solidFill>
                    </a:rPr>
                    <a:t>&gt;</a:t>
                  </a:r>
                  <a:endParaRPr lang="en-US" sz="2400" i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094600" y="701040"/>
                  <a:ext cx="444152" cy="46166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>
                      <a:solidFill>
                        <a:srgbClr val="0000FF"/>
                      </a:solidFill>
                    </a:rPr>
                    <a:t>n</a:t>
                  </a: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6762143" y="1920827"/>
              <a:ext cx="83144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FF"/>
                  </a:solidFill>
                </a:rPr>
                <a:t>&lt;</a:t>
              </a:r>
              <a:r>
                <a:rPr lang="en-US" sz="2400" i="1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i="1" baseline="-25000" dirty="0" err="1" smtClean="0">
                  <a:solidFill>
                    <a:srgbClr val="0000FF"/>
                  </a:solidFill>
                </a:rPr>
                <a:t>n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&gt;</a:t>
              </a:r>
              <a:endParaRPr lang="en-US" sz="2400" i="1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73642" y="1934474"/>
              <a:ext cx="1457732" cy="45527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</a:rPr>
                <a:t>&lt;</a:t>
              </a:r>
              <a:r>
                <a:rPr lang="en-US" sz="2400" i="1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i="1" baseline="-25000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&gt; − &lt;</a:t>
              </a:r>
              <a:r>
                <a:rPr lang="en-US" sz="2400" i="1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i="1" baseline="-25000" dirty="0" err="1" smtClean="0">
                  <a:solidFill>
                    <a:srgbClr val="0000FF"/>
                  </a:solidFill>
                </a:rPr>
                <a:t>n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&gt;</a:t>
              </a:r>
            </a:p>
            <a:p>
              <a:endParaRPr lang="en-US" sz="8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62532" y="5493585"/>
            <a:ext cx="676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VMC Calculations</a:t>
            </a:r>
            <a:r>
              <a:rPr lang="en-US" dirty="0" smtClean="0"/>
              <a:t> by R. </a:t>
            </a:r>
            <a:r>
              <a:rPr lang="en-US" dirty="0" err="1" smtClean="0"/>
              <a:t>Wiringa</a:t>
            </a:r>
            <a:r>
              <a:rPr lang="en-US" dirty="0" smtClean="0"/>
              <a:t> et al. (Phys. Rev. C </a:t>
            </a:r>
            <a:r>
              <a:rPr lang="en-US" b="1" dirty="0"/>
              <a:t>89</a:t>
            </a:r>
            <a:r>
              <a:rPr lang="en-US" dirty="0" smtClean="0"/>
              <a:t>, </a:t>
            </a:r>
            <a:r>
              <a:rPr lang="en-US" dirty="0"/>
              <a:t>024305 </a:t>
            </a:r>
            <a:r>
              <a:rPr lang="en-US" dirty="0" smtClean="0"/>
              <a:t> (2013))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29" y="5813309"/>
            <a:ext cx="4921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we test this prediction ?</a:t>
            </a:r>
          </a:p>
          <a:p>
            <a:r>
              <a:rPr lang="en-US" sz="3200" dirty="0" smtClean="0"/>
              <a:t>What are the implications ?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-476396" y="2725657"/>
            <a:ext cx="2850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&lt;T&gt;(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Minority) </a:t>
            </a: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ctr"/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&lt;T&gt;(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Majority)</a:t>
            </a:r>
          </a:p>
        </p:txBody>
      </p:sp>
      <p:sp>
        <p:nvSpPr>
          <p:cNvPr id="3" name="Rectangle 2"/>
          <p:cNvSpPr/>
          <p:nvPr/>
        </p:nvSpPr>
        <p:spPr>
          <a:xfrm rot="5400000">
            <a:off x="999901" y="3167390"/>
            <a:ext cx="36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09997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62"/>
            <a:ext cx="8229600" cy="1143000"/>
          </a:xfrm>
        </p:spPr>
        <p:txBody>
          <a:bodyPr/>
          <a:lstStyle/>
          <a:p>
            <a:r>
              <a:rPr lang="en-US" dirty="0" smtClean="0"/>
              <a:t>Complete Target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40</a:t>
            </a:fld>
            <a:endParaRPr lang="en-US"/>
          </a:p>
        </p:txBody>
      </p:sp>
      <p:pic>
        <p:nvPicPr>
          <p:cNvPr id="5" name="Shape 60"/>
          <p:cNvPicPr preferRelativeResize="0"/>
          <p:nvPr/>
        </p:nvPicPr>
        <p:blipFill rotWithShape="1">
          <a:blip r:embed="rId2"/>
          <a:srcRect b="6374"/>
          <a:stretch/>
        </p:blipFill>
        <p:spPr>
          <a:xfrm>
            <a:off x="506693" y="992643"/>
            <a:ext cx="1931707" cy="53637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hape 61"/>
          <p:cNvCxnSpPr/>
          <p:nvPr/>
        </p:nvCxnSpPr>
        <p:spPr>
          <a:xfrm rot="10800000">
            <a:off x="2316404" y="1690554"/>
            <a:ext cx="1576199" cy="7379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" name="Shape 63"/>
          <p:cNvCxnSpPr/>
          <p:nvPr/>
        </p:nvCxnSpPr>
        <p:spPr>
          <a:xfrm flipH="1">
            <a:off x="1694479" y="4829554"/>
            <a:ext cx="2009474" cy="50595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" name="Shape 64"/>
          <p:cNvCxnSpPr/>
          <p:nvPr/>
        </p:nvCxnSpPr>
        <p:spPr>
          <a:xfrm flipH="1" flipV="1">
            <a:off x="1618280" y="5843505"/>
            <a:ext cx="1952325" cy="6024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Shape 65"/>
          <p:cNvSpPr txBox="1"/>
          <p:nvPr/>
        </p:nvSpPr>
        <p:spPr>
          <a:xfrm>
            <a:off x="4012454" y="1570753"/>
            <a:ext cx="2562600" cy="553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Cryostat</a:t>
            </a:r>
          </a:p>
        </p:txBody>
      </p:sp>
      <p:sp>
        <p:nvSpPr>
          <p:cNvPr id="10" name="Shape 66"/>
          <p:cNvSpPr txBox="1"/>
          <p:nvPr/>
        </p:nvSpPr>
        <p:spPr>
          <a:xfrm>
            <a:off x="3837304" y="4446704"/>
            <a:ext cx="1714500" cy="589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Positioning system</a:t>
            </a:r>
          </a:p>
        </p:txBody>
      </p:sp>
      <p:sp>
        <p:nvSpPr>
          <p:cNvPr id="11" name="Shape 67"/>
          <p:cNvSpPr txBox="1"/>
          <p:nvPr/>
        </p:nvSpPr>
        <p:spPr>
          <a:xfrm>
            <a:off x="3662154" y="5663454"/>
            <a:ext cx="1502400" cy="580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Target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Stack</a:t>
            </a:r>
          </a:p>
        </p:txBody>
      </p:sp>
      <p:sp>
        <p:nvSpPr>
          <p:cNvPr id="12" name="Shape 68"/>
          <p:cNvSpPr txBox="1"/>
          <p:nvPr/>
        </p:nvSpPr>
        <p:spPr>
          <a:xfrm>
            <a:off x="3663317" y="2133021"/>
            <a:ext cx="4406100" cy="1769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77777"/>
              <a:buFont typeface="Arial"/>
              <a:buChar char="●"/>
            </a:pPr>
            <a:r>
              <a:rPr lang="en" sz="2400" dirty="0"/>
              <a:t>Use 15K He from ESR to stabilize and cool the cells.  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77777"/>
              <a:buFont typeface="Arial"/>
              <a:buChar char="●"/>
            </a:pPr>
            <a:r>
              <a:rPr lang="en" sz="2400" dirty="0"/>
              <a:t>Use the standard cryotarget cryostat for this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297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Adopted From David </a:t>
            </a:r>
            <a:r>
              <a:rPr lang="en-US" dirty="0" err="1"/>
              <a:t>Meekins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6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" y="0"/>
            <a:ext cx="38576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8778" y="590319"/>
            <a:ext cx="460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Modify the Current Hall A Target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Mount target stack where normal </a:t>
            </a:r>
            <a:r>
              <a:rPr lang="en-US" sz="2400" dirty="0" err="1" smtClean="0"/>
              <a:t>cryotarget</a:t>
            </a:r>
            <a:r>
              <a:rPr lang="en-US" sz="2400" dirty="0" smtClean="0"/>
              <a:t> cells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Lift system remains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Mounts in current scattering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Controls nearly identical to </a:t>
            </a:r>
            <a:r>
              <a:rPr lang="en-US" sz="2400" dirty="0" err="1" smtClean="0"/>
              <a:t>cryotarget</a:t>
            </a:r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97268" y="4445000"/>
            <a:ext cx="28194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6667" y="4241801"/>
            <a:ext cx="306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Mount cells here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171199" y="6488668"/>
            <a:ext cx="297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Adopted From David </a:t>
            </a:r>
            <a:r>
              <a:rPr lang="en-US" dirty="0" err="1"/>
              <a:t>Meekins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8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D(</a:t>
            </a:r>
            <a:r>
              <a:rPr lang="en-US" dirty="0" err="1" smtClean="0"/>
              <a:t>e,e’p</a:t>
            </a:r>
            <a:r>
              <a:rPr lang="en-US" dirty="0" smtClean="0"/>
              <a:t>) from </a:t>
            </a:r>
            <a:r>
              <a:rPr lang="en-US" dirty="0" err="1" smtClean="0"/>
              <a:t>Saclay</a:t>
            </a:r>
            <a:r>
              <a:rPr lang="en-US" dirty="0" smtClean="0"/>
              <a:t> (1981)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1178" y="6533038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 descr="sac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7" y="1408682"/>
            <a:ext cx="3555448" cy="5271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5305" y="2329431"/>
            <a:ext cx="400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Large discrepancies at high-momentum </a:t>
            </a:r>
          </a:p>
          <a:p>
            <a:pPr algn="ctr"/>
            <a:r>
              <a:rPr lang="en-US" sz="3200" dirty="0"/>
              <a:t>(</a:t>
            </a:r>
            <a:r>
              <a:rPr lang="en-US" sz="3200" dirty="0" smtClean="0"/>
              <a:t>&gt; 150 – 200 MeV/c)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64665" y="6488668"/>
            <a:ext cx="520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Bernheim</a:t>
            </a:r>
            <a:r>
              <a:rPr lang="en-US" dirty="0" smtClean="0"/>
              <a:t> et al., Nuclear Physics A </a:t>
            </a:r>
            <a:r>
              <a:rPr lang="en-US" b="1" dirty="0" smtClean="0"/>
              <a:t>365</a:t>
            </a:r>
            <a:r>
              <a:rPr lang="en-US" dirty="0" smtClean="0"/>
              <a:t>, 349 (1981)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97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953"/>
            <a:ext cx="8229600" cy="1143000"/>
          </a:xfrm>
        </p:spPr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" y="949742"/>
            <a:ext cx="9132957" cy="59082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Based on previous Hall-A d(</a:t>
            </a:r>
            <a:r>
              <a:rPr lang="en-US" sz="4200" dirty="0" err="1" smtClean="0"/>
              <a:t>e,e’p</a:t>
            </a:r>
            <a:r>
              <a:rPr lang="en-US" sz="4200" dirty="0" smtClean="0"/>
              <a:t>) measurements at almost identical kinematics:</a:t>
            </a:r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Boeglin</a:t>
            </a:r>
            <a:r>
              <a:rPr lang="en-US" sz="2000" dirty="0" smtClean="0"/>
              <a:t> et al. (Hall-A Collaboration), PRL 107, 262501 (2011)]</a:t>
            </a:r>
          </a:p>
          <a:p>
            <a:r>
              <a:rPr lang="en-US" dirty="0" smtClean="0"/>
              <a:t>Overall systematics uncertainties (~4%):</a:t>
            </a:r>
          </a:p>
          <a:p>
            <a:pPr lvl="1"/>
            <a:r>
              <a:rPr lang="en-US" dirty="0" smtClean="0"/>
              <a:t>H(</a:t>
            </a:r>
            <a:r>
              <a:rPr lang="en-US" dirty="0" err="1" smtClean="0"/>
              <a:t>e,e</a:t>
            </a:r>
            <a:r>
              <a:rPr lang="en-US" dirty="0" smtClean="0"/>
              <a:t>’) cross-section (~2%)</a:t>
            </a:r>
          </a:p>
          <a:p>
            <a:pPr lvl="1"/>
            <a:r>
              <a:rPr lang="en-US" dirty="0"/>
              <a:t>Beam </a:t>
            </a:r>
            <a:r>
              <a:rPr lang="en-US" dirty="0" smtClean="0"/>
              <a:t>Charge (~1%)</a:t>
            </a:r>
            <a:endParaRPr lang="en-US" dirty="0"/>
          </a:p>
          <a:p>
            <a:pPr lvl="1"/>
            <a:r>
              <a:rPr lang="en-US" dirty="0"/>
              <a:t>Target </a:t>
            </a:r>
            <a:r>
              <a:rPr lang="en-US" dirty="0" smtClean="0"/>
              <a:t>Thickness (~1-2%)</a:t>
            </a:r>
            <a:endParaRPr lang="en-US" dirty="0"/>
          </a:p>
          <a:p>
            <a:pPr lvl="1"/>
            <a:r>
              <a:rPr lang="en-US" dirty="0" smtClean="0"/>
              <a:t>Detection Efficiencies (~1%)</a:t>
            </a:r>
          </a:p>
          <a:p>
            <a:pPr marL="457200" lvl="1" indent="0">
              <a:buNone/>
            </a:pPr>
            <a:r>
              <a:rPr lang="en-US" sz="1900" dirty="0" smtClean="0"/>
              <a:t>      [Only run-to-run variations do no </a:t>
            </a:r>
            <a:r>
              <a:rPr lang="en-US" sz="1900" dirty="0"/>
              <a:t>c</a:t>
            </a:r>
            <a:r>
              <a:rPr lang="en-US" sz="1900" dirty="0" smtClean="0"/>
              <a:t>ancel in the </a:t>
            </a:r>
            <a:r>
              <a:rPr lang="en-US" sz="1900" baseline="30000" dirty="0" smtClean="0"/>
              <a:t>3</a:t>
            </a:r>
            <a:r>
              <a:rPr lang="en-US" sz="1900" dirty="0" smtClean="0"/>
              <a:t>He/</a:t>
            </a:r>
            <a:r>
              <a:rPr lang="en-US" sz="1900" baseline="30000" dirty="0" smtClean="0"/>
              <a:t>3</a:t>
            </a:r>
            <a:r>
              <a:rPr lang="en-US" sz="1900" dirty="0" smtClean="0"/>
              <a:t>H ratio]</a:t>
            </a:r>
          </a:p>
          <a:p>
            <a:pPr lvl="1"/>
            <a:r>
              <a:rPr lang="en-US" dirty="0" smtClean="0"/>
              <a:t>Beam Energy (~1-2%, cancel in the </a:t>
            </a:r>
            <a:r>
              <a:rPr lang="en-US" baseline="30000" dirty="0" smtClean="0"/>
              <a:t>3</a:t>
            </a:r>
            <a:r>
              <a:rPr lang="en-US" dirty="0" smtClean="0"/>
              <a:t>He/</a:t>
            </a:r>
            <a:r>
              <a:rPr lang="en-US" baseline="30000" dirty="0" smtClean="0"/>
              <a:t>3</a:t>
            </a:r>
            <a:r>
              <a:rPr lang="en-US" dirty="0" smtClean="0"/>
              <a:t>H ratio)</a:t>
            </a:r>
          </a:p>
          <a:p>
            <a:pPr marL="457200" lvl="1" indent="0">
              <a:buNone/>
            </a:pPr>
            <a:r>
              <a:rPr lang="en-US" sz="2400" dirty="0" smtClean="0"/>
              <a:t>Note: 2% target boiling effect is negligible for our bea</a:t>
            </a:r>
            <a:r>
              <a:rPr lang="en-US" sz="2400" dirty="0"/>
              <a:t>m</a:t>
            </a:r>
            <a:r>
              <a:rPr lang="en-US" sz="2400" dirty="0" smtClean="0"/>
              <a:t> current (20 </a:t>
            </a:r>
            <a:r>
              <a:rPr lang="en-US" sz="2400" dirty="0" err="1" smtClean="0"/>
              <a:t>uA</a:t>
            </a:r>
            <a:r>
              <a:rPr lang="en-US" sz="2400" dirty="0" smtClean="0"/>
              <a:t> vs. 100 </a:t>
            </a:r>
            <a:r>
              <a:rPr lang="en-US" sz="2400" dirty="0" err="1" smtClean="0"/>
              <a:t>uA</a:t>
            </a:r>
            <a:r>
              <a:rPr lang="en-US" sz="2400" dirty="0" smtClean="0"/>
              <a:t>) and gas target.</a:t>
            </a:r>
          </a:p>
          <a:p>
            <a:r>
              <a:rPr lang="en-US" dirty="0" smtClean="0"/>
              <a:t>Point-to-point systematic uncertainties (~2-3%):</a:t>
            </a:r>
          </a:p>
          <a:p>
            <a:pPr lvl="1"/>
            <a:r>
              <a:rPr lang="en-US" dirty="0" smtClean="0"/>
              <a:t>Measured Kinematical variables for each bin.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dirty="0" smtClean="0"/>
              <a:t>Note: </a:t>
            </a:r>
            <a:r>
              <a:rPr lang="en-US" baseline="30000" dirty="0" smtClean="0"/>
              <a:t>3</a:t>
            </a:r>
            <a:r>
              <a:rPr lang="en-US" dirty="0" smtClean="0"/>
              <a:t>H/</a:t>
            </a:r>
            <a:r>
              <a:rPr lang="en-US" baseline="30000" dirty="0" smtClean="0"/>
              <a:t>3</a:t>
            </a:r>
            <a:r>
              <a:rPr lang="en-US" dirty="0" smtClean="0"/>
              <a:t>He (</a:t>
            </a:r>
            <a:r>
              <a:rPr lang="en-US" dirty="0" err="1" smtClean="0"/>
              <a:t>e,e</a:t>
            </a:r>
            <a:r>
              <a:rPr lang="en-US" dirty="0" smtClean="0"/>
              <a:t>’) ratios </a:t>
            </a:r>
            <a:r>
              <a:rPr lang="en-US" dirty="0"/>
              <a:t>(</a:t>
            </a:r>
            <a:r>
              <a:rPr lang="en-US" dirty="0" smtClean="0"/>
              <a:t>MARATHON and x&gt;2) are assumed to have a ~2% systematic uncertainty.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2834" y="6444694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76003" y="5954262"/>
            <a:ext cx="4845929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Screen Shot 2014-07-29 at 11.0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3" y="2544821"/>
            <a:ext cx="4845929" cy="3512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Nuclear</a:t>
            </a:r>
            <a:r>
              <a:rPr lang="en-US" dirty="0" smtClean="0"/>
              <a:t> Momentum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02" y="2805554"/>
            <a:ext cx="4182169" cy="405244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+mj-lt"/>
                <a:ea typeface="+mj-ea"/>
                <a:cs typeface="+mj-cs"/>
              </a:rPr>
              <a:t>Calculated </a:t>
            </a:r>
            <a:r>
              <a:rPr lang="en-US" dirty="0">
                <a:latin typeface="+mj-lt"/>
                <a:ea typeface="+mj-ea"/>
                <a:cs typeface="+mj-cs"/>
              </a:rPr>
              <a:t>from potentials fit to NN scattering.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+mj-lt"/>
                <a:ea typeface="+mj-ea"/>
                <a:cs typeface="+mj-cs"/>
              </a:rPr>
              <a:t>High-momentum poorly constrained.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Not an observable.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Never precisely extracted.</a:t>
            </a:r>
            <a:endParaRPr lang="en-US" sz="3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01732" y="653274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003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Fundamental quantity 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sensitive </a:t>
            </a:r>
            <a:r>
              <a:rPr lang="en-US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the full complexity of the nuclear 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interaction</a:t>
            </a:r>
            <a:endParaRPr lang="en-US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9125" y="5056350"/>
            <a:ext cx="178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d(</a:t>
            </a:r>
            <a:r>
              <a:rPr lang="en-US" sz="2400" dirty="0" err="1" smtClean="0">
                <a:solidFill>
                  <a:srgbClr val="0000FF"/>
                </a:solidFill>
              </a:rPr>
              <a:t>e,e’p</a:t>
            </a:r>
            <a:r>
              <a:rPr lang="en-US" sz="2400" dirty="0" smtClean="0">
                <a:solidFill>
                  <a:srgbClr val="0000FF"/>
                </a:solidFill>
              </a:rPr>
              <a:t>)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5688" y="6519792"/>
            <a:ext cx="480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</a:t>
            </a:r>
            <a:r>
              <a:rPr lang="en-US" dirty="0" err="1" smtClean="0"/>
              <a:t>Boeglin</a:t>
            </a:r>
            <a:r>
              <a:rPr lang="en-US" dirty="0" smtClean="0"/>
              <a:t> et al. (Hall-A), PRL </a:t>
            </a:r>
            <a:r>
              <a:rPr lang="en-US" b="1" dirty="0" smtClean="0"/>
              <a:t>107</a:t>
            </a:r>
            <a:r>
              <a:rPr lang="en-US" dirty="0"/>
              <a:t>, 262501 (</a:t>
            </a:r>
            <a:r>
              <a:rPr lang="en-US" dirty="0" smtClean="0"/>
              <a:t>2011)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67630" y="6343307"/>
            <a:ext cx="435430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Hen</a:t>
            </a:r>
            <a:r>
              <a:rPr lang="en-US" dirty="0"/>
              <a:t>, </a:t>
            </a:r>
            <a:r>
              <a:rPr lang="en-US" dirty="0" smtClean="0"/>
              <a:t>Weinstein, </a:t>
            </a:r>
            <a:r>
              <a:rPr lang="en-US" dirty="0" err="1"/>
              <a:t>Piasetzky</a:t>
            </a:r>
            <a:r>
              <a:rPr lang="en-US" dirty="0"/>
              <a:t>, </a:t>
            </a:r>
            <a:r>
              <a:rPr lang="en-US" dirty="0" smtClean="0"/>
              <a:t>Miller</a:t>
            </a:r>
            <a:r>
              <a:rPr lang="en-US" dirty="0"/>
              <a:t>, </a:t>
            </a:r>
            <a:r>
              <a:rPr lang="en-US" dirty="0" err="1" smtClean="0"/>
              <a:t>Sargsian</a:t>
            </a:r>
            <a:r>
              <a:rPr lang="en-US" dirty="0" smtClean="0"/>
              <a:t>,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and </a:t>
            </a:r>
            <a:r>
              <a:rPr lang="en-US" dirty="0" err="1" smtClean="0"/>
              <a:t>Sagi</a:t>
            </a:r>
            <a:r>
              <a:rPr lang="en-US" dirty="0" smtClean="0"/>
              <a:t>, </a:t>
            </a:r>
            <a:r>
              <a:rPr lang="en-US" dirty="0"/>
              <a:t>submitted </a:t>
            </a:r>
            <a:r>
              <a:rPr lang="en-US" dirty="0" smtClean="0"/>
              <a:t>to PRL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681991" y="5977033"/>
            <a:ext cx="378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30-40% </a:t>
            </a:r>
            <a:r>
              <a:rPr lang="en-US" dirty="0" smtClean="0">
                <a:solidFill>
                  <a:srgbClr val="000000"/>
                </a:solidFill>
              </a:rPr>
              <a:t>Model Dependent Corrections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6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29 at 11.4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77" y="2820727"/>
            <a:ext cx="4444495" cy="3582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Nuclear</a:t>
            </a:r>
            <a:r>
              <a:rPr lang="en-US" dirty="0" smtClean="0"/>
              <a:t> Momentum Distributions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01732" y="653274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003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Fundamental quantity 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sensitive </a:t>
            </a:r>
            <a:r>
              <a:rPr lang="en-US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the full complexity of the nuclear 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interaction</a:t>
            </a:r>
            <a:endParaRPr lang="en-US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01732" y="65327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BB73A-582F-4420-9A14-CB10A2B2E5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35350" y="5091541"/>
            <a:ext cx="2511289" cy="70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>
                <a:solidFill>
                  <a:srgbClr val="0000FF"/>
                </a:solidFill>
              </a:rPr>
              <a:t>d(</a:t>
            </a:r>
            <a:r>
              <a:rPr lang="en-US" sz="2200" dirty="0" err="1" smtClean="0">
                <a:solidFill>
                  <a:srgbClr val="0000FF"/>
                </a:solidFill>
              </a:rPr>
              <a:t>e,e</a:t>
            </a:r>
            <a:r>
              <a:rPr lang="en-US" sz="2200" dirty="0" smtClean="0">
                <a:solidFill>
                  <a:srgbClr val="0000FF"/>
                </a:solidFill>
              </a:rPr>
              <a:t>’) 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y-scaling data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2888" y="6403171"/>
            <a:ext cx="2642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  <a:ea typeface="+mj-ea"/>
                <a:cs typeface="+mj-cs"/>
              </a:rPr>
              <a:t>30</a:t>
            </a:r>
            <a:r>
              <a:rPr lang="en-US" sz="2000" dirty="0">
                <a:latin typeface="+mj-lt"/>
                <a:ea typeface="+mj-ea"/>
                <a:cs typeface="+mj-cs"/>
              </a:rPr>
              <a:t>-40%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finite Q</a:t>
            </a:r>
            <a:r>
              <a:rPr lang="en-US" sz="2000" baseline="30000" dirty="0" smtClean="0">
                <a:latin typeface="+mj-lt"/>
                <a:ea typeface="+mj-ea"/>
                <a:cs typeface="+mj-cs"/>
              </a:rPr>
              <a:t>2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effects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85302" y="2805554"/>
            <a:ext cx="4182169" cy="405244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+mj-lt"/>
                <a:ea typeface="+mj-ea"/>
                <a:cs typeface="+mj-cs"/>
              </a:rPr>
              <a:t>Calculated </a:t>
            </a:r>
            <a:r>
              <a:rPr lang="en-US" dirty="0">
                <a:latin typeface="+mj-lt"/>
                <a:ea typeface="+mj-ea"/>
                <a:cs typeface="+mj-cs"/>
              </a:rPr>
              <a:t>from potentials fit to NN scattering.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+mj-lt"/>
                <a:ea typeface="+mj-ea"/>
                <a:cs typeface="+mj-cs"/>
              </a:rPr>
              <a:t>High-momentum poorly constrained.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Not an observable.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Never precisely extracted.</a:t>
            </a:r>
            <a:endParaRPr lang="en-US" sz="3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5688" y="6530835"/>
            <a:ext cx="462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. </a:t>
            </a:r>
            <a:r>
              <a:rPr lang="en-US" dirty="0" err="1" smtClean="0"/>
              <a:t>Fomin</a:t>
            </a:r>
            <a:r>
              <a:rPr lang="en-US" dirty="0" smtClean="0"/>
              <a:t> et al. (Hall-C), PRL </a:t>
            </a:r>
            <a:r>
              <a:rPr lang="en-US" b="1" dirty="0" smtClean="0"/>
              <a:t>108,</a:t>
            </a:r>
            <a:r>
              <a:rPr lang="en-US" dirty="0"/>
              <a:t> 092502 (</a:t>
            </a:r>
            <a:r>
              <a:rPr lang="en-US" dirty="0" smtClean="0"/>
              <a:t>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5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Nuclear</a:t>
            </a:r>
            <a:r>
              <a:rPr lang="en-US" dirty="0" smtClean="0"/>
              <a:t> Momentum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02" y="2805554"/>
            <a:ext cx="4182169" cy="405244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+mj-lt"/>
                <a:ea typeface="+mj-ea"/>
                <a:cs typeface="+mj-cs"/>
              </a:rPr>
              <a:t>Calculated </a:t>
            </a:r>
            <a:r>
              <a:rPr lang="en-US" dirty="0">
                <a:latin typeface="+mj-lt"/>
                <a:ea typeface="+mj-ea"/>
                <a:cs typeface="+mj-cs"/>
              </a:rPr>
              <a:t>from potentials fit to NN scattering.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+mj-lt"/>
                <a:ea typeface="+mj-ea"/>
                <a:cs typeface="+mj-cs"/>
              </a:rPr>
              <a:t>High-momentum poorly constrained.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Not an observable.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Ratio </a:t>
            </a:r>
            <a:r>
              <a:rPr lang="en-US" sz="39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can </a:t>
            </a:r>
            <a:r>
              <a:rPr lang="en-US" sz="39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be precisely </a:t>
            </a:r>
            <a:r>
              <a:rPr lang="en-US" sz="39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extracted</a:t>
            </a:r>
            <a:endParaRPr lang="en-US" sz="3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45904" y="6532740"/>
            <a:ext cx="21336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003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Fundamental quantity 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sensitive </a:t>
            </a:r>
            <a:r>
              <a:rPr lang="en-US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the full complexity of the nuclear 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interaction</a:t>
            </a:r>
            <a:endParaRPr lang="en-US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45622" y="2782874"/>
            <a:ext cx="4767333" cy="3635693"/>
            <a:chOff x="4947473" y="3635714"/>
            <a:chExt cx="4239212" cy="3237814"/>
          </a:xfrm>
        </p:grpSpPr>
        <p:grpSp>
          <p:nvGrpSpPr>
            <p:cNvPr id="10" name="Group 9"/>
            <p:cNvGrpSpPr/>
            <p:nvPr/>
          </p:nvGrpSpPr>
          <p:grpSpPr>
            <a:xfrm>
              <a:off x="4947473" y="3635714"/>
              <a:ext cx="4239212" cy="3237814"/>
              <a:chOff x="132521" y="2671962"/>
              <a:chExt cx="5610087" cy="4040127"/>
            </a:xfrm>
          </p:grpSpPr>
          <p:pic>
            <p:nvPicPr>
              <p:cNvPr id="14" name="Picture 13" descr="Screen Shot 2014-07-25 at 1.15.10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521" y="2671962"/>
                <a:ext cx="5610087" cy="4040127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480047" y="4141668"/>
                <a:ext cx="3011653" cy="444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Plain Wave Calculation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32235" y="5486858"/>
                <a:ext cx="2269662" cy="48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Full Calculation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p:grp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8044549"/>
                </p:ext>
              </p:extLst>
            </p:nvPr>
          </p:nvGraphicFramePr>
          <p:xfrm>
            <a:off x="6500290" y="4064761"/>
            <a:ext cx="1375547" cy="743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243" name="Equation" r:id="rId4" imgW="774700" imgH="419100" progId="Equation.DSMT4">
                    <p:embed/>
                  </p:oleObj>
                </mc:Choice>
                <mc:Fallback>
                  <p:oleObj name="Equation" r:id="rId4" imgW="774700" imgH="419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00290" y="4064761"/>
                          <a:ext cx="1375547" cy="74391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7"/>
          <p:cNvSpPr/>
          <p:nvPr/>
        </p:nvSpPr>
        <p:spPr>
          <a:xfrm>
            <a:off x="4051033" y="6367909"/>
            <a:ext cx="4990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  <a:ea typeface="+mj-ea"/>
                <a:cs typeface="+mj-cs"/>
              </a:rPr>
              <a:t>Insensitive to theoretical uncertainties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6579" y="2907614"/>
            <a:ext cx="2741262" cy="260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6 at 12.31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"/>
          <a:stretch/>
        </p:blipFill>
        <p:spPr>
          <a:xfrm>
            <a:off x="1372916" y="1420014"/>
            <a:ext cx="6220275" cy="42959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8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143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A=3 Nuclei: A Lab for Energy Sharing in Asymmetric Systems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39692" y="3092123"/>
            <a:ext cx="352797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n(k) proton / neutron ratio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5880" y="1645479"/>
            <a:ext cx="5186903" cy="34455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1172" y="3408151"/>
            <a:ext cx="5186903" cy="0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33297" y="2882486"/>
            <a:ext cx="436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Simple Nucleon Counting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4" y="1657625"/>
            <a:ext cx="932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 smtClean="0">
                <a:solidFill>
                  <a:schemeClr val="bg1"/>
                </a:solidFill>
              </a:rPr>
              <a:t>3</a:t>
            </a:r>
            <a:r>
              <a:rPr lang="en-US" sz="4000" dirty="0" smtClean="0">
                <a:solidFill>
                  <a:schemeClr val="bg1"/>
                </a:solidFill>
              </a:rPr>
              <a:t>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18476" y="2939363"/>
            <a:ext cx="673653" cy="66260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089045" y="3392147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296662" y="2908442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00701" y="2404868"/>
            <a:ext cx="7831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800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Shot 2014-06-06 at 12.31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"/>
          <a:stretch/>
        </p:blipFill>
        <p:spPr>
          <a:xfrm>
            <a:off x="1372916" y="1420014"/>
            <a:ext cx="6220275" cy="42959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5880" y="1645479"/>
            <a:ext cx="5186903" cy="34455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9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143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A=3 Nuclei: A Lab for Energy Sharing in Asymmetric Systems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50664" y="3606275"/>
            <a:ext cx="1811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</a:rPr>
              <a:t>n</a:t>
            </a:r>
            <a:r>
              <a:rPr lang="en-US" sz="2800" i="1" dirty="0" err="1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-SRC: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=1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4175" y="4066647"/>
            <a:ext cx="1811133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Transition Region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9054" y="2586359"/>
            <a:ext cx="181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R</a:t>
            </a:r>
            <a:r>
              <a:rPr lang="en-US" sz="2800" dirty="0">
                <a:solidFill>
                  <a:schemeClr val="bg1"/>
                </a:solidFill>
              </a:rPr>
              <a:t>=</a:t>
            </a:r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718110" y="4544642"/>
            <a:ext cx="1674673" cy="1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18821" y="3134810"/>
            <a:ext cx="2499289" cy="1409833"/>
          </a:xfrm>
          <a:prstGeom prst="line">
            <a:avLst/>
          </a:prstGeom>
          <a:ln w="5715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224984" y="1644628"/>
            <a:ext cx="7392" cy="342476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18110" y="1633585"/>
            <a:ext cx="0" cy="344744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60373" y="3003959"/>
            <a:ext cx="278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Simple Nucleon Counting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01172" y="3408151"/>
            <a:ext cx="5186903" cy="0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98488" y="3134810"/>
            <a:ext cx="1048582" cy="0"/>
          </a:xfrm>
          <a:prstGeom prst="line">
            <a:avLst/>
          </a:prstGeom>
          <a:ln w="5715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4" y="1657625"/>
            <a:ext cx="932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 smtClean="0">
                <a:solidFill>
                  <a:schemeClr val="bg1"/>
                </a:solidFill>
              </a:rPr>
              <a:t>3</a:t>
            </a:r>
            <a:r>
              <a:rPr lang="en-US" sz="4000" dirty="0" smtClean="0">
                <a:solidFill>
                  <a:schemeClr val="bg1"/>
                </a:solidFill>
              </a:rPr>
              <a:t>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39692" y="3092123"/>
            <a:ext cx="352797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n(k) proton / neutron ratio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18476" y="2939363"/>
            <a:ext cx="673653" cy="66260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089045" y="3392147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8296662" y="2908442"/>
            <a:ext cx="673653" cy="6626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000701" y="2404868"/>
            <a:ext cx="7831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235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26079</TotalTime>
  <Words>2712</Words>
  <Application>Microsoft Macintosh PowerPoint</Application>
  <PresentationFormat>On-screen Show (4:3)</PresentationFormat>
  <Paragraphs>474</Paragraphs>
  <Slides>43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Proton and Neutron Momentum Distributions in A=3 Asymmetric Nuclei</vt:lpstr>
      <vt:lpstr>Momentum Distribution and Short-Range Structure of Nuclei</vt:lpstr>
      <vt:lpstr>New Results on Heavy Asymmetric Nuclei</vt:lpstr>
      <vt:lpstr>For Light Nuclei Correlations are Predicted to Win</vt:lpstr>
      <vt:lpstr>Nuclear Momentum Distributions</vt:lpstr>
      <vt:lpstr>Nuclear Momentum Distributions</vt:lpstr>
      <vt:lpstr>Nuclear Momentum Distributions</vt:lpstr>
      <vt:lpstr>A=3 Nuclei: A Lab for Energy Sharing in Asymmetric Systems</vt:lpstr>
      <vt:lpstr>A=3 Nuclei: A Lab for Energy Sharing in Asymmetric Systems</vt:lpstr>
      <vt:lpstr>A=3 Nuclei: A Lab for Energy Sharing in Asymmetric Systems</vt:lpstr>
      <vt:lpstr>Implication I: IsoSpin Dependent EMC Effect</vt:lpstr>
      <vt:lpstr>Implication I: IsoSpin Dependent EMC Effect</vt:lpstr>
      <vt:lpstr>Implication II: Symmetry Energy</vt:lpstr>
      <vt:lpstr>Implication III: Neutron Stars</vt:lpstr>
      <vt:lpstr>Extracting the nuclear momentum distributions: A(e,e’p)</vt:lpstr>
      <vt:lpstr>The A=3 System: A Lab for Energy Sharing in Asymmetric Systems</vt:lpstr>
      <vt:lpstr>The A=3 System: A Lab for Energy Sharing in Asymmetric Systems</vt:lpstr>
      <vt:lpstr>Accessing the momentum distribution - FSI</vt:lpstr>
      <vt:lpstr>The proposed measurement</vt:lpstr>
      <vt:lpstr>The proposed measurement</vt:lpstr>
      <vt:lpstr>MCEEP Acceptance Simulations</vt:lpstr>
      <vt:lpstr>MCEEP Count Rate Estimations</vt:lpstr>
      <vt:lpstr>Expected Results I: Reduced cross-sections</vt:lpstr>
      <vt:lpstr>Expected Results II: proton-to-neutron momentum distribution ratio</vt:lpstr>
      <vt:lpstr>Expected Results III: Kinetic Energy Sharing</vt:lpstr>
      <vt:lpstr>Summary</vt:lpstr>
      <vt:lpstr>Backup Slides</vt:lpstr>
      <vt:lpstr>PAC40</vt:lpstr>
      <vt:lpstr>Response to PAC40</vt:lpstr>
      <vt:lpstr>PowerPoint Presentation</vt:lpstr>
      <vt:lpstr>PowerPoint Presentation</vt:lpstr>
      <vt:lpstr>Minimizing d(e,e’p) Final State Interactions (FSI):  choosing kinematics</vt:lpstr>
      <vt:lpstr>Previously Measured d(e,e’p) Backgrounds and Rates</vt:lpstr>
      <vt:lpstr>Previous Hall-A 3He (e,e’p) measurements</vt:lpstr>
      <vt:lpstr>Previous 3H(e,e’p) measurements</vt:lpstr>
      <vt:lpstr>The Marathon Target</vt:lpstr>
      <vt:lpstr>The Marathon Target</vt:lpstr>
      <vt:lpstr>The MARATHON Target</vt:lpstr>
      <vt:lpstr>The Target Cell</vt:lpstr>
      <vt:lpstr>Complete Target Assembly</vt:lpstr>
      <vt:lpstr>PowerPoint Presentation</vt:lpstr>
      <vt:lpstr>D(e,e’p) from Saclay (1981)</vt:lpstr>
      <vt:lpstr>Systematic Uncertainties</vt:lpstr>
    </vt:vector>
  </TitlesOfParts>
  <Company>or.chen@mail.huji.ac.il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EMC/SRC Correlation Studies  [Theory - Phenology - Experiment]</dc:title>
  <dc:creator>Or Chen</dc:creator>
  <cp:lastModifiedBy>OCCS</cp:lastModifiedBy>
  <cp:revision>476</cp:revision>
  <cp:lastPrinted>2013-02-10T22:29:17Z</cp:lastPrinted>
  <dcterms:created xsi:type="dcterms:W3CDTF">2013-02-10T10:04:21Z</dcterms:created>
  <dcterms:modified xsi:type="dcterms:W3CDTF">2014-12-08T23:27:03Z</dcterms:modified>
</cp:coreProperties>
</file>