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51" r:id="rId2"/>
    <p:sldId id="338" r:id="rId3"/>
    <p:sldId id="353" r:id="rId4"/>
    <p:sldId id="345" r:id="rId5"/>
    <p:sldId id="347" r:id="rId6"/>
    <p:sldId id="35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8000"/>
    <a:srgbClr val="333399"/>
    <a:srgbClr val="32946A"/>
    <a:srgbClr val="00009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3285" autoAdjust="0"/>
  </p:normalViewPr>
  <p:slideViewPr>
    <p:cSldViewPr>
      <p:cViewPr varScale="1">
        <p:scale>
          <a:sx n="134" d="100"/>
          <a:sy n="134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7C31E-659B-E543-91C7-3427C26789EC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21C9D-8C33-2E44-9F9A-189DC4B1F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DB0E1-CC56-4B89-A400-DC1D6472BD9B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EC5D-6090-4243-8E53-E5C8AFA0A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79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598488" y="0"/>
            <a:ext cx="4795838" cy="3597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1EC5D-6090-4243-8E53-E5C8AFA0A5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749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-598488" y="0"/>
            <a:ext cx="4794251" cy="3597275"/>
          </a:xfrm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7871D-ADFB-4FD8-AAF2-5E5A422C89EB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116010-36F3-4481-B23E-13AA641A3620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62F91-8FBA-4C1D-95F2-B067F5265C9B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F8EE2-B728-48C7-9CB2-BC6525C66E62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AAB5B-6993-4CA9-B6C8-D45FDF81B976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10F63-F53A-4B2B-8647-7608823410B9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BBB22-1A00-4495-985A-6541F2FD1147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7F590-54AB-46AA-9273-224C5C768336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8068B-7296-4430-B623-14A25A76BF0C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5F37C-99DC-416D-BBDD-0446E79ADAEC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AAB2215-C3B2-42AA-8E66-1F3DBC7BA801}" type="datetime1">
              <a:rPr lang="en-US" smtClean="0"/>
              <a:pPr/>
              <a:t>12/8/14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8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iki.jlab.org/cugwiki/index.php/JSA_Travel_Fund_for_Extra_Child_Care_(ExCARE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229600" cy="838200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Users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Group Board of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Directors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4191000"/>
            <a:ext cx="419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u="sng" dirty="0" smtClean="0">
                <a:solidFill>
                  <a:srgbClr val="C00000"/>
                </a:solidFill>
              </a:rPr>
              <a:t>May 2014 Election: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7425" y="6489700"/>
            <a:ext cx="38417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9353" t="35886" r="9751" b="8735"/>
          <a:stretch/>
        </p:blipFill>
        <p:spPr>
          <a:xfrm>
            <a:off x="76200" y="654025"/>
            <a:ext cx="8974828" cy="3460775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4526340"/>
            <a:ext cx="5715000" cy="17543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Vice-chair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Haiyan Gao</a:t>
            </a:r>
          </a:p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At-large members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Elton Smith,</a:t>
            </a:r>
          </a:p>
          <a:p>
            <a:pPr eaLnBrk="1" hangingPunct="1"/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  Silvia </a:t>
            </a:r>
            <a:r>
              <a:rPr lang="en-US" sz="1800" b="1" dirty="0" err="1" smtClean="0">
                <a:solidFill>
                  <a:schemeClr val="tx1"/>
                </a:solidFill>
              </a:rPr>
              <a:t>Niccolai</a:t>
            </a:r>
            <a:r>
              <a:rPr lang="en-US" sz="1800" b="1" dirty="0" smtClean="0">
                <a:solidFill>
                  <a:schemeClr val="tx1"/>
                </a:solidFill>
              </a:rPr>
              <a:t>,</a:t>
            </a:r>
          </a:p>
          <a:p>
            <a:pPr eaLnBrk="1" hangingPunct="1"/>
            <a:r>
              <a:rPr lang="en-US" sz="1800" b="1" dirty="0" smtClean="0">
                <a:solidFill>
                  <a:schemeClr val="tx1"/>
                </a:solidFill>
              </a:rPr>
              <a:t>   Garth Huber</a:t>
            </a:r>
          </a:p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Postdoc Rep.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Elena Long</a:t>
            </a:r>
          </a:p>
          <a:p>
            <a:pPr eaLnBrk="1" hangingPunct="1"/>
            <a:r>
              <a:rPr lang="en-US" sz="1800" b="1" dirty="0" smtClean="0">
                <a:solidFill>
                  <a:srgbClr val="C00000"/>
                </a:solidFill>
              </a:rPr>
              <a:t>Grad Student Rep.</a:t>
            </a:r>
          </a:p>
          <a:p>
            <a:pPr eaLnBrk="1" hangingPunct="1"/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</a:rPr>
              <a:t>Melissa Cummings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258814" y="5867400"/>
            <a:ext cx="3970786" cy="5334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333399"/>
                </a:solidFill>
                <a:latin typeface="Calibri" pitchFamily="34" charset="0"/>
              </a:rPr>
              <a:t>https://wiki.jlab.org/cugwiki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54509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572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UGBoD Activities </a:t>
            </a:r>
            <a:r>
              <a:rPr lang="en-US" sz="2000" kern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</a:t>
            </a:r>
            <a:r>
              <a:rPr lang="en-US" sz="2000" kern="0" dirty="0" smtClean="0">
                <a:solidFill>
                  <a:srgbClr val="008000"/>
                </a:solidFill>
              </a:rPr>
              <a:t>most supported by </a:t>
            </a:r>
            <a:r>
              <a:rPr lang="en-US" sz="2000" u="sng" kern="0" dirty="0" smtClean="0">
                <a:solidFill>
                  <a:srgbClr val="008000"/>
                </a:solidFill>
              </a:rPr>
              <a:t>JSA Initiative Fund</a:t>
            </a:r>
            <a:r>
              <a:rPr lang="en-US" sz="2000" kern="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  <a:endParaRPr lang="en-US" kern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381000" y="9906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000" b="1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 i="1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 i="1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Selected the winner of the </a:t>
            </a:r>
            <a:r>
              <a:rPr lang="en-US" sz="1800" kern="0" dirty="0" smtClean="0">
                <a:solidFill>
                  <a:srgbClr val="FF00FF"/>
                </a:solidFill>
                <a:latin typeface="Calibri" panose="020F0502020204030204" pitchFamily="34" charset="0"/>
              </a:rPr>
              <a:t>postdoc prizes </a:t>
            </a:r>
            <a:r>
              <a:rPr lang="en-US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[2014: Zhihong Ye]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Evaluated submissions for the </a:t>
            </a:r>
            <a:r>
              <a:rPr lang="en-US" sz="1800" kern="0" dirty="0" smtClean="0">
                <a:solidFill>
                  <a:srgbClr val="FF00FF"/>
                </a:solidFill>
                <a:latin typeface="Calibri" panose="020F0502020204030204" pitchFamily="34" charset="0"/>
              </a:rPr>
              <a:t>thesis prizes </a:t>
            </a:r>
            <a:r>
              <a:rPr lang="en-US" sz="1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[2014: </a:t>
            </a:r>
            <a:r>
              <a:rPr lang="en-US" sz="1800" dirty="0" err="1" smtClean="0">
                <a:solidFill>
                  <a:schemeClr val="tx1"/>
                </a:solidFill>
              </a:rPr>
              <a:t>Rakitha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Beminiwattha</a:t>
            </a:r>
            <a:r>
              <a:rPr lang="en-US" sz="1800" dirty="0">
                <a:solidFill>
                  <a:schemeClr val="tx1"/>
                </a:solidFill>
              </a:rPr>
              <a:t>]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Satellite meeting at the </a:t>
            </a: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APS April Meetings</a:t>
            </a:r>
            <a:endParaRPr lang="en-US" sz="1800" kern="0" dirty="0" smtClean="0">
              <a:solidFill>
                <a:srgbClr val="000090"/>
              </a:solidFill>
              <a:latin typeface="Calibri" panose="020F0502020204030204" pitchFamily="34" charset="0"/>
            </a:endParaRP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Nuclear Physics Day visit to DC (</a:t>
            </a:r>
            <a:r>
              <a:rPr lang="en-US" sz="1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April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), NUFO Capitol </a:t>
            </a:r>
            <a:r>
              <a:rPr lang="en-US" sz="1800" kern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Hill S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cience exhibition (</a:t>
            </a:r>
            <a:r>
              <a:rPr lang="en-US" sz="1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June</a:t>
            </a:r>
            <a:r>
              <a:rPr lang="en-US" sz="1800" kern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Identify/recommend candidates for DNP Executive Committee (</a:t>
            </a:r>
            <a:r>
              <a:rPr lang="en-US" sz="1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May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) </a:t>
            </a:r>
            <a:endParaRPr lang="en-US" sz="1800" kern="0" dirty="0">
              <a:solidFill>
                <a:srgbClr val="000090"/>
              </a:solidFill>
              <a:latin typeface="Calibri" panose="020F0502020204030204" pitchFamily="34" charset="0"/>
            </a:endParaRP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Annual</a:t>
            </a: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 </a:t>
            </a: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Users Meeting </a:t>
            </a:r>
          </a:p>
          <a:p>
            <a:pPr marL="692150" lvl="1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Selected and award </a:t>
            </a:r>
            <a:r>
              <a:rPr lang="en-US" sz="1800" b="1" kern="0" dirty="0" smtClean="0">
                <a:solidFill>
                  <a:srgbClr val="FF00FF"/>
                </a:solidFill>
                <a:latin typeface="Calibri" panose="020F0502020204030204" pitchFamily="34" charset="0"/>
              </a:rPr>
              <a:t>Poster Prize </a:t>
            </a:r>
            <a:r>
              <a:rPr lang="en-US" sz="18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winners, host student lunch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Provide review of Initiative Fund proposals; submit/manage 5 IF proposals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000090"/>
                </a:solidFill>
                <a:latin typeface="Calibri" panose="020F0502020204030204" pitchFamily="34" charset="0"/>
              </a:rPr>
              <a:t>Satellite meetings at the </a:t>
            </a: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DNP Fall Meeting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endParaRPr lang="en-US" sz="1800" kern="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Char char="•"/>
              <a:tabLst>
                <a:tab pos="292100" algn="l"/>
              </a:tabLst>
              <a:defRPr/>
            </a:pPr>
            <a:r>
              <a:rPr lang="en-US" sz="1800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Next board meeting with JLab Management: Jan 13, 2015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en-US" sz="1800" kern="0" dirty="0" smtClean="0">
              <a:solidFill>
                <a:srgbClr val="00009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65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Changes to Users Group Bylaws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Broadened non-discrimination statement</a:t>
            </a:r>
            <a:r>
              <a:rPr lang="en-US" dirty="0" smtClean="0"/>
              <a:t>, e.g. to include sexual orientation and gender identity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Changed chair line from 2 to 4 person cycle</a:t>
            </a:r>
          </a:p>
          <a:p>
            <a:pPr lvl="1"/>
            <a:r>
              <a:rPr lang="en-US" dirty="0" smtClean="0"/>
              <a:t>2 person line (4 year cycle: vice, chair, chair, past) becomes                    4 person line </a:t>
            </a:r>
            <a:r>
              <a:rPr lang="en-US" dirty="0" smtClean="0"/>
              <a:t>(vice chair, chair </a:t>
            </a:r>
            <a:r>
              <a:rPr lang="en-US" dirty="0" smtClean="0"/>
              <a:t>elect,</a:t>
            </a:r>
            <a:r>
              <a:rPr lang="en-US" dirty="0" smtClean="0"/>
              <a:t> chair</a:t>
            </a:r>
            <a:r>
              <a:rPr lang="en-US" dirty="0" smtClean="0"/>
              <a:t>, past)</a:t>
            </a:r>
          </a:p>
          <a:p>
            <a:pPr lvl="1"/>
            <a:r>
              <a:rPr lang="en-US" dirty="0" smtClean="0"/>
              <a:t>4 chair-line members requires one fewer at-large (net increase of</a:t>
            </a:r>
            <a:r>
              <a:rPr lang="en-US" dirty="0" smtClean="0"/>
              <a:t> 1)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Both changes approved in online vote following Users Group Meeting</a:t>
            </a:r>
          </a:p>
          <a:p>
            <a:pPr lvl="1"/>
            <a:r>
              <a:rPr lang="en-US" dirty="0" smtClean="0">
                <a:solidFill>
                  <a:srgbClr val="333399"/>
                </a:solidFill>
                <a:ea typeface="DejaVu Sans" charset="0"/>
                <a:cs typeface="DejaVu Sans" charset="0"/>
                <a:sym typeface="Wingdings" panose="05000000000000000000" pitchFamily="2" charset="2"/>
              </a:rPr>
              <a:t>Will implement by electing </a:t>
            </a:r>
            <a:r>
              <a:rPr lang="en-US" dirty="0">
                <a:solidFill>
                  <a:srgbClr val="333399"/>
                </a:solidFill>
                <a:ea typeface="DejaVu Sans" charset="0"/>
                <a:cs typeface="DejaVu Sans" charset="0"/>
                <a:sym typeface="Wingdings" panose="05000000000000000000" pitchFamily="2" charset="2"/>
              </a:rPr>
              <a:t>one chair line position each </a:t>
            </a:r>
            <a:r>
              <a:rPr lang="en-US" dirty="0" smtClean="0">
                <a:solidFill>
                  <a:srgbClr val="333399"/>
                </a:solidFill>
                <a:ea typeface="DejaVu Sans" charset="0"/>
                <a:cs typeface="DejaVu Sans" charset="0"/>
                <a:sym typeface="Wingdings" panose="05000000000000000000" pitchFamily="2" charset="2"/>
              </a:rPr>
              <a:t>year</a:t>
            </a:r>
            <a:endParaRPr lang="en-US" dirty="0">
              <a:solidFill>
                <a:srgbClr val="333399"/>
              </a:solidFill>
              <a:ea typeface="DejaVu Sans" charset="0"/>
              <a:cs typeface="DejaVu Sans" charset="0"/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olidFill>
                  <a:srgbClr val="333399"/>
                </a:solidFill>
              </a:rPr>
              <a:t>Chairs after Haiyan Gao will serve on only a single PAC</a:t>
            </a:r>
          </a:p>
          <a:p>
            <a:pPr lvl="1"/>
            <a:r>
              <a:rPr lang="en-US" dirty="0" smtClean="0">
                <a:solidFill>
                  <a:srgbClr val="333399"/>
                </a:solidFill>
              </a:rPr>
              <a:t>Board and management will discuss whether single-year terms is OK or if another option is better (chair as a non-voting member, board-selected user representative, etc…)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10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3770" y="304801"/>
            <a:ext cx="7358961" cy="609600"/>
          </a:xfrm>
          <a:ln/>
        </p:spPr>
        <p:txBody>
          <a:bodyPr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</a:tabLst>
            </a:pPr>
            <a:r>
              <a:rPr lang="en-US" altLang="en-US" sz="2800" dirty="0"/>
              <a:t>Nuclear Physics </a:t>
            </a:r>
            <a:r>
              <a:rPr lang="en-US" altLang="en-US" sz="2800" dirty="0" smtClean="0"/>
              <a:t>Day - visit </a:t>
            </a:r>
            <a:r>
              <a:rPr lang="en-US" altLang="en-US" sz="2800" dirty="0"/>
              <a:t>to Capitol </a:t>
            </a:r>
            <a:r>
              <a:rPr lang="en-US" altLang="en-US" sz="2800" dirty="0" smtClean="0"/>
              <a:t>Hill</a:t>
            </a:r>
            <a:endParaRPr lang="en-US" altLang="en-US" sz="2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66800" y="5029200"/>
            <a:ext cx="670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</a:tabLst>
              <a:defRPr sz="1200">
                <a:solidFill>
                  <a:srgbClr val="000000"/>
                </a:solidFill>
                <a:latin typeface="Gill Sans" charset="0"/>
                <a:cs typeface="Arial Unicode MS" charset="0"/>
              </a:defRPr>
            </a:lvl9pPr>
          </a:lstStyle>
          <a:p>
            <a:pPr algn="ctr"/>
            <a:r>
              <a:rPr lang="en-US" sz="2000" dirty="0" smtClean="0">
                <a:latin typeface="+mn-lt"/>
              </a:rPr>
              <a:t>Asking JSA to provide more information, materials, suggestions for </a:t>
            </a:r>
            <a:r>
              <a:rPr lang="en-US" sz="2000" dirty="0">
                <a:latin typeface="+mn-lt"/>
              </a:rPr>
              <a:t>users who want to </a:t>
            </a:r>
            <a:r>
              <a:rPr lang="en-US" sz="2000" dirty="0" smtClean="0">
                <a:latin typeface="+mn-lt"/>
              </a:rPr>
              <a:t>contact their representatives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505200"/>
            <a:ext cx="4876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New Initiative Fund Program: travel support available in 2015 (PI: Dipangkar Dutta)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</a:pPr>
            <a:r>
              <a:rPr lang="en-US" altLang="en-US" sz="2000" dirty="0"/>
              <a:t>Started 2 years ago; now an annual event (Late April/Early May)</a:t>
            </a:r>
          </a:p>
          <a:p>
            <a:pPr algn="ctr">
              <a:buClrTx/>
              <a:buFontTx/>
              <a:buNone/>
            </a:pPr>
            <a:endParaRPr lang="en-US" altLang="en-US" sz="1600" dirty="0"/>
          </a:p>
          <a:p>
            <a:pPr algn="ctr">
              <a:buClrTx/>
              <a:buFontTx/>
              <a:buNone/>
            </a:pPr>
            <a:r>
              <a:rPr lang="en-US" altLang="en-US" sz="2000" dirty="0"/>
              <a:t>Organized by FRIB (MSU), RHIC (BSA), JLab (JSA)</a:t>
            </a:r>
          </a:p>
          <a:p>
            <a:pPr algn="ctr">
              <a:buClrTx/>
              <a:buFontTx/>
              <a:buNone/>
            </a:pPr>
            <a:r>
              <a:rPr lang="en-US" altLang="en-US" sz="2000" dirty="0"/>
              <a:t>and our respective users groups</a:t>
            </a:r>
          </a:p>
          <a:p>
            <a:pPr algn="ctr">
              <a:buClrTx/>
              <a:buFontTx/>
              <a:buNone/>
            </a:pPr>
            <a:r>
              <a:rPr lang="en-US" altLang="en-US" sz="2000" b="1" dirty="0"/>
              <a:t>2013 - 7 JLab participants, </a:t>
            </a:r>
          </a:p>
          <a:p>
            <a:pPr algn="ctr">
              <a:buClrTx/>
              <a:buFontTx/>
              <a:buNone/>
            </a:pPr>
            <a:r>
              <a:rPr lang="en-US" altLang="en-US" sz="2000" b="1" dirty="0"/>
              <a:t> 2014 - 14 JLab participants </a:t>
            </a:r>
          </a:p>
          <a:p>
            <a:pPr algn="ctr">
              <a:buClrTx/>
              <a:buFontTx/>
              <a:buNone/>
            </a:pPr>
            <a:endParaRPr lang="en-US" altLang="en-US" sz="2000" b="1" dirty="0"/>
          </a:p>
          <a:p>
            <a:pPr algn="ctr">
              <a:buClrTx/>
              <a:buFontTx/>
              <a:buNone/>
            </a:pPr>
            <a:r>
              <a:rPr lang="en-US" altLang="en-US" sz="2000" dirty="0"/>
              <a:t>Would like </a:t>
            </a:r>
            <a:r>
              <a:rPr lang="en-US" altLang="en-US" sz="2000" dirty="0" smtClean="0"/>
              <a:t>to further </a:t>
            </a:r>
            <a:r>
              <a:rPr lang="en-US" altLang="en-US" sz="2000" dirty="0"/>
              <a:t>increase JLab user participation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4277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181600"/>
          </a:xfrm>
        </p:spPr>
        <p:txBody>
          <a:bodyPr/>
          <a:lstStyle/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Many long-term, well known programs:</a:t>
            </a: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Graduate Student Fellowships, Junior Scientist Travel Support, Sabbatical Leave Support, Promising Young Scientist Program, meeting support, awards/prizes, etc…...</a:t>
            </a: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800" b="0" dirty="0" smtClean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Some new programs over last couple years:</a:t>
            </a:r>
            <a:endParaRPr lang="en-US" sz="1800" b="0" i="1" dirty="0" smtClean="0">
              <a:solidFill>
                <a:srgbClr val="C00000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Travel Fund for Extra Child Care [</a:t>
            </a:r>
            <a:r>
              <a:rPr lang="en-US" sz="1800" b="0" i="1" dirty="0" err="1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ExCARE</a:t>
            </a: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]: 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Support for child-care costs for travel associated with JLab program  [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P.Solvignon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(chair),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J.Arrington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L.Elouadrhiri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X.Zheng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]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://wiki.jlab.org/cugwiki/index.php/JSA_Travel_Fund_for_Extra_Child_Care_(ExCARE)</a:t>
            </a:r>
            <a:r>
              <a:rPr lang="en-US" sz="1600" dirty="0"/>
              <a:t> </a:t>
            </a:r>
            <a:endParaRPr lang="en-US" sz="1600" dirty="0" smtClean="0"/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600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Nuclear Physics Day/Congressional Visits travel support:  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[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D.Dutta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G.Gilfoyle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]</a:t>
            </a: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600" b="0" dirty="0" smtClean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i="1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JLab Science Colloquium Series: 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Support JLab-themed colloquia for institutions which don’t have funding for a full colloquium series [</a:t>
            </a:r>
            <a:r>
              <a:rPr lang="en-US" sz="16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M. </a:t>
            </a:r>
            <a:r>
              <a:rPr lang="en-US" sz="1600" b="0" dirty="0" err="1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Mestayer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]</a:t>
            </a: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800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1800" b="0" dirty="0" smtClean="0">
                <a:solidFill>
                  <a:srgbClr val="C00000"/>
                </a:solidFill>
                <a:ea typeface="DejaVu Sans" charset="0"/>
                <a:cs typeface="DejaVu Sans" charset="0"/>
              </a:rPr>
              <a:t>Thesis and Postdoc Prizes</a:t>
            </a:r>
            <a:r>
              <a:rPr lang="en-US" sz="1800" b="0" dirty="0" smtClean="0">
                <a:solidFill>
                  <a:schemeClr val="tx1"/>
                </a:solidFill>
                <a:ea typeface="DejaVu Sans" charset="0"/>
                <a:cs typeface="DejaVu Sans" charset="0"/>
              </a:rPr>
              <a:t>: deadlines in early 2015 (Jan/Feb)</a:t>
            </a:r>
          </a:p>
          <a:p>
            <a:pPr marL="40005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Font typeface="Wingdings" panose="05000000000000000000" pitchFamily="2" charset="2"/>
              <a:buChar char="v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1800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57150" indent="0">
              <a:lnSpc>
                <a:spcPct val="98000"/>
              </a:lnSpc>
              <a:spcBef>
                <a:spcPts val="475"/>
              </a:spcBef>
              <a:buClr>
                <a:srgbClr val="FF0000"/>
              </a:buClr>
              <a:buSzPct val="8500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dirty="0" smtClean="0"/>
              <a:t>Full list for 2015</a:t>
            </a:r>
            <a:r>
              <a:rPr lang="en-US" b="0" dirty="0" smtClean="0"/>
              <a:t>:  </a:t>
            </a:r>
            <a:r>
              <a:rPr lang="en-US" b="0" u="sng" dirty="0" smtClean="0"/>
              <a:t>www.jsallc.org/news/JSAIF20141028.pdf</a:t>
            </a:r>
            <a:endParaRPr lang="en-US" b="0" u="sng" dirty="0" smtClean="0">
              <a:solidFill>
                <a:schemeClr val="tx1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7788275" cy="4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00B8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2000"/>
              </a:lnSpc>
              <a:buFont typeface="Verdana" charset="0"/>
              <a:defRPr/>
            </a:pPr>
            <a:r>
              <a:rPr lang="en-US" sz="2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j-cs"/>
              </a:rPr>
              <a:t>Some recent Initiative Fund proposals</a:t>
            </a:r>
            <a:endParaRPr lang="en-US" sz="2600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40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Director’s Safety Council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Ed Brash is user representative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Council strongly focused on safety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Reports significant ‘data analysis’ behind changes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Moving towards more openness to help understand changes</a:t>
            </a:r>
          </a:p>
          <a:p>
            <a:pPr lvl="2">
              <a:spcBef>
                <a:spcPts val="600"/>
              </a:spcBef>
            </a:pPr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New “JLab Alumni Group”: networking, mentoring, </a:t>
            </a:r>
            <a:r>
              <a:rPr lang="en-US" dirty="0" err="1"/>
              <a:t>facebook</a:t>
            </a:r>
            <a:r>
              <a:rPr lang="en-US" dirty="0"/>
              <a:t>/</a:t>
            </a:r>
            <a:r>
              <a:rPr lang="en-US" dirty="0" err="1"/>
              <a:t>linkedin</a:t>
            </a:r>
            <a:r>
              <a:rPr lang="en-US" dirty="0"/>
              <a:t> </a:t>
            </a:r>
            <a:r>
              <a:rPr lang="en-US" dirty="0" smtClean="0"/>
              <a:t>groups</a:t>
            </a:r>
          </a:p>
          <a:p>
            <a:pPr lvl="1" indent="-342900">
              <a:spcBef>
                <a:spcPts val="600"/>
              </a:spcBef>
            </a:pPr>
            <a:r>
              <a:rPr lang="en-US" b="0" dirty="0" smtClean="0"/>
              <a:t>Please </a:t>
            </a:r>
            <a:r>
              <a:rPr lang="en-US" b="0" dirty="0"/>
              <a:t>send contact information for former students, postdoc that you think would be interested [</a:t>
            </a:r>
            <a:r>
              <a:rPr lang="en-US" b="0" dirty="0">
                <a:solidFill>
                  <a:srgbClr val="0070C0"/>
                </a:solidFill>
              </a:rPr>
              <a:t>johna@anl.gov</a:t>
            </a:r>
            <a:r>
              <a:rPr lang="en-US" b="0" dirty="0"/>
              <a:t> or </a:t>
            </a:r>
            <a:r>
              <a:rPr lang="en-US" b="0" dirty="0">
                <a:solidFill>
                  <a:srgbClr val="0070C0"/>
                </a:solidFill>
              </a:rPr>
              <a:t>ellie@jlab.org</a:t>
            </a:r>
            <a:r>
              <a:rPr lang="en-US" b="0" dirty="0"/>
              <a:t>]</a:t>
            </a:r>
            <a:endParaRPr lang="en-US" b="0" dirty="0">
              <a:solidFill>
                <a:schemeClr val="tx1"/>
              </a:solidFill>
              <a:ea typeface="DejaVu Sans" charset="0"/>
              <a:cs typeface="DejaVu Sans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Keeping an eye on experiment, user space, etc… issues as running begins</a:t>
            </a:r>
          </a:p>
          <a:p>
            <a:pPr lvl="1" indent="-342900">
              <a:spcBef>
                <a:spcPts val="600"/>
              </a:spcBef>
            </a:pPr>
            <a:r>
              <a:rPr lang="en-US" dirty="0" smtClean="0"/>
              <a:t>Send comments, questions, feedback to any of the UGBOD members</a:t>
            </a:r>
          </a:p>
          <a:p>
            <a:pPr lvl="1" indent="-342900">
              <a:spcBef>
                <a:spcPts val="600"/>
              </a:spcBef>
            </a:pPr>
            <a:r>
              <a:rPr lang="en-US" dirty="0" smtClean="0"/>
              <a:t>Next UGBOD meeting: Jan 13, 2015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7788275" cy="47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00B8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2000"/>
              </a:lnSpc>
              <a:buFont typeface="Verdana" charset="0"/>
              <a:defRPr/>
            </a:pPr>
            <a:r>
              <a:rPr lang="en-US" sz="2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j-cs"/>
              </a:rPr>
              <a:t>Other updates</a:t>
            </a:r>
            <a:endParaRPr lang="en-US" sz="2600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61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ANL with black">
      <a:dk1>
        <a:srgbClr val="151515"/>
      </a:dk1>
      <a:lt1>
        <a:srgbClr val="FFFFFF"/>
      </a:lt1>
      <a:dk2>
        <a:srgbClr val="1F497D"/>
      </a:dk2>
      <a:lt2>
        <a:srgbClr val="D2D2D2"/>
      </a:lt2>
      <a:accent1>
        <a:srgbClr val="5C0426"/>
      </a:accent1>
      <a:accent2>
        <a:srgbClr val="9D7D9E"/>
      </a:accent2>
      <a:accent3>
        <a:srgbClr val="FFFFFF"/>
      </a:accent3>
      <a:accent4>
        <a:srgbClr val="525252"/>
      </a:accent4>
      <a:accent5>
        <a:srgbClr val="B5AAAC"/>
      </a:accent5>
      <a:accent6>
        <a:srgbClr val="8E718F"/>
      </a:accent6>
      <a:hlink>
        <a:srgbClr val="253D51"/>
      </a:hlink>
      <a:folHlink>
        <a:srgbClr val="0D204A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36689</TotalTime>
  <Words>684</Words>
  <Application>Microsoft Macintosh PowerPoint</Application>
  <PresentationFormat>On-screen Show (4:3)</PresentationFormat>
  <Paragraphs>78</Paragraphs>
  <Slides>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 design</vt:lpstr>
      <vt:lpstr>Users Group Board of Directors</vt:lpstr>
      <vt:lpstr>Slide 2</vt:lpstr>
      <vt:lpstr>Changes to Users Group Bylaws</vt:lpstr>
      <vt:lpstr>Nuclear Physics Day - visit to Capitol Hill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Arrington, John R.</dc:creator>
  <cp:lastModifiedBy>Elton Smith</cp:lastModifiedBy>
  <cp:revision>161</cp:revision>
  <cp:lastPrinted>2014-12-05T21:30:36Z</cp:lastPrinted>
  <dcterms:created xsi:type="dcterms:W3CDTF">2014-12-08T16:02:40Z</dcterms:created>
  <dcterms:modified xsi:type="dcterms:W3CDTF">2014-12-08T16:18:10Z</dcterms:modified>
</cp:coreProperties>
</file>